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31"/>
  </p:notesMasterIdLst>
  <p:handoutMasterIdLst>
    <p:handoutMasterId r:id="rId32"/>
  </p:handoutMasterIdLst>
  <p:sldIdLst>
    <p:sldId id="332" r:id="rId2"/>
    <p:sldId id="380" r:id="rId3"/>
    <p:sldId id="381" r:id="rId4"/>
    <p:sldId id="382" r:id="rId5"/>
    <p:sldId id="384" r:id="rId6"/>
    <p:sldId id="385" r:id="rId7"/>
    <p:sldId id="387" r:id="rId8"/>
    <p:sldId id="388" r:id="rId9"/>
    <p:sldId id="389" r:id="rId10"/>
    <p:sldId id="425" r:id="rId11"/>
    <p:sldId id="426" r:id="rId12"/>
    <p:sldId id="427" r:id="rId13"/>
    <p:sldId id="428" r:id="rId14"/>
    <p:sldId id="429" r:id="rId15"/>
    <p:sldId id="453" r:id="rId16"/>
    <p:sldId id="455" r:id="rId17"/>
    <p:sldId id="448" r:id="rId18"/>
    <p:sldId id="450" r:id="rId19"/>
    <p:sldId id="451" r:id="rId20"/>
    <p:sldId id="452" r:id="rId21"/>
    <p:sldId id="458" r:id="rId22"/>
    <p:sldId id="459" r:id="rId23"/>
    <p:sldId id="460" r:id="rId24"/>
    <p:sldId id="456" r:id="rId25"/>
    <p:sldId id="457" r:id="rId26"/>
    <p:sldId id="461" r:id="rId27"/>
    <p:sldId id="481" r:id="rId28"/>
    <p:sldId id="430" r:id="rId29"/>
    <p:sldId id="418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90033"/>
    <a:srgbClr val="33CC33"/>
    <a:srgbClr val="C00000"/>
    <a:srgbClr val="FFBE7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8"/>
    <p:restoredTop sz="94740" autoAdjust="0"/>
  </p:normalViewPr>
  <p:slideViewPr>
    <p:cSldViewPr showGuides="1">
      <p:cViewPr varScale="1">
        <p:scale>
          <a:sx n="69" d="100"/>
          <a:sy n="69" d="100"/>
        </p:scale>
        <p:origin x="725" y="58"/>
      </p:cViewPr>
      <p:guideLst>
        <p:guide orient="horz" pos="1706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49F7EE-B85B-4A01-AA82-0B710FE2C7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8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E387-C5C1-F64B-AA89-C88DFC02C36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8262-9325-DC4A-AE59-328A66B2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330-1A81-4E3D-ACEC-4474BEB4B3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17D8-B147-4C60-AB25-40A03EE9DF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7AC-5A20-4F53-B78F-D6F2C4665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50E9-CAB5-4D95-AB3A-08B1C466F6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062B-438D-4C3C-A3EC-BB15A480E5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msaccess.asp" TargetMode="External"/><Relationship Id="rId2" Type="http://schemas.openxmlformats.org/officeDocument/2006/relationships/hyperlink" Target="https://support.microsoft.com/en-us/office/access-functions-by-category-b8b136c3-2716-4d39-94a2-658ce330ed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DML Continued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87675" y="4293096"/>
            <a:ext cx="6019800" cy="17526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122" y="224155"/>
            <a:ext cx="5937755" cy="1188720"/>
          </a:xfrm>
        </p:spPr>
        <p:txBody>
          <a:bodyPr/>
          <a:lstStyle/>
          <a:p>
            <a:r>
              <a:rPr lang="en-GB"/>
              <a:t>More on Constraints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844824"/>
            <a:ext cx="8642350" cy="51847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r>
              <a:rPr lang="en-GB" sz="2000" dirty="0"/>
              <a:t>We can use a constraint to check that data values being entered satisfy a certain condition: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r>
              <a:rPr lang="en-GB" sz="2000" dirty="0"/>
              <a:t>Adding a new column to the table course: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GB" sz="2000" dirty="0"/>
              <a:t>These check constraints can also be used when the table is created.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SzTx/>
              <a:buNone/>
            </a:pP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7560840" cy="10010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ALTER TABLE Course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ADD noCredits number(2)CONSTRAINT course_nocredits_cc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Tx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CHECK ((noCredits&gt;0) AND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noCredits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&lt;=60));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Updating existing rows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638045"/>
            <a:ext cx="7992887" cy="352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Hopefully, your data will not change substantially once it has been entered.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When you design your tables, you should use attributes that are not high maintenance:</a:t>
            </a:r>
          </a:p>
          <a:p>
            <a:pPr marL="228600" lvl="1" indent="0">
              <a:buNone/>
            </a:pPr>
            <a:r>
              <a:rPr lang="en-GB" sz="2000" dirty="0"/>
              <a:t>Date of birth rather than Age</a:t>
            </a:r>
          </a:p>
          <a:p>
            <a:pPr marL="22860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However, there will be times when some values in your tables need to be updated.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122" y="368618"/>
            <a:ext cx="5937755" cy="1188720"/>
          </a:xfrm>
        </p:spPr>
        <p:txBody>
          <a:bodyPr/>
          <a:lstStyle/>
          <a:p>
            <a:r>
              <a:rPr lang="en-GB" dirty="0"/>
              <a:t>Updating existing rows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589678" y="1767911"/>
            <a:ext cx="8435975" cy="381587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UPDATE command is used to modify data: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For example:</a:t>
            </a:r>
          </a:p>
          <a:p>
            <a:pPr lvl="2">
              <a:buFont typeface="Wingdings" pitchFamily="2" charset="2"/>
              <a:buNone/>
            </a:pPr>
            <a:endParaRPr lang="en-GB" sz="2000" dirty="0"/>
          </a:p>
          <a:p>
            <a:pPr lvl="2">
              <a:buFont typeface="Wingdings" pitchFamily="2" charset="2"/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571999" y="572853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6600CC"/>
                </a:solidFill>
                <a:latin typeface="Comic Sans MS" pitchFamily="66" charset="0"/>
              </a:rPr>
              <a:t>Whilst the ‘where’ is optional, in most cases, we would have to use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9678" y="2492896"/>
            <a:ext cx="5184576" cy="10010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UPDATE &lt;table_name&gt; 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SET &lt;column_name&gt; = &lt;new value&gt;,…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&lt;condition&gt;;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9678" y="4509120"/>
            <a:ext cx="6120680" cy="10010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UPDATE course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SET courseDescription = ‘Advanced Networks’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courseCode = ‘C001’;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76672"/>
            <a:ext cx="5937755" cy="1188720"/>
          </a:xfrm>
        </p:spPr>
        <p:txBody>
          <a:bodyPr/>
          <a:lstStyle/>
          <a:p>
            <a:r>
              <a:rPr lang="en-GB"/>
              <a:t>Updating existing rows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276872"/>
            <a:ext cx="7283847" cy="179965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An example of where no condition is used:</a:t>
            </a:r>
          </a:p>
          <a:p>
            <a:endParaRPr lang="en-GB" sz="2800" dirty="0"/>
          </a:p>
          <a:p>
            <a:pPr lvl="2">
              <a:buFont typeface="Wingdings" pitchFamily="2" charset="2"/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284984"/>
            <a:ext cx="5184576" cy="674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UPDATE Course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SET noCredits = noCredits+5;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Deleting existing rows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420888"/>
            <a:ext cx="5937755" cy="7200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8000" dirty="0"/>
              <a:t>The DELETE command is used to delete data:</a:t>
            </a:r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8000" b="1" dirty="0"/>
              <a:t>For example:</a:t>
            </a:r>
          </a:p>
          <a:p>
            <a:pPr lvl="2">
              <a:buFont typeface="Wingdings" pitchFamily="2" charset="2"/>
              <a:buNone/>
            </a:pPr>
            <a:endParaRPr lang="en-GB" sz="2000" dirty="0"/>
          </a:p>
          <a:p>
            <a:pPr lvl="2">
              <a:buFont typeface="Wingdings" pitchFamily="2" charset="2"/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06045" y="3969232"/>
            <a:ext cx="3744416" cy="674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DELETE FROM &lt;table_name&gt; 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&lt;condition&gt;;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6045" y="5013176"/>
            <a:ext cx="3744416" cy="674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DELETE FROM Course 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CourseCode = ‘C002’;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4" y="467096"/>
            <a:ext cx="5937755" cy="1188720"/>
          </a:xfrm>
        </p:spPr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25" y="1806985"/>
            <a:ext cx="7716539" cy="117635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Unless specified, the results of a query will be returned with duplicate rows.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To eliminate duplicate values, we must include the DISTINCT clause in the SELECT command.</a:t>
            </a: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308025" y="282771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Employee</a:t>
            </a:r>
          </a:p>
        </p:txBody>
      </p:sp>
      <p:graphicFrame>
        <p:nvGraphicFramePr>
          <p:cNvPr id="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34641"/>
              </p:ext>
            </p:extLst>
          </p:nvPr>
        </p:nvGraphicFramePr>
        <p:xfrm>
          <a:off x="293465" y="3288179"/>
          <a:ext cx="4225860" cy="2448272"/>
        </p:xfrm>
        <a:graphic>
          <a:graphicData uri="http://schemas.openxmlformats.org/drawingml/2006/table">
            <a:tbl>
              <a:tblPr/>
              <a:tblGrid>
                <a:gridCol w="147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deptNo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47327"/>
              </p:ext>
            </p:extLst>
          </p:nvPr>
        </p:nvGraphicFramePr>
        <p:xfrm>
          <a:off x="6485284" y="3846953"/>
          <a:ext cx="1081088" cy="268032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deptNo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693915" y="329975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Resulting Output</a:t>
            </a: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308025" y="5852276"/>
            <a:ext cx="4211300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DeptNo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4644008" y="6165304"/>
            <a:ext cx="15121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4" y="467096"/>
            <a:ext cx="5937755" cy="1188720"/>
          </a:xfrm>
        </p:spPr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308025" y="282771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Employee</a:t>
            </a:r>
          </a:p>
        </p:txBody>
      </p:sp>
      <p:graphicFrame>
        <p:nvGraphicFramePr>
          <p:cNvPr id="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34641"/>
              </p:ext>
            </p:extLst>
          </p:nvPr>
        </p:nvGraphicFramePr>
        <p:xfrm>
          <a:off x="293465" y="3288179"/>
          <a:ext cx="4225860" cy="2448272"/>
        </p:xfrm>
        <a:graphic>
          <a:graphicData uri="http://schemas.openxmlformats.org/drawingml/2006/table">
            <a:tbl>
              <a:tblPr/>
              <a:tblGrid>
                <a:gridCol w="147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deptNo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693915" y="3299758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Resulting Output</a:t>
            </a: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4644008" y="6165304"/>
            <a:ext cx="15121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83718" y="5800674"/>
            <a:ext cx="4235608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deptNo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93154"/>
              </p:ext>
            </p:extLst>
          </p:nvPr>
        </p:nvGraphicFramePr>
        <p:xfrm>
          <a:off x="6444207" y="4149081"/>
          <a:ext cx="1099591" cy="2035442"/>
        </p:xfrm>
        <a:graphic>
          <a:graphicData uri="http://schemas.openxmlformats.org/drawingml/2006/table">
            <a:tbl>
              <a:tblPr/>
              <a:tblGrid>
                <a:gridCol w="1099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deptNo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2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60648"/>
            <a:ext cx="5937755" cy="1188720"/>
          </a:xfrm>
        </p:spPr>
        <p:txBody>
          <a:bodyPr/>
          <a:lstStyle/>
          <a:p>
            <a:r>
              <a:rPr lang="en-US" dirty="0"/>
              <a:t>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08912" cy="31019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use a calculated (derived) column, you can specify an SQL expression in the SELECT list. It can involve addition, subtraction, multiplication and division.</a:t>
            </a:r>
          </a:p>
          <a:p>
            <a:pPr marL="0" indent="0">
              <a:buNone/>
            </a:pPr>
            <a:r>
              <a:rPr lang="en-GB" dirty="0"/>
              <a:t>Parentheses can be used to build complex expressions.</a:t>
            </a:r>
          </a:p>
          <a:p>
            <a:pPr marL="0" indent="0">
              <a:buNone/>
            </a:pPr>
            <a:r>
              <a:rPr lang="en-GB" i="1" dirty="0"/>
              <a:t>For example, to output the net monthly salary of employees (after tax at 30% has been subtracted) we can use: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3782" y="3573200"/>
            <a:ext cx="6623050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Name, (salary – (salary * 0.3))/12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208912" cy="172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More than one table column can be used in a calculated column.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1" dirty="0">
                <a:latin typeface="Calibri" pitchFamily="34" charset="0"/>
              </a:rPr>
              <a:t>For example, to output the net monthly salary of employees (after tax at 30% has been subtracted and monthly expenses added) we can use: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1600" y="5592142"/>
            <a:ext cx="6625232" cy="107721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name,((salary – (salary * 0.3))/12) + 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     monthlyExpenses)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17619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22" y="2638045"/>
            <a:ext cx="6984999" cy="31019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can use calculated fields in the WHERE part of our SQL statement:</a:t>
            </a:r>
          </a:p>
          <a:p>
            <a:pPr marL="0" indent="0">
              <a:buNone/>
            </a:pPr>
            <a:r>
              <a:rPr lang="en-GB" i="1" dirty="0">
                <a:latin typeface="Calibri" pitchFamily="34" charset="0"/>
              </a:rPr>
              <a:t>For example, to output those employees that have a monthly salary of more than £2,000, we can use</a:t>
            </a:r>
          </a:p>
          <a:p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82422" y="4365104"/>
            <a:ext cx="6985000" cy="110799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name, salary/12,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salary/12 &gt; 2000.00;</a:t>
            </a:r>
          </a:p>
        </p:txBody>
      </p:sp>
    </p:spTree>
    <p:extLst>
      <p:ext uri="{BB962C8B-B14F-4D97-AF65-F5344CB8AC3E}">
        <p14:creationId xmlns:p14="http://schemas.microsoft.com/office/powerpoint/2010/main" val="568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350013"/>
            <a:ext cx="6912767" cy="1223003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dirty="0">
                <a:latin typeface="Calibri" pitchFamily="34" charset="0"/>
              </a:rPr>
              <a:t>Using the following table, pause the presentation and produce the SQL statement that would output all those employees that earn more than £2000 each month</a:t>
            </a:r>
          </a:p>
          <a:p>
            <a:endParaRPr lang="en-US" dirty="0"/>
          </a:p>
        </p:txBody>
      </p:sp>
      <p:graphicFrame>
        <p:nvGraphicFramePr>
          <p:cNvPr id="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99631"/>
              </p:ext>
            </p:extLst>
          </p:nvPr>
        </p:nvGraphicFramePr>
        <p:xfrm>
          <a:off x="1835696" y="3933056"/>
          <a:ext cx="4427935" cy="2926080"/>
        </p:xfrm>
        <a:graphic>
          <a:graphicData uri="http://schemas.openxmlformats.org/drawingml/2006/table">
            <a:tbl>
              <a:tblPr/>
              <a:tblGrid>
                <a:gridCol w="82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salary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monthlybonus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27,600.00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24,000.00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16,800.00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30,000.00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3573016"/>
            <a:ext cx="13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898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DESCRIBE-</a:t>
            </a:r>
            <a:r>
              <a:rPr lang="en-GB" dirty="0" err="1"/>
              <a:t>ing</a:t>
            </a:r>
            <a:r>
              <a:rPr lang="en-GB" dirty="0"/>
              <a:t> a table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420888"/>
            <a:ext cx="7070411" cy="40313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600" dirty="0"/>
              <a:t>This command will display the structure of a table</a:t>
            </a:r>
          </a:p>
          <a:p>
            <a:pPr marL="228600" lvl="1" indent="0">
              <a:buNone/>
            </a:pPr>
            <a:r>
              <a:rPr lang="en-GB" sz="2600" dirty="0"/>
              <a:t>DESCRIBE &lt;Table_name&gt;</a:t>
            </a:r>
          </a:p>
          <a:p>
            <a:pPr marL="228600" lvl="1" indent="0">
              <a:buNone/>
            </a:pPr>
            <a:endParaRPr lang="en-GB" sz="2600" dirty="0"/>
          </a:p>
          <a:p>
            <a:pPr marL="228600" lvl="1" indent="0">
              <a:buNone/>
            </a:pPr>
            <a:r>
              <a:rPr lang="en-GB" sz="2600" dirty="0"/>
              <a:t>For example: DESCRIBE Course</a:t>
            </a:r>
          </a:p>
          <a:p>
            <a:pPr marL="457200" lvl="2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Name		Null?    		Type</a:t>
            </a:r>
          </a:p>
          <a:p>
            <a:pPr marL="457200" lvl="2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--------------- ------------------ ----------</a:t>
            </a:r>
          </a:p>
          <a:p>
            <a:pPr marL="457200" lvl="2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courseCode		NOT NULL 	      CHAR(8)</a:t>
            </a:r>
          </a:p>
          <a:p>
            <a:pPr marL="457200" lvl="2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courseDesc				      CHAR(20)</a:t>
            </a:r>
          </a:p>
          <a:p>
            <a:pPr marL="457200" lvl="2" indent="0">
              <a:buNone/>
            </a:pP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228600" lvl="1" indent="0">
              <a:buNone/>
            </a:pPr>
            <a:r>
              <a:rPr lang="en-GB" sz="2400" dirty="0"/>
              <a:t>DESCRIBE is not an SQL statement and so does not need a ; to complete the command. </a:t>
            </a:r>
            <a:r>
              <a:rPr lang="en-GB" sz="2400" dirty="0">
                <a:solidFill>
                  <a:srgbClr val="FF0000"/>
                </a:solidFill>
              </a:rPr>
              <a:t>It does not work in MS Access but you can open the table in design view which is similar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899593" y="2638045"/>
            <a:ext cx="7416824" cy="133369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name, salary, bonus, ((salary/12) + bonus) 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WHERE ((salary/12) + bonus) &gt; 2000.00;</a:t>
            </a:r>
          </a:p>
        </p:txBody>
      </p:sp>
    </p:spTree>
    <p:extLst>
      <p:ext uri="{BB962C8B-B14F-4D97-AF65-F5344CB8AC3E}">
        <p14:creationId xmlns:p14="http://schemas.microsoft.com/office/powerpoint/2010/main" val="163212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5937755" cy="1188720"/>
          </a:xfrm>
        </p:spPr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05" y="1665392"/>
            <a:ext cx="7992887" cy="10435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When displaying the result of a query, the selected column’s name is used as the heading.  However, when using a calculated </a:t>
            </a:r>
            <a:r>
              <a:rPr lang="en-US" dirty="0"/>
              <a:t>column</a:t>
            </a:r>
            <a:r>
              <a:rPr lang="en-GB" dirty="0"/>
              <a:t> the ‘column’ heading is not particularly descriptive and sometimes the column name itself for example </a:t>
            </a:r>
            <a:r>
              <a:rPr lang="en-GB" dirty="0" err="1"/>
              <a:t>EmpNo</a:t>
            </a:r>
            <a:r>
              <a:rPr lang="en-GB" dirty="0"/>
              <a:t> is not particularly descriptive either:</a:t>
            </a:r>
          </a:p>
        </p:txBody>
      </p:sp>
      <p:graphicFrame>
        <p:nvGraphicFramePr>
          <p:cNvPr id="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27030"/>
              </p:ext>
            </p:extLst>
          </p:nvPr>
        </p:nvGraphicFramePr>
        <p:xfrm>
          <a:off x="592104" y="3935294"/>
          <a:ext cx="3907888" cy="2682240"/>
        </p:xfrm>
        <a:graphic>
          <a:graphicData uri="http://schemas.openxmlformats.org/drawingml/2006/table">
            <a:tbl>
              <a:tblPr/>
              <a:tblGrid>
                <a:gridCol w="128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8499396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salary/12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Expr1000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592104" y="2934339"/>
            <a:ext cx="3331823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GB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salary/12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32370"/>
              </p:ext>
            </p:extLst>
          </p:nvPr>
        </p:nvGraphicFramePr>
        <p:xfrm>
          <a:off x="5430043" y="3918154"/>
          <a:ext cx="2527573" cy="2682240"/>
        </p:xfrm>
        <a:graphic>
          <a:graphicData uri="http://schemas.openxmlformats.org/drawingml/2006/table">
            <a:tbl>
              <a:tblPr/>
              <a:tblGrid>
                <a:gridCol w="1190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5311535" y="2940376"/>
            <a:ext cx="2880469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Name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Oracle	     MS Access</a:t>
            </a:r>
          </a:p>
        </p:txBody>
      </p:sp>
    </p:spTree>
    <p:extLst>
      <p:ext uri="{BB962C8B-B14F-4D97-AF65-F5344CB8AC3E}">
        <p14:creationId xmlns:p14="http://schemas.microsoft.com/office/powerpoint/2010/main" val="54907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48680"/>
            <a:ext cx="5937755" cy="1188720"/>
          </a:xfrm>
        </p:spPr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606043" y="1916832"/>
            <a:ext cx="6278323" cy="8515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columnname, columnname aliasname, … 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tablename</a:t>
            </a:r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568491" y="2852936"/>
            <a:ext cx="8353425" cy="66172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empNo </a:t>
            </a:r>
            <a:r>
              <a:rPr lang="en-GB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Employee_No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, (salary/12) </a:t>
            </a:r>
            <a:r>
              <a:rPr lang="en-GB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Monthly_Salary </a:t>
            </a:r>
          </a:p>
          <a:p>
            <a:pPr>
              <a:spcAft>
                <a:spcPts val="600"/>
              </a:spcAft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graphicFrame>
        <p:nvGraphicFramePr>
          <p:cNvPr id="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8550"/>
              </p:ext>
            </p:extLst>
          </p:nvPr>
        </p:nvGraphicFramePr>
        <p:xfrm>
          <a:off x="2945005" y="4705226"/>
          <a:ext cx="3600400" cy="203614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Employee_No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Monthly_Salary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568490" y="3645024"/>
            <a:ext cx="8353425" cy="98488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 Access insert ‘AS’ before Alias: </a:t>
            </a:r>
          </a:p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Employee_No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(salary/12) AS </a:t>
            </a:r>
            <a:r>
              <a:rPr lang="en-GB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Monthly_Salary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152206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4" name="Text Box 38"/>
          <p:cNvSpPr txBox="1">
            <a:spLocks noGrp="1" noChangeArrowheads="1"/>
          </p:cNvSpPr>
          <p:nvPr>
            <p:ph idx="1"/>
          </p:nvPr>
        </p:nvSpPr>
        <p:spPr bwMode="auto">
          <a:xfrm>
            <a:off x="251521" y="2564904"/>
            <a:ext cx="8064896" cy="8515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empNo </a:t>
            </a:r>
            <a:r>
              <a:rPr lang="en-GB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“Employee No”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(salary/12) </a:t>
            </a:r>
            <a:r>
              <a:rPr lang="en-GB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“Monthly Salary”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Employee;</a:t>
            </a:r>
          </a:p>
        </p:txBody>
      </p:sp>
      <p:graphicFrame>
        <p:nvGraphicFramePr>
          <p:cNvPr id="5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55439"/>
              </p:ext>
            </p:extLst>
          </p:nvPr>
        </p:nvGraphicFramePr>
        <p:xfrm>
          <a:off x="2774722" y="3933056"/>
          <a:ext cx="3600400" cy="270670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Employee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Monthly 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1,400.00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4620410" y="2924944"/>
            <a:ext cx="2923390" cy="5847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 Access insert ‘AS’ before Alias Name </a:t>
            </a:r>
          </a:p>
        </p:txBody>
      </p:sp>
    </p:spTree>
    <p:extLst>
      <p:ext uri="{BB962C8B-B14F-4D97-AF65-F5344CB8AC3E}">
        <p14:creationId xmlns:p14="http://schemas.microsoft.com/office/powerpoint/2010/main" val="185183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03012"/>
            <a:ext cx="5937755" cy="1188720"/>
          </a:xfrm>
        </p:spPr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804988"/>
            <a:ext cx="5937755" cy="564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 Oracle the concatenation operator is two pipe symbols ‘||’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In MS Access it is the ampersand character ‘&amp;’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11560" y="2877667"/>
          <a:ext cx="3239839" cy="2682240"/>
        </p:xfrm>
        <a:graphic>
          <a:graphicData uri="http://schemas.openxmlformats.org/drawingml/2006/table">
            <a:tbl>
              <a:tblPr/>
              <a:tblGrid>
                <a:gridCol w="14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firstName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15628" y="5819336"/>
            <a:ext cx="4968875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FirstName||Surname Name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Tutor;</a:t>
            </a:r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V="1">
            <a:off x="5584503" y="5559907"/>
            <a:ext cx="1291753" cy="461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611560" y="2397699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Tutor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239769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Resulting output</a:t>
            </a:r>
          </a:p>
        </p:txBody>
      </p:sp>
      <p:graphicFrame>
        <p:nvGraphicFramePr>
          <p:cNvPr id="11" name="Group 58"/>
          <p:cNvGraphicFramePr>
            <a:graphicFrameLocks/>
          </p:cNvGraphicFramePr>
          <p:nvPr/>
        </p:nvGraphicFramePr>
        <p:xfrm>
          <a:off x="5761270" y="2877667"/>
          <a:ext cx="2520280" cy="268224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FredFlintstone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WilmaFlintstone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BarneyRubble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BettyRubble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PebblesFlintstone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BamBamRubble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DinoFlintstone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5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03012"/>
            <a:ext cx="5937755" cy="1188720"/>
          </a:xfrm>
        </p:spPr>
        <p:txBody>
          <a:bodyPr/>
          <a:lstStyle/>
          <a:p>
            <a:r>
              <a:rPr lang="en-US" dirty="0"/>
              <a:t>concatenate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804988"/>
            <a:ext cx="5937755" cy="5649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In Oracle the concatenation operator is ||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 MS Access it is the ampersand character ‘&amp;’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11560" y="2877667"/>
          <a:ext cx="3239839" cy="2682240"/>
        </p:xfrm>
        <a:graphic>
          <a:graphicData uri="http://schemas.openxmlformats.org/drawingml/2006/table">
            <a:tbl>
              <a:tblPr/>
              <a:tblGrid>
                <a:gridCol w="14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firstName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602928" y="5778422"/>
            <a:ext cx="5612556" cy="723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FirstName||’ ‘||Surname Name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Tutor;</a:t>
            </a:r>
          </a:p>
        </p:txBody>
      </p:sp>
      <p:graphicFrame>
        <p:nvGraphicFramePr>
          <p:cNvPr id="7" name="Group 58"/>
          <p:cNvGraphicFramePr>
            <a:graphicFrameLocks/>
          </p:cNvGraphicFramePr>
          <p:nvPr/>
        </p:nvGraphicFramePr>
        <p:xfrm>
          <a:off x="6165611" y="2930297"/>
          <a:ext cx="2520280" cy="268224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 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 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 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 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 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 Rubble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 Flintstone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Line 33"/>
          <p:cNvSpPr>
            <a:spLocks noChangeShapeType="1"/>
          </p:cNvSpPr>
          <p:nvPr/>
        </p:nvSpPr>
        <p:spPr bwMode="auto">
          <a:xfrm flipV="1">
            <a:off x="6265674" y="5671658"/>
            <a:ext cx="1291753" cy="461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611560" y="2397699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+mn-lt"/>
                <a:cs typeface="Courier New" pitchFamily="49" charset="0"/>
              </a:rPr>
              <a:t>Tutor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5611" y="242902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Resulting output</a:t>
            </a:r>
          </a:p>
        </p:txBody>
      </p:sp>
    </p:spTree>
    <p:extLst>
      <p:ext uri="{BB962C8B-B14F-4D97-AF65-F5344CB8AC3E}">
        <p14:creationId xmlns:p14="http://schemas.microsoft.com/office/powerpoint/2010/main" val="208197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dirty="0"/>
              <a:t>Usually, the order of rows returned in a query result is undefined.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800" dirty="0"/>
              <a:t>The ORDER BY clause sets the sequence for outputting selected information.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800" dirty="0"/>
              <a:t>This can either be: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400" dirty="0"/>
              <a:t>Ascending order ASC (default)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400" dirty="0"/>
              <a:t>Descending order DESC.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800" dirty="0"/>
              <a:t>If used the ORDER BY must always be the last clause in the SELECT command.</a:t>
            </a:r>
          </a:p>
        </p:txBody>
      </p:sp>
    </p:spTree>
    <p:extLst>
      <p:ext uri="{BB962C8B-B14F-4D97-AF65-F5344CB8AC3E}">
        <p14:creationId xmlns:p14="http://schemas.microsoft.com/office/powerpoint/2010/main" val="124130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output</a:t>
            </a:r>
          </a:p>
        </p:txBody>
      </p:sp>
      <p:graphicFrame>
        <p:nvGraphicFramePr>
          <p:cNvPr id="7" name="Group 223">
            <a:extLst>
              <a:ext uri="{FF2B5EF4-FFF2-40B4-BE49-F238E27FC236}">
                <a16:creationId xmlns:a16="http://schemas.microsoft.com/office/drawing/2014/main" id="{B23BCDF1-C298-44EE-A4DF-EB0F01EB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12523"/>
              </p:ext>
            </p:extLst>
          </p:nvPr>
        </p:nvGraphicFramePr>
        <p:xfrm>
          <a:off x="467544" y="3699088"/>
          <a:ext cx="3347815" cy="2682240"/>
        </p:xfrm>
        <a:graphic>
          <a:graphicData uri="http://schemas.openxmlformats.org/drawingml/2006/table">
            <a:tbl>
              <a:tblPr/>
              <a:tblGrid>
                <a:gridCol w="82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salary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86898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16,800.00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7852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24,000.00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27,600.00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30,000.00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32">
            <a:extLst>
              <a:ext uri="{FF2B5EF4-FFF2-40B4-BE49-F238E27FC236}">
                <a16:creationId xmlns:a16="http://schemas.microsoft.com/office/drawing/2014/main" id="{5EA13CAA-6639-4B90-80CF-41E69E422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51782"/>
            <a:ext cx="3203799" cy="107721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ORDER BY salary;</a:t>
            </a:r>
          </a:p>
        </p:txBody>
      </p:sp>
      <p:graphicFrame>
        <p:nvGraphicFramePr>
          <p:cNvPr id="14" name="Group 223">
            <a:extLst>
              <a:ext uri="{FF2B5EF4-FFF2-40B4-BE49-F238E27FC236}">
                <a16:creationId xmlns:a16="http://schemas.microsoft.com/office/drawing/2014/main" id="{DBA7348B-41BE-4D9C-887A-BC1F54474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17447"/>
              </p:ext>
            </p:extLst>
          </p:nvPr>
        </p:nvGraphicFramePr>
        <p:xfrm>
          <a:off x="4566548" y="3699088"/>
          <a:ext cx="3347815" cy="2682240"/>
        </p:xfrm>
        <a:graphic>
          <a:graphicData uri="http://schemas.openxmlformats.org/drawingml/2006/table">
            <a:tbl>
              <a:tblPr/>
              <a:tblGrid>
                <a:gridCol w="82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salary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30,000.00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27,600.00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24,000.00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16,800.00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 Box 32">
            <a:extLst>
              <a:ext uri="{FF2B5EF4-FFF2-40B4-BE49-F238E27FC236}">
                <a16:creationId xmlns:a16="http://schemas.microsoft.com/office/drawing/2014/main" id="{6131F832-DDAD-4A1C-A55A-C6235531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564" y="2351782"/>
            <a:ext cx="3203799" cy="107721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>
              <a:spcAft>
                <a:spcPts val="600"/>
              </a:spcAft>
              <a:buClr>
                <a:schemeClr val="bg2"/>
              </a:buClr>
              <a:buSzPct val="75000"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311528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 Conclusion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638045"/>
            <a:ext cx="6638363" cy="37432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We have covered:</a:t>
            </a:r>
          </a:p>
          <a:p>
            <a:pPr marL="2286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GB" sz="2000" dirty="0"/>
              <a:t>Describing, renaming and altering a table/column</a:t>
            </a:r>
          </a:p>
          <a:p>
            <a:pPr marL="2286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GB" sz="2000" dirty="0"/>
              <a:t>Updating/Deleting data</a:t>
            </a:r>
          </a:p>
          <a:p>
            <a:pPr marL="2286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GB" sz="2000" dirty="0"/>
              <a:t>Distinct, Calculated fields,  Aliases, Concatenate and Ordering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A2E7-AB64-1F4E-9BC2-DCF396AF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B504-5480-3B4D-9352-51E0E46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https://support.microsoft.com/en-us/office/access-functions-by-category-b8b136c3-2716-4d39-94a2-658ce330ed83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https://www.w3schools.com/sql/sql_ref_msaccess.asp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docs.oracle.com</a:t>
            </a:r>
            <a:r>
              <a:rPr lang="en-GB" dirty="0"/>
              <a:t>/cd/B19306_01/server.102/b14200.pdf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6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Renaming a table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To rename a database object:</a:t>
            </a:r>
          </a:p>
          <a:p>
            <a:pPr marL="228600" lvl="1" indent="0">
              <a:buNone/>
            </a:pPr>
            <a:r>
              <a:rPr lang="en-GB" sz="2000" dirty="0"/>
              <a:t>RENAME &lt;old&gt; TO &lt;new&gt;</a:t>
            </a:r>
          </a:p>
          <a:p>
            <a:pPr marL="228600" lvl="1" indent="0">
              <a:buNone/>
            </a:pPr>
            <a:r>
              <a:rPr lang="en-GB" sz="2000" dirty="0"/>
              <a:t>RENAME Emp to Employee;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000" dirty="0"/>
              <a:t>Any application, programs and reports that refer to renamed objects will need to be amended.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000" dirty="0">
                <a:solidFill>
                  <a:srgbClr val="FF0000"/>
                </a:solidFill>
              </a:rPr>
              <a:t>In MS Access, select the table, right click and change the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Altering a table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The ALTER TABLE command is used to change a table definition (structure)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sz="2000" dirty="0"/>
              <a:t>We can: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000" dirty="0"/>
              <a:t>Add a new column 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000" u="sng" dirty="0"/>
              <a:t>Increase</a:t>
            </a:r>
            <a:r>
              <a:rPr lang="en-GB" sz="2000" dirty="0"/>
              <a:t> the size of a column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000" dirty="0"/>
              <a:t>Delete a Foreign Key constraint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000" dirty="0"/>
              <a:t>Delete a Primary Key constraint (which will remove any references to it from other tables)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Altering a table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638045"/>
            <a:ext cx="6494347" cy="3599267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sz="2000" b="1" dirty="0"/>
              <a:t>We can: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2000" dirty="0"/>
              <a:t>Remove a column. (Drop a column)</a:t>
            </a:r>
          </a:p>
          <a:p>
            <a:pPr marL="457200" lvl="2" indent="0">
              <a:spcBef>
                <a:spcPct val="50000"/>
              </a:spcBef>
              <a:buNone/>
            </a:pPr>
            <a:r>
              <a:rPr lang="en-GB" sz="2000" dirty="0"/>
              <a:t>We cannot recover a dropped column</a:t>
            </a:r>
          </a:p>
          <a:p>
            <a:pPr marL="457200" lvl="2" indent="0">
              <a:spcBef>
                <a:spcPct val="50000"/>
              </a:spcBef>
              <a:buNone/>
            </a:pPr>
            <a:r>
              <a:rPr lang="en-GB" sz="2000" dirty="0"/>
              <a:t>There must be at least one remaining column in a table</a:t>
            </a:r>
          </a:p>
          <a:p>
            <a:pPr marL="457200" lvl="2" indent="0">
              <a:spcBef>
                <a:spcPct val="50000"/>
              </a:spcBef>
              <a:buNone/>
            </a:pPr>
            <a:r>
              <a:rPr lang="en-US" sz="2000" dirty="0"/>
              <a:t>Change a column’s data type and size </a:t>
            </a:r>
            <a:r>
              <a:rPr lang="en-US" sz="2000" b="1" i="1" dirty="0">
                <a:solidFill>
                  <a:srgbClr val="6600CC"/>
                </a:solidFill>
              </a:rPr>
              <a:t>only</a:t>
            </a:r>
            <a:r>
              <a:rPr lang="en-US" sz="2000" dirty="0"/>
              <a:t> if there is no data in it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045" y="548680"/>
            <a:ext cx="5937755" cy="1188720"/>
          </a:xfrm>
        </p:spPr>
        <p:txBody>
          <a:bodyPr/>
          <a:lstStyle/>
          <a:p>
            <a:r>
              <a:rPr lang="en-GB" dirty="0"/>
              <a:t>Altering a table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64928"/>
            <a:ext cx="5990415" cy="57606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To add a column to an existing table: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endParaRPr lang="en-GB" sz="2400" dirty="0"/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564904"/>
            <a:ext cx="6480720" cy="19389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column_name type(size) NULL/NOT NULL;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Course 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numCredits NUMBER (2) NOT NULL;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4902512"/>
            <a:ext cx="2016224" cy="60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sz="8000" dirty="0"/>
              <a:t>To modify a column in an existing table: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20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	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4653136"/>
            <a:ext cx="3384376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 column_name type(size);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Course 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 numCredits NUMBER (3);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4653136"/>
            <a:ext cx="3384376" cy="17697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 ACCESS: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column_name type(size);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Course </a:t>
            </a:r>
          </a:p>
          <a:p>
            <a:pPr marL="0" lvl="1">
              <a:spcBef>
                <a:spcPts val="600"/>
              </a:spcBef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numCredits NUMBER (3);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045" y="332656"/>
            <a:ext cx="5937755" cy="1188720"/>
          </a:xfrm>
        </p:spPr>
        <p:txBody>
          <a:bodyPr/>
          <a:lstStyle/>
          <a:p>
            <a:r>
              <a:rPr lang="en-GB" dirty="0"/>
              <a:t>Altering a table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1709620"/>
            <a:ext cx="5941576" cy="555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dirty="0"/>
              <a:t>To add a constraint in an existing table: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GB" dirty="0"/>
              <a:t>	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6833" y="2060848"/>
            <a:ext cx="7992888" cy="301621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CONSTRAINT &lt;constraint_name&gt; FOREIGN KEY(&lt;column_name&gt;)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table_name&gt;(&lt;column_name&gt;);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Course 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CONSTRAINT Course_deptno_fk FOREIGN KEY(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department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4730368"/>
            <a:ext cx="8640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en-GB" sz="2000" b="1" dirty="0"/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1600" dirty="0"/>
              <a:t>We can add a Foreign Key constraint </a:t>
            </a:r>
            <a:r>
              <a:rPr lang="en-GB" sz="1600" b="1" i="1" dirty="0">
                <a:solidFill>
                  <a:srgbClr val="6600CC"/>
                </a:solidFill>
              </a:rPr>
              <a:t>only</a:t>
            </a:r>
            <a:r>
              <a:rPr lang="en-GB" sz="1600" dirty="0"/>
              <a:t> if the current values are NULL or already exist in the referenced table’s Primary Key.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1600" dirty="0"/>
              <a:t>We can add a Primary Key constraint </a:t>
            </a:r>
            <a:r>
              <a:rPr lang="en-GB" sz="1600" b="1" i="1" dirty="0">
                <a:solidFill>
                  <a:srgbClr val="6600CC"/>
                </a:solidFill>
              </a:rPr>
              <a:t>only</a:t>
            </a:r>
            <a:r>
              <a:rPr lang="en-GB" sz="1600" dirty="0"/>
              <a:t> if the current values are NOT NULL  and are unique.</a:t>
            </a:r>
          </a:p>
          <a:p>
            <a:pPr marL="228600" lvl="1" indent="0">
              <a:spcBef>
                <a:spcPct val="50000"/>
              </a:spcBef>
              <a:buNone/>
            </a:pPr>
            <a:r>
              <a:rPr lang="en-GB" sz="1600" dirty="0"/>
              <a:t>You will need to add the column to the table first if it is not already there..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Altering a table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547639" y="2359431"/>
            <a:ext cx="5996161" cy="93555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To modify a constraint in an existing table: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		</a:t>
            </a:r>
          </a:p>
          <a:p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708920"/>
            <a:ext cx="4896544" cy="206210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 &lt;column_name&gt; &lt;column_type&gt;</a:t>
            </a:r>
          </a:p>
          <a:p>
            <a:pPr marL="0" lvl="1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&lt;constraint_name&gt; NOT NULL;</a:t>
            </a:r>
          </a:p>
          <a:p>
            <a:pPr marL="0" lvl="1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2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course</a:t>
            </a:r>
          </a:p>
          <a:p>
            <a:pPr marL="0" lvl="2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 coursedesc char(20)</a:t>
            </a:r>
          </a:p>
          <a:p>
            <a:pPr marL="0" lvl="2">
              <a:spcAft>
                <a:spcPts val="600"/>
              </a:spcAft>
              <a:buFont typeface="Wingdings" pitchFamily="2" charset="2"/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course_desc_nn NOT NULL;</a:t>
            </a:r>
          </a:p>
        </p:txBody>
      </p:sp>
      <p:sp>
        <p:nvSpPr>
          <p:cNvPr id="2" name="Rectangle 1"/>
          <p:cNvSpPr/>
          <p:nvPr/>
        </p:nvSpPr>
        <p:spPr>
          <a:xfrm>
            <a:off x="4272905" y="5069502"/>
            <a:ext cx="4860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&lt;column_name&gt; &lt;column type&gt;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&lt;constraint_name&gt; NOT NULL;</a:t>
            </a:r>
          </a:p>
          <a:p>
            <a:endParaRPr lang="en-GB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employer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coursedesc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char(20)</a:t>
            </a: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course_desc_nn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2905" y="47710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rgbClr val="FF0000"/>
                </a:solidFill>
              </a:rPr>
              <a:t>MS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Altering a table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502495"/>
            <a:ext cx="5937755" cy="107957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To drop a column in an existing table: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GB" dirty="0"/>
              <a:t>	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06045" y="3931152"/>
            <a:ext cx="5937755" cy="19389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&lt;table_name&gt;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 &lt;column_name&gt;;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course</a:t>
            </a:r>
          </a:p>
          <a:p>
            <a:pPr marL="0"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 numCredits;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1657</TotalTime>
  <Words>1823</Words>
  <Application>Microsoft Office PowerPoint</Application>
  <PresentationFormat>On-screen Show (4:3)</PresentationFormat>
  <Paragraphs>488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Comic Sans MS</vt:lpstr>
      <vt:lpstr>Courier New</vt:lpstr>
      <vt:lpstr>Gill Sans MT</vt:lpstr>
      <vt:lpstr>Wingdings</vt:lpstr>
      <vt:lpstr>Parcel</vt:lpstr>
      <vt:lpstr>DML Continued</vt:lpstr>
      <vt:lpstr>DESCRIBE-ing a table</vt:lpstr>
      <vt:lpstr>Renaming a table</vt:lpstr>
      <vt:lpstr>Altering a table</vt:lpstr>
      <vt:lpstr>Altering a table</vt:lpstr>
      <vt:lpstr>Altering a table</vt:lpstr>
      <vt:lpstr>Altering a table</vt:lpstr>
      <vt:lpstr>Altering a table</vt:lpstr>
      <vt:lpstr>Altering a table</vt:lpstr>
      <vt:lpstr>More on Constraints</vt:lpstr>
      <vt:lpstr>Updating existing rows</vt:lpstr>
      <vt:lpstr>Updating existing rows</vt:lpstr>
      <vt:lpstr>Updating existing rows</vt:lpstr>
      <vt:lpstr>Deleting existing rows</vt:lpstr>
      <vt:lpstr>distinct</vt:lpstr>
      <vt:lpstr>distinct</vt:lpstr>
      <vt:lpstr>Calculated COLUMNs</vt:lpstr>
      <vt:lpstr>Calculated COLUMNs</vt:lpstr>
      <vt:lpstr>Calculated COLUMNs</vt:lpstr>
      <vt:lpstr>Answer…</vt:lpstr>
      <vt:lpstr>aliases</vt:lpstr>
      <vt:lpstr>aliases</vt:lpstr>
      <vt:lpstr>aliases</vt:lpstr>
      <vt:lpstr>concatenate</vt:lpstr>
      <vt:lpstr>concatenate</vt:lpstr>
      <vt:lpstr>Ordering output</vt:lpstr>
      <vt:lpstr>Ordering output</vt:lpstr>
      <vt:lpstr>In Conclusion</vt:lpstr>
      <vt:lpstr>References/resources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a Database?</dc:title>
  <dc:creator>Gaylor</dc:creator>
  <cp:lastModifiedBy>Gaylor Boobyer</cp:lastModifiedBy>
  <cp:revision>183</cp:revision>
  <dcterms:created xsi:type="dcterms:W3CDTF">2002-10-02T16:27:29Z</dcterms:created>
  <dcterms:modified xsi:type="dcterms:W3CDTF">2020-10-20T10:23:47Z</dcterms:modified>
</cp:coreProperties>
</file>