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23"/>
  </p:notesMasterIdLst>
  <p:handoutMasterIdLst>
    <p:handoutMasterId r:id="rId24"/>
  </p:handoutMasterIdLst>
  <p:sldIdLst>
    <p:sldId id="332" r:id="rId2"/>
    <p:sldId id="464" r:id="rId3"/>
    <p:sldId id="481" r:id="rId4"/>
    <p:sldId id="482" r:id="rId5"/>
    <p:sldId id="465" r:id="rId6"/>
    <p:sldId id="466" r:id="rId7"/>
    <p:sldId id="467" r:id="rId8"/>
    <p:sldId id="468" r:id="rId9"/>
    <p:sldId id="483" r:id="rId10"/>
    <p:sldId id="469" r:id="rId11"/>
    <p:sldId id="470" r:id="rId12"/>
    <p:sldId id="471" r:id="rId13"/>
    <p:sldId id="472" r:id="rId14"/>
    <p:sldId id="480" r:id="rId15"/>
    <p:sldId id="473" r:id="rId16"/>
    <p:sldId id="474" r:id="rId17"/>
    <p:sldId id="475" r:id="rId18"/>
    <p:sldId id="476" r:id="rId19"/>
    <p:sldId id="477" r:id="rId20"/>
    <p:sldId id="430" r:id="rId21"/>
    <p:sldId id="418" r:id="rId2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>
          <p15:clr>
            <a:srgbClr val="A4A3A4"/>
          </p15:clr>
        </p15:guide>
        <p15:guide id="2" pos="5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7D"/>
    <a:srgbClr val="6600CC"/>
    <a:srgbClr val="990033"/>
    <a:srgbClr val="33CC33"/>
    <a:srgbClr val="C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8"/>
    <p:restoredTop sz="94740" autoAdjust="0"/>
  </p:normalViewPr>
  <p:slideViewPr>
    <p:cSldViewPr showGuides="1">
      <p:cViewPr varScale="1">
        <p:scale>
          <a:sx n="69" d="100"/>
          <a:sy n="69" d="100"/>
        </p:scale>
        <p:origin x="725" y="58"/>
      </p:cViewPr>
      <p:guideLst>
        <p:guide orient="horz" pos="1706"/>
        <p:guide pos="5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49F7EE-B85B-4A01-AA82-0B710FE2C7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88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BE387-C5C1-F64B-AA89-C88DFC02C36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38262-9325-DC4A-AE59-328A66B2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B330-1A81-4E3D-ACEC-4474BEB4B3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380402-2E16-4E2A-BEEF-B1B7077DB52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3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17D8-B147-4C60-AB25-40A03EE9DF0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7AC-5A20-4F53-B78F-D6F2C4665A0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50E9-CAB5-4D95-AB3A-08B1C466F6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062B-438D-4C3C-A3EC-BB15A480E5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DD00D98-CECD-4BF2-B0C4-12600E9836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8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ref_msaccess.asp" TargetMode="External"/><Relationship Id="rId2" Type="http://schemas.openxmlformats.org/officeDocument/2006/relationships/hyperlink" Target="https://support.microsoft.com/en-us/office/access-functions-by-category-b8b136c3-2716-4d39-94a2-658ce330ed8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DML Continued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87675" y="4293096"/>
            <a:ext cx="6019800" cy="17526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Aggregate (Group) Functions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324323"/>
            <a:ext cx="7180288" cy="11509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dirty="0"/>
              <a:t>The Group By clause causes the table to be ‘split’ (not physically) into related chunks i.e. related by the attribute(s) specified in the Group By clause.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913756" y="3480848"/>
            <a:ext cx="2663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Book</a:t>
            </a:r>
          </a:p>
        </p:txBody>
      </p:sp>
      <p:graphicFrame>
        <p:nvGraphicFramePr>
          <p:cNvPr id="303221" name="Group 117"/>
          <p:cNvGraphicFramePr>
            <a:graphicFrameLocks noGrp="1"/>
          </p:cNvGraphicFramePr>
          <p:nvPr/>
        </p:nvGraphicFramePr>
        <p:xfrm>
          <a:off x="894408" y="4071895"/>
          <a:ext cx="7200280" cy="2346960"/>
        </p:xfrm>
        <a:graphic>
          <a:graphicData uri="http://schemas.openxmlformats.org/drawingml/2006/table">
            <a:tbl>
              <a:tblPr/>
              <a:tblGrid>
                <a:gridCol w="166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ISDN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0497563856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3153" name="Text Box 49"/>
          <p:cNvSpPr txBox="1">
            <a:spLocks noChangeArrowheads="1"/>
          </p:cNvSpPr>
          <p:nvPr/>
        </p:nvSpPr>
        <p:spPr bwMode="auto">
          <a:xfrm>
            <a:off x="6294463" y="3114651"/>
            <a:ext cx="1800225" cy="830997"/>
          </a:xfrm>
          <a:prstGeom prst="rect">
            <a:avLst/>
          </a:prstGeom>
          <a:noFill/>
          <a:ln w="57150" cmpd="thickThin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dirty="0">
                <a:solidFill>
                  <a:srgbClr val="6600CC"/>
                </a:solidFill>
                <a:latin typeface="+mn-lt"/>
              </a:rPr>
              <a:t>Group By Type</a:t>
            </a:r>
          </a:p>
        </p:txBody>
      </p:sp>
    </p:spTree>
    <p:extLst>
      <p:ext uri="{BB962C8B-B14F-4D97-AF65-F5344CB8AC3E}">
        <p14:creationId xmlns:p14="http://schemas.microsoft.com/office/powerpoint/2010/main" val="120413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Aggregate (Group) Functions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1606045" y="2420888"/>
            <a:ext cx="5937755" cy="374441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dirty="0"/>
              <a:t>Therefore, if we try this SQL statement: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000" dirty="0"/>
              <a:t>We will receive an error message. We are trying to perform an aggregate function on an ‘ungrouped’ attribute.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dirty="0"/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1606045" y="3068960"/>
            <a:ext cx="5937755" cy="103663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Cat, MAX (Price) Maximum</a:t>
            </a:r>
          </a:p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GROUP BY Type;</a:t>
            </a:r>
          </a:p>
        </p:txBody>
      </p:sp>
    </p:spTree>
    <p:extLst>
      <p:ext uri="{BB962C8B-B14F-4D97-AF65-F5344CB8AC3E}">
        <p14:creationId xmlns:p14="http://schemas.microsoft.com/office/powerpoint/2010/main" val="38888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6045" y="620688"/>
            <a:ext cx="5937755" cy="1188720"/>
          </a:xfrm>
        </p:spPr>
        <p:txBody>
          <a:bodyPr/>
          <a:lstStyle/>
          <a:p>
            <a:r>
              <a:rPr lang="en-GB"/>
              <a:t>Aggregate (Group) Functions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7474"/>
            <a:ext cx="8507413" cy="85817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dirty="0"/>
              <a:t>However, if we wanted the maximum price of each category of each type of book, we could use more than one attribute in the Group By clause: </a:t>
            </a:r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539750" y="5373216"/>
            <a:ext cx="6553200" cy="929485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SELECT type, cat, MAX (price) maximum</a:t>
            </a:r>
          </a:p>
          <a:p>
            <a:pPr>
              <a:spcBef>
                <a:spcPct val="2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pPr>
              <a:spcBef>
                <a:spcPct val="2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GROUP BY type, cat;</a:t>
            </a:r>
          </a:p>
        </p:txBody>
      </p:sp>
      <p:sp>
        <p:nvSpPr>
          <p:cNvPr id="305157" name="Line 5"/>
          <p:cNvSpPr>
            <a:spLocks noChangeShapeType="1"/>
          </p:cNvSpPr>
          <p:nvPr/>
        </p:nvSpPr>
        <p:spPr bwMode="auto">
          <a:xfrm>
            <a:off x="7092280" y="5877272"/>
            <a:ext cx="576064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5158" name="Line 6"/>
          <p:cNvSpPr>
            <a:spLocks noChangeShapeType="1"/>
          </p:cNvSpPr>
          <p:nvPr/>
        </p:nvSpPr>
        <p:spPr bwMode="auto">
          <a:xfrm flipV="1">
            <a:off x="7668344" y="4581128"/>
            <a:ext cx="0" cy="12961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5159" name="Text Box 7"/>
          <p:cNvSpPr txBox="1">
            <a:spLocks noChangeArrowheads="1"/>
          </p:cNvSpPr>
          <p:nvPr/>
        </p:nvSpPr>
        <p:spPr bwMode="auto">
          <a:xfrm>
            <a:off x="468313" y="2702247"/>
            <a:ext cx="2663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Book</a:t>
            </a:r>
          </a:p>
        </p:txBody>
      </p:sp>
      <p:graphicFrame>
        <p:nvGraphicFramePr>
          <p:cNvPr id="305160" name="Group 8"/>
          <p:cNvGraphicFramePr>
            <a:graphicFrameLocks noGrp="1"/>
          </p:cNvGraphicFramePr>
          <p:nvPr/>
        </p:nvGraphicFramePr>
        <p:xfrm>
          <a:off x="541338" y="3068960"/>
          <a:ext cx="5616575" cy="2042160"/>
        </p:xfrm>
        <a:graphic>
          <a:graphicData uri="http://schemas.openxmlformats.org/drawingml/2006/table">
            <a:tbl>
              <a:tblPr/>
              <a:tblGrid>
                <a:gridCol w="129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ISDN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5243" name="Group 91"/>
          <p:cNvGraphicFramePr>
            <a:graphicFrameLocks noGrp="1"/>
          </p:cNvGraphicFramePr>
          <p:nvPr/>
        </p:nvGraphicFramePr>
        <p:xfrm>
          <a:off x="6335836" y="3068960"/>
          <a:ext cx="2628652" cy="1524000"/>
        </p:xfrm>
        <a:graphic>
          <a:graphicData uri="http://schemas.openxmlformats.org/drawingml/2006/table">
            <a:tbl>
              <a:tblPr/>
              <a:tblGrid>
                <a:gridCol w="107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maximum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5218" name="Text Box 66"/>
          <p:cNvSpPr txBox="1">
            <a:spLocks noChangeArrowheads="1"/>
          </p:cNvSpPr>
          <p:nvPr/>
        </p:nvSpPr>
        <p:spPr bwMode="auto">
          <a:xfrm>
            <a:off x="6300192" y="2708920"/>
            <a:ext cx="1079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21573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Aggregate (Group) Functions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606045" y="2416716"/>
            <a:ext cx="59377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Pause the presentation and, using the following table, produce the SQL statement that would output the maximum monthly salary of all job types.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67594" y="339824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+mn-lt"/>
                <a:cs typeface="Courier New" pitchFamily="49" charset="0"/>
              </a:rPr>
              <a:t>Employee</a:t>
            </a:r>
          </a:p>
        </p:txBody>
      </p:sp>
      <p:graphicFrame>
        <p:nvGraphicFramePr>
          <p:cNvPr id="285758" name="Group 62"/>
          <p:cNvGraphicFramePr>
            <a:graphicFrameLocks noGrp="1"/>
          </p:cNvGraphicFramePr>
          <p:nvPr/>
        </p:nvGraphicFramePr>
        <p:xfrm>
          <a:off x="666106" y="3861048"/>
          <a:ext cx="5184576" cy="2682240"/>
        </p:xfrm>
        <a:graphic>
          <a:graphicData uri="http://schemas.openxmlformats.org/drawingml/2006/table">
            <a:tbl>
              <a:tblPr/>
              <a:tblGrid>
                <a:gridCol w="107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empNo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job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mSalary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E001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Fred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Salesperson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1,500.00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E002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BamBam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Analyst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2,300.00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E003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Barney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Programmer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1,700.00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E004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Wilma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Manager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2,000.00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E006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Pebbles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Programmer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1,200.00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E007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Salesperson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1,400.00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E009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Dino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Manager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2,500.00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Group 62"/>
          <p:cNvGraphicFramePr>
            <a:graphicFrameLocks noGrp="1"/>
          </p:cNvGraphicFramePr>
          <p:nvPr/>
        </p:nvGraphicFramePr>
        <p:xfrm>
          <a:off x="5940152" y="4869160"/>
          <a:ext cx="2948589" cy="1676400"/>
        </p:xfrm>
        <a:graphic>
          <a:graphicData uri="http://schemas.openxmlformats.org/drawingml/2006/table">
            <a:tbl>
              <a:tblPr/>
              <a:tblGrid>
                <a:gridCol w="158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job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mSalary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Salesperson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1,500.00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Analyst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2,300.00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Programmer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1,700.00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Manager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2,500.00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152" y="433945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318705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Aggregate (Group) Functions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606045" y="2416716"/>
            <a:ext cx="59377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Using the following table, produce the SQL statement that would output the maximum monthly salary of all job types.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467544" y="3063047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+mn-lt"/>
                <a:cs typeface="Courier New" pitchFamily="49" charset="0"/>
              </a:rPr>
              <a:t>Employee</a:t>
            </a:r>
          </a:p>
        </p:txBody>
      </p:sp>
      <p:graphicFrame>
        <p:nvGraphicFramePr>
          <p:cNvPr id="28575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57058"/>
              </p:ext>
            </p:extLst>
          </p:nvPr>
        </p:nvGraphicFramePr>
        <p:xfrm>
          <a:off x="467544" y="3519041"/>
          <a:ext cx="3689870" cy="1955800"/>
        </p:xfrm>
        <a:graphic>
          <a:graphicData uri="http://schemas.openxmlformats.org/drawingml/2006/table">
            <a:tbl>
              <a:tblPr/>
              <a:tblGrid>
                <a:gridCol w="593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empNo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job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mSalary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E001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Fred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Salesperson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1,500.00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E002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BamBam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Analyst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2,300.00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E003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Barney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Programmer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1,700.00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E004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Wilma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Manager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2,000.00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E006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Pebbles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Programmer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1,200.00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E007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Betty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Salesperson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1,400.00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E009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Dino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Manager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2,500.00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93113"/>
              </p:ext>
            </p:extLst>
          </p:nvPr>
        </p:nvGraphicFramePr>
        <p:xfrm>
          <a:off x="6551127" y="3445852"/>
          <a:ext cx="2304256" cy="1265932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job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mSalary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Salesperson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1,500.00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Analyst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2,300.00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Programmer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1,700.00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Manager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2,500.00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0768" y="3046656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Expected output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5431" y="4904637"/>
            <a:ext cx="45720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GB" sz="1600" dirty="0"/>
              <a:t>select job, max(</a:t>
            </a:r>
            <a:r>
              <a:rPr lang="en-GB" sz="1600" dirty="0" err="1"/>
              <a:t>sal</a:t>
            </a:r>
            <a:r>
              <a:rPr lang="en-GB" sz="1600" dirty="0"/>
              <a:t>) </a:t>
            </a:r>
            <a:r>
              <a:rPr lang="en-GB" sz="1600" dirty="0" err="1"/>
              <a:t>mSalary</a:t>
            </a:r>
            <a:endParaRPr lang="en-GB" sz="1600" dirty="0"/>
          </a:p>
          <a:p>
            <a:r>
              <a:rPr lang="en-GB" sz="1600" dirty="0"/>
              <a:t>from </a:t>
            </a:r>
            <a:r>
              <a:rPr lang="en-GB" sz="1600" dirty="0" err="1"/>
              <a:t>emp</a:t>
            </a:r>
            <a:endParaRPr lang="en-GB" sz="1600" dirty="0"/>
          </a:p>
          <a:p>
            <a:r>
              <a:rPr lang="en-GB" sz="1600" dirty="0"/>
              <a:t>group by job;</a:t>
            </a:r>
          </a:p>
        </p:txBody>
      </p:sp>
      <p:sp>
        <p:nvSpPr>
          <p:cNvPr id="9" name="Rectangle 8"/>
          <p:cNvSpPr/>
          <p:nvPr/>
        </p:nvSpPr>
        <p:spPr>
          <a:xfrm>
            <a:off x="5724129" y="5736158"/>
            <a:ext cx="3131254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MS Access:</a:t>
            </a:r>
          </a:p>
          <a:p>
            <a:r>
              <a:rPr lang="en-GB" sz="1600" dirty="0">
                <a:solidFill>
                  <a:srgbClr val="FF0000"/>
                </a:solidFill>
              </a:rPr>
              <a:t>select job, max(</a:t>
            </a:r>
            <a:r>
              <a:rPr lang="en-GB" sz="1600" dirty="0" err="1">
                <a:solidFill>
                  <a:srgbClr val="FF0000"/>
                </a:solidFill>
              </a:rPr>
              <a:t>sal</a:t>
            </a:r>
            <a:r>
              <a:rPr lang="en-GB" sz="1600" dirty="0">
                <a:solidFill>
                  <a:srgbClr val="FF0000"/>
                </a:solidFill>
              </a:rPr>
              <a:t>) as </a:t>
            </a:r>
            <a:r>
              <a:rPr lang="en-GB" sz="1600" dirty="0" err="1">
                <a:solidFill>
                  <a:srgbClr val="FF0000"/>
                </a:solidFill>
              </a:rPr>
              <a:t>mSalary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from </a:t>
            </a:r>
            <a:r>
              <a:rPr lang="en-GB" sz="1600" dirty="0" err="1">
                <a:solidFill>
                  <a:srgbClr val="FF0000"/>
                </a:solidFill>
              </a:rPr>
              <a:t>emp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group by job;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431" y="4496941"/>
            <a:ext cx="158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Answers:</a:t>
            </a:r>
          </a:p>
        </p:txBody>
      </p:sp>
    </p:spTree>
    <p:extLst>
      <p:ext uri="{BB962C8B-B14F-4D97-AF65-F5344CB8AC3E}">
        <p14:creationId xmlns:p14="http://schemas.microsoft.com/office/powerpoint/2010/main" val="91247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122" y="332656"/>
            <a:ext cx="5937755" cy="1188720"/>
          </a:xfrm>
        </p:spPr>
        <p:txBody>
          <a:bodyPr/>
          <a:lstStyle/>
          <a:p>
            <a:r>
              <a:rPr lang="en-GB"/>
              <a:t>HAVING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844824"/>
            <a:ext cx="8352928" cy="439248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GB" sz="2000" dirty="0"/>
              <a:t>The HAVING clause is designed for use with the GROUP BY clause.</a:t>
            </a:r>
          </a:p>
          <a:p>
            <a:pPr marL="228600" lvl="1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GB" sz="2000" dirty="0"/>
              <a:t>WHERE ‘filters’ individual rows.</a:t>
            </a:r>
          </a:p>
          <a:p>
            <a:pPr marL="228600" lvl="1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GB" sz="2000" dirty="0"/>
              <a:t>HAVING ‘filters’ groups.</a:t>
            </a:r>
          </a:p>
          <a:p>
            <a:pPr marL="228600" lvl="1" indent="0">
              <a:lnSpc>
                <a:spcPct val="80000"/>
              </a:lnSpc>
              <a:spcBef>
                <a:spcPct val="50000"/>
              </a:spcBef>
              <a:buNone/>
            </a:pPr>
            <a:endParaRPr lang="en-GB" sz="2000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GB" sz="2000" dirty="0" err="1"/>
              <a:t>i.e</a:t>
            </a:r>
            <a:r>
              <a:rPr lang="en-GB" sz="2000" dirty="0"/>
              <a:t> the HAVING clause allows you to restrict the groups you return.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en-GB" sz="2000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GB" sz="2000" dirty="0"/>
              <a:t>It is usual, and logical, to include the GROUP BY clause before the HAVING  clause. 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en-GB" sz="2000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GB" sz="2000" dirty="0"/>
              <a:t>Groups are formed and group functions calculated before the HAVING clause is applied to a SELECT group for output.</a:t>
            </a:r>
          </a:p>
        </p:txBody>
      </p:sp>
    </p:spTree>
    <p:extLst>
      <p:ext uri="{BB962C8B-B14F-4D97-AF65-F5344CB8AC3E}">
        <p14:creationId xmlns:p14="http://schemas.microsoft.com/office/powerpoint/2010/main" val="315906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Aggregate (Group) Functions</a:t>
            </a:r>
          </a:p>
        </p:txBody>
      </p:sp>
      <p:graphicFrame>
        <p:nvGraphicFramePr>
          <p:cNvPr id="266534" name="Group 294"/>
          <p:cNvGraphicFramePr>
            <a:graphicFrameLocks noGrp="1"/>
          </p:cNvGraphicFramePr>
          <p:nvPr>
            <p:ph type="tbl" idx="1"/>
          </p:nvPr>
        </p:nvGraphicFramePr>
        <p:xfrm>
          <a:off x="6084888" y="2276475"/>
          <a:ext cx="2879725" cy="1127760"/>
        </p:xfrm>
        <a:graphic>
          <a:graphicData uri="http://schemas.openxmlformats.org/drawingml/2006/table">
            <a:tbl>
              <a:tblPr/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Publisher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 of Books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Frasier Ltd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H&amp;M Simpson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468313" y="1484784"/>
            <a:ext cx="5471839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Returning publishers publishing more than 1 book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468313" y="4869160"/>
            <a:ext cx="6192837" cy="1224951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SELECT Publisher, COUNT (Publisher) “No of Books”</a:t>
            </a:r>
          </a:p>
          <a:p>
            <a:pPr>
              <a:spcBef>
                <a:spcPct val="2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pPr>
              <a:spcBef>
                <a:spcPct val="2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GROUP BY Publisher</a:t>
            </a:r>
          </a:p>
          <a:p>
            <a:pPr>
              <a:spcBef>
                <a:spcPct val="2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HAVING COUNT (Publisher) &gt; 1;</a:t>
            </a:r>
          </a:p>
        </p:txBody>
      </p:sp>
      <p:sp>
        <p:nvSpPr>
          <p:cNvPr id="266245" name="Line 5"/>
          <p:cNvSpPr>
            <a:spLocks noChangeShapeType="1"/>
          </p:cNvSpPr>
          <p:nvPr/>
        </p:nvSpPr>
        <p:spPr bwMode="auto">
          <a:xfrm flipV="1">
            <a:off x="6660232" y="5589240"/>
            <a:ext cx="1008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246" name="Line 6"/>
          <p:cNvSpPr>
            <a:spLocks noChangeShapeType="1"/>
          </p:cNvSpPr>
          <p:nvPr/>
        </p:nvSpPr>
        <p:spPr bwMode="auto">
          <a:xfrm flipV="1">
            <a:off x="7668344" y="3501008"/>
            <a:ext cx="0" cy="20882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468313" y="1916832"/>
            <a:ext cx="2663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Book</a:t>
            </a:r>
          </a:p>
        </p:txBody>
      </p:sp>
      <p:sp>
        <p:nvSpPr>
          <p:cNvPr id="266299" name="Text Box 59"/>
          <p:cNvSpPr txBox="1">
            <a:spLocks noChangeArrowheads="1"/>
          </p:cNvSpPr>
          <p:nvPr/>
        </p:nvSpPr>
        <p:spPr bwMode="auto">
          <a:xfrm>
            <a:off x="6084168" y="1916832"/>
            <a:ext cx="1079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Result</a:t>
            </a:r>
          </a:p>
        </p:txBody>
      </p:sp>
      <p:graphicFrame>
        <p:nvGraphicFramePr>
          <p:cNvPr id="266527" name="Group 287"/>
          <p:cNvGraphicFramePr>
            <a:graphicFrameLocks noGrp="1"/>
          </p:cNvGraphicFramePr>
          <p:nvPr/>
        </p:nvGraphicFramePr>
        <p:xfrm>
          <a:off x="468313" y="2276475"/>
          <a:ext cx="5399830" cy="2347595"/>
        </p:xfrm>
        <a:graphic>
          <a:graphicData uri="http://schemas.openxmlformats.org/drawingml/2006/table">
            <a:tbl>
              <a:tblPr/>
              <a:tblGrid>
                <a:gridCol w="1350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4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ISDN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BookName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Price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Publisher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0497389956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Bart’s World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William Grace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0509856745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Guards </a:t>
                      </a:r>
                      <a:r>
                        <a:rPr lang="en-GB" sz="1400" b="1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Guards</a:t>
                      </a:r>
                      <a:endParaRPr lang="en-GB" sz="14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Frasier Ltd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0575049802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Witches Abroad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6.00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H&amp;M Simpson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0747550999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Harry Potter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Frasier Ltd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0797563856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 Bone Collector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14.00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H&amp;M Simpson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476652"/>
            <a:ext cx="5937755" cy="118872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937263" y="3029767"/>
            <a:ext cx="5937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0475" marR="0" indent="-1260475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charset="0"/>
                <a:ea typeface="Times New Roman" charset="0"/>
                <a:cs typeface="Times New Roman" charset="0"/>
              </a:rPr>
              <a:t>NVL (</a:t>
            </a:r>
            <a:r>
              <a:rPr lang="en-US" b="1" i="1" dirty="0">
                <a:latin typeface="Calibri" charset="0"/>
                <a:ea typeface="Times New Roman" charset="0"/>
                <a:cs typeface="Times New Roman" charset="0"/>
              </a:rPr>
              <a:t>col</a:t>
            </a:r>
            <a:r>
              <a:rPr lang="en-US" b="1" dirty="0">
                <a:latin typeface="Calibri" charset="0"/>
                <a:ea typeface="Times New Roman" charset="0"/>
                <a:cs typeface="Times New Roman" charset="0"/>
              </a:rPr>
              <a:t> |</a:t>
            </a:r>
            <a:r>
              <a:rPr lang="en-US" b="1" i="1" dirty="0">
                <a:latin typeface="Calibri" charset="0"/>
                <a:ea typeface="Times New Roman" charset="0"/>
                <a:cs typeface="Times New Roman" charset="0"/>
              </a:rPr>
              <a:t>value, </a:t>
            </a:r>
            <a:r>
              <a:rPr lang="en-US" b="1" i="1" dirty="0" err="1">
                <a:latin typeface="Calibri" charset="0"/>
                <a:ea typeface="Times New Roman" charset="0"/>
                <a:cs typeface="Times New Roman" charset="0"/>
              </a:rPr>
              <a:t>val</a:t>
            </a:r>
            <a:r>
              <a:rPr lang="en-US" b="1" dirty="0">
                <a:latin typeface="Calibri" charset="0"/>
                <a:ea typeface="Times New Roman" charset="0"/>
                <a:cs typeface="Times New Roman" charset="0"/>
              </a:rPr>
              <a:t>)	converts a NULL value to </a:t>
            </a:r>
            <a:r>
              <a:rPr lang="en-US" b="1" i="1" dirty="0">
                <a:latin typeface="Calibri" charset="0"/>
                <a:ea typeface="Times New Roman" charset="0"/>
                <a:cs typeface="Times New Roman" charset="0"/>
              </a:rPr>
              <a:t>val</a:t>
            </a:r>
            <a:r>
              <a:rPr lang="en-US" b="1" dirty="0">
                <a:latin typeface="Calibri" charset="0"/>
                <a:ea typeface="Times New Roman" charset="0"/>
                <a:cs typeface="Times New Roman" charset="0"/>
              </a:rPr>
              <a:t>.  </a:t>
            </a:r>
          </a:p>
          <a:p>
            <a:pPr marL="1260475" marR="0" indent="-1260475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charset="0"/>
                <a:ea typeface="Times New Roman" charset="0"/>
                <a:cs typeface="Times New Roman" charset="0"/>
              </a:rPr>
              <a:t>			Types must match</a:t>
            </a:r>
            <a:endParaRPr lang="en-GB" b="1" dirty="0">
              <a:effectLst/>
              <a:latin typeface="Calibri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08755" y="1874452"/>
            <a:ext cx="7017892" cy="16543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NVL</a:t>
            </a:r>
            <a:r>
              <a:rPr lang="en-US" dirty="0"/>
              <a:t>() function is used to replace NULL value with another value and only used in Oracle.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MS Access uses the </a:t>
            </a:r>
            <a:r>
              <a:rPr lang="en-US" dirty="0" err="1">
                <a:solidFill>
                  <a:srgbClr val="FF0000"/>
                </a:solidFill>
              </a:rPr>
              <a:t>Nz</a:t>
            </a:r>
            <a:r>
              <a:rPr lang="en-US" dirty="0">
                <a:solidFill>
                  <a:srgbClr val="FF0000"/>
                </a:solidFill>
              </a:rPr>
              <a:t>() function although it is not always required.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4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476652"/>
            <a:ext cx="5937755" cy="118872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600" y="1948096"/>
            <a:ext cx="6356175" cy="16543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NVL</a:t>
            </a:r>
            <a:r>
              <a:rPr lang="en-US" dirty="0"/>
              <a:t>() is used to replace NULL value with another value.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9592" y="2420888"/>
          <a:ext cx="71287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260722188"/>
                    </a:ext>
                  </a:extLst>
                </a:gridCol>
                <a:gridCol w="1555372">
                  <a:extLst>
                    <a:ext uri="{9D8B030D-6E8A-4147-A177-3AD203B41FA5}">
                      <a16:colId xmlns:a16="http://schemas.microsoft.com/office/drawing/2014/main" val="1900105522"/>
                    </a:ext>
                  </a:extLst>
                </a:gridCol>
                <a:gridCol w="1425758">
                  <a:extLst>
                    <a:ext uri="{9D8B030D-6E8A-4147-A177-3AD203B41FA5}">
                      <a16:colId xmlns:a16="http://schemas.microsoft.com/office/drawing/2014/main" val="264116412"/>
                    </a:ext>
                  </a:extLst>
                </a:gridCol>
                <a:gridCol w="1425758">
                  <a:extLst>
                    <a:ext uri="{9D8B030D-6E8A-4147-A177-3AD203B41FA5}">
                      <a16:colId xmlns:a16="http://schemas.microsoft.com/office/drawing/2014/main" val="58186755"/>
                    </a:ext>
                  </a:extLst>
                </a:gridCol>
                <a:gridCol w="1425758">
                  <a:extLst>
                    <a:ext uri="{9D8B030D-6E8A-4147-A177-3AD203B41FA5}">
                      <a16:colId xmlns:a16="http://schemas.microsoft.com/office/drawing/2014/main" val="307066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CUSTOMER_ID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CUSTOMER_NAME</a:t>
                      </a:r>
                      <a:endParaRPr lang="en-GB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GB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START_DATE</a:t>
                      </a:r>
                      <a:endParaRPr lang="en-GB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END_DATE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213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Prospect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1-Jan-17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10-Jan-17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589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11-Jan-17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(null)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966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1-Jan-17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(null)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896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WXY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Progress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26-Feb-17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(null)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872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21-Dec-17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3-Feb-17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328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(null)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4-Feb-17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15-Feb-17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663368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544522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We may not want to display an empty value (NULL) in a report or website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8024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476652"/>
            <a:ext cx="5937755" cy="118872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600" y="1948096"/>
            <a:ext cx="6356175" cy="1264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	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customer_name</a:t>
            </a:r>
            <a:r>
              <a:rPr lang="en-US" dirty="0"/>
              <a:t>, status, </a:t>
            </a:r>
            <a:r>
              <a:rPr lang="en-US" dirty="0" err="1"/>
              <a:t>start_date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NVL(</a:t>
            </a:r>
            <a:r>
              <a:rPr lang="en-US" dirty="0" err="1"/>
              <a:t>end_date</a:t>
            </a:r>
            <a:r>
              <a:rPr lang="en-US" dirty="0"/>
              <a:t>, ‘31-DEC-2020’)</a:t>
            </a:r>
          </a:p>
          <a:p>
            <a:pPr marL="0" indent="0">
              <a:buNone/>
            </a:pPr>
            <a:r>
              <a:rPr lang="en-US" dirty="0"/>
              <a:t>FROM	</a:t>
            </a:r>
            <a:r>
              <a:rPr lang="en-US" dirty="0" err="1"/>
              <a:t>cust_history</a:t>
            </a:r>
            <a:r>
              <a:rPr lang="en-US" dirty="0"/>
              <a:t> 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8391"/>
              </p:ext>
            </p:extLst>
          </p:nvPr>
        </p:nvGraphicFramePr>
        <p:xfrm>
          <a:off x="467544" y="3501008"/>
          <a:ext cx="806489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345">
                  <a:extLst>
                    <a:ext uri="{9D8B030D-6E8A-4147-A177-3AD203B41FA5}">
                      <a16:colId xmlns:a16="http://schemas.microsoft.com/office/drawing/2014/main" val="1260722188"/>
                    </a:ext>
                  </a:extLst>
                </a:gridCol>
                <a:gridCol w="1759613">
                  <a:extLst>
                    <a:ext uri="{9D8B030D-6E8A-4147-A177-3AD203B41FA5}">
                      <a16:colId xmlns:a16="http://schemas.microsoft.com/office/drawing/2014/main" val="1900105522"/>
                    </a:ext>
                  </a:extLst>
                </a:gridCol>
                <a:gridCol w="1612980">
                  <a:extLst>
                    <a:ext uri="{9D8B030D-6E8A-4147-A177-3AD203B41FA5}">
                      <a16:colId xmlns:a16="http://schemas.microsoft.com/office/drawing/2014/main" val="264116412"/>
                    </a:ext>
                  </a:extLst>
                </a:gridCol>
                <a:gridCol w="1612980">
                  <a:extLst>
                    <a:ext uri="{9D8B030D-6E8A-4147-A177-3AD203B41FA5}">
                      <a16:colId xmlns:a16="http://schemas.microsoft.com/office/drawing/2014/main" val="58186755"/>
                    </a:ext>
                  </a:extLst>
                </a:gridCol>
                <a:gridCol w="1612980">
                  <a:extLst>
                    <a:ext uri="{9D8B030D-6E8A-4147-A177-3AD203B41FA5}">
                      <a16:colId xmlns:a16="http://schemas.microsoft.com/office/drawing/2014/main" val="307066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CUSTOMER_ID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CUSTOMER_NAME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NVL(END_DATE,'31-DEC-9999')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213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Prospect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1-Jan-19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10-Jan-19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589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11-Jan-19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31-Dec-20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966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1-Jan-19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31-Dec-20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896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WXY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Progress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26-Feb-19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31-Dec-20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872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21-Dec-19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3-Feb-17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328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(null)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4-Feb-19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15-Feb-17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663368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644008" y="647477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dirty="0"/>
              <a:t>https://dzone.com/articles/two-practical-examples-of-the-oracle-nvl-function</a:t>
            </a:r>
          </a:p>
        </p:txBody>
      </p:sp>
    </p:spTree>
    <p:extLst>
      <p:ext uri="{BB962C8B-B14F-4D97-AF65-F5344CB8AC3E}">
        <p14:creationId xmlns:p14="http://schemas.microsoft.com/office/powerpoint/2010/main" val="425113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764704"/>
            <a:ext cx="6552728" cy="1188720"/>
          </a:xfrm>
        </p:spPr>
        <p:txBody>
          <a:bodyPr/>
          <a:lstStyle/>
          <a:p>
            <a:r>
              <a:rPr lang="en-GB" dirty="0"/>
              <a:t>Aggregate (GROUP) Functions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1606044" y="2204864"/>
            <a:ext cx="5937755" cy="4462809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Aggregate functions perform an operation on a group of rows and return one result.</a:t>
            </a:r>
          </a:p>
          <a:p>
            <a:pPr marL="228600" lvl="1" indent="0">
              <a:buNone/>
            </a:pPr>
            <a:r>
              <a:rPr lang="en-GB" sz="2000" dirty="0"/>
              <a:t>SUM () gives the total of a group of rows, (satisfying any conditions) of the given column, where the given column is numeric. </a:t>
            </a:r>
          </a:p>
          <a:p>
            <a:pPr marL="228600" lvl="1" indent="0">
              <a:buNone/>
            </a:pPr>
            <a:r>
              <a:rPr lang="en-GB" sz="2000" dirty="0"/>
              <a:t>AVG () gives the average of the given column. </a:t>
            </a:r>
          </a:p>
          <a:p>
            <a:pPr marL="228600" lvl="1" indent="0">
              <a:buNone/>
            </a:pPr>
            <a:r>
              <a:rPr lang="en-GB" sz="2000" dirty="0"/>
              <a:t>MAX () gives the largest figure in the given column. </a:t>
            </a:r>
          </a:p>
          <a:p>
            <a:pPr marL="228600" lvl="1" indent="0">
              <a:buNone/>
            </a:pPr>
            <a:r>
              <a:rPr lang="en-GB" sz="2000" dirty="0"/>
              <a:t>MIN () gives the smallest figure in the given column. </a:t>
            </a:r>
          </a:p>
          <a:p>
            <a:pPr marL="228600" lvl="1" indent="0">
              <a:buNone/>
            </a:pPr>
            <a:r>
              <a:rPr lang="en-GB" sz="2000" dirty="0"/>
              <a:t>COUNT(*) gives the number of rows satisfying the conditions. 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8999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 Conclusion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1606045" y="2638045"/>
            <a:ext cx="6638363" cy="374328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dirty="0"/>
              <a:t>We have covered:</a:t>
            </a:r>
          </a:p>
          <a:p>
            <a:pPr marL="228600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000" dirty="0"/>
              <a:t>Aggregate Group functions and HAVING clause</a:t>
            </a:r>
            <a:endParaRPr lang="en-GB" sz="2000" dirty="0"/>
          </a:p>
          <a:p>
            <a:pPr marL="228600" lvl="1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GB" sz="2000" dirty="0"/>
              <a:t>Some New Functions – NVL / </a:t>
            </a:r>
            <a:r>
              <a:rPr lang="en-GB" sz="2000" dirty="0" err="1"/>
              <a:t>Nz</a:t>
            </a:r>
            <a:r>
              <a:rPr lang="en-GB" sz="2000" dirty="0"/>
              <a:t>, LPAD and RPAD</a:t>
            </a:r>
          </a:p>
          <a:p>
            <a:pPr lvl="1"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A2E7-AB64-1F4E-9BC2-DCF396AF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References/resources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B504-5480-3B4D-9352-51E0E468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https://support.microsoft.com/en-us/office/access-functions-by-category-b8b136c3-2716-4d39-94a2-658ce330ed83</a:t>
            </a:r>
            <a:endParaRPr lang="en-GB" dirty="0"/>
          </a:p>
          <a:p>
            <a:r>
              <a:rPr lang="en-GB" dirty="0">
                <a:hlinkClick r:id="rId3"/>
              </a:rPr>
              <a:t>https://www.w3schools.com/sql/sql_ref_msaccess.asp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docs.oracle.com</a:t>
            </a:r>
            <a:r>
              <a:rPr lang="en-GB" dirty="0"/>
              <a:t>/cd/B19306_01/server.102/b14200.pdf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60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764704"/>
            <a:ext cx="6552728" cy="1188720"/>
          </a:xfrm>
        </p:spPr>
        <p:txBody>
          <a:bodyPr/>
          <a:lstStyle/>
          <a:p>
            <a:r>
              <a:rPr lang="en-GB" dirty="0"/>
              <a:t>Aggregate (GROUP) Functions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1606044" y="2204865"/>
            <a:ext cx="5937755" cy="64807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Arial" panose="020B0604020202020204" pitchFamily="34" charset="0"/>
              </a:rPr>
              <a:t>This query returns how many books are in the Book table.</a:t>
            </a:r>
          </a:p>
          <a:p>
            <a:endParaRPr lang="en-GB" sz="2800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6E75C87-3A1C-49E2-9476-2ECB4B3B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018485"/>
            <a:ext cx="55451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¯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6600CC"/>
              </a:buClr>
              <a:buSzPct val="70000"/>
              <a:buFont typeface="Wingdings" panose="05000000000000000000" pitchFamily="2" charset="2"/>
              <a:buChar char="£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libri" panose="020F0502020204030204" pitchFamily="34" charset="0"/>
              </a:rPr>
              <a:t>SELECT COUNT(*)  </a:t>
            </a:r>
            <a:r>
              <a:rPr lang="en-GB" altLang="en-US" sz="1800" dirty="0" err="1">
                <a:latin typeface="Calibri" panose="020F0502020204030204" pitchFamily="34" charset="0"/>
              </a:rPr>
              <a:t>NumOfBooks</a:t>
            </a:r>
            <a:endParaRPr lang="en-GB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libri" panose="020F0502020204030204" pitchFamily="34" charset="0"/>
              </a:rPr>
              <a:t>FROM Book;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D8EB2F4-C4BD-4FA0-B1DD-8B4BE48F3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6377260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DB31D932-0CAE-4EB4-85BD-61BEB38842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9563" y="4578623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6FEB225C-A843-4180-B404-1163E0FA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21273"/>
            <a:ext cx="2663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¯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6600CC"/>
              </a:buClr>
              <a:buSzPct val="70000"/>
              <a:buFont typeface="Wingdings" panose="05000000000000000000" pitchFamily="2" charset="2"/>
              <a:buChar char="£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>
                <a:latin typeface="Calibri" panose="020F0502020204030204" pitchFamily="34" charset="0"/>
              </a:rPr>
              <a:t>Book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21957F6-FDD5-4E6B-8AE8-7E9FC6C6E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295923"/>
            <a:ext cx="2663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¯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6600CC"/>
              </a:buClr>
              <a:buSzPct val="70000"/>
              <a:buFont typeface="Wingdings" panose="05000000000000000000" pitchFamily="2" charset="2"/>
              <a:buChar char="£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>
                <a:latin typeface="Calibri" panose="020F0502020204030204" pitchFamily="34" charset="0"/>
              </a:rPr>
              <a:t>Resulting Output</a:t>
            </a:r>
          </a:p>
        </p:txBody>
      </p:sp>
      <p:graphicFrame>
        <p:nvGraphicFramePr>
          <p:cNvPr id="9" name="Group 9">
            <a:extLst>
              <a:ext uri="{FF2B5EF4-FFF2-40B4-BE49-F238E27FC236}">
                <a16:creationId xmlns:a16="http://schemas.microsoft.com/office/drawing/2014/main" id="{F7B1FC77-30CA-4555-9C27-B755A8AE0F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771762"/>
              </p:ext>
            </p:extLst>
          </p:nvPr>
        </p:nvGraphicFramePr>
        <p:xfrm>
          <a:off x="6143625" y="3719785"/>
          <a:ext cx="1524000" cy="78581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GB" altLang="en-US" sz="1600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altLang="en-US" sz="1600" dirty="0" err="1">
                          <a:latin typeface="Arial" panose="020B0604020202020204" pitchFamily="34" charset="0"/>
                        </a:rPr>
                        <a:t>NumOfBooks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397" marR="91397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91397" marR="91397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89">
            <a:extLst>
              <a:ext uri="{FF2B5EF4-FFF2-40B4-BE49-F238E27FC236}">
                <a16:creationId xmlns:a16="http://schemas.microsoft.com/office/drawing/2014/main" id="{C5D6393E-BEC7-44E6-95FF-DAB9108A9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7352"/>
              </p:ext>
            </p:extLst>
          </p:nvPr>
        </p:nvGraphicFramePr>
        <p:xfrm>
          <a:off x="468313" y="3354660"/>
          <a:ext cx="4248150" cy="2011680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ISBN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BookName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Price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0747550999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Harry Potter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7.00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0575049802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Witches Abroad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0509856745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Guards Guards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0497389956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Bart’s World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0497563856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The Bone Collector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764704"/>
            <a:ext cx="6552728" cy="1188720"/>
          </a:xfrm>
        </p:spPr>
        <p:txBody>
          <a:bodyPr/>
          <a:lstStyle/>
          <a:p>
            <a:r>
              <a:rPr lang="en-GB" dirty="0"/>
              <a:t>Aggregate (GROUP) Functions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1606044" y="2204865"/>
            <a:ext cx="5937755" cy="64807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Arial" panose="020B0604020202020204" pitchFamily="34" charset="0"/>
              </a:rPr>
              <a:t>This query returns the total price of all the books in the Book table.</a:t>
            </a:r>
          </a:p>
          <a:p>
            <a:endParaRPr lang="en-GB" sz="2800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6E75C87-3A1C-49E2-9476-2ECB4B3B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018485"/>
            <a:ext cx="55451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¯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6600CC"/>
              </a:buClr>
              <a:buSzPct val="70000"/>
              <a:buFont typeface="Wingdings" panose="05000000000000000000" pitchFamily="2" charset="2"/>
              <a:buChar char="£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libri" panose="020F0502020204030204" pitchFamily="34" charset="0"/>
              </a:rPr>
              <a:t>SELECT SUM(PRICE)  </a:t>
            </a:r>
            <a:r>
              <a:rPr lang="en-GB" altLang="en-US" sz="1800" dirty="0" err="1">
                <a:latin typeface="Calibri" panose="020F0502020204030204" pitchFamily="34" charset="0"/>
              </a:rPr>
              <a:t>TotalPrice</a:t>
            </a:r>
            <a:endParaRPr lang="en-GB" altLang="en-US" sz="18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libri" panose="020F0502020204030204" pitchFamily="34" charset="0"/>
              </a:rPr>
              <a:t>FROM Book;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D8EB2F4-C4BD-4FA0-B1DD-8B4BE48F3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6377260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DB31D932-0CAE-4EB4-85BD-61BEB38842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9563" y="4578623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latin typeface="Calibri" panose="020F0502020204030204" pitchFamily="34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6FEB225C-A843-4180-B404-1163E0FA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21273"/>
            <a:ext cx="2663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¯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6600CC"/>
              </a:buClr>
              <a:buSzPct val="70000"/>
              <a:buFont typeface="Wingdings" panose="05000000000000000000" pitchFamily="2" charset="2"/>
              <a:buChar char="£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>
                <a:latin typeface="Calibri" panose="020F0502020204030204" pitchFamily="34" charset="0"/>
              </a:rPr>
              <a:t>Book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21957F6-FDD5-4E6B-8AE8-7E9FC6C6E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295923"/>
            <a:ext cx="2663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¯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6600CC"/>
              </a:buClr>
              <a:buSzPct val="70000"/>
              <a:buFont typeface="Wingdings" panose="05000000000000000000" pitchFamily="2" charset="2"/>
              <a:buChar char="£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>
                <a:latin typeface="Calibri" panose="020F0502020204030204" pitchFamily="34" charset="0"/>
              </a:rPr>
              <a:t>Resulting Output</a:t>
            </a:r>
          </a:p>
        </p:txBody>
      </p:sp>
      <p:graphicFrame>
        <p:nvGraphicFramePr>
          <p:cNvPr id="9" name="Group 9">
            <a:extLst>
              <a:ext uri="{FF2B5EF4-FFF2-40B4-BE49-F238E27FC236}">
                <a16:creationId xmlns:a16="http://schemas.microsoft.com/office/drawing/2014/main" id="{F7B1FC77-30CA-4555-9C27-B755A8AE0F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094703"/>
              </p:ext>
            </p:extLst>
          </p:nvPr>
        </p:nvGraphicFramePr>
        <p:xfrm>
          <a:off x="6143625" y="3719785"/>
          <a:ext cx="1524000" cy="78581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GB" altLang="en-US" sz="1600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altLang="en-US" sz="1600" dirty="0" err="1">
                          <a:latin typeface="Arial" panose="020B0604020202020204" pitchFamily="34" charset="0"/>
                        </a:rPr>
                        <a:t>TotalPrice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1397" marR="91397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44.00</a:t>
                      </a:r>
                    </a:p>
                  </a:txBody>
                  <a:tcPr marL="91397" marR="91397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89">
            <a:extLst>
              <a:ext uri="{FF2B5EF4-FFF2-40B4-BE49-F238E27FC236}">
                <a16:creationId xmlns:a16="http://schemas.microsoft.com/office/drawing/2014/main" id="{C5D6393E-BEC7-44E6-95FF-DAB9108A9E6E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3354660"/>
          <a:ext cx="4248150" cy="2011680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ISBN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BookName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Price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0747550999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Harry Potter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7.00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0575049802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Witches Abroad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0509856745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Guards Guards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0497389956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Bart’s World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0497563856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The Bone Collector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1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Aggregate (Group) Functions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468313" y="1484784"/>
            <a:ext cx="6984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>
                <a:latin typeface="+mn-lt"/>
                <a:cs typeface="Courier New" pitchFamily="49" charset="0"/>
              </a:rPr>
              <a:t>Trying to return the most expensive book by Type</a:t>
            </a: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468313" y="4797152"/>
            <a:ext cx="6553200" cy="7064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Type, MAX (Price) Maximum</a:t>
            </a:r>
          </a:p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Book;</a:t>
            </a:r>
          </a:p>
        </p:txBody>
      </p:sp>
      <p:sp>
        <p:nvSpPr>
          <p:cNvPr id="262149" name="Line 5"/>
          <p:cNvSpPr>
            <a:spLocks noChangeShapeType="1"/>
          </p:cNvSpPr>
          <p:nvPr/>
        </p:nvSpPr>
        <p:spPr bwMode="auto">
          <a:xfrm>
            <a:off x="7020272" y="5157193"/>
            <a:ext cx="93610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2150" name="Line 6"/>
          <p:cNvSpPr>
            <a:spLocks noChangeShapeType="1"/>
          </p:cNvSpPr>
          <p:nvPr/>
        </p:nvSpPr>
        <p:spPr bwMode="auto">
          <a:xfrm flipV="1">
            <a:off x="7956376" y="2636911"/>
            <a:ext cx="0" cy="2520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468313" y="1916832"/>
            <a:ext cx="2663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Book</a:t>
            </a:r>
          </a:p>
        </p:txBody>
      </p:sp>
      <p:graphicFrame>
        <p:nvGraphicFramePr>
          <p:cNvPr id="262164" name="Group 20"/>
          <p:cNvGraphicFramePr>
            <a:graphicFrameLocks noGrp="1"/>
          </p:cNvGraphicFramePr>
          <p:nvPr/>
        </p:nvGraphicFramePr>
        <p:xfrm>
          <a:off x="468312" y="2278063"/>
          <a:ext cx="6407944" cy="2011680"/>
        </p:xfrm>
        <a:graphic>
          <a:graphicData uri="http://schemas.openxmlformats.org/drawingml/2006/table">
            <a:tbl>
              <a:tblPr/>
              <a:tblGrid>
                <a:gridCol w="1623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ISDN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0497563856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2202" name="Text Box 58"/>
          <p:cNvSpPr txBox="1">
            <a:spLocks noChangeArrowheads="1"/>
          </p:cNvSpPr>
          <p:nvPr/>
        </p:nvSpPr>
        <p:spPr bwMode="auto">
          <a:xfrm>
            <a:off x="7236296" y="2204864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ERROR</a:t>
            </a:r>
          </a:p>
        </p:txBody>
      </p:sp>
      <p:sp>
        <p:nvSpPr>
          <p:cNvPr id="262203" name="Text Box 59"/>
          <p:cNvSpPr txBox="1">
            <a:spLocks noChangeArrowheads="1"/>
          </p:cNvSpPr>
          <p:nvPr/>
        </p:nvSpPr>
        <p:spPr bwMode="auto">
          <a:xfrm>
            <a:off x="468313" y="5733256"/>
            <a:ext cx="8497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The command is invalid because Type has a value for each row in the table, while MAX (Price) has a single value for the whole table.</a:t>
            </a:r>
          </a:p>
        </p:txBody>
      </p:sp>
    </p:spTree>
    <p:extLst>
      <p:ext uri="{BB962C8B-B14F-4D97-AF65-F5344CB8AC3E}">
        <p14:creationId xmlns:p14="http://schemas.microsoft.com/office/powerpoint/2010/main" val="234421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Aggregate (Group) Functions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1600737" y="2348878"/>
            <a:ext cx="5943063" cy="396044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dirty="0"/>
              <a:t>Therefore, if we want to use aggregate functions on ‘groups’ of rows in the table, we need to use the GROUP BY clause. 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000" dirty="0"/>
              <a:t>This selects the maximum price of each </a:t>
            </a:r>
            <a:r>
              <a:rPr lang="en-GB" sz="2000" u="sng" dirty="0"/>
              <a:t>type</a:t>
            </a:r>
            <a:r>
              <a:rPr lang="en-GB" sz="2000" dirty="0"/>
              <a:t> of book in the table.</a:t>
            </a: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268011" y="3645024"/>
            <a:ext cx="4608513" cy="10366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Type, MAX (Price) Maximum</a:t>
            </a:r>
          </a:p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GROUP BY Type;</a:t>
            </a:r>
          </a:p>
        </p:txBody>
      </p:sp>
    </p:spTree>
    <p:extLst>
      <p:ext uri="{BB962C8B-B14F-4D97-AF65-F5344CB8AC3E}">
        <p14:creationId xmlns:p14="http://schemas.microsoft.com/office/powerpoint/2010/main" val="51941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Aggregate (Group) Functions</a:t>
            </a:r>
          </a:p>
        </p:txBody>
      </p:sp>
      <p:graphicFrame>
        <p:nvGraphicFramePr>
          <p:cNvPr id="264307" name="Group 115"/>
          <p:cNvGraphicFramePr>
            <a:graphicFrameLocks noGrp="1"/>
          </p:cNvGraphicFramePr>
          <p:nvPr>
            <p:ph type="tbl" idx="1"/>
          </p:nvPr>
        </p:nvGraphicFramePr>
        <p:xfrm>
          <a:off x="6516216" y="2276872"/>
          <a:ext cx="2087563" cy="9144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Maximum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14.00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323528" y="1516722"/>
            <a:ext cx="5256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latin typeface="+mn-lt"/>
              </a:rPr>
              <a:t>Returning the most expensive book by Type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468313" y="4869160"/>
            <a:ext cx="6553200" cy="10366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Type, MAX (Price) Maximum</a:t>
            </a:r>
          </a:p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GROUP BY Type;</a:t>
            </a:r>
          </a:p>
        </p:txBody>
      </p:sp>
      <p:sp>
        <p:nvSpPr>
          <p:cNvPr id="264197" name="Line 5"/>
          <p:cNvSpPr>
            <a:spLocks noChangeShapeType="1"/>
          </p:cNvSpPr>
          <p:nvPr/>
        </p:nvSpPr>
        <p:spPr bwMode="auto">
          <a:xfrm>
            <a:off x="7020272" y="5301208"/>
            <a:ext cx="5762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4198" name="Line 6"/>
          <p:cNvSpPr>
            <a:spLocks noChangeShapeType="1"/>
          </p:cNvSpPr>
          <p:nvPr/>
        </p:nvSpPr>
        <p:spPr bwMode="auto">
          <a:xfrm flipH="1" flipV="1">
            <a:off x="7596336" y="3212976"/>
            <a:ext cx="0" cy="20882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468313" y="1916832"/>
            <a:ext cx="2663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Book</a:t>
            </a:r>
          </a:p>
        </p:txBody>
      </p:sp>
      <p:sp>
        <p:nvSpPr>
          <p:cNvPr id="264296" name="Text Box 104"/>
          <p:cNvSpPr txBox="1">
            <a:spLocks noChangeArrowheads="1"/>
          </p:cNvSpPr>
          <p:nvPr/>
        </p:nvSpPr>
        <p:spPr bwMode="auto">
          <a:xfrm>
            <a:off x="6516216" y="1916832"/>
            <a:ext cx="1079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Result</a:t>
            </a:r>
          </a:p>
        </p:txBody>
      </p:sp>
      <p:graphicFrame>
        <p:nvGraphicFramePr>
          <p:cNvPr id="11" name="Group 20"/>
          <p:cNvGraphicFramePr>
            <a:graphicFrameLocks noGrp="1"/>
          </p:cNvGraphicFramePr>
          <p:nvPr/>
        </p:nvGraphicFramePr>
        <p:xfrm>
          <a:off x="468313" y="2278063"/>
          <a:ext cx="5471839" cy="1828800"/>
        </p:xfrm>
        <a:graphic>
          <a:graphicData uri="http://schemas.openxmlformats.org/drawingml/2006/table">
            <a:tbl>
              <a:tblPr/>
              <a:tblGrid>
                <a:gridCol w="1386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ISDN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</a:t>
                      </a:r>
                      <a:r>
                        <a:rPr kumimoji="0" lang="en-GB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0497563856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65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Aggregate (Group) Functions</a:t>
            </a: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468313" y="1529612"/>
            <a:ext cx="820814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  <a:cs typeface="Courier New" pitchFamily="49" charset="0"/>
              </a:rPr>
              <a:t>*If we had another column, Cat, specifying whether the book was a children’s or adult book: </a:t>
            </a: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468313" y="2204864"/>
            <a:ext cx="2663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Book</a:t>
            </a:r>
          </a:p>
        </p:txBody>
      </p:sp>
      <p:graphicFrame>
        <p:nvGraphicFramePr>
          <p:cNvPr id="301132" name="Group 76"/>
          <p:cNvGraphicFramePr>
            <a:graphicFrameLocks noGrp="1"/>
          </p:cNvGraphicFramePr>
          <p:nvPr/>
        </p:nvGraphicFramePr>
        <p:xfrm>
          <a:off x="468313" y="2564904"/>
          <a:ext cx="6119911" cy="18288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ISDN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Guards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0497563856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1117" name="Text Box 61"/>
          <p:cNvSpPr txBox="1">
            <a:spLocks noChangeArrowheads="1"/>
          </p:cNvSpPr>
          <p:nvPr/>
        </p:nvSpPr>
        <p:spPr bwMode="auto">
          <a:xfrm>
            <a:off x="468313" y="4869160"/>
            <a:ext cx="78481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Pause the presentation and produce the SQL statement to display the maximum book price for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88362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Aggregate (Group) Functions</a:t>
            </a: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468313" y="1529612"/>
            <a:ext cx="820814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  <a:cs typeface="Courier New" pitchFamily="49" charset="0"/>
              </a:rPr>
              <a:t>*If we had another column, Cat, specifying whether the book was a children’s or adult book: </a:t>
            </a: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468313" y="2204864"/>
            <a:ext cx="2663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Book</a:t>
            </a:r>
          </a:p>
        </p:txBody>
      </p:sp>
      <p:graphicFrame>
        <p:nvGraphicFramePr>
          <p:cNvPr id="301132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35217"/>
              </p:ext>
            </p:extLst>
          </p:nvPr>
        </p:nvGraphicFramePr>
        <p:xfrm>
          <a:off x="251520" y="2564904"/>
          <a:ext cx="6119911" cy="18288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ISDN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bookName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price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0747550999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Harry Potter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0575049802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Witches Abroad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0509856745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Guards Guards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Softback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0497389956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Bart’s World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0497563856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 Bone Collector</a:t>
                      </a:r>
                      <a:endParaRPr kumimoji="0" lang="en-GB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Hardback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 Box 4">
            <a:extLst>
              <a:ext uri="{FF2B5EF4-FFF2-40B4-BE49-F238E27FC236}">
                <a16:creationId xmlns:a16="http://schemas.microsoft.com/office/drawing/2014/main" id="{7B47951C-2B6B-4647-8B8B-435A2069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869160"/>
            <a:ext cx="6553200" cy="10366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SELECT Cat, MAX (Price) Maximum</a:t>
            </a:r>
          </a:p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FROM Book</a:t>
            </a:r>
          </a:p>
          <a:p>
            <a:pPr>
              <a:spcBef>
                <a:spcPct val="20000"/>
              </a:spcBef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GROUP BY Cat;</a:t>
            </a:r>
          </a:p>
        </p:txBody>
      </p:sp>
      <p:graphicFrame>
        <p:nvGraphicFramePr>
          <p:cNvPr id="9" name="Group 115">
            <a:extLst>
              <a:ext uri="{FF2B5EF4-FFF2-40B4-BE49-F238E27FC236}">
                <a16:creationId xmlns:a16="http://schemas.microsoft.com/office/drawing/2014/main" id="{6928AD7E-95C2-4DA3-BF8A-945F243CB259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54376659"/>
              </p:ext>
            </p:extLst>
          </p:nvPr>
        </p:nvGraphicFramePr>
        <p:xfrm>
          <a:off x="6876256" y="2276872"/>
          <a:ext cx="1727523" cy="914400"/>
        </p:xfrm>
        <a:graphic>
          <a:graphicData uri="http://schemas.openxmlformats.org/drawingml/2006/table">
            <a:tbl>
              <a:tblPr/>
              <a:tblGrid>
                <a:gridCol w="71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Maximum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14.00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Line 5">
            <a:extLst>
              <a:ext uri="{FF2B5EF4-FFF2-40B4-BE49-F238E27FC236}">
                <a16:creationId xmlns:a16="http://schemas.microsoft.com/office/drawing/2014/main" id="{37A334DD-0461-4A01-8C92-024B20B5C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0272" y="5301208"/>
            <a:ext cx="5762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1CFE6A51-CD29-4BC4-8A5F-9AE9DF4DEA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96336" y="3212976"/>
            <a:ext cx="0" cy="20882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" name="Text Box 104">
            <a:extLst>
              <a:ext uri="{FF2B5EF4-FFF2-40B4-BE49-F238E27FC236}">
                <a16:creationId xmlns:a16="http://schemas.microsoft.com/office/drawing/2014/main" id="{D2C31D8B-DAA8-401F-BD49-2C44E6BE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916832"/>
            <a:ext cx="1079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587792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1679</TotalTime>
  <Words>1476</Words>
  <Application>Microsoft Office PowerPoint</Application>
  <PresentationFormat>On-screen Show (4:3)</PresentationFormat>
  <Paragraphs>553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Comic Sans MS</vt:lpstr>
      <vt:lpstr>Courier New</vt:lpstr>
      <vt:lpstr>Gill Sans MT</vt:lpstr>
      <vt:lpstr>Wingdings</vt:lpstr>
      <vt:lpstr>Parcel</vt:lpstr>
      <vt:lpstr>DML Continued</vt:lpstr>
      <vt:lpstr>Aggregate (GROUP) Functions</vt:lpstr>
      <vt:lpstr>Aggregate (GROUP) Functions</vt:lpstr>
      <vt:lpstr>Aggregate (GROUP) Functions</vt:lpstr>
      <vt:lpstr>Aggregate (Group) Functions</vt:lpstr>
      <vt:lpstr>Aggregate (Group) Functions</vt:lpstr>
      <vt:lpstr>Aggregate (Group) Functions</vt:lpstr>
      <vt:lpstr>Aggregate (Group) Functions</vt:lpstr>
      <vt:lpstr>Aggregate (Group) Functions</vt:lpstr>
      <vt:lpstr>Aggregate (Group) Functions</vt:lpstr>
      <vt:lpstr>Aggregate (Group) Functions</vt:lpstr>
      <vt:lpstr>Aggregate (Group) Functions</vt:lpstr>
      <vt:lpstr>Aggregate (Group) Functions</vt:lpstr>
      <vt:lpstr>Aggregate (Group) Functions</vt:lpstr>
      <vt:lpstr>HAVING</vt:lpstr>
      <vt:lpstr>Aggregate (Group) Functions</vt:lpstr>
      <vt:lpstr>Functions</vt:lpstr>
      <vt:lpstr>Functions</vt:lpstr>
      <vt:lpstr>Functions</vt:lpstr>
      <vt:lpstr>In Conclusion</vt:lpstr>
      <vt:lpstr>References/resources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Use a Database?</dc:title>
  <dc:creator>Gaylor</dc:creator>
  <cp:lastModifiedBy>Gaylor Boobyer</cp:lastModifiedBy>
  <cp:revision>187</cp:revision>
  <dcterms:created xsi:type="dcterms:W3CDTF">2002-10-02T16:27:29Z</dcterms:created>
  <dcterms:modified xsi:type="dcterms:W3CDTF">2020-10-22T11:48:47Z</dcterms:modified>
</cp:coreProperties>
</file>