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handoutMasterIdLst>
    <p:handoutMasterId r:id="rId22"/>
  </p:handoutMasterIdLst>
  <p:sldIdLst>
    <p:sldId id="332" r:id="rId2"/>
    <p:sldId id="402" r:id="rId3"/>
    <p:sldId id="413" r:id="rId4"/>
    <p:sldId id="403" r:id="rId5"/>
    <p:sldId id="404" r:id="rId6"/>
    <p:sldId id="405" r:id="rId7"/>
    <p:sldId id="406" r:id="rId8"/>
    <p:sldId id="407" r:id="rId9"/>
    <p:sldId id="408" r:id="rId10"/>
    <p:sldId id="412" r:id="rId11"/>
    <p:sldId id="415" r:id="rId12"/>
    <p:sldId id="414" r:id="rId13"/>
    <p:sldId id="410" r:id="rId14"/>
    <p:sldId id="411" r:id="rId15"/>
    <p:sldId id="417" r:id="rId16"/>
    <p:sldId id="416" r:id="rId17"/>
    <p:sldId id="419" r:id="rId18"/>
    <p:sldId id="420" r:id="rId19"/>
    <p:sldId id="397" r:id="rId20"/>
    <p:sldId id="418" r:id="rId21"/>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01">
          <p15:clr>
            <a:srgbClr val="A4A3A4"/>
          </p15:clr>
        </p15:guide>
        <p15:guide id="2"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990033"/>
    <a:srgbClr val="33CC33"/>
    <a:srgbClr val="C00000"/>
    <a:srgbClr val="FFBE7D"/>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74"/>
  </p:normalViewPr>
  <p:slideViewPr>
    <p:cSldViewPr showGuides="1">
      <p:cViewPr varScale="1">
        <p:scale>
          <a:sx n="54" d="100"/>
          <a:sy n="54" d="100"/>
        </p:scale>
        <p:origin x="1459" y="58"/>
      </p:cViewPr>
      <p:guideLst>
        <p:guide orient="horz" pos="4201"/>
        <p:guide pos="29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157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157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157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A49F7EE-B85B-4A01-AA82-0B710FE2C7CC}" type="slidenum">
              <a:rPr lang="en-GB"/>
              <a:pPr/>
              <a:t>‹#›</a:t>
            </a:fld>
            <a:endParaRPr lang="en-GB"/>
          </a:p>
        </p:txBody>
      </p:sp>
    </p:spTree>
    <p:extLst>
      <p:ext uri="{BB962C8B-B14F-4D97-AF65-F5344CB8AC3E}">
        <p14:creationId xmlns:p14="http://schemas.microsoft.com/office/powerpoint/2010/main" val="18982404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9FB330-1A81-4E3D-ACEC-4474BEB4B321}"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D00D98-CECD-4BF2-B0C4-12600E9836C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D00D98-CECD-4BF2-B0C4-12600E9836C8}"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27113"/>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557338"/>
            <a:ext cx="8229600" cy="4824412"/>
          </a:xfrm>
        </p:spPr>
        <p:txBody>
          <a:bodyPr/>
          <a:lstStyle/>
          <a:p>
            <a:endParaRPr lang="en-GB"/>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GB"/>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EE380402-2E16-4E2A-BEEF-B1B7077DB523}" type="slidenum">
              <a:rPr lang="en-GB"/>
              <a:pPr/>
              <a:t>‹#›</a:t>
            </a:fld>
            <a:endParaRPr lang="en-GB"/>
          </a:p>
        </p:txBody>
      </p:sp>
      <p:sp>
        <p:nvSpPr>
          <p:cNvPr id="6" name="Date Placeholder 5"/>
          <p:cNvSpPr>
            <a:spLocks noGrp="1"/>
          </p:cNvSpPr>
          <p:nvPr>
            <p:ph type="dt" sz="half" idx="12"/>
          </p:nvPr>
        </p:nvSpPr>
        <p:spPr>
          <a:xfrm>
            <a:off x="457200" y="6245225"/>
            <a:ext cx="2133600" cy="476250"/>
          </a:xfrm>
        </p:spPr>
        <p:txBody>
          <a:bodyPr/>
          <a:lstStyle>
            <a:lvl1pPr>
              <a:defRPr/>
            </a:lvl1pPr>
          </a:lstStyle>
          <a:p>
            <a:endParaRPr lang="en-GB"/>
          </a:p>
        </p:txBody>
      </p:sp>
    </p:spTree>
    <p:extLst>
      <p:ext uri="{BB962C8B-B14F-4D97-AF65-F5344CB8AC3E}">
        <p14:creationId xmlns:p14="http://schemas.microsoft.com/office/powerpoint/2010/main" val="188129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5D117D8-B147-4C60-AB25-40A03EE9DF0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D00D98-CECD-4BF2-B0C4-12600E9836C8}"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D27BB7AC-5A20-4F53-B78F-D6F2C4665A0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D00D98-CECD-4BF2-B0C4-12600E9836C8}" type="slidenum">
              <a:rPr lang="en-GB" smtClean="0"/>
              <a:pPr/>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7250E9-CAB5-4D95-AB3A-08B1C466F6C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3A062B-438D-4C3C-A3EC-BB15A480E51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GB"/>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BDD00D98-CECD-4BF2-B0C4-12600E9836C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GB"/>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BDD00D98-CECD-4BF2-B0C4-12600E9836C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endParaRPr lang="en-GB"/>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BDD00D98-CECD-4BF2-B0C4-12600E9836C8}" type="slidenum">
              <a:rPr lang="en-GB" smtClean="0"/>
              <a:pPr/>
              <a:t>‹#›</a:t>
            </a:fld>
            <a:endParaRPr lang="en-GB"/>
          </a:p>
        </p:txBody>
      </p:sp>
    </p:spTree>
    <p:extLst>
      <p:ext uri="{BB962C8B-B14F-4D97-AF65-F5344CB8AC3E}">
        <p14:creationId xmlns:p14="http://schemas.microsoft.com/office/powerpoint/2010/main" val="183071812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support.microsoft.com/en-us/office/access-functions-by-category-b8b136c3-2716-4d39-94a2-658ce330ed83" TargetMode="External"/><Relationship Id="rId2" Type="http://schemas.openxmlformats.org/officeDocument/2006/relationships/hyperlink" Target="https://support.microsoft.com/en-us/office/switch-function-d750c10d-0c8e-444c-9e63-f47504f9e379" TargetMode="External"/><Relationship Id="rId1" Type="http://schemas.openxmlformats.org/officeDocument/2006/relationships/slideLayout" Target="../slideLayouts/slideLayout2.xml"/><Relationship Id="rId4" Type="http://schemas.openxmlformats.org/officeDocument/2006/relationships/hyperlink" Target="https://www.w3schools.com/sql/sql_ref_msaccess.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r>
              <a:rPr lang="en-GB" dirty="0"/>
              <a:t>DML Continued</a:t>
            </a:r>
          </a:p>
        </p:txBody>
      </p:sp>
      <p:sp>
        <p:nvSpPr>
          <p:cNvPr id="3" name="Subtitle 2">
            <a:extLst>
              <a:ext uri="{FF2B5EF4-FFF2-40B4-BE49-F238E27FC236}">
                <a16:creationId xmlns:a16="http://schemas.microsoft.com/office/drawing/2014/main" id="{9237A0C1-7EEA-447B-89A8-584D8FEA1BAC}"/>
              </a:ext>
            </a:extLst>
          </p:cNvPr>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27113"/>
          </a:xfrm>
        </p:spPr>
        <p:txBody>
          <a:bodyPr/>
          <a:lstStyle/>
          <a:p>
            <a:r>
              <a:rPr lang="en-US" dirty="0"/>
              <a:t>SIGN</a:t>
            </a:r>
          </a:p>
        </p:txBody>
      </p:sp>
      <p:sp>
        <p:nvSpPr>
          <p:cNvPr id="4" name="Rectangle 3"/>
          <p:cNvSpPr/>
          <p:nvPr/>
        </p:nvSpPr>
        <p:spPr>
          <a:xfrm>
            <a:off x="107504" y="1412776"/>
            <a:ext cx="8928992" cy="5293757"/>
          </a:xfrm>
          <a:prstGeom prst="rect">
            <a:avLst/>
          </a:prstGeom>
        </p:spPr>
        <p:txBody>
          <a:bodyPr wrap="square">
            <a:spAutoFit/>
          </a:bodyPr>
          <a:lstStyle/>
          <a:p>
            <a:pPr marL="0" marR="0">
              <a:spcBef>
                <a:spcPts val="0"/>
              </a:spcBef>
              <a:spcAft>
                <a:spcPts val="0"/>
              </a:spcAft>
              <a:tabLst>
                <a:tab pos="1419225" algn="l"/>
              </a:tabLst>
            </a:pPr>
            <a:r>
              <a:rPr lang="en-US" dirty="0"/>
              <a:t>SIGN (</a:t>
            </a:r>
            <a:r>
              <a:rPr lang="en-US" i="1" dirty="0"/>
              <a:t>col </a:t>
            </a:r>
            <a:r>
              <a:rPr lang="en-US" dirty="0"/>
              <a:t>| </a:t>
            </a:r>
            <a:r>
              <a:rPr lang="en-US" i="1" dirty="0"/>
              <a:t>value</a:t>
            </a:r>
            <a:r>
              <a:rPr lang="en-US" dirty="0"/>
              <a:t>)	  Returns -1 if column, expression or value is a negative 			  number, returns 0 if zero, and +1 if positive</a:t>
            </a:r>
            <a:endParaRPr lang="en-GB" dirty="0"/>
          </a:p>
          <a:p>
            <a:r>
              <a:rPr lang="en-US" dirty="0"/>
              <a:t> </a:t>
            </a:r>
            <a:endParaRPr lang="en-GB" dirty="0"/>
          </a:p>
          <a:p>
            <a:r>
              <a:rPr lang="en-US" sz="1400" dirty="0"/>
              <a:t>	SELECT 	SAL-COMM, SIGN(SAL-COMM),COMM-SAL, SIGN(COMM-SAL)</a:t>
            </a:r>
            <a:endParaRPr lang="en-GB" sz="1400" dirty="0"/>
          </a:p>
          <a:p>
            <a:r>
              <a:rPr lang="en-US" sz="1400" dirty="0"/>
              <a:t>	FROM  	EMP</a:t>
            </a:r>
            <a:endParaRPr lang="en-GB" sz="1400" dirty="0"/>
          </a:p>
          <a:p>
            <a:r>
              <a:rPr lang="en-US" sz="1400" dirty="0"/>
              <a:t>	WHERE	DEPTNO = 30;</a:t>
            </a:r>
          </a:p>
          <a:p>
            <a:endParaRPr lang="en-US" sz="1400" dirty="0"/>
          </a:p>
          <a:p>
            <a:r>
              <a:rPr lang="en-US" sz="1400" dirty="0">
                <a:solidFill>
                  <a:srgbClr val="FF0000"/>
                </a:solidFill>
              </a:rPr>
              <a:t>MS Access:</a:t>
            </a:r>
          </a:p>
          <a:p>
            <a:r>
              <a:rPr lang="en-US" sz="1400" dirty="0">
                <a:solidFill>
                  <a:srgbClr val="FF0000"/>
                </a:solidFill>
              </a:rPr>
              <a:t>	SELECT 	SAL-COMM, SGN(SAL-COMM),COMM-SAL, SGN(COMM-SAL)</a:t>
            </a:r>
            <a:endParaRPr lang="en-GB" sz="1400" dirty="0">
              <a:solidFill>
                <a:srgbClr val="FF0000"/>
              </a:solidFill>
            </a:endParaRPr>
          </a:p>
          <a:p>
            <a:r>
              <a:rPr lang="en-US" sz="1400" dirty="0">
                <a:solidFill>
                  <a:srgbClr val="FF0000"/>
                </a:solidFill>
              </a:rPr>
              <a:t>	FROM  	EMP</a:t>
            </a:r>
            <a:endParaRPr lang="en-GB" sz="1400" dirty="0">
              <a:solidFill>
                <a:srgbClr val="FF0000"/>
              </a:solidFill>
            </a:endParaRPr>
          </a:p>
          <a:p>
            <a:r>
              <a:rPr lang="en-US" sz="1400" dirty="0">
                <a:solidFill>
                  <a:srgbClr val="FF0000"/>
                </a:solidFill>
              </a:rPr>
              <a:t>	WHERE	DEPTNO = 30;</a:t>
            </a:r>
          </a:p>
          <a:p>
            <a:endParaRPr lang="en-US" sz="1400" dirty="0"/>
          </a:p>
          <a:p>
            <a:endParaRPr lang="en-US" sz="1400" dirty="0"/>
          </a:p>
          <a:p>
            <a:endParaRPr lang="en-US" sz="1400" dirty="0"/>
          </a:p>
          <a:p>
            <a:endParaRPr lang="en-US" sz="1400" dirty="0"/>
          </a:p>
          <a:p>
            <a:endParaRPr lang="en-US" sz="1400" dirty="0"/>
          </a:p>
          <a:p>
            <a:endParaRPr lang="en-US" dirty="0"/>
          </a:p>
          <a:p>
            <a:endParaRPr lang="en-US" dirty="0"/>
          </a:p>
          <a:p>
            <a:endParaRPr lang="en-US" dirty="0"/>
          </a:p>
          <a:p>
            <a:r>
              <a:rPr lang="en-US" dirty="0"/>
              <a:t> </a:t>
            </a:r>
            <a:endParaRPr lang="en-GB" dirty="0"/>
          </a:p>
          <a:p>
            <a:pPr>
              <a:spcBef>
                <a:spcPts val="0"/>
              </a:spcBef>
              <a:spcAft>
                <a:spcPts val="0"/>
              </a:spcAft>
            </a:pPr>
            <a:r>
              <a:rPr lang="en-US" sz="1200" b="1" dirty="0"/>
              <a:t>Very often the SIGN function will be used to test whether one value is less than, greater than, or equal to a second value.  </a:t>
            </a:r>
            <a:endParaRPr lang="en-GB" sz="1200" b="1" dirty="0"/>
          </a:p>
          <a:p>
            <a:pPr marL="1620520" marR="0" indent="-1620520">
              <a:spcBef>
                <a:spcPts val="0"/>
              </a:spcBef>
              <a:spcAft>
                <a:spcPts val="0"/>
              </a:spcAft>
            </a:pPr>
            <a:r>
              <a:rPr lang="en-US" dirty="0">
                <a:latin typeface="+mn-lt"/>
                <a:ea typeface="Times New Roman" charset="0"/>
                <a:cs typeface="Times New Roman" charset="0"/>
              </a:rPr>
              <a:t>				</a:t>
            </a:r>
            <a:endParaRPr lang="en-GB" dirty="0">
              <a:latin typeface="+mn-lt"/>
              <a:ea typeface="Times New Roman" charset="0"/>
              <a:cs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56233504"/>
              </p:ext>
            </p:extLst>
          </p:nvPr>
        </p:nvGraphicFramePr>
        <p:xfrm>
          <a:off x="1043608" y="4293096"/>
          <a:ext cx="6912767" cy="1529604"/>
        </p:xfrm>
        <a:graphic>
          <a:graphicData uri="http://schemas.openxmlformats.org/drawingml/2006/table">
            <a:tbl>
              <a:tblPr firstRow="1" bandRow="1">
                <a:tableStyleId>{5C22544A-7EE6-4342-B048-85BDC9FD1C3A}</a:tableStyleId>
              </a:tblPr>
              <a:tblGrid>
                <a:gridCol w="1511379">
                  <a:extLst>
                    <a:ext uri="{9D8B030D-6E8A-4147-A177-3AD203B41FA5}">
                      <a16:colId xmlns:a16="http://schemas.microsoft.com/office/drawing/2014/main" val="4097819167"/>
                    </a:ext>
                  </a:extLst>
                </a:gridCol>
                <a:gridCol w="2183104">
                  <a:extLst>
                    <a:ext uri="{9D8B030D-6E8A-4147-A177-3AD203B41FA5}">
                      <a16:colId xmlns:a16="http://schemas.microsoft.com/office/drawing/2014/main" val="963864350"/>
                    </a:ext>
                  </a:extLst>
                </a:gridCol>
                <a:gridCol w="1427414">
                  <a:extLst>
                    <a:ext uri="{9D8B030D-6E8A-4147-A177-3AD203B41FA5}">
                      <a16:colId xmlns:a16="http://schemas.microsoft.com/office/drawing/2014/main" val="1401662306"/>
                    </a:ext>
                  </a:extLst>
                </a:gridCol>
                <a:gridCol w="1790870">
                  <a:extLst>
                    <a:ext uri="{9D8B030D-6E8A-4147-A177-3AD203B41FA5}">
                      <a16:colId xmlns:a16="http://schemas.microsoft.com/office/drawing/2014/main" val="2348132236"/>
                    </a:ext>
                  </a:extLst>
                </a:gridCol>
              </a:tblGrid>
              <a:tr h="310404">
                <a:tc>
                  <a:txBody>
                    <a:bodyPr/>
                    <a:lstStyle/>
                    <a:p>
                      <a:pPr algn="ctr"/>
                      <a:r>
                        <a:rPr lang="en-US" sz="1400" dirty="0">
                          <a:latin typeface="Arial" panose="020B0604020202020204" pitchFamily="34" charset="0"/>
                          <a:cs typeface="Arial" panose="020B0604020202020204" pitchFamily="34" charset="0"/>
                        </a:rPr>
                        <a:t>SAL-COMM</a:t>
                      </a:r>
                      <a:endParaRPr lang="en-GB"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SIGN(SAL-COMM)</a:t>
                      </a:r>
                      <a:endParaRPr lang="en-GB"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COMM-SAL</a:t>
                      </a:r>
                      <a:endParaRPr lang="en-GB"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SIGN(COMM-SAL)</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8256056"/>
                  </a:ext>
                </a:extLst>
              </a:tr>
              <a:tr h="246435">
                <a:tc>
                  <a:txBody>
                    <a:bodyPr/>
                    <a:lstStyle/>
                    <a:p>
                      <a:pPr algn="r"/>
                      <a:r>
                        <a:rPr lang="en-US" sz="1400" dirty="0">
                          <a:latin typeface="Arial" panose="020B0604020202020204" pitchFamily="34" charset="0"/>
                          <a:cs typeface="Arial" panose="020B0604020202020204" pitchFamily="34" charset="0"/>
                        </a:rPr>
                        <a:t>1300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-1300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0034069"/>
                  </a:ext>
                </a:extLst>
              </a:tr>
              <a:tr h="246435">
                <a:tc>
                  <a:txBody>
                    <a:bodyPr/>
                    <a:lstStyle/>
                    <a:p>
                      <a:pPr algn="r"/>
                      <a:r>
                        <a:rPr lang="en-US" sz="1400" dirty="0">
                          <a:latin typeface="Arial" panose="020B0604020202020204" pitchFamily="34" charset="0"/>
                          <a:cs typeface="Arial" panose="020B0604020202020204" pitchFamily="34" charset="0"/>
                        </a:rPr>
                        <a:t>750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-750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51943780"/>
                  </a:ext>
                </a:extLst>
              </a:tr>
              <a:tr h="246435">
                <a:tc>
                  <a:txBody>
                    <a:bodyPr/>
                    <a:lstStyle/>
                    <a:p>
                      <a:pPr algn="r"/>
                      <a:r>
                        <a:rPr lang="en-US" sz="1400" dirty="0">
                          <a:latin typeface="Arial" panose="020B0604020202020204" pitchFamily="34" charset="0"/>
                          <a:cs typeface="Arial" panose="020B0604020202020204" pitchFamily="34" charset="0"/>
                        </a:rPr>
                        <a:t>-150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30890633"/>
                  </a:ext>
                </a:extLst>
              </a:tr>
              <a:tr h="246435">
                <a:tc>
                  <a:txBody>
                    <a:bodyPr/>
                    <a:lstStyle/>
                    <a:p>
                      <a:pPr algn="r"/>
                      <a:r>
                        <a:rPr lang="en-US" sz="1400" dirty="0">
                          <a:latin typeface="Arial" panose="020B0604020202020204" pitchFamily="34" charset="0"/>
                          <a:cs typeface="Arial" panose="020B0604020202020204" pitchFamily="34" charset="0"/>
                        </a:rPr>
                        <a:t>1500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-1500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82230165"/>
                  </a:ext>
                </a:extLst>
              </a:tr>
            </a:tbl>
          </a:graphicData>
        </a:graphic>
      </p:graphicFrame>
    </p:spTree>
    <p:extLst>
      <p:ext uri="{BB962C8B-B14F-4D97-AF65-F5344CB8AC3E}">
        <p14:creationId xmlns:p14="http://schemas.microsoft.com/office/powerpoint/2010/main" val="301304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27113"/>
          </a:xfrm>
        </p:spPr>
        <p:txBody>
          <a:bodyPr/>
          <a:lstStyle/>
          <a:p>
            <a:r>
              <a:rPr lang="en-US" dirty="0"/>
              <a:t>SIGN</a:t>
            </a:r>
          </a:p>
        </p:txBody>
      </p:sp>
      <p:sp>
        <p:nvSpPr>
          <p:cNvPr id="4" name="Rectangle 3"/>
          <p:cNvSpPr/>
          <p:nvPr/>
        </p:nvSpPr>
        <p:spPr>
          <a:xfrm>
            <a:off x="107504" y="1412776"/>
            <a:ext cx="8928992" cy="4216539"/>
          </a:xfrm>
          <a:prstGeom prst="rect">
            <a:avLst/>
          </a:prstGeom>
        </p:spPr>
        <p:txBody>
          <a:bodyPr wrap="square">
            <a:spAutoFit/>
          </a:bodyPr>
          <a:lstStyle/>
          <a:p>
            <a:pPr marL="0" marR="0">
              <a:spcBef>
                <a:spcPts val="0"/>
              </a:spcBef>
              <a:spcAft>
                <a:spcPts val="0"/>
              </a:spcAft>
              <a:tabLst>
                <a:tab pos="1419225" algn="l"/>
              </a:tabLst>
            </a:pPr>
            <a:r>
              <a:rPr lang="en-US" sz="1400" dirty="0"/>
              <a:t>SIGN (</a:t>
            </a:r>
            <a:r>
              <a:rPr lang="en-US" sz="1400" i="1" dirty="0"/>
              <a:t>col </a:t>
            </a:r>
            <a:r>
              <a:rPr lang="en-US" sz="1400" dirty="0"/>
              <a:t>| </a:t>
            </a:r>
            <a:r>
              <a:rPr lang="en-US" sz="1400" i="1" dirty="0"/>
              <a:t>value</a:t>
            </a:r>
            <a:r>
              <a:rPr lang="en-US" sz="1400" dirty="0"/>
              <a:t>)	  Returns -1 if column, expression or value is a negative number, returns 0 if zero, and +1 if positive.</a:t>
            </a:r>
            <a:endParaRPr lang="en-GB" sz="1400" dirty="0"/>
          </a:p>
          <a:p>
            <a:r>
              <a:rPr lang="en-US" dirty="0"/>
              <a:t> </a:t>
            </a:r>
            <a:r>
              <a:rPr lang="en-US" sz="1400" dirty="0"/>
              <a:t>	SELECT 	SAL-COMM, SIGN(SAL-COMM),COMM-SAL, SIGN(COMM-SAL)</a:t>
            </a:r>
            <a:endParaRPr lang="en-GB" sz="1400" dirty="0"/>
          </a:p>
          <a:p>
            <a:r>
              <a:rPr lang="en-US" sz="1400" dirty="0"/>
              <a:t>	FROM  	EMP</a:t>
            </a:r>
            <a:endParaRPr lang="en-GB" sz="1400" dirty="0"/>
          </a:p>
          <a:p>
            <a:r>
              <a:rPr lang="en-US" sz="1400" dirty="0"/>
              <a:t>	WHERE	DEPTNO = 30;</a:t>
            </a:r>
          </a:p>
          <a:p>
            <a:endParaRPr lang="en-US" sz="1400" dirty="0"/>
          </a:p>
          <a:p>
            <a:r>
              <a:rPr lang="en-US" sz="1400" dirty="0"/>
              <a:t>	</a:t>
            </a:r>
            <a:r>
              <a:rPr lang="en-US" sz="1400" dirty="0">
                <a:solidFill>
                  <a:srgbClr val="FF0000"/>
                </a:solidFill>
              </a:rPr>
              <a:t>SELECT 	SAL-COMM, SGN(SAL-COMM),COMM-SAL, SGN(COMM-SAL)</a:t>
            </a:r>
            <a:endParaRPr lang="en-GB" sz="1400" dirty="0">
              <a:solidFill>
                <a:srgbClr val="FF0000"/>
              </a:solidFill>
            </a:endParaRPr>
          </a:p>
          <a:p>
            <a:r>
              <a:rPr lang="en-US" sz="1400" dirty="0">
                <a:solidFill>
                  <a:srgbClr val="FF0000"/>
                </a:solidFill>
              </a:rPr>
              <a:t>	FROM  	EMP</a:t>
            </a:r>
            <a:endParaRPr lang="en-GB" sz="1400" dirty="0">
              <a:solidFill>
                <a:srgbClr val="FF0000"/>
              </a:solidFill>
            </a:endParaRPr>
          </a:p>
          <a:p>
            <a:r>
              <a:rPr lang="en-US" sz="1400" dirty="0">
                <a:solidFill>
                  <a:srgbClr val="FF0000"/>
                </a:solidFill>
              </a:rPr>
              <a:t>	WHERE	DEPTNO = 30;</a:t>
            </a:r>
          </a:p>
          <a:p>
            <a:endParaRPr lang="en-US" sz="1400" dirty="0"/>
          </a:p>
          <a:p>
            <a:endParaRPr lang="en-US" dirty="0"/>
          </a:p>
          <a:p>
            <a:endParaRPr lang="en-US" dirty="0"/>
          </a:p>
          <a:p>
            <a:endParaRPr lang="en-US" dirty="0"/>
          </a:p>
          <a:p>
            <a:endParaRPr lang="en-GB" dirty="0"/>
          </a:p>
          <a:p>
            <a:r>
              <a:rPr lang="en-US" dirty="0"/>
              <a:t> </a:t>
            </a:r>
            <a:endParaRPr lang="en-GB" dirty="0"/>
          </a:p>
          <a:p>
            <a:r>
              <a:rPr lang="en-US" dirty="0"/>
              <a:t> </a:t>
            </a:r>
            <a:r>
              <a:rPr lang="en-US" dirty="0">
                <a:latin typeface="+mn-lt"/>
                <a:ea typeface="Times New Roman" charset="0"/>
                <a:cs typeface="Times New Roman" charset="0"/>
              </a:rPr>
              <a:t>				</a:t>
            </a:r>
            <a:endParaRPr lang="en-GB" dirty="0">
              <a:latin typeface="+mn-lt"/>
              <a:ea typeface="Times New Roman" charset="0"/>
              <a:cs typeface="Times New Roman" charset="0"/>
            </a:endParaRPr>
          </a:p>
          <a:p>
            <a:pPr marL="0" marR="0">
              <a:spcBef>
                <a:spcPts val="0"/>
              </a:spcBef>
              <a:spcAft>
                <a:spcPts val="0"/>
              </a:spcAft>
              <a:tabLst>
                <a:tab pos="1620520" algn="l"/>
              </a:tabLst>
            </a:pPr>
            <a:r>
              <a:rPr lang="en-US" sz="1600" dirty="0">
                <a:effectLst/>
                <a:latin typeface="Arial" panose="020B0604020202020204" pitchFamily="34" charset="0"/>
                <a:ea typeface="Times New Roman" charset="0"/>
                <a:cs typeface="Arial" panose="020B0604020202020204" pitchFamily="34" charset="0"/>
              </a:rPr>
              <a:t>Q) Using SIGN write the SQL for all employees whose salary is greater than their commission</a:t>
            </a:r>
            <a:endParaRPr lang="en-GB" sz="1600" dirty="0">
              <a:effectLst/>
              <a:latin typeface="Arial" panose="020B0604020202020204" pitchFamily="34" charset="0"/>
              <a:ea typeface="Times New Roman"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31910462"/>
              </p:ext>
            </p:extLst>
          </p:nvPr>
        </p:nvGraphicFramePr>
        <p:xfrm>
          <a:off x="827585" y="3573016"/>
          <a:ext cx="6912767" cy="1529604"/>
        </p:xfrm>
        <a:graphic>
          <a:graphicData uri="http://schemas.openxmlformats.org/drawingml/2006/table">
            <a:tbl>
              <a:tblPr firstRow="1" bandRow="1">
                <a:tableStyleId>{5C22544A-7EE6-4342-B048-85BDC9FD1C3A}</a:tableStyleId>
              </a:tblPr>
              <a:tblGrid>
                <a:gridCol w="1511379">
                  <a:extLst>
                    <a:ext uri="{9D8B030D-6E8A-4147-A177-3AD203B41FA5}">
                      <a16:colId xmlns:a16="http://schemas.microsoft.com/office/drawing/2014/main" val="4097819167"/>
                    </a:ext>
                  </a:extLst>
                </a:gridCol>
                <a:gridCol w="2183104">
                  <a:extLst>
                    <a:ext uri="{9D8B030D-6E8A-4147-A177-3AD203B41FA5}">
                      <a16:colId xmlns:a16="http://schemas.microsoft.com/office/drawing/2014/main" val="963864350"/>
                    </a:ext>
                  </a:extLst>
                </a:gridCol>
                <a:gridCol w="1427414">
                  <a:extLst>
                    <a:ext uri="{9D8B030D-6E8A-4147-A177-3AD203B41FA5}">
                      <a16:colId xmlns:a16="http://schemas.microsoft.com/office/drawing/2014/main" val="1401662306"/>
                    </a:ext>
                  </a:extLst>
                </a:gridCol>
                <a:gridCol w="1790870">
                  <a:extLst>
                    <a:ext uri="{9D8B030D-6E8A-4147-A177-3AD203B41FA5}">
                      <a16:colId xmlns:a16="http://schemas.microsoft.com/office/drawing/2014/main" val="2348132236"/>
                    </a:ext>
                  </a:extLst>
                </a:gridCol>
              </a:tblGrid>
              <a:tr h="310404">
                <a:tc>
                  <a:txBody>
                    <a:bodyPr/>
                    <a:lstStyle/>
                    <a:p>
                      <a:pPr algn="ctr"/>
                      <a:r>
                        <a:rPr lang="en-US" sz="1400" dirty="0">
                          <a:latin typeface="Arial" panose="020B0604020202020204" pitchFamily="34" charset="0"/>
                          <a:cs typeface="Arial" panose="020B0604020202020204" pitchFamily="34" charset="0"/>
                        </a:rPr>
                        <a:t>SAL-COMM</a:t>
                      </a:r>
                      <a:endParaRPr lang="en-GB"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SIGN(SAL-COMM)</a:t>
                      </a:r>
                      <a:endParaRPr lang="en-GB"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COMM-SAL</a:t>
                      </a:r>
                      <a:endParaRPr lang="en-GB"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SIGN(COMM-SAL)</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8256056"/>
                  </a:ext>
                </a:extLst>
              </a:tr>
              <a:tr h="246435">
                <a:tc>
                  <a:txBody>
                    <a:bodyPr/>
                    <a:lstStyle/>
                    <a:p>
                      <a:pPr algn="r"/>
                      <a:r>
                        <a:rPr lang="en-US" sz="1400" dirty="0">
                          <a:latin typeface="Arial" panose="020B0604020202020204" pitchFamily="34" charset="0"/>
                          <a:cs typeface="Arial" panose="020B0604020202020204" pitchFamily="34" charset="0"/>
                        </a:rPr>
                        <a:t>1300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-1300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0034069"/>
                  </a:ext>
                </a:extLst>
              </a:tr>
              <a:tr h="246435">
                <a:tc>
                  <a:txBody>
                    <a:bodyPr/>
                    <a:lstStyle/>
                    <a:p>
                      <a:pPr algn="r"/>
                      <a:r>
                        <a:rPr lang="en-US" sz="1400" dirty="0">
                          <a:latin typeface="Arial" panose="020B0604020202020204" pitchFamily="34" charset="0"/>
                          <a:cs typeface="Arial" panose="020B0604020202020204" pitchFamily="34" charset="0"/>
                        </a:rPr>
                        <a:t>750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-750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51943780"/>
                  </a:ext>
                </a:extLst>
              </a:tr>
              <a:tr h="246435">
                <a:tc>
                  <a:txBody>
                    <a:bodyPr/>
                    <a:lstStyle/>
                    <a:p>
                      <a:pPr algn="r"/>
                      <a:r>
                        <a:rPr lang="en-US" sz="1400" dirty="0">
                          <a:latin typeface="Arial" panose="020B0604020202020204" pitchFamily="34" charset="0"/>
                          <a:cs typeface="Arial" panose="020B0604020202020204" pitchFamily="34" charset="0"/>
                        </a:rPr>
                        <a:t>-150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30890633"/>
                  </a:ext>
                </a:extLst>
              </a:tr>
              <a:tr h="246435">
                <a:tc>
                  <a:txBody>
                    <a:bodyPr/>
                    <a:lstStyle/>
                    <a:p>
                      <a:pPr algn="r"/>
                      <a:r>
                        <a:rPr lang="en-US" sz="1400" dirty="0">
                          <a:latin typeface="Arial" panose="020B0604020202020204" pitchFamily="34" charset="0"/>
                          <a:cs typeface="Arial" panose="020B0604020202020204" pitchFamily="34" charset="0"/>
                        </a:rPr>
                        <a:t>1500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-1500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82230165"/>
                  </a:ext>
                </a:extLst>
              </a:tr>
            </a:tbl>
          </a:graphicData>
        </a:graphic>
      </p:graphicFrame>
      <p:sp>
        <p:nvSpPr>
          <p:cNvPr id="5" name="Rectangle 4"/>
          <p:cNvSpPr/>
          <p:nvPr/>
        </p:nvSpPr>
        <p:spPr>
          <a:xfrm>
            <a:off x="5292080" y="5589240"/>
            <a:ext cx="2448272" cy="1169551"/>
          </a:xfrm>
          <a:prstGeom prst="rect">
            <a:avLst/>
          </a:prstGeom>
        </p:spPr>
        <p:txBody>
          <a:bodyPr wrap="square">
            <a:spAutoFit/>
          </a:bodyPr>
          <a:lstStyle/>
          <a:p>
            <a:pPr>
              <a:spcAft>
                <a:spcPts val="0"/>
              </a:spcAft>
            </a:pPr>
            <a:r>
              <a:rPr lang="en-US" sz="1400" b="1" dirty="0">
                <a:latin typeface="Consolas" panose="020B0609020204030204" pitchFamily="49" charset="0"/>
                <a:ea typeface="Times New Roman" panose="02020603050405020304" pitchFamily="18" charset="0"/>
                <a:cs typeface="Times New Roman" panose="02020603050405020304" pitchFamily="18" charset="0"/>
              </a:rPr>
              <a:t>ENAME    SAL    COMM</a:t>
            </a:r>
            <a:endParaRPr lang="en-GB" sz="14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b="1" dirty="0">
                <a:latin typeface="Consolas" panose="020B0609020204030204" pitchFamily="49" charset="0"/>
                <a:ea typeface="Times New Roman" panose="02020603050405020304" pitchFamily="18" charset="0"/>
                <a:cs typeface="Times New Roman" panose="02020603050405020304" pitchFamily="18" charset="0"/>
              </a:rPr>
              <a:t>------   ----   ----</a:t>
            </a:r>
            <a:endParaRPr lang="en-GB" sz="14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b="1" dirty="0">
                <a:latin typeface="Consolas" panose="020B0609020204030204" pitchFamily="49" charset="0"/>
                <a:ea typeface="Times New Roman" panose="02020603050405020304" pitchFamily="18" charset="0"/>
                <a:cs typeface="Times New Roman" panose="02020603050405020304" pitchFamily="18" charset="0"/>
              </a:rPr>
              <a:t>ALLEN    1600    300</a:t>
            </a:r>
            <a:endParaRPr lang="en-GB" sz="14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b="1" dirty="0">
                <a:latin typeface="Consolas" panose="020B0609020204030204" pitchFamily="49" charset="0"/>
                <a:ea typeface="Times New Roman" panose="02020603050405020304" pitchFamily="18" charset="0"/>
                <a:cs typeface="Times New Roman" panose="02020603050405020304" pitchFamily="18" charset="0"/>
              </a:rPr>
              <a:t>WARD     1250    500</a:t>
            </a:r>
            <a:endParaRPr lang="en-GB" sz="14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b="1" dirty="0">
                <a:latin typeface="Consolas" panose="020B0609020204030204" pitchFamily="49" charset="0"/>
                <a:ea typeface="Times New Roman" panose="02020603050405020304" pitchFamily="18" charset="0"/>
                <a:cs typeface="Times New Roman" panose="02020603050405020304" pitchFamily="18" charset="0"/>
              </a:rPr>
              <a:t>TURNER   1500      0</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45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27113"/>
          </a:xfrm>
        </p:spPr>
        <p:txBody>
          <a:bodyPr/>
          <a:lstStyle/>
          <a:p>
            <a:r>
              <a:rPr lang="en-US" dirty="0"/>
              <a:t>SIGN</a:t>
            </a:r>
          </a:p>
        </p:txBody>
      </p:sp>
      <p:sp>
        <p:nvSpPr>
          <p:cNvPr id="4" name="Rectangle 3"/>
          <p:cNvSpPr/>
          <p:nvPr/>
        </p:nvSpPr>
        <p:spPr>
          <a:xfrm>
            <a:off x="107504" y="1412776"/>
            <a:ext cx="8928992" cy="2554545"/>
          </a:xfrm>
          <a:prstGeom prst="rect">
            <a:avLst/>
          </a:prstGeom>
        </p:spPr>
        <p:txBody>
          <a:bodyPr wrap="square">
            <a:spAutoFit/>
          </a:bodyPr>
          <a:lstStyle/>
          <a:p>
            <a:endParaRPr lang="en-US" dirty="0"/>
          </a:p>
          <a:p>
            <a:endParaRPr lang="en-US" dirty="0"/>
          </a:p>
          <a:p>
            <a:endParaRPr lang="en-US" dirty="0"/>
          </a:p>
          <a:p>
            <a:endParaRPr lang="en-GB" dirty="0"/>
          </a:p>
          <a:p>
            <a:r>
              <a:rPr lang="en-US" dirty="0"/>
              <a:t> </a:t>
            </a:r>
            <a:endParaRPr lang="en-GB" dirty="0"/>
          </a:p>
          <a:p>
            <a:r>
              <a:rPr lang="en-US" dirty="0"/>
              <a:t> </a:t>
            </a:r>
            <a:endParaRPr lang="en-GB" dirty="0"/>
          </a:p>
          <a:p>
            <a:r>
              <a:rPr lang="en-US" b="1" dirty="0"/>
              <a:t> </a:t>
            </a:r>
            <a:endParaRPr lang="en-GB" dirty="0"/>
          </a:p>
          <a:p>
            <a:pPr>
              <a:spcBef>
                <a:spcPts val="0"/>
              </a:spcBef>
              <a:spcAft>
                <a:spcPts val="0"/>
              </a:spcAft>
            </a:pPr>
            <a:r>
              <a:rPr lang="en-US" sz="1200" b="1" dirty="0"/>
              <a:t>  </a:t>
            </a:r>
            <a:r>
              <a:rPr lang="en-US" dirty="0">
                <a:latin typeface="+mn-lt"/>
                <a:ea typeface="Times New Roman" charset="0"/>
                <a:cs typeface="Times New Roman" charset="0"/>
              </a:rPr>
              <a:t>			</a:t>
            </a:r>
            <a:endParaRPr lang="en-GB" dirty="0">
              <a:latin typeface="+mn-lt"/>
              <a:ea typeface="Times New Roman" charset="0"/>
              <a:cs typeface="Times New Roman" charset="0"/>
            </a:endParaRPr>
          </a:p>
          <a:p>
            <a:pPr marL="0" marR="0">
              <a:spcBef>
                <a:spcPts val="0"/>
              </a:spcBef>
              <a:spcAft>
                <a:spcPts val="0"/>
              </a:spcAft>
              <a:tabLst>
                <a:tab pos="1620520" algn="l"/>
              </a:tabLst>
            </a:pPr>
            <a:r>
              <a:rPr lang="en-US" sz="1600" dirty="0">
                <a:effectLst/>
                <a:latin typeface="Arial" panose="020B0604020202020204" pitchFamily="34" charset="0"/>
                <a:ea typeface="Times New Roman" charset="0"/>
                <a:cs typeface="Arial" panose="020B0604020202020204" pitchFamily="34" charset="0"/>
              </a:rPr>
              <a:t>Q) Using SIGN write the SQL for all employees whose salary is greater than their commission</a:t>
            </a:r>
            <a:endParaRPr lang="en-GB" sz="1600" dirty="0">
              <a:effectLst/>
              <a:latin typeface="Arial" panose="020B0604020202020204" pitchFamily="34" charset="0"/>
              <a:ea typeface="Times New Roman"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26370462"/>
              </p:ext>
            </p:extLst>
          </p:nvPr>
        </p:nvGraphicFramePr>
        <p:xfrm>
          <a:off x="1115616" y="1603542"/>
          <a:ext cx="6912767" cy="1529604"/>
        </p:xfrm>
        <a:graphic>
          <a:graphicData uri="http://schemas.openxmlformats.org/drawingml/2006/table">
            <a:tbl>
              <a:tblPr firstRow="1" bandRow="1">
                <a:tableStyleId>{5C22544A-7EE6-4342-B048-85BDC9FD1C3A}</a:tableStyleId>
              </a:tblPr>
              <a:tblGrid>
                <a:gridCol w="1511379">
                  <a:extLst>
                    <a:ext uri="{9D8B030D-6E8A-4147-A177-3AD203B41FA5}">
                      <a16:colId xmlns:a16="http://schemas.microsoft.com/office/drawing/2014/main" val="4097819167"/>
                    </a:ext>
                  </a:extLst>
                </a:gridCol>
                <a:gridCol w="2183104">
                  <a:extLst>
                    <a:ext uri="{9D8B030D-6E8A-4147-A177-3AD203B41FA5}">
                      <a16:colId xmlns:a16="http://schemas.microsoft.com/office/drawing/2014/main" val="963864350"/>
                    </a:ext>
                  </a:extLst>
                </a:gridCol>
                <a:gridCol w="1427414">
                  <a:extLst>
                    <a:ext uri="{9D8B030D-6E8A-4147-A177-3AD203B41FA5}">
                      <a16:colId xmlns:a16="http://schemas.microsoft.com/office/drawing/2014/main" val="1401662306"/>
                    </a:ext>
                  </a:extLst>
                </a:gridCol>
                <a:gridCol w="1790870">
                  <a:extLst>
                    <a:ext uri="{9D8B030D-6E8A-4147-A177-3AD203B41FA5}">
                      <a16:colId xmlns:a16="http://schemas.microsoft.com/office/drawing/2014/main" val="2348132236"/>
                    </a:ext>
                  </a:extLst>
                </a:gridCol>
              </a:tblGrid>
              <a:tr h="310404">
                <a:tc>
                  <a:txBody>
                    <a:bodyPr/>
                    <a:lstStyle/>
                    <a:p>
                      <a:pPr algn="ctr"/>
                      <a:r>
                        <a:rPr lang="en-US" sz="1400" dirty="0">
                          <a:latin typeface="Arial" panose="020B0604020202020204" pitchFamily="34" charset="0"/>
                          <a:cs typeface="Arial" panose="020B0604020202020204" pitchFamily="34" charset="0"/>
                        </a:rPr>
                        <a:t>SAL-COMM</a:t>
                      </a:r>
                      <a:endParaRPr lang="en-GB"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SIGN(SAL-COMM)</a:t>
                      </a:r>
                      <a:endParaRPr lang="en-GB"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COMM-SAL</a:t>
                      </a:r>
                      <a:endParaRPr lang="en-GB"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SIGN(COMM-SAL)</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8256056"/>
                  </a:ext>
                </a:extLst>
              </a:tr>
              <a:tr h="246435">
                <a:tc>
                  <a:txBody>
                    <a:bodyPr/>
                    <a:lstStyle/>
                    <a:p>
                      <a:pPr algn="r"/>
                      <a:r>
                        <a:rPr lang="en-US" sz="1400" dirty="0">
                          <a:latin typeface="Arial" panose="020B0604020202020204" pitchFamily="34" charset="0"/>
                          <a:cs typeface="Arial" panose="020B0604020202020204" pitchFamily="34" charset="0"/>
                        </a:rPr>
                        <a:t>1300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-1300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0034069"/>
                  </a:ext>
                </a:extLst>
              </a:tr>
              <a:tr h="246435">
                <a:tc>
                  <a:txBody>
                    <a:bodyPr/>
                    <a:lstStyle/>
                    <a:p>
                      <a:pPr algn="r"/>
                      <a:r>
                        <a:rPr lang="en-US" sz="1400" dirty="0">
                          <a:latin typeface="Arial" panose="020B0604020202020204" pitchFamily="34" charset="0"/>
                          <a:cs typeface="Arial" panose="020B0604020202020204" pitchFamily="34" charset="0"/>
                        </a:rPr>
                        <a:t>750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-750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51943780"/>
                  </a:ext>
                </a:extLst>
              </a:tr>
              <a:tr h="246435">
                <a:tc>
                  <a:txBody>
                    <a:bodyPr/>
                    <a:lstStyle/>
                    <a:p>
                      <a:pPr algn="r"/>
                      <a:r>
                        <a:rPr lang="en-US" sz="1400" dirty="0">
                          <a:latin typeface="Arial" panose="020B0604020202020204" pitchFamily="34" charset="0"/>
                          <a:cs typeface="Arial" panose="020B0604020202020204" pitchFamily="34" charset="0"/>
                        </a:rPr>
                        <a:t>-150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150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30890633"/>
                  </a:ext>
                </a:extLst>
              </a:tr>
              <a:tr h="246435">
                <a:tc>
                  <a:txBody>
                    <a:bodyPr/>
                    <a:lstStyle/>
                    <a:p>
                      <a:pPr algn="r"/>
                      <a:r>
                        <a:rPr lang="en-US" sz="1400" dirty="0">
                          <a:latin typeface="Arial" panose="020B0604020202020204" pitchFamily="34" charset="0"/>
                          <a:cs typeface="Arial" panose="020B0604020202020204" pitchFamily="34" charset="0"/>
                        </a:rPr>
                        <a:t>1500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-1500</a:t>
                      </a:r>
                      <a:endParaRPr lang="en-GB"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-1</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82230165"/>
                  </a:ext>
                </a:extLst>
              </a:tr>
            </a:tbl>
          </a:graphicData>
        </a:graphic>
      </p:graphicFrame>
      <p:sp>
        <p:nvSpPr>
          <p:cNvPr id="5" name="Rectangle 4"/>
          <p:cNvSpPr/>
          <p:nvPr/>
        </p:nvSpPr>
        <p:spPr>
          <a:xfrm>
            <a:off x="5796136" y="5438831"/>
            <a:ext cx="2448272" cy="1169551"/>
          </a:xfrm>
          <a:prstGeom prst="rect">
            <a:avLst/>
          </a:prstGeom>
        </p:spPr>
        <p:txBody>
          <a:bodyPr wrap="square">
            <a:spAutoFit/>
          </a:bodyPr>
          <a:lstStyle/>
          <a:p>
            <a:pPr>
              <a:spcAft>
                <a:spcPts val="0"/>
              </a:spcAft>
            </a:pPr>
            <a:r>
              <a:rPr lang="en-US" sz="1400" b="1" dirty="0">
                <a:latin typeface="Consolas" panose="020B0609020204030204" pitchFamily="49" charset="0"/>
                <a:ea typeface="Times New Roman" panose="02020603050405020304" pitchFamily="18" charset="0"/>
                <a:cs typeface="Times New Roman" panose="02020603050405020304" pitchFamily="18" charset="0"/>
              </a:rPr>
              <a:t>ENAME    SAL    COMM</a:t>
            </a:r>
            <a:endParaRPr lang="en-GB" sz="14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b="1" dirty="0">
                <a:latin typeface="Consolas" panose="020B0609020204030204" pitchFamily="49" charset="0"/>
                <a:ea typeface="Times New Roman" panose="02020603050405020304" pitchFamily="18" charset="0"/>
                <a:cs typeface="Times New Roman" panose="02020603050405020304" pitchFamily="18" charset="0"/>
              </a:rPr>
              <a:t>------   ----   ----</a:t>
            </a:r>
            <a:endParaRPr lang="en-GB" sz="14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b="1" dirty="0">
                <a:latin typeface="Consolas" panose="020B0609020204030204" pitchFamily="49" charset="0"/>
                <a:ea typeface="Times New Roman" panose="02020603050405020304" pitchFamily="18" charset="0"/>
                <a:cs typeface="Times New Roman" panose="02020603050405020304" pitchFamily="18" charset="0"/>
              </a:rPr>
              <a:t>ALLEN    1600    300</a:t>
            </a:r>
            <a:endParaRPr lang="en-GB" sz="14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b="1" dirty="0">
                <a:latin typeface="Consolas" panose="020B0609020204030204" pitchFamily="49" charset="0"/>
                <a:ea typeface="Times New Roman" panose="02020603050405020304" pitchFamily="18" charset="0"/>
                <a:cs typeface="Times New Roman" panose="02020603050405020304" pitchFamily="18" charset="0"/>
              </a:rPr>
              <a:t>WARD     1250    500</a:t>
            </a:r>
            <a:endParaRPr lang="en-GB" sz="14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b="1" dirty="0">
                <a:latin typeface="Consolas" panose="020B0609020204030204" pitchFamily="49" charset="0"/>
                <a:ea typeface="Times New Roman" panose="02020603050405020304" pitchFamily="18" charset="0"/>
                <a:cs typeface="Times New Roman" panose="02020603050405020304" pitchFamily="18" charset="0"/>
              </a:rPr>
              <a:t>TURNER   1500      0</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p:cNvSpPr txBox="1"/>
          <p:nvPr/>
        </p:nvSpPr>
        <p:spPr>
          <a:xfrm>
            <a:off x="251520" y="4349010"/>
            <a:ext cx="4824536" cy="923330"/>
          </a:xfrm>
          <a:prstGeom prst="rect">
            <a:avLst/>
          </a:prstGeom>
          <a:noFill/>
        </p:spPr>
        <p:txBody>
          <a:bodyPr wrap="square" rtlCol="0">
            <a:spAutoFit/>
          </a:bodyPr>
          <a:lstStyle/>
          <a:p>
            <a:r>
              <a:rPr lang="en-US" dirty="0"/>
              <a:t>SELECT 	ENAME, SAL, COMM</a:t>
            </a:r>
          </a:p>
          <a:p>
            <a:r>
              <a:rPr lang="en-US" dirty="0"/>
              <a:t>FROM 		EMP</a:t>
            </a:r>
          </a:p>
          <a:p>
            <a:r>
              <a:rPr lang="en-US" dirty="0"/>
              <a:t>WHERE 	SIGN(SAL-COMM) = 1;</a:t>
            </a:r>
            <a:endParaRPr lang="en-GB" dirty="0"/>
          </a:p>
        </p:txBody>
      </p:sp>
      <p:sp>
        <p:nvSpPr>
          <p:cNvPr id="7" name="TextBox 6">
            <a:extLst>
              <a:ext uri="{FF2B5EF4-FFF2-40B4-BE49-F238E27FC236}">
                <a16:creationId xmlns:a16="http://schemas.microsoft.com/office/drawing/2014/main" id="{F89A29F0-358B-674F-8383-682A3A8E2346}"/>
              </a:ext>
            </a:extLst>
          </p:cNvPr>
          <p:cNvSpPr txBox="1"/>
          <p:nvPr/>
        </p:nvSpPr>
        <p:spPr>
          <a:xfrm>
            <a:off x="251520" y="5423443"/>
            <a:ext cx="4824536" cy="1200329"/>
          </a:xfrm>
          <a:prstGeom prst="rect">
            <a:avLst/>
          </a:prstGeom>
          <a:noFill/>
        </p:spPr>
        <p:txBody>
          <a:bodyPr wrap="square" rtlCol="0">
            <a:spAutoFit/>
          </a:bodyPr>
          <a:lstStyle/>
          <a:p>
            <a:r>
              <a:rPr lang="en-US" dirty="0">
                <a:solidFill>
                  <a:srgbClr val="FF0000"/>
                </a:solidFill>
              </a:rPr>
              <a:t>MS Access:</a:t>
            </a:r>
          </a:p>
          <a:p>
            <a:r>
              <a:rPr lang="en-US" dirty="0">
                <a:solidFill>
                  <a:srgbClr val="FF0000"/>
                </a:solidFill>
              </a:rPr>
              <a:t>SELECT 	ENAME, SAL, COMM</a:t>
            </a:r>
          </a:p>
          <a:p>
            <a:r>
              <a:rPr lang="en-US" dirty="0">
                <a:solidFill>
                  <a:srgbClr val="FF0000"/>
                </a:solidFill>
              </a:rPr>
              <a:t>FROM 		EMP</a:t>
            </a:r>
          </a:p>
          <a:p>
            <a:r>
              <a:rPr lang="en-US" dirty="0">
                <a:solidFill>
                  <a:srgbClr val="FF0000"/>
                </a:solidFill>
              </a:rPr>
              <a:t>WHERE 	SGN(SAL-COMM) = 1;</a:t>
            </a:r>
            <a:endParaRPr lang="en-GB" dirty="0">
              <a:solidFill>
                <a:srgbClr val="FF0000"/>
              </a:solidFill>
            </a:endParaRPr>
          </a:p>
        </p:txBody>
      </p:sp>
      <p:sp>
        <p:nvSpPr>
          <p:cNvPr id="8" name="TextBox 7">
            <a:extLst>
              <a:ext uri="{FF2B5EF4-FFF2-40B4-BE49-F238E27FC236}">
                <a16:creationId xmlns:a16="http://schemas.microsoft.com/office/drawing/2014/main" id="{4FAA5F87-B5FE-B14E-9501-607FEA564E09}"/>
              </a:ext>
            </a:extLst>
          </p:cNvPr>
          <p:cNvSpPr txBox="1"/>
          <p:nvPr/>
        </p:nvSpPr>
        <p:spPr>
          <a:xfrm>
            <a:off x="5796136" y="5054111"/>
            <a:ext cx="2016224" cy="369332"/>
          </a:xfrm>
          <a:prstGeom prst="rect">
            <a:avLst/>
          </a:prstGeom>
          <a:noFill/>
        </p:spPr>
        <p:txBody>
          <a:bodyPr wrap="square" rtlCol="0">
            <a:spAutoFit/>
          </a:bodyPr>
          <a:lstStyle/>
          <a:p>
            <a:r>
              <a:rPr lang="en-GB" dirty="0"/>
              <a:t>Output:</a:t>
            </a:r>
          </a:p>
        </p:txBody>
      </p:sp>
    </p:spTree>
    <p:extLst>
      <p:ext uri="{BB962C8B-B14F-4D97-AF65-F5344CB8AC3E}">
        <p14:creationId xmlns:p14="http://schemas.microsoft.com/office/powerpoint/2010/main" val="55858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a:t>
            </a:r>
          </a:p>
        </p:txBody>
      </p:sp>
      <p:sp>
        <p:nvSpPr>
          <p:cNvPr id="4" name="Rectangle 3"/>
          <p:cNvSpPr/>
          <p:nvPr/>
        </p:nvSpPr>
        <p:spPr>
          <a:xfrm>
            <a:off x="457200" y="1772816"/>
            <a:ext cx="8507288" cy="5909310"/>
          </a:xfrm>
          <a:prstGeom prst="rect">
            <a:avLst/>
          </a:prstGeom>
        </p:spPr>
        <p:txBody>
          <a:bodyPr wrap="square">
            <a:spAutoFit/>
          </a:bodyPr>
          <a:lstStyle/>
          <a:p>
            <a:pPr marL="0" marR="0">
              <a:spcBef>
                <a:spcPts val="0"/>
              </a:spcBef>
              <a:spcAft>
                <a:spcPts val="0"/>
              </a:spcAft>
              <a:tabLst>
                <a:tab pos="1419225" algn="l"/>
              </a:tabLst>
            </a:pPr>
            <a:r>
              <a:rPr lang="en-US" dirty="0">
                <a:latin typeface="+mn-lt"/>
                <a:ea typeface="Times New Roman" charset="0"/>
                <a:cs typeface="Times New Roman" charset="0"/>
              </a:rPr>
              <a:t>DECODE  works as an ‘if-then-else’ or case command</a:t>
            </a:r>
          </a:p>
          <a:p>
            <a:pPr marL="0" marR="0">
              <a:spcBef>
                <a:spcPts val="0"/>
              </a:spcBef>
              <a:spcAft>
                <a:spcPts val="0"/>
              </a:spcAft>
              <a:tabLst>
                <a:tab pos="1419225" algn="l"/>
              </a:tabLst>
            </a:pPr>
            <a:endParaRPr lang="en-GB" dirty="0">
              <a:latin typeface="+mn-lt"/>
              <a:ea typeface="Times New Roman" charset="0"/>
              <a:cs typeface="Times New Roman" charset="0"/>
            </a:endParaRPr>
          </a:p>
          <a:p>
            <a:pPr marL="1620520" marR="0" indent="-1620520">
              <a:spcBef>
                <a:spcPts val="0"/>
              </a:spcBef>
              <a:spcAft>
                <a:spcPts val="0"/>
              </a:spcAft>
            </a:pPr>
            <a:r>
              <a:rPr lang="en-US" sz="1600" b="1" dirty="0">
                <a:latin typeface="Courier New" panose="02070309020205020404" pitchFamily="49" charset="0"/>
                <a:ea typeface="Times New Roman" charset="0"/>
                <a:cs typeface="Courier New" panose="02070309020205020404" pitchFamily="49" charset="0"/>
              </a:rPr>
              <a:t>DECODE (col / expression, search1, result1, [search2, result2,…] default )</a:t>
            </a:r>
            <a:r>
              <a:rPr lang="en-US" dirty="0">
                <a:latin typeface="+mn-lt"/>
                <a:ea typeface="Times New Roman" charset="0"/>
                <a:cs typeface="Times New Roman" charset="0"/>
              </a:rPr>
              <a:t>	</a:t>
            </a:r>
          </a:p>
          <a:p>
            <a:pPr>
              <a:spcBef>
                <a:spcPts val="0"/>
              </a:spcBef>
              <a:spcAft>
                <a:spcPts val="0"/>
              </a:spcAft>
            </a:pPr>
            <a:endParaRPr lang="en-US" sz="1600" i="1" dirty="0"/>
          </a:p>
          <a:p>
            <a:pPr>
              <a:spcBef>
                <a:spcPts val="0"/>
              </a:spcBef>
              <a:spcAft>
                <a:spcPts val="0"/>
              </a:spcAft>
            </a:pPr>
            <a:r>
              <a:rPr lang="en-US" sz="1600" i="1" dirty="0"/>
              <a:t>Col / expression</a:t>
            </a:r>
            <a:r>
              <a:rPr lang="en-US" sz="1600" dirty="0"/>
              <a:t> is compared to each </a:t>
            </a:r>
            <a:r>
              <a:rPr lang="en-US" sz="1600" i="1" dirty="0"/>
              <a:t>search</a:t>
            </a:r>
            <a:r>
              <a:rPr lang="en-US" sz="1600" dirty="0"/>
              <a:t> value and returns the </a:t>
            </a:r>
            <a:r>
              <a:rPr lang="en-US" sz="1600" i="1" dirty="0"/>
              <a:t>result</a:t>
            </a:r>
            <a:r>
              <a:rPr lang="en-US" sz="1600" dirty="0"/>
              <a:t> if </a:t>
            </a:r>
            <a:r>
              <a:rPr lang="en-US" sz="1600" i="1" dirty="0"/>
              <a:t>col/expression</a:t>
            </a:r>
            <a:r>
              <a:rPr lang="en-US" sz="1600" dirty="0"/>
              <a:t> equals the search value.  If no match is made, the DECODE function returns the </a:t>
            </a:r>
            <a:r>
              <a:rPr lang="en-US" sz="1600" i="1" dirty="0"/>
              <a:t>default</a:t>
            </a:r>
            <a:r>
              <a:rPr lang="en-US" sz="1600" dirty="0"/>
              <a:t> value.</a:t>
            </a:r>
            <a:endParaRPr lang="en-GB" sz="1600" dirty="0"/>
          </a:p>
          <a:p>
            <a:pPr marL="1620520" marR="0" indent="-1620520">
              <a:spcBef>
                <a:spcPts val="0"/>
              </a:spcBef>
              <a:spcAft>
                <a:spcPts val="0"/>
              </a:spcAft>
            </a:pPr>
            <a:endParaRPr lang="en-US" dirty="0">
              <a:latin typeface="+mn-lt"/>
              <a:ea typeface="Times New Roman" charset="0"/>
              <a:cs typeface="Times New Roman" charset="0"/>
            </a:endParaRPr>
          </a:p>
          <a:p>
            <a:r>
              <a:rPr lang="en-US" sz="1400" b="1" dirty="0"/>
              <a:t>Arguments</a:t>
            </a:r>
            <a:endParaRPr lang="en-GB" sz="1400" dirty="0"/>
          </a:p>
          <a:p>
            <a:r>
              <a:rPr lang="en-US" sz="1400" dirty="0"/>
              <a:t> </a:t>
            </a:r>
            <a:endParaRPr lang="en-GB" sz="1400" dirty="0"/>
          </a:p>
          <a:p>
            <a:r>
              <a:rPr lang="en-US" sz="1400" dirty="0"/>
              <a:t>DECODE must have a minimum of 4 parameters or arguments</a:t>
            </a:r>
            <a:endParaRPr lang="en-GB" sz="1400" dirty="0"/>
          </a:p>
          <a:p>
            <a:r>
              <a:rPr lang="en-GB" sz="1400" dirty="0"/>
              <a:t> 	</a:t>
            </a:r>
            <a:r>
              <a:rPr lang="en-US" sz="1400" i="1" dirty="0"/>
              <a:t>COL / EXPRESSION</a:t>
            </a:r>
            <a:r>
              <a:rPr lang="en-US" sz="1400" dirty="0"/>
              <a:t>  - the column name or expression to be evaluated (any data type)</a:t>
            </a:r>
            <a:endParaRPr lang="en-GB" sz="1400" dirty="0"/>
          </a:p>
          <a:p>
            <a:r>
              <a:rPr lang="en-US" sz="1400" dirty="0"/>
              <a:t> 	</a:t>
            </a:r>
            <a:r>
              <a:rPr lang="en-US" sz="1400" i="1" dirty="0"/>
              <a:t>SEARCH1</a:t>
            </a:r>
            <a:r>
              <a:rPr lang="en-US" sz="1400" dirty="0"/>
              <a:t>  - the first value to be tested</a:t>
            </a:r>
            <a:endParaRPr lang="en-GB" sz="1400" dirty="0"/>
          </a:p>
          <a:p>
            <a:r>
              <a:rPr lang="en-US" sz="1400" dirty="0"/>
              <a:t> 	</a:t>
            </a:r>
            <a:r>
              <a:rPr lang="en-US" sz="1400" i="1" dirty="0"/>
              <a:t>RESULT1</a:t>
            </a:r>
            <a:r>
              <a:rPr lang="en-US" sz="1400" dirty="0"/>
              <a:t>  - the value to be returned if search1 is matched</a:t>
            </a:r>
            <a:endParaRPr lang="en-GB" sz="1400" dirty="0"/>
          </a:p>
          <a:p>
            <a:r>
              <a:rPr lang="en-US" sz="1400" dirty="0"/>
              <a:t> 	</a:t>
            </a:r>
            <a:r>
              <a:rPr lang="en-US" sz="1400" i="1" dirty="0"/>
              <a:t>SEARCH1</a:t>
            </a:r>
            <a:r>
              <a:rPr lang="en-US" sz="1400" dirty="0"/>
              <a:t> and </a:t>
            </a:r>
            <a:r>
              <a:rPr lang="en-US" sz="1400" i="1" dirty="0"/>
              <a:t>RESULT1  </a:t>
            </a:r>
            <a:r>
              <a:rPr lang="en-US" sz="1400" dirty="0"/>
              <a:t>may be repeated as many times as is necessary - [ </a:t>
            </a:r>
            <a:r>
              <a:rPr lang="en-US" sz="1400" i="1" dirty="0"/>
              <a:t>SEARCH2, 	RESULT2,</a:t>
            </a:r>
            <a:r>
              <a:rPr lang="en-US" sz="1400" dirty="0"/>
              <a:t> etc.,]</a:t>
            </a:r>
            <a:endParaRPr lang="en-GB" sz="1400" dirty="0"/>
          </a:p>
          <a:p>
            <a:r>
              <a:rPr lang="en-US" sz="1400" dirty="0"/>
              <a:t> 	</a:t>
            </a:r>
            <a:r>
              <a:rPr lang="en-US" sz="1400" i="1" dirty="0"/>
              <a:t>DEFAULT</a:t>
            </a:r>
            <a:r>
              <a:rPr lang="en-US" sz="1400" dirty="0"/>
              <a:t>  - the value to be returned if no match is made</a:t>
            </a:r>
            <a:endParaRPr lang="en-GB" sz="1400" dirty="0"/>
          </a:p>
          <a:p>
            <a:r>
              <a:rPr lang="en-US" sz="1400" dirty="0"/>
              <a:t> </a:t>
            </a:r>
            <a:endParaRPr lang="en-GB" sz="1400" dirty="0"/>
          </a:p>
          <a:p>
            <a:r>
              <a:rPr lang="en-US" sz="1400" dirty="0"/>
              <a:t>Note: </a:t>
            </a:r>
            <a:r>
              <a:rPr lang="en-US" sz="1400" i="1" dirty="0"/>
              <a:t>the value returned is forced to the same data type as the third argument  (result1  )</a:t>
            </a:r>
            <a:endParaRPr lang="en-GB" sz="1400" dirty="0"/>
          </a:p>
          <a:p>
            <a:pPr marL="1620520" marR="0" indent="-1620520">
              <a:spcBef>
                <a:spcPts val="0"/>
              </a:spcBef>
              <a:spcAft>
                <a:spcPts val="0"/>
              </a:spcAft>
            </a:pPr>
            <a:r>
              <a:rPr lang="en-US" dirty="0">
                <a:latin typeface="+mn-lt"/>
                <a:ea typeface="Times New Roman" charset="0"/>
                <a:cs typeface="Times New Roman" charset="0"/>
              </a:rPr>
              <a:t>	</a:t>
            </a:r>
            <a:endParaRPr lang="en-GB" dirty="0">
              <a:latin typeface="+mn-lt"/>
              <a:ea typeface="Times New Roman" charset="0"/>
              <a:cs typeface="Times New Roman" charset="0"/>
            </a:endParaRPr>
          </a:p>
          <a:p>
            <a:pPr marL="0" marR="0">
              <a:spcBef>
                <a:spcPts val="0"/>
              </a:spcBef>
              <a:spcAft>
                <a:spcPts val="0"/>
              </a:spcAft>
              <a:tabLst>
                <a:tab pos="1620520" algn="l"/>
              </a:tabLst>
            </a:pPr>
            <a:endParaRPr lang="en-US" b="1" dirty="0">
              <a:latin typeface="+mn-lt"/>
              <a:ea typeface="Times New Roman" charset="0"/>
              <a:cs typeface="Times New Roman" charset="0"/>
            </a:endParaRPr>
          </a:p>
          <a:p>
            <a:pPr marL="0" marR="0">
              <a:spcBef>
                <a:spcPts val="0"/>
              </a:spcBef>
              <a:spcAft>
                <a:spcPts val="0"/>
              </a:spcAft>
              <a:tabLst>
                <a:tab pos="1620520" algn="l"/>
              </a:tabLst>
            </a:pPr>
            <a:endParaRPr lang="en-US" dirty="0">
              <a:effectLst/>
              <a:latin typeface="+mn-lt"/>
              <a:ea typeface="Times New Roman" charset="0"/>
              <a:cs typeface="Times New Roman" charset="0"/>
            </a:endParaRPr>
          </a:p>
          <a:p>
            <a:pPr marL="0" marR="0">
              <a:spcBef>
                <a:spcPts val="0"/>
              </a:spcBef>
              <a:spcAft>
                <a:spcPts val="0"/>
              </a:spcAft>
              <a:tabLst>
                <a:tab pos="1620520" algn="l"/>
              </a:tabLst>
            </a:pPr>
            <a:endParaRPr lang="en-GB" dirty="0">
              <a:effectLst/>
              <a:latin typeface="+mn-lt"/>
              <a:ea typeface="Times New Roman" charset="0"/>
              <a:cs typeface="Times New Roman" charset="0"/>
            </a:endParaRPr>
          </a:p>
        </p:txBody>
      </p:sp>
    </p:spTree>
    <p:extLst>
      <p:ext uri="{BB962C8B-B14F-4D97-AF65-F5344CB8AC3E}">
        <p14:creationId xmlns:p14="http://schemas.microsoft.com/office/powerpoint/2010/main" val="140458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a:t>
            </a:r>
          </a:p>
        </p:txBody>
      </p:sp>
      <p:graphicFrame>
        <p:nvGraphicFramePr>
          <p:cNvPr id="3" name="Table 2"/>
          <p:cNvGraphicFramePr>
            <a:graphicFrameLocks noGrp="1"/>
          </p:cNvGraphicFramePr>
          <p:nvPr>
            <p:extLst>
              <p:ext uri="{D42A27DB-BD31-4B8C-83A1-F6EECF244321}">
                <p14:modId xmlns:p14="http://schemas.microsoft.com/office/powerpoint/2010/main" val="2524190728"/>
              </p:ext>
            </p:extLst>
          </p:nvPr>
        </p:nvGraphicFramePr>
        <p:xfrm>
          <a:off x="4788024" y="2492896"/>
          <a:ext cx="3744415" cy="4114800"/>
        </p:xfrm>
        <a:graphic>
          <a:graphicData uri="http://schemas.openxmlformats.org/drawingml/2006/table">
            <a:tbl>
              <a:tblPr firstRow="1" bandRow="1">
                <a:tableStyleId>{5C22544A-7EE6-4342-B048-85BDC9FD1C3A}</a:tableStyleId>
              </a:tblPr>
              <a:tblGrid>
                <a:gridCol w="864167">
                  <a:extLst>
                    <a:ext uri="{9D8B030D-6E8A-4147-A177-3AD203B41FA5}">
                      <a16:colId xmlns:a16="http://schemas.microsoft.com/office/drawing/2014/main" val="2125161276"/>
                    </a:ext>
                  </a:extLst>
                </a:gridCol>
                <a:gridCol w="1130066">
                  <a:extLst>
                    <a:ext uri="{9D8B030D-6E8A-4147-A177-3AD203B41FA5}">
                      <a16:colId xmlns:a16="http://schemas.microsoft.com/office/drawing/2014/main" val="3677899244"/>
                    </a:ext>
                  </a:extLst>
                </a:gridCol>
                <a:gridCol w="1750182">
                  <a:extLst>
                    <a:ext uri="{9D8B030D-6E8A-4147-A177-3AD203B41FA5}">
                      <a16:colId xmlns:a16="http://schemas.microsoft.com/office/drawing/2014/main" val="2739678840"/>
                    </a:ext>
                  </a:extLst>
                </a:gridCol>
              </a:tblGrid>
              <a:tr h="249628">
                <a:tc>
                  <a:txBody>
                    <a:bodyPr/>
                    <a:lstStyle/>
                    <a:p>
                      <a:r>
                        <a:rPr lang="en-US" sz="1200" b="1" dirty="0"/>
                        <a:t>ENAME</a:t>
                      </a:r>
                      <a:endParaRPr lang="en-GB" sz="1200" b="1" dirty="0"/>
                    </a:p>
                  </a:txBody>
                  <a:tcPr/>
                </a:tc>
                <a:tc>
                  <a:txBody>
                    <a:bodyPr/>
                    <a:lstStyle/>
                    <a:p>
                      <a:r>
                        <a:rPr lang="en-US" sz="1200" b="1" dirty="0"/>
                        <a:t>JOB</a:t>
                      </a:r>
                      <a:endParaRPr lang="en-GB" sz="1200" b="1" dirty="0"/>
                    </a:p>
                  </a:txBody>
                  <a:tcPr/>
                </a:tc>
                <a:tc>
                  <a:txBody>
                    <a:bodyPr/>
                    <a:lstStyle/>
                    <a:p>
                      <a:r>
                        <a:rPr lang="en-US" sz="1200" b="1" dirty="0"/>
                        <a:t>DECODED_JOB</a:t>
                      </a:r>
                      <a:endParaRPr lang="en-GB" sz="1200" b="1" dirty="0"/>
                    </a:p>
                  </a:txBody>
                  <a:tcPr/>
                </a:tc>
                <a:extLst>
                  <a:ext uri="{0D108BD9-81ED-4DB2-BD59-A6C34878D82A}">
                    <a16:rowId xmlns:a16="http://schemas.microsoft.com/office/drawing/2014/main" val="3302137485"/>
                  </a:ext>
                </a:extLst>
              </a:tr>
              <a:tr h="249628">
                <a:tc>
                  <a:txBody>
                    <a:bodyPr/>
                    <a:lstStyle/>
                    <a:p>
                      <a:r>
                        <a:rPr lang="en-US" sz="1200" b="1" dirty="0"/>
                        <a:t>SMITH</a:t>
                      </a:r>
                      <a:endParaRPr lang="en-GB" sz="1200" b="1" dirty="0"/>
                    </a:p>
                  </a:txBody>
                  <a:tcPr/>
                </a:tc>
                <a:tc>
                  <a:txBody>
                    <a:bodyPr/>
                    <a:lstStyle/>
                    <a:p>
                      <a:r>
                        <a:rPr lang="en-US" sz="1200" b="1" dirty="0"/>
                        <a:t>CLERK</a:t>
                      </a:r>
                      <a:endParaRPr lang="en-GB" sz="1200" b="1" dirty="0"/>
                    </a:p>
                  </a:txBody>
                  <a:tcPr/>
                </a:tc>
                <a:tc>
                  <a:txBody>
                    <a:bodyPr/>
                    <a:lstStyle/>
                    <a:p>
                      <a:r>
                        <a:rPr lang="en-US" sz="1200" b="1"/>
                        <a:t>WORKER</a:t>
                      </a:r>
                      <a:endParaRPr lang="en-GB" sz="1200" b="1" dirty="0"/>
                    </a:p>
                  </a:txBody>
                  <a:tcPr/>
                </a:tc>
                <a:extLst>
                  <a:ext uri="{0D108BD9-81ED-4DB2-BD59-A6C34878D82A}">
                    <a16:rowId xmlns:a16="http://schemas.microsoft.com/office/drawing/2014/main" val="1438169336"/>
                  </a:ext>
                </a:extLst>
              </a:tr>
              <a:tr h="249628">
                <a:tc>
                  <a:txBody>
                    <a:bodyPr/>
                    <a:lstStyle/>
                    <a:p>
                      <a:r>
                        <a:rPr lang="en-US" sz="1200" b="1" dirty="0"/>
                        <a:t>ALLEN</a:t>
                      </a:r>
                      <a:endParaRPr lang="en-GB" sz="1200" b="1" dirty="0"/>
                    </a:p>
                  </a:txBody>
                  <a:tcPr/>
                </a:tc>
                <a:tc>
                  <a:txBody>
                    <a:bodyPr/>
                    <a:lstStyle/>
                    <a:p>
                      <a:r>
                        <a:rPr lang="en-US" sz="1200" b="1" dirty="0"/>
                        <a:t>SALESMAN</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3966784458"/>
                  </a:ext>
                </a:extLst>
              </a:tr>
              <a:tr h="249628">
                <a:tc>
                  <a:txBody>
                    <a:bodyPr/>
                    <a:lstStyle/>
                    <a:p>
                      <a:r>
                        <a:rPr lang="en-US" sz="1200" b="1" dirty="0"/>
                        <a:t>WARD</a:t>
                      </a:r>
                      <a:endParaRPr lang="en-GB" sz="1200" b="1" dirty="0"/>
                    </a:p>
                  </a:txBody>
                  <a:tcPr/>
                </a:tc>
                <a:tc>
                  <a:txBody>
                    <a:bodyPr/>
                    <a:lstStyle/>
                    <a:p>
                      <a:r>
                        <a:rPr lang="en-US" sz="1200" b="1" dirty="0"/>
                        <a:t>SALESMAN</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2551145059"/>
                  </a:ext>
                </a:extLst>
              </a:tr>
              <a:tr h="249628">
                <a:tc>
                  <a:txBody>
                    <a:bodyPr/>
                    <a:lstStyle/>
                    <a:p>
                      <a:r>
                        <a:rPr lang="en-US" sz="1200" b="1" dirty="0"/>
                        <a:t>JONES</a:t>
                      </a:r>
                      <a:endParaRPr lang="en-GB" sz="1200" b="1" dirty="0"/>
                    </a:p>
                  </a:txBody>
                  <a:tcPr/>
                </a:tc>
                <a:tc>
                  <a:txBody>
                    <a:bodyPr/>
                    <a:lstStyle/>
                    <a:p>
                      <a:r>
                        <a:rPr lang="en-US" sz="1200" b="1" dirty="0"/>
                        <a:t>MANAGER</a:t>
                      </a:r>
                      <a:endParaRPr lang="en-GB" sz="1200" b="1" dirty="0"/>
                    </a:p>
                  </a:txBody>
                  <a:tcPr/>
                </a:tc>
                <a:tc>
                  <a:txBody>
                    <a:bodyPr/>
                    <a:lstStyle/>
                    <a:p>
                      <a:r>
                        <a:rPr lang="en-US" sz="1200" b="1" dirty="0"/>
                        <a:t>BOSS</a:t>
                      </a:r>
                      <a:endParaRPr lang="en-GB" sz="1200" b="1" dirty="0"/>
                    </a:p>
                  </a:txBody>
                  <a:tcPr/>
                </a:tc>
                <a:extLst>
                  <a:ext uri="{0D108BD9-81ED-4DB2-BD59-A6C34878D82A}">
                    <a16:rowId xmlns:a16="http://schemas.microsoft.com/office/drawing/2014/main" val="2956846007"/>
                  </a:ext>
                </a:extLst>
              </a:tr>
              <a:tr h="249628">
                <a:tc>
                  <a:txBody>
                    <a:bodyPr/>
                    <a:lstStyle/>
                    <a:p>
                      <a:r>
                        <a:rPr lang="en-US" sz="1200" b="1" dirty="0"/>
                        <a:t>MARTIN</a:t>
                      </a:r>
                      <a:endParaRPr lang="en-GB" sz="1200" b="1" dirty="0"/>
                    </a:p>
                  </a:txBody>
                  <a:tcPr/>
                </a:tc>
                <a:tc>
                  <a:txBody>
                    <a:bodyPr/>
                    <a:lstStyle/>
                    <a:p>
                      <a:r>
                        <a:rPr lang="en-US" sz="1200" b="1" dirty="0"/>
                        <a:t>SALESMAN</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2933083974"/>
                  </a:ext>
                </a:extLst>
              </a:tr>
              <a:tr h="249628">
                <a:tc>
                  <a:txBody>
                    <a:bodyPr/>
                    <a:lstStyle/>
                    <a:p>
                      <a:r>
                        <a:rPr lang="en-US" sz="1200" b="1" dirty="0"/>
                        <a:t>BLAKE</a:t>
                      </a:r>
                      <a:endParaRPr lang="en-GB" sz="1200" b="1" dirty="0"/>
                    </a:p>
                  </a:txBody>
                  <a:tcPr/>
                </a:tc>
                <a:tc>
                  <a:txBody>
                    <a:bodyPr/>
                    <a:lstStyle/>
                    <a:p>
                      <a:r>
                        <a:rPr lang="en-US" sz="1200" b="1" dirty="0"/>
                        <a:t>MANAGER</a:t>
                      </a:r>
                      <a:endParaRPr lang="en-GB" sz="1200" b="1" dirty="0"/>
                    </a:p>
                  </a:txBody>
                  <a:tcPr/>
                </a:tc>
                <a:tc>
                  <a:txBody>
                    <a:bodyPr/>
                    <a:lstStyle/>
                    <a:p>
                      <a:r>
                        <a:rPr lang="en-US" sz="1200" b="1" dirty="0"/>
                        <a:t>BOSS</a:t>
                      </a:r>
                      <a:endParaRPr lang="en-GB" sz="1200" b="1" dirty="0"/>
                    </a:p>
                  </a:txBody>
                  <a:tcPr/>
                </a:tc>
                <a:extLst>
                  <a:ext uri="{0D108BD9-81ED-4DB2-BD59-A6C34878D82A}">
                    <a16:rowId xmlns:a16="http://schemas.microsoft.com/office/drawing/2014/main" val="955580376"/>
                  </a:ext>
                </a:extLst>
              </a:tr>
              <a:tr h="249628">
                <a:tc>
                  <a:txBody>
                    <a:bodyPr/>
                    <a:lstStyle/>
                    <a:p>
                      <a:r>
                        <a:rPr lang="en-US" sz="1200" b="1" dirty="0"/>
                        <a:t>CLARK</a:t>
                      </a:r>
                      <a:endParaRPr lang="en-GB" sz="1200" b="1" dirty="0"/>
                    </a:p>
                  </a:txBody>
                  <a:tcPr/>
                </a:tc>
                <a:tc>
                  <a:txBody>
                    <a:bodyPr/>
                    <a:lstStyle/>
                    <a:p>
                      <a:r>
                        <a:rPr lang="en-US" sz="1200" b="1" dirty="0"/>
                        <a:t>MANAGER</a:t>
                      </a:r>
                      <a:endParaRPr lang="en-GB" sz="1200" b="1" dirty="0"/>
                    </a:p>
                  </a:txBody>
                  <a:tcPr/>
                </a:tc>
                <a:tc>
                  <a:txBody>
                    <a:bodyPr/>
                    <a:lstStyle/>
                    <a:p>
                      <a:r>
                        <a:rPr lang="en-US" sz="1200" b="1" dirty="0"/>
                        <a:t>BOSS</a:t>
                      </a:r>
                      <a:endParaRPr lang="en-GB" sz="1200" b="1" dirty="0"/>
                    </a:p>
                  </a:txBody>
                  <a:tcPr/>
                </a:tc>
                <a:extLst>
                  <a:ext uri="{0D108BD9-81ED-4DB2-BD59-A6C34878D82A}">
                    <a16:rowId xmlns:a16="http://schemas.microsoft.com/office/drawing/2014/main" val="84961406"/>
                  </a:ext>
                </a:extLst>
              </a:tr>
              <a:tr h="249628">
                <a:tc>
                  <a:txBody>
                    <a:bodyPr/>
                    <a:lstStyle/>
                    <a:p>
                      <a:r>
                        <a:rPr lang="en-US" sz="1200" b="1" dirty="0"/>
                        <a:t>SCOTT</a:t>
                      </a:r>
                      <a:endParaRPr lang="en-GB" sz="1200" b="1" dirty="0"/>
                    </a:p>
                  </a:txBody>
                  <a:tcPr/>
                </a:tc>
                <a:tc>
                  <a:txBody>
                    <a:bodyPr/>
                    <a:lstStyle/>
                    <a:p>
                      <a:r>
                        <a:rPr lang="en-US" sz="1200" b="1" dirty="0"/>
                        <a:t>ANALYST</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3116886353"/>
                  </a:ext>
                </a:extLst>
              </a:tr>
              <a:tr h="249628">
                <a:tc>
                  <a:txBody>
                    <a:bodyPr/>
                    <a:lstStyle/>
                    <a:p>
                      <a:r>
                        <a:rPr lang="en-US" sz="1200" b="1" dirty="0"/>
                        <a:t>KING</a:t>
                      </a:r>
                      <a:endParaRPr lang="en-GB" sz="1200" b="1" dirty="0"/>
                    </a:p>
                  </a:txBody>
                  <a:tcPr/>
                </a:tc>
                <a:tc>
                  <a:txBody>
                    <a:bodyPr/>
                    <a:lstStyle/>
                    <a:p>
                      <a:r>
                        <a:rPr lang="en-US" sz="1200" b="1" dirty="0"/>
                        <a:t>PRESIDENT</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4128728359"/>
                  </a:ext>
                </a:extLst>
              </a:tr>
              <a:tr h="249628">
                <a:tc>
                  <a:txBody>
                    <a:bodyPr/>
                    <a:lstStyle/>
                    <a:p>
                      <a:r>
                        <a:rPr lang="en-US" sz="1200" b="1" dirty="0"/>
                        <a:t>TURNER</a:t>
                      </a:r>
                      <a:endParaRPr lang="en-GB" sz="1200" b="1" dirty="0"/>
                    </a:p>
                  </a:txBody>
                  <a:tcPr/>
                </a:tc>
                <a:tc>
                  <a:txBody>
                    <a:bodyPr/>
                    <a:lstStyle/>
                    <a:p>
                      <a:r>
                        <a:rPr lang="en-US" sz="1200" b="1" dirty="0"/>
                        <a:t>SALESMAN</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2655040497"/>
                  </a:ext>
                </a:extLst>
              </a:tr>
              <a:tr h="249628">
                <a:tc>
                  <a:txBody>
                    <a:bodyPr/>
                    <a:lstStyle/>
                    <a:p>
                      <a:r>
                        <a:rPr lang="en-US" sz="1200" b="1" dirty="0"/>
                        <a:t>ADAMS</a:t>
                      </a:r>
                      <a:endParaRPr lang="en-GB"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CLERK</a:t>
                      </a:r>
                      <a:endParaRPr lang="en-GB" sz="1200" b="1" dirty="0"/>
                    </a:p>
                  </a:txBody>
                  <a:tcPr/>
                </a:tc>
                <a:tc>
                  <a:txBody>
                    <a:bodyPr/>
                    <a:lstStyle/>
                    <a:p>
                      <a:r>
                        <a:rPr lang="en-US" sz="1200" b="1" dirty="0"/>
                        <a:t>WORKER</a:t>
                      </a:r>
                      <a:endParaRPr lang="en-GB" sz="1200" b="1" dirty="0"/>
                    </a:p>
                  </a:txBody>
                  <a:tcPr/>
                </a:tc>
                <a:extLst>
                  <a:ext uri="{0D108BD9-81ED-4DB2-BD59-A6C34878D82A}">
                    <a16:rowId xmlns:a16="http://schemas.microsoft.com/office/drawing/2014/main" val="548314198"/>
                  </a:ext>
                </a:extLst>
              </a:tr>
              <a:tr h="249628">
                <a:tc>
                  <a:txBody>
                    <a:bodyPr/>
                    <a:lstStyle/>
                    <a:p>
                      <a:r>
                        <a:rPr lang="en-US" sz="1200" b="1" dirty="0"/>
                        <a:t>JAMES</a:t>
                      </a:r>
                      <a:endParaRPr lang="en-GB"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CLERK</a:t>
                      </a:r>
                      <a:endParaRPr lang="en-GB" sz="1200" b="1" dirty="0"/>
                    </a:p>
                  </a:txBody>
                  <a:tcPr/>
                </a:tc>
                <a:tc>
                  <a:txBody>
                    <a:bodyPr/>
                    <a:lstStyle/>
                    <a:p>
                      <a:r>
                        <a:rPr lang="en-US" sz="1200" b="1" dirty="0"/>
                        <a:t>WORKER</a:t>
                      </a:r>
                      <a:endParaRPr lang="en-GB" sz="1200" b="1" dirty="0"/>
                    </a:p>
                  </a:txBody>
                  <a:tcPr/>
                </a:tc>
                <a:extLst>
                  <a:ext uri="{0D108BD9-81ED-4DB2-BD59-A6C34878D82A}">
                    <a16:rowId xmlns:a16="http://schemas.microsoft.com/office/drawing/2014/main" val="1441968368"/>
                  </a:ext>
                </a:extLst>
              </a:tr>
              <a:tr h="249628">
                <a:tc>
                  <a:txBody>
                    <a:bodyPr/>
                    <a:lstStyle/>
                    <a:p>
                      <a:r>
                        <a:rPr lang="en-US" sz="1200" b="1" dirty="0"/>
                        <a:t>FORD</a:t>
                      </a:r>
                      <a:endParaRPr lang="en-GB" sz="1200" b="1" dirty="0"/>
                    </a:p>
                  </a:txBody>
                  <a:tcPr/>
                </a:tc>
                <a:tc>
                  <a:txBody>
                    <a:bodyPr/>
                    <a:lstStyle/>
                    <a:p>
                      <a:r>
                        <a:rPr lang="en-US" sz="1200" b="1" dirty="0"/>
                        <a:t>ANALYST</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905327108"/>
                  </a:ext>
                </a:extLst>
              </a:tr>
              <a:tr h="249628">
                <a:tc>
                  <a:txBody>
                    <a:bodyPr/>
                    <a:lstStyle/>
                    <a:p>
                      <a:r>
                        <a:rPr lang="en-US" sz="1200" b="1" dirty="0"/>
                        <a:t>MILLER</a:t>
                      </a:r>
                      <a:endParaRPr lang="en-GB"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CLERK</a:t>
                      </a:r>
                      <a:endParaRPr lang="en-GB" sz="1200" b="1" dirty="0"/>
                    </a:p>
                  </a:txBody>
                  <a:tcPr/>
                </a:tc>
                <a:tc>
                  <a:txBody>
                    <a:bodyPr/>
                    <a:lstStyle/>
                    <a:p>
                      <a:r>
                        <a:rPr lang="en-US" sz="1200" b="1" dirty="0"/>
                        <a:t>WORKER</a:t>
                      </a:r>
                      <a:endParaRPr lang="en-GB" sz="1200" b="1" dirty="0"/>
                    </a:p>
                  </a:txBody>
                  <a:tcPr/>
                </a:tc>
                <a:extLst>
                  <a:ext uri="{0D108BD9-81ED-4DB2-BD59-A6C34878D82A}">
                    <a16:rowId xmlns:a16="http://schemas.microsoft.com/office/drawing/2014/main" val="35860462"/>
                  </a:ext>
                </a:extLst>
              </a:tr>
            </a:tbl>
          </a:graphicData>
        </a:graphic>
      </p:graphicFrame>
      <p:sp>
        <p:nvSpPr>
          <p:cNvPr id="5" name="Rectangle 4"/>
          <p:cNvSpPr/>
          <p:nvPr/>
        </p:nvSpPr>
        <p:spPr>
          <a:xfrm>
            <a:off x="451784" y="3068960"/>
            <a:ext cx="4192223" cy="1754326"/>
          </a:xfrm>
          <a:prstGeom prst="rect">
            <a:avLst/>
          </a:prstGeom>
        </p:spPr>
        <p:txBody>
          <a:bodyPr wrap="square">
            <a:spAutoFit/>
          </a:bodyPr>
          <a:lstStyle/>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SELECT	ENAME, JOB, </a:t>
            </a: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DECODE(</a:t>
            </a: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JOB, 'CLERK', 'WORKER’,</a:t>
            </a: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'MANAGER', 'BOSS',</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'UNDEFINED') DECODED_JOB</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FROM 	EMP;</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84E52A4-7BFA-E741-98FA-81B5D339212D}"/>
              </a:ext>
            </a:extLst>
          </p:cNvPr>
          <p:cNvSpPr/>
          <p:nvPr/>
        </p:nvSpPr>
        <p:spPr>
          <a:xfrm>
            <a:off x="451784" y="1700808"/>
            <a:ext cx="8235015" cy="646331"/>
          </a:xfrm>
          <a:prstGeom prst="rect">
            <a:avLst/>
          </a:prstGeom>
        </p:spPr>
        <p:txBody>
          <a:bodyPr wrap="square">
            <a:spAutoFit/>
          </a:bodyPr>
          <a:lstStyle/>
          <a:p>
            <a:pPr>
              <a:spcAft>
                <a:spcPts val="0"/>
              </a:spcAft>
              <a:tabLst>
                <a:tab pos="1419225" algn="l"/>
              </a:tabLst>
            </a:pPr>
            <a:r>
              <a:rPr lang="en-US" dirty="0">
                <a:latin typeface="Calibri" panose="020F0502020204030204" pitchFamily="34" charset="0"/>
                <a:ea typeface="Times New Roman" panose="02020603050405020304" pitchFamily="18" charset="0"/>
                <a:cs typeface="Times New Roman" panose="02020603050405020304" pitchFamily="18" charset="0"/>
              </a:rPr>
              <a:t>The following example decodes the job types MANAGER and CLERK only; no others are tested for they become the default of UNDEFINED.</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33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7682-2DF9-084A-8738-47E96F0F940A}"/>
              </a:ext>
            </a:extLst>
          </p:cNvPr>
          <p:cNvSpPr>
            <a:spLocks noGrp="1"/>
          </p:cNvSpPr>
          <p:nvPr>
            <p:ph type="title"/>
          </p:nvPr>
        </p:nvSpPr>
        <p:spPr/>
        <p:txBody>
          <a:bodyPr/>
          <a:lstStyle/>
          <a:p>
            <a:r>
              <a:rPr lang="en-GB" dirty="0">
                <a:solidFill>
                  <a:srgbClr val="FF0000"/>
                </a:solidFill>
              </a:rPr>
              <a:t>MS Access switch</a:t>
            </a:r>
          </a:p>
        </p:txBody>
      </p:sp>
      <p:sp>
        <p:nvSpPr>
          <p:cNvPr id="4" name="TextBox 3">
            <a:extLst>
              <a:ext uri="{FF2B5EF4-FFF2-40B4-BE49-F238E27FC236}">
                <a16:creationId xmlns:a16="http://schemas.microsoft.com/office/drawing/2014/main" id="{6729D29A-14FE-0349-AE6E-62A0C5041F94}"/>
              </a:ext>
            </a:extLst>
          </p:cNvPr>
          <p:cNvSpPr txBox="1"/>
          <p:nvPr/>
        </p:nvSpPr>
        <p:spPr>
          <a:xfrm>
            <a:off x="457200" y="1626284"/>
            <a:ext cx="8229600" cy="1200329"/>
          </a:xfrm>
          <a:prstGeom prst="rect">
            <a:avLst/>
          </a:prstGeom>
          <a:noFill/>
        </p:spPr>
        <p:txBody>
          <a:bodyPr wrap="square" rtlCol="0">
            <a:spAutoFit/>
          </a:bodyPr>
          <a:lstStyle/>
          <a:p>
            <a:r>
              <a:rPr lang="en-GB" dirty="0">
                <a:solidFill>
                  <a:srgbClr val="FF0000"/>
                </a:solidFill>
              </a:rPr>
              <a:t>The MS Access SWITCH() function is comparable to the Oracle DECODE.</a:t>
            </a:r>
          </a:p>
          <a:p>
            <a:r>
              <a:rPr lang="en-GB" dirty="0">
                <a:solidFill>
                  <a:srgbClr val="FF0000"/>
                </a:solidFill>
              </a:rPr>
              <a:t>It evaluates a list of expressions and returns the corresponding value for the first expression in the list that is TRUE.</a:t>
            </a:r>
          </a:p>
          <a:p>
            <a:endParaRPr lang="en-GB" dirty="0"/>
          </a:p>
        </p:txBody>
      </p:sp>
      <p:graphicFrame>
        <p:nvGraphicFramePr>
          <p:cNvPr id="5" name="Table 4">
            <a:extLst>
              <a:ext uri="{FF2B5EF4-FFF2-40B4-BE49-F238E27FC236}">
                <a16:creationId xmlns:a16="http://schemas.microsoft.com/office/drawing/2014/main" id="{7410A786-47D1-1B4A-BCD7-CB0F81E2F6B8}"/>
              </a:ext>
            </a:extLst>
          </p:cNvPr>
          <p:cNvGraphicFramePr>
            <a:graphicFrameLocks noGrp="1"/>
          </p:cNvGraphicFramePr>
          <p:nvPr>
            <p:extLst>
              <p:ext uri="{D42A27DB-BD31-4B8C-83A1-F6EECF244321}">
                <p14:modId xmlns:p14="http://schemas.microsoft.com/office/powerpoint/2010/main" val="3083563737"/>
              </p:ext>
            </p:extLst>
          </p:nvPr>
        </p:nvGraphicFramePr>
        <p:xfrm>
          <a:off x="578966" y="3717032"/>
          <a:ext cx="8107834" cy="1313076"/>
        </p:xfrm>
        <a:graphic>
          <a:graphicData uri="http://schemas.openxmlformats.org/drawingml/2006/table">
            <a:tbl>
              <a:tblPr/>
              <a:tblGrid>
                <a:gridCol w="1328738">
                  <a:extLst>
                    <a:ext uri="{9D8B030D-6E8A-4147-A177-3AD203B41FA5}">
                      <a16:colId xmlns:a16="http://schemas.microsoft.com/office/drawing/2014/main" val="351379802"/>
                    </a:ext>
                  </a:extLst>
                </a:gridCol>
                <a:gridCol w="6779096">
                  <a:extLst>
                    <a:ext uri="{9D8B030D-6E8A-4147-A177-3AD203B41FA5}">
                      <a16:colId xmlns:a16="http://schemas.microsoft.com/office/drawing/2014/main" val="4014602417"/>
                    </a:ext>
                  </a:extLst>
                </a:gridCol>
              </a:tblGrid>
              <a:tr h="262159">
                <a:tc>
                  <a:txBody>
                    <a:bodyPr/>
                    <a:lstStyle/>
                    <a:p>
                      <a:pPr algn="l"/>
                      <a:r>
                        <a:rPr lang="en-GB" sz="1500" b="1">
                          <a:solidFill>
                            <a:srgbClr val="FF0000"/>
                          </a:solidFill>
                          <a:effectLst/>
                          <a:latin typeface="Segoe UI"/>
                        </a:rPr>
                        <a:t>Argument</a:t>
                      </a:r>
                      <a:endParaRPr lang="en-GB" sz="1500" b="0">
                        <a:solidFill>
                          <a:srgbClr val="FF0000"/>
                        </a:solidFill>
                        <a:effectLst/>
                        <a:latin typeface="Segoe UI Semibold"/>
                      </a:endParaRPr>
                    </a:p>
                  </a:txBody>
                  <a:tcPr marL="38654" marR="77308" marT="23192" marB="23192">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ADADA"/>
                    </a:solidFill>
                  </a:tcPr>
                </a:tc>
                <a:tc>
                  <a:txBody>
                    <a:bodyPr/>
                    <a:lstStyle/>
                    <a:p>
                      <a:pPr algn="l"/>
                      <a:r>
                        <a:rPr lang="en-GB" sz="1500" b="1">
                          <a:solidFill>
                            <a:srgbClr val="FF0000"/>
                          </a:solidFill>
                          <a:effectLst/>
                          <a:latin typeface="Segoe UI"/>
                        </a:rPr>
                        <a:t>Description</a:t>
                      </a:r>
                      <a:endParaRPr lang="en-GB" sz="1500" b="0">
                        <a:solidFill>
                          <a:srgbClr val="FF0000"/>
                        </a:solidFill>
                        <a:effectLst/>
                        <a:latin typeface="Segoe UI Semibold"/>
                      </a:endParaRPr>
                    </a:p>
                  </a:txBody>
                  <a:tcPr marL="38654" marR="77308" marT="23192" marB="23192">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ADADA"/>
                    </a:solidFill>
                  </a:tcPr>
                </a:tc>
                <a:extLst>
                  <a:ext uri="{0D108BD9-81ED-4DB2-BD59-A6C34878D82A}">
                    <a16:rowId xmlns:a16="http://schemas.microsoft.com/office/drawing/2014/main" val="3142744135"/>
                  </a:ext>
                </a:extLst>
              </a:tr>
              <a:tr h="494838">
                <a:tc>
                  <a:txBody>
                    <a:bodyPr/>
                    <a:lstStyle/>
                    <a:p>
                      <a:pPr fontAlgn="t"/>
                      <a:r>
                        <a:rPr lang="en-GB" sz="1500" b="1" i="1" dirty="0">
                          <a:solidFill>
                            <a:srgbClr val="FF0000"/>
                          </a:solidFill>
                          <a:effectLst/>
                          <a:latin typeface="Segoe UI"/>
                        </a:rPr>
                        <a:t>expr</a:t>
                      </a:r>
                      <a:endParaRPr lang="en-GB" sz="1500" dirty="0">
                        <a:solidFill>
                          <a:srgbClr val="FF0000"/>
                        </a:solidFill>
                        <a:effectLst/>
                        <a:latin typeface="Segoe UI"/>
                      </a:endParaRPr>
                    </a:p>
                  </a:txBody>
                  <a:tcPr marL="77308" marR="77308" marT="30923" marB="30923">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4"/>
                    </a:solidFill>
                  </a:tcPr>
                </a:tc>
                <a:tc>
                  <a:txBody>
                    <a:bodyPr/>
                    <a:lstStyle/>
                    <a:p>
                      <a:pPr fontAlgn="t"/>
                      <a:r>
                        <a:rPr lang="en-GB" sz="1500" dirty="0">
                          <a:solidFill>
                            <a:srgbClr val="FF0000"/>
                          </a:solidFill>
                          <a:effectLst/>
                          <a:latin typeface="Segoe UI"/>
                        </a:rPr>
                        <a:t>Required. Variant expression you want to evaluate. The Switch is looking for the first expression to be </a:t>
                      </a:r>
                      <a:r>
                        <a:rPr lang="en-GB" sz="1500" b="1" dirty="0">
                          <a:solidFill>
                            <a:srgbClr val="FF0000"/>
                          </a:solidFill>
                          <a:effectLst/>
                          <a:latin typeface="Segoe UI"/>
                        </a:rPr>
                        <a:t>True</a:t>
                      </a:r>
                    </a:p>
                  </a:txBody>
                  <a:tcPr marL="77308" marR="77308" marT="30923" marB="30923">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1222624670"/>
                  </a:ext>
                </a:extLst>
              </a:tr>
              <a:tr h="467140">
                <a:tc>
                  <a:txBody>
                    <a:bodyPr/>
                    <a:lstStyle/>
                    <a:p>
                      <a:pPr fontAlgn="t"/>
                      <a:r>
                        <a:rPr lang="en-GB" sz="1500" b="1" i="1" dirty="0">
                          <a:solidFill>
                            <a:srgbClr val="FF0000"/>
                          </a:solidFill>
                          <a:effectLst/>
                          <a:latin typeface="Segoe UI"/>
                        </a:rPr>
                        <a:t>value</a:t>
                      </a:r>
                      <a:endParaRPr lang="en-GB" sz="1500" dirty="0">
                        <a:solidFill>
                          <a:srgbClr val="FF0000"/>
                        </a:solidFill>
                        <a:effectLst/>
                        <a:latin typeface="Segoe UI"/>
                      </a:endParaRPr>
                    </a:p>
                  </a:txBody>
                  <a:tcPr marL="77308" marR="77308" marT="30923" marB="30923">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4"/>
                    </a:solidFill>
                  </a:tcPr>
                </a:tc>
                <a:tc>
                  <a:txBody>
                    <a:bodyPr/>
                    <a:lstStyle/>
                    <a:p>
                      <a:pPr fontAlgn="t"/>
                      <a:r>
                        <a:rPr lang="en-GB" sz="1500" dirty="0">
                          <a:solidFill>
                            <a:srgbClr val="FF0000"/>
                          </a:solidFill>
                          <a:effectLst/>
                          <a:latin typeface="Segoe UI"/>
                        </a:rPr>
                        <a:t>Required. Value or expression to be returned if the corresponding expression is </a:t>
                      </a:r>
                      <a:r>
                        <a:rPr lang="en-GB" sz="1500" b="1" dirty="0">
                          <a:solidFill>
                            <a:srgbClr val="FF0000"/>
                          </a:solidFill>
                          <a:effectLst/>
                          <a:latin typeface="Segoe UI"/>
                        </a:rPr>
                        <a:t>True</a:t>
                      </a:r>
                      <a:endParaRPr lang="en-GB" sz="1500" dirty="0">
                        <a:solidFill>
                          <a:srgbClr val="FF0000"/>
                        </a:solidFill>
                        <a:effectLst/>
                        <a:latin typeface="Segoe UI"/>
                      </a:endParaRPr>
                    </a:p>
                  </a:txBody>
                  <a:tcPr marL="77308" marR="77308" marT="30923" marB="30923">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2480031198"/>
                  </a:ext>
                </a:extLst>
              </a:tr>
            </a:tbl>
          </a:graphicData>
        </a:graphic>
      </p:graphicFrame>
      <p:sp>
        <p:nvSpPr>
          <p:cNvPr id="6" name="Rectangle 1">
            <a:extLst>
              <a:ext uri="{FF2B5EF4-FFF2-40B4-BE49-F238E27FC236}">
                <a16:creationId xmlns:a16="http://schemas.microsoft.com/office/drawing/2014/main" id="{1C69947F-3065-A742-AE65-D6A5B42B641A}"/>
              </a:ext>
            </a:extLst>
          </p:cNvPr>
          <p:cNvSpPr>
            <a:spLocks noChangeArrowheads="1"/>
          </p:cNvSpPr>
          <p:nvPr/>
        </p:nvSpPr>
        <p:spPr bwMode="auto">
          <a:xfrm>
            <a:off x="457200" y="2348880"/>
            <a:ext cx="71481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cs typeface="Arial" panose="020B0604020202020204" pitchFamily="34" charset="0"/>
              </a:rPr>
              <a:t>Switch(</a:t>
            </a:r>
            <a:r>
              <a:rPr kumimoji="0" lang="en-US" altLang="en-US" b="0" i="0" u="none" strike="noStrike" cap="none" normalizeH="0" baseline="0" dirty="0">
                <a:ln>
                  <a:noFill/>
                </a:ln>
                <a:solidFill>
                  <a:srgbClr val="FF0000"/>
                </a:solidFill>
                <a:effectLst/>
                <a:cs typeface="Arial" panose="020B0604020202020204" pitchFamily="34" charset="0"/>
              </a:rPr>
              <a:t> </a:t>
            </a:r>
            <a:r>
              <a:rPr kumimoji="0" lang="en-US" altLang="en-US" b="1" i="1" u="none" strike="noStrike" cap="none" normalizeH="0" baseline="0" dirty="0">
                <a:ln>
                  <a:noFill/>
                </a:ln>
                <a:solidFill>
                  <a:srgbClr val="FF0000"/>
                </a:solidFill>
                <a:effectLst/>
                <a:cs typeface="Arial" panose="020B0604020202020204" pitchFamily="34" charset="0"/>
              </a:rPr>
              <a:t>expr-1, value-1</a:t>
            </a:r>
            <a:r>
              <a:rPr kumimoji="0" lang="en-US" altLang="en-US" b="1" i="0" u="none" strike="noStrike" cap="none" normalizeH="0" baseline="0" dirty="0">
                <a:ln>
                  <a:noFill/>
                </a:ln>
                <a:solidFill>
                  <a:srgbClr val="FF0000"/>
                </a:solidFill>
                <a:effectLst/>
                <a:cs typeface="Arial" panose="020B0604020202020204" pitchFamily="34" charset="0"/>
              </a:rPr>
              <a:t> </a:t>
            </a:r>
            <a:r>
              <a:rPr kumimoji="0" lang="en-US" altLang="en-US" b="0" i="0" u="none" strike="noStrike" cap="none" normalizeH="0" baseline="0" dirty="0">
                <a:ln>
                  <a:noFill/>
                </a:ln>
                <a:solidFill>
                  <a:srgbClr val="FF0000"/>
                </a:solidFill>
                <a:effectLst/>
                <a:cs typeface="Arial" panose="020B0604020202020204" pitchFamily="34" charset="0"/>
              </a:rPr>
              <a:t>[</a:t>
            </a:r>
            <a:r>
              <a:rPr kumimoji="0" lang="en-US" altLang="en-US" b="1" i="1" u="none" strike="noStrike" cap="none" normalizeH="0" baseline="0" dirty="0">
                <a:ln>
                  <a:noFill/>
                </a:ln>
                <a:solidFill>
                  <a:srgbClr val="FF0000"/>
                </a:solidFill>
                <a:effectLst/>
                <a:cs typeface="Arial" panose="020B0604020202020204" pitchFamily="34" charset="0"/>
              </a:rPr>
              <a:t>, expr-2, value-2</a:t>
            </a:r>
            <a:r>
              <a:rPr kumimoji="0" lang="en-US" altLang="en-US" b="0" i="0" u="none" strike="noStrike" cap="none" normalizeH="0" baseline="0" dirty="0">
                <a:ln>
                  <a:noFill/>
                </a:ln>
                <a:solidFill>
                  <a:srgbClr val="FF0000"/>
                </a:solidFill>
                <a:effectLst/>
                <a:cs typeface="Arial" panose="020B0604020202020204" pitchFamily="34" charset="0"/>
              </a:rPr>
              <a:t> ] … [</a:t>
            </a:r>
            <a:r>
              <a:rPr kumimoji="0" lang="en-US" altLang="en-US" b="1" i="1" u="none" strike="noStrike" cap="none" normalizeH="0" baseline="0" dirty="0">
                <a:ln>
                  <a:noFill/>
                </a:ln>
                <a:solidFill>
                  <a:srgbClr val="FF0000"/>
                </a:solidFill>
                <a:effectLst/>
                <a:cs typeface="Arial" panose="020B0604020202020204" pitchFamily="34" charset="0"/>
              </a:rPr>
              <a:t>, expr-n, value-n</a:t>
            </a:r>
            <a:r>
              <a:rPr kumimoji="0" lang="en-US" altLang="en-US" b="0" i="0" u="none" strike="noStrike" cap="none" normalizeH="0" baseline="0" dirty="0">
                <a:ln>
                  <a:noFill/>
                </a:ln>
                <a:solidFill>
                  <a:srgbClr val="FF0000"/>
                </a:solidFill>
                <a:effectLst/>
                <a:cs typeface="Arial" panose="020B0604020202020204" pitchFamily="34" charset="0"/>
              </a:rPr>
              <a:t> ] </a:t>
            </a:r>
            <a:r>
              <a:rPr kumimoji="0" lang="en-US" altLang="en-US" b="1" i="0" u="none" strike="noStrike" cap="none" normalizeH="0" baseline="0" dirty="0">
                <a:ln>
                  <a:noFill/>
                </a:ln>
                <a:solidFill>
                  <a:srgbClr val="FF0000"/>
                </a:solidFill>
                <a:effectLst/>
                <a:cs typeface="Arial" panose="020B0604020202020204" pitchFamily="34" charset="0"/>
              </a:rPr>
              <a:t>)</a:t>
            </a:r>
            <a:endParaRPr kumimoji="0" lang="en-US" altLang="en-US" b="0" i="0" u="none" strike="noStrike" cap="none" normalizeH="0" baseline="0" dirty="0">
              <a:ln>
                <a:noFill/>
              </a:ln>
              <a:solidFill>
                <a:srgbClr val="FF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E1E1E"/>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cs typeface="Arial" panose="020B0604020202020204" pitchFamily="34" charset="0"/>
              </a:rPr>
              <a:t>The </a:t>
            </a:r>
            <a:r>
              <a:rPr kumimoji="0" lang="en-US" altLang="en-US" b="1" i="0" u="none" strike="noStrike" cap="none" normalizeH="0" baseline="0" dirty="0">
                <a:ln>
                  <a:noFill/>
                </a:ln>
                <a:solidFill>
                  <a:srgbClr val="FF0000"/>
                </a:solidFill>
                <a:effectLst/>
                <a:cs typeface="Arial" panose="020B0604020202020204" pitchFamily="34" charset="0"/>
              </a:rPr>
              <a:t>Switch</a:t>
            </a:r>
            <a:r>
              <a:rPr kumimoji="0" lang="en-US" altLang="en-US" b="0" i="0" u="none" strike="noStrike" cap="none" normalizeH="0" baseline="0" dirty="0">
                <a:ln>
                  <a:noFill/>
                </a:ln>
                <a:solidFill>
                  <a:srgbClr val="FF0000"/>
                </a:solidFill>
                <a:effectLst/>
                <a:cs typeface="Arial" panose="020B0604020202020204" pitchFamily="34" charset="0"/>
              </a:rPr>
              <a:t> function syntax has these parameters or arguments: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F499671-6F06-A040-9BFD-C06D16B3FEC0}"/>
              </a:ext>
            </a:extLst>
          </p:cNvPr>
          <p:cNvSpPr txBox="1"/>
          <p:nvPr/>
        </p:nvSpPr>
        <p:spPr>
          <a:xfrm>
            <a:off x="476102" y="5037508"/>
            <a:ext cx="8075240" cy="1077218"/>
          </a:xfrm>
          <a:prstGeom prst="rect">
            <a:avLst/>
          </a:prstGeom>
          <a:noFill/>
        </p:spPr>
        <p:txBody>
          <a:bodyPr wrap="square" rtlCol="0">
            <a:spAutoFit/>
          </a:bodyPr>
          <a:lstStyle/>
          <a:p>
            <a:r>
              <a:rPr lang="en-GB" sz="1600" dirty="0">
                <a:solidFill>
                  <a:srgbClr val="FF0000"/>
                </a:solidFill>
              </a:rPr>
              <a:t>The Switch returns any datatype such as String, Numeric, Date etc</a:t>
            </a:r>
          </a:p>
          <a:p>
            <a:endParaRPr lang="en-GB" sz="1600" dirty="0">
              <a:solidFill>
                <a:srgbClr val="FF0000"/>
              </a:solidFill>
            </a:endParaRPr>
          </a:p>
          <a:p>
            <a:r>
              <a:rPr lang="en-GB" sz="1600" dirty="0">
                <a:solidFill>
                  <a:srgbClr val="FF0000"/>
                </a:solidFill>
              </a:rPr>
              <a:t>MS Access evaluates all of the expressions passed to the Switch, so if any generate an error, the function will generate an error.</a:t>
            </a:r>
          </a:p>
        </p:txBody>
      </p:sp>
    </p:spTree>
    <p:extLst>
      <p:ext uri="{BB962C8B-B14F-4D97-AF65-F5344CB8AC3E}">
        <p14:creationId xmlns:p14="http://schemas.microsoft.com/office/powerpoint/2010/main" val="205007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MS Access switch</a:t>
            </a:r>
          </a:p>
        </p:txBody>
      </p:sp>
      <p:graphicFrame>
        <p:nvGraphicFramePr>
          <p:cNvPr id="3" name="Table 2"/>
          <p:cNvGraphicFramePr>
            <a:graphicFrameLocks noGrp="1"/>
          </p:cNvGraphicFramePr>
          <p:nvPr>
            <p:extLst>
              <p:ext uri="{D42A27DB-BD31-4B8C-83A1-F6EECF244321}">
                <p14:modId xmlns:p14="http://schemas.microsoft.com/office/powerpoint/2010/main" val="359610962"/>
              </p:ext>
            </p:extLst>
          </p:nvPr>
        </p:nvGraphicFramePr>
        <p:xfrm>
          <a:off x="5076056" y="2511480"/>
          <a:ext cx="3744415" cy="4114800"/>
        </p:xfrm>
        <a:graphic>
          <a:graphicData uri="http://schemas.openxmlformats.org/drawingml/2006/table">
            <a:tbl>
              <a:tblPr firstRow="1" bandRow="1">
                <a:tableStyleId>{5C22544A-7EE6-4342-B048-85BDC9FD1C3A}</a:tableStyleId>
              </a:tblPr>
              <a:tblGrid>
                <a:gridCol w="864167">
                  <a:extLst>
                    <a:ext uri="{9D8B030D-6E8A-4147-A177-3AD203B41FA5}">
                      <a16:colId xmlns:a16="http://schemas.microsoft.com/office/drawing/2014/main" val="2125161276"/>
                    </a:ext>
                  </a:extLst>
                </a:gridCol>
                <a:gridCol w="1130066">
                  <a:extLst>
                    <a:ext uri="{9D8B030D-6E8A-4147-A177-3AD203B41FA5}">
                      <a16:colId xmlns:a16="http://schemas.microsoft.com/office/drawing/2014/main" val="3677899244"/>
                    </a:ext>
                  </a:extLst>
                </a:gridCol>
                <a:gridCol w="1750182">
                  <a:extLst>
                    <a:ext uri="{9D8B030D-6E8A-4147-A177-3AD203B41FA5}">
                      <a16:colId xmlns:a16="http://schemas.microsoft.com/office/drawing/2014/main" val="2739678840"/>
                    </a:ext>
                  </a:extLst>
                </a:gridCol>
              </a:tblGrid>
              <a:tr h="249628">
                <a:tc>
                  <a:txBody>
                    <a:bodyPr/>
                    <a:lstStyle/>
                    <a:p>
                      <a:r>
                        <a:rPr lang="en-US" sz="1200" b="1" dirty="0"/>
                        <a:t>ENAME</a:t>
                      </a:r>
                      <a:endParaRPr lang="en-GB" sz="1200" b="1" dirty="0"/>
                    </a:p>
                  </a:txBody>
                  <a:tcPr/>
                </a:tc>
                <a:tc>
                  <a:txBody>
                    <a:bodyPr/>
                    <a:lstStyle/>
                    <a:p>
                      <a:r>
                        <a:rPr lang="en-US" sz="1200" b="1" dirty="0"/>
                        <a:t>JOB</a:t>
                      </a:r>
                      <a:endParaRPr lang="en-GB" sz="1200" b="1" dirty="0"/>
                    </a:p>
                  </a:txBody>
                  <a:tcPr/>
                </a:tc>
                <a:tc>
                  <a:txBody>
                    <a:bodyPr/>
                    <a:lstStyle/>
                    <a:p>
                      <a:r>
                        <a:rPr lang="en-US" sz="1200" b="1" dirty="0"/>
                        <a:t>DECODED_JOB</a:t>
                      </a:r>
                      <a:endParaRPr lang="en-GB" sz="1200" b="1" dirty="0"/>
                    </a:p>
                  </a:txBody>
                  <a:tcPr/>
                </a:tc>
                <a:extLst>
                  <a:ext uri="{0D108BD9-81ED-4DB2-BD59-A6C34878D82A}">
                    <a16:rowId xmlns:a16="http://schemas.microsoft.com/office/drawing/2014/main" val="3302137485"/>
                  </a:ext>
                </a:extLst>
              </a:tr>
              <a:tr h="249628">
                <a:tc>
                  <a:txBody>
                    <a:bodyPr/>
                    <a:lstStyle/>
                    <a:p>
                      <a:r>
                        <a:rPr lang="en-US" sz="1200" b="1" dirty="0"/>
                        <a:t>SMITH</a:t>
                      </a:r>
                      <a:endParaRPr lang="en-GB" sz="1200" b="1" dirty="0"/>
                    </a:p>
                  </a:txBody>
                  <a:tcPr/>
                </a:tc>
                <a:tc>
                  <a:txBody>
                    <a:bodyPr/>
                    <a:lstStyle/>
                    <a:p>
                      <a:r>
                        <a:rPr lang="en-US" sz="1200" b="1" dirty="0"/>
                        <a:t>CLERK</a:t>
                      </a:r>
                      <a:endParaRPr lang="en-GB" sz="1200" b="1" dirty="0"/>
                    </a:p>
                  </a:txBody>
                  <a:tcPr/>
                </a:tc>
                <a:tc>
                  <a:txBody>
                    <a:bodyPr/>
                    <a:lstStyle/>
                    <a:p>
                      <a:r>
                        <a:rPr lang="en-US" sz="1200" b="1"/>
                        <a:t>WORKER</a:t>
                      </a:r>
                      <a:endParaRPr lang="en-GB" sz="1200" b="1" dirty="0"/>
                    </a:p>
                  </a:txBody>
                  <a:tcPr/>
                </a:tc>
                <a:extLst>
                  <a:ext uri="{0D108BD9-81ED-4DB2-BD59-A6C34878D82A}">
                    <a16:rowId xmlns:a16="http://schemas.microsoft.com/office/drawing/2014/main" val="1438169336"/>
                  </a:ext>
                </a:extLst>
              </a:tr>
              <a:tr h="249628">
                <a:tc>
                  <a:txBody>
                    <a:bodyPr/>
                    <a:lstStyle/>
                    <a:p>
                      <a:r>
                        <a:rPr lang="en-US" sz="1200" b="1" dirty="0"/>
                        <a:t>ALLEN</a:t>
                      </a:r>
                      <a:endParaRPr lang="en-GB" sz="1200" b="1" dirty="0"/>
                    </a:p>
                  </a:txBody>
                  <a:tcPr/>
                </a:tc>
                <a:tc>
                  <a:txBody>
                    <a:bodyPr/>
                    <a:lstStyle/>
                    <a:p>
                      <a:r>
                        <a:rPr lang="en-US" sz="1200" b="1" dirty="0"/>
                        <a:t>SALESMAN</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3966784458"/>
                  </a:ext>
                </a:extLst>
              </a:tr>
              <a:tr h="249628">
                <a:tc>
                  <a:txBody>
                    <a:bodyPr/>
                    <a:lstStyle/>
                    <a:p>
                      <a:r>
                        <a:rPr lang="en-US" sz="1200" b="1" dirty="0"/>
                        <a:t>WARD</a:t>
                      </a:r>
                      <a:endParaRPr lang="en-GB" sz="1200" b="1" dirty="0"/>
                    </a:p>
                  </a:txBody>
                  <a:tcPr/>
                </a:tc>
                <a:tc>
                  <a:txBody>
                    <a:bodyPr/>
                    <a:lstStyle/>
                    <a:p>
                      <a:r>
                        <a:rPr lang="en-US" sz="1200" b="1" dirty="0"/>
                        <a:t>SALESMAN</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2551145059"/>
                  </a:ext>
                </a:extLst>
              </a:tr>
              <a:tr h="249628">
                <a:tc>
                  <a:txBody>
                    <a:bodyPr/>
                    <a:lstStyle/>
                    <a:p>
                      <a:r>
                        <a:rPr lang="en-US" sz="1200" b="1" dirty="0"/>
                        <a:t>JONES</a:t>
                      </a:r>
                      <a:endParaRPr lang="en-GB" sz="1200" b="1" dirty="0"/>
                    </a:p>
                  </a:txBody>
                  <a:tcPr/>
                </a:tc>
                <a:tc>
                  <a:txBody>
                    <a:bodyPr/>
                    <a:lstStyle/>
                    <a:p>
                      <a:r>
                        <a:rPr lang="en-US" sz="1200" b="1" dirty="0"/>
                        <a:t>MANAGER</a:t>
                      </a:r>
                      <a:endParaRPr lang="en-GB" sz="1200" b="1" dirty="0"/>
                    </a:p>
                  </a:txBody>
                  <a:tcPr/>
                </a:tc>
                <a:tc>
                  <a:txBody>
                    <a:bodyPr/>
                    <a:lstStyle/>
                    <a:p>
                      <a:r>
                        <a:rPr lang="en-US" sz="1200" b="1" dirty="0"/>
                        <a:t>BOSS</a:t>
                      </a:r>
                      <a:endParaRPr lang="en-GB" sz="1200" b="1" dirty="0"/>
                    </a:p>
                  </a:txBody>
                  <a:tcPr/>
                </a:tc>
                <a:extLst>
                  <a:ext uri="{0D108BD9-81ED-4DB2-BD59-A6C34878D82A}">
                    <a16:rowId xmlns:a16="http://schemas.microsoft.com/office/drawing/2014/main" val="2956846007"/>
                  </a:ext>
                </a:extLst>
              </a:tr>
              <a:tr h="249628">
                <a:tc>
                  <a:txBody>
                    <a:bodyPr/>
                    <a:lstStyle/>
                    <a:p>
                      <a:r>
                        <a:rPr lang="en-US" sz="1200" b="1" dirty="0"/>
                        <a:t>MARTIN</a:t>
                      </a:r>
                      <a:endParaRPr lang="en-GB" sz="1200" b="1" dirty="0"/>
                    </a:p>
                  </a:txBody>
                  <a:tcPr/>
                </a:tc>
                <a:tc>
                  <a:txBody>
                    <a:bodyPr/>
                    <a:lstStyle/>
                    <a:p>
                      <a:r>
                        <a:rPr lang="en-US" sz="1200" b="1" dirty="0"/>
                        <a:t>SALESMAN</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2933083974"/>
                  </a:ext>
                </a:extLst>
              </a:tr>
              <a:tr h="249628">
                <a:tc>
                  <a:txBody>
                    <a:bodyPr/>
                    <a:lstStyle/>
                    <a:p>
                      <a:r>
                        <a:rPr lang="en-US" sz="1200" b="1" dirty="0"/>
                        <a:t>BLAKE</a:t>
                      </a:r>
                      <a:endParaRPr lang="en-GB" sz="1200" b="1" dirty="0"/>
                    </a:p>
                  </a:txBody>
                  <a:tcPr/>
                </a:tc>
                <a:tc>
                  <a:txBody>
                    <a:bodyPr/>
                    <a:lstStyle/>
                    <a:p>
                      <a:r>
                        <a:rPr lang="en-US" sz="1200" b="1" dirty="0"/>
                        <a:t>MANAGER</a:t>
                      </a:r>
                      <a:endParaRPr lang="en-GB" sz="1200" b="1" dirty="0"/>
                    </a:p>
                  </a:txBody>
                  <a:tcPr/>
                </a:tc>
                <a:tc>
                  <a:txBody>
                    <a:bodyPr/>
                    <a:lstStyle/>
                    <a:p>
                      <a:r>
                        <a:rPr lang="en-US" sz="1200" b="1" dirty="0"/>
                        <a:t>BOSS</a:t>
                      </a:r>
                      <a:endParaRPr lang="en-GB" sz="1200" b="1" dirty="0"/>
                    </a:p>
                  </a:txBody>
                  <a:tcPr/>
                </a:tc>
                <a:extLst>
                  <a:ext uri="{0D108BD9-81ED-4DB2-BD59-A6C34878D82A}">
                    <a16:rowId xmlns:a16="http://schemas.microsoft.com/office/drawing/2014/main" val="955580376"/>
                  </a:ext>
                </a:extLst>
              </a:tr>
              <a:tr h="249628">
                <a:tc>
                  <a:txBody>
                    <a:bodyPr/>
                    <a:lstStyle/>
                    <a:p>
                      <a:r>
                        <a:rPr lang="en-US" sz="1200" b="1" dirty="0"/>
                        <a:t>CLARK</a:t>
                      </a:r>
                      <a:endParaRPr lang="en-GB" sz="1200" b="1" dirty="0"/>
                    </a:p>
                  </a:txBody>
                  <a:tcPr/>
                </a:tc>
                <a:tc>
                  <a:txBody>
                    <a:bodyPr/>
                    <a:lstStyle/>
                    <a:p>
                      <a:r>
                        <a:rPr lang="en-US" sz="1200" b="1" dirty="0"/>
                        <a:t>MANAGER</a:t>
                      </a:r>
                      <a:endParaRPr lang="en-GB" sz="1200" b="1" dirty="0"/>
                    </a:p>
                  </a:txBody>
                  <a:tcPr/>
                </a:tc>
                <a:tc>
                  <a:txBody>
                    <a:bodyPr/>
                    <a:lstStyle/>
                    <a:p>
                      <a:r>
                        <a:rPr lang="en-US" sz="1200" b="1" dirty="0"/>
                        <a:t>BOSS</a:t>
                      </a:r>
                      <a:endParaRPr lang="en-GB" sz="1200" b="1" dirty="0"/>
                    </a:p>
                  </a:txBody>
                  <a:tcPr/>
                </a:tc>
                <a:extLst>
                  <a:ext uri="{0D108BD9-81ED-4DB2-BD59-A6C34878D82A}">
                    <a16:rowId xmlns:a16="http://schemas.microsoft.com/office/drawing/2014/main" val="84961406"/>
                  </a:ext>
                </a:extLst>
              </a:tr>
              <a:tr h="249628">
                <a:tc>
                  <a:txBody>
                    <a:bodyPr/>
                    <a:lstStyle/>
                    <a:p>
                      <a:r>
                        <a:rPr lang="en-US" sz="1200" b="1" dirty="0"/>
                        <a:t>SCOTT</a:t>
                      </a:r>
                      <a:endParaRPr lang="en-GB" sz="1200" b="1" dirty="0"/>
                    </a:p>
                  </a:txBody>
                  <a:tcPr/>
                </a:tc>
                <a:tc>
                  <a:txBody>
                    <a:bodyPr/>
                    <a:lstStyle/>
                    <a:p>
                      <a:r>
                        <a:rPr lang="en-US" sz="1200" b="1" dirty="0"/>
                        <a:t>ANALYST</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3116886353"/>
                  </a:ext>
                </a:extLst>
              </a:tr>
              <a:tr h="249628">
                <a:tc>
                  <a:txBody>
                    <a:bodyPr/>
                    <a:lstStyle/>
                    <a:p>
                      <a:r>
                        <a:rPr lang="en-US" sz="1200" b="1" dirty="0"/>
                        <a:t>KING</a:t>
                      </a:r>
                      <a:endParaRPr lang="en-GB" sz="1200" b="1" dirty="0"/>
                    </a:p>
                  </a:txBody>
                  <a:tcPr/>
                </a:tc>
                <a:tc>
                  <a:txBody>
                    <a:bodyPr/>
                    <a:lstStyle/>
                    <a:p>
                      <a:r>
                        <a:rPr lang="en-US" sz="1200" b="1" dirty="0"/>
                        <a:t>PRESIDENT</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4128728359"/>
                  </a:ext>
                </a:extLst>
              </a:tr>
              <a:tr h="249628">
                <a:tc>
                  <a:txBody>
                    <a:bodyPr/>
                    <a:lstStyle/>
                    <a:p>
                      <a:r>
                        <a:rPr lang="en-US" sz="1200" b="1" dirty="0"/>
                        <a:t>TURNER</a:t>
                      </a:r>
                      <a:endParaRPr lang="en-GB" sz="1200" b="1" dirty="0"/>
                    </a:p>
                  </a:txBody>
                  <a:tcPr/>
                </a:tc>
                <a:tc>
                  <a:txBody>
                    <a:bodyPr/>
                    <a:lstStyle/>
                    <a:p>
                      <a:r>
                        <a:rPr lang="en-US" sz="1200" b="1" dirty="0"/>
                        <a:t>SALESMAN</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2655040497"/>
                  </a:ext>
                </a:extLst>
              </a:tr>
              <a:tr h="249628">
                <a:tc>
                  <a:txBody>
                    <a:bodyPr/>
                    <a:lstStyle/>
                    <a:p>
                      <a:r>
                        <a:rPr lang="en-US" sz="1200" b="1" dirty="0"/>
                        <a:t>ADAMS</a:t>
                      </a:r>
                      <a:endParaRPr lang="en-GB"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CLERK</a:t>
                      </a:r>
                      <a:endParaRPr lang="en-GB" sz="1200" b="1" dirty="0"/>
                    </a:p>
                  </a:txBody>
                  <a:tcPr/>
                </a:tc>
                <a:tc>
                  <a:txBody>
                    <a:bodyPr/>
                    <a:lstStyle/>
                    <a:p>
                      <a:r>
                        <a:rPr lang="en-US" sz="1200" b="1" dirty="0"/>
                        <a:t>WORKER</a:t>
                      </a:r>
                      <a:endParaRPr lang="en-GB" sz="1200" b="1" dirty="0"/>
                    </a:p>
                  </a:txBody>
                  <a:tcPr/>
                </a:tc>
                <a:extLst>
                  <a:ext uri="{0D108BD9-81ED-4DB2-BD59-A6C34878D82A}">
                    <a16:rowId xmlns:a16="http://schemas.microsoft.com/office/drawing/2014/main" val="548314198"/>
                  </a:ext>
                </a:extLst>
              </a:tr>
              <a:tr h="249628">
                <a:tc>
                  <a:txBody>
                    <a:bodyPr/>
                    <a:lstStyle/>
                    <a:p>
                      <a:r>
                        <a:rPr lang="en-US" sz="1200" b="1" dirty="0"/>
                        <a:t>JAMES</a:t>
                      </a:r>
                      <a:endParaRPr lang="en-GB"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CLERK</a:t>
                      </a:r>
                      <a:endParaRPr lang="en-GB" sz="1200" b="1" dirty="0"/>
                    </a:p>
                  </a:txBody>
                  <a:tcPr/>
                </a:tc>
                <a:tc>
                  <a:txBody>
                    <a:bodyPr/>
                    <a:lstStyle/>
                    <a:p>
                      <a:r>
                        <a:rPr lang="en-US" sz="1200" b="1" dirty="0"/>
                        <a:t>WORKER</a:t>
                      </a:r>
                      <a:endParaRPr lang="en-GB" sz="1200" b="1" dirty="0"/>
                    </a:p>
                  </a:txBody>
                  <a:tcPr/>
                </a:tc>
                <a:extLst>
                  <a:ext uri="{0D108BD9-81ED-4DB2-BD59-A6C34878D82A}">
                    <a16:rowId xmlns:a16="http://schemas.microsoft.com/office/drawing/2014/main" val="1441968368"/>
                  </a:ext>
                </a:extLst>
              </a:tr>
              <a:tr h="249628">
                <a:tc>
                  <a:txBody>
                    <a:bodyPr/>
                    <a:lstStyle/>
                    <a:p>
                      <a:r>
                        <a:rPr lang="en-US" sz="1200" b="1" dirty="0"/>
                        <a:t>FORD</a:t>
                      </a:r>
                      <a:endParaRPr lang="en-GB" sz="1200" b="1" dirty="0"/>
                    </a:p>
                  </a:txBody>
                  <a:tcPr/>
                </a:tc>
                <a:tc>
                  <a:txBody>
                    <a:bodyPr/>
                    <a:lstStyle/>
                    <a:p>
                      <a:r>
                        <a:rPr lang="en-US" sz="1200" b="1" dirty="0"/>
                        <a:t>ANALYST</a:t>
                      </a:r>
                      <a:endParaRPr lang="en-GB" sz="1200" b="1" dirty="0"/>
                    </a:p>
                  </a:txBody>
                  <a:tcPr/>
                </a:tc>
                <a:tc>
                  <a:txBody>
                    <a:bodyPr/>
                    <a:lstStyle/>
                    <a:p>
                      <a:r>
                        <a:rPr lang="en-US" sz="1200" b="1" dirty="0"/>
                        <a:t>UNDEFINED</a:t>
                      </a:r>
                      <a:endParaRPr lang="en-GB" sz="1200" b="1" dirty="0"/>
                    </a:p>
                  </a:txBody>
                  <a:tcPr/>
                </a:tc>
                <a:extLst>
                  <a:ext uri="{0D108BD9-81ED-4DB2-BD59-A6C34878D82A}">
                    <a16:rowId xmlns:a16="http://schemas.microsoft.com/office/drawing/2014/main" val="905327108"/>
                  </a:ext>
                </a:extLst>
              </a:tr>
              <a:tr h="249628">
                <a:tc>
                  <a:txBody>
                    <a:bodyPr/>
                    <a:lstStyle/>
                    <a:p>
                      <a:r>
                        <a:rPr lang="en-US" sz="1200" b="1" dirty="0"/>
                        <a:t>MILLER</a:t>
                      </a:r>
                      <a:endParaRPr lang="en-GB"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CLERK</a:t>
                      </a:r>
                      <a:endParaRPr lang="en-GB" sz="1200" b="1" dirty="0"/>
                    </a:p>
                  </a:txBody>
                  <a:tcPr/>
                </a:tc>
                <a:tc>
                  <a:txBody>
                    <a:bodyPr/>
                    <a:lstStyle/>
                    <a:p>
                      <a:r>
                        <a:rPr lang="en-US" sz="1200" b="1" dirty="0"/>
                        <a:t>WORKER</a:t>
                      </a:r>
                      <a:endParaRPr lang="en-GB" sz="1200" b="1" dirty="0"/>
                    </a:p>
                  </a:txBody>
                  <a:tcPr/>
                </a:tc>
                <a:extLst>
                  <a:ext uri="{0D108BD9-81ED-4DB2-BD59-A6C34878D82A}">
                    <a16:rowId xmlns:a16="http://schemas.microsoft.com/office/drawing/2014/main" val="35860462"/>
                  </a:ext>
                </a:extLst>
              </a:tr>
            </a:tbl>
          </a:graphicData>
        </a:graphic>
      </p:graphicFrame>
      <p:sp>
        <p:nvSpPr>
          <p:cNvPr id="5" name="Rectangle 4"/>
          <p:cNvSpPr/>
          <p:nvPr/>
        </p:nvSpPr>
        <p:spPr>
          <a:xfrm>
            <a:off x="269110" y="3140968"/>
            <a:ext cx="4752528" cy="1754326"/>
          </a:xfrm>
          <a:prstGeom prst="rect">
            <a:avLst/>
          </a:prstGeom>
        </p:spPr>
        <p:txBody>
          <a:bodyPr wrap="square">
            <a:spAutoFit/>
          </a:bodyPr>
          <a:lstStyle/>
          <a:p>
            <a:pPr>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SELECT	ENAME, JOB, </a:t>
            </a:r>
          </a:p>
          <a:p>
            <a:pPr>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SWITCH(</a:t>
            </a:r>
          </a:p>
          <a:p>
            <a:pPr>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JOB = 'CLERK', 'WORKER’, </a:t>
            </a:r>
          </a:p>
          <a:p>
            <a:pPr>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JOB ='MANAGER', 'BOSS’,</a:t>
            </a:r>
          </a:p>
          <a:p>
            <a:pPr>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TRUE, 'UNDEFINED’) AS DECODED_JOB</a:t>
            </a:r>
            <a:endParaRPr lang="en-GB"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FROM 	EMP;</a:t>
            </a:r>
            <a:endParaRPr lang="en-GB"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15A4B1-4904-C847-960B-E6306A2DA722}"/>
              </a:ext>
            </a:extLst>
          </p:cNvPr>
          <p:cNvSpPr txBox="1"/>
          <p:nvPr/>
        </p:nvSpPr>
        <p:spPr>
          <a:xfrm>
            <a:off x="457200" y="1674731"/>
            <a:ext cx="8417689" cy="923330"/>
          </a:xfrm>
          <a:prstGeom prst="rect">
            <a:avLst/>
          </a:prstGeom>
          <a:noFill/>
        </p:spPr>
        <p:txBody>
          <a:bodyPr wrap="none" rtlCol="0">
            <a:spAutoFit/>
          </a:bodyPr>
          <a:lstStyle/>
          <a:p>
            <a:r>
              <a:rPr lang="en-GB" dirty="0"/>
              <a:t>If the Job field is ‘Clerk’, then the Switch function will return ‘Worker’, </a:t>
            </a:r>
          </a:p>
          <a:p>
            <a:r>
              <a:rPr lang="en-GB" dirty="0"/>
              <a:t>if ‘Manager’ it will return ‘Boss’. If none of the above the final Boolean expression</a:t>
            </a:r>
          </a:p>
          <a:p>
            <a:r>
              <a:rPr lang="en-GB" dirty="0"/>
              <a:t>evaluates to True and returns ‘Undefined’.</a:t>
            </a:r>
          </a:p>
        </p:txBody>
      </p:sp>
    </p:spTree>
    <p:extLst>
      <p:ext uri="{BB962C8B-B14F-4D97-AF65-F5344CB8AC3E}">
        <p14:creationId xmlns:p14="http://schemas.microsoft.com/office/powerpoint/2010/main" val="1910807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Your turn</a:t>
            </a:r>
          </a:p>
        </p:txBody>
      </p:sp>
      <p:sp>
        <p:nvSpPr>
          <p:cNvPr id="6" name="TextBox 5"/>
          <p:cNvSpPr txBox="1"/>
          <p:nvPr/>
        </p:nvSpPr>
        <p:spPr>
          <a:xfrm>
            <a:off x="457200" y="1988840"/>
            <a:ext cx="8584401" cy="646331"/>
          </a:xfrm>
          <a:prstGeom prst="rect">
            <a:avLst/>
          </a:prstGeom>
          <a:noFill/>
        </p:spPr>
        <p:txBody>
          <a:bodyPr wrap="none" rtlCol="0">
            <a:spAutoFit/>
          </a:bodyPr>
          <a:lstStyle/>
          <a:p>
            <a:r>
              <a:rPr lang="en-US" dirty="0"/>
              <a:t>Using the SALGRADE table, Decode or Switch the Grade to give the following</a:t>
            </a:r>
            <a:r>
              <a:rPr lang="en-GB" dirty="0"/>
              <a:t> </a:t>
            </a:r>
          </a:p>
          <a:p>
            <a:r>
              <a:rPr lang="en-GB" dirty="0"/>
              <a:t>output i.e. you want to display a bonus percentage dependant on the salary grade.</a:t>
            </a:r>
            <a:endParaRPr lang="en-US" dirty="0"/>
          </a:p>
        </p:txBody>
      </p:sp>
      <p:sp>
        <p:nvSpPr>
          <p:cNvPr id="7" name="Rectangle 6"/>
          <p:cNvSpPr/>
          <p:nvPr/>
        </p:nvSpPr>
        <p:spPr>
          <a:xfrm>
            <a:off x="5796136" y="3501008"/>
            <a:ext cx="2736304" cy="2308324"/>
          </a:xfrm>
          <a:prstGeom prst="rect">
            <a:avLst/>
          </a:prstGeom>
        </p:spPr>
        <p:txBody>
          <a:bodyPr wrap="square">
            <a:spAutoFit/>
          </a:bodyPr>
          <a:lstStyle/>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GRADE	   BONUS</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1        15%</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2        10%</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3         8%</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4         5%</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5         5%</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1419225" algn="l"/>
              </a:tabLst>
            </a:pPr>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21110FB-E4DC-9B45-B73F-35CE5B730C94}"/>
              </a:ext>
            </a:extLst>
          </p:cNvPr>
          <p:cNvSpPr/>
          <p:nvPr/>
        </p:nvSpPr>
        <p:spPr>
          <a:xfrm>
            <a:off x="755576" y="3501008"/>
            <a:ext cx="4104456" cy="2308324"/>
          </a:xfrm>
          <a:prstGeom prst="rect">
            <a:avLst/>
          </a:prstGeom>
        </p:spPr>
        <p:txBody>
          <a:bodyPr wrap="square">
            <a:spAutoFit/>
          </a:bodyPr>
          <a:lstStyle/>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GRADE	   LOSAL	HISAL</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	-----</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1         700	1200</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2        1201	1400</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3        1401	2000</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4        2001	3000</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b="1" dirty="0">
                <a:latin typeface="Consolas" panose="020B0609020204030204" pitchFamily="49" charset="0"/>
                <a:ea typeface="Times New Roman" panose="02020603050405020304" pitchFamily="18" charset="0"/>
                <a:cs typeface="Times New Roman" panose="02020603050405020304" pitchFamily="18" charset="0"/>
              </a:rPr>
              <a:t>  5        3001	9999</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1419225" algn="l"/>
              </a:tabLst>
            </a:pPr>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D8B5D28-28AA-3940-BCD7-43869F10572B}"/>
              </a:ext>
            </a:extLst>
          </p:cNvPr>
          <p:cNvSpPr txBox="1"/>
          <p:nvPr/>
        </p:nvSpPr>
        <p:spPr>
          <a:xfrm>
            <a:off x="1475656" y="2996952"/>
            <a:ext cx="2304256" cy="369332"/>
          </a:xfrm>
          <a:prstGeom prst="rect">
            <a:avLst/>
          </a:prstGeom>
          <a:noFill/>
        </p:spPr>
        <p:txBody>
          <a:bodyPr wrap="square" rtlCol="0">
            <a:spAutoFit/>
          </a:bodyPr>
          <a:lstStyle/>
          <a:p>
            <a:r>
              <a:rPr lang="en-GB" b="1" dirty="0">
                <a:latin typeface="+mn-lt"/>
              </a:rPr>
              <a:t>SALGRADE Table</a:t>
            </a:r>
          </a:p>
        </p:txBody>
      </p:sp>
      <p:sp>
        <p:nvSpPr>
          <p:cNvPr id="9" name="TextBox 8">
            <a:extLst>
              <a:ext uri="{FF2B5EF4-FFF2-40B4-BE49-F238E27FC236}">
                <a16:creationId xmlns:a16="http://schemas.microsoft.com/office/drawing/2014/main" id="{1E8116D9-E730-7D43-ADDA-3E2820C6E17B}"/>
              </a:ext>
            </a:extLst>
          </p:cNvPr>
          <p:cNvSpPr txBox="1"/>
          <p:nvPr/>
        </p:nvSpPr>
        <p:spPr>
          <a:xfrm>
            <a:off x="6300192" y="3040356"/>
            <a:ext cx="1728192" cy="369332"/>
          </a:xfrm>
          <a:prstGeom prst="rect">
            <a:avLst/>
          </a:prstGeom>
          <a:noFill/>
        </p:spPr>
        <p:txBody>
          <a:bodyPr wrap="square" rtlCol="0">
            <a:spAutoFit/>
          </a:bodyPr>
          <a:lstStyle/>
          <a:p>
            <a:r>
              <a:rPr lang="en-GB" b="1" dirty="0">
                <a:latin typeface="+mj-lt"/>
              </a:rPr>
              <a:t>Output</a:t>
            </a:r>
          </a:p>
        </p:txBody>
      </p:sp>
    </p:spTree>
    <p:extLst>
      <p:ext uri="{BB962C8B-B14F-4D97-AF65-F5344CB8AC3E}">
        <p14:creationId xmlns:p14="http://schemas.microsoft.com/office/powerpoint/2010/main" val="318950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0F95-6C10-6440-ACDA-E37C90FCEC18}"/>
              </a:ext>
            </a:extLst>
          </p:cNvPr>
          <p:cNvSpPr>
            <a:spLocks noGrp="1"/>
          </p:cNvSpPr>
          <p:nvPr>
            <p:ph type="title"/>
          </p:nvPr>
        </p:nvSpPr>
        <p:spPr/>
        <p:txBody>
          <a:bodyPr/>
          <a:lstStyle/>
          <a:p>
            <a:r>
              <a:rPr lang="en-GB" dirty="0"/>
              <a:t>answers</a:t>
            </a:r>
          </a:p>
        </p:txBody>
      </p:sp>
      <p:sp>
        <p:nvSpPr>
          <p:cNvPr id="6" name="Rectangle 5">
            <a:extLst>
              <a:ext uri="{FF2B5EF4-FFF2-40B4-BE49-F238E27FC236}">
                <a16:creationId xmlns:a16="http://schemas.microsoft.com/office/drawing/2014/main" id="{A0E9E930-1C8B-B64A-95DB-DB9F467E949B}"/>
              </a:ext>
            </a:extLst>
          </p:cNvPr>
          <p:cNvSpPr/>
          <p:nvPr/>
        </p:nvSpPr>
        <p:spPr>
          <a:xfrm>
            <a:off x="466709" y="2276872"/>
            <a:ext cx="3466728" cy="2585323"/>
          </a:xfrm>
          <a:prstGeom prst="rect">
            <a:avLst/>
          </a:prstGeom>
        </p:spPr>
        <p:txBody>
          <a:bodyPr wrap="square">
            <a:spAutoFit/>
          </a:bodyPr>
          <a:lstStyle/>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Oracle DECODE() function</a:t>
            </a:r>
          </a:p>
          <a:p>
            <a:pPr>
              <a:spcAft>
                <a:spcPts val="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SELECT GRADE,</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DECODE (</a:t>
            </a: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GRADE, '1','15%’,</a:t>
            </a: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'2','10%’,</a:t>
            </a: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'3','8%’,</a:t>
            </a: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'5%') BONUS</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FROM SALGRADE;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CF66466-B1A3-8F4F-9B70-2FF95EB77A0F}"/>
              </a:ext>
            </a:extLst>
          </p:cNvPr>
          <p:cNvSpPr/>
          <p:nvPr/>
        </p:nvSpPr>
        <p:spPr>
          <a:xfrm>
            <a:off x="3779912" y="2276872"/>
            <a:ext cx="4572000" cy="2585323"/>
          </a:xfrm>
          <a:prstGeom prst="rect">
            <a:avLst/>
          </a:prstGeom>
        </p:spPr>
        <p:txBody>
          <a:bodyPr>
            <a:spAutoFit/>
          </a:bodyPr>
          <a:lstStyle/>
          <a:p>
            <a:pPr>
              <a:spcAft>
                <a:spcPts val="0"/>
              </a:spcAft>
              <a:tabLst>
                <a:tab pos="1419225" algn="l"/>
              </a:tabLst>
            </a:pP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MS Access</a:t>
            </a: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SWITCH () function</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1419225" algn="l"/>
              </a:tabLs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1419225" algn="l"/>
              </a:tabLs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SELECT GRADE,</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1419225" algn="l"/>
              </a:tabLs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SWITCH (</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1419225" algn="l"/>
              </a:tabLs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GRADE = 1,'15%',</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1419225" algn="l"/>
              </a:tabLs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GRADE = 2, '10%',</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1419225" algn="l"/>
              </a:tabLs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GRADE = 3, '8%',</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1419225" algn="l"/>
              </a:tabLs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TRUE, '5%’) as BONUS</a:t>
            </a: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1419225" algn="l"/>
              </a:tabLs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FROM SALGRADE;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11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GB" dirty="0"/>
              <a:t>In Conclusion</a:t>
            </a:r>
          </a:p>
        </p:txBody>
      </p:sp>
      <p:sp>
        <p:nvSpPr>
          <p:cNvPr id="223235" name="Rectangle 3"/>
          <p:cNvSpPr>
            <a:spLocks noGrp="1" noChangeArrowheads="1"/>
          </p:cNvSpPr>
          <p:nvPr>
            <p:ph idx="1"/>
          </p:nvPr>
        </p:nvSpPr>
        <p:spPr>
          <a:xfrm>
            <a:off x="539552" y="2492896"/>
            <a:ext cx="8424862" cy="3528392"/>
          </a:xfrm>
        </p:spPr>
        <p:txBody>
          <a:bodyPr>
            <a:normAutofit lnSpcReduction="10000"/>
          </a:bodyPr>
          <a:lstStyle/>
          <a:p>
            <a:pPr>
              <a:spcBef>
                <a:spcPct val="50000"/>
              </a:spcBef>
            </a:pPr>
            <a:r>
              <a:rPr lang="en-GB" dirty="0"/>
              <a:t>We have covered:</a:t>
            </a:r>
          </a:p>
          <a:p>
            <a:pPr lvl="1">
              <a:spcBef>
                <a:spcPct val="50000"/>
              </a:spcBef>
            </a:pPr>
            <a:r>
              <a:rPr lang="en-GB" sz="1800" dirty="0"/>
              <a:t>Single row functions</a:t>
            </a:r>
          </a:p>
          <a:p>
            <a:pPr lvl="1">
              <a:spcBef>
                <a:spcPct val="50000"/>
              </a:spcBef>
            </a:pPr>
            <a:r>
              <a:rPr lang="en-GB" sz="1800" dirty="0"/>
              <a:t>Conversion functions</a:t>
            </a:r>
          </a:p>
          <a:p>
            <a:pPr lvl="2">
              <a:spcBef>
                <a:spcPct val="50000"/>
              </a:spcBef>
            </a:pPr>
            <a:r>
              <a:rPr lang="en-GB" sz="1800" dirty="0" err="1"/>
              <a:t>To_Char</a:t>
            </a:r>
            <a:r>
              <a:rPr lang="en-GB" sz="1800" dirty="0"/>
              <a:t>() / Format()</a:t>
            </a:r>
          </a:p>
          <a:p>
            <a:pPr lvl="2">
              <a:spcBef>
                <a:spcPct val="50000"/>
              </a:spcBef>
            </a:pPr>
            <a:r>
              <a:rPr lang="en-GB" sz="1800" dirty="0"/>
              <a:t>Date formats</a:t>
            </a:r>
          </a:p>
          <a:p>
            <a:pPr lvl="2">
              <a:spcBef>
                <a:spcPct val="50000"/>
              </a:spcBef>
            </a:pPr>
            <a:r>
              <a:rPr lang="en-GB" sz="1800" dirty="0"/>
              <a:t>Nesting</a:t>
            </a:r>
          </a:p>
          <a:p>
            <a:pPr lvl="2">
              <a:spcBef>
                <a:spcPct val="50000"/>
              </a:spcBef>
            </a:pPr>
            <a:r>
              <a:rPr lang="en-GB" sz="1800" dirty="0" err="1"/>
              <a:t>Add_Months</a:t>
            </a:r>
            <a:r>
              <a:rPr lang="en-GB" sz="1800" dirty="0"/>
              <a:t> / </a:t>
            </a:r>
            <a:r>
              <a:rPr lang="en-GB" sz="1800" dirty="0" err="1"/>
              <a:t>DateAdd</a:t>
            </a:r>
            <a:r>
              <a:rPr lang="en-GB" sz="1800" dirty="0"/>
              <a:t>()</a:t>
            </a:r>
          </a:p>
          <a:p>
            <a:pPr lvl="2">
              <a:spcBef>
                <a:spcPct val="50000"/>
              </a:spcBef>
            </a:pPr>
            <a:r>
              <a:rPr lang="en-US" sz="1800" dirty="0"/>
              <a:t>Sign() / </a:t>
            </a:r>
            <a:r>
              <a:rPr lang="en-US" sz="1800" dirty="0" err="1"/>
              <a:t>Sgn</a:t>
            </a:r>
            <a:r>
              <a:rPr lang="en-US" sz="1800" dirty="0"/>
              <a:t>()</a:t>
            </a:r>
            <a:endParaRPr lang="en-GB" sz="1800" dirty="0"/>
          </a:p>
          <a:p>
            <a:pPr lvl="2">
              <a:spcBef>
                <a:spcPct val="50000"/>
              </a:spcBef>
            </a:pPr>
            <a:r>
              <a:rPr lang="en-US" sz="1800" dirty="0"/>
              <a:t>Decode() / Switch()</a:t>
            </a:r>
            <a:endParaRPr lang="en-GB" sz="1800" dirty="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row Functions	</a:t>
            </a:r>
          </a:p>
        </p:txBody>
      </p:sp>
      <p:sp>
        <p:nvSpPr>
          <p:cNvPr id="4" name="Rectangle 3"/>
          <p:cNvSpPr/>
          <p:nvPr/>
        </p:nvSpPr>
        <p:spPr>
          <a:xfrm>
            <a:off x="457200" y="1916832"/>
            <a:ext cx="8507288" cy="5632311"/>
          </a:xfrm>
          <a:prstGeom prst="rect">
            <a:avLst/>
          </a:prstGeom>
        </p:spPr>
        <p:txBody>
          <a:bodyPr wrap="square">
            <a:spAutoFit/>
          </a:bodyPr>
          <a:lstStyle/>
          <a:p>
            <a:r>
              <a:rPr lang="en-US" b="1" dirty="0"/>
              <a:t>Oracle stores dates in an internal numeric format, representing:</a:t>
            </a:r>
          </a:p>
          <a:p>
            <a:r>
              <a:rPr lang="en-US" dirty="0"/>
              <a:t>Century, Year, Month, Day, Hours, Minutes and Seconds</a:t>
            </a:r>
          </a:p>
          <a:p>
            <a:endParaRPr lang="en-US" dirty="0"/>
          </a:p>
          <a:p>
            <a:r>
              <a:rPr lang="en-US" dirty="0"/>
              <a:t>The dates range from 1</a:t>
            </a:r>
            <a:r>
              <a:rPr lang="en-US" baseline="30000" dirty="0"/>
              <a:t>st</a:t>
            </a:r>
            <a:r>
              <a:rPr lang="en-US" dirty="0"/>
              <a:t> Jan 4712 BC and 31</a:t>
            </a:r>
            <a:r>
              <a:rPr lang="en-US" baseline="30000" dirty="0"/>
              <a:t>st</a:t>
            </a:r>
            <a:r>
              <a:rPr lang="en-US" dirty="0"/>
              <a:t> Dec 4712AD</a:t>
            </a:r>
          </a:p>
          <a:p>
            <a:endParaRPr lang="en-US" dirty="0"/>
          </a:p>
          <a:p>
            <a:r>
              <a:rPr lang="en-US" dirty="0"/>
              <a:t>Default display/input for any date is </a:t>
            </a:r>
            <a:r>
              <a:rPr lang="en-US" i="1" dirty="0"/>
              <a:t>DD-MON-YY</a:t>
            </a:r>
          </a:p>
          <a:p>
            <a:endParaRPr lang="en-US" i="1" dirty="0"/>
          </a:p>
          <a:p>
            <a:r>
              <a:rPr lang="en-US" i="1" dirty="0"/>
              <a:t>SYSDATE </a:t>
            </a:r>
            <a:r>
              <a:rPr lang="en-US" dirty="0"/>
              <a:t>is a pseudo-column that returns current date and time</a:t>
            </a:r>
          </a:p>
          <a:p>
            <a:endParaRPr lang="en-US" i="1" dirty="0"/>
          </a:p>
          <a:p>
            <a:r>
              <a:rPr lang="en-US" dirty="0"/>
              <a:t>‘Dummy’ table </a:t>
            </a:r>
            <a:r>
              <a:rPr lang="en-US" i="1" dirty="0"/>
              <a:t>DUAL </a:t>
            </a:r>
            <a:r>
              <a:rPr lang="en-US" dirty="0"/>
              <a:t>(owned by the system) containing one column, DUMMY defined to be VARCHAR2(1), containing one row with the value X. Use it when you are not actually interested in the data but rather the results of some system function in a SELECT statement e.g. </a:t>
            </a:r>
            <a:r>
              <a:rPr lang="en-US" dirty="0">
                <a:solidFill>
                  <a:srgbClr val="6600CC"/>
                </a:solidFill>
              </a:rPr>
              <a:t>SELECT </a:t>
            </a:r>
            <a:r>
              <a:rPr lang="en-US" i="1" dirty="0" err="1">
                <a:solidFill>
                  <a:srgbClr val="6600CC"/>
                </a:solidFill>
              </a:rPr>
              <a:t>sysdate</a:t>
            </a:r>
            <a:r>
              <a:rPr lang="en-US" dirty="0">
                <a:solidFill>
                  <a:srgbClr val="6600CC"/>
                </a:solidFill>
              </a:rPr>
              <a:t> FROM </a:t>
            </a:r>
            <a:r>
              <a:rPr lang="en-US" dirty="0"/>
              <a:t>dual;</a:t>
            </a:r>
          </a:p>
          <a:p>
            <a:endParaRPr lang="en-US" i="1" dirty="0"/>
          </a:p>
          <a:p>
            <a:r>
              <a:rPr lang="en-US" dirty="0"/>
              <a:t>SYSDATE</a:t>
            </a:r>
          </a:p>
          <a:p>
            <a:r>
              <a:rPr lang="en-US" dirty="0"/>
              <a:t>-----------------</a:t>
            </a:r>
          </a:p>
          <a:p>
            <a:r>
              <a:rPr lang="en-US" dirty="0"/>
              <a:t>22-NOV-18</a:t>
            </a:r>
          </a:p>
          <a:p>
            <a:endParaRPr lang="en-US" dirty="0"/>
          </a:p>
          <a:p>
            <a:endParaRPr lang="en-GB" dirty="0"/>
          </a:p>
          <a:p>
            <a:r>
              <a:rPr lang="en-US" i="1" dirty="0">
                <a:latin typeface="+mn-lt"/>
              </a:rPr>
              <a:t> </a:t>
            </a:r>
            <a:endParaRPr lang="en-US" dirty="0">
              <a:latin typeface="+mn-lt"/>
            </a:endParaRPr>
          </a:p>
        </p:txBody>
      </p:sp>
      <p:sp>
        <p:nvSpPr>
          <p:cNvPr id="3" name="TextBox 2">
            <a:extLst>
              <a:ext uri="{FF2B5EF4-FFF2-40B4-BE49-F238E27FC236}">
                <a16:creationId xmlns:a16="http://schemas.microsoft.com/office/drawing/2014/main" id="{F13A1900-B7D0-234D-B691-B96BDCE66689}"/>
              </a:ext>
            </a:extLst>
          </p:cNvPr>
          <p:cNvSpPr txBox="1"/>
          <p:nvPr/>
        </p:nvSpPr>
        <p:spPr>
          <a:xfrm>
            <a:off x="4606886" y="5517232"/>
            <a:ext cx="4608512" cy="1200329"/>
          </a:xfrm>
          <a:prstGeom prst="rect">
            <a:avLst/>
          </a:prstGeom>
          <a:noFill/>
        </p:spPr>
        <p:txBody>
          <a:bodyPr wrap="square" rtlCol="0">
            <a:spAutoFit/>
          </a:bodyPr>
          <a:lstStyle/>
          <a:p>
            <a:r>
              <a:rPr lang="en-US" dirty="0">
                <a:solidFill>
                  <a:srgbClr val="FF0000"/>
                </a:solidFill>
              </a:rPr>
              <a:t>MS Access:</a:t>
            </a:r>
          </a:p>
          <a:p>
            <a:r>
              <a:rPr lang="en-US" dirty="0">
                <a:solidFill>
                  <a:srgbClr val="FF0000"/>
                </a:solidFill>
              </a:rPr>
              <a:t>SELECT DATE() as </a:t>
            </a:r>
            <a:r>
              <a:rPr lang="en-US" dirty="0" err="1">
                <a:solidFill>
                  <a:srgbClr val="FF0000"/>
                </a:solidFill>
              </a:rPr>
              <a:t>Currentdate</a:t>
            </a:r>
            <a:r>
              <a:rPr lang="en-US" dirty="0">
                <a:solidFill>
                  <a:srgbClr val="FF0000"/>
                </a:solidFill>
              </a:rPr>
              <a:t>;</a:t>
            </a:r>
            <a:endParaRPr lang="en-GB" dirty="0">
              <a:solidFill>
                <a:srgbClr val="FF0000"/>
              </a:solidFill>
            </a:endParaRPr>
          </a:p>
          <a:p>
            <a:r>
              <a:rPr lang="en-US" dirty="0">
                <a:solidFill>
                  <a:srgbClr val="FF0000"/>
                </a:solidFill>
              </a:rPr>
              <a:t>	or</a:t>
            </a:r>
            <a:endParaRPr lang="en-GB" dirty="0">
              <a:solidFill>
                <a:srgbClr val="FF0000"/>
              </a:solidFill>
            </a:endParaRPr>
          </a:p>
          <a:p>
            <a:r>
              <a:rPr lang="en-US" dirty="0">
                <a:solidFill>
                  <a:srgbClr val="FF0000"/>
                </a:solidFill>
              </a:rPr>
              <a:t>SELECT NOW() as </a:t>
            </a:r>
            <a:r>
              <a:rPr lang="en-US" dirty="0" err="1">
                <a:solidFill>
                  <a:srgbClr val="FF0000"/>
                </a:solidFill>
              </a:rPr>
              <a:t>Currentdate</a:t>
            </a:r>
            <a:r>
              <a:rPr lang="en-US" dirty="0">
                <a:solidFill>
                  <a:srgbClr val="FF0000"/>
                </a:solidFill>
              </a:rPr>
              <a:t>;</a:t>
            </a:r>
            <a:endParaRPr lang="en-GB" dirty="0">
              <a:solidFill>
                <a:srgbClr val="FF0000"/>
              </a:solidFill>
            </a:endParaRPr>
          </a:p>
        </p:txBody>
      </p:sp>
      <p:sp>
        <p:nvSpPr>
          <p:cNvPr id="6" name="TextBox 5">
            <a:extLst>
              <a:ext uri="{FF2B5EF4-FFF2-40B4-BE49-F238E27FC236}">
                <a16:creationId xmlns:a16="http://schemas.microsoft.com/office/drawing/2014/main" id="{6D7E2C46-CB9F-411B-90CC-E65D48769456}"/>
              </a:ext>
            </a:extLst>
          </p:cNvPr>
          <p:cNvSpPr txBox="1"/>
          <p:nvPr/>
        </p:nvSpPr>
        <p:spPr>
          <a:xfrm>
            <a:off x="6372200" y="3212976"/>
            <a:ext cx="2016224" cy="646331"/>
          </a:xfrm>
          <a:prstGeom prst="rect">
            <a:avLst/>
          </a:prstGeom>
          <a:noFill/>
        </p:spPr>
        <p:txBody>
          <a:bodyPr wrap="square" rtlCol="0">
            <a:spAutoFit/>
          </a:bodyPr>
          <a:lstStyle/>
          <a:p>
            <a:r>
              <a:rPr lang="en-US" dirty="0">
                <a:solidFill>
                  <a:srgbClr val="FF0000"/>
                </a:solidFill>
              </a:rPr>
              <a:t>MS Access:</a:t>
            </a:r>
          </a:p>
          <a:p>
            <a:r>
              <a:rPr lang="en-GB" dirty="0">
                <a:solidFill>
                  <a:srgbClr val="FF0000"/>
                </a:solidFill>
              </a:rPr>
              <a:t>DD/MM/YYYY</a:t>
            </a:r>
          </a:p>
        </p:txBody>
      </p:sp>
    </p:spTree>
    <p:extLst>
      <p:ext uri="{BB962C8B-B14F-4D97-AF65-F5344CB8AC3E}">
        <p14:creationId xmlns:p14="http://schemas.microsoft.com/office/powerpoint/2010/main" val="1362274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A2E7-AB64-1F4E-9BC2-DCF396AFA09C}"/>
              </a:ext>
            </a:extLst>
          </p:cNvPr>
          <p:cNvSpPr>
            <a:spLocks noGrp="1"/>
          </p:cNvSpPr>
          <p:nvPr>
            <p:ph type="title"/>
          </p:nvPr>
        </p:nvSpPr>
        <p:spPr/>
        <p:txBody>
          <a:bodyPr/>
          <a:lstStyle/>
          <a:p>
            <a:r>
              <a:rPr lang="en-GB" dirty="0"/>
              <a:t>References/resources</a:t>
            </a:r>
          </a:p>
        </p:txBody>
      </p:sp>
      <p:sp>
        <p:nvSpPr>
          <p:cNvPr id="3" name="Content Placeholder 2">
            <a:extLst>
              <a:ext uri="{FF2B5EF4-FFF2-40B4-BE49-F238E27FC236}">
                <a16:creationId xmlns:a16="http://schemas.microsoft.com/office/drawing/2014/main" id="{C7ECB504-5480-3B4D-9352-51E0E468881A}"/>
              </a:ext>
            </a:extLst>
          </p:cNvPr>
          <p:cNvSpPr>
            <a:spLocks noGrp="1"/>
          </p:cNvSpPr>
          <p:nvPr>
            <p:ph idx="1"/>
          </p:nvPr>
        </p:nvSpPr>
        <p:spPr/>
        <p:txBody>
          <a:bodyPr/>
          <a:lstStyle/>
          <a:p>
            <a:r>
              <a:rPr lang="en-GB" dirty="0">
                <a:hlinkClick r:id="rId2"/>
              </a:rPr>
              <a:t>https://support.microsoft.com/en-us/office/switch-function-d750c10d-0c8e-444c-9e63-f47504f9e379</a:t>
            </a:r>
            <a:endParaRPr lang="en-GB" dirty="0"/>
          </a:p>
          <a:p>
            <a:r>
              <a:rPr lang="en-GB" dirty="0">
                <a:hlinkClick r:id="rId3"/>
              </a:rPr>
              <a:t>https://support.microsoft.com/en-us/office/access-functions-by-category-b8b136c3-2716-4d39-94a2-658ce330ed83</a:t>
            </a:r>
            <a:endParaRPr lang="en-GB" dirty="0"/>
          </a:p>
          <a:p>
            <a:r>
              <a:rPr lang="en-GB" dirty="0">
                <a:hlinkClick r:id="rId4"/>
              </a:rPr>
              <a:t>https://www.w3schools.com/sql/sql_ref_msaccess.asp</a:t>
            </a:r>
            <a:endParaRPr lang="en-GB" dirty="0"/>
          </a:p>
          <a:p>
            <a:r>
              <a:rPr lang="en-GB" dirty="0"/>
              <a:t>https://</a:t>
            </a:r>
            <a:r>
              <a:rPr lang="en-GB" dirty="0" err="1"/>
              <a:t>docs.oracle.com</a:t>
            </a:r>
            <a:r>
              <a:rPr lang="en-GB" dirty="0"/>
              <a:t>/cd/B19306_01/server.102/b14200.pdf</a:t>
            </a:r>
          </a:p>
          <a:p>
            <a:endParaRPr lang="en-GB" dirty="0"/>
          </a:p>
        </p:txBody>
      </p:sp>
    </p:spTree>
    <p:extLst>
      <p:ext uri="{BB962C8B-B14F-4D97-AF65-F5344CB8AC3E}">
        <p14:creationId xmlns:p14="http://schemas.microsoft.com/office/powerpoint/2010/main" val="163190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Functions	</a:t>
            </a:r>
          </a:p>
        </p:txBody>
      </p:sp>
      <p:sp>
        <p:nvSpPr>
          <p:cNvPr id="4" name="Rectangle 3"/>
          <p:cNvSpPr/>
          <p:nvPr/>
        </p:nvSpPr>
        <p:spPr>
          <a:xfrm>
            <a:off x="457200" y="1916832"/>
            <a:ext cx="8507288" cy="3416320"/>
          </a:xfrm>
          <a:prstGeom prst="rect">
            <a:avLst/>
          </a:prstGeom>
        </p:spPr>
        <p:txBody>
          <a:bodyPr wrap="square">
            <a:spAutoFit/>
          </a:bodyPr>
          <a:lstStyle/>
          <a:p>
            <a:r>
              <a:rPr lang="en-US" dirty="0">
                <a:latin typeface="+mn-lt"/>
                <a:ea typeface="Times New Roman" charset="0"/>
                <a:cs typeface="Times New Roman" charset="0"/>
              </a:rPr>
              <a:t>SQL provides a number of functions to control data type conversions.  These conversion functions convert a value from one data type into another</a:t>
            </a:r>
            <a:r>
              <a:rPr lang="en-GB" dirty="0">
                <a:latin typeface="+mn-lt"/>
              </a:rPr>
              <a:t> </a:t>
            </a:r>
          </a:p>
          <a:p>
            <a:endParaRPr lang="en-GB" dirty="0">
              <a:latin typeface="+mn-lt"/>
            </a:endParaRPr>
          </a:p>
          <a:p>
            <a:r>
              <a:rPr lang="en-US" dirty="0">
                <a:latin typeface="+mn-lt"/>
              </a:rPr>
              <a:t>TO_CHAR(</a:t>
            </a:r>
            <a:r>
              <a:rPr lang="en-US" i="1" dirty="0">
                <a:latin typeface="+mn-lt"/>
              </a:rPr>
              <a:t>number</a:t>
            </a:r>
            <a:r>
              <a:rPr lang="en-US" dirty="0">
                <a:latin typeface="+mn-lt"/>
              </a:rPr>
              <a:t> |</a:t>
            </a:r>
            <a:r>
              <a:rPr lang="en-US" i="1" dirty="0">
                <a:latin typeface="+mn-lt"/>
              </a:rPr>
              <a:t> date,  </a:t>
            </a:r>
            <a:r>
              <a:rPr lang="en-US" dirty="0">
                <a:latin typeface="+mn-lt"/>
              </a:rPr>
              <a:t>[' </a:t>
            </a:r>
            <a:r>
              <a:rPr lang="en-US" dirty="0" err="1">
                <a:latin typeface="+mn-lt"/>
              </a:rPr>
              <a:t>fmt</a:t>
            </a:r>
            <a:r>
              <a:rPr lang="en-US" dirty="0">
                <a:latin typeface="+mn-lt"/>
              </a:rPr>
              <a:t>'])	converts number or date to character format </a:t>
            </a:r>
            <a:r>
              <a:rPr lang="en-US" i="1" dirty="0" err="1">
                <a:latin typeface="+mn-lt"/>
              </a:rPr>
              <a:t>fmt</a:t>
            </a:r>
            <a:endParaRPr lang="en-US" i="1" dirty="0">
              <a:latin typeface="+mn-lt"/>
            </a:endParaRPr>
          </a:p>
          <a:p>
            <a:endParaRPr lang="en-US" i="1" dirty="0">
              <a:latin typeface="+mn-lt"/>
            </a:endParaRPr>
          </a:p>
          <a:p>
            <a:r>
              <a:rPr lang="en-US" dirty="0">
                <a:latin typeface="+mn-lt"/>
              </a:rPr>
              <a:t>The  TO_CHAR function is frequently used to change a date format from the default to an alternative display format.</a:t>
            </a:r>
            <a:endParaRPr lang="en-GB" dirty="0">
              <a:latin typeface="+mn-lt"/>
            </a:endParaRPr>
          </a:p>
          <a:p>
            <a:r>
              <a:rPr lang="en-US" dirty="0">
                <a:latin typeface="+mn-lt"/>
              </a:rPr>
              <a:t> </a:t>
            </a:r>
            <a:endParaRPr lang="en-GB" dirty="0">
              <a:latin typeface="+mn-lt"/>
            </a:endParaRPr>
          </a:p>
          <a:p>
            <a:r>
              <a:rPr lang="en-US" dirty="0">
                <a:latin typeface="+mn-lt"/>
              </a:rPr>
              <a:t>TO_CHAR(date, 'date picture')	specifies that date is to be converted to a new 					format on output</a:t>
            </a:r>
          </a:p>
          <a:p>
            <a:endParaRPr lang="en-GB" dirty="0"/>
          </a:p>
          <a:p>
            <a:r>
              <a:rPr lang="en-US" i="1" dirty="0">
                <a:latin typeface="+mn-lt"/>
              </a:rPr>
              <a:t> </a:t>
            </a:r>
            <a:endParaRPr lang="en-US" dirty="0">
              <a:latin typeface="+mn-lt"/>
            </a:endParaRPr>
          </a:p>
        </p:txBody>
      </p:sp>
      <p:sp>
        <p:nvSpPr>
          <p:cNvPr id="3" name="TextBox 2">
            <a:extLst>
              <a:ext uri="{FF2B5EF4-FFF2-40B4-BE49-F238E27FC236}">
                <a16:creationId xmlns:a16="http://schemas.microsoft.com/office/drawing/2014/main" id="{40C29126-270B-E14D-BB15-FBEAD8D46BEF}"/>
              </a:ext>
            </a:extLst>
          </p:cNvPr>
          <p:cNvSpPr txBox="1"/>
          <p:nvPr/>
        </p:nvSpPr>
        <p:spPr>
          <a:xfrm>
            <a:off x="457200" y="5009986"/>
            <a:ext cx="7272808" cy="923330"/>
          </a:xfrm>
          <a:prstGeom prst="rect">
            <a:avLst/>
          </a:prstGeom>
          <a:noFill/>
        </p:spPr>
        <p:txBody>
          <a:bodyPr wrap="square" rtlCol="0">
            <a:spAutoFit/>
          </a:bodyPr>
          <a:lstStyle/>
          <a:p>
            <a:r>
              <a:rPr lang="en-US" dirty="0">
                <a:solidFill>
                  <a:srgbClr val="FF0000"/>
                </a:solidFill>
              </a:rPr>
              <a:t>MS Access: Use the FORMAT() function</a:t>
            </a:r>
          </a:p>
          <a:p>
            <a:endParaRPr lang="en-US" dirty="0">
              <a:solidFill>
                <a:srgbClr val="FF0000"/>
              </a:solidFill>
            </a:endParaRPr>
          </a:p>
          <a:p>
            <a:r>
              <a:rPr lang="en-US" dirty="0">
                <a:solidFill>
                  <a:srgbClr val="FF0000"/>
                </a:solidFill>
              </a:rPr>
              <a:t>Format (</a:t>
            </a:r>
            <a:r>
              <a:rPr lang="en-US" i="1" dirty="0">
                <a:solidFill>
                  <a:srgbClr val="FF0000"/>
                </a:solidFill>
              </a:rPr>
              <a:t>value</a:t>
            </a:r>
            <a:r>
              <a:rPr lang="en-US" dirty="0">
                <a:solidFill>
                  <a:srgbClr val="FF0000"/>
                </a:solidFill>
              </a:rPr>
              <a:t>, </a:t>
            </a:r>
            <a:r>
              <a:rPr lang="en-US" i="1" dirty="0">
                <a:solidFill>
                  <a:srgbClr val="FF0000"/>
                </a:solidFill>
              </a:rPr>
              <a:t>format</a:t>
            </a:r>
            <a:r>
              <a:rPr lang="en-US" dirty="0">
                <a:solidFill>
                  <a:srgbClr val="FF0000"/>
                </a:solidFill>
              </a:rPr>
              <a:t>, </a:t>
            </a:r>
            <a:r>
              <a:rPr lang="en-US" i="1" dirty="0" err="1">
                <a:solidFill>
                  <a:srgbClr val="FF0000"/>
                </a:solidFill>
              </a:rPr>
              <a:t>firstdayofweek</a:t>
            </a:r>
            <a:r>
              <a:rPr lang="en-US" dirty="0">
                <a:solidFill>
                  <a:srgbClr val="FF0000"/>
                </a:solidFill>
              </a:rPr>
              <a:t>, </a:t>
            </a:r>
            <a:r>
              <a:rPr lang="en-US" i="1" dirty="0" err="1">
                <a:solidFill>
                  <a:srgbClr val="FF0000"/>
                </a:solidFill>
              </a:rPr>
              <a:t>firstweekofyear</a:t>
            </a:r>
            <a:r>
              <a:rPr lang="en-US" dirty="0">
                <a:solidFill>
                  <a:srgbClr val="FF0000"/>
                </a:solidFill>
              </a:rPr>
              <a:t>) </a:t>
            </a:r>
            <a:endParaRPr lang="en-GB" dirty="0">
              <a:solidFill>
                <a:srgbClr val="FF0000"/>
              </a:solidFill>
            </a:endParaRPr>
          </a:p>
        </p:txBody>
      </p:sp>
    </p:spTree>
    <p:extLst>
      <p:ext uri="{BB962C8B-B14F-4D97-AF65-F5344CB8AC3E}">
        <p14:creationId xmlns:p14="http://schemas.microsoft.com/office/powerpoint/2010/main" val="343792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To_char</a:t>
            </a:r>
            <a:r>
              <a:rPr lang="en-US" dirty="0"/>
              <a:t>()</a:t>
            </a:r>
          </a:p>
        </p:txBody>
      </p:sp>
      <p:sp>
        <p:nvSpPr>
          <p:cNvPr id="4" name="Rectangle 3"/>
          <p:cNvSpPr/>
          <p:nvPr/>
        </p:nvSpPr>
        <p:spPr>
          <a:xfrm>
            <a:off x="457200" y="1676415"/>
            <a:ext cx="8229600" cy="4801314"/>
          </a:xfrm>
          <a:prstGeom prst="rect">
            <a:avLst/>
          </a:prstGeom>
        </p:spPr>
        <p:txBody>
          <a:bodyPr wrap="square">
            <a:spAutoFit/>
          </a:bodyPr>
          <a:lstStyle/>
          <a:p>
            <a:pPr marL="0" marR="0">
              <a:spcBef>
                <a:spcPts val="0"/>
              </a:spcBef>
              <a:spcAft>
                <a:spcPts val="0"/>
              </a:spcAft>
              <a:tabLst>
                <a:tab pos="1419225" algn="l"/>
              </a:tabLst>
            </a:pPr>
            <a:r>
              <a:rPr lang="en-US" dirty="0">
                <a:latin typeface="Calibri" charset="0"/>
                <a:ea typeface="Times New Roman" charset="0"/>
                <a:cs typeface="Times New Roman" charset="0"/>
              </a:rPr>
              <a:t>To convert the current date from the default format (DD-MON-YY) to a new 'date picture', enter:</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dirty="0">
                <a:latin typeface="Calibri" charset="0"/>
                <a:ea typeface="Times New Roman" charset="0"/>
                <a:cs typeface="Times New Roman" charset="0"/>
              </a:rPr>
              <a:t> </a:t>
            </a:r>
            <a:endParaRPr lang="en-GB" dirty="0">
              <a:latin typeface="Calibri" charset="0"/>
              <a:ea typeface="Times New Roman" charset="0"/>
              <a:cs typeface="Times New Roman" charset="0"/>
            </a:endParaRPr>
          </a:p>
          <a:p>
            <a:pPr marL="0" marR="0">
              <a:spcBef>
                <a:spcPts val="0"/>
              </a:spcBef>
              <a:spcAft>
                <a:spcPts val="0"/>
              </a:spcAft>
            </a:pPr>
            <a:r>
              <a:rPr lang="en-US" dirty="0">
                <a:latin typeface="Calibri" charset="0"/>
                <a:ea typeface="Times New Roman" charset="0"/>
                <a:cs typeface="Times New Roman" charset="0"/>
              </a:rPr>
              <a:t>	SELECT	TO_CHAR(SYSDATE, 'DAY, DDTH MONTH YYYY' )</a:t>
            </a:r>
            <a:endParaRPr lang="en-GB" dirty="0">
              <a:latin typeface="Calibri" charset="0"/>
              <a:ea typeface="Times New Roman" charset="0"/>
              <a:cs typeface="Times New Roman" charset="0"/>
            </a:endParaRPr>
          </a:p>
          <a:p>
            <a:pPr marL="0" marR="0">
              <a:spcBef>
                <a:spcPts val="0"/>
              </a:spcBef>
              <a:spcAft>
                <a:spcPts val="0"/>
              </a:spcAft>
            </a:pPr>
            <a:r>
              <a:rPr lang="en-US" dirty="0">
                <a:latin typeface="Calibri" charset="0"/>
                <a:ea typeface="Times New Roman" charset="0"/>
                <a:cs typeface="Times New Roman" charset="0"/>
              </a:rPr>
              <a:t>	FROM 	DUAL;</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b="1" dirty="0">
                <a:latin typeface="Calibri" charset="0"/>
                <a:ea typeface="Times New Roman" charset="0"/>
                <a:cs typeface="Times New Roman" charset="0"/>
              </a:rPr>
              <a:t> </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b="1" dirty="0">
                <a:latin typeface="Calibri" charset="0"/>
                <a:ea typeface="Times New Roman" charset="0"/>
                <a:cs typeface="Times New Roman" charset="0"/>
              </a:rPr>
              <a:t> </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b="1" dirty="0">
                <a:latin typeface="Consolas" charset="0"/>
                <a:ea typeface="Times New Roman" charset="0"/>
                <a:cs typeface="Times New Roman" charset="0"/>
              </a:rPr>
              <a:t>TO_CHAR(SYSDATE,'DAY, DDTH MONTH YYYY')</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b="1" dirty="0">
                <a:latin typeface="Consolas" charset="0"/>
                <a:ea typeface="Times New Roman" charset="0"/>
                <a:cs typeface="Times New Roman" charset="0"/>
              </a:rPr>
              <a:t>----------------------------------------</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b="1" dirty="0">
                <a:latin typeface="Consolas" charset="0"/>
                <a:ea typeface="Times New Roman" charset="0"/>
                <a:cs typeface="Times New Roman" charset="0"/>
              </a:rPr>
              <a:t>TUESDAY	, 05TH SEPTEMBER 1989</a:t>
            </a:r>
          </a:p>
          <a:p>
            <a:pPr marL="0" marR="0">
              <a:spcBef>
                <a:spcPts val="0"/>
              </a:spcBef>
              <a:spcAft>
                <a:spcPts val="0"/>
              </a:spcAft>
              <a:tabLst>
                <a:tab pos="1419225" algn="l"/>
              </a:tabLst>
            </a:pPr>
            <a:endParaRPr lang="en-US" b="1" dirty="0">
              <a:effectLst/>
              <a:latin typeface="Consolas" charset="0"/>
              <a:ea typeface="Times New Roman" charset="0"/>
              <a:cs typeface="Times New Roman" charset="0"/>
            </a:endParaRPr>
          </a:p>
          <a:p>
            <a:pPr>
              <a:spcBef>
                <a:spcPts val="0"/>
              </a:spcBef>
              <a:spcAft>
                <a:spcPts val="0"/>
              </a:spcAft>
              <a:tabLst>
                <a:tab pos="1419225" algn="l"/>
              </a:tabLst>
            </a:pPr>
            <a:endParaRPr lang="en-US" dirty="0">
              <a:latin typeface="+mn-lt"/>
            </a:endParaRPr>
          </a:p>
          <a:p>
            <a:pPr>
              <a:spcBef>
                <a:spcPts val="0"/>
              </a:spcBef>
              <a:spcAft>
                <a:spcPts val="0"/>
              </a:spcAft>
              <a:tabLst>
                <a:tab pos="1419225" algn="l"/>
              </a:tabLst>
            </a:pPr>
            <a:r>
              <a:rPr lang="en-US" dirty="0">
                <a:latin typeface="+mn-lt"/>
              </a:rPr>
              <a:t>Note that the 'date picture' must be embedded within single quotes, can include any of the formats listed in tutorial sheets, and the column and 'date picture' must be separated by a comma.  Furthermore,  DAY and MONTH in the output are automatically padded with blanks to a length of 9. </a:t>
            </a:r>
            <a:endParaRPr lang="en-GB" dirty="0">
              <a:latin typeface="+mn-lt"/>
            </a:endParaRPr>
          </a:p>
          <a:p>
            <a:pPr marL="0" marR="0">
              <a:spcBef>
                <a:spcPts val="0"/>
              </a:spcBef>
              <a:spcAft>
                <a:spcPts val="0"/>
              </a:spcAft>
              <a:tabLst>
                <a:tab pos="1419225" algn="l"/>
              </a:tabLst>
            </a:pPr>
            <a:endParaRPr lang="en-GB" dirty="0">
              <a:effectLst/>
              <a:latin typeface="Calibri" charset="0"/>
              <a:ea typeface="Times New Roman" charset="0"/>
              <a:cs typeface="Times New Roman" charset="0"/>
            </a:endParaRPr>
          </a:p>
        </p:txBody>
      </p:sp>
      <p:sp>
        <p:nvSpPr>
          <p:cNvPr id="3" name="TextBox 2"/>
          <p:cNvSpPr txBox="1"/>
          <p:nvPr/>
        </p:nvSpPr>
        <p:spPr>
          <a:xfrm>
            <a:off x="6084168" y="3185939"/>
            <a:ext cx="2376264" cy="923330"/>
          </a:xfrm>
          <a:prstGeom prst="rect">
            <a:avLst/>
          </a:prstGeom>
          <a:noFill/>
          <a:ln>
            <a:solidFill>
              <a:srgbClr val="6600CC"/>
            </a:solidFill>
          </a:ln>
        </p:spPr>
        <p:txBody>
          <a:bodyPr wrap="square" rtlCol="0">
            <a:spAutoFit/>
          </a:bodyPr>
          <a:lstStyle/>
          <a:p>
            <a:r>
              <a:rPr lang="en-US" dirty="0">
                <a:solidFill>
                  <a:srgbClr val="6600CC"/>
                </a:solidFill>
              </a:rPr>
              <a:t>Look at the tutorial sheets to remove blank padding.</a:t>
            </a:r>
            <a:endParaRPr lang="en-GB" dirty="0">
              <a:solidFill>
                <a:srgbClr val="6600CC"/>
              </a:solidFill>
            </a:endParaRPr>
          </a:p>
        </p:txBody>
      </p:sp>
      <p:sp>
        <p:nvSpPr>
          <p:cNvPr id="5" name="TextBox 4">
            <a:extLst>
              <a:ext uri="{FF2B5EF4-FFF2-40B4-BE49-F238E27FC236}">
                <a16:creationId xmlns:a16="http://schemas.microsoft.com/office/drawing/2014/main" id="{A7F04B25-250A-524D-8FDB-0ADAE0E68F61}"/>
              </a:ext>
            </a:extLst>
          </p:cNvPr>
          <p:cNvSpPr txBox="1"/>
          <p:nvPr/>
        </p:nvSpPr>
        <p:spPr>
          <a:xfrm>
            <a:off x="457200" y="6154563"/>
            <a:ext cx="7632848" cy="646331"/>
          </a:xfrm>
          <a:prstGeom prst="rect">
            <a:avLst/>
          </a:prstGeom>
          <a:noFill/>
        </p:spPr>
        <p:txBody>
          <a:bodyPr wrap="square" rtlCol="0">
            <a:spAutoFit/>
          </a:bodyPr>
          <a:lstStyle/>
          <a:p>
            <a:r>
              <a:rPr lang="en-GB" b="1" dirty="0">
                <a:solidFill>
                  <a:srgbClr val="FF0000"/>
                </a:solidFill>
              </a:rPr>
              <a:t>MS Access: SELECT FORMAT (DATE (), "Long Date", 2);</a:t>
            </a:r>
          </a:p>
          <a:p>
            <a:r>
              <a:rPr lang="en-GB" dirty="0">
                <a:solidFill>
                  <a:srgbClr val="FF0000"/>
                </a:solidFill>
              </a:rPr>
              <a:t>Returns: 02 September 2020</a:t>
            </a:r>
          </a:p>
        </p:txBody>
      </p:sp>
    </p:spTree>
    <p:extLst>
      <p:ext uri="{BB962C8B-B14F-4D97-AF65-F5344CB8AC3E}">
        <p14:creationId xmlns:p14="http://schemas.microsoft.com/office/powerpoint/2010/main" val="133710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92" y="260648"/>
            <a:ext cx="8229600" cy="1027113"/>
          </a:xfrm>
        </p:spPr>
        <p:txBody>
          <a:bodyPr/>
          <a:lstStyle/>
          <a:p>
            <a:r>
              <a:rPr lang="en-US" dirty="0"/>
              <a:t>Date formats</a:t>
            </a:r>
          </a:p>
        </p:txBody>
      </p:sp>
      <p:sp>
        <p:nvSpPr>
          <p:cNvPr id="4" name="Rectangle 3"/>
          <p:cNvSpPr/>
          <p:nvPr/>
        </p:nvSpPr>
        <p:spPr>
          <a:xfrm>
            <a:off x="457200" y="1290837"/>
            <a:ext cx="8686800" cy="5386090"/>
          </a:xfrm>
          <a:prstGeom prst="rect">
            <a:avLst/>
          </a:prstGeom>
        </p:spPr>
        <p:txBody>
          <a:bodyPr wrap="square">
            <a:spAutoFit/>
          </a:bodyPr>
          <a:lstStyle/>
          <a:p>
            <a:pPr marL="0" marR="0">
              <a:spcBef>
                <a:spcPts val="0"/>
              </a:spcBef>
              <a:spcAft>
                <a:spcPts val="0"/>
              </a:spcAft>
              <a:tabLst>
                <a:tab pos="1419225" algn="l"/>
              </a:tabLst>
            </a:pPr>
            <a:r>
              <a:rPr lang="en-US" b="1" dirty="0">
                <a:latin typeface="+mn-lt"/>
                <a:ea typeface="Times New Roman" charset="0"/>
                <a:cs typeface="Times New Roman" charset="0"/>
              </a:rPr>
              <a:t>Some of  the elements of a date format model are:</a:t>
            </a:r>
            <a:endParaRPr lang="en-GB" b="1" dirty="0">
              <a:latin typeface="+mn-lt"/>
              <a:ea typeface="Times New Roman" charset="0"/>
              <a:cs typeface="Times New Roman" charset="0"/>
            </a:endParaRPr>
          </a:p>
          <a:p>
            <a:pPr marL="0" marR="0">
              <a:spcBef>
                <a:spcPts val="0"/>
              </a:spcBef>
              <a:spcAft>
                <a:spcPts val="0"/>
              </a:spcAft>
              <a:tabLst>
                <a:tab pos="1419225" algn="l"/>
              </a:tabLst>
            </a:pPr>
            <a:r>
              <a:rPr lang="en-US" b="1" dirty="0">
                <a:latin typeface="+mn-lt"/>
                <a:ea typeface="Times New Roman" charset="0"/>
                <a:cs typeface="Times New Roman" charset="0"/>
              </a:rPr>
              <a:t> </a:t>
            </a:r>
            <a:endParaRPr lang="en-GB" dirty="0">
              <a:latin typeface="+mn-lt"/>
              <a:ea typeface="Times New Roman" charset="0"/>
              <a:cs typeface="Times New Roman" charset="0"/>
            </a:endParaRPr>
          </a:p>
          <a:p>
            <a:pPr marL="0" marR="0">
              <a:spcBef>
                <a:spcPts val="0"/>
              </a:spcBef>
              <a:spcAft>
                <a:spcPts val="0"/>
              </a:spcAft>
              <a:tabLst>
                <a:tab pos="1419225" algn="l"/>
              </a:tabLst>
            </a:pPr>
            <a:r>
              <a:rPr lang="en-US" b="1" dirty="0">
                <a:latin typeface="+mn-lt"/>
                <a:ea typeface="Times New Roman" charset="0"/>
                <a:cs typeface="Times New Roman" charset="0"/>
              </a:rPr>
              <a:t>Picture		Meaning</a:t>
            </a:r>
            <a:endParaRPr lang="en-GB" dirty="0">
              <a:latin typeface="+mn-lt"/>
              <a:ea typeface="Times New Roman" charset="0"/>
              <a:cs typeface="Times New Roman" charset="0"/>
            </a:endParaRPr>
          </a:p>
          <a:p>
            <a:pPr marL="0" marR="0">
              <a:spcBef>
                <a:spcPts val="0"/>
              </a:spcBef>
              <a:spcAft>
                <a:spcPts val="0"/>
              </a:spcAft>
              <a:tabLst>
                <a:tab pos="1419225" algn="l"/>
              </a:tabLst>
            </a:pPr>
            <a:r>
              <a:rPr lang="en-US" sz="1600" dirty="0">
                <a:latin typeface="+mn-lt"/>
                <a:ea typeface="Times New Roman" charset="0"/>
                <a:cs typeface="Times New Roman" charset="0"/>
              </a:rPr>
              <a:t>YY or Y		Last 2 or 1 digit(s) of year</a:t>
            </a:r>
          </a:p>
          <a:p>
            <a:pPr marL="0" marR="0">
              <a:spcBef>
                <a:spcPts val="0"/>
              </a:spcBef>
              <a:spcAft>
                <a:spcPts val="0"/>
              </a:spcAft>
              <a:tabLst>
                <a:tab pos="1419225" algn="l"/>
              </a:tabLst>
            </a:pPr>
            <a:endParaRPr lang="en-GB" sz="1600" dirty="0">
              <a:latin typeface="+mn-lt"/>
              <a:ea typeface="Times New Roman" charset="0"/>
              <a:cs typeface="Times New Roman" charset="0"/>
            </a:endParaRPr>
          </a:p>
          <a:p>
            <a:pPr marL="0" marR="0">
              <a:spcBef>
                <a:spcPts val="0"/>
              </a:spcBef>
              <a:spcAft>
                <a:spcPts val="0"/>
              </a:spcAft>
              <a:tabLst>
                <a:tab pos="1419225" algn="l"/>
              </a:tabLst>
            </a:pPr>
            <a:r>
              <a:rPr lang="en-US" sz="1600" dirty="0">
                <a:latin typeface="+mn-lt"/>
                <a:ea typeface="Times New Roman" charset="0"/>
                <a:cs typeface="Times New Roman" charset="0"/>
              </a:rPr>
              <a:t>MM		Month</a:t>
            </a:r>
          </a:p>
          <a:p>
            <a:pPr marL="0" marR="0">
              <a:spcBef>
                <a:spcPts val="0"/>
              </a:spcBef>
              <a:spcAft>
                <a:spcPts val="0"/>
              </a:spcAft>
              <a:tabLst>
                <a:tab pos="1419225" algn="l"/>
              </a:tabLst>
            </a:pPr>
            <a:endParaRPr lang="en-GB" sz="1600" dirty="0">
              <a:latin typeface="+mn-lt"/>
              <a:ea typeface="Times New Roman" charset="0"/>
              <a:cs typeface="Times New Roman" charset="0"/>
            </a:endParaRPr>
          </a:p>
          <a:p>
            <a:pPr marL="0" marR="0">
              <a:spcBef>
                <a:spcPts val="0"/>
              </a:spcBef>
              <a:spcAft>
                <a:spcPts val="0"/>
              </a:spcAft>
              <a:tabLst>
                <a:tab pos="1419225" algn="l"/>
              </a:tabLst>
            </a:pPr>
            <a:r>
              <a:rPr lang="en-US" sz="1600" dirty="0">
                <a:latin typeface="+mn-lt"/>
                <a:ea typeface="Times New Roman" charset="0"/>
                <a:cs typeface="Times New Roman" charset="0"/>
              </a:rPr>
              <a:t>MONTH		Name of month, padded with blanks to length of 9 characters</a:t>
            </a:r>
          </a:p>
          <a:p>
            <a:pPr marL="0" marR="0">
              <a:spcBef>
                <a:spcPts val="0"/>
              </a:spcBef>
              <a:spcAft>
                <a:spcPts val="0"/>
              </a:spcAft>
              <a:tabLst>
                <a:tab pos="1419225" algn="l"/>
              </a:tabLst>
            </a:pPr>
            <a:endParaRPr lang="en-GB" sz="1600" dirty="0">
              <a:latin typeface="+mn-lt"/>
              <a:ea typeface="Times New Roman" charset="0"/>
              <a:cs typeface="Times New Roman" charset="0"/>
            </a:endParaRPr>
          </a:p>
          <a:p>
            <a:pPr marL="0" marR="0">
              <a:spcBef>
                <a:spcPts val="0"/>
              </a:spcBef>
              <a:spcAft>
                <a:spcPts val="0"/>
              </a:spcAft>
              <a:tabLst>
                <a:tab pos="1419225" algn="l"/>
              </a:tabLst>
            </a:pPr>
            <a:r>
              <a:rPr lang="en-US" sz="1600" dirty="0">
                <a:latin typeface="+mn-lt"/>
                <a:ea typeface="Times New Roman" charset="0"/>
                <a:cs typeface="Times New Roman" charset="0"/>
              </a:rPr>
              <a:t>MON		Name of month, 3 letter abbreviation</a:t>
            </a:r>
          </a:p>
          <a:p>
            <a:pPr marL="0" marR="0">
              <a:spcBef>
                <a:spcPts val="0"/>
              </a:spcBef>
              <a:spcAft>
                <a:spcPts val="0"/>
              </a:spcAft>
              <a:tabLst>
                <a:tab pos="1419225" algn="l"/>
              </a:tabLst>
            </a:pPr>
            <a:endParaRPr lang="en-GB" sz="1600" dirty="0">
              <a:latin typeface="+mn-lt"/>
              <a:ea typeface="Times New Roman" charset="0"/>
              <a:cs typeface="Times New Roman" charset="0"/>
            </a:endParaRPr>
          </a:p>
          <a:p>
            <a:pPr marL="0" marR="0">
              <a:spcBef>
                <a:spcPts val="0"/>
              </a:spcBef>
              <a:spcAft>
                <a:spcPts val="0"/>
              </a:spcAft>
              <a:tabLst>
                <a:tab pos="1419225" algn="l"/>
              </a:tabLst>
            </a:pPr>
            <a:r>
              <a:rPr lang="en-US" sz="1600" dirty="0">
                <a:latin typeface="+mn-lt"/>
                <a:ea typeface="Times New Roman" charset="0"/>
                <a:cs typeface="Times New Roman" charset="0"/>
              </a:rPr>
              <a:t>WW or W		Week of year or month</a:t>
            </a:r>
          </a:p>
          <a:p>
            <a:pPr marL="0" marR="0">
              <a:spcBef>
                <a:spcPts val="0"/>
              </a:spcBef>
              <a:spcAft>
                <a:spcPts val="0"/>
              </a:spcAft>
              <a:tabLst>
                <a:tab pos="1419225" algn="l"/>
              </a:tabLst>
            </a:pPr>
            <a:endParaRPr lang="en-US" sz="1600" dirty="0">
              <a:latin typeface="+mn-lt"/>
              <a:ea typeface="Times New Roman" charset="0"/>
              <a:cs typeface="Times New Roman" charset="0"/>
            </a:endParaRPr>
          </a:p>
          <a:p>
            <a:pPr>
              <a:spcBef>
                <a:spcPts val="0"/>
              </a:spcBef>
              <a:spcAft>
                <a:spcPts val="0"/>
              </a:spcAft>
              <a:tabLst>
                <a:tab pos="1419225" algn="l"/>
              </a:tabLst>
            </a:pPr>
            <a:r>
              <a:rPr lang="en-US" sz="1600" dirty="0"/>
              <a:t>DDD or DD or D	Day of year, month, or week</a:t>
            </a:r>
          </a:p>
          <a:p>
            <a:pPr>
              <a:spcBef>
                <a:spcPts val="0"/>
              </a:spcBef>
              <a:spcAft>
                <a:spcPts val="0"/>
              </a:spcAft>
              <a:tabLst>
                <a:tab pos="1419225" algn="l"/>
              </a:tabLst>
            </a:pPr>
            <a:r>
              <a:rPr lang="en-US" sz="1600" dirty="0"/>
              <a:t>DAY		Name of day, padded with blanks to length of 9 characters</a:t>
            </a:r>
            <a:endParaRPr lang="en-GB" sz="1600" dirty="0"/>
          </a:p>
          <a:p>
            <a:pPr>
              <a:spcBef>
                <a:spcPts val="0"/>
              </a:spcBef>
              <a:spcAft>
                <a:spcPts val="0"/>
              </a:spcAft>
              <a:tabLst>
                <a:tab pos="1419225" algn="l"/>
              </a:tabLst>
            </a:pPr>
            <a:endParaRPr lang="en-US" sz="1600" dirty="0"/>
          </a:p>
          <a:p>
            <a:pPr>
              <a:spcBef>
                <a:spcPts val="0"/>
              </a:spcBef>
              <a:spcAft>
                <a:spcPts val="0"/>
              </a:spcAft>
              <a:tabLst>
                <a:tab pos="1419225" algn="l"/>
              </a:tabLst>
            </a:pPr>
            <a:r>
              <a:rPr lang="en-US" sz="1600" dirty="0"/>
              <a:t>The codes are case sensitive and will affect display of date elements:</a:t>
            </a:r>
            <a:r>
              <a:rPr lang="en-GB" sz="1600" dirty="0"/>
              <a:t> </a:t>
            </a:r>
          </a:p>
          <a:p>
            <a:pPr>
              <a:spcBef>
                <a:spcPts val="0"/>
              </a:spcBef>
              <a:spcAft>
                <a:spcPts val="0"/>
              </a:spcAft>
              <a:tabLst>
                <a:tab pos="1419225" algn="l"/>
              </a:tabLst>
            </a:pPr>
            <a:endParaRPr lang="en-GB" sz="1600" dirty="0"/>
          </a:p>
          <a:p>
            <a:pPr>
              <a:spcBef>
                <a:spcPts val="0"/>
              </a:spcBef>
              <a:spcAft>
                <a:spcPts val="0"/>
              </a:spcAft>
              <a:tabLst>
                <a:tab pos="1419225" algn="l"/>
              </a:tabLst>
            </a:pPr>
            <a:r>
              <a:rPr lang="en-GB" sz="1600" dirty="0"/>
              <a:t>DAY 		MONDAY</a:t>
            </a:r>
          </a:p>
          <a:p>
            <a:pPr>
              <a:spcBef>
                <a:spcPts val="0"/>
              </a:spcBef>
              <a:spcAft>
                <a:spcPts val="0"/>
              </a:spcAft>
              <a:tabLst>
                <a:tab pos="1419225" algn="l"/>
              </a:tabLst>
            </a:pPr>
            <a:r>
              <a:rPr lang="en-GB" sz="1600" dirty="0"/>
              <a:t>Day		Monday</a:t>
            </a:r>
          </a:p>
          <a:p>
            <a:pPr marL="0" marR="0">
              <a:spcBef>
                <a:spcPts val="0"/>
              </a:spcBef>
              <a:spcAft>
                <a:spcPts val="0"/>
              </a:spcAft>
              <a:tabLst>
                <a:tab pos="1419225" algn="l"/>
              </a:tabLst>
            </a:pPr>
            <a:endParaRPr lang="en-GB" sz="1600" dirty="0">
              <a:effectLst/>
              <a:latin typeface="+mn-lt"/>
              <a:ea typeface="Times New Roman" charset="0"/>
              <a:cs typeface="Times New Roman" charset="0"/>
            </a:endParaRPr>
          </a:p>
        </p:txBody>
      </p:sp>
    </p:spTree>
    <p:extLst>
      <p:ext uri="{BB962C8B-B14F-4D97-AF65-F5344CB8AC3E}">
        <p14:creationId xmlns:p14="http://schemas.microsoft.com/office/powerpoint/2010/main" val="44156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formats</a:t>
            </a:r>
          </a:p>
        </p:txBody>
      </p:sp>
      <p:sp>
        <p:nvSpPr>
          <p:cNvPr id="4" name="Rectangle 3"/>
          <p:cNvSpPr/>
          <p:nvPr/>
        </p:nvSpPr>
        <p:spPr>
          <a:xfrm>
            <a:off x="490984" y="1700808"/>
            <a:ext cx="8229600" cy="3970318"/>
          </a:xfrm>
          <a:prstGeom prst="rect">
            <a:avLst/>
          </a:prstGeom>
        </p:spPr>
        <p:txBody>
          <a:bodyPr wrap="square">
            <a:spAutoFit/>
          </a:bodyPr>
          <a:lstStyle/>
          <a:p>
            <a:pPr marL="0" marR="0">
              <a:spcBef>
                <a:spcPts val="0"/>
              </a:spcBef>
              <a:spcAft>
                <a:spcPts val="0"/>
              </a:spcAft>
              <a:tabLst>
                <a:tab pos="1419225" algn="l"/>
              </a:tabLst>
            </a:pPr>
            <a:r>
              <a:rPr lang="en-US" b="1" dirty="0">
                <a:latin typeface="Calibri" charset="0"/>
                <a:ea typeface="Times New Roman" charset="0"/>
                <a:cs typeface="Times New Roman" charset="0"/>
              </a:rPr>
              <a:t>The prefix below may be added to the codes above:</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dirty="0">
                <a:latin typeface="Calibri" charset="0"/>
                <a:ea typeface="Times New Roman" charset="0"/>
                <a:cs typeface="Times New Roman" charset="0"/>
              </a:rPr>
              <a:t> </a:t>
            </a:r>
            <a:endParaRPr lang="en-GB" dirty="0">
              <a:latin typeface="Calibri" charset="0"/>
              <a:ea typeface="Times New Roman" charset="0"/>
              <a:cs typeface="Times New Roman" charset="0"/>
            </a:endParaRPr>
          </a:p>
          <a:p>
            <a:pPr marL="1440180" marR="0" indent="-1440180">
              <a:spcBef>
                <a:spcPts val="0"/>
              </a:spcBef>
              <a:spcAft>
                <a:spcPts val="0"/>
              </a:spcAft>
            </a:pPr>
            <a:r>
              <a:rPr lang="en-US" dirty="0" err="1">
                <a:latin typeface="Calibri" charset="0"/>
                <a:ea typeface="Times New Roman" charset="0"/>
                <a:cs typeface="Times New Roman" charset="0"/>
              </a:rPr>
              <a:t>fm</a:t>
            </a:r>
            <a:r>
              <a:rPr lang="en-US" dirty="0">
                <a:latin typeface="Calibri" charset="0"/>
                <a:ea typeface="Times New Roman" charset="0"/>
                <a:cs typeface="Times New Roman" charset="0"/>
              </a:rPr>
              <a:t>		'Fill Mode'.  Prefixed to MONTH or DAY, suppresses blank padding, 	leaving a variable-length result, FM will suppress leading zeros for 	the </a:t>
            </a:r>
            <a:r>
              <a:rPr lang="en-US" dirty="0" err="1">
                <a:latin typeface="Calibri" charset="0"/>
                <a:ea typeface="Times New Roman" charset="0"/>
                <a:cs typeface="Times New Roman" charset="0"/>
              </a:rPr>
              <a:t>ddth</a:t>
            </a:r>
            <a:r>
              <a:rPr lang="en-US" dirty="0">
                <a:latin typeface="Calibri" charset="0"/>
                <a:ea typeface="Times New Roman" charset="0"/>
                <a:cs typeface="Times New Roman" charset="0"/>
              </a:rPr>
              <a:t> format.  Not meaningful with other codes.  A second 	occurrence of FM turns blanks on again</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b="1" dirty="0">
                <a:latin typeface="Calibri" charset="0"/>
                <a:ea typeface="Times New Roman" charset="0"/>
                <a:cs typeface="Times New Roman" charset="0"/>
              </a:rPr>
              <a:t> </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b="1" dirty="0">
                <a:latin typeface="Calibri" charset="0"/>
                <a:ea typeface="Times New Roman" charset="0"/>
                <a:cs typeface="Times New Roman" charset="0"/>
              </a:rPr>
              <a:t>The suffixes below may be added to the codes above:</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dirty="0">
                <a:latin typeface="Calibri" charset="0"/>
                <a:ea typeface="Times New Roman" charset="0"/>
                <a:cs typeface="Times New Roman" charset="0"/>
              </a:rPr>
              <a:t> </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dirty="0">
                <a:latin typeface="Calibri" charset="0"/>
                <a:ea typeface="Times New Roman" charset="0"/>
                <a:cs typeface="Times New Roman" charset="0"/>
              </a:rPr>
              <a:t>TH		Ordinal number (e. g. " DDTH" for " 4TH")</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dirty="0">
                <a:latin typeface="Calibri" charset="0"/>
                <a:ea typeface="Times New Roman" charset="0"/>
                <a:cs typeface="Times New Roman" charset="0"/>
              </a:rPr>
              <a:t> </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dirty="0">
                <a:latin typeface="Calibri" charset="0"/>
                <a:ea typeface="Times New Roman" charset="0"/>
                <a:cs typeface="Times New Roman" charset="0"/>
              </a:rPr>
              <a:t>SP		Spelled out number (e. g.  "DDSP" for " FOUR")</a:t>
            </a:r>
            <a:endParaRPr lang="en-GB" dirty="0">
              <a:latin typeface="Calibri" charset="0"/>
              <a:ea typeface="Times New Roman" charset="0"/>
              <a:cs typeface="Times New Roman" charset="0"/>
            </a:endParaRPr>
          </a:p>
          <a:p>
            <a:pPr marL="0" marR="0">
              <a:spcBef>
                <a:spcPts val="0"/>
              </a:spcBef>
              <a:spcAft>
                <a:spcPts val="0"/>
              </a:spcAft>
              <a:tabLst>
                <a:tab pos="1419225" algn="l"/>
              </a:tabLst>
            </a:pPr>
            <a:r>
              <a:rPr lang="en-US" dirty="0">
                <a:latin typeface="Calibri" charset="0"/>
                <a:ea typeface="Times New Roman" charset="0"/>
                <a:cs typeface="Times New Roman" charset="0"/>
              </a:rPr>
              <a:t> </a:t>
            </a:r>
            <a:endParaRPr lang="en-GB" dirty="0">
              <a:latin typeface="Calibri" charset="0"/>
              <a:ea typeface="Times New Roman" charset="0"/>
              <a:cs typeface="Times New Roman" charset="0"/>
            </a:endParaRPr>
          </a:p>
          <a:p>
            <a:r>
              <a:rPr lang="en-US" dirty="0">
                <a:latin typeface="Calibri" charset="0"/>
                <a:ea typeface="Times New Roman" charset="0"/>
                <a:cs typeface="Times New Roman" charset="0"/>
              </a:rPr>
              <a:t>SPTH or </a:t>
            </a:r>
            <a:r>
              <a:rPr lang="en-US" dirty="0" err="1">
                <a:latin typeface="Calibri" charset="0"/>
                <a:ea typeface="Times New Roman" charset="0"/>
                <a:cs typeface="Times New Roman" charset="0"/>
              </a:rPr>
              <a:t>thsp</a:t>
            </a:r>
            <a:r>
              <a:rPr lang="en-US" dirty="0">
                <a:latin typeface="Calibri" charset="0"/>
                <a:ea typeface="Times New Roman" charset="0"/>
                <a:cs typeface="Times New Roman" charset="0"/>
              </a:rPr>
              <a:t>	Spelled out ordinal numbers (e.g. " DDSPTH" for "FOURTH")</a:t>
            </a:r>
            <a:r>
              <a:rPr lang="en-GB" dirty="0"/>
              <a:t> </a:t>
            </a:r>
            <a:endParaRPr lang="en-US" dirty="0"/>
          </a:p>
        </p:txBody>
      </p:sp>
      <p:sp>
        <p:nvSpPr>
          <p:cNvPr id="3" name="TextBox 2">
            <a:extLst>
              <a:ext uri="{FF2B5EF4-FFF2-40B4-BE49-F238E27FC236}">
                <a16:creationId xmlns:a16="http://schemas.microsoft.com/office/drawing/2014/main" id="{405F87BB-494F-4346-A169-F3FDE3A6D8D9}"/>
              </a:ext>
            </a:extLst>
          </p:cNvPr>
          <p:cNvSpPr txBox="1"/>
          <p:nvPr/>
        </p:nvSpPr>
        <p:spPr>
          <a:xfrm>
            <a:off x="611560" y="5877272"/>
            <a:ext cx="8075240" cy="646331"/>
          </a:xfrm>
          <a:prstGeom prst="rect">
            <a:avLst/>
          </a:prstGeom>
          <a:noFill/>
        </p:spPr>
        <p:txBody>
          <a:bodyPr wrap="square" rtlCol="0">
            <a:spAutoFit/>
          </a:bodyPr>
          <a:lstStyle/>
          <a:p>
            <a:r>
              <a:rPr lang="en-GB" dirty="0">
                <a:solidFill>
                  <a:srgbClr val="FF0000"/>
                </a:solidFill>
              </a:rPr>
              <a:t>Pages 11 and 12 of the tutorial Functions 2 deal with the MS Access FORMAT() function parameters</a:t>
            </a:r>
          </a:p>
        </p:txBody>
      </p:sp>
    </p:spTree>
    <p:extLst>
      <p:ext uri="{BB962C8B-B14F-4D97-AF65-F5344CB8AC3E}">
        <p14:creationId xmlns:p14="http://schemas.microsoft.com/office/powerpoint/2010/main" val="186310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4" name="Rectangle 3"/>
          <p:cNvSpPr/>
          <p:nvPr/>
        </p:nvSpPr>
        <p:spPr>
          <a:xfrm>
            <a:off x="457200" y="1556792"/>
            <a:ext cx="8229600" cy="4585871"/>
          </a:xfrm>
          <a:prstGeom prst="rect">
            <a:avLst/>
          </a:prstGeom>
        </p:spPr>
        <p:txBody>
          <a:bodyPr wrap="square">
            <a:spAutoFit/>
          </a:bodyPr>
          <a:lstStyle/>
          <a:p>
            <a:pPr marL="0" marR="0">
              <a:spcBef>
                <a:spcPts val="0"/>
              </a:spcBef>
              <a:spcAft>
                <a:spcPts val="0"/>
              </a:spcAft>
              <a:tabLst>
                <a:tab pos="1419225" algn="l"/>
              </a:tabLst>
            </a:pPr>
            <a:r>
              <a:rPr lang="en-US" dirty="0">
                <a:latin typeface="+mn-lt"/>
                <a:ea typeface="Times New Roman" charset="0"/>
                <a:cs typeface="Times New Roman" charset="0"/>
              </a:rPr>
              <a:t>Functions can be nested to any level, and that inner functions within the nesting are evaluated first, working to the outer function last.</a:t>
            </a:r>
            <a:endParaRPr lang="en-GB" dirty="0">
              <a:latin typeface="+mn-lt"/>
              <a:ea typeface="Times New Roman" charset="0"/>
              <a:cs typeface="Times New Roman" charset="0"/>
            </a:endParaRPr>
          </a:p>
          <a:p>
            <a:pPr marL="0" marR="0">
              <a:spcBef>
                <a:spcPts val="0"/>
              </a:spcBef>
              <a:spcAft>
                <a:spcPts val="0"/>
              </a:spcAft>
              <a:tabLst>
                <a:tab pos="1419225" algn="l"/>
              </a:tabLst>
            </a:pPr>
            <a:r>
              <a:rPr lang="en-US" dirty="0">
                <a:latin typeface="+mn-lt"/>
                <a:ea typeface="Times New Roman" charset="0"/>
                <a:cs typeface="Times New Roman" charset="0"/>
              </a:rPr>
              <a:t> </a:t>
            </a:r>
            <a:endParaRPr lang="en-GB" dirty="0">
              <a:latin typeface="+mn-lt"/>
              <a:ea typeface="Times New Roman" charset="0"/>
              <a:cs typeface="Times New Roman" charset="0"/>
            </a:endParaRPr>
          </a:p>
          <a:p>
            <a:pPr marL="0" marR="0">
              <a:spcBef>
                <a:spcPts val="0"/>
              </a:spcBef>
              <a:spcAft>
                <a:spcPts val="0"/>
              </a:spcAft>
              <a:tabLst>
                <a:tab pos="1419225" algn="l"/>
              </a:tabLst>
            </a:pPr>
            <a:r>
              <a:rPr lang="en-US" dirty="0">
                <a:latin typeface="+mn-lt"/>
                <a:ea typeface="Times New Roman" charset="0"/>
                <a:cs typeface="Times New Roman" charset="0"/>
              </a:rPr>
              <a:t>Remember to keep track of the number of open and closed parentheses.  Here are some more examples of nested functions:</a:t>
            </a:r>
            <a:endParaRPr lang="en-GB" dirty="0">
              <a:latin typeface="+mn-lt"/>
              <a:ea typeface="Times New Roman" charset="0"/>
              <a:cs typeface="Times New Roman" charset="0"/>
            </a:endParaRPr>
          </a:p>
          <a:p>
            <a:pPr marL="0" marR="0">
              <a:spcBef>
                <a:spcPts val="0"/>
              </a:spcBef>
              <a:spcAft>
                <a:spcPts val="0"/>
              </a:spcAft>
              <a:tabLst>
                <a:tab pos="1419225" algn="l"/>
              </a:tabLst>
            </a:pPr>
            <a:r>
              <a:rPr lang="en-GB" dirty="0">
                <a:latin typeface="+mn-lt"/>
                <a:ea typeface="Times New Roman" charset="0"/>
                <a:cs typeface="Times New Roman" charset="0"/>
              </a:rPr>
              <a:t> </a:t>
            </a:r>
          </a:p>
          <a:p>
            <a:pPr marL="0" marR="0">
              <a:spcBef>
                <a:spcPts val="0"/>
              </a:spcBef>
              <a:spcAft>
                <a:spcPts val="0"/>
              </a:spcAft>
            </a:pPr>
            <a:r>
              <a:rPr lang="en-US" sz="1600" dirty="0">
                <a:latin typeface="+mn-lt"/>
                <a:ea typeface="Times New Roman" charset="0"/>
                <a:cs typeface="Times New Roman" charset="0"/>
              </a:rPr>
              <a:t>	SELECT	ENAME, NVL(TO_CHAR(MGR), ' UNMANAGEABLE’)</a:t>
            </a:r>
            <a:endParaRPr lang="en-GB" sz="1600" dirty="0">
              <a:latin typeface="+mn-lt"/>
              <a:ea typeface="Times New Roman" charset="0"/>
              <a:cs typeface="Times New Roman" charset="0"/>
            </a:endParaRPr>
          </a:p>
          <a:p>
            <a:pPr marL="0" marR="0">
              <a:spcBef>
                <a:spcPts val="0"/>
              </a:spcBef>
              <a:spcAft>
                <a:spcPts val="0"/>
              </a:spcAft>
            </a:pPr>
            <a:r>
              <a:rPr lang="en-US" sz="1600" dirty="0">
                <a:latin typeface="+mn-lt"/>
                <a:ea typeface="Times New Roman" charset="0"/>
                <a:cs typeface="Times New Roman" charset="0"/>
              </a:rPr>
              <a:t>	FROM	EMP</a:t>
            </a:r>
            <a:endParaRPr lang="en-GB" sz="1600" dirty="0">
              <a:latin typeface="+mn-lt"/>
              <a:ea typeface="Times New Roman" charset="0"/>
              <a:cs typeface="Times New Roman" charset="0"/>
            </a:endParaRPr>
          </a:p>
          <a:p>
            <a:pPr marL="0" marR="0">
              <a:spcBef>
                <a:spcPts val="0"/>
              </a:spcBef>
              <a:spcAft>
                <a:spcPts val="0"/>
              </a:spcAft>
            </a:pPr>
            <a:r>
              <a:rPr lang="en-US" sz="1600" dirty="0">
                <a:latin typeface="+mn-lt"/>
                <a:ea typeface="Times New Roman" charset="0"/>
                <a:cs typeface="Times New Roman" charset="0"/>
              </a:rPr>
              <a:t>	WHERE 	MGR IS NULL;</a:t>
            </a:r>
            <a:endParaRPr lang="en-GB" sz="1600" dirty="0">
              <a:latin typeface="+mn-lt"/>
              <a:ea typeface="Times New Roman" charset="0"/>
              <a:cs typeface="Times New Roman" charset="0"/>
            </a:endParaRPr>
          </a:p>
          <a:p>
            <a:pPr marL="0" marR="0">
              <a:spcBef>
                <a:spcPts val="0"/>
              </a:spcBef>
              <a:spcAft>
                <a:spcPts val="0"/>
              </a:spcAft>
              <a:tabLst>
                <a:tab pos="1419225" algn="l"/>
              </a:tabLst>
            </a:pPr>
            <a:r>
              <a:rPr lang="en-US" sz="1600" b="1" dirty="0">
                <a:latin typeface="+mn-lt"/>
                <a:ea typeface="Times New Roman" charset="0"/>
                <a:cs typeface="Times New Roman" charset="0"/>
              </a:rPr>
              <a:t>  </a:t>
            </a:r>
            <a:endParaRPr lang="en-GB" sz="1600" dirty="0">
              <a:latin typeface="+mn-lt"/>
              <a:ea typeface="Times New Roman" charset="0"/>
              <a:cs typeface="Times New Roman" charset="0"/>
            </a:endParaRPr>
          </a:p>
          <a:p>
            <a:pPr marL="0" marR="0">
              <a:spcBef>
                <a:spcPts val="0"/>
              </a:spcBef>
              <a:spcAft>
                <a:spcPts val="0"/>
              </a:spcAft>
              <a:tabLst>
                <a:tab pos="1419225" algn="l"/>
              </a:tabLst>
            </a:pPr>
            <a:r>
              <a:rPr lang="en-US" sz="1600" b="1" dirty="0">
                <a:latin typeface="+mn-lt"/>
                <a:ea typeface="Times New Roman" charset="0"/>
                <a:cs typeface="Times New Roman" charset="0"/>
              </a:rPr>
              <a:t>ENAME    	NVL(TO_CHAR(MGR),'UNMANAGEABLE')</a:t>
            </a:r>
            <a:endParaRPr lang="en-GB" sz="1600" dirty="0">
              <a:latin typeface="+mn-lt"/>
              <a:ea typeface="Times New Roman" charset="0"/>
              <a:cs typeface="Times New Roman" charset="0"/>
            </a:endParaRPr>
          </a:p>
          <a:p>
            <a:pPr marL="0" marR="0">
              <a:spcBef>
                <a:spcPts val="0"/>
              </a:spcBef>
              <a:spcAft>
                <a:spcPts val="0"/>
              </a:spcAft>
              <a:tabLst>
                <a:tab pos="1419225" algn="l"/>
              </a:tabLst>
            </a:pPr>
            <a:r>
              <a:rPr lang="en-US" sz="1600" b="1" dirty="0">
                <a:latin typeface="+mn-lt"/>
                <a:ea typeface="Times New Roman" charset="0"/>
                <a:cs typeface="Times New Roman" charset="0"/>
              </a:rPr>
              <a:t>-----    	---------------------------------- </a:t>
            </a:r>
            <a:endParaRPr lang="en-GB" sz="1600" dirty="0">
              <a:latin typeface="+mn-lt"/>
              <a:ea typeface="Times New Roman" charset="0"/>
              <a:cs typeface="Times New Roman" charset="0"/>
            </a:endParaRPr>
          </a:p>
          <a:p>
            <a:pPr marL="0" marR="0">
              <a:spcBef>
                <a:spcPts val="0"/>
              </a:spcBef>
              <a:spcAft>
                <a:spcPts val="0"/>
              </a:spcAft>
              <a:tabLst>
                <a:tab pos="1419225" algn="l"/>
              </a:tabLst>
            </a:pPr>
            <a:r>
              <a:rPr lang="en-US" sz="1600" b="1" dirty="0">
                <a:latin typeface="+mn-lt"/>
                <a:ea typeface="Times New Roman" charset="0"/>
                <a:cs typeface="Times New Roman" charset="0"/>
              </a:rPr>
              <a:t>KING     	UNMANAGEABLE</a:t>
            </a:r>
          </a:p>
          <a:p>
            <a:pPr marL="0" marR="0">
              <a:spcBef>
                <a:spcPts val="0"/>
              </a:spcBef>
              <a:spcAft>
                <a:spcPts val="0"/>
              </a:spcAft>
              <a:tabLst>
                <a:tab pos="1419225" algn="l"/>
              </a:tabLst>
            </a:pPr>
            <a:endParaRPr lang="en-US" sz="1000" b="1" dirty="0">
              <a:effectLst/>
              <a:latin typeface="+mn-lt"/>
              <a:ea typeface="Times New Roman" charset="0"/>
              <a:cs typeface="Times New Roman" charset="0"/>
            </a:endParaRPr>
          </a:p>
          <a:p>
            <a:r>
              <a:rPr lang="en-US" dirty="0">
                <a:latin typeface="+mn-lt"/>
              </a:rPr>
              <a:t>MGR column is first converted to a character with the TO_CHAR function</a:t>
            </a:r>
            <a:endParaRPr lang="en-GB" dirty="0">
              <a:latin typeface="+mn-lt"/>
            </a:endParaRPr>
          </a:p>
          <a:p>
            <a:r>
              <a:rPr lang="en-US" dirty="0">
                <a:latin typeface="+mn-lt"/>
              </a:rPr>
              <a:t>NVL function replaces a NULL MGR with the character string UNMANAGEABLE.</a:t>
            </a:r>
            <a:endParaRPr lang="en-GB" dirty="0">
              <a:latin typeface="+mn-lt"/>
            </a:endParaRPr>
          </a:p>
          <a:p>
            <a:pPr marL="0" marR="0">
              <a:spcBef>
                <a:spcPts val="0"/>
              </a:spcBef>
              <a:spcAft>
                <a:spcPts val="0"/>
              </a:spcAft>
              <a:tabLst>
                <a:tab pos="1419225" algn="l"/>
              </a:tabLst>
            </a:pPr>
            <a:endParaRPr lang="en-GB" dirty="0">
              <a:effectLst/>
              <a:latin typeface="Calibri" charset="0"/>
              <a:ea typeface="Times New Roman" charset="0"/>
              <a:cs typeface="Times New Roman" charset="0"/>
            </a:endParaRPr>
          </a:p>
        </p:txBody>
      </p:sp>
      <p:sp>
        <p:nvSpPr>
          <p:cNvPr id="3" name="TextBox 2">
            <a:extLst>
              <a:ext uri="{FF2B5EF4-FFF2-40B4-BE49-F238E27FC236}">
                <a16:creationId xmlns:a16="http://schemas.microsoft.com/office/drawing/2014/main" id="{E76D6F11-ECBF-FB47-80F1-A51006D4A579}"/>
              </a:ext>
            </a:extLst>
          </p:cNvPr>
          <p:cNvSpPr txBox="1"/>
          <p:nvPr/>
        </p:nvSpPr>
        <p:spPr>
          <a:xfrm>
            <a:off x="457200" y="5805264"/>
            <a:ext cx="7715200" cy="923330"/>
          </a:xfrm>
          <a:prstGeom prst="rect">
            <a:avLst/>
          </a:prstGeom>
          <a:noFill/>
        </p:spPr>
        <p:txBody>
          <a:bodyPr wrap="square" rtlCol="0">
            <a:spAutoFit/>
          </a:bodyPr>
          <a:lstStyle/>
          <a:p>
            <a:r>
              <a:rPr lang="en-US" dirty="0">
                <a:solidFill>
                  <a:srgbClr val="FF0000"/>
                </a:solidFill>
              </a:rPr>
              <a:t>MS Access: 	SELECT ENAME, </a:t>
            </a:r>
            <a:r>
              <a:rPr lang="en-US" dirty="0" err="1">
                <a:solidFill>
                  <a:srgbClr val="FF0000"/>
                </a:solidFill>
              </a:rPr>
              <a:t>Nz</a:t>
            </a:r>
            <a:r>
              <a:rPr lang="en-US" dirty="0">
                <a:solidFill>
                  <a:srgbClr val="FF0000"/>
                </a:solidFill>
              </a:rPr>
              <a:t> (MGR, 'UNMANAGEABLE’)</a:t>
            </a:r>
            <a:endParaRPr lang="en-GB" dirty="0">
              <a:solidFill>
                <a:srgbClr val="FF0000"/>
              </a:solidFill>
            </a:endParaRPr>
          </a:p>
          <a:p>
            <a:r>
              <a:rPr lang="en-US" dirty="0">
                <a:solidFill>
                  <a:srgbClr val="FF0000"/>
                </a:solidFill>
              </a:rPr>
              <a:t>		FROM 	EMP</a:t>
            </a:r>
            <a:endParaRPr lang="en-GB" dirty="0">
              <a:solidFill>
                <a:srgbClr val="FF0000"/>
              </a:solidFill>
            </a:endParaRPr>
          </a:p>
          <a:p>
            <a:r>
              <a:rPr lang="en-US" dirty="0">
                <a:solidFill>
                  <a:srgbClr val="FF0000"/>
                </a:solidFill>
              </a:rPr>
              <a:t>		WHERE MGR IS NULL;</a:t>
            </a:r>
            <a:endParaRPr lang="en-GB" dirty="0">
              <a:solidFill>
                <a:srgbClr val="FF0000"/>
              </a:solidFill>
            </a:endParaRPr>
          </a:p>
        </p:txBody>
      </p:sp>
    </p:spTree>
    <p:extLst>
      <p:ext uri="{BB962C8B-B14F-4D97-AF65-F5344CB8AC3E}">
        <p14:creationId xmlns:p14="http://schemas.microsoft.com/office/powerpoint/2010/main" val="77141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6" name="Rectangle 5"/>
          <p:cNvSpPr/>
          <p:nvPr/>
        </p:nvSpPr>
        <p:spPr>
          <a:xfrm>
            <a:off x="424160" y="1628800"/>
            <a:ext cx="8229600" cy="4247317"/>
          </a:xfrm>
          <a:prstGeom prst="rect">
            <a:avLst/>
          </a:prstGeom>
        </p:spPr>
        <p:txBody>
          <a:bodyPr wrap="square">
            <a:spAutoFit/>
          </a:bodyPr>
          <a:lstStyle/>
          <a:p>
            <a:pPr marL="0" marR="0">
              <a:spcBef>
                <a:spcPts val="0"/>
              </a:spcBef>
              <a:spcAft>
                <a:spcPts val="0"/>
              </a:spcAft>
              <a:tabLst>
                <a:tab pos="1419225" algn="l"/>
              </a:tabLst>
            </a:pPr>
            <a:r>
              <a:rPr lang="en-US" dirty="0">
                <a:latin typeface="+mn-lt"/>
                <a:ea typeface="Times New Roman" charset="0"/>
                <a:cs typeface="Times New Roman" charset="0"/>
              </a:rPr>
              <a:t>SYSDATE is a pseudo-column that returns the current date and time.  You can use SYSDATE just as you would use any other column name.  </a:t>
            </a:r>
          </a:p>
          <a:p>
            <a:pPr marL="0" marR="0">
              <a:spcBef>
                <a:spcPts val="0"/>
              </a:spcBef>
              <a:spcAft>
                <a:spcPts val="0"/>
              </a:spcAft>
              <a:tabLst>
                <a:tab pos="1419225" algn="l"/>
              </a:tabLst>
            </a:pPr>
            <a:r>
              <a:rPr lang="en-US" dirty="0">
                <a:latin typeface="+mn-lt"/>
                <a:ea typeface="Times New Roman" charset="0"/>
                <a:cs typeface="Times New Roman" charset="0"/>
              </a:rPr>
              <a:t>For example, you can display the current date by selecting SYSDATE from a table.  It is customary to select SYSDATE from a dummy table called DUAL.  The DUAL table is owned by the SYSTEM and may be accessed by all users.  It contains one column, DUMMY, and one row with a value 'X'.  The DUAL table is useful when you want to return a value once only - for instance, the value of a constant, pseudo-column or expression that is not derived from a table with 'user' data.</a:t>
            </a:r>
            <a:endParaRPr lang="en-GB" dirty="0">
              <a:latin typeface="+mn-lt"/>
              <a:ea typeface="Times New Roman" charset="0"/>
              <a:cs typeface="Times New Roman" charset="0"/>
            </a:endParaRPr>
          </a:p>
          <a:p>
            <a:pPr marL="0" marR="0">
              <a:spcBef>
                <a:spcPts val="0"/>
              </a:spcBef>
              <a:spcAft>
                <a:spcPts val="0"/>
              </a:spcAft>
              <a:tabLst>
                <a:tab pos="1419225" algn="l"/>
              </a:tabLst>
            </a:pPr>
            <a:r>
              <a:rPr lang="en-US" dirty="0">
                <a:latin typeface="+mn-lt"/>
                <a:ea typeface="Times New Roman" charset="0"/>
                <a:cs typeface="Times New Roman" charset="0"/>
              </a:rPr>
              <a:t> </a:t>
            </a:r>
            <a:endParaRPr lang="en-GB" dirty="0">
              <a:latin typeface="+mn-lt"/>
              <a:ea typeface="Times New Roman" charset="0"/>
              <a:cs typeface="Times New Roman" charset="0"/>
            </a:endParaRPr>
          </a:p>
          <a:p>
            <a:pPr marL="0" marR="0">
              <a:spcBef>
                <a:spcPts val="0"/>
              </a:spcBef>
              <a:spcAft>
                <a:spcPts val="0"/>
              </a:spcAft>
              <a:tabLst>
                <a:tab pos="1419225" algn="l"/>
              </a:tabLst>
            </a:pPr>
            <a:r>
              <a:rPr lang="en-US" dirty="0">
                <a:latin typeface="+mn-lt"/>
                <a:ea typeface="Times New Roman" charset="0"/>
                <a:cs typeface="Times New Roman" charset="0"/>
              </a:rPr>
              <a:t>To display the current date:</a:t>
            </a:r>
            <a:endParaRPr lang="en-GB" dirty="0">
              <a:latin typeface="+mn-lt"/>
              <a:ea typeface="Times New Roman" charset="0"/>
              <a:cs typeface="Times New Roman" charset="0"/>
            </a:endParaRPr>
          </a:p>
          <a:p>
            <a:pPr marL="0" marR="0">
              <a:spcBef>
                <a:spcPts val="0"/>
              </a:spcBef>
              <a:spcAft>
                <a:spcPts val="0"/>
              </a:spcAft>
              <a:tabLst>
                <a:tab pos="1419225" algn="l"/>
              </a:tabLst>
            </a:pPr>
            <a:r>
              <a:rPr lang="en-GB" dirty="0">
                <a:latin typeface="+mn-lt"/>
                <a:ea typeface="Times New Roman" charset="0"/>
                <a:cs typeface="Times New Roman" charset="0"/>
              </a:rPr>
              <a:t> </a:t>
            </a:r>
          </a:p>
          <a:p>
            <a:pPr marL="0" marR="0">
              <a:spcBef>
                <a:spcPts val="0"/>
              </a:spcBef>
              <a:spcAft>
                <a:spcPts val="0"/>
              </a:spcAft>
              <a:tabLst>
                <a:tab pos="1419225" algn="l"/>
              </a:tabLst>
            </a:pPr>
            <a:r>
              <a:rPr lang="en-US" dirty="0">
                <a:latin typeface="+mn-lt"/>
                <a:ea typeface="Times New Roman" charset="0"/>
                <a:cs typeface="Times New Roman" charset="0"/>
              </a:rPr>
              <a:t>SELECT	SYSDATE</a:t>
            </a:r>
            <a:endParaRPr lang="en-GB" dirty="0">
              <a:latin typeface="+mn-lt"/>
              <a:ea typeface="Times New Roman" charset="0"/>
              <a:cs typeface="Times New Roman" charset="0"/>
            </a:endParaRPr>
          </a:p>
          <a:p>
            <a:pPr marL="0" marR="0">
              <a:spcBef>
                <a:spcPts val="0"/>
              </a:spcBef>
              <a:spcAft>
                <a:spcPts val="0"/>
              </a:spcAft>
              <a:tabLst>
                <a:tab pos="1419225" algn="l"/>
              </a:tabLst>
            </a:pPr>
            <a:r>
              <a:rPr lang="en-US" dirty="0">
                <a:latin typeface="+mn-lt"/>
                <a:ea typeface="Times New Roman" charset="0"/>
                <a:cs typeface="Times New Roman" charset="0"/>
              </a:rPr>
              <a:t>FROM	DUAL;</a:t>
            </a:r>
          </a:p>
          <a:p>
            <a:pPr marL="0" marR="0">
              <a:spcBef>
                <a:spcPts val="0"/>
              </a:spcBef>
              <a:spcAft>
                <a:spcPts val="0"/>
              </a:spcAft>
              <a:tabLst>
                <a:tab pos="1419225" algn="l"/>
              </a:tabLst>
            </a:pPr>
            <a:endParaRPr lang="en-US" dirty="0">
              <a:effectLst/>
              <a:latin typeface="+mn-lt"/>
              <a:ea typeface="Times New Roman" charset="0"/>
              <a:cs typeface="Times New Roman" charset="0"/>
            </a:endParaRPr>
          </a:p>
          <a:p>
            <a:pPr marL="0" marR="0">
              <a:spcBef>
                <a:spcPts val="0"/>
              </a:spcBef>
              <a:spcAft>
                <a:spcPts val="0"/>
              </a:spcAft>
              <a:tabLst>
                <a:tab pos="1419225" algn="l"/>
              </a:tabLst>
            </a:pPr>
            <a:endParaRPr lang="en-GB" dirty="0">
              <a:effectLst/>
              <a:latin typeface="+mn-lt"/>
              <a:ea typeface="Times New Roman" charset="0"/>
              <a:cs typeface="Times New Roman" charset="0"/>
            </a:endParaRPr>
          </a:p>
        </p:txBody>
      </p:sp>
      <p:sp>
        <p:nvSpPr>
          <p:cNvPr id="3" name="TextBox 2">
            <a:extLst>
              <a:ext uri="{FF2B5EF4-FFF2-40B4-BE49-F238E27FC236}">
                <a16:creationId xmlns:a16="http://schemas.microsoft.com/office/drawing/2014/main" id="{70A0BE67-DF15-874B-A770-B4D6A9472004}"/>
              </a:ext>
            </a:extLst>
          </p:cNvPr>
          <p:cNvSpPr txBox="1"/>
          <p:nvPr/>
        </p:nvSpPr>
        <p:spPr>
          <a:xfrm>
            <a:off x="4189264" y="3933056"/>
            <a:ext cx="4464496" cy="1754326"/>
          </a:xfrm>
          <a:prstGeom prst="rect">
            <a:avLst/>
          </a:prstGeom>
          <a:noFill/>
        </p:spPr>
        <p:txBody>
          <a:bodyPr wrap="square" rtlCol="0">
            <a:spAutoFit/>
          </a:bodyPr>
          <a:lstStyle/>
          <a:p>
            <a:pPr>
              <a:spcBef>
                <a:spcPts val="0"/>
              </a:spcBef>
              <a:spcAft>
                <a:spcPts val="0"/>
              </a:spcAft>
              <a:tabLst>
                <a:tab pos="1419225" algn="l"/>
              </a:tabLst>
            </a:pPr>
            <a:r>
              <a:rPr lang="en-US" dirty="0">
                <a:latin typeface="+mj-lt"/>
              </a:rPr>
              <a:t>Owing to the fact that the DATE is stored as a number, it is possible to perform calculations with dates using arithmetic operators such as addition and subtraction.  You can add and subtract number constants, as well as other dates, from dates.</a:t>
            </a:r>
            <a:endParaRPr lang="en-GB" dirty="0">
              <a:latin typeface="+mj-lt"/>
            </a:endParaRPr>
          </a:p>
        </p:txBody>
      </p:sp>
      <p:sp>
        <p:nvSpPr>
          <p:cNvPr id="4" name="TextBox 3">
            <a:extLst>
              <a:ext uri="{FF2B5EF4-FFF2-40B4-BE49-F238E27FC236}">
                <a16:creationId xmlns:a16="http://schemas.microsoft.com/office/drawing/2014/main" id="{9E6D380E-FA3D-E647-B217-09D498B24DB9}"/>
              </a:ext>
            </a:extLst>
          </p:cNvPr>
          <p:cNvSpPr txBox="1"/>
          <p:nvPr/>
        </p:nvSpPr>
        <p:spPr>
          <a:xfrm>
            <a:off x="457200" y="5517232"/>
            <a:ext cx="8003232" cy="1200329"/>
          </a:xfrm>
          <a:prstGeom prst="rect">
            <a:avLst/>
          </a:prstGeom>
          <a:noFill/>
        </p:spPr>
        <p:txBody>
          <a:bodyPr wrap="square" rtlCol="0">
            <a:spAutoFit/>
          </a:bodyPr>
          <a:lstStyle/>
          <a:p>
            <a:r>
              <a:rPr lang="en-US" dirty="0">
                <a:solidFill>
                  <a:srgbClr val="FF0000"/>
                </a:solidFill>
              </a:rPr>
              <a:t>MS Access:</a:t>
            </a:r>
          </a:p>
          <a:p>
            <a:r>
              <a:rPr lang="en-US" dirty="0">
                <a:solidFill>
                  <a:srgbClr val="FF0000"/>
                </a:solidFill>
              </a:rPr>
              <a:t>	SELECT DATE() as </a:t>
            </a:r>
            <a:r>
              <a:rPr lang="en-US" dirty="0" err="1">
                <a:solidFill>
                  <a:srgbClr val="FF0000"/>
                </a:solidFill>
              </a:rPr>
              <a:t>Currentdate</a:t>
            </a:r>
            <a:r>
              <a:rPr lang="en-US" dirty="0">
                <a:solidFill>
                  <a:srgbClr val="FF0000"/>
                </a:solidFill>
              </a:rPr>
              <a:t>; (Only current Date)</a:t>
            </a:r>
            <a:endParaRPr lang="en-GB" dirty="0">
              <a:solidFill>
                <a:srgbClr val="FF0000"/>
              </a:solidFill>
            </a:endParaRPr>
          </a:p>
          <a:p>
            <a:r>
              <a:rPr lang="en-US" dirty="0">
                <a:solidFill>
                  <a:srgbClr val="FF0000"/>
                </a:solidFill>
              </a:rPr>
              <a:t>	or</a:t>
            </a:r>
            <a:endParaRPr lang="en-GB" dirty="0">
              <a:solidFill>
                <a:srgbClr val="FF0000"/>
              </a:solidFill>
            </a:endParaRPr>
          </a:p>
          <a:p>
            <a:r>
              <a:rPr lang="en-US" dirty="0">
                <a:solidFill>
                  <a:srgbClr val="FF0000"/>
                </a:solidFill>
              </a:rPr>
              <a:t>	SELECT NOW() as </a:t>
            </a:r>
            <a:r>
              <a:rPr lang="en-US" dirty="0" err="1">
                <a:solidFill>
                  <a:srgbClr val="FF0000"/>
                </a:solidFill>
              </a:rPr>
              <a:t>Currentdate</a:t>
            </a:r>
            <a:r>
              <a:rPr lang="en-US" dirty="0">
                <a:solidFill>
                  <a:srgbClr val="FF0000"/>
                </a:solidFill>
              </a:rPr>
              <a:t>; (Includes current Date and Time)</a:t>
            </a:r>
            <a:endParaRPr lang="en-GB" dirty="0">
              <a:solidFill>
                <a:srgbClr val="FF0000"/>
              </a:solidFill>
            </a:endParaRPr>
          </a:p>
        </p:txBody>
      </p:sp>
    </p:spTree>
    <p:extLst>
      <p:ext uri="{BB962C8B-B14F-4D97-AF65-F5344CB8AC3E}">
        <p14:creationId xmlns:p14="http://schemas.microsoft.com/office/powerpoint/2010/main" val="30405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Add_months</a:t>
            </a:r>
            <a:endParaRPr lang="en-US" dirty="0"/>
          </a:p>
        </p:txBody>
      </p:sp>
      <p:sp>
        <p:nvSpPr>
          <p:cNvPr id="4" name="Rectangle 3"/>
          <p:cNvSpPr/>
          <p:nvPr/>
        </p:nvSpPr>
        <p:spPr>
          <a:xfrm>
            <a:off x="457200" y="1412776"/>
            <a:ext cx="8507288" cy="5663089"/>
          </a:xfrm>
          <a:prstGeom prst="rect">
            <a:avLst/>
          </a:prstGeom>
        </p:spPr>
        <p:txBody>
          <a:bodyPr wrap="square">
            <a:spAutoFit/>
          </a:bodyPr>
          <a:lstStyle/>
          <a:p>
            <a:pPr marL="0" marR="0">
              <a:spcBef>
                <a:spcPts val="0"/>
              </a:spcBef>
              <a:spcAft>
                <a:spcPts val="0"/>
              </a:spcAft>
              <a:tabLst>
                <a:tab pos="1419225" algn="l"/>
              </a:tabLst>
            </a:pPr>
            <a:r>
              <a:rPr lang="en-US" dirty="0">
                <a:latin typeface="+mn-lt"/>
                <a:ea typeface="Times New Roman" charset="0"/>
                <a:cs typeface="Times New Roman" charset="0"/>
              </a:rPr>
              <a:t> </a:t>
            </a:r>
            <a:endParaRPr lang="en-GB" dirty="0">
              <a:latin typeface="+mn-lt"/>
              <a:ea typeface="Times New Roman" charset="0"/>
              <a:cs typeface="Times New Roman" charset="0"/>
            </a:endParaRPr>
          </a:p>
          <a:p>
            <a:pPr marL="1620520" marR="0" indent="-1620520">
              <a:spcBef>
                <a:spcPts val="0"/>
              </a:spcBef>
              <a:spcAft>
                <a:spcPts val="0"/>
              </a:spcAft>
            </a:pPr>
            <a:r>
              <a:rPr lang="en-US" dirty="0">
                <a:latin typeface="+mn-lt"/>
                <a:ea typeface="Times New Roman" charset="0"/>
                <a:cs typeface="Times New Roman" charset="0"/>
              </a:rPr>
              <a:t>ADD_MONTHS(</a:t>
            </a:r>
            <a:r>
              <a:rPr lang="en-US" i="1" dirty="0">
                <a:latin typeface="+mn-lt"/>
                <a:ea typeface="Times New Roman" charset="0"/>
                <a:cs typeface="Times New Roman" charset="0"/>
              </a:rPr>
              <a:t>date, n </a:t>
            </a:r>
            <a:r>
              <a:rPr lang="en-US" dirty="0">
                <a:latin typeface="+mn-lt"/>
                <a:ea typeface="Times New Roman" charset="0"/>
                <a:cs typeface="Times New Roman" charset="0"/>
              </a:rPr>
              <a:t>)	adds </a:t>
            </a:r>
            <a:r>
              <a:rPr lang="en-US" i="1" dirty="0">
                <a:latin typeface="+mn-lt"/>
                <a:ea typeface="Times New Roman" charset="0"/>
                <a:cs typeface="Times New Roman" charset="0"/>
              </a:rPr>
              <a:t>n</a:t>
            </a:r>
            <a:r>
              <a:rPr lang="en-US" dirty="0">
                <a:latin typeface="+mn-lt"/>
                <a:ea typeface="Times New Roman" charset="0"/>
                <a:cs typeface="Times New Roman" charset="0"/>
              </a:rPr>
              <a:t>  number of calendar months to date.  </a:t>
            </a:r>
            <a:endParaRPr lang="en-GB" dirty="0">
              <a:latin typeface="+mn-lt"/>
              <a:ea typeface="Times New Roman" charset="0"/>
              <a:cs typeface="Times New Roman" charset="0"/>
            </a:endParaRPr>
          </a:p>
          <a:p>
            <a:pPr marL="1620520" marR="0" indent="-1620520">
              <a:spcBef>
                <a:spcPts val="0"/>
              </a:spcBef>
              <a:spcAft>
                <a:spcPts val="0"/>
              </a:spcAft>
            </a:pPr>
            <a:r>
              <a:rPr lang="en-US" dirty="0">
                <a:latin typeface="+mn-lt"/>
                <a:ea typeface="Times New Roman" charset="0"/>
                <a:cs typeface="Times New Roman" charset="0"/>
              </a:rPr>
              <a:t>			</a:t>
            </a:r>
            <a:r>
              <a:rPr lang="en-US" i="1" dirty="0">
                <a:latin typeface="+mn-lt"/>
                <a:ea typeface="Times New Roman" charset="0"/>
                <a:cs typeface="Times New Roman" charset="0"/>
              </a:rPr>
              <a:t>n </a:t>
            </a:r>
            <a:r>
              <a:rPr lang="en-US" dirty="0">
                <a:latin typeface="+mn-lt"/>
                <a:ea typeface="Times New Roman" charset="0"/>
                <a:cs typeface="Times New Roman" charset="0"/>
              </a:rPr>
              <a:t>must be an integer and can be negative.</a:t>
            </a:r>
            <a:endParaRPr lang="en-GB" dirty="0">
              <a:latin typeface="+mn-lt"/>
              <a:ea typeface="Times New Roman" charset="0"/>
              <a:cs typeface="Times New Roman" charset="0"/>
            </a:endParaRPr>
          </a:p>
          <a:p>
            <a:pPr marL="0" marR="0">
              <a:spcBef>
                <a:spcPts val="0"/>
              </a:spcBef>
              <a:spcAft>
                <a:spcPts val="0"/>
              </a:spcAft>
              <a:tabLst>
                <a:tab pos="1419225" algn="l"/>
              </a:tabLst>
            </a:pPr>
            <a:r>
              <a:rPr lang="en-US" dirty="0">
                <a:latin typeface="+mn-lt"/>
                <a:ea typeface="Times New Roman" charset="0"/>
                <a:cs typeface="Times New Roman" charset="0"/>
              </a:rPr>
              <a:t>	</a:t>
            </a:r>
            <a:endParaRPr lang="en-GB" dirty="0">
              <a:latin typeface="+mn-lt"/>
              <a:ea typeface="Times New Roman" charset="0"/>
              <a:cs typeface="Times New Roman" charset="0"/>
            </a:endParaRPr>
          </a:p>
          <a:p>
            <a:pPr marL="0" marR="0">
              <a:spcBef>
                <a:spcPts val="0"/>
              </a:spcBef>
              <a:spcAft>
                <a:spcPts val="0"/>
              </a:spcAft>
              <a:tabLst>
                <a:tab pos="1620520" algn="l"/>
              </a:tabLst>
            </a:pPr>
            <a:r>
              <a:rPr lang="en-US" sz="1600" b="1" dirty="0">
                <a:latin typeface="+mn-lt"/>
                <a:ea typeface="Times New Roman" charset="0"/>
                <a:cs typeface="Times New Roman" charset="0"/>
              </a:rPr>
              <a:t>SELECT HIREDATE,  ADD_MONTHS(HIREDATE, 3), ADD_MONTHS(HIREDATE, -3)</a:t>
            </a:r>
            <a:endParaRPr lang="en-GB" sz="1600" b="1" dirty="0">
              <a:latin typeface="+mn-lt"/>
              <a:ea typeface="Times New Roman" charset="0"/>
              <a:cs typeface="Times New Roman" charset="0"/>
            </a:endParaRPr>
          </a:p>
          <a:p>
            <a:pPr marL="0" marR="0">
              <a:spcBef>
                <a:spcPts val="0"/>
              </a:spcBef>
              <a:spcAft>
                <a:spcPts val="0"/>
              </a:spcAft>
              <a:tabLst>
                <a:tab pos="1620520" algn="l"/>
              </a:tabLst>
            </a:pPr>
            <a:r>
              <a:rPr lang="en-US" sz="1600" b="1" dirty="0">
                <a:latin typeface="+mn-lt"/>
                <a:ea typeface="Times New Roman" charset="0"/>
                <a:cs typeface="Times New Roman" charset="0"/>
              </a:rPr>
              <a:t>FROM EMP</a:t>
            </a:r>
            <a:endParaRPr lang="en-GB" sz="1600" b="1" dirty="0">
              <a:latin typeface="+mn-lt"/>
              <a:ea typeface="Times New Roman" charset="0"/>
              <a:cs typeface="Times New Roman" charset="0"/>
            </a:endParaRPr>
          </a:p>
          <a:p>
            <a:pPr marL="0" marR="0">
              <a:spcBef>
                <a:spcPts val="0"/>
              </a:spcBef>
              <a:spcAft>
                <a:spcPts val="0"/>
              </a:spcAft>
              <a:tabLst>
                <a:tab pos="1620520" algn="l"/>
              </a:tabLst>
            </a:pPr>
            <a:r>
              <a:rPr lang="en-US" sz="1600" b="1" dirty="0">
                <a:latin typeface="+mn-lt"/>
                <a:ea typeface="Times New Roman" charset="0"/>
                <a:cs typeface="Times New Roman" charset="0"/>
              </a:rPr>
              <a:t>WHERE DEPTNO = 20;</a:t>
            </a:r>
          </a:p>
          <a:p>
            <a:pPr marL="0" marR="0">
              <a:spcBef>
                <a:spcPts val="0"/>
              </a:spcBef>
              <a:spcAft>
                <a:spcPts val="0"/>
              </a:spcAft>
              <a:tabLst>
                <a:tab pos="1620520" algn="l"/>
              </a:tabLst>
            </a:pPr>
            <a:endParaRPr lang="en-US" b="1" dirty="0">
              <a:latin typeface="+mn-lt"/>
              <a:ea typeface="Times New Roman" charset="0"/>
              <a:cs typeface="Times New Roman" charset="0"/>
            </a:endParaRPr>
          </a:p>
          <a:p>
            <a:pPr marL="0" marR="0">
              <a:spcBef>
                <a:spcPts val="0"/>
              </a:spcBef>
              <a:spcAft>
                <a:spcPts val="0"/>
              </a:spcAft>
              <a:tabLst>
                <a:tab pos="1620520" algn="l"/>
              </a:tabLst>
            </a:pPr>
            <a:endParaRPr lang="en-US" dirty="0">
              <a:effectLst/>
              <a:latin typeface="+mn-lt"/>
              <a:ea typeface="Times New Roman" charset="0"/>
              <a:cs typeface="Times New Roman" charset="0"/>
            </a:endParaRPr>
          </a:p>
          <a:p>
            <a:pPr marL="0" marR="0">
              <a:spcBef>
                <a:spcPts val="0"/>
              </a:spcBef>
              <a:spcAft>
                <a:spcPts val="0"/>
              </a:spcAft>
              <a:tabLst>
                <a:tab pos="1620520" algn="l"/>
              </a:tabLst>
            </a:pPr>
            <a:endParaRPr lang="en-US" dirty="0">
              <a:latin typeface="+mn-lt"/>
              <a:ea typeface="Times New Roman" charset="0"/>
              <a:cs typeface="Times New Roman" charset="0"/>
            </a:endParaRPr>
          </a:p>
          <a:p>
            <a:pPr marL="0" marR="0">
              <a:spcBef>
                <a:spcPts val="0"/>
              </a:spcBef>
              <a:spcAft>
                <a:spcPts val="0"/>
              </a:spcAft>
              <a:tabLst>
                <a:tab pos="1620520" algn="l"/>
              </a:tabLst>
            </a:pPr>
            <a:endParaRPr lang="en-US" dirty="0">
              <a:effectLst/>
              <a:latin typeface="+mn-lt"/>
              <a:ea typeface="Times New Roman" charset="0"/>
              <a:cs typeface="Times New Roman" charset="0"/>
            </a:endParaRPr>
          </a:p>
          <a:p>
            <a:pPr marL="0" marR="0">
              <a:spcBef>
                <a:spcPts val="0"/>
              </a:spcBef>
              <a:spcAft>
                <a:spcPts val="0"/>
              </a:spcAft>
              <a:tabLst>
                <a:tab pos="1620520" algn="l"/>
              </a:tabLst>
            </a:pPr>
            <a:endParaRPr lang="en-US" dirty="0">
              <a:effectLst/>
              <a:latin typeface="+mn-lt"/>
              <a:ea typeface="Times New Roman" charset="0"/>
              <a:cs typeface="Times New Roman" charset="0"/>
            </a:endParaRPr>
          </a:p>
          <a:p>
            <a:pPr marL="0" marR="0">
              <a:spcBef>
                <a:spcPts val="0"/>
              </a:spcBef>
              <a:spcAft>
                <a:spcPts val="0"/>
              </a:spcAft>
              <a:tabLst>
                <a:tab pos="1620520" algn="l"/>
              </a:tabLst>
            </a:pPr>
            <a:endParaRPr lang="en-US" dirty="0">
              <a:latin typeface="+mn-lt"/>
              <a:ea typeface="Times New Roman" charset="0"/>
              <a:cs typeface="Times New Roman" charset="0"/>
            </a:endParaRPr>
          </a:p>
          <a:p>
            <a:pPr marL="0" marR="0">
              <a:spcBef>
                <a:spcPts val="0"/>
              </a:spcBef>
              <a:spcAft>
                <a:spcPts val="0"/>
              </a:spcAft>
              <a:tabLst>
                <a:tab pos="1620520" algn="l"/>
              </a:tabLst>
            </a:pPr>
            <a:endParaRPr lang="en-US" dirty="0">
              <a:effectLst/>
              <a:latin typeface="+mn-lt"/>
              <a:ea typeface="Times New Roman" charset="0"/>
              <a:cs typeface="Times New Roman" charset="0"/>
            </a:endParaRPr>
          </a:p>
          <a:p>
            <a:r>
              <a:rPr lang="en-US" sz="1400" b="1" dirty="0">
                <a:latin typeface="+mn-lt"/>
              </a:rPr>
              <a:t>HIREDATE     	ADD_MONTHS(HIREDATE, 3)    ADD_MONTHS(HIREDATE, -3)</a:t>
            </a:r>
            <a:endParaRPr lang="en-GB" sz="1400" dirty="0">
              <a:latin typeface="+mn-lt"/>
            </a:endParaRPr>
          </a:p>
          <a:p>
            <a:r>
              <a:rPr lang="en-US" sz="1400" b="1" dirty="0">
                <a:latin typeface="+mn-lt"/>
              </a:rPr>
              <a:t>---------    		-----------------------    		------------------------ </a:t>
            </a:r>
            <a:endParaRPr lang="en-GB" sz="1400" dirty="0">
              <a:latin typeface="+mn-lt"/>
            </a:endParaRPr>
          </a:p>
          <a:p>
            <a:r>
              <a:rPr lang="en-US" sz="1400" b="1" dirty="0">
                <a:latin typeface="+mn-lt"/>
              </a:rPr>
              <a:t>13-JUN-03    	13-SEP-03                  		13-MAR-03</a:t>
            </a:r>
            <a:endParaRPr lang="en-GB" sz="1400" dirty="0">
              <a:latin typeface="+mn-lt"/>
            </a:endParaRPr>
          </a:p>
          <a:p>
            <a:r>
              <a:rPr lang="en-US" sz="1400" b="1" dirty="0">
                <a:latin typeface="+mn-lt"/>
              </a:rPr>
              <a:t>31-OCT-03    	31-JAN-04                  		31-JUL-03</a:t>
            </a:r>
            <a:endParaRPr lang="en-GB" sz="1400" dirty="0">
              <a:latin typeface="+mn-lt"/>
            </a:endParaRPr>
          </a:p>
          <a:p>
            <a:r>
              <a:rPr lang="en-US" sz="1400" b="1" dirty="0">
                <a:latin typeface="+mn-lt"/>
              </a:rPr>
              <a:t>05-MAR-04    	05-JUN-04                 		05-DEC-03</a:t>
            </a:r>
            <a:endParaRPr lang="en-GB" sz="1400" dirty="0">
              <a:latin typeface="+mn-lt"/>
            </a:endParaRPr>
          </a:p>
          <a:p>
            <a:r>
              <a:rPr lang="en-US" sz="1400" b="1" dirty="0">
                <a:latin typeface="+mn-lt"/>
              </a:rPr>
              <a:t>04-JUN-04    	04-SEP-04                  		04-MAR-04</a:t>
            </a:r>
            <a:endParaRPr lang="en-GB" sz="1400" dirty="0">
              <a:latin typeface="+mn-lt"/>
            </a:endParaRPr>
          </a:p>
          <a:p>
            <a:r>
              <a:rPr lang="en-US" sz="1400" b="1" dirty="0">
                <a:latin typeface="+mn-lt"/>
              </a:rPr>
              <a:t>05-DEC-03    	05-MAR-04                  		05-SEP-03</a:t>
            </a:r>
            <a:endParaRPr lang="en-GB" sz="1400" dirty="0">
              <a:latin typeface="+mn-lt"/>
            </a:endParaRPr>
          </a:p>
          <a:p>
            <a:pPr marL="0" marR="0">
              <a:spcBef>
                <a:spcPts val="0"/>
              </a:spcBef>
              <a:spcAft>
                <a:spcPts val="0"/>
              </a:spcAft>
              <a:tabLst>
                <a:tab pos="1620520" algn="l"/>
              </a:tabLst>
            </a:pPr>
            <a:endParaRPr lang="en-GB" dirty="0">
              <a:effectLst/>
              <a:latin typeface="+mn-lt"/>
              <a:ea typeface="Times New Roman" charset="0"/>
              <a:cs typeface="Times New Roman" charset="0"/>
            </a:endParaRPr>
          </a:p>
        </p:txBody>
      </p:sp>
      <p:sp>
        <p:nvSpPr>
          <p:cNvPr id="3" name="TextBox 2">
            <a:extLst>
              <a:ext uri="{FF2B5EF4-FFF2-40B4-BE49-F238E27FC236}">
                <a16:creationId xmlns:a16="http://schemas.microsoft.com/office/drawing/2014/main" id="{E58C3841-3110-2144-AF6C-E283E3B5ABFF}"/>
              </a:ext>
            </a:extLst>
          </p:cNvPr>
          <p:cNvSpPr txBox="1"/>
          <p:nvPr/>
        </p:nvSpPr>
        <p:spPr>
          <a:xfrm>
            <a:off x="441898" y="3501008"/>
            <a:ext cx="8031716" cy="1323439"/>
          </a:xfrm>
          <a:prstGeom prst="rect">
            <a:avLst/>
          </a:prstGeom>
          <a:noFill/>
        </p:spPr>
        <p:txBody>
          <a:bodyPr wrap="square" rtlCol="0">
            <a:spAutoFit/>
          </a:bodyPr>
          <a:lstStyle/>
          <a:p>
            <a:r>
              <a:rPr lang="en-US" sz="1600" b="1" dirty="0">
                <a:solidFill>
                  <a:srgbClr val="FF0000"/>
                </a:solidFill>
                <a:latin typeface="+mj-lt"/>
              </a:rPr>
              <a:t>MS Access:</a:t>
            </a:r>
          </a:p>
          <a:p>
            <a:r>
              <a:rPr lang="en-US" sz="1600" b="1" dirty="0">
                <a:solidFill>
                  <a:srgbClr val="FF0000"/>
                </a:solidFill>
                <a:latin typeface="+mj-lt"/>
              </a:rPr>
              <a:t>SELECT HIREDATE, DATEADD ("m", 3, HIREDATE) as '</a:t>
            </a:r>
            <a:r>
              <a:rPr lang="en-US" sz="1600" b="1" dirty="0" err="1">
                <a:solidFill>
                  <a:srgbClr val="FF0000"/>
                </a:solidFill>
                <a:latin typeface="+mj-lt"/>
              </a:rPr>
              <a:t>HireDate</a:t>
            </a:r>
            <a:r>
              <a:rPr lang="en-US" sz="1600" b="1" dirty="0">
                <a:solidFill>
                  <a:srgbClr val="FF0000"/>
                </a:solidFill>
                <a:latin typeface="+mj-lt"/>
              </a:rPr>
              <a:t> + 3’, </a:t>
            </a:r>
          </a:p>
          <a:p>
            <a:r>
              <a:rPr lang="en-US" sz="1600" b="1" dirty="0">
                <a:solidFill>
                  <a:srgbClr val="FF0000"/>
                </a:solidFill>
                <a:latin typeface="+mj-lt"/>
              </a:rPr>
              <a:t>DATEADD ("m",-3, HIREDATE) as 'Hire date -3'</a:t>
            </a:r>
            <a:endParaRPr lang="en-GB" sz="1600" b="1" dirty="0">
              <a:solidFill>
                <a:srgbClr val="FF0000"/>
              </a:solidFill>
              <a:latin typeface="+mj-lt"/>
            </a:endParaRPr>
          </a:p>
          <a:p>
            <a:r>
              <a:rPr lang="en-US" sz="1600" b="1" dirty="0">
                <a:solidFill>
                  <a:srgbClr val="FF0000"/>
                </a:solidFill>
                <a:latin typeface="+mj-lt"/>
              </a:rPr>
              <a:t>FROM EMP</a:t>
            </a:r>
            <a:endParaRPr lang="en-GB" sz="1600" b="1" dirty="0">
              <a:solidFill>
                <a:srgbClr val="FF0000"/>
              </a:solidFill>
              <a:latin typeface="+mj-lt"/>
            </a:endParaRPr>
          </a:p>
          <a:p>
            <a:r>
              <a:rPr lang="en-US" sz="1600" b="1" dirty="0">
                <a:solidFill>
                  <a:srgbClr val="FF0000"/>
                </a:solidFill>
                <a:latin typeface="+mj-lt"/>
              </a:rPr>
              <a:t>WHERE DEPTNO = 20;</a:t>
            </a:r>
            <a:endParaRPr lang="en-GB" sz="1600" b="1" dirty="0">
              <a:solidFill>
                <a:srgbClr val="FF0000"/>
              </a:solidFill>
              <a:latin typeface="+mj-lt"/>
            </a:endParaRPr>
          </a:p>
        </p:txBody>
      </p:sp>
    </p:spTree>
    <p:extLst>
      <p:ext uri="{BB962C8B-B14F-4D97-AF65-F5344CB8AC3E}">
        <p14:creationId xmlns:p14="http://schemas.microsoft.com/office/powerpoint/2010/main" val="13679649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Parcel</Template>
  <TotalTime>1328</TotalTime>
  <Words>2495</Words>
  <Application>Microsoft Office PowerPoint</Application>
  <PresentationFormat>On-screen Show (4:3)</PresentationFormat>
  <Paragraphs>472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Courier New</vt:lpstr>
      <vt:lpstr>Gill Sans MT</vt:lpstr>
      <vt:lpstr>Segoe UI</vt:lpstr>
      <vt:lpstr>Segoe UI Semibold</vt:lpstr>
      <vt:lpstr>Parcel</vt:lpstr>
      <vt:lpstr>DML Continued</vt:lpstr>
      <vt:lpstr>Single row Functions </vt:lpstr>
      <vt:lpstr>Conversion Functions </vt:lpstr>
      <vt:lpstr>To_char()</vt:lpstr>
      <vt:lpstr>Date formats</vt:lpstr>
      <vt:lpstr>Date formats</vt:lpstr>
      <vt:lpstr>nesting</vt:lpstr>
      <vt:lpstr>nesting</vt:lpstr>
      <vt:lpstr>Add_months</vt:lpstr>
      <vt:lpstr>SIGN</vt:lpstr>
      <vt:lpstr>SIGN</vt:lpstr>
      <vt:lpstr>SIGN</vt:lpstr>
      <vt:lpstr>DECODE</vt:lpstr>
      <vt:lpstr>DECODE</vt:lpstr>
      <vt:lpstr>MS Access switch</vt:lpstr>
      <vt:lpstr>MS Access switch</vt:lpstr>
      <vt:lpstr>Your turn</vt:lpstr>
      <vt:lpstr>answers</vt:lpstr>
      <vt:lpstr>In Conclusion</vt:lpstr>
      <vt:lpstr>References/resources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Use a Database?</dc:title>
  <dc:creator>Gaylor</dc:creator>
  <cp:lastModifiedBy>Gaylor Boobyer</cp:lastModifiedBy>
  <cp:revision>151</cp:revision>
  <dcterms:created xsi:type="dcterms:W3CDTF">2002-10-02T16:27:29Z</dcterms:created>
  <dcterms:modified xsi:type="dcterms:W3CDTF">2020-10-03T17:04:57Z</dcterms:modified>
</cp:coreProperties>
</file>