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handoutMasterIdLst>
    <p:handoutMasterId r:id="rId35"/>
  </p:handoutMasterIdLst>
  <p:sldIdLst>
    <p:sldId id="332" r:id="rId2"/>
    <p:sldId id="382" r:id="rId3"/>
    <p:sldId id="383" r:id="rId4"/>
    <p:sldId id="384" r:id="rId5"/>
    <p:sldId id="385" r:id="rId6"/>
    <p:sldId id="412" r:id="rId7"/>
    <p:sldId id="387" r:id="rId8"/>
    <p:sldId id="422" r:id="rId9"/>
    <p:sldId id="388" r:id="rId10"/>
    <p:sldId id="389" r:id="rId11"/>
    <p:sldId id="390" r:id="rId12"/>
    <p:sldId id="391" r:id="rId13"/>
    <p:sldId id="392" r:id="rId14"/>
    <p:sldId id="424" r:id="rId15"/>
    <p:sldId id="425" r:id="rId16"/>
    <p:sldId id="423" r:id="rId17"/>
    <p:sldId id="393" r:id="rId18"/>
    <p:sldId id="413" r:id="rId19"/>
    <p:sldId id="395" r:id="rId20"/>
    <p:sldId id="396" r:id="rId21"/>
    <p:sldId id="414" r:id="rId22"/>
    <p:sldId id="398" r:id="rId23"/>
    <p:sldId id="415" r:id="rId24"/>
    <p:sldId id="400" r:id="rId25"/>
    <p:sldId id="416" r:id="rId26"/>
    <p:sldId id="417" r:id="rId27"/>
    <p:sldId id="403" r:id="rId28"/>
    <p:sldId id="404" r:id="rId29"/>
    <p:sldId id="421" r:id="rId30"/>
    <p:sldId id="405" r:id="rId31"/>
    <p:sldId id="406" r:id="rId32"/>
    <p:sldId id="407" r:id="rId33"/>
    <p:sldId id="408" r:id="rId3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1">
          <p15:clr>
            <a:srgbClr val="A4A3A4"/>
          </p15:clr>
        </p15:guide>
        <p15:guide id="2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6600CC"/>
    <a:srgbClr val="990033"/>
    <a:srgbClr val="33CC33"/>
    <a:srgbClr val="C00000"/>
    <a:srgbClr val="FFB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/>
    <p:restoredTop sz="94699"/>
  </p:normalViewPr>
  <p:slideViewPr>
    <p:cSldViewPr showGuides="1">
      <p:cViewPr varScale="1">
        <p:scale>
          <a:sx n="69" d="100"/>
          <a:sy n="69" d="100"/>
        </p:scale>
        <p:origin x="917" y="58"/>
      </p:cViewPr>
      <p:guideLst>
        <p:guide orient="horz" pos="3521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A49F7EE-B85B-4A01-AA82-0B710FE2C7C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289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B330-1A81-4E3D-ACEC-4474BEB4B3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0D98-CECD-4BF2-B0C4-12600E9836C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0D98-CECD-4BF2-B0C4-12600E9836C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557338"/>
            <a:ext cx="8229600" cy="4824412"/>
          </a:xfrm>
        </p:spPr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E380402-2E16-4E2A-BEEF-B1B7077DB52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41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17D8-B147-4C60-AB25-40A03EE9DF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0D98-CECD-4BF2-B0C4-12600E9836C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7AC-5A20-4F53-B78F-D6F2C4665A0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0D98-CECD-4BF2-B0C4-12600E9836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50E9-CAB5-4D95-AB3A-08B1C466F6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062B-438D-4C3C-A3EC-BB15A480E5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0D98-CECD-4BF2-B0C4-12600E9836C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0D98-CECD-4BF2-B0C4-12600E9836C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DD00D98-CECD-4BF2-B0C4-12600E9836C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77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DML </a:t>
            </a:r>
            <a:r>
              <a:rPr lang="en-GB" dirty="0" err="1"/>
              <a:t>cONTINUED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45F48-49A2-4845-A148-ED23F1AB25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Row Sub-queries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Therefore we cannot use the single row operators with multiple row queries.</a:t>
            </a:r>
          </a:p>
          <a:p>
            <a:pPr marL="0" indent="0">
              <a:buNone/>
            </a:pPr>
            <a:r>
              <a:rPr lang="en-GB" sz="2000" dirty="0"/>
              <a:t>Therefore we need special operators;</a:t>
            </a:r>
          </a:p>
          <a:p>
            <a:pPr marL="228600" lvl="1" indent="0">
              <a:buNone/>
            </a:pPr>
            <a:r>
              <a:rPr lang="en-GB" sz="2000" dirty="0"/>
              <a:t>IN</a:t>
            </a:r>
          </a:p>
          <a:p>
            <a:pPr marL="228600" lvl="1" indent="0">
              <a:buNone/>
            </a:pPr>
            <a:r>
              <a:rPr lang="en-GB" sz="2000" dirty="0"/>
              <a:t>ANY</a:t>
            </a:r>
          </a:p>
          <a:p>
            <a:pPr marL="228600" lvl="1" indent="0">
              <a:buNone/>
            </a:pPr>
            <a:r>
              <a:rPr lang="en-GB" sz="2000" dirty="0"/>
              <a:t>ALL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Sub-queries - IN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idx="1"/>
          </p:nvPr>
        </p:nvSpPr>
        <p:spPr>
          <a:xfrm>
            <a:off x="1606045" y="2924944"/>
            <a:ext cx="5937755" cy="2159000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GB" sz="2000" dirty="0"/>
              <a:t>When IN is used all of the values in the outer query are matched against a list of values returned by the inner query</a:t>
            </a:r>
          </a:p>
          <a:p>
            <a:pPr>
              <a:spcBef>
                <a:spcPct val="50000"/>
              </a:spcBef>
            </a:pPr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Sub-queries - IN</a:t>
            </a:r>
          </a:p>
        </p:txBody>
      </p:sp>
      <p:graphicFrame>
        <p:nvGraphicFramePr>
          <p:cNvPr id="275560" name="Group 10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754942677"/>
              </p:ext>
            </p:extLst>
          </p:nvPr>
        </p:nvGraphicFramePr>
        <p:xfrm>
          <a:off x="3275856" y="5301208"/>
          <a:ext cx="5616624" cy="914400"/>
        </p:xfrm>
        <a:graphic>
          <a:graphicData uri="http://schemas.openxmlformats.org/drawingml/2006/table">
            <a:tbl>
              <a:tblPr/>
              <a:tblGrid>
                <a:gridCol w="152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ISBN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BookName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BookType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0575049802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Witches Abroad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0497389956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Bart’s World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5459" name="Text Box 3"/>
          <p:cNvSpPr txBox="1">
            <a:spLocks noChangeArrowheads="1"/>
          </p:cNvSpPr>
          <p:nvPr/>
        </p:nvSpPr>
        <p:spPr bwMode="auto">
          <a:xfrm>
            <a:off x="468313" y="1484784"/>
            <a:ext cx="597589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Calibri" pitchFamily="34" charset="0"/>
              </a:rPr>
              <a:t>Display the details of the least expensive book for </a:t>
            </a:r>
            <a:r>
              <a:rPr lang="en-GB" dirty="0">
                <a:latin typeface="+mn-lt"/>
              </a:rPr>
              <a:t>each</a:t>
            </a:r>
            <a:r>
              <a:rPr lang="en-GB" dirty="0">
                <a:latin typeface="Calibri" pitchFamily="34" charset="0"/>
              </a:rPr>
              <a:t> type</a:t>
            </a: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468312" y="4005064"/>
            <a:ext cx="8208144" cy="830997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itchFamily="49" charset="0"/>
                <a:cs typeface="Courier New" pitchFamily="49" charset="0"/>
              </a:rPr>
              <a:t>SELECT ISBN,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BookName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, Price,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BookType</a:t>
            </a:r>
            <a:endParaRPr lang="en-GB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>
                <a:latin typeface="Courier New" pitchFamily="49" charset="0"/>
                <a:cs typeface="Courier New" pitchFamily="49" charset="0"/>
              </a:rPr>
              <a:t>FROM Book</a:t>
            </a:r>
          </a:p>
          <a:p>
            <a:r>
              <a:rPr lang="en-GB" sz="1600" b="1" dirty="0">
                <a:latin typeface="Courier New" pitchFamily="49" charset="0"/>
                <a:cs typeface="Courier New" pitchFamily="49" charset="0"/>
              </a:rPr>
              <a:t>WHERE Price IN (SELECT MIN (price) FROM Book GROUP BY type);</a:t>
            </a:r>
          </a:p>
        </p:txBody>
      </p:sp>
      <p:sp>
        <p:nvSpPr>
          <p:cNvPr id="275461" name="Line 5"/>
          <p:cNvSpPr>
            <a:spLocks noChangeShapeType="1"/>
          </p:cNvSpPr>
          <p:nvPr/>
        </p:nvSpPr>
        <p:spPr bwMode="auto">
          <a:xfrm flipV="1">
            <a:off x="2411760" y="5805264"/>
            <a:ext cx="8640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aphicFrame>
        <p:nvGraphicFramePr>
          <p:cNvPr id="275533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233433"/>
              </p:ext>
            </p:extLst>
          </p:nvPr>
        </p:nvGraphicFramePr>
        <p:xfrm>
          <a:off x="468313" y="1916832"/>
          <a:ext cx="7272039" cy="1920875"/>
        </p:xfrm>
        <a:graphic>
          <a:graphicData uri="http://schemas.openxmlformats.org/drawingml/2006/table">
            <a:tbl>
              <a:tblPr/>
              <a:tblGrid>
                <a:gridCol w="1367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ISBN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BookName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Publisher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BookType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0497389956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Bart’s World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William Grace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0509856745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 </a:t>
                      </a:r>
                      <a:r>
                        <a:rPr kumimoji="0" lang="en-GB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0575049802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Witches Abroad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0747550999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Harry Potter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12.00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0797563856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The Bone Collector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5518" name="Line 62"/>
          <p:cNvSpPr>
            <a:spLocks noChangeShapeType="1"/>
          </p:cNvSpPr>
          <p:nvPr/>
        </p:nvSpPr>
        <p:spPr bwMode="auto">
          <a:xfrm flipV="1">
            <a:off x="2411760" y="4869160"/>
            <a:ext cx="0" cy="9361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Sub-queries - IN</a:t>
            </a:r>
          </a:p>
        </p:txBody>
      </p:sp>
      <p:graphicFrame>
        <p:nvGraphicFramePr>
          <p:cNvPr id="6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913924"/>
              </p:ext>
            </p:extLst>
          </p:nvPr>
        </p:nvGraphicFramePr>
        <p:xfrm>
          <a:off x="468313" y="2204864"/>
          <a:ext cx="7272039" cy="1920875"/>
        </p:xfrm>
        <a:graphic>
          <a:graphicData uri="http://schemas.openxmlformats.org/drawingml/2006/table">
            <a:tbl>
              <a:tblPr/>
              <a:tblGrid>
                <a:gridCol w="1367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ISBN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BookName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Publisher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BookType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itchFamily="49" charset="0"/>
                          <a:cs typeface="Courier New" pitchFamily="49" charset="0"/>
                        </a:rPr>
                        <a:t>0497389956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itchFamily="49" charset="0"/>
                          <a:cs typeface="Courier New" pitchFamily="49" charset="0"/>
                        </a:rPr>
                        <a:t>Bart’s World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itchFamily="49" charset="0"/>
                          <a:cs typeface="Courier New" pitchFamily="49" charset="0"/>
                        </a:rPr>
                        <a:t>10.00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itchFamily="49" charset="0"/>
                          <a:cs typeface="Courier New" pitchFamily="49" charset="0"/>
                        </a:rPr>
                        <a:t>William Grace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0509856745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 </a:t>
                      </a:r>
                      <a:r>
                        <a:rPr kumimoji="0" lang="en-GB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itchFamily="49" charset="0"/>
                          <a:cs typeface="Courier New" pitchFamily="49" charset="0"/>
                        </a:rPr>
                        <a:t>0575049802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itchFamily="49" charset="0"/>
                          <a:cs typeface="Courier New" pitchFamily="49" charset="0"/>
                        </a:rPr>
                        <a:t>Witches Abroad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itchFamily="49" charset="0"/>
                          <a:cs typeface="Courier New" pitchFamily="49" charset="0"/>
                        </a:rPr>
                        <a:t>6.00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0747550999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Harry Potter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12.00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0797563856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The Bone Collector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3D766-B798-48B3-9707-58DA3A215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406894"/>
              </p:ext>
            </p:extLst>
          </p:nvPr>
        </p:nvGraphicFramePr>
        <p:xfrm>
          <a:off x="7990548" y="2798390"/>
          <a:ext cx="757916" cy="609600"/>
        </p:xfrm>
        <a:graphic>
          <a:graphicData uri="http://schemas.openxmlformats.org/drawingml/2006/table">
            <a:tbl>
              <a:tblPr/>
              <a:tblGrid>
                <a:gridCol w="757916">
                  <a:extLst>
                    <a:ext uri="{9D8B030D-6E8A-4147-A177-3AD203B41FA5}">
                      <a16:colId xmlns:a16="http://schemas.microsoft.com/office/drawing/2014/main" val="3858452787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449503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5933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Sub-queries - IN</a:t>
            </a:r>
          </a:p>
        </p:txBody>
      </p:sp>
      <p:graphicFrame>
        <p:nvGraphicFramePr>
          <p:cNvPr id="275560" name="Group 104"/>
          <p:cNvGraphicFramePr>
            <a:graphicFrameLocks noGrp="1"/>
          </p:cNvGraphicFramePr>
          <p:nvPr>
            <p:ph type="tbl" idx="1"/>
          </p:nvPr>
        </p:nvGraphicFramePr>
        <p:xfrm>
          <a:off x="3275856" y="5301208"/>
          <a:ext cx="5616624" cy="914400"/>
        </p:xfrm>
        <a:graphic>
          <a:graphicData uri="http://schemas.openxmlformats.org/drawingml/2006/table">
            <a:tbl>
              <a:tblPr/>
              <a:tblGrid>
                <a:gridCol w="152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ISBN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BookName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BookType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0575049802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Witches Abroad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0497389956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Bart’s World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5459" name="Text Box 3"/>
          <p:cNvSpPr txBox="1">
            <a:spLocks noChangeArrowheads="1"/>
          </p:cNvSpPr>
          <p:nvPr/>
        </p:nvSpPr>
        <p:spPr bwMode="auto">
          <a:xfrm>
            <a:off x="468313" y="1484784"/>
            <a:ext cx="597589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Calibri" pitchFamily="34" charset="0"/>
              </a:rPr>
              <a:t>Display the details of the least expensive book for </a:t>
            </a:r>
            <a:r>
              <a:rPr lang="en-GB" dirty="0">
                <a:latin typeface="+mn-lt"/>
              </a:rPr>
              <a:t>each</a:t>
            </a:r>
            <a:r>
              <a:rPr lang="en-GB" dirty="0">
                <a:latin typeface="Calibri" pitchFamily="34" charset="0"/>
              </a:rPr>
              <a:t> type</a:t>
            </a: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468312" y="4005064"/>
            <a:ext cx="8208144" cy="830997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itchFamily="49" charset="0"/>
                <a:cs typeface="Courier New" pitchFamily="49" charset="0"/>
              </a:rPr>
              <a:t>SELECT ISBN,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BookName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, Price,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BookType</a:t>
            </a:r>
            <a:endParaRPr lang="en-GB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>
                <a:latin typeface="Courier New" pitchFamily="49" charset="0"/>
                <a:cs typeface="Courier New" pitchFamily="49" charset="0"/>
              </a:rPr>
              <a:t>FROM Book</a:t>
            </a:r>
          </a:p>
          <a:p>
            <a:r>
              <a:rPr lang="en-GB" sz="1600" b="1" dirty="0">
                <a:latin typeface="Courier New" pitchFamily="49" charset="0"/>
                <a:cs typeface="Courier New" pitchFamily="49" charset="0"/>
              </a:rPr>
              <a:t>WHERE Price IN (SELECT MIN (price) FROM Book GROUP BY type);</a:t>
            </a:r>
          </a:p>
        </p:txBody>
      </p:sp>
      <p:sp>
        <p:nvSpPr>
          <p:cNvPr id="275461" name="Line 5"/>
          <p:cNvSpPr>
            <a:spLocks noChangeShapeType="1"/>
          </p:cNvSpPr>
          <p:nvPr/>
        </p:nvSpPr>
        <p:spPr bwMode="auto">
          <a:xfrm flipV="1">
            <a:off x="2411760" y="5805264"/>
            <a:ext cx="8640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aphicFrame>
        <p:nvGraphicFramePr>
          <p:cNvPr id="275533" name="Group 77"/>
          <p:cNvGraphicFramePr>
            <a:graphicFrameLocks noGrp="1"/>
          </p:cNvGraphicFramePr>
          <p:nvPr/>
        </p:nvGraphicFramePr>
        <p:xfrm>
          <a:off x="468313" y="1916832"/>
          <a:ext cx="7272039" cy="1920875"/>
        </p:xfrm>
        <a:graphic>
          <a:graphicData uri="http://schemas.openxmlformats.org/drawingml/2006/table">
            <a:tbl>
              <a:tblPr/>
              <a:tblGrid>
                <a:gridCol w="1367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ISBN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BookName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Publisher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BookType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0497389956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Bart’s World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William Grace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0509856745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 </a:t>
                      </a:r>
                      <a:r>
                        <a:rPr kumimoji="0" lang="en-GB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0575049802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Witches Abroad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0747550999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Harry Potter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12.00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0797563856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The Bone Collector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5518" name="Line 62"/>
          <p:cNvSpPr>
            <a:spLocks noChangeShapeType="1"/>
          </p:cNvSpPr>
          <p:nvPr/>
        </p:nvSpPr>
        <p:spPr bwMode="auto">
          <a:xfrm flipV="1">
            <a:off x="2411760" y="4869160"/>
            <a:ext cx="0" cy="9361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359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Sub-queries - IN</a:t>
            </a: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457200" y="1556792"/>
            <a:ext cx="71278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Calibri" pitchFamily="34" charset="0"/>
              </a:rPr>
              <a:t>Pause the presentation and output the details of the lowest price book for each publisher</a:t>
            </a:r>
          </a:p>
        </p:txBody>
      </p:sp>
      <p:graphicFrame>
        <p:nvGraphicFramePr>
          <p:cNvPr id="6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752824"/>
              </p:ext>
            </p:extLst>
          </p:nvPr>
        </p:nvGraphicFramePr>
        <p:xfrm>
          <a:off x="468313" y="2204864"/>
          <a:ext cx="7272039" cy="1920875"/>
        </p:xfrm>
        <a:graphic>
          <a:graphicData uri="http://schemas.openxmlformats.org/drawingml/2006/table">
            <a:tbl>
              <a:tblPr/>
              <a:tblGrid>
                <a:gridCol w="1367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ISBN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BookName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Publisher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BookType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0497389956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Bart’s World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William Grace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0509856745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 </a:t>
                      </a:r>
                      <a:r>
                        <a:rPr kumimoji="0" lang="en-GB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0575049802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Witches Abroad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0747550999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Harry Potter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12.00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0797563856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The Bone Collector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47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Sub-queries - IN</a:t>
            </a:r>
          </a:p>
        </p:txBody>
      </p:sp>
      <p:graphicFrame>
        <p:nvGraphicFramePr>
          <p:cNvPr id="275560" name="Group 10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870167956"/>
              </p:ext>
            </p:extLst>
          </p:nvPr>
        </p:nvGraphicFramePr>
        <p:xfrm>
          <a:off x="1907702" y="5273040"/>
          <a:ext cx="6624732" cy="1219200"/>
        </p:xfrm>
        <a:graphic>
          <a:graphicData uri="http://schemas.openxmlformats.org/drawingml/2006/table">
            <a:tbl>
              <a:tblPr/>
              <a:tblGrid>
                <a:gridCol w="180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0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9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ISBN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BookName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Publisher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0497389956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Bart’s World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William Grace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0509856745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 </a:t>
                      </a:r>
                      <a:r>
                        <a:rPr kumimoji="0" lang="en-GB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0575049802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Witches Abroad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174281"/>
                  </a:ext>
                </a:extLst>
              </a:tr>
            </a:tbl>
          </a:graphicData>
        </a:graphic>
      </p:graphicFrame>
      <p:sp>
        <p:nvSpPr>
          <p:cNvPr id="275459" name="Text Box 3"/>
          <p:cNvSpPr txBox="1">
            <a:spLocks noChangeArrowheads="1"/>
          </p:cNvSpPr>
          <p:nvPr/>
        </p:nvSpPr>
        <p:spPr bwMode="auto">
          <a:xfrm>
            <a:off x="468313" y="1484784"/>
            <a:ext cx="597589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Calibri" pitchFamily="34" charset="0"/>
              </a:rPr>
              <a:t>Display the details of the least expensive book for </a:t>
            </a:r>
            <a:r>
              <a:rPr lang="en-GB" dirty="0">
                <a:latin typeface="+mn-lt"/>
              </a:rPr>
              <a:t>each</a:t>
            </a:r>
            <a:r>
              <a:rPr lang="en-GB" dirty="0">
                <a:latin typeface="Calibri" pitchFamily="34" charset="0"/>
              </a:rPr>
              <a:t> type</a:t>
            </a: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468312" y="4005064"/>
            <a:ext cx="8208144" cy="830997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itchFamily="49" charset="0"/>
                <a:cs typeface="Courier New" pitchFamily="49" charset="0"/>
              </a:rPr>
              <a:t>SELECT ISBN,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BookName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, Price, Publisher</a:t>
            </a:r>
          </a:p>
          <a:p>
            <a:r>
              <a:rPr lang="en-GB" sz="1600" b="1" dirty="0">
                <a:latin typeface="Courier New" pitchFamily="49" charset="0"/>
                <a:cs typeface="Courier New" pitchFamily="49" charset="0"/>
              </a:rPr>
              <a:t>FROM Book</a:t>
            </a:r>
          </a:p>
          <a:p>
            <a:r>
              <a:rPr lang="en-GB" sz="1600" b="1" dirty="0">
                <a:latin typeface="Courier New" pitchFamily="49" charset="0"/>
                <a:cs typeface="Courier New" pitchFamily="49" charset="0"/>
              </a:rPr>
              <a:t>WHERE Price IN (SELECT MIN (price) FROM Book GROUP BY publisher);</a:t>
            </a:r>
          </a:p>
        </p:txBody>
      </p:sp>
      <p:sp>
        <p:nvSpPr>
          <p:cNvPr id="275461" name="Line 5"/>
          <p:cNvSpPr>
            <a:spLocks noChangeShapeType="1"/>
          </p:cNvSpPr>
          <p:nvPr/>
        </p:nvSpPr>
        <p:spPr bwMode="auto">
          <a:xfrm flipV="1">
            <a:off x="1043608" y="5805264"/>
            <a:ext cx="8640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aphicFrame>
        <p:nvGraphicFramePr>
          <p:cNvPr id="275533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146119"/>
              </p:ext>
            </p:extLst>
          </p:nvPr>
        </p:nvGraphicFramePr>
        <p:xfrm>
          <a:off x="468313" y="1916832"/>
          <a:ext cx="7272039" cy="1920875"/>
        </p:xfrm>
        <a:graphic>
          <a:graphicData uri="http://schemas.openxmlformats.org/drawingml/2006/table">
            <a:tbl>
              <a:tblPr/>
              <a:tblGrid>
                <a:gridCol w="1367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ISBN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BookName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Publisher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BookType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0497389956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Bart’s World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William Grace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0509856745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 </a:t>
                      </a:r>
                      <a:r>
                        <a:rPr kumimoji="0" lang="en-GB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0575049802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Witches Abroad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0747550999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Harry Potter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12.00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0797563856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The Bone Collector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5518" name="Line 62"/>
          <p:cNvSpPr>
            <a:spLocks noChangeShapeType="1"/>
          </p:cNvSpPr>
          <p:nvPr/>
        </p:nvSpPr>
        <p:spPr bwMode="auto">
          <a:xfrm flipV="1">
            <a:off x="1043608" y="4869160"/>
            <a:ext cx="0" cy="9361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664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Sub-queries - ANY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The keyword ANY can also be used with sub-queries that produce a single column of numbers as a partial result.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If ANY (SOME) is used then the outer query is true if it matches one or more of the sub-query values.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Sub-queries - ANY</a:t>
            </a:r>
          </a:p>
        </p:txBody>
      </p:sp>
      <p:graphicFrame>
        <p:nvGraphicFramePr>
          <p:cNvPr id="275560" name="Group 10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270960740"/>
              </p:ext>
            </p:extLst>
          </p:nvPr>
        </p:nvGraphicFramePr>
        <p:xfrm>
          <a:off x="3275856" y="5301208"/>
          <a:ext cx="5616624" cy="914400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8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ISBN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bookName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0747550999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Harry Potter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12.00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0797563856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The Bone Collector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5459" name="Text Box 3"/>
          <p:cNvSpPr txBox="1">
            <a:spLocks noChangeArrowheads="1"/>
          </p:cNvSpPr>
          <p:nvPr/>
        </p:nvSpPr>
        <p:spPr bwMode="auto">
          <a:xfrm>
            <a:off x="468313" y="1484784"/>
            <a:ext cx="84241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Calibri" pitchFamily="34" charset="0"/>
              </a:rPr>
              <a:t>List details of any books that are </a:t>
            </a:r>
            <a:r>
              <a:rPr lang="en-GB" dirty="0">
                <a:latin typeface="+mn-lt"/>
              </a:rPr>
              <a:t>more</a:t>
            </a:r>
            <a:r>
              <a:rPr lang="en-GB" dirty="0">
                <a:latin typeface="Calibri" pitchFamily="34" charset="0"/>
              </a:rPr>
              <a:t> expensive than ANY of the hardback books.</a:t>
            </a: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468312" y="4005064"/>
            <a:ext cx="8208144" cy="738664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SELECT ISBN, bookName, price, type</a:t>
            </a:r>
          </a:p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FROM Book</a:t>
            </a:r>
          </a:p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WHERE price &gt; ANY (SELECT price FROM Book WHERE type = 'hardback');</a:t>
            </a:r>
          </a:p>
        </p:txBody>
      </p:sp>
      <p:sp>
        <p:nvSpPr>
          <p:cNvPr id="275461" name="Line 5"/>
          <p:cNvSpPr>
            <a:spLocks noChangeShapeType="1"/>
          </p:cNvSpPr>
          <p:nvPr/>
        </p:nvSpPr>
        <p:spPr bwMode="auto">
          <a:xfrm flipV="1">
            <a:off x="2411760" y="5805264"/>
            <a:ext cx="8640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aphicFrame>
        <p:nvGraphicFramePr>
          <p:cNvPr id="275533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351137"/>
              </p:ext>
            </p:extLst>
          </p:nvPr>
        </p:nvGraphicFramePr>
        <p:xfrm>
          <a:off x="468313" y="1916832"/>
          <a:ext cx="7272039" cy="1920875"/>
        </p:xfrm>
        <a:graphic>
          <a:graphicData uri="http://schemas.openxmlformats.org/drawingml/2006/table">
            <a:tbl>
              <a:tblPr/>
              <a:tblGrid>
                <a:gridCol w="1367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ISBN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bookName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publisher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0497389956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Bart’s World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William Grace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0509856745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 </a:t>
                      </a:r>
                      <a:r>
                        <a:rPr kumimoji="0" lang="en-GB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0575049802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Witches Abroad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0747550999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Harry Potter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12.00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0797563856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The Bone Collector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5518" name="Line 62"/>
          <p:cNvSpPr>
            <a:spLocks noChangeShapeType="1"/>
          </p:cNvSpPr>
          <p:nvPr/>
        </p:nvSpPr>
        <p:spPr bwMode="auto">
          <a:xfrm flipV="1">
            <a:off x="2411760" y="4869160"/>
            <a:ext cx="0" cy="9361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Sub-queries - ANY</a:t>
            </a:r>
          </a:p>
        </p:txBody>
      </p:sp>
      <p:graphicFrame>
        <p:nvGraphicFramePr>
          <p:cNvPr id="298066" name="Group 8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077541772"/>
              </p:ext>
            </p:extLst>
          </p:nvPr>
        </p:nvGraphicFramePr>
        <p:xfrm>
          <a:off x="4860032" y="5656138"/>
          <a:ext cx="944736" cy="914400"/>
        </p:xfrm>
        <a:graphic>
          <a:graphicData uri="http://schemas.openxmlformats.org/drawingml/2006/table">
            <a:tbl>
              <a:tblPr/>
              <a:tblGrid>
                <a:gridCol w="944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14.00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7987" name="Text Box 3"/>
          <p:cNvSpPr txBox="1">
            <a:spLocks noChangeArrowheads="1"/>
          </p:cNvSpPr>
          <p:nvPr/>
        </p:nvSpPr>
        <p:spPr bwMode="auto">
          <a:xfrm>
            <a:off x="468313" y="1636057"/>
            <a:ext cx="8569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+mn-lt"/>
              </a:rPr>
              <a:t>List details of any books that are more expensive than ANY of the hardback books.</a:t>
            </a:r>
          </a:p>
        </p:txBody>
      </p:sp>
      <p:sp>
        <p:nvSpPr>
          <p:cNvPr id="297988" name="Text Box 4"/>
          <p:cNvSpPr txBox="1">
            <a:spLocks noChangeArrowheads="1"/>
          </p:cNvSpPr>
          <p:nvPr/>
        </p:nvSpPr>
        <p:spPr bwMode="auto">
          <a:xfrm>
            <a:off x="468313" y="4470211"/>
            <a:ext cx="3815655" cy="830997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itchFamily="49" charset="0"/>
                <a:cs typeface="Courier New" pitchFamily="49" charset="0"/>
              </a:rPr>
              <a:t>(SELECT Price </a:t>
            </a:r>
          </a:p>
          <a:p>
            <a:r>
              <a:rPr lang="en-GB" sz="1600" b="1" dirty="0">
                <a:latin typeface="Courier New" pitchFamily="49" charset="0"/>
                <a:cs typeface="Courier New" pitchFamily="49" charset="0"/>
              </a:rPr>
              <a:t> FROM Book</a:t>
            </a:r>
          </a:p>
          <a:p>
            <a:r>
              <a:rPr lang="en-GB" sz="1600" b="1" dirty="0">
                <a:latin typeface="Courier New" pitchFamily="49" charset="0"/>
                <a:cs typeface="Courier New" pitchFamily="49" charset="0"/>
              </a:rPr>
              <a:t> WHERE type = 'hardback');</a:t>
            </a:r>
          </a:p>
        </p:txBody>
      </p:sp>
      <p:sp>
        <p:nvSpPr>
          <p:cNvPr id="297989" name="Line 5"/>
          <p:cNvSpPr>
            <a:spLocks noChangeShapeType="1"/>
          </p:cNvSpPr>
          <p:nvPr/>
        </p:nvSpPr>
        <p:spPr bwMode="auto">
          <a:xfrm>
            <a:off x="2411760" y="6092948"/>
            <a:ext cx="2448272" cy="3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97991" name="Text Box 7"/>
          <p:cNvSpPr txBox="1">
            <a:spLocks noChangeArrowheads="1"/>
          </p:cNvSpPr>
          <p:nvPr/>
        </p:nvSpPr>
        <p:spPr bwMode="auto">
          <a:xfrm>
            <a:off x="4860032" y="5154623"/>
            <a:ext cx="26638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b="1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Intermediate</a:t>
            </a:r>
            <a:r>
              <a:rPr lang="en-GB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Result</a:t>
            </a:r>
          </a:p>
        </p:txBody>
      </p:sp>
      <p:sp>
        <p:nvSpPr>
          <p:cNvPr id="298058" name="Line 74"/>
          <p:cNvSpPr>
            <a:spLocks noChangeShapeType="1"/>
          </p:cNvSpPr>
          <p:nvPr/>
        </p:nvSpPr>
        <p:spPr bwMode="auto">
          <a:xfrm flipH="1" flipV="1">
            <a:off x="2411760" y="5372571"/>
            <a:ext cx="546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aphicFrame>
        <p:nvGraphicFramePr>
          <p:cNvPr id="11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44410"/>
              </p:ext>
            </p:extLst>
          </p:nvPr>
        </p:nvGraphicFramePr>
        <p:xfrm>
          <a:off x="457200" y="2276053"/>
          <a:ext cx="7272039" cy="1920875"/>
        </p:xfrm>
        <a:graphic>
          <a:graphicData uri="http://schemas.openxmlformats.org/drawingml/2006/table">
            <a:tbl>
              <a:tblPr/>
              <a:tblGrid>
                <a:gridCol w="1367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ISBN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bookName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publisher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0497389956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Bart’s World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William Grace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0509856745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 </a:t>
                      </a:r>
                      <a:r>
                        <a:rPr kumimoji="0" lang="en-GB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0575049802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Witches Abroad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0747550999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Harry Potter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12.00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0797563856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The Bone Collector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Sub-queries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 sub-query is a SELECT statement that is nested within another SELECT statement.</a:t>
            </a:r>
          </a:p>
          <a:p>
            <a:pPr marL="0" indent="0">
              <a:buNone/>
            </a:pPr>
            <a:r>
              <a:rPr lang="en-GB" sz="2000" dirty="0"/>
              <a:t>It can be very useful when you need to select rows from a table with a condition that depends on the data in the table itself.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Sub-queries - ANY</a:t>
            </a:r>
          </a:p>
        </p:txBody>
      </p:sp>
      <p:graphicFrame>
        <p:nvGraphicFramePr>
          <p:cNvPr id="297054" name="Group 9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16112378"/>
              </p:ext>
            </p:extLst>
          </p:nvPr>
        </p:nvGraphicFramePr>
        <p:xfrm>
          <a:off x="2406530" y="5661025"/>
          <a:ext cx="6552852" cy="914400"/>
        </p:xfrm>
        <a:graphic>
          <a:graphicData uri="http://schemas.openxmlformats.org/drawingml/2006/table">
            <a:tbl>
              <a:tblPr/>
              <a:tblGrid>
                <a:gridCol w="1726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ISBN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bookName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price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type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0747550999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Harry Potter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12.00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softback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0797563856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The Bone Collector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14.00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hardback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468313" y="1686991"/>
            <a:ext cx="871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+mn-lt"/>
              </a:rPr>
              <a:t>List details of any books that are more expensive than ANY of the hardback books.</a:t>
            </a:r>
          </a:p>
        </p:txBody>
      </p:sp>
      <p:sp>
        <p:nvSpPr>
          <p:cNvPr id="296964" name="Text Box 4"/>
          <p:cNvSpPr txBox="1">
            <a:spLocks noChangeArrowheads="1"/>
          </p:cNvSpPr>
          <p:nvPr/>
        </p:nvSpPr>
        <p:spPr bwMode="auto">
          <a:xfrm>
            <a:off x="468313" y="4539133"/>
            <a:ext cx="5616575" cy="83502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 b="1" dirty="0">
                <a:latin typeface="Courier New" pitchFamily="49" charset="0"/>
                <a:cs typeface="Courier New" pitchFamily="49" charset="0"/>
              </a:rPr>
              <a:t>SELECT ISBN, bookName, price,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bookType</a:t>
            </a:r>
            <a:endParaRPr lang="en-GB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>
                <a:latin typeface="Courier New" pitchFamily="49" charset="0"/>
                <a:cs typeface="Courier New" pitchFamily="49" charset="0"/>
              </a:rPr>
              <a:t>FROM Book</a:t>
            </a:r>
          </a:p>
          <a:p>
            <a:r>
              <a:rPr lang="en-GB" sz="1600" b="1" dirty="0">
                <a:latin typeface="Courier New" pitchFamily="49" charset="0"/>
                <a:cs typeface="Courier New" pitchFamily="49" charset="0"/>
              </a:rPr>
              <a:t>WHERE price &gt; ANY ( </a:t>
            </a:r>
            <a:r>
              <a:rPr lang="en-GB" sz="1600" b="1" i="1" dirty="0">
                <a:latin typeface="Courier New" pitchFamily="49" charset="0"/>
                <a:cs typeface="Courier New" pitchFamily="49" charset="0"/>
              </a:rPr>
              <a:t>Intermediate Result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);</a:t>
            </a:r>
          </a:p>
        </p:txBody>
      </p:sp>
      <p:sp>
        <p:nvSpPr>
          <p:cNvPr id="296965" name="Line 5"/>
          <p:cNvSpPr>
            <a:spLocks noChangeShapeType="1"/>
          </p:cNvSpPr>
          <p:nvPr/>
        </p:nvSpPr>
        <p:spPr bwMode="auto">
          <a:xfrm flipV="1">
            <a:off x="1835695" y="6093296"/>
            <a:ext cx="57606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97034" name="Line 74"/>
          <p:cNvSpPr>
            <a:spLocks noChangeShapeType="1"/>
          </p:cNvSpPr>
          <p:nvPr/>
        </p:nvSpPr>
        <p:spPr bwMode="auto">
          <a:xfrm flipV="1">
            <a:off x="1835150" y="5374159"/>
            <a:ext cx="0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97035" name="Text Box 75"/>
          <p:cNvSpPr txBox="1">
            <a:spLocks noChangeArrowheads="1"/>
          </p:cNvSpPr>
          <p:nvPr/>
        </p:nvSpPr>
        <p:spPr bwMode="auto">
          <a:xfrm>
            <a:off x="8282274" y="2770907"/>
            <a:ext cx="677108" cy="1693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vert270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b="1" dirty="0">
                <a:solidFill>
                  <a:srgbClr val="6600CC"/>
                </a:solidFill>
                <a:latin typeface="+mn-lt"/>
                <a:cs typeface="Courier New" pitchFamily="49" charset="0"/>
              </a:rPr>
              <a:t>Intermediate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>
                <a:solidFill>
                  <a:srgbClr val="6600CC"/>
                </a:solidFill>
                <a:latin typeface="+mn-lt"/>
                <a:cs typeface="Courier New" pitchFamily="49" charset="0"/>
              </a:rPr>
              <a:t>Result</a:t>
            </a:r>
          </a:p>
        </p:txBody>
      </p:sp>
      <p:graphicFrame>
        <p:nvGraphicFramePr>
          <p:cNvPr id="297052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01296"/>
              </p:ext>
            </p:extLst>
          </p:nvPr>
        </p:nvGraphicFramePr>
        <p:xfrm>
          <a:off x="7806857" y="4575843"/>
          <a:ext cx="1152525" cy="862014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price</a:t>
                      </a:r>
                      <a:endParaRPr kumimoji="0" lang="en-GB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10.00</a:t>
                      </a:r>
                      <a:endParaRPr kumimoji="0" lang="en-GB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14.00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7049" name="Line 89"/>
          <p:cNvSpPr>
            <a:spLocks noChangeShapeType="1"/>
          </p:cNvSpPr>
          <p:nvPr/>
        </p:nvSpPr>
        <p:spPr bwMode="auto">
          <a:xfrm>
            <a:off x="6443663" y="2852738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aphicFrame>
        <p:nvGraphicFramePr>
          <p:cNvPr id="14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61998"/>
              </p:ext>
            </p:extLst>
          </p:nvPr>
        </p:nvGraphicFramePr>
        <p:xfrm>
          <a:off x="468313" y="2331391"/>
          <a:ext cx="7272039" cy="1920875"/>
        </p:xfrm>
        <a:graphic>
          <a:graphicData uri="http://schemas.openxmlformats.org/drawingml/2006/table">
            <a:tbl>
              <a:tblPr/>
              <a:tblGrid>
                <a:gridCol w="1367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ISBN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bookName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publisher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0497389956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Bart’s World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William Grace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0509856745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 </a:t>
                      </a:r>
                      <a:r>
                        <a:rPr kumimoji="0" lang="en-GB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0575049802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Witches Abroad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0747550999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Harry Potter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12.00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0797563856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The Bone Collector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Sub-queries - ANY</a:t>
            </a:r>
          </a:p>
        </p:txBody>
      </p:sp>
      <p:graphicFrame>
        <p:nvGraphicFramePr>
          <p:cNvPr id="275560" name="Group 10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987438371"/>
              </p:ext>
            </p:extLst>
          </p:nvPr>
        </p:nvGraphicFramePr>
        <p:xfrm>
          <a:off x="3275856" y="5301208"/>
          <a:ext cx="5616624" cy="914400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8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ISBN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bookName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0747550999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Harry Potter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12.00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0797563856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The Bone Collector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5459" name="Text Box 3"/>
          <p:cNvSpPr txBox="1">
            <a:spLocks noChangeArrowheads="1"/>
          </p:cNvSpPr>
          <p:nvPr/>
        </p:nvSpPr>
        <p:spPr bwMode="auto">
          <a:xfrm>
            <a:off x="468313" y="1484784"/>
            <a:ext cx="84241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Calibri" pitchFamily="34" charset="0"/>
              </a:rPr>
              <a:t>So listing details of any books that are </a:t>
            </a:r>
            <a:r>
              <a:rPr lang="en-GB" dirty="0">
                <a:latin typeface="+mn-lt"/>
              </a:rPr>
              <a:t>more</a:t>
            </a:r>
            <a:r>
              <a:rPr lang="en-GB" dirty="0">
                <a:latin typeface="Calibri" pitchFamily="34" charset="0"/>
              </a:rPr>
              <a:t> expensive than ANY of the hardback books.</a:t>
            </a: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468312" y="4005064"/>
            <a:ext cx="8208144" cy="738664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SELECT ISBN, bookName, price, type</a:t>
            </a:r>
          </a:p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FROM Book</a:t>
            </a:r>
          </a:p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WHERE price &gt; ANY (SELECT price FROM Book WHERE type = 'hardback');</a:t>
            </a:r>
          </a:p>
        </p:txBody>
      </p:sp>
      <p:sp>
        <p:nvSpPr>
          <p:cNvPr id="275461" name="Line 5"/>
          <p:cNvSpPr>
            <a:spLocks noChangeShapeType="1"/>
          </p:cNvSpPr>
          <p:nvPr/>
        </p:nvSpPr>
        <p:spPr bwMode="auto">
          <a:xfrm flipV="1">
            <a:off x="2411760" y="5805264"/>
            <a:ext cx="8640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aphicFrame>
        <p:nvGraphicFramePr>
          <p:cNvPr id="275533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232309"/>
              </p:ext>
            </p:extLst>
          </p:nvPr>
        </p:nvGraphicFramePr>
        <p:xfrm>
          <a:off x="468313" y="1916832"/>
          <a:ext cx="7272039" cy="1920875"/>
        </p:xfrm>
        <a:graphic>
          <a:graphicData uri="http://schemas.openxmlformats.org/drawingml/2006/table">
            <a:tbl>
              <a:tblPr/>
              <a:tblGrid>
                <a:gridCol w="1367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ISBN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bookName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publisher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0497389956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Bart’s World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William Grace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0509856745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 </a:t>
                      </a:r>
                      <a:r>
                        <a:rPr kumimoji="0" lang="en-GB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0575049802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Witches Abroad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0747550999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Harry Potter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12.00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0797563856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The Bone Collector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5518" name="Line 62"/>
          <p:cNvSpPr>
            <a:spLocks noChangeShapeType="1"/>
          </p:cNvSpPr>
          <p:nvPr/>
        </p:nvSpPr>
        <p:spPr bwMode="auto">
          <a:xfrm flipV="1">
            <a:off x="2411760" y="4869160"/>
            <a:ext cx="0" cy="9361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Sub-queries - ALL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GB" sz="2000" dirty="0"/>
              <a:t>When ALL is used, the condition is that all of the values in the outer query have to match those in the inner.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GB" sz="2000" dirty="0"/>
              <a:t>ALL compares a value to EVERY value returned by a sub-query.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Sub-queries - ALL</a:t>
            </a:r>
          </a:p>
        </p:txBody>
      </p:sp>
      <p:graphicFrame>
        <p:nvGraphicFramePr>
          <p:cNvPr id="275560" name="Group 10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975008574"/>
              </p:ext>
            </p:extLst>
          </p:nvPr>
        </p:nvGraphicFramePr>
        <p:xfrm>
          <a:off x="3275856" y="5301208"/>
          <a:ext cx="5616624" cy="914400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8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ISBN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bookName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0509856745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 </a:t>
                      </a:r>
                      <a:r>
                        <a:rPr kumimoji="0" lang="en-GB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0575049802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Witches Abroad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5459" name="Text Box 3"/>
          <p:cNvSpPr txBox="1">
            <a:spLocks noChangeArrowheads="1"/>
          </p:cNvSpPr>
          <p:nvPr/>
        </p:nvSpPr>
        <p:spPr bwMode="auto">
          <a:xfrm>
            <a:off x="468313" y="1484784"/>
            <a:ext cx="84241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Calibri" pitchFamily="34" charset="0"/>
              </a:rPr>
              <a:t>Find all books that are less </a:t>
            </a:r>
            <a:r>
              <a:rPr lang="en-GB" dirty="0">
                <a:latin typeface="+mn-lt"/>
              </a:rPr>
              <a:t>expensive</a:t>
            </a:r>
            <a:r>
              <a:rPr lang="en-GB" dirty="0">
                <a:latin typeface="Calibri" pitchFamily="34" charset="0"/>
              </a:rPr>
              <a:t> than </a:t>
            </a:r>
            <a:r>
              <a:rPr lang="en-GB" u="sng" dirty="0">
                <a:latin typeface="Calibri" pitchFamily="34" charset="0"/>
              </a:rPr>
              <a:t>all</a:t>
            </a:r>
            <a:r>
              <a:rPr lang="en-GB" dirty="0">
                <a:latin typeface="Calibri" pitchFamily="34" charset="0"/>
              </a:rPr>
              <a:t> the ‘hardback’ books.</a:t>
            </a: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468312" y="4005064"/>
            <a:ext cx="8208144" cy="738664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SELECT ISBN, bookName, price, type </a:t>
            </a:r>
          </a:p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FROM Book</a:t>
            </a:r>
          </a:p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WHERE Price &lt; ALL (SELECT price FROM Book WHERE type = ‘hardback’ );</a:t>
            </a:r>
          </a:p>
        </p:txBody>
      </p:sp>
      <p:sp>
        <p:nvSpPr>
          <p:cNvPr id="275461" name="Line 5"/>
          <p:cNvSpPr>
            <a:spLocks noChangeShapeType="1"/>
          </p:cNvSpPr>
          <p:nvPr/>
        </p:nvSpPr>
        <p:spPr bwMode="auto">
          <a:xfrm flipV="1">
            <a:off x="2411760" y="5805264"/>
            <a:ext cx="8640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aphicFrame>
        <p:nvGraphicFramePr>
          <p:cNvPr id="275533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377053"/>
              </p:ext>
            </p:extLst>
          </p:nvPr>
        </p:nvGraphicFramePr>
        <p:xfrm>
          <a:off x="468313" y="1916832"/>
          <a:ext cx="7272039" cy="1920875"/>
        </p:xfrm>
        <a:graphic>
          <a:graphicData uri="http://schemas.openxmlformats.org/drawingml/2006/table">
            <a:tbl>
              <a:tblPr/>
              <a:tblGrid>
                <a:gridCol w="1367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ISBN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bookName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publisher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0497389956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Bart’s World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William Grace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0509856745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 </a:t>
                      </a:r>
                      <a:r>
                        <a:rPr kumimoji="0" lang="en-GB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0575049802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Witches Abroad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0747550999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Harry Potter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12.00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0797563856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The Bone Collector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5518" name="Line 62"/>
          <p:cNvSpPr>
            <a:spLocks noChangeShapeType="1"/>
          </p:cNvSpPr>
          <p:nvPr/>
        </p:nvSpPr>
        <p:spPr bwMode="auto">
          <a:xfrm flipV="1">
            <a:off x="2411760" y="4869160"/>
            <a:ext cx="0" cy="9361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Sub-queries - ALL</a:t>
            </a:r>
          </a:p>
        </p:txBody>
      </p:sp>
      <p:graphicFrame>
        <p:nvGraphicFramePr>
          <p:cNvPr id="303210" name="Group 10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906867747"/>
              </p:ext>
            </p:extLst>
          </p:nvPr>
        </p:nvGraphicFramePr>
        <p:xfrm>
          <a:off x="4427984" y="5610944"/>
          <a:ext cx="1079500" cy="9144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14.00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3107" name="Text Box 3"/>
          <p:cNvSpPr txBox="1">
            <a:spLocks noChangeArrowheads="1"/>
          </p:cNvSpPr>
          <p:nvPr/>
        </p:nvSpPr>
        <p:spPr bwMode="auto">
          <a:xfrm>
            <a:off x="468313" y="1545437"/>
            <a:ext cx="828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+mn-lt"/>
              </a:rPr>
              <a:t>Find all books that are less expensive than </a:t>
            </a:r>
            <a:r>
              <a:rPr lang="en-GB" u="sng" dirty="0">
                <a:latin typeface="+mn-lt"/>
              </a:rPr>
              <a:t>all</a:t>
            </a:r>
            <a:r>
              <a:rPr lang="en-GB" dirty="0">
                <a:latin typeface="+mn-lt"/>
              </a:rPr>
              <a:t> the ‘hardback’ books.</a:t>
            </a: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468313" y="4632994"/>
            <a:ext cx="8424862" cy="307777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(SELECT price FROM Book WHERE type = ‘hardback’ );</a:t>
            </a:r>
          </a:p>
        </p:txBody>
      </p:sp>
      <p:sp>
        <p:nvSpPr>
          <p:cNvPr id="303109" name="Line 5"/>
          <p:cNvSpPr>
            <a:spLocks noChangeShapeType="1"/>
          </p:cNvSpPr>
          <p:nvPr/>
        </p:nvSpPr>
        <p:spPr bwMode="auto">
          <a:xfrm>
            <a:off x="3131840" y="6091708"/>
            <a:ext cx="129738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03111" name="Text Box 7"/>
          <p:cNvSpPr txBox="1">
            <a:spLocks noChangeArrowheads="1"/>
          </p:cNvSpPr>
          <p:nvPr/>
        </p:nvSpPr>
        <p:spPr bwMode="auto">
          <a:xfrm>
            <a:off x="4427984" y="5114974"/>
            <a:ext cx="25922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b="1" dirty="0">
                <a:solidFill>
                  <a:srgbClr val="6600CC"/>
                </a:solidFill>
                <a:latin typeface="+mn-lt"/>
                <a:cs typeface="Courier New" pitchFamily="49" charset="0"/>
              </a:rPr>
              <a:t>Intermediate Result</a:t>
            </a:r>
          </a:p>
        </p:txBody>
      </p:sp>
      <p:sp>
        <p:nvSpPr>
          <p:cNvPr id="303188" name="Line 84"/>
          <p:cNvSpPr>
            <a:spLocks noChangeShapeType="1"/>
          </p:cNvSpPr>
          <p:nvPr/>
        </p:nvSpPr>
        <p:spPr bwMode="auto">
          <a:xfrm flipV="1">
            <a:off x="3131840" y="4940771"/>
            <a:ext cx="0" cy="1152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aphicFrame>
        <p:nvGraphicFramePr>
          <p:cNvPr id="11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689498"/>
              </p:ext>
            </p:extLst>
          </p:nvPr>
        </p:nvGraphicFramePr>
        <p:xfrm>
          <a:off x="468313" y="2219927"/>
          <a:ext cx="7272039" cy="1920875"/>
        </p:xfrm>
        <a:graphic>
          <a:graphicData uri="http://schemas.openxmlformats.org/drawingml/2006/table">
            <a:tbl>
              <a:tblPr/>
              <a:tblGrid>
                <a:gridCol w="1367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ISBN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bookName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publisher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0497389956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Bart’s World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William Grace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0509856745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 </a:t>
                      </a:r>
                      <a:r>
                        <a:rPr kumimoji="0" lang="en-GB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0575049802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Witches Abroad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0747550999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Harry Potter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12.00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0797563856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The Bone Collector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Sub-queries - ALL</a:t>
            </a:r>
          </a:p>
        </p:txBody>
      </p:sp>
      <p:graphicFrame>
        <p:nvGraphicFramePr>
          <p:cNvPr id="275560" name="Group 10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4688151"/>
              </p:ext>
            </p:extLst>
          </p:nvPr>
        </p:nvGraphicFramePr>
        <p:xfrm>
          <a:off x="3275856" y="5301208"/>
          <a:ext cx="5616624" cy="914400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8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ISBN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bookName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0509856745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 </a:t>
                      </a:r>
                      <a:r>
                        <a:rPr kumimoji="0" lang="en-GB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0575049802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Witches Abroad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5459" name="Text Box 3"/>
          <p:cNvSpPr txBox="1">
            <a:spLocks noChangeArrowheads="1"/>
          </p:cNvSpPr>
          <p:nvPr/>
        </p:nvSpPr>
        <p:spPr bwMode="auto">
          <a:xfrm>
            <a:off x="468313" y="1484784"/>
            <a:ext cx="84241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+mn-lt"/>
              </a:rPr>
              <a:t>Find all books that are less expensive than </a:t>
            </a:r>
            <a:r>
              <a:rPr lang="en-GB" u="sng" dirty="0">
                <a:latin typeface="+mn-lt"/>
              </a:rPr>
              <a:t>all</a:t>
            </a:r>
            <a:r>
              <a:rPr lang="en-GB" dirty="0">
                <a:latin typeface="+mn-lt"/>
              </a:rPr>
              <a:t> the ‘hardback’ books.</a:t>
            </a: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468312" y="4005064"/>
            <a:ext cx="4679752" cy="738664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SELECT ISBN, bookName, price, type </a:t>
            </a:r>
          </a:p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FROM Book</a:t>
            </a:r>
          </a:p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WHERE Price &lt; ALL (</a:t>
            </a:r>
            <a:r>
              <a:rPr lang="en-GB" sz="1400" b="1" i="1" dirty="0">
                <a:latin typeface="Courier New" pitchFamily="49" charset="0"/>
                <a:cs typeface="Courier New" pitchFamily="49" charset="0"/>
              </a:rPr>
              <a:t>Intermediate Result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75461" name="Line 5"/>
          <p:cNvSpPr>
            <a:spLocks noChangeShapeType="1"/>
          </p:cNvSpPr>
          <p:nvPr/>
        </p:nvSpPr>
        <p:spPr bwMode="auto">
          <a:xfrm flipV="1">
            <a:off x="2411760" y="5805264"/>
            <a:ext cx="8640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aphicFrame>
        <p:nvGraphicFramePr>
          <p:cNvPr id="275533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093347"/>
              </p:ext>
            </p:extLst>
          </p:nvPr>
        </p:nvGraphicFramePr>
        <p:xfrm>
          <a:off x="468313" y="1916832"/>
          <a:ext cx="6911999" cy="1920875"/>
        </p:xfrm>
        <a:graphic>
          <a:graphicData uri="http://schemas.openxmlformats.org/drawingml/2006/table">
            <a:tbl>
              <a:tblPr/>
              <a:tblGrid>
                <a:gridCol w="12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ISBN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bookName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publisher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0497389956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Bart’s World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William Grace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0509856745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 </a:t>
                      </a:r>
                      <a:r>
                        <a:rPr kumimoji="0" lang="en-GB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0575049802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Witches Abroad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0747550999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Harry Potter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12.00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0797563856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The Bone Collector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5518" name="Line 62"/>
          <p:cNvSpPr>
            <a:spLocks noChangeShapeType="1"/>
          </p:cNvSpPr>
          <p:nvPr/>
        </p:nvSpPr>
        <p:spPr bwMode="auto">
          <a:xfrm flipV="1">
            <a:off x="2411760" y="4869160"/>
            <a:ext cx="0" cy="9361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415808" y="1700808"/>
            <a:ext cx="17281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600" b="1" dirty="0">
                <a:solidFill>
                  <a:srgbClr val="6600CC"/>
                </a:solidFill>
                <a:latin typeface="+mn-lt"/>
                <a:cs typeface="Courier New" pitchFamily="49" charset="0"/>
              </a:rPr>
              <a:t>Intermediate Result</a:t>
            </a:r>
          </a:p>
        </p:txBody>
      </p:sp>
      <p:graphicFrame>
        <p:nvGraphicFramePr>
          <p:cNvPr id="10" name="Group 10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6671303"/>
              </p:ext>
            </p:extLst>
          </p:nvPr>
        </p:nvGraphicFramePr>
        <p:xfrm>
          <a:off x="7812360" y="2276872"/>
          <a:ext cx="1079500" cy="9144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14.00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Line 5"/>
          <p:cNvSpPr>
            <a:spLocks noChangeShapeType="1"/>
          </p:cNvSpPr>
          <p:nvPr/>
        </p:nvSpPr>
        <p:spPr bwMode="auto">
          <a:xfrm flipV="1">
            <a:off x="7380312" y="2780928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Sub-queries - ALL</a:t>
            </a:r>
          </a:p>
        </p:txBody>
      </p:sp>
      <p:graphicFrame>
        <p:nvGraphicFramePr>
          <p:cNvPr id="275560" name="Group 10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998359656"/>
              </p:ext>
            </p:extLst>
          </p:nvPr>
        </p:nvGraphicFramePr>
        <p:xfrm>
          <a:off x="3275856" y="5301208"/>
          <a:ext cx="5616624" cy="914400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8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ISBN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bookName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0509856745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 </a:t>
                      </a:r>
                      <a:r>
                        <a:rPr kumimoji="0" lang="en-GB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0575049802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Witches Abroad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5459" name="Text Box 3"/>
          <p:cNvSpPr txBox="1">
            <a:spLocks noChangeArrowheads="1"/>
          </p:cNvSpPr>
          <p:nvPr/>
        </p:nvSpPr>
        <p:spPr bwMode="auto">
          <a:xfrm>
            <a:off x="468313" y="1484784"/>
            <a:ext cx="84241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Calibri" pitchFamily="34" charset="0"/>
              </a:rPr>
              <a:t>So finding all books that are less expensive than </a:t>
            </a:r>
            <a:r>
              <a:rPr lang="en-GB" u="sng" dirty="0">
                <a:latin typeface="Calibri" pitchFamily="34" charset="0"/>
              </a:rPr>
              <a:t>all</a:t>
            </a:r>
            <a:r>
              <a:rPr lang="en-GB" dirty="0">
                <a:latin typeface="Calibri" pitchFamily="34" charset="0"/>
              </a:rPr>
              <a:t> the ‘hardback’ books.</a:t>
            </a: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468312" y="4005064"/>
            <a:ext cx="8208144" cy="738664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SELECT ISBN, bookName, price, type </a:t>
            </a:r>
          </a:p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FROM Book</a:t>
            </a:r>
          </a:p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WHERE Price &lt; ALL (SELECT price FROM Book WHERE type = ‘hardback’ );</a:t>
            </a:r>
          </a:p>
        </p:txBody>
      </p:sp>
      <p:sp>
        <p:nvSpPr>
          <p:cNvPr id="275461" name="Line 5"/>
          <p:cNvSpPr>
            <a:spLocks noChangeShapeType="1"/>
          </p:cNvSpPr>
          <p:nvPr/>
        </p:nvSpPr>
        <p:spPr bwMode="auto">
          <a:xfrm flipV="1">
            <a:off x="2411760" y="5805264"/>
            <a:ext cx="8640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aphicFrame>
        <p:nvGraphicFramePr>
          <p:cNvPr id="275533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680864"/>
              </p:ext>
            </p:extLst>
          </p:nvPr>
        </p:nvGraphicFramePr>
        <p:xfrm>
          <a:off x="468313" y="1916832"/>
          <a:ext cx="7272039" cy="1920875"/>
        </p:xfrm>
        <a:graphic>
          <a:graphicData uri="http://schemas.openxmlformats.org/drawingml/2006/table">
            <a:tbl>
              <a:tblPr/>
              <a:tblGrid>
                <a:gridCol w="1367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ISBN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bookName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publisher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0497389956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Bart’s World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William Grace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0509856745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 </a:t>
                      </a:r>
                      <a:r>
                        <a:rPr kumimoji="0" lang="en-GB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0575049802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Witches Abroad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0747550999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Harry Potter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12.00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0797563856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The Bone Collector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5518" name="Line 62"/>
          <p:cNvSpPr>
            <a:spLocks noChangeShapeType="1"/>
          </p:cNvSpPr>
          <p:nvPr/>
        </p:nvSpPr>
        <p:spPr bwMode="auto">
          <a:xfrm flipV="1">
            <a:off x="2411760" y="4869160"/>
            <a:ext cx="0" cy="9361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62" y="308719"/>
            <a:ext cx="5937755" cy="960041"/>
          </a:xfrm>
        </p:spPr>
        <p:txBody>
          <a:bodyPr/>
          <a:lstStyle/>
          <a:p>
            <a:r>
              <a:rPr lang="en-GB" dirty="0"/>
              <a:t>Sub-queries</a:t>
            </a:r>
          </a:p>
        </p:txBody>
      </p:sp>
      <p:graphicFrame>
        <p:nvGraphicFramePr>
          <p:cNvPr id="337069" name="Group 17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57763308"/>
              </p:ext>
            </p:extLst>
          </p:nvPr>
        </p:nvGraphicFramePr>
        <p:xfrm>
          <a:off x="2943299" y="5151110"/>
          <a:ext cx="5797151" cy="1524000"/>
        </p:xfrm>
        <a:graphic>
          <a:graphicData uri="http://schemas.openxmlformats.org/drawingml/2006/table">
            <a:tbl>
              <a:tblPr/>
              <a:tblGrid>
                <a:gridCol w="1686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1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ISBN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BookName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Price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BookType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0497389956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Bart’s World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10.00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hardback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0575049802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Witches Abroad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6.00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softback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0677564956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The White Road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14.00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firmback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0797563856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The Bone Collector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14.00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hardback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37044" name="Group 14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66465779"/>
              </p:ext>
            </p:extLst>
          </p:nvPr>
        </p:nvGraphicFramePr>
        <p:xfrm>
          <a:off x="468313" y="2039613"/>
          <a:ext cx="7128023" cy="2133600"/>
        </p:xfrm>
        <a:graphic>
          <a:graphicData uri="http://schemas.openxmlformats.org/drawingml/2006/table">
            <a:tbl>
              <a:tblPr/>
              <a:tblGrid>
                <a:gridCol w="1367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ISBN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bookName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publisher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0497389956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Bart’s World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William Grace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0509856745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 </a:t>
                      </a:r>
                      <a:r>
                        <a:rPr kumimoji="0" lang="en-GB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0575049802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Witches Abroad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0747550999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Harry Potter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12.00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0797563856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The Bone Collector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0677564956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The White Road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firmback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6899" name="Text Box 3"/>
          <p:cNvSpPr txBox="1">
            <a:spLocks noChangeArrowheads="1"/>
          </p:cNvSpPr>
          <p:nvPr/>
        </p:nvSpPr>
        <p:spPr bwMode="auto">
          <a:xfrm>
            <a:off x="468313" y="1268760"/>
            <a:ext cx="8424167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+mn-lt"/>
              </a:rPr>
              <a:t>Returning to finding the lowest priced book by type:</a:t>
            </a:r>
          </a:p>
          <a:p>
            <a:pPr>
              <a:spcBef>
                <a:spcPct val="20000"/>
              </a:spcBef>
            </a:pPr>
            <a:r>
              <a:rPr lang="en-GB" dirty="0">
                <a:latin typeface="+mn-lt"/>
              </a:rPr>
              <a:t>Adding a new type to the table, whose min(price) is the </a:t>
            </a:r>
            <a:r>
              <a:rPr lang="en-GB" b="1" i="1" dirty="0">
                <a:latin typeface="+mn-lt"/>
              </a:rPr>
              <a:t>same</a:t>
            </a:r>
            <a:r>
              <a:rPr lang="en-GB" dirty="0">
                <a:latin typeface="+mn-lt"/>
              </a:rPr>
              <a:t> as a book of another </a:t>
            </a:r>
            <a:r>
              <a:rPr lang="en-GB" dirty="0">
                <a:solidFill>
                  <a:srgbClr val="6600CC"/>
                </a:solidFill>
                <a:latin typeface="+mn-lt"/>
              </a:rPr>
              <a:t>type</a:t>
            </a:r>
            <a:r>
              <a:rPr lang="en-GB" dirty="0">
                <a:latin typeface="+mn-lt"/>
              </a:rPr>
              <a:t>:</a:t>
            </a:r>
          </a:p>
        </p:txBody>
      </p:sp>
      <p:sp>
        <p:nvSpPr>
          <p:cNvPr id="336900" name="Text Box 4"/>
          <p:cNvSpPr txBox="1">
            <a:spLocks noChangeArrowheads="1"/>
          </p:cNvSpPr>
          <p:nvPr/>
        </p:nvSpPr>
        <p:spPr bwMode="auto">
          <a:xfrm>
            <a:off x="467618" y="4318442"/>
            <a:ext cx="8424862" cy="738664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SELECT ISBN, bookName, price, </a:t>
            </a:r>
            <a:r>
              <a:rPr lang="en-GB" sz="14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FROM Book</a:t>
            </a:r>
          </a:p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WHERE price IN (SELECT MIN(price) FROM Book GROUP BY </a:t>
            </a:r>
            <a:r>
              <a:rPr lang="en-GB" sz="14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);</a:t>
            </a:r>
          </a:p>
        </p:txBody>
      </p:sp>
      <p:sp>
        <p:nvSpPr>
          <p:cNvPr id="336901" name="Line 5"/>
          <p:cNvSpPr>
            <a:spLocks noChangeShapeType="1"/>
          </p:cNvSpPr>
          <p:nvPr/>
        </p:nvSpPr>
        <p:spPr bwMode="auto">
          <a:xfrm>
            <a:off x="971600" y="5949280"/>
            <a:ext cx="194421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36970" name="Line 74"/>
          <p:cNvSpPr>
            <a:spLocks noChangeShapeType="1"/>
          </p:cNvSpPr>
          <p:nvPr/>
        </p:nvSpPr>
        <p:spPr bwMode="auto">
          <a:xfrm flipV="1">
            <a:off x="971600" y="5013176"/>
            <a:ext cx="0" cy="9361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37070" name="Text Box 174"/>
          <p:cNvSpPr txBox="1">
            <a:spLocks noChangeArrowheads="1"/>
          </p:cNvSpPr>
          <p:nvPr/>
        </p:nvSpPr>
        <p:spPr bwMode="auto">
          <a:xfrm>
            <a:off x="971600" y="5589240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Calibri" pitchFamily="34" charset="0"/>
              </a:rPr>
              <a:t>Error!!!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97490" y="390430"/>
            <a:ext cx="5937755" cy="878329"/>
          </a:xfrm>
        </p:spPr>
        <p:txBody>
          <a:bodyPr/>
          <a:lstStyle/>
          <a:p>
            <a:r>
              <a:rPr lang="en-GB"/>
              <a:t>Sub-queries</a:t>
            </a:r>
          </a:p>
        </p:txBody>
      </p:sp>
      <p:graphicFrame>
        <p:nvGraphicFramePr>
          <p:cNvPr id="345180" name="Group 9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3350464"/>
              </p:ext>
            </p:extLst>
          </p:nvPr>
        </p:nvGraphicFramePr>
        <p:xfrm>
          <a:off x="3131840" y="5373216"/>
          <a:ext cx="5545634" cy="1219200"/>
        </p:xfrm>
        <a:graphic>
          <a:graphicData uri="http://schemas.openxmlformats.org/drawingml/2006/table">
            <a:tbl>
              <a:tblPr/>
              <a:tblGrid>
                <a:gridCol w="151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ISBN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BookName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BookType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0497389956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Bart’s World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0575049802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Witches Abroad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0677564956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The White Road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firmback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14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03372140"/>
              </p:ext>
            </p:extLst>
          </p:nvPr>
        </p:nvGraphicFramePr>
        <p:xfrm>
          <a:off x="462297" y="1924889"/>
          <a:ext cx="7128023" cy="2133600"/>
        </p:xfrm>
        <a:graphic>
          <a:graphicData uri="http://schemas.openxmlformats.org/drawingml/2006/table">
            <a:tbl>
              <a:tblPr/>
              <a:tblGrid>
                <a:gridCol w="1367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ISBN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bookName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publisher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0497389956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Bart’s World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William Grace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0509856745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 </a:t>
                      </a:r>
                      <a:r>
                        <a:rPr kumimoji="0" lang="en-GB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0575049802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Witches Abroad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0747550999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Harry Potter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12.00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0797563856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The Bone Collector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0677564956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The White Road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firmback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5123" name="Text Box 35"/>
          <p:cNvSpPr txBox="1">
            <a:spLocks noChangeArrowheads="1"/>
          </p:cNvSpPr>
          <p:nvPr/>
        </p:nvSpPr>
        <p:spPr bwMode="auto">
          <a:xfrm>
            <a:off x="462297" y="1395794"/>
            <a:ext cx="784810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+mn-lt"/>
              </a:rPr>
              <a:t>If we add the group by column to the comparison, we now get the correct answer</a:t>
            </a:r>
          </a:p>
        </p:txBody>
      </p:sp>
      <p:sp>
        <p:nvSpPr>
          <p:cNvPr id="345124" name="Text Box 36"/>
          <p:cNvSpPr txBox="1">
            <a:spLocks noChangeArrowheads="1"/>
          </p:cNvSpPr>
          <p:nvPr/>
        </p:nvSpPr>
        <p:spPr bwMode="auto">
          <a:xfrm>
            <a:off x="462297" y="4418529"/>
            <a:ext cx="8208143" cy="738664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SELECT ISBN, bookName, price, </a:t>
            </a:r>
            <a:r>
              <a:rPr lang="en-GB" sz="14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type</a:t>
            </a:r>
          </a:p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FROM Book</a:t>
            </a:r>
          </a:p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WHERE (</a:t>
            </a:r>
            <a:r>
              <a:rPr lang="en-GB" sz="14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, price) IN (SELECT </a:t>
            </a:r>
            <a:r>
              <a:rPr lang="en-GB" sz="14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, MIN(Price)FROM Book GROUP BY </a:t>
            </a:r>
            <a:r>
              <a:rPr lang="en-GB" sz="14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);</a:t>
            </a:r>
          </a:p>
        </p:txBody>
      </p:sp>
      <p:sp>
        <p:nvSpPr>
          <p:cNvPr id="345125" name="Line 37"/>
          <p:cNvSpPr>
            <a:spLocks noChangeShapeType="1"/>
          </p:cNvSpPr>
          <p:nvPr/>
        </p:nvSpPr>
        <p:spPr bwMode="auto">
          <a:xfrm>
            <a:off x="2411760" y="6093296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45178" name="Line 90"/>
          <p:cNvSpPr>
            <a:spLocks noChangeShapeType="1"/>
          </p:cNvSpPr>
          <p:nvPr/>
        </p:nvSpPr>
        <p:spPr bwMode="auto">
          <a:xfrm flipV="1">
            <a:off x="2411760" y="5157194"/>
            <a:ext cx="0" cy="9361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97490" y="390430"/>
            <a:ext cx="5937755" cy="878329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Sub-queries MS Access</a:t>
            </a:r>
          </a:p>
        </p:txBody>
      </p:sp>
      <p:graphicFrame>
        <p:nvGraphicFramePr>
          <p:cNvPr id="345180" name="Group 9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46326045"/>
              </p:ext>
            </p:extLst>
          </p:nvPr>
        </p:nvGraphicFramePr>
        <p:xfrm>
          <a:off x="3131840" y="5373216"/>
          <a:ext cx="5545634" cy="1219200"/>
        </p:xfrm>
        <a:graphic>
          <a:graphicData uri="http://schemas.openxmlformats.org/drawingml/2006/table">
            <a:tbl>
              <a:tblPr/>
              <a:tblGrid>
                <a:gridCol w="151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ISBN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BookName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BookType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0497389956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Bart’s World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0575049802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Witches Abroad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0677564956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The White Road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firmback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14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09811122"/>
              </p:ext>
            </p:extLst>
          </p:nvPr>
        </p:nvGraphicFramePr>
        <p:xfrm>
          <a:off x="462297" y="1924889"/>
          <a:ext cx="7128023" cy="2133600"/>
        </p:xfrm>
        <a:graphic>
          <a:graphicData uri="http://schemas.openxmlformats.org/drawingml/2006/table">
            <a:tbl>
              <a:tblPr/>
              <a:tblGrid>
                <a:gridCol w="1367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ISBN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bookName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publisher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0497389956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Bart’s World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William Grace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0509856745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 </a:t>
                      </a:r>
                      <a:r>
                        <a:rPr kumimoji="0" lang="en-GB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0575049802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Witches Abroad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0747550999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Harry Potter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12.00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0797563856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The Bone Collector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0677564956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The White Road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firmback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5123" name="Text Box 35"/>
          <p:cNvSpPr txBox="1">
            <a:spLocks noChangeArrowheads="1"/>
          </p:cNvSpPr>
          <p:nvPr/>
        </p:nvSpPr>
        <p:spPr bwMode="auto">
          <a:xfrm>
            <a:off x="323528" y="1278557"/>
            <a:ext cx="79868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solidFill>
                  <a:srgbClr val="FF0000"/>
                </a:solidFill>
                <a:latin typeface="+mn-lt"/>
              </a:rPr>
              <a:t>If we add the group by column to the comparison, we now get the correct answer but we need to concatenate the values</a:t>
            </a:r>
          </a:p>
        </p:txBody>
      </p:sp>
      <p:sp>
        <p:nvSpPr>
          <p:cNvPr id="345124" name="Text Box 36"/>
          <p:cNvSpPr txBox="1">
            <a:spLocks noChangeArrowheads="1"/>
          </p:cNvSpPr>
          <p:nvPr/>
        </p:nvSpPr>
        <p:spPr bwMode="auto">
          <a:xfrm>
            <a:off x="462297" y="4418529"/>
            <a:ext cx="8208143" cy="738664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SELECT ISBN, bookName, price, </a:t>
            </a:r>
            <a:r>
              <a:rPr lang="en-GB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</a:p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FROM Book</a:t>
            </a:r>
          </a:p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GB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 &amp; price 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IN (SELECT </a:t>
            </a:r>
            <a:r>
              <a:rPr lang="en-GB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 MIN(Price)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FROM Book GROUP BY </a:t>
            </a:r>
            <a:r>
              <a:rPr lang="en-GB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);</a:t>
            </a:r>
          </a:p>
        </p:txBody>
      </p:sp>
      <p:sp>
        <p:nvSpPr>
          <p:cNvPr id="345125" name="Line 37"/>
          <p:cNvSpPr>
            <a:spLocks noChangeShapeType="1"/>
          </p:cNvSpPr>
          <p:nvPr/>
        </p:nvSpPr>
        <p:spPr bwMode="auto">
          <a:xfrm>
            <a:off x="2411760" y="6093296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45178" name="Line 90"/>
          <p:cNvSpPr>
            <a:spLocks noChangeShapeType="1"/>
          </p:cNvSpPr>
          <p:nvPr/>
        </p:nvSpPr>
        <p:spPr bwMode="auto">
          <a:xfrm flipV="1">
            <a:off x="2411760" y="5157194"/>
            <a:ext cx="0" cy="9361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70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Sub-queries</a:t>
            </a:r>
          </a:p>
        </p:txBody>
      </p:sp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468313" y="1628800"/>
            <a:ext cx="8569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+mn-lt"/>
              </a:rPr>
              <a:t>Returning the details of the lowest priced book from the Book table would entail the use of two SELECT statements</a:t>
            </a:r>
          </a:p>
        </p:txBody>
      </p:sp>
      <p:sp>
        <p:nvSpPr>
          <p:cNvPr id="266247" name="Text Box 7"/>
          <p:cNvSpPr txBox="1">
            <a:spLocks noChangeArrowheads="1"/>
          </p:cNvSpPr>
          <p:nvPr/>
        </p:nvSpPr>
        <p:spPr bwMode="auto">
          <a:xfrm>
            <a:off x="1259632" y="2564904"/>
            <a:ext cx="26638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b="1" dirty="0">
                <a:latin typeface="+mn-lt"/>
                <a:cs typeface="Courier New" pitchFamily="49" charset="0"/>
              </a:rPr>
              <a:t>Book</a:t>
            </a:r>
          </a:p>
        </p:txBody>
      </p:sp>
      <p:graphicFrame>
        <p:nvGraphicFramePr>
          <p:cNvPr id="266527" name="Group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765892"/>
              </p:ext>
            </p:extLst>
          </p:nvPr>
        </p:nvGraphicFramePr>
        <p:xfrm>
          <a:off x="1259632" y="2924944"/>
          <a:ext cx="7128792" cy="2073275"/>
        </p:xfrm>
        <a:graphic>
          <a:graphicData uri="http://schemas.openxmlformats.org/drawingml/2006/table">
            <a:tbl>
              <a:tblPr/>
              <a:tblGrid>
                <a:gridCol w="1782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0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ISBN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BookName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Publisher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0497389956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Bart’s World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10.00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William Grace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0509856745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 </a:t>
                      </a:r>
                      <a:r>
                        <a:rPr kumimoji="0" lang="en-GB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0575049802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Witches Abroad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0747550999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Harry Potter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0797563856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The Bone Collector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14.00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Sub-queries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idx="1"/>
          </p:nvPr>
        </p:nvSpPr>
        <p:spPr>
          <a:xfrm>
            <a:off x="1602481" y="2852936"/>
            <a:ext cx="5941319" cy="18716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800" dirty="0"/>
              <a:t>Sub queries can be used when we need to gather information from one table before using this information as part of a condition in query that operates on another table.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Sub-queries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2275380"/>
            <a:ext cx="8229600" cy="1150937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GB" sz="2000" dirty="0"/>
              <a:t>Using the following tables, we can use a sub-query to determine the details of students on advanced courses.</a:t>
            </a:r>
          </a:p>
        </p:txBody>
      </p:sp>
      <p:graphicFrame>
        <p:nvGraphicFramePr>
          <p:cNvPr id="3317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1736"/>
              </p:ext>
            </p:extLst>
          </p:nvPr>
        </p:nvGraphicFramePr>
        <p:xfrm>
          <a:off x="611560" y="3839344"/>
          <a:ext cx="4103687" cy="2651760"/>
        </p:xfrm>
        <a:graphic>
          <a:graphicData uri="http://schemas.openxmlformats.org/drawingml/2006/table">
            <a:tbl>
              <a:tblPr/>
              <a:tblGrid>
                <a:gridCol w="935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Course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Code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Course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Desc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tutor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C001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Advanced Word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Fred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C002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Intermediate Excel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Wilma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C004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Web Advanced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Betty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C005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Advanced Access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Pebbles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C006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Introductory Word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BamBam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C008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Introductory Web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Barney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C003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Advanced Excel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Betty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31818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092270"/>
              </p:ext>
            </p:extLst>
          </p:nvPr>
        </p:nvGraphicFramePr>
        <p:xfrm>
          <a:off x="5292080" y="2924944"/>
          <a:ext cx="3168352" cy="3566160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enrolment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No 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course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Code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S01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Homer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C001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S02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Marge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C002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S03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Lisa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C006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S04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Bart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C003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S05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Maggie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C002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S06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C001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S07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Apu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C003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S08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Skinner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C006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S09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Millhouse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C004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S10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Lennie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C005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31868" name="Text Box 92"/>
          <p:cNvSpPr txBox="1">
            <a:spLocks noChangeArrowheads="1"/>
          </p:cNvSpPr>
          <p:nvPr/>
        </p:nvSpPr>
        <p:spPr bwMode="auto">
          <a:xfrm>
            <a:off x="539552" y="3426317"/>
            <a:ext cx="19431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400" b="1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Course</a:t>
            </a:r>
          </a:p>
        </p:txBody>
      </p:sp>
      <p:sp>
        <p:nvSpPr>
          <p:cNvPr id="331869" name="Text Box 93"/>
          <p:cNvSpPr txBox="1">
            <a:spLocks noChangeArrowheads="1"/>
          </p:cNvSpPr>
          <p:nvPr/>
        </p:nvSpPr>
        <p:spPr bwMode="auto">
          <a:xfrm>
            <a:off x="5292080" y="2636912"/>
            <a:ext cx="19431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400" b="1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Student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2656"/>
            <a:ext cx="4103687" cy="923219"/>
          </a:xfrm>
        </p:spPr>
        <p:txBody>
          <a:bodyPr/>
          <a:lstStyle/>
          <a:p>
            <a:r>
              <a:rPr lang="en-GB" dirty="0"/>
              <a:t>Sub-queries</a:t>
            </a:r>
          </a:p>
        </p:txBody>
      </p:sp>
      <p:graphicFrame>
        <p:nvGraphicFramePr>
          <p:cNvPr id="332952" name="Group 15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075671399"/>
              </p:ext>
            </p:extLst>
          </p:nvPr>
        </p:nvGraphicFramePr>
        <p:xfrm>
          <a:off x="5292080" y="4394408"/>
          <a:ext cx="3384377" cy="2346960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enrolNo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name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course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Code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S01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Homer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C001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S04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Bart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C003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S06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Mo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C001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S07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Apu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C003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S09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Millhouse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C004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S10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Lennie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C005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2894" name="Text Box 94"/>
          <p:cNvSpPr txBox="1">
            <a:spLocks noChangeArrowheads="1"/>
          </p:cNvSpPr>
          <p:nvPr/>
        </p:nvSpPr>
        <p:spPr bwMode="auto">
          <a:xfrm>
            <a:off x="468313" y="4437112"/>
            <a:ext cx="4608513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SELECT enrolNo, name, courseCode</a:t>
            </a:r>
          </a:p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FROM   Student</a:t>
            </a:r>
          </a:p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WHERE courseCode IN (</a:t>
            </a:r>
          </a:p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    SELECT courseCode from Course</a:t>
            </a:r>
          </a:p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    WHERE  courseDesc LIKE ‘%Advanced%’);</a:t>
            </a:r>
          </a:p>
        </p:txBody>
      </p:sp>
      <p:sp>
        <p:nvSpPr>
          <p:cNvPr id="332953" name="Text Box 153"/>
          <p:cNvSpPr txBox="1">
            <a:spLocks noChangeArrowheads="1"/>
          </p:cNvSpPr>
          <p:nvPr/>
        </p:nvSpPr>
        <p:spPr bwMode="auto">
          <a:xfrm>
            <a:off x="5292080" y="4005064"/>
            <a:ext cx="19431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GB" sz="1400" b="1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Result</a:t>
            </a:r>
          </a:p>
        </p:txBody>
      </p:sp>
      <p:sp>
        <p:nvSpPr>
          <p:cNvPr id="332954" name="Line 154"/>
          <p:cNvSpPr>
            <a:spLocks noChangeShapeType="1"/>
          </p:cNvSpPr>
          <p:nvPr/>
        </p:nvSpPr>
        <p:spPr bwMode="auto">
          <a:xfrm>
            <a:off x="2411758" y="5589588"/>
            <a:ext cx="1" cy="7197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32955" name="Line 155"/>
          <p:cNvSpPr>
            <a:spLocks noChangeShapeType="1"/>
          </p:cNvSpPr>
          <p:nvPr/>
        </p:nvSpPr>
        <p:spPr bwMode="auto">
          <a:xfrm flipV="1">
            <a:off x="2411761" y="6309320"/>
            <a:ext cx="280831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aphicFrame>
        <p:nvGraphicFramePr>
          <p:cNvPr id="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763482"/>
              </p:ext>
            </p:extLst>
          </p:nvPr>
        </p:nvGraphicFramePr>
        <p:xfrm>
          <a:off x="468313" y="1556792"/>
          <a:ext cx="4103687" cy="2651760"/>
        </p:xfrm>
        <a:graphic>
          <a:graphicData uri="http://schemas.openxmlformats.org/drawingml/2006/table">
            <a:tbl>
              <a:tblPr/>
              <a:tblGrid>
                <a:gridCol w="935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Course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Code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Course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Desc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tutor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C001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Advanced Word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Fred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C002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Intermediate Excel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Wilma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C004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Web Advanced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Betty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C005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Advanced Access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Pebbles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C006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Introductory Word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BamBam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C008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Introductory Web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Barney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C003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Advanced Excel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Betty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Text Box 92"/>
          <p:cNvSpPr txBox="1">
            <a:spLocks noChangeArrowheads="1"/>
          </p:cNvSpPr>
          <p:nvPr/>
        </p:nvSpPr>
        <p:spPr bwMode="auto">
          <a:xfrm>
            <a:off x="468313" y="1255876"/>
            <a:ext cx="19431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400" b="1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Course</a:t>
            </a:r>
          </a:p>
        </p:txBody>
      </p:sp>
      <p:graphicFrame>
        <p:nvGraphicFramePr>
          <p:cNvPr id="14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09314"/>
              </p:ext>
            </p:extLst>
          </p:nvPr>
        </p:nvGraphicFramePr>
        <p:xfrm>
          <a:off x="5292080" y="438904"/>
          <a:ext cx="3348373" cy="3566160"/>
        </p:xfrm>
        <a:graphic>
          <a:graphicData uri="http://schemas.openxmlformats.org/drawingml/2006/table">
            <a:tbl>
              <a:tblPr/>
              <a:tblGrid>
                <a:gridCol w="1233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07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enrolNo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course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Code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8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S01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Homer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C001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S02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Marge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C002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8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S03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Lisa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C006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8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S04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Bart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C003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8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S05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Maggie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C002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8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S06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C001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8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S07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Apu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C003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8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S08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Skinner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C006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8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S09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Millhouse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C004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8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S10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Lennie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C005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" name="Text Box 93"/>
          <p:cNvSpPr txBox="1">
            <a:spLocks noChangeArrowheads="1"/>
          </p:cNvSpPr>
          <p:nvPr/>
        </p:nvSpPr>
        <p:spPr bwMode="auto">
          <a:xfrm>
            <a:off x="5292080" y="116632"/>
            <a:ext cx="19431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400" b="1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Student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8313" y="5949280"/>
            <a:ext cx="158340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MS Access use * not %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6044" y="548680"/>
            <a:ext cx="5937755" cy="1188720"/>
          </a:xfrm>
        </p:spPr>
        <p:txBody>
          <a:bodyPr/>
          <a:lstStyle/>
          <a:p>
            <a:r>
              <a:rPr lang="en-GB"/>
              <a:t>In Conclusion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>
          <a:xfrm>
            <a:off x="1584104" y="1988840"/>
            <a:ext cx="5937755" cy="4680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/>
              <a:t>Sub-Queries</a:t>
            </a:r>
          </a:p>
          <a:p>
            <a:pPr marL="228600" lvl="1" indent="0">
              <a:buNone/>
            </a:pPr>
            <a:r>
              <a:rPr lang="en-GB" sz="2000" dirty="0"/>
              <a:t>A sub-query is a SELECT statement that is nested within another SELECT statement.</a:t>
            </a:r>
          </a:p>
          <a:p>
            <a:pPr marL="228600" lvl="1" indent="0">
              <a:buNone/>
            </a:pPr>
            <a:r>
              <a:rPr lang="en-GB" sz="2000" dirty="0"/>
              <a:t>Multiple Row Sub-queries</a:t>
            </a:r>
          </a:p>
          <a:p>
            <a:pPr marL="457200" lvl="2" indent="0">
              <a:buNone/>
            </a:pPr>
            <a:r>
              <a:rPr lang="en-GB" sz="2000" dirty="0"/>
              <a:t>IN - all of the values in the outer query are matched against a list of values returned by the inner query</a:t>
            </a:r>
          </a:p>
          <a:p>
            <a:pPr marL="457200" lvl="2" indent="0">
              <a:buNone/>
            </a:pPr>
            <a:r>
              <a:rPr lang="en-GB" sz="2000" dirty="0"/>
              <a:t>ANY - the outer query is true if it matches one or more of the sub-query values. </a:t>
            </a:r>
          </a:p>
          <a:p>
            <a:pPr marL="457200" lvl="2" indent="0">
              <a:buNone/>
            </a:pPr>
            <a:r>
              <a:rPr lang="en-GB" sz="2000" dirty="0"/>
              <a:t>ALL - all of the values in the outer query have to match those in </a:t>
            </a:r>
            <a:r>
              <a:rPr lang="en-GB" sz="2000"/>
              <a:t>the inner</a:t>
            </a:r>
            <a:endParaRPr lang="en-GB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Sub-queries</a:t>
            </a:r>
          </a:p>
        </p:txBody>
      </p:sp>
      <p:graphicFrame>
        <p:nvGraphicFramePr>
          <p:cNvPr id="271421" name="Group 6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90359878"/>
              </p:ext>
            </p:extLst>
          </p:nvPr>
        </p:nvGraphicFramePr>
        <p:xfrm>
          <a:off x="6588224" y="2276872"/>
          <a:ext cx="1144587" cy="664840"/>
        </p:xfrm>
        <a:graphic>
          <a:graphicData uri="http://schemas.openxmlformats.org/drawingml/2006/table">
            <a:tbl>
              <a:tblPr/>
              <a:tblGrid>
                <a:gridCol w="1144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minPrice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6.00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468313" y="1484784"/>
            <a:ext cx="8569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>
                <a:latin typeface="+mn-lt"/>
              </a:rPr>
              <a:t>Firstly we would need to return the lowest book price.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468313" y="4869160"/>
            <a:ext cx="4176712" cy="701731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 dirty="0">
                <a:latin typeface="Courier New" pitchFamily="49" charset="0"/>
              </a:rPr>
              <a:t>SELECT MIN (price) minPrice</a:t>
            </a:r>
          </a:p>
          <a:p>
            <a:pPr>
              <a:spcBef>
                <a:spcPct val="20000"/>
              </a:spcBef>
            </a:pPr>
            <a:r>
              <a:rPr lang="en-GB" b="1" dirty="0">
                <a:latin typeface="Courier New" pitchFamily="49" charset="0"/>
              </a:rPr>
              <a:t>FROM Book;</a:t>
            </a:r>
          </a:p>
        </p:txBody>
      </p:sp>
      <p:sp>
        <p:nvSpPr>
          <p:cNvPr id="271365" name="Line 5"/>
          <p:cNvSpPr>
            <a:spLocks noChangeShapeType="1"/>
          </p:cNvSpPr>
          <p:nvPr/>
        </p:nvSpPr>
        <p:spPr bwMode="auto">
          <a:xfrm>
            <a:off x="4644009" y="5229200"/>
            <a:ext cx="25202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71366" name="Line 6"/>
          <p:cNvSpPr>
            <a:spLocks noChangeShapeType="1"/>
          </p:cNvSpPr>
          <p:nvPr/>
        </p:nvSpPr>
        <p:spPr bwMode="auto">
          <a:xfrm flipV="1">
            <a:off x="7164288" y="2924943"/>
            <a:ext cx="1117" cy="23042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71367" name="Text Box 7"/>
          <p:cNvSpPr txBox="1">
            <a:spLocks noChangeArrowheads="1"/>
          </p:cNvSpPr>
          <p:nvPr/>
        </p:nvSpPr>
        <p:spPr bwMode="auto">
          <a:xfrm>
            <a:off x="468313" y="1988840"/>
            <a:ext cx="26638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b="1" dirty="0">
                <a:latin typeface="+mn-lt"/>
              </a:rPr>
              <a:t>Book</a:t>
            </a:r>
          </a:p>
        </p:txBody>
      </p:sp>
      <p:sp>
        <p:nvSpPr>
          <p:cNvPr id="271382" name="Text Box 22"/>
          <p:cNvSpPr txBox="1">
            <a:spLocks noChangeArrowheads="1"/>
          </p:cNvSpPr>
          <p:nvPr/>
        </p:nvSpPr>
        <p:spPr bwMode="auto">
          <a:xfrm>
            <a:off x="6588224" y="1988840"/>
            <a:ext cx="1079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Result</a:t>
            </a:r>
          </a:p>
        </p:txBody>
      </p:sp>
      <p:graphicFrame>
        <p:nvGraphicFramePr>
          <p:cNvPr id="11" name="Group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781830"/>
              </p:ext>
            </p:extLst>
          </p:nvPr>
        </p:nvGraphicFramePr>
        <p:xfrm>
          <a:off x="468312" y="2276475"/>
          <a:ext cx="5903888" cy="1920875"/>
        </p:xfrm>
        <a:graphic>
          <a:graphicData uri="http://schemas.openxmlformats.org/drawingml/2006/table">
            <a:tbl>
              <a:tblPr/>
              <a:tblGrid>
                <a:gridCol w="1295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6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7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ISBN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bookName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price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publisher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0497389956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Bart’s World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10.00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William Grace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0509856745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Guards </a:t>
                      </a:r>
                      <a:r>
                        <a:rPr lang="en-GB" sz="14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Guards</a:t>
                      </a:r>
                      <a:endParaRPr lang="en-GB" sz="14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7.00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Frasier Ltd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0575049802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Witches Abroad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6.00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H&amp;M Simpson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0747550999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Harry Potter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7.00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Frasier Ltd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0797563856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The Bone Collector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14.00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H&amp;M Simpson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Sub-queries</a:t>
            </a:r>
          </a:p>
        </p:txBody>
      </p:sp>
      <p:graphicFrame>
        <p:nvGraphicFramePr>
          <p:cNvPr id="270429" name="Group 9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052835693"/>
              </p:ext>
            </p:extLst>
          </p:nvPr>
        </p:nvGraphicFramePr>
        <p:xfrm>
          <a:off x="3635896" y="4675188"/>
          <a:ext cx="5256584" cy="914400"/>
        </p:xfrm>
        <a:graphic>
          <a:graphicData uri="http://schemas.openxmlformats.org/drawingml/2006/table">
            <a:tbl>
              <a:tblPr/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ISBN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bookName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price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publisher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0575049802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Witches Abroad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6.00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H&amp;M Simpson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0339" name="Text Box 3"/>
          <p:cNvSpPr txBox="1">
            <a:spLocks noChangeArrowheads="1"/>
          </p:cNvSpPr>
          <p:nvPr/>
        </p:nvSpPr>
        <p:spPr bwMode="auto">
          <a:xfrm>
            <a:off x="468312" y="1529031"/>
            <a:ext cx="66959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>
                <a:latin typeface="+mn-lt"/>
              </a:rPr>
              <a:t>Then this would be used to find the rest of this book’s details</a:t>
            </a:r>
          </a:p>
        </p:txBody>
      </p:sp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468313" y="4555459"/>
            <a:ext cx="2807072" cy="1034129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>
              <a:spcBef>
                <a:spcPct val="20000"/>
              </a:spcBef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FROM Book</a:t>
            </a:r>
          </a:p>
          <a:p>
            <a:pPr>
              <a:spcBef>
                <a:spcPct val="20000"/>
              </a:spcBef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WHERE price = 6.00;</a:t>
            </a:r>
          </a:p>
        </p:txBody>
      </p:sp>
      <p:sp>
        <p:nvSpPr>
          <p:cNvPr id="270341" name="Line 5"/>
          <p:cNvSpPr>
            <a:spLocks noChangeShapeType="1"/>
          </p:cNvSpPr>
          <p:nvPr/>
        </p:nvSpPr>
        <p:spPr bwMode="auto">
          <a:xfrm>
            <a:off x="1907704" y="5589588"/>
            <a:ext cx="0" cy="7209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70342" name="Line 6"/>
          <p:cNvSpPr>
            <a:spLocks noChangeShapeType="1"/>
          </p:cNvSpPr>
          <p:nvPr/>
        </p:nvSpPr>
        <p:spPr bwMode="auto">
          <a:xfrm flipV="1">
            <a:off x="6012160" y="5661248"/>
            <a:ext cx="0" cy="64807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68313" y="1916832"/>
            <a:ext cx="26638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b="1" dirty="0">
                <a:latin typeface="+mn-lt"/>
              </a:rPr>
              <a:t>Book</a:t>
            </a:r>
          </a:p>
        </p:txBody>
      </p:sp>
      <p:graphicFrame>
        <p:nvGraphicFramePr>
          <p:cNvPr id="12" name="Group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411011"/>
              </p:ext>
            </p:extLst>
          </p:nvPr>
        </p:nvGraphicFramePr>
        <p:xfrm>
          <a:off x="468312" y="2276475"/>
          <a:ext cx="5903888" cy="1920875"/>
        </p:xfrm>
        <a:graphic>
          <a:graphicData uri="http://schemas.openxmlformats.org/drawingml/2006/table">
            <a:tbl>
              <a:tblPr/>
              <a:tblGrid>
                <a:gridCol w="1295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6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7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ISBN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bookName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price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publisher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0497389956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Bart’s World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10.00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William Grace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0509856745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Guards </a:t>
                      </a:r>
                      <a:r>
                        <a:rPr lang="en-GB" sz="14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Guards</a:t>
                      </a:r>
                      <a:endParaRPr lang="en-GB" sz="14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7.00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Frasier Ltd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0575049802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Witches Abroad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6.00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H&amp;M Simpson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0747550999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Harry Potter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7.00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Frasier Ltd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0797563856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The Bone Collector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14.00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H&amp;M Simpson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Line 5"/>
          <p:cNvSpPr>
            <a:spLocks noChangeShapeType="1"/>
          </p:cNvSpPr>
          <p:nvPr/>
        </p:nvSpPr>
        <p:spPr bwMode="auto">
          <a:xfrm flipH="1" flipV="1">
            <a:off x="1907704" y="6309320"/>
            <a:ext cx="4104456" cy="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Sub-queries</a:t>
            </a:r>
          </a:p>
        </p:txBody>
      </p:sp>
      <p:graphicFrame>
        <p:nvGraphicFramePr>
          <p:cNvPr id="270429" name="Group 9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778907586"/>
              </p:ext>
            </p:extLst>
          </p:nvPr>
        </p:nvGraphicFramePr>
        <p:xfrm>
          <a:off x="3635896" y="5682952"/>
          <a:ext cx="5256584" cy="914400"/>
        </p:xfrm>
        <a:graphic>
          <a:graphicData uri="http://schemas.openxmlformats.org/drawingml/2006/table">
            <a:tbl>
              <a:tblPr/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ISBN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bookName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price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publisher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0575049802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Witches Abroad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6.00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H&amp;M Simpson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0339" name="Text Box 3"/>
          <p:cNvSpPr txBox="1">
            <a:spLocks noChangeArrowheads="1"/>
          </p:cNvSpPr>
          <p:nvPr/>
        </p:nvSpPr>
        <p:spPr bwMode="auto">
          <a:xfrm>
            <a:off x="457200" y="1493657"/>
            <a:ext cx="6695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Calibri" pitchFamily="34" charset="0"/>
              </a:rPr>
              <a:t>W</a:t>
            </a:r>
            <a:r>
              <a:rPr lang="en-GB" dirty="0">
                <a:latin typeface="+mn-lt"/>
              </a:rPr>
              <a:t>e could perform this task using one statement that uses a subquery.</a:t>
            </a:r>
          </a:p>
        </p:txBody>
      </p:sp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468313" y="4411095"/>
            <a:ext cx="5543848" cy="1034129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GB" dirty="0"/>
              <a:t>SELECT </a:t>
            </a:r>
            <a:r>
              <a:rPr lang="en-GB" b="1" dirty="0"/>
              <a:t>* </a:t>
            </a:r>
          </a:p>
          <a:p>
            <a:pPr>
              <a:spcBef>
                <a:spcPct val="20000"/>
              </a:spcBef>
            </a:pPr>
            <a:r>
              <a:rPr lang="en-GB" dirty="0"/>
              <a:t>FROM Book</a:t>
            </a:r>
          </a:p>
          <a:p>
            <a:pPr>
              <a:spcBef>
                <a:spcPct val="20000"/>
              </a:spcBef>
            </a:pPr>
            <a:r>
              <a:rPr lang="en-GB" dirty="0"/>
              <a:t>WHERE Price = (SELECT MIN (Price) FROM Book);</a:t>
            </a:r>
          </a:p>
        </p:txBody>
      </p:sp>
      <p:sp>
        <p:nvSpPr>
          <p:cNvPr id="270341" name="Line 5"/>
          <p:cNvSpPr>
            <a:spLocks noChangeShapeType="1"/>
          </p:cNvSpPr>
          <p:nvPr/>
        </p:nvSpPr>
        <p:spPr bwMode="auto">
          <a:xfrm>
            <a:off x="2411760" y="5516365"/>
            <a:ext cx="0" cy="7209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70342" name="Line 6"/>
          <p:cNvSpPr>
            <a:spLocks noChangeShapeType="1"/>
          </p:cNvSpPr>
          <p:nvPr/>
        </p:nvSpPr>
        <p:spPr bwMode="auto">
          <a:xfrm flipV="1">
            <a:off x="2411760" y="6237312"/>
            <a:ext cx="122413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68313" y="1874930"/>
            <a:ext cx="26638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b="1" dirty="0">
                <a:latin typeface="+mn-lt"/>
              </a:rPr>
              <a:t>Book</a:t>
            </a:r>
          </a:p>
        </p:txBody>
      </p:sp>
      <p:graphicFrame>
        <p:nvGraphicFramePr>
          <p:cNvPr id="12" name="Group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388737"/>
              </p:ext>
            </p:extLst>
          </p:nvPr>
        </p:nvGraphicFramePr>
        <p:xfrm>
          <a:off x="468313" y="2343095"/>
          <a:ext cx="5903888" cy="1920875"/>
        </p:xfrm>
        <a:graphic>
          <a:graphicData uri="http://schemas.openxmlformats.org/drawingml/2006/table">
            <a:tbl>
              <a:tblPr/>
              <a:tblGrid>
                <a:gridCol w="1295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6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7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ISBN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bookName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price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publisher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0497389956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Bart’s World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10.00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William Grace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0509856745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Guards </a:t>
                      </a:r>
                      <a:r>
                        <a:rPr lang="en-GB" sz="14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Guards</a:t>
                      </a:r>
                      <a:endParaRPr lang="en-GB" sz="14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7.00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Frasier Ltd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0575049802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Witches Abroad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6.00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H&amp;M Simpson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0747550999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Harry Potter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7.00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Frasier Ltd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0797563856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The Bone Collector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14.00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H&amp;M Simpson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Sub-queries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457200" y="1647435"/>
            <a:ext cx="85693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+mn-lt"/>
              </a:rPr>
              <a:t>Pause the presentation and output the details of the highest priced book from the Book table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259632" y="2564904"/>
            <a:ext cx="26638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b="1" dirty="0">
                <a:latin typeface="+mn-lt"/>
                <a:cs typeface="Courier New" pitchFamily="49" charset="0"/>
              </a:rPr>
              <a:t>Book</a:t>
            </a:r>
          </a:p>
        </p:txBody>
      </p:sp>
      <p:graphicFrame>
        <p:nvGraphicFramePr>
          <p:cNvPr id="7" name="Group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291901"/>
              </p:ext>
            </p:extLst>
          </p:nvPr>
        </p:nvGraphicFramePr>
        <p:xfrm>
          <a:off x="1259632" y="2924944"/>
          <a:ext cx="7128792" cy="2073275"/>
        </p:xfrm>
        <a:graphic>
          <a:graphicData uri="http://schemas.openxmlformats.org/drawingml/2006/table">
            <a:tbl>
              <a:tblPr/>
              <a:tblGrid>
                <a:gridCol w="1782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0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ISBN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BookName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Publisher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0497389956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Bart’s World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10.00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William Grace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0509856745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 </a:t>
                      </a:r>
                      <a:r>
                        <a:rPr kumimoji="0" lang="en-GB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0575049802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Witches Abroad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0747550999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Harry Potter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0797563856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The Bone Collector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14.00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Sub-queries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259632" y="2564904"/>
            <a:ext cx="26638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b="1" dirty="0">
                <a:latin typeface="+mn-lt"/>
                <a:cs typeface="Courier New" pitchFamily="49" charset="0"/>
              </a:rPr>
              <a:t>Book</a:t>
            </a:r>
          </a:p>
        </p:txBody>
      </p:sp>
      <p:graphicFrame>
        <p:nvGraphicFramePr>
          <p:cNvPr id="7" name="Group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040974"/>
              </p:ext>
            </p:extLst>
          </p:nvPr>
        </p:nvGraphicFramePr>
        <p:xfrm>
          <a:off x="1259632" y="1970600"/>
          <a:ext cx="7128792" cy="2073275"/>
        </p:xfrm>
        <a:graphic>
          <a:graphicData uri="http://schemas.openxmlformats.org/drawingml/2006/table">
            <a:tbl>
              <a:tblPr/>
              <a:tblGrid>
                <a:gridCol w="1782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0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ISBN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BookName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Publisher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0497389956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Bart’s World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10.00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William Grace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0509856745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 </a:t>
                      </a:r>
                      <a:r>
                        <a:rPr kumimoji="0" lang="en-GB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0575049802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Witches Abroad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0747550999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Harry Potter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Frasier Ltd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0797563856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The Bone Collector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14.00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93">
            <a:extLst>
              <a:ext uri="{FF2B5EF4-FFF2-40B4-BE49-F238E27FC236}">
                <a16:creationId xmlns:a16="http://schemas.microsoft.com/office/drawing/2014/main" id="{6975854B-54DD-46B3-BC0E-C1C05612F6B1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508216523"/>
              </p:ext>
            </p:extLst>
          </p:nvPr>
        </p:nvGraphicFramePr>
        <p:xfrm>
          <a:off x="3635896" y="5682952"/>
          <a:ext cx="5256584" cy="914400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ISBN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bookName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price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publisher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0797563856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The Bone Collector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14.00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H&amp;M Simpson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Box 4">
            <a:extLst>
              <a:ext uri="{FF2B5EF4-FFF2-40B4-BE49-F238E27FC236}">
                <a16:creationId xmlns:a16="http://schemas.microsoft.com/office/drawing/2014/main" id="{2C84B136-BCC4-484F-AF12-08CAEB7E3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4411095"/>
            <a:ext cx="5759869" cy="1034129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GB" dirty="0"/>
              <a:t>SELECT </a:t>
            </a:r>
            <a:r>
              <a:rPr lang="en-GB" b="1" dirty="0"/>
              <a:t>* </a:t>
            </a:r>
          </a:p>
          <a:p>
            <a:pPr>
              <a:spcBef>
                <a:spcPct val="20000"/>
              </a:spcBef>
            </a:pPr>
            <a:r>
              <a:rPr lang="en-GB" dirty="0"/>
              <a:t>FROM Book</a:t>
            </a:r>
          </a:p>
          <a:p>
            <a:pPr>
              <a:spcBef>
                <a:spcPct val="20000"/>
              </a:spcBef>
            </a:pPr>
            <a:r>
              <a:rPr lang="en-GB" dirty="0"/>
              <a:t>WHERE Price = (SELECT MAX (Price) FROM Book);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4CE63013-6C79-423A-861E-892605EBD0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760" y="5516365"/>
            <a:ext cx="0" cy="7209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A7A59292-FA07-4B75-8E4E-93BCF510F5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760" y="6237312"/>
            <a:ext cx="122413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256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31114" y="300501"/>
            <a:ext cx="5937755" cy="1188720"/>
          </a:xfrm>
        </p:spPr>
        <p:txBody>
          <a:bodyPr/>
          <a:lstStyle/>
          <a:p>
            <a:r>
              <a:rPr lang="en-GB"/>
              <a:t>Multiple Row Sub-queries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582279"/>
            <a:ext cx="8229600" cy="2232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What if we needed to return the details of the least expensive books of each type?</a:t>
            </a:r>
          </a:p>
          <a:p>
            <a:pPr marL="0" indent="0">
              <a:buNone/>
            </a:pPr>
            <a:r>
              <a:rPr lang="en-GB" sz="2400" dirty="0"/>
              <a:t>The sub query would return more than one row.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468313" y="5301208"/>
            <a:ext cx="4032250" cy="83502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 b="1" dirty="0">
                <a:latin typeface="Courier New" pitchFamily="49" charset="0"/>
                <a:cs typeface="Courier New" pitchFamily="49" charset="0"/>
              </a:rPr>
              <a:t>SELECT MIN (price) </a:t>
            </a:r>
          </a:p>
          <a:p>
            <a:r>
              <a:rPr lang="en-GB" sz="1600" b="1" dirty="0">
                <a:latin typeface="Courier New" pitchFamily="49" charset="0"/>
                <a:cs typeface="Courier New" pitchFamily="49" charset="0"/>
              </a:rPr>
              <a:t>FROM Book</a:t>
            </a:r>
          </a:p>
          <a:p>
            <a:r>
              <a:rPr lang="en-GB" sz="1600" b="1" dirty="0">
                <a:latin typeface="Courier New" pitchFamily="49" charset="0"/>
                <a:cs typeface="Courier New" pitchFamily="49" charset="0"/>
              </a:rPr>
              <a:t>GROUP BY type;</a:t>
            </a:r>
          </a:p>
        </p:txBody>
      </p:sp>
      <p:sp>
        <p:nvSpPr>
          <p:cNvPr id="273460" name="Line 52"/>
          <p:cNvSpPr>
            <a:spLocks noChangeShapeType="1"/>
          </p:cNvSpPr>
          <p:nvPr/>
        </p:nvSpPr>
        <p:spPr bwMode="auto">
          <a:xfrm>
            <a:off x="4499992" y="5805264"/>
            <a:ext cx="2808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aphicFrame>
        <p:nvGraphicFramePr>
          <p:cNvPr id="273486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835906"/>
              </p:ext>
            </p:extLst>
          </p:nvPr>
        </p:nvGraphicFramePr>
        <p:xfrm>
          <a:off x="6948264" y="3140968"/>
          <a:ext cx="720080" cy="914400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MIN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6.00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10.00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3484" name="Line 76"/>
          <p:cNvSpPr>
            <a:spLocks noChangeShapeType="1"/>
          </p:cNvSpPr>
          <p:nvPr/>
        </p:nvSpPr>
        <p:spPr bwMode="auto">
          <a:xfrm flipH="1" flipV="1">
            <a:off x="7308304" y="4077072"/>
            <a:ext cx="0" cy="17281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/>
          </a:ln>
          <a:effectLst/>
        </p:spPr>
        <p:txBody>
          <a:bodyPr/>
          <a:lstStyle/>
          <a:p>
            <a:endParaRPr lang="en-GB"/>
          </a:p>
        </p:txBody>
      </p:sp>
      <p:graphicFrame>
        <p:nvGraphicFramePr>
          <p:cNvPr id="13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33869"/>
              </p:ext>
            </p:extLst>
          </p:nvPr>
        </p:nvGraphicFramePr>
        <p:xfrm>
          <a:off x="468313" y="3140968"/>
          <a:ext cx="5471839" cy="1828800"/>
        </p:xfrm>
        <a:graphic>
          <a:graphicData uri="http://schemas.openxmlformats.org/drawingml/2006/table">
            <a:tbl>
              <a:tblPr/>
              <a:tblGrid>
                <a:gridCol w="1386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ISBN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bookName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0747550999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Harry Potter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0575049802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Witches Abroad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0509856745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 </a:t>
                      </a:r>
                      <a:r>
                        <a:rPr kumimoji="0" lang="en-GB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0497389956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Bart’s World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0497563856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The Bone Collector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1113</TotalTime>
  <Words>2581</Words>
  <Application>Microsoft Office PowerPoint</Application>
  <PresentationFormat>On-screen Show (4:3)</PresentationFormat>
  <Paragraphs>1167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Comic Sans MS</vt:lpstr>
      <vt:lpstr>Courier New</vt:lpstr>
      <vt:lpstr>Gill Sans MT</vt:lpstr>
      <vt:lpstr>Parcel</vt:lpstr>
      <vt:lpstr>DML cONTINUED</vt:lpstr>
      <vt:lpstr>Sub-queries</vt:lpstr>
      <vt:lpstr>Sub-queries</vt:lpstr>
      <vt:lpstr>Sub-queries</vt:lpstr>
      <vt:lpstr>Sub-queries</vt:lpstr>
      <vt:lpstr>Sub-queries</vt:lpstr>
      <vt:lpstr>Sub-queries</vt:lpstr>
      <vt:lpstr>Sub-queries</vt:lpstr>
      <vt:lpstr>Multiple Row Sub-queries</vt:lpstr>
      <vt:lpstr>Multiple Row Sub-queries</vt:lpstr>
      <vt:lpstr>Sub-queries - IN</vt:lpstr>
      <vt:lpstr>Sub-queries - IN</vt:lpstr>
      <vt:lpstr>Sub-queries - IN</vt:lpstr>
      <vt:lpstr>Sub-queries - IN</vt:lpstr>
      <vt:lpstr>Sub-queries - IN</vt:lpstr>
      <vt:lpstr>Sub-queries - IN</vt:lpstr>
      <vt:lpstr>Sub-queries - ANY</vt:lpstr>
      <vt:lpstr>Sub-queries - ANY</vt:lpstr>
      <vt:lpstr>Sub-queries - ANY</vt:lpstr>
      <vt:lpstr>Sub-queries - ANY</vt:lpstr>
      <vt:lpstr>Sub-queries - ANY</vt:lpstr>
      <vt:lpstr>Sub-queries - ALL</vt:lpstr>
      <vt:lpstr>Sub-queries - ALL</vt:lpstr>
      <vt:lpstr>Sub-queries - ALL</vt:lpstr>
      <vt:lpstr>Sub-queries - ALL</vt:lpstr>
      <vt:lpstr>Sub-queries - ALL</vt:lpstr>
      <vt:lpstr>Sub-queries</vt:lpstr>
      <vt:lpstr>Sub-queries</vt:lpstr>
      <vt:lpstr>Sub-queries MS Access</vt:lpstr>
      <vt:lpstr>Sub-queries</vt:lpstr>
      <vt:lpstr>Sub-queries</vt:lpstr>
      <vt:lpstr>Sub-queries</vt:lpstr>
      <vt:lpstr>In Conclusion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Use a Database?</dc:title>
  <dc:creator>Gaylor</dc:creator>
  <cp:lastModifiedBy>Gaylor Boobyer</cp:lastModifiedBy>
  <cp:revision>107</cp:revision>
  <dcterms:created xsi:type="dcterms:W3CDTF">2002-10-02T16:27:29Z</dcterms:created>
  <dcterms:modified xsi:type="dcterms:W3CDTF">2020-10-22T15:29:10Z</dcterms:modified>
</cp:coreProperties>
</file>