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handoutMasterIdLst>
    <p:handoutMasterId r:id="rId42"/>
  </p:handoutMasterIdLst>
  <p:sldIdLst>
    <p:sldId id="332" r:id="rId2"/>
    <p:sldId id="382" r:id="rId3"/>
    <p:sldId id="383" r:id="rId4"/>
    <p:sldId id="384" r:id="rId5"/>
    <p:sldId id="385" r:id="rId6"/>
    <p:sldId id="386" r:id="rId7"/>
    <p:sldId id="387" r:id="rId8"/>
    <p:sldId id="388" r:id="rId9"/>
    <p:sldId id="389" r:id="rId10"/>
    <p:sldId id="390" r:id="rId11"/>
    <p:sldId id="391" r:id="rId12"/>
    <p:sldId id="392" r:id="rId13"/>
    <p:sldId id="393" r:id="rId14"/>
    <p:sldId id="394" r:id="rId15"/>
    <p:sldId id="395" r:id="rId16"/>
    <p:sldId id="396" r:id="rId17"/>
    <p:sldId id="397" r:id="rId18"/>
    <p:sldId id="417" r:id="rId19"/>
    <p:sldId id="398" r:id="rId20"/>
    <p:sldId id="399" r:id="rId21"/>
    <p:sldId id="400" r:id="rId22"/>
    <p:sldId id="401" r:id="rId23"/>
    <p:sldId id="402" r:id="rId24"/>
    <p:sldId id="403" r:id="rId25"/>
    <p:sldId id="404" r:id="rId26"/>
    <p:sldId id="405" r:id="rId27"/>
    <p:sldId id="406" r:id="rId28"/>
    <p:sldId id="407" r:id="rId29"/>
    <p:sldId id="408" r:id="rId30"/>
    <p:sldId id="409" r:id="rId31"/>
    <p:sldId id="410" r:id="rId32"/>
    <p:sldId id="411" r:id="rId33"/>
    <p:sldId id="412" r:id="rId34"/>
    <p:sldId id="418" r:id="rId35"/>
    <p:sldId id="419" r:id="rId36"/>
    <p:sldId id="420" r:id="rId37"/>
    <p:sldId id="413" r:id="rId38"/>
    <p:sldId id="414" r:id="rId39"/>
    <p:sldId id="415" r:id="rId40"/>
    <p:sldId id="416" r:id="rId41"/>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614">
          <p15:clr>
            <a:srgbClr val="A4A3A4"/>
          </p15:clr>
        </p15:guide>
        <p15:guide id="2" pos="2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990033"/>
    <a:srgbClr val="33CC33"/>
    <a:srgbClr val="C00000"/>
    <a:srgbClr val="FFBE7D"/>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3"/>
    <p:restoredTop sz="94674"/>
  </p:normalViewPr>
  <p:slideViewPr>
    <p:cSldViewPr showGuides="1">
      <p:cViewPr varScale="1">
        <p:scale>
          <a:sx n="69" d="100"/>
          <a:sy n="69" d="100"/>
        </p:scale>
        <p:origin x="1003" y="58"/>
      </p:cViewPr>
      <p:guideLst>
        <p:guide orient="horz" pos="2614"/>
        <p:guide pos="29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157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157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157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A49F7EE-B85B-4A01-AA82-0B710FE2C7CC}" type="slidenum">
              <a:rPr lang="en-GB"/>
              <a:pPr/>
              <a:t>‹#›</a:t>
            </a:fld>
            <a:endParaRPr lang="en-GB"/>
          </a:p>
        </p:txBody>
      </p:sp>
    </p:spTree>
    <p:extLst>
      <p:ext uri="{BB962C8B-B14F-4D97-AF65-F5344CB8AC3E}">
        <p14:creationId xmlns:p14="http://schemas.microsoft.com/office/powerpoint/2010/main" val="9111303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A9FB330-1A81-4E3D-ACEC-4474BEB4B321}"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D00D98-CECD-4BF2-B0C4-12600E9836C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D00D98-CECD-4BF2-B0C4-12600E9836C8}"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27113"/>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557338"/>
            <a:ext cx="8229600" cy="4824412"/>
          </a:xfrm>
        </p:spPr>
        <p:txBody>
          <a:bodyPr/>
          <a:lstStyle/>
          <a:p>
            <a:endParaRPr lang="en-GB"/>
          </a:p>
        </p:txBody>
      </p:sp>
      <p:sp>
        <p:nvSpPr>
          <p:cNvPr id="4" name="Footer Placeholder 3"/>
          <p:cNvSpPr>
            <a:spLocks noGrp="1"/>
          </p:cNvSpPr>
          <p:nvPr>
            <p:ph type="ftr" sz="quarter" idx="10"/>
          </p:nvPr>
        </p:nvSpPr>
        <p:spPr>
          <a:xfrm>
            <a:off x="3124200" y="6248400"/>
            <a:ext cx="2895600" cy="457200"/>
          </a:xfrm>
        </p:spPr>
        <p:txBody>
          <a:bodyPr/>
          <a:lstStyle>
            <a:lvl1pPr>
              <a:defRPr/>
            </a:lvl1pPr>
          </a:lstStyle>
          <a:p>
            <a:endParaRPr lang="en-GB"/>
          </a:p>
        </p:txBody>
      </p:sp>
      <p:sp>
        <p:nvSpPr>
          <p:cNvPr id="5" name="Slide Number Placeholder 4"/>
          <p:cNvSpPr>
            <a:spLocks noGrp="1"/>
          </p:cNvSpPr>
          <p:nvPr>
            <p:ph type="sldNum" sz="quarter" idx="11"/>
          </p:nvPr>
        </p:nvSpPr>
        <p:spPr>
          <a:xfrm>
            <a:off x="6553200" y="6248400"/>
            <a:ext cx="2133600" cy="457200"/>
          </a:xfrm>
        </p:spPr>
        <p:txBody>
          <a:bodyPr/>
          <a:lstStyle>
            <a:lvl1pPr>
              <a:defRPr/>
            </a:lvl1pPr>
          </a:lstStyle>
          <a:p>
            <a:fld id="{EE380402-2E16-4E2A-BEEF-B1B7077DB523}" type="slidenum">
              <a:rPr lang="en-GB"/>
              <a:pPr/>
              <a:t>‹#›</a:t>
            </a:fld>
            <a:endParaRPr lang="en-GB"/>
          </a:p>
        </p:txBody>
      </p:sp>
      <p:sp>
        <p:nvSpPr>
          <p:cNvPr id="6" name="Date Placeholder 5"/>
          <p:cNvSpPr>
            <a:spLocks noGrp="1"/>
          </p:cNvSpPr>
          <p:nvPr>
            <p:ph type="dt" sz="half" idx="12"/>
          </p:nvPr>
        </p:nvSpPr>
        <p:spPr>
          <a:xfrm>
            <a:off x="457200" y="6245225"/>
            <a:ext cx="2133600" cy="476250"/>
          </a:xfrm>
        </p:spPr>
        <p:txBody>
          <a:bodyPr/>
          <a:lstStyle>
            <a:lvl1pPr>
              <a:defRPr/>
            </a:lvl1pPr>
          </a:lstStyle>
          <a:p>
            <a:endParaRPr lang="en-GB"/>
          </a:p>
        </p:txBody>
      </p:sp>
    </p:spTree>
    <p:extLst>
      <p:ext uri="{BB962C8B-B14F-4D97-AF65-F5344CB8AC3E}">
        <p14:creationId xmlns:p14="http://schemas.microsoft.com/office/powerpoint/2010/main" val="954169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27113"/>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557338"/>
            <a:ext cx="4038600" cy="48244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quarter" idx="2"/>
          </p:nvPr>
        </p:nvSpPr>
        <p:spPr>
          <a:xfrm>
            <a:off x="4648200" y="1557338"/>
            <a:ext cx="4038600" cy="23352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Content Placeholder 4"/>
          <p:cNvSpPr>
            <a:spLocks noGrp="1"/>
          </p:cNvSpPr>
          <p:nvPr>
            <p:ph sz="quarter" idx="3"/>
          </p:nvPr>
        </p:nvSpPr>
        <p:spPr>
          <a:xfrm>
            <a:off x="4648200" y="4044950"/>
            <a:ext cx="4038600" cy="233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10"/>
          </p:nvPr>
        </p:nvSpPr>
        <p:spPr>
          <a:xfrm>
            <a:off x="3124200" y="6248400"/>
            <a:ext cx="2895600" cy="457200"/>
          </a:xfrm>
        </p:spPr>
        <p:txBody>
          <a:bodyPr/>
          <a:lstStyle>
            <a:lvl1pPr>
              <a:defRPr/>
            </a:lvl1pPr>
          </a:lstStyle>
          <a:p>
            <a:endParaRPr lang="en-GB"/>
          </a:p>
        </p:txBody>
      </p:sp>
      <p:sp>
        <p:nvSpPr>
          <p:cNvPr id="7" name="Slide Number Placeholder 6"/>
          <p:cNvSpPr>
            <a:spLocks noGrp="1"/>
          </p:cNvSpPr>
          <p:nvPr>
            <p:ph type="sldNum" sz="quarter" idx="11"/>
          </p:nvPr>
        </p:nvSpPr>
        <p:spPr>
          <a:xfrm>
            <a:off x="6553200" y="6248400"/>
            <a:ext cx="2133600" cy="457200"/>
          </a:xfrm>
        </p:spPr>
        <p:txBody>
          <a:bodyPr/>
          <a:lstStyle>
            <a:lvl1pPr>
              <a:defRPr/>
            </a:lvl1pPr>
          </a:lstStyle>
          <a:p>
            <a:fld id="{1F03CA91-6C14-4E2E-9418-64A8290EEEA3}" type="slidenum">
              <a:rPr lang="en-GB"/>
              <a:pPr/>
              <a:t>‹#›</a:t>
            </a:fld>
            <a:endParaRPr lang="en-GB"/>
          </a:p>
        </p:txBody>
      </p:sp>
      <p:sp>
        <p:nvSpPr>
          <p:cNvPr id="8" name="Date Placeholder 7"/>
          <p:cNvSpPr>
            <a:spLocks noGrp="1"/>
          </p:cNvSpPr>
          <p:nvPr>
            <p:ph type="dt" sz="half" idx="12"/>
          </p:nvPr>
        </p:nvSpPr>
        <p:spPr>
          <a:xfrm>
            <a:off x="457200" y="6245225"/>
            <a:ext cx="2133600" cy="476250"/>
          </a:xfrm>
        </p:spPr>
        <p:txBody>
          <a:bodyPr/>
          <a:lstStyle>
            <a:lvl1pPr>
              <a:defRPr/>
            </a:lvl1pPr>
          </a:lstStyle>
          <a:p>
            <a:endParaRPr lang="en-GB"/>
          </a:p>
        </p:txBody>
      </p:sp>
    </p:spTree>
    <p:extLst>
      <p:ext uri="{BB962C8B-B14F-4D97-AF65-F5344CB8AC3E}">
        <p14:creationId xmlns:p14="http://schemas.microsoft.com/office/powerpoint/2010/main" val="1465083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27113"/>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557338"/>
            <a:ext cx="4038600" cy="4824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557338"/>
            <a:ext cx="4038600" cy="4824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GB"/>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ED68B7C5-11FE-4DFD-B84B-B7A3D5008265}" type="slidenum">
              <a:rPr lang="en-GB"/>
              <a:pPr/>
              <a:t>‹#›</a:t>
            </a:fld>
            <a:endParaRPr lang="en-GB"/>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GB"/>
          </a:p>
        </p:txBody>
      </p:sp>
    </p:spTree>
    <p:extLst>
      <p:ext uri="{BB962C8B-B14F-4D97-AF65-F5344CB8AC3E}">
        <p14:creationId xmlns:p14="http://schemas.microsoft.com/office/powerpoint/2010/main" val="60929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5D117D8-B147-4C60-AB25-40A03EE9DF0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D00D98-CECD-4BF2-B0C4-12600E9836C8}"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D27BB7AC-5A20-4F53-B78F-D6F2C4665A0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D00D98-CECD-4BF2-B0C4-12600E9836C8}" type="slidenum">
              <a:rPr lang="en-GB" smtClean="0"/>
              <a:pPr/>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7250E9-CAB5-4D95-AB3A-08B1C466F6C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E3A062B-438D-4C3C-A3EC-BB15A480E51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endParaRPr lang="en-GB"/>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BDD00D98-CECD-4BF2-B0C4-12600E9836C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GB"/>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BDD00D98-CECD-4BF2-B0C4-12600E9836C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endParaRPr lang="en-GB"/>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BDD00D98-CECD-4BF2-B0C4-12600E9836C8}" type="slidenum">
              <a:rPr lang="en-GB" smtClean="0"/>
              <a:pPr/>
              <a:t>‹#›</a:t>
            </a:fld>
            <a:endParaRPr lang="en-GB"/>
          </a:p>
        </p:txBody>
      </p:sp>
    </p:spTree>
    <p:extLst>
      <p:ext uri="{BB962C8B-B14F-4D97-AF65-F5344CB8AC3E}">
        <p14:creationId xmlns:p14="http://schemas.microsoft.com/office/powerpoint/2010/main" val="146227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p:txBody>
          <a:bodyPr/>
          <a:lstStyle/>
          <a:p>
            <a:r>
              <a:rPr lang="en-GB" dirty="0"/>
              <a:t>DML CONTINUED</a:t>
            </a:r>
          </a:p>
        </p:txBody>
      </p:sp>
      <p:sp>
        <p:nvSpPr>
          <p:cNvPr id="3" name="Subtitle 2">
            <a:extLst>
              <a:ext uri="{FF2B5EF4-FFF2-40B4-BE49-F238E27FC236}">
                <a16:creationId xmlns:a16="http://schemas.microsoft.com/office/drawing/2014/main" id="{406D5498-4A55-4484-9981-A42BD0F48694}"/>
              </a:ext>
            </a:extLst>
          </p:cNvPr>
          <p:cNvSpPr>
            <a:spLocks noGrp="1"/>
          </p:cNvSpPr>
          <p:nvPr>
            <p:ph type="subTitle" idx="1"/>
          </p:nvPr>
        </p:nvSpPr>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t>Joins</a:t>
            </a:r>
          </a:p>
        </p:txBody>
      </p:sp>
      <p:sp>
        <p:nvSpPr>
          <p:cNvPr id="15363" name="Rectangle 3"/>
          <p:cNvSpPr>
            <a:spLocks noChangeArrowheads="1"/>
          </p:cNvSpPr>
          <p:nvPr/>
        </p:nvSpPr>
        <p:spPr bwMode="auto">
          <a:xfrm>
            <a:off x="466725" y="3215878"/>
            <a:ext cx="4968875" cy="1077218"/>
          </a:xfrm>
          <a:prstGeom prst="rect">
            <a:avLst/>
          </a:prstGeom>
          <a:solidFill>
            <a:schemeClr val="accent1">
              <a:alpha val="20000"/>
            </a:schemeClr>
          </a:solidFill>
          <a:ln w="9525">
            <a:solidFill>
              <a:schemeClr val="accent1"/>
            </a:solidFill>
            <a:miter lim="800000"/>
            <a:headEnd/>
            <a:tailEnd/>
          </a:ln>
        </p:spPr>
        <p:txBody>
          <a:bodyPr wrap="square">
            <a:spAutoFit/>
          </a:bodyPr>
          <a:lstStyle/>
          <a:p>
            <a:r>
              <a:rPr lang="en-GB" sz="1600" b="1" dirty="0">
                <a:latin typeface="Courier New" pitchFamily="49" charset="0"/>
                <a:cs typeface="Courier New" pitchFamily="49" charset="0"/>
              </a:rPr>
              <a:t>SELECT S.courseCode, name, courseDesc</a:t>
            </a:r>
          </a:p>
          <a:p>
            <a:r>
              <a:rPr lang="en-GB" sz="1600" b="1" dirty="0">
                <a:latin typeface="Courier New" pitchFamily="49" charset="0"/>
                <a:cs typeface="Courier New" pitchFamily="49" charset="0"/>
              </a:rPr>
              <a:t>FROM Course C, Student S</a:t>
            </a:r>
          </a:p>
          <a:p>
            <a:r>
              <a:rPr lang="en-GB" sz="1600" b="1" dirty="0">
                <a:latin typeface="Courier New" pitchFamily="49" charset="0"/>
                <a:cs typeface="Courier New" pitchFamily="49" charset="0"/>
              </a:rPr>
              <a:t>WHERE (S.courseCode = C.courseCode)</a:t>
            </a:r>
          </a:p>
          <a:p>
            <a:r>
              <a:rPr lang="en-GB" sz="1600" b="1" dirty="0">
                <a:latin typeface="Courier New" pitchFamily="49" charset="0"/>
                <a:cs typeface="Courier New" pitchFamily="49" charset="0"/>
              </a:rPr>
              <a:t>AND (C.courseDesc LIKE ‘%Advanced%’);</a:t>
            </a:r>
          </a:p>
        </p:txBody>
      </p:sp>
      <p:sp>
        <p:nvSpPr>
          <p:cNvPr id="15364" name="Line 4"/>
          <p:cNvSpPr>
            <a:spLocks noChangeShapeType="1"/>
          </p:cNvSpPr>
          <p:nvPr/>
        </p:nvSpPr>
        <p:spPr bwMode="auto">
          <a:xfrm flipH="1">
            <a:off x="2411412" y="4294658"/>
            <a:ext cx="347" cy="1222574"/>
          </a:xfrm>
          <a:prstGeom prst="line">
            <a:avLst/>
          </a:prstGeom>
          <a:noFill/>
          <a:ln w="28575">
            <a:solidFill>
              <a:schemeClr val="tx1"/>
            </a:solidFill>
            <a:round/>
            <a:headEnd/>
            <a:tailEnd/>
          </a:ln>
        </p:spPr>
        <p:txBody>
          <a:bodyPr/>
          <a:lstStyle/>
          <a:p>
            <a:endParaRPr lang="en-GB"/>
          </a:p>
        </p:txBody>
      </p:sp>
      <p:graphicFrame>
        <p:nvGraphicFramePr>
          <p:cNvPr id="292923" name="Group 59"/>
          <p:cNvGraphicFramePr>
            <a:graphicFrameLocks noGrp="1"/>
          </p:cNvGraphicFramePr>
          <p:nvPr>
            <p:extLst>
              <p:ext uri="{D42A27DB-BD31-4B8C-83A1-F6EECF244321}">
                <p14:modId xmlns:p14="http://schemas.microsoft.com/office/powerpoint/2010/main" val="1055846852"/>
              </p:ext>
            </p:extLst>
          </p:nvPr>
        </p:nvGraphicFramePr>
        <p:xfrm>
          <a:off x="3882380" y="4582939"/>
          <a:ext cx="4680198" cy="2133600"/>
        </p:xfrm>
        <a:graphic>
          <a:graphicData uri="http://schemas.openxmlformats.org/drawingml/2006/table">
            <a:tbl>
              <a:tblPr/>
              <a:tblGrid>
                <a:gridCol w="1520931">
                  <a:extLst>
                    <a:ext uri="{9D8B030D-6E8A-4147-A177-3AD203B41FA5}">
                      <a16:colId xmlns:a16="http://schemas.microsoft.com/office/drawing/2014/main" val="20000"/>
                    </a:ext>
                  </a:extLst>
                </a:gridCol>
                <a:gridCol w="1165158">
                  <a:extLst>
                    <a:ext uri="{9D8B030D-6E8A-4147-A177-3AD203B41FA5}">
                      <a16:colId xmlns:a16="http://schemas.microsoft.com/office/drawing/2014/main" val="20001"/>
                    </a:ext>
                  </a:extLst>
                </a:gridCol>
                <a:gridCol w="1994109">
                  <a:extLst>
                    <a:ext uri="{9D8B030D-6E8A-4147-A177-3AD203B41FA5}">
                      <a16:colId xmlns:a16="http://schemas.microsoft.com/office/drawing/2014/main" val="20002"/>
                    </a:ext>
                  </a:extLst>
                </a:gridCol>
              </a:tblGrid>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courseCode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name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courseDesc</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30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Homer</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Advanced Word</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Mo</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Advanced Word</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Bart</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Advanced Excel</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Apu</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Advanced Excel</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C004</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Millhouse</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Web Advanced</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C005</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Lennie</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Advanced Access</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15400" name="Rectangle 56"/>
          <p:cNvSpPr>
            <a:spLocks noChangeArrowheads="1"/>
          </p:cNvSpPr>
          <p:nvPr/>
        </p:nvSpPr>
        <p:spPr bwMode="auto">
          <a:xfrm>
            <a:off x="426641" y="2248897"/>
            <a:ext cx="8537847" cy="830997"/>
          </a:xfrm>
          <a:prstGeom prst="rect">
            <a:avLst/>
          </a:prstGeom>
          <a:noFill/>
          <a:ln w="9525">
            <a:noFill/>
            <a:miter lim="800000"/>
            <a:headEnd/>
            <a:tailEnd/>
          </a:ln>
        </p:spPr>
        <p:txBody>
          <a:bodyPr wrap="square">
            <a:spAutoFit/>
          </a:bodyPr>
          <a:lstStyle/>
          <a:p>
            <a:pPr>
              <a:lnSpc>
                <a:spcPct val="80000"/>
              </a:lnSpc>
              <a:spcBef>
                <a:spcPct val="20000"/>
              </a:spcBef>
              <a:buClr>
                <a:schemeClr val="bg2"/>
              </a:buClr>
              <a:buSzPct val="75000"/>
              <a:buFont typeface="Wingdings" pitchFamily="2" charset="2"/>
              <a:buNone/>
            </a:pPr>
            <a:r>
              <a:rPr lang="en-GB" sz="2000" dirty="0">
                <a:latin typeface="+mn-lt"/>
              </a:rPr>
              <a:t>Generally we would join tables in order to determine which rows from the joined table satisfied certain specifications e.g. looking for students on ‘advanced’ courses:</a:t>
            </a:r>
          </a:p>
        </p:txBody>
      </p:sp>
      <p:sp>
        <p:nvSpPr>
          <p:cNvPr id="15401" name="Line 57"/>
          <p:cNvSpPr>
            <a:spLocks noChangeShapeType="1"/>
          </p:cNvSpPr>
          <p:nvPr/>
        </p:nvSpPr>
        <p:spPr bwMode="auto">
          <a:xfrm flipV="1">
            <a:off x="2411413" y="5517207"/>
            <a:ext cx="1440507" cy="25"/>
          </a:xfrm>
          <a:prstGeom prst="line">
            <a:avLst/>
          </a:prstGeom>
          <a:noFill/>
          <a:ln w="28575">
            <a:solidFill>
              <a:schemeClr val="tx1"/>
            </a:solidFill>
            <a:round/>
            <a:headEnd/>
            <a:tailEnd type="triangle" w="med" len="med"/>
          </a:ln>
        </p:spPr>
        <p:txBody>
          <a:bodyPr/>
          <a:lstStyle/>
          <a:p>
            <a:endParaRPr lang="en-GB"/>
          </a:p>
        </p:txBody>
      </p:sp>
      <p:sp>
        <p:nvSpPr>
          <p:cNvPr id="2" name="TextBox 1"/>
          <p:cNvSpPr txBox="1"/>
          <p:nvPr/>
        </p:nvSpPr>
        <p:spPr>
          <a:xfrm>
            <a:off x="466725" y="5661248"/>
            <a:ext cx="1944687" cy="584775"/>
          </a:xfrm>
          <a:prstGeom prst="rect">
            <a:avLst/>
          </a:prstGeom>
          <a:solidFill>
            <a:schemeClr val="bg1">
              <a:lumMod val="95000"/>
            </a:schemeClr>
          </a:solidFill>
          <a:ln>
            <a:solidFill>
              <a:schemeClr val="accent1"/>
            </a:solidFill>
          </a:ln>
        </p:spPr>
        <p:txBody>
          <a:bodyPr wrap="square" rtlCol="0">
            <a:spAutoFit/>
          </a:bodyPr>
          <a:lstStyle/>
          <a:p>
            <a:r>
              <a:rPr lang="en-GB" sz="1600" dirty="0">
                <a:solidFill>
                  <a:srgbClr val="FF0000"/>
                </a:solidFill>
              </a:rPr>
              <a:t>MS Access use * not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03122" y="690012"/>
            <a:ext cx="5937755" cy="1188720"/>
          </a:xfrm>
        </p:spPr>
        <p:txBody>
          <a:bodyPr/>
          <a:lstStyle/>
          <a:p>
            <a:pPr eaLnBrk="1" hangingPunct="1"/>
            <a:r>
              <a:rPr lang="en-GB" dirty="0"/>
              <a:t>Joins</a:t>
            </a:r>
          </a:p>
        </p:txBody>
      </p:sp>
      <p:sp>
        <p:nvSpPr>
          <p:cNvPr id="16477" name="Rectangle 98"/>
          <p:cNvSpPr>
            <a:spLocks noChangeArrowheads="1"/>
          </p:cNvSpPr>
          <p:nvPr/>
        </p:nvSpPr>
        <p:spPr bwMode="auto">
          <a:xfrm>
            <a:off x="468313" y="2044160"/>
            <a:ext cx="6408738" cy="535531"/>
          </a:xfrm>
          <a:prstGeom prst="rect">
            <a:avLst/>
          </a:prstGeom>
          <a:noFill/>
          <a:ln w="9525">
            <a:noFill/>
            <a:miter lim="800000"/>
            <a:headEnd/>
            <a:tailEnd/>
          </a:ln>
        </p:spPr>
        <p:txBody>
          <a:bodyPr>
            <a:spAutoFit/>
          </a:bodyPr>
          <a:lstStyle/>
          <a:p>
            <a:pPr>
              <a:lnSpc>
                <a:spcPct val="80000"/>
              </a:lnSpc>
              <a:spcBef>
                <a:spcPct val="20000"/>
              </a:spcBef>
              <a:buClr>
                <a:schemeClr val="bg2"/>
              </a:buClr>
              <a:buSzPct val="75000"/>
              <a:buFont typeface="Wingdings" pitchFamily="2" charset="2"/>
              <a:buNone/>
            </a:pPr>
            <a:r>
              <a:rPr lang="en-GB" dirty="0">
                <a:solidFill>
                  <a:srgbClr val="002060"/>
                </a:solidFill>
                <a:latin typeface="+mn-lt"/>
              </a:rPr>
              <a:t>Pause the presentation and output the students on the Intermediate Excel course</a:t>
            </a:r>
          </a:p>
        </p:txBody>
      </p:sp>
      <p:graphicFrame>
        <p:nvGraphicFramePr>
          <p:cNvPr id="8" name="Group 4"/>
          <p:cNvGraphicFramePr>
            <a:graphicFrameLocks noGrp="1"/>
          </p:cNvGraphicFramePr>
          <p:nvPr>
            <p:extLst>
              <p:ext uri="{D42A27DB-BD31-4B8C-83A1-F6EECF244321}">
                <p14:modId xmlns:p14="http://schemas.microsoft.com/office/powerpoint/2010/main" val="1705255696"/>
              </p:ext>
            </p:extLst>
          </p:nvPr>
        </p:nvGraphicFramePr>
        <p:xfrm>
          <a:off x="468313" y="3645024"/>
          <a:ext cx="4103687" cy="2651760"/>
        </p:xfrm>
        <a:graphic>
          <a:graphicData uri="http://schemas.openxmlformats.org/drawingml/2006/table">
            <a:tbl>
              <a:tblPr/>
              <a:tblGrid>
                <a:gridCol w="935335">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tblGrid>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Course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Code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Course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a:ln>
                            <a:noFill/>
                          </a:ln>
                          <a:solidFill>
                            <a:srgbClr val="000000"/>
                          </a:solidFill>
                          <a:effectLst/>
                          <a:latin typeface="Courier New" pitchFamily="49" charset="0"/>
                          <a:cs typeface="Courier New" pitchFamily="49" charset="0"/>
                        </a:rPr>
                        <a:t>Desc</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tutor</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Advanced Word</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Fred</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Intermediate Excel</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Wilma</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C004</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Web Advanced</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Betty</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C005</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Advanced Access</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Pebbles</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C006</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Introductory Word</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BamBam</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C008</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Introductory Web</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Barney</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Advanced Excel</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Betty</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9" name="Group 42"/>
          <p:cNvGraphicFramePr>
            <a:graphicFrameLocks noGrp="1"/>
          </p:cNvGraphicFramePr>
          <p:nvPr>
            <p:extLst>
              <p:ext uri="{D42A27DB-BD31-4B8C-83A1-F6EECF244321}">
                <p14:modId xmlns:p14="http://schemas.microsoft.com/office/powerpoint/2010/main" val="2063213457"/>
              </p:ext>
            </p:extLst>
          </p:nvPr>
        </p:nvGraphicFramePr>
        <p:xfrm>
          <a:off x="5147717" y="2730624"/>
          <a:ext cx="3168352" cy="3566160"/>
        </p:xfrm>
        <a:graphic>
          <a:graphicData uri="http://schemas.openxmlformats.org/drawingml/2006/table">
            <a:tbl>
              <a:tblPr/>
              <a:tblGrid>
                <a:gridCol w="1152525">
                  <a:extLst>
                    <a:ext uri="{9D8B030D-6E8A-4147-A177-3AD203B41FA5}">
                      <a16:colId xmlns:a16="http://schemas.microsoft.com/office/drawing/2014/main" val="20000"/>
                    </a:ext>
                  </a:extLst>
                </a:gridCol>
                <a:gridCol w="1151780">
                  <a:extLst>
                    <a:ext uri="{9D8B030D-6E8A-4147-A177-3AD203B41FA5}">
                      <a16:colId xmlns:a16="http://schemas.microsoft.com/office/drawing/2014/main" val="20001"/>
                    </a:ext>
                  </a:extLst>
                </a:gridCol>
                <a:gridCol w="864047">
                  <a:extLst>
                    <a:ext uri="{9D8B030D-6E8A-4147-A177-3AD203B41FA5}">
                      <a16:colId xmlns:a16="http://schemas.microsoft.com/office/drawing/2014/main" val="20002"/>
                    </a:ext>
                  </a:extLst>
                </a:gridCol>
              </a:tblGrid>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enrolment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No </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name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course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Code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S01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Homer</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C001</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S02</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Marge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S03</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Lisa</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C006</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S04</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Bart</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S05</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Maggie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S06</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Mo</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S07</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Apu</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C003</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S08</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Skinner</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C006</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S09</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Millhouse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C004</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S10</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Lennie</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C005</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
        <p:nvSpPr>
          <p:cNvPr id="10" name="Text Box 92"/>
          <p:cNvSpPr txBox="1">
            <a:spLocks noChangeArrowheads="1"/>
          </p:cNvSpPr>
          <p:nvPr/>
        </p:nvSpPr>
        <p:spPr bwMode="auto">
          <a:xfrm>
            <a:off x="468313" y="3141953"/>
            <a:ext cx="1943100" cy="307777"/>
          </a:xfrm>
          <a:prstGeom prst="rect">
            <a:avLst/>
          </a:prstGeom>
          <a:noFill/>
          <a:ln w="9525">
            <a:noFill/>
            <a:miter lim="800000"/>
            <a:headEnd/>
            <a:tailEnd/>
          </a:ln>
          <a:effectLst/>
        </p:spPr>
        <p:txBody>
          <a:bodyPr>
            <a:spAutoFit/>
          </a:bodyPr>
          <a:lstStyle/>
          <a:p>
            <a:r>
              <a:rPr lang="en-GB" sz="1400" b="1" dirty="0">
                <a:solidFill>
                  <a:srgbClr val="000000"/>
                </a:solidFill>
                <a:latin typeface="+mn-lt"/>
                <a:cs typeface="Courier New" pitchFamily="49" charset="0"/>
              </a:rPr>
              <a:t>Course</a:t>
            </a:r>
          </a:p>
        </p:txBody>
      </p:sp>
      <p:sp>
        <p:nvSpPr>
          <p:cNvPr id="11" name="Text Box 93"/>
          <p:cNvSpPr txBox="1">
            <a:spLocks noChangeArrowheads="1"/>
          </p:cNvSpPr>
          <p:nvPr/>
        </p:nvSpPr>
        <p:spPr bwMode="auto">
          <a:xfrm>
            <a:off x="5147717" y="2276871"/>
            <a:ext cx="1943100" cy="307777"/>
          </a:xfrm>
          <a:prstGeom prst="rect">
            <a:avLst/>
          </a:prstGeom>
          <a:noFill/>
          <a:ln w="9525">
            <a:noFill/>
            <a:miter lim="800000"/>
            <a:headEnd/>
            <a:tailEnd/>
          </a:ln>
          <a:effectLst/>
        </p:spPr>
        <p:txBody>
          <a:bodyPr>
            <a:spAutoFit/>
          </a:bodyPr>
          <a:lstStyle/>
          <a:p>
            <a:r>
              <a:rPr lang="en-GB" sz="1400" b="1" dirty="0">
                <a:solidFill>
                  <a:srgbClr val="000000"/>
                </a:solidFill>
                <a:latin typeface="+mn-lt"/>
                <a:cs typeface="Courier New" pitchFamily="49" charset="0"/>
              </a:rPr>
              <a:t>Student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dirty="0"/>
              <a:t>Joins</a:t>
            </a:r>
          </a:p>
        </p:txBody>
      </p:sp>
      <p:sp>
        <p:nvSpPr>
          <p:cNvPr id="17411" name="Rectangle 4"/>
          <p:cNvSpPr>
            <a:spLocks noChangeArrowheads="1"/>
          </p:cNvSpPr>
          <p:nvPr/>
        </p:nvSpPr>
        <p:spPr bwMode="auto">
          <a:xfrm>
            <a:off x="468313" y="2855838"/>
            <a:ext cx="8568183" cy="1077218"/>
          </a:xfrm>
          <a:prstGeom prst="rect">
            <a:avLst/>
          </a:prstGeom>
          <a:solidFill>
            <a:schemeClr val="accent1">
              <a:alpha val="20000"/>
            </a:schemeClr>
          </a:solidFill>
          <a:ln w="9525">
            <a:solidFill>
              <a:schemeClr val="accent1"/>
            </a:solidFill>
            <a:miter lim="800000"/>
            <a:headEnd/>
            <a:tailEnd/>
          </a:ln>
        </p:spPr>
        <p:txBody>
          <a:bodyPr wrap="square">
            <a:spAutoFit/>
          </a:bodyPr>
          <a:lstStyle/>
          <a:p>
            <a:r>
              <a:rPr lang="en-GB" sz="1600" b="1" dirty="0">
                <a:latin typeface="Courier New" pitchFamily="49" charset="0"/>
                <a:cs typeface="Courier New" pitchFamily="49" charset="0"/>
              </a:rPr>
              <a:t>SELECT C.courseCode, name, </a:t>
            </a:r>
            <a:r>
              <a:rPr lang="en-GB" sz="1600" b="1" dirty="0" err="1">
                <a:latin typeface="Courier New" pitchFamily="49" charset="0"/>
                <a:cs typeface="Courier New" pitchFamily="49" charset="0"/>
              </a:rPr>
              <a:t>courseDesc</a:t>
            </a:r>
            <a:r>
              <a:rPr lang="en-GB" sz="1600" b="1" dirty="0">
                <a:latin typeface="Courier New" pitchFamily="49" charset="0"/>
                <a:cs typeface="Courier New" pitchFamily="49" charset="0"/>
              </a:rPr>
              <a:t> </a:t>
            </a:r>
          </a:p>
          <a:p>
            <a:r>
              <a:rPr lang="en-GB" sz="1600" b="1" dirty="0">
                <a:latin typeface="Courier New" pitchFamily="49" charset="0"/>
                <a:cs typeface="Courier New" pitchFamily="49" charset="0"/>
              </a:rPr>
              <a:t>FROM Course C, Student S</a:t>
            </a:r>
          </a:p>
          <a:p>
            <a:r>
              <a:rPr lang="en-GB" sz="1600" b="1" dirty="0">
                <a:latin typeface="Courier New" pitchFamily="49" charset="0"/>
                <a:cs typeface="Courier New" pitchFamily="49" charset="0"/>
              </a:rPr>
              <a:t>WHERE C.courseCode = S.courseCode AND (</a:t>
            </a:r>
            <a:r>
              <a:rPr lang="en-GB" sz="1600" b="1" dirty="0" err="1">
                <a:latin typeface="Courier New" pitchFamily="49" charset="0"/>
                <a:cs typeface="Courier New" pitchFamily="49" charset="0"/>
              </a:rPr>
              <a:t>courseDesc</a:t>
            </a:r>
            <a:r>
              <a:rPr lang="en-GB" sz="1600" b="1" dirty="0">
                <a:latin typeface="Courier New" pitchFamily="49" charset="0"/>
                <a:cs typeface="Courier New" pitchFamily="49" charset="0"/>
              </a:rPr>
              <a:t> = ‘Intermediate Excel' );</a:t>
            </a:r>
          </a:p>
        </p:txBody>
      </p:sp>
      <p:sp>
        <p:nvSpPr>
          <p:cNvPr id="17412" name="Line 5"/>
          <p:cNvSpPr>
            <a:spLocks noChangeShapeType="1"/>
          </p:cNvSpPr>
          <p:nvPr/>
        </p:nvSpPr>
        <p:spPr bwMode="auto">
          <a:xfrm>
            <a:off x="2700338" y="5290046"/>
            <a:ext cx="1151582" cy="11162"/>
          </a:xfrm>
          <a:prstGeom prst="line">
            <a:avLst/>
          </a:prstGeom>
          <a:noFill/>
          <a:ln w="28575">
            <a:solidFill>
              <a:schemeClr val="tx1"/>
            </a:solidFill>
            <a:round/>
            <a:headEnd/>
            <a:tailEnd type="triangle" w="med" len="med"/>
          </a:ln>
        </p:spPr>
        <p:txBody>
          <a:bodyPr/>
          <a:lstStyle/>
          <a:p>
            <a:endParaRPr lang="en-GB"/>
          </a:p>
        </p:txBody>
      </p:sp>
      <p:graphicFrame>
        <p:nvGraphicFramePr>
          <p:cNvPr id="310339" name="Group 67"/>
          <p:cNvGraphicFramePr>
            <a:graphicFrameLocks noGrp="1"/>
          </p:cNvGraphicFramePr>
          <p:nvPr>
            <p:extLst>
              <p:ext uri="{D42A27DB-BD31-4B8C-83A1-F6EECF244321}">
                <p14:modId xmlns:p14="http://schemas.microsoft.com/office/powerpoint/2010/main" val="2004919365"/>
              </p:ext>
            </p:extLst>
          </p:nvPr>
        </p:nvGraphicFramePr>
        <p:xfrm>
          <a:off x="3851920" y="4879702"/>
          <a:ext cx="5040561" cy="914400"/>
        </p:xfrm>
        <a:graphic>
          <a:graphicData uri="http://schemas.openxmlformats.org/drawingml/2006/table">
            <a:tbl>
              <a:tblPr/>
              <a:tblGrid>
                <a:gridCol w="1543251">
                  <a:extLst>
                    <a:ext uri="{9D8B030D-6E8A-4147-A177-3AD203B41FA5}">
                      <a16:colId xmlns:a16="http://schemas.microsoft.com/office/drawing/2014/main" val="20000"/>
                    </a:ext>
                  </a:extLst>
                </a:gridCol>
                <a:gridCol w="1182434">
                  <a:extLst>
                    <a:ext uri="{9D8B030D-6E8A-4147-A177-3AD203B41FA5}">
                      <a16:colId xmlns:a16="http://schemas.microsoft.com/office/drawing/2014/main" val="20001"/>
                    </a:ext>
                  </a:extLst>
                </a:gridCol>
                <a:gridCol w="2314876">
                  <a:extLst>
                    <a:ext uri="{9D8B030D-6E8A-4147-A177-3AD203B41FA5}">
                      <a16:colId xmlns:a16="http://schemas.microsoft.com/office/drawing/2014/main" val="20002"/>
                    </a:ext>
                  </a:extLst>
                </a:gridCol>
              </a:tblGrid>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courseCode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name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courseDesc</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1555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C002</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Marge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Intermediate Excel</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Maggie</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Intermediate Excel</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17432" name="Line 57"/>
          <p:cNvSpPr>
            <a:spLocks noChangeShapeType="1"/>
          </p:cNvSpPr>
          <p:nvPr/>
        </p:nvSpPr>
        <p:spPr bwMode="auto">
          <a:xfrm>
            <a:off x="2699792" y="3944218"/>
            <a:ext cx="546" cy="1356990"/>
          </a:xfrm>
          <a:prstGeom prst="line">
            <a:avLst/>
          </a:prstGeom>
          <a:noFill/>
          <a:ln w="28575">
            <a:solidFill>
              <a:schemeClr val="tx1"/>
            </a:solidFill>
            <a:round/>
            <a:headEnd/>
            <a:tailEnd/>
          </a:ln>
        </p:spPr>
        <p:txBody>
          <a:bodyPr/>
          <a:lstStyle/>
          <a:p>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06044" y="615510"/>
            <a:ext cx="5937755" cy="1188720"/>
          </a:xfrm>
        </p:spPr>
        <p:txBody>
          <a:bodyPr/>
          <a:lstStyle/>
          <a:p>
            <a:pPr eaLnBrk="1" hangingPunct="1"/>
            <a:r>
              <a:rPr lang="en-GB" dirty="0"/>
              <a:t>Joins</a:t>
            </a:r>
          </a:p>
        </p:txBody>
      </p:sp>
      <p:sp>
        <p:nvSpPr>
          <p:cNvPr id="18525" name="Rectangle 93"/>
          <p:cNvSpPr>
            <a:spLocks noChangeArrowheads="1"/>
          </p:cNvSpPr>
          <p:nvPr/>
        </p:nvSpPr>
        <p:spPr bwMode="auto">
          <a:xfrm>
            <a:off x="453505" y="1988840"/>
            <a:ext cx="4464050" cy="535531"/>
          </a:xfrm>
          <a:prstGeom prst="rect">
            <a:avLst/>
          </a:prstGeom>
          <a:noFill/>
          <a:ln w="9525">
            <a:noFill/>
            <a:miter lim="800000"/>
            <a:headEnd/>
            <a:tailEnd/>
          </a:ln>
        </p:spPr>
        <p:txBody>
          <a:bodyPr>
            <a:spAutoFit/>
          </a:bodyPr>
          <a:lstStyle/>
          <a:p>
            <a:pPr>
              <a:lnSpc>
                <a:spcPct val="80000"/>
              </a:lnSpc>
              <a:spcBef>
                <a:spcPct val="20000"/>
              </a:spcBef>
              <a:buClr>
                <a:schemeClr val="bg2"/>
              </a:buClr>
              <a:buSzPct val="75000"/>
              <a:buFont typeface="Wingdings" pitchFamily="2" charset="2"/>
              <a:buNone/>
            </a:pPr>
            <a:r>
              <a:rPr lang="en-GB" dirty="0">
                <a:solidFill>
                  <a:srgbClr val="002060"/>
                </a:solidFill>
                <a:latin typeface="+mn-lt"/>
              </a:rPr>
              <a:t>Pause the presentation and output the students being taught by Betty</a:t>
            </a:r>
          </a:p>
        </p:txBody>
      </p:sp>
      <p:graphicFrame>
        <p:nvGraphicFramePr>
          <p:cNvPr id="8" name="Group 4"/>
          <p:cNvGraphicFramePr>
            <a:graphicFrameLocks noGrp="1"/>
          </p:cNvGraphicFramePr>
          <p:nvPr>
            <p:extLst>
              <p:ext uri="{D42A27DB-BD31-4B8C-83A1-F6EECF244321}">
                <p14:modId xmlns:p14="http://schemas.microsoft.com/office/powerpoint/2010/main" val="1644728571"/>
              </p:ext>
            </p:extLst>
          </p:nvPr>
        </p:nvGraphicFramePr>
        <p:xfrm>
          <a:off x="471235" y="3501008"/>
          <a:ext cx="4103687" cy="2651760"/>
        </p:xfrm>
        <a:graphic>
          <a:graphicData uri="http://schemas.openxmlformats.org/drawingml/2006/table">
            <a:tbl>
              <a:tblPr/>
              <a:tblGrid>
                <a:gridCol w="935335">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tblGrid>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Course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Code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Course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a:ln>
                            <a:noFill/>
                          </a:ln>
                          <a:solidFill>
                            <a:srgbClr val="000000"/>
                          </a:solidFill>
                          <a:effectLst/>
                          <a:latin typeface="Courier New" pitchFamily="49" charset="0"/>
                          <a:cs typeface="Courier New" pitchFamily="49" charset="0"/>
                        </a:rPr>
                        <a:t>Desc</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tutor</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Advanced Word</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Fred</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Intermediate Excel</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Wilma</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C004</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Web Advanced</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Betty</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C005</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Advanced Access</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Pebbles</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C006</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Introductory Word</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BamBam</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C008</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Introductory Web</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Barney</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Advanced Excel</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Betty</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9" name="Group 42"/>
          <p:cNvGraphicFramePr>
            <a:graphicFrameLocks noGrp="1"/>
          </p:cNvGraphicFramePr>
          <p:nvPr>
            <p:extLst>
              <p:ext uri="{D42A27DB-BD31-4B8C-83A1-F6EECF244321}">
                <p14:modId xmlns:p14="http://schemas.microsoft.com/office/powerpoint/2010/main" val="543588613"/>
              </p:ext>
            </p:extLst>
          </p:nvPr>
        </p:nvGraphicFramePr>
        <p:xfrm>
          <a:off x="5000626" y="2586608"/>
          <a:ext cx="3168352" cy="3566160"/>
        </p:xfrm>
        <a:graphic>
          <a:graphicData uri="http://schemas.openxmlformats.org/drawingml/2006/table">
            <a:tbl>
              <a:tblPr/>
              <a:tblGrid>
                <a:gridCol w="1152525">
                  <a:extLst>
                    <a:ext uri="{9D8B030D-6E8A-4147-A177-3AD203B41FA5}">
                      <a16:colId xmlns:a16="http://schemas.microsoft.com/office/drawing/2014/main" val="20000"/>
                    </a:ext>
                  </a:extLst>
                </a:gridCol>
                <a:gridCol w="1151780">
                  <a:extLst>
                    <a:ext uri="{9D8B030D-6E8A-4147-A177-3AD203B41FA5}">
                      <a16:colId xmlns:a16="http://schemas.microsoft.com/office/drawing/2014/main" val="20001"/>
                    </a:ext>
                  </a:extLst>
                </a:gridCol>
                <a:gridCol w="864047">
                  <a:extLst>
                    <a:ext uri="{9D8B030D-6E8A-4147-A177-3AD203B41FA5}">
                      <a16:colId xmlns:a16="http://schemas.microsoft.com/office/drawing/2014/main" val="20002"/>
                    </a:ext>
                  </a:extLst>
                </a:gridCol>
              </a:tblGrid>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enrolment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No </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name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course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Code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S01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Homer</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C001</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S02</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Marge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S03</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Lisa</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C006</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S04</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Bart</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S05</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Maggie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S06</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Mo</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S07</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Apu</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C003</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S08</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Skinner</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C006</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S09</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Millhouse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C004</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S10</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Lennie</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C005</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
        <p:nvSpPr>
          <p:cNvPr id="10" name="Text Box 92"/>
          <p:cNvSpPr txBox="1">
            <a:spLocks noChangeArrowheads="1"/>
          </p:cNvSpPr>
          <p:nvPr/>
        </p:nvSpPr>
        <p:spPr bwMode="auto">
          <a:xfrm>
            <a:off x="453505" y="2996952"/>
            <a:ext cx="1943100" cy="307777"/>
          </a:xfrm>
          <a:prstGeom prst="rect">
            <a:avLst/>
          </a:prstGeom>
          <a:noFill/>
          <a:ln w="9525">
            <a:noFill/>
            <a:miter lim="800000"/>
            <a:headEnd/>
            <a:tailEnd/>
          </a:ln>
          <a:effectLst/>
        </p:spPr>
        <p:txBody>
          <a:bodyPr>
            <a:spAutoFit/>
          </a:bodyPr>
          <a:lstStyle/>
          <a:p>
            <a:r>
              <a:rPr lang="en-GB" sz="1400" b="1" dirty="0">
                <a:solidFill>
                  <a:srgbClr val="000000"/>
                </a:solidFill>
                <a:latin typeface="+mn-lt"/>
                <a:cs typeface="Courier New" pitchFamily="49" charset="0"/>
              </a:rPr>
              <a:t>Course</a:t>
            </a:r>
          </a:p>
        </p:txBody>
      </p:sp>
      <p:sp>
        <p:nvSpPr>
          <p:cNvPr id="11" name="Text Box 93"/>
          <p:cNvSpPr txBox="1">
            <a:spLocks noChangeArrowheads="1"/>
          </p:cNvSpPr>
          <p:nvPr/>
        </p:nvSpPr>
        <p:spPr bwMode="auto">
          <a:xfrm>
            <a:off x="4937175" y="2092813"/>
            <a:ext cx="1943100" cy="307777"/>
          </a:xfrm>
          <a:prstGeom prst="rect">
            <a:avLst/>
          </a:prstGeom>
          <a:noFill/>
          <a:ln w="9525">
            <a:noFill/>
            <a:miter lim="800000"/>
            <a:headEnd/>
            <a:tailEnd/>
          </a:ln>
          <a:effectLst/>
        </p:spPr>
        <p:txBody>
          <a:bodyPr>
            <a:spAutoFit/>
          </a:bodyPr>
          <a:lstStyle/>
          <a:p>
            <a:r>
              <a:rPr lang="en-GB" sz="1400" b="1" dirty="0">
                <a:solidFill>
                  <a:srgbClr val="000000"/>
                </a:solidFill>
                <a:latin typeface="+mn-lt"/>
                <a:cs typeface="Courier New" pitchFamily="49" charset="0"/>
              </a:rPr>
              <a:t>Student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a:t>Joins</a:t>
            </a:r>
          </a:p>
        </p:txBody>
      </p:sp>
      <p:sp>
        <p:nvSpPr>
          <p:cNvPr id="19459" name="Rectangle 3"/>
          <p:cNvSpPr>
            <a:spLocks noChangeArrowheads="1"/>
          </p:cNvSpPr>
          <p:nvPr/>
        </p:nvSpPr>
        <p:spPr bwMode="auto">
          <a:xfrm>
            <a:off x="467544" y="2586117"/>
            <a:ext cx="7559675" cy="861774"/>
          </a:xfrm>
          <a:prstGeom prst="rect">
            <a:avLst/>
          </a:prstGeom>
          <a:solidFill>
            <a:schemeClr val="accent1">
              <a:alpha val="20000"/>
            </a:schemeClr>
          </a:solidFill>
          <a:ln w="9525">
            <a:solidFill>
              <a:schemeClr val="accent1"/>
            </a:solidFill>
            <a:miter lim="800000"/>
            <a:headEnd/>
            <a:tailEnd/>
          </a:ln>
        </p:spPr>
        <p:txBody>
          <a:bodyPr wrap="square">
            <a:spAutoFit/>
          </a:bodyPr>
          <a:lstStyle/>
          <a:p>
            <a:r>
              <a:rPr lang="en-GB" sz="1600" b="1" dirty="0">
                <a:latin typeface="Courier New" pitchFamily="49" charset="0"/>
                <a:cs typeface="Courier New" pitchFamily="49" charset="0"/>
              </a:rPr>
              <a:t>SELECT C.courseCode, S.name, C.tutor </a:t>
            </a:r>
          </a:p>
          <a:p>
            <a:r>
              <a:rPr lang="en-GB" sz="1600" b="1" dirty="0">
                <a:latin typeface="Courier New" pitchFamily="49" charset="0"/>
                <a:cs typeface="Courier New" pitchFamily="49" charset="0"/>
              </a:rPr>
              <a:t>FROM Course C, Student S</a:t>
            </a:r>
          </a:p>
          <a:p>
            <a:r>
              <a:rPr lang="en-GB" sz="1600" b="1" dirty="0">
                <a:latin typeface="Courier New" pitchFamily="49" charset="0"/>
                <a:cs typeface="Courier New" pitchFamily="49" charset="0"/>
              </a:rPr>
              <a:t>WHERE C.courseCode = S.courseCode AND (C.tutor = 'Betty' );</a:t>
            </a:r>
          </a:p>
        </p:txBody>
      </p:sp>
      <p:sp>
        <p:nvSpPr>
          <p:cNvPr id="19460" name="Line 4"/>
          <p:cNvSpPr>
            <a:spLocks noChangeShapeType="1"/>
          </p:cNvSpPr>
          <p:nvPr/>
        </p:nvSpPr>
        <p:spPr bwMode="auto">
          <a:xfrm>
            <a:off x="2733204" y="5024388"/>
            <a:ext cx="2015678" cy="11162"/>
          </a:xfrm>
          <a:prstGeom prst="line">
            <a:avLst/>
          </a:prstGeom>
          <a:noFill/>
          <a:ln w="28575">
            <a:solidFill>
              <a:schemeClr val="tx1"/>
            </a:solidFill>
            <a:round/>
            <a:headEnd/>
            <a:tailEnd type="triangle" w="med" len="med"/>
          </a:ln>
        </p:spPr>
        <p:txBody>
          <a:bodyPr/>
          <a:lstStyle/>
          <a:p>
            <a:endParaRPr lang="en-GB"/>
          </a:p>
        </p:txBody>
      </p:sp>
      <p:graphicFrame>
        <p:nvGraphicFramePr>
          <p:cNvPr id="312326" name="Group 6"/>
          <p:cNvGraphicFramePr>
            <a:graphicFrameLocks noGrp="1"/>
          </p:cNvGraphicFramePr>
          <p:nvPr>
            <p:extLst>
              <p:ext uri="{D42A27DB-BD31-4B8C-83A1-F6EECF244321}">
                <p14:modId xmlns:p14="http://schemas.microsoft.com/office/powerpoint/2010/main" val="144775246"/>
              </p:ext>
            </p:extLst>
          </p:nvPr>
        </p:nvGraphicFramePr>
        <p:xfrm>
          <a:off x="4716016" y="4425950"/>
          <a:ext cx="3825502" cy="1219200"/>
        </p:xfrm>
        <a:graphic>
          <a:graphicData uri="http://schemas.openxmlformats.org/drawingml/2006/table">
            <a:tbl>
              <a:tblPr/>
              <a:tblGrid>
                <a:gridCol w="1491547">
                  <a:extLst>
                    <a:ext uri="{9D8B030D-6E8A-4147-A177-3AD203B41FA5}">
                      <a16:colId xmlns:a16="http://schemas.microsoft.com/office/drawing/2014/main" val="20000"/>
                    </a:ext>
                  </a:extLst>
                </a:gridCol>
                <a:gridCol w="1142819">
                  <a:extLst>
                    <a:ext uri="{9D8B030D-6E8A-4147-A177-3AD203B41FA5}">
                      <a16:colId xmlns:a16="http://schemas.microsoft.com/office/drawing/2014/main" val="20001"/>
                    </a:ext>
                  </a:extLst>
                </a:gridCol>
                <a:gridCol w="1191136">
                  <a:extLst>
                    <a:ext uri="{9D8B030D-6E8A-4147-A177-3AD203B41FA5}">
                      <a16:colId xmlns:a16="http://schemas.microsoft.com/office/drawing/2014/main" val="20002"/>
                    </a:ext>
                  </a:extLst>
                </a:gridCol>
              </a:tblGrid>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CourseCode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Name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Tutor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1555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C004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Millhouse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Betty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C003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Bart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Betty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C003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Apu</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Betty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9484" name="Line 28"/>
          <p:cNvSpPr>
            <a:spLocks noChangeShapeType="1"/>
          </p:cNvSpPr>
          <p:nvPr/>
        </p:nvSpPr>
        <p:spPr bwMode="auto">
          <a:xfrm>
            <a:off x="2732658" y="3449052"/>
            <a:ext cx="546" cy="1573014"/>
          </a:xfrm>
          <a:prstGeom prst="line">
            <a:avLst/>
          </a:prstGeom>
          <a:noFill/>
          <a:ln w="28575">
            <a:solidFill>
              <a:schemeClr val="tx1"/>
            </a:solidFill>
            <a:round/>
            <a:headEnd/>
            <a:tailEnd/>
          </a:ln>
        </p:spPr>
        <p:txBody>
          <a:bodyPr/>
          <a:lstStyle/>
          <a:p>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83767" y="253372"/>
            <a:ext cx="5937755" cy="943380"/>
          </a:xfrm>
        </p:spPr>
        <p:txBody>
          <a:bodyPr/>
          <a:lstStyle/>
          <a:p>
            <a:pPr eaLnBrk="1" hangingPunct="1"/>
            <a:r>
              <a:rPr lang="en-GB" dirty="0"/>
              <a:t>Joins</a:t>
            </a:r>
          </a:p>
        </p:txBody>
      </p:sp>
      <p:sp>
        <p:nvSpPr>
          <p:cNvPr id="20483" name="Rectangle 3"/>
          <p:cNvSpPr>
            <a:spLocks noChangeArrowheads="1"/>
          </p:cNvSpPr>
          <p:nvPr/>
        </p:nvSpPr>
        <p:spPr bwMode="auto">
          <a:xfrm>
            <a:off x="468313" y="5445224"/>
            <a:ext cx="8424167" cy="1077218"/>
          </a:xfrm>
          <a:prstGeom prst="rect">
            <a:avLst/>
          </a:prstGeom>
          <a:solidFill>
            <a:schemeClr val="accent1">
              <a:alpha val="20000"/>
            </a:schemeClr>
          </a:solidFill>
          <a:ln w="9525">
            <a:solidFill>
              <a:schemeClr val="accent1"/>
            </a:solidFill>
            <a:miter lim="800000"/>
            <a:headEnd/>
            <a:tailEnd/>
          </a:ln>
        </p:spPr>
        <p:txBody>
          <a:bodyPr wrap="square">
            <a:spAutoFit/>
          </a:bodyPr>
          <a:lstStyle/>
          <a:p>
            <a:r>
              <a:rPr lang="en-GB" sz="1600" b="1" dirty="0">
                <a:latin typeface="Courier New" pitchFamily="49" charset="0"/>
                <a:cs typeface="Courier New" pitchFamily="49" charset="0"/>
              </a:rPr>
              <a:t>SELECT   L.empNo, L.name, M.modName, M.modNo</a:t>
            </a:r>
          </a:p>
          <a:p>
            <a:r>
              <a:rPr lang="en-GB" sz="1600" b="1" dirty="0">
                <a:latin typeface="Courier New" pitchFamily="49" charset="0"/>
                <a:cs typeface="Courier New" pitchFamily="49" charset="0"/>
              </a:rPr>
              <a:t>FROM     Lecturer L, Module M, Allocation A</a:t>
            </a:r>
          </a:p>
          <a:p>
            <a:r>
              <a:rPr lang="en-GB" sz="1600" b="1" dirty="0">
                <a:latin typeface="Courier New" pitchFamily="49" charset="0"/>
                <a:cs typeface="Courier New" pitchFamily="49" charset="0"/>
              </a:rPr>
              <a:t>WHERE    L.empNo = A.empNo and M.modNo = A.modNo</a:t>
            </a:r>
          </a:p>
          <a:p>
            <a:r>
              <a:rPr lang="en-GB" sz="1600" b="1" dirty="0">
                <a:latin typeface="Courier New" pitchFamily="49" charset="0"/>
                <a:cs typeface="Courier New" pitchFamily="49" charset="0"/>
              </a:rPr>
              <a:t>ORDER BY L.empNo;</a:t>
            </a:r>
          </a:p>
        </p:txBody>
      </p:sp>
      <p:sp>
        <p:nvSpPr>
          <p:cNvPr id="20484" name="Text Box 62"/>
          <p:cNvSpPr txBox="1">
            <a:spLocks noChangeArrowheads="1"/>
          </p:cNvSpPr>
          <p:nvPr/>
        </p:nvSpPr>
        <p:spPr bwMode="auto">
          <a:xfrm>
            <a:off x="468313" y="1268760"/>
            <a:ext cx="7705725" cy="366712"/>
          </a:xfrm>
          <a:prstGeom prst="rect">
            <a:avLst/>
          </a:prstGeom>
          <a:noFill/>
          <a:ln w="9525">
            <a:noFill/>
            <a:miter lim="800000"/>
            <a:headEnd/>
            <a:tailEnd/>
          </a:ln>
        </p:spPr>
        <p:txBody>
          <a:bodyPr>
            <a:spAutoFit/>
          </a:bodyPr>
          <a:lstStyle/>
          <a:p>
            <a:pPr>
              <a:spcBef>
                <a:spcPct val="50000"/>
              </a:spcBef>
            </a:pPr>
            <a:r>
              <a:rPr lang="en-GB" dirty="0">
                <a:solidFill>
                  <a:srgbClr val="002060"/>
                </a:solidFill>
                <a:latin typeface="+mn-lt"/>
              </a:rPr>
              <a:t>We can join as many tables as we need to in order to satisfy a query. </a:t>
            </a:r>
          </a:p>
        </p:txBody>
      </p:sp>
      <p:graphicFrame>
        <p:nvGraphicFramePr>
          <p:cNvPr id="315711" name="Group 319"/>
          <p:cNvGraphicFramePr>
            <a:graphicFrameLocks noGrp="1"/>
          </p:cNvGraphicFramePr>
          <p:nvPr>
            <p:extLst>
              <p:ext uri="{D42A27DB-BD31-4B8C-83A1-F6EECF244321}">
                <p14:modId xmlns:p14="http://schemas.microsoft.com/office/powerpoint/2010/main" val="858338896"/>
              </p:ext>
            </p:extLst>
          </p:nvPr>
        </p:nvGraphicFramePr>
        <p:xfrm>
          <a:off x="539751" y="2324249"/>
          <a:ext cx="2088033" cy="2438400"/>
        </p:xfrm>
        <a:graphic>
          <a:graphicData uri="http://schemas.openxmlformats.org/drawingml/2006/table">
            <a:tbl>
              <a:tblPr/>
              <a:tblGrid>
                <a:gridCol w="9359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EmpNo</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Name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l1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a:ln>
                            <a:noFill/>
                          </a:ln>
                          <a:solidFill>
                            <a:srgbClr val="000000"/>
                          </a:solidFill>
                          <a:effectLst/>
                          <a:latin typeface="Courier New" pitchFamily="49" charset="0"/>
                          <a:cs typeface="Courier New" pitchFamily="49" charset="0"/>
                        </a:rPr>
                        <a:t>fred</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l2</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a:ln>
                            <a:noFill/>
                          </a:ln>
                          <a:solidFill>
                            <a:srgbClr val="000000"/>
                          </a:solidFill>
                          <a:effectLst/>
                          <a:latin typeface="Courier New" pitchFamily="49" charset="0"/>
                          <a:cs typeface="Courier New" pitchFamily="49" charset="0"/>
                        </a:rPr>
                        <a:t>bert</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l3</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a:ln>
                            <a:noFill/>
                          </a:ln>
                          <a:solidFill>
                            <a:srgbClr val="000000"/>
                          </a:solidFill>
                          <a:effectLst/>
                          <a:latin typeface="Courier New" pitchFamily="49" charset="0"/>
                          <a:cs typeface="Courier New" pitchFamily="49" charset="0"/>
                        </a:rPr>
                        <a:t>wilma</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l4</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pebbles</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l5</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betty</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l6</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a:ln>
                            <a:noFill/>
                          </a:ln>
                          <a:solidFill>
                            <a:srgbClr val="000000"/>
                          </a:solidFill>
                          <a:effectLst/>
                          <a:latin typeface="Courier New" pitchFamily="49" charset="0"/>
                          <a:cs typeface="Courier New" pitchFamily="49" charset="0"/>
                        </a:rPr>
                        <a:t>dino</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l7</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barney</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315709" name="Group 317"/>
          <p:cNvGraphicFramePr>
            <a:graphicFrameLocks noGrp="1"/>
          </p:cNvGraphicFramePr>
          <p:nvPr>
            <p:extLst>
              <p:ext uri="{D42A27DB-BD31-4B8C-83A1-F6EECF244321}">
                <p14:modId xmlns:p14="http://schemas.microsoft.com/office/powerpoint/2010/main" val="1840580751"/>
              </p:ext>
            </p:extLst>
          </p:nvPr>
        </p:nvGraphicFramePr>
        <p:xfrm>
          <a:off x="6732240" y="2348880"/>
          <a:ext cx="1872208" cy="2438400"/>
        </p:xfrm>
        <a:graphic>
          <a:graphicData uri="http://schemas.openxmlformats.org/drawingml/2006/table">
            <a:tbl>
              <a:tblPr/>
              <a:tblGrid>
                <a:gridCol w="79208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257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modNo</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modName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57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m1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Prog1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7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m2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Stats2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7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m3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Stats1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57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m4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Stats3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57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m5</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Prog2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57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m6</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Prog3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57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m8</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Stats4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315849" name="Group 457"/>
          <p:cNvGraphicFramePr>
            <a:graphicFrameLocks noGrp="1"/>
          </p:cNvGraphicFramePr>
          <p:nvPr>
            <p:extLst>
              <p:ext uri="{D42A27DB-BD31-4B8C-83A1-F6EECF244321}">
                <p14:modId xmlns:p14="http://schemas.microsoft.com/office/powerpoint/2010/main" val="1454168173"/>
              </p:ext>
            </p:extLst>
          </p:nvPr>
        </p:nvGraphicFramePr>
        <p:xfrm>
          <a:off x="3851920" y="1988840"/>
          <a:ext cx="1584175" cy="3352800"/>
        </p:xfrm>
        <a:graphic>
          <a:graphicData uri="http://schemas.openxmlformats.org/drawingml/2006/table">
            <a:tbl>
              <a:tblPr/>
              <a:tblGrid>
                <a:gridCol w="814222">
                  <a:extLst>
                    <a:ext uri="{9D8B030D-6E8A-4147-A177-3AD203B41FA5}">
                      <a16:colId xmlns:a16="http://schemas.microsoft.com/office/drawing/2014/main" val="20000"/>
                    </a:ext>
                  </a:extLst>
                </a:gridCol>
                <a:gridCol w="769953">
                  <a:extLst>
                    <a:ext uri="{9D8B030D-6E8A-4147-A177-3AD203B41FA5}">
                      <a16:colId xmlns:a16="http://schemas.microsoft.com/office/drawing/2014/main" val="20001"/>
                    </a:ext>
                  </a:extLst>
                </a:gridCol>
              </a:tblGrid>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EmpNo</a:t>
                      </a:r>
                      <a:endPar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modNo</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l1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m1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l1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m2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l2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m1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l2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m8</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l3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m6</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l3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m8</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l4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m6</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l5</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m5</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l6</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m4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a:ln>
                            <a:noFill/>
                          </a:ln>
                          <a:solidFill>
                            <a:srgbClr val="000000"/>
                          </a:solidFill>
                          <a:effectLst/>
                          <a:latin typeface="Courier New" pitchFamily="49" charset="0"/>
                          <a:ea typeface="+mn-ea"/>
                          <a:cs typeface="Courier New" pitchFamily="49" charset="0"/>
                        </a:rPr>
                        <a:t>l7</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kern="1200" cap="none" normalizeH="0" baseline="0" dirty="0">
                          <a:ln>
                            <a:noFill/>
                          </a:ln>
                          <a:solidFill>
                            <a:srgbClr val="000000"/>
                          </a:solidFill>
                          <a:effectLst/>
                          <a:latin typeface="Courier New" pitchFamily="49" charset="0"/>
                          <a:ea typeface="+mn-ea"/>
                          <a:cs typeface="Courier New" pitchFamily="49" charset="0"/>
                        </a:rPr>
                        <a:t>m3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
        <p:nvSpPr>
          <p:cNvPr id="20581" name="Text Box 458"/>
          <p:cNvSpPr txBox="1">
            <a:spLocks noChangeArrowheads="1"/>
          </p:cNvSpPr>
          <p:nvPr/>
        </p:nvSpPr>
        <p:spPr bwMode="auto">
          <a:xfrm>
            <a:off x="468313" y="1989286"/>
            <a:ext cx="1223963" cy="304800"/>
          </a:xfrm>
          <a:prstGeom prst="rect">
            <a:avLst/>
          </a:prstGeom>
          <a:noFill/>
          <a:ln w="9525">
            <a:noFill/>
            <a:miter lim="800000"/>
            <a:headEnd/>
            <a:tailEnd/>
          </a:ln>
        </p:spPr>
        <p:txBody>
          <a:bodyPr>
            <a:spAutoFit/>
          </a:bodyPr>
          <a:lstStyle/>
          <a:p>
            <a:pPr>
              <a:spcBef>
                <a:spcPct val="50000"/>
              </a:spcBef>
            </a:pPr>
            <a:r>
              <a:rPr lang="en-GB" sz="1400" b="1" dirty="0">
                <a:latin typeface="Calibri" pitchFamily="34" charset="0"/>
              </a:rPr>
              <a:t>Lecturer</a:t>
            </a:r>
          </a:p>
        </p:txBody>
      </p:sp>
      <p:sp>
        <p:nvSpPr>
          <p:cNvPr id="20582" name="Text Box 459"/>
          <p:cNvSpPr txBox="1">
            <a:spLocks noChangeArrowheads="1"/>
          </p:cNvSpPr>
          <p:nvPr/>
        </p:nvSpPr>
        <p:spPr bwMode="auto">
          <a:xfrm>
            <a:off x="4068763" y="1700361"/>
            <a:ext cx="1223963" cy="304800"/>
          </a:xfrm>
          <a:prstGeom prst="rect">
            <a:avLst/>
          </a:prstGeom>
          <a:noFill/>
          <a:ln w="9525">
            <a:noFill/>
            <a:miter lim="800000"/>
            <a:headEnd/>
            <a:tailEnd/>
          </a:ln>
        </p:spPr>
        <p:txBody>
          <a:bodyPr>
            <a:spAutoFit/>
          </a:bodyPr>
          <a:lstStyle/>
          <a:p>
            <a:pPr>
              <a:spcBef>
                <a:spcPct val="50000"/>
              </a:spcBef>
            </a:pPr>
            <a:r>
              <a:rPr lang="en-GB" sz="1400" b="1" dirty="0">
                <a:latin typeface="Calibri" pitchFamily="34" charset="0"/>
              </a:rPr>
              <a:t>Allocation</a:t>
            </a:r>
          </a:p>
        </p:txBody>
      </p:sp>
      <p:sp>
        <p:nvSpPr>
          <p:cNvPr id="20583" name="Text Box 460"/>
          <p:cNvSpPr txBox="1">
            <a:spLocks noChangeArrowheads="1"/>
          </p:cNvSpPr>
          <p:nvPr/>
        </p:nvSpPr>
        <p:spPr bwMode="auto">
          <a:xfrm>
            <a:off x="7452320" y="2060848"/>
            <a:ext cx="1223963" cy="304800"/>
          </a:xfrm>
          <a:prstGeom prst="rect">
            <a:avLst/>
          </a:prstGeom>
          <a:noFill/>
          <a:ln w="9525">
            <a:noFill/>
            <a:miter lim="800000"/>
            <a:headEnd/>
            <a:tailEnd/>
          </a:ln>
        </p:spPr>
        <p:txBody>
          <a:bodyPr>
            <a:spAutoFit/>
          </a:bodyPr>
          <a:lstStyle/>
          <a:p>
            <a:pPr>
              <a:spcBef>
                <a:spcPct val="50000"/>
              </a:spcBef>
            </a:pPr>
            <a:r>
              <a:rPr lang="en-GB" sz="1400" b="1" dirty="0">
                <a:latin typeface="Calibri" pitchFamily="34" charset="0"/>
              </a:rPr>
              <a:t>Module</a:t>
            </a:r>
          </a:p>
        </p:txBody>
      </p:sp>
      <p:sp>
        <p:nvSpPr>
          <p:cNvPr id="20584" name="Line 461"/>
          <p:cNvSpPr>
            <a:spLocks noChangeShapeType="1"/>
          </p:cNvSpPr>
          <p:nvPr/>
        </p:nvSpPr>
        <p:spPr bwMode="auto">
          <a:xfrm flipV="1">
            <a:off x="1331913" y="1844824"/>
            <a:ext cx="2808288" cy="287337"/>
          </a:xfrm>
          <a:prstGeom prst="line">
            <a:avLst/>
          </a:prstGeom>
          <a:noFill/>
          <a:ln w="9525">
            <a:solidFill>
              <a:schemeClr val="tx1"/>
            </a:solidFill>
            <a:round/>
            <a:headEnd/>
            <a:tailEnd/>
          </a:ln>
        </p:spPr>
        <p:txBody>
          <a:bodyPr/>
          <a:lstStyle/>
          <a:p>
            <a:endParaRPr lang="en-GB"/>
          </a:p>
        </p:txBody>
      </p:sp>
      <p:sp>
        <p:nvSpPr>
          <p:cNvPr id="20585" name="Line 462"/>
          <p:cNvSpPr>
            <a:spLocks noChangeShapeType="1"/>
          </p:cNvSpPr>
          <p:nvPr/>
        </p:nvSpPr>
        <p:spPr bwMode="auto">
          <a:xfrm>
            <a:off x="5005388" y="1844824"/>
            <a:ext cx="2374924" cy="360040"/>
          </a:xfrm>
          <a:prstGeom prst="line">
            <a:avLst/>
          </a:prstGeom>
          <a:noFill/>
          <a:ln w="9525">
            <a:solidFill>
              <a:schemeClr val="tx1"/>
            </a:solidFill>
            <a:round/>
            <a:headEnd/>
            <a:tailEnd/>
          </a:ln>
        </p:spPr>
        <p:txBody>
          <a:bodyPr/>
          <a:lstStyle/>
          <a:p>
            <a:endParaRPr lang="en-GB"/>
          </a:p>
        </p:txBody>
      </p:sp>
      <p:sp>
        <p:nvSpPr>
          <p:cNvPr id="20586" name="Text Box 463"/>
          <p:cNvSpPr txBox="1">
            <a:spLocks noChangeArrowheads="1"/>
          </p:cNvSpPr>
          <p:nvPr/>
        </p:nvSpPr>
        <p:spPr bwMode="auto">
          <a:xfrm>
            <a:off x="3852863" y="1628924"/>
            <a:ext cx="452438" cy="274637"/>
          </a:xfrm>
          <a:prstGeom prst="rect">
            <a:avLst/>
          </a:prstGeom>
          <a:noFill/>
          <a:ln w="9525">
            <a:noFill/>
            <a:miter lim="800000"/>
            <a:headEnd/>
            <a:tailEnd/>
          </a:ln>
        </p:spPr>
        <p:txBody>
          <a:bodyPr>
            <a:spAutoFit/>
          </a:bodyPr>
          <a:lstStyle/>
          <a:p>
            <a:pPr>
              <a:spcBef>
                <a:spcPct val="50000"/>
              </a:spcBef>
            </a:pPr>
            <a:r>
              <a:rPr lang="en-GB" sz="1200" b="1">
                <a:latin typeface="Calibri" pitchFamily="34" charset="0"/>
              </a:rPr>
              <a:t>M</a:t>
            </a:r>
          </a:p>
        </p:txBody>
      </p:sp>
      <p:sp>
        <p:nvSpPr>
          <p:cNvPr id="20587" name="Text Box 464"/>
          <p:cNvSpPr txBox="1">
            <a:spLocks noChangeArrowheads="1"/>
          </p:cNvSpPr>
          <p:nvPr/>
        </p:nvSpPr>
        <p:spPr bwMode="auto">
          <a:xfrm>
            <a:off x="5005388" y="1628924"/>
            <a:ext cx="452438" cy="274637"/>
          </a:xfrm>
          <a:prstGeom prst="rect">
            <a:avLst/>
          </a:prstGeom>
          <a:noFill/>
          <a:ln w="9525">
            <a:noFill/>
            <a:miter lim="800000"/>
            <a:headEnd/>
            <a:tailEnd/>
          </a:ln>
        </p:spPr>
        <p:txBody>
          <a:bodyPr>
            <a:spAutoFit/>
          </a:bodyPr>
          <a:lstStyle/>
          <a:p>
            <a:pPr>
              <a:spcBef>
                <a:spcPct val="50000"/>
              </a:spcBef>
            </a:pPr>
            <a:r>
              <a:rPr lang="en-GB" sz="1200" b="1">
                <a:latin typeface="Calibri" pitchFamily="34" charset="0"/>
              </a:rPr>
              <a:t>M</a:t>
            </a:r>
          </a:p>
        </p:txBody>
      </p:sp>
      <p:sp>
        <p:nvSpPr>
          <p:cNvPr id="20588" name="Text Box 465"/>
          <p:cNvSpPr txBox="1">
            <a:spLocks noChangeArrowheads="1"/>
          </p:cNvSpPr>
          <p:nvPr/>
        </p:nvSpPr>
        <p:spPr bwMode="auto">
          <a:xfrm>
            <a:off x="7092280" y="1772816"/>
            <a:ext cx="452438" cy="274637"/>
          </a:xfrm>
          <a:prstGeom prst="rect">
            <a:avLst/>
          </a:prstGeom>
          <a:noFill/>
          <a:ln w="9525">
            <a:noFill/>
            <a:miter lim="800000"/>
            <a:headEnd/>
            <a:tailEnd/>
          </a:ln>
        </p:spPr>
        <p:txBody>
          <a:bodyPr>
            <a:spAutoFit/>
          </a:bodyPr>
          <a:lstStyle/>
          <a:p>
            <a:pPr>
              <a:spcBef>
                <a:spcPct val="50000"/>
              </a:spcBef>
            </a:pPr>
            <a:r>
              <a:rPr lang="en-GB" sz="1200" b="1" dirty="0">
                <a:latin typeface="Calibri" pitchFamily="34" charset="0"/>
              </a:rPr>
              <a:t>1</a:t>
            </a:r>
          </a:p>
        </p:txBody>
      </p:sp>
      <p:sp>
        <p:nvSpPr>
          <p:cNvPr id="20589" name="Text Box 466"/>
          <p:cNvSpPr txBox="1">
            <a:spLocks noChangeArrowheads="1"/>
          </p:cNvSpPr>
          <p:nvPr/>
        </p:nvSpPr>
        <p:spPr bwMode="auto">
          <a:xfrm>
            <a:off x="1259632" y="1772816"/>
            <a:ext cx="452437" cy="274638"/>
          </a:xfrm>
          <a:prstGeom prst="rect">
            <a:avLst/>
          </a:prstGeom>
          <a:noFill/>
          <a:ln w="9525">
            <a:noFill/>
            <a:miter lim="800000"/>
            <a:headEnd/>
            <a:tailEnd/>
          </a:ln>
        </p:spPr>
        <p:txBody>
          <a:bodyPr>
            <a:spAutoFit/>
          </a:bodyPr>
          <a:lstStyle/>
          <a:p>
            <a:pPr>
              <a:spcBef>
                <a:spcPct val="50000"/>
              </a:spcBef>
            </a:pPr>
            <a:r>
              <a:rPr lang="en-GB" sz="1200" b="1" dirty="0">
                <a:latin typeface="Calibri" pitchFamily="34" charset="0"/>
              </a:rPr>
              <a:t>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691680" y="272676"/>
            <a:ext cx="5937755" cy="1188720"/>
          </a:xfrm>
        </p:spPr>
        <p:txBody>
          <a:bodyPr/>
          <a:lstStyle/>
          <a:p>
            <a:pPr eaLnBrk="1" hangingPunct="1"/>
            <a:r>
              <a:rPr lang="en-GB" dirty="0"/>
              <a:t>Joins</a:t>
            </a:r>
          </a:p>
        </p:txBody>
      </p:sp>
      <p:sp>
        <p:nvSpPr>
          <p:cNvPr id="21507" name="Rectangle 3"/>
          <p:cNvSpPr>
            <a:spLocks noChangeArrowheads="1"/>
          </p:cNvSpPr>
          <p:nvPr/>
        </p:nvSpPr>
        <p:spPr bwMode="auto">
          <a:xfrm>
            <a:off x="467544" y="1567334"/>
            <a:ext cx="7920038" cy="1077218"/>
          </a:xfrm>
          <a:prstGeom prst="rect">
            <a:avLst/>
          </a:prstGeom>
          <a:solidFill>
            <a:schemeClr val="accent1">
              <a:alpha val="20000"/>
            </a:schemeClr>
          </a:solidFill>
          <a:ln w="9525">
            <a:solidFill>
              <a:schemeClr val="accent1"/>
            </a:solidFill>
            <a:miter lim="800000"/>
            <a:headEnd/>
            <a:tailEnd/>
          </a:ln>
        </p:spPr>
        <p:txBody>
          <a:bodyPr wrap="square">
            <a:spAutoFit/>
          </a:bodyPr>
          <a:lstStyle/>
          <a:p>
            <a:r>
              <a:rPr lang="en-GB" sz="1600" b="1" dirty="0">
                <a:latin typeface="Courier New" pitchFamily="49" charset="0"/>
                <a:cs typeface="Courier New" pitchFamily="49" charset="0"/>
              </a:rPr>
              <a:t>SELECT   L.empNo, L.name, M.modDesc, M.modNo</a:t>
            </a:r>
          </a:p>
          <a:p>
            <a:r>
              <a:rPr lang="en-GB" sz="1600" b="1" dirty="0">
                <a:latin typeface="Courier New" pitchFamily="49" charset="0"/>
                <a:cs typeface="Courier New" pitchFamily="49" charset="0"/>
              </a:rPr>
              <a:t>FROM     Lecturer L, Module M, Allocation A</a:t>
            </a:r>
          </a:p>
          <a:p>
            <a:r>
              <a:rPr lang="en-GB" sz="1600" b="1" dirty="0">
                <a:latin typeface="Courier New" pitchFamily="49" charset="0"/>
                <a:cs typeface="Courier New" pitchFamily="49" charset="0"/>
              </a:rPr>
              <a:t>WHERE    L.empNo = A.empNo and M.modNo = A.modNo</a:t>
            </a:r>
          </a:p>
          <a:p>
            <a:r>
              <a:rPr lang="en-GB" sz="1600" b="1" dirty="0">
                <a:latin typeface="Courier New" pitchFamily="49" charset="0"/>
                <a:cs typeface="Courier New" pitchFamily="49" charset="0"/>
              </a:rPr>
              <a:t>ORDER BY L.empNo;</a:t>
            </a:r>
          </a:p>
        </p:txBody>
      </p:sp>
      <p:sp>
        <p:nvSpPr>
          <p:cNvPr id="21508" name="Line 4"/>
          <p:cNvSpPr>
            <a:spLocks noChangeShapeType="1"/>
          </p:cNvSpPr>
          <p:nvPr/>
        </p:nvSpPr>
        <p:spPr bwMode="auto">
          <a:xfrm flipV="1">
            <a:off x="1547664" y="4293096"/>
            <a:ext cx="1296144" cy="0"/>
          </a:xfrm>
          <a:prstGeom prst="line">
            <a:avLst/>
          </a:prstGeom>
          <a:noFill/>
          <a:ln w="28575">
            <a:solidFill>
              <a:schemeClr val="tx1"/>
            </a:solidFill>
            <a:round/>
            <a:headEnd/>
            <a:tailEnd type="triangle" w="med" len="med"/>
          </a:ln>
        </p:spPr>
        <p:txBody>
          <a:bodyPr/>
          <a:lstStyle/>
          <a:p>
            <a:endParaRPr lang="en-GB"/>
          </a:p>
        </p:txBody>
      </p:sp>
      <p:sp>
        <p:nvSpPr>
          <p:cNvPr id="21510" name="Line 28"/>
          <p:cNvSpPr>
            <a:spLocks noChangeShapeType="1"/>
          </p:cNvSpPr>
          <p:nvPr/>
        </p:nvSpPr>
        <p:spPr bwMode="auto">
          <a:xfrm>
            <a:off x="1547664" y="2636912"/>
            <a:ext cx="149" cy="1657276"/>
          </a:xfrm>
          <a:prstGeom prst="line">
            <a:avLst/>
          </a:prstGeom>
          <a:noFill/>
          <a:ln w="28575">
            <a:solidFill>
              <a:schemeClr val="tx1"/>
            </a:solidFill>
            <a:round/>
            <a:headEnd/>
            <a:tailEnd/>
          </a:ln>
        </p:spPr>
        <p:txBody>
          <a:bodyPr/>
          <a:lstStyle/>
          <a:p>
            <a:endParaRPr lang="en-GB"/>
          </a:p>
        </p:txBody>
      </p:sp>
      <p:graphicFrame>
        <p:nvGraphicFramePr>
          <p:cNvPr id="317758" name="Group 318"/>
          <p:cNvGraphicFramePr>
            <a:graphicFrameLocks noGrp="1"/>
          </p:cNvGraphicFramePr>
          <p:nvPr>
            <p:extLst>
              <p:ext uri="{D42A27DB-BD31-4B8C-83A1-F6EECF244321}">
                <p14:modId xmlns:p14="http://schemas.microsoft.com/office/powerpoint/2010/main" val="827492506"/>
              </p:ext>
            </p:extLst>
          </p:nvPr>
        </p:nvGraphicFramePr>
        <p:xfrm>
          <a:off x="2843808" y="2924944"/>
          <a:ext cx="4968875" cy="3352800"/>
        </p:xfrm>
        <a:graphic>
          <a:graphicData uri="http://schemas.openxmlformats.org/drawingml/2006/table">
            <a:tbl>
              <a:tblPr/>
              <a:tblGrid>
                <a:gridCol w="1063625">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987425">
                  <a:extLst>
                    <a:ext uri="{9D8B030D-6E8A-4147-A177-3AD203B41FA5}">
                      <a16:colId xmlns:a16="http://schemas.microsoft.com/office/drawing/2014/main" val="20003"/>
                    </a:ext>
                  </a:extLst>
                </a:gridCol>
              </a:tblGrid>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empNo</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Name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a:ln>
                            <a:noFill/>
                          </a:ln>
                          <a:solidFill>
                            <a:srgbClr val="000000"/>
                          </a:solidFill>
                          <a:effectLst/>
                          <a:latin typeface="Courier New" pitchFamily="49" charset="0"/>
                          <a:cs typeface="Courier New" pitchFamily="49" charset="0"/>
                        </a:rPr>
                        <a:t>modDesc</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modNo</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l1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a:ln>
                            <a:noFill/>
                          </a:ln>
                          <a:solidFill>
                            <a:srgbClr val="000000"/>
                          </a:solidFill>
                          <a:effectLst/>
                          <a:latin typeface="Courier New" pitchFamily="49" charset="0"/>
                          <a:cs typeface="Courier New" pitchFamily="49" charset="0"/>
                        </a:rPr>
                        <a:t>fred</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Stats2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m2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l1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a:ln>
                            <a:noFill/>
                          </a:ln>
                          <a:solidFill>
                            <a:srgbClr val="000000"/>
                          </a:solidFill>
                          <a:effectLst/>
                          <a:latin typeface="Courier New" pitchFamily="49" charset="0"/>
                          <a:cs typeface="Courier New" pitchFamily="49" charset="0"/>
                        </a:rPr>
                        <a:t>fred</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Prog1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m1</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a:ln>
                            <a:noFill/>
                          </a:ln>
                          <a:solidFill>
                            <a:srgbClr val="000000"/>
                          </a:solidFill>
                          <a:effectLst/>
                          <a:latin typeface="Courier New" pitchFamily="49" charset="0"/>
                          <a:cs typeface="Courier New" pitchFamily="49" charset="0"/>
                        </a:rPr>
                        <a:t>bert</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Stats4</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m8</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a:ln>
                            <a:noFill/>
                          </a:ln>
                          <a:solidFill>
                            <a:srgbClr val="000000"/>
                          </a:solidFill>
                          <a:effectLst/>
                          <a:latin typeface="Courier New" pitchFamily="49" charset="0"/>
                          <a:cs typeface="Courier New" pitchFamily="49" charset="0"/>
                        </a:rPr>
                        <a:t>bert</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Prog1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m1</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wilma</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Stats4</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m8</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wilma</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Prog3</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m6</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l4</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pebbles</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Prog3</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m6</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l5</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betty</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Prog2</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m5</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l6</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dino</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Stats3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m4</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l7</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barney</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Stats1</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m3</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19672" y="233125"/>
            <a:ext cx="5937755" cy="1188720"/>
          </a:xfrm>
        </p:spPr>
        <p:txBody>
          <a:bodyPr/>
          <a:lstStyle/>
          <a:p>
            <a:pPr eaLnBrk="1" hangingPunct="1"/>
            <a:r>
              <a:rPr lang="en-GB"/>
              <a:t>Joins</a:t>
            </a:r>
          </a:p>
        </p:txBody>
      </p:sp>
      <p:sp>
        <p:nvSpPr>
          <p:cNvPr id="22531" name="Rectangle 3"/>
          <p:cNvSpPr>
            <a:spLocks noChangeArrowheads="1"/>
          </p:cNvSpPr>
          <p:nvPr/>
        </p:nvSpPr>
        <p:spPr bwMode="auto">
          <a:xfrm>
            <a:off x="468313" y="1556792"/>
            <a:ext cx="7920038" cy="1077218"/>
          </a:xfrm>
          <a:prstGeom prst="rect">
            <a:avLst/>
          </a:prstGeom>
          <a:solidFill>
            <a:schemeClr val="accent1">
              <a:alpha val="20000"/>
            </a:schemeClr>
          </a:solidFill>
          <a:ln w="9525">
            <a:solidFill>
              <a:schemeClr val="accent1"/>
            </a:solidFill>
            <a:miter lim="800000"/>
            <a:headEnd/>
            <a:tailEnd/>
          </a:ln>
        </p:spPr>
        <p:txBody>
          <a:bodyPr wrap="square">
            <a:spAutoFit/>
          </a:bodyPr>
          <a:lstStyle/>
          <a:p>
            <a:r>
              <a:rPr lang="en-GB" sz="1600" b="1" dirty="0">
                <a:latin typeface="Courier New" pitchFamily="49" charset="0"/>
                <a:cs typeface="Courier New" pitchFamily="49" charset="0"/>
              </a:rPr>
              <a:t>SELECT   L.empNo, L.name, M.modDesc, M.modNo</a:t>
            </a:r>
          </a:p>
          <a:p>
            <a:r>
              <a:rPr lang="en-GB" sz="1600" b="1" dirty="0">
                <a:latin typeface="Courier New" pitchFamily="49" charset="0"/>
                <a:cs typeface="Courier New" pitchFamily="49" charset="0"/>
              </a:rPr>
              <a:t>FROM     Lecturer L, Module M, Allocation A</a:t>
            </a:r>
          </a:p>
          <a:p>
            <a:r>
              <a:rPr lang="en-GB" sz="1600" b="1" dirty="0">
                <a:latin typeface="Courier New" pitchFamily="49" charset="0"/>
                <a:cs typeface="Courier New" pitchFamily="49" charset="0"/>
              </a:rPr>
              <a:t>WHERE    L.empNo = A.empNo and M.modNo = A.modNo</a:t>
            </a:r>
          </a:p>
          <a:p>
            <a:r>
              <a:rPr lang="en-GB" sz="1600" b="1" dirty="0">
                <a:latin typeface="Courier New" pitchFamily="49" charset="0"/>
                <a:cs typeface="Courier New" pitchFamily="49" charset="0"/>
              </a:rPr>
              <a:t>ORDER BY M.modNo;</a:t>
            </a:r>
          </a:p>
        </p:txBody>
      </p:sp>
      <p:sp>
        <p:nvSpPr>
          <p:cNvPr id="22532" name="Line 4"/>
          <p:cNvSpPr>
            <a:spLocks noChangeShapeType="1"/>
          </p:cNvSpPr>
          <p:nvPr/>
        </p:nvSpPr>
        <p:spPr bwMode="auto">
          <a:xfrm flipV="1">
            <a:off x="1259632" y="4149080"/>
            <a:ext cx="1873250" cy="0"/>
          </a:xfrm>
          <a:prstGeom prst="line">
            <a:avLst/>
          </a:prstGeom>
          <a:noFill/>
          <a:ln w="28575">
            <a:solidFill>
              <a:schemeClr val="tx1"/>
            </a:solidFill>
            <a:round/>
            <a:headEnd/>
            <a:tailEnd type="triangle" w="med" len="med"/>
          </a:ln>
        </p:spPr>
        <p:txBody>
          <a:bodyPr/>
          <a:lstStyle/>
          <a:p>
            <a:endParaRPr lang="en-GB"/>
          </a:p>
        </p:txBody>
      </p:sp>
      <p:sp>
        <p:nvSpPr>
          <p:cNvPr id="22534" name="Line 6"/>
          <p:cNvSpPr>
            <a:spLocks noChangeShapeType="1"/>
          </p:cNvSpPr>
          <p:nvPr/>
        </p:nvSpPr>
        <p:spPr bwMode="auto">
          <a:xfrm>
            <a:off x="1259632" y="2636912"/>
            <a:ext cx="0" cy="1512888"/>
          </a:xfrm>
          <a:prstGeom prst="line">
            <a:avLst/>
          </a:prstGeom>
          <a:noFill/>
          <a:ln w="28575">
            <a:solidFill>
              <a:schemeClr val="tx1"/>
            </a:solidFill>
            <a:round/>
            <a:headEnd/>
            <a:tailEnd/>
          </a:ln>
        </p:spPr>
        <p:txBody>
          <a:bodyPr/>
          <a:lstStyle/>
          <a:p>
            <a:endParaRPr lang="en-GB"/>
          </a:p>
        </p:txBody>
      </p:sp>
      <p:graphicFrame>
        <p:nvGraphicFramePr>
          <p:cNvPr id="318820" name="Group 356"/>
          <p:cNvGraphicFramePr>
            <a:graphicFrameLocks noGrp="1"/>
          </p:cNvGraphicFramePr>
          <p:nvPr>
            <p:extLst>
              <p:ext uri="{D42A27DB-BD31-4B8C-83A1-F6EECF244321}">
                <p14:modId xmlns:p14="http://schemas.microsoft.com/office/powerpoint/2010/main" val="1310191511"/>
              </p:ext>
            </p:extLst>
          </p:nvPr>
        </p:nvGraphicFramePr>
        <p:xfrm>
          <a:off x="3131841" y="2924944"/>
          <a:ext cx="3888431" cy="3352800"/>
        </p:xfrm>
        <a:graphic>
          <a:graphicData uri="http://schemas.openxmlformats.org/drawingml/2006/table">
            <a:tbl>
              <a:tblPr/>
              <a:tblGrid>
                <a:gridCol w="832961">
                  <a:extLst>
                    <a:ext uri="{9D8B030D-6E8A-4147-A177-3AD203B41FA5}">
                      <a16:colId xmlns:a16="http://schemas.microsoft.com/office/drawing/2014/main" val="20000"/>
                    </a:ext>
                  </a:extLst>
                </a:gridCol>
                <a:gridCol w="1000576">
                  <a:extLst>
                    <a:ext uri="{9D8B030D-6E8A-4147-A177-3AD203B41FA5}">
                      <a16:colId xmlns:a16="http://schemas.microsoft.com/office/drawing/2014/main" val="20001"/>
                    </a:ext>
                  </a:extLst>
                </a:gridCol>
                <a:gridCol w="1282070">
                  <a:extLst>
                    <a:ext uri="{9D8B030D-6E8A-4147-A177-3AD203B41FA5}">
                      <a16:colId xmlns:a16="http://schemas.microsoft.com/office/drawing/2014/main" val="20002"/>
                    </a:ext>
                  </a:extLst>
                </a:gridCol>
                <a:gridCol w="772824">
                  <a:extLst>
                    <a:ext uri="{9D8B030D-6E8A-4147-A177-3AD203B41FA5}">
                      <a16:colId xmlns:a16="http://schemas.microsoft.com/office/drawing/2014/main" val="20003"/>
                    </a:ext>
                  </a:extLst>
                </a:gridCol>
              </a:tblGrid>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empNo</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Name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a:ln>
                            <a:noFill/>
                          </a:ln>
                          <a:solidFill>
                            <a:srgbClr val="000000"/>
                          </a:solidFill>
                          <a:effectLst/>
                          <a:latin typeface="Courier New" pitchFamily="49" charset="0"/>
                          <a:cs typeface="Courier New" pitchFamily="49" charset="0"/>
                        </a:rPr>
                        <a:t>modDesc</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modNo</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l2</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a:ln>
                            <a:noFill/>
                          </a:ln>
                          <a:solidFill>
                            <a:srgbClr val="000000"/>
                          </a:solidFill>
                          <a:effectLst/>
                          <a:latin typeface="Courier New" pitchFamily="49" charset="0"/>
                          <a:cs typeface="Courier New" pitchFamily="49" charset="0"/>
                        </a:rPr>
                        <a:t>bert</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Prog1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l1</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fred</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Prog1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l1</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fred</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Stats2</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m2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l7</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barney</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Stats1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m3</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l6</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dino</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Stats3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m4</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l5</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betty</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Prog2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m5</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l4</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pebbles</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Prog3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m6</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wilma</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Prog3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m6</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wilma</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Stats4</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m8</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bert</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Stats4</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m8</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19672" y="233125"/>
            <a:ext cx="5937755" cy="1188720"/>
          </a:xfrm>
        </p:spPr>
        <p:txBody>
          <a:bodyPr/>
          <a:lstStyle/>
          <a:p>
            <a:pPr eaLnBrk="1" hangingPunct="1"/>
            <a:r>
              <a:rPr lang="en-GB"/>
              <a:t>Joins</a:t>
            </a:r>
          </a:p>
        </p:txBody>
      </p:sp>
      <p:sp>
        <p:nvSpPr>
          <p:cNvPr id="22531" name="Rectangle 3"/>
          <p:cNvSpPr>
            <a:spLocks noChangeArrowheads="1"/>
          </p:cNvSpPr>
          <p:nvPr/>
        </p:nvSpPr>
        <p:spPr bwMode="auto">
          <a:xfrm>
            <a:off x="467544" y="1923738"/>
            <a:ext cx="7920038" cy="1569660"/>
          </a:xfrm>
          <a:prstGeom prst="rect">
            <a:avLst/>
          </a:prstGeom>
          <a:solidFill>
            <a:schemeClr val="accent1">
              <a:alpha val="20000"/>
            </a:schemeClr>
          </a:solidFill>
          <a:ln w="9525">
            <a:solidFill>
              <a:schemeClr val="accent1"/>
            </a:solidFill>
            <a:miter lim="800000"/>
            <a:headEnd/>
            <a:tailEnd/>
          </a:ln>
        </p:spPr>
        <p:txBody>
          <a:bodyPr wrap="square">
            <a:spAutoFit/>
          </a:bodyPr>
          <a:lstStyle/>
          <a:p>
            <a:r>
              <a:rPr lang="en-GB" sz="1600" b="1" dirty="0">
                <a:latin typeface="Courier New" pitchFamily="49" charset="0"/>
                <a:cs typeface="Courier New" pitchFamily="49" charset="0"/>
              </a:rPr>
              <a:t>SELECT 	</a:t>
            </a:r>
            <a:r>
              <a:rPr lang="en-GB" sz="1600" b="1" dirty="0" err="1">
                <a:latin typeface="Courier New" pitchFamily="49" charset="0"/>
                <a:cs typeface="Courier New" pitchFamily="49" charset="0"/>
              </a:rPr>
              <a:t>empNo,name,modDesc,modNo</a:t>
            </a:r>
            <a:endParaRPr lang="en-GB" sz="1600" b="1" dirty="0">
              <a:latin typeface="Courier New" pitchFamily="49" charset="0"/>
              <a:cs typeface="Courier New" pitchFamily="49" charset="0"/>
            </a:endParaRPr>
          </a:p>
          <a:p>
            <a:r>
              <a:rPr lang="en-GB" sz="1600" b="1" dirty="0">
                <a:latin typeface="Courier New" pitchFamily="49" charset="0"/>
                <a:cs typeface="Courier New" pitchFamily="49" charset="0"/>
              </a:rPr>
              <a:t>	FROM(Lecturer </a:t>
            </a:r>
            <a:r>
              <a:rPr lang="en-GB" sz="1600" b="1" dirty="0">
                <a:solidFill>
                  <a:srgbClr val="7030A0"/>
                </a:solidFill>
                <a:latin typeface="Courier New" pitchFamily="49" charset="0"/>
                <a:cs typeface="Courier New" pitchFamily="49" charset="0"/>
              </a:rPr>
              <a:t>INNER JOIN </a:t>
            </a:r>
            <a:r>
              <a:rPr lang="en-GB" sz="1600" b="1" dirty="0">
                <a:latin typeface="Courier New" pitchFamily="49" charset="0"/>
                <a:cs typeface="Courier New" pitchFamily="49" charset="0"/>
              </a:rPr>
              <a:t>Allocation</a:t>
            </a:r>
          </a:p>
          <a:p>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ON</a:t>
            </a: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Lecturer.empNo</a:t>
            </a:r>
            <a:r>
              <a:rPr lang="en-GB" sz="1600" b="1" dirty="0">
                <a:latin typeface="Courier New" pitchFamily="49" charset="0"/>
                <a:cs typeface="Courier New" pitchFamily="49" charset="0"/>
              </a:rPr>
              <a:t> = </a:t>
            </a:r>
            <a:r>
              <a:rPr lang="en-GB" sz="1600" b="1" dirty="0" err="1">
                <a:latin typeface="Courier New" pitchFamily="49" charset="0"/>
                <a:cs typeface="Courier New" pitchFamily="49" charset="0"/>
              </a:rPr>
              <a:t>Allocation.empNo</a:t>
            </a:r>
            <a:r>
              <a:rPr lang="en-GB" sz="1600" b="1" dirty="0">
                <a:latin typeface="Courier New" pitchFamily="49" charset="0"/>
                <a:cs typeface="Courier New" pitchFamily="49" charset="0"/>
              </a:rPr>
              <a:t>) </a:t>
            </a:r>
          </a:p>
          <a:p>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INNER JOIN </a:t>
            </a:r>
            <a:r>
              <a:rPr lang="en-GB" sz="1600" b="1" dirty="0">
                <a:latin typeface="Courier New" pitchFamily="49" charset="0"/>
                <a:cs typeface="Courier New" pitchFamily="49" charset="0"/>
              </a:rPr>
              <a:t>Module </a:t>
            </a:r>
          </a:p>
          <a:p>
            <a:r>
              <a:rPr lang="en-GB" sz="1600" b="1" dirty="0">
                <a:latin typeface="Courier New" pitchFamily="49" charset="0"/>
                <a:cs typeface="Courier New" pitchFamily="49" charset="0"/>
              </a:rPr>
              <a:t>		</a:t>
            </a:r>
            <a:r>
              <a:rPr lang="en-GB" sz="1600" b="1" dirty="0">
                <a:solidFill>
                  <a:srgbClr val="7030A0"/>
                </a:solidFill>
                <a:latin typeface="Courier New" pitchFamily="49" charset="0"/>
                <a:cs typeface="Courier New" pitchFamily="49" charset="0"/>
              </a:rPr>
              <a:t>ON</a:t>
            </a:r>
            <a:r>
              <a:rPr lang="en-GB" sz="1600" b="1" dirty="0">
                <a:latin typeface="Courier New" pitchFamily="49" charset="0"/>
                <a:cs typeface="Courier New" pitchFamily="49" charset="0"/>
              </a:rPr>
              <a:t> </a:t>
            </a:r>
            <a:r>
              <a:rPr lang="en-GB" sz="1600" b="1" dirty="0" err="1">
                <a:latin typeface="Courier New" pitchFamily="49" charset="0"/>
                <a:cs typeface="Courier New" pitchFamily="49" charset="0"/>
              </a:rPr>
              <a:t>Allocation.modNo</a:t>
            </a:r>
            <a:r>
              <a:rPr lang="en-GB" sz="1600" b="1" dirty="0">
                <a:latin typeface="Courier New" pitchFamily="49" charset="0"/>
                <a:cs typeface="Courier New" pitchFamily="49" charset="0"/>
              </a:rPr>
              <a:t> = </a:t>
            </a:r>
            <a:r>
              <a:rPr lang="en-GB" sz="1600" b="1" dirty="0" err="1">
                <a:latin typeface="Courier New" pitchFamily="49" charset="0"/>
                <a:cs typeface="Courier New" pitchFamily="49" charset="0"/>
              </a:rPr>
              <a:t>Module.modNo</a:t>
            </a:r>
            <a:endParaRPr lang="en-GB" sz="1600" b="1" dirty="0">
              <a:latin typeface="Courier New" pitchFamily="49" charset="0"/>
              <a:cs typeface="Courier New" pitchFamily="49" charset="0"/>
            </a:endParaRPr>
          </a:p>
          <a:p>
            <a:r>
              <a:rPr lang="en-GB" sz="1600" b="1" dirty="0">
                <a:latin typeface="Courier New" pitchFamily="49" charset="0"/>
                <a:cs typeface="Courier New" pitchFamily="49" charset="0"/>
              </a:rPr>
              <a:t>	ORDER BY M.modNo;</a:t>
            </a:r>
          </a:p>
        </p:txBody>
      </p:sp>
      <p:sp>
        <p:nvSpPr>
          <p:cNvPr id="2" name="TextBox 1"/>
          <p:cNvSpPr txBox="1"/>
          <p:nvPr/>
        </p:nvSpPr>
        <p:spPr>
          <a:xfrm>
            <a:off x="467544" y="1490154"/>
            <a:ext cx="7776864" cy="369332"/>
          </a:xfrm>
          <a:prstGeom prst="rect">
            <a:avLst/>
          </a:prstGeom>
          <a:noFill/>
        </p:spPr>
        <p:txBody>
          <a:bodyPr wrap="square" rtlCol="0">
            <a:spAutoFit/>
          </a:bodyPr>
          <a:lstStyle/>
          <a:p>
            <a:r>
              <a:rPr lang="en-GB" dirty="0"/>
              <a:t>An </a:t>
            </a:r>
            <a:r>
              <a:rPr lang="en-GB" dirty="0" err="1"/>
              <a:t>equi</a:t>
            </a:r>
            <a:r>
              <a:rPr lang="en-GB" dirty="0"/>
              <a:t>-join can also be performed as an INNER join</a:t>
            </a:r>
          </a:p>
        </p:txBody>
      </p:sp>
      <p:sp>
        <p:nvSpPr>
          <p:cNvPr id="3" name="Rectangle 2"/>
          <p:cNvSpPr/>
          <p:nvPr/>
        </p:nvSpPr>
        <p:spPr>
          <a:xfrm>
            <a:off x="359111" y="3557650"/>
            <a:ext cx="8136904" cy="3046988"/>
          </a:xfrm>
          <a:prstGeom prst="rect">
            <a:avLst/>
          </a:prstGeom>
        </p:spPr>
        <p:txBody>
          <a:bodyPr wrap="square">
            <a:spAutoFit/>
          </a:bodyPr>
          <a:lstStyle/>
          <a:p>
            <a:r>
              <a:rPr lang="en-GB" sz="1600" dirty="0">
                <a:solidFill>
                  <a:srgbClr val="171717"/>
                </a:solidFill>
                <a:latin typeface="Segoe UI" panose="020B0502040204020203" pitchFamily="34" charset="0"/>
              </a:rPr>
              <a:t>Be aware that the table names are divided by the </a:t>
            </a:r>
            <a:r>
              <a:rPr lang="en-GB" sz="1600" b="1" dirty="0">
                <a:solidFill>
                  <a:srgbClr val="171717"/>
                </a:solidFill>
                <a:latin typeface="Segoe UI" panose="020B0502040204020203" pitchFamily="34" charset="0"/>
              </a:rPr>
              <a:t>INNER JOIN</a:t>
            </a:r>
            <a:r>
              <a:rPr lang="en-GB" sz="1600" dirty="0">
                <a:solidFill>
                  <a:srgbClr val="171717"/>
                </a:solidFill>
                <a:latin typeface="Segoe UI" panose="020B0502040204020203" pitchFamily="34" charset="0"/>
              </a:rPr>
              <a:t> keywords and that the relational comparison is after the </a:t>
            </a:r>
            <a:r>
              <a:rPr lang="en-GB" sz="1600" b="1" dirty="0">
                <a:solidFill>
                  <a:srgbClr val="171717"/>
                </a:solidFill>
                <a:latin typeface="Segoe UI" panose="020B0502040204020203" pitchFamily="34" charset="0"/>
              </a:rPr>
              <a:t>ON</a:t>
            </a:r>
            <a:r>
              <a:rPr lang="en-GB" sz="1600" dirty="0">
                <a:solidFill>
                  <a:srgbClr val="171717"/>
                </a:solidFill>
                <a:latin typeface="Segoe UI" panose="020B0502040204020203" pitchFamily="34" charset="0"/>
              </a:rPr>
              <a:t> keyword. Also note that these fields from both tables are used only in the relational comparison; they are not part of the final result set.</a:t>
            </a:r>
          </a:p>
          <a:p>
            <a:endParaRPr lang="en-GB" sz="1600" dirty="0">
              <a:solidFill>
                <a:srgbClr val="171717"/>
              </a:solidFill>
              <a:latin typeface="Segoe UI" panose="020B0502040204020203" pitchFamily="34" charset="0"/>
            </a:endParaRPr>
          </a:p>
          <a:p>
            <a:r>
              <a:rPr lang="en-GB" sz="1600" dirty="0">
                <a:solidFill>
                  <a:srgbClr val="171717"/>
                </a:solidFill>
                <a:latin typeface="Segoe UI" panose="020B0502040204020203" pitchFamily="34" charset="0"/>
              </a:rPr>
              <a:t>To further qualify the </a:t>
            </a:r>
            <a:r>
              <a:rPr lang="en-GB" sz="1600" b="1" dirty="0">
                <a:solidFill>
                  <a:srgbClr val="171717"/>
                </a:solidFill>
                <a:latin typeface="Segoe UI" panose="020B0502040204020203" pitchFamily="34" charset="0"/>
              </a:rPr>
              <a:t>SELECT</a:t>
            </a:r>
            <a:r>
              <a:rPr lang="en-GB" sz="1600" dirty="0">
                <a:solidFill>
                  <a:srgbClr val="171717"/>
                </a:solidFill>
                <a:latin typeface="Segoe UI" panose="020B0502040204020203" pitchFamily="34" charset="0"/>
              </a:rPr>
              <a:t> statement, you can use a </a:t>
            </a:r>
            <a:r>
              <a:rPr lang="en-GB" sz="1600" b="1" dirty="0">
                <a:solidFill>
                  <a:srgbClr val="171717"/>
                </a:solidFill>
                <a:latin typeface="Segoe UI" panose="020B0502040204020203" pitchFamily="34" charset="0"/>
              </a:rPr>
              <a:t>WHERE</a:t>
            </a:r>
            <a:r>
              <a:rPr lang="en-GB" sz="1600" dirty="0">
                <a:solidFill>
                  <a:srgbClr val="171717"/>
                </a:solidFill>
                <a:latin typeface="Segoe UI" panose="020B0502040204020203" pitchFamily="34" charset="0"/>
              </a:rPr>
              <a:t> clause after the join comparison in the </a:t>
            </a:r>
            <a:r>
              <a:rPr lang="en-GB" sz="1600" b="1" dirty="0">
                <a:solidFill>
                  <a:srgbClr val="171717"/>
                </a:solidFill>
                <a:latin typeface="Segoe UI" panose="020B0502040204020203" pitchFamily="34" charset="0"/>
              </a:rPr>
              <a:t>ON</a:t>
            </a:r>
            <a:r>
              <a:rPr lang="en-GB" sz="1600" dirty="0">
                <a:solidFill>
                  <a:srgbClr val="171717"/>
                </a:solidFill>
                <a:latin typeface="Segoe UI" panose="020B0502040204020203" pitchFamily="34" charset="0"/>
              </a:rPr>
              <a:t> clause.</a:t>
            </a:r>
          </a:p>
          <a:p>
            <a:endParaRPr lang="en-GB" sz="1600" dirty="0">
              <a:solidFill>
                <a:srgbClr val="171717"/>
              </a:solidFill>
              <a:latin typeface="Segoe UI" panose="020B0502040204020203" pitchFamily="34" charset="0"/>
            </a:endParaRPr>
          </a:p>
          <a:p>
            <a:r>
              <a:rPr lang="en-GB" sz="1600" dirty="0"/>
              <a:t>When you must join more than one table, you can nest the </a:t>
            </a:r>
            <a:r>
              <a:rPr lang="en-GB" sz="1600" b="1" dirty="0"/>
              <a:t>INNER JOIN</a:t>
            </a:r>
            <a:r>
              <a:rPr lang="en-GB" sz="1600" dirty="0"/>
              <a:t> clauses as shown in the example above.</a:t>
            </a:r>
          </a:p>
          <a:p>
            <a:endParaRPr lang="en-GB" sz="1600" b="0" i="0" u="none" strike="noStrike" dirty="0">
              <a:solidFill>
                <a:srgbClr val="171717"/>
              </a:solidFill>
              <a:effectLst/>
              <a:latin typeface="Segoe UI" panose="020B0502040204020203" pitchFamily="34" charset="0"/>
            </a:endParaRPr>
          </a:p>
          <a:p>
            <a:r>
              <a:rPr lang="en-GB" sz="1600" dirty="0">
                <a:solidFill>
                  <a:srgbClr val="171717"/>
                </a:solidFill>
                <a:latin typeface="Segoe UI" panose="020B0502040204020203" pitchFamily="34" charset="0"/>
              </a:rPr>
              <a:t>The first JOIN clause has parentheses to keep it logically separated from the second JOIN clause.</a:t>
            </a:r>
            <a:endParaRPr lang="en-GB" sz="1600" b="0" i="0" u="none" strike="noStrike"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1569374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t>Cartesian Product</a:t>
            </a:r>
          </a:p>
        </p:txBody>
      </p:sp>
      <p:sp>
        <p:nvSpPr>
          <p:cNvPr id="23555" name="Rectangle 3"/>
          <p:cNvSpPr>
            <a:spLocks noGrp="1" noChangeArrowheads="1"/>
          </p:cNvSpPr>
          <p:nvPr>
            <p:ph idx="1"/>
          </p:nvPr>
        </p:nvSpPr>
        <p:spPr>
          <a:xfrm>
            <a:off x="460122" y="2276872"/>
            <a:ext cx="8229600" cy="3960911"/>
          </a:xfrm>
        </p:spPr>
        <p:txBody>
          <a:bodyPr>
            <a:normAutofit lnSpcReduction="10000"/>
          </a:bodyPr>
          <a:lstStyle/>
          <a:p>
            <a:pPr marL="0" indent="0" eaLnBrk="1" hangingPunct="1">
              <a:lnSpc>
                <a:spcPct val="90000"/>
              </a:lnSpc>
              <a:buNone/>
            </a:pPr>
            <a:r>
              <a:rPr lang="en-GB" sz="2000" dirty="0"/>
              <a:t>Whenever we use more than one table in a query, if we do not specify the ‘join(s)’, the ‘Cartesian Product’ of these tables will be produced.</a:t>
            </a:r>
          </a:p>
          <a:p>
            <a:pPr marL="0" indent="0" eaLnBrk="1" hangingPunct="1">
              <a:lnSpc>
                <a:spcPct val="90000"/>
              </a:lnSpc>
              <a:buNone/>
            </a:pPr>
            <a:endParaRPr lang="en-GB" sz="2000" dirty="0"/>
          </a:p>
          <a:p>
            <a:pPr marL="0" indent="0" eaLnBrk="1" hangingPunct="1">
              <a:lnSpc>
                <a:spcPct val="90000"/>
              </a:lnSpc>
              <a:buNone/>
            </a:pPr>
            <a:r>
              <a:rPr lang="en-GB" sz="2000" dirty="0"/>
              <a:t>Definition: “the set of all possible pairs whose first component is a member of </a:t>
            </a:r>
            <a:r>
              <a:rPr lang="en-GB" sz="2000" i="1" dirty="0"/>
              <a:t>X</a:t>
            </a:r>
            <a:r>
              <a:rPr lang="en-GB" sz="2000" dirty="0"/>
              <a:t> and whose second component is a member of </a:t>
            </a:r>
            <a:r>
              <a:rPr lang="en-GB" sz="2000" i="1" dirty="0"/>
              <a:t>Y”</a:t>
            </a:r>
          </a:p>
          <a:p>
            <a:pPr marL="0" indent="0" eaLnBrk="1" hangingPunct="1">
              <a:lnSpc>
                <a:spcPct val="90000"/>
              </a:lnSpc>
              <a:buNone/>
            </a:pPr>
            <a:endParaRPr lang="en-GB" sz="2000" dirty="0"/>
          </a:p>
          <a:p>
            <a:pPr marL="0" indent="0" eaLnBrk="1" hangingPunct="1">
              <a:lnSpc>
                <a:spcPct val="90000"/>
              </a:lnSpc>
              <a:buNone/>
            </a:pPr>
            <a:r>
              <a:rPr lang="en-GB" sz="2000" dirty="0"/>
              <a:t>For example:</a:t>
            </a:r>
          </a:p>
          <a:p>
            <a:pPr marL="457200" lvl="2" indent="0">
              <a:lnSpc>
                <a:spcPct val="90000"/>
              </a:lnSpc>
              <a:spcBef>
                <a:spcPct val="50000"/>
              </a:spcBef>
              <a:buNone/>
            </a:pPr>
            <a:r>
              <a:rPr lang="en-GB" sz="2000" dirty="0"/>
              <a:t>SELECT *</a:t>
            </a:r>
          </a:p>
          <a:p>
            <a:pPr marL="457200" lvl="2" indent="0">
              <a:lnSpc>
                <a:spcPct val="90000"/>
              </a:lnSpc>
              <a:spcBef>
                <a:spcPct val="50000"/>
              </a:spcBef>
              <a:buNone/>
            </a:pPr>
            <a:r>
              <a:rPr lang="en-GB" sz="2000" dirty="0"/>
              <a:t>FROM TABLE_A,TABLE_B;</a:t>
            </a:r>
          </a:p>
          <a:p>
            <a:pPr marL="0" indent="0">
              <a:lnSpc>
                <a:spcPct val="90000"/>
              </a:lnSpc>
              <a:spcBef>
                <a:spcPct val="50000"/>
              </a:spcBef>
              <a:buNone/>
            </a:pPr>
            <a:r>
              <a:rPr lang="en-GB" sz="2000" dirty="0"/>
              <a:t>would result in all the rows in TABLE_A being combined with all the rows in TABLE_B to create a very large (and nonsensical) resultant table.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a:t>Joins</a:t>
            </a:r>
          </a:p>
        </p:txBody>
      </p:sp>
      <p:sp>
        <p:nvSpPr>
          <p:cNvPr id="7171" name="Rectangle 3"/>
          <p:cNvSpPr>
            <a:spLocks noGrp="1" noChangeArrowheads="1"/>
          </p:cNvSpPr>
          <p:nvPr>
            <p:ph idx="1"/>
          </p:nvPr>
        </p:nvSpPr>
        <p:spPr/>
        <p:txBody>
          <a:bodyPr>
            <a:normAutofit fontScale="92500" lnSpcReduction="20000"/>
          </a:bodyPr>
          <a:lstStyle/>
          <a:p>
            <a:pPr marL="0" indent="0" eaLnBrk="1" hangingPunct="1">
              <a:lnSpc>
                <a:spcPct val="90000"/>
              </a:lnSpc>
              <a:buNone/>
            </a:pPr>
            <a:r>
              <a:rPr lang="en-GB" sz="2400" dirty="0"/>
              <a:t>A join is used when a SQL query requires data from more than one table in the database. </a:t>
            </a:r>
          </a:p>
          <a:p>
            <a:pPr marL="0" indent="0" eaLnBrk="1" hangingPunct="1">
              <a:lnSpc>
                <a:spcPct val="90000"/>
              </a:lnSpc>
              <a:buNone/>
            </a:pPr>
            <a:r>
              <a:rPr lang="en-GB" sz="2400" dirty="0"/>
              <a:t>(Although,  sub-queries can also be used)</a:t>
            </a:r>
          </a:p>
          <a:p>
            <a:pPr marL="0" indent="0" eaLnBrk="1" hangingPunct="1">
              <a:lnSpc>
                <a:spcPct val="90000"/>
              </a:lnSpc>
              <a:buNone/>
            </a:pPr>
            <a:endParaRPr lang="en-GB" sz="2400" dirty="0"/>
          </a:p>
          <a:p>
            <a:pPr marL="0" indent="0" eaLnBrk="1" hangingPunct="1">
              <a:lnSpc>
                <a:spcPct val="90000"/>
              </a:lnSpc>
              <a:buNone/>
            </a:pPr>
            <a:r>
              <a:rPr lang="en-GB" sz="2400" dirty="0"/>
              <a:t>Rows in one table may be joined to rows in another table according to common values existing in corresponding columns</a:t>
            </a:r>
          </a:p>
          <a:p>
            <a:pPr marL="0" indent="0" eaLnBrk="1" hangingPunct="1">
              <a:lnSpc>
                <a:spcPct val="90000"/>
              </a:lnSpc>
              <a:buNone/>
            </a:pPr>
            <a:endParaRPr lang="en-GB" sz="2400" dirty="0"/>
          </a:p>
          <a:p>
            <a:pPr marL="0" indent="0" eaLnBrk="1" hangingPunct="1">
              <a:lnSpc>
                <a:spcPct val="90000"/>
              </a:lnSpc>
              <a:buNone/>
            </a:pPr>
            <a:r>
              <a:rPr lang="en-GB" sz="2400" dirty="0"/>
              <a:t>This type of join is termed an </a:t>
            </a:r>
            <a:r>
              <a:rPr lang="en-GB" sz="2400" dirty="0" err="1"/>
              <a:t>equi</a:t>
            </a:r>
            <a:r>
              <a:rPr lang="en-GB" sz="2400" dirty="0"/>
              <a:t>-join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47664" y="249024"/>
            <a:ext cx="5937755" cy="1188720"/>
          </a:xfrm>
        </p:spPr>
        <p:txBody>
          <a:bodyPr/>
          <a:lstStyle/>
          <a:p>
            <a:pPr eaLnBrk="1" hangingPunct="1"/>
            <a:r>
              <a:rPr lang="en-GB" dirty="0"/>
              <a:t>Cartesian Product</a:t>
            </a:r>
          </a:p>
        </p:txBody>
      </p:sp>
      <p:graphicFrame>
        <p:nvGraphicFramePr>
          <p:cNvPr id="339241" name="Group 297"/>
          <p:cNvGraphicFramePr>
            <a:graphicFrameLocks noGrp="1"/>
          </p:cNvGraphicFramePr>
          <p:nvPr>
            <p:ph sz="half" idx="1"/>
            <p:extLst>
              <p:ext uri="{D42A27DB-BD31-4B8C-83A1-F6EECF244321}">
                <p14:modId xmlns:p14="http://schemas.microsoft.com/office/powerpoint/2010/main" val="1723296952"/>
              </p:ext>
            </p:extLst>
          </p:nvPr>
        </p:nvGraphicFramePr>
        <p:xfrm>
          <a:off x="5041777" y="1814716"/>
          <a:ext cx="3888432" cy="4831080"/>
        </p:xfrm>
        <a:graphic>
          <a:graphicData uri="http://schemas.openxmlformats.org/drawingml/2006/table">
            <a:tbl>
              <a:tblPr/>
              <a:tblGrid>
                <a:gridCol w="720080">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872208">
                  <a:extLst>
                    <a:ext uri="{9D8B030D-6E8A-4147-A177-3AD203B41FA5}">
                      <a16:colId xmlns:a16="http://schemas.microsoft.com/office/drawing/2014/main" val="20003"/>
                    </a:ext>
                  </a:extLst>
                </a:gridCol>
              </a:tblGrid>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cs typeface="Courier New" pitchFamily="49" charset="0"/>
                        </a:rPr>
                        <a:t>empNo</a:t>
                      </a:r>
                      <a:endParaRPr kumimoji="0" lang="en-GB" sz="13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cs typeface="Courier New" pitchFamily="49" charset="0"/>
                        </a:rPr>
                        <a:t>job</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cs typeface="Courier New" pitchFamily="49" charset="0"/>
                        </a:rPr>
                        <a:t>Code</a:t>
                      </a:r>
                      <a:endParaRPr kumimoji="0" lang="en-GB" sz="13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cs typeface="Courier New" pitchFamily="49" charset="0"/>
                        </a:rPr>
                        <a:t>job</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cs typeface="Courier New" pitchFamily="49" charset="0"/>
                        </a:rPr>
                        <a:t>Code</a:t>
                      </a:r>
                      <a:endParaRPr kumimoji="0" lang="en-GB" sz="13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cs typeface="Courier New" pitchFamily="49" charset="0"/>
                        </a:rPr>
                        <a:t>jobTitle</a:t>
                      </a:r>
                      <a:endParaRPr kumimoji="0" lang="en-GB" sz="13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36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E1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PR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chemeClr val="tx1"/>
                          </a:solidFill>
                          <a:effectLst/>
                          <a:latin typeface="Courier New" pitchFamily="49" charset="0"/>
                          <a:cs typeface="Courier New" pitchFamily="49" charset="0"/>
                        </a:rPr>
                        <a:t>PR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chemeClr val="tx1"/>
                          </a:solidFill>
                          <a:effectLst/>
                          <a:latin typeface="Courier New" pitchFamily="49" charset="0"/>
                          <a:cs typeface="Courier New" pitchFamily="49" charset="0"/>
                        </a:rPr>
                        <a:t>Programmer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E2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AN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PR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chemeClr val="tx1"/>
                          </a:solidFill>
                          <a:effectLst/>
                          <a:latin typeface="Courier New" pitchFamily="49" charset="0"/>
                          <a:cs typeface="Courier New" pitchFamily="49" charset="0"/>
                        </a:rPr>
                        <a:t>Programmer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36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E3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DC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chemeClr val="tx1"/>
                          </a:solidFill>
                          <a:effectLst/>
                          <a:latin typeface="Courier New" pitchFamily="49" charset="0"/>
                          <a:cs typeface="Courier New" pitchFamily="49" charset="0"/>
                        </a:rPr>
                        <a:t>PR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Programmer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chemeClr val="tx1"/>
                          </a:solidFill>
                          <a:effectLst/>
                          <a:latin typeface="Courier New" pitchFamily="49" charset="0"/>
                          <a:cs typeface="Courier New" pitchFamily="49" charset="0"/>
                        </a:rPr>
                        <a:t>E4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AN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chemeClr val="tx1"/>
                          </a:solidFill>
                          <a:effectLst/>
                          <a:latin typeface="Courier New" pitchFamily="49" charset="0"/>
                          <a:cs typeface="Courier New" pitchFamily="49" charset="0"/>
                        </a:rPr>
                        <a:t>PR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Programmer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36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E5</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DC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chemeClr val="tx1"/>
                          </a:solidFill>
                          <a:effectLst/>
                          <a:latin typeface="Courier New" pitchFamily="49" charset="0"/>
                          <a:cs typeface="Courier New" pitchFamily="49" charset="0"/>
                        </a:rPr>
                        <a:t>PR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Programmer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chemeClr val="tx1"/>
                          </a:solidFill>
                          <a:effectLst/>
                          <a:latin typeface="Courier New" pitchFamily="49" charset="0"/>
                          <a:cs typeface="Courier New" pitchFamily="49" charset="0"/>
                        </a:rPr>
                        <a:t>E1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PR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chemeClr val="tx1"/>
                          </a:solidFill>
                          <a:effectLst/>
                          <a:latin typeface="Courier New" pitchFamily="49" charset="0"/>
                          <a:cs typeface="Courier New" pitchFamily="49" charset="0"/>
                        </a:rPr>
                        <a:t>AN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Analyst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36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chemeClr val="tx1"/>
                          </a:solidFill>
                          <a:effectLst/>
                          <a:latin typeface="Courier New" pitchFamily="49" charset="0"/>
                          <a:cs typeface="Courier New" pitchFamily="49" charset="0"/>
                        </a:rPr>
                        <a:t>E2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AN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AN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Analyst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chemeClr val="tx1"/>
                          </a:solidFill>
                          <a:effectLst/>
                          <a:latin typeface="Courier New" pitchFamily="49" charset="0"/>
                          <a:cs typeface="Courier New" pitchFamily="49" charset="0"/>
                        </a:rPr>
                        <a:t>E3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DC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AN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Analyst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36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chemeClr val="tx1"/>
                          </a:solidFill>
                          <a:effectLst/>
                          <a:latin typeface="Courier New" pitchFamily="49" charset="0"/>
                          <a:cs typeface="Courier New" pitchFamily="49" charset="0"/>
                        </a:rPr>
                        <a:t>E4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AN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AN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Analyst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chemeClr val="tx1"/>
                          </a:solidFill>
                          <a:effectLst/>
                          <a:latin typeface="Courier New" pitchFamily="49" charset="0"/>
                          <a:cs typeface="Courier New" pitchFamily="49" charset="0"/>
                        </a:rPr>
                        <a:t>E5</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chemeClr val="tx1"/>
                          </a:solidFill>
                          <a:effectLst/>
                          <a:latin typeface="Courier New" pitchFamily="49" charset="0"/>
                          <a:cs typeface="Courier New" pitchFamily="49" charset="0"/>
                        </a:rPr>
                        <a:t>DC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AN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Analyst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dirty="0">
                          <a:ln>
                            <a:noFill/>
                          </a:ln>
                          <a:solidFill>
                            <a:schemeClr val="tx1"/>
                          </a:solidFill>
                          <a:effectLst/>
                          <a:latin typeface="Courier New" pitchFamily="49" charset="0"/>
                          <a:ea typeface="+mn-ea"/>
                          <a:cs typeface="Courier New" pitchFamily="49" charset="0"/>
                        </a:rPr>
                        <a:t>E1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a:ln>
                            <a:noFill/>
                          </a:ln>
                          <a:solidFill>
                            <a:schemeClr val="tx1"/>
                          </a:solidFill>
                          <a:effectLst/>
                          <a:latin typeface="Courier New" pitchFamily="49" charset="0"/>
                          <a:ea typeface="+mn-ea"/>
                          <a:cs typeface="Courier New" pitchFamily="49" charset="0"/>
                        </a:rPr>
                        <a:t>PR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dirty="0">
                          <a:ln>
                            <a:noFill/>
                          </a:ln>
                          <a:solidFill>
                            <a:schemeClr val="tx1"/>
                          </a:solidFill>
                          <a:effectLst/>
                          <a:latin typeface="Courier New" pitchFamily="49" charset="0"/>
                          <a:ea typeface="+mn-ea"/>
                          <a:cs typeface="Courier New" pitchFamily="49" charset="0"/>
                        </a:rPr>
                        <a:t>DC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dirty="0">
                          <a:ln>
                            <a:noFill/>
                          </a:ln>
                          <a:solidFill>
                            <a:schemeClr val="tx1"/>
                          </a:solidFill>
                          <a:effectLst/>
                          <a:latin typeface="Courier New" pitchFamily="49" charset="0"/>
                          <a:ea typeface="+mn-ea"/>
                          <a:cs typeface="Courier New" pitchFamily="49" charset="0"/>
                        </a:rPr>
                        <a:t>Data Entry Clerk</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dirty="0">
                          <a:ln>
                            <a:noFill/>
                          </a:ln>
                          <a:solidFill>
                            <a:schemeClr val="tx1"/>
                          </a:solidFill>
                          <a:effectLst/>
                          <a:latin typeface="Courier New" pitchFamily="49" charset="0"/>
                          <a:ea typeface="+mn-ea"/>
                          <a:cs typeface="Courier New" pitchFamily="49" charset="0"/>
                        </a:rPr>
                        <a:t>E2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dirty="0">
                          <a:ln>
                            <a:noFill/>
                          </a:ln>
                          <a:solidFill>
                            <a:schemeClr val="tx1"/>
                          </a:solidFill>
                          <a:effectLst/>
                          <a:latin typeface="Courier New" pitchFamily="49" charset="0"/>
                          <a:ea typeface="+mn-ea"/>
                          <a:cs typeface="Courier New" pitchFamily="49" charset="0"/>
                        </a:rPr>
                        <a:t>AN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dirty="0">
                          <a:ln>
                            <a:noFill/>
                          </a:ln>
                          <a:solidFill>
                            <a:schemeClr val="tx1"/>
                          </a:solidFill>
                          <a:effectLst/>
                          <a:latin typeface="Courier New" pitchFamily="49" charset="0"/>
                          <a:ea typeface="+mn-ea"/>
                          <a:cs typeface="Courier New" pitchFamily="49" charset="0"/>
                        </a:rPr>
                        <a:t>DC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dirty="0">
                          <a:ln>
                            <a:noFill/>
                          </a:ln>
                          <a:solidFill>
                            <a:schemeClr val="tx1"/>
                          </a:solidFill>
                          <a:effectLst/>
                          <a:latin typeface="Courier New" pitchFamily="49" charset="0"/>
                          <a:ea typeface="+mn-ea"/>
                          <a:cs typeface="Courier New" pitchFamily="49" charset="0"/>
                        </a:rPr>
                        <a:t>Data Entry Clerk</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a:ln>
                            <a:noFill/>
                          </a:ln>
                          <a:solidFill>
                            <a:schemeClr val="tx1"/>
                          </a:solidFill>
                          <a:effectLst/>
                          <a:latin typeface="Courier New" pitchFamily="49" charset="0"/>
                          <a:ea typeface="+mn-ea"/>
                          <a:cs typeface="Courier New" pitchFamily="49" charset="0"/>
                        </a:rPr>
                        <a:t>E3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dirty="0">
                          <a:ln>
                            <a:noFill/>
                          </a:ln>
                          <a:solidFill>
                            <a:schemeClr val="tx1"/>
                          </a:solidFill>
                          <a:effectLst/>
                          <a:latin typeface="Courier New" pitchFamily="49" charset="0"/>
                          <a:ea typeface="+mn-ea"/>
                          <a:cs typeface="Courier New" pitchFamily="49" charset="0"/>
                        </a:rPr>
                        <a:t>DC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dirty="0">
                          <a:ln>
                            <a:noFill/>
                          </a:ln>
                          <a:solidFill>
                            <a:schemeClr val="tx1"/>
                          </a:solidFill>
                          <a:effectLst/>
                          <a:latin typeface="Courier New" pitchFamily="49" charset="0"/>
                          <a:ea typeface="+mn-ea"/>
                          <a:cs typeface="Courier New" pitchFamily="49" charset="0"/>
                        </a:rPr>
                        <a:t>DC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dirty="0">
                          <a:ln>
                            <a:noFill/>
                          </a:ln>
                          <a:solidFill>
                            <a:schemeClr val="tx1"/>
                          </a:solidFill>
                          <a:effectLst/>
                          <a:latin typeface="Courier New" pitchFamily="49" charset="0"/>
                          <a:ea typeface="+mn-ea"/>
                          <a:cs typeface="Courier New" pitchFamily="49" charset="0"/>
                        </a:rPr>
                        <a:t>Data Entry Clerk</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a:ln>
                            <a:noFill/>
                          </a:ln>
                          <a:solidFill>
                            <a:schemeClr val="tx1"/>
                          </a:solidFill>
                          <a:effectLst/>
                          <a:latin typeface="Courier New" pitchFamily="49" charset="0"/>
                          <a:ea typeface="+mn-ea"/>
                          <a:cs typeface="Courier New" pitchFamily="49" charset="0"/>
                        </a:rPr>
                        <a:t>E4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dirty="0">
                          <a:ln>
                            <a:noFill/>
                          </a:ln>
                          <a:solidFill>
                            <a:schemeClr val="tx1"/>
                          </a:solidFill>
                          <a:effectLst/>
                          <a:latin typeface="Courier New" pitchFamily="49" charset="0"/>
                          <a:ea typeface="+mn-ea"/>
                          <a:cs typeface="Courier New" pitchFamily="49" charset="0"/>
                        </a:rPr>
                        <a:t>AN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dirty="0">
                          <a:ln>
                            <a:noFill/>
                          </a:ln>
                          <a:solidFill>
                            <a:schemeClr val="tx1"/>
                          </a:solidFill>
                          <a:effectLst/>
                          <a:latin typeface="Courier New" pitchFamily="49" charset="0"/>
                          <a:ea typeface="+mn-ea"/>
                          <a:cs typeface="Courier New" pitchFamily="49" charset="0"/>
                        </a:rPr>
                        <a:t>DC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dirty="0">
                          <a:ln>
                            <a:noFill/>
                          </a:ln>
                          <a:solidFill>
                            <a:schemeClr val="tx1"/>
                          </a:solidFill>
                          <a:effectLst/>
                          <a:latin typeface="Courier New" pitchFamily="49" charset="0"/>
                          <a:ea typeface="+mn-ea"/>
                          <a:cs typeface="Courier New" pitchFamily="49" charset="0"/>
                        </a:rPr>
                        <a:t>Data Entry Clerk</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a:ln>
                            <a:noFill/>
                          </a:ln>
                          <a:solidFill>
                            <a:schemeClr val="tx1"/>
                          </a:solidFill>
                          <a:effectLst/>
                          <a:latin typeface="Courier New" pitchFamily="49" charset="0"/>
                          <a:ea typeface="+mn-ea"/>
                          <a:cs typeface="Courier New" pitchFamily="49" charset="0"/>
                        </a:rPr>
                        <a:t>E5</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a:ln>
                            <a:noFill/>
                          </a:ln>
                          <a:solidFill>
                            <a:schemeClr val="tx1"/>
                          </a:solidFill>
                          <a:effectLst/>
                          <a:latin typeface="Courier New" pitchFamily="49" charset="0"/>
                          <a:ea typeface="+mn-ea"/>
                          <a:cs typeface="Courier New" pitchFamily="49" charset="0"/>
                        </a:rPr>
                        <a:t>DC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a:ln>
                            <a:noFill/>
                          </a:ln>
                          <a:solidFill>
                            <a:schemeClr val="tx1"/>
                          </a:solidFill>
                          <a:effectLst/>
                          <a:latin typeface="Courier New" pitchFamily="49" charset="0"/>
                          <a:ea typeface="+mn-ea"/>
                          <a:cs typeface="Courier New" pitchFamily="49" charset="0"/>
                        </a:rPr>
                        <a:t>DC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kern="1200" cap="none" normalizeH="0" baseline="0" dirty="0">
                          <a:ln>
                            <a:noFill/>
                          </a:ln>
                          <a:solidFill>
                            <a:schemeClr val="tx1"/>
                          </a:solidFill>
                          <a:effectLst/>
                          <a:latin typeface="Courier New" pitchFamily="49" charset="0"/>
                          <a:ea typeface="+mn-ea"/>
                          <a:cs typeface="Courier New" pitchFamily="49" charset="0"/>
                        </a:rPr>
                        <a:t>Data Entry Clerk</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bl>
          </a:graphicData>
        </a:graphic>
      </p:graphicFrame>
      <p:sp>
        <p:nvSpPr>
          <p:cNvPr id="24611" name="Rectangle 3"/>
          <p:cNvSpPr>
            <a:spLocks noChangeArrowheads="1"/>
          </p:cNvSpPr>
          <p:nvPr/>
        </p:nvSpPr>
        <p:spPr bwMode="auto">
          <a:xfrm>
            <a:off x="468313" y="5084763"/>
            <a:ext cx="3024187" cy="584775"/>
          </a:xfrm>
          <a:prstGeom prst="rect">
            <a:avLst/>
          </a:prstGeom>
          <a:solidFill>
            <a:schemeClr val="accent1">
              <a:alpha val="20000"/>
            </a:schemeClr>
          </a:solidFill>
          <a:ln w="9525">
            <a:solidFill>
              <a:schemeClr val="accent1"/>
            </a:solidFill>
            <a:miter lim="800000"/>
            <a:headEnd/>
            <a:tailEnd/>
          </a:ln>
        </p:spPr>
        <p:txBody>
          <a:bodyPr wrap="square">
            <a:spAutoFit/>
          </a:bodyPr>
          <a:lstStyle/>
          <a:p>
            <a:r>
              <a:rPr lang="en-GB" sz="1600" b="1" dirty="0">
                <a:latin typeface="Courier New" pitchFamily="49" charset="0"/>
                <a:cs typeface="Courier New" pitchFamily="49" charset="0"/>
              </a:rPr>
              <a:t>SELECT *</a:t>
            </a:r>
          </a:p>
          <a:p>
            <a:r>
              <a:rPr lang="en-GB" sz="1600" b="1" dirty="0">
                <a:latin typeface="Courier New" pitchFamily="49" charset="0"/>
                <a:cs typeface="Courier New" pitchFamily="49" charset="0"/>
              </a:rPr>
              <a:t>FROM Employee, Job;</a:t>
            </a:r>
          </a:p>
        </p:txBody>
      </p:sp>
      <p:sp>
        <p:nvSpPr>
          <p:cNvPr id="24612" name="Text Box 4"/>
          <p:cNvSpPr txBox="1">
            <a:spLocks noChangeArrowheads="1"/>
          </p:cNvSpPr>
          <p:nvPr/>
        </p:nvSpPr>
        <p:spPr bwMode="auto">
          <a:xfrm>
            <a:off x="456407" y="1620580"/>
            <a:ext cx="4331617" cy="366712"/>
          </a:xfrm>
          <a:prstGeom prst="rect">
            <a:avLst/>
          </a:prstGeom>
          <a:noFill/>
          <a:ln w="9525">
            <a:noFill/>
            <a:miter lim="800000"/>
            <a:headEnd/>
            <a:tailEnd/>
          </a:ln>
        </p:spPr>
        <p:txBody>
          <a:bodyPr wrap="square">
            <a:spAutoFit/>
          </a:bodyPr>
          <a:lstStyle/>
          <a:p>
            <a:pPr>
              <a:spcBef>
                <a:spcPct val="50000"/>
              </a:spcBef>
            </a:pPr>
            <a:r>
              <a:rPr lang="en-GB" dirty="0">
                <a:solidFill>
                  <a:srgbClr val="002060"/>
                </a:solidFill>
                <a:latin typeface="+mn-lt"/>
              </a:rPr>
              <a:t>For Example:</a:t>
            </a:r>
          </a:p>
        </p:txBody>
      </p:sp>
      <p:graphicFrame>
        <p:nvGraphicFramePr>
          <p:cNvPr id="339060" name="Group 116"/>
          <p:cNvGraphicFramePr>
            <a:graphicFrameLocks noGrp="1"/>
          </p:cNvGraphicFramePr>
          <p:nvPr>
            <p:extLst>
              <p:ext uri="{D42A27DB-BD31-4B8C-83A1-F6EECF244321}">
                <p14:modId xmlns:p14="http://schemas.microsoft.com/office/powerpoint/2010/main" val="1710139413"/>
              </p:ext>
            </p:extLst>
          </p:nvPr>
        </p:nvGraphicFramePr>
        <p:xfrm>
          <a:off x="468313" y="2492896"/>
          <a:ext cx="1655415" cy="1737360"/>
        </p:xfrm>
        <a:graphic>
          <a:graphicData uri="http://schemas.openxmlformats.org/drawingml/2006/table">
            <a:tbl>
              <a:tblPr/>
              <a:tblGrid>
                <a:gridCol w="752023">
                  <a:extLst>
                    <a:ext uri="{9D8B030D-6E8A-4147-A177-3AD203B41FA5}">
                      <a16:colId xmlns:a16="http://schemas.microsoft.com/office/drawing/2014/main" val="20000"/>
                    </a:ext>
                  </a:extLst>
                </a:gridCol>
                <a:gridCol w="903392">
                  <a:extLst>
                    <a:ext uri="{9D8B030D-6E8A-4147-A177-3AD203B41FA5}">
                      <a16:colId xmlns:a16="http://schemas.microsoft.com/office/drawing/2014/main" val="20001"/>
                    </a:ext>
                  </a:extLst>
                </a:gridCol>
              </a:tblGrid>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cs typeface="Courier New" pitchFamily="49" charset="0"/>
                        </a:rPr>
                        <a:t>empNo</a:t>
                      </a:r>
                      <a:endParaRPr kumimoji="0" lang="en-GB" sz="13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cs typeface="Courier New" pitchFamily="49" charset="0"/>
                        </a:rPr>
                        <a:t>jobCode</a:t>
                      </a:r>
                      <a:endParaRPr kumimoji="0" lang="en-GB" sz="13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cs typeface="Courier New" pitchFamily="49" charset="0"/>
                        </a:rPr>
                        <a:t>E1</a:t>
                      </a:r>
                      <a:endParaRPr kumimoji="0" lang="en-GB" sz="13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PR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cs typeface="Courier New" pitchFamily="49" charset="0"/>
                        </a:rPr>
                        <a:t>E2</a:t>
                      </a:r>
                      <a:endParaRPr kumimoji="0" lang="en-GB" sz="13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AN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cs typeface="Courier New" pitchFamily="49" charset="0"/>
                        </a:rPr>
                        <a:t>E3</a:t>
                      </a:r>
                      <a:endParaRPr kumimoji="0" lang="en-GB" sz="13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DC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cs typeface="Courier New" pitchFamily="49" charset="0"/>
                        </a:rPr>
                        <a:t>E4</a:t>
                      </a:r>
                      <a:endParaRPr kumimoji="0" lang="en-GB" sz="13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AN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cs typeface="Courier New" pitchFamily="49" charset="0"/>
                        </a:rPr>
                        <a:t>E5</a:t>
                      </a:r>
                      <a:endParaRPr kumimoji="0" lang="en-GB" sz="13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DC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339068" name="Group 124"/>
          <p:cNvGraphicFramePr>
            <a:graphicFrameLocks noGrp="1"/>
          </p:cNvGraphicFramePr>
          <p:nvPr>
            <p:extLst>
              <p:ext uri="{D42A27DB-BD31-4B8C-83A1-F6EECF244321}">
                <p14:modId xmlns:p14="http://schemas.microsoft.com/office/powerpoint/2010/main" val="391982843"/>
              </p:ext>
            </p:extLst>
          </p:nvPr>
        </p:nvGraphicFramePr>
        <p:xfrm>
          <a:off x="2195736" y="2492896"/>
          <a:ext cx="2736304" cy="1158240"/>
        </p:xfrm>
        <a:graphic>
          <a:graphicData uri="http://schemas.openxmlformats.org/drawingml/2006/table">
            <a:tbl>
              <a:tblPr/>
              <a:tblGrid>
                <a:gridCol w="936104">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tblGrid>
              <a:tr h="288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cs typeface="Courier New" pitchFamily="49" charset="0"/>
                        </a:rPr>
                        <a:t>jobCode</a:t>
                      </a:r>
                      <a:endParaRPr kumimoji="0" lang="en-GB" sz="13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cs typeface="Courier New" pitchFamily="49" charset="0"/>
                        </a:rPr>
                        <a:t>jobTitle</a:t>
                      </a:r>
                      <a:endParaRPr kumimoji="0" lang="en-GB" sz="13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PR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Programmer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chemeClr val="tx1"/>
                          </a:solidFill>
                          <a:effectLst/>
                          <a:latin typeface="Courier New" pitchFamily="49" charset="0"/>
                          <a:cs typeface="Courier New" pitchFamily="49" charset="0"/>
                        </a:rPr>
                        <a:t>AN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Analyst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chemeClr val="tx1"/>
                          </a:solidFill>
                          <a:effectLst/>
                          <a:latin typeface="Courier New" pitchFamily="49" charset="0"/>
                          <a:cs typeface="Courier New" pitchFamily="49" charset="0"/>
                        </a:rPr>
                        <a:t>DC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chemeClr val="tx1"/>
                          </a:solidFill>
                          <a:effectLst/>
                          <a:latin typeface="Courier New" pitchFamily="49" charset="0"/>
                          <a:cs typeface="Courier New" pitchFamily="49" charset="0"/>
                        </a:rPr>
                        <a:t>Data Entry Clerk</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4653" name="Text Box 101"/>
          <p:cNvSpPr txBox="1">
            <a:spLocks noChangeArrowheads="1"/>
          </p:cNvSpPr>
          <p:nvPr/>
        </p:nvSpPr>
        <p:spPr bwMode="auto">
          <a:xfrm>
            <a:off x="468313" y="2204864"/>
            <a:ext cx="1223963" cy="304800"/>
          </a:xfrm>
          <a:prstGeom prst="rect">
            <a:avLst/>
          </a:prstGeom>
          <a:noFill/>
          <a:ln w="9525">
            <a:noFill/>
            <a:miter lim="800000"/>
            <a:headEnd/>
            <a:tailEnd/>
          </a:ln>
        </p:spPr>
        <p:txBody>
          <a:bodyPr>
            <a:spAutoFit/>
          </a:bodyPr>
          <a:lstStyle/>
          <a:p>
            <a:pPr>
              <a:spcBef>
                <a:spcPct val="50000"/>
              </a:spcBef>
            </a:pPr>
            <a:r>
              <a:rPr lang="en-GB" sz="1400" b="1" dirty="0">
                <a:latin typeface="+mn-lt"/>
                <a:cs typeface="Courier New" pitchFamily="49" charset="0"/>
              </a:rPr>
              <a:t>Employee</a:t>
            </a:r>
          </a:p>
        </p:txBody>
      </p:sp>
      <p:sp>
        <p:nvSpPr>
          <p:cNvPr id="24654" name="Text Box 102"/>
          <p:cNvSpPr txBox="1">
            <a:spLocks noChangeArrowheads="1"/>
          </p:cNvSpPr>
          <p:nvPr/>
        </p:nvSpPr>
        <p:spPr bwMode="auto">
          <a:xfrm>
            <a:off x="2195736" y="2204864"/>
            <a:ext cx="1223962" cy="304800"/>
          </a:xfrm>
          <a:prstGeom prst="rect">
            <a:avLst/>
          </a:prstGeom>
          <a:noFill/>
          <a:ln w="9525">
            <a:noFill/>
            <a:miter lim="800000"/>
            <a:headEnd/>
            <a:tailEnd/>
          </a:ln>
        </p:spPr>
        <p:txBody>
          <a:bodyPr>
            <a:spAutoFit/>
          </a:bodyPr>
          <a:lstStyle/>
          <a:p>
            <a:pPr>
              <a:spcBef>
                <a:spcPct val="50000"/>
              </a:spcBef>
            </a:pPr>
            <a:r>
              <a:rPr lang="en-GB" sz="1400" b="1" dirty="0">
                <a:latin typeface="+mn-lt"/>
                <a:cs typeface="Courier New" pitchFamily="49" charset="0"/>
              </a:rPr>
              <a:t>Job</a:t>
            </a:r>
          </a:p>
        </p:txBody>
      </p:sp>
      <p:sp>
        <p:nvSpPr>
          <p:cNvPr id="24718" name="Line 305"/>
          <p:cNvSpPr>
            <a:spLocks noChangeShapeType="1"/>
          </p:cNvSpPr>
          <p:nvPr/>
        </p:nvSpPr>
        <p:spPr bwMode="auto">
          <a:xfrm>
            <a:off x="3492500" y="5373688"/>
            <a:ext cx="1439863" cy="0"/>
          </a:xfrm>
          <a:prstGeom prst="line">
            <a:avLst/>
          </a:prstGeom>
          <a:noFill/>
          <a:ln w="28575">
            <a:solidFill>
              <a:schemeClr val="tx1"/>
            </a:solidFill>
            <a:round/>
            <a:headEnd/>
            <a:tailEnd type="triangle" w="med" len="med"/>
          </a:ln>
        </p:spPr>
        <p:txBody>
          <a:bodyPr/>
          <a:lstStyle/>
          <a:p>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03122" y="269846"/>
            <a:ext cx="5937755" cy="1188720"/>
          </a:xfrm>
        </p:spPr>
        <p:txBody>
          <a:bodyPr/>
          <a:lstStyle/>
          <a:p>
            <a:pPr eaLnBrk="1" hangingPunct="1"/>
            <a:r>
              <a:rPr lang="en-GB"/>
              <a:t>Cartesian Product Problem</a:t>
            </a:r>
          </a:p>
        </p:txBody>
      </p:sp>
      <p:sp>
        <p:nvSpPr>
          <p:cNvPr id="25603" name="Rectangle 3"/>
          <p:cNvSpPr>
            <a:spLocks noGrp="1" noChangeArrowheads="1"/>
          </p:cNvSpPr>
          <p:nvPr>
            <p:ph idx="1"/>
          </p:nvPr>
        </p:nvSpPr>
        <p:spPr>
          <a:xfrm>
            <a:off x="457199" y="1628031"/>
            <a:ext cx="8229600" cy="3024187"/>
          </a:xfrm>
        </p:spPr>
        <p:txBody>
          <a:bodyPr/>
          <a:lstStyle/>
          <a:p>
            <a:pPr marL="0" indent="0" eaLnBrk="1" hangingPunct="1">
              <a:lnSpc>
                <a:spcPct val="90000"/>
              </a:lnSpc>
              <a:buNone/>
            </a:pPr>
            <a:r>
              <a:rPr lang="en-US" sz="2400" dirty="0"/>
              <a:t>It is </a:t>
            </a:r>
            <a:r>
              <a:rPr lang="en-US" sz="2400" u="sng" dirty="0">
                <a:solidFill>
                  <a:srgbClr val="7030A0"/>
                </a:solidFill>
              </a:rPr>
              <a:t>very important</a:t>
            </a:r>
            <a:r>
              <a:rPr lang="en-US" sz="2400" dirty="0">
                <a:solidFill>
                  <a:srgbClr val="7030A0"/>
                </a:solidFill>
              </a:rPr>
              <a:t> </a:t>
            </a:r>
            <a:r>
              <a:rPr lang="en-US" sz="2400" dirty="0"/>
              <a:t>to remember that unless you specifically ‘join’ tables on a common value (usually the Primary/Foreign Keys), the output will contain the Cartesian product.</a:t>
            </a:r>
            <a:r>
              <a:rPr lang="en-GB" sz="2400" dirty="0"/>
              <a:t> </a:t>
            </a:r>
          </a:p>
          <a:p>
            <a:pPr marL="0" indent="0" eaLnBrk="1" hangingPunct="1">
              <a:lnSpc>
                <a:spcPct val="90000"/>
              </a:lnSpc>
              <a:buNone/>
            </a:pPr>
            <a:endParaRPr lang="en-GB" sz="2400" dirty="0"/>
          </a:p>
          <a:p>
            <a:pPr marL="0" indent="0" eaLnBrk="1" hangingPunct="1">
              <a:lnSpc>
                <a:spcPct val="90000"/>
              </a:lnSpc>
              <a:buNone/>
            </a:pPr>
            <a:r>
              <a:rPr lang="en-US" sz="2000" b="1" dirty="0"/>
              <a:t>Common Mistake:</a:t>
            </a:r>
          </a:p>
          <a:p>
            <a:pPr marL="0" indent="0" eaLnBrk="1" hangingPunct="1">
              <a:lnSpc>
                <a:spcPct val="90000"/>
              </a:lnSpc>
              <a:buNone/>
            </a:pPr>
            <a:r>
              <a:rPr lang="en-US" sz="2000" dirty="0"/>
              <a:t>Using the following simplistic table structures (where an order contains 1 product only): </a:t>
            </a:r>
          </a:p>
          <a:p>
            <a:pPr eaLnBrk="1" hangingPunct="1">
              <a:lnSpc>
                <a:spcPct val="90000"/>
              </a:lnSpc>
            </a:pPr>
            <a:endParaRPr lang="en-GB" sz="2800" dirty="0"/>
          </a:p>
        </p:txBody>
      </p:sp>
      <p:sp>
        <p:nvSpPr>
          <p:cNvPr id="25604" name="AutoShape 4"/>
          <p:cNvSpPr>
            <a:spLocks noChangeArrowheads="1"/>
          </p:cNvSpPr>
          <p:nvPr/>
        </p:nvSpPr>
        <p:spPr bwMode="auto">
          <a:xfrm>
            <a:off x="1187624" y="4437112"/>
            <a:ext cx="1655762" cy="935037"/>
          </a:xfrm>
          <a:prstGeom prst="roundRect">
            <a:avLst>
              <a:gd name="adj" fmla="val 16667"/>
            </a:avLst>
          </a:prstGeom>
          <a:noFill/>
          <a:ln w="28575">
            <a:solidFill>
              <a:schemeClr val="tx1"/>
            </a:solidFill>
            <a:round/>
            <a:headEnd/>
            <a:tailEnd/>
          </a:ln>
        </p:spPr>
        <p:txBody>
          <a:bodyPr wrap="none" anchor="ctr"/>
          <a:lstStyle/>
          <a:p>
            <a:endParaRPr lang="en-US"/>
          </a:p>
        </p:txBody>
      </p:sp>
      <p:sp>
        <p:nvSpPr>
          <p:cNvPr id="25605" name="Text Box 5"/>
          <p:cNvSpPr txBox="1">
            <a:spLocks noChangeArrowheads="1"/>
          </p:cNvSpPr>
          <p:nvPr/>
        </p:nvSpPr>
        <p:spPr bwMode="auto">
          <a:xfrm>
            <a:off x="1405111" y="4724449"/>
            <a:ext cx="1295400" cy="366713"/>
          </a:xfrm>
          <a:prstGeom prst="rect">
            <a:avLst/>
          </a:prstGeom>
          <a:noFill/>
          <a:ln w="9525">
            <a:noFill/>
            <a:miter lim="800000"/>
            <a:headEnd/>
            <a:tailEnd/>
          </a:ln>
        </p:spPr>
        <p:txBody>
          <a:bodyPr>
            <a:spAutoFit/>
          </a:bodyPr>
          <a:lstStyle/>
          <a:p>
            <a:pPr>
              <a:spcBef>
                <a:spcPct val="50000"/>
              </a:spcBef>
            </a:pPr>
            <a:r>
              <a:rPr lang="en-GB"/>
              <a:t>Customer</a:t>
            </a:r>
          </a:p>
        </p:txBody>
      </p:sp>
      <p:sp>
        <p:nvSpPr>
          <p:cNvPr id="25606" name="AutoShape 6"/>
          <p:cNvSpPr>
            <a:spLocks noChangeArrowheads="1"/>
          </p:cNvSpPr>
          <p:nvPr/>
        </p:nvSpPr>
        <p:spPr bwMode="auto">
          <a:xfrm>
            <a:off x="3708574" y="4437112"/>
            <a:ext cx="1655762" cy="935037"/>
          </a:xfrm>
          <a:prstGeom prst="roundRect">
            <a:avLst>
              <a:gd name="adj" fmla="val 16667"/>
            </a:avLst>
          </a:prstGeom>
          <a:noFill/>
          <a:ln w="28575">
            <a:solidFill>
              <a:schemeClr val="tx1"/>
            </a:solidFill>
            <a:round/>
            <a:headEnd/>
            <a:tailEnd/>
          </a:ln>
        </p:spPr>
        <p:txBody>
          <a:bodyPr wrap="none" anchor="ctr"/>
          <a:lstStyle/>
          <a:p>
            <a:endParaRPr lang="en-US"/>
          </a:p>
        </p:txBody>
      </p:sp>
      <p:sp>
        <p:nvSpPr>
          <p:cNvPr id="25607" name="Text Box 7"/>
          <p:cNvSpPr txBox="1">
            <a:spLocks noChangeArrowheads="1"/>
          </p:cNvSpPr>
          <p:nvPr/>
        </p:nvSpPr>
        <p:spPr bwMode="auto">
          <a:xfrm>
            <a:off x="3926061" y="4724449"/>
            <a:ext cx="1295400" cy="366713"/>
          </a:xfrm>
          <a:prstGeom prst="rect">
            <a:avLst/>
          </a:prstGeom>
          <a:noFill/>
          <a:ln w="9525">
            <a:noFill/>
            <a:miter lim="800000"/>
            <a:headEnd/>
            <a:tailEnd/>
          </a:ln>
        </p:spPr>
        <p:txBody>
          <a:bodyPr>
            <a:spAutoFit/>
          </a:bodyPr>
          <a:lstStyle/>
          <a:p>
            <a:pPr>
              <a:spcBef>
                <a:spcPct val="50000"/>
              </a:spcBef>
            </a:pPr>
            <a:r>
              <a:rPr lang="en-GB"/>
              <a:t>OrderBook</a:t>
            </a:r>
          </a:p>
        </p:txBody>
      </p:sp>
      <p:sp>
        <p:nvSpPr>
          <p:cNvPr id="25608" name="AutoShape 8"/>
          <p:cNvSpPr>
            <a:spLocks noChangeArrowheads="1"/>
          </p:cNvSpPr>
          <p:nvPr/>
        </p:nvSpPr>
        <p:spPr bwMode="auto">
          <a:xfrm>
            <a:off x="6300961" y="4437112"/>
            <a:ext cx="1655763" cy="935037"/>
          </a:xfrm>
          <a:prstGeom prst="roundRect">
            <a:avLst>
              <a:gd name="adj" fmla="val 16667"/>
            </a:avLst>
          </a:prstGeom>
          <a:noFill/>
          <a:ln w="28575">
            <a:solidFill>
              <a:schemeClr val="tx1"/>
            </a:solidFill>
            <a:round/>
            <a:headEnd/>
            <a:tailEnd/>
          </a:ln>
        </p:spPr>
        <p:txBody>
          <a:bodyPr wrap="none" anchor="ctr"/>
          <a:lstStyle/>
          <a:p>
            <a:endParaRPr lang="en-US"/>
          </a:p>
        </p:txBody>
      </p:sp>
      <p:sp>
        <p:nvSpPr>
          <p:cNvPr id="25609" name="Text Box 9"/>
          <p:cNvSpPr txBox="1">
            <a:spLocks noChangeArrowheads="1"/>
          </p:cNvSpPr>
          <p:nvPr/>
        </p:nvSpPr>
        <p:spPr bwMode="auto">
          <a:xfrm>
            <a:off x="6518449" y="4724449"/>
            <a:ext cx="1295400" cy="366713"/>
          </a:xfrm>
          <a:prstGeom prst="rect">
            <a:avLst/>
          </a:prstGeom>
          <a:noFill/>
          <a:ln w="9525">
            <a:noFill/>
            <a:miter lim="800000"/>
            <a:headEnd/>
            <a:tailEnd/>
          </a:ln>
        </p:spPr>
        <p:txBody>
          <a:bodyPr>
            <a:spAutoFit/>
          </a:bodyPr>
          <a:lstStyle/>
          <a:p>
            <a:pPr>
              <a:spcBef>
                <a:spcPct val="50000"/>
              </a:spcBef>
            </a:pPr>
            <a:r>
              <a:rPr lang="en-GB"/>
              <a:t>Product</a:t>
            </a:r>
          </a:p>
        </p:txBody>
      </p:sp>
      <p:sp>
        <p:nvSpPr>
          <p:cNvPr id="25610" name="Line 10"/>
          <p:cNvSpPr>
            <a:spLocks noChangeShapeType="1"/>
          </p:cNvSpPr>
          <p:nvPr/>
        </p:nvSpPr>
        <p:spPr bwMode="auto">
          <a:xfrm>
            <a:off x="2843386" y="4940349"/>
            <a:ext cx="865188" cy="0"/>
          </a:xfrm>
          <a:prstGeom prst="line">
            <a:avLst/>
          </a:prstGeom>
          <a:noFill/>
          <a:ln w="28575">
            <a:solidFill>
              <a:schemeClr val="tx1"/>
            </a:solidFill>
            <a:round/>
            <a:headEnd/>
            <a:tailEnd/>
          </a:ln>
        </p:spPr>
        <p:txBody>
          <a:bodyPr/>
          <a:lstStyle/>
          <a:p>
            <a:endParaRPr lang="en-GB"/>
          </a:p>
        </p:txBody>
      </p:sp>
      <p:sp>
        <p:nvSpPr>
          <p:cNvPr id="25611" name="Line 11"/>
          <p:cNvSpPr>
            <a:spLocks noChangeShapeType="1"/>
          </p:cNvSpPr>
          <p:nvPr/>
        </p:nvSpPr>
        <p:spPr bwMode="auto">
          <a:xfrm>
            <a:off x="5362749" y="4940349"/>
            <a:ext cx="938212" cy="0"/>
          </a:xfrm>
          <a:prstGeom prst="line">
            <a:avLst/>
          </a:prstGeom>
          <a:noFill/>
          <a:ln w="28575">
            <a:solidFill>
              <a:schemeClr val="tx1"/>
            </a:solidFill>
            <a:round/>
            <a:headEnd/>
            <a:tailEnd/>
          </a:ln>
        </p:spPr>
        <p:txBody>
          <a:bodyPr/>
          <a:lstStyle/>
          <a:p>
            <a:endParaRPr lang="en-GB"/>
          </a:p>
        </p:txBody>
      </p:sp>
      <p:sp>
        <p:nvSpPr>
          <p:cNvPr id="25612" name="Text Box 12"/>
          <p:cNvSpPr txBox="1">
            <a:spLocks noChangeArrowheads="1"/>
          </p:cNvSpPr>
          <p:nvPr/>
        </p:nvSpPr>
        <p:spPr bwMode="auto">
          <a:xfrm>
            <a:off x="2843386" y="4579987"/>
            <a:ext cx="503238" cy="366712"/>
          </a:xfrm>
          <a:prstGeom prst="rect">
            <a:avLst/>
          </a:prstGeom>
          <a:noFill/>
          <a:ln w="9525">
            <a:noFill/>
            <a:miter lim="800000"/>
            <a:headEnd/>
            <a:tailEnd/>
          </a:ln>
        </p:spPr>
        <p:txBody>
          <a:bodyPr>
            <a:spAutoFit/>
          </a:bodyPr>
          <a:lstStyle/>
          <a:p>
            <a:pPr>
              <a:spcBef>
                <a:spcPct val="50000"/>
              </a:spcBef>
            </a:pPr>
            <a:r>
              <a:rPr lang="en-GB"/>
              <a:t>1</a:t>
            </a:r>
          </a:p>
        </p:txBody>
      </p:sp>
      <p:sp>
        <p:nvSpPr>
          <p:cNvPr id="25613" name="Text Box 13"/>
          <p:cNvSpPr txBox="1">
            <a:spLocks noChangeArrowheads="1"/>
          </p:cNvSpPr>
          <p:nvPr/>
        </p:nvSpPr>
        <p:spPr bwMode="auto">
          <a:xfrm>
            <a:off x="6013624" y="4579987"/>
            <a:ext cx="503237" cy="366712"/>
          </a:xfrm>
          <a:prstGeom prst="rect">
            <a:avLst/>
          </a:prstGeom>
          <a:noFill/>
          <a:ln w="9525">
            <a:noFill/>
            <a:miter lim="800000"/>
            <a:headEnd/>
            <a:tailEnd/>
          </a:ln>
        </p:spPr>
        <p:txBody>
          <a:bodyPr>
            <a:spAutoFit/>
          </a:bodyPr>
          <a:lstStyle/>
          <a:p>
            <a:pPr>
              <a:spcBef>
                <a:spcPct val="50000"/>
              </a:spcBef>
            </a:pPr>
            <a:r>
              <a:rPr lang="en-GB"/>
              <a:t>1</a:t>
            </a:r>
          </a:p>
        </p:txBody>
      </p:sp>
      <p:sp>
        <p:nvSpPr>
          <p:cNvPr id="25614" name="Text Box 14"/>
          <p:cNvSpPr txBox="1">
            <a:spLocks noChangeArrowheads="1"/>
          </p:cNvSpPr>
          <p:nvPr/>
        </p:nvSpPr>
        <p:spPr bwMode="auto">
          <a:xfrm>
            <a:off x="5364336" y="4579987"/>
            <a:ext cx="503238" cy="457200"/>
          </a:xfrm>
          <a:prstGeom prst="rect">
            <a:avLst/>
          </a:prstGeom>
          <a:noFill/>
          <a:ln w="9525">
            <a:noFill/>
            <a:miter lim="800000"/>
            <a:headEnd/>
            <a:tailEnd/>
          </a:ln>
        </p:spPr>
        <p:txBody>
          <a:bodyPr>
            <a:spAutoFit/>
          </a:bodyPr>
          <a:lstStyle/>
          <a:p>
            <a:pPr>
              <a:spcBef>
                <a:spcPct val="50000"/>
              </a:spcBef>
            </a:pPr>
            <a:r>
              <a:rPr lang="en-GB" sz="2400"/>
              <a:t>*</a:t>
            </a:r>
          </a:p>
        </p:txBody>
      </p:sp>
      <p:sp>
        <p:nvSpPr>
          <p:cNvPr id="25615" name="Text Box 15"/>
          <p:cNvSpPr txBox="1">
            <a:spLocks noChangeArrowheads="1"/>
          </p:cNvSpPr>
          <p:nvPr/>
        </p:nvSpPr>
        <p:spPr bwMode="auto">
          <a:xfrm>
            <a:off x="3419649" y="4579987"/>
            <a:ext cx="503237" cy="457200"/>
          </a:xfrm>
          <a:prstGeom prst="rect">
            <a:avLst/>
          </a:prstGeom>
          <a:noFill/>
          <a:ln w="9525">
            <a:noFill/>
            <a:miter lim="800000"/>
            <a:headEnd/>
            <a:tailEnd/>
          </a:ln>
        </p:spPr>
        <p:txBody>
          <a:bodyPr>
            <a:spAutoFit/>
          </a:bodyPr>
          <a:lstStyle/>
          <a:p>
            <a:pPr>
              <a:spcBef>
                <a:spcPct val="50000"/>
              </a:spcBef>
            </a:pPr>
            <a:r>
              <a:rPr lang="en-GB" sz="240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42913" y="385391"/>
            <a:ext cx="8229600" cy="595337"/>
          </a:xfrm>
        </p:spPr>
        <p:txBody>
          <a:bodyPr>
            <a:normAutofit fontScale="90000"/>
          </a:bodyPr>
          <a:lstStyle/>
          <a:p>
            <a:pPr eaLnBrk="1" hangingPunct="1"/>
            <a:r>
              <a:rPr lang="en-GB" dirty="0"/>
              <a:t>Cartesian Product Problem</a:t>
            </a:r>
          </a:p>
        </p:txBody>
      </p:sp>
      <p:graphicFrame>
        <p:nvGraphicFramePr>
          <p:cNvPr id="351255" name="Group 1047"/>
          <p:cNvGraphicFramePr>
            <a:graphicFrameLocks noGrp="1"/>
          </p:cNvGraphicFramePr>
          <p:nvPr>
            <p:ph sz="half" idx="1"/>
            <p:extLst>
              <p:ext uri="{D42A27DB-BD31-4B8C-83A1-F6EECF244321}">
                <p14:modId xmlns:p14="http://schemas.microsoft.com/office/powerpoint/2010/main" val="768480428"/>
              </p:ext>
            </p:extLst>
          </p:nvPr>
        </p:nvGraphicFramePr>
        <p:xfrm>
          <a:off x="457200" y="1412776"/>
          <a:ext cx="4762500" cy="2895600"/>
        </p:xfrm>
        <a:graphic>
          <a:graphicData uri="http://schemas.openxmlformats.org/drawingml/2006/table">
            <a:tbl>
              <a:tblPr/>
              <a:tblGrid>
                <a:gridCol w="801688">
                  <a:extLst>
                    <a:ext uri="{9D8B030D-6E8A-4147-A177-3AD203B41FA5}">
                      <a16:colId xmlns:a16="http://schemas.microsoft.com/office/drawing/2014/main" val="20000"/>
                    </a:ext>
                  </a:extLst>
                </a:gridCol>
                <a:gridCol w="2377008">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719708">
                  <a:extLst>
                    <a:ext uri="{9D8B030D-6E8A-4147-A177-3AD203B41FA5}">
                      <a16:colId xmlns:a16="http://schemas.microsoft.com/office/drawing/2014/main" val="20003"/>
                    </a:ext>
                  </a:extLst>
                </a:gridCol>
              </a:tblGrid>
              <a:tr h="149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partNo</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description</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colour</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price</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142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089132</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Widget</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Red</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19.05</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144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947285</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Quonker</a:t>
                      </a: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(standard)</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White</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23.88</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144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175624</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Quonker</a:t>
                      </a: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(fur lined)</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Blue</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12.15</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144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196628</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Reciprocating </a:t>
                      </a:r>
                      <a:r>
                        <a:rPr kumimoji="0" lang="en-GB" sz="1300" b="1"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Quonker</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Green</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45.25</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142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195729</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Waffle </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Purple</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12.77</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144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753292</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Whatsit (self tapping) </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Orange</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31.99</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144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104735</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Wedge</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Blue</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1.45</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142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957284</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Roller</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Black</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23.55</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144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956353</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Roller (deluxe)</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Green</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12.55</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bl>
          </a:graphicData>
        </a:graphic>
      </p:graphicFrame>
      <p:graphicFrame>
        <p:nvGraphicFramePr>
          <p:cNvPr id="351256" name="Group 1048"/>
          <p:cNvGraphicFramePr>
            <a:graphicFrameLocks noGrp="1"/>
          </p:cNvGraphicFramePr>
          <p:nvPr>
            <p:ph sz="quarter" idx="2"/>
            <p:extLst>
              <p:ext uri="{D42A27DB-BD31-4B8C-83A1-F6EECF244321}">
                <p14:modId xmlns:p14="http://schemas.microsoft.com/office/powerpoint/2010/main" val="4289836983"/>
              </p:ext>
            </p:extLst>
          </p:nvPr>
        </p:nvGraphicFramePr>
        <p:xfrm>
          <a:off x="468313" y="4642440"/>
          <a:ext cx="4751759" cy="2026920"/>
        </p:xfrm>
        <a:graphic>
          <a:graphicData uri="http://schemas.openxmlformats.org/drawingml/2006/table">
            <a:tbl>
              <a:tblPr/>
              <a:tblGrid>
                <a:gridCol w="791319">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tblGrid>
              <a:tr h="200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custNo</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customerName</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location</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60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001</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Roundabout Inc</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Green Lane</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006</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TeaTime</a:t>
                      </a: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 Ltd </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Green Lane</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460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057</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Train. Inc</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Garden Rd</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078</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Magic. Inc</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Green Lane</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460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088</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Molluscs R us</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Garden Rd</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174</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Springs Ltd.</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Garden Rd</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graphicFrame>
        <p:nvGraphicFramePr>
          <p:cNvPr id="351260" name="Group 1052"/>
          <p:cNvGraphicFramePr>
            <a:graphicFrameLocks noGrp="1"/>
          </p:cNvGraphicFramePr>
          <p:nvPr>
            <p:ph sz="quarter" idx="3"/>
            <p:extLst>
              <p:ext uri="{D42A27DB-BD31-4B8C-83A1-F6EECF244321}">
                <p14:modId xmlns:p14="http://schemas.microsoft.com/office/powerpoint/2010/main" val="883900338"/>
              </p:ext>
            </p:extLst>
          </p:nvPr>
        </p:nvGraphicFramePr>
        <p:xfrm>
          <a:off x="5744170" y="1616849"/>
          <a:ext cx="3096344" cy="3764280"/>
        </p:xfrm>
        <a:graphic>
          <a:graphicData uri="http://schemas.openxmlformats.org/drawingml/2006/table">
            <a:tbl>
              <a:tblPr/>
              <a:tblGrid>
                <a:gridCol w="873125">
                  <a:extLst>
                    <a:ext uri="{9D8B030D-6E8A-4147-A177-3AD203B41FA5}">
                      <a16:colId xmlns:a16="http://schemas.microsoft.com/office/drawing/2014/main" val="20000"/>
                    </a:ext>
                  </a:extLst>
                </a:gridCol>
                <a:gridCol w="827087">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567457">
                  <a:extLst>
                    <a:ext uri="{9D8B030D-6E8A-4147-A177-3AD203B41FA5}">
                      <a16:colId xmlns:a16="http://schemas.microsoft.com/office/drawing/2014/main" val="20003"/>
                    </a:ext>
                  </a:extLst>
                </a:gridCol>
              </a:tblGrid>
              <a:tr h="2159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orderNo</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custno</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err="1">
                          <a:ln>
                            <a:noFill/>
                          </a:ln>
                          <a:solidFill>
                            <a:srgbClr val="000000"/>
                          </a:solidFill>
                          <a:effectLst/>
                          <a:latin typeface="Courier New" pitchFamily="49" charset="0"/>
                          <a:ea typeface="Times New Roman" pitchFamily="18" charset="0"/>
                          <a:cs typeface="Courier New" pitchFamily="49" charset="0"/>
                        </a:rPr>
                        <a:t>partNo</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qty</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171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008</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001</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089132</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20</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71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009</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006</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947285</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20</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71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017</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006</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175624</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5</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71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048</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078</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196628</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10</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71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058</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001</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195729</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15</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71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074</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174</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104735</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20</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71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088</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001</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957284</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20</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71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089</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088</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956353</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40</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71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097</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057</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196628</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50</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171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098</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078</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195729</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5</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71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108</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088</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947285</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15</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171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114</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a:ln>
                            <a:noFill/>
                          </a:ln>
                          <a:solidFill>
                            <a:srgbClr val="000000"/>
                          </a:solidFill>
                          <a:effectLst/>
                          <a:latin typeface="Courier New" pitchFamily="49" charset="0"/>
                          <a:ea typeface="Times New Roman" pitchFamily="18" charset="0"/>
                          <a:cs typeface="Courier New" pitchFamily="49" charset="0"/>
                        </a:rPr>
                        <a:t>174</a:t>
                      </a:r>
                      <a:endParaRPr kumimoji="0" lang="en-GB" sz="1300" b="1" i="0" u="none" strike="noStrike" cap="none" normalizeH="0" baseline="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104735</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sz="13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10</a:t>
                      </a:r>
                      <a:endParaRPr kumimoji="0" lang="en-GB"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bl>
          </a:graphicData>
        </a:graphic>
      </p:graphicFrame>
      <p:sp>
        <p:nvSpPr>
          <p:cNvPr id="26790" name="Text Box 1027"/>
          <p:cNvSpPr txBox="1">
            <a:spLocks noChangeArrowheads="1"/>
          </p:cNvSpPr>
          <p:nvPr/>
        </p:nvSpPr>
        <p:spPr bwMode="auto">
          <a:xfrm>
            <a:off x="468313" y="1052736"/>
            <a:ext cx="1079500" cy="304800"/>
          </a:xfrm>
          <a:prstGeom prst="rect">
            <a:avLst/>
          </a:prstGeom>
          <a:noFill/>
          <a:ln w="9525">
            <a:noFill/>
            <a:miter lim="800000"/>
            <a:headEnd/>
            <a:tailEnd/>
          </a:ln>
        </p:spPr>
        <p:txBody>
          <a:bodyPr>
            <a:spAutoFit/>
          </a:bodyPr>
          <a:lstStyle/>
          <a:p>
            <a:pPr>
              <a:spcBef>
                <a:spcPct val="50000"/>
              </a:spcBef>
            </a:pPr>
            <a:r>
              <a:rPr lang="en-GB" sz="1400" b="1" dirty="0">
                <a:latin typeface="+mn-lt"/>
                <a:cs typeface="Courier New" pitchFamily="49" charset="0"/>
              </a:rPr>
              <a:t>Product</a:t>
            </a:r>
          </a:p>
        </p:txBody>
      </p:sp>
      <p:sp>
        <p:nvSpPr>
          <p:cNvPr id="26791" name="Text Box 1034"/>
          <p:cNvSpPr txBox="1">
            <a:spLocks noChangeArrowheads="1"/>
          </p:cNvSpPr>
          <p:nvPr/>
        </p:nvSpPr>
        <p:spPr bwMode="auto">
          <a:xfrm>
            <a:off x="5744170" y="1205136"/>
            <a:ext cx="1873250" cy="304800"/>
          </a:xfrm>
          <a:prstGeom prst="rect">
            <a:avLst/>
          </a:prstGeom>
          <a:noFill/>
          <a:ln w="9525">
            <a:noFill/>
            <a:miter lim="800000"/>
            <a:headEnd/>
            <a:tailEnd/>
          </a:ln>
        </p:spPr>
        <p:txBody>
          <a:bodyPr>
            <a:spAutoFit/>
          </a:bodyPr>
          <a:lstStyle/>
          <a:p>
            <a:pPr>
              <a:spcBef>
                <a:spcPct val="50000"/>
              </a:spcBef>
            </a:pPr>
            <a:r>
              <a:rPr lang="en-GB" sz="1400" b="1" dirty="0" err="1">
                <a:latin typeface="+mn-lt"/>
                <a:cs typeface="Courier New" pitchFamily="49" charset="0"/>
              </a:rPr>
              <a:t>OrderBook</a:t>
            </a:r>
            <a:endParaRPr lang="en-GB" sz="1400" b="1" dirty="0">
              <a:latin typeface="+mn-lt"/>
              <a:cs typeface="Courier New" pitchFamily="49" charset="0"/>
            </a:endParaRPr>
          </a:p>
        </p:txBody>
      </p:sp>
      <p:sp>
        <p:nvSpPr>
          <p:cNvPr id="26792" name="Text Box 1035"/>
          <p:cNvSpPr txBox="1">
            <a:spLocks noChangeArrowheads="1"/>
          </p:cNvSpPr>
          <p:nvPr/>
        </p:nvSpPr>
        <p:spPr bwMode="auto">
          <a:xfrm>
            <a:off x="442913" y="4337640"/>
            <a:ext cx="1079500" cy="304800"/>
          </a:xfrm>
          <a:prstGeom prst="rect">
            <a:avLst/>
          </a:prstGeom>
          <a:noFill/>
          <a:ln w="9525">
            <a:noFill/>
            <a:miter lim="800000"/>
            <a:headEnd/>
            <a:tailEnd/>
          </a:ln>
        </p:spPr>
        <p:txBody>
          <a:bodyPr>
            <a:spAutoFit/>
          </a:bodyPr>
          <a:lstStyle/>
          <a:p>
            <a:pPr>
              <a:spcBef>
                <a:spcPct val="50000"/>
              </a:spcBef>
            </a:pPr>
            <a:r>
              <a:rPr lang="en-GB" sz="1400" b="1" dirty="0">
                <a:latin typeface="+mn-lt"/>
                <a:cs typeface="Courier New" pitchFamily="49" charset="0"/>
              </a:rPr>
              <a:t>Customer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a:t>Cartesian Product Problem</a:t>
            </a:r>
          </a:p>
        </p:txBody>
      </p:sp>
      <p:sp>
        <p:nvSpPr>
          <p:cNvPr id="27651" name="Rectangle 3"/>
          <p:cNvSpPr>
            <a:spLocks noGrp="1" noChangeArrowheads="1"/>
          </p:cNvSpPr>
          <p:nvPr>
            <p:ph idx="1"/>
          </p:nvPr>
        </p:nvSpPr>
        <p:spPr>
          <a:xfrm>
            <a:off x="692076" y="2276872"/>
            <a:ext cx="8136135" cy="1872208"/>
          </a:xfrm>
        </p:spPr>
        <p:txBody>
          <a:bodyPr/>
          <a:lstStyle/>
          <a:p>
            <a:pPr marL="609600" indent="-609600" eaLnBrk="1" hangingPunct="1">
              <a:lnSpc>
                <a:spcPct val="90000"/>
              </a:lnSpc>
              <a:buFont typeface="Wingdings" pitchFamily="2" charset="2"/>
              <a:buNone/>
            </a:pPr>
            <a:r>
              <a:rPr lang="en-US" sz="2400" dirty="0"/>
              <a:t>We wish to list the current total cost of all orders</a:t>
            </a:r>
          </a:p>
          <a:p>
            <a:pPr marL="609600" indent="-609600" eaLnBrk="1" hangingPunct="1">
              <a:lnSpc>
                <a:spcPct val="90000"/>
              </a:lnSpc>
              <a:buFont typeface="Wingdings" pitchFamily="2" charset="2"/>
              <a:buNone/>
            </a:pPr>
            <a:r>
              <a:rPr lang="en-US" sz="2400" dirty="0"/>
              <a:t>for each customer.</a:t>
            </a:r>
            <a:endParaRPr lang="en-GB" sz="2400" dirty="0"/>
          </a:p>
          <a:p>
            <a:pPr marL="609600" indent="-609600" eaLnBrk="1" hangingPunct="1">
              <a:lnSpc>
                <a:spcPct val="90000"/>
              </a:lnSpc>
              <a:buFont typeface="Wingdings" pitchFamily="2" charset="2"/>
              <a:buNone/>
            </a:pPr>
            <a:r>
              <a:rPr lang="en-US" sz="2400" dirty="0"/>
              <a:t>The statement to do this is:</a:t>
            </a:r>
          </a:p>
          <a:p>
            <a:pPr marL="609600" indent="-609600" eaLnBrk="1" hangingPunct="1">
              <a:lnSpc>
                <a:spcPct val="90000"/>
              </a:lnSpc>
              <a:buFont typeface="Wingdings" pitchFamily="2" charset="2"/>
              <a:buNone/>
            </a:pPr>
            <a:endParaRPr lang="en-US" sz="2400" dirty="0"/>
          </a:p>
          <a:p>
            <a:pPr marL="609600" indent="-609600" eaLnBrk="1" hangingPunct="1">
              <a:lnSpc>
                <a:spcPct val="90000"/>
              </a:lnSpc>
            </a:pPr>
            <a:endParaRPr lang="en-US" sz="2400" dirty="0"/>
          </a:p>
          <a:p>
            <a:pPr marL="609600" indent="-609600" eaLnBrk="1" hangingPunct="1">
              <a:lnSpc>
                <a:spcPct val="90000"/>
              </a:lnSpc>
            </a:pPr>
            <a:endParaRPr lang="en-GB" sz="2400" i="1" dirty="0"/>
          </a:p>
        </p:txBody>
      </p:sp>
      <p:sp>
        <p:nvSpPr>
          <p:cNvPr id="4" name="TextBox 3"/>
          <p:cNvSpPr txBox="1"/>
          <p:nvPr/>
        </p:nvSpPr>
        <p:spPr>
          <a:xfrm>
            <a:off x="692076" y="3933056"/>
            <a:ext cx="7920880" cy="1200329"/>
          </a:xfrm>
          <a:prstGeom prst="rect">
            <a:avLst/>
          </a:prstGeom>
          <a:solidFill>
            <a:schemeClr val="accent1">
              <a:alpha val="20000"/>
            </a:schemeClr>
          </a:solidFill>
          <a:ln w="9525">
            <a:solidFill>
              <a:schemeClr val="accent1"/>
            </a:solidFill>
            <a:miter lim="800000"/>
            <a:headEnd/>
            <a:tailEnd/>
          </a:ln>
        </p:spPr>
        <p:txBody>
          <a:bodyPr wrap="square">
            <a:spAutoFit/>
          </a:bodyPr>
          <a:lstStyle/>
          <a:p>
            <a:pPr marL="609600" indent="-609600" eaLnBrk="1" hangingPunct="1">
              <a:lnSpc>
                <a:spcPct val="90000"/>
              </a:lnSpc>
              <a:buFont typeface="Wingdings" pitchFamily="2" charset="2"/>
              <a:buNone/>
            </a:pPr>
            <a:r>
              <a:rPr lang="en-US" sz="2000" b="1" dirty="0">
                <a:latin typeface="Courier New" pitchFamily="49" charset="0"/>
                <a:cs typeface="Courier New" pitchFamily="49" charset="0"/>
              </a:rPr>
              <a:t>SELECT O.custNo, SUM(P.price * O.qty) totalCost</a:t>
            </a:r>
          </a:p>
          <a:p>
            <a:pPr marL="609600" indent="-609600" eaLnBrk="1" hangingPunct="1">
              <a:lnSpc>
                <a:spcPct val="90000"/>
              </a:lnSpc>
              <a:buFont typeface="Wingdings" pitchFamily="2" charset="2"/>
              <a:buNone/>
            </a:pPr>
            <a:r>
              <a:rPr lang="en-US" sz="2000" b="1" dirty="0">
                <a:latin typeface="Courier New" pitchFamily="49" charset="0"/>
                <a:cs typeface="Courier New" pitchFamily="49" charset="0"/>
              </a:rPr>
              <a:t>FROM OrderBook O, Product P</a:t>
            </a:r>
          </a:p>
          <a:p>
            <a:pPr marL="609600" indent="-609600" eaLnBrk="1" hangingPunct="1">
              <a:lnSpc>
                <a:spcPct val="90000"/>
              </a:lnSpc>
              <a:buFont typeface="Wingdings" pitchFamily="2" charset="2"/>
              <a:buNone/>
            </a:pPr>
            <a:r>
              <a:rPr lang="en-US" sz="2000" b="1" dirty="0">
                <a:latin typeface="Courier New" pitchFamily="49" charset="0"/>
                <a:cs typeface="Courier New" pitchFamily="49" charset="0"/>
              </a:rPr>
              <a:t>WHERE O.partno = P.partno</a:t>
            </a:r>
          </a:p>
          <a:p>
            <a:pPr marL="609600" indent="-609600" eaLnBrk="1" hangingPunct="1">
              <a:lnSpc>
                <a:spcPct val="90000"/>
              </a:lnSpc>
              <a:buFont typeface="Wingdings" pitchFamily="2" charset="2"/>
              <a:buNone/>
            </a:pPr>
            <a:r>
              <a:rPr lang="en-US" sz="2000" b="1" dirty="0">
                <a:latin typeface="Courier New" pitchFamily="49" charset="0"/>
                <a:cs typeface="Courier New" pitchFamily="49" charset="0"/>
              </a:rPr>
              <a:t>GROUP BY O.custNo;</a:t>
            </a:r>
            <a:endParaRPr lang="en-GB" sz="2000" b="1" dirty="0">
              <a:latin typeface="Courier New" pitchFamily="49" charset="0"/>
              <a:cs typeface="Courier New" pitchFamily="49" charset="0"/>
            </a:endParaRPr>
          </a:p>
        </p:txBody>
      </p:sp>
      <p:sp>
        <p:nvSpPr>
          <p:cNvPr id="5" name="TextBox 4"/>
          <p:cNvSpPr txBox="1"/>
          <p:nvPr/>
        </p:nvSpPr>
        <p:spPr>
          <a:xfrm>
            <a:off x="692076" y="5303316"/>
            <a:ext cx="7920880" cy="1477328"/>
          </a:xfrm>
          <a:prstGeom prst="rect">
            <a:avLst/>
          </a:prstGeom>
          <a:solidFill>
            <a:schemeClr val="accent1">
              <a:alpha val="20000"/>
            </a:schemeClr>
          </a:solidFill>
          <a:ln w="9525">
            <a:solidFill>
              <a:schemeClr val="accent1"/>
            </a:solidFill>
            <a:miter lim="800000"/>
            <a:headEnd/>
            <a:tailEnd/>
          </a:ln>
        </p:spPr>
        <p:txBody>
          <a:bodyPr wrap="square">
            <a:spAutoFit/>
          </a:bodyPr>
          <a:lstStyle/>
          <a:p>
            <a:pPr marL="609600" indent="-609600" eaLnBrk="1" hangingPunct="1">
              <a:lnSpc>
                <a:spcPct val="90000"/>
              </a:lnSpc>
              <a:buFont typeface="Wingdings" pitchFamily="2" charset="2"/>
              <a:buNone/>
            </a:pPr>
            <a:r>
              <a:rPr lang="en-US" sz="2000" b="1" dirty="0">
                <a:solidFill>
                  <a:srgbClr val="FF0000"/>
                </a:solidFill>
                <a:latin typeface="Courier New" pitchFamily="49" charset="0"/>
                <a:cs typeface="Courier New" pitchFamily="49" charset="0"/>
              </a:rPr>
              <a:t>MS Access:</a:t>
            </a:r>
          </a:p>
          <a:p>
            <a:pPr marL="609600" indent="-609600" eaLnBrk="1" hangingPunct="1">
              <a:lnSpc>
                <a:spcPct val="90000"/>
              </a:lnSpc>
              <a:buFont typeface="Wingdings" pitchFamily="2" charset="2"/>
              <a:buNone/>
            </a:pPr>
            <a:r>
              <a:rPr lang="en-US" sz="2000" b="1" dirty="0">
                <a:solidFill>
                  <a:srgbClr val="FF0000"/>
                </a:solidFill>
                <a:latin typeface="Courier New" pitchFamily="49" charset="0"/>
                <a:cs typeface="Courier New" pitchFamily="49" charset="0"/>
              </a:rPr>
              <a:t>SELECT O.custNo, SUM(P.price * O.qty) AS </a:t>
            </a:r>
            <a:r>
              <a:rPr lang="en-US" sz="2000" b="1" dirty="0" err="1">
                <a:solidFill>
                  <a:srgbClr val="FF0000"/>
                </a:solidFill>
                <a:latin typeface="Courier New" pitchFamily="49" charset="0"/>
                <a:cs typeface="Courier New" pitchFamily="49" charset="0"/>
              </a:rPr>
              <a:t>totalCost</a:t>
            </a:r>
            <a:endParaRPr lang="en-US" sz="2000" b="1" dirty="0">
              <a:solidFill>
                <a:srgbClr val="FF0000"/>
              </a:solidFill>
              <a:latin typeface="Courier New" pitchFamily="49" charset="0"/>
              <a:cs typeface="Courier New" pitchFamily="49" charset="0"/>
            </a:endParaRPr>
          </a:p>
          <a:p>
            <a:pPr marL="609600" indent="-609600" eaLnBrk="1" hangingPunct="1">
              <a:lnSpc>
                <a:spcPct val="90000"/>
              </a:lnSpc>
              <a:buFont typeface="Wingdings" pitchFamily="2" charset="2"/>
              <a:buNone/>
            </a:pPr>
            <a:r>
              <a:rPr lang="en-US" sz="2000" b="1" dirty="0">
                <a:solidFill>
                  <a:srgbClr val="FF0000"/>
                </a:solidFill>
                <a:latin typeface="Courier New" pitchFamily="49" charset="0"/>
                <a:cs typeface="Courier New" pitchFamily="49" charset="0"/>
              </a:rPr>
              <a:t>FROM </a:t>
            </a:r>
            <a:r>
              <a:rPr lang="en-US" sz="2000" b="1" dirty="0" err="1">
                <a:solidFill>
                  <a:srgbClr val="FF0000"/>
                </a:solidFill>
                <a:latin typeface="Courier New" pitchFamily="49" charset="0"/>
                <a:cs typeface="Courier New" pitchFamily="49" charset="0"/>
              </a:rPr>
              <a:t>OrderBook</a:t>
            </a:r>
            <a:r>
              <a:rPr lang="en-US" sz="2000" b="1" dirty="0">
                <a:solidFill>
                  <a:srgbClr val="FF0000"/>
                </a:solidFill>
                <a:latin typeface="Courier New" pitchFamily="49" charset="0"/>
                <a:cs typeface="Courier New" pitchFamily="49" charset="0"/>
              </a:rPr>
              <a:t> AS O, Product AS P</a:t>
            </a:r>
          </a:p>
          <a:p>
            <a:pPr marL="609600" indent="-609600" eaLnBrk="1" hangingPunct="1">
              <a:lnSpc>
                <a:spcPct val="90000"/>
              </a:lnSpc>
              <a:buFont typeface="Wingdings" pitchFamily="2" charset="2"/>
              <a:buNone/>
            </a:pPr>
            <a:r>
              <a:rPr lang="en-US" sz="2000" b="1" dirty="0">
                <a:solidFill>
                  <a:srgbClr val="FF0000"/>
                </a:solidFill>
                <a:latin typeface="Courier New" pitchFamily="49" charset="0"/>
                <a:cs typeface="Courier New" pitchFamily="49" charset="0"/>
              </a:rPr>
              <a:t>WHERE O.partno = P.partno</a:t>
            </a:r>
          </a:p>
          <a:p>
            <a:pPr marL="609600" indent="-609600" eaLnBrk="1" hangingPunct="1">
              <a:lnSpc>
                <a:spcPct val="90000"/>
              </a:lnSpc>
              <a:buFont typeface="Wingdings" pitchFamily="2" charset="2"/>
              <a:buNone/>
            </a:pPr>
            <a:r>
              <a:rPr lang="en-US" sz="2000" b="1" dirty="0">
                <a:solidFill>
                  <a:srgbClr val="FF0000"/>
                </a:solidFill>
                <a:latin typeface="Courier New" pitchFamily="49" charset="0"/>
                <a:cs typeface="Courier New" pitchFamily="49" charset="0"/>
              </a:rPr>
              <a:t>GROUP BY O.custNo;</a:t>
            </a:r>
            <a:endParaRPr lang="en-GB" sz="2000" b="1" dirty="0">
              <a:solidFill>
                <a:srgbClr val="FF0000"/>
              </a:solidFill>
              <a:latin typeface="Courier New" pitchFamily="49" charset="0"/>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603122" y="130851"/>
            <a:ext cx="5937755" cy="1188720"/>
          </a:xfrm>
        </p:spPr>
        <p:txBody>
          <a:bodyPr/>
          <a:lstStyle/>
          <a:p>
            <a:pPr eaLnBrk="1" hangingPunct="1"/>
            <a:r>
              <a:rPr lang="en-GB" dirty="0"/>
              <a:t>Cartesian Product</a:t>
            </a:r>
          </a:p>
        </p:txBody>
      </p:sp>
      <p:sp>
        <p:nvSpPr>
          <p:cNvPr id="28675" name="Rectangle 35"/>
          <p:cNvSpPr>
            <a:spLocks noChangeArrowheads="1"/>
          </p:cNvSpPr>
          <p:nvPr/>
        </p:nvSpPr>
        <p:spPr bwMode="auto">
          <a:xfrm>
            <a:off x="468313" y="2060575"/>
            <a:ext cx="8424167" cy="1200329"/>
          </a:xfrm>
          <a:prstGeom prst="rect">
            <a:avLst/>
          </a:prstGeom>
          <a:solidFill>
            <a:schemeClr val="accent1">
              <a:alpha val="20000"/>
            </a:schemeClr>
          </a:solidFill>
          <a:ln w="9525">
            <a:solidFill>
              <a:schemeClr val="accent1"/>
            </a:solidFill>
            <a:miter lim="800000"/>
            <a:headEnd/>
            <a:tailEnd/>
          </a:ln>
        </p:spPr>
        <p:txBody>
          <a:bodyPr wrap="square">
            <a:spAutoFit/>
          </a:bodyPr>
          <a:lstStyle/>
          <a:p>
            <a:pPr marL="609600" indent="-609600">
              <a:lnSpc>
                <a:spcPct val="90000"/>
              </a:lnSpc>
            </a:pPr>
            <a:r>
              <a:rPr lang="en-US" sz="2000" b="1" dirty="0">
                <a:latin typeface="Courier New" pitchFamily="49" charset="0"/>
                <a:cs typeface="Courier New" pitchFamily="49" charset="0"/>
              </a:rPr>
              <a:t>SELECT O.custNo, SUM(P.price * O.qty) TotalCost</a:t>
            </a:r>
          </a:p>
          <a:p>
            <a:pPr marL="609600" indent="-609600">
              <a:lnSpc>
                <a:spcPct val="90000"/>
              </a:lnSpc>
            </a:pPr>
            <a:r>
              <a:rPr lang="en-US" sz="2000" b="1" dirty="0">
                <a:latin typeface="Courier New" pitchFamily="49" charset="0"/>
                <a:cs typeface="Courier New" pitchFamily="49" charset="0"/>
              </a:rPr>
              <a:t>FROM OrderBook O, product P</a:t>
            </a:r>
          </a:p>
          <a:p>
            <a:pPr marL="609600" indent="-609600">
              <a:lnSpc>
                <a:spcPct val="90000"/>
              </a:lnSpc>
            </a:pPr>
            <a:r>
              <a:rPr lang="en-US" sz="2000" b="1" dirty="0">
                <a:latin typeface="Courier New" pitchFamily="49" charset="0"/>
                <a:cs typeface="Courier New" pitchFamily="49" charset="0"/>
              </a:rPr>
              <a:t>WHERE O.partno = P.partno</a:t>
            </a:r>
          </a:p>
          <a:p>
            <a:pPr marL="609600" indent="-609600">
              <a:lnSpc>
                <a:spcPct val="90000"/>
              </a:lnSpc>
            </a:pPr>
            <a:r>
              <a:rPr lang="en-US" sz="2000" b="1" dirty="0">
                <a:latin typeface="Courier New" pitchFamily="49" charset="0"/>
                <a:cs typeface="Courier New" pitchFamily="49" charset="0"/>
              </a:rPr>
              <a:t>GROUP BY O.custNo;</a:t>
            </a:r>
          </a:p>
        </p:txBody>
      </p:sp>
      <p:sp>
        <p:nvSpPr>
          <p:cNvPr id="28676" name="Text Box 36"/>
          <p:cNvSpPr txBox="1">
            <a:spLocks noChangeArrowheads="1"/>
          </p:cNvSpPr>
          <p:nvPr/>
        </p:nvSpPr>
        <p:spPr bwMode="auto">
          <a:xfrm>
            <a:off x="468313" y="1412776"/>
            <a:ext cx="7705725" cy="366712"/>
          </a:xfrm>
          <a:prstGeom prst="rect">
            <a:avLst/>
          </a:prstGeom>
          <a:noFill/>
          <a:ln w="9525">
            <a:noFill/>
            <a:miter lim="800000"/>
            <a:headEnd/>
            <a:tailEnd/>
          </a:ln>
        </p:spPr>
        <p:txBody>
          <a:bodyPr>
            <a:spAutoFit/>
          </a:bodyPr>
          <a:lstStyle/>
          <a:p>
            <a:pPr>
              <a:spcBef>
                <a:spcPct val="50000"/>
              </a:spcBef>
            </a:pPr>
            <a:r>
              <a:rPr lang="en-GB" dirty="0">
                <a:solidFill>
                  <a:srgbClr val="002060"/>
                </a:solidFill>
                <a:latin typeface="+mn-lt"/>
              </a:rPr>
              <a:t>When we run this query, the result is:</a:t>
            </a:r>
          </a:p>
        </p:txBody>
      </p:sp>
      <p:sp>
        <p:nvSpPr>
          <p:cNvPr id="28678" name="Line 142"/>
          <p:cNvSpPr>
            <a:spLocks noChangeShapeType="1"/>
          </p:cNvSpPr>
          <p:nvPr/>
        </p:nvSpPr>
        <p:spPr bwMode="auto">
          <a:xfrm>
            <a:off x="3492500" y="4724400"/>
            <a:ext cx="2375644" cy="744"/>
          </a:xfrm>
          <a:prstGeom prst="line">
            <a:avLst/>
          </a:prstGeom>
          <a:noFill/>
          <a:ln w="28575">
            <a:solidFill>
              <a:schemeClr val="tx1"/>
            </a:solidFill>
            <a:round/>
            <a:headEnd/>
            <a:tailEnd type="triangle" w="med" len="med"/>
          </a:ln>
        </p:spPr>
        <p:txBody>
          <a:bodyPr/>
          <a:lstStyle/>
          <a:p>
            <a:endParaRPr lang="en-GB"/>
          </a:p>
        </p:txBody>
      </p:sp>
      <p:sp>
        <p:nvSpPr>
          <p:cNvPr id="28679" name="Rectangle 146"/>
          <p:cNvSpPr>
            <a:spLocks noChangeArrowheads="1"/>
          </p:cNvSpPr>
          <p:nvPr/>
        </p:nvSpPr>
        <p:spPr bwMode="auto">
          <a:xfrm>
            <a:off x="0" y="2573338"/>
            <a:ext cx="9144000" cy="0"/>
          </a:xfrm>
          <a:prstGeom prst="rect">
            <a:avLst/>
          </a:prstGeom>
          <a:solidFill>
            <a:srgbClr val="FFFFFF"/>
          </a:solidFill>
          <a:ln w="9525">
            <a:noFill/>
            <a:miter lim="800000"/>
            <a:headEnd/>
            <a:tailEnd/>
          </a:ln>
        </p:spPr>
        <p:txBody>
          <a:bodyPr wrap="none" anchor="ctr">
            <a:spAutoFit/>
          </a:bodyPr>
          <a:lstStyle/>
          <a:p>
            <a:endParaRPr lang="en-US"/>
          </a:p>
        </p:txBody>
      </p:sp>
      <p:graphicFrame>
        <p:nvGraphicFramePr>
          <p:cNvPr id="342272" name="Group 256"/>
          <p:cNvGraphicFramePr>
            <a:graphicFrameLocks noGrp="1"/>
          </p:cNvGraphicFramePr>
          <p:nvPr>
            <p:extLst>
              <p:ext uri="{D42A27DB-BD31-4B8C-83A1-F6EECF244321}">
                <p14:modId xmlns:p14="http://schemas.microsoft.com/office/powerpoint/2010/main" val="1725726530"/>
              </p:ext>
            </p:extLst>
          </p:nvPr>
        </p:nvGraphicFramePr>
        <p:xfrm>
          <a:off x="5868144" y="3645024"/>
          <a:ext cx="2304256" cy="2346960"/>
        </p:xfrm>
        <a:graphic>
          <a:graphicData uri="http://schemas.openxmlformats.org/drawingml/2006/table">
            <a:tbl>
              <a:tblPr/>
              <a:tblGrid>
                <a:gridCol w="1009533">
                  <a:extLst>
                    <a:ext uri="{9D8B030D-6E8A-4147-A177-3AD203B41FA5}">
                      <a16:colId xmlns:a16="http://schemas.microsoft.com/office/drawing/2014/main" val="20000"/>
                    </a:ext>
                  </a:extLst>
                </a:gridCol>
                <a:gridCol w="1294723">
                  <a:extLst>
                    <a:ext uri="{9D8B030D-6E8A-4147-A177-3AD203B41FA5}">
                      <a16:colId xmlns:a16="http://schemas.microsoft.com/office/drawing/2014/main" val="20001"/>
                    </a:ext>
                  </a:extLst>
                </a:gridCol>
              </a:tblGrid>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custNo</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TotalCost</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001</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1043.55</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006</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538.35</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057</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2262.5</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078</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516.35</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088</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860.2</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174</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43.5</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28706" name="Line 257"/>
          <p:cNvSpPr>
            <a:spLocks noChangeShapeType="1"/>
          </p:cNvSpPr>
          <p:nvPr/>
        </p:nvSpPr>
        <p:spPr bwMode="auto">
          <a:xfrm flipV="1">
            <a:off x="3492500" y="3284538"/>
            <a:ext cx="0" cy="1439862"/>
          </a:xfrm>
          <a:prstGeom prst="line">
            <a:avLst/>
          </a:prstGeom>
          <a:noFill/>
          <a:ln w="28575">
            <a:solidFill>
              <a:schemeClr val="tx1"/>
            </a:solidFill>
            <a:round/>
            <a:headEnd/>
            <a:tailEnd/>
          </a:ln>
        </p:spPr>
        <p:txBody>
          <a:bodyPr/>
          <a:lstStyle/>
          <a:p>
            <a:endParaRPr lang="en-GB"/>
          </a:p>
        </p:txBody>
      </p:sp>
      <p:sp>
        <p:nvSpPr>
          <p:cNvPr id="28707" name="TextBox 9"/>
          <p:cNvSpPr txBox="1">
            <a:spLocks noChangeArrowheads="1"/>
          </p:cNvSpPr>
          <p:nvPr/>
        </p:nvSpPr>
        <p:spPr bwMode="auto">
          <a:xfrm>
            <a:off x="468313" y="5085184"/>
            <a:ext cx="5143500" cy="923925"/>
          </a:xfrm>
          <a:prstGeom prst="rect">
            <a:avLst/>
          </a:prstGeom>
          <a:noFill/>
          <a:ln w="9525">
            <a:noFill/>
            <a:miter lim="800000"/>
            <a:headEnd/>
            <a:tailEnd/>
          </a:ln>
        </p:spPr>
        <p:txBody>
          <a:bodyPr>
            <a:spAutoFit/>
          </a:bodyPr>
          <a:lstStyle/>
          <a:p>
            <a:r>
              <a:rPr lang="en-GB" dirty="0">
                <a:latin typeface="Calibri" pitchFamily="34" charset="0"/>
              </a:rPr>
              <a:t>Result is </a:t>
            </a:r>
            <a:r>
              <a:rPr lang="en-GB" dirty="0">
                <a:latin typeface="+mn-lt"/>
              </a:rPr>
              <a:t>correct</a:t>
            </a:r>
            <a:r>
              <a:rPr lang="en-GB" dirty="0">
                <a:latin typeface="Calibri" pitchFamily="34" charset="0"/>
              </a:rPr>
              <a:t> as we are selecting across 2 tables only, and O.custNo restricts the SUM function to each customer.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a:t>Cartesian Product</a:t>
            </a:r>
          </a:p>
        </p:txBody>
      </p:sp>
      <p:graphicFrame>
        <p:nvGraphicFramePr>
          <p:cNvPr id="352327" name="Group 71"/>
          <p:cNvGraphicFramePr>
            <a:graphicFrameLocks noGrp="1"/>
          </p:cNvGraphicFramePr>
          <p:nvPr>
            <p:ph type="tbl" idx="1"/>
            <p:extLst>
              <p:ext uri="{D42A27DB-BD31-4B8C-83A1-F6EECF244321}">
                <p14:modId xmlns:p14="http://schemas.microsoft.com/office/powerpoint/2010/main" val="1548693640"/>
              </p:ext>
            </p:extLst>
          </p:nvPr>
        </p:nvGraphicFramePr>
        <p:xfrm>
          <a:off x="5724128" y="3645024"/>
          <a:ext cx="2736676" cy="2372043"/>
        </p:xfrm>
        <a:graphic>
          <a:graphicData uri="http://schemas.openxmlformats.org/drawingml/2006/table">
            <a:tbl>
              <a:tblPr/>
              <a:tblGrid>
                <a:gridCol w="1186362">
                  <a:extLst>
                    <a:ext uri="{9D8B030D-6E8A-4147-A177-3AD203B41FA5}">
                      <a16:colId xmlns:a16="http://schemas.microsoft.com/office/drawing/2014/main" val="20000"/>
                    </a:ext>
                  </a:extLst>
                </a:gridCol>
                <a:gridCol w="1550314">
                  <a:extLst>
                    <a:ext uri="{9D8B030D-6E8A-4147-A177-3AD203B41FA5}">
                      <a16:colId xmlns:a16="http://schemas.microsoft.com/office/drawing/2014/main" val="20001"/>
                    </a:ext>
                  </a:extLst>
                </a:gridCol>
              </a:tblGrid>
              <a:tr h="360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custNo</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TotalCost</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001</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5264.45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5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006</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5264.45</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5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057</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5264.45</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5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078</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5264.45</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088</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5264.45</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174</a:t>
                      </a:r>
                      <a:endPar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1" i="0" u="none" strike="noStrike" cap="none" normalizeH="0" baseline="0" dirty="0">
                          <a:ln>
                            <a:noFill/>
                          </a:ln>
                          <a:solidFill>
                            <a:schemeClr val="tx1"/>
                          </a:solidFill>
                          <a:effectLst/>
                          <a:latin typeface="Courier New" pitchFamily="49" charset="0"/>
                          <a:cs typeface="Courier New" pitchFamily="49" charset="0"/>
                        </a:rPr>
                        <a:t>5264.45</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29699" name="Rectangle 3"/>
          <p:cNvSpPr>
            <a:spLocks noChangeArrowheads="1"/>
          </p:cNvSpPr>
          <p:nvPr/>
        </p:nvSpPr>
        <p:spPr bwMode="auto">
          <a:xfrm>
            <a:off x="468313" y="1988840"/>
            <a:ext cx="7991475" cy="1200329"/>
          </a:xfrm>
          <a:prstGeom prst="rect">
            <a:avLst/>
          </a:prstGeom>
          <a:solidFill>
            <a:schemeClr val="accent1">
              <a:alpha val="20000"/>
            </a:schemeClr>
          </a:solidFill>
          <a:ln w="9525">
            <a:solidFill>
              <a:schemeClr val="accent1"/>
            </a:solidFill>
            <a:miter lim="800000"/>
            <a:headEnd/>
            <a:tailEnd/>
          </a:ln>
        </p:spPr>
        <p:txBody>
          <a:bodyPr wrap="square">
            <a:spAutoFit/>
          </a:bodyPr>
          <a:lstStyle/>
          <a:p>
            <a:pPr marL="609600" indent="-609600">
              <a:lnSpc>
                <a:spcPct val="90000"/>
              </a:lnSpc>
            </a:pPr>
            <a:r>
              <a:rPr lang="en-US" sz="2000" b="1" dirty="0">
                <a:latin typeface="Courier New" pitchFamily="49" charset="0"/>
                <a:cs typeface="Courier New" pitchFamily="49" charset="0"/>
              </a:rPr>
              <a:t>SELECT C.custNo, SUM(P.price * O.qty) TotalCost</a:t>
            </a:r>
          </a:p>
          <a:p>
            <a:pPr marL="609600" indent="-609600">
              <a:lnSpc>
                <a:spcPct val="90000"/>
              </a:lnSpc>
            </a:pPr>
            <a:r>
              <a:rPr lang="en-US" sz="2000" b="1" dirty="0">
                <a:latin typeface="Courier New" pitchFamily="49" charset="0"/>
                <a:cs typeface="Courier New" pitchFamily="49" charset="0"/>
              </a:rPr>
              <a:t>FROM OrderBook O, Product P, Customer C</a:t>
            </a:r>
          </a:p>
          <a:p>
            <a:pPr marL="609600" indent="-609600">
              <a:lnSpc>
                <a:spcPct val="90000"/>
              </a:lnSpc>
            </a:pPr>
            <a:r>
              <a:rPr lang="en-US" sz="2000" b="1" dirty="0">
                <a:latin typeface="Courier New" pitchFamily="49" charset="0"/>
                <a:cs typeface="Courier New" pitchFamily="49" charset="0"/>
              </a:rPr>
              <a:t>WHERE O.partNo = P.partNo</a:t>
            </a:r>
          </a:p>
          <a:p>
            <a:pPr marL="609600" indent="-609600">
              <a:lnSpc>
                <a:spcPct val="90000"/>
              </a:lnSpc>
            </a:pPr>
            <a:r>
              <a:rPr lang="en-US" sz="2000" b="1" dirty="0">
                <a:latin typeface="Courier New" pitchFamily="49" charset="0"/>
                <a:cs typeface="Courier New" pitchFamily="49" charset="0"/>
              </a:rPr>
              <a:t>GROUP BY C.custNo;</a:t>
            </a:r>
          </a:p>
        </p:txBody>
      </p:sp>
      <p:sp>
        <p:nvSpPr>
          <p:cNvPr id="29700" name="Text Box 4"/>
          <p:cNvSpPr txBox="1">
            <a:spLocks noChangeArrowheads="1"/>
          </p:cNvSpPr>
          <p:nvPr/>
        </p:nvSpPr>
        <p:spPr bwMode="auto">
          <a:xfrm>
            <a:off x="457200" y="1514182"/>
            <a:ext cx="7705725" cy="366712"/>
          </a:xfrm>
          <a:prstGeom prst="rect">
            <a:avLst/>
          </a:prstGeom>
          <a:noFill/>
          <a:ln w="9525">
            <a:noFill/>
            <a:miter lim="800000"/>
            <a:headEnd/>
            <a:tailEnd/>
          </a:ln>
        </p:spPr>
        <p:txBody>
          <a:bodyPr>
            <a:spAutoFit/>
          </a:bodyPr>
          <a:lstStyle/>
          <a:p>
            <a:pPr>
              <a:spcBef>
                <a:spcPct val="50000"/>
              </a:spcBef>
            </a:pPr>
            <a:r>
              <a:rPr lang="en-GB" dirty="0">
                <a:solidFill>
                  <a:srgbClr val="002060"/>
                </a:solidFill>
                <a:latin typeface="+mn-lt"/>
              </a:rPr>
              <a:t>However, what if we used the </a:t>
            </a:r>
            <a:r>
              <a:rPr lang="en-GB" dirty="0" err="1">
                <a:solidFill>
                  <a:srgbClr val="002060"/>
                </a:solidFill>
                <a:latin typeface="+mn-lt"/>
              </a:rPr>
              <a:t>custNo</a:t>
            </a:r>
            <a:r>
              <a:rPr lang="en-GB" dirty="0">
                <a:solidFill>
                  <a:srgbClr val="002060"/>
                </a:solidFill>
                <a:latin typeface="+mn-lt"/>
              </a:rPr>
              <a:t> from customer?</a:t>
            </a:r>
          </a:p>
        </p:txBody>
      </p:sp>
      <p:sp>
        <p:nvSpPr>
          <p:cNvPr id="29702" name="Line 6"/>
          <p:cNvSpPr>
            <a:spLocks noChangeShapeType="1"/>
          </p:cNvSpPr>
          <p:nvPr/>
        </p:nvSpPr>
        <p:spPr bwMode="auto">
          <a:xfrm>
            <a:off x="3707904" y="4653136"/>
            <a:ext cx="2016224" cy="0"/>
          </a:xfrm>
          <a:prstGeom prst="line">
            <a:avLst/>
          </a:prstGeom>
          <a:noFill/>
          <a:ln w="28575">
            <a:solidFill>
              <a:schemeClr val="tx1"/>
            </a:solidFill>
            <a:round/>
            <a:headEnd/>
            <a:tailEnd type="triangle" w="med" len="med"/>
          </a:ln>
        </p:spPr>
        <p:txBody>
          <a:bodyPr/>
          <a:lstStyle/>
          <a:p>
            <a:endParaRPr lang="en-GB"/>
          </a:p>
        </p:txBody>
      </p:sp>
      <p:sp>
        <p:nvSpPr>
          <p:cNvPr id="29703" name="Rectangle 7"/>
          <p:cNvSpPr>
            <a:spLocks noChangeArrowheads="1"/>
          </p:cNvSpPr>
          <p:nvPr/>
        </p:nvSpPr>
        <p:spPr bwMode="auto">
          <a:xfrm>
            <a:off x="0" y="2573338"/>
            <a:ext cx="9144000" cy="0"/>
          </a:xfrm>
          <a:prstGeom prst="rect">
            <a:avLst/>
          </a:prstGeom>
          <a:solidFill>
            <a:srgbClr val="FFFFFF"/>
          </a:solidFill>
          <a:ln w="9525">
            <a:noFill/>
            <a:miter lim="800000"/>
            <a:headEnd/>
            <a:tailEnd/>
          </a:ln>
        </p:spPr>
        <p:txBody>
          <a:bodyPr wrap="none" anchor="ctr">
            <a:spAutoFit/>
          </a:bodyPr>
          <a:lstStyle/>
          <a:p>
            <a:endParaRPr lang="en-US"/>
          </a:p>
        </p:txBody>
      </p:sp>
      <p:sp>
        <p:nvSpPr>
          <p:cNvPr id="29704" name="Line 34"/>
          <p:cNvSpPr>
            <a:spLocks noChangeShapeType="1"/>
          </p:cNvSpPr>
          <p:nvPr/>
        </p:nvSpPr>
        <p:spPr bwMode="auto">
          <a:xfrm flipV="1">
            <a:off x="3707904" y="3212976"/>
            <a:ext cx="0" cy="1439862"/>
          </a:xfrm>
          <a:prstGeom prst="line">
            <a:avLst/>
          </a:prstGeom>
          <a:noFill/>
          <a:ln w="28575">
            <a:solidFill>
              <a:schemeClr val="tx1"/>
            </a:solidFill>
            <a:round/>
            <a:headEnd/>
            <a:tailEnd/>
          </a:ln>
        </p:spPr>
        <p:txBody>
          <a:bodyPr/>
          <a:lstStyle/>
          <a:p>
            <a:endParaRPr lang="en-GB"/>
          </a:p>
        </p:txBody>
      </p:sp>
      <p:sp>
        <p:nvSpPr>
          <p:cNvPr id="29731" name="Rectangle 9"/>
          <p:cNvSpPr>
            <a:spLocks noChangeArrowheads="1"/>
          </p:cNvSpPr>
          <p:nvPr/>
        </p:nvSpPr>
        <p:spPr bwMode="auto">
          <a:xfrm>
            <a:off x="468313" y="5445224"/>
            <a:ext cx="4572000" cy="923925"/>
          </a:xfrm>
          <a:prstGeom prst="rect">
            <a:avLst/>
          </a:prstGeom>
          <a:noFill/>
          <a:ln w="9525">
            <a:noFill/>
            <a:miter lim="800000"/>
            <a:headEnd/>
            <a:tailEnd/>
          </a:ln>
        </p:spPr>
        <p:txBody>
          <a:bodyPr>
            <a:spAutoFit/>
          </a:bodyPr>
          <a:lstStyle/>
          <a:p>
            <a:r>
              <a:rPr lang="en-GB" dirty="0">
                <a:latin typeface="Calibri" pitchFamily="34" charset="0"/>
              </a:rPr>
              <a:t>Result is incorrect as we are selecting across 3 tables, and C.custNo does not restrict the SUM function to each customer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dirty="0"/>
              <a:t>Cartesian Product</a:t>
            </a:r>
          </a:p>
        </p:txBody>
      </p:sp>
      <p:sp>
        <p:nvSpPr>
          <p:cNvPr id="30723" name="Rectangle 3"/>
          <p:cNvSpPr>
            <a:spLocks noChangeArrowheads="1"/>
          </p:cNvSpPr>
          <p:nvPr/>
        </p:nvSpPr>
        <p:spPr bwMode="auto">
          <a:xfrm>
            <a:off x="468313" y="2132856"/>
            <a:ext cx="7991475" cy="1089529"/>
          </a:xfrm>
          <a:prstGeom prst="rect">
            <a:avLst/>
          </a:prstGeom>
          <a:solidFill>
            <a:schemeClr val="accent1">
              <a:alpha val="20000"/>
            </a:schemeClr>
          </a:solidFill>
          <a:ln w="9525">
            <a:solidFill>
              <a:schemeClr val="accent1"/>
            </a:solidFill>
            <a:miter lim="800000"/>
            <a:headEnd/>
            <a:tailEnd/>
          </a:ln>
        </p:spPr>
        <p:txBody>
          <a:bodyPr wrap="square">
            <a:spAutoFit/>
          </a:bodyPr>
          <a:lstStyle/>
          <a:p>
            <a:pPr marL="609600" indent="-609600">
              <a:lnSpc>
                <a:spcPct val="90000"/>
              </a:lnSpc>
            </a:pPr>
            <a:r>
              <a:rPr lang="en-US" b="1" dirty="0">
                <a:latin typeface="Courier New" pitchFamily="49" charset="0"/>
                <a:cs typeface="Courier New" pitchFamily="49" charset="0"/>
              </a:rPr>
              <a:t>SELECT O.custNo, SUM(P.price * O.qty) TotalCost</a:t>
            </a:r>
          </a:p>
          <a:p>
            <a:pPr marL="609600" indent="-609600">
              <a:lnSpc>
                <a:spcPct val="90000"/>
              </a:lnSpc>
            </a:pPr>
            <a:r>
              <a:rPr lang="en-US" b="1" dirty="0">
                <a:latin typeface="Courier New" pitchFamily="49" charset="0"/>
                <a:cs typeface="Courier New" pitchFamily="49" charset="0"/>
              </a:rPr>
              <a:t>FROM   OrderBook O, Product P, Customer C</a:t>
            </a:r>
          </a:p>
          <a:p>
            <a:pPr marL="609600" indent="-609600">
              <a:lnSpc>
                <a:spcPct val="90000"/>
              </a:lnSpc>
            </a:pPr>
            <a:r>
              <a:rPr lang="en-US" b="1" dirty="0">
                <a:latin typeface="Courier New" pitchFamily="49" charset="0"/>
                <a:cs typeface="Courier New" pitchFamily="49" charset="0"/>
              </a:rPr>
              <a:t>WHERE  O.partNo = P.partNo</a:t>
            </a:r>
          </a:p>
          <a:p>
            <a:pPr marL="609600" indent="-609600">
              <a:lnSpc>
                <a:spcPct val="90000"/>
              </a:lnSpc>
            </a:pPr>
            <a:r>
              <a:rPr lang="en-US" b="1" dirty="0">
                <a:latin typeface="Courier New" pitchFamily="49" charset="0"/>
                <a:cs typeface="Courier New" pitchFamily="49" charset="0"/>
              </a:rPr>
              <a:t>GROUP BY O.custNo;</a:t>
            </a:r>
          </a:p>
        </p:txBody>
      </p:sp>
      <p:sp>
        <p:nvSpPr>
          <p:cNvPr id="30724" name="Text Box 4"/>
          <p:cNvSpPr txBox="1">
            <a:spLocks noChangeArrowheads="1"/>
          </p:cNvSpPr>
          <p:nvPr/>
        </p:nvSpPr>
        <p:spPr bwMode="auto">
          <a:xfrm>
            <a:off x="468313" y="1622128"/>
            <a:ext cx="7705725" cy="366712"/>
          </a:xfrm>
          <a:prstGeom prst="rect">
            <a:avLst/>
          </a:prstGeom>
          <a:noFill/>
          <a:ln w="9525">
            <a:noFill/>
            <a:miter lim="800000"/>
            <a:headEnd/>
            <a:tailEnd/>
          </a:ln>
        </p:spPr>
        <p:txBody>
          <a:bodyPr>
            <a:spAutoFit/>
          </a:bodyPr>
          <a:lstStyle/>
          <a:p>
            <a:pPr>
              <a:spcBef>
                <a:spcPct val="50000"/>
              </a:spcBef>
            </a:pPr>
            <a:r>
              <a:rPr lang="en-GB" dirty="0">
                <a:solidFill>
                  <a:srgbClr val="002060"/>
                </a:solidFill>
                <a:latin typeface="+mn-lt"/>
              </a:rPr>
              <a:t>So, we change C.custNo to O.custNo</a:t>
            </a:r>
          </a:p>
        </p:txBody>
      </p:sp>
      <p:sp>
        <p:nvSpPr>
          <p:cNvPr id="30726" name="Line 6"/>
          <p:cNvSpPr>
            <a:spLocks noChangeShapeType="1"/>
          </p:cNvSpPr>
          <p:nvPr/>
        </p:nvSpPr>
        <p:spPr bwMode="auto">
          <a:xfrm>
            <a:off x="3492500" y="4724400"/>
            <a:ext cx="2951708" cy="744"/>
          </a:xfrm>
          <a:prstGeom prst="line">
            <a:avLst/>
          </a:prstGeom>
          <a:noFill/>
          <a:ln w="28575">
            <a:solidFill>
              <a:schemeClr val="tx1"/>
            </a:solidFill>
            <a:round/>
            <a:headEnd/>
            <a:tailEnd type="triangle" w="med" len="med"/>
          </a:ln>
        </p:spPr>
        <p:txBody>
          <a:bodyPr/>
          <a:lstStyle/>
          <a:p>
            <a:endParaRPr lang="en-GB"/>
          </a:p>
        </p:txBody>
      </p:sp>
      <p:sp>
        <p:nvSpPr>
          <p:cNvPr id="30727" name="Rectangle 7"/>
          <p:cNvSpPr>
            <a:spLocks noChangeArrowheads="1"/>
          </p:cNvSpPr>
          <p:nvPr/>
        </p:nvSpPr>
        <p:spPr bwMode="auto">
          <a:xfrm>
            <a:off x="0" y="2573338"/>
            <a:ext cx="9144000" cy="0"/>
          </a:xfrm>
          <a:prstGeom prst="rect">
            <a:avLst/>
          </a:prstGeom>
          <a:solidFill>
            <a:srgbClr val="FFFFFF"/>
          </a:solidFill>
          <a:ln w="9525">
            <a:noFill/>
            <a:miter lim="800000"/>
            <a:headEnd/>
            <a:tailEnd/>
          </a:ln>
        </p:spPr>
        <p:txBody>
          <a:bodyPr wrap="none" anchor="ctr">
            <a:spAutoFit/>
          </a:bodyPr>
          <a:lstStyle/>
          <a:p>
            <a:endParaRPr lang="en-US"/>
          </a:p>
        </p:txBody>
      </p:sp>
      <p:sp>
        <p:nvSpPr>
          <p:cNvPr id="30728" name="Line 8"/>
          <p:cNvSpPr>
            <a:spLocks noChangeShapeType="1"/>
          </p:cNvSpPr>
          <p:nvPr/>
        </p:nvSpPr>
        <p:spPr bwMode="auto">
          <a:xfrm flipH="1" flipV="1">
            <a:off x="3491880" y="3212976"/>
            <a:ext cx="620" cy="1511424"/>
          </a:xfrm>
          <a:prstGeom prst="line">
            <a:avLst/>
          </a:prstGeom>
          <a:noFill/>
          <a:ln w="28575">
            <a:solidFill>
              <a:schemeClr val="tx1"/>
            </a:solidFill>
            <a:round/>
            <a:headEnd/>
            <a:tailEnd/>
          </a:ln>
        </p:spPr>
        <p:txBody>
          <a:bodyPr/>
          <a:lstStyle/>
          <a:p>
            <a:endParaRPr lang="en-GB"/>
          </a:p>
        </p:txBody>
      </p:sp>
      <p:sp>
        <p:nvSpPr>
          <p:cNvPr id="30755" name="Text Box 44"/>
          <p:cNvSpPr txBox="1">
            <a:spLocks noChangeArrowheads="1"/>
          </p:cNvSpPr>
          <p:nvPr/>
        </p:nvSpPr>
        <p:spPr bwMode="auto">
          <a:xfrm>
            <a:off x="468313" y="5949280"/>
            <a:ext cx="8352159" cy="369332"/>
          </a:xfrm>
          <a:prstGeom prst="rect">
            <a:avLst/>
          </a:prstGeom>
          <a:noFill/>
          <a:ln w="9525">
            <a:noFill/>
            <a:miter lim="800000"/>
            <a:headEnd/>
            <a:tailEnd/>
          </a:ln>
        </p:spPr>
        <p:txBody>
          <a:bodyPr wrap="square">
            <a:spAutoFit/>
          </a:bodyPr>
          <a:lstStyle/>
          <a:p>
            <a:pPr>
              <a:spcBef>
                <a:spcPct val="50000"/>
              </a:spcBef>
            </a:pPr>
            <a:r>
              <a:rPr lang="en-GB" dirty="0">
                <a:latin typeface="Calibri" pitchFamily="34" charset="0"/>
              </a:rPr>
              <a:t>Unless you calculated your test data results – you may think this is correct. </a:t>
            </a:r>
          </a:p>
        </p:txBody>
      </p:sp>
      <p:sp>
        <p:nvSpPr>
          <p:cNvPr id="30756" name="Rectangle 10"/>
          <p:cNvSpPr>
            <a:spLocks noChangeArrowheads="1"/>
          </p:cNvSpPr>
          <p:nvPr/>
        </p:nvSpPr>
        <p:spPr bwMode="auto">
          <a:xfrm>
            <a:off x="468313" y="4941168"/>
            <a:ext cx="5831879" cy="923330"/>
          </a:xfrm>
          <a:prstGeom prst="rect">
            <a:avLst/>
          </a:prstGeom>
          <a:noFill/>
          <a:ln w="9525">
            <a:noFill/>
            <a:miter lim="800000"/>
            <a:headEnd/>
            <a:tailEnd/>
          </a:ln>
        </p:spPr>
        <p:txBody>
          <a:bodyPr wrap="square">
            <a:spAutoFit/>
          </a:bodyPr>
          <a:lstStyle/>
          <a:p>
            <a:pPr>
              <a:spcBef>
                <a:spcPct val="50000"/>
              </a:spcBef>
            </a:pPr>
            <a:r>
              <a:rPr lang="en-GB" dirty="0">
                <a:latin typeface="Calibri" pitchFamily="34" charset="0"/>
              </a:rPr>
              <a:t>Result is incorrect – the first query has been executed for every row in the Customer table, giving a result 6 times what it should be! </a:t>
            </a:r>
          </a:p>
        </p:txBody>
      </p:sp>
      <p:graphicFrame>
        <p:nvGraphicFramePr>
          <p:cNvPr id="13" name="Table 12"/>
          <p:cNvGraphicFramePr>
            <a:graphicFrameLocks noGrp="1"/>
          </p:cNvGraphicFramePr>
          <p:nvPr>
            <p:extLst>
              <p:ext uri="{D42A27DB-BD31-4B8C-83A1-F6EECF244321}">
                <p14:modId xmlns:p14="http://schemas.microsoft.com/office/powerpoint/2010/main" val="1790139788"/>
              </p:ext>
            </p:extLst>
          </p:nvPr>
        </p:nvGraphicFramePr>
        <p:xfrm>
          <a:off x="6444208" y="3429000"/>
          <a:ext cx="2016224" cy="252984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custNo</a:t>
                      </a:r>
                      <a:endParaRPr kumimoji="0" lang="en-US" sz="14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GB" sz="1400" b="1" dirty="0">
                          <a:solidFill>
                            <a:schemeClr val="tx1"/>
                          </a:solidFill>
                          <a:latin typeface="Courier New" pitchFamily="49" charset="0"/>
                          <a:cs typeface="Courier New" pitchFamily="49" charset="0"/>
                        </a:rPr>
                        <a:t>TotalCost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001</a:t>
                      </a:r>
                      <a:endParaRPr kumimoji="0" lang="en-US" sz="14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400" b="1" i="0" u="none" strike="noStrike" kern="1200" cap="none" normalizeH="0" baseline="0" dirty="0">
                          <a:ln>
                            <a:noFill/>
                          </a:ln>
                          <a:solidFill>
                            <a:srgbClr val="000000"/>
                          </a:solidFill>
                          <a:effectLst/>
                          <a:latin typeface="Courier New" pitchFamily="49" charset="0"/>
                          <a:ea typeface="Times New Roman" pitchFamily="18" charset="0"/>
                          <a:cs typeface="Courier New" pitchFamily="49" charset="0"/>
                        </a:rPr>
                        <a:t>6261.3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006</a:t>
                      </a:r>
                      <a:endParaRPr kumimoji="0" lang="en-US" sz="14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kern="1200" cap="none" normalizeH="0" baseline="0" dirty="0">
                          <a:ln>
                            <a:noFill/>
                          </a:ln>
                          <a:solidFill>
                            <a:srgbClr val="000000"/>
                          </a:solidFill>
                          <a:effectLst/>
                          <a:latin typeface="Courier New" pitchFamily="49" charset="0"/>
                          <a:ea typeface="Times New Roman" pitchFamily="18" charset="0"/>
                          <a:cs typeface="Courier New" pitchFamily="49" charset="0"/>
                        </a:rPr>
                        <a:t>3230.1</a:t>
                      </a:r>
                      <a:endParaRPr kumimoji="0" lang="en-GB" sz="1400" b="1" i="0" u="none" strike="noStrike" kern="1200" cap="none" normalizeH="0" baseline="0" dirty="0">
                        <a:ln>
                          <a:noFill/>
                        </a:ln>
                        <a:solidFill>
                          <a:srgbClr val="000000"/>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057</a:t>
                      </a:r>
                      <a:endParaRPr kumimoji="0" lang="en-US" sz="14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kern="1200" cap="none" normalizeH="0" baseline="0" dirty="0">
                          <a:ln>
                            <a:noFill/>
                          </a:ln>
                          <a:solidFill>
                            <a:srgbClr val="000000"/>
                          </a:solidFill>
                          <a:effectLst/>
                          <a:latin typeface="Courier New" pitchFamily="49" charset="0"/>
                          <a:ea typeface="Times New Roman" pitchFamily="18" charset="0"/>
                          <a:cs typeface="Courier New" pitchFamily="49" charset="0"/>
                        </a:rPr>
                        <a:t>13575</a:t>
                      </a:r>
                      <a:endParaRPr kumimoji="0" lang="en-GB" sz="1400" b="1" i="0" u="none" strike="noStrike" kern="1200" cap="none" normalizeH="0" baseline="0" dirty="0">
                        <a:ln>
                          <a:noFill/>
                        </a:ln>
                        <a:solidFill>
                          <a:srgbClr val="000000"/>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078</a:t>
                      </a:r>
                      <a:endParaRPr kumimoji="0" lang="en-US" sz="14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kern="1200" cap="none" normalizeH="0" baseline="0" dirty="0">
                          <a:ln>
                            <a:noFill/>
                          </a:ln>
                          <a:solidFill>
                            <a:srgbClr val="000000"/>
                          </a:solidFill>
                          <a:effectLst/>
                          <a:latin typeface="Courier New" pitchFamily="49" charset="0"/>
                          <a:ea typeface="Times New Roman" pitchFamily="18" charset="0"/>
                          <a:cs typeface="Courier New" pitchFamily="49" charset="0"/>
                        </a:rPr>
                        <a:t>3098.1</a:t>
                      </a:r>
                      <a:endParaRPr kumimoji="0" lang="en-GB" sz="1400" b="1" i="0" u="none" strike="noStrike" kern="1200" cap="none" normalizeH="0" baseline="0" dirty="0">
                        <a:ln>
                          <a:noFill/>
                        </a:ln>
                        <a:solidFill>
                          <a:srgbClr val="000000"/>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088</a:t>
                      </a:r>
                      <a:endParaRPr kumimoji="0" lang="en-US" sz="14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kern="1200" cap="none" normalizeH="0" baseline="0" dirty="0">
                          <a:ln>
                            <a:noFill/>
                          </a:ln>
                          <a:solidFill>
                            <a:srgbClr val="000000"/>
                          </a:solidFill>
                          <a:effectLst/>
                          <a:latin typeface="Courier New" pitchFamily="49" charset="0"/>
                          <a:ea typeface="Times New Roman" pitchFamily="18" charset="0"/>
                          <a:cs typeface="Courier New" pitchFamily="49" charset="0"/>
                        </a:rPr>
                        <a:t>5161.2</a:t>
                      </a:r>
                      <a:endParaRPr kumimoji="0" lang="en-GB" sz="1400" b="1" i="0" u="none" strike="noStrike" kern="1200" cap="none" normalizeH="0" baseline="0" dirty="0">
                        <a:ln>
                          <a:noFill/>
                        </a:ln>
                        <a:solidFill>
                          <a:srgbClr val="000000"/>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174</a:t>
                      </a:r>
                      <a:endParaRPr kumimoji="0" lang="en-US" sz="14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400" b="1" i="0" u="none" strike="noStrike" kern="1200" cap="none" normalizeH="0" baseline="0" dirty="0">
                          <a:ln>
                            <a:noFill/>
                          </a:ln>
                          <a:solidFill>
                            <a:srgbClr val="000000"/>
                          </a:solidFill>
                          <a:effectLst/>
                          <a:latin typeface="Courier New" pitchFamily="49" charset="0"/>
                          <a:ea typeface="Times New Roman" pitchFamily="18" charset="0"/>
                          <a:cs typeface="Courier New" pitchFamily="49" charset="0"/>
                        </a:rPr>
                        <a:t>261</a:t>
                      </a:r>
                      <a:endParaRPr kumimoji="0" lang="en-GB" sz="1400" b="1" i="0" u="none" strike="noStrike" kern="1200" cap="none" normalizeH="0" baseline="0" dirty="0">
                        <a:ln>
                          <a:noFill/>
                        </a:ln>
                        <a:solidFill>
                          <a:srgbClr val="000000"/>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03122" y="218412"/>
            <a:ext cx="5937755" cy="1188720"/>
          </a:xfrm>
        </p:spPr>
        <p:txBody>
          <a:bodyPr/>
          <a:lstStyle/>
          <a:p>
            <a:pPr eaLnBrk="1" hangingPunct="1"/>
            <a:r>
              <a:rPr lang="en-GB" dirty="0"/>
              <a:t>Cartesian Product</a:t>
            </a:r>
          </a:p>
        </p:txBody>
      </p:sp>
      <p:sp>
        <p:nvSpPr>
          <p:cNvPr id="31773" name="Rectangle 3"/>
          <p:cNvSpPr>
            <a:spLocks noChangeArrowheads="1"/>
          </p:cNvSpPr>
          <p:nvPr/>
        </p:nvSpPr>
        <p:spPr bwMode="auto">
          <a:xfrm>
            <a:off x="468313" y="2132856"/>
            <a:ext cx="8424167" cy="1595052"/>
          </a:xfrm>
          <a:prstGeom prst="rect">
            <a:avLst/>
          </a:prstGeom>
          <a:solidFill>
            <a:schemeClr val="accent1">
              <a:alpha val="20000"/>
            </a:schemeClr>
          </a:solidFill>
          <a:ln w="9525">
            <a:solidFill>
              <a:schemeClr val="accent1"/>
            </a:solidFill>
            <a:miter lim="800000"/>
            <a:headEnd/>
            <a:tailEnd/>
          </a:ln>
        </p:spPr>
        <p:txBody>
          <a:bodyPr wrap="square">
            <a:spAutoFit/>
          </a:bodyPr>
          <a:lstStyle/>
          <a:p>
            <a:pPr marL="609600" indent="-609600">
              <a:lnSpc>
                <a:spcPct val="90000"/>
              </a:lnSpc>
            </a:pPr>
            <a:r>
              <a:rPr lang="en-US" b="1" dirty="0">
                <a:latin typeface="Courier New" pitchFamily="49" charset="0"/>
                <a:cs typeface="Courier New" pitchFamily="49" charset="0"/>
              </a:rPr>
              <a:t>SELECT   O.custNo, C.firmName, SUM(P.price * O.qty) </a:t>
            </a:r>
          </a:p>
          <a:p>
            <a:pPr marL="609600" indent="-609600">
              <a:lnSpc>
                <a:spcPct val="90000"/>
              </a:lnSpc>
            </a:pPr>
            <a:r>
              <a:rPr lang="en-US" b="1" dirty="0">
                <a:latin typeface="Courier New" pitchFamily="49" charset="0"/>
                <a:cs typeface="Courier New" pitchFamily="49" charset="0"/>
              </a:rPr>
              <a:t>		  TotalCost</a:t>
            </a:r>
          </a:p>
          <a:p>
            <a:pPr marL="609600" indent="-609600">
              <a:lnSpc>
                <a:spcPct val="90000"/>
              </a:lnSpc>
            </a:pPr>
            <a:r>
              <a:rPr lang="en-US" b="1" dirty="0">
                <a:latin typeface="Courier New" pitchFamily="49" charset="0"/>
                <a:cs typeface="Courier New" pitchFamily="49" charset="0"/>
              </a:rPr>
              <a:t>FROM     OrderBook O, Part P, Customer C</a:t>
            </a:r>
          </a:p>
          <a:p>
            <a:pPr marL="609600" indent="-609600">
              <a:lnSpc>
                <a:spcPct val="90000"/>
              </a:lnSpc>
            </a:pPr>
            <a:r>
              <a:rPr lang="en-US" b="1" dirty="0">
                <a:latin typeface="Courier New" pitchFamily="49" charset="0"/>
                <a:cs typeface="Courier New" pitchFamily="49" charset="0"/>
              </a:rPr>
              <a:t>WHERE    O.partNo = P.partNo</a:t>
            </a:r>
          </a:p>
          <a:p>
            <a:pPr marL="609600" indent="-609600">
              <a:lnSpc>
                <a:spcPct val="90000"/>
              </a:lnSpc>
            </a:pPr>
            <a:r>
              <a:rPr lang="en-US" b="1" dirty="0">
                <a:latin typeface="Courier New" pitchFamily="49" charset="0"/>
                <a:cs typeface="Courier New" pitchFamily="49" charset="0"/>
              </a:rPr>
              <a:t>AND      O.custNo = C.custNo</a:t>
            </a:r>
          </a:p>
          <a:p>
            <a:pPr marL="609600" indent="-609600">
              <a:lnSpc>
                <a:spcPct val="90000"/>
              </a:lnSpc>
            </a:pPr>
            <a:r>
              <a:rPr lang="en-US" b="1" dirty="0">
                <a:latin typeface="Courier New" pitchFamily="49" charset="0"/>
                <a:cs typeface="Courier New" pitchFamily="49" charset="0"/>
              </a:rPr>
              <a:t>GROUP BY O.custNo, </a:t>
            </a:r>
            <a:r>
              <a:rPr lang="en-US" b="1" dirty="0" err="1">
                <a:latin typeface="Courier New" pitchFamily="49" charset="0"/>
                <a:cs typeface="Courier New" pitchFamily="49" charset="0"/>
              </a:rPr>
              <a:t>C.customerName</a:t>
            </a:r>
            <a:r>
              <a:rPr lang="en-US" b="1" dirty="0">
                <a:latin typeface="Courier New" pitchFamily="49" charset="0"/>
                <a:cs typeface="Courier New" pitchFamily="49" charset="0"/>
              </a:rPr>
              <a:t>;</a:t>
            </a:r>
          </a:p>
        </p:txBody>
      </p:sp>
      <p:sp>
        <p:nvSpPr>
          <p:cNvPr id="31774" name="Text Box 4"/>
          <p:cNvSpPr txBox="1">
            <a:spLocks noChangeArrowheads="1"/>
          </p:cNvSpPr>
          <p:nvPr/>
        </p:nvSpPr>
        <p:spPr bwMode="auto">
          <a:xfrm>
            <a:off x="468313" y="1391928"/>
            <a:ext cx="8424167" cy="641350"/>
          </a:xfrm>
          <a:prstGeom prst="rect">
            <a:avLst/>
          </a:prstGeom>
          <a:noFill/>
          <a:ln w="9525">
            <a:noFill/>
            <a:miter lim="800000"/>
            <a:headEnd/>
            <a:tailEnd/>
          </a:ln>
        </p:spPr>
        <p:txBody>
          <a:bodyPr wrap="square">
            <a:spAutoFit/>
          </a:bodyPr>
          <a:lstStyle/>
          <a:p>
            <a:pPr>
              <a:spcBef>
                <a:spcPct val="50000"/>
              </a:spcBef>
            </a:pPr>
            <a:r>
              <a:rPr lang="en-GB" dirty="0">
                <a:solidFill>
                  <a:srgbClr val="002060"/>
                </a:solidFill>
                <a:latin typeface="+mn-lt"/>
              </a:rPr>
              <a:t>If we wished to add </a:t>
            </a:r>
            <a:r>
              <a:rPr lang="en-GB" dirty="0" err="1">
                <a:solidFill>
                  <a:srgbClr val="002060"/>
                </a:solidFill>
                <a:latin typeface="+mn-lt"/>
              </a:rPr>
              <a:t>customerName</a:t>
            </a:r>
            <a:r>
              <a:rPr lang="en-GB" dirty="0">
                <a:solidFill>
                  <a:srgbClr val="002060"/>
                </a:solidFill>
                <a:latin typeface="+mn-lt"/>
              </a:rPr>
              <a:t> to our results, we would have to add another join and another attribute to the GROUP BY clause:</a:t>
            </a:r>
          </a:p>
        </p:txBody>
      </p:sp>
      <p:sp>
        <p:nvSpPr>
          <p:cNvPr id="31776" name="Line 6"/>
          <p:cNvSpPr>
            <a:spLocks noChangeShapeType="1"/>
          </p:cNvSpPr>
          <p:nvPr/>
        </p:nvSpPr>
        <p:spPr bwMode="auto">
          <a:xfrm>
            <a:off x="1979712" y="5085184"/>
            <a:ext cx="2736304" cy="0"/>
          </a:xfrm>
          <a:prstGeom prst="line">
            <a:avLst/>
          </a:prstGeom>
          <a:noFill/>
          <a:ln w="28575">
            <a:solidFill>
              <a:schemeClr val="tx1"/>
            </a:solidFill>
            <a:round/>
            <a:headEnd/>
            <a:tailEnd type="triangle" w="med" len="med"/>
          </a:ln>
        </p:spPr>
        <p:txBody>
          <a:bodyPr/>
          <a:lstStyle/>
          <a:p>
            <a:endParaRPr lang="en-GB"/>
          </a:p>
        </p:txBody>
      </p:sp>
      <p:sp>
        <p:nvSpPr>
          <p:cNvPr id="31777" name="Rectangle 7"/>
          <p:cNvSpPr>
            <a:spLocks noChangeArrowheads="1"/>
          </p:cNvSpPr>
          <p:nvPr/>
        </p:nvSpPr>
        <p:spPr bwMode="auto">
          <a:xfrm>
            <a:off x="0" y="2573338"/>
            <a:ext cx="9144000" cy="0"/>
          </a:xfrm>
          <a:prstGeom prst="rect">
            <a:avLst/>
          </a:prstGeom>
          <a:solidFill>
            <a:srgbClr val="FFFFFF"/>
          </a:solidFill>
          <a:ln w="9525">
            <a:noFill/>
            <a:miter lim="800000"/>
            <a:headEnd/>
            <a:tailEnd/>
          </a:ln>
        </p:spPr>
        <p:txBody>
          <a:bodyPr wrap="none" anchor="ctr">
            <a:spAutoFit/>
          </a:bodyPr>
          <a:lstStyle/>
          <a:p>
            <a:endParaRPr lang="en-US"/>
          </a:p>
        </p:txBody>
      </p:sp>
      <p:sp>
        <p:nvSpPr>
          <p:cNvPr id="31778" name="Line 8"/>
          <p:cNvSpPr>
            <a:spLocks noChangeShapeType="1"/>
          </p:cNvSpPr>
          <p:nvPr/>
        </p:nvSpPr>
        <p:spPr bwMode="auto">
          <a:xfrm flipV="1">
            <a:off x="1979712" y="3717032"/>
            <a:ext cx="0" cy="1367978"/>
          </a:xfrm>
          <a:prstGeom prst="line">
            <a:avLst/>
          </a:prstGeom>
          <a:noFill/>
          <a:ln w="28575">
            <a:solidFill>
              <a:schemeClr val="tx1"/>
            </a:solidFill>
            <a:round/>
            <a:headEnd/>
            <a:tailEnd/>
          </a:ln>
        </p:spPr>
        <p:txBody>
          <a:bodyPr/>
          <a:lstStyle/>
          <a:p>
            <a:endParaRPr lang="en-GB"/>
          </a:p>
        </p:txBody>
      </p:sp>
      <p:graphicFrame>
        <p:nvGraphicFramePr>
          <p:cNvPr id="11" name="Table 10"/>
          <p:cNvGraphicFramePr>
            <a:graphicFrameLocks noGrp="1"/>
          </p:cNvGraphicFramePr>
          <p:nvPr>
            <p:extLst>
              <p:ext uri="{D42A27DB-BD31-4B8C-83A1-F6EECF244321}">
                <p14:modId xmlns:p14="http://schemas.microsoft.com/office/powerpoint/2010/main" val="613940827"/>
              </p:ext>
            </p:extLst>
          </p:nvPr>
        </p:nvGraphicFramePr>
        <p:xfrm>
          <a:off x="4716016" y="4005064"/>
          <a:ext cx="4176464" cy="252984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custNo</a:t>
                      </a:r>
                      <a:endParaRPr kumimoji="0" lang="en-US" sz="14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r>
                        <a:rPr lang="en-GB" sz="1400" b="1" dirty="0" err="1">
                          <a:solidFill>
                            <a:schemeClr val="tx1"/>
                          </a:solidFill>
                          <a:latin typeface="Courier New" pitchFamily="49" charset="0"/>
                          <a:cs typeface="Courier New" pitchFamily="49" charset="0"/>
                        </a:rPr>
                        <a:t>firmName</a:t>
                      </a:r>
                      <a:endParaRPr lang="en-GB" sz="1400" b="1" dirty="0">
                        <a:solidFill>
                          <a:schemeClr val="tx1"/>
                        </a:solidFill>
                        <a:latin typeface="Courier New" pitchFamily="49" charset="0"/>
                        <a:cs typeface="Courier New"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a:r>
                        <a:rPr lang="en-GB" sz="1400" b="1" dirty="0">
                          <a:solidFill>
                            <a:schemeClr val="tx1"/>
                          </a:solidFill>
                          <a:latin typeface="Courier New" pitchFamily="49" charset="0"/>
                          <a:cs typeface="Courier New" pitchFamily="49" charset="0"/>
                        </a:rPr>
                        <a:t>TotalCost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001</a:t>
                      </a:r>
                      <a:endParaRPr kumimoji="0" lang="en-US" sz="14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400" b="1" dirty="0">
                          <a:latin typeface="Courier New" pitchFamily="49" charset="0"/>
                          <a:cs typeface="Courier New" pitchFamily="49" charset="0"/>
                        </a:rPr>
                        <a:t>Roundabout Inc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GB" sz="1400" b="1" dirty="0">
                          <a:latin typeface="Courier New" pitchFamily="49" charset="0"/>
                          <a:cs typeface="Courier New" pitchFamily="49" charset="0"/>
                        </a:rPr>
                        <a:t>1043.55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006</a:t>
                      </a:r>
                      <a:endParaRPr kumimoji="0" lang="en-US" sz="14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400" b="1" dirty="0" err="1">
                          <a:latin typeface="Courier New" pitchFamily="49" charset="0"/>
                          <a:cs typeface="Courier New" pitchFamily="49" charset="0"/>
                        </a:rPr>
                        <a:t>TeaTime</a:t>
                      </a:r>
                      <a:r>
                        <a:rPr lang="en-GB" sz="1400" b="1" dirty="0">
                          <a:latin typeface="Courier New" pitchFamily="49" charset="0"/>
                          <a:cs typeface="Courier New" pitchFamily="49" charset="0"/>
                        </a:rPr>
                        <a:t> Ltd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GB" sz="1400" b="1" dirty="0">
                          <a:latin typeface="Courier New" pitchFamily="49" charset="0"/>
                          <a:cs typeface="Courier New" pitchFamily="49" charset="0"/>
                        </a:rPr>
                        <a:t>538.35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057</a:t>
                      </a:r>
                      <a:endParaRPr kumimoji="0" lang="en-US" sz="14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400" b="1" dirty="0">
                          <a:latin typeface="Courier New" pitchFamily="49" charset="0"/>
                          <a:cs typeface="Courier New" pitchFamily="49" charset="0"/>
                        </a:rPr>
                        <a:t>Train</a:t>
                      </a:r>
                      <a:r>
                        <a:rPr lang="en-GB" sz="1400" b="1" baseline="0" dirty="0">
                          <a:latin typeface="Courier New" pitchFamily="49" charset="0"/>
                          <a:cs typeface="Courier New" pitchFamily="49" charset="0"/>
                        </a:rPr>
                        <a:t> Inc.</a:t>
                      </a:r>
                      <a:endParaRPr lang="en-GB" sz="1400"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GB" sz="1400" b="1" dirty="0">
                          <a:latin typeface="Courier New" pitchFamily="49" charset="0"/>
                          <a:cs typeface="Courier New" pitchFamily="49" charset="0"/>
                        </a:rPr>
                        <a:t>2262.50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078</a:t>
                      </a:r>
                      <a:endParaRPr kumimoji="0" lang="en-US" sz="14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400" b="1" dirty="0">
                          <a:latin typeface="Courier New" pitchFamily="49" charset="0"/>
                          <a:cs typeface="Courier New" pitchFamily="49" charset="0"/>
                        </a:rPr>
                        <a:t>Magic Inc.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GB" sz="1400" b="1" dirty="0">
                          <a:latin typeface="Courier New" pitchFamily="49" charset="0"/>
                          <a:cs typeface="Courier New" pitchFamily="49" charset="0"/>
                        </a:rPr>
                        <a:t>516.35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088</a:t>
                      </a:r>
                      <a:endParaRPr kumimoji="0" lang="en-US" sz="14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400" b="1" dirty="0">
                          <a:latin typeface="Courier New" pitchFamily="49" charset="0"/>
                          <a:cs typeface="Courier New" pitchFamily="49" charset="0"/>
                        </a:rPr>
                        <a:t>Molluscs R 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GB" sz="1400" b="1" dirty="0">
                          <a:latin typeface="Courier New" pitchFamily="49" charset="0"/>
                          <a:cs typeface="Courier New" pitchFamily="49" charset="0"/>
                        </a:rPr>
                        <a:t>860.20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Courier New" pitchFamily="49" charset="0"/>
                          <a:ea typeface="Times New Roman" pitchFamily="18" charset="0"/>
                          <a:cs typeface="Courier New" pitchFamily="49" charset="0"/>
                        </a:rPr>
                        <a:t>174</a:t>
                      </a:r>
                      <a:endParaRPr kumimoji="0" lang="en-US" sz="14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400" b="1" dirty="0">
                          <a:latin typeface="Courier New" pitchFamily="49" charset="0"/>
                          <a:cs typeface="Courier New" pitchFamily="49" charset="0"/>
                        </a:rPr>
                        <a:t>Spring</a:t>
                      </a:r>
                      <a:r>
                        <a:rPr lang="en-GB" sz="1400" b="1" baseline="0" dirty="0">
                          <a:latin typeface="Courier New" pitchFamily="49" charset="0"/>
                          <a:cs typeface="Courier New" pitchFamily="49" charset="0"/>
                        </a:rPr>
                        <a:t> Ltd</a:t>
                      </a:r>
                      <a:endParaRPr lang="en-GB" sz="1400" b="1"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GB" sz="1400" b="1" dirty="0">
                          <a:latin typeface="Courier New" pitchFamily="49" charset="0"/>
                          <a:cs typeface="Courier New" pitchFamily="49" charset="0"/>
                        </a:rPr>
                        <a:t>43.50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a:t>More Joins</a:t>
            </a:r>
          </a:p>
        </p:txBody>
      </p:sp>
      <p:sp>
        <p:nvSpPr>
          <p:cNvPr id="32771" name="Rectangle 3"/>
          <p:cNvSpPr>
            <a:spLocks noGrp="1" noChangeArrowheads="1"/>
          </p:cNvSpPr>
          <p:nvPr>
            <p:ph idx="1"/>
          </p:nvPr>
        </p:nvSpPr>
        <p:spPr/>
        <p:txBody>
          <a:bodyPr>
            <a:normAutofit/>
          </a:bodyPr>
          <a:lstStyle/>
          <a:p>
            <a:pPr marL="0" indent="0" eaLnBrk="1" hangingPunct="1">
              <a:buNone/>
            </a:pPr>
            <a:r>
              <a:rPr lang="en-GB" sz="2400" dirty="0"/>
              <a:t>The joins used on previous slides are termed </a:t>
            </a:r>
            <a:r>
              <a:rPr lang="en-GB" sz="2400" dirty="0" err="1"/>
              <a:t>equi</a:t>
            </a:r>
            <a:r>
              <a:rPr lang="en-GB" sz="2400" dirty="0"/>
              <a:t>-joins</a:t>
            </a:r>
          </a:p>
          <a:p>
            <a:pPr marL="0" indent="0" eaLnBrk="1" hangingPunct="1">
              <a:buNone/>
            </a:pPr>
            <a:endParaRPr lang="en-GB" sz="2400" dirty="0"/>
          </a:p>
          <a:p>
            <a:pPr marL="0" indent="0" eaLnBrk="1" hangingPunct="1">
              <a:spcBef>
                <a:spcPct val="50000"/>
              </a:spcBef>
              <a:buNone/>
            </a:pPr>
            <a:r>
              <a:rPr lang="en-GB" sz="2400" dirty="0"/>
              <a:t>We will be looking at two more types of join:</a:t>
            </a:r>
          </a:p>
          <a:p>
            <a:pPr marL="228600" lvl="1" indent="0" eaLnBrk="1" hangingPunct="1">
              <a:spcBef>
                <a:spcPct val="50000"/>
              </a:spcBef>
              <a:buNone/>
            </a:pPr>
            <a:r>
              <a:rPr lang="en-GB" sz="2400" dirty="0"/>
              <a:t>Outer Join</a:t>
            </a:r>
          </a:p>
          <a:p>
            <a:pPr marL="228600" lvl="1" indent="0" eaLnBrk="1" hangingPunct="1">
              <a:spcBef>
                <a:spcPct val="50000"/>
              </a:spcBef>
              <a:buNone/>
            </a:pPr>
            <a:r>
              <a:rPr lang="en-GB" sz="2400" dirty="0"/>
              <a:t>Non-</a:t>
            </a:r>
            <a:r>
              <a:rPr lang="en-GB" sz="2400" dirty="0" err="1"/>
              <a:t>equi</a:t>
            </a:r>
            <a:r>
              <a:rPr lang="en-GB" sz="2400" dirty="0"/>
              <a:t> Join</a:t>
            </a:r>
          </a:p>
          <a:p>
            <a:pPr lvl="1" eaLnBrk="1" hangingPunct="1"/>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a:t>Outer Joins</a:t>
            </a:r>
          </a:p>
        </p:txBody>
      </p:sp>
      <p:sp>
        <p:nvSpPr>
          <p:cNvPr id="33795" name="Rectangle 3"/>
          <p:cNvSpPr>
            <a:spLocks noGrp="1" noChangeArrowheads="1"/>
          </p:cNvSpPr>
          <p:nvPr>
            <p:ph idx="1"/>
          </p:nvPr>
        </p:nvSpPr>
        <p:spPr>
          <a:xfrm>
            <a:off x="395536" y="2420889"/>
            <a:ext cx="8424936" cy="3672408"/>
          </a:xfrm>
        </p:spPr>
        <p:txBody>
          <a:bodyPr>
            <a:normAutofit fontScale="55000" lnSpcReduction="20000"/>
          </a:bodyPr>
          <a:lstStyle/>
          <a:p>
            <a:pPr marL="0" indent="0" eaLnBrk="1" hangingPunct="1">
              <a:lnSpc>
                <a:spcPct val="90000"/>
              </a:lnSpc>
              <a:buNone/>
            </a:pPr>
            <a:r>
              <a:rPr lang="en-GB" sz="3300" dirty="0"/>
              <a:t>An </a:t>
            </a:r>
            <a:r>
              <a:rPr lang="en-GB" sz="3300" dirty="0" err="1"/>
              <a:t>equi</a:t>
            </a:r>
            <a:r>
              <a:rPr lang="en-GB" sz="3300" dirty="0"/>
              <a:t>-join combines data from two tables by forming pairs of related rows where the ‘joining’ columns in each table have the same value</a:t>
            </a:r>
          </a:p>
          <a:p>
            <a:pPr marL="0" indent="0" eaLnBrk="1" hangingPunct="1">
              <a:lnSpc>
                <a:spcPct val="90000"/>
              </a:lnSpc>
              <a:buNone/>
            </a:pPr>
            <a:endParaRPr lang="en-GB" sz="3300" dirty="0"/>
          </a:p>
          <a:p>
            <a:pPr marL="0" indent="0" eaLnBrk="1" hangingPunct="1">
              <a:lnSpc>
                <a:spcPct val="90000"/>
              </a:lnSpc>
              <a:spcBef>
                <a:spcPct val="50000"/>
              </a:spcBef>
              <a:buNone/>
            </a:pPr>
            <a:r>
              <a:rPr lang="en-GB" sz="3300" dirty="0"/>
              <a:t>If there is a value in one table that has no ‘matching’ value in the other, these rows are ignored</a:t>
            </a:r>
          </a:p>
          <a:p>
            <a:pPr marL="0" indent="0" eaLnBrk="1" hangingPunct="1">
              <a:lnSpc>
                <a:spcPct val="90000"/>
              </a:lnSpc>
              <a:spcBef>
                <a:spcPct val="50000"/>
              </a:spcBef>
              <a:buNone/>
            </a:pPr>
            <a:endParaRPr lang="en-GB" sz="3300" dirty="0"/>
          </a:p>
          <a:p>
            <a:pPr marL="0" indent="0" eaLnBrk="1" hangingPunct="1">
              <a:lnSpc>
                <a:spcPct val="90000"/>
              </a:lnSpc>
              <a:buNone/>
            </a:pPr>
            <a:r>
              <a:rPr lang="en-GB" sz="3300" dirty="0"/>
              <a:t>We can include these rows in our results by using the </a:t>
            </a:r>
            <a:r>
              <a:rPr lang="en-GB" sz="3300" dirty="0">
                <a:solidFill>
                  <a:srgbClr val="7030A0"/>
                </a:solidFill>
              </a:rPr>
              <a:t>outer join operator (+) ORACLE </a:t>
            </a:r>
            <a:r>
              <a:rPr lang="en-GB" sz="3300" dirty="0"/>
              <a:t>or </a:t>
            </a:r>
            <a:r>
              <a:rPr lang="en-GB" sz="3300" dirty="0">
                <a:solidFill>
                  <a:srgbClr val="FF0000"/>
                </a:solidFill>
              </a:rPr>
              <a:t>Left and Right Outer Joins for MS Access</a:t>
            </a:r>
          </a:p>
          <a:p>
            <a:pPr marL="0" indent="0" eaLnBrk="1" hangingPunct="1">
              <a:lnSpc>
                <a:spcPct val="90000"/>
              </a:lnSpc>
              <a:buNone/>
            </a:pPr>
            <a:endParaRPr lang="en-GB" sz="3300" dirty="0"/>
          </a:p>
          <a:p>
            <a:pPr marL="0" indent="0" eaLnBrk="1" hangingPunct="1">
              <a:lnSpc>
                <a:spcPct val="90000"/>
              </a:lnSpc>
              <a:buNone/>
            </a:pPr>
            <a:r>
              <a:rPr lang="en-GB" sz="3300" dirty="0"/>
              <a:t>We retrieve records from multiple tables whilst preserving records from one of the tables even if there is no matching record in the other table. </a:t>
            </a:r>
          </a:p>
          <a:p>
            <a:pPr marL="0" indent="0" eaLnBrk="1" hangingPunct="1">
              <a:lnSpc>
                <a:spcPct val="90000"/>
              </a:lnSpc>
              <a:buNone/>
            </a:pPr>
            <a:r>
              <a:rPr lang="en-GB" sz="3300" dirty="0"/>
              <a:t>The output is created by linking to a null row.</a:t>
            </a:r>
          </a:p>
          <a:p>
            <a:pPr lvl="1" eaLnBrk="1" hangingPunct="1">
              <a:lnSpc>
                <a:spcPct val="90000"/>
              </a:lnSpc>
            </a:pPr>
            <a:endParaRPr lang="en-GB"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dirty="0"/>
              <a:t>Joins</a:t>
            </a:r>
          </a:p>
        </p:txBody>
      </p:sp>
      <p:sp>
        <p:nvSpPr>
          <p:cNvPr id="8195" name="Text Box 4"/>
          <p:cNvSpPr txBox="1">
            <a:spLocks noChangeArrowheads="1"/>
          </p:cNvSpPr>
          <p:nvPr/>
        </p:nvSpPr>
        <p:spPr bwMode="auto">
          <a:xfrm>
            <a:off x="683765" y="2900612"/>
            <a:ext cx="7776467" cy="1015663"/>
          </a:xfrm>
          <a:prstGeom prst="rect">
            <a:avLst/>
          </a:prstGeom>
          <a:solidFill>
            <a:schemeClr val="accent1">
              <a:alpha val="20000"/>
            </a:schemeClr>
          </a:solidFill>
          <a:ln w="9525">
            <a:solidFill>
              <a:schemeClr val="accent1"/>
            </a:solidFill>
            <a:miter lim="800000"/>
            <a:headEnd/>
            <a:tailEnd/>
          </a:ln>
        </p:spPr>
        <p:txBody>
          <a:bodyPr wrap="square">
            <a:spAutoFit/>
          </a:bodyPr>
          <a:lstStyle/>
          <a:p>
            <a:r>
              <a:rPr lang="en-GB" sz="2000" b="1" dirty="0">
                <a:latin typeface="Courier New" pitchFamily="49" charset="0"/>
                <a:cs typeface="Courier New" pitchFamily="49" charset="0"/>
              </a:rPr>
              <a:t>SELECT Student.courseCode, name, courseDesc</a:t>
            </a:r>
          </a:p>
          <a:p>
            <a:r>
              <a:rPr lang="en-GB" sz="2000" b="1" dirty="0">
                <a:latin typeface="Courier New" pitchFamily="49" charset="0"/>
                <a:cs typeface="Courier New" pitchFamily="49" charset="0"/>
              </a:rPr>
              <a:t>FROM Course, Student</a:t>
            </a:r>
          </a:p>
          <a:p>
            <a:r>
              <a:rPr lang="en-GB" sz="2000" b="1" dirty="0">
                <a:latin typeface="Courier New" pitchFamily="49" charset="0"/>
                <a:cs typeface="Courier New" pitchFamily="49" charset="0"/>
              </a:rPr>
              <a:t>WHERE Student.courseCode = Course.courseCode;</a:t>
            </a:r>
          </a:p>
        </p:txBody>
      </p:sp>
      <p:sp>
        <p:nvSpPr>
          <p:cNvPr id="8196" name="Text Box 5"/>
          <p:cNvSpPr txBox="1">
            <a:spLocks noChangeArrowheads="1"/>
          </p:cNvSpPr>
          <p:nvPr/>
        </p:nvSpPr>
        <p:spPr bwMode="auto">
          <a:xfrm>
            <a:off x="2736055" y="5013176"/>
            <a:ext cx="3671888" cy="541046"/>
          </a:xfrm>
          <a:prstGeom prst="rect">
            <a:avLst/>
          </a:prstGeom>
          <a:solidFill>
            <a:schemeClr val="tx1"/>
          </a:solidFill>
          <a:ln w="28575">
            <a:solidFill>
              <a:schemeClr val="tx1"/>
            </a:solidFill>
            <a:prstDash val="sysDot"/>
            <a:miter lim="800000"/>
            <a:headEnd/>
            <a:tailEnd/>
          </a:ln>
        </p:spPr>
        <p:txBody>
          <a:bodyPr>
            <a:spAutoFit/>
          </a:bodyPr>
          <a:lstStyle/>
          <a:p>
            <a:pPr>
              <a:lnSpc>
                <a:spcPct val="80000"/>
              </a:lnSpc>
              <a:spcBef>
                <a:spcPct val="20000"/>
              </a:spcBef>
              <a:buClr>
                <a:schemeClr val="bg2"/>
              </a:buClr>
              <a:buSzPct val="75000"/>
            </a:pPr>
            <a:r>
              <a:rPr lang="en-GB" dirty="0">
                <a:solidFill>
                  <a:schemeClr val="accent2">
                    <a:lumMod val="20000"/>
                    <a:lumOff val="80000"/>
                  </a:schemeClr>
                </a:solidFill>
                <a:latin typeface="+mn-lt"/>
              </a:rPr>
              <a:t>A join condition is specified in the WHERE clause.</a:t>
            </a:r>
          </a:p>
        </p:txBody>
      </p:sp>
      <p:sp>
        <p:nvSpPr>
          <p:cNvPr id="8197" name="Line 8"/>
          <p:cNvSpPr>
            <a:spLocks noChangeShapeType="1"/>
          </p:cNvSpPr>
          <p:nvPr/>
        </p:nvSpPr>
        <p:spPr bwMode="auto">
          <a:xfrm flipH="1" flipV="1">
            <a:off x="1604680" y="3916274"/>
            <a:ext cx="2031215" cy="1096901"/>
          </a:xfrm>
          <a:prstGeom prst="line">
            <a:avLst/>
          </a:prstGeom>
          <a:noFill/>
          <a:ln w="19050">
            <a:solidFill>
              <a:schemeClr val="tx1"/>
            </a:solidFill>
            <a:prstDash val="solid"/>
            <a:round/>
            <a:headEnd/>
            <a:tailEnd type="triangle" w="med" len="med"/>
          </a:ln>
        </p:spPr>
        <p:txBody>
          <a:bodyPr/>
          <a:lstStyle/>
          <a:p>
            <a:endParaRPr lang="en-GB"/>
          </a:p>
        </p:txBody>
      </p:sp>
      <p:sp>
        <p:nvSpPr>
          <p:cNvPr id="6" name="Oval 5"/>
          <p:cNvSpPr/>
          <p:nvPr/>
        </p:nvSpPr>
        <p:spPr>
          <a:xfrm>
            <a:off x="525925" y="3442765"/>
            <a:ext cx="1113036" cy="4735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a:t>Outer Joins</a:t>
            </a:r>
          </a:p>
        </p:txBody>
      </p:sp>
      <p:sp>
        <p:nvSpPr>
          <p:cNvPr id="34819" name="Rectangle 3"/>
          <p:cNvSpPr>
            <a:spLocks noGrp="1" noChangeArrowheads="1"/>
          </p:cNvSpPr>
          <p:nvPr>
            <p:ph idx="1"/>
          </p:nvPr>
        </p:nvSpPr>
        <p:spPr>
          <a:xfrm>
            <a:off x="688628" y="2497623"/>
            <a:ext cx="8229600" cy="576262"/>
          </a:xfrm>
        </p:spPr>
        <p:txBody>
          <a:bodyPr>
            <a:normAutofit/>
          </a:bodyPr>
          <a:lstStyle/>
          <a:p>
            <a:pPr marL="0" indent="0" eaLnBrk="1" hangingPunct="1">
              <a:lnSpc>
                <a:spcPct val="90000"/>
              </a:lnSpc>
              <a:buNone/>
            </a:pPr>
            <a:r>
              <a:rPr lang="en-GB" sz="2000" dirty="0">
                <a:solidFill>
                  <a:srgbClr val="002060"/>
                </a:solidFill>
              </a:rPr>
              <a:t>Consider the following tables:</a:t>
            </a:r>
          </a:p>
        </p:txBody>
      </p:sp>
      <p:graphicFrame>
        <p:nvGraphicFramePr>
          <p:cNvPr id="360544" name="Group 96"/>
          <p:cNvGraphicFramePr>
            <a:graphicFrameLocks noGrp="1"/>
          </p:cNvGraphicFramePr>
          <p:nvPr>
            <p:extLst>
              <p:ext uri="{D42A27DB-BD31-4B8C-83A1-F6EECF244321}">
                <p14:modId xmlns:p14="http://schemas.microsoft.com/office/powerpoint/2010/main" val="1255460218"/>
              </p:ext>
            </p:extLst>
          </p:nvPr>
        </p:nvGraphicFramePr>
        <p:xfrm>
          <a:off x="689992" y="3717032"/>
          <a:ext cx="3611563" cy="2194560"/>
        </p:xfrm>
        <a:graphic>
          <a:graphicData uri="http://schemas.openxmlformats.org/drawingml/2006/table">
            <a:tbl>
              <a:tblPr/>
              <a:tblGrid>
                <a:gridCol w="1090613">
                  <a:extLst>
                    <a:ext uri="{9D8B030D-6E8A-4147-A177-3AD203B41FA5}">
                      <a16:colId xmlns:a16="http://schemas.microsoft.com/office/drawing/2014/main" val="20000"/>
                    </a:ext>
                  </a:extLst>
                </a:gridCol>
                <a:gridCol w="1655762">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tblGrid>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CourseCode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CourseDesc</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C001</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C002</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Intermediate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C004</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Web Advanced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C005</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Access</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C006</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C008</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Web</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C003</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360548" name="Group 100"/>
          <p:cNvGraphicFramePr>
            <a:graphicFrameLocks noGrp="1"/>
          </p:cNvGraphicFramePr>
          <p:nvPr>
            <p:extLst>
              <p:ext uri="{D42A27DB-BD31-4B8C-83A1-F6EECF244321}">
                <p14:modId xmlns:p14="http://schemas.microsoft.com/office/powerpoint/2010/main" val="1493052151"/>
              </p:ext>
            </p:extLst>
          </p:nvPr>
        </p:nvGraphicFramePr>
        <p:xfrm>
          <a:off x="5291932" y="4539992"/>
          <a:ext cx="2087562" cy="1371600"/>
        </p:xfrm>
        <a:graphic>
          <a:graphicData uri="http://schemas.openxmlformats.org/drawingml/2006/table">
            <a:tbl>
              <a:tblPr/>
              <a:tblGrid>
                <a:gridCol w="1152525">
                  <a:extLst>
                    <a:ext uri="{9D8B030D-6E8A-4147-A177-3AD203B41FA5}">
                      <a16:colId xmlns:a16="http://schemas.microsoft.com/office/drawing/2014/main" val="20000"/>
                    </a:ext>
                  </a:extLst>
                </a:gridCol>
                <a:gridCol w="935037">
                  <a:extLst>
                    <a:ext uri="{9D8B030D-6E8A-4147-A177-3AD203B41FA5}">
                      <a16:colId xmlns:a16="http://schemas.microsoft.com/office/drawing/2014/main" val="20001"/>
                    </a:ext>
                  </a:extLst>
                </a:gridCol>
              </a:tblGrid>
              <a:tr h="263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Comic Sans MS" pitchFamily="66" charset="0"/>
                          <a:cs typeface="Arial" charset="0"/>
                        </a:rPr>
                        <a:t>Name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T1</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T2</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Betty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Pebbles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34878" name="Text Box 92"/>
          <p:cNvSpPr txBox="1">
            <a:spLocks noChangeArrowheads="1"/>
          </p:cNvSpPr>
          <p:nvPr/>
        </p:nvSpPr>
        <p:spPr bwMode="auto">
          <a:xfrm>
            <a:off x="634495" y="3163345"/>
            <a:ext cx="1943100" cy="366713"/>
          </a:xfrm>
          <a:prstGeom prst="rect">
            <a:avLst/>
          </a:prstGeom>
          <a:noFill/>
          <a:ln w="9525">
            <a:noFill/>
            <a:miter lim="800000"/>
            <a:headEnd/>
            <a:tailEnd/>
          </a:ln>
        </p:spPr>
        <p:txBody>
          <a:bodyPr>
            <a:spAutoFit/>
          </a:bodyPr>
          <a:lstStyle/>
          <a:p>
            <a:r>
              <a:rPr lang="en-GB">
                <a:latin typeface="+mn-lt"/>
              </a:rPr>
              <a:t>Course</a:t>
            </a:r>
          </a:p>
        </p:txBody>
      </p:sp>
      <p:sp>
        <p:nvSpPr>
          <p:cNvPr id="34879" name="Text Box 93"/>
          <p:cNvSpPr txBox="1">
            <a:spLocks noChangeArrowheads="1"/>
          </p:cNvSpPr>
          <p:nvPr/>
        </p:nvSpPr>
        <p:spPr bwMode="auto">
          <a:xfrm>
            <a:off x="5291932" y="4005064"/>
            <a:ext cx="1943100" cy="366712"/>
          </a:xfrm>
          <a:prstGeom prst="rect">
            <a:avLst/>
          </a:prstGeom>
          <a:noFill/>
          <a:ln w="9525">
            <a:noFill/>
            <a:miter lim="800000"/>
            <a:headEnd/>
            <a:tailEnd/>
          </a:ln>
        </p:spPr>
        <p:txBody>
          <a:bodyPr>
            <a:spAutoFit/>
          </a:bodyPr>
          <a:lstStyle/>
          <a:p>
            <a:r>
              <a:rPr lang="en-GB">
                <a:latin typeface="+mn-lt"/>
              </a:rPr>
              <a:t>Tutor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28295"/>
            <a:ext cx="8229600" cy="1027113"/>
          </a:xfrm>
        </p:spPr>
        <p:txBody>
          <a:bodyPr/>
          <a:lstStyle/>
          <a:p>
            <a:pPr eaLnBrk="1" hangingPunct="1"/>
            <a:r>
              <a:rPr lang="en-GB"/>
              <a:t>Outer Joins</a:t>
            </a:r>
          </a:p>
        </p:txBody>
      </p:sp>
      <p:sp>
        <p:nvSpPr>
          <p:cNvPr id="35843" name="Rectangle 3"/>
          <p:cNvSpPr>
            <a:spLocks noGrp="1" noChangeArrowheads="1"/>
          </p:cNvSpPr>
          <p:nvPr>
            <p:ph type="body" sz="half" idx="1"/>
          </p:nvPr>
        </p:nvSpPr>
        <p:spPr>
          <a:xfrm>
            <a:off x="457200" y="1412875"/>
            <a:ext cx="8291513" cy="576263"/>
          </a:xfrm>
        </p:spPr>
        <p:txBody>
          <a:bodyPr/>
          <a:lstStyle/>
          <a:p>
            <a:pPr marL="0" indent="0" eaLnBrk="1" hangingPunct="1">
              <a:buNone/>
            </a:pPr>
            <a:r>
              <a:rPr lang="en-GB" sz="2800" dirty="0">
                <a:solidFill>
                  <a:srgbClr val="002060"/>
                </a:solidFill>
              </a:rPr>
              <a:t>Using an </a:t>
            </a:r>
            <a:r>
              <a:rPr lang="en-GB" sz="2800" dirty="0" err="1">
                <a:solidFill>
                  <a:srgbClr val="002060"/>
                </a:solidFill>
              </a:rPr>
              <a:t>equi</a:t>
            </a:r>
            <a:r>
              <a:rPr lang="en-GB" sz="2800" dirty="0">
                <a:solidFill>
                  <a:srgbClr val="002060"/>
                </a:solidFill>
              </a:rPr>
              <a:t>-join will give us:</a:t>
            </a:r>
          </a:p>
        </p:txBody>
      </p:sp>
      <p:graphicFrame>
        <p:nvGraphicFramePr>
          <p:cNvPr id="362636" name="Group 140"/>
          <p:cNvGraphicFramePr>
            <a:graphicFrameLocks noGrp="1"/>
          </p:cNvGraphicFramePr>
          <p:nvPr>
            <p:ph sz="half" idx="2"/>
            <p:extLst>
              <p:ext uri="{D42A27DB-BD31-4B8C-83A1-F6EECF244321}">
                <p14:modId xmlns:p14="http://schemas.microsoft.com/office/powerpoint/2010/main" val="53128156"/>
              </p:ext>
            </p:extLst>
          </p:nvPr>
        </p:nvGraphicFramePr>
        <p:xfrm>
          <a:off x="3924300" y="2420938"/>
          <a:ext cx="5127625" cy="1920240"/>
        </p:xfrm>
        <a:graphic>
          <a:graphicData uri="http://schemas.openxmlformats.org/drawingml/2006/table">
            <a:tbl>
              <a:tblPr/>
              <a:tblGrid>
                <a:gridCol w="1047750">
                  <a:extLst>
                    <a:ext uri="{9D8B030D-6E8A-4147-A177-3AD203B41FA5}">
                      <a16:colId xmlns:a16="http://schemas.microsoft.com/office/drawing/2014/main" val="20000"/>
                    </a:ext>
                  </a:extLst>
                </a:gridCol>
                <a:gridCol w="1589088">
                  <a:extLst>
                    <a:ext uri="{9D8B030D-6E8A-4147-A177-3AD203B41FA5}">
                      <a16:colId xmlns:a16="http://schemas.microsoft.com/office/drawing/2014/main" val="20001"/>
                    </a:ext>
                  </a:extLst>
                </a:gridCol>
                <a:gridCol w="830262">
                  <a:extLst>
                    <a:ext uri="{9D8B030D-6E8A-4147-A177-3AD203B41FA5}">
                      <a16:colId xmlns:a16="http://schemas.microsoft.com/office/drawing/2014/main" val="20002"/>
                    </a:ext>
                  </a:extLst>
                </a:gridCol>
                <a:gridCol w="830263">
                  <a:extLst>
                    <a:ext uri="{9D8B030D-6E8A-4147-A177-3AD203B41FA5}">
                      <a16:colId xmlns:a16="http://schemas.microsoft.com/office/drawing/2014/main" val="20003"/>
                    </a:ext>
                  </a:extLst>
                </a:gridCol>
                <a:gridCol w="830262">
                  <a:extLst>
                    <a:ext uri="{9D8B030D-6E8A-4147-A177-3AD203B41FA5}">
                      <a16:colId xmlns:a16="http://schemas.microsoft.com/office/drawing/2014/main" val="20004"/>
                    </a:ext>
                  </a:extLst>
                </a:gridCol>
              </a:tblGrid>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CourseCode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CourseDesc</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Comic Sans MS" pitchFamily="66" charset="0"/>
                          <a:cs typeface="Arial" charset="0"/>
                        </a:rPr>
                        <a:t>Name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71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C001</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C002</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Intermediate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C004</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Web Advanced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C005</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Access</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Betty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C006</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C008</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Web</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graphicFrame>
        <p:nvGraphicFramePr>
          <p:cNvPr id="362560" name="Group 64"/>
          <p:cNvGraphicFramePr>
            <a:graphicFrameLocks noGrp="1"/>
          </p:cNvGraphicFramePr>
          <p:nvPr>
            <p:extLst>
              <p:ext uri="{D42A27DB-BD31-4B8C-83A1-F6EECF244321}">
                <p14:modId xmlns:p14="http://schemas.microsoft.com/office/powerpoint/2010/main" val="1310700326"/>
              </p:ext>
            </p:extLst>
          </p:nvPr>
        </p:nvGraphicFramePr>
        <p:xfrm>
          <a:off x="168275" y="2427288"/>
          <a:ext cx="3611563" cy="2217103"/>
        </p:xfrm>
        <a:graphic>
          <a:graphicData uri="http://schemas.openxmlformats.org/drawingml/2006/table">
            <a:tbl>
              <a:tblPr/>
              <a:tblGrid>
                <a:gridCol w="1090613">
                  <a:extLst>
                    <a:ext uri="{9D8B030D-6E8A-4147-A177-3AD203B41FA5}">
                      <a16:colId xmlns:a16="http://schemas.microsoft.com/office/drawing/2014/main" val="20000"/>
                    </a:ext>
                  </a:extLst>
                </a:gridCol>
                <a:gridCol w="1655762">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tblGrid>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CourseCode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CourseDesc</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96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C001</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C002</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Intermediate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C004</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Web Advanced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C005</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Access</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C006</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C008</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Web</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C003</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362538" name="Group 42"/>
          <p:cNvGraphicFramePr>
            <a:graphicFrameLocks noGrp="1"/>
          </p:cNvGraphicFramePr>
          <p:nvPr>
            <p:extLst>
              <p:ext uri="{D42A27DB-BD31-4B8C-83A1-F6EECF244321}">
                <p14:modId xmlns:p14="http://schemas.microsoft.com/office/powerpoint/2010/main" val="1719204387"/>
              </p:ext>
            </p:extLst>
          </p:nvPr>
        </p:nvGraphicFramePr>
        <p:xfrm>
          <a:off x="179388" y="5232400"/>
          <a:ext cx="2087562" cy="1371600"/>
        </p:xfrm>
        <a:graphic>
          <a:graphicData uri="http://schemas.openxmlformats.org/drawingml/2006/table">
            <a:tbl>
              <a:tblPr/>
              <a:tblGrid>
                <a:gridCol w="1152525">
                  <a:extLst>
                    <a:ext uri="{9D8B030D-6E8A-4147-A177-3AD203B41FA5}">
                      <a16:colId xmlns:a16="http://schemas.microsoft.com/office/drawing/2014/main" val="20000"/>
                    </a:ext>
                  </a:extLst>
                </a:gridCol>
                <a:gridCol w="935037">
                  <a:extLst>
                    <a:ext uri="{9D8B030D-6E8A-4147-A177-3AD203B41FA5}">
                      <a16:colId xmlns:a16="http://schemas.microsoft.com/office/drawing/2014/main" val="20001"/>
                    </a:ext>
                  </a:extLst>
                </a:gridCol>
              </a:tblGrid>
              <a:tr h="263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Comic Sans MS" pitchFamily="66" charset="0"/>
                          <a:cs typeface="Arial" charset="0"/>
                        </a:rPr>
                        <a:t>Name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T1</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T2</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Betty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Pebbles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35902" name="Text Box 62"/>
          <p:cNvSpPr txBox="1">
            <a:spLocks noChangeArrowheads="1"/>
          </p:cNvSpPr>
          <p:nvPr/>
        </p:nvSpPr>
        <p:spPr bwMode="auto">
          <a:xfrm>
            <a:off x="34925" y="2060575"/>
            <a:ext cx="1943100" cy="366713"/>
          </a:xfrm>
          <a:prstGeom prst="rect">
            <a:avLst/>
          </a:prstGeom>
          <a:noFill/>
          <a:ln w="9525">
            <a:noFill/>
            <a:miter lim="800000"/>
            <a:headEnd/>
            <a:tailEnd/>
          </a:ln>
        </p:spPr>
        <p:txBody>
          <a:bodyPr>
            <a:spAutoFit/>
          </a:bodyPr>
          <a:lstStyle/>
          <a:p>
            <a:r>
              <a:rPr lang="en-GB">
                <a:latin typeface="+mn-lt"/>
              </a:rPr>
              <a:t>Course</a:t>
            </a:r>
          </a:p>
        </p:txBody>
      </p:sp>
      <p:sp>
        <p:nvSpPr>
          <p:cNvPr id="35903" name="Text Box 63"/>
          <p:cNvSpPr txBox="1">
            <a:spLocks noChangeArrowheads="1"/>
          </p:cNvSpPr>
          <p:nvPr/>
        </p:nvSpPr>
        <p:spPr bwMode="auto">
          <a:xfrm>
            <a:off x="179388" y="4872038"/>
            <a:ext cx="1943100" cy="366712"/>
          </a:xfrm>
          <a:prstGeom prst="rect">
            <a:avLst/>
          </a:prstGeom>
          <a:noFill/>
          <a:ln w="9525">
            <a:noFill/>
            <a:miter lim="800000"/>
            <a:headEnd/>
            <a:tailEnd/>
          </a:ln>
        </p:spPr>
        <p:txBody>
          <a:bodyPr>
            <a:spAutoFit/>
          </a:bodyPr>
          <a:lstStyle/>
          <a:p>
            <a:r>
              <a:rPr lang="en-GB">
                <a:latin typeface="+mn-lt"/>
              </a:rPr>
              <a:t>Tutor</a:t>
            </a:r>
          </a:p>
        </p:txBody>
      </p:sp>
      <p:sp>
        <p:nvSpPr>
          <p:cNvPr id="35954" name="Text Box 123"/>
          <p:cNvSpPr txBox="1">
            <a:spLocks noChangeArrowheads="1"/>
          </p:cNvSpPr>
          <p:nvPr/>
        </p:nvSpPr>
        <p:spPr bwMode="auto">
          <a:xfrm>
            <a:off x="3851275" y="5445125"/>
            <a:ext cx="4679950" cy="944563"/>
          </a:xfrm>
          <a:prstGeom prst="rect">
            <a:avLst/>
          </a:prstGeom>
          <a:solidFill>
            <a:schemeClr val="accent1">
              <a:lumMod val="40000"/>
              <a:lumOff val="60000"/>
            </a:schemeClr>
          </a:solidFill>
          <a:ln w="28575">
            <a:solidFill>
              <a:schemeClr val="accent1"/>
            </a:solidFill>
            <a:miter lim="800000"/>
            <a:headEnd/>
            <a:tailEnd/>
          </a:ln>
        </p:spPr>
        <p:txBody>
          <a:bodyPr>
            <a:spAutoFit/>
          </a:bodyPr>
          <a:lstStyle/>
          <a:p>
            <a:r>
              <a:rPr lang="en-GB"/>
              <a:t>select * </a:t>
            </a:r>
          </a:p>
          <a:p>
            <a:r>
              <a:rPr lang="en-GB"/>
              <a:t>from course C, tutor T</a:t>
            </a:r>
          </a:p>
          <a:p>
            <a:r>
              <a:rPr lang="en-GB"/>
              <a:t>where C.tutorno=T.tutorno;</a:t>
            </a:r>
          </a:p>
        </p:txBody>
      </p:sp>
      <p:sp>
        <p:nvSpPr>
          <p:cNvPr id="35955" name="Line 125"/>
          <p:cNvSpPr>
            <a:spLocks noChangeShapeType="1"/>
          </p:cNvSpPr>
          <p:nvPr/>
        </p:nvSpPr>
        <p:spPr bwMode="auto">
          <a:xfrm flipV="1">
            <a:off x="6443663" y="4437063"/>
            <a:ext cx="0" cy="1008062"/>
          </a:xfrm>
          <a:prstGeom prst="line">
            <a:avLst/>
          </a:prstGeom>
          <a:noFill/>
          <a:ln w="28575">
            <a:solidFill>
              <a:schemeClr val="tx1"/>
            </a:solidFill>
            <a:round/>
            <a:headEnd/>
            <a:tailEnd type="triangle" w="med" len="med"/>
          </a:ln>
        </p:spPr>
        <p:txBody>
          <a:bodyPr/>
          <a:lstStyle/>
          <a:p>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14325"/>
            <a:ext cx="8229600" cy="1027113"/>
          </a:xfrm>
        </p:spPr>
        <p:txBody>
          <a:bodyPr/>
          <a:lstStyle/>
          <a:p>
            <a:pPr eaLnBrk="1" hangingPunct="1"/>
            <a:r>
              <a:rPr lang="en-GB"/>
              <a:t>Outer Joins</a:t>
            </a:r>
          </a:p>
        </p:txBody>
      </p:sp>
      <p:sp>
        <p:nvSpPr>
          <p:cNvPr id="36867" name="Rectangle 3"/>
          <p:cNvSpPr>
            <a:spLocks noGrp="1" noChangeArrowheads="1"/>
          </p:cNvSpPr>
          <p:nvPr>
            <p:ph type="body" sz="half" idx="1"/>
          </p:nvPr>
        </p:nvSpPr>
        <p:spPr>
          <a:xfrm>
            <a:off x="457200" y="1412875"/>
            <a:ext cx="8291513" cy="576263"/>
          </a:xfrm>
        </p:spPr>
        <p:txBody>
          <a:bodyPr>
            <a:normAutofit/>
          </a:bodyPr>
          <a:lstStyle/>
          <a:p>
            <a:pPr marL="0" indent="0" eaLnBrk="1" hangingPunct="1">
              <a:buNone/>
            </a:pPr>
            <a:r>
              <a:rPr lang="en-GB" sz="2400" dirty="0">
                <a:solidFill>
                  <a:srgbClr val="002060"/>
                </a:solidFill>
              </a:rPr>
              <a:t>Using an outer join (Oracle) on Tutor will give us:</a:t>
            </a:r>
          </a:p>
        </p:txBody>
      </p:sp>
      <p:graphicFrame>
        <p:nvGraphicFramePr>
          <p:cNvPr id="364685" name="Group 141"/>
          <p:cNvGraphicFramePr>
            <a:graphicFrameLocks noGrp="1"/>
          </p:cNvGraphicFramePr>
          <p:nvPr>
            <p:ph sz="half" idx="2"/>
            <p:extLst>
              <p:ext uri="{D42A27DB-BD31-4B8C-83A1-F6EECF244321}">
                <p14:modId xmlns:p14="http://schemas.microsoft.com/office/powerpoint/2010/main" val="1934716900"/>
              </p:ext>
            </p:extLst>
          </p:nvPr>
        </p:nvGraphicFramePr>
        <p:xfrm>
          <a:off x="3924300" y="2420938"/>
          <a:ext cx="5127625" cy="2194560"/>
        </p:xfrm>
        <a:graphic>
          <a:graphicData uri="http://schemas.openxmlformats.org/drawingml/2006/table">
            <a:tbl>
              <a:tblPr/>
              <a:tblGrid>
                <a:gridCol w="10795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gridCol w="803275">
                  <a:extLst>
                    <a:ext uri="{9D8B030D-6E8A-4147-A177-3AD203B41FA5}">
                      <a16:colId xmlns:a16="http://schemas.microsoft.com/office/drawing/2014/main" val="20002"/>
                    </a:ext>
                  </a:extLst>
                </a:gridCol>
                <a:gridCol w="852488">
                  <a:extLst>
                    <a:ext uri="{9D8B030D-6E8A-4147-A177-3AD203B41FA5}">
                      <a16:colId xmlns:a16="http://schemas.microsoft.com/office/drawing/2014/main" val="20003"/>
                    </a:ext>
                  </a:extLst>
                </a:gridCol>
                <a:gridCol w="808037">
                  <a:extLst>
                    <a:ext uri="{9D8B030D-6E8A-4147-A177-3AD203B41FA5}">
                      <a16:colId xmlns:a16="http://schemas.microsoft.com/office/drawing/2014/main" val="20004"/>
                    </a:ext>
                  </a:extLst>
                </a:gridCol>
              </a:tblGrid>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CourseCode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CourseDesc</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Comic Sans MS" pitchFamily="66" charset="0"/>
                          <a:cs typeface="Arial" charset="0"/>
                        </a:rPr>
                        <a:t>Name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71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C001</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C002</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Intermediate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C004</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Web Advanced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C005</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Access</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Betty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C006</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C008</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Web</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C003</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364548" name="Group 4"/>
          <p:cNvGraphicFramePr>
            <a:graphicFrameLocks noGrp="1"/>
          </p:cNvGraphicFramePr>
          <p:nvPr>
            <p:extLst>
              <p:ext uri="{D42A27DB-BD31-4B8C-83A1-F6EECF244321}">
                <p14:modId xmlns:p14="http://schemas.microsoft.com/office/powerpoint/2010/main" val="1628328603"/>
              </p:ext>
            </p:extLst>
          </p:nvPr>
        </p:nvGraphicFramePr>
        <p:xfrm>
          <a:off x="168275" y="2427288"/>
          <a:ext cx="3611563" cy="2217103"/>
        </p:xfrm>
        <a:graphic>
          <a:graphicData uri="http://schemas.openxmlformats.org/drawingml/2006/table">
            <a:tbl>
              <a:tblPr/>
              <a:tblGrid>
                <a:gridCol w="1090613">
                  <a:extLst>
                    <a:ext uri="{9D8B030D-6E8A-4147-A177-3AD203B41FA5}">
                      <a16:colId xmlns:a16="http://schemas.microsoft.com/office/drawing/2014/main" val="20000"/>
                    </a:ext>
                  </a:extLst>
                </a:gridCol>
                <a:gridCol w="1655762">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tblGrid>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CourseCode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CourseDesc</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96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C001</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C002</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Intermediate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C004</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Web Advanced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C005</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Access</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C006</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C008</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Web</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C003</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364586" name="Group 42"/>
          <p:cNvGraphicFramePr>
            <a:graphicFrameLocks noGrp="1"/>
          </p:cNvGraphicFramePr>
          <p:nvPr>
            <p:extLst>
              <p:ext uri="{D42A27DB-BD31-4B8C-83A1-F6EECF244321}">
                <p14:modId xmlns:p14="http://schemas.microsoft.com/office/powerpoint/2010/main" val="1737039073"/>
              </p:ext>
            </p:extLst>
          </p:nvPr>
        </p:nvGraphicFramePr>
        <p:xfrm>
          <a:off x="179388" y="5232400"/>
          <a:ext cx="2087562" cy="1371600"/>
        </p:xfrm>
        <a:graphic>
          <a:graphicData uri="http://schemas.openxmlformats.org/drawingml/2006/table">
            <a:tbl>
              <a:tblPr/>
              <a:tblGrid>
                <a:gridCol w="1152525">
                  <a:extLst>
                    <a:ext uri="{9D8B030D-6E8A-4147-A177-3AD203B41FA5}">
                      <a16:colId xmlns:a16="http://schemas.microsoft.com/office/drawing/2014/main" val="20000"/>
                    </a:ext>
                  </a:extLst>
                </a:gridCol>
                <a:gridCol w="935037">
                  <a:extLst>
                    <a:ext uri="{9D8B030D-6E8A-4147-A177-3AD203B41FA5}">
                      <a16:colId xmlns:a16="http://schemas.microsoft.com/office/drawing/2014/main" val="20001"/>
                    </a:ext>
                  </a:extLst>
                </a:gridCol>
              </a:tblGrid>
              <a:tr h="263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Comic Sans MS" pitchFamily="66" charset="0"/>
                          <a:cs typeface="Arial" charset="0"/>
                        </a:rPr>
                        <a:t>Name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T1</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T2</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Betty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Pebbles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36926" name="Text Box 62"/>
          <p:cNvSpPr txBox="1">
            <a:spLocks noChangeArrowheads="1"/>
          </p:cNvSpPr>
          <p:nvPr/>
        </p:nvSpPr>
        <p:spPr bwMode="auto">
          <a:xfrm>
            <a:off x="34925" y="2060575"/>
            <a:ext cx="1943100" cy="366713"/>
          </a:xfrm>
          <a:prstGeom prst="rect">
            <a:avLst/>
          </a:prstGeom>
          <a:noFill/>
          <a:ln w="9525">
            <a:noFill/>
            <a:miter lim="800000"/>
            <a:headEnd/>
            <a:tailEnd/>
          </a:ln>
        </p:spPr>
        <p:txBody>
          <a:bodyPr>
            <a:spAutoFit/>
          </a:bodyPr>
          <a:lstStyle/>
          <a:p>
            <a:r>
              <a:rPr lang="en-GB">
                <a:latin typeface="+mn-lt"/>
              </a:rPr>
              <a:t>Course</a:t>
            </a:r>
          </a:p>
        </p:txBody>
      </p:sp>
      <p:sp>
        <p:nvSpPr>
          <p:cNvPr id="36927" name="Text Box 63"/>
          <p:cNvSpPr txBox="1">
            <a:spLocks noChangeArrowheads="1"/>
          </p:cNvSpPr>
          <p:nvPr/>
        </p:nvSpPr>
        <p:spPr bwMode="auto">
          <a:xfrm>
            <a:off x="179388" y="4872038"/>
            <a:ext cx="1943100" cy="366712"/>
          </a:xfrm>
          <a:prstGeom prst="rect">
            <a:avLst/>
          </a:prstGeom>
          <a:noFill/>
          <a:ln w="9525">
            <a:noFill/>
            <a:miter lim="800000"/>
            <a:headEnd/>
            <a:tailEnd/>
          </a:ln>
        </p:spPr>
        <p:txBody>
          <a:bodyPr>
            <a:spAutoFit/>
          </a:bodyPr>
          <a:lstStyle/>
          <a:p>
            <a:r>
              <a:rPr lang="en-GB">
                <a:latin typeface="+mn-lt"/>
              </a:rPr>
              <a:t>Tutor</a:t>
            </a:r>
          </a:p>
        </p:txBody>
      </p:sp>
      <p:sp>
        <p:nvSpPr>
          <p:cNvPr id="36984" name="Text Box 106"/>
          <p:cNvSpPr txBox="1">
            <a:spLocks noChangeArrowheads="1"/>
          </p:cNvSpPr>
          <p:nvPr/>
        </p:nvSpPr>
        <p:spPr bwMode="auto">
          <a:xfrm>
            <a:off x="3924300" y="4872038"/>
            <a:ext cx="4679950" cy="944563"/>
          </a:xfrm>
          <a:prstGeom prst="rect">
            <a:avLst/>
          </a:prstGeom>
          <a:solidFill>
            <a:schemeClr val="accent1">
              <a:lumMod val="40000"/>
              <a:lumOff val="60000"/>
            </a:schemeClr>
          </a:solidFill>
          <a:ln w="28575">
            <a:solidFill>
              <a:schemeClr val="accent1"/>
            </a:solidFill>
            <a:miter lim="800000"/>
            <a:headEnd/>
            <a:tailEnd/>
          </a:ln>
        </p:spPr>
        <p:txBody>
          <a:bodyPr>
            <a:spAutoFit/>
          </a:bodyPr>
          <a:lstStyle/>
          <a:p>
            <a:r>
              <a:rPr lang="en-GB"/>
              <a:t>select * </a:t>
            </a:r>
          </a:p>
          <a:p>
            <a:r>
              <a:rPr lang="en-GB"/>
              <a:t>from course C, tutor T</a:t>
            </a:r>
          </a:p>
          <a:p>
            <a:r>
              <a:rPr lang="en-GB"/>
              <a:t>where C.tutorno=T.tutorno(+);</a:t>
            </a:r>
          </a:p>
        </p:txBody>
      </p:sp>
      <p:sp>
        <p:nvSpPr>
          <p:cNvPr id="36985" name="Line 107"/>
          <p:cNvSpPr>
            <a:spLocks noChangeShapeType="1"/>
          </p:cNvSpPr>
          <p:nvPr/>
        </p:nvSpPr>
        <p:spPr bwMode="auto">
          <a:xfrm flipV="1">
            <a:off x="6443662" y="4509120"/>
            <a:ext cx="545" cy="359668"/>
          </a:xfrm>
          <a:prstGeom prst="line">
            <a:avLst/>
          </a:prstGeom>
          <a:noFill/>
          <a:ln w="28575">
            <a:solidFill>
              <a:schemeClr val="tx1"/>
            </a:solidFill>
            <a:round/>
            <a:headEnd/>
            <a:tailEnd type="triangle" w="med" len="med"/>
          </a:ln>
        </p:spPr>
        <p:txBody>
          <a:bodyPr/>
          <a:lstStyle/>
          <a:p>
            <a:endParaRPr lang="en-GB"/>
          </a:p>
        </p:txBody>
      </p:sp>
      <p:sp>
        <p:nvSpPr>
          <p:cNvPr id="2" name="TextBox 1"/>
          <p:cNvSpPr txBox="1"/>
          <p:nvPr/>
        </p:nvSpPr>
        <p:spPr>
          <a:xfrm>
            <a:off x="2555776" y="5949280"/>
            <a:ext cx="6408712" cy="738664"/>
          </a:xfrm>
          <a:prstGeom prst="rect">
            <a:avLst/>
          </a:prstGeom>
          <a:noFill/>
        </p:spPr>
        <p:txBody>
          <a:bodyPr wrap="square" rtlCol="0">
            <a:spAutoFit/>
          </a:bodyPr>
          <a:lstStyle/>
          <a:p>
            <a:r>
              <a:rPr lang="en-GB" sz="1400" dirty="0"/>
              <a:t>The join operator (+) is placed on the side of the join (table) which is deficient in information. It has the effect of creating one (or more) NULL rows, to which one or more rows form the non-deficient table can be joined.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a:t>Outer Joins</a:t>
            </a:r>
          </a:p>
        </p:txBody>
      </p:sp>
      <p:sp>
        <p:nvSpPr>
          <p:cNvPr id="37891" name="Rectangle 3"/>
          <p:cNvSpPr>
            <a:spLocks noGrp="1" noChangeArrowheads="1"/>
          </p:cNvSpPr>
          <p:nvPr>
            <p:ph type="body" sz="half" idx="1"/>
          </p:nvPr>
        </p:nvSpPr>
        <p:spPr>
          <a:xfrm>
            <a:off x="426243" y="1562894"/>
            <a:ext cx="8291513" cy="576263"/>
          </a:xfrm>
        </p:spPr>
        <p:txBody>
          <a:bodyPr>
            <a:normAutofit/>
          </a:bodyPr>
          <a:lstStyle/>
          <a:p>
            <a:pPr marL="0" indent="0" eaLnBrk="1" hangingPunct="1">
              <a:buNone/>
            </a:pPr>
            <a:r>
              <a:rPr lang="en-GB" sz="2400" dirty="0">
                <a:solidFill>
                  <a:srgbClr val="002060"/>
                </a:solidFill>
              </a:rPr>
              <a:t>Using an outer join (Oracle) on Course will give us:</a:t>
            </a:r>
          </a:p>
        </p:txBody>
      </p:sp>
      <p:graphicFrame>
        <p:nvGraphicFramePr>
          <p:cNvPr id="366763" name="Group 171"/>
          <p:cNvGraphicFramePr>
            <a:graphicFrameLocks noGrp="1"/>
          </p:cNvGraphicFramePr>
          <p:nvPr>
            <p:ph sz="half" idx="2"/>
            <p:extLst>
              <p:ext uri="{D42A27DB-BD31-4B8C-83A1-F6EECF244321}">
                <p14:modId xmlns:p14="http://schemas.microsoft.com/office/powerpoint/2010/main" val="2120932281"/>
              </p:ext>
            </p:extLst>
          </p:nvPr>
        </p:nvGraphicFramePr>
        <p:xfrm>
          <a:off x="3924300" y="2420938"/>
          <a:ext cx="5127625" cy="2194560"/>
        </p:xfrm>
        <a:graphic>
          <a:graphicData uri="http://schemas.openxmlformats.org/drawingml/2006/table">
            <a:tbl>
              <a:tblPr/>
              <a:tblGrid>
                <a:gridCol w="1047750">
                  <a:extLst>
                    <a:ext uri="{9D8B030D-6E8A-4147-A177-3AD203B41FA5}">
                      <a16:colId xmlns:a16="http://schemas.microsoft.com/office/drawing/2014/main" val="20000"/>
                    </a:ext>
                  </a:extLst>
                </a:gridCol>
                <a:gridCol w="1589088">
                  <a:extLst>
                    <a:ext uri="{9D8B030D-6E8A-4147-A177-3AD203B41FA5}">
                      <a16:colId xmlns:a16="http://schemas.microsoft.com/office/drawing/2014/main" val="20001"/>
                    </a:ext>
                  </a:extLst>
                </a:gridCol>
                <a:gridCol w="830262">
                  <a:extLst>
                    <a:ext uri="{9D8B030D-6E8A-4147-A177-3AD203B41FA5}">
                      <a16:colId xmlns:a16="http://schemas.microsoft.com/office/drawing/2014/main" val="20002"/>
                    </a:ext>
                  </a:extLst>
                </a:gridCol>
                <a:gridCol w="830263">
                  <a:extLst>
                    <a:ext uri="{9D8B030D-6E8A-4147-A177-3AD203B41FA5}">
                      <a16:colId xmlns:a16="http://schemas.microsoft.com/office/drawing/2014/main" val="20003"/>
                    </a:ext>
                  </a:extLst>
                </a:gridCol>
                <a:gridCol w="830262">
                  <a:extLst>
                    <a:ext uri="{9D8B030D-6E8A-4147-A177-3AD203B41FA5}">
                      <a16:colId xmlns:a16="http://schemas.microsoft.com/office/drawing/2014/main" val="20004"/>
                    </a:ext>
                  </a:extLst>
                </a:gridCol>
              </a:tblGrid>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CourseCode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CourseDesc</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Comic Sans MS" pitchFamily="66" charset="0"/>
                          <a:cs typeface="Arial" charset="0"/>
                        </a:rPr>
                        <a:t>Name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71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C001</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C004</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Web Advanced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C006</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C002</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Intermediate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C008</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Web</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C005</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Access</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Betty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Pebbles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366596" name="Group 4"/>
          <p:cNvGraphicFramePr>
            <a:graphicFrameLocks noGrp="1"/>
          </p:cNvGraphicFramePr>
          <p:nvPr>
            <p:extLst>
              <p:ext uri="{D42A27DB-BD31-4B8C-83A1-F6EECF244321}">
                <p14:modId xmlns:p14="http://schemas.microsoft.com/office/powerpoint/2010/main" val="900927033"/>
              </p:ext>
            </p:extLst>
          </p:nvPr>
        </p:nvGraphicFramePr>
        <p:xfrm>
          <a:off x="168275" y="2427288"/>
          <a:ext cx="3611563" cy="2217103"/>
        </p:xfrm>
        <a:graphic>
          <a:graphicData uri="http://schemas.openxmlformats.org/drawingml/2006/table">
            <a:tbl>
              <a:tblPr/>
              <a:tblGrid>
                <a:gridCol w="1090613">
                  <a:extLst>
                    <a:ext uri="{9D8B030D-6E8A-4147-A177-3AD203B41FA5}">
                      <a16:colId xmlns:a16="http://schemas.microsoft.com/office/drawing/2014/main" val="20000"/>
                    </a:ext>
                  </a:extLst>
                </a:gridCol>
                <a:gridCol w="1655762">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tblGrid>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CourseCode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CourseDesc</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96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C001</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C002</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Intermediate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C004</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Web Advanced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C005</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Access</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C006</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C008</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Web</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C003</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366634" name="Group 42"/>
          <p:cNvGraphicFramePr>
            <a:graphicFrameLocks noGrp="1"/>
          </p:cNvGraphicFramePr>
          <p:nvPr>
            <p:extLst>
              <p:ext uri="{D42A27DB-BD31-4B8C-83A1-F6EECF244321}">
                <p14:modId xmlns:p14="http://schemas.microsoft.com/office/powerpoint/2010/main" val="427790214"/>
              </p:ext>
            </p:extLst>
          </p:nvPr>
        </p:nvGraphicFramePr>
        <p:xfrm>
          <a:off x="179388" y="5232400"/>
          <a:ext cx="2087562" cy="1371600"/>
        </p:xfrm>
        <a:graphic>
          <a:graphicData uri="http://schemas.openxmlformats.org/drawingml/2006/table">
            <a:tbl>
              <a:tblPr/>
              <a:tblGrid>
                <a:gridCol w="1152525">
                  <a:extLst>
                    <a:ext uri="{9D8B030D-6E8A-4147-A177-3AD203B41FA5}">
                      <a16:colId xmlns:a16="http://schemas.microsoft.com/office/drawing/2014/main" val="20000"/>
                    </a:ext>
                  </a:extLst>
                </a:gridCol>
                <a:gridCol w="935037">
                  <a:extLst>
                    <a:ext uri="{9D8B030D-6E8A-4147-A177-3AD203B41FA5}">
                      <a16:colId xmlns:a16="http://schemas.microsoft.com/office/drawing/2014/main" val="20001"/>
                    </a:ext>
                  </a:extLst>
                </a:gridCol>
              </a:tblGrid>
              <a:tr h="263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Comic Sans MS" pitchFamily="66" charset="0"/>
                          <a:cs typeface="Arial" charset="0"/>
                        </a:rPr>
                        <a:t>Name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T1</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T2</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Betty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Pebbles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37950" name="Text Box 62"/>
          <p:cNvSpPr txBox="1">
            <a:spLocks noChangeArrowheads="1"/>
          </p:cNvSpPr>
          <p:nvPr/>
        </p:nvSpPr>
        <p:spPr bwMode="auto">
          <a:xfrm>
            <a:off x="34925" y="2060575"/>
            <a:ext cx="1943100" cy="366713"/>
          </a:xfrm>
          <a:prstGeom prst="rect">
            <a:avLst/>
          </a:prstGeom>
          <a:noFill/>
          <a:ln w="9525">
            <a:noFill/>
            <a:miter lim="800000"/>
            <a:headEnd/>
            <a:tailEnd/>
          </a:ln>
        </p:spPr>
        <p:txBody>
          <a:bodyPr>
            <a:spAutoFit/>
          </a:bodyPr>
          <a:lstStyle/>
          <a:p>
            <a:r>
              <a:rPr lang="en-GB"/>
              <a:t>Course</a:t>
            </a:r>
          </a:p>
        </p:txBody>
      </p:sp>
      <p:sp>
        <p:nvSpPr>
          <p:cNvPr id="37951" name="Text Box 63"/>
          <p:cNvSpPr txBox="1">
            <a:spLocks noChangeArrowheads="1"/>
          </p:cNvSpPr>
          <p:nvPr/>
        </p:nvSpPr>
        <p:spPr bwMode="auto">
          <a:xfrm>
            <a:off x="179388" y="4872038"/>
            <a:ext cx="1943100" cy="366712"/>
          </a:xfrm>
          <a:prstGeom prst="rect">
            <a:avLst/>
          </a:prstGeom>
          <a:noFill/>
          <a:ln w="9525">
            <a:noFill/>
            <a:miter lim="800000"/>
            <a:headEnd/>
            <a:tailEnd/>
          </a:ln>
        </p:spPr>
        <p:txBody>
          <a:bodyPr>
            <a:spAutoFit/>
          </a:bodyPr>
          <a:lstStyle/>
          <a:p>
            <a:r>
              <a:rPr lang="en-GB"/>
              <a:t>Tutor</a:t>
            </a:r>
          </a:p>
        </p:txBody>
      </p:sp>
      <p:sp>
        <p:nvSpPr>
          <p:cNvPr id="38008" name="Text Box 106"/>
          <p:cNvSpPr txBox="1">
            <a:spLocks noChangeArrowheads="1"/>
          </p:cNvSpPr>
          <p:nvPr/>
        </p:nvSpPr>
        <p:spPr bwMode="auto">
          <a:xfrm>
            <a:off x="3851275" y="5445125"/>
            <a:ext cx="4679950" cy="944563"/>
          </a:xfrm>
          <a:prstGeom prst="rect">
            <a:avLst/>
          </a:prstGeom>
          <a:solidFill>
            <a:schemeClr val="accent1">
              <a:lumMod val="40000"/>
              <a:lumOff val="60000"/>
            </a:schemeClr>
          </a:solidFill>
          <a:ln w="28575">
            <a:solidFill>
              <a:schemeClr val="accent1"/>
            </a:solidFill>
            <a:miter lim="800000"/>
            <a:headEnd/>
            <a:tailEnd/>
          </a:ln>
        </p:spPr>
        <p:txBody>
          <a:bodyPr>
            <a:spAutoFit/>
          </a:bodyPr>
          <a:lstStyle/>
          <a:p>
            <a:r>
              <a:rPr lang="en-GB" dirty="0"/>
              <a:t>select * </a:t>
            </a:r>
          </a:p>
          <a:p>
            <a:r>
              <a:rPr lang="en-GB" dirty="0"/>
              <a:t>from course C, tutor T</a:t>
            </a:r>
          </a:p>
          <a:p>
            <a:r>
              <a:rPr lang="en-GB" dirty="0"/>
              <a:t>where </a:t>
            </a:r>
            <a:r>
              <a:rPr lang="en-GB" dirty="0" err="1"/>
              <a:t>C.tutorno</a:t>
            </a:r>
            <a:r>
              <a:rPr lang="en-GB" dirty="0"/>
              <a:t>(+)=</a:t>
            </a:r>
            <a:r>
              <a:rPr lang="en-GB" dirty="0" err="1"/>
              <a:t>T.tutorno</a:t>
            </a:r>
            <a:r>
              <a:rPr lang="en-GB" dirty="0"/>
              <a:t>;</a:t>
            </a:r>
          </a:p>
        </p:txBody>
      </p:sp>
      <p:sp>
        <p:nvSpPr>
          <p:cNvPr id="38009" name="Line 107"/>
          <p:cNvSpPr>
            <a:spLocks noChangeShapeType="1"/>
          </p:cNvSpPr>
          <p:nvPr/>
        </p:nvSpPr>
        <p:spPr bwMode="auto">
          <a:xfrm flipV="1">
            <a:off x="6443663" y="4437063"/>
            <a:ext cx="0" cy="1008062"/>
          </a:xfrm>
          <a:prstGeom prst="line">
            <a:avLst/>
          </a:prstGeom>
          <a:noFill/>
          <a:ln w="28575">
            <a:solidFill>
              <a:schemeClr val="tx1"/>
            </a:solidFill>
            <a:round/>
            <a:headEnd/>
            <a:tailEnd type="triangle" w="med" len="med"/>
          </a:ln>
        </p:spPr>
        <p:txBody>
          <a:bodyPr/>
          <a:lstStyle/>
          <a:p>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14325"/>
            <a:ext cx="8229600" cy="1027113"/>
          </a:xfrm>
        </p:spPr>
        <p:txBody>
          <a:bodyPr/>
          <a:lstStyle/>
          <a:p>
            <a:pPr eaLnBrk="1" hangingPunct="1"/>
            <a:r>
              <a:rPr lang="en-GB"/>
              <a:t>Outer Joins</a:t>
            </a:r>
          </a:p>
        </p:txBody>
      </p:sp>
      <p:sp>
        <p:nvSpPr>
          <p:cNvPr id="36867" name="Rectangle 3"/>
          <p:cNvSpPr>
            <a:spLocks noGrp="1" noChangeArrowheads="1"/>
          </p:cNvSpPr>
          <p:nvPr>
            <p:ph type="body" sz="half" idx="1"/>
          </p:nvPr>
        </p:nvSpPr>
        <p:spPr>
          <a:xfrm>
            <a:off x="457200" y="1412875"/>
            <a:ext cx="8291513" cy="576263"/>
          </a:xfrm>
        </p:spPr>
        <p:txBody>
          <a:bodyPr>
            <a:normAutofit/>
          </a:bodyPr>
          <a:lstStyle/>
          <a:p>
            <a:pPr marL="0" indent="0" eaLnBrk="1" hangingPunct="1">
              <a:buNone/>
            </a:pPr>
            <a:r>
              <a:rPr lang="en-GB" sz="2400" dirty="0">
                <a:solidFill>
                  <a:srgbClr val="FF0000"/>
                </a:solidFill>
              </a:rPr>
              <a:t>Using a left outer join (MS Access):</a:t>
            </a:r>
          </a:p>
        </p:txBody>
      </p:sp>
      <p:graphicFrame>
        <p:nvGraphicFramePr>
          <p:cNvPr id="364685" name="Group 141"/>
          <p:cNvGraphicFramePr>
            <a:graphicFrameLocks noGrp="1"/>
          </p:cNvGraphicFramePr>
          <p:nvPr>
            <p:ph sz="half" idx="2"/>
            <p:extLst>
              <p:ext uri="{D42A27DB-BD31-4B8C-83A1-F6EECF244321}">
                <p14:modId xmlns:p14="http://schemas.microsoft.com/office/powerpoint/2010/main" val="140263804"/>
              </p:ext>
            </p:extLst>
          </p:nvPr>
        </p:nvGraphicFramePr>
        <p:xfrm>
          <a:off x="3924300" y="2420938"/>
          <a:ext cx="5127625" cy="2194560"/>
        </p:xfrm>
        <a:graphic>
          <a:graphicData uri="http://schemas.openxmlformats.org/drawingml/2006/table">
            <a:tbl>
              <a:tblPr/>
              <a:tblGrid>
                <a:gridCol w="10795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gridCol w="803275">
                  <a:extLst>
                    <a:ext uri="{9D8B030D-6E8A-4147-A177-3AD203B41FA5}">
                      <a16:colId xmlns:a16="http://schemas.microsoft.com/office/drawing/2014/main" val="20002"/>
                    </a:ext>
                  </a:extLst>
                </a:gridCol>
                <a:gridCol w="852488">
                  <a:extLst>
                    <a:ext uri="{9D8B030D-6E8A-4147-A177-3AD203B41FA5}">
                      <a16:colId xmlns:a16="http://schemas.microsoft.com/office/drawing/2014/main" val="20003"/>
                    </a:ext>
                  </a:extLst>
                </a:gridCol>
                <a:gridCol w="808037">
                  <a:extLst>
                    <a:ext uri="{9D8B030D-6E8A-4147-A177-3AD203B41FA5}">
                      <a16:colId xmlns:a16="http://schemas.microsoft.com/office/drawing/2014/main" val="20004"/>
                    </a:ext>
                  </a:extLst>
                </a:gridCol>
              </a:tblGrid>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CourseCode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CourseDesc</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Comic Sans MS" pitchFamily="66" charset="0"/>
                          <a:cs typeface="Arial" charset="0"/>
                        </a:rPr>
                        <a:t>Name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71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C001</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C002</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Intermediate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C004</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Web Advanced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C005</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Access</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Betty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C006</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C008</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Web</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C003</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364548" name="Group 4"/>
          <p:cNvGraphicFramePr>
            <a:graphicFrameLocks noGrp="1"/>
          </p:cNvGraphicFramePr>
          <p:nvPr>
            <p:extLst>
              <p:ext uri="{D42A27DB-BD31-4B8C-83A1-F6EECF244321}">
                <p14:modId xmlns:p14="http://schemas.microsoft.com/office/powerpoint/2010/main" val="1628328603"/>
              </p:ext>
            </p:extLst>
          </p:nvPr>
        </p:nvGraphicFramePr>
        <p:xfrm>
          <a:off x="168275" y="2427288"/>
          <a:ext cx="3611563" cy="2217103"/>
        </p:xfrm>
        <a:graphic>
          <a:graphicData uri="http://schemas.openxmlformats.org/drawingml/2006/table">
            <a:tbl>
              <a:tblPr/>
              <a:tblGrid>
                <a:gridCol w="1090613">
                  <a:extLst>
                    <a:ext uri="{9D8B030D-6E8A-4147-A177-3AD203B41FA5}">
                      <a16:colId xmlns:a16="http://schemas.microsoft.com/office/drawing/2014/main" val="20000"/>
                    </a:ext>
                  </a:extLst>
                </a:gridCol>
                <a:gridCol w="1655762">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tblGrid>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CourseCode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CourseDesc</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96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C001</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C002</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Intermediate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C004</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Web Advanced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C005</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Access</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C006</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Word</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C008</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Web</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C003</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364586" name="Group 42"/>
          <p:cNvGraphicFramePr>
            <a:graphicFrameLocks noGrp="1"/>
          </p:cNvGraphicFramePr>
          <p:nvPr>
            <p:extLst>
              <p:ext uri="{D42A27DB-BD31-4B8C-83A1-F6EECF244321}">
                <p14:modId xmlns:p14="http://schemas.microsoft.com/office/powerpoint/2010/main" val="1737039073"/>
              </p:ext>
            </p:extLst>
          </p:nvPr>
        </p:nvGraphicFramePr>
        <p:xfrm>
          <a:off x="179388" y="5232400"/>
          <a:ext cx="2087562" cy="1371600"/>
        </p:xfrm>
        <a:graphic>
          <a:graphicData uri="http://schemas.openxmlformats.org/drawingml/2006/table">
            <a:tbl>
              <a:tblPr/>
              <a:tblGrid>
                <a:gridCol w="1152525">
                  <a:extLst>
                    <a:ext uri="{9D8B030D-6E8A-4147-A177-3AD203B41FA5}">
                      <a16:colId xmlns:a16="http://schemas.microsoft.com/office/drawing/2014/main" val="20000"/>
                    </a:ext>
                  </a:extLst>
                </a:gridCol>
                <a:gridCol w="935037">
                  <a:extLst>
                    <a:ext uri="{9D8B030D-6E8A-4147-A177-3AD203B41FA5}">
                      <a16:colId xmlns:a16="http://schemas.microsoft.com/office/drawing/2014/main" val="20001"/>
                    </a:ext>
                  </a:extLst>
                </a:gridCol>
              </a:tblGrid>
              <a:tr h="263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Comic Sans MS" pitchFamily="66" charset="0"/>
                          <a:cs typeface="Arial" charset="0"/>
                        </a:rPr>
                        <a:t>Name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T1</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T2</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Betty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Pebbles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36926" name="Text Box 62"/>
          <p:cNvSpPr txBox="1">
            <a:spLocks noChangeArrowheads="1"/>
          </p:cNvSpPr>
          <p:nvPr/>
        </p:nvSpPr>
        <p:spPr bwMode="auto">
          <a:xfrm>
            <a:off x="34925" y="2060575"/>
            <a:ext cx="1943100" cy="366713"/>
          </a:xfrm>
          <a:prstGeom prst="rect">
            <a:avLst/>
          </a:prstGeom>
          <a:noFill/>
          <a:ln w="9525">
            <a:noFill/>
            <a:miter lim="800000"/>
            <a:headEnd/>
            <a:tailEnd/>
          </a:ln>
        </p:spPr>
        <p:txBody>
          <a:bodyPr>
            <a:spAutoFit/>
          </a:bodyPr>
          <a:lstStyle/>
          <a:p>
            <a:r>
              <a:rPr lang="en-GB">
                <a:latin typeface="+mn-lt"/>
              </a:rPr>
              <a:t>Course</a:t>
            </a:r>
          </a:p>
        </p:txBody>
      </p:sp>
      <p:sp>
        <p:nvSpPr>
          <p:cNvPr id="36927" name="Text Box 63"/>
          <p:cNvSpPr txBox="1">
            <a:spLocks noChangeArrowheads="1"/>
          </p:cNvSpPr>
          <p:nvPr/>
        </p:nvSpPr>
        <p:spPr bwMode="auto">
          <a:xfrm>
            <a:off x="179388" y="4872038"/>
            <a:ext cx="1943100" cy="366712"/>
          </a:xfrm>
          <a:prstGeom prst="rect">
            <a:avLst/>
          </a:prstGeom>
          <a:noFill/>
          <a:ln w="9525">
            <a:noFill/>
            <a:miter lim="800000"/>
            <a:headEnd/>
            <a:tailEnd/>
          </a:ln>
        </p:spPr>
        <p:txBody>
          <a:bodyPr>
            <a:spAutoFit/>
          </a:bodyPr>
          <a:lstStyle/>
          <a:p>
            <a:r>
              <a:rPr lang="en-GB">
                <a:latin typeface="+mn-lt"/>
              </a:rPr>
              <a:t>Tutor</a:t>
            </a:r>
          </a:p>
        </p:txBody>
      </p:sp>
      <p:sp>
        <p:nvSpPr>
          <p:cNvPr id="36984" name="Text Box 106"/>
          <p:cNvSpPr txBox="1">
            <a:spLocks noChangeArrowheads="1"/>
          </p:cNvSpPr>
          <p:nvPr/>
        </p:nvSpPr>
        <p:spPr bwMode="auto">
          <a:xfrm>
            <a:off x="2483769" y="4941168"/>
            <a:ext cx="6568156" cy="646331"/>
          </a:xfrm>
          <a:prstGeom prst="rect">
            <a:avLst/>
          </a:prstGeom>
          <a:solidFill>
            <a:schemeClr val="accent1">
              <a:lumMod val="40000"/>
              <a:lumOff val="60000"/>
            </a:schemeClr>
          </a:solidFill>
          <a:ln w="28575">
            <a:solidFill>
              <a:schemeClr val="accent1"/>
            </a:solidFill>
            <a:miter lim="800000"/>
            <a:headEnd/>
            <a:tailEnd/>
          </a:ln>
        </p:spPr>
        <p:txBody>
          <a:bodyPr wrap="square">
            <a:spAutoFit/>
          </a:bodyPr>
          <a:lstStyle/>
          <a:p>
            <a:r>
              <a:rPr lang="en-GB" sz="1200" dirty="0"/>
              <a:t>Select </a:t>
            </a:r>
            <a:r>
              <a:rPr lang="en-GB" sz="1200" dirty="0" err="1"/>
              <a:t>Course.CourseCode</a:t>
            </a:r>
            <a:r>
              <a:rPr lang="en-GB" sz="1200" dirty="0"/>
              <a:t>, </a:t>
            </a:r>
            <a:r>
              <a:rPr lang="en-GB" sz="1200" dirty="0" err="1"/>
              <a:t>Course.CourseDesc</a:t>
            </a:r>
            <a:r>
              <a:rPr lang="en-GB" sz="1200" dirty="0"/>
              <a:t>, </a:t>
            </a:r>
            <a:r>
              <a:rPr lang="en-GB" sz="1200" dirty="0" err="1"/>
              <a:t>Course.TutorNo</a:t>
            </a:r>
            <a:r>
              <a:rPr lang="en-GB" sz="1200" dirty="0"/>
              <a:t>, </a:t>
            </a:r>
            <a:r>
              <a:rPr lang="en-GB" sz="1200" dirty="0" err="1"/>
              <a:t>Tutor.TutorNo</a:t>
            </a:r>
            <a:r>
              <a:rPr lang="en-GB" sz="1200" dirty="0"/>
              <a:t>, </a:t>
            </a:r>
            <a:r>
              <a:rPr lang="en-GB" sz="1200" dirty="0" err="1"/>
              <a:t>Tutor.Name</a:t>
            </a:r>
            <a:endParaRPr lang="en-GB" sz="1200" dirty="0"/>
          </a:p>
          <a:p>
            <a:r>
              <a:rPr lang="en-GB" sz="1200" dirty="0"/>
              <a:t>from Course LEFT OUTER JOIN Tutor</a:t>
            </a:r>
          </a:p>
          <a:p>
            <a:r>
              <a:rPr lang="en-GB" sz="1200" dirty="0"/>
              <a:t>ON </a:t>
            </a:r>
            <a:r>
              <a:rPr lang="en-GB" sz="1200" dirty="0" err="1"/>
              <a:t>Course.TutorNo</a:t>
            </a:r>
            <a:r>
              <a:rPr lang="en-GB" sz="1200" dirty="0"/>
              <a:t> = </a:t>
            </a:r>
            <a:r>
              <a:rPr lang="en-GB" sz="1200" dirty="0" err="1"/>
              <a:t>Tutor.TutorNo</a:t>
            </a:r>
            <a:r>
              <a:rPr lang="en-GB" sz="1200" dirty="0"/>
              <a:t>;</a:t>
            </a:r>
          </a:p>
        </p:txBody>
      </p:sp>
      <p:sp>
        <p:nvSpPr>
          <p:cNvPr id="36985" name="Line 107"/>
          <p:cNvSpPr>
            <a:spLocks noChangeShapeType="1"/>
          </p:cNvSpPr>
          <p:nvPr/>
        </p:nvSpPr>
        <p:spPr bwMode="auto">
          <a:xfrm flipV="1">
            <a:off x="7164288" y="4509120"/>
            <a:ext cx="0" cy="431676"/>
          </a:xfrm>
          <a:prstGeom prst="line">
            <a:avLst/>
          </a:prstGeom>
          <a:noFill/>
          <a:ln w="28575">
            <a:solidFill>
              <a:schemeClr val="tx1"/>
            </a:solidFill>
            <a:round/>
            <a:headEnd/>
            <a:tailEnd type="triangle" w="med" len="med"/>
          </a:ln>
        </p:spPr>
        <p:txBody>
          <a:bodyPr/>
          <a:lstStyle/>
          <a:p>
            <a:endParaRPr lang="en-GB"/>
          </a:p>
        </p:txBody>
      </p:sp>
      <p:sp>
        <p:nvSpPr>
          <p:cNvPr id="2" name="Rectangle 1"/>
          <p:cNvSpPr/>
          <p:nvPr/>
        </p:nvSpPr>
        <p:spPr>
          <a:xfrm>
            <a:off x="2483769" y="5649712"/>
            <a:ext cx="6568156" cy="954107"/>
          </a:xfrm>
          <a:prstGeom prst="rect">
            <a:avLst/>
          </a:prstGeom>
        </p:spPr>
        <p:txBody>
          <a:bodyPr wrap="square">
            <a:spAutoFit/>
          </a:bodyPr>
          <a:lstStyle/>
          <a:p>
            <a:r>
              <a:rPr lang="en-GB" sz="1400" dirty="0">
                <a:solidFill>
                  <a:srgbClr val="171717"/>
                </a:solidFill>
                <a:latin typeface="Segoe UI" panose="020B0502040204020203" pitchFamily="34" charset="0"/>
              </a:rPr>
              <a:t>Think of the tables Course and Tutor are beside each other, Course on the left and Tutor on the right. The </a:t>
            </a:r>
            <a:r>
              <a:rPr lang="en-GB" sz="1400" b="1" dirty="0">
                <a:solidFill>
                  <a:srgbClr val="171717"/>
                </a:solidFill>
                <a:latin typeface="Segoe UI" panose="020B0502040204020203" pitchFamily="34" charset="0"/>
              </a:rPr>
              <a:t>LEFT OUTER JOIN</a:t>
            </a:r>
            <a:r>
              <a:rPr lang="en-GB" sz="1400" dirty="0">
                <a:solidFill>
                  <a:srgbClr val="171717"/>
                </a:solidFill>
                <a:latin typeface="Segoe UI" panose="020B0502040204020203" pitchFamily="34" charset="0"/>
              </a:rPr>
              <a:t> selects all rows in the right table (Tutor) that match the relational comparison criteria, and also selects all rows from the left table (Course), even if no match exists in the Tutor (right) table.</a:t>
            </a:r>
            <a:endParaRPr lang="en-GB" sz="1400" dirty="0"/>
          </a:p>
        </p:txBody>
      </p:sp>
    </p:spTree>
    <p:extLst>
      <p:ext uri="{BB962C8B-B14F-4D97-AF65-F5344CB8AC3E}">
        <p14:creationId xmlns:p14="http://schemas.microsoft.com/office/powerpoint/2010/main" val="3099902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a:t>Outer Joins</a:t>
            </a:r>
          </a:p>
        </p:txBody>
      </p:sp>
      <p:sp>
        <p:nvSpPr>
          <p:cNvPr id="37891" name="Rectangle 3"/>
          <p:cNvSpPr>
            <a:spLocks noGrp="1" noChangeArrowheads="1"/>
          </p:cNvSpPr>
          <p:nvPr>
            <p:ph type="body" sz="half" idx="1"/>
          </p:nvPr>
        </p:nvSpPr>
        <p:spPr>
          <a:xfrm>
            <a:off x="426243" y="1562894"/>
            <a:ext cx="8291513" cy="576263"/>
          </a:xfrm>
        </p:spPr>
        <p:txBody>
          <a:bodyPr>
            <a:normAutofit/>
          </a:bodyPr>
          <a:lstStyle/>
          <a:p>
            <a:pPr marL="0" indent="0" eaLnBrk="1" hangingPunct="1">
              <a:buNone/>
            </a:pPr>
            <a:r>
              <a:rPr lang="en-GB" sz="2400" dirty="0">
                <a:solidFill>
                  <a:srgbClr val="FF0000"/>
                </a:solidFill>
              </a:rPr>
              <a:t>Using a right outer join (MS Access):</a:t>
            </a:r>
          </a:p>
        </p:txBody>
      </p:sp>
      <p:graphicFrame>
        <p:nvGraphicFramePr>
          <p:cNvPr id="366763" name="Group 171"/>
          <p:cNvGraphicFramePr>
            <a:graphicFrameLocks noGrp="1"/>
          </p:cNvGraphicFramePr>
          <p:nvPr>
            <p:ph sz="half" idx="2"/>
            <p:extLst>
              <p:ext uri="{D42A27DB-BD31-4B8C-83A1-F6EECF244321}">
                <p14:modId xmlns:p14="http://schemas.microsoft.com/office/powerpoint/2010/main" val="269661261"/>
              </p:ext>
            </p:extLst>
          </p:nvPr>
        </p:nvGraphicFramePr>
        <p:xfrm>
          <a:off x="3924300" y="2420938"/>
          <a:ext cx="5127625" cy="2194560"/>
        </p:xfrm>
        <a:graphic>
          <a:graphicData uri="http://schemas.openxmlformats.org/drawingml/2006/table">
            <a:tbl>
              <a:tblPr/>
              <a:tblGrid>
                <a:gridCol w="1047750">
                  <a:extLst>
                    <a:ext uri="{9D8B030D-6E8A-4147-A177-3AD203B41FA5}">
                      <a16:colId xmlns:a16="http://schemas.microsoft.com/office/drawing/2014/main" val="20000"/>
                    </a:ext>
                  </a:extLst>
                </a:gridCol>
                <a:gridCol w="1589088">
                  <a:extLst>
                    <a:ext uri="{9D8B030D-6E8A-4147-A177-3AD203B41FA5}">
                      <a16:colId xmlns:a16="http://schemas.microsoft.com/office/drawing/2014/main" val="20001"/>
                    </a:ext>
                  </a:extLst>
                </a:gridCol>
                <a:gridCol w="830262">
                  <a:extLst>
                    <a:ext uri="{9D8B030D-6E8A-4147-A177-3AD203B41FA5}">
                      <a16:colId xmlns:a16="http://schemas.microsoft.com/office/drawing/2014/main" val="20002"/>
                    </a:ext>
                  </a:extLst>
                </a:gridCol>
                <a:gridCol w="830263">
                  <a:extLst>
                    <a:ext uri="{9D8B030D-6E8A-4147-A177-3AD203B41FA5}">
                      <a16:colId xmlns:a16="http://schemas.microsoft.com/office/drawing/2014/main" val="20003"/>
                    </a:ext>
                  </a:extLst>
                </a:gridCol>
                <a:gridCol w="830262">
                  <a:extLst>
                    <a:ext uri="{9D8B030D-6E8A-4147-A177-3AD203B41FA5}">
                      <a16:colId xmlns:a16="http://schemas.microsoft.com/office/drawing/2014/main" val="20004"/>
                    </a:ext>
                  </a:extLst>
                </a:gridCol>
              </a:tblGrid>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CourseCode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CourseDesc</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Comic Sans MS" pitchFamily="66" charset="0"/>
                          <a:cs typeface="Arial" charset="0"/>
                        </a:rPr>
                        <a:t>Name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71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C001</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Advanced Word</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C004</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Web Advanced</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C006</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Introductory Word</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C002</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Intermediate Excel</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C008</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Web</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C005</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Advanced Access</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Betty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Pebbles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366596" name="Group 4"/>
          <p:cNvGraphicFramePr>
            <a:graphicFrameLocks noGrp="1"/>
          </p:cNvGraphicFramePr>
          <p:nvPr>
            <p:extLst>
              <p:ext uri="{D42A27DB-BD31-4B8C-83A1-F6EECF244321}">
                <p14:modId xmlns:p14="http://schemas.microsoft.com/office/powerpoint/2010/main" val="900927033"/>
              </p:ext>
            </p:extLst>
          </p:nvPr>
        </p:nvGraphicFramePr>
        <p:xfrm>
          <a:off x="168275" y="2427288"/>
          <a:ext cx="3611563" cy="2217103"/>
        </p:xfrm>
        <a:graphic>
          <a:graphicData uri="http://schemas.openxmlformats.org/drawingml/2006/table">
            <a:tbl>
              <a:tblPr/>
              <a:tblGrid>
                <a:gridCol w="1090613">
                  <a:extLst>
                    <a:ext uri="{9D8B030D-6E8A-4147-A177-3AD203B41FA5}">
                      <a16:colId xmlns:a16="http://schemas.microsoft.com/office/drawing/2014/main" val="20000"/>
                    </a:ext>
                  </a:extLst>
                </a:gridCol>
                <a:gridCol w="1655762">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tblGrid>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CourseCode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CourseDesc</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96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C001</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Advanced Word</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C002</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Intermediate Excel</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C004</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Web Advanced</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C005</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Advanced Access</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C006</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Introductory Word</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C008</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Introductory Web</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C003</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366634" name="Group 42"/>
          <p:cNvGraphicFramePr>
            <a:graphicFrameLocks noGrp="1"/>
          </p:cNvGraphicFramePr>
          <p:nvPr>
            <p:extLst>
              <p:ext uri="{D42A27DB-BD31-4B8C-83A1-F6EECF244321}">
                <p14:modId xmlns:p14="http://schemas.microsoft.com/office/powerpoint/2010/main" val="427790214"/>
              </p:ext>
            </p:extLst>
          </p:nvPr>
        </p:nvGraphicFramePr>
        <p:xfrm>
          <a:off x="179388" y="5232400"/>
          <a:ext cx="2087562" cy="1371600"/>
        </p:xfrm>
        <a:graphic>
          <a:graphicData uri="http://schemas.openxmlformats.org/drawingml/2006/table">
            <a:tbl>
              <a:tblPr/>
              <a:tblGrid>
                <a:gridCol w="1152525">
                  <a:extLst>
                    <a:ext uri="{9D8B030D-6E8A-4147-A177-3AD203B41FA5}">
                      <a16:colId xmlns:a16="http://schemas.microsoft.com/office/drawing/2014/main" val="20000"/>
                    </a:ext>
                  </a:extLst>
                </a:gridCol>
                <a:gridCol w="935037">
                  <a:extLst>
                    <a:ext uri="{9D8B030D-6E8A-4147-A177-3AD203B41FA5}">
                      <a16:colId xmlns:a16="http://schemas.microsoft.com/office/drawing/2014/main" val="20001"/>
                    </a:ext>
                  </a:extLst>
                </a:gridCol>
              </a:tblGrid>
              <a:tr h="263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Comic Sans MS" pitchFamily="66" charset="0"/>
                          <a:cs typeface="Arial" charset="0"/>
                        </a:rPr>
                        <a:t>Name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T1</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T2</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Betty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Pebbles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37950" name="Text Box 62"/>
          <p:cNvSpPr txBox="1">
            <a:spLocks noChangeArrowheads="1"/>
          </p:cNvSpPr>
          <p:nvPr/>
        </p:nvSpPr>
        <p:spPr bwMode="auto">
          <a:xfrm>
            <a:off x="34925" y="2060575"/>
            <a:ext cx="1943100" cy="366713"/>
          </a:xfrm>
          <a:prstGeom prst="rect">
            <a:avLst/>
          </a:prstGeom>
          <a:noFill/>
          <a:ln w="9525">
            <a:noFill/>
            <a:miter lim="800000"/>
            <a:headEnd/>
            <a:tailEnd/>
          </a:ln>
        </p:spPr>
        <p:txBody>
          <a:bodyPr>
            <a:spAutoFit/>
          </a:bodyPr>
          <a:lstStyle/>
          <a:p>
            <a:r>
              <a:rPr lang="en-GB"/>
              <a:t>Course</a:t>
            </a:r>
          </a:p>
        </p:txBody>
      </p:sp>
      <p:sp>
        <p:nvSpPr>
          <p:cNvPr id="37951" name="Text Box 63"/>
          <p:cNvSpPr txBox="1">
            <a:spLocks noChangeArrowheads="1"/>
          </p:cNvSpPr>
          <p:nvPr/>
        </p:nvSpPr>
        <p:spPr bwMode="auto">
          <a:xfrm>
            <a:off x="179388" y="4872038"/>
            <a:ext cx="1943100" cy="366712"/>
          </a:xfrm>
          <a:prstGeom prst="rect">
            <a:avLst/>
          </a:prstGeom>
          <a:noFill/>
          <a:ln w="9525">
            <a:noFill/>
            <a:miter lim="800000"/>
            <a:headEnd/>
            <a:tailEnd/>
          </a:ln>
        </p:spPr>
        <p:txBody>
          <a:bodyPr>
            <a:spAutoFit/>
          </a:bodyPr>
          <a:lstStyle/>
          <a:p>
            <a:r>
              <a:rPr lang="en-GB"/>
              <a:t>Tutor</a:t>
            </a:r>
          </a:p>
        </p:txBody>
      </p:sp>
      <p:sp>
        <p:nvSpPr>
          <p:cNvPr id="38009" name="Line 107"/>
          <p:cNvSpPr>
            <a:spLocks noChangeShapeType="1"/>
          </p:cNvSpPr>
          <p:nvPr/>
        </p:nvSpPr>
        <p:spPr bwMode="auto">
          <a:xfrm flipV="1">
            <a:off x="6443663" y="4437063"/>
            <a:ext cx="0" cy="1008062"/>
          </a:xfrm>
          <a:prstGeom prst="line">
            <a:avLst/>
          </a:prstGeom>
          <a:noFill/>
          <a:ln w="28575">
            <a:solidFill>
              <a:schemeClr val="tx1"/>
            </a:solidFill>
            <a:round/>
            <a:headEnd/>
            <a:tailEnd type="triangle" w="med" len="med"/>
          </a:ln>
        </p:spPr>
        <p:txBody>
          <a:bodyPr/>
          <a:lstStyle/>
          <a:p>
            <a:endParaRPr lang="en-GB"/>
          </a:p>
        </p:txBody>
      </p:sp>
      <p:sp>
        <p:nvSpPr>
          <p:cNvPr id="11" name="Text Box 106"/>
          <p:cNvSpPr txBox="1">
            <a:spLocks noChangeArrowheads="1"/>
          </p:cNvSpPr>
          <p:nvPr/>
        </p:nvSpPr>
        <p:spPr bwMode="auto">
          <a:xfrm>
            <a:off x="2470382" y="4915639"/>
            <a:ext cx="6568156" cy="646331"/>
          </a:xfrm>
          <a:prstGeom prst="rect">
            <a:avLst/>
          </a:prstGeom>
          <a:solidFill>
            <a:schemeClr val="accent1">
              <a:lumMod val="40000"/>
              <a:lumOff val="60000"/>
            </a:schemeClr>
          </a:solidFill>
          <a:ln w="28575">
            <a:solidFill>
              <a:schemeClr val="accent1"/>
            </a:solidFill>
            <a:miter lim="800000"/>
            <a:headEnd/>
            <a:tailEnd/>
          </a:ln>
        </p:spPr>
        <p:txBody>
          <a:bodyPr wrap="square">
            <a:spAutoFit/>
          </a:bodyPr>
          <a:lstStyle/>
          <a:p>
            <a:r>
              <a:rPr lang="en-GB" sz="1200" dirty="0"/>
              <a:t>Select </a:t>
            </a:r>
            <a:r>
              <a:rPr lang="en-GB" sz="1200" dirty="0" err="1"/>
              <a:t>Course.CourseCode</a:t>
            </a:r>
            <a:r>
              <a:rPr lang="en-GB" sz="1200" dirty="0"/>
              <a:t>, </a:t>
            </a:r>
            <a:r>
              <a:rPr lang="en-GB" sz="1200" dirty="0" err="1"/>
              <a:t>Course.CourseDesc</a:t>
            </a:r>
            <a:r>
              <a:rPr lang="en-GB" sz="1200" dirty="0"/>
              <a:t>, </a:t>
            </a:r>
            <a:r>
              <a:rPr lang="en-GB" sz="1200" dirty="0" err="1"/>
              <a:t>Course.TutorNo</a:t>
            </a:r>
            <a:r>
              <a:rPr lang="en-GB" sz="1200" dirty="0"/>
              <a:t>, </a:t>
            </a:r>
            <a:r>
              <a:rPr lang="en-GB" sz="1200" dirty="0" err="1"/>
              <a:t>Tutor.TutorNo</a:t>
            </a:r>
            <a:r>
              <a:rPr lang="en-GB" sz="1200" dirty="0"/>
              <a:t>, </a:t>
            </a:r>
            <a:r>
              <a:rPr lang="en-GB" sz="1200" dirty="0" err="1"/>
              <a:t>Tutor.Name</a:t>
            </a:r>
            <a:endParaRPr lang="en-GB" sz="1200" dirty="0"/>
          </a:p>
          <a:p>
            <a:r>
              <a:rPr lang="en-GB" sz="1200" dirty="0"/>
              <a:t>from Course RIGHT OUTER JOIN Tutor</a:t>
            </a:r>
          </a:p>
          <a:p>
            <a:r>
              <a:rPr lang="en-GB" sz="1200" dirty="0"/>
              <a:t>ON </a:t>
            </a:r>
            <a:r>
              <a:rPr lang="en-GB" sz="1200" dirty="0" err="1"/>
              <a:t>Course.TutorNo</a:t>
            </a:r>
            <a:r>
              <a:rPr lang="en-GB" sz="1200" dirty="0"/>
              <a:t> = </a:t>
            </a:r>
            <a:r>
              <a:rPr lang="en-GB" sz="1200" dirty="0" err="1"/>
              <a:t>Tutor.TutorNo</a:t>
            </a:r>
            <a:r>
              <a:rPr lang="en-GB" sz="1200" dirty="0"/>
              <a:t>;</a:t>
            </a:r>
          </a:p>
        </p:txBody>
      </p:sp>
      <p:sp>
        <p:nvSpPr>
          <p:cNvPr id="2" name="Rectangle 1"/>
          <p:cNvSpPr/>
          <p:nvPr/>
        </p:nvSpPr>
        <p:spPr>
          <a:xfrm>
            <a:off x="2470381" y="5680670"/>
            <a:ext cx="6581543" cy="523220"/>
          </a:xfrm>
          <a:prstGeom prst="rect">
            <a:avLst/>
          </a:prstGeom>
        </p:spPr>
        <p:txBody>
          <a:bodyPr wrap="square">
            <a:spAutoFit/>
          </a:bodyPr>
          <a:lstStyle/>
          <a:p>
            <a:r>
              <a:rPr lang="en-GB" sz="1400" dirty="0">
                <a:solidFill>
                  <a:srgbClr val="171717"/>
                </a:solidFill>
                <a:latin typeface="Segoe UI" panose="020B0502040204020203" pitchFamily="34" charset="0"/>
              </a:rPr>
              <a:t>The </a:t>
            </a:r>
            <a:r>
              <a:rPr lang="en-GB" sz="1400" b="1" dirty="0">
                <a:solidFill>
                  <a:srgbClr val="171717"/>
                </a:solidFill>
                <a:latin typeface="Segoe UI" panose="020B0502040204020203" pitchFamily="34" charset="0"/>
              </a:rPr>
              <a:t>RIGHT OUTER JOIN</a:t>
            </a:r>
            <a:r>
              <a:rPr lang="en-GB" sz="1400" dirty="0">
                <a:solidFill>
                  <a:srgbClr val="171717"/>
                </a:solidFill>
                <a:latin typeface="Segoe UI" panose="020B0502040204020203" pitchFamily="34" charset="0"/>
              </a:rPr>
              <a:t> is simply the reverse of the </a:t>
            </a:r>
            <a:r>
              <a:rPr lang="en-GB" sz="1400" b="1" dirty="0">
                <a:solidFill>
                  <a:srgbClr val="171717"/>
                </a:solidFill>
                <a:latin typeface="Segoe UI" panose="020B0502040204020203" pitchFamily="34" charset="0"/>
              </a:rPr>
              <a:t>LEFT OUTER JOIN</a:t>
            </a:r>
            <a:r>
              <a:rPr lang="en-GB" sz="1400" dirty="0">
                <a:solidFill>
                  <a:srgbClr val="171717"/>
                </a:solidFill>
                <a:latin typeface="Segoe UI" panose="020B0502040204020203" pitchFamily="34" charset="0"/>
              </a:rPr>
              <a:t>; all rows in the right table (Tutor) are preserved instead.</a:t>
            </a:r>
            <a:endParaRPr lang="en-GB" sz="1400" dirty="0"/>
          </a:p>
        </p:txBody>
      </p:sp>
    </p:spTree>
    <p:extLst>
      <p:ext uri="{BB962C8B-B14F-4D97-AF65-F5344CB8AC3E}">
        <p14:creationId xmlns:p14="http://schemas.microsoft.com/office/powerpoint/2010/main" val="3412813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a:t>Outer Joins</a:t>
            </a:r>
          </a:p>
        </p:txBody>
      </p:sp>
      <p:sp>
        <p:nvSpPr>
          <p:cNvPr id="37891" name="Rectangle 3"/>
          <p:cNvSpPr>
            <a:spLocks noGrp="1" noChangeArrowheads="1"/>
          </p:cNvSpPr>
          <p:nvPr>
            <p:ph type="body" sz="half" idx="1"/>
          </p:nvPr>
        </p:nvSpPr>
        <p:spPr>
          <a:xfrm>
            <a:off x="426243" y="1562894"/>
            <a:ext cx="8291513" cy="576263"/>
          </a:xfrm>
        </p:spPr>
        <p:txBody>
          <a:bodyPr>
            <a:normAutofit/>
          </a:bodyPr>
          <a:lstStyle/>
          <a:p>
            <a:pPr marL="0" indent="0" eaLnBrk="1" hangingPunct="1">
              <a:buNone/>
            </a:pPr>
            <a:r>
              <a:rPr lang="en-GB" sz="2400" dirty="0">
                <a:solidFill>
                  <a:srgbClr val="FF0000"/>
                </a:solidFill>
              </a:rPr>
              <a:t>Full Outer Join:</a:t>
            </a:r>
          </a:p>
        </p:txBody>
      </p:sp>
      <p:graphicFrame>
        <p:nvGraphicFramePr>
          <p:cNvPr id="366763" name="Group 171"/>
          <p:cNvGraphicFramePr>
            <a:graphicFrameLocks noGrp="1"/>
          </p:cNvGraphicFramePr>
          <p:nvPr>
            <p:ph sz="half" idx="2"/>
          </p:nvPr>
        </p:nvGraphicFramePr>
        <p:xfrm>
          <a:off x="3924300" y="2420938"/>
          <a:ext cx="5127625" cy="2194560"/>
        </p:xfrm>
        <a:graphic>
          <a:graphicData uri="http://schemas.openxmlformats.org/drawingml/2006/table">
            <a:tbl>
              <a:tblPr/>
              <a:tblGrid>
                <a:gridCol w="1047750">
                  <a:extLst>
                    <a:ext uri="{9D8B030D-6E8A-4147-A177-3AD203B41FA5}">
                      <a16:colId xmlns:a16="http://schemas.microsoft.com/office/drawing/2014/main" val="20000"/>
                    </a:ext>
                  </a:extLst>
                </a:gridCol>
                <a:gridCol w="1589088">
                  <a:extLst>
                    <a:ext uri="{9D8B030D-6E8A-4147-A177-3AD203B41FA5}">
                      <a16:colId xmlns:a16="http://schemas.microsoft.com/office/drawing/2014/main" val="20001"/>
                    </a:ext>
                  </a:extLst>
                </a:gridCol>
                <a:gridCol w="830262">
                  <a:extLst>
                    <a:ext uri="{9D8B030D-6E8A-4147-A177-3AD203B41FA5}">
                      <a16:colId xmlns:a16="http://schemas.microsoft.com/office/drawing/2014/main" val="20002"/>
                    </a:ext>
                  </a:extLst>
                </a:gridCol>
                <a:gridCol w="830263">
                  <a:extLst>
                    <a:ext uri="{9D8B030D-6E8A-4147-A177-3AD203B41FA5}">
                      <a16:colId xmlns:a16="http://schemas.microsoft.com/office/drawing/2014/main" val="20003"/>
                    </a:ext>
                  </a:extLst>
                </a:gridCol>
                <a:gridCol w="830262">
                  <a:extLst>
                    <a:ext uri="{9D8B030D-6E8A-4147-A177-3AD203B41FA5}">
                      <a16:colId xmlns:a16="http://schemas.microsoft.com/office/drawing/2014/main" val="20004"/>
                    </a:ext>
                  </a:extLst>
                </a:gridCol>
              </a:tblGrid>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CourseCode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CourseDesc</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Comic Sans MS" pitchFamily="66" charset="0"/>
                          <a:cs typeface="Arial" charset="0"/>
                        </a:rPr>
                        <a:t>Name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714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C001</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Advanced Word</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C004</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Web Advanced</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C006</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Introductory Word</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C002</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Intermediate Excel</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C008</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Introductory Web</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C005</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Advanced Access</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Betty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9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Pebbles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366596" name="Group 4"/>
          <p:cNvGraphicFramePr>
            <a:graphicFrameLocks noGrp="1"/>
          </p:cNvGraphicFramePr>
          <p:nvPr/>
        </p:nvGraphicFramePr>
        <p:xfrm>
          <a:off x="168275" y="2427288"/>
          <a:ext cx="3611563" cy="2217103"/>
        </p:xfrm>
        <a:graphic>
          <a:graphicData uri="http://schemas.openxmlformats.org/drawingml/2006/table">
            <a:tbl>
              <a:tblPr/>
              <a:tblGrid>
                <a:gridCol w="1090613">
                  <a:extLst>
                    <a:ext uri="{9D8B030D-6E8A-4147-A177-3AD203B41FA5}">
                      <a16:colId xmlns:a16="http://schemas.microsoft.com/office/drawing/2014/main" val="20000"/>
                    </a:ext>
                  </a:extLst>
                </a:gridCol>
                <a:gridCol w="1655762">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tblGrid>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CourseCode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CourseDesc</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96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C001</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Advanced Word</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C002</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Intermediate Excel</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C004</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Web Advanced</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C005</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Advanced Access</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C006</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Introductory Word</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C008</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rgbClr val="000000"/>
                          </a:solidFill>
                          <a:effectLst/>
                          <a:latin typeface="Comic Sans MS" pitchFamily="66" charset="0"/>
                          <a:cs typeface="Arial" charset="0"/>
                        </a:rPr>
                        <a:t>Introductory Web</a:t>
                      </a:r>
                      <a:endParaRPr kumimoji="0" lang="en-GB"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C003</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Advanced Excel</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366634" name="Group 42"/>
          <p:cNvGraphicFramePr>
            <a:graphicFrameLocks noGrp="1"/>
          </p:cNvGraphicFramePr>
          <p:nvPr/>
        </p:nvGraphicFramePr>
        <p:xfrm>
          <a:off x="179388" y="5232400"/>
          <a:ext cx="2087562" cy="1371600"/>
        </p:xfrm>
        <a:graphic>
          <a:graphicData uri="http://schemas.openxmlformats.org/drawingml/2006/table">
            <a:tbl>
              <a:tblPr/>
              <a:tblGrid>
                <a:gridCol w="1152525">
                  <a:extLst>
                    <a:ext uri="{9D8B030D-6E8A-4147-A177-3AD203B41FA5}">
                      <a16:colId xmlns:a16="http://schemas.microsoft.com/office/drawing/2014/main" val="20000"/>
                    </a:ext>
                  </a:extLst>
                </a:gridCol>
                <a:gridCol w="935037">
                  <a:extLst>
                    <a:ext uri="{9D8B030D-6E8A-4147-A177-3AD203B41FA5}">
                      <a16:colId xmlns:a16="http://schemas.microsoft.com/office/drawing/2014/main" val="20001"/>
                    </a:ext>
                  </a:extLst>
                </a:gridCol>
              </a:tblGrid>
              <a:tr h="263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err="1">
                          <a:ln>
                            <a:noFill/>
                          </a:ln>
                          <a:solidFill>
                            <a:srgbClr val="000000"/>
                          </a:solidFill>
                          <a:effectLst/>
                          <a:latin typeface="Comic Sans MS" pitchFamily="66" charset="0"/>
                          <a:cs typeface="Arial" charset="0"/>
                        </a:rPr>
                        <a:t>TutorNo</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Comic Sans MS" pitchFamily="66" charset="0"/>
                          <a:cs typeface="Arial" charset="0"/>
                        </a:rPr>
                        <a:t>Name</a:t>
                      </a:r>
                      <a:endParaRPr kumimoji="0" lang="en-GB" sz="1200" b="0" i="0" u="none" strike="noStrike" cap="none" normalizeH="0" baseline="0" dirty="0">
                        <a:ln>
                          <a:noFill/>
                        </a:ln>
                        <a:solidFill>
                          <a:schemeClr val="tx1"/>
                        </a:solidFill>
                        <a:effectLst/>
                        <a:latin typeface="Comic Sans MS" pitchFamily="66"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T1</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Fred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rgbClr val="000000"/>
                          </a:solidFill>
                          <a:effectLst/>
                          <a:latin typeface="Comic Sans MS" pitchFamily="66" charset="0"/>
                          <a:cs typeface="Arial" charset="0"/>
                        </a:rPr>
                        <a:t>T2</a:t>
                      </a:r>
                      <a:endParaRPr kumimoji="0" lang="en-GB" sz="1200" b="0" i="0" u="none" strike="noStrike" cap="none" normalizeH="0" baseline="0">
                        <a:ln>
                          <a:noFill/>
                        </a:ln>
                        <a:solidFill>
                          <a:schemeClr val="tx1"/>
                        </a:solidFill>
                        <a:effectLst/>
                        <a:latin typeface="Comic Sans MS" pitchFamily="66"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Wilma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Betty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a:ln>
                            <a:noFill/>
                          </a:ln>
                          <a:solidFill>
                            <a:schemeClr val="tx1"/>
                          </a:solidFill>
                          <a:effectLst/>
                          <a:latin typeface="Comic Sans MS" pitchFamily="66" charset="0"/>
                        </a:rPr>
                        <a:t>T4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a:ln>
                            <a:noFill/>
                          </a:ln>
                          <a:solidFill>
                            <a:schemeClr val="tx1"/>
                          </a:solidFill>
                          <a:effectLst/>
                          <a:latin typeface="Comic Sans MS" pitchFamily="66" charset="0"/>
                        </a:rPr>
                        <a:t>Pebbles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37950" name="Text Box 62"/>
          <p:cNvSpPr txBox="1">
            <a:spLocks noChangeArrowheads="1"/>
          </p:cNvSpPr>
          <p:nvPr/>
        </p:nvSpPr>
        <p:spPr bwMode="auto">
          <a:xfrm>
            <a:off x="34925" y="2060575"/>
            <a:ext cx="1943100" cy="366713"/>
          </a:xfrm>
          <a:prstGeom prst="rect">
            <a:avLst/>
          </a:prstGeom>
          <a:noFill/>
          <a:ln w="9525">
            <a:noFill/>
            <a:miter lim="800000"/>
            <a:headEnd/>
            <a:tailEnd/>
          </a:ln>
        </p:spPr>
        <p:txBody>
          <a:bodyPr>
            <a:spAutoFit/>
          </a:bodyPr>
          <a:lstStyle/>
          <a:p>
            <a:r>
              <a:rPr lang="en-GB"/>
              <a:t>Course</a:t>
            </a:r>
          </a:p>
        </p:txBody>
      </p:sp>
      <p:sp>
        <p:nvSpPr>
          <p:cNvPr id="37951" name="Text Box 63"/>
          <p:cNvSpPr txBox="1">
            <a:spLocks noChangeArrowheads="1"/>
          </p:cNvSpPr>
          <p:nvPr/>
        </p:nvSpPr>
        <p:spPr bwMode="auto">
          <a:xfrm>
            <a:off x="179388" y="4872038"/>
            <a:ext cx="1943100" cy="366712"/>
          </a:xfrm>
          <a:prstGeom prst="rect">
            <a:avLst/>
          </a:prstGeom>
          <a:noFill/>
          <a:ln w="9525">
            <a:noFill/>
            <a:miter lim="800000"/>
            <a:headEnd/>
            <a:tailEnd/>
          </a:ln>
        </p:spPr>
        <p:txBody>
          <a:bodyPr>
            <a:spAutoFit/>
          </a:bodyPr>
          <a:lstStyle/>
          <a:p>
            <a:r>
              <a:rPr lang="en-GB"/>
              <a:t>Tutor</a:t>
            </a:r>
          </a:p>
        </p:txBody>
      </p:sp>
      <p:sp>
        <p:nvSpPr>
          <p:cNvPr id="38009" name="Line 107"/>
          <p:cNvSpPr>
            <a:spLocks noChangeShapeType="1"/>
          </p:cNvSpPr>
          <p:nvPr/>
        </p:nvSpPr>
        <p:spPr bwMode="auto">
          <a:xfrm flipV="1">
            <a:off x="6443663" y="4437063"/>
            <a:ext cx="0" cy="1008062"/>
          </a:xfrm>
          <a:prstGeom prst="line">
            <a:avLst/>
          </a:prstGeom>
          <a:noFill/>
          <a:ln w="28575">
            <a:solidFill>
              <a:schemeClr val="tx1"/>
            </a:solidFill>
            <a:round/>
            <a:headEnd/>
            <a:tailEnd type="triangle" w="med" len="med"/>
          </a:ln>
        </p:spPr>
        <p:txBody>
          <a:bodyPr/>
          <a:lstStyle/>
          <a:p>
            <a:endParaRPr lang="en-GB"/>
          </a:p>
        </p:txBody>
      </p:sp>
      <p:sp>
        <p:nvSpPr>
          <p:cNvPr id="11" name="Text Box 106"/>
          <p:cNvSpPr txBox="1">
            <a:spLocks noChangeArrowheads="1"/>
          </p:cNvSpPr>
          <p:nvPr/>
        </p:nvSpPr>
        <p:spPr bwMode="auto">
          <a:xfrm>
            <a:off x="2470382" y="4915639"/>
            <a:ext cx="6568156" cy="881652"/>
          </a:xfrm>
          <a:prstGeom prst="rect">
            <a:avLst/>
          </a:prstGeom>
          <a:solidFill>
            <a:schemeClr val="accent1">
              <a:lumMod val="40000"/>
              <a:lumOff val="60000"/>
            </a:schemeClr>
          </a:solidFill>
          <a:ln w="28575">
            <a:solidFill>
              <a:schemeClr val="accent1"/>
            </a:solidFill>
            <a:miter lim="800000"/>
            <a:headEnd/>
            <a:tailEnd/>
          </a:ln>
        </p:spPr>
        <p:txBody>
          <a:bodyPr wrap="square">
            <a:spAutoFit/>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Select </a:t>
            </a:r>
            <a:r>
              <a:rPr lang="en-GB" sz="1200" dirty="0" err="1">
                <a:effectLst/>
                <a:latin typeface="Calibri" panose="020F0502020204030204" pitchFamily="34" charset="0"/>
                <a:ea typeface="Calibri" panose="020F0502020204030204" pitchFamily="34" charset="0"/>
                <a:cs typeface="Times New Roman" panose="02020603050405020304" pitchFamily="18" charset="0"/>
              </a:rPr>
              <a:t>Course.CourseCode</a:t>
            </a:r>
            <a:r>
              <a:rPr lang="en-GB" sz="1200" dirty="0">
                <a:effectLst/>
                <a:latin typeface="Calibri" panose="020F0502020204030204" pitchFamily="34" charset="0"/>
                <a:ea typeface="Calibri" panose="020F0502020204030204" pitchFamily="34" charset="0"/>
                <a:cs typeface="Times New Roman" panose="02020603050405020304" pitchFamily="18" charset="0"/>
              </a:rPr>
              <a:t>, </a:t>
            </a:r>
            <a:r>
              <a:rPr lang="en-GB" sz="1200" dirty="0" err="1">
                <a:effectLst/>
                <a:latin typeface="Calibri" panose="020F0502020204030204" pitchFamily="34" charset="0"/>
                <a:ea typeface="Calibri" panose="020F0502020204030204" pitchFamily="34" charset="0"/>
                <a:cs typeface="Times New Roman" panose="02020603050405020304" pitchFamily="18" charset="0"/>
              </a:rPr>
              <a:t>Course.CourseDesc</a:t>
            </a:r>
            <a:r>
              <a:rPr lang="en-GB" sz="1200" dirty="0">
                <a:effectLst/>
                <a:latin typeface="Calibri" panose="020F0502020204030204" pitchFamily="34" charset="0"/>
                <a:ea typeface="Calibri" panose="020F0502020204030204" pitchFamily="34" charset="0"/>
                <a:cs typeface="Times New Roman" panose="02020603050405020304" pitchFamily="18" charset="0"/>
              </a:rPr>
              <a:t>, </a:t>
            </a:r>
            <a:r>
              <a:rPr lang="en-GB" sz="1200" dirty="0" err="1">
                <a:effectLst/>
                <a:latin typeface="Calibri" panose="020F0502020204030204" pitchFamily="34" charset="0"/>
                <a:ea typeface="Calibri" panose="020F0502020204030204" pitchFamily="34" charset="0"/>
                <a:cs typeface="Times New Roman" panose="02020603050405020304" pitchFamily="18" charset="0"/>
              </a:rPr>
              <a:t>Course.TutorNo</a:t>
            </a:r>
            <a:r>
              <a:rPr lang="en-GB" sz="1200" dirty="0">
                <a:effectLst/>
                <a:latin typeface="Calibri" panose="020F0502020204030204" pitchFamily="34" charset="0"/>
                <a:ea typeface="Calibri" panose="020F0502020204030204" pitchFamily="34" charset="0"/>
                <a:cs typeface="Times New Roman" panose="02020603050405020304" pitchFamily="18" charset="0"/>
              </a:rPr>
              <a:t>, </a:t>
            </a:r>
            <a:r>
              <a:rPr lang="en-GB" sz="1200" dirty="0" err="1">
                <a:effectLst/>
                <a:latin typeface="Calibri" panose="020F0502020204030204" pitchFamily="34" charset="0"/>
                <a:ea typeface="Calibri" panose="020F0502020204030204" pitchFamily="34" charset="0"/>
                <a:cs typeface="Times New Roman" panose="02020603050405020304" pitchFamily="18" charset="0"/>
              </a:rPr>
              <a:t>Tutor.TutorNo</a:t>
            </a:r>
            <a:r>
              <a:rPr lang="en-GB" sz="1200" dirty="0">
                <a:effectLst/>
                <a:latin typeface="Calibri" panose="020F0502020204030204" pitchFamily="34" charset="0"/>
                <a:ea typeface="Calibri" panose="020F0502020204030204" pitchFamily="34" charset="0"/>
                <a:cs typeface="Times New Roman" panose="02020603050405020304" pitchFamily="18" charset="0"/>
              </a:rPr>
              <a:t>, </a:t>
            </a:r>
            <a:r>
              <a:rPr lang="en-GB" sz="1200" dirty="0" err="1">
                <a:effectLst/>
                <a:latin typeface="Calibri" panose="020F0502020204030204" pitchFamily="34" charset="0"/>
                <a:ea typeface="Calibri" panose="020F0502020204030204" pitchFamily="34" charset="0"/>
                <a:cs typeface="Times New Roman" panose="02020603050405020304" pitchFamily="18" charset="0"/>
              </a:rPr>
              <a:t>Tutor.Name</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from Course FULL OUTER JOIN Tutor</a:t>
            </a: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ON </a:t>
            </a:r>
            <a:r>
              <a:rPr lang="en-GB" sz="1200" dirty="0" err="1">
                <a:effectLst/>
                <a:latin typeface="Calibri" panose="020F0502020204030204" pitchFamily="34" charset="0"/>
                <a:ea typeface="Calibri" panose="020F0502020204030204" pitchFamily="34" charset="0"/>
                <a:cs typeface="Times New Roman" panose="02020603050405020304" pitchFamily="18" charset="0"/>
              </a:rPr>
              <a:t>Course.TutorNo</a:t>
            </a:r>
            <a:r>
              <a:rPr lang="en-GB" sz="1200" dirty="0">
                <a:effectLst/>
                <a:latin typeface="Calibri" panose="020F0502020204030204" pitchFamily="34" charset="0"/>
                <a:ea typeface="Calibri" panose="020F0502020204030204" pitchFamily="34" charset="0"/>
                <a:cs typeface="Times New Roman" panose="02020603050405020304" pitchFamily="18" charset="0"/>
              </a:rPr>
              <a:t> = </a:t>
            </a:r>
            <a:r>
              <a:rPr lang="en-GB" sz="1200" dirty="0" err="1">
                <a:effectLst/>
                <a:latin typeface="Calibri" panose="020F0502020204030204" pitchFamily="34" charset="0"/>
                <a:ea typeface="Calibri" panose="020F0502020204030204" pitchFamily="34" charset="0"/>
                <a:cs typeface="Times New Roman" panose="02020603050405020304" pitchFamily="18" charset="0"/>
              </a:rPr>
              <a:t>Tutor.TutorNo</a:t>
            </a:r>
            <a:r>
              <a:rPr lang="en-GB" sz="12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746610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ChangeArrowheads="1"/>
          </p:cNvSpPr>
          <p:nvPr/>
        </p:nvSpPr>
        <p:spPr bwMode="auto">
          <a:xfrm>
            <a:off x="404690" y="1772816"/>
            <a:ext cx="8143875" cy="5170646"/>
          </a:xfrm>
          <a:prstGeom prst="rect">
            <a:avLst/>
          </a:prstGeom>
          <a:noFill/>
          <a:ln w="9525">
            <a:noFill/>
            <a:miter lim="800000"/>
            <a:headEnd/>
            <a:tailEnd/>
          </a:ln>
        </p:spPr>
        <p:txBody>
          <a:bodyPr>
            <a:spAutoFit/>
          </a:bodyPr>
          <a:lstStyle/>
          <a:p>
            <a:r>
              <a:rPr lang="en-US" dirty="0"/>
              <a:t>The relationship between the EMP and SALGRADE tables in the tutorials is a </a:t>
            </a:r>
            <a:r>
              <a:rPr lang="en-US" i="1" dirty="0"/>
              <a:t>non-</a:t>
            </a:r>
            <a:r>
              <a:rPr lang="en-US" i="1" dirty="0" err="1"/>
              <a:t>equi</a:t>
            </a:r>
            <a:r>
              <a:rPr lang="en-US" i="1" dirty="0"/>
              <a:t>-join</a:t>
            </a:r>
            <a:r>
              <a:rPr lang="en-US" dirty="0"/>
              <a:t>, in that no column in EMP is exactly the same as a column in SALGRADE.</a:t>
            </a:r>
          </a:p>
          <a:p>
            <a:endParaRPr lang="en-US" dirty="0"/>
          </a:p>
          <a:p>
            <a:r>
              <a:rPr lang="en-US" dirty="0"/>
              <a:t>The relationship is obtained </a:t>
            </a:r>
            <a:r>
              <a:rPr lang="en-US" i="1" dirty="0"/>
              <a:t>using an operator other than equal (=)</a:t>
            </a:r>
            <a:r>
              <a:rPr lang="en-US" dirty="0"/>
              <a:t>. </a:t>
            </a:r>
          </a:p>
          <a:p>
            <a:endParaRPr lang="en-US" dirty="0"/>
          </a:p>
          <a:p>
            <a:r>
              <a:rPr lang="en-GB" dirty="0"/>
              <a:t>An </a:t>
            </a:r>
            <a:r>
              <a:rPr lang="en-GB" b="1" dirty="0"/>
              <a:t>non-</a:t>
            </a:r>
            <a:r>
              <a:rPr lang="en-GB" b="1" dirty="0" err="1"/>
              <a:t>equi</a:t>
            </a:r>
            <a:r>
              <a:rPr lang="en-GB" b="1" dirty="0"/>
              <a:t> </a:t>
            </a:r>
            <a:r>
              <a:rPr lang="en-GB" dirty="0"/>
              <a:t>join is a join statement that uses an unequal operation (</a:t>
            </a:r>
            <a:r>
              <a:rPr lang="en-GB" dirty="0" err="1"/>
              <a:t>i.e</a:t>
            </a:r>
            <a:r>
              <a:rPr lang="en-GB" dirty="0"/>
              <a:t>: &lt;&gt;, &gt;, &lt;, !=, BETWEEN, etc.) to match rows from different tables.</a:t>
            </a:r>
          </a:p>
          <a:p>
            <a:endParaRPr lang="en-US" dirty="0"/>
          </a:p>
          <a:p>
            <a:r>
              <a:rPr lang="en-US" dirty="0"/>
              <a:t>For example: To evaluate an employee's grade, their salary must be </a:t>
            </a:r>
            <a:r>
              <a:rPr lang="en-US" i="1" dirty="0"/>
              <a:t>between</a:t>
            </a:r>
            <a:r>
              <a:rPr lang="en-US" dirty="0"/>
              <a:t> any one of the low and high salary ranges.</a:t>
            </a:r>
            <a:endParaRPr lang="en-GB" dirty="0"/>
          </a:p>
          <a:p>
            <a:r>
              <a:rPr lang="en-US" dirty="0"/>
              <a:t> </a:t>
            </a:r>
            <a:endParaRPr lang="en-GB" dirty="0"/>
          </a:p>
          <a:p>
            <a:r>
              <a:rPr lang="en-US" dirty="0"/>
              <a:t>The BETWEEN operator is used to construct the condition, enter:</a:t>
            </a:r>
            <a:endParaRPr lang="en-GB" dirty="0"/>
          </a:p>
          <a:p>
            <a:r>
              <a:rPr lang="en-US" dirty="0"/>
              <a:t> </a:t>
            </a:r>
            <a:endParaRPr lang="en-GB" dirty="0"/>
          </a:p>
          <a:p>
            <a:r>
              <a:rPr lang="en-US" dirty="0"/>
              <a:t>	SELECT	E. ENAME, E. SAL, S. GRADE</a:t>
            </a:r>
            <a:endParaRPr lang="en-GB" dirty="0"/>
          </a:p>
          <a:p>
            <a:r>
              <a:rPr lang="en-US" dirty="0"/>
              <a:t>	</a:t>
            </a:r>
            <a:r>
              <a:rPr lang="pt-BR" dirty="0"/>
              <a:t>FROM	EMP E, SALGRADE S</a:t>
            </a:r>
            <a:endParaRPr lang="en-GB" dirty="0"/>
          </a:p>
          <a:p>
            <a:r>
              <a:rPr lang="pt-BR" dirty="0"/>
              <a:t>	</a:t>
            </a:r>
            <a:r>
              <a:rPr lang="en-US" dirty="0"/>
              <a:t>WHERE	E.SAL BETWEEN S. LOSAL AND S.HISAL;</a:t>
            </a:r>
            <a:endParaRPr lang="en-GB" dirty="0"/>
          </a:p>
          <a:p>
            <a:endParaRPr lang="en-GB" sz="2400" dirty="0"/>
          </a:p>
        </p:txBody>
      </p:sp>
      <p:sp>
        <p:nvSpPr>
          <p:cNvPr id="4" name="Rectangle 2"/>
          <p:cNvSpPr txBox="1">
            <a:spLocks noChangeArrowheads="1"/>
          </p:cNvSpPr>
          <p:nvPr/>
        </p:nvSpPr>
        <p:spPr>
          <a:xfrm>
            <a:off x="457200" y="457200"/>
            <a:ext cx="8229600" cy="1027113"/>
          </a:xfrm>
          <a:prstGeom prst="rect">
            <a:avLst/>
          </a:prstGeom>
          <a:solidFill>
            <a:schemeClr val="bg1"/>
          </a:solidFill>
          <a:ln w="19050">
            <a:solidFill>
              <a:schemeClr val="tx1"/>
            </a:solidFill>
          </a:ln>
        </p:spPr>
        <p:txBody>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fontAlgn="auto">
              <a:spcAft>
                <a:spcPts val="0"/>
              </a:spcAft>
            </a:pPr>
            <a:endParaRPr lang="en-GB" dirty="0"/>
          </a:p>
          <a:p>
            <a:pPr fontAlgn="auto">
              <a:spcAft>
                <a:spcPts val="0"/>
              </a:spcAft>
            </a:pPr>
            <a:r>
              <a:rPr lang="en-GB" dirty="0"/>
              <a:t>Non-</a:t>
            </a:r>
            <a:r>
              <a:rPr lang="en-GB" dirty="0" err="1"/>
              <a:t>equi</a:t>
            </a:r>
            <a:r>
              <a:rPr lang="en-GB" dirty="0"/>
              <a:t> Join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title"/>
          </p:nvPr>
        </p:nvSpPr>
        <p:spPr>
          <a:xfrm>
            <a:off x="1691680" y="548680"/>
            <a:ext cx="5937755" cy="1188720"/>
          </a:xfrm>
        </p:spPr>
        <p:txBody>
          <a:bodyPr/>
          <a:lstStyle/>
          <a:p>
            <a:pPr eaLnBrk="1" hangingPunct="1"/>
            <a:r>
              <a:rPr lang="en-GB"/>
              <a:t>Review of syntax</a:t>
            </a:r>
          </a:p>
        </p:txBody>
      </p:sp>
      <p:sp>
        <p:nvSpPr>
          <p:cNvPr id="39939" name="Text Box 7"/>
          <p:cNvSpPr txBox="1">
            <a:spLocks noChangeArrowheads="1"/>
          </p:cNvSpPr>
          <p:nvPr/>
        </p:nvSpPr>
        <p:spPr bwMode="auto">
          <a:xfrm>
            <a:off x="1333500" y="2137664"/>
            <a:ext cx="6838950" cy="3743325"/>
          </a:xfrm>
          <a:prstGeom prst="rect">
            <a:avLst/>
          </a:prstGeom>
          <a:noFill/>
          <a:ln w="9525">
            <a:noFill/>
            <a:miter lim="800000"/>
            <a:headEnd/>
            <a:tailEnd/>
          </a:ln>
        </p:spPr>
        <p:txBody>
          <a:bodyPr>
            <a:spAutoFit/>
          </a:bodyPr>
          <a:lstStyle/>
          <a:p>
            <a:endParaRPr lang="en-GB" sz="2400" dirty="0"/>
          </a:p>
          <a:p>
            <a:r>
              <a:rPr lang="en-GB" sz="2400" dirty="0"/>
              <a:t>SELECT 		[ DISTINCT ]</a:t>
            </a:r>
          </a:p>
          <a:p>
            <a:r>
              <a:rPr lang="en-GB" sz="2400" dirty="0"/>
              <a:t>FROM			table(s)</a:t>
            </a:r>
          </a:p>
          <a:p>
            <a:r>
              <a:rPr lang="en-GB" sz="2400" dirty="0"/>
              <a:t>WHERE		[ join condition ]</a:t>
            </a:r>
          </a:p>
          <a:p>
            <a:r>
              <a:rPr lang="en-GB" sz="2400" dirty="0"/>
              <a:t>AND			[ row condition ]</a:t>
            </a:r>
          </a:p>
          <a:p>
            <a:r>
              <a:rPr lang="en-GB" sz="2400" dirty="0"/>
              <a:t>OR			[ another row condition ]</a:t>
            </a:r>
          </a:p>
          <a:p>
            <a:r>
              <a:rPr lang="en-GB" sz="2400" dirty="0"/>
              <a:t>GROUP BY		{column}</a:t>
            </a:r>
          </a:p>
          <a:p>
            <a:r>
              <a:rPr lang="en-GB" sz="2400" dirty="0"/>
              <a:t>HAVING		{group condition}</a:t>
            </a:r>
          </a:p>
          <a:p>
            <a:r>
              <a:rPr lang="en-GB" sz="2400" dirty="0"/>
              <a:t>ORDER BY		{column} [ ASC/DESC]</a:t>
            </a:r>
          </a:p>
          <a:p>
            <a:endParaRPr lang="en-GB" sz="2400" dirty="0"/>
          </a:p>
        </p:txBody>
      </p:sp>
      <p:sp>
        <p:nvSpPr>
          <p:cNvPr id="39940" name="AutoShape 8"/>
          <p:cNvSpPr>
            <a:spLocks noChangeArrowheads="1"/>
          </p:cNvSpPr>
          <p:nvPr/>
        </p:nvSpPr>
        <p:spPr bwMode="auto">
          <a:xfrm>
            <a:off x="900112" y="2223010"/>
            <a:ext cx="7272338" cy="3744912"/>
          </a:xfrm>
          <a:prstGeom prst="roundRect">
            <a:avLst>
              <a:gd name="adj" fmla="val 16667"/>
            </a:avLst>
          </a:prstGeom>
          <a:noFill/>
          <a:ln w="76200" cmpd="tri">
            <a:solidFill>
              <a:schemeClr val="tx1"/>
            </a:solidFill>
            <a:round/>
            <a:headEnd/>
            <a:tailEnd/>
          </a:ln>
        </p:spPr>
        <p:txBody>
          <a:bodyPr wrap="none" anchor="ct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a:t>In Conclusion</a:t>
            </a:r>
          </a:p>
        </p:txBody>
      </p:sp>
      <p:sp>
        <p:nvSpPr>
          <p:cNvPr id="40963" name="Rectangle 3"/>
          <p:cNvSpPr>
            <a:spLocks noGrp="1" noChangeArrowheads="1"/>
          </p:cNvSpPr>
          <p:nvPr>
            <p:ph idx="1"/>
          </p:nvPr>
        </p:nvSpPr>
        <p:spPr>
          <a:xfrm>
            <a:off x="539552" y="2638045"/>
            <a:ext cx="7776863" cy="3101983"/>
          </a:xfrm>
        </p:spPr>
        <p:txBody>
          <a:bodyPr>
            <a:normAutofit fontScale="32500" lnSpcReduction="20000"/>
          </a:bodyPr>
          <a:lstStyle/>
          <a:p>
            <a:pPr marL="0" indent="0" eaLnBrk="1" hangingPunct="1">
              <a:buNone/>
            </a:pPr>
            <a:r>
              <a:rPr lang="en-GB" sz="4900" dirty="0"/>
              <a:t>Joins</a:t>
            </a:r>
          </a:p>
          <a:p>
            <a:pPr marL="228600" lvl="1" indent="0" eaLnBrk="1" hangingPunct="1">
              <a:buNone/>
            </a:pPr>
            <a:r>
              <a:rPr lang="en-GB" sz="4900" dirty="0"/>
              <a:t>A join is used when a SQL query requires data from more than one table in the database</a:t>
            </a:r>
          </a:p>
          <a:p>
            <a:pPr marL="228600" lvl="1" indent="0" eaLnBrk="1" hangingPunct="1">
              <a:buNone/>
            </a:pPr>
            <a:endParaRPr lang="en-GB" sz="4900" dirty="0"/>
          </a:p>
          <a:p>
            <a:pPr marL="228600" lvl="1" indent="0" eaLnBrk="1" hangingPunct="1">
              <a:buNone/>
            </a:pPr>
            <a:r>
              <a:rPr lang="en-GB" sz="4900" dirty="0"/>
              <a:t>Rows in one table may be joined to rows in another table according to common values existing in corresponding columns</a:t>
            </a:r>
          </a:p>
          <a:p>
            <a:pPr marL="228600" lvl="1" indent="0" eaLnBrk="1" hangingPunct="1">
              <a:buNone/>
            </a:pPr>
            <a:endParaRPr lang="en-GB" sz="4900" dirty="0"/>
          </a:p>
          <a:p>
            <a:pPr marL="228600" lvl="1" indent="0" eaLnBrk="1" hangingPunct="1">
              <a:buNone/>
            </a:pPr>
            <a:r>
              <a:rPr lang="en-GB" sz="4900" dirty="0"/>
              <a:t>This type of join is termed an </a:t>
            </a:r>
            <a:r>
              <a:rPr lang="en-GB" sz="4900" dirty="0" err="1"/>
              <a:t>equi</a:t>
            </a:r>
            <a:r>
              <a:rPr lang="en-GB" sz="4900" dirty="0"/>
              <a:t>-join or inner join</a:t>
            </a:r>
          </a:p>
          <a:p>
            <a:pPr marL="228600" lvl="1" indent="0" eaLnBrk="1" hangingPunct="1">
              <a:buNone/>
            </a:pPr>
            <a:endParaRPr lang="en-GB" sz="4900" dirty="0"/>
          </a:p>
          <a:p>
            <a:pPr marL="228600" lvl="1" indent="0" eaLnBrk="1" hangingPunct="1">
              <a:buNone/>
            </a:pPr>
            <a:r>
              <a:rPr lang="en-GB" sz="4900" dirty="0"/>
              <a:t>Is there is a value in one table that has no ‘matching’ value in the other table and we require these records then we must use an outer join</a:t>
            </a:r>
          </a:p>
          <a:p>
            <a:pPr marL="228600" lvl="1" indent="0" eaLnBrk="1" hangingPunct="1">
              <a:buNone/>
            </a:pPr>
            <a:endParaRPr lang="en-GB" sz="2400" dirty="0"/>
          </a:p>
          <a:p>
            <a:pPr eaLnBrk="1" hangingPunct="1"/>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938146" y="2409562"/>
            <a:ext cx="7273552" cy="1015663"/>
          </a:xfrm>
          <a:prstGeom prst="rect">
            <a:avLst/>
          </a:prstGeom>
          <a:solidFill>
            <a:schemeClr val="accent1">
              <a:alpha val="20000"/>
            </a:schemeClr>
          </a:solidFill>
          <a:ln w="9525">
            <a:solidFill>
              <a:schemeClr val="accent1"/>
            </a:solidFill>
            <a:miter lim="800000"/>
            <a:headEnd/>
            <a:tailEnd/>
          </a:ln>
        </p:spPr>
        <p:txBody>
          <a:bodyPr wrap="square">
            <a:spAutoFit/>
          </a:bodyPr>
          <a:lstStyle/>
          <a:p>
            <a:r>
              <a:rPr lang="en-GB" sz="2000" b="1" dirty="0">
                <a:latin typeface="Courier New" pitchFamily="49" charset="0"/>
                <a:cs typeface="Courier New" pitchFamily="49" charset="0"/>
              </a:rPr>
              <a:t>SELECT Student.courseCode, name, courseDesc</a:t>
            </a:r>
          </a:p>
          <a:p>
            <a:r>
              <a:rPr lang="en-GB" sz="2000" b="1" dirty="0">
                <a:latin typeface="Courier New" pitchFamily="49" charset="0"/>
                <a:cs typeface="Courier New" pitchFamily="49" charset="0"/>
              </a:rPr>
              <a:t>FROM Course, Student</a:t>
            </a:r>
          </a:p>
          <a:p>
            <a:r>
              <a:rPr lang="en-GB" sz="2000" b="1" dirty="0">
                <a:latin typeface="Courier New" pitchFamily="49" charset="0"/>
                <a:cs typeface="Courier New" pitchFamily="49" charset="0"/>
              </a:rPr>
              <a:t>WHERE Student.courseCode = Course.courseCode;</a:t>
            </a:r>
          </a:p>
        </p:txBody>
      </p:sp>
      <p:sp>
        <p:nvSpPr>
          <p:cNvPr id="8" name="Oval 7"/>
          <p:cNvSpPr/>
          <p:nvPr/>
        </p:nvSpPr>
        <p:spPr>
          <a:xfrm>
            <a:off x="1890977" y="2993177"/>
            <a:ext cx="1296144" cy="4320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5110419" y="2993177"/>
            <a:ext cx="1080120" cy="4320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18" name="Rectangle 2"/>
          <p:cNvSpPr>
            <a:spLocks noGrp="1" noChangeArrowheads="1"/>
          </p:cNvSpPr>
          <p:nvPr>
            <p:ph type="title"/>
          </p:nvPr>
        </p:nvSpPr>
        <p:spPr/>
        <p:txBody>
          <a:bodyPr/>
          <a:lstStyle/>
          <a:p>
            <a:pPr eaLnBrk="1" hangingPunct="1"/>
            <a:r>
              <a:rPr lang="en-GB" dirty="0"/>
              <a:t>Joins</a:t>
            </a:r>
          </a:p>
        </p:txBody>
      </p:sp>
      <p:sp>
        <p:nvSpPr>
          <p:cNvPr id="9220" name="Text Box 5"/>
          <p:cNvSpPr txBox="1">
            <a:spLocks noChangeArrowheads="1"/>
          </p:cNvSpPr>
          <p:nvPr/>
        </p:nvSpPr>
        <p:spPr bwMode="auto">
          <a:xfrm>
            <a:off x="2339752" y="4149080"/>
            <a:ext cx="3600450" cy="1219200"/>
          </a:xfrm>
          <a:prstGeom prst="rect">
            <a:avLst/>
          </a:prstGeom>
          <a:solidFill>
            <a:schemeClr val="tx1"/>
          </a:solidFill>
          <a:ln w="28575">
            <a:solidFill>
              <a:schemeClr val="tx1"/>
            </a:solidFill>
            <a:prstDash val="sysDot"/>
            <a:miter lim="800000"/>
            <a:headEnd/>
            <a:tailEnd/>
          </a:ln>
        </p:spPr>
        <p:txBody>
          <a:bodyPr>
            <a:spAutoFit/>
          </a:bodyPr>
          <a:lstStyle/>
          <a:p>
            <a:pPr>
              <a:spcBef>
                <a:spcPct val="20000"/>
              </a:spcBef>
              <a:buClr>
                <a:schemeClr val="bg2"/>
              </a:buClr>
              <a:buSzPct val="75000"/>
              <a:buFont typeface="Wingdings" pitchFamily="2" charset="2"/>
              <a:buNone/>
            </a:pPr>
            <a:r>
              <a:rPr lang="en-GB" dirty="0">
                <a:solidFill>
                  <a:schemeClr val="accent2">
                    <a:lumMod val="20000"/>
                    <a:lumOff val="80000"/>
                  </a:schemeClr>
                </a:solidFill>
                <a:latin typeface="+mn-lt"/>
              </a:rPr>
              <a:t>Where column names are the same in both tables, the join condition must specify table names prior to the column name.</a:t>
            </a:r>
          </a:p>
        </p:txBody>
      </p:sp>
      <p:sp>
        <p:nvSpPr>
          <p:cNvPr id="9221" name="Line 8"/>
          <p:cNvSpPr>
            <a:spLocks noChangeShapeType="1"/>
          </p:cNvSpPr>
          <p:nvPr/>
        </p:nvSpPr>
        <p:spPr bwMode="auto">
          <a:xfrm flipH="1" flipV="1">
            <a:off x="2843808" y="3425224"/>
            <a:ext cx="1296144" cy="723855"/>
          </a:xfrm>
          <a:prstGeom prst="line">
            <a:avLst/>
          </a:prstGeom>
          <a:noFill/>
          <a:ln w="19050">
            <a:solidFill>
              <a:schemeClr val="tx1"/>
            </a:solidFill>
            <a:prstDash val="solid"/>
            <a:round/>
            <a:headEnd/>
            <a:tailEnd type="triangle" w="med" len="med"/>
          </a:ln>
        </p:spPr>
        <p:txBody>
          <a:bodyPr/>
          <a:lstStyle/>
          <a:p>
            <a:endParaRPr lang="en-GB"/>
          </a:p>
        </p:txBody>
      </p:sp>
      <p:sp>
        <p:nvSpPr>
          <p:cNvPr id="7" name="Line 8"/>
          <p:cNvSpPr>
            <a:spLocks noChangeShapeType="1"/>
          </p:cNvSpPr>
          <p:nvPr/>
        </p:nvSpPr>
        <p:spPr bwMode="auto">
          <a:xfrm flipV="1">
            <a:off x="4139952" y="3425222"/>
            <a:ext cx="1152128" cy="723855"/>
          </a:xfrm>
          <a:prstGeom prst="line">
            <a:avLst/>
          </a:prstGeom>
          <a:noFill/>
          <a:ln w="19050">
            <a:solidFill>
              <a:schemeClr val="tx1"/>
            </a:solidFill>
            <a:prstDash val="solid"/>
            <a:round/>
            <a:headEnd/>
            <a:tailEnd type="triangle" w="med" len="med"/>
          </a:ln>
        </p:spPr>
        <p:txBody>
          <a:bodyPr/>
          <a:lstStyle/>
          <a:p>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References/resources</a:t>
            </a:r>
          </a:p>
        </p:txBody>
      </p:sp>
      <p:sp>
        <p:nvSpPr>
          <p:cNvPr id="3" name="Content Placeholder 2"/>
          <p:cNvSpPr>
            <a:spLocks noGrp="1"/>
          </p:cNvSpPr>
          <p:nvPr>
            <p:ph idx="1"/>
          </p:nvPr>
        </p:nvSpPr>
        <p:spPr/>
        <p:txBody>
          <a:bodyPr/>
          <a:lstStyle/>
          <a:p>
            <a:r>
              <a:rPr lang="en-GB" dirty="0"/>
              <a:t>https://docs.microsoft.com/en-us/office/vba/access/concepts/structured-query-language/perform-joins-using-access-sql</a:t>
            </a:r>
          </a:p>
        </p:txBody>
      </p:sp>
    </p:spTree>
    <p:extLst>
      <p:ext uri="{BB962C8B-B14F-4D97-AF65-F5344CB8AC3E}">
        <p14:creationId xmlns:p14="http://schemas.microsoft.com/office/powerpoint/2010/main" val="1486202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t>Joins</a:t>
            </a:r>
          </a:p>
        </p:txBody>
      </p:sp>
      <p:sp>
        <p:nvSpPr>
          <p:cNvPr id="10243" name="Text Box 3"/>
          <p:cNvSpPr txBox="1">
            <a:spLocks noChangeArrowheads="1"/>
          </p:cNvSpPr>
          <p:nvPr/>
        </p:nvSpPr>
        <p:spPr bwMode="auto">
          <a:xfrm>
            <a:off x="791716" y="3356992"/>
            <a:ext cx="7560568" cy="1015663"/>
          </a:xfrm>
          <a:prstGeom prst="rect">
            <a:avLst/>
          </a:prstGeom>
          <a:solidFill>
            <a:schemeClr val="accent1">
              <a:alpha val="20000"/>
            </a:schemeClr>
          </a:solidFill>
          <a:ln w="9525">
            <a:solidFill>
              <a:schemeClr val="accent1"/>
            </a:solidFill>
            <a:miter lim="800000"/>
            <a:headEnd/>
            <a:tailEnd/>
          </a:ln>
        </p:spPr>
        <p:txBody>
          <a:bodyPr wrap="square">
            <a:spAutoFit/>
          </a:bodyPr>
          <a:lstStyle/>
          <a:p>
            <a:r>
              <a:rPr lang="en-GB" sz="2000" b="1" dirty="0">
                <a:latin typeface="Courier New" pitchFamily="49" charset="0"/>
                <a:cs typeface="Courier New" pitchFamily="49" charset="0"/>
              </a:rPr>
              <a:t>SELECT Student.courseCode, name, courseDesc</a:t>
            </a:r>
          </a:p>
          <a:p>
            <a:r>
              <a:rPr lang="en-GB" sz="2000" b="1" dirty="0">
                <a:latin typeface="Courier New" pitchFamily="49" charset="0"/>
                <a:cs typeface="Courier New" pitchFamily="49" charset="0"/>
              </a:rPr>
              <a:t>FROM Course, Student</a:t>
            </a:r>
          </a:p>
          <a:p>
            <a:r>
              <a:rPr lang="en-GB" sz="2000" b="1" dirty="0">
                <a:latin typeface="Courier New" pitchFamily="49" charset="0"/>
                <a:cs typeface="Courier New" pitchFamily="49" charset="0"/>
              </a:rPr>
              <a:t>WHERE Student.courseCode = Course.courseCode;</a:t>
            </a:r>
          </a:p>
        </p:txBody>
      </p:sp>
      <p:sp>
        <p:nvSpPr>
          <p:cNvPr id="10244" name="Text Box 6"/>
          <p:cNvSpPr txBox="1">
            <a:spLocks noChangeArrowheads="1"/>
          </p:cNvSpPr>
          <p:nvPr/>
        </p:nvSpPr>
        <p:spPr bwMode="auto">
          <a:xfrm>
            <a:off x="1606044" y="2275886"/>
            <a:ext cx="5937755" cy="541046"/>
          </a:xfrm>
          <a:prstGeom prst="rect">
            <a:avLst/>
          </a:prstGeom>
          <a:solidFill>
            <a:schemeClr val="tx1"/>
          </a:solidFill>
          <a:ln w="28575">
            <a:solidFill>
              <a:schemeClr val="tx1"/>
            </a:solidFill>
            <a:prstDash val="sysDot"/>
            <a:miter lim="800000"/>
            <a:headEnd/>
            <a:tailEnd/>
          </a:ln>
        </p:spPr>
        <p:txBody>
          <a:bodyPr wrap="square">
            <a:spAutoFit/>
          </a:bodyPr>
          <a:lstStyle/>
          <a:p>
            <a:pPr>
              <a:lnSpc>
                <a:spcPct val="80000"/>
              </a:lnSpc>
              <a:spcBef>
                <a:spcPct val="20000"/>
              </a:spcBef>
              <a:buClr>
                <a:schemeClr val="bg2"/>
              </a:buClr>
              <a:buSzPct val="75000"/>
              <a:buFont typeface="Wingdings" pitchFamily="2" charset="2"/>
              <a:buNone/>
            </a:pPr>
            <a:r>
              <a:rPr lang="en-GB" dirty="0">
                <a:solidFill>
                  <a:schemeClr val="accent2">
                    <a:lumMod val="20000"/>
                    <a:lumOff val="80000"/>
                  </a:schemeClr>
                </a:solidFill>
                <a:latin typeface="+mn-lt"/>
              </a:rPr>
              <a:t>It is also a requirement when those columns are used in a SELECT or ORDER BY clause. (ambiguity)</a:t>
            </a:r>
          </a:p>
        </p:txBody>
      </p:sp>
      <p:sp>
        <p:nvSpPr>
          <p:cNvPr id="10245" name="Line 9"/>
          <p:cNvSpPr>
            <a:spLocks noChangeShapeType="1"/>
          </p:cNvSpPr>
          <p:nvPr/>
        </p:nvSpPr>
        <p:spPr bwMode="auto">
          <a:xfrm flipH="1">
            <a:off x="4139951" y="2888940"/>
            <a:ext cx="216025" cy="396044"/>
          </a:xfrm>
          <a:prstGeom prst="line">
            <a:avLst/>
          </a:prstGeom>
          <a:noFill/>
          <a:ln w="19050">
            <a:solidFill>
              <a:schemeClr val="tx1"/>
            </a:solidFill>
            <a:prstDash val="solid"/>
            <a:round/>
            <a:headEnd/>
            <a:tailEnd type="triangle" w="med" len="med"/>
          </a:ln>
        </p:spPr>
        <p:txBody>
          <a:bodyPr/>
          <a:lstStyle/>
          <a:p>
            <a:endParaRPr lang="en-GB"/>
          </a:p>
        </p:txBody>
      </p:sp>
      <p:sp>
        <p:nvSpPr>
          <p:cNvPr id="6" name="Oval 5"/>
          <p:cNvSpPr/>
          <p:nvPr/>
        </p:nvSpPr>
        <p:spPr>
          <a:xfrm>
            <a:off x="1835696" y="3284984"/>
            <a:ext cx="2952328"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Joins</a:t>
            </a:r>
          </a:p>
        </p:txBody>
      </p:sp>
      <p:sp>
        <p:nvSpPr>
          <p:cNvPr id="11267" name="Text Box 3"/>
          <p:cNvSpPr txBox="1">
            <a:spLocks noChangeArrowheads="1"/>
          </p:cNvSpPr>
          <p:nvPr/>
        </p:nvSpPr>
        <p:spPr bwMode="auto">
          <a:xfrm>
            <a:off x="1331913" y="3357563"/>
            <a:ext cx="6553200" cy="1006475"/>
          </a:xfrm>
          <a:prstGeom prst="rect">
            <a:avLst/>
          </a:prstGeom>
          <a:solidFill>
            <a:schemeClr val="accent1">
              <a:alpha val="20000"/>
            </a:schemeClr>
          </a:solidFill>
          <a:ln w="9525">
            <a:solidFill>
              <a:schemeClr val="accent1"/>
            </a:solidFill>
            <a:miter lim="800000"/>
            <a:headEnd/>
            <a:tailEnd/>
          </a:ln>
        </p:spPr>
        <p:txBody>
          <a:bodyPr wrap="square">
            <a:spAutoFit/>
          </a:bodyPr>
          <a:lstStyle/>
          <a:p>
            <a:r>
              <a:rPr lang="en-GB" sz="2000" b="1" dirty="0">
                <a:latin typeface="Courier New" pitchFamily="49" charset="0"/>
                <a:cs typeface="Courier New" pitchFamily="49" charset="0"/>
              </a:rPr>
              <a:t>SELECT </a:t>
            </a:r>
            <a:r>
              <a:rPr lang="en-GB" sz="2000" b="1" dirty="0" err="1">
                <a:latin typeface="Courier New" pitchFamily="49" charset="0"/>
                <a:cs typeface="Courier New" pitchFamily="49" charset="0"/>
              </a:rPr>
              <a:t>S.CourseCode</a:t>
            </a:r>
            <a:r>
              <a:rPr lang="en-GB" sz="2000" b="1" dirty="0">
                <a:latin typeface="Courier New" pitchFamily="49" charset="0"/>
                <a:cs typeface="Courier New" pitchFamily="49" charset="0"/>
              </a:rPr>
              <a:t>, Name, CourseDesc</a:t>
            </a:r>
          </a:p>
          <a:p>
            <a:r>
              <a:rPr lang="en-GB" sz="2000" b="1" dirty="0">
                <a:latin typeface="Courier New" pitchFamily="49" charset="0"/>
                <a:cs typeface="Courier New" pitchFamily="49" charset="0"/>
              </a:rPr>
              <a:t>FROM Course C, Student  S</a:t>
            </a:r>
          </a:p>
          <a:p>
            <a:r>
              <a:rPr lang="en-GB" sz="2000" b="1" dirty="0">
                <a:latin typeface="Courier New" pitchFamily="49" charset="0"/>
                <a:cs typeface="Courier New" pitchFamily="49" charset="0"/>
              </a:rPr>
              <a:t>WHERE </a:t>
            </a:r>
            <a:r>
              <a:rPr lang="en-GB" sz="2000" b="1" dirty="0" err="1">
                <a:latin typeface="Courier New" pitchFamily="49" charset="0"/>
                <a:cs typeface="Courier New" pitchFamily="49" charset="0"/>
              </a:rPr>
              <a:t>S.CourseCode</a:t>
            </a:r>
            <a:r>
              <a:rPr lang="en-GB" sz="2000" b="1" dirty="0">
                <a:latin typeface="Courier New" pitchFamily="49" charset="0"/>
                <a:cs typeface="Courier New" pitchFamily="49" charset="0"/>
              </a:rPr>
              <a:t> = </a:t>
            </a:r>
            <a:r>
              <a:rPr lang="en-GB" sz="2000" b="1" dirty="0" err="1">
                <a:latin typeface="Courier New" pitchFamily="49" charset="0"/>
                <a:cs typeface="Courier New" pitchFamily="49" charset="0"/>
              </a:rPr>
              <a:t>C.CourseCode</a:t>
            </a:r>
            <a:r>
              <a:rPr lang="en-GB" sz="2000" b="1" dirty="0">
                <a:latin typeface="Courier New" pitchFamily="49" charset="0"/>
                <a:cs typeface="Courier New" pitchFamily="49" charset="0"/>
              </a:rPr>
              <a:t>;</a:t>
            </a:r>
          </a:p>
        </p:txBody>
      </p:sp>
      <p:sp>
        <p:nvSpPr>
          <p:cNvPr id="11268" name="Text Box 4"/>
          <p:cNvSpPr txBox="1">
            <a:spLocks noChangeArrowheads="1"/>
          </p:cNvSpPr>
          <p:nvPr/>
        </p:nvSpPr>
        <p:spPr bwMode="auto">
          <a:xfrm>
            <a:off x="1606045" y="2327436"/>
            <a:ext cx="5937754" cy="590931"/>
          </a:xfrm>
          <a:prstGeom prst="rect">
            <a:avLst/>
          </a:prstGeom>
          <a:solidFill>
            <a:schemeClr val="tx1"/>
          </a:solidFill>
          <a:ln w="28575">
            <a:solidFill>
              <a:schemeClr val="tx1"/>
            </a:solidFill>
            <a:prstDash val="sysDot"/>
            <a:miter lim="800000"/>
            <a:headEnd/>
            <a:tailEnd/>
          </a:ln>
        </p:spPr>
        <p:txBody>
          <a:bodyPr wrap="square">
            <a:spAutoFit/>
          </a:bodyPr>
          <a:lstStyle/>
          <a:p>
            <a:pPr>
              <a:lnSpc>
                <a:spcPct val="80000"/>
              </a:lnSpc>
              <a:spcBef>
                <a:spcPct val="20000"/>
              </a:spcBef>
              <a:buClr>
                <a:schemeClr val="bg2"/>
              </a:buClr>
              <a:buSzPct val="75000"/>
            </a:pPr>
            <a:r>
              <a:rPr lang="en-GB" dirty="0">
                <a:solidFill>
                  <a:schemeClr val="accent2">
                    <a:lumMod val="20000"/>
                    <a:lumOff val="80000"/>
                  </a:schemeClr>
                </a:solidFill>
                <a:latin typeface="+mn-lt"/>
              </a:rPr>
              <a:t>We can use table aliases to ‘cut down’ on the coding</a:t>
            </a:r>
          </a:p>
          <a:p>
            <a:pPr>
              <a:lnSpc>
                <a:spcPct val="80000"/>
              </a:lnSpc>
              <a:spcBef>
                <a:spcPct val="20000"/>
              </a:spcBef>
              <a:buClr>
                <a:schemeClr val="bg2"/>
              </a:buClr>
              <a:buSzPct val="75000"/>
            </a:pPr>
            <a:r>
              <a:rPr lang="en-GB" dirty="0">
                <a:solidFill>
                  <a:schemeClr val="accent2">
                    <a:lumMod val="20000"/>
                    <a:lumOff val="80000"/>
                  </a:schemeClr>
                </a:solidFill>
                <a:latin typeface="+mn-lt"/>
              </a:rPr>
              <a:t>These aliases are only valid for the current statement </a:t>
            </a:r>
          </a:p>
        </p:txBody>
      </p:sp>
      <p:sp>
        <p:nvSpPr>
          <p:cNvPr id="11269" name="Line 5"/>
          <p:cNvSpPr>
            <a:spLocks noChangeShapeType="1"/>
          </p:cNvSpPr>
          <p:nvPr/>
        </p:nvSpPr>
        <p:spPr bwMode="auto">
          <a:xfrm flipH="1">
            <a:off x="3275856" y="2918367"/>
            <a:ext cx="432048" cy="438625"/>
          </a:xfrm>
          <a:prstGeom prst="line">
            <a:avLst/>
          </a:prstGeom>
          <a:noFill/>
          <a:ln w="19050">
            <a:solidFill>
              <a:schemeClr val="tx1"/>
            </a:solidFill>
            <a:prstDash val="solid"/>
            <a:round/>
            <a:headEnd/>
            <a:tailEnd type="triangle" w="med" len="med"/>
          </a:ln>
        </p:spPr>
        <p:txBody>
          <a:bodyPr/>
          <a:lstStyle/>
          <a:p>
            <a:endParaRPr lang="en-GB"/>
          </a:p>
        </p:txBody>
      </p:sp>
      <p:sp>
        <p:nvSpPr>
          <p:cNvPr id="11270" name="Line 6"/>
          <p:cNvSpPr>
            <a:spLocks noChangeShapeType="1"/>
          </p:cNvSpPr>
          <p:nvPr/>
        </p:nvSpPr>
        <p:spPr bwMode="auto">
          <a:xfrm>
            <a:off x="4067944" y="2918367"/>
            <a:ext cx="288032" cy="438625"/>
          </a:xfrm>
          <a:prstGeom prst="line">
            <a:avLst/>
          </a:prstGeom>
          <a:noFill/>
          <a:ln w="19050">
            <a:solidFill>
              <a:schemeClr val="tx1"/>
            </a:solidFill>
            <a:prstDash val="solid"/>
            <a:round/>
            <a:headEnd/>
            <a:tailEnd type="triangle" w="med" len="med"/>
          </a:ln>
        </p:spPr>
        <p:txBody>
          <a:bodyPr/>
          <a:lstStyle/>
          <a:p>
            <a:endParaRPr lang="en-GB"/>
          </a:p>
        </p:txBody>
      </p:sp>
      <p:sp>
        <p:nvSpPr>
          <p:cNvPr id="7" name="Oval 6"/>
          <p:cNvSpPr/>
          <p:nvPr/>
        </p:nvSpPr>
        <p:spPr>
          <a:xfrm>
            <a:off x="2123728" y="3645024"/>
            <a:ext cx="1440160" cy="4320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563888" y="3645024"/>
            <a:ext cx="1872208" cy="4320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57200"/>
            <a:ext cx="4114800" cy="1027113"/>
          </a:xfrm>
        </p:spPr>
        <p:txBody>
          <a:bodyPr/>
          <a:lstStyle/>
          <a:p>
            <a:pPr eaLnBrk="1" hangingPunct="1"/>
            <a:r>
              <a:rPr lang="en-GB"/>
              <a:t>Joins</a:t>
            </a:r>
          </a:p>
        </p:txBody>
      </p:sp>
      <p:sp>
        <p:nvSpPr>
          <p:cNvPr id="12379" name="Rectangle 400"/>
          <p:cNvSpPr>
            <a:spLocks noChangeArrowheads="1"/>
          </p:cNvSpPr>
          <p:nvPr/>
        </p:nvSpPr>
        <p:spPr bwMode="auto">
          <a:xfrm>
            <a:off x="522660" y="5517232"/>
            <a:ext cx="6264696" cy="830997"/>
          </a:xfrm>
          <a:prstGeom prst="rect">
            <a:avLst/>
          </a:prstGeom>
          <a:solidFill>
            <a:schemeClr val="accent1">
              <a:alpha val="20000"/>
            </a:schemeClr>
          </a:solidFill>
          <a:ln w="9525">
            <a:solidFill>
              <a:schemeClr val="accent1"/>
            </a:solidFill>
            <a:miter lim="800000"/>
            <a:headEnd/>
            <a:tailEnd/>
          </a:ln>
        </p:spPr>
        <p:txBody>
          <a:bodyPr wrap="square">
            <a:spAutoFit/>
          </a:bodyPr>
          <a:lstStyle/>
          <a:p>
            <a:r>
              <a:rPr lang="en-GB" sz="1600" b="1" dirty="0">
                <a:latin typeface="Courier New" pitchFamily="49" charset="0"/>
                <a:cs typeface="Courier New" pitchFamily="49" charset="0"/>
              </a:rPr>
              <a:t>SELECT S.courseCode, Name, courseDesc</a:t>
            </a:r>
          </a:p>
          <a:p>
            <a:r>
              <a:rPr lang="en-GB" sz="1600" b="1" dirty="0">
                <a:latin typeface="Courier New" pitchFamily="49" charset="0"/>
                <a:cs typeface="Courier New" pitchFamily="49" charset="0"/>
              </a:rPr>
              <a:t>FROM Course C, Student S</a:t>
            </a:r>
          </a:p>
          <a:p>
            <a:r>
              <a:rPr lang="en-GB" sz="1600" b="1" dirty="0">
                <a:latin typeface="Courier New" pitchFamily="49" charset="0"/>
                <a:cs typeface="Courier New" pitchFamily="49" charset="0"/>
              </a:rPr>
              <a:t>WHERE S.courseCode = C.courseCode;</a:t>
            </a:r>
          </a:p>
        </p:txBody>
      </p:sp>
      <p:sp>
        <p:nvSpPr>
          <p:cNvPr id="12380" name="Line 401"/>
          <p:cNvSpPr>
            <a:spLocks noChangeShapeType="1"/>
          </p:cNvSpPr>
          <p:nvPr/>
        </p:nvSpPr>
        <p:spPr bwMode="auto">
          <a:xfrm>
            <a:off x="6804248" y="5877272"/>
            <a:ext cx="648072" cy="0"/>
          </a:xfrm>
          <a:prstGeom prst="line">
            <a:avLst/>
          </a:prstGeom>
          <a:noFill/>
          <a:ln w="28575">
            <a:solidFill>
              <a:schemeClr val="tx1"/>
            </a:solidFill>
            <a:round/>
            <a:headEnd/>
            <a:tailEnd type="triangle" w="med" len="med"/>
          </a:ln>
        </p:spPr>
        <p:txBody>
          <a:bodyPr/>
          <a:lstStyle/>
          <a:p>
            <a:endParaRPr lang="en-GB"/>
          </a:p>
        </p:txBody>
      </p:sp>
      <p:sp>
        <p:nvSpPr>
          <p:cNvPr id="12381" name="Text Box 402"/>
          <p:cNvSpPr txBox="1">
            <a:spLocks noChangeArrowheads="1"/>
          </p:cNvSpPr>
          <p:nvPr/>
        </p:nvSpPr>
        <p:spPr bwMode="auto">
          <a:xfrm>
            <a:off x="7596336" y="5517232"/>
            <a:ext cx="792163" cy="641350"/>
          </a:xfrm>
          <a:prstGeom prst="rect">
            <a:avLst/>
          </a:prstGeom>
          <a:noFill/>
          <a:ln w="9525">
            <a:noFill/>
            <a:miter lim="800000"/>
            <a:headEnd/>
            <a:tailEnd/>
          </a:ln>
        </p:spPr>
        <p:txBody>
          <a:bodyPr>
            <a:spAutoFit/>
          </a:bodyPr>
          <a:lstStyle/>
          <a:p>
            <a:r>
              <a:rPr lang="en-GB" dirty="0">
                <a:latin typeface="Calibri" pitchFamily="34" charset="0"/>
              </a:rPr>
              <a:t>Next </a:t>
            </a:r>
          </a:p>
          <a:p>
            <a:r>
              <a:rPr lang="en-GB" dirty="0">
                <a:latin typeface="Calibri" pitchFamily="34" charset="0"/>
              </a:rPr>
              <a:t>Page</a:t>
            </a:r>
          </a:p>
        </p:txBody>
      </p:sp>
      <p:graphicFrame>
        <p:nvGraphicFramePr>
          <p:cNvPr id="14" name="Group 4"/>
          <p:cNvGraphicFramePr>
            <a:graphicFrameLocks noGrp="1"/>
          </p:cNvGraphicFramePr>
          <p:nvPr>
            <p:extLst>
              <p:ext uri="{D42A27DB-BD31-4B8C-83A1-F6EECF244321}">
                <p14:modId xmlns:p14="http://schemas.microsoft.com/office/powerpoint/2010/main" val="59333535"/>
              </p:ext>
            </p:extLst>
          </p:nvPr>
        </p:nvGraphicFramePr>
        <p:xfrm>
          <a:off x="522660" y="2489003"/>
          <a:ext cx="4103687" cy="2651760"/>
        </p:xfrm>
        <a:graphic>
          <a:graphicData uri="http://schemas.openxmlformats.org/drawingml/2006/table">
            <a:tbl>
              <a:tblPr/>
              <a:tblGrid>
                <a:gridCol w="935335">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tblGrid>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course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Code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courseDesc</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tutor</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Advanced Word</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Fred</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Intermediate Excel</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Wilma</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C004</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Web Advanced</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Betty</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C005</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Advanced Access</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Pebbles</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C006</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Introductory Word</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BamBam</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23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C008</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Introductory Web</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Barney</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Advanced Excel</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Betty</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bl>
          </a:graphicData>
        </a:graphic>
      </p:graphicFrame>
      <p:graphicFrame>
        <p:nvGraphicFramePr>
          <p:cNvPr id="15" name="Group 42"/>
          <p:cNvGraphicFramePr>
            <a:graphicFrameLocks noGrp="1"/>
          </p:cNvGraphicFramePr>
          <p:nvPr>
            <p:extLst>
              <p:ext uri="{D42A27DB-BD31-4B8C-83A1-F6EECF244321}">
                <p14:modId xmlns:p14="http://schemas.microsoft.com/office/powerpoint/2010/main" val="786310537"/>
              </p:ext>
            </p:extLst>
          </p:nvPr>
        </p:nvGraphicFramePr>
        <p:xfrm>
          <a:off x="5302424" y="1652390"/>
          <a:ext cx="3384376" cy="3566160"/>
        </p:xfrm>
        <a:graphic>
          <a:graphicData uri="http://schemas.openxmlformats.org/drawingml/2006/table">
            <a:tbl>
              <a:tblPr/>
              <a:tblGrid>
                <a:gridCol w="1224136">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GB" sz="1400" b="1" kern="1200" dirty="0">
                          <a:solidFill>
                            <a:srgbClr val="000000"/>
                          </a:solidFill>
                          <a:latin typeface="Courier New" pitchFamily="49" charset="0"/>
                          <a:ea typeface="+mn-ea"/>
                          <a:cs typeface="Courier New" pitchFamily="49" charset="0"/>
                        </a:rPr>
                        <a:t>enrolNo</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name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course</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Code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GB" sz="1400" b="1" kern="1200" dirty="0">
                          <a:solidFill>
                            <a:srgbClr val="000000"/>
                          </a:solidFill>
                          <a:latin typeface="Courier New" pitchFamily="49" charset="0"/>
                          <a:ea typeface="+mn-ea"/>
                          <a:cs typeface="Courier New" pitchFamily="49" charset="0"/>
                        </a:rPr>
                        <a:t>S01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Homer</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C001</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GB" sz="1400" b="1" kern="1200" dirty="0">
                          <a:solidFill>
                            <a:srgbClr val="000000"/>
                          </a:solidFill>
                          <a:latin typeface="Courier New" pitchFamily="49" charset="0"/>
                          <a:ea typeface="+mn-ea"/>
                          <a:cs typeface="Courier New" pitchFamily="49" charset="0"/>
                        </a:rPr>
                        <a:t>S02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Marge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GB" sz="1400" b="1" kern="1200" dirty="0">
                          <a:solidFill>
                            <a:srgbClr val="000000"/>
                          </a:solidFill>
                          <a:latin typeface="Courier New" pitchFamily="49" charset="0"/>
                          <a:ea typeface="+mn-ea"/>
                          <a:cs typeface="Courier New" pitchFamily="49" charset="0"/>
                        </a:rPr>
                        <a:t>S03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Lisa</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C006</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GB" sz="1400" b="1" kern="1200" dirty="0">
                          <a:solidFill>
                            <a:srgbClr val="000000"/>
                          </a:solidFill>
                          <a:latin typeface="Courier New" pitchFamily="49" charset="0"/>
                          <a:ea typeface="+mn-ea"/>
                          <a:cs typeface="Courier New" pitchFamily="49" charset="0"/>
                        </a:rPr>
                        <a:t>S04</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Bart</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GB" sz="1400" b="1" kern="1200" dirty="0">
                          <a:solidFill>
                            <a:srgbClr val="000000"/>
                          </a:solidFill>
                          <a:latin typeface="Courier New" pitchFamily="49" charset="0"/>
                          <a:ea typeface="+mn-ea"/>
                          <a:cs typeface="Courier New" pitchFamily="49" charset="0"/>
                        </a:rPr>
                        <a:t>S05</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Maggie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C002</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GB" sz="1400" b="1" kern="1200" dirty="0">
                          <a:solidFill>
                            <a:srgbClr val="000000"/>
                          </a:solidFill>
                          <a:latin typeface="Courier New" pitchFamily="49" charset="0"/>
                          <a:ea typeface="+mn-ea"/>
                          <a:cs typeface="Courier New" pitchFamily="49" charset="0"/>
                        </a:rPr>
                        <a:t>S06</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Mo</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GB" sz="1400" b="1" kern="1200" dirty="0">
                          <a:solidFill>
                            <a:srgbClr val="000000"/>
                          </a:solidFill>
                          <a:latin typeface="Courier New" pitchFamily="49" charset="0"/>
                          <a:ea typeface="+mn-ea"/>
                          <a:cs typeface="Courier New" pitchFamily="49" charset="0"/>
                        </a:rPr>
                        <a:t>S07</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Apu</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C003</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GB" sz="1400" b="1" kern="1200" dirty="0">
                          <a:solidFill>
                            <a:srgbClr val="000000"/>
                          </a:solidFill>
                          <a:latin typeface="Courier New" pitchFamily="49" charset="0"/>
                          <a:ea typeface="+mn-ea"/>
                          <a:cs typeface="Courier New" pitchFamily="49" charset="0"/>
                        </a:rPr>
                        <a:t>S08</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Skinner</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C006</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GB" sz="1400" b="1" kern="1200" dirty="0">
                          <a:solidFill>
                            <a:srgbClr val="000000"/>
                          </a:solidFill>
                          <a:latin typeface="Courier New" pitchFamily="49" charset="0"/>
                          <a:ea typeface="+mn-ea"/>
                          <a:cs typeface="Courier New" pitchFamily="49" charset="0"/>
                        </a:rPr>
                        <a:t>S09</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Millhouse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C004</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44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lang="en-GB" sz="1400" b="1" kern="1200" dirty="0">
                          <a:solidFill>
                            <a:srgbClr val="000000"/>
                          </a:solidFill>
                          <a:latin typeface="Courier New" pitchFamily="49" charset="0"/>
                          <a:ea typeface="+mn-ea"/>
                          <a:cs typeface="Courier New" pitchFamily="49" charset="0"/>
                        </a:rPr>
                        <a:t>S10</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Lennie</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C005</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
        <p:nvSpPr>
          <p:cNvPr id="16" name="Text Box 93"/>
          <p:cNvSpPr txBox="1">
            <a:spLocks noChangeArrowheads="1"/>
          </p:cNvSpPr>
          <p:nvPr/>
        </p:nvSpPr>
        <p:spPr bwMode="auto">
          <a:xfrm>
            <a:off x="5302424" y="1041384"/>
            <a:ext cx="1943100" cy="307777"/>
          </a:xfrm>
          <a:prstGeom prst="rect">
            <a:avLst/>
          </a:prstGeom>
          <a:noFill/>
          <a:ln w="9525">
            <a:noFill/>
            <a:miter lim="800000"/>
            <a:headEnd/>
            <a:tailEnd/>
          </a:ln>
          <a:effectLst/>
        </p:spPr>
        <p:txBody>
          <a:bodyPr>
            <a:spAutoFit/>
          </a:bodyPr>
          <a:lstStyle/>
          <a:p>
            <a:r>
              <a:rPr lang="en-GB" sz="1400" b="1" dirty="0">
                <a:solidFill>
                  <a:srgbClr val="000000"/>
                </a:solidFill>
                <a:latin typeface="+mn-lt"/>
                <a:cs typeface="Courier New" pitchFamily="49" charset="0"/>
              </a:rPr>
              <a:t>Student</a:t>
            </a:r>
          </a:p>
        </p:txBody>
      </p:sp>
      <p:sp>
        <p:nvSpPr>
          <p:cNvPr id="2" name="TextBox 1"/>
          <p:cNvSpPr txBox="1"/>
          <p:nvPr/>
        </p:nvSpPr>
        <p:spPr>
          <a:xfrm>
            <a:off x="611560" y="2060848"/>
            <a:ext cx="790601" cy="307777"/>
          </a:xfrm>
          <a:prstGeom prst="rect">
            <a:avLst/>
          </a:prstGeom>
          <a:noFill/>
        </p:spPr>
        <p:txBody>
          <a:bodyPr wrap="none" rtlCol="0">
            <a:spAutoFit/>
          </a:bodyPr>
          <a:lstStyle/>
          <a:p>
            <a:r>
              <a:rPr lang="en-US" sz="1400" b="1" dirty="0">
                <a:latin typeface="+mn-lt"/>
              </a:rPr>
              <a:t>Course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Joins</a:t>
            </a:r>
          </a:p>
        </p:txBody>
      </p:sp>
      <p:graphicFrame>
        <p:nvGraphicFramePr>
          <p:cNvPr id="288068" name="Group 324"/>
          <p:cNvGraphicFramePr>
            <a:graphicFrameLocks noGrp="1"/>
          </p:cNvGraphicFramePr>
          <p:nvPr>
            <p:ph type="tbl" idx="1"/>
            <p:extLst>
              <p:ext uri="{D42A27DB-BD31-4B8C-83A1-F6EECF244321}">
                <p14:modId xmlns:p14="http://schemas.microsoft.com/office/powerpoint/2010/main" val="1407105579"/>
              </p:ext>
            </p:extLst>
          </p:nvPr>
        </p:nvGraphicFramePr>
        <p:xfrm>
          <a:off x="2843808" y="2708920"/>
          <a:ext cx="6012161" cy="3688080"/>
        </p:xfrm>
        <a:graphic>
          <a:graphicData uri="http://schemas.openxmlformats.org/drawingml/2006/table">
            <a:tbl>
              <a:tblPr/>
              <a:tblGrid>
                <a:gridCol w="1953579">
                  <a:extLst>
                    <a:ext uri="{9D8B030D-6E8A-4147-A177-3AD203B41FA5}">
                      <a16:colId xmlns:a16="http://schemas.microsoft.com/office/drawing/2014/main" val="20000"/>
                    </a:ext>
                  </a:extLst>
                </a:gridCol>
                <a:gridCol w="1497176">
                  <a:extLst>
                    <a:ext uri="{9D8B030D-6E8A-4147-A177-3AD203B41FA5}">
                      <a16:colId xmlns:a16="http://schemas.microsoft.com/office/drawing/2014/main" val="20001"/>
                    </a:ext>
                  </a:extLst>
                </a:gridCol>
                <a:gridCol w="2561406">
                  <a:extLst>
                    <a:ext uri="{9D8B030D-6E8A-4147-A177-3AD203B41FA5}">
                      <a16:colId xmlns:a16="http://schemas.microsoft.com/office/drawing/2014/main" val="20002"/>
                    </a:ext>
                  </a:extLst>
                </a:gridCol>
              </a:tblGrid>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Courier New" pitchFamily="49" charset="0"/>
                          <a:cs typeface="Courier New" pitchFamily="49" charset="0"/>
                        </a:rPr>
                        <a:t>CourseCode</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Courier New" pitchFamily="49" charset="0"/>
                          <a:cs typeface="Courier New" pitchFamily="49" charset="0"/>
                        </a:rPr>
                        <a:t>Name</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err="1">
                          <a:ln>
                            <a:noFill/>
                          </a:ln>
                          <a:solidFill>
                            <a:srgbClr val="000000"/>
                          </a:solidFill>
                          <a:effectLst/>
                          <a:latin typeface="Courier New" pitchFamily="49" charset="0"/>
                          <a:cs typeface="Courier New" pitchFamily="49" charset="0"/>
                        </a:rPr>
                        <a:t>CourseDesc</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Courier New" pitchFamily="49" charset="0"/>
                          <a:cs typeface="Courier New" pitchFamily="49" charset="0"/>
                        </a:rPr>
                        <a:t>C001</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Homer</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Advanced Word</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Courier New" pitchFamily="49" charset="0"/>
                          <a:cs typeface="Courier New" pitchFamily="49" charset="0"/>
                        </a:rPr>
                        <a:t>C001</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Mo</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Advanced Word</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Courier New" pitchFamily="49" charset="0"/>
                          <a:cs typeface="Courier New" pitchFamily="49" charset="0"/>
                        </a:rPr>
                        <a:t>C002</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Marge</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Intermediate Excel</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Courier New" pitchFamily="49" charset="0"/>
                          <a:cs typeface="Courier New" pitchFamily="49" charset="0"/>
                        </a:rPr>
                        <a:t>C002</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Maggie</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Intermediate Excel</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1555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C004</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Courier New" pitchFamily="49" charset="0"/>
                          <a:cs typeface="Courier New" pitchFamily="49" charset="0"/>
                        </a:rPr>
                        <a:t>Millhouse</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Web Advanced</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C005</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err="1">
                          <a:ln>
                            <a:noFill/>
                          </a:ln>
                          <a:solidFill>
                            <a:srgbClr val="000000"/>
                          </a:solidFill>
                          <a:effectLst/>
                          <a:latin typeface="Courier New" pitchFamily="49" charset="0"/>
                          <a:cs typeface="Courier New" pitchFamily="49" charset="0"/>
                        </a:rPr>
                        <a:t>Lennie</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Advanced Access</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C006</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Courier New" pitchFamily="49" charset="0"/>
                          <a:cs typeface="Courier New" pitchFamily="49" charset="0"/>
                        </a:rPr>
                        <a:t>Lisa</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Introductory Word</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C006</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Skinner</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Courier New" pitchFamily="49" charset="0"/>
                          <a:cs typeface="Courier New" pitchFamily="49" charset="0"/>
                        </a:rPr>
                        <a:t>Introductory Word</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C003</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Bart</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Courier New" pitchFamily="49" charset="0"/>
                          <a:cs typeface="Courier New" pitchFamily="49" charset="0"/>
                        </a:rPr>
                        <a:t>Advanced Excel</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C003</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Courier New" pitchFamily="49" charset="0"/>
                          <a:cs typeface="Courier New" pitchFamily="49" charset="0"/>
                        </a:rPr>
                        <a:t>Apu</a:t>
                      </a:r>
                      <a:endParaRPr kumimoji="0" lang="en-GB" sz="16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Courier New" pitchFamily="49" charset="0"/>
                          <a:cs typeface="Courier New" pitchFamily="49" charset="0"/>
                        </a:rPr>
                        <a:t>Advanced Excel</a:t>
                      </a:r>
                      <a:endParaRPr kumimoji="0" lang="en-GB" sz="16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
        <p:nvSpPr>
          <p:cNvPr id="13316" name="Line 92"/>
          <p:cNvSpPr>
            <a:spLocks noChangeShapeType="1"/>
          </p:cNvSpPr>
          <p:nvPr/>
        </p:nvSpPr>
        <p:spPr bwMode="auto">
          <a:xfrm>
            <a:off x="1691681" y="4437112"/>
            <a:ext cx="1152128" cy="0"/>
          </a:xfrm>
          <a:prstGeom prst="line">
            <a:avLst/>
          </a:prstGeom>
          <a:noFill/>
          <a:ln w="28575">
            <a:solidFill>
              <a:schemeClr val="tx1"/>
            </a:solidFill>
            <a:round/>
            <a:headEnd/>
            <a:tailEnd type="triangle" w="med" len="med"/>
          </a:ln>
        </p:spPr>
        <p:txBody>
          <a:bodyPr/>
          <a:lstStyle/>
          <a:p>
            <a:endParaRPr lang="en-GB"/>
          </a:p>
        </p:txBody>
      </p:sp>
      <p:sp>
        <p:nvSpPr>
          <p:cNvPr id="13368" name="Line 325"/>
          <p:cNvSpPr>
            <a:spLocks noChangeShapeType="1"/>
          </p:cNvSpPr>
          <p:nvPr/>
        </p:nvSpPr>
        <p:spPr bwMode="auto">
          <a:xfrm flipH="1">
            <a:off x="1691680" y="2495103"/>
            <a:ext cx="347" cy="1942009"/>
          </a:xfrm>
          <a:prstGeom prst="line">
            <a:avLst/>
          </a:prstGeom>
          <a:noFill/>
          <a:ln w="28575">
            <a:solidFill>
              <a:schemeClr val="tx1"/>
            </a:solidFill>
            <a:round/>
            <a:headEnd/>
            <a:tailEnd/>
          </a:ln>
        </p:spPr>
        <p:txBody>
          <a:bodyPr/>
          <a:lstStyle/>
          <a:p>
            <a:endParaRPr lang="en-GB"/>
          </a:p>
        </p:txBody>
      </p:sp>
      <p:sp>
        <p:nvSpPr>
          <p:cNvPr id="8" name="Rectangle 400"/>
          <p:cNvSpPr>
            <a:spLocks noChangeArrowheads="1"/>
          </p:cNvSpPr>
          <p:nvPr/>
        </p:nvSpPr>
        <p:spPr bwMode="auto">
          <a:xfrm>
            <a:off x="457200" y="1661899"/>
            <a:ext cx="6264696" cy="830997"/>
          </a:xfrm>
          <a:prstGeom prst="rect">
            <a:avLst/>
          </a:prstGeom>
          <a:solidFill>
            <a:schemeClr val="accent1">
              <a:alpha val="20000"/>
            </a:schemeClr>
          </a:solidFill>
          <a:ln w="9525">
            <a:solidFill>
              <a:schemeClr val="accent1"/>
            </a:solidFill>
            <a:miter lim="800000"/>
            <a:headEnd/>
            <a:tailEnd/>
          </a:ln>
        </p:spPr>
        <p:txBody>
          <a:bodyPr wrap="square">
            <a:spAutoFit/>
          </a:bodyPr>
          <a:lstStyle/>
          <a:p>
            <a:r>
              <a:rPr lang="en-GB" sz="1600" b="1" dirty="0">
                <a:latin typeface="Courier New" pitchFamily="49" charset="0"/>
                <a:cs typeface="Courier New" pitchFamily="49" charset="0"/>
              </a:rPr>
              <a:t>SELECT S.courseCode, Name, courseDesc</a:t>
            </a:r>
          </a:p>
          <a:p>
            <a:r>
              <a:rPr lang="en-GB" sz="1600" b="1" dirty="0">
                <a:latin typeface="Courier New" pitchFamily="49" charset="0"/>
                <a:cs typeface="Courier New" pitchFamily="49" charset="0"/>
              </a:rPr>
              <a:t>FROM Course C, Student S</a:t>
            </a:r>
          </a:p>
          <a:p>
            <a:r>
              <a:rPr lang="en-GB" sz="1600" b="1" dirty="0">
                <a:latin typeface="Courier New" pitchFamily="49" charset="0"/>
                <a:cs typeface="Courier New" pitchFamily="49" charset="0"/>
              </a:rPr>
              <a:t>WHERE S.courseCode = C.courseCode;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91680" y="345937"/>
            <a:ext cx="5937755" cy="1188720"/>
          </a:xfrm>
        </p:spPr>
        <p:txBody>
          <a:bodyPr/>
          <a:lstStyle/>
          <a:p>
            <a:pPr eaLnBrk="1" hangingPunct="1"/>
            <a:r>
              <a:rPr lang="en-GB"/>
              <a:t>Joins</a:t>
            </a:r>
          </a:p>
        </p:txBody>
      </p:sp>
      <p:graphicFrame>
        <p:nvGraphicFramePr>
          <p:cNvPr id="10" name="Group 324"/>
          <p:cNvGraphicFramePr>
            <a:graphicFrameLocks noGrp="1"/>
          </p:cNvGraphicFramePr>
          <p:nvPr>
            <p:ph idx="1"/>
            <p:extLst>
              <p:ext uri="{D42A27DB-BD31-4B8C-83A1-F6EECF244321}">
                <p14:modId xmlns:p14="http://schemas.microsoft.com/office/powerpoint/2010/main" val="821893059"/>
              </p:ext>
            </p:extLst>
          </p:nvPr>
        </p:nvGraphicFramePr>
        <p:xfrm>
          <a:off x="2843809" y="3284984"/>
          <a:ext cx="6012161" cy="3352800"/>
        </p:xfrm>
        <a:graphic>
          <a:graphicData uri="http://schemas.openxmlformats.org/drawingml/2006/table">
            <a:tbl>
              <a:tblPr/>
              <a:tblGrid>
                <a:gridCol w="1953579">
                  <a:extLst>
                    <a:ext uri="{9D8B030D-6E8A-4147-A177-3AD203B41FA5}">
                      <a16:colId xmlns:a16="http://schemas.microsoft.com/office/drawing/2014/main" val="20000"/>
                    </a:ext>
                  </a:extLst>
                </a:gridCol>
                <a:gridCol w="1497176">
                  <a:extLst>
                    <a:ext uri="{9D8B030D-6E8A-4147-A177-3AD203B41FA5}">
                      <a16:colId xmlns:a16="http://schemas.microsoft.com/office/drawing/2014/main" val="20001"/>
                    </a:ext>
                  </a:extLst>
                </a:gridCol>
                <a:gridCol w="2561406">
                  <a:extLst>
                    <a:ext uri="{9D8B030D-6E8A-4147-A177-3AD203B41FA5}">
                      <a16:colId xmlns:a16="http://schemas.microsoft.com/office/drawing/2014/main" val="20002"/>
                    </a:ext>
                  </a:extLst>
                </a:gridCol>
              </a:tblGrid>
              <a:tr h="157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CourseCode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Name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a:ln>
                            <a:noFill/>
                          </a:ln>
                          <a:solidFill>
                            <a:srgbClr val="000000"/>
                          </a:solidFill>
                          <a:effectLst/>
                          <a:latin typeface="Courier New" pitchFamily="49" charset="0"/>
                          <a:cs typeface="Courier New" pitchFamily="49" charset="0"/>
                        </a:rPr>
                        <a:t>CourseDesc</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Homer</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Advanced Word</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C001</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Mo</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Advanced Word</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C002</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Marge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Intermediate Excel</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C002</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Maggie</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Intermediate Excel</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1555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Bart</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Advanced Excel</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C003</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Apu</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Advanced Excel</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C004</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Millhouse</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Web Advanced</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C005</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Lennie</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Advanced Access</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C006</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Lisa</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Introductory Word</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C006</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Courier New" pitchFamily="49" charset="0"/>
                          <a:cs typeface="Courier New" pitchFamily="49" charset="0"/>
                        </a:rPr>
                        <a:t>Skinner</a:t>
                      </a:r>
                      <a:endParaRPr kumimoji="0" lang="en-GB" sz="1400" b="1" i="0" u="none" strike="noStrike" cap="none" normalizeH="0" baseline="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Courier New" pitchFamily="49" charset="0"/>
                          <a:cs typeface="Courier New" pitchFamily="49" charset="0"/>
                        </a:rPr>
                        <a:t>Introductory Word</a:t>
                      </a:r>
                      <a:endParaRPr kumimoji="0" lang="en-GB" sz="1400" b="1" i="0" u="none" strike="noStrike" cap="none" normalizeH="0" baseline="0" dirty="0">
                        <a:ln>
                          <a:noFill/>
                        </a:ln>
                        <a:solidFill>
                          <a:schemeClr val="tx1"/>
                        </a:solidFill>
                        <a:effectLst/>
                        <a:latin typeface="Courier New" pitchFamily="49" charset="0"/>
                        <a:cs typeface="Courier New" pitchFamily="49"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
        <p:nvSpPr>
          <p:cNvPr id="14339" name="Rectangle 3"/>
          <p:cNvSpPr>
            <a:spLocks noChangeArrowheads="1"/>
          </p:cNvSpPr>
          <p:nvPr/>
        </p:nvSpPr>
        <p:spPr bwMode="auto">
          <a:xfrm>
            <a:off x="468313" y="2063750"/>
            <a:ext cx="6263927" cy="1077218"/>
          </a:xfrm>
          <a:prstGeom prst="rect">
            <a:avLst/>
          </a:prstGeom>
          <a:solidFill>
            <a:schemeClr val="accent1">
              <a:alpha val="20000"/>
            </a:schemeClr>
          </a:solidFill>
          <a:ln w="9525">
            <a:solidFill>
              <a:schemeClr val="accent1"/>
            </a:solidFill>
            <a:miter lim="800000"/>
            <a:headEnd/>
            <a:tailEnd/>
          </a:ln>
        </p:spPr>
        <p:txBody>
          <a:bodyPr wrap="square">
            <a:spAutoFit/>
          </a:bodyPr>
          <a:lstStyle/>
          <a:p>
            <a:r>
              <a:rPr lang="en-GB" sz="1600" b="1" dirty="0">
                <a:latin typeface="Courier New" pitchFamily="49" charset="0"/>
                <a:cs typeface="Courier New" pitchFamily="49" charset="0"/>
              </a:rPr>
              <a:t>SELECT S.courseCode, Name, CourseDesc</a:t>
            </a:r>
          </a:p>
          <a:p>
            <a:r>
              <a:rPr lang="en-GB" sz="1600" b="1" dirty="0">
                <a:latin typeface="Courier New" pitchFamily="49" charset="0"/>
                <a:cs typeface="Courier New" pitchFamily="49" charset="0"/>
              </a:rPr>
              <a:t>FROM Course C, Student S</a:t>
            </a:r>
          </a:p>
          <a:p>
            <a:r>
              <a:rPr lang="en-GB" sz="1600" b="1" dirty="0">
                <a:latin typeface="Courier New" pitchFamily="49" charset="0"/>
                <a:cs typeface="Courier New" pitchFamily="49" charset="0"/>
              </a:rPr>
              <a:t>WHERE S.courseCode = C.courseCode</a:t>
            </a:r>
          </a:p>
          <a:p>
            <a:r>
              <a:rPr lang="en-GB" sz="1600" b="1" dirty="0">
                <a:latin typeface="Courier New" pitchFamily="49" charset="0"/>
                <a:cs typeface="Courier New" pitchFamily="49" charset="0"/>
              </a:rPr>
              <a:t>ORDER BY C.courseCode;</a:t>
            </a:r>
          </a:p>
        </p:txBody>
      </p:sp>
      <p:sp>
        <p:nvSpPr>
          <p:cNvPr id="14392" name="Rectangle 56"/>
          <p:cNvSpPr>
            <a:spLocks noChangeArrowheads="1"/>
          </p:cNvSpPr>
          <p:nvPr/>
        </p:nvSpPr>
        <p:spPr bwMode="auto">
          <a:xfrm>
            <a:off x="431108" y="1582564"/>
            <a:ext cx="8424862" cy="400110"/>
          </a:xfrm>
          <a:prstGeom prst="rect">
            <a:avLst/>
          </a:prstGeom>
          <a:noFill/>
          <a:ln w="9525">
            <a:noFill/>
            <a:miter lim="800000"/>
            <a:headEnd/>
            <a:tailEnd/>
          </a:ln>
        </p:spPr>
        <p:txBody>
          <a:bodyPr wrap="square">
            <a:spAutoFit/>
          </a:bodyPr>
          <a:lstStyle/>
          <a:p>
            <a:pPr>
              <a:spcBef>
                <a:spcPct val="20000"/>
              </a:spcBef>
              <a:buClr>
                <a:schemeClr val="bg2"/>
              </a:buClr>
              <a:buSzPct val="75000"/>
              <a:buFont typeface="Wingdings" pitchFamily="2" charset="2"/>
              <a:buNone/>
            </a:pPr>
            <a:r>
              <a:rPr lang="en-GB" sz="2000" dirty="0">
                <a:latin typeface="+mn-lt"/>
              </a:rPr>
              <a:t>We can order this output using the ORDER BY clause</a:t>
            </a:r>
          </a:p>
        </p:txBody>
      </p:sp>
      <p:sp>
        <p:nvSpPr>
          <p:cNvPr id="9" name="Line 92"/>
          <p:cNvSpPr>
            <a:spLocks noChangeShapeType="1"/>
          </p:cNvSpPr>
          <p:nvPr/>
        </p:nvSpPr>
        <p:spPr bwMode="auto">
          <a:xfrm>
            <a:off x="1691681" y="4437112"/>
            <a:ext cx="1152128" cy="0"/>
          </a:xfrm>
          <a:prstGeom prst="line">
            <a:avLst/>
          </a:prstGeom>
          <a:noFill/>
          <a:ln w="28575">
            <a:solidFill>
              <a:schemeClr val="tx1"/>
            </a:solidFill>
            <a:round/>
            <a:headEnd/>
            <a:tailEnd type="triangle" w="med" len="med"/>
          </a:ln>
        </p:spPr>
        <p:txBody>
          <a:bodyPr/>
          <a:lstStyle/>
          <a:p>
            <a:endParaRPr lang="en-GB"/>
          </a:p>
        </p:txBody>
      </p:sp>
      <p:sp>
        <p:nvSpPr>
          <p:cNvPr id="11" name="Line 325"/>
          <p:cNvSpPr>
            <a:spLocks noChangeShapeType="1"/>
          </p:cNvSpPr>
          <p:nvPr/>
        </p:nvSpPr>
        <p:spPr bwMode="auto">
          <a:xfrm flipH="1">
            <a:off x="1691680" y="3143175"/>
            <a:ext cx="0" cy="1293937"/>
          </a:xfrm>
          <a:prstGeom prst="line">
            <a:avLst/>
          </a:prstGeom>
          <a:noFill/>
          <a:ln w="28575">
            <a:solidFill>
              <a:schemeClr val="tx1"/>
            </a:solidFill>
            <a:round/>
            <a:headEnd/>
            <a:tailEnd/>
          </a:ln>
        </p:spPr>
        <p:txBody>
          <a:bodyPr/>
          <a:lstStyle/>
          <a:p>
            <a:endParaRPr lang="en-GB"/>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Parcel</Template>
  <TotalTime>2024</TotalTime>
  <Words>3630</Words>
  <Application>Microsoft Office PowerPoint</Application>
  <PresentationFormat>On-screen Show (4:3)</PresentationFormat>
  <Paragraphs>1427</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Comic Sans MS</vt:lpstr>
      <vt:lpstr>Courier New</vt:lpstr>
      <vt:lpstr>Gill Sans MT</vt:lpstr>
      <vt:lpstr>Segoe UI</vt:lpstr>
      <vt:lpstr>Wingdings</vt:lpstr>
      <vt:lpstr>Parcel</vt:lpstr>
      <vt:lpstr>DML CONTINUED</vt:lpstr>
      <vt:lpstr>Joins</vt:lpstr>
      <vt:lpstr>Joins</vt:lpstr>
      <vt:lpstr>Joins</vt:lpstr>
      <vt:lpstr>Joins</vt:lpstr>
      <vt:lpstr>Joins</vt:lpstr>
      <vt:lpstr>Joins</vt:lpstr>
      <vt:lpstr>Joins</vt:lpstr>
      <vt:lpstr>Joins</vt:lpstr>
      <vt:lpstr>Joins</vt:lpstr>
      <vt:lpstr>Joins</vt:lpstr>
      <vt:lpstr>Joins</vt:lpstr>
      <vt:lpstr>Joins</vt:lpstr>
      <vt:lpstr>Joins</vt:lpstr>
      <vt:lpstr>Joins</vt:lpstr>
      <vt:lpstr>Joins</vt:lpstr>
      <vt:lpstr>Joins</vt:lpstr>
      <vt:lpstr>Joins</vt:lpstr>
      <vt:lpstr>Cartesian Product</vt:lpstr>
      <vt:lpstr>Cartesian Product</vt:lpstr>
      <vt:lpstr>Cartesian Product Problem</vt:lpstr>
      <vt:lpstr>Cartesian Product Problem</vt:lpstr>
      <vt:lpstr>Cartesian Product Problem</vt:lpstr>
      <vt:lpstr>Cartesian Product</vt:lpstr>
      <vt:lpstr>Cartesian Product</vt:lpstr>
      <vt:lpstr>Cartesian Product</vt:lpstr>
      <vt:lpstr>Cartesian Product</vt:lpstr>
      <vt:lpstr>More Joins</vt:lpstr>
      <vt:lpstr>Outer Joins</vt:lpstr>
      <vt:lpstr>Outer Joins</vt:lpstr>
      <vt:lpstr>Outer Joins</vt:lpstr>
      <vt:lpstr>Outer Joins</vt:lpstr>
      <vt:lpstr>Outer Joins</vt:lpstr>
      <vt:lpstr>Outer Joins</vt:lpstr>
      <vt:lpstr>Outer Joins</vt:lpstr>
      <vt:lpstr>Outer Joins</vt:lpstr>
      <vt:lpstr>PowerPoint Presentation</vt:lpstr>
      <vt:lpstr>Review of syntax</vt:lpstr>
      <vt:lpstr>In Conclusion</vt:lpstr>
      <vt:lpstr>References/resources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Use a Database?</dc:title>
  <dc:creator>Gaylor</dc:creator>
  <cp:lastModifiedBy>Gaylor Boobyer</cp:lastModifiedBy>
  <cp:revision>123</cp:revision>
  <dcterms:created xsi:type="dcterms:W3CDTF">2002-10-02T16:27:29Z</dcterms:created>
  <dcterms:modified xsi:type="dcterms:W3CDTF">2020-10-25T14:00:28Z</dcterms:modified>
</cp:coreProperties>
</file>