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92" r:id="rId10"/>
    <p:sldId id="265" r:id="rId11"/>
    <p:sldId id="293" r:id="rId12"/>
    <p:sldId id="295" r:id="rId13"/>
    <p:sldId id="294" r:id="rId14"/>
    <p:sldId id="258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8" r:id="rId27"/>
    <p:sldId id="277" r:id="rId28"/>
    <p:sldId id="279" r:id="rId29"/>
    <p:sldId id="296" r:id="rId30"/>
    <p:sldId id="297" r:id="rId31"/>
    <p:sldId id="281" r:id="rId32"/>
    <p:sldId id="280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7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DCCEC-6502-46AD-8187-F34621667B79}" type="datetimeFigureOut">
              <a:rPr lang="en-GB" smtClean="0"/>
              <a:t>17/02/2021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DB29-11A9-4C39-AA51-EFC902FA0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48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ADB29-11A9-4C39-AA51-EFC902FA0D3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8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ADB29-11A9-4C39-AA51-EFC902FA0D3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99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600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2132856"/>
            <a:ext cx="7543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980D86E8-C561-401D-950F-E4652DAF7A82}" type="datetimeFigureOut">
              <a:rPr lang="en-GB" smtClean="0"/>
              <a:pPr/>
              <a:t>17/02/2021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1025791B-D9D1-4AB9-82FB-5EAF5D3348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david.kidner@southwales.ac.uk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489176"/>
            <a:ext cx="7543800" cy="1524000"/>
          </a:xfrm>
        </p:spPr>
        <p:txBody>
          <a:bodyPr/>
          <a:lstStyle/>
          <a:p>
            <a: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  <a:t>IS4S706</a:t>
            </a:r>
            <a:br>
              <a:rPr lang="en-GB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GB" sz="4400" dirty="0">
                <a:solidFill>
                  <a:schemeClr val="bg1"/>
                </a:solidFill>
                <a:latin typeface="Arial Black" panose="020B0A04020102020204" pitchFamily="34" charset="0"/>
              </a:rPr>
              <a:t>Project Management &amp; Research Methodology</a:t>
            </a:r>
            <a:br>
              <a:rPr lang="en-GB" sz="4800" dirty="0"/>
            </a:br>
            <a:br>
              <a:rPr lang="en-GB" sz="4800" dirty="0"/>
            </a:br>
            <a:br>
              <a:rPr lang="en-GB" sz="4800" dirty="0"/>
            </a:b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356992"/>
            <a:ext cx="7842448" cy="2141984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Introduction to Research Methods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David Kidner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(J302)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david.kidner@southwales.ac.uk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/>
          </a:p>
        </p:txBody>
      </p:sp>
      <p:pic>
        <p:nvPicPr>
          <p:cNvPr id="5" name="Picture 4" descr="USW logo Raspberry Screen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1494"/>
            <a:ext cx="1080000" cy="1105736"/>
          </a:xfrm>
          <a:prstGeom prst="rect">
            <a:avLst/>
          </a:prstGeom>
        </p:spPr>
      </p:pic>
      <p:pic>
        <p:nvPicPr>
          <p:cNvPr id="7" name="Picture 6" descr="A close up of a newspaper&#10;&#10;Description automatically generated">
            <a:extLst>
              <a:ext uri="{FF2B5EF4-FFF2-40B4-BE49-F238E27FC236}">
                <a16:creationId xmlns:a16="http://schemas.microsoft.com/office/drawing/2014/main" id="{AC00AA06-2AE1-4774-868D-07042A768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01944"/>
            <a:ext cx="4122204" cy="2856660"/>
          </a:xfrm>
          <a:prstGeom prst="rect">
            <a:avLst/>
          </a:prstGeom>
        </p:spPr>
      </p:pic>
      <p:pic>
        <p:nvPicPr>
          <p:cNvPr id="6" name="Picture 5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08367086-F6DE-433F-96F0-A1F02E824B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5456424"/>
            <a:ext cx="986308" cy="144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5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5E28-E1EB-41C8-9437-E29F625B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Think about Project Topics Now!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0F5DB-56C1-452B-963B-902B699B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 time, you’ll submit a cut-down “Expression of Interest” Form to your tutor</a:t>
            </a:r>
          </a:p>
          <a:p>
            <a:pPr lvl="1"/>
            <a:r>
              <a:rPr lang="en-GB" dirty="0"/>
              <a:t>Forms the basis for class seminars, e-mail discussions and Teams 1-2-1 Chats in future Weeks.</a:t>
            </a:r>
          </a:p>
          <a:p>
            <a:pPr lvl="1"/>
            <a:r>
              <a:rPr lang="en-GB" dirty="0"/>
              <a:t>Even if it’s just a “ballpark” area of interest </a:t>
            </a:r>
          </a:p>
          <a:p>
            <a:pPr lvl="1"/>
            <a:endParaRPr lang="en-GB" dirty="0"/>
          </a:p>
          <a:p>
            <a:r>
              <a:rPr lang="en-GB" dirty="0"/>
              <a:t>Also, check out the Project Handbooks (both Computing &amp; Data Science).</a:t>
            </a:r>
          </a:p>
        </p:txBody>
      </p:sp>
    </p:spTree>
    <p:extLst>
      <p:ext uri="{BB962C8B-B14F-4D97-AF65-F5344CB8AC3E}">
        <p14:creationId xmlns:p14="http://schemas.microsoft.com/office/powerpoint/2010/main" val="390404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81CC-C76C-4B15-8FD5-BE043F748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280920" cy="1008112"/>
          </a:xfrm>
        </p:spPr>
        <p:txBody>
          <a:bodyPr>
            <a:normAutofit/>
          </a:bodyPr>
          <a:lstStyle/>
          <a:p>
            <a:r>
              <a:rPr lang="en-GB" dirty="0"/>
              <a:t>CW vs. MSc Dissertation: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9DB70-819F-4ECB-95CA-1FDB1C479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72816"/>
            <a:ext cx="8388424" cy="4246240"/>
          </a:xfrm>
        </p:spPr>
        <p:txBody>
          <a:bodyPr/>
          <a:lstStyle/>
          <a:p>
            <a:r>
              <a:rPr lang="en-GB" dirty="0"/>
              <a:t>Your Coursework (Project Proposal) DOES NOT HAVE TO BE THE SAME as your actual MSc Project Proposal. </a:t>
            </a:r>
          </a:p>
          <a:p>
            <a:pPr lvl="1"/>
            <a:r>
              <a:rPr lang="en-GB" dirty="0"/>
              <a:t>Your CW research might put you off doing this as an MSc Dissertation (e.g. too difficult; can’t get S/W or data needed; not what you expected).</a:t>
            </a:r>
          </a:p>
          <a:p>
            <a:pPr lvl="1"/>
            <a:r>
              <a:rPr lang="en-GB" dirty="0"/>
              <a:t>Or your CW Proposal can be speculative / fun / topical (but not what you want to do for your Dissertation).</a:t>
            </a:r>
          </a:p>
          <a:p>
            <a:pPr lvl="1"/>
            <a:r>
              <a:rPr lang="en-GB" dirty="0"/>
              <a:t>Or you already have a Dissertation topic lined up (but not a typical “Research Methods” project).</a:t>
            </a:r>
          </a:p>
          <a:p>
            <a:pPr lvl="1"/>
            <a:r>
              <a:rPr lang="en-GB" dirty="0"/>
              <a:t>Or you will be assigned a Dissertation topic after Easter (e.g. Data Science), so don’t know what it is now!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D9599B-1817-4CE7-8063-7535CFCFA037}"/>
              </a:ext>
            </a:extLst>
          </p:cNvPr>
          <p:cNvSpPr/>
          <p:nvPr/>
        </p:nvSpPr>
        <p:spPr>
          <a:xfrm rot="18972623">
            <a:off x="2436780" y="3308117"/>
            <a:ext cx="52245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Doesn’t Matter!</a:t>
            </a:r>
          </a:p>
        </p:txBody>
      </p:sp>
    </p:spTree>
    <p:extLst>
      <p:ext uri="{BB962C8B-B14F-4D97-AF65-F5344CB8AC3E}">
        <p14:creationId xmlns:p14="http://schemas.microsoft.com/office/powerpoint/2010/main" val="28618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ED657-5F6B-41A4-BECB-CB9B154C64D3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8280920" cy="100811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CW vs. MSc Dissertation: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45679-2CB7-4383-8ECE-6B57E512B667}"/>
              </a:ext>
            </a:extLst>
          </p:cNvPr>
          <p:cNvSpPr txBox="1"/>
          <p:nvPr/>
        </p:nvSpPr>
        <p:spPr>
          <a:xfrm>
            <a:off x="1187624" y="2060848"/>
            <a:ext cx="712879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You will still have to submit a separate MSc Project Dissertation proposal to your MSc Project tutor.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Form / Template will be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Don’t assume that by submitting the Coursework then you have submitted your MSc Project Proposal!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57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3221-B574-489C-9F98-C0049506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84739-B121-4757-8F24-CB1700097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Lectures (and me in particular) use the term “Research” or “Research Project” to mean anything from your </a:t>
            </a:r>
            <a:r>
              <a:rPr lang="en-GB" b="1" dirty="0">
                <a:solidFill>
                  <a:srgbClr val="C00000"/>
                </a:solidFill>
              </a:rPr>
              <a:t>CW Proposal </a:t>
            </a:r>
            <a:r>
              <a:rPr lang="en-GB" dirty="0"/>
              <a:t>to your </a:t>
            </a:r>
            <a:r>
              <a:rPr lang="en-GB" b="1" dirty="0">
                <a:solidFill>
                  <a:srgbClr val="C00000"/>
                </a:solidFill>
              </a:rPr>
              <a:t>MSc Project Dissertation</a:t>
            </a:r>
            <a:r>
              <a:rPr lang="en-GB" dirty="0"/>
              <a:t> to a </a:t>
            </a:r>
            <a:r>
              <a:rPr lang="en-GB" b="1" dirty="0">
                <a:solidFill>
                  <a:srgbClr val="C00000"/>
                </a:solidFill>
              </a:rPr>
              <a:t>PhD</a:t>
            </a:r>
            <a:r>
              <a:rPr lang="en-GB" dirty="0"/>
              <a:t>.</a:t>
            </a:r>
          </a:p>
          <a:p>
            <a:r>
              <a:rPr lang="en-GB" dirty="0"/>
              <a:t>Very generalised, so not everything presented will be specific to your CW Proposal, but may be relevant for Research in general.</a:t>
            </a:r>
          </a:p>
        </p:txBody>
      </p:sp>
    </p:spTree>
    <p:extLst>
      <p:ext uri="{BB962C8B-B14F-4D97-AF65-F5344CB8AC3E}">
        <p14:creationId xmlns:p14="http://schemas.microsoft.com/office/powerpoint/2010/main" val="336143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BE6FE97-5FCE-4F8E-98FF-639EAAAB1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84784"/>
            <a:ext cx="7860816" cy="5373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E0F1C-5FB7-4D70-8E6D-CE2D96A2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/>
          <a:lstStyle/>
          <a:p>
            <a:r>
              <a:rPr lang="en-GB" dirty="0"/>
              <a:t>What is Research?</a:t>
            </a:r>
          </a:p>
        </p:txBody>
      </p:sp>
    </p:spTree>
    <p:extLst>
      <p:ext uri="{BB962C8B-B14F-4D97-AF65-F5344CB8AC3E}">
        <p14:creationId xmlns:p14="http://schemas.microsoft.com/office/powerpoint/2010/main" val="1314501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B668A-5FD4-4259-B103-D1C6555E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556792"/>
            <a:ext cx="8208912" cy="4462264"/>
          </a:xfrm>
        </p:spPr>
        <p:txBody>
          <a:bodyPr>
            <a:normAutofit/>
          </a:bodyPr>
          <a:lstStyle/>
          <a:p>
            <a:r>
              <a:rPr lang="en-GB" i="1" dirty="0">
                <a:solidFill>
                  <a:srgbClr val="C00000"/>
                </a:solidFill>
              </a:rPr>
              <a:t>“a detailed study of a subject, especially in order to discover (new) information or reach a (new) understanding” </a:t>
            </a:r>
            <a:r>
              <a:rPr lang="en-GB" dirty="0"/>
              <a:t>(Cambridge Dictionary)</a:t>
            </a:r>
          </a:p>
          <a:p>
            <a:r>
              <a:rPr lang="en-GB" i="1" dirty="0">
                <a:solidFill>
                  <a:srgbClr val="C00000"/>
                </a:solidFill>
              </a:rPr>
              <a:t>“Research is creating new knowledge” </a:t>
            </a:r>
            <a:r>
              <a:rPr lang="en-GB" dirty="0"/>
              <a:t>(Neil Armstrong)</a:t>
            </a:r>
          </a:p>
          <a:p>
            <a:r>
              <a:rPr lang="en-GB" i="1" dirty="0">
                <a:solidFill>
                  <a:srgbClr val="C00000"/>
                </a:solidFill>
              </a:rPr>
              <a:t>“If we knew what we were doing, it would not be called research, would it?” </a:t>
            </a:r>
            <a:r>
              <a:rPr lang="en-GB" dirty="0"/>
              <a:t>(Albert Einstein)</a:t>
            </a:r>
          </a:p>
          <a:p>
            <a:r>
              <a:rPr lang="en-GB" i="1" dirty="0">
                <a:solidFill>
                  <a:srgbClr val="C00000"/>
                </a:solidFill>
              </a:rPr>
              <a:t>“Research is what I’m doing when I don’t know what I’m doing” </a:t>
            </a:r>
            <a:r>
              <a:rPr lang="en-GB" dirty="0"/>
              <a:t>(Werner von Braun)</a:t>
            </a:r>
          </a:p>
          <a:p>
            <a:r>
              <a:rPr lang="en-GB" i="1" dirty="0">
                <a:solidFill>
                  <a:srgbClr val="C00000"/>
                </a:solidFill>
              </a:rPr>
              <a:t>“If you steal from one author it's plagiarism; if you steal from many it's research” </a:t>
            </a:r>
            <a:r>
              <a:rPr lang="en-GB" dirty="0"/>
              <a:t>(Wilson Mizner)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99FFB9-63D6-4774-8DE6-866A69F4E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/>
          <a:lstStyle/>
          <a:p>
            <a:r>
              <a:rPr lang="en-GB" dirty="0"/>
              <a:t>What is Research?</a:t>
            </a:r>
          </a:p>
        </p:txBody>
      </p:sp>
    </p:spTree>
    <p:extLst>
      <p:ext uri="{BB962C8B-B14F-4D97-AF65-F5344CB8AC3E}">
        <p14:creationId xmlns:p14="http://schemas.microsoft.com/office/powerpoint/2010/main" val="279218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9C0E-BCDA-412F-A2E1-2236ABC84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72816"/>
            <a:ext cx="7920880" cy="4246240"/>
          </a:xfrm>
        </p:spPr>
        <p:txBody>
          <a:bodyPr>
            <a:normAutofit/>
          </a:bodyPr>
          <a:lstStyle/>
          <a:p>
            <a:r>
              <a:rPr lang="en-GB" i="1" dirty="0">
                <a:solidFill>
                  <a:srgbClr val="C00000"/>
                </a:solidFill>
              </a:rPr>
              <a:t>“… is the process of gathering data in order to answer a particular question and this question will generally relate to a need for knowledge that can facilitate problem solving.”</a:t>
            </a:r>
          </a:p>
          <a:p>
            <a:r>
              <a:rPr lang="en-GB" dirty="0"/>
              <a:t>Can help us:</a:t>
            </a:r>
          </a:p>
          <a:p>
            <a:pPr lvl="1"/>
            <a:r>
              <a:rPr lang="en-GB" dirty="0"/>
              <a:t>understand more about particular issues and problems</a:t>
            </a:r>
          </a:p>
          <a:p>
            <a:pPr lvl="1"/>
            <a:r>
              <a:rPr lang="en-GB" dirty="0"/>
              <a:t>find workable solutions</a:t>
            </a:r>
          </a:p>
          <a:p>
            <a:pPr lvl="1"/>
            <a:r>
              <a:rPr lang="en-GB" dirty="0"/>
              <a:t>work towards that solution</a:t>
            </a:r>
          </a:p>
          <a:p>
            <a:pPr lvl="1"/>
            <a:r>
              <a:rPr lang="en-GB" dirty="0"/>
              <a:t>evaluate success</a:t>
            </a:r>
          </a:p>
          <a:p>
            <a:pPr lvl="1"/>
            <a:r>
              <a:rPr lang="en-GB" dirty="0"/>
              <a:t>offer robust recommendations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072838-B7A9-4A44-AF2B-407D2634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/>
          <a:lstStyle/>
          <a:p>
            <a:r>
              <a:rPr lang="en-GB" dirty="0"/>
              <a:t>What is Research?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85FF1-EFE0-45B4-A28B-E71E6D84DE89}"/>
              </a:ext>
            </a:extLst>
          </p:cNvPr>
          <p:cNvSpPr txBox="1"/>
          <p:nvPr/>
        </p:nvSpPr>
        <p:spPr>
          <a:xfrm>
            <a:off x="107504" y="6386563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/>
              <a:t>O’Leary, Z. (2014) The Essential Guide To Doing Your Research Project. 2nd ed. </a:t>
            </a:r>
            <a:r>
              <a:rPr lang="en-GB" sz="1500" b="1" i="1" dirty="0" err="1"/>
              <a:t>London:Sage</a:t>
            </a:r>
            <a:r>
              <a:rPr lang="en-GB" sz="15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623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4BC5-94B8-4F42-A388-4C3D57D8D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0" y="1484784"/>
            <a:ext cx="8316426" cy="11521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For example, can we deduce anything about where a student sits in the classroom, and can we define a relationship to formalise this?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3E97102-FE38-4918-897C-3271AD6C8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/>
          <a:lstStyle/>
          <a:p>
            <a:r>
              <a:rPr lang="en-GB" dirty="0"/>
              <a:t>What is Research?</a:t>
            </a:r>
          </a:p>
        </p:txBody>
      </p:sp>
      <p:pic>
        <p:nvPicPr>
          <p:cNvPr id="5" name="Picture 2" descr="Where You Sit In Class phd051608s">
            <a:extLst>
              <a:ext uri="{FF2B5EF4-FFF2-40B4-BE49-F238E27FC236}">
                <a16:creationId xmlns:a16="http://schemas.microsoft.com/office/drawing/2014/main" id="{244D2D51-5373-45DD-8DA6-E0C2461F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0928"/>
            <a:ext cx="9397069" cy="40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683421E-DF4D-4748-81B7-F010A88B8113}"/>
              </a:ext>
            </a:extLst>
          </p:cNvPr>
          <p:cNvGrpSpPr/>
          <p:nvPr/>
        </p:nvGrpSpPr>
        <p:grpSpPr>
          <a:xfrm>
            <a:off x="179512" y="2683703"/>
            <a:ext cx="7312935" cy="4216079"/>
            <a:chOff x="179512" y="2683703"/>
            <a:chExt cx="7312935" cy="421607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71C2CE9-836B-41EA-83B5-958C459A4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512" y="2683703"/>
              <a:ext cx="5976664" cy="416928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DC8005F-0D71-41A4-85B9-512D1E97843D}"/>
                </a:ext>
              </a:extLst>
            </p:cNvPr>
            <p:cNvSpPr txBox="1"/>
            <p:nvPr/>
          </p:nvSpPr>
          <p:spPr>
            <a:xfrm>
              <a:off x="5178929" y="6530450"/>
              <a:ext cx="231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… Or in </a:t>
              </a:r>
              <a:r>
                <a:rPr lang="en-GB" dirty="0" err="1"/>
                <a:t>Covid</a:t>
              </a:r>
              <a:r>
                <a:rPr lang="en-GB" dirty="0"/>
                <a:t> Times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36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3FF6-ECAD-462D-9E1D-95A6357E9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88640"/>
            <a:ext cx="8130480" cy="4831432"/>
          </a:xfrm>
        </p:spPr>
        <p:txBody>
          <a:bodyPr>
            <a:normAutofit/>
          </a:bodyPr>
          <a:lstStyle/>
          <a:p>
            <a:r>
              <a:rPr lang="en-GB" b="1" i="1" dirty="0">
                <a:solidFill>
                  <a:srgbClr val="C00000"/>
                </a:solidFill>
              </a:rPr>
              <a:t>What is the difference between an undergraduate and postgraduate project?</a:t>
            </a:r>
          </a:p>
        </p:txBody>
      </p:sp>
    </p:spTree>
    <p:extLst>
      <p:ext uri="{BB962C8B-B14F-4D97-AF65-F5344CB8AC3E}">
        <p14:creationId xmlns:p14="http://schemas.microsoft.com/office/powerpoint/2010/main" val="3937370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691C-D263-4CE6-A42A-05E25212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7920880" cy="1224136"/>
          </a:xfrm>
        </p:spPr>
        <p:txBody>
          <a:bodyPr>
            <a:normAutofit fontScale="90000"/>
          </a:bodyPr>
          <a:lstStyle/>
          <a:p>
            <a:r>
              <a:rPr lang="en-GB" sz="3200" b="1" i="1" dirty="0">
                <a:solidFill>
                  <a:srgbClr val="C00000"/>
                </a:solidFill>
              </a:rPr>
              <a:t>What is the difference between an undergraduate and postgraduate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2892-C181-4150-B1E9-714C41E9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At undergraduate your tutors are mainly assessing your dissertation on your ability to follow academic procedure and ability to produce a coherent piece of research. At Master’s degree level your tutors are looking for you to produce research on a topic that adds new insight to a specific area of study. Therefore, your Master’s dissertation has to be more original than your undergraduate thesis - this makes everything that little bit harder because you are venturing out into lesser known areas of academia.</a:t>
            </a:r>
          </a:p>
        </p:txBody>
      </p:sp>
    </p:spTree>
    <p:extLst>
      <p:ext uri="{BB962C8B-B14F-4D97-AF65-F5344CB8AC3E}">
        <p14:creationId xmlns:p14="http://schemas.microsoft.com/office/powerpoint/2010/main" val="344512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12902"/>
            <a:ext cx="6781800" cy="1391636"/>
          </a:xfrm>
        </p:spPr>
        <p:txBody>
          <a:bodyPr>
            <a:normAutofit/>
          </a:bodyPr>
          <a:lstStyle/>
          <a:p>
            <a:r>
              <a:rPr lang="en-GB" dirty="0"/>
              <a:t>Timetable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3140744"/>
            <a:ext cx="8136904" cy="79208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Research Methodology: </a:t>
            </a:r>
          </a:p>
          <a:p>
            <a:r>
              <a:rPr lang="en-GB" dirty="0"/>
              <a:t>Weds (1-3) or Fri (10-12) Every Other Week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657C26-06AB-4053-9890-F5888FC786CE}"/>
              </a:ext>
            </a:extLst>
          </p:cNvPr>
          <p:cNvSpPr txBox="1">
            <a:spLocks/>
          </p:cNvSpPr>
          <p:nvPr/>
        </p:nvSpPr>
        <p:spPr>
          <a:xfrm>
            <a:off x="755576" y="2492896"/>
            <a:ext cx="6781800" cy="13916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Today 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E044D6-C968-4C3E-9700-6D5E7837B37D}"/>
              </a:ext>
            </a:extLst>
          </p:cNvPr>
          <p:cNvSpPr txBox="1">
            <a:spLocks/>
          </p:cNvSpPr>
          <p:nvPr/>
        </p:nvSpPr>
        <p:spPr>
          <a:xfrm>
            <a:off x="805924" y="5256245"/>
            <a:ext cx="8446595" cy="220520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End Product:  </a:t>
            </a:r>
            <a:r>
              <a:rPr lang="en-GB" b="1" dirty="0"/>
              <a:t>YOUR COURSEWORK!</a:t>
            </a:r>
          </a:p>
          <a:p>
            <a:r>
              <a:rPr lang="en-GB" dirty="0"/>
              <a:t>Introduction to Research &amp; Research Methodology</a:t>
            </a:r>
          </a:p>
          <a:p>
            <a:r>
              <a:rPr lang="en-GB" dirty="0"/>
              <a:t>Choosing a Research Project</a:t>
            </a:r>
          </a:p>
          <a:p>
            <a:r>
              <a:rPr lang="en-GB" dirty="0"/>
              <a:t>Deliverables / Purpose of Research / Research Questions</a:t>
            </a:r>
          </a:p>
          <a:p>
            <a:r>
              <a:rPr lang="en-GB" dirty="0"/>
              <a:t>Literature Review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430B68-FE1D-46E8-8FB5-1E1D2B09D8E0}"/>
              </a:ext>
            </a:extLst>
          </p:cNvPr>
          <p:cNvSpPr/>
          <p:nvPr/>
        </p:nvSpPr>
        <p:spPr>
          <a:xfrm rot="18770119">
            <a:off x="5058474" y="4628571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The Focus</a:t>
            </a:r>
          </a:p>
        </p:txBody>
      </p:sp>
    </p:spTree>
    <p:extLst>
      <p:ext uri="{BB962C8B-B14F-4D97-AF65-F5344CB8AC3E}">
        <p14:creationId xmlns:p14="http://schemas.microsoft.com/office/powerpoint/2010/main" val="109052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DACF-B16D-4684-B2C6-EC609E8B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152128"/>
          </a:xfrm>
        </p:spPr>
        <p:txBody>
          <a:bodyPr>
            <a:normAutofit fontScale="90000"/>
          </a:bodyPr>
          <a:lstStyle/>
          <a:p>
            <a:r>
              <a:rPr lang="en-GB" dirty="0"/>
              <a:t>Your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B3EF1-5BAB-49F1-9D7D-3E33FA9B5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Scary – Yes</a:t>
            </a:r>
          </a:p>
          <a:p>
            <a:r>
              <a:rPr lang="en-GB" dirty="0"/>
              <a:t>Clearly define the stages?</a:t>
            </a:r>
          </a:p>
          <a:p>
            <a:pPr lvl="1"/>
            <a:r>
              <a:rPr lang="en-GB" dirty="0"/>
              <a:t>Important to do it ONE STEP at a time</a:t>
            </a:r>
          </a:p>
          <a:p>
            <a:pPr lvl="1"/>
            <a:r>
              <a:rPr lang="en-GB" dirty="0"/>
              <a:t>Logic and rhythm to doing research</a:t>
            </a:r>
          </a:p>
          <a:p>
            <a:r>
              <a:rPr lang="en-GB" b="1" i="1" dirty="0"/>
              <a:t>Move from being a knowledge CONSUMER to being a knowledge PRODUCER</a:t>
            </a:r>
          </a:p>
          <a:p>
            <a:r>
              <a:rPr lang="en-GB" dirty="0"/>
              <a:t>“… research is </a:t>
            </a:r>
            <a:r>
              <a:rPr lang="en-GB" b="1" dirty="0"/>
              <a:t>more of a journey than a task</a:t>
            </a:r>
            <a:r>
              <a:rPr lang="en-GB" dirty="0"/>
              <a:t>, …. it needs to be managed, navigated and negotiated from early conception to final destination.”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CA1F10-BF01-42AF-91CF-51D76C0A1BA0}"/>
              </a:ext>
            </a:extLst>
          </p:cNvPr>
          <p:cNvSpPr txBox="1"/>
          <p:nvPr/>
        </p:nvSpPr>
        <p:spPr>
          <a:xfrm>
            <a:off x="107504" y="6386563"/>
            <a:ext cx="9144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/>
              <a:t>O’Leary, Z. (2014) The Essential Guide To Doing Your Research Project. 2nd ed. </a:t>
            </a:r>
            <a:r>
              <a:rPr lang="en-GB" sz="1500" b="1" i="1" dirty="0" err="1"/>
              <a:t>London:Sage</a:t>
            </a:r>
            <a:r>
              <a:rPr lang="en-GB" sz="15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015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2303-2C43-4539-9A88-AC129E834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388424" cy="1224136"/>
          </a:xfrm>
        </p:spPr>
        <p:txBody>
          <a:bodyPr>
            <a:normAutofit/>
          </a:bodyPr>
          <a:lstStyle/>
          <a:p>
            <a:r>
              <a:rPr lang="en-GB" sz="4400" dirty="0"/>
              <a:t>What is Research Methodology?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5D1B-C67F-41C3-8E1B-119340DAA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00808"/>
            <a:ext cx="8208912" cy="4680520"/>
          </a:xfrm>
        </p:spPr>
        <p:txBody>
          <a:bodyPr>
            <a:normAutofit/>
          </a:bodyPr>
          <a:lstStyle/>
          <a:p>
            <a:r>
              <a:rPr lang="en-GB" dirty="0"/>
              <a:t>Methods to navigate through a research process.</a:t>
            </a:r>
          </a:p>
          <a:p>
            <a:r>
              <a:rPr lang="en-GB" dirty="0"/>
              <a:t>Research methodology is the specific procedures or techniques used to identify, select, process, and analyse information about a topic. It defines those tools that are used to gather relevant data in a specific research study.  </a:t>
            </a:r>
          </a:p>
          <a:p>
            <a:pPr lvl="1"/>
            <a:r>
              <a:rPr lang="en-GB" dirty="0"/>
              <a:t>In a research paper, the methodology section allows the reader to critically evaluate a study’s overall validity and reliability. The methodology section answers two main questions: How was the data collected or generated? How was it analysed? </a:t>
            </a:r>
          </a:p>
        </p:txBody>
      </p:sp>
    </p:spTree>
    <p:extLst>
      <p:ext uri="{BB962C8B-B14F-4D97-AF65-F5344CB8AC3E}">
        <p14:creationId xmlns:p14="http://schemas.microsoft.com/office/powerpoint/2010/main" val="26421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7F2F-C757-46D3-8C06-B31C7697F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8064896" cy="3886200"/>
          </a:xfrm>
        </p:spPr>
        <p:txBody>
          <a:bodyPr>
            <a:normAutofit/>
          </a:bodyPr>
          <a:lstStyle/>
          <a:p>
            <a:r>
              <a:rPr lang="en-GB" dirty="0"/>
              <a:t>Includes:</a:t>
            </a:r>
          </a:p>
          <a:p>
            <a:pPr lvl="1"/>
            <a:r>
              <a:rPr lang="en-GB" dirty="0"/>
              <a:t>Choosing &amp; Planning a Research Project</a:t>
            </a:r>
          </a:p>
          <a:p>
            <a:pPr lvl="1"/>
            <a:r>
              <a:rPr lang="en-GB" dirty="0"/>
              <a:t>Searching &amp; Reviewing the Literature</a:t>
            </a:r>
          </a:p>
          <a:p>
            <a:pPr lvl="1"/>
            <a:r>
              <a:rPr lang="en-GB" dirty="0"/>
              <a:t>Formulating a Research Problem &amp; Objectives</a:t>
            </a:r>
          </a:p>
          <a:p>
            <a:pPr lvl="1"/>
            <a:r>
              <a:rPr lang="en-GB" dirty="0"/>
              <a:t>Constructing Hypotheses</a:t>
            </a:r>
          </a:p>
          <a:p>
            <a:pPr lvl="1"/>
            <a:r>
              <a:rPr lang="en-GB" dirty="0"/>
              <a:t>Conceptualising a Research Design</a:t>
            </a:r>
          </a:p>
          <a:p>
            <a:pPr lvl="1"/>
            <a:r>
              <a:rPr lang="en-GB" dirty="0"/>
              <a:t>Data Collection, Processing, Analysing, Visualisation</a:t>
            </a:r>
          </a:p>
          <a:p>
            <a:pPr lvl="1"/>
            <a:r>
              <a:rPr lang="en-GB" dirty="0"/>
              <a:t>Ethics</a:t>
            </a:r>
          </a:p>
          <a:p>
            <a:pPr lvl="1"/>
            <a:r>
              <a:rPr lang="en-GB" dirty="0"/>
              <a:t>Writing a Research Report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BA544F-0A20-4A8E-957A-60181D75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8388424" cy="1224136"/>
          </a:xfrm>
        </p:spPr>
        <p:txBody>
          <a:bodyPr>
            <a:normAutofit/>
          </a:bodyPr>
          <a:lstStyle/>
          <a:p>
            <a:r>
              <a:rPr lang="en-GB" sz="4400" dirty="0"/>
              <a:t>What is Research Methodology?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3DEC2D-6820-45AC-BFF8-9BE91EF073D5}"/>
              </a:ext>
            </a:extLst>
          </p:cNvPr>
          <p:cNvSpPr txBox="1"/>
          <p:nvPr/>
        </p:nvSpPr>
        <p:spPr>
          <a:xfrm>
            <a:off x="377788" y="6304002"/>
            <a:ext cx="9144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i="1" dirty="0"/>
              <a:t>Ranjit Kumar (2014) Research Methodology: a step-by-step guide for beginners. 4</a:t>
            </a:r>
            <a:r>
              <a:rPr lang="en-GB" sz="1500" b="1" i="1" baseline="30000" dirty="0"/>
              <a:t>th</a:t>
            </a:r>
            <a:r>
              <a:rPr lang="en-GB" sz="1500" b="1" i="1" dirty="0"/>
              <a:t> edition, </a:t>
            </a:r>
            <a:r>
              <a:rPr lang="en-GB" sz="1500" b="1" i="1" dirty="0" err="1"/>
              <a:t>London:Sage</a:t>
            </a:r>
            <a:r>
              <a:rPr lang="en-GB" sz="1500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110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99AA-FF52-496D-8727-11EF4AA6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7992888" cy="1152128"/>
          </a:xfrm>
        </p:spPr>
        <p:txBody>
          <a:bodyPr>
            <a:normAutofit/>
          </a:bodyPr>
          <a:lstStyle/>
          <a:p>
            <a:r>
              <a:rPr lang="en-GB" sz="4600" dirty="0"/>
              <a:t>Choosing a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8AB9-ABFD-4A6A-B2B8-8DC6599F5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8136904" cy="3886200"/>
          </a:xfrm>
        </p:spPr>
        <p:txBody>
          <a:bodyPr/>
          <a:lstStyle/>
          <a:p>
            <a:r>
              <a:rPr lang="en-GB" dirty="0"/>
              <a:t>Choosing a research project is normally the decisive feature of successful research!</a:t>
            </a:r>
          </a:p>
          <a:p>
            <a:pPr lvl="1"/>
            <a:r>
              <a:rPr lang="en-GB" dirty="0"/>
              <a:t>Don’t start with an overambitious project</a:t>
            </a:r>
          </a:p>
          <a:p>
            <a:pPr lvl="1"/>
            <a:r>
              <a:rPr lang="en-GB" dirty="0"/>
              <a:t>Make use of your mentor or supervisor to narrow down the research field in order to make the project practicable, useful and workable.</a:t>
            </a:r>
          </a:p>
          <a:p>
            <a:pPr lvl="2"/>
            <a:r>
              <a:rPr lang="en-GB" dirty="0"/>
              <a:t>For this module: Me</a:t>
            </a:r>
          </a:p>
          <a:p>
            <a:pPr lvl="2"/>
            <a:r>
              <a:rPr lang="en-GB" dirty="0"/>
              <a:t>For your dissertation: Nominate a supervisor who has a research interest in your chosen area.</a:t>
            </a:r>
          </a:p>
          <a:p>
            <a:pPr lvl="3"/>
            <a:r>
              <a:rPr lang="en-GB" dirty="0"/>
              <a:t>Do your research on them!</a:t>
            </a:r>
          </a:p>
        </p:txBody>
      </p:sp>
    </p:spTree>
    <p:extLst>
      <p:ext uri="{BB962C8B-B14F-4D97-AF65-F5344CB8AC3E}">
        <p14:creationId xmlns:p14="http://schemas.microsoft.com/office/powerpoint/2010/main" val="353609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9A03-2F2D-46BE-A398-96E67A83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8064896" cy="388620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Where do we start?</a:t>
            </a:r>
          </a:p>
          <a:p>
            <a:r>
              <a:rPr lang="en-GB" dirty="0"/>
              <a:t>Ideally, with a pressing need from the “Real World”</a:t>
            </a:r>
          </a:p>
          <a:p>
            <a:pPr lvl="1"/>
            <a:r>
              <a:rPr lang="en-GB" dirty="0"/>
              <a:t>Business or organisation that may sponsor the project</a:t>
            </a:r>
          </a:p>
          <a:p>
            <a:pPr lvl="1"/>
            <a:r>
              <a:rPr lang="en-GB" dirty="0"/>
              <a:t>(or Research Council / Agency / Charity etc.).</a:t>
            </a:r>
          </a:p>
          <a:p>
            <a:pPr lvl="1"/>
            <a:r>
              <a:rPr lang="en-GB" dirty="0"/>
              <a:t>MSc Data Science projects are in collaboration with industry. These projects will have a short description and some aims/objectives, and possibly some suggested specific methods or approaches. </a:t>
            </a:r>
          </a:p>
          <a:p>
            <a:pPr lvl="1"/>
            <a:r>
              <a:rPr lang="en-GB" dirty="0"/>
              <a:t>Part-time students could/should liaise with their employer as a potential project sponsor and work together to choose a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61E31E-077B-44FD-81F0-4637AE7B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7992888" cy="1152128"/>
          </a:xfrm>
        </p:spPr>
        <p:txBody>
          <a:bodyPr>
            <a:normAutofit/>
          </a:bodyPr>
          <a:lstStyle/>
          <a:p>
            <a:r>
              <a:rPr lang="en-GB" sz="4600" dirty="0"/>
              <a:t>Choosing a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3788185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1DDD-093E-4A21-AC06-33FDC54FA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052736"/>
            <a:ext cx="8136904" cy="5472608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problem encountered in everyday work or outside everyday work;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An issue that the researcher has read about or seen;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problem that has arisen in the locality, e.g. in response to government policy or practices or to local developments;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An area of the researcher’s own interest;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An area of the researcher’s own experience;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perceived area of importance;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An interesting question;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testable guess or hunch;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3094D0-611E-4C55-9B35-38E3ED59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7992888" cy="864096"/>
          </a:xfrm>
        </p:spPr>
        <p:txBody>
          <a:bodyPr>
            <a:normAutofit/>
          </a:bodyPr>
          <a:lstStyle/>
          <a:p>
            <a:r>
              <a:rPr lang="en-GB" sz="4600" dirty="0"/>
              <a:t>Choosing a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392383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A7AD-2370-4810-ACFA-AE96C98C97F7}"/>
              </a:ext>
            </a:extLst>
          </p:cNvPr>
          <p:cNvSpPr txBox="1">
            <a:spLocks/>
          </p:cNvSpPr>
          <p:nvPr/>
        </p:nvSpPr>
        <p:spPr>
          <a:xfrm>
            <a:off x="755576" y="836712"/>
            <a:ext cx="7992888" cy="11521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600" dirty="0"/>
              <a:t>Choosing a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1E7E1-5030-4A6D-B528-C9BC4DA9E5F7}"/>
              </a:ext>
            </a:extLst>
          </p:cNvPr>
          <p:cNvSpPr txBox="1">
            <a:spLocks/>
          </p:cNvSpPr>
          <p:nvPr/>
        </p:nvSpPr>
        <p:spPr>
          <a:xfrm>
            <a:off x="755576" y="1916832"/>
            <a:ext cx="7848872" cy="424624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topical matter;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Disquiet with a particular research finding that one has met in the literature or a piece of policy;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An awareness that a particular issue or area has been incompletely studied, and a wish to plug the gap;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wish to apply a piece of conceptual research to actual practice, or to test a theory in practice;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wish to rework the conceptual or theoretical frameworks that are often used in a specific area;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wish to revise or replace the methodologies that are often used in researching a specific area;</a:t>
            </a: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7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217B-BD28-4E47-B7C3-1A0FBA07C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276872"/>
            <a:ext cx="8136904" cy="4248472"/>
          </a:xfrm>
        </p:spPr>
        <p:txBody>
          <a:bodyPr>
            <a:normAutofit fontScale="92500"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desire to improve practice in a particular area;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desire to involve participants in research and development;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desire to test out a particular methodology in research;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An interest in seeing if reported practice holds true for the researcher’s own context (e.g. a comparative study);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An interest in investigating the causes of a phenomenon or the effects of a particular intervention in the area of the phenomenon;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priority identified by funding agencies;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An issue identified by the researcher’s supervisor or a project team of which the researcher is a member.</a:t>
            </a: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82BE36-59E5-47A2-BC98-E865AFB5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7992888" cy="1152128"/>
          </a:xfrm>
        </p:spPr>
        <p:txBody>
          <a:bodyPr>
            <a:normAutofit/>
          </a:bodyPr>
          <a:lstStyle/>
          <a:p>
            <a:r>
              <a:rPr lang="en-GB" sz="4600" dirty="0"/>
              <a:t>Choosing a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232175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6E72-5843-4C7B-A0B9-A223637ABA67}"/>
              </a:ext>
            </a:extLst>
          </p:cNvPr>
          <p:cNvSpPr txBox="1">
            <a:spLocks/>
          </p:cNvSpPr>
          <p:nvPr/>
        </p:nvSpPr>
        <p:spPr>
          <a:xfrm>
            <a:off x="755576" y="836712"/>
            <a:ext cx="7992888" cy="11521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600" dirty="0"/>
              <a:t>Choosing a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985C5-A5AE-46D3-8508-FD86D0ECFDB6}"/>
              </a:ext>
            </a:extLst>
          </p:cNvPr>
          <p:cNvSpPr txBox="1">
            <a:spLocks/>
          </p:cNvSpPr>
          <p:nvPr/>
        </p:nvSpPr>
        <p:spPr>
          <a:xfrm>
            <a:off x="755576" y="2276872"/>
            <a:ext cx="8136904" cy="4248472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REMEMBER: 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Your actual MSc study will take 600 Hours.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Sustaining interest and momentum in the project are important considerations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Don’t pick a project which you are not 100% committed to.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Pick a project which you do find interesting and/or enjoyable.</a:t>
            </a: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63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EC4A-1853-4187-8F77-ED152893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838944"/>
            <a:ext cx="8388424" cy="1600200"/>
          </a:xfrm>
        </p:spPr>
        <p:txBody>
          <a:bodyPr>
            <a:normAutofit fontScale="90000"/>
          </a:bodyPr>
          <a:lstStyle/>
          <a:p>
            <a:r>
              <a:rPr lang="en-GB" sz="5400" dirty="0"/>
              <a:t>Choosing a Research Project</a:t>
            </a:r>
            <a:br>
              <a:rPr lang="en-GB" sz="5400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D846-A4AA-42A1-9A5E-DD58D83C5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495128"/>
            <a:ext cx="8064896" cy="3886200"/>
          </a:xfrm>
        </p:spPr>
        <p:txBody>
          <a:bodyPr/>
          <a:lstStyle/>
          <a:p>
            <a:r>
              <a:rPr lang="en-GB" dirty="0"/>
              <a:t>Ideally, with a pressing need from the “Real World”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problem encountered in everyday work or outside everyday work;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An issue that the researcher has read about or seen;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problem that has arisen in the locality, e.g. in response to government policy or practices or to local developments;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 topical matter;</a:t>
            </a:r>
          </a:p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992E92-C6F6-4A27-9051-DD597174F597}"/>
              </a:ext>
            </a:extLst>
          </p:cNvPr>
          <p:cNvSpPr/>
          <p:nvPr/>
        </p:nvSpPr>
        <p:spPr>
          <a:xfrm rot="18616836">
            <a:off x="2846779" y="2733817"/>
            <a:ext cx="295465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 </a:t>
            </a:r>
            <a:r>
              <a:rPr lang="en-US" sz="5400" b="1" cap="none" spc="0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Covid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Project?</a:t>
            </a:r>
          </a:p>
        </p:txBody>
      </p:sp>
    </p:spTree>
    <p:extLst>
      <p:ext uri="{BB962C8B-B14F-4D97-AF65-F5344CB8AC3E}">
        <p14:creationId xmlns:p14="http://schemas.microsoft.com/office/powerpoint/2010/main" val="257201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AA14-542B-4E60-B03B-5D5F2C612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Coursework (50%)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C84F-2216-4238-BF40-1127A250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8136904" cy="3886200"/>
          </a:xfrm>
        </p:spPr>
        <p:txBody>
          <a:bodyPr/>
          <a:lstStyle/>
          <a:p>
            <a:r>
              <a:rPr lang="en-GB" dirty="0"/>
              <a:t>Research Project Proposal</a:t>
            </a:r>
          </a:p>
          <a:p>
            <a:pPr lvl="1"/>
            <a:r>
              <a:rPr lang="en-GB" dirty="0"/>
              <a:t>Fill out the Form before Midnight on Friday, 30</a:t>
            </a:r>
            <a:r>
              <a:rPr lang="en-GB" baseline="30000" dirty="0"/>
              <a:t>th</a:t>
            </a:r>
            <a:r>
              <a:rPr lang="en-GB" dirty="0"/>
              <a:t> April 2021.</a:t>
            </a:r>
          </a:p>
          <a:p>
            <a:pPr lvl="1"/>
            <a:r>
              <a:rPr lang="en-GB" dirty="0"/>
              <a:t>Simples?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Start Thinking About Ideas Now!</a:t>
            </a:r>
          </a:p>
        </p:txBody>
      </p:sp>
    </p:spTree>
    <p:extLst>
      <p:ext uri="{BB962C8B-B14F-4D97-AF65-F5344CB8AC3E}">
        <p14:creationId xmlns:p14="http://schemas.microsoft.com/office/powerpoint/2010/main" val="1832992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D817-86DD-472C-BD93-FEA7DA3B6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152128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dirty="0" err="1"/>
              <a:t>Covid</a:t>
            </a:r>
            <a:r>
              <a:rPr lang="en-GB" dirty="0"/>
              <a:t>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9F97-4192-4669-8041-8365212FC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988840"/>
            <a:ext cx="8064896" cy="3886200"/>
          </a:xfrm>
        </p:spPr>
        <p:txBody>
          <a:bodyPr/>
          <a:lstStyle/>
          <a:p>
            <a:r>
              <a:rPr lang="en-GB" dirty="0"/>
              <a:t>The Impact of </a:t>
            </a:r>
            <a:r>
              <a:rPr lang="en-GB" dirty="0" err="1"/>
              <a:t>Covid</a:t>
            </a:r>
            <a:r>
              <a:rPr lang="en-GB" dirty="0"/>
              <a:t> on Digital Working &amp; Cybersecurity</a:t>
            </a:r>
          </a:p>
          <a:p>
            <a:r>
              <a:rPr lang="en-GB" dirty="0" err="1"/>
              <a:t>Covid</a:t>
            </a:r>
            <a:r>
              <a:rPr lang="en-GB" dirty="0"/>
              <a:t>: The Case for Increased Cybersecurity</a:t>
            </a:r>
          </a:p>
          <a:p>
            <a:r>
              <a:rPr lang="en-GB" dirty="0" err="1"/>
              <a:t>Covid</a:t>
            </a:r>
            <a:r>
              <a:rPr lang="en-GB" dirty="0"/>
              <a:t>: The Changing Cyber Threat Landscape</a:t>
            </a:r>
          </a:p>
          <a:p>
            <a:r>
              <a:rPr lang="en-GB" dirty="0" err="1"/>
              <a:t>Covid</a:t>
            </a:r>
            <a:r>
              <a:rPr lang="en-GB" dirty="0"/>
              <a:t>: Internet Fraud &amp; The OAP</a:t>
            </a:r>
          </a:p>
          <a:p>
            <a:r>
              <a:rPr lang="en-GB" dirty="0"/>
              <a:t>AI &amp; </a:t>
            </a:r>
            <a:r>
              <a:rPr lang="en-GB" dirty="0" err="1"/>
              <a:t>Covid</a:t>
            </a:r>
            <a:r>
              <a:rPr lang="en-GB" dirty="0"/>
              <a:t> – Fact or Fiction?</a:t>
            </a:r>
          </a:p>
          <a:p>
            <a:r>
              <a:rPr lang="en-GB" dirty="0"/>
              <a:t>Mapping </a:t>
            </a:r>
            <a:r>
              <a:rPr lang="en-GB" dirty="0" err="1"/>
              <a:t>Covid</a:t>
            </a:r>
            <a:r>
              <a:rPr lang="en-GB" dirty="0"/>
              <a:t> Worldwide: Why the UK?</a:t>
            </a:r>
          </a:p>
          <a:p>
            <a:pPr lvl="1"/>
            <a:r>
              <a:rPr lang="en-GB" dirty="0"/>
              <a:t>Mapping </a:t>
            </a:r>
            <a:r>
              <a:rPr lang="en-GB" dirty="0" err="1"/>
              <a:t>Covid</a:t>
            </a:r>
            <a:r>
              <a:rPr lang="en-GB" dirty="0"/>
              <a:t> in the UK: Why Rhondda Cynon Taff?</a:t>
            </a:r>
          </a:p>
          <a:p>
            <a:r>
              <a:rPr lang="en-GB" dirty="0"/>
              <a:t>Managing &amp; Visualising </a:t>
            </a:r>
            <a:r>
              <a:rPr lang="en-GB" dirty="0" err="1"/>
              <a:t>Covid</a:t>
            </a:r>
            <a:r>
              <a:rPr lang="en-GB" dirty="0"/>
              <a:t> Datasets ….</a:t>
            </a:r>
          </a:p>
        </p:txBody>
      </p:sp>
    </p:spTree>
    <p:extLst>
      <p:ext uri="{BB962C8B-B14F-4D97-AF65-F5344CB8AC3E}">
        <p14:creationId xmlns:p14="http://schemas.microsoft.com/office/powerpoint/2010/main" val="133636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C11B-98E3-4C77-8358-CA2A7FDBB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Importance of the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7CC7-FB44-41EA-B926-0BD02BB1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project should ideally be original, significant, non-trivial, relevant, topical, interesting to a wider audience and to advance the field.</a:t>
            </a:r>
          </a:p>
          <a:p>
            <a:r>
              <a:rPr lang="en-GB" dirty="0"/>
              <a:t>Ask your tutor if it is (you might not know).</a:t>
            </a:r>
          </a:p>
          <a:p>
            <a:r>
              <a:rPr lang="en-GB" dirty="0"/>
              <a:t>Ask yourself:</a:t>
            </a:r>
          </a:p>
          <a:p>
            <a:pPr lvl="1"/>
            <a:r>
              <a:rPr lang="en-GB" dirty="0"/>
              <a:t>What is the use of this research / project?</a:t>
            </a:r>
          </a:p>
          <a:p>
            <a:pPr lvl="1"/>
            <a:r>
              <a:rPr lang="en-GB" dirty="0"/>
              <a:t>What is the point of doing this research / project?</a:t>
            </a:r>
          </a:p>
          <a:p>
            <a:pPr lvl="1"/>
            <a:r>
              <a:rPr lang="en-GB" dirty="0"/>
              <a:t>Is this research / project worth doing?</a:t>
            </a:r>
          </a:p>
          <a:p>
            <a:r>
              <a:rPr lang="en-GB" dirty="0"/>
              <a:t>If you don’t, then you can bet your examiners will!</a:t>
            </a:r>
          </a:p>
        </p:txBody>
      </p:sp>
    </p:spTree>
    <p:extLst>
      <p:ext uri="{BB962C8B-B14F-4D97-AF65-F5344CB8AC3E}">
        <p14:creationId xmlns:p14="http://schemas.microsoft.com/office/powerpoint/2010/main" val="99400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7357-C976-42B7-90E6-A25562EB8ED6}"/>
              </a:ext>
            </a:extLst>
          </p:cNvPr>
          <p:cNvSpPr txBox="1">
            <a:spLocks/>
          </p:cNvSpPr>
          <p:nvPr/>
        </p:nvSpPr>
        <p:spPr>
          <a:xfrm>
            <a:off x="755576" y="476672"/>
            <a:ext cx="7992888" cy="11521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600"/>
              <a:t>Choosing a Research Project</a:t>
            </a:r>
            <a:endParaRPr lang="en-GB" sz="4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C240A-4E18-42FC-9BD3-0AB69A117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628800"/>
            <a:ext cx="7543800" cy="4390256"/>
          </a:xfrm>
        </p:spPr>
        <p:txBody>
          <a:bodyPr/>
          <a:lstStyle/>
          <a:p>
            <a:r>
              <a:rPr lang="en-GB" dirty="0"/>
              <a:t>Why Do the Research / Project?</a:t>
            </a:r>
          </a:p>
          <a:p>
            <a:pPr lvl="1"/>
            <a:r>
              <a:rPr lang="en-GB" dirty="0"/>
              <a:t>You need to be clear what you want the Project to Deliver.</a:t>
            </a:r>
          </a:p>
          <a:p>
            <a:pPr lvl="2"/>
            <a:r>
              <a:rPr lang="en-GB" dirty="0"/>
              <a:t>What are the Deliverables?</a:t>
            </a:r>
          </a:p>
          <a:p>
            <a:pPr lvl="3"/>
            <a:r>
              <a:rPr lang="en-GB" dirty="0"/>
              <a:t>What do we want to know as a result of the project that we did not know before the project commenced?</a:t>
            </a:r>
          </a:p>
          <a:p>
            <a:pPr lvl="3"/>
            <a:r>
              <a:rPr lang="en-GB" dirty="0"/>
              <a:t>What do we want the research / project to do?</a:t>
            </a:r>
          </a:p>
          <a:p>
            <a:pPr lvl="3"/>
            <a:r>
              <a:rPr lang="en-GB" dirty="0"/>
              <a:t>What do we want to find out?</a:t>
            </a:r>
          </a:p>
          <a:p>
            <a:pPr lvl="4"/>
            <a:r>
              <a:rPr lang="en-GB" dirty="0"/>
              <a:t>Not the same as what we want the results to be.</a:t>
            </a:r>
          </a:p>
          <a:p>
            <a:pPr lvl="1"/>
            <a:r>
              <a:rPr lang="en-GB" b="1" dirty="0"/>
              <a:t>BE CLEAR!</a:t>
            </a:r>
          </a:p>
        </p:txBody>
      </p:sp>
    </p:spTree>
    <p:extLst>
      <p:ext uri="{BB962C8B-B14F-4D97-AF65-F5344CB8AC3E}">
        <p14:creationId xmlns:p14="http://schemas.microsoft.com/office/powerpoint/2010/main" val="332077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AFCEF-0A49-4241-B433-E0BFE5A0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624"/>
            <a:ext cx="8274496" cy="1080120"/>
          </a:xfrm>
        </p:spPr>
        <p:txBody>
          <a:bodyPr>
            <a:normAutofit/>
          </a:bodyPr>
          <a:lstStyle/>
          <a:p>
            <a:r>
              <a:rPr lang="en-GB" sz="3400" b="1" dirty="0"/>
              <a:t>Different Purposes of Research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F693-B6DA-4524-80E6-22B283133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496" y="1484784"/>
            <a:ext cx="4176464" cy="4896544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test a theory/hypothesis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test practice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clarify concepts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identify common features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investigate and examine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collect opinions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model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compare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look at trends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collect views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critique policy/practice 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9017A-26BC-47E6-AB40-B7A1A4E93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495800" cy="4896544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examine effects of causes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evaluate an intervention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examine causes of effects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look at an issue in detail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generalise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look at long-term effects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Classroom-based research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investigate sensitive issues or groups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develop theory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To see what happens if . . .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8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E860E-A8A3-454E-8839-A4299726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98984"/>
            <a:ext cx="8136904" cy="5038328"/>
          </a:xfrm>
        </p:spPr>
        <p:txBody>
          <a:bodyPr/>
          <a:lstStyle/>
          <a:p>
            <a:r>
              <a:rPr lang="en-GB" dirty="0"/>
              <a:t>Hopefully, which all encapsulate enough of the (Computer / Data) Science to fulfil the requirements of your MSc.</a:t>
            </a:r>
          </a:p>
          <a:p>
            <a:endParaRPr lang="en-GB" sz="1200" dirty="0"/>
          </a:p>
          <a:p>
            <a:r>
              <a:rPr lang="en-GB" dirty="0"/>
              <a:t>Different Purposes Suggest Different Approaches</a:t>
            </a:r>
          </a:p>
          <a:p>
            <a:pPr lvl="1"/>
            <a:r>
              <a:rPr lang="en-GB" dirty="0"/>
              <a:t>“Fitness for Purpose”</a:t>
            </a:r>
          </a:p>
          <a:p>
            <a:pPr lvl="1"/>
            <a:r>
              <a:rPr lang="en-GB" dirty="0"/>
              <a:t>You can’t say “I like questionnaires”, “I don’t like stats”, “I want to use Python”, etc.</a:t>
            </a:r>
          </a:p>
          <a:p>
            <a:pPr lvl="2"/>
            <a:r>
              <a:rPr lang="en-GB" dirty="0"/>
              <a:t>Tail wagging the Dog.</a:t>
            </a:r>
          </a:p>
          <a:p>
            <a:r>
              <a:rPr lang="en-GB" dirty="0"/>
              <a:t>The Purpose determines the kind of research, the research questions, the instruments for data collection, the sampling, the ethics, the scope, etc.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2E6B49-61AD-487D-8C90-B77231F1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624"/>
            <a:ext cx="8274496" cy="1080120"/>
          </a:xfrm>
        </p:spPr>
        <p:txBody>
          <a:bodyPr>
            <a:normAutofit/>
          </a:bodyPr>
          <a:lstStyle/>
          <a:p>
            <a:r>
              <a:rPr lang="en-GB" sz="3400" b="1" dirty="0"/>
              <a:t>Different Purposes of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331264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1432-A046-4C76-96A6-CF10E55F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80120"/>
          </a:xfrm>
        </p:spPr>
        <p:txBody>
          <a:bodyPr>
            <a:normAutofit fontScale="90000"/>
          </a:bodyPr>
          <a:lstStyle/>
          <a:p>
            <a:r>
              <a:rPr lang="en-GB" dirty="0"/>
              <a:t>Conducting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3841B-7E88-4555-811E-AE01B395E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00" y="1844824"/>
            <a:ext cx="7543800" cy="3886200"/>
          </a:xfrm>
        </p:spPr>
        <p:txBody>
          <a:bodyPr/>
          <a:lstStyle/>
          <a:p>
            <a:r>
              <a:rPr lang="en-GB" dirty="0"/>
              <a:t>Biggest pitfall in MSc Projects is the belief that what YOU want to do can actually be done.</a:t>
            </a:r>
          </a:p>
          <a:p>
            <a:pPr lvl="1"/>
            <a:r>
              <a:rPr lang="en-GB" dirty="0"/>
              <a:t>Often a significant gulf between this and what you can deliver.</a:t>
            </a:r>
          </a:p>
          <a:p>
            <a:pPr lvl="1"/>
            <a:r>
              <a:rPr lang="en-GB" dirty="0"/>
              <a:t>Rather than deliver a lot less than you originally promise (at the risk of being penalised), let’s make sure you get the achievable deliverables defined at the outset.</a:t>
            </a:r>
          </a:p>
          <a:p>
            <a:pPr lvl="1"/>
            <a:r>
              <a:rPr lang="en-GB" dirty="0"/>
              <a:t>Good initial research and pre-planning.</a:t>
            </a:r>
          </a:p>
        </p:txBody>
      </p:sp>
    </p:spTree>
    <p:extLst>
      <p:ext uri="{BB962C8B-B14F-4D97-AF65-F5344CB8AC3E}">
        <p14:creationId xmlns:p14="http://schemas.microsoft.com/office/powerpoint/2010/main" val="172975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15CA-3BF6-4480-8B42-5CE32A7E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Pitfalls: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74319-965C-4390-BA18-23EF871B5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132856"/>
            <a:ext cx="8388424" cy="3886200"/>
          </a:xfrm>
        </p:spPr>
        <p:txBody>
          <a:bodyPr/>
          <a:lstStyle/>
          <a:p>
            <a:r>
              <a:rPr lang="en-GB" dirty="0"/>
              <a:t>You will not necessarily be granted access to the data you need; access to the software you need; access to the people or institutions you need to speak to; access to ethical approval.</a:t>
            </a:r>
          </a:p>
          <a:p>
            <a:r>
              <a:rPr lang="en-GB" dirty="0"/>
              <a:t>Do your homework before planning the research project in any detail</a:t>
            </a:r>
          </a:p>
          <a:p>
            <a:pPr lvl="1"/>
            <a:r>
              <a:rPr lang="en-GB" dirty="0"/>
              <a:t>Speak to the people / organisations you will depend on at the earliest opportunity.</a:t>
            </a:r>
          </a:p>
          <a:p>
            <a:pPr lvl="2"/>
            <a:r>
              <a:rPr lang="en-GB" dirty="0"/>
              <a:t>Prepare an outline plan of your project to circulate to them to explain the benefits of what you can offer and why you need …  </a:t>
            </a:r>
          </a:p>
        </p:txBody>
      </p:sp>
    </p:spTree>
    <p:extLst>
      <p:ext uri="{BB962C8B-B14F-4D97-AF65-F5344CB8AC3E}">
        <p14:creationId xmlns:p14="http://schemas.microsoft.com/office/powerpoint/2010/main" val="63365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0B85E-F735-4F1D-A2E9-F6D91982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80120"/>
          </a:xfrm>
        </p:spPr>
        <p:txBody>
          <a:bodyPr>
            <a:normAutofit fontScale="90000"/>
          </a:bodyPr>
          <a:lstStyle/>
          <a:p>
            <a:r>
              <a:rPr lang="en-GB" dirty="0"/>
              <a:t>Pitfalls: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0B08-A1D8-4D61-BD80-F295BFCE6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124744"/>
            <a:ext cx="8208912" cy="5256584"/>
          </a:xfrm>
        </p:spPr>
        <p:txBody>
          <a:bodyPr/>
          <a:lstStyle/>
          <a:p>
            <a:r>
              <a:rPr lang="en-GB" b="1" dirty="0"/>
              <a:t>TIME: </a:t>
            </a:r>
            <a:r>
              <a:rPr lang="en-GB" dirty="0"/>
              <a:t>OK, you’ve got 600 hours.  Is it enough?</a:t>
            </a:r>
          </a:p>
          <a:p>
            <a:pPr lvl="1"/>
            <a:r>
              <a:rPr lang="en-GB" dirty="0"/>
              <a:t>Make sure your project is manageable within your 600 hour time frame.</a:t>
            </a:r>
          </a:p>
          <a:p>
            <a:pPr lvl="1"/>
            <a:r>
              <a:rPr lang="en-GB" dirty="0"/>
              <a:t>Produce your time management plan.</a:t>
            </a:r>
          </a:p>
          <a:p>
            <a:pPr lvl="1"/>
            <a:r>
              <a:rPr lang="en-GB" dirty="0"/>
              <a:t>Don’t underestimate certain tasks (e.g. processing questionnaires; debugging code; number crunching, …)</a:t>
            </a:r>
          </a:p>
          <a:p>
            <a:pPr lvl="1"/>
            <a:r>
              <a:rPr lang="en-GB" dirty="0"/>
              <a:t>Access &amp; Availability of your Mentor / Supervisor.</a:t>
            </a:r>
          </a:p>
          <a:p>
            <a:r>
              <a:rPr lang="en-GB" b="1" dirty="0">
                <a:solidFill>
                  <a:schemeClr val="tx1"/>
                </a:solidFill>
              </a:rPr>
              <a:t>MATERIAL RESOURCES: </a:t>
            </a:r>
            <a:r>
              <a:rPr lang="en-GB" dirty="0"/>
              <a:t>Costs!</a:t>
            </a:r>
          </a:p>
          <a:p>
            <a:pPr lvl="1"/>
            <a:r>
              <a:rPr lang="en-GB" dirty="0"/>
              <a:t>Some tasks may be expensive (e.g. postal questionnaires; travel to interviews/organisations; software; data).</a:t>
            </a:r>
          </a:p>
        </p:txBody>
      </p:sp>
    </p:spTree>
    <p:extLst>
      <p:ext uri="{BB962C8B-B14F-4D97-AF65-F5344CB8AC3E}">
        <p14:creationId xmlns:p14="http://schemas.microsoft.com/office/powerpoint/2010/main" val="86574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9A31-2CF7-4377-BC38-9BDF624A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152128"/>
          </a:xfrm>
        </p:spPr>
        <p:txBody>
          <a:bodyPr/>
          <a:lstStyle/>
          <a:p>
            <a:r>
              <a:rPr lang="en-GB" dirty="0"/>
              <a:t>Research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D138A-60CE-4985-B485-3FBE5B53F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772816"/>
            <a:ext cx="8244408" cy="4320480"/>
          </a:xfrm>
        </p:spPr>
        <p:txBody>
          <a:bodyPr/>
          <a:lstStyle/>
          <a:p>
            <a:r>
              <a:rPr lang="en-GB" dirty="0"/>
              <a:t>It is often useful to consider the role of RESEARCH QUESTIONS and the guidance to the project that they might provide.</a:t>
            </a:r>
          </a:p>
          <a:p>
            <a:pPr lvl="1"/>
            <a:r>
              <a:rPr lang="en-GB" dirty="0"/>
              <a:t>Keeps you Focused during the project.</a:t>
            </a:r>
          </a:p>
          <a:p>
            <a:pPr lvl="2"/>
            <a:r>
              <a:rPr lang="en-GB" dirty="0"/>
              <a:t>E.g. Which question(s) does this task help me answer?</a:t>
            </a:r>
          </a:p>
          <a:p>
            <a:pPr lvl="3"/>
            <a:r>
              <a:rPr lang="en-GB" dirty="0"/>
              <a:t>If it doesn’t, should I really be spending a week or 2 on it?</a:t>
            </a:r>
          </a:p>
          <a:p>
            <a:pPr lvl="1"/>
            <a:r>
              <a:rPr lang="en-GB" dirty="0"/>
              <a:t>Should sit alongside your Project Deliverables.</a:t>
            </a:r>
          </a:p>
          <a:p>
            <a:pPr lvl="1"/>
            <a:r>
              <a:rPr lang="en-GB" dirty="0"/>
              <a:t>Helps fulfil the Project Objectives.</a:t>
            </a:r>
          </a:p>
          <a:p>
            <a:pPr lvl="1"/>
            <a:r>
              <a:rPr lang="en-GB" dirty="0"/>
              <a:t>Can be formally presented (in your dissertation) for the reader; or informally used by you (not presented in thesis) to focus your project day-by-day.</a:t>
            </a:r>
          </a:p>
        </p:txBody>
      </p:sp>
    </p:spTree>
    <p:extLst>
      <p:ext uri="{BB962C8B-B14F-4D97-AF65-F5344CB8AC3E}">
        <p14:creationId xmlns:p14="http://schemas.microsoft.com/office/powerpoint/2010/main" val="3305008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D953-7B93-4C02-9E4B-EB4761483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04664"/>
            <a:ext cx="8346504" cy="576064"/>
          </a:xfrm>
        </p:spPr>
        <p:txBody>
          <a:bodyPr>
            <a:normAutofit fontScale="90000"/>
          </a:bodyPr>
          <a:lstStyle/>
          <a:p>
            <a:r>
              <a:rPr lang="en-GB" sz="4400" dirty="0"/>
              <a:t>Types of Research Questions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E0C2E-3EE4-400C-B0B8-A73454A65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96752"/>
            <a:ext cx="4419600" cy="54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‘How?’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‘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Wh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’ questions: who, where, why, what, what if, when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Achievement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Alternatives to something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Causation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Comparisons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Correlations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Description 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Evaluation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Explanation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Exploring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Factors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Function or purpose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23FCE-A6D2-454E-BB92-9C0ED5657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5536" y="1124744"/>
            <a:ext cx="4938464" cy="5400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How to achieve outcomes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How to achieve something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How to do something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How to improve or develop something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Prediction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Processes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Properties and characteristics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Relations (e.g. between variables, people, events)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Stages of something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Structures of something;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Testing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Types of something</a:t>
            </a:r>
          </a:p>
          <a:p>
            <a:pPr>
              <a:lnSpc>
                <a:spcPct val="80000"/>
              </a:lnSpc>
              <a:buFont typeface="Arial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Understanding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84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8C130E-C207-435C-AA48-2E9F4D0CF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87" y="0"/>
            <a:ext cx="5454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238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C7149-CEA3-40BC-AB05-B464B9148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936104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DD03-A8B7-48BC-AA51-5AC7C794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559024"/>
            <a:ext cx="7992888" cy="482230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Literature Review is essential for any research project.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Gives credibility and legitimacy to the research;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Shows that the research is up-to-date, focuses on key issues, is aware of the theoretical, conceptual, methodological and substantive problems in the field;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Clarifies key concepts, issues, terms and meanings;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Leads into the researcher’s study, raising issues, showing where there are gaps in the research field, how to move the field forwards, and justifying the need for the research;</a:t>
            </a:r>
          </a:p>
          <a:p>
            <a:pPr>
              <a:lnSpc>
                <a:spcPct val="80000"/>
              </a:lnSpc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Shows the researcher’s own critical judgment on prior research or theoretical matters in the field;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577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AAB1-57BC-4CF4-AC65-B85D7B61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152128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78C0-5E77-437A-921C-191CDD964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Provides new theoretical, conceptual, methodological and substantive insights and issues for research;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Sets the context for the research and establishes key issues to be addressed;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literature must inform the research, not simply stand alone with no relation to what comes after.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63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F182-68C0-4F8E-9BDD-06481E08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476672"/>
            <a:ext cx="6781800" cy="1008112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963B0-669F-40BA-A5E7-5984593EB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844824"/>
            <a:ext cx="8136904" cy="4680520"/>
          </a:xfrm>
        </p:spPr>
        <p:txBody>
          <a:bodyPr>
            <a:normAutofit fontScale="92500"/>
          </a:bodyPr>
          <a:lstStyle/>
          <a:p>
            <a:r>
              <a:rPr lang="en-GB" dirty="0"/>
              <a:t>Planning every element of your research project is essential.</a:t>
            </a:r>
          </a:p>
          <a:p>
            <a:pPr lvl="1"/>
            <a:r>
              <a:rPr lang="en-GB" dirty="0"/>
              <a:t>Keeping the focus (e.g. research questions) will help you stick to the plan.</a:t>
            </a:r>
          </a:p>
          <a:p>
            <a:r>
              <a:rPr lang="en-GB" dirty="0"/>
              <a:t>Homework: </a:t>
            </a:r>
          </a:p>
          <a:p>
            <a:pPr lvl="1"/>
            <a:r>
              <a:rPr lang="en-GB" dirty="0"/>
              <a:t>Read the Coursework &amp; Project Handbook(s)</a:t>
            </a:r>
          </a:p>
          <a:p>
            <a:pPr lvl="1"/>
            <a:r>
              <a:rPr lang="en-GB" dirty="0"/>
              <a:t>Jot down some preliminary ideas for projects</a:t>
            </a:r>
          </a:p>
          <a:p>
            <a:pPr lvl="1"/>
            <a:r>
              <a:rPr lang="en-GB" dirty="0"/>
              <a:t>Start some initial research into these ideas</a:t>
            </a:r>
          </a:p>
          <a:p>
            <a:r>
              <a:rPr lang="en-GB" dirty="0"/>
              <a:t>NEXT LECTURE:</a:t>
            </a:r>
          </a:p>
          <a:p>
            <a:pPr lvl="1"/>
            <a:r>
              <a:rPr lang="en-GB" dirty="0"/>
              <a:t>Lecture 2: Literature Review (in more detail).</a:t>
            </a:r>
          </a:p>
          <a:p>
            <a:r>
              <a:rPr lang="en-GB" dirty="0"/>
              <a:t>NEXT TIME:</a:t>
            </a:r>
          </a:p>
          <a:p>
            <a:pPr lvl="1"/>
            <a:r>
              <a:rPr lang="en-GB" dirty="0"/>
              <a:t>Searching for Information (Sharon, LRC).</a:t>
            </a:r>
          </a:p>
          <a:p>
            <a:pPr lvl="1"/>
            <a:r>
              <a:rPr lang="en-GB" dirty="0"/>
              <a:t>Submitting some preliminary ideas. 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707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8D1C1C-5F2B-49CD-91CB-438E6FE7E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00860"/>
            <a:ext cx="9144000" cy="573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8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D4C17E-B276-4F31-BB2F-7F4EDCBE0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8" y="764704"/>
            <a:ext cx="9101972" cy="51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06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A615C-AAD3-491D-9A07-893A43D97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859" y="0"/>
            <a:ext cx="7222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0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E934CC-DB1E-4C1E-9F31-5225D9DE0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32" y="620688"/>
            <a:ext cx="9166032" cy="53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64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312F92-C96C-4939-A6C2-0ED6FA10F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10" y="1880828"/>
            <a:ext cx="869198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4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Custom 4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BE0F34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CC0000"/>
      </a:hlink>
      <a:folHlink>
        <a:srgbClr val="D8924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1544</TotalTime>
  <Words>2692</Words>
  <Application>Microsoft Office PowerPoint</Application>
  <PresentationFormat>On-screen Show (4:3)</PresentationFormat>
  <Paragraphs>284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Arial Black</vt:lpstr>
      <vt:lpstr>Calibri</vt:lpstr>
      <vt:lpstr>NewsPrint</vt:lpstr>
      <vt:lpstr>IS4S706 Project Management &amp; Research Methodology   </vt:lpstr>
      <vt:lpstr>Timetable</vt:lpstr>
      <vt:lpstr>Coursework (50%)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Think about Project Topics Now!</vt:lpstr>
      <vt:lpstr>CW vs. MSc Dissertation:</vt:lpstr>
      <vt:lpstr>PowerPoint Presentation</vt:lpstr>
      <vt:lpstr>Disclaimer:</vt:lpstr>
      <vt:lpstr>What is Research?</vt:lpstr>
      <vt:lpstr>What is Research?</vt:lpstr>
      <vt:lpstr>What is Research?</vt:lpstr>
      <vt:lpstr>What is Research?</vt:lpstr>
      <vt:lpstr>What is the difference between an undergraduate and postgraduate project?</vt:lpstr>
      <vt:lpstr>What is the difference between an undergraduate and postgraduate project?</vt:lpstr>
      <vt:lpstr>Your Research Project</vt:lpstr>
      <vt:lpstr>What is Research Methodology?</vt:lpstr>
      <vt:lpstr>What is Research Methodology?</vt:lpstr>
      <vt:lpstr>Choosing a Research Project</vt:lpstr>
      <vt:lpstr>Choosing a Research Project</vt:lpstr>
      <vt:lpstr>Choosing a Research Project</vt:lpstr>
      <vt:lpstr>PowerPoint Presentation</vt:lpstr>
      <vt:lpstr>Choosing a Research Project</vt:lpstr>
      <vt:lpstr>PowerPoint Presentation</vt:lpstr>
      <vt:lpstr>Choosing a Research Project </vt:lpstr>
      <vt:lpstr>A Covid Project?</vt:lpstr>
      <vt:lpstr>The Importance of the Research</vt:lpstr>
      <vt:lpstr>PowerPoint Presentation</vt:lpstr>
      <vt:lpstr>Different Purposes of Research Project</vt:lpstr>
      <vt:lpstr>Different Purposes of Research Project</vt:lpstr>
      <vt:lpstr>Conducting the Project</vt:lpstr>
      <vt:lpstr>Pitfalls: ACCESS</vt:lpstr>
      <vt:lpstr>Pitfalls: RESOURCES</vt:lpstr>
      <vt:lpstr>Research Questions:</vt:lpstr>
      <vt:lpstr>Types of Research Questions</vt:lpstr>
      <vt:lpstr>Literature Review</vt:lpstr>
      <vt:lpstr>Literature Review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IS3S603 e-Business Systems &amp; Strategy</dc:title>
  <dc:creator>Kidner</dc:creator>
  <cp:lastModifiedBy>David Kidner</cp:lastModifiedBy>
  <cp:revision>166</cp:revision>
  <dcterms:created xsi:type="dcterms:W3CDTF">2015-09-27T11:09:28Z</dcterms:created>
  <dcterms:modified xsi:type="dcterms:W3CDTF">2021-02-17T11:55:44Z</dcterms:modified>
</cp:coreProperties>
</file>