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97" r:id="rId3"/>
    <p:sldId id="293" r:id="rId4"/>
    <p:sldId id="295" r:id="rId5"/>
    <p:sldId id="303" r:id="rId6"/>
    <p:sldId id="305" r:id="rId7"/>
    <p:sldId id="298" r:id="rId8"/>
    <p:sldId id="304" r:id="rId9"/>
    <p:sldId id="299" r:id="rId10"/>
    <p:sldId id="296" r:id="rId11"/>
    <p:sldId id="306" r:id="rId12"/>
    <p:sldId id="308" r:id="rId13"/>
    <p:sldId id="309" r:id="rId14"/>
    <p:sldId id="292" r:id="rId15"/>
    <p:sldId id="307" r:id="rId16"/>
    <p:sldId id="310" r:id="rId17"/>
    <p:sldId id="312" r:id="rId18"/>
    <p:sldId id="313" r:id="rId19"/>
    <p:sldId id="314" r:id="rId20"/>
    <p:sldId id="301" r:id="rId21"/>
    <p:sldId id="300" r:id="rId22"/>
    <p:sldId id="302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543800" cy="1524000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IS4S706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Management &amp; Research Methodology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6992"/>
            <a:ext cx="7842448" cy="214198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The Literature Review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6" name="Picture 5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681912AE-4FCD-4485-9D34-3EFA70684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69155"/>
            <a:ext cx="4355976" cy="23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47E-3414-4526-BF8E-3875B8C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064896" cy="115212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the Lit Review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A1F1-8558-4AF1-865F-C7AABDB9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NOT:</a:t>
            </a:r>
          </a:p>
          <a:p>
            <a:pPr lvl="1"/>
            <a:r>
              <a:rPr lang="en-GB" dirty="0"/>
              <a:t>A descriptive list or summaries of books/articles etc</a:t>
            </a:r>
          </a:p>
          <a:p>
            <a:pPr lvl="1"/>
            <a:r>
              <a:rPr lang="en-GB" altLang="en-US" dirty="0">
                <a:ea typeface="ヒラギノ角ゴ Pro W3" pitchFamily="-84" charset="-128"/>
              </a:rPr>
              <a:t>Organised around the sources with each described in great detail</a:t>
            </a:r>
            <a:endParaRPr lang="en-GB" dirty="0"/>
          </a:p>
          <a:p>
            <a:pPr lvl="1"/>
            <a:r>
              <a:rPr lang="en-GB" dirty="0"/>
              <a:t>An exhaustive bibliography on everything ever written on the topic - you need to make a decision about what to include</a:t>
            </a:r>
          </a:p>
          <a:p>
            <a:pPr lvl="1"/>
            <a:r>
              <a:rPr lang="en-GB" altLang="en-US" dirty="0">
                <a:ea typeface="ヒラギノ角ゴ Pro W3" pitchFamily="-84" charset="-128"/>
              </a:rPr>
              <a:t>An argument for the importance of what you are researching with no contextualisation of key issues</a:t>
            </a:r>
            <a:endParaRPr lang="en-GB" dirty="0"/>
          </a:p>
          <a:p>
            <a:pPr lvl="1"/>
            <a:r>
              <a:rPr lang="en-GB" dirty="0"/>
              <a:t>Your arguments and ideas (like an essay)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88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AF75-780A-44EA-8B99-715EB52C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12776"/>
            <a:ext cx="7543800" cy="3886200"/>
          </a:xfrm>
        </p:spPr>
        <p:txBody>
          <a:bodyPr/>
          <a:lstStyle/>
          <a:p>
            <a:r>
              <a:rPr lang="en-GB" altLang="en-US" sz="3600" dirty="0">
                <a:ea typeface="ヒラギノ角ゴ Pro W3" pitchFamily="-84" charset="-128"/>
              </a:rPr>
              <a:t>Instead, your literature review must be organised around ideas with an assessment of previous studies (including their strengths and weaknesses).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10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DB91-74E7-4E22-B3BF-ACD8DC3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08912" cy="1600200"/>
          </a:xfrm>
        </p:spPr>
        <p:txBody>
          <a:bodyPr>
            <a:noAutofit/>
          </a:bodyPr>
          <a:lstStyle/>
          <a:p>
            <a:r>
              <a:rPr lang="en-GB" altLang="en-US" sz="3600" b="1" dirty="0">
                <a:ea typeface="ヒラギノ角ゴ Pro W3" pitchFamily="-84" charset="-128"/>
              </a:rPr>
              <a:t>Questions that your examiners ask that your literature review can help you answer …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6087-11B9-49D3-B8B6-6AA9049F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>
                <a:ea typeface="ヒラギノ角ゴ Pro W3" pitchFamily="-84" charset="-128"/>
              </a:rPr>
              <a:t>What research question(s) are you asking? Why?</a:t>
            </a:r>
          </a:p>
          <a:p>
            <a:r>
              <a:rPr lang="en-GB" altLang="en-US" sz="2800" dirty="0">
                <a:ea typeface="ヒラギノ角ゴ Pro W3" pitchFamily="-84" charset="-128"/>
              </a:rPr>
              <a:t>Has anything similar been done in this area before?</a:t>
            </a:r>
          </a:p>
          <a:p>
            <a:r>
              <a:rPr lang="en-GB" altLang="en-US" sz="2800" dirty="0">
                <a:ea typeface="ヒラギノ角ゴ Pro W3" pitchFamily="-84" charset="-128"/>
              </a:rPr>
              <a:t>What is already known/understood about this topic?</a:t>
            </a:r>
          </a:p>
          <a:p>
            <a:r>
              <a:rPr lang="en-GB" altLang="en-US" sz="2800" dirty="0">
                <a:ea typeface="ヒラギノ角ゴ Pro W3" pitchFamily="-84" charset="-128"/>
              </a:rPr>
              <a:t>How might your project challenge existing beliefs or add to this understanding?</a:t>
            </a:r>
          </a:p>
        </p:txBody>
      </p:sp>
    </p:spTree>
    <p:extLst>
      <p:ext uri="{BB962C8B-B14F-4D97-AF65-F5344CB8AC3E}">
        <p14:creationId xmlns:p14="http://schemas.microsoft.com/office/powerpoint/2010/main" val="111693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B11-FC30-43F9-9EB6-129377E4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8424936" cy="93610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So, your Literature Review shows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05CE-4A77-44F3-AA01-27074591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8208912" cy="48245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You’ve an in-depth understanding of your topic area including key concepts, terminology, theories and definitions</a:t>
            </a:r>
          </a:p>
          <a:p>
            <a:r>
              <a:rPr lang="en-GB" dirty="0"/>
              <a:t>You’ve identified who the major thinkers &amp; players are</a:t>
            </a:r>
          </a:p>
          <a:p>
            <a:r>
              <a:rPr lang="en-GB" dirty="0"/>
              <a:t>You’ve identified what research has been done in your area</a:t>
            </a:r>
          </a:p>
          <a:p>
            <a:r>
              <a:rPr lang="en-GB" dirty="0"/>
              <a:t>You’ve identified gaps in the research or current areas of interest to help you formulate your own research question</a:t>
            </a:r>
          </a:p>
          <a:p>
            <a:r>
              <a:rPr lang="en-GB" dirty="0"/>
              <a:t>You’ve identified the main research methodologies in your subject area</a:t>
            </a:r>
          </a:p>
          <a:p>
            <a:r>
              <a:rPr lang="en-GB" dirty="0"/>
              <a:t>You’ve identified main areas of agreement or controversy</a:t>
            </a:r>
          </a:p>
          <a:p>
            <a:r>
              <a:rPr lang="en-US" dirty="0"/>
              <a:t>You can convince the reader that your research questions are significant, important and interesting</a:t>
            </a:r>
          </a:p>
          <a:p>
            <a:r>
              <a:rPr lang="en-US" dirty="0"/>
              <a:t>You can convince the reader that your thesis will make an original contribution to the area being investigated.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3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A6966A0-2EEE-45CE-9EE3-CA470C87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80987"/>
            <a:ext cx="6438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2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6AFB-5620-49D7-ACB8-765E0109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80920" cy="1600200"/>
          </a:xfrm>
        </p:spPr>
        <p:txBody>
          <a:bodyPr>
            <a:normAutofit/>
          </a:bodyPr>
          <a:lstStyle/>
          <a:p>
            <a:r>
              <a:rPr lang="en-US" altLang="en-US" sz="3000" b="1" dirty="0">
                <a:ea typeface="ヒラギノ角ゴ Pro W3" pitchFamily="-84" charset="-128"/>
              </a:rPr>
              <a:t>Merriam (1988) literature review as “an interpretation and synthesis of published work”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9DA5-AED8-45E4-A3B5-518904A2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You need to be actively involved in </a:t>
            </a:r>
            <a:r>
              <a:rPr lang="en-US" altLang="en-US" b="1" dirty="0">
                <a:ea typeface="ヒラギノ角ゴ Pro W3" pitchFamily="-84" charset="-128"/>
              </a:rPr>
              <a:t>interpreting</a:t>
            </a:r>
            <a:r>
              <a:rPr lang="en-US" altLang="en-US" dirty="0">
                <a:ea typeface="ヒラギノ角ゴ Pro W3" pitchFamily="-84" charset="-128"/>
              </a:rPr>
              <a:t> the literature that you are reviewing, and in explaining that interpretation to the reader, rather than just listing what others have written.</a:t>
            </a:r>
          </a:p>
          <a:p>
            <a:endParaRPr lang="en-US" altLang="en-US" b="1" dirty="0">
              <a:ea typeface="ヒラギノ角ゴ Pro W3" pitchFamily="-84" charset="-128"/>
            </a:endParaRPr>
          </a:p>
          <a:p>
            <a:r>
              <a:rPr lang="en-US" altLang="en-US" dirty="0">
                <a:ea typeface="ヒラギノ角ゴ Pro W3" pitchFamily="-84" charset="-128"/>
              </a:rPr>
              <a:t>The term </a:t>
            </a:r>
            <a:r>
              <a:rPr lang="en-US" altLang="en-US" b="1" dirty="0">
                <a:ea typeface="ヒラギノ角ゴ Pro W3" pitchFamily="-84" charset="-128"/>
              </a:rPr>
              <a:t>‘sy</a:t>
            </a:r>
            <a:r>
              <a:rPr lang="en-US" altLang="ja-JP" b="1" dirty="0">
                <a:ea typeface="ヒラギノ角ゴ Pro W3" pitchFamily="-84" charset="-128"/>
              </a:rPr>
              <a:t>nthesis</a:t>
            </a:r>
            <a:r>
              <a:rPr lang="en-US" altLang="en-US" b="1" dirty="0">
                <a:ea typeface="ヒラギノ角ゴ Pro W3" pitchFamily="-84" charset="-128"/>
              </a:rPr>
              <a:t>’</a:t>
            </a:r>
            <a:r>
              <a:rPr lang="en-US" altLang="ja-JP" b="1" dirty="0">
                <a:ea typeface="ヒラギノ角ゴ Pro W3" pitchFamily="-84" charset="-128"/>
              </a:rPr>
              <a:t> </a:t>
            </a:r>
            <a:r>
              <a:rPr lang="en-US" altLang="ja-JP" dirty="0">
                <a:ea typeface="ヒラギノ角ゴ Pro W3" pitchFamily="-84" charset="-128"/>
              </a:rPr>
              <a:t>refers to the bringing together of material from different sources, and the creation of an integrated whole.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FA82-5EB2-42B7-89AD-D86C12287B76}"/>
              </a:ext>
            </a:extLst>
          </p:cNvPr>
          <p:cNvSpPr txBox="1"/>
          <p:nvPr/>
        </p:nvSpPr>
        <p:spPr>
          <a:xfrm>
            <a:off x="-128165" y="6453336"/>
            <a:ext cx="940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Merriam S. (1988) Case study research in education: a qualitative approach. San Francisco, </a:t>
            </a:r>
            <a:r>
              <a:rPr lang="en-GB" sz="1400" b="1" dirty="0" err="1"/>
              <a:t>CA:Jossey-Bass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726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DB70-99B1-408B-949D-DBC6BE98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70" y="692696"/>
            <a:ext cx="8064896" cy="1600200"/>
          </a:xfrm>
        </p:spPr>
        <p:txBody>
          <a:bodyPr>
            <a:noAutofit/>
          </a:bodyPr>
          <a:lstStyle/>
          <a:p>
            <a:r>
              <a:rPr lang="en-GB" sz="4000" dirty="0"/>
              <a:t>OK, so how do we go about organising, interpreting and synthesising the literature?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96D3-3433-4884-8C08-E5BBDA0B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70" y="2420888"/>
            <a:ext cx="7543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Find the Literature!  </a:t>
            </a:r>
          </a:p>
          <a:p>
            <a:pPr lvl="1"/>
            <a:r>
              <a:rPr lang="en-GB" dirty="0"/>
              <a:t>Refer back to Sharon’s Slides (on Blackboard)</a:t>
            </a:r>
          </a:p>
          <a:p>
            <a:pPr lvl="1"/>
            <a:r>
              <a:rPr lang="en-GB" dirty="0"/>
              <a:t>Make use of the LRC Resources (NOT Google or Wikipedia).</a:t>
            </a:r>
          </a:p>
          <a:p>
            <a:pPr marL="320040" lvl="1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Have an organised system in place for storing your important papers; your findings, interpretations and comments on these papers; the relative importance of each paper … </a:t>
            </a:r>
          </a:p>
        </p:txBody>
      </p:sp>
    </p:spTree>
    <p:extLst>
      <p:ext uri="{BB962C8B-B14F-4D97-AF65-F5344CB8AC3E}">
        <p14:creationId xmlns:p14="http://schemas.microsoft.com/office/powerpoint/2010/main" val="34461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44FB-C037-4511-A13E-25B6696C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80" y="189434"/>
            <a:ext cx="7894276" cy="648072"/>
          </a:xfrm>
        </p:spPr>
        <p:txBody>
          <a:bodyPr>
            <a:normAutofit fontScale="90000"/>
          </a:bodyPr>
          <a:lstStyle/>
          <a:p>
            <a:r>
              <a:rPr lang="en-GB" sz="2800" b="1" i="1" dirty="0"/>
              <a:t>2. Kidner Methodology … Don’t Quote Me On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573-C0DA-448B-8D7F-FFD09B86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727745"/>
            <a:ext cx="7920880" cy="2376264"/>
          </a:xfrm>
        </p:spPr>
        <p:txBody>
          <a:bodyPr/>
          <a:lstStyle/>
          <a:p>
            <a:r>
              <a:rPr lang="en-GB" dirty="0"/>
              <a:t>1980s-1990s: Foolscap </a:t>
            </a:r>
            <a:r>
              <a:rPr lang="en-GB" dirty="0" err="1"/>
              <a:t>Boxfile</a:t>
            </a:r>
            <a:r>
              <a:rPr lang="en-GB" dirty="0"/>
              <a:t> of Papers with Different Coloured Post-It Notes (Main Points / My View) organised in order (of importance).</a:t>
            </a:r>
          </a:p>
          <a:p>
            <a:r>
              <a:rPr lang="en-GB" dirty="0"/>
              <a:t>Digital Age: Textbooks will say use a reference manager tool, 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1E3B4-8CC8-47E5-A2B3-E2EA840D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450001"/>
            <a:ext cx="1008112" cy="70671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07FB6-A550-43FA-BF56-B944B9313DE0}"/>
              </a:ext>
            </a:extLst>
          </p:cNvPr>
          <p:cNvSpPr txBox="1">
            <a:spLocks/>
          </p:cNvSpPr>
          <p:nvPr/>
        </p:nvSpPr>
        <p:spPr>
          <a:xfrm>
            <a:off x="755576" y="3156719"/>
            <a:ext cx="7920880" cy="2792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Keep it Simple: USB Stick &amp; POWERPOINT</a:t>
            </a:r>
          </a:p>
          <a:p>
            <a:pPr lvl="1"/>
            <a:r>
              <a:rPr lang="en-GB" dirty="0"/>
              <a:t>Download all your papers to a folder</a:t>
            </a:r>
          </a:p>
          <a:p>
            <a:pPr lvl="1"/>
            <a:r>
              <a:rPr lang="en-GB" dirty="0" err="1"/>
              <a:t>Powerpoint</a:t>
            </a:r>
            <a:r>
              <a:rPr lang="en-GB" dirty="0"/>
              <a:t>: 1 Page per Paper</a:t>
            </a:r>
          </a:p>
          <a:p>
            <a:pPr lvl="2"/>
            <a:r>
              <a:rPr lang="en-GB" dirty="0"/>
              <a:t>Reference (and link), Relevant Snippets, Screen Grabs, Your Views, Context (of your work)</a:t>
            </a:r>
          </a:p>
          <a:p>
            <a:pPr lvl="2"/>
            <a:r>
              <a:rPr lang="en-GB" dirty="0"/>
              <a:t>Quotes which will have to be included; Quotes to be re-written!</a:t>
            </a:r>
          </a:p>
          <a:p>
            <a:pPr lvl="2"/>
            <a:r>
              <a:rPr lang="en-GB" dirty="0"/>
              <a:t>Figures / Pictures from the Literature</a:t>
            </a:r>
          </a:p>
          <a:p>
            <a:pPr lvl="2"/>
            <a:r>
              <a:rPr lang="en-GB" dirty="0"/>
              <a:t>Organised in Order of Importance / Relevance</a:t>
            </a:r>
          </a:p>
          <a:p>
            <a:pPr lvl="2"/>
            <a:r>
              <a:rPr lang="en-GB" dirty="0"/>
              <a:t>E.g. Coursework: a 10-Page </a:t>
            </a:r>
            <a:r>
              <a:rPr lang="en-GB" dirty="0" err="1"/>
              <a:t>Powerpoint</a:t>
            </a:r>
            <a:r>
              <a:rPr lang="en-GB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28000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1064-7642-45E9-9DDF-285B6A455CBB}"/>
              </a:ext>
            </a:extLst>
          </p:cNvPr>
          <p:cNvSpPr txBox="1">
            <a:spLocks/>
          </p:cNvSpPr>
          <p:nvPr/>
        </p:nvSpPr>
        <p:spPr>
          <a:xfrm>
            <a:off x="763370" y="404664"/>
            <a:ext cx="8064896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OK, so how do we go about organising, interpreting and synthesising the literature?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25BA-EA36-4876-B0EE-946F47100650}"/>
              </a:ext>
            </a:extLst>
          </p:cNvPr>
          <p:cNvSpPr txBox="1">
            <a:spLocks/>
          </p:cNvSpPr>
          <p:nvPr/>
        </p:nvSpPr>
        <p:spPr>
          <a:xfrm>
            <a:off x="763034" y="2492896"/>
            <a:ext cx="7543800" cy="3886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en-GB" dirty="0"/>
              <a:t>Critically question each paper you read …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Who is the author?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What is the authors central point or main argument?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What findings and conclusions are made?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What evidence is used to support the conclusions?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Is the evidence relevant? What methodology has the author used? What are the strengths and limitations?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Does the author make any assumptions?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What is not being said?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Is there any explicit or hidden bias?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How is the text relevant to YOUR project or assignment?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1600" dirty="0"/>
              <a:t>How does this link with other texts that you have read?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CEDC8-6CBD-410D-950D-683311D13386}"/>
              </a:ext>
            </a:extLst>
          </p:cNvPr>
          <p:cNvSpPr/>
          <p:nvPr/>
        </p:nvSpPr>
        <p:spPr>
          <a:xfrm rot="18752824">
            <a:off x="5609546" y="3743543"/>
            <a:ext cx="33648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Checklist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 Table?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5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04860-B723-416D-BCE9-A9302774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36" y="1484784"/>
            <a:ext cx="9144000" cy="4472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37A27-4267-43DD-9793-F6E883E9EC49}"/>
              </a:ext>
            </a:extLst>
          </p:cNvPr>
          <p:cNvSpPr txBox="1"/>
          <p:nvPr/>
        </p:nvSpPr>
        <p:spPr>
          <a:xfrm>
            <a:off x="683568" y="404664"/>
            <a:ext cx="4105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For Example …</a:t>
            </a:r>
          </a:p>
        </p:txBody>
      </p:sp>
    </p:spTree>
    <p:extLst>
      <p:ext uri="{BB962C8B-B14F-4D97-AF65-F5344CB8AC3E}">
        <p14:creationId xmlns:p14="http://schemas.microsoft.com/office/powerpoint/2010/main" val="314303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BE1-6EFA-4FC0-B197-C866F891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7A9D-6297-4EBA-9AC8-17492514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“A researcher cannot perform significant research without first understanding the literature in the field” (</a:t>
            </a:r>
            <a:r>
              <a:rPr lang="en-GB" b="1" i="1" dirty="0" err="1"/>
              <a:t>Boote</a:t>
            </a:r>
            <a:r>
              <a:rPr lang="en-GB" b="1" i="1" dirty="0"/>
              <a:t> and </a:t>
            </a:r>
            <a:r>
              <a:rPr lang="en-GB" b="1" i="1" dirty="0" err="1"/>
              <a:t>Beile</a:t>
            </a:r>
            <a:r>
              <a:rPr lang="en-GB" b="1" i="1" dirty="0"/>
              <a:t>, 2005)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7917C-EF06-449F-9565-266CE8181284}"/>
              </a:ext>
            </a:extLst>
          </p:cNvPr>
          <p:cNvSpPr txBox="1"/>
          <p:nvPr/>
        </p:nvSpPr>
        <p:spPr>
          <a:xfrm>
            <a:off x="1043608" y="5200144"/>
            <a:ext cx="680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Boote</a:t>
            </a:r>
            <a:r>
              <a:rPr lang="en-GB" sz="1200" dirty="0"/>
              <a:t>, D. N., and P </a:t>
            </a:r>
            <a:r>
              <a:rPr lang="en-GB" sz="1200" dirty="0" err="1"/>
              <a:t>Beile</a:t>
            </a:r>
            <a:r>
              <a:rPr lang="en-GB" sz="1200" dirty="0"/>
              <a:t>. (2005). Scholars before researchers: on the centrality of the dissertation literature review in research preparation. </a:t>
            </a:r>
            <a:r>
              <a:rPr lang="en-GB" sz="1200" i="1" dirty="0"/>
              <a:t>Educational Researcher</a:t>
            </a:r>
            <a:r>
              <a:rPr lang="en-GB" sz="1200" dirty="0"/>
              <a:t>, 34(6), 3-15.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517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F552497-7CBA-4D6D-9568-2AE00D92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280920" cy="358839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CA3E2-3055-4642-BAB2-C7553590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08" y="3732257"/>
            <a:ext cx="7992888" cy="2592288"/>
          </a:xfrm>
        </p:spPr>
        <p:txBody>
          <a:bodyPr/>
          <a:lstStyle/>
          <a:p>
            <a:r>
              <a:rPr lang="en-GB" dirty="0"/>
              <a:t>We’ve all been there!</a:t>
            </a:r>
          </a:p>
          <a:p>
            <a:pPr lvl="1"/>
            <a:r>
              <a:rPr lang="en-GB" dirty="0"/>
              <a:t>Manage your time efficiently and effectively</a:t>
            </a:r>
          </a:p>
          <a:p>
            <a:pPr lvl="1"/>
            <a:r>
              <a:rPr lang="en-GB" dirty="0"/>
              <a:t>Don’t try to understand everything in every paper …</a:t>
            </a:r>
          </a:p>
          <a:p>
            <a:pPr lvl="2"/>
            <a:r>
              <a:rPr lang="en-GB" dirty="0"/>
              <a:t>Move On!</a:t>
            </a:r>
          </a:p>
        </p:txBody>
      </p:sp>
    </p:spTree>
    <p:extLst>
      <p:ext uri="{BB962C8B-B14F-4D97-AF65-F5344CB8AC3E}">
        <p14:creationId xmlns:p14="http://schemas.microsoft.com/office/powerpoint/2010/main" val="31184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AC993-945F-4CAC-912C-4C930250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5" y="502405"/>
            <a:ext cx="8502690" cy="3886944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1D7874E-7663-4898-8999-4CF040012DAF}"/>
              </a:ext>
            </a:extLst>
          </p:cNvPr>
          <p:cNvSpPr txBox="1">
            <a:spLocks/>
          </p:cNvSpPr>
          <p:nvPr/>
        </p:nvSpPr>
        <p:spPr>
          <a:xfrm>
            <a:off x="683568" y="4265712"/>
            <a:ext cx="7992888" cy="259228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We’ve all been there also!</a:t>
            </a:r>
          </a:p>
          <a:p>
            <a:pPr lvl="1"/>
            <a:r>
              <a:rPr lang="en-GB" dirty="0"/>
              <a:t>Don’t lose heart. More often than not, it’s in a different context to yours; or you can adapt your approach; or apply to different criteria / data etc.</a:t>
            </a:r>
          </a:p>
        </p:txBody>
      </p:sp>
    </p:spTree>
    <p:extLst>
      <p:ext uri="{BB962C8B-B14F-4D97-AF65-F5344CB8AC3E}">
        <p14:creationId xmlns:p14="http://schemas.microsoft.com/office/powerpoint/2010/main" val="23250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241AAAF-C1D9-4BB4-9891-F0E0AC5E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" y="620688"/>
            <a:ext cx="9087356" cy="4104456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FB2A15F1-A9B0-444E-8447-6B99AF1D9265}"/>
              </a:ext>
            </a:extLst>
          </p:cNvPr>
          <p:cNvSpPr txBox="1">
            <a:spLocks/>
          </p:cNvSpPr>
          <p:nvPr/>
        </p:nvSpPr>
        <p:spPr>
          <a:xfrm>
            <a:off x="683568" y="4941168"/>
            <a:ext cx="7992888" cy="191683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You’ll never find (or get access to) every paper in your field, so don’t stress yourself too much in trying to find everything!  (Leave that for your PhD!).</a:t>
            </a:r>
          </a:p>
        </p:txBody>
      </p:sp>
    </p:spTree>
    <p:extLst>
      <p:ext uri="{BB962C8B-B14F-4D97-AF65-F5344CB8AC3E}">
        <p14:creationId xmlns:p14="http://schemas.microsoft.com/office/powerpoint/2010/main" val="28894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DDEE596-7116-479F-8671-7BFB6B56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72" y="836712"/>
            <a:ext cx="7181056" cy="5694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0B31A-CFD9-425C-9369-35D0A42FD413}"/>
              </a:ext>
            </a:extLst>
          </p:cNvPr>
          <p:cNvSpPr txBox="1"/>
          <p:nvPr/>
        </p:nvSpPr>
        <p:spPr>
          <a:xfrm>
            <a:off x="683568" y="404664"/>
            <a:ext cx="6306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4. </a:t>
            </a:r>
            <a:r>
              <a:rPr lang="en-GB" sz="4400" dirty="0"/>
              <a:t>Don’t Lose Sight of …</a:t>
            </a:r>
          </a:p>
        </p:txBody>
      </p:sp>
    </p:spTree>
    <p:extLst>
      <p:ext uri="{BB962C8B-B14F-4D97-AF65-F5344CB8AC3E}">
        <p14:creationId xmlns:p14="http://schemas.microsoft.com/office/powerpoint/2010/main" val="36235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6076-50E9-4D22-B7CC-B007F2D6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04" y="1988840"/>
            <a:ext cx="7992888" cy="3886200"/>
          </a:xfrm>
        </p:spPr>
        <p:txBody>
          <a:bodyPr/>
          <a:lstStyle/>
          <a:p>
            <a:r>
              <a:rPr lang="en-GB" dirty="0"/>
              <a:t>Ask yourself:</a:t>
            </a:r>
          </a:p>
          <a:p>
            <a:pPr lvl="1"/>
            <a:r>
              <a:rPr lang="en-GB" dirty="0"/>
              <a:t>What ideas seem to come up in several articles?</a:t>
            </a:r>
          </a:p>
          <a:p>
            <a:pPr lvl="1"/>
            <a:r>
              <a:rPr lang="en-GB" dirty="0"/>
              <a:t>Are the same ideas presented from the same or different perspectives?</a:t>
            </a:r>
          </a:p>
          <a:p>
            <a:pPr lvl="1"/>
            <a:r>
              <a:rPr lang="en-GB" dirty="0"/>
              <a:t>Are there any major debates that need addressing</a:t>
            </a:r>
          </a:p>
          <a:p>
            <a:pPr lvl="1"/>
            <a:r>
              <a:rPr lang="en-GB" dirty="0"/>
              <a:t>Does there seem to be a change in thought over time?</a:t>
            </a:r>
          </a:p>
          <a:p>
            <a:pPr lvl="1"/>
            <a:r>
              <a:rPr lang="en-GB" dirty="0"/>
              <a:t>What ideas/themes are relevant to answer my question(s)</a:t>
            </a:r>
          </a:p>
          <a:p>
            <a:pPr lvl="1"/>
            <a:r>
              <a:rPr lang="en-GB" dirty="0"/>
              <a:t>Are there different methodologies being applied? (a review might evaluate different methods)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65839-9FB6-45E8-924F-18B074F00036}"/>
              </a:ext>
            </a:extLst>
          </p:cNvPr>
          <p:cNvSpPr txBox="1"/>
          <p:nvPr/>
        </p:nvSpPr>
        <p:spPr>
          <a:xfrm>
            <a:off x="709404" y="692696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</a:rPr>
              <a:t>4. </a:t>
            </a:r>
            <a:r>
              <a:rPr lang="en-GB" sz="3600" dirty="0"/>
              <a:t>Don’t Lose Sight of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16361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5FF30F-5993-4C26-94F7-50245086AAE8}"/>
              </a:ext>
            </a:extLst>
          </p:cNvPr>
          <p:cNvSpPr/>
          <p:nvPr/>
        </p:nvSpPr>
        <p:spPr>
          <a:xfrm>
            <a:off x="1187624" y="2132856"/>
            <a:ext cx="7249217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74381-0BD6-4F90-B11A-AFE21B19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52928" cy="1008112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C00000"/>
                </a:solidFill>
              </a:rPr>
              <a:t>5. </a:t>
            </a:r>
            <a:r>
              <a:rPr lang="en-GB" sz="4800" dirty="0"/>
              <a:t>Write the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C2C-0FE6-459D-8CCF-5D61B196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7543800" cy="936104"/>
          </a:xfrm>
        </p:spPr>
        <p:txBody>
          <a:bodyPr/>
          <a:lstStyle/>
          <a:p>
            <a:r>
              <a:rPr lang="en-GB" dirty="0"/>
              <a:t>Structure: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1C3C9-A425-4045-B49F-D39BADC7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48" y="2325733"/>
            <a:ext cx="3785504" cy="3699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C7ADF-AAD1-4B9E-9091-4ED8CBFE9B22}"/>
              </a:ext>
            </a:extLst>
          </p:cNvPr>
          <p:cNvSpPr txBox="1"/>
          <p:nvPr/>
        </p:nvSpPr>
        <p:spPr>
          <a:xfrm>
            <a:off x="3565364" y="242088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Introduction: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Scope &amp;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FA741-4D4D-4E63-9B65-3950ED5105C7}"/>
              </a:ext>
            </a:extLst>
          </p:cNvPr>
          <p:cNvSpPr/>
          <p:nvPr/>
        </p:nvSpPr>
        <p:spPr bwMode="auto">
          <a:xfrm>
            <a:off x="2584657" y="6247913"/>
            <a:ext cx="4104456" cy="5486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Your study/current research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C972F-03B2-4720-8302-D62D0C22C3FA}"/>
              </a:ext>
            </a:extLst>
          </p:cNvPr>
          <p:cNvSpPr txBox="1"/>
          <p:nvPr/>
        </p:nvSpPr>
        <p:spPr>
          <a:xfrm>
            <a:off x="707159" y="312027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Distantly related to </a:t>
            </a:r>
          </a:p>
          <a:p>
            <a:pPr algn="r"/>
            <a:r>
              <a:rPr lang="en-GB" sz="1400" b="1" dirty="0"/>
              <a:t>your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9B28E-E594-402F-BABA-CBF739590D1C}"/>
              </a:ext>
            </a:extLst>
          </p:cNvPr>
          <p:cNvSpPr txBox="1"/>
          <p:nvPr/>
        </p:nvSpPr>
        <p:spPr>
          <a:xfrm>
            <a:off x="1691680" y="5114899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Research that is particularly pertinent to your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87E3B-95BD-4B3B-BD18-FF8B9838C303}"/>
              </a:ext>
            </a:extLst>
          </p:cNvPr>
          <p:cNvSpPr txBox="1"/>
          <p:nvPr/>
        </p:nvSpPr>
        <p:spPr>
          <a:xfrm>
            <a:off x="6193932" y="3067219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Background, more to do with your topic area than your research 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9E44F-4868-49E7-BEA8-A4CC0922E843}"/>
              </a:ext>
            </a:extLst>
          </p:cNvPr>
          <p:cNvSpPr txBox="1"/>
          <p:nvPr/>
        </p:nvSpPr>
        <p:spPr>
          <a:xfrm>
            <a:off x="1403648" y="4070062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Closer to what you’re doing but not match directly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8461C-45AE-40B9-B0FE-2A713DC6CC69}"/>
              </a:ext>
            </a:extLst>
          </p:cNvPr>
          <p:cNvSpPr txBox="1"/>
          <p:nvPr/>
        </p:nvSpPr>
        <p:spPr>
          <a:xfrm>
            <a:off x="5508104" y="4070062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Narrow categories you may deal with sources in more detail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D2879-0B97-471A-8C33-CE327B01F6F5}"/>
              </a:ext>
            </a:extLst>
          </p:cNvPr>
          <p:cNvSpPr txBox="1"/>
          <p:nvPr/>
        </p:nvSpPr>
        <p:spPr>
          <a:xfrm>
            <a:off x="4972527" y="5007177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Categories close to your research and you may find you are looking at a few key papers in detail</a:t>
            </a:r>
          </a:p>
        </p:txBody>
      </p:sp>
    </p:spTree>
    <p:extLst>
      <p:ext uri="{BB962C8B-B14F-4D97-AF65-F5344CB8AC3E}">
        <p14:creationId xmlns:p14="http://schemas.microsoft.com/office/powerpoint/2010/main" val="29429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AD41-BDB6-476F-B3A0-E22BD359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208912" cy="3886200"/>
          </a:xfrm>
        </p:spPr>
        <p:txBody>
          <a:bodyPr>
            <a:normAutofit/>
          </a:bodyPr>
          <a:lstStyle/>
          <a:p>
            <a:r>
              <a:rPr lang="en-GB" b="1" dirty="0"/>
              <a:t>Introduction: </a:t>
            </a:r>
            <a:r>
              <a:rPr lang="en-GB" dirty="0"/>
              <a:t>Could Include …</a:t>
            </a:r>
          </a:p>
          <a:p>
            <a:pPr lvl="1"/>
            <a:r>
              <a:rPr lang="en-GB" dirty="0"/>
              <a:t>Why the topic is important - is it an area of current interest?</a:t>
            </a:r>
          </a:p>
          <a:p>
            <a:pPr lvl="1"/>
            <a:r>
              <a:rPr lang="en-GB" dirty="0"/>
              <a:t>The scope of the review - the aspects of the topic that will be covered</a:t>
            </a:r>
          </a:p>
          <a:p>
            <a:pPr lvl="1"/>
            <a:r>
              <a:rPr lang="en-GB" dirty="0"/>
              <a:t>How the review is organised</a:t>
            </a:r>
          </a:p>
          <a:p>
            <a:pPr lvl="1"/>
            <a:r>
              <a:rPr lang="en-GB" dirty="0"/>
              <a:t>Has the topic been widely researched? Or not? </a:t>
            </a:r>
          </a:p>
          <a:p>
            <a:pPr lvl="1"/>
            <a:r>
              <a:rPr lang="en-GB" dirty="0"/>
              <a:t>Significant gaps in the research into your topic</a:t>
            </a:r>
          </a:p>
          <a:p>
            <a:pPr lvl="1"/>
            <a:r>
              <a:rPr lang="en-GB" dirty="0"/>
              <a:t>Is there debate and controversy about the topic or a consensus?  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4741E-8D39-4492-8281-E2D1B7C2535A}"/>
              </a:ext>
            </a:extLst>
          </p:cNvPr>
          <p:cNvSpPr/>
          <p:nvPr/>
        </p:nvSpPr>
        <p:spPr>
          <a:xfrm>
            <a:off x="755576" y="807558"/>
            <a:ext cx="76108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5. </a:t>
            </a:r>
            <a:r>
              <a:rPr lang="en-GB" sz="4400" dirty="0"/>
              <a:t>Write the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65994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9DFD76-C8A7-4C21-A7AB-2A5BB01BE56F}"/>
              </a:ext>
            </a:extLst>
          </p:cNvPr>
          <p:cNvSpPr txBox="1">
            <a:spLocks/>
          </p:cNvSpPr>
          <p:nvPr/>
        </p:nvSpPr>
        <p:spPr>
          <a:xfrm>
            <a:off x="755576" y="2132856"/>
            <a:ext cx="8208912" cy="3886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Main Body: </a:t>
            </a:r>
            <a:r>
              <a:rPr lang="en-GB" dirty="0"/>
              <a:t>Should Include …</a:t>
            </a:r>
          </a:p>
          <a:p>
            <a:pPr lvl="1"/>
            <a:r>
              <a:rPr lang="en-GB" dirty="0"/>
              <a:t>Strong Topic Sentences (aka Umbrella Statements) at beginning of paragraphs</a:t>
            </a:r>
          </a:p>
          <a:p>
            <a:pPr lvl="2"/>
            <a:r>
              <a:rPr lang="en-GB" dirty="0"/>
              <a:t>State the purpose of your message and summarises the points that support the purpose</a:t>
            </a:r>
          </a:p>
          <a:p>
            <a:pPr lvl="1"/>
            <a:r>
              <a:rPr lang="en-GB" dirty="0"/>
              <a:t>Use language to show confidence/caution: </a:t>
            </a:r>
          </a:p>
          <a:p>
            <a:pPr lvl="2"/>
            <a:r>
              <a:rPr lang="en-GB" dirty="0"/>
              <a:t>There is </a:t>
            </a:r>
            <a:r>
              <a:rPr lang="en-GB" b="1" dirty="0">
                <a:solidFill>
                  <a:srgbClr val="C00000"/>
                </a:solidFill>
              </a:rPr>
              <a:t>clearly</a:t>
            </a:r>
            <a:r>
              <a:rPr lang="en-GB" dirty="0"/>
              <a:t> a link.../This </a:t>
            </a:r>
            <a:r>
              <a:rPr lang="en-GB" b="1" dirty="0">
                <a:solidFill>
                  <a:srgbClr val="C00000"/>
                </a:solidFill>
              </a:rPr>
              <a:t>suggests</a:t>
            </a:r>
            <a:r>
              <a:rPr lang="en-GB" dirty="0"/>
              <a:t> a </a:t>
            </a:r>
            <a:r>
              <a:rPr lang="en-GB" b="1" dirty="0">
                <a:solidFill>
                  <a:srgbClr val="C00000"/>
                </a:solidFill>
              </a:rPr>
              <a:t>possible</a:t>
            </a:r>
            <a:r>
              <a:rPr lang="en-GB" dirty="0"/>
              <a:t> link...</a:t>
            </a:r>
          </a:p>
          <a:p>
            <a:pPr lvl="2"/>
            <a:r>
              <a:rPr lang="en-GB" dirty="0"/>
              <a:t>Comes across as you using own voice to comment on the literature</a:t>
            </a:r>
          </a:p>
          <a:p>
            <a:pPr lvl="3"/>
            <a:r>
              <a:rPr lang="en-GB" dirty="0"/>
              <a:t>Don’t use the first person, “I believe”, “I did”, etc.</a:t>
            </a:r>
          </a:p>
          <a:p>
            <a:pPr lvl="1"/>
            <a:r>
              <a:rPr lang="en-GB" dirty="0"/>
              <a:t>Critical Reflection …</a:t>
            </a:r>
          </a:p>
          <a:p>
            <a:pPr lvl="1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187C8-C2BE-4CED-B99D-355B543DA271}"/>
              </a:ext>
            </a:extLst>
          </p:cNvPr>
          <p:cNvSpPr/>
          <p:nvPr/>
        </p:nvSpPr>
        <p:spPr>
          <a:xfrm>
            <a:off x="755576" y="807558"/>
            <a:ext cx="76108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5. </a:t>
            </a:r>
            <a:r>
              <a:rPr lang="en-GB" sz="4400" dirty="0"/>
              <a:t>Write the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2426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9B42-F499-4E7D-9BE3-CA83F207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6. </a:t>
            </a:r>
            <a:r>
              <a:rPr lang="en-GB" dirty="0"/>
              <a:t>Critical Reflection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A281-29BB-4799-A72B-005188F2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6792"/>
            <a:ext cx="7992888" cy="446226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Don’t be afraid to express your own thoughts and opinions; and sell your own work &amp; methodology.  You can …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Compare and contrast different theories, concepts etc. and indicate the position you are taking for your own work;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Show how limitations in others’ work creates a research gap for you;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strategic and selective referencing to support the underpinning arguments which form the basis of your work;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Synthesise and reformulate arguments from various sources to create new/more developed points of view;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Agree with / defend a point of view or finding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Accept current viewpoints have some strengths but qualifying your position by highlighting weaknesses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Reject a point of view with reasons (e.g. Lack of evidence)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Make connections between sources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409CD-5746-4D9A-9808-C3A48804D37C}"/>
              </a:ext>
            </a:extLst>
          </p:cNvPr>
          <p:cNvSpPr txBox="1"/>
          <p:nvPr/>
        </p:nvSpPr>
        <p:spPr>
          <a:xfrm>
            <a:off x="107504" y="6371111"/>
            <a:ext cx="834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Adapted from RIDLEY, D 2008. </a:t>
            </a:r>
            <a:r>
              <a:rPr lang="en-GB" sz="1400" i="1" dirty="0"/>
              <a:t>The literature review: a step-by- step guide for students</a:t>
            </a:r>
            <a:r>
              <a:rPr lang="en-GB" sz="1400" dirty="0"/>
              <a:t>.  London: Sage</a:t>
            </a:r>
          </a:p>
        </p:txBody>
      </p:sp>
    </p:spTree>
    <p:extLst>
      <p:ext uri="{BB962C8B-B14F-4D97-AF65-F5344CB8AC3E}">
        <p14:creationId xmlns:p14="http://schemas.microsoft.com/office/powerpoint/2010/main" val="298752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08CD-1B62-4A38-BB43-67DF0AA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6781800" cy="936104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7. </a:t>
            </a:r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6DAD-692F-43C7-B561-BF2A68DA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0808"/>
            <a:ext cx="8136904" cy="3886200"/>
          </a:xfrm>
        </p:spPr>
        <p:txBody>
          <a:bodyPr>
            <a:normAutofit/>
          </a:bodyPr>
          <a:lstStyle/>
          <a:p>
            <a:r>
              <a:rPr lang="en-GB" b="1" dirty="0"/>
              <a:t>Conclude your literature review with a statement which summarises your review and links this to your own research/current issues</a:t>
            </a:r>
          </a:p>
          <a:p>
            <a:pPr lvl="1"/>
            <a:r>
              <a:rPr lang="en-GB" sz="2400" dirty="0"/>
              <a:t>In conclusion, extensive research has shown that …</a:t>
            </a:r>
          </a:p>
          <a:p>
            <a:pPr lvl="1"/>
            <a:r>
              <a:rPr lang="en-GB" sz="2400" dirty="0"/>
              <a:t>There is clearly a need for …</a:t>
            </a:r>
          </a:p>
          <a:p>
            <a:pPr lvl="1"/>
            <a:r>
              <a:rPr lang="en-GB" sz="2400" dirty="0"/>
              <a:t>This research therefore fills an evident gap in …</a:t>
            </a:r>
          </a:p>
          <a:p>
            <a:pPr lvl="1"/>
            <a:r>
              <a:rPr lang="en-GB" dirty="0"/>
              <a:t>The project will demonstrate …</a:t>
            </a:r>
          </a:p>
        </p:txBody>
      </p:sp>
    </p:spTree>
    <p:extLst>
      <p:ext uri="{BB962C8B-B14F-4D97-AF65-F5344CB8AC3E}">
        <p14:creationId xmlns:p14="http://schemas.microsoft.com/office/powerpoint/2010/main" val="30224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319D-F4EF-4CAD-9B27-BC797EE8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429000"/>
            <a:ext cx="8280920" cy="1591072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Remember: </a:t>
            </a:r>
            <a:r>
              <a:rPr lang="en-GB" i="1" dirty="0"/>
              <a:t>You will need to produce TWO Literature Reviews</a:t>
            </a:r>
            <a:br>
              <a:rPr lang="en-GB" sz="1700" i="1" dirty="0"/>
            </a:br>
            <a:br>
              <a:rPr lang="en-GB" sz="1700" i="1" dirty="0"/>
            </a:br>
            <a:r>
              <a:rPr lang="en-GB" sz="2700" i="1" dirty="0"/>
              <a:t>(1) A Scoping Review for your Coursework</a:t>
            </a:r>
            <a:br>
              <a:rPr lang="en-GB" sz="2700" i="1" dirty="0"/>
            </a:br>
            <a:r>
              <a:rPr lang="en-GB" sz="2700" i="1" dirty="0"/>
              <a:t>(2) A more Comprehensive Review for your Dissertation.</a:t>
            </a:r>
          </a:p>
        </p:txBody>
      </p:sp>
    </p:spTree>
    <p:extLst>
      <p:ext uri="{BB962C8B-B14F-4D97-AF65-F5344CB8AC3E}">
        <p14:creationId xmlns:p14="http://schemas.microsoft.com/office/powerpoint/2010/main" val="1767697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FE52-3B5D-40B8-B7DD-FBD20C50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8. </a:t>
            </a:r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AFF2-0C20-4554-99F2-1FEE4C38F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280920" cy="3886200"/>
          </a:xfrm>
        </p:spPr>
        <p:txBody>
          <a:bodyPr/>
          <a:lstStyle/>
          <a:p>
            <a:r>
              <a:rPr lang="en-GB" dirty="0"/>
              <a:t>We’ll cover this more in a couple of weeks time, but for now …</a:t>
            </a:r>
          </a:p>
          <a:p>
            <a:pPr lvl="1"/>
            <a:r>
              <a:rPr lang="en-GB" dirty="0"/>
              <a:t>Keep a record of all the sources that you use!</a:t>
            </a:r>
          </a:p>
          <a:p>
            <a:pPr lvl="1"/>
            <a:r>
              <a:rPr lang="en-GB" dirty="0"/>
              <a:t>Make sure you quote directly sourced material</a:t>
            </a:r>
          </a:p>
          <a:p>
            <a:pPr lvl="2"/>
            <a:r>
              <a:rPr lang="en-GB" dirty="0"/>
              <a:t>… but don’t overdo it for the Coursework (limited word count)</a:t>
            </a:r>
          </a:p>
          <a:p>
            <a:pPr lvl="1"/>
            <a:r>
              <a:rPr lang="en-GB" dirty="0"/>
              <a:t>Use the Harvard Referencing System:</a:t>
            </a:r>
          </a:p>
          <a:p>
            <a:pPr lvl="1"/>
            <a:r>
              <a:rPr lang="en-GB" dirty="0"/>
              <a:t>https://studyskills.southwales.ac.uk/academic-skills/referencing/</a:t>
            </a:r>
          </a:p>
        </p:txBody>
      </p:sp>
    </p:spTree>
    <p:extLst>
      <p:ext uri="{BB962C8B-B14F-4D97-AF65-F5344CB8AC3E}">
        <p14:creationId xmlns:p14="http://schemas.microsoft.com/office/powerpoint/2010/main" val="50276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D35A0-E097-4B62-B179-E52633B8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6432997" cy="4699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9FDC2-24EB-4876-9327-EF738108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6781800" cy="1008112"/>
          </a:xfrm>
        </p:spPr>
        <p:txBody>
          <a:bodyPr>
            <a:normAutofit/>
          </a:bodyPr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C74F-92B9-4049-AB89-392F6B9D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4744"/>
            <a:ext cx="8748464" cy="1080120"/>
          </a:xfrm>
        </p:spPr>
        <p:txBody>
          <a:bodyPr/>
          <a:lstStyle/>
          <a:p>
            <a:r>
              <a:rPr lang="en-GB" dirty="0"/>
              <a:t>Finally … Please check this out:</a:t>
            </a:r>
          </a:p>
          <a:p>
            <a:r>
              <a:rPr lang="en-GB" sz="2000" dirty="0"/>
              <a:t>https://studyskills.southwales.ac.uk/type-assignment/lit-reviews/</a:t>
            </a:r>
          </a:p>
        </p:txBody>
      </p:sp>
    </p:spTree>
    <p:extLst>
      <p:ext uri="{BB962C8B-B14F-4D97-AF65-F5344CB8AC3E}">
        <p14:creationId xmlns:p14="http://schemas.microsoft.com/office/powerpoint/2010/main" val="370251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71E-8BDB-4A76-A66D-CA235E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52928" cy="115212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a Literature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15F6-7DEF-4228-98DC-129B1D81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16832"/>
            <a:ext cx="7992888" cy="3886200"/>
          </a:xfrm>
        </p:spPr>
        <p:txBody>
          <a:bodyPr>
            <a:normAutofit/>
          </a:bodyPr>
          <a:lstStyle/>
          <a:p>
            <a:r>
              <a:rPr lang="en-GB" sz="3200" dirty="0"/>
              <a:t>A literature review summarises, </a:t>
            </a:r>
            <a:r>
              <a:rPr lang="en-GB" sz="3200" dirty="0">
                <a:solidFill>
                  <a:srgbClr val="FF0000"/>
                </a:solidFill>
              </a:rPr>
              <a:t>critically</a:t>
            </a:r>
            <a:r>
              <a:rPr lang="en-GB" sz="3200" dirty="0"/>
              <a:t> analyses and evaluates previous research available on the subject, presenting this in an organised way. It should address a clearly articulated question or series of questions …</a:t>
            </a:r>
          </a:p>
          <a:p>
            <a:pPr lvl="1"/>
            <a:r>
              <a:rPr lang="en-GB" dirty="0"/>
              <a:t>Remember our research questions from last time?</a:t>
            </a:r>
          </a:p>
        </p:txBody>
      </p:sp>
    </p:spTree>
    <p:extLst>
      <p:ext uri="{BB962C8B-B14F-4D97-AF65-F5344CB8AC3E}">
        <p14:creationId xmlns:p14="http://schemas.microsoft.com/office/powerpoint/2010/main" val="5614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15B0-43D2-497B-8F40-32543E01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064896" cy="1600200"/>
          </a:xfrm>
        </p:spPr>
        <p:txBody>
          <a:bodyPr>
            <a:normAutofit/>
          </a:bodyPr>
          <a:lstStyle/>
          <a:p>
            <a:r>
              <a:rPr lang="en-GB" sz="4800" dirty="0"/>
              <a:t>What If There Is No Previous Published Research?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510C-FD30-40FB-9F55-1B1471E7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076872"/>
            <a:ext cx="7992888" cy="41764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Not, Why Not?</a:t>
            </a:r>
          </a:p>
          <a:p>
            <a:pPr lvl="1"/>
            <a:r>
              <a:rPr lang="en-GB" dirty="0"/>
              <a:t>Too Irrelevant?  Make a Case for Your Work.</a:t>
            </a:r>
          </a:p>
          <a:p>
            <a:pPr lvl="2"/>
            <a:r>
              <a:rPr lang="en-GB" dirty="0"/>
              <a:t>Don’t underestimate the value of a MSc Thesis.</a:t>
            </a:r>
          </a:p>
          <a:p>
            <a:pPr lvl="1"/>
            <a:r>
              <a:rPr lang="en-GB" dirty="0"/>
              <a:t>Too Specific?  Need to Put Your Work into Context.</a:t>
            </a:r>
          </a:p>
          <a:p>
            <a:pPr lvl="1"/>
            <a:r>
              <a:rPr lang="en-GB" dirty="0"/>
              <a:t>Too Applied?  Ditto.</a:t>
            </a:r>
          </a:p>
          <a:p>
            <a:endParaRPr lang="en-GB" sz="1200" dirty="0"/>
          </a:p>
          <a:p>
            <a:r>
              <a:rPr lang="en-GB" dirty="0"/>
              <a:t>Makes the Need for Your Work More Relevant &amp; Necessary?</a:t>
            </a:r>
          </a:p>
          <a:p>
            <a:pPr lvl="1"/>
            <a:r>
              <a:rPr lang="en-GB" dirty="0"/>
              <a:t>Sell Yourself &amp; Your Project</a:t>
            </a:r>
          </a:p>
          <a:p>
            <a:r>
              <a:rPr lang="en-GB" dirty="0"/>
              <a:t>Look for Empirical Work from other </a:t>
            </a:r>
            <a:r>
              <a:rPr lang="en-GB" b="1" dirty="0">
                <a:solidFill>
                  <a:srgbClr val="C00000"/>
                </a:solidFill>
              </a:rPr>
              <a:t>Related Areas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broaden our Literature Search.</a:t>
            </a:r>
          </a:p>
        </p:txBody>
      </p:sp>
    </p:spTree>
    <p:extLst>
      <p:ext uri="{BB962C8B-B14F-4D97-AF65-F5344CB8AC3E}">
        <p14:creationId xmlns:p14="http://schemas.microsoft.com/office/powerpoint/2010/main" val="67051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35AE-55A4-4BEB-98AA-3BECD45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Literature Review in Context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2E780-7347-4FA7-9DCC-030D18FC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852936"/>
            <a:ext cx="7543800" cy="3166120"/>
          </a:xfrm>
        </p:spPr>
        <p:txBody>
          <a:bodyPr>
            <a:normAutofit lnSpcReduction="10000"/>
          </a:bodyPr>
          <a:lstStyle/>
          <a:p>
            <a:r>
              <a:rPr lang="cy-GB" altLang="en-US" sz="3600" i="1" dirty="0">
                <a:ea typeface="ヒラギノ角ゴ Pro W3" pitchFamily="-84" charset="-128"/>
              </a:rPr>
              <a:t>Your opportunity to persuade your reader (and examiner) that your work is relevant and that it is/was worth doing!</a:t>
            </a:r>
          </a:p>
          <a:p>
            <a:r>
              <a:rPr lang="cy-GB" sz="3600" i="1" dirty="0">
                <a:ea typeface="ヒラギノ角ゴ Pro W3" pitchFamily="-84" charset="-128"/>
              </a:rPr>
              <a:t>Making the case from what’s gone before.</a:t>
            </a:r>
            <a:endParaRPr lang="en-GB" sz="3600" i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54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79B1-BD97-4792-A0A1-B83B939E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136904" cy="1080120"/>
          </a:xfrm>
        </p:spPr>
        <p:txBody>
          <a:bodyPr>
            <a:normAutofit/>
          </a:bodyPr>
          <a:lstStyle/>
          <a:p>
            <a:r>
              <a:rPr lang="en-GB" sz="4000" dirty="0"/>
              <a:t>Approaching the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5D13-0D6A-4A66-BE94-4DDED03F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704856" cy="3886200"/>
          </a:xfrm>
        </p:spPr>
        <p:txBody>
          <a:bodyPr/>
          <a:lstStyle/>
          <a:p>
            <a:r>
              <a:rPr lang="en-GB" dirty="0"/>
              <a:t>To complete a literature review requires </a:t>
            </a:r>
            <a:r>
              <a:rPr lang="en-GB" b="1" dirty="0">
                <a:solidFill>
                  <a:srgbClr val="C00000"/>
                </a:solidFill>
              </a:rPr>
              <a:t>planning</a:t>
            </a:r>
            <a:r>
              <a:rPr lang="en-GB" b="1" dirty="0"/>
              <a:t>, </a:t>
            </a:r>
            <a:r>
              <a:rPr lang="en-GB" b="1" dirty="0">
                <a:solidFill>
                  <a:srgbClr val="C00000"/>
                </a:solidFill>
              </a:rPr>
              <a:t>time</a:t>
            </a:r>
            <a:r>
              <a:rPr lang="en-GB" b="1" dirty="0"/>
              <a:t>, </a:t>
            </a:r>
            <a:r>
              <a:rPr lang="en-GB" b="1" dirty="0">
                <a:solidFill>
                  <a:srgbClr val="C00000"/>
                </a:solidFill>
              </a:rPr>
              <a:t>reading</a:t>
            </a:r>
            <a:r>
              <a:rPr lang="en-GB" b="1" dirty="0"/>
              <a:t>, </a:t>
            </a:r>
            <a:r>
              <a:rPr lang="en-GB" b="1" dirty="0">
                <a:solidFill>
                  <a:srgbClr val="C00000"/>
                </a:solidFill>
              </a:rPr>
              <a:t>writing</a:t>
            </a:r>
            <a:r>
              <a:rPr lang="en-GB" b="1" dirty="0"/>
              <a:t>, </a:t>
            </a:r>
            <a:r>
              <a:rPr lang="en-GB" b="1" dirty="0">
                <a:solidFill>
                  <a:srgbClr val="C00000"/>
                </a:solidFill>
              </a:rPr>
              <a:t>drafting</a:t>
            </a:r>
            <a:r>
              <a:rPr lang="en-GB" b="1" dirty="0"/>
              <a:t>, </a:t>
            </a:r>
            <a:r>
              <a:rPr lang="en-GB" b="1" dirty="0">
                <a:solidFill>
                  <a:srgbClr val="C00000"/>
                </a:solidFill>
              </a:rPr>
              <a:t>reflection</a:t>
            </a:r>
            <a:r>
              <a:rPr lang="en-GB" b="1" dirty="0"/>
              <a:t>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b="1" dirty="0">
                <a:solidFill>
                  <a:srgbClr val="C00000"/>
                </a:solidFill>
              </a:rPr>
              <a:t>editing</a:t>
            </a:r>
            <a:r>
              <a:rPr lang="en-GB" b="1" dirty="0"/>
              <a:t>. </a:t>
            </a:r>
            <a:endParaRPr lang="en-GB" dirty="0"/>
          </a:p>
          <a:p>
            <a:r>
              <a:rPr lang="en-GB" dirty="0"/>
              <a:t>A successful literature review has a firm idea of the </a:t>
            </a:r>
            <a:r>
              <a:rPr lang="en-GB" b="1" dirty="0">
                <a:solidFill>
                  <a:srgbClr val="C00000"/>
                </a:solidFill>
              </a:rPr>
              <a:t>research problem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and an understanding of the </a:t>
            </a:r>
            <a:r>
              <a:rPr lang="en-GB" b="1" dirty="0">
                <a:solidFill>
                  <a:srgbClr val="C00000"/>
                </a:solidFill>
              </a:rPr>
              <a:t>research framework/paradigm</a:t>
            </a:r>
            <a:r>
              <a:rPr lang="en-GB" dirty="0"/>
              <a:t>. </a:t>
            </a:r>
          </a:p>
          <a:p>
            <a:r>
              <a:rPr lang="en-GB" dirty="0"/>
              <a:t>In order to refine the research problem, </a:t>
            </a:r>
            <a:r>
              <a:rPr lang="en-GB" b="1" dirty="0">
                <a:solidFill>
                  <a:srgbClr val="C00000"/>
                </a:solidFill>
              </a:rPr>
              <a:t>conduct preliminary research</a:t>
            </a:r>
            <a:r>
              <a:rPr lang="en-GB" dirty="0"/>
              <a:t> which will help you narrow your focus and identity key search terms.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8910-1B6C-4B21-9732-BB6B724FBBA8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136904" cy="1080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/>
              <a:t>Approaching the Literature Review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0275-863B-4C19-B0B5-0A3E0E0D550E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704856" cy="3886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are expected to ‘place’ your research in the existing academic literature. </a:t>
            </a:r>
          </a:p>
          <a:p>
            <a:r>
              <a:rPr lang="en-GB" dirty="0"/>
              <a:t>Simply describing the literature should be avoided. A </a:t>
            </a:r>
            <a:r>
              <a:rPr lang="en-GB" b="1" dirty="0">
                <a:solidFill>
                  <a:srgbClr val="C00000"/>
                </a:solidFill>
              </a:rPr>
              <a:t>critical and analytical judgement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which demonstrates how/where your work is best placed as well as work that needs developing is essential. </a:t>
            </a:r>
          </a:p>
          <a:p>
            <a:r>
              <a:rPr lang="en-GB" dirty="0"/>
              <a:t>Your work should </a:t>
            </a:r>
            <a:r>
              <a:rPr lang="en-GB" b="1" dirty="0">
                <a:solidFill>
                  <a:srgbClr val="C00000"/>
                </a:solidFill>
              </a:rPr>
              <a:t>contribute</a:t>
            </a:r>
            <a:r>
              <a:rPr lang="en-GB" dirty="0"/>
              <a:t> to existing literature in the field. </a:t>
            </a:r>
          </a:p>
          <a:p>
            <a:r>
              <a:rPr lang="en-GB" dirty="0"/>
              <a:t>Ensure consideration is given to the methodological and/or theoretical arguments that inform the literature.</a:t>
            </a:r>
          </a:p>
        </p:txBody>
      </p:sp>
    </p:spTree>
    <p:extLst>
      <p:ext uri="{BB962C8B-B14F-4D97-AF65-F5344CB8AC3E}">
        <p14:creationId xmlns:p14="http://schemas.microsoft.com/office/powerpoint/2010/main" val="37739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626-CAA6-450E-B420-87686C81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FOCUS</a:t>
            </a:r>
            <a:r>
              <a:rPr lang="en-GB" dirty="0"/>
              <a:t> is the Key!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B359E87-8FCD-4A31-9EEE-11F9F329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2133600"/>
            <a:ext cx="6800850" cy="3886200"/>
          </a:xfrm>
        </p:spPr>
      </p:pic>
    </p:spTree>
    <p:extLst>
      <p:ext uri="{BB962C8B-B14F-4D97-AF65-F5344CB8AC3E}">
        <p14:creationId xmlns:p14="http://schemas.microsoft.com/office/powerpoint/2010/main" val="1016177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1747</TotalTime>
  <Words>1874</Words>
  <Application>Microsoft Office PowerPoint</Application>
  <PresentationFormat>On-screen Show (4:3)</PresentationFormat>
  <Paragraphs>168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Black</vt:lpstr>
      <vt:lpstr>Calibri</vt:lpstr>
      <vt:lpstr>NewsPrint</vt:lpstr>
      <vt:lpstr>IS4S706 Project Management &amp; Research Methodology   </vt:lpstr>
      <vt:lpstr>The Literature Review</vt:lpstr>
      <vt:lpstr>Remember: You will need to produce TWO Literature Reviews  (1) A Scoping Review for your Coursework (2) A more Comprehensive Review for your Dissertation.</vt:lpstr>
      <vt:lpstr>What is a Literature Review?</vt:lpstr>
      <vt:lpstr>What If There Is No Previous Published Research? </vt:lpstr>
      <vt:lpstr>The Literature Review in Context …</vt:lpstr>
      <vt:lpstr>Approaching the Literature Review</vt:lpstr>
      <vt:lpstr>PowerPoint Presentation</vt:lpstr>
      <vt:lpstr>FOCUS is the Key!</vt:lpstr>
      <vt:lpstr>What the Lit Review IS NOT</vt:lpstr>
      <vt:lpstr>PowerPoint Presentation</vt:lpstr>
      <vt:lpstr>Questions that your examiners ask that your literature review can help you answer …</vt:lpstr>
      <vt:lpstr>So, your Literature Review shows …</vt:lpstr>
      <vt:lpstr>PowerPoint Presentation</vt:lpstr>
      <vt:lpstr>Merriam (1988) literature review as “an interpretation and synthesis of published work”</vt:lpstr>
      <vt:lpstr>OK, so how do we go about organising, interpreting and synthesising the literature? </vt:lpstr>
      <vt:lpstr>2. Kidner Methodology … Don’t Quote Me On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Write the Literature Review</vt:lpstr>
      <vt:lpstr>PowerPoint Presentation</vt:lpstr>
      <vt:lpstr>PowerPoint Presentation</vt:lpstr>
      <vt:lpstr>6. Critical Reflection …</vt:lpstr>
      <vt:lpstr>7. Conclusions</vt:lpstr>
      <vt:lpstr>8. References</vt:lpstr>
      <vt:lpstr>Literature Review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199</cp:revision>
  <dcterms:created xsi:type="dcterms:W3CDTF">2015-09-27T11:09:28Z</dcterms:created>
  <dcterms:modified xsi:type="dcterms:W3CDTF">2021-02-17T11:53:39Z</dcterms:modified>
</cp:coreProperties>
</file>