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324" r:id="rId3"/>
    <p:sldId id="335" r:id="rId4"/>
    <p:sldId id="336" r:id="rId5"/>
    <p:sldId id="337" r:id="rId6"/>
    <p:sldId id="338" r:id="rId7"/>
    <p:sldId id="339" r:id="rId8"/>
    <p:sldId id="340" r:id="rId9"/>
    <p:sldId id="341" r:id="rId10"/>
    <p:sldId id="342" r:id="rId11"/>
    <p:sldId id="343" r:id="rId12"/>
    <p:sldId id="344" r:id="rId13"/>
    <p:sldId id="345" r:id="rId14"/>
    <p:sldId id="323" r:id="rId15"/>
    <p:sldId id="325" r:id="rId16"/>
    <p:sldId id="326" r:id="rId17"/>
    <p:sldId id="333" r:id="rId18"/>
    <p:sldId id="334" r:id="rId19"/>
    <p:sldId id="346" r:id="rId20"/>
    <p:sldId id="347" r:id="rId21"/>
    <p:sldId id="327" r:id="rId22"/>
    <p:sldId id="328" r:id="rId23"/>
    <p:sldId id="329" r:id="rId24"/>
    <p:sldId id="330" r:id="rId25"/>
    <p:sldId id="331" r:id="rId26"/>
    <p:sldId id="332" r:id="rId27"/>
    <p:sldId id="34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DCCEC-6502-46AD-8187-F34621667B79}" type="datetimeFigureOut">
              <a:rPr lang="en-GB" smtClean="0"/>
              <a:t>03/03/2021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ADB29-11A9-4C39-AA51-EFC902FA0D30}" type="slidenum">
              <a:rPr lang="en-GB" smtClean="0"/>
              <a:t>‹#›</a:t>
            </a:fld>
            <a:endParaRPr lang="en-GB"/>
          </a:p>
        </p:txBody>
      </p:sp>
    </p:spTree>
    <p:extLst>
      <p:ext uri="{BB962C8B-B14F-4D97-AF65-F5344CB8AC3E}">
        <p14:creationId xmlns:p14="http://schemas.microsoft.com/office/powerpoint/2010/main" val="284548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dirty="0"/>
              <a:t>Click to edit Master title style</a:t>
            </a:r>
          </a:p>
        </p:txBody>
      </p:sp>
      <p:sp>
        <p:nvSpPr>
          <p:cNvPr id="3" name="Content Placeholder 2"/>
          <p:cNvSpPr>
            <a:spLocks noGrp="1"/>
          </p:cNvSpPr>
          <p:nvPr>
            <p:ph idx="1"/>
          </p:nvPr>
        </p:nvSpPr>
        <p:spPr>
          <a:xfrm>
            <a:off x="755576" y="2132856"/>
            <a:ext cx="754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25791B-D9D1-4AB9-82FB-5EAF5D334885}" type="slidenum">
              <a:rPr lang="en-GB" smtClean="0"/>
              <a:pPr/>
              <a:t>‹#›</a:t>
            </a:fld>
            <a:endParaRPr lang="en-GB"/>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D86E8-C561-401D-950F-E4652DAF7A82}" type="datetimeFigureOut">
              <a:rPr lang="en-GB" smtClean="0"/>
              <a:pPr/>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980D86E8-C561-401D-950F-E4652DAF7A82}" type="datetimeFigureOut">
              <a:rPr lang="en-GB" smtClean="0"/>
              <a:pPr/>
              <a:t>03/03/2021</a:t>
            </a:fld>
            <a:endParaRPr lang="en-GB"/>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GB"/>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025791B-D9D1-4AB9-82FB-5EAF5D334885}" type="slidenum">
              <a:rPr lang="en-GB" smtClean="0"/>
              <a:pPr/>
              <a:t>‹#›</a:t>
            </a:fld>
            <a:endParaRPr lang="en-GB"/>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david.kidner@southwales.ac.uk"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mailto:david.kidner@southwales.ac.u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489176"/>
            <a:ext cx="7543800" cy="1524000"/>
          </a:xfrm>
        </p:spPr>
        <p:txBody>
          <a:bodyPr/>
          <a:lstStyle/>
          <a:p>
            <a:r>
              <a:rPr lang="en-GB" sz="4800" dirty="0">
                <a:solidFill>
                  <a:schemeClr val="bg1"/>
                </a:solidFill>
                <a:latin typeface="Arial Black" panose="020B0A04020102020204" pitchFamily="34" charset="0"/>
              </a:rPr>
              <a:t>IS4S706</a:t>
            </a:r>
            <a:br>
              <a:rPr lang="en-GB" sz="4800" dirty="0">
                <a:solidFill>
                  <a:schemeClr val="bg1"/>
                </a:solidFill>
                <a:latin typeface="Arial Black" panose="020B0A04020102020204" pitchFamily="34" charset="0"/>
              </a:rPr>
            </a:br>
            <a:r>
              <a:rPr lang="en-GB" sz="4400" dirty="0">
                <a:solidFill>
                  <a:schemeClr val="bg1"/>
                </a:solidFill>
                <a:latin typeface="Arial Black" panose="020B0A04020102020204" pitchFamily="34" charset="0"/>
              </a:rPr>
              <a:t>Project Management &amp; Research Methodology</a:t>
            </a:r>
            <a:br>
              <a:rPr lang="en-GB" sz="4800" dirty="0"/>
            </a:br>
            <a:br>
              <a:rPr lang="en-GB" sz="4800" dirty="0"/>
            </a:br>
            <a:br>
              <a:rPr lang="en-GB" sz="4800" dirty="0"/>
            </a:br>
            <a:endParaRPr lang="en-GB" sz="4800" dirty="0"/>
          </a:p>
        </p:txBody>
      </p:sp>
      <p:sp>
        <p:nvSpPr>
          <p:cNvPr id="3" name="Subtitle 2"/>
          <p:cNvSpPr>
            <a:spLocks noGrp="1"/>
          </p:cNvSpPr>
          <p:nvPr>
            <p:ph type="subTitle" idx="1"/>
          </p:nvPr>
        </p:nvSpPr>
        <p:spPr>
          <a:xfrm>
            <a:off x="762000" y="3356992"/>
            <a:ext cx="7842448" cy="2141984"/>
          </a:xfrm>
        </p:spPr>
        <p:txBody>
          <a:bodyPr>
            <a:normAutofit/>
          </a:bodyPr>
          <a:lstStyle/>
          <a:p>
            <a:r>
              <a:rPr lang="en-GB" sz="3200" b="1" dirty="0">
                <a:latin typeface="Arial" panose="020B0604020202020204" pitchFamily="34" charset="0"/>
                <a:cs typeface="Arial" panose="020B0604020202020204" pitchFamily="34" charset="0"/>
              </a:rPr>
              <a:t>Research Methods Part One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David Kidner </a:t>
            </a:r>
            <a:r>
              <a:rPr lang="en-GB" sz="2000" dirty="0">
                <a:latin typeface="Arial" panose="020B0604020202020204" pitchFamily="34" charset="0"/>
                <a:cs typeface="Arial" panose="020B0604020202020204" pitchFamily="34" charset="0"/>
              </a:rPr>
              <a:t>(J302)</a:t>
            </a:r>
          </a:p>
          <a:p>
            <a:r>
              <a:rPr lang="en-GB" sz="2000" dirty="0">
                <a:latin typeface="Arial" panose="020B0604020202020204" pitchFamily="34" charset="0"/>
                <a:cs typeface="Arial" panose="020B0604020202020204" pitchFamily="34" charset="0"/>
                <a:hlinkClick r:id="rId2"/>
              </a:rPr>
              <a:t>david.kidner@southwales.ac.uk</a:t>
            </a:r>
            <a:endParaRPr lang="en-GB" sz="2000" dirty="0">
              <a:latin typeface="Arial" panose="020B0604020202020204" pitchFamily="34" charset="0"/>
              <a:cs typeface="Arial" panose="020B0604020202020204" pitchFamily="34" charset="0"/>
            </a:endParaRPr>
          </a:p>
          <a:p>
            <a:endParaRPr lang="en-GB" sz="2000" dirty="0"/>
          </a:p>
        </p:txBody>
      </p:sp>
      <p:pic>
        <p:nvPicPr>
          <p:cNvPr id="5" name="Picture 4" descr="USW logo Raspberry Screen.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31494"/>
            <a:ext cx="1080000" cy="1105736"/>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0038D376-42B1-47FD-BB7B-630A26DA2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946199"/>
            <a:ext cx="4297660" cy="2911802"/>
          </a:xfrm>
          <a:prstGeom prst="rect">
            <a:avLst/>
          </a:prstGeom>
        </p:spPr>
      </p:pic>
    </p:spTree>
    <p:extLst>
      <p:ext uri="{BB962C8B-B14F-4D97-AF65-F5344CB8AC3E}">
        <p14:creationId xmlns:p14="http://schemas.microsoft.com/office/powerpoint/2010/main" val="364715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31624C-5EEE-4455-83C8-CFB3E286F866}"/>
              </a:ext>
            </a:extLst>
          </p:cNvPr>
          <p:cNvPicPr>
            <a:picLocks noChangeAspect="1"/>
          </p:cNvPicPr>
          <p:nvPr/>
        </p:nvPicPr>
        <p:blipFill>
          <a:blip r:embed="rId2"/>
          <a:stretch>
            <a:fillRect/>
          </a:stretch>
        </p:blipFill>
        <p:spPr>
          <a:xfrm>
            <a:off x="752475" y="1556792"/>
            <a:ext cx="7639050" cy="4572000"/>
          </a:xfrm>
          <a:prstGeom prst="rect">
            <a:avLst/>
          </a:prstGeom>
        </p:spPr>
      </p:pic>
      <p:sp>
        <p:nvSpPr>
          <p:cNvPr id="4" name="Rectangle 3">
            <a:extLst>
              <a:ext uri="{FF2B5EF4-FFF2-40B4-BE49-F238E27FC236}">
                <a16:creationId xmlns:a16="http://schemas.microsoft.com/office/drawing/2014/main" id="{D76F451E-A076-422B-9002-B77C483D1938}"/>
              </a:ext>
            </a:extLst>
          </p:cNvPr>
          <p:cNvSpPr/>
          <p:nvPr/>
        </p:nvSpPr>
        <p:spPr>
          <a:xfrm>
            <a:off x="971600" y="692695"/>
            <a:ext cx="7704856" cy="584775"/>
          </a:xfrm>
          <a:prstGeom prst="rect">
            <a:avLst/>
          </a:prstGeom>
        </p:spPr>
        <p:txBody>
          <a:bodyPr wrap="square">
            <a:spAutoFit/>
          </a:bodyPr>
          <a:lstStyle/>
          <a:p>
            <a:r>
              <a:rPr lang="de-CH" sz="3200" i="1" dirty="0"/>
              <a:t>SAGE Research Methods</a:t>
            </a:r>
            <a:endParaRPr lang="en-GB" sz="3200" dirty="0"/>
          </a:p>
        </p:txBody>
      </p:sp>
    </p:spTree>
    <p:extLst>
      <p:ext uri="{BB962C8B-B14F-4D97-AF65-F5344CB8AC3E}">
        <p14:creationId xmlns:p14="http://schemas.microsoft.com/office/powerpoint/2010/main" val="368116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458FF2-0423-4CC8-852B-77116E235454}"/>
              </a:ext>
            </a:extLst>
          </p:cNvPr>
          <p:cNvPicPr>
            <a:picLocks noChangeAspect="1"/>
          </p:cNvPicPr>
          <p:nvPr/>
        </p:nvPicPr>
        <p:blipFill>
          <a:blip r:embed="rId2"/>
          <a:stretch>
            <a:fillRect/>
          </a:stretch>
        </p:blipFill>
        <p:spPr>
          <a:xfrm>
            <a:off x="395536" y="2276872"/>
            <a:ext cx="7074544" cy="2665449"/>
          </a:xfrm>
          <a:prstGeom prst="rect">
            <a:avLst/>
          </a:prstGeom>
          <a:ln>
            <a:noFill/>
          </a:ln>
          <a:effectLst>
            <a:outerShdw blurRad="292100" dist="139700" dir="2700000" algn="tl" rotWithShape="0">
              <a:srgbClr val="333333">
                <a:alpha val="65000"/>
              </a:srgbClr>
            </a:outerShdw>
          </a:effectLst>
        </p:spPr>
      </p:pic>
      <p:sp>
        <p:nvSpPr>
          <p:cNvPr id="3" name="Rounded Rectangular Callout 7">
            <a:extLst>
              <a:ext uri="{FF2B5EF4-FFF2-40B4-BE49-F238E27FC236}">
                <a16:creationId xmlns:a16="http://schemas.microsoft.com/office/drawing/2014/main" id="{40EC91F0-29A6-4384-B0ED-75168D68B2CB}"/>
              </a:ext>
            </a:extLst>
          </p:cNvPr>
          <p:cNvSpPr/>
          <p:nvPr/>
        </p:nvSpPr>
        <p:spPr>
          <a:xfrm>
            <a:off x="5844982" y="4306497"/>
            <a:ext cx="3140588" cy="1735719"/>
          </a:xfrm>
          <a:prstGeom prst="wedgeRoundRectCallout">
            <a:avLst>
              <a:gd name="adj1" fmla="val -82757"/>
              <a:gd name="adj2" fmla="val -156647"/>
              <a:gd name="adj3" fmla="val 16667"/>
            </a:avLst>
          </a:prstGeom>
          <a:solidFill>
            <a:schemeClr val="tx2"/>
          </a:solidFill>
          <a:ln w="44450">
            <a:noFill/>
          </a:ln>
          <a:effectLst/>
        </p:spPr>
        <p:style>
          <a:lnRef idx="1">
            <a:schemeClr val="accent1"/>
          </a:lnRef>
          <a:fillRef idx="3">
            <a:schemeClr val="accent1"/>
          </a:fillRef>
          <a:effectRef idx="2">
            <a:schemeClr val="accent1"/>
          </a:effectRef>
          <a:fontRef idx="minor">
            <a:schemeClr val="lt1"/>
          </a:fontRef>
        </p:style>
        <p:txBody>
          <a:bodyPr lIns="324000" tIns="324000" rIns="324000" bIns="324000" rtlCol="0" anchor="ctr" anchorCtr="0">
            <a:noAutofit/>
          </a:bodyPr>
          <a:lstStyle/>
          <a:p>
            <a:r>
              <a:rPr lang="en-GB" sz="1400" dirty="0">
                <a:solidFill>
                  <a:schemeClr val="bg1"/>
                </a:solidFill>
              </a:rPr>
              <a:t>Access the </a:t>
            </a:r>
            <a:r>
              <a:rPr lang="en-GB" sz="1400" b="1" dirty="0">
                <a:solidFill>
                  <a:schemeClr val="bg1"/>
                </a:solidFill>
              </a:rPr>
              <a:t>Research Tools </a:t>
            </a:r>
            <a:r>
              <a:rPr lang="en-GB" sz="1400" dirty="0">
                <a:solidFill>
                  <a:schemeClr val="bg1"/>
                </a:solidFill>
              </a:rPr>
              <a:t>from anywhere in the platform at the top of the page, under </a:t>
            </a:r>
            <a:r>
              <a:rPr lang="en-GB" sz="1400" b="1" dirty="0">
                <a:solidFill>
                  <a:schemeClr val="bg1"/>
                </a:solidFill>
              </a:rPr>
              <a:t>Research Tools</a:t>
            </a:r>
            <a:r>
              <a:rPr lang="en-GB" sz="1400" dirty="0">
                <a:solidFill>
                  <a:schemeClr val="bg1"/>
                </a:solidFill>
              </a:rPr>
              <a:t>.</a:t>
            </a:r>
          </a:p>
        </p:txBody>
      </p:sp>
      <p:sp>
        <p:nvSpPr>
          <p:cNvPr id="4" name="Rectangle 3">
            <a:extLst>
              <a:ext uri="{FF2B5EF4-FFF2-40B4-BE49-F238E27FC236}">
                <a16:creationId xmlns:a16="http://schemas.microsoft.com/office/drawing/2014/main" id="{99DA574D-6659-4765-91EC-C28192CC3BCE}"/>
              </a:ext>
            </a:extLst>
          </p:cNvPr>
          <p:cNvSpPr/>
          <p:nvPr/>
        </p:nvSpPr>
        <p:spPr>
          <a:xfrm>
            <a:off x="971600" y="692695"/>
            <a:ext cx="7704856" cy="584775"/>
          </a:xfrm>
          <a:prstGeom prst="rect">
            <a:avLst/>
          </a:prstGeom>
        </p:spPr>
        <p:txBody>
          <a:bodyPr wrap="square">
            <a:spAutoFit/>
          </a:bodyPr>
          <a:lstStyle/>
          <a:p>
            <a:r>
              <a:rPr lang="de-CH" sz="3200" i="1" dirty="0"/>
              <a:t>SAGE Research Methods: Tools</a:t>
            </a:r>
            <a:endParaRPr lang="en-GB" sz="3200" dirty="0"/>
          </a:p>
        </p:txBody>
      </p:sp>
    </p:spTree>
    <p:extLst>
      <p:ext uri="{BB962C8B-B14F-4D97-AF65-F5344CB8AC3E}">
        <p14:creationId xmlns:p14="http://schemas.microsoft.com/office/powerpoint/2010/main" val="168425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C81B43-3736-481F-8550-FC70F9D2082C}"/>
              </a:ext>
            </a:extLst>
          </p:cNvPr>
          <p:cNvPicPr>
            <a:picLocks noChangeAspect="1"/>
          </p:cNvPicPr>
          <p:nvPr/>
        </p:nvPicPr>
        <p:blipFill>
          <a:blip r:embed="rId2"/>
          <a:stretch>
            <a:fillRect/>
          </a:stretch>
        </p:blipFill>
        <p:spPr>
          <a:xfrm>
            <a:off x="0" y="870482"/>
            <a:ext cx="9144000" cy="5117036"/>
          </a:xfrm>
          <a:prstGeom prst="rect">
            <a:avLst/>
          </a:prstGeom>
        </p:spPr>
      </p:pic>
    </p:spTree>
    <p:extLst>
      <p:ext uri="{BB962C8B-B14F-4D97-AF65-F5344CB8AC3E}">
        <p14:creationId xmlns:p14="http://schemas.microsoft.com/office/powerpoint/2010/main" val="256969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F9C792-9131-49E9-81B1-003080A0B738}"/>
              </a:ext>
            </a:extLst>
          </p:cNvPr>
          <p:cNvPicPr>
            <a:picLocks noChangeAspect="1"/>
          </p:cNvPicPr>
          <p:nvPr/>
        </p:nvPicPr>
        <p:blipFill>
          <a:blip r:embed="rId2"/>
          <a:stretch>
            <a:fillRect/>
          </a:stretch>
        </p:blipFill>
        <p:spPr>
          <a:xfrm>
            <a:off x="0" y="970688"/>
            <a:ext cx="9144000" cy="4916623"/>
          </a:xfrm>
          <a:prstGeom prst="rect">
            <a:avLst/>
          </a:prstGeom>
        </p:spPr>
      </p:pic>
    </p:spTree>
    <p:extLst>
      <p:ext uri="{BB962C8B-B14F-4D97-AF65-F5344CB8AC3E}">
        <p14:creationId xmlns:p14="http://schemas.microsoft.com/office/powerpoint/2010/main" val="236696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11E8-631B-4E64-B1E1-BCD7C26AC651}"/>
              </a:ext>
            </a:extLst>
          </p:cNvPr>
          <p:cNvSpPr>
            <a:spLocks noGrp="1"/>
          </p:cNvSpPr>
          <p:nvPr>
            <p:ph type="title"/>
          </p:nvPr>
        </p:nvSpPr>
        <p:spPr/>
        <p:txBody>
          <a:bodyPr>
            <a:normAutofit fontScale="90000"/>
          </a:bodyPr>
          <a:lstStyle/>
          <a:p>
            <a:r>
              <a:rPr lang="en-GB" dirty="0"/>
              <a:t>What is the Purpose of Research?</a:t>
            </a:r>
          </a:p>
        </p:txBody>
      </p:sp>
      <p:sp>
        <p:nvSpPr>
          <p:cNvPr id="3" name="Content Placeholder 2">
            <a:extLst>
              <a:ext uri="{FF2B5EF4-FFF2-40B4-BE49-F238E27FC236}">
                <a16:creationId xmlns:a16="http://schemas.microsoft.com/office/drawing/2014/main" id="{1C130C77-21F6-4E3E-9C42-12DC7FA39D58}"/>
              </a:ext>
            </a:extLst>
          </p:cNvPr>
          <p:cNvSpPr>
            <a:spLocks noGrp="1"/>
          </p:cNvSpPr>
          <p:nvPr>
            <p:ph idx="1"/>
          </p:nvPr>
        </p:nvSpPr>
        <p:spPr>
          <a:xfrm>
            <a:off x="755576" y="2132856"/>
            <a:ext cx="8064896" cy="3886200"/>
          </a:xfrm>
        </p:spPr>
        <p:txBody>
          <a:bodyPr>
            <a:normAutofit fontScale="92500"/>
          </a:bodyPr>
          <a:lstStyle/>
          <a:p>
            <a:r>
              <a:rPr lang="en-GB" dirty="0"/>
              <a:t>Discover the truth about something</a:t>
            </a:r>
          </a:p>
          <a:p>
            <a:r>
              <a:rPr lang="en-GB" dirty="0"/>
              <a:t>Create, modify or justify a theory</a:t>
            </a:r>
          </a:p>
          <a:p>
            <a:r>
              <a:rPr lang="en-GB" dirty="0"/>
              <a:t>Find a good or better way of doing or implementing something</a:t>
            </a:r>
          </a:p>
          <a:p>
            <a:r>
              <a:rPr lang="en-GB" b="1" i="1" dirty="0"/>
              <a:t>Academic Research:</a:t>
            </a:r>
          </a:p>
          <a:p>
            <a:pPr lvl="1"/>
            <a:r>
              <a:rPr lang="en-GB" dirty="0"/>
              <a:t>Must be Systematic, Clearly Written, Ethical - </a:t>
            </a:r>
            <a:r>
              <a:rPr lang="en-GB" b="1" i="1" dirty="0"/>
              <a:t>at a University Level </a:t>
            </a:r>
            <a:r>
              <a:rPr lang="en-GB" dirty="0"/>
              <a:t>of Acceptability, Trustworthy, Unbiased</a:t>
            </a:r>
          </a:p>
          <a:p>
            <a:pPr lvl="1"/>
            <a:r>
              <a:rPr lang="en-GB" dirty="0"/>
              <a:t>Should be written with the expectation that it will be evaluated by a </a:t>
            </a:r>
            <a:r>
              <a:rPr lang="en-GB" b="1" i="1" dirty="0"/>
              <a:t>critical reader with an expert knowledge </a:t>
            </a:r>
            <a:r>
              <a:rPr lang="en-GB" dirty="0"/>
              <a:t>in the field</a:t>
            </a:r>
          </a:p>
          <a:p>
            <a:pPr lvl="1"/>
            <a:r>
              <a:rPr lang="en-GB" dirty="0"/>
              <a:t>Ethical?</a:t>
            </a:r>
          </a:p>
        </p:txBody>
      </p:sp>
    </p:spTree>
    <p:extLst>
      <p:ext uri="{BB962C8B-B14F-4D97-AF65-F5344CB8AC3E}">
        <p14:creationId xmlns:p14="http://schemas.microsoft.com/office/powerpoint/2010/main" val="2887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2DAF-3B31-4302-B2D6-8597CA508417}"/>
              </a:ext>
            </a:extLst>
          </p:cNvPr>
          <p:cNvSpPr>
            <a:spLocks noGrp="1"/>
          </p:cNvSpPr>
          <p:nvPr>
            <p:ph type="title"/>
          </p:nvPr>
        </p:nvSpPr>
        <p:spPr>
          <a:xfrm>
            <a:off x="755576" y="476672"/>
            <a:ext cx="8280920" cy="1008112"/>
          </a:xfrm>
        </p:spPr>
        <p:txBody>
          <a:bodyPr>
            <a:normAutofit fontScale="90000"/>
          </a:bodyPr>
          <a:lstStyle/>
          <a:p>
            <a:r>
              <a:rPr lang="en-GB" dirty="0"/>
              <a:t>Types of Research Include…</a:t>
            </a:r>
          </a:p>
        </p:txBody>
      </p:sp>
      <p:sp>
        <p:nvSpPr>
          <p:cNvPr id="3" name="Content Placeholder 2">
            <a:extLst>
              <a:ext uri="{FF2B5EF4-FFF2-40B4-BE49-F238E27FC236}">
                <a16:creationId xmlns:a16="http://schemas.microsoft.com/office/drawing/2014/main" id="{38CB3C57-C7B6-473A-8E3B-0AE01638DD4D}"/>
              </a:ext>
            </a:extLst>
          </p:cNvPr>
          <p:cNvSpPr>
            <a:spLocks noGrp="1"/>
          </p:cNvSpPr>
          <p:nvPr>
            <p:ph idx="1"/>
          </p:nvPr>
        </p:nvSpPr>
        <p:spPr>
          <a:xfrm>
            <a:off x="755576" y="2132856"/>
            <a:ext cx="8280920" cy="4032448"/>
          </a:xfrm>
        </p:spPr>
        <p:txBody>
          <a:bodyPr>
            <a:normAutofit lnSpcReduction="10000"/>
          </a:bodyPr>
          <a:lstStyle/>
          <a:p>
            <a:pPr>
              <a:lnSpc>
                <a:spcPct val="90000"/>
              </a:lnSpc>
            </a:pPr>
            <a:r>
              <a:rPr lang="en-GB" altLang="en-US" dirty="0"/>
              <a:t>Large scale surveys (of people, organisations, events, etc) analysed statistically</a:t>
            </a:r>
          </a:p>
          <a:p>
            <a:pPr>
              <a:lnSpc>
                <a:spcPct val="90000"/>
              </a:lnSpc>
            </a:pPr>
            <a:r>
              <a:rPr lang="en-GB" altLang="en-US" dirty="0"/>
              <a:t>Small scale surveys with emphasis on “qualitative” detail</a:t>
            </a:r>
          </a:p>
          <a:p>
            <a:pPr>
              <a:lnSpc>
                <a:spcPct val="90000"/>
              </a:lnSpc>
            </a:pPr>
            <a:r>
              <a:rPr lang="en-GB" altLang="en-US" dirty="0"/>
              <a:t>Case studies (to see how something works in detail)</a:t>
            </a:r>
          </a:p>
          <a:p>
            <a:pPr>
              <a:lnSpc>
                <a:spcPct val="90000"/>
              </a:lnSpc>
            </a:pPr>
            <a:r>
              <a:rPr lang="en-GB" altLang="en-US" dirty="0"/>
              <a:t>Experiments (change something to see what happens)</a:t>
            </a:r>
          </a:p>
          <a:p>
            <a:pPr>
              <a:lnSpc>
                <a:spcPct val="90000"/>
              </a:lnSpc>
            </a:pPr>
            <a:r>
              <a:rPr lang="en-GB" altLang="en-US" dirty="0"/>
              <a:t>Models can be set up, tested and used for …</a:t>
            </a:r>
          </a:p>
          <a:p>
            <a:pPr>
              <a:lnSpc>
                <a:spcPct val="90000"/>
              </a:lnSpc>
            </a:pPr>
            <a:r>
              <a:rPr lang="en-GB" altLang="en-US" dirty="0"/>
              <a:t>Participant observation (observe as participant)</a:t>
            </a:r>
          </a:p>
          <a:p>
            <a:pPr>
              <a:lnSpc>
                <a:spcPct val="90000"/>
              </a:lnSpc>
            </a:pPr>
            <a:r>
              <a:rPr lang="en-GB" altLang="en-US" dirty="0"/>
              <a:t>Action research (combine research and action)</a:t>
            </a:r>
          </a:p>
          <a:p>
            <a:pPr>
              <a:lnSpc>
                <a:spcPct val="90000"/>
              </a:lnSpc>
            </a:pPr>
            <a:r>
              <a:rPr lang="en-GB" altLang="en-US" dirty="0"/>
              <a:t>Evaluation</a:t>
            </a:r>
          </a:p>
          <a:p>
            <a:pPr>
              <a:lnSpc>
                <a:spcPct val="90000"/>
              </a:lnSpc>
            </a:pPr>
            <a:r>
              <a:rPr lang="en-GB" altLang="en-US" dirty="0"/>
              <a:t>… and may other possibilities …be imaginative!</a:t>
            </a:r>
          </a:p>
          <a:p>
            <a:pPr>
              <a:lnSpc>
                <a:spcPct val="90000"/>
              </a:lnSpc>
              <a:buNone/>
            </a:pPr>
            <a:r>
              <a:rPr lang="en-GB" altLang="en-US" i="1" dirty="0"/>
              <a:t>Many projects combine several of these</a:t>
            </a:r>
            <a:endParaRPr lang="en-US" altLang="en-US" i="1" dirty="0"/>
          </a:p>
          <a:p>
            <a:endParaRPr lang="en-GB" dirty="0"/>
          </a:p>
        </p:txBody>
      </p:sp>
    </p:spTree>
    <p:extLst>
      <p:ext uri="{BB962C8B-B14F-4D97-AF65-F5344CB8AC3E}">
        <p14:creationId xmlns:p14="http://schemas.microsoft.com/office/powerpoint/2010/main" val="88337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9303-F45D-4B0B-867E-17E2FF08D747}"/>
              </a:ext>
            </a:extLst>
          </p:cNvPr>
          <p:cNvSpPr>
            <a:spLocks noGrp="1"/>
          </p:cNvSpPr>
          <p:nvPr>
            <p:ph type="title"/>
          </p:nvPr>
        </p:nvSpPr>
        <p:spPr>
          <a:xfrm>
            <a:off x="755576" y="476672"/>
            <a:ext cx="7992888" cy="1152128"/>
          </a:xfrm>
        </p:spPr>
        <p:txBody>
          <a:bodyPr>
            <a:normAutofit/>
          </a:bodyPr>
          <a:lstStyle/>
          <a:p>
            <a:r>
              <a:rPr lang="en-GB" dirty="0"/>
              <a:t>Typical Research Project</a:t>
            </a:r>
          </a:p>
        </p:txBody>
      </p:sp>
      <p:sp>
        <p:nvSpPr>
          <p:cNvPr id="3" name="Content Placeholder 2">
            <a:extLst>
              <a:ext uri="{FF2B5EF4-FFF2-40B4-BE49-F238E27FC236}">
                <a16:creationId xmlns:a16="http://schemas.microsoft.com/office/drawing/2014/main" id="{448D7263-E35A-44DA-8F36-92517316C229}"/>
              </a:ext>
            </a:extLst>
          </p:cNvPr>
          <p:cNvSpPr>
            <a:spLocks noGrp="1"/>
          </p:cNvSpPr>
          <p:nvPr>
            <p:ph idx="1"/>
          </p:nvPr>
        </p:nvSpPr>
        <p:spPr/>
        <p:txBody>
          <a:bodyPr>
            <a:normAutofit lnSpcReduction="10000"/>
          </a:bodyPr>
          <a:lstStyle/>
          <a:p>
            <a:r>
              <a:rPr lang="en-GB" dirty="0"/>
              <a:t>Decide on Subject Area</a:t>
            </a:r>
          </a:p>
          <a:p>
            <a:r>
              <a:rPr lang="en-GB" dirty="0"/>
              <a:t>Define topic areas and </a:t>
            </a:r>
            <a:r>
              <a:rPr lang="en-GB" b="1" dirty="0"/>
              <a:t>Research Question(s)</a:t>
            </a:r>
          </a:p>
          <a:p>
            <a:r>
              <a:rPr lang="en-GB" dirty="0"/>
              <a:t>Develop Hypothesis</a:t>
            </a:r>
          </a:p>
          <a:p>
            <a:r>
              <a:rPr lang="en-GB" dirty="0"/>
              <a:t>Set </a:t>
            </a:r>
            <a:r>
              <a:rPr lang="en-GB" b="1" dirty="0"/>
              <a:t>Boundaries </a:t>
            </a:r>
            <a:r>
              <a:rPr lang="en-GB" dirty="0"/>
              <a:t>AND Methodology AND </a:t>
            </a:r>
            <a:r>
              <a:rPr lang="en-GB" b="1" dirty="0"/>
              <a:t>Methods</a:t>
            </a:r>
          </a:p>
          <a:p>
            <a:r>
              <a:rPr lang="en-GB" dirty="0"/>
              <a:t>Produce a Literature Review</a:t>
            </a:r>
          </a:p>
          <a:p>
            <a:r>
              <a:rPr lang="en-GB" dirty="0"/>
              <a:t>Collect Data</a:t>
            </a:r>
          </a:p>
          <a:p>
            <a:r>
              <a:rPr lang="en-GB" dirty="0"/>
              <a:t>Analysis (Statistical ?) / Evaluation</a:t>
            </a:r>
          </a:p>
          <a:p>
            <a:r>
              <a:rPr lang="en-GB" dirty="0"/>
              <a:t>Conclusions</a:t>
            </a:r>
          </a:p>
          <a:p>
            <a:r>
              <a:rPr lang="en-GB" dirty="0"/>
              <a:t>End ‘Report’ / ‘Academic Paper’ / </a:t>
            </a:r>
            <a:r>
              <a:rPr lang="en-GB" b="1" dirty="0"/>
              <a:t>Who is it for?</a:t>
            </a:r>
            <a:endParaRPr lang="en-GB" dirty="0"/>
          </a:p>
        </p:txBody>
      </p:sp>
    </p:spTree>
    <p:extLst>
      <p:ext uri="{BB962C8B-B14F-4D97-AF65-F5344CB8AC3E}">
        <p14:creationId xmlns:p14="http://schemas.microsoft.com/office/powerpoint/2010/main" val="197627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132D-54BD-49EF-9C8A-3D5E2820010B}"/>
              </a:ext>
            </a:extLst>
          </p:cNvPr>
          <p:cNvSpPr txBox="1">
            <a:spLocks/>
          </p:cNvSpPr>
          <p:nvPr/>
        </p:nvSpPr>
        <p:spPr>
          <a:xfrm>
            <a:off x="755576" y="476672"/>
            <a:ext cx="8136904" cy="1152128"/>
          </a:xfrm>
          <a:prstGeom prst="rect">
            <a:avLst/>
          </a:prstGeom>
        </p:spPr>
        <p:txBody>
          <a:bodyPr>
            <a:normAutofit fontScale="775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e.g. </a:t>
            </a:r>
            <a:r>
              <a:rPr lang="en-GB" dirty="0" err="1"/>
              <a:t>Tylorstown</a:t>
            </a:r>
            <a:r>
              <a:rPr lang="en-GB" dirty="0"/>
              <a:t> </a:t>
            </a:r>
          </a:p>
          <a:p>
            <a:r>
              <a:rPr lang="en-GB" dirty="0"/>
              <a:t>Landslide Project</a:t>
            </a:r>
          </a:p>
        </p:txBody>
      </p:sp>
      <p:sp>
        <p:nvSpPr>
          <p:cNvPr id="3" name="Content Placeholder 2">
            <a:extLst>
              <a:ext uri="{FF2B5EF4-FFF2-40B4-BE49-F238E27FC236}">
                <a16:creationId xmlns:a16="http://schemas.microsoft.com/office/drawing/2014/main" id="{7246E558-1871-4CB5-9E4E-7295ED77BD76}"/>
              </a:ext>
            </a:extLst>
          </p:cNvPr>
          <p:cNvSpPr txBox="1">
            <a:spLocks/>
          </p:cNvSpPr>
          <p:nvPr/>
        </p:nvSpPr>
        <p:spPr>
          <a:xfrm>
            <a:off x="755576" y="2132856"/>
            <a:ext cx="7543800" cy="4104456"/>
          </a:xfrm>
          <a:prstGeom prst="rect">
            <a:avLst/>
          </a:prstGeom>
        </p:spPr>
        <p:txBody>
          <a:bodyPr>
            <a:normAutofit fontScale="92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GB" dirty="0"/>
              <a:t>Decide on Subject Area</a:t>
            </a:r>
          </a:p>
          <a:p>
            <a:pPr lvl="1"/>
            <a:r>
              <a:rPr lang="en-GB" dirty="0"/>
              <a:t>Landslide Modelling &amp; Monitoring </a:t>
            </a:r>
          </a:p>
          <a:p>
            <a:r>
              <a:rPr lang="en-GB" dirty="0"/>
              <a:t>Define topic areas and </a:t>
            </a:r>
            <a:r>
              <a:rPr lang="en-GB" b="1" dirty="0"/>
              <a:t>Research Question(s)</a:t>
            </a:r>
          </a:p>
          <a:p>
            <a:pPr lvl="1"/>
            <a:r>
              <a:rPr lang="en-GB" dirty="0"/>
              <a:t>Can we accurately survey and computer model a landslide?</a:t>
            </a:r>
          </a:p>
          <a:p>
            <a:pPr lvl="1"/>
            <a:r>
              <a:rPr lang="en-GB" dirty="0"/>
              <a:t>Can our Information System tell us what’s happening?</a:t>
            </a:r>
          </a:p>
          <a:p>
            <a:pPr lvl="1"/>
            <a:r>
              <a:rPr lang="en-GB" dirty="0"/>
              <a:t>Can we measure the rate of change through time?</a:t>
            </a:r>
          </a:p>
          <a:p>
            <a:pPr lvl="1"/>
            <a:r>
              <a:rPr lang="en-GB" dirty="0"/>
              <a:t>Can we predict (extrapolate) what’s going to happen next week/month/year?</a:t>
            </a:r>
          </a:p>
          <a:p>
            <a:r>
              <a:rPr lang="en-GB" dirty="0"/>
              <a:t>Develop Hypothesis </a:t>
            </a:r>
            <a:r>
              <a:rPr lang="en-GB" sz="1700" i="1" dirty="0"/>
              <a:t>(“hunch that can be proven or disproven by valid and reliable data”)</a:t>
            </a:r>
          </a:p>
          <a:p>
            <a:pPr lvl="1"/>
            <a:r>
              <a:rPr lang="en-GB" dirty="0"/>
              <a:t>Rhondda landslides “don't pose a risk to life and property“ (Mark Drakeford, First Minister, 25/02/2020, https://www.bbc.co.uk/news/uk-wales-51635124)</a:t>
            </a:r>
            <a:endParaRPr lang="en-GB" i="1" dirty="0"/>
          </a:p>
        </p:txBody>
      </p:sp>
      <p:pic>
        <p:nvPicPr>
          <p:cNvPr id="4" name="Picture 3">
            <a:extLst>
              <a:ext uri="{FF2B5EF4-FFF2-40B4-BE49-F238E27FC236}">
                <a16:creationId xmlns:a16="http://schemas.microsoft.com/office/drawing/2014/main" id="{8397BC43-5A84-47B9-969A-871C519E70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92416" y="404664"/>
            <a:ext cx="3384376" cy="2275706"/>
          </a:xfrm>
          <a:prstGeom prst="rect">
            <a:avLst/>
          </a:prstGeom>
          <a:noFill/>
          <a:ln>
            <a:noFill/>
          </a:ln>
        </p:spPr>
      </p:pic>
    </p:spTree>
    <p:extLst>
      <p:ext uri="{BB962C8B-B14F-4D97-AF65-F5344CB8AC3E}">
        <p14:creationId xmlns:p14="http://schemas.microsoft.com/office/powerpoint/2010/main" val="254130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02CA-F869-462D-97E1-CCBF6C82EBF1}"/>
              </a:ext>
            </a:extLst>
          </p:cNvPr>
          <p:cNvSpPr txBox="1">
            <a:spLocks/>
          </p:cNvSpPr>
          <p:nvPr/>
        </p:nvSpPr>
        <p:spPr>
          <a:xfrm>
            <a:off x="755576" y="476672"/>
            <a:ext cx="8136904" cy="1152128"/>
          </a:xfrm>
          <a:prstGeom prst="rect">
            <a:avLst/>
          </a:prstGeom>
        </p:spPr>
        <p:txBody>
          <a:bodyPr>
            <a:normAutofit fontScale="775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e.g. </a:t>
            </a:r>
            <a:r>
              <a:rPr lang="en-GB" dirty="0" err="1"/>
              <a:t>Tylorstown</a:t>
            </a:r>
            <a:r>
              <a:rPr lang="en-GB" dirty="0"/>
              <a:t> </a:t>
            </a:r>
          </a:p>
          <a:p>
            <a:r>
              <a:rPr lang="en-GB" dirty="0"/>
              <a:t>Landslide Project</a:t>
            </a:r>
          </a:p>
        </p:txBody>
      </p:sp>
      <p:sp>
        <p:nvSpPr>
          <p:cNvPr id="3" name="Content Placeholder 2">
            <a:extLst>
              <a:ext uri="{FF2B5EF4-FFF2-40B4-BE49-F238E27FC236}">
                <a16:creationId xmlns:a16="http://schemas.microsoft.com/office/drawing/2014/main" id="{3CA0291C-3888-4B99-9B59-C7E4B4582340}"/>
              </a:ext>
            </a:extLst>
          </p:cNvPr>
          <p:cNvSpPr txBox="1">
            <a:spLocks/>
          </p:cNvSpPr>
          <p:nvPr/>
        </p:nvSpPr>
        <p:spPr>
          <a:xfrm>
            <a:off x="555466" y="2132856"/>
            <a:ext cx="8316762" cy="4392488"/>
          </a:xfrm>
          <a:prstGeom prst="rect">
            <a:avLst/>
          </a:prstGeom>
        </p:spPr>
        <p:txBody>
          <a:bodyPr>
            <a:normAutofit fontScale="700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GB" dirty="0"/>
              <a:t>Set </a:t>
            </a:r>
            <a:r>
              <a:rPr lang="en-GB" b="1" dirty="0"/>
              <a:t>Boundaries/</a:t>
            </a:r>
            <a:r>
              <a:rPr lang="en-GB" dirty="0"/>
              <a:t>Methodology/</a:t>
            </a:r>
            <a:r>
              <a:rPr lang="en-GB" b="1" dirty="0"/>
              <a:t>Methods</a:t>
            </a:r>
          </a:p>
          <a:p>
            <a:pPr lvl="1"/>
            <a:r>
              <a:rPr lang="en-GB" sz="2100" dirty="0"/>
              <a:t>Focus just on </a:t>
            </a:r>
            <a:r>
              <a:rPr lang="en-GB" sz="2100" dirty="0" err="1"/>
              <a:t>Tylorstown</a:t>
            </a:r>
            <a:endParaRPr lang="en-GB" sz="2100" dirty="0"/>
          </a:p>
          <a:p>
            <a:pPr lvl="1"/>
            <a:r>
              <a:rPr lang="en-GB" sz="2100" dirty="0"/>
              <a:t>Use Accurate Survey Techniques (e.g. GPS &amp; Drones) capable of capturing millions of data points to +/- 2cms on a weekly basis for X weeks.</a:t>
            </a:r>
          </a:p>
          <a:p>
            <a:pPr lvl="1"/>
            <a:r>
              <a:rPr lang="en-GB" sz="2100" dirty="0"/>
              <a:t>Produce computer models which generate information from this raw data.</a:t>
            </a:r>
          </a:p>
          <a:p>
            <a:r>
              <a:rPr lang="en-GB" dirty="0"/>
              <a:t>Produce a Literature Review</a:t>
            </a:r>
          </a:p>
          <a:p>
            <a:pPr lvl="1"/>
            <a:r>
              <a:rPr lang="en-GB" sz="2100" dirty="0"/>
              <a:t>What’s been done before on modelling &amp; monitoring landslides?</a:t>
            </a:r>
          </a:p>
          <a:p>
            <a:pPr lvl="1"/>
            <a:r>
              <a:rPr lang="en-GB" sz="2100" dirty="0"/>
              <a:t>What lessons have been learnt? How do we model the data? How did drones do?</a:t>
            </a:r>
          </a:p>
          <a:p>
            <a:r>
              <a:rPr lang="en-GB" dirty="0"/>
              <a:t>Collect Data</a:t>
            </a:r>
          </a:p>
          <a:p>
            <a:pPr lvl="1"/>
            <a:r>
              <a:rPr lang="en-GB" dirty="0"/>
              <a:t>If it ever stops raining. Risk Assessment. Health &amp; Safety. Logistics.</a:t>
            </a:r>
          </a:p>
          <a:p>
            <a:r>
              <a:rPr lang="en-GB" dirty="0"/>
              <a:t>Analysis (Statistical?) / Evaluation</a:t>
            </a:r>
          </a:p>
          <a:p>
            <a:pPr lvl="1"/>
            <a:r>
              <a:rPr lang="en-GB" dirty="0"/>
              <a:t>3D Models, Visualisations, 2D Contour Maps, 3D Volumes, Temporal Analyses, Time-Series Animations, Volumetric Changes, …</a:t>
            </a:r>
          </a:p>
          <a:p>
            <a:pPr lvl="1"/>
            <a:r>
              <a:rPr lang="en-GB" dirty="0"/>
              <a:t>Extrapolation &amp; Prediction!</a:t>
            </a:r>
          </a:p>
          <a:p>
            <a:r>
              <a:rPr lang="en-GB" dirty="0"/>
              <a:t>Conclusions</a:t>
            </a:r>
          </a:p>
          <a:p>
            <a:pPr lvl="1"/>
            <a:r>
              <a:rPr lang="en-GB" dirty="0"/>
              <a:t>Rhondda landslides “don't pose a risk to life and property”  TRUE or FALSE</a:t>
            </a:r>
          </a:p>
          <a:p>
            <a:r>
              <a:rPr lang="en-GB" dirty="0"/>
              <a:t>End ‘Report’ / ‘Academic Paper’ / </a:t>
            </a:r>
            <a:r>
              <a:rPr lang="en-GB" b="1" dirty="0"/>
              <a:t>Who is it for?</a:t>
            </a:r>
            <a:endParaRPr lang="en-GB" dirty="0"/>
          </a:p>
        </p:txBody>
      </p:sp>
      <p:pic>
        <p:nvPicPr>
          <p:cNvPr id="4" name="Picture 3">
            <a:extLst>
              <a:ext uri="{FF2B5EF4-FFF2-40B4-BE49-F238E27FC236}">
                <a16:creationId xmlns:a16="http://schemas.microsoft.com/office/drawing/2014/main" id="{CC710209-1448-433F-AA16-89E90A2027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92416" y="332656"/>
            <a:ext cx="3384376" cy="2275706"/>
          </a:xfrm>
          <a:prstGeom prst="rect">
            <a:avLst/>
          </a:prstGeom>
          <a:noFill/>
          <a:ln>
            <a:noFill/>
          </a:ln>
        </p:spPr>
      </p:pic>
    </p:spTree>
    <p:extLst>
      <p:ext uri="{BB962C8B-B14F-4D97-AF65-F5344CB8AC3E}">
        <p14:creationId xmlns:p14="http://schemas.microsoft.com/office/powerpoint/2010/main" val="105244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9070-FE48-4E6F-A38F-95892A243367}"/>
              </a:ext>
            </a:extLst>
          </p:cNvPr>
          <p:cNvSpPr>
            <a:spLocks noGrp="1"/>
          </p:cNvSpPr>
          <p:nvPr>
            <p:ph type="title"/>
          </p:nvPr>
        </p:nvSpPr>
        <p:spPr>
          <a:xfrm>
            <a:off x="755576" y="476672"/>
            <a:ext cx="7848872" cy="1080120"/>
          </a:xfrm>
        </p:spPr>
        <p:txBody>
          <a:bodyPr>
            <a:normAutofit fontScale="90000"/>
          </a:bodyPr>
          <a:lstStyle/>
          <a:p>
            <a:r>
              <a:rPr lang="en-GB" dirty="0"/>
              <a:t>Constructing a Hypothesis</a:t>
            </a:r>
          </a:p>
        </p:txBody>
      </p:sp>
      <p:sp>
        <p:nvSpPr>
          <p:cNvPr id="3" name="Content Placeholder 2">
            <a:extLst>
              <a:ext uri="{FF2B5EF4-FFF2-40B4-BE49-F238E27FC236}">
                <a16:creationId xmlns:a16="http://schemas.microsoft.com/office/drawing/2014/main" id="{4DF4BC27-6B6B-4C06-8F0E-65D909DFA26D}"/>
              </a:ext>
            </a:extLst>
          </p:cNvPr>
          <p:cNvSpPr>
            <a:spLocks noGrp="1"/>
          </p:cNvSpPr>
          <p:nvPr>
            <p:ph idx="1"/>
          </p:nvPr>
        </p:nvSpPr>
        <p:spPr>
          <a:xfrm>
            <a:off x="755576" y="1628800"/>
            <a:ext cx="8136904" cy="4390256"/>
          </a:xfrm>
        </p:spPr>
        <p:txBody>
          <a:bodyPr>
            <a:normAutofit fontScale="70000" lnSpcReduction="20000"/>
          </a:bodyPr>
          <a:lstStyle/>
          <a:p>
            <a:pPr marL="0" indent="0" algn="ctr">
              <a:buNone/>
            </a:pPr>
            <a:r>
              <a:rPr lang="en-GB" i="1" dirty="0"/>
              <a:t>“Brings clarity, specificity and focus to a research problem”</a:t>
            </a:r>
          </a:p>
          <a:p>
            <a:pPr marL="0" indent="0" algn="ctr">
              <a:buNone/>
            </a:pPr>
            <a:r>
              <a:rPr lang="en-GB" i="1" dirty="0"/>
              <a:t>“Hunches/Assumptions that are tested through a study”</a:t>
            </a:r>
          </a:p>
          <a:p>
            <a:pPr marL="0" indent="0" algn="ctr">
              <a:buNone/>
            </a:pPr>
            <a:endParaRPr lang="en-GB" i="1" dirty="0"/>
          </a:p>
          <a:p>
            <a:pPr marL="0" indent="0">
              <a:buNone/>
            </a:pPr>
            <a:r>
              <a:rPr lang="en-GB" dirty="0"/>
              <a:t>Definition:</a:t>
            </a:r>
          </a:p>
          <a:p>
            <a:r>
              <a:rPr lang="en-GB" dirty="0"/>
              <a:t>“A hypothesis is written in such a way that it can be proven or disproven by valid and reliable data – it is in order to obtain these data that we perform our study”</a:t>
            </a:r>
          </a:p>
          <a:p>
            <a:pPr marL="320040" lvl="1" indent="0">
              <a:buNone/>
            </a:pPr>
            <a:r>
              <a:rPr lang="en-GB" i="1" dirty="0"/>
              <a:t>Grinnell (1988:200) – Richard Jr Grinnell, Social Work Research and Evaluation.</a:t>
            </a:r>
          </a:p>
          <a:p>
            <a:pPr marL="320040" lvl="1" indent="0">
              <a:buNone/>
            </a:pPr>
            <a:endParaRPr lang="en-GB" i="1" dirty="0"/>
          </a:p>
          <a:p>
            <a:pPr marL="0" indent="0">
              <a:buNone/>
            </a:pPr>
            <a:r>
              <a:rPr lang="en-GB" dirty="0"/>
              <a:t>In Practice:</a:t>
            </a:r>
          </a:p>
          <a:p>
            <a:r>
              <a:rPr lang="en-GB" dirty="0"/>
              <a:t>Create a hypothesis</a:t>
            </a:r>
          </a:p>
          <a:p>
            <a:r>
              <a:rPr lang="en-GB" dirty="0"/>
              <a:t>Gather evidence, and then</a:t>
            </a:r>
          </a:p>
          <a:p>
            <a:r>
              <a:rPr lang="en-GB" dirty="0"/>
              <a:t>Analyse hypothesis against the evidence.</a:t>
            </a:r>
          </a:p>
          <a:p>
            <a:r>
              <a:rPr lang="en-GB" dirty="0"/>
              <a:t>A Hypothesis is either true or not.</a:t>
            </a:r>
          </a:p>
          <a:p>
            <a:pPr marL="0" indent="0">
              <a:buNone/>
            </a:pPr>
            <a:endParaRPr lang="en-GB" b="1" i="1" dirty="0"/>
          </a:p>
          <a:p>
            <a:pPr marL="0" indent="0">
              <a:buNone/>
            </a:pPr>
            <a:r>
              <a:rPr lang="en-GB" b="1" i="1" dirty="0"/>
              <a:t>HW: Produce a Hypothesis associated with a Computing Research Project</a:t>
            </a:r>
            <a:endParaRPr lang="en-GB" dirty="0"/>
          </a:p>
        </p:txBody>
      </p:sp>
    </p:spTree>
    <p:extLst>
      <p:ext uri="{BB962C8B-B14F-4D97-AF65-F5344CB8AC3E}">
        <p14:creationId xmlns:p14="http://schemas.microsoft.com/office/powerpoint/2010/main" val="25099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F231-E497-4E72-8EB4-1049FD3F8A52}"/>
              </a:ext>
            </a:extLst>
          </p:cNvPr>
          <p:cNvSpPr>
            <a:spLocks noGrp="1"/>
          </p:cNvSpPr>
          <p:nvPr>
            <p:ph type="title"/>
          </p:nvPr>
        </p:nvSpPr>
        <p:spPr/>
        <p:txBody>
          <a:bodyPr/>
          <a:lstStyle/>
          <a:p>
            <a:r>
              <a:rPr lang="en-GB" dirty="0"/>
              <a:t>Research Methods</a:t>
            </a:r>
          </a:p>
        </p:txBody>
      </p:sp>
      <p:sp>
        <p:nvSpPr>
          <p:cNvPr id="3" name="Content Placeholder 2">
            <a:extLst>
              <a:ext uri="{FF2B5EF4-FFF2-40B4-BE49-F238E27FC236}">
                <a16:creationId xmlns:a16="http://schemas.microsoft.com/office/drawing/2014/main" id="{0F8026B4-FF4C-456D-9040-C3C639E5AEDA}"/>
              </a:ext>
            </a:extLst>
          </p:cNvPr>
          <p:cNvSpPr>
            <a:spLocks noGrp="1"/>
          </p:cNvSpPr>
          <p:nvPr>
            <p:ph idx="1"/>
          </p:nvPr>
        </p:nvSpPr>
        <p:spPr>
          <a:xfrm>
            <a:off x="755576" y="2132856"/>
            <a:ext cx="8208912" cy="3886200"/>
          </a:xfrm>
        </p:spPr>
        <p:txBody>
          <a:bodyPr/>
          <a:lstStyle/>
          <a:p>
            <a:r>
              <a:rPr lang="en-GB" dirty="0"/>
              <a:t>Plenty of books out there on Research Methods</a:t>
            </a:r>
          </a:p>
          <a:p>
            <a:pPr lvl="1"/>
            <a:r>
              <a:rPr lang="en-GB" dirty="0"/>
              <a:t>E.g. Sage link through </a:t>
            </a:r>
            <a:r>
              <a:rPr lang="en-GB" dirty="0" err="1"/>
              <a:t>FindIt</a:t>
            </a:r>
            <a:endParaRPr lang="en-GB" dirty="0"/>
          </a:p>
          <a:p>
            <a:pPr lvl="1"/>
            <a:r>
              <a:rPr lang="en-GB" dirty="0"/>
              <a:t>So, try to keep a focus; and don’t get </a:t>
            </a:r>
            <a:r>
              <a:rPr lang="en-GB" dirty="0" err="1"/>
              <a:t>sidetracked</a:t>
            </a:r>
            <a:r>
              <a:rPr lang="en-GB" dirty="0"/>
              <a:t>.</a:t>
            </a:r>
          </a:p>
          <a:p>
            <a:pPr lvl="1"/>
            <a:r>
              <a:rPr lang="en-GB" dirty="0"/>
              <a:t>Are there RM books in your specific subject / topic area</a:t>
            </a:r>
          </a:p>
          <a:p>
            <a:pPr lvl="2"/>
            <a:r>
              <a:rPr lang="en-GB" dirty="0"/>
              <a:t>Remember the filtering of results (from Sharon’s talk).</a:t>
            </a:r>
          </a:p>
          <a:p>
            <a:pPr lvl="2"/>
            <a:r>
              <a:rPr lang="en-GB" dirty="0"/>
              <a:t>Just focus on chapters relevant to your project</a:t>
            </a:r>
          </a:p>
          <a:p>
            <a:pPr lvl="1"/>
            <a:endParaRPr lang="en-GB" dirty="0"/>
          </a:p>
        </p:txBody>
      </p:sp>
    </p:spTree>
    <p:extLst>
      <p:ext uri="{BB962C8B-B14F-4D97-AF65-F5344CB8AC3E}">
        <p14:creationId xmlns:p14="http://schemas.microsoft.com/office/powerpoint/2010/main" val="401292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98BC-8FA5-43EA-AEBE-F77A833082C8}"/>
              </a:ext>
            </a:extLst>
          </p:cNvPr>
          <p:cNvSpPr>
            <a:spLocks noGrp="1"/>
          </p:cNvSpPr>
          <p:nvPr>
            <p:ph type="title"/>
          </p:nvPr>
        </p:nvSpPr>
        <p:spPr>
          <a:xfrm>
            <a:off x="755576" y="476672"/>
            <a:ext cx="8208912" cy="864096"/>
          </a:xfrm>
        </p:spPr>
        <p:txBody>
          <a:bodyPr>
            <a:normAutofit/>
          </a:bodyPr>
          <a:lstStyle/>
          <a:p>
            <a:r>
              <a:rPr lang="en-GB" sz="4400" dirty="0"/>
              <a:t>Different Types of Hypotheses</a:t>
            </a:r>
          </a:p>
        </p:txBody>
      </p:sp>
      <p:sp>
        <p:nvSpPr>
          <p:cNvPr id="3" name="Content Placeholder 2">
            <a:extLst>
              <a:ext uri="{FF2B5EF4-FFF2-40B4-BE49-F238E27FC236}">
                <a16:creationId xmlns:a16="http://schemas.microsoft.com/office/drawing/2014/main" id="{15F2C7E4-B918-442F-B135-86F6701B126E}"/>
              </a:ext>
            </a:extLst>
          </p:cNvPr>
          <p:cNvSpPr>
            <a:spLocks noGrp="1"/>
          </p:cNvSpPr>
          <p:nvPr>
            <p:ph idx="1"/>
          </p:nvPr>
        </p:nvSpPr>
        <p:spPr>
          <a:xfrm>
            <a:off x="755576" y="1700808"/>
            <a:ext cx="7632848" cy="4318248"/>
          </a:xfrm>
        </p:spPr>
        <p:txBody>
          <a:bodyPr>
            <a:normAutofit fontScale="70000" lnSpcReduction="20000"/>
          </a:bodyPr>
          <a:lstStyle/>
          <a:p>
            <a:pPr marL="0" indent="0">
              <a:buNone/>
            </a:pPr>
            <a:r>
              <a:rPr lang="en-GB" b="1" dirty="0"/>
              <a:t>1) ‘there is no significant difference in the proportion of male and female smokers in the study population’</a:t>
            </a:r>
          </a:p>
          <a:p>
            <a:pPr marL="320040" lvl="1" indent="0">
              <a:buNone/>
            </a:pPr>
            <a:r>
              <a:rPr lang="en-GB" dirty="0"/>
              <a:t>this type of hypothesis construction stating no difference is called a </a:t>
            </a:r>
            <a:r>
              <a:rPr lang="en-GB" b="1" dirty="0"/>
              <a:t>null hypothesis</a:t>
            </a:r>
          </a:p>
          <a:p>
            <a:pPr marL="320040" lvl="1" indent="0">
              <a:buNone/>
            </a:pPr>
            <a:endParaRPr lang="en-GB" b="1" dirty="0"/>
          </a:p>
          <a:p>
            <a:pPr marL="0" indent="0">
              <a:buNone/>
            </a:pPr>
            <a:r>
              <a:rPr lang="en-GB" b="1" dirty="0"/>
              <a:t>2) ‘A greater proportion of females than males are smokers in the study population’</a:t>
            </a:r>
          </a:p>
          <a:p>
            <a:pPr marL="320040" lvl="1" indent="0">
              <a:buNone/>
            </a:pPr>
            <a:r>
              <a:rPr lang="en-GB" dirty="0"/>
              <a:t>the hypothesis indicates that there will be a difference but does not present the magnitude is called a </a:t>
            </a:r>
            <a:r>
              <a:rPr lang="en-GB" b="1" dirty="0"/>
              <a:t>hypothesis of difference</a:t>
            </a:r>
          </a:p>
          <a:p>
            <a:pPr marL="320040" lvl="1" indent="0">
              <a:buNone/>
            </a:pPr>
            <a:endParaRPr lang="en-GB" b="1" dirty="0"/>
          </a:p>
          <a:p>
            <a:pPr marL="0" indent="0">
              <a:buNone/>
            </a:pPr>
            <a:r>
              <a:rPr lang="en-GB" b="1" dirty="0"/>
              <a:t>3) ‘A total of 60% of females and 30% of males in the study population are smokers’</a:t>
            </a:r>
          </a:p>
          <a:p>
            <a:pPr marL="320040" lvl="1" indent="0">
              <a:buNone/>
            </a:pPr>
            <a:r>
              <a:rPr lang="en-GB" dirty="0"/>
              <a:t>where through </a:t>
            </a:r>
            <a:r>
              <a:rPr lang="en-GB" b="1" i="1" dirty="0"/>
              <a:t>previous knowledge </a:t>
            </a:r>
            <a:r>
              <a:rPr lang="en-GB" dirty="0"/>
              <a:t>an actual quantification of the difference is proposed, this is called a </a:t>
            </a:r>
            <a:r>
              <a:rPr lang="en-GB" b="1" dirty="0"/>
              <a:t>hypothesis of point difference</a:t>
            </a:r>
          </a:p>
          <a:p>
            <a:pPr marL="320040" lvl="1" indent="0">
              <a:buNone/>
            </a:pPr>
            <a:endParaRPr lang="en-GB" b="1" dirty="0"/>
          </a:p>
          <a:p>
            <a:pPr marL="0" indent="0">
              <a:buNone/>
            </a:pPr>
            <a:r>
              <a:rPr lang="en-GB" b="1" dirty="0"/>
              <a:t>4) ‘There are twice as many female smokers to male smokers in the study population’</a:t>
            </a:r>
          </a:p>
          <a:p>
            <a:pPr marL="320040" lvl="1" indent="0">
              <a:buNone/>
            </a:pPr>
            <a:r>
              <a:rPr lang="en-GB" dirty="0"/>
              <a:t>Stipulates the extent of the relationship between the two variables is called a </a:t>
            </a:r>
            <a:r>
              <a:rPr lang="en-GB" b="1" dirty="0"/>
              <a:t>hypothesis of association.</a:t>
            </a:r>
            <a:endParaRPr lang="en-GB" dirty="0"/>
          </a:p>
        </p:txBody>
      </p:sp>
    </p:spTree>
    <p:extLst>
      <p:ext uri="{BB962C8B-B14F-4D97-AF65-F5344CB8AC3E}">
        <p14:creationId xmlns:p14="http://schemas.microsoft.com/office/powerpoint/2010/main" val="118377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3A14-8D49-4E7D-9B25-5F0287189D6A}"/>
              </a:ext>
            </a:extLst>
          </p:cNvPr>
          <p:cNvSpPr>
            <a:spLocks noGrp="1"/>
          </p:cNvSpPr>
          <p:nvPr>
            <p:ph type="title"/>
          </p:nvPr>
        </p:nvSpPr>
        <p:spPr>
          <a:xfrm>
            <a:off x="755576" y="476672"/>
            <a:ext cx="8208912" cy="1600200"/>
          </a:xfrm>
        </p:spPr>
        <p:txBody>
          <a:bodyPr>
            <a:normAutofit fontScale="90000"/>
          </a:bodyPr>
          <a:lstStyle/>
          <a:p>
            <a:r>
              <a:rPr lang="en-GB" sz="4000" dirty="0"/>
              <a:t>How to be Confident your</a:t>
            </a:r>
            <a:br>
              <a:rPr lang="en-GB" sz="4000" dirty="0"/>
            </a:br>
            <a:r>
              <a:rPr lang="en-GB" sz="4000" dirty="0"/>
              <a:t>Research matched the Expectations</a:t>
            </a:r>
          </a:p>
        </p:txBody>
      </p:sp>
      <p:sp>
        <p:nvSpPr>
          <p:cNvPr id="3" name="Content Placeholder 2">
            <a:extLst>
              <a:ext uri="{FF2B5EF4-FFF2-40B4-BE49-F238E27FC236}">
                <a16:creationId xmlns:a16="http://schemas.microsoft.com/office/drawing/2014/main" id="{65A8C866-EC9C-49E3-AC26-1E5C0C883482}"/>
              </a:ext>
            </a:extLst>
          </p:cNvPr>
          <p:cNvSpPr>
            <a:spLocks noGrp="1"/>
          </p:cNvSpPr>
          <p:nvPr>
            <p:ph idx="1"/>
          </p:nvPr>
        </p:nvSpPr>
        <p:spPr/>
        <p:txBody>
          <a:bodyPr/>
          <a:lstStyle/>
          <a:p>
            <a:r>
              <a:rPr lang="en-GB" dirty="0"/>
              <a:t>Ensure that you clearly identify the expected path, the reasons to follow this path and use appropriate tools and methods to guide you along this path.</a:t>
            </a:r>
          </a:p>
          <a:p>
            <a:endParaRPr lang="en-GB" dirty="0"/>
          </a:p>
          <a:p>
            <a:r>
              <a:rPr lang="en-GB" b="1" i="1" dirty="0"/>
              <a:t>As a ‘novice’ how would you have this confidence?</a:t>
            </a:r>
            <a:endParaRPr lang="en-GB" dirty="0"/>
          </a:p>
        </p:txBody>
      </p:sp>
    </p:spTree>
    <p:extLst>
      <p:ext uri="{BB962C8B-B14F-4D97-AF65-F5344CB8AC3E}">
        <p14:creationId xmlns:p14="http://schemas.microsoft.com/office/powerpoint/2010/main" val="34738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6B97-24FB-46D7-B53A-44C9327F7F02}"/>
              </a:ext>
            </a:extLst>
          </p:cNvPr>
          <p:cNvSpPr>
            <a:spLocks noGrp="1"/>
          </p:cNvSpPr>
          <p:nvPr>
            <p:ph type="title"/>
          </p:nvPr>
        </p:nvSpPr>
        <p:spPr>
          <a:xfrm>
            <a:off x="611560" y="476672"/>
            <a:ext cx="8532440" cy="1600200"/>
          </a:xfrm>
        </p:spPr>
        <p:txBody>
          <a:bodyPr>
            <a:noAutofit/>
          </a:bodyPr>
          <a:lstStyle/>
          <a:p>
            <a:r>
              <a:rPr lang="en-GB" sz="4400" dirty="0"/>
              <a:t>What is a Research Methodology</a:t>
            </a:r>
            <a:br>
              <a:rPr lang="en-GB" sz="4400" dirty="0"/>
            </a:br>
            <a:r>
              <a:rPr lang="en-GB" sz="4400" dirty="0"/>
              <a:t>&amp; Research Method?</a:t>
            </a:r>
          </a:p>
        </p:txBody>
      </p:sp>
      <p:sp>
        <p:nvSpPr>
          <p:cNvPr id="3" name="Content Placeholder 2">
            <a:extLst>
              <a:ext uri="{FF2B5EF4-FFF2-40B4-BE49-F238E27FC236}">
                <a16:creationId xmlns:a16="http://schemas.microsoft.com/office/drawing/2014/main" id="{3DD1B61D-CB77-406E-A992-9901A3F9084A}"/>
              </a:ext>
            </a:extLst>
          </p:cNvPr>
          <p:cNvSpPr>
            <a:spLocks noGrp="1"/>
          </p:cNvSpPr>
          <p:nvPr>
            <p:ph idx="1"/>
          </p:nvPr>
        </p:nvSpPr>
        <p:spPr/>
        <p:txBody>
          <a:bodyPr>
            <a:normAutofit/>
          </a:bodyPr>
          <a:lstStyle/>
          <a:p>
            <a:pPr marL="0" indent="0">
              <a:buNone/>
            </a:pPr>
            <a:r>
              <a:rPr lang="en-GB" dirty="0"/>
              <a:t>Research Methodology:</a:t>
            </a:r>
          </a:p>
          <a:p>
            <a:r>
              <a:rPr lang="en-GB" dirty="0"/>
              <a:t>like a set of rules and procedures to guide you through a project process.</a:t>
            </a:r>
          </a:p>
          <a:p>
            <a:r>
              <a:rPr lang="en-GB" dirty="0"/>
              <a:t>Two main types of research:</a:t>
            </a:r>
          </a:p>
          <a:p>
            <a:pPr lvl="1"/>
            <a:r>
              <a:rPr lang="en-GB" dirty="0"/>
              <a:t>Qualitative &amp; Quantitative</a:t>
            </a:r>
          </a:p>
          <a:p>
            <a:pPr marL="0" indent="0">
              <a:buNone/>
            </a:pPr>
            <a:endParaRPr lang="en-GB" dirty="0"/>
          </a:p>
          <a:p>
            <a:pPr marL="0" indent="0">
              <a:buNone/>
            </a:pPr>
            <a:r>
              <a:rPr lang="en-GB" dirty="0"/>
              <a:t>Research Method:</a:t>
            </a:r>
          </a:p>
          <a:p>
            <a:r>
              <a:rPr lang="en-GB" dirty="0"/>
              <a:t>the tools (techniques) for collecting data</a:t>
            </a:r>
          </a:p>
        </p:txBody>
      </p:sp>
    </p:spTree>
    <p:extLst>
      <p:ext uri="{BB962C8B-B14F-4D97-AF65-F5344CB8AC3E}">
        <p14:creationId xmlns:p14="http://schemas.microsoft.com/office/powerpoint/2010/main" val="3947751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D3F1-D0A7-4B01-BFE5-AC6DE4575C42}"/>
              </a:ext>
            </a:extLst>
          </p:cNvPr>
          <p:cNvSpPr>
            <a:spLocks noGrp="1"/>
          </p:cNvSpPr>
          <p:nvPr>
            <p:ph type="title"/>
          </p:nvPr>
        </p:nvSpPr>
        <p:spPr>
          <a:xfrm>
            <a:off x="755576" y="476672"/>
            <a:ext cx="8388424" cy="1600200"/>
          </a:xfrm>
        </p:spPr>
        <p:txBody>
          <a:bodyPr/>
          <a:lstStyle/>
          <a:p>
            <a:r>
              <a:rPr lang="en-GB" dirty="0" err="1"/>
              <a:t>Quantitive</a:t>
            </a:r>
            <a:r>
              <a:rPr lang="en-GB" dirty="0"/>
              <a:t> &amp; Qualitative</a:t>
            </a:r>
          </a:p>
        </p:txBody>
      </p:sp>
      <p:sp>
        <p:nvSpPr>
          <p:cNvPr id="3" name="Content Placeholder 2">
            <a:extLst>
              <a:ext uri="{FF2B5EF4-FFF2-40B4-BE49-F238E27FC236}">
                <a16:creationId xmlns:a16="http://schemas.microsoft.com/office/drawing/2014/main" id="{FF021918-5FBE-4585-830A-34C41C2A3A89}"/>
              </a:ext>
            </a:extLst>
          </p:cNvPr>
          <p:cNvSpPr>
            <a:spLocks noGrp="1"/>
          </p:cNvSpPr>
          <p:nvPr>
            <p:ph idx="1"/>
          </p:nvPr>
        </p:nvSpPr>
        <p:spPr/>
        <p:txBody>
          <a:bodyPr>
            <a:normAutofit/>
          </a:bodyPr>
          <a:lstStyle/>
          <a:p>
            <a:pPr marL="0" indent="0">
              <a:buNone/>
            </a:pPr>
            <a:r>
              <a:rPr lang="en-GB" b="1" dirty="0"/>
              <a:t>Quantitative</a:t>
            </a:r>
          </a:p>
          <a:p>
            <a:r>
              <a:rPr lang="en-GB" dirty="0"/>
              <a:t>as the name suggests, is concerned with trying to quantify things; it asks questions such as ‘how long’, ‘how many’ or ‘the degree to which’. </a:t>
            </a:r>
          </a:p>
          <a:p>
            <a:r>
              <a:rPr lang="en-GB" dirty="0"/>
              <a:t>Quantitative methods look to quantify data and generalise results from a sample of the population of interest. They may look to measure the incidence of various views and opinions in a chosen sample for example or aggregate results.</a:t>
            </a:r>
          </a:p>
        </p:txBody>
      </p:sp>
      <p:sp>
        <p:nvSpPr>
          <p:cNvPr id="4" name="TextBox 3">
            <a:extLst>
              <a:ext uri="{FF2B5EF4-FFF2-40B4-BE49-F238E27FC236}">
                <a16:creationId xmlns:a16="http://schemas.microsoft.com/office/drawing/2014/main" id="{9BE9A2F1-925D-46E1-87C8-F249E311A535}"/>
              </a:ext>
            </a:extLst>
          </p:cNvPr>
          <p:cNvSpPr txBox="1"/>
          <p:nvPr/>
        </p:nvSpPr>
        <p:spPr>
          <a:xfrm>
            <a:off x="621376" y="6510436"/>
            <a:ext cx="7701147" cy="338554"/>
          </a:xfrm>
          <a:prstGeom prst="rect">
            <a:avLst/>
          </a:prstGeom>
          <a:noFill/>
        </p:spPr>
        <p:txBody>
          <a:bodyPr wrap="none" rtlCol="0">
            <a:spAutoFit/>
          </a:bodyPr>
          <a:lstStyle/>
          <a:p>
            <a:r>
              <a:rPr lang="en-GB" sz="1600" dirty="0"/>
              <a:t>MacDonald &amp; </a:t>
            </a:r>
            <a:r>
              <a:rPr lang="en-GB" sz="1600" dirty="0" err="1"/>
              <a:t>Headlam</a:t>
            </a:r>
            <a:r>
              <a:rPr lang="en-GB" sz="1600" dirty="0"/>
              <a:t> "Research Methods Handbook", CLES, ISBN: 1870053656</a:t>
            </a:r>
          </a:p>
        </p:txBody>
      </p:sp>
    </p:spTree>
    <p:extLst>
      <p:ext uri="{BB962C8B-B14F-4D97-AF65-F5344CB8AC3E}">
        <p14:creationId xmlns:p14="http://schemas.microsoft.com/office/powerpoint/2010/main" val="58736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F994-BBE7-48AD-BE0B-ADF7BB1D3264}"/>
              </a:ext>
            </a:extLst>
          </p:cNvPr>
          <p:cNvSpPr txBox="1">
            <a:spLocks/>
          </p:cNvSpPr>
          <p:nvPr/>
        </p:nvSpPr>
        <p:spPr>
          <a:xfrm>
            <a:off x="755576" y="476672"/>
            <a:ext cx="8388424" cy="1600200"/>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err="1"/>
              <a:t>Quantitive</a:t>
            </a:r>
            <a:r>
              <a:rPr lang="en-GB" dirty="0"/>
              <a:t> &amp; Qualitative</a:t>
            </a:r>
          </a:p>
        </p:txBody>
      </p:sp>
      <p:sp>
        <p:nvSpPr>
          <p:cNvPr id="3" name="Content Placeholder 2">
            <a:extLst>
              <a:ext uri="{FF2B5EF4-FFF2-40B4-BE49-F238E27FC236}">
                <a16:creationId xmlns:a16="http://schemas.microsoft.com/office/drawing/2014/main" id="{D4F52412-B51D-4E77-8E67-1B5E8E568867}"/>
              </a:ext>
            </a:extLst>
          </p:cNvPr>
          <p:cNvSpPr txBox="1">
            <a:spLocks/>
          </p:cNvSpPr>
          <p:nvPr/>
        </p:nvSpPr>
        <p:spPr>
          <a:xfrm>
            <a:off x="755576" y="2132856"/>
            <a:ext cx="7543800" cy="3886200"/>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GB" b="1" dirty="0"/>
              <a:t>Qualitative</a:t>
            </a:r>
          </a:p>
          <a:p>
            <a:r>
              <a:rPr lang="en-GB" dirty="0"/>
              <a:t>concerned with the quality of information, qualitative methods attempt to gain an understanding of the underlying reasons and motivations for actions and establish how people interpret their experiences and the world around them. Qualitative methods provide insights into the setting of a problem, generating ideas and/or hypotheses.</a:t>
            </a:r>
          </a:p>
        </p:txBody>
      </p:sp>
      <p:sp>
        <p:nvSpPr>
          <p:cNvPr id="4" name="TextBox 3">
            <a:extLst>
              <a:ext uri="{FF2B5EF4-FFF2-40B4-BE49-F238E27FC236}">
                <a16:creationId xmlns:a16="http://schemas.microsoft.com/office/drawing/2014/main" id="{E3097848-8C48-42BD-BAD7-984A2AB3E2B0}"/>
              </a:ext>
            </a:extLst>
          </p:cNvPr>
          <p:cNvSpPr txBox="1"/>
          <p:nvPr/>
        </p:nvSpPr>
        <p:spPr>
          <a:xfrm>
            <a:off x="621376" y="6510436"/>
            <a:ext cx="7701147" cy="338554"/>
          </a:xfrm>
          <a:prstGeom prst="rect">
            <a:avLst/>
          </a:prstGeom>
          <a:noFill/>
        </p:spPr>
        <p:txBody>
          <a:bodyPr wrap="none" rtlCol="0">
            <a:spAutoFit/>
          </a:bodyPr>
          <a:lstStyle/>
          <a:p>
            <a:r>
              <a:rPr lang="en-GB" sz="1600" dirty="0"/>
              <a:t>MacDonald &amp; </a:t>
            </a:r>
            <a:r>
              <a:rPr lang="en-GB" sz="1600" dirty="0" err="1"/>
              <a:t>Headlam</a:t>
            </a:r>
            <a:r>
              <a:rPr lang="en-GB" sz="1600" dirty="0"/>
              <a:t> "Research Methods Handbook", CLES, ISBN: 1870053656</a:t>
            </a:r>
          </a:p>
        </p:txBody>
      </p:sp>
    </p:spTree>
    <p:extLst>
      <p:ext uri="{BB962C8B-B14F-4D97-AF65-F5344CB8AC3E}">
        <p14:creationId xmlns:p14="http://schemas.microsoft.com/office/powerpoint/2010/main" val="3294108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D42-FCE9-400F-A071-D78FDBF940BF}"/>
              </a:ext>
            </a:extLst>
          </p:cNvPr>
          <p:cNvSpPr txBox="1">
            <a:spLocks/>
          </p:cNvSpPr>
          <p:nvPr/>
        </p:nvSpPr>
        <p:spPr>
          <a:xfrm>
            <a:off x="755576" y="476672"/>
            <a:ext cx="8388424" cy="1600200"/>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err="1"/>
              <a:t>Quantitive</a:t>
            </a:r>
            <a:r>
              <a:rPr lang="en-GB" dirty="0"/>
              <a:t> &amp; Qualitative</a:t>
            </a:r>
          </a:p>
        </p:txBody>
      </p:sp>
      <p:sp>
        <p:nvSpPr>
          <p:cNvPr id="3" name="Content Placeholder 2">
            <a:extLst>
              <a:ext uri="{FF2B5EF4-FFF2-40B4-BE49-F238E27FC236}">
                <a16:creationId xmlns:a16="http://schemas.microsoft.com/office/drawing/2014/main" id="{959864FC-7F16-4D08-A6BD-629D6B7FB8B7}"/>
              </a:ext>
            </a:extLst>
          </p:cNvPr>
          <p:cNvSpPr txBox="1">
            <a:spLocks/>
          </p:cNvSpPr>
          <p:nvPr/>
        </p:nvSpPr>
        <p:spPr>
          <a:xfrm>
            <a:off x="755576" y="2132856"/>
            <a:ext cx="7543800" cy="3886200"/>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GB" b="1" dirty="0" err="1"/>
              <a:t>Quantitive</a:t>
            </a:r>
            <a:r>
              <a:rPr lang="en-GB" b="1" dirty="0"/>
              <a:t> vs. Qualitative</a:t>
            </a:r>
          </a:p>
          <a:p>
            <a:r>
              <a:rPr lang="en-GB" dirty="0"/>
              <a:t>The lesser of two evils:</a:t>
            </a:r>
          </a:p>
          <a:p>
            <a:r>
              <a:rPr lang="en-GB" dirty="0"/>
              <a:t>Either Count Things OR Talk to People!</a:t>
            </a:r>
          </a:p>
          <a:p>
            <a:endParaRPr lang="en-GB" dirty="0"/>
          </a:p>
          <a:p>
            <a:r>
              <a:rPr lang="en-GB" dirty="0"/>
              <a:t>Qualitative Research Data may often be converted into numbers (Quantified)</a:t>
            </a:r>
          </a:p>
        </p:txBody>
      </p:sp>
      <p:sp>
        <p:nvSpPr>
          <p:cNvPr id="4" name="TextBox 3">
            <a:extLst>
              <a:ext uri="{FF2B5EF4-FFF2-40B4-BE49-F238E27FC236}">
                <a16:creationId xmlns:a16="http://schemas.microsoft.com/office/drawing/2014/main" id="{A78A3858-02F6-4FB9-B6AA-1280B2EF5657}"/>
              </a:ext>
            </a:extLst>
          </p:cNvPr>
          <p:cNvSpPr txBox="1"/>
          <p:nvPr/>
        </p:nvSpPr>
        <p:spPr>
          <a:xfrm>
            <a:off x="621376" y="6510436"/>
            <a:ext cx="7701147" cy="338554"/>
          </a:xfrm>
          <a:prstGeom prst="rect">
            <a:avLst/>
          </a:prstGeom>
          <a:noFill/>
        </p:spPr>
        <p:txBody>
          <a:bodyPr wrap="none" rtlCol="0">
            <a:spAutoFit/>
          </a:bodyPr>
          <a:lstStyle/>
          <a:p>
            <a:r>
              <a:rPr lang="en-GB" sz="1600" dirty="0"/>
              <a:t>MacDonald &amp; </a:t>
            </a:r>
            <a:r>
              <a:rPr lang="en-GB" sz="1600" dirty="0" err="1"/>
              <a:t>Headlam</a:t>
            </a:r>
            <a:r>
              <a:rPr lang="en-GB" sz="1600" dirty="0"/>
              <a:t> "Research Methods Handbook", CLES, ISBN: 1870053656</a:t>
            </a:r>
          </a:p>
        </p:txBody>
      </p:sp>
    </p:spTree>
    <p:extLst>
      <p:ext uri="{BB962C8B-B14F-4D97-AF65-F5344CB8AC3E}">
        <p14:creationId xmlns:p14="http://schemas.microsoft.com/office/powerpoint/2010/main" val="1441629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91ED-C6BC-414E-B7BB-34AFCFA2400E}"/>
              </a:ext>
            </a:extLst>
          </p:cNvPr>
          <p:cNvSpPr txBox="1">
            <a:spLocks/>
          </p:cNvSpPr>
          <p:nvPr/>
        </p:nvSpPr>
        <p:spPr>
          <a:xfrm>
            <a:off x="755576" y="476672"/>
            <a:ext cx="8388424" cy="1600200"/>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err="1"/>
              <a:t>Quantitive</a:t>
            </a:r>
            <a:r>
              <a:rPr lang="en-GB" dirty="0"/>
              <a:t> &amp; Qualitative</a:t>
            </a:r>
          </a:p>
        </p:txBody>
      </p:sp>
      <p:sp>
        <p:nvSpPr>
          <p:cNvPr id="4" name="TextBox 3">
            <a:extLst>
              <a:ext uri="{FF2B5EF4-FFF2-40B4-BE49-F238E27FC236}">
                <a16:creationId xmlns:a16="http://schemas.microsoft.com/office/drawing/2014/main" id="{AFAB7AF5-4DC2-40ED-9E87-D86F4E5AE00B}"/>
              </a:ext>
            </a:extLst>
          </p:cNvPr>
          <p:cNvSpPr txBox="1"/>
          <p:nvPr/>
        </p:nvSpPr>
        <p:spPr>
          <a:xfrm>
            <a:off x="621376" y="6510436"/>
            <a:ext cx="7701147" cy="338554"/>
          </a:xfrm>
          <a:prstGeom prst="rect">
            <a:avLst/>
          </a:prstGeom>
          <a:noFill/>
        </p:spPr>
        <p:txBody>
          <a:bodyPr wrap="none" rtlCol="0">
            <a:spAutoFit/>
          </a:bodyPr>
          <a:lstStyle/>
          <a:p>
            <a:r>
              <a:rPr lang="en-GB" sz="1600" dirty="0"/>
              <a:t>MacDonald &amp; </a:t>
            </a:r>
            <a:r>
              <a:rPr lang="en-GB" sz="1600" dirty="0" err="1"/>
              <a:t>Headlam</a:t>
            </a:r>
            <a:r>
              <a:rPr lang="en-GB" sz="1600" dirty="0"/>
              <a:t> "Research Methods Handbook", CLES, ISBN: 1870053656</a:t>
            </a:r>
          </a:p>
        </p:txBody>
      </p:sp>
      <p:pic>
        <p:nvPicPr>
          <p:cNvPr id="5" name="Picture 4">
            <a:extLst>
              <a:ext uri="{FF2B5EF4-FFF2-40B4-BE49-F238E27FC236}">
                <a16:creationId xmlns:a16="http://schemas.microsoft.com/office/drawing/2014/main" id="{53CA3345-80FD-45B7-9585-A9768DECB28E}"/>
              </a:ext>
            </a:extLst>
          </p:cNvPr>
          <p:cNvPicPr>
            <a:picLocks noChangeAspect="1"/>
          </p:cNvPicPr>
          <p:nvPr/>
        </p:nvPicPr>
        <p:blipFill>
          <a:blip r:embed="rId2"/>
          <a:stretch>
            <a:fillRect/>
          </a:stretch>
        </p:blipFill>
        <p:spPr>
          <a:xfrm>
            <a:off x="873273" y="1376906"/>
            <a:ext cx="7197352" cy="5014548"/>
          </a:xfrm>
          <a:prstGeom prst="rect">
            <a:avLst/>
          </a:prstGeom>
        </p:spPr>
      </p:pic>
      <p:sp>
        <p:nvSpPr>
          <p:cNvPr id="6" name="Rectangle 5">
            <a:extLst>
              <a:ext uri="{FF2B5EF4-FFF2-40B4-BE49-F238E27FC236}">
                <a16:creationId xmlns:a16="http://schemas.microsoft.com/office/drawing/2014/main" id="{102EDE27-1897-4D5B-8397-87DA4FC51898}"/>
              </a:ext>
            </a:extLst>
          </p:cNvPr>
          <p:cNvSpPr/>
          <p:nvPr/>
        </p:nvSpPr>
        <p:spPr>
          <a:xfrm>
            <a:off x="2555776" y="1387032"/>
            <a:ext cx="2448272" cy="50044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50ACB77-54C3-408B-8CA4-20A52111836E}"/>
              </a:ext>
            </a:extLst>
          </p:cNvPr>
          <p:cNvSpPr txBox="1"/>
          <p:nvPr/>
        </p:nvSpPr>
        <p:spPr>
          <a:xfrm>
            <a:off x="107504" y="1186675"/>
            <a:ext cx="2480166" cy="646331"/>
          </a:xfrm>
          <a:prstGeom prst="rect">
            <a:avLst/>
          </a:prstGeom>
          <a:noFill/>
        </p:spPr>
        <p:txBody>
          <a:bodyPr wrap="none" rtlCol="0">
            <a:spAutoFit/>
          </a:bodyPr>
          <a:lstStyle/>
          <a:p>
            <a:pPr algn="r"/>
            <a:r>
              <a:rPr lang="en-GB" b="1" i="1" dirty="0">
                <a:solidFill>
                  <a:srgbClr val="C00000"/>
                </a:solidFill>
              </a:rPr>
              <a:t>e.g. Relate to </a:t>
            </a:r>
          </a:p>
          <a:p>
            <a:pPr algn="r"/>
            <a:r>
              <a:rPr lang="en-GB" b="1" i="1" dirty="0">
                <a:solidFill>
                  <a:srgbClr val="C00000"/>
                </a:solidFill>
              </a:rPr>
              <a:t>“Landslide Problem”</a:t>
            </a:r>
          </a:p>
        </p:txBody>
      </p:sp>
      <p:sp>
        <p:nvSpPr>
          <p:cNvPr id="8" name="Rectangle 7">
            <a:extLst>
              <a:ext uri="{FF2B5EF4-FFF2-40B4-BE49-F238E27FC236}">
                <a16:creationId xmlns:a16="http://schemas.microsoft.com/office/drawing/2014/main" id="{778866CE-9E52-47D3-BA77-CB96914C367C}"/>
              </a:ext>
            </a:extLst>
          </p:cNvPr>
          <p:cNvSpPr/>
          <p:nvPr/>
        </p:nvSpPr>
        <p:spPr>
          <a:xfrm rot="18640025">
            <a:off x="2747936" y="3352876"/>
            <a:ext cx="7494359" cy="830997"/>
          </a:xfrm>
          <a:prstGeom prst="rect">
            <a:avLst/>
          </a:prstGeom>
          <a:noFill/>
        </p:spPr>
        <p:txBody>
          <a:bodyPr wrap="square" lIns="91440" tIns="45720" rIns="91440" bIns="45720">
            <a:spAutoFit/>
          </a:bodyPr>
          <a:lstStyle/>
          <a:p>
            <a:pPr algn="ctr"/>
            <a:r>
              <a:rPr lang="en-US" sz="1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do you think</a:t>
            </a:r>
          </a:p>
          <a:p>
            <a:pPr algn="ctr"/>
            <a:r>
              <a:rPr lang="en-US" sz="1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of USW as a </a:t>
            </a:r>
            <a:r>
              <a:rPr lang="en-US" sz="16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centre</a:t>
            </a:r>
            <a:r>
              <a:rPr lang="en-US" sz="1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of </a:t>
            </a:r>
          </a:p>
          <a:p>
            <a:pPr algn="ctr"/>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Post-grad education?</a:t>
            </a:r>
            <a:endParaRPr lang="en-US" sz="1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23740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CA2F-49D7-4BFB-9663-95A675C2162A}"/>
              </a:ext>
            </a:extLst>
          </p:cNvPr>
          <p:cNvSpPr>
            <a:spLocks noGrp="1"/>
          </p:cNvSpPr>
          <p:nvPr>
            <p:ph type="title"/>
          </p:nvPr>
        </p:nvSpPr>
        <p:spPr/>
        <p:txBody>
          <a:bodyPr/>
          <a:lstStyle/>
          <a:p>
            <a:r>
              <a:rPr lang="en-GB" dirty="0"/>
              <a:t>Tutorial / Homework</a:t>
            </a:r>
          </a:p>
        </p:txBody>
      </p:sp>
      <p:sp>
        <p:nvSpPr>
          <p:cNvPr id="3" name="Content Placeholder 2">
            <a:extLst>
              <a:ext uri="{FF2B5EF4-FFF2-40B4-BE49-F238E27FC236}">
                <a16:creationId xmlns:a16="http://schemas.microsoft.com/office/drawing/2014/main" id="{6B04BAE4-EB4E-4059-9523-BFD5910A2705}"/>
              </a:ext>
            </a:extLst>
          </p:cNvPr>
          <p:cNvSpPr>
            <a:spLocks noGrp="1"/>
          </p:cNvSpPr>
          <p:nvPr>
            <p:ph idx="1"/>
          </p:nvPr>
        </p:nvSpPr>
        <p:spPr/>
        <p:txBody>
          <a:bodyPr/>
          <a:lstStyle/>
          <a:p>
            <a:r>
              <a:rPr lang="en-GB" dirty="0"/>
              <a:t>Look at the exercise questions …</a:t>
            </a:r>
          </a:p>
          <a:p>
            <a:r>
              <a:rPr lang="en-GB" dirty="0"/>
              <a:t>Bring along your “solution” or proposal next time.</a:t>
            </a:r>
          </a:p>
          <a:p>
            <a:pPr lvl="1"/>
            <a:r>
              <a:rPr lang="en-GB" dirty="0"/>
              <a:t>i.e. e-mail through to </a:t>
            </a:r>
            <a:r>
              <a:rPr lang="en-GB" dirty="0">
                <a:hlinkClick r:id="rId2"/>
              </a:rPr>
              <a:t>david.kidner@southwales.ac.uk</a:t>
            </a:r>
            <a:r>
              <a:rPr lang="en-GB" dirty="0"/>
              <a:t> some </a:t>
            </a:r>
            <a:r>
              <a:rPr lang="en-GB"/>
              <a:t>ideas before 26</a:t>
            </a:r>
            <a:r>
              <a:rPr lang="en-GB" baseline="30000"/>
              <a:t>th</a:t>
            </a:r>
            <a:r>
              <a:rPr lang="en-GB"/>
              <a:t> March.</a:t>
            </a:r>
            <a:endParaRPr lang="en-GB" dirty="0"/>
          </a:p>
          <a:p>
            <a:r>
              <a:rPr lang="en-GB" dirty="0"/>
              <a:t>The aim is to make sure you start thinking about your proposal – and identify the resources available to you.</a:t>
            </a:r>
          </a:p>
          <a:p>
            <a:pPr lvl="1"/>
            <a:r>
              <a:rPr lang="en-GB" dirty="0"/>
              <a:t>And also identify what’s not possible or feasible (now rather than later).</a:t>
            </a:r>
          </a:p>
        </p:txBody>
      </p:sp>
    </p:spTree>
    <p:extLst>
      <p:ext uri="{BB962C8B-B14F-4D97-AF65-F5344CB8AC3E}">
        <p14:creationId xmlns:p14="http://schemas.microsoft.com/office/powerpoint/2010/main" val="387582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751A78-31C9-40EB-93DD-E488DA373416}"/>
              </a:ext>
            </a:extLst>
          </p:cNvPr>
          <p:cNvPicPr>
            <a:picLocks noChangeAspect="1"/>
          </p:cNvPicPr>
          <p:nvPr/>
        </p:nvPicPr>
        <p:blipFill>
          <a:blip r:embed="rId2"/>
          <a:stretch>
            <a:fillRect/>
          </a:stretch>
        </p:blipFill>
        <p:spPr>
          <a:xfrm>
            <a:off x="28575" y="692696"/>
            <a:ext cx="9115425" cy="4752975"/>
          </a:xfrm>
          <a:prstGeom prst="rect">
            <a:avLst/>
          </a:prstGeom>
        </p:spPr>
      </p:pic>
      <p:sp>
        <p:nvSpPr>
          <p:cNvPr id="4" name="TextBox 3">
            <a:extLst>
              <a:ext uri="{FF2B5EF4-FFF2-40B4-BE49-F238E27FC236}">
                <a16:creationId xmlns:a16="http://schemas.microsoft.com/office/drawing/2014/main" id="{7CE2B293-4F74-4676-8CD9-2D14857C1236}"/>
              </a:ext>
            </a:extLst>
          </p:cNvPr>
          <p:cNvSpPr txBox="1"/>
          <p:nvPr/>
        </p:nvSpPr>
        <p:spPr>
          <a:xfrm>
            <a:off x="2555776" y="5642084"/>
            <a:ext cx="3695242" cy="523220"/>
          </a:xfrm>
          <a:prstGeom prst="rect">
            <a:avLst/>
          </a:prstGeom>
          <a:noFill/>
        </p:spPr>
        <p:txBody>
          <a:bodyPr wrap="none" rtlCol="0">
            <a:spAutoFit/>
          </a:bodyPr>
          <a:lstStyle/>
          <a:p>
            <a:r>
              <a:rPr lang="en-GB" sz="2800" b="1" dirty="0">
                <a:solidFill>
                  <a:srgbClr val="C00000"/>
                </a:solidFill>
              </a:rPr>
              <a:t>… Or through </a:t>
            </a:r>
            <a:r>
              <a:rPr lang="en-GB" sz="2800" b="1" dirty="0" err="1">
                <a:solidFill>
                  <a:srgbClr val="C00000"/>
                </a:solidFill>
              </a:rPr>
              <a:t>FindIT</a:t>
            </a:r>
            <a:endParaRPr lang="en-GB" sz="2800" b="1" dirty="0">
              <a:solidFill>
                <a:srgbClr val="C00000"/>
              </a:solidFill>
            </a:endParaRPr>
          </a:p>
        </p:txBody>
      </p:sp>
    </p:spTree>
    <p:extLst>
      <p:ext uri="{BB962C8B-B14F-4D97-AF65-F5344CB8AC3E}">
        <p14:creationId xmlns:p14="http://schemas.microsoft.com/office/powerpoint/2010/main" val="383239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0A51DB-E00D-4E70-89A6-BEDE11FAC8E5}"/>
              </a:ext>
            </a:extLst>
          </p:cNvPr>
          <p:cNvPicPr>
            <a:picLocks noChangeAspect="1"/>
          </p:cNvPicPr>
          <p:nvPr/>
        </p:nvPicPr>
        <p:blipFill>
          <a:blip r:embed="rId2"/>
          <a:stretch>
            <a:fillRect/>
          </a:stretch>
        </p:blipFill>
        <p:spPr>
          <a:xfrm>
            <a:off x="0" y="1017187"/>
            <a:ext cx="9144000" cy="4823626"/>
          </a:xfrm>
          <a:prstGeom prst="rect">
            <a:avLst/>
          </a:prstGeom>
        </p:spPr>
      </p:pic>
    </p:spTree>
    <p:extLst>
      <p:ext uri="{BB962C8B-B14F-4D97-AF65-F5344CB8AC3E}">
        <p14:creationId xmlns:p14="http://schemas.microsoft.com/office/powerpoint/2010/main" val="277035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a:extLst>
              <a:ext uri="{FF2B5EF4-FFF2-40B4-BE49-F238E27FC236}">
                <a16:creationId xmlns:a16="http://schemas.microsoft.com/office/drawing/2014/main" id="{44FA68CD-3360-4905-958E-D045C955A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19" y="1857907"/>
            <a:ext cx="6435213" cy="3155269"/>
          </a:xfrm>
          <a:prstGeom prst="rect">
            <a:avLst/>
          </a:prstGeom>
          <a:ln>
            <a:noFill/>
          </a:ln>
          <a:effectLst>
            <a:outerShdw blurRad="292100" dist="139700" dir="2700000" algn="tl" rotWithShape="0">
              <a:srgbClr val="333333">
                <a:alpha val="65000"/>
              </a:srgbClr>
            </a:outerShdw>
          </a:effectLst>
        </p:spPr>
      </p:pic>
      <p:sp>
        <p:nvSpPr>
          <p:cNvPr id="3" name="Rounded Rectangular Callout 7">
            <a:extLst>
              <a:ext uri="{FF2B5EF4-FFF2-40B4-BE49-F238E27FC236}">
                <a16:creationId xmlns:a16="http://schemas.microsoft.com/office/drawing/2014/main" id="{A2058730-B47A-42ED-8EC4-913E7A77A120}"/>
              </a:ext>
            </a:extLst>
          </p:cNvPr>
          <p:cNvSpPr/>
          <p:nvPr/>
        </p:nvSpPr>
        <p:spPr>
          <a:xfrm>
            <a:off x="6083267" y="2758104"/>
            <a:ext cx="2863380" cy="1540282"/>
          </a:xfrm>
          <a:prstGeom prst="wedgeRoundRectCallout">
            <a:avLst>
              <a:gd name="adj1" fmla="val 16075"/>
              <a:gd name="adj2" fmla="val 22822"/>
              <a:gd name="adj3" fmla="val 16667"/>
            </a:avLst>
          </a:prstGeom>
          <a:solidFill>
            <a:schemeClr val="tx2"/>
          </a:solidFill>
          <a:ln>
            <a:noFill/>
          </a:ln>
        </p:spPr>
        <p:txBody>
          <a:bodyPr vert="horz" lIns="320040" tIns="320040" rIns="320040" bIns="320040" rtlCol="0" anchor="ctr" anchorCtr="0">
            <a:noAutofit/>
          </a:bodyPr>
          <a:lstStyle/>
          <a:p>
            <a:pPr defTabSz="914400">
              <a:spcBef>
                <a:spcPct val="20000"/>
              </a:spcBef>
            </a:pPr>
            <a:r>
              <a:rPr lang="en-GB" sz="1500" i="1" dirty="0">
                <a:solidFill>
                  <a:schemeClr val="bg1"/>
                </a:solidFill>
                <a:latin typeface="Arial" pitchFamily="34" charset="0"/>
                <a:ea typeface="ＭＳ Ｐゴシック" pitchFamily="34" charset="-128"/>
                <a:cs typeface="Arial" pitchFamily="34" charset="0"/>
              </a:rPr>
              <a:t>SAGE Research Methods </a:t>
            </a:r>
            <a:r>
              <a:rPr lang="en-GB" sz="1500" dirty="0">
                <a:solidFill>
                  <a:schemeClr val="bg1"/>
                </a:solidFill>
                <a:latin typeface="Arial" pitchFamily="34" charset="0"/>
                <a:ea typeface="ＭＳ Ｐゴシック" pitchFamily="34" charset="-128"/>
                <a:cs typeface="Arial" pitchFamily="34" charset="0"/>
              </a:rPr>
              <a:t>content will also be available through USW </a:t>
            </a:r>
            <a:r>
              <a:rPr lang="en-GB" sz="1500" dirty="0" err="1">
                <a:solidFill>
                  <a:schemeClr val="bg1"/>
                </a:solidFill>
                <a:latin typeface="Arial" pitchFamily="34" charset="0"/>
                <a:ea typeface="ＭＳ Ｐゴシック" pitchFamily="34" charset="-128"/>
                <a:cs typeface="Arial" pitchFamily="34" charset="0"/>
              </a:rPr>
              <a:t>FindIT</a:t>
            </a:r>
            <a:r>
              <a:rPr lang="en-GB" sz="1500" dirty="0">
                <a:solidFill>
                  <a:schemeClr val="bg1"/>
                </a:solidFill>
                <a:latin typeface="Arial" pitchFamily="34" charset="0"/>
                <a:ea typeface="ＭＳ Ｐゴシック" pitchFamily="34" charset="-128"/>
                <a:cs typeface="Arial" pitchFamily="34" charset="0"/>
              </a:rPr>
              <a:t>, and search engines like Google.</a:t>
            </a:r>
          </a:p>
        </p:txBody>
      </p:sp>
      <p:sp>
        <p:nvSpPr>
          <p:cNvPr id="4" name="Rectangle 3">
            <a:extLst>
              <a:ext uri="{FF2B5EF4-FFF2-40B4-BE49-F238E27FC236}">
                <a16:creationId xmlns:a16="http://schemas.microsoft.com/office/drawing/2014/main" id="{BC77BF52-3911-4A98-9038-080C1D9B0C28}"/>
              </a:ext>
            </a:extLst>
          </p:cNvPr>
          <p:cNvSpPr/>
          <p:nvPr/>
        </p:nvSpPr>
        <p:spPr>
          <a:xfrm>
            <a:off x="971600" y="692695"/>
            <a:ext cx="7704856" cy="584775"/>
          </a:xfrm>
          <a:prstGeom prst="rect">
            <a:avLst/>
          </a:prstGeom>
        </p:spPr>
        <p:txBody>
          <a:bodyPr wrap="square">
            <a:spAutoFit/>
          </a:bodyPr>
          <a:lstStyle/>
          <a:p>
            <a:r>
              <a:rPr lang="de-CH" sz="3200" i="1" dirty="0"/>
              <a:t>SAGE Research Methods H</a:t>
            </a:r>
            <a:r>
              <a:rPr lang="de-CH" sz="3200" dirty="0"/>
              <a:t>omepage</a:t>
            </a:r>
            <a:endParaRPr lang="en-GB" sz="3200" dirty="0"/>
          </a:p>
        </p:txBody>
      </p:sp>
    </p:spTree>
    <p:extLst>
      <p:ext uri="{BB962C8B-B14F-4D97-AF65-F5344CB8AC3E}">
        <p14:creationId xmlns:p14="http://schemas.microsoft.com/office/powerpoint/2010/main" val="335109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154FCE-C08D-441F-8C5E-E8E90C436783}"/>
              </a:ext>
            </a:extLst>
          </p:cNvPr>
          <p:cNvPicPr>
            <a:picLocks noChangeAspect="1"/>
          </p:cNvPicPr>
          <p:nvPr/>
        </p:nvPicPr>
        <p:blipFill>
          <a:blip r:embed="rId2"/>
          <a:stretch>
            <a:fillRect/>
          </a:stretch>
        </p:blipFill>
        <p:spPr>
          <a:xfrm>
            <a:off x="2732932" y="2348880"/>
            <a:ext cx="6018132" cy="3450588"/>
          </a:xfrm>
          <a:prstGeom prst="rect">
            <a:avLst/>
          </a:prstGeom>
          <a:ln>
            <a:noFill/>
          </a:ln>
          <a:effectLst>
            <a:outerShdw blurRad="292100" dist="139700" dir="2700000" algn="tl" rotWithShape="0">
              <a:srgbClr val="333333">
                <a:alpha val="65000"/>
              </a:srgbClr>
            </a:outerShdw>
          </a:effectLst>
        </p:spPr>
      </p:pic>
      <p:sp>
        <p:nvSpPr>
          <p:cNvPr id="3" name="Rounded Rectangular Callout 8">
            <a:extLst>
              <a:ext uri="{FF2B5EF4-FFF2-40B4-BE49-F238E27FC236}">
                <a16:creationId xmlns:a16="http://schemas.microsoft.com/office/drawing/2014/main" id="{0FBF4FEF-2F2B-4704-972C-538FCD70BB37}"/>
              </a:ext>
            </a:extLst>
          </p:cNvPr>
          <p:cNvSpPr/>
          <p:nvPr/>
        </p:nvSpPr>
        <p:spPr>
          <a:xfrm>
            <a:off x="-18438" y="2176796"/>
            <a:ext cx="2394193" cy="1240820"/>
          </a:xfrm>
          <a:prstGeom prst="wedgeRoundRectCallout">
            <a:avLst>
              <a:gd name="adj1" fmla="val 72560"/>
              <a:gd name="adj2" fmla="val -3014"/>
              <a:gd name="adj3" fmla="val 16667"/>
            </a:avLst>
          </a:prstGeom>
          <a:solidFill>
            <a:schemeClr val="tx2"/>
          </a:solidFill>
          <a:ln>
            <a:noFill/>
          </a:ln>
        </p:spPr>
        <p:txBody>
          <a:bodyPr vert="horz" lIns="320040" tIns="320040" rIns="320040" bIns="320040" rtlCol="0" anchor="ctr" anchorCtr="0">
            <a:noAutofit/>
          </a:bodyPr>
          <a:lstStyle/>
          <a:p>
            <a:pPr defTabSz="914400">
              <a:spcBef>
                <a:spcPct val="20000"/>
              </a:spcBef>
            </a:pPr>
            <a:r>
              <a:rPr lang="en-GB" sz="1400" dirty="0">
                <a:solidFill>
                  <a:schemeClr val="bg1"/>
                </a:solidFill>
                <a:latin typeface="Arial" pitchFamily="34" charset="0"/>
                <a:ea typeface="ＭＳ Ｐゴシック" pitchFamily="34" charset="-128"/>
                <a:cs typeface="Arial" pitchFamily="34" charset="0"/>
              </a:rPr>
              <a:t>Use the </a:t>
            </a:r>
            <a:r>
              <a:rPr lang="en-GB" sz="1400" b="1" dirty="0">
                <a:solidFill>
                  <a:schemeClr val="bg1"/>
                </a:solidFill>
                <a:latin typeface="Arial" pitchFamily="34" charset="0"/>
                <a:ea typeface="ＭＳ Ｐゴシック" pitchFamily="34" charset="-128"/>
                <a:cs typeface="Arial" pitchFamily="34" charset="0"/>
              </a:rPr>
              <a:t>Browse</a:t>
            </a:r>
            <a:r>
              <a:rPr lang="en-GB" sz="1400" dirty="0">
                <a:solidFill>
                  <a:schemeClr val="bg1"/>
                </a:solidFill>
                <a:latin typeface="Arial" pitchFamily="34" charset="0"/>
                <a:ea typeface="ＭＳ Ｐゴシック" pitchFamily="34" charset="-128"/>
                <a:cs typeface="Arial" pitchFamily="34" charset="0"/>
              </a:rPr>
              <a:t> drop-down menu to browse by </a:t>
            </a:r>
            <a:r>
              <a:rPr lang="en-GB" sz="1400" b="1" dirty="0">
                <a:solidFill>
                  <a:schemeClr val="bg1"/>
                </a:solidFill>
                <a:latin typeface="Arial" pitchFamily="34" charset="0"/>
                <a:ea typeface="ＭＳ Ｐゴシック" pitchFamily="34" charset="-128"/>
                <a:cs typeface="Arial" pitchFamily="34" charset="0"/>
              </a:rPr>
              <a:t>Topic</a:t>
            </a:r>
            <a:r>
              <a:rPr lang="en-GB" sz="1400" dirty="0">
                <a:solidFill>
                  <a:schemeClr val="bg1"/>
                </a:solidFill>
                <a:latin typeface="Arial" pitchFamily="34" charset="0"/>
                <a:ea typeface="ＭＳ Ｐゴシック" pitchFamily="34" charset="-128"/>
                <a:cs typeface="Arial" pitchFamily="34" charset="0"/>
              </a:rPr>
              <a:t>, </a:t>
            </a:r>
            <a:r>
              <a:rPr lang="en-GB" sz="1400" b="1" dirty="0">
                <a:solidFill>
                  <a:schemeClr val="bg1"/>
                </a:solidFill>
                <a:latin typeface="Arial" pitchFamily="34" charset="0"/>
                <a:ea typeface="ＭＳ Ｐゴシック" pitchFamily="34" charset="-128"/>
                <a:cs typeface="Arial" pitchFamily="34" charset="0"/>
              </a:rPr>
              <a:t>Discipline</a:t>
            </a:r>
            <a:r>
              <a:rPr lang="en-GB" sz="1400" dirty="0">
                <a:solidFill>
                  <a:schemeClr val="bg1"/>
                </a:solidFill>
                <a:latin typeface="Arial" pitchFamily="34" charset="0"/>
                <a:ea typeface="ＭＳ Ｐゴシック" pitchFamily="34" charset="-128"/>
                <a:cs typeface="Arial" pitchFamily="34" charset="0"/>
              </a:rPr>
              <a:t>, or </a:t>
            </a:r>
            <a:r>
              <a:rPr lang="en-GB" sz="1400" b="1" dirty="0">
                <a:solidFill>
                  <a:schemeClr val="bg1"/>
                </a:solidFill>
                <a:latin typeface="Arial" pitchFamily="34" charset="0"/>
                <a:ea typeface="ＭＳ Ｐゴシック" pitchFamily="34" charset="-128"/>
                <a:cs typeface="Arial" pitchFamily="34" charset="0"/>
              </a:rPr>
              <a:t>Content Type.</a:t>
            </a:r>
            <a:endParaRPr lang="en-GB" sz="1400" dirty="0">
              <a:solidFill>
                <a:schemeClr val="bg1"/>
              </a:solidFill>
              <a:latin typeface="Arial" pitchFamily="34" charset="0"/>
              <a:ea typeface="ＭＳ Ｐゴシック" pitchFamily="34" charset="-128"/>
              <a:cs typeface="Arial" pitchFamily="34" charset="0"/>
            </a:endParaRPr>
          </a:p>
        </p:txBody>
      </p:sp>
      <p:sp>
        <p:nvSpPr>
          <p:cNvPr id="4" name="Rounded Rectangular Callout 9">
            <a:extLst>
              <a:ext uri="{FF2B5EF4-FFF2-40B4-BE49-F238E27FC236}">
                <a16:creationId xmlns:a16="http://schemas.microsoft.com/office/drawing/2014/main" id="{5D3DDAE0-9063-4C5E-AD45-EFA01445AC43}"/>
              </a:ext>
            </a:extLst>
          </p:cNvPr>
          <p:cNvSpPr/>
          <p:nvPr/>
        </p:nvSpPr>
        <p:spPr>
          <a:xfrm>
            <a:off x="6644409" y="1209301"/>
            <a:ext cx="2047551" cy="808322"/>
          </a:xfrm>
          <a:prstGeom prst="wedgeRoundRectCallout">
            <a:avLst>
              <a:gd name="adj1" fmla="val -60335"/>
              <a:gd name="adj2" fmla="val 174494"/>
              <a:gd name="adj3" fmla="val 16667"/>
            </a:avLst>
          </a:prstGeom>
          <a:solidFill>
            <a:schemeClr val="accent4">
              <a:lumMod val="75000"/>
            </a:schemeClr>
          </a:solidFill>
          <a:ln w="444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lIns="324000" tIns="324000" rIns="324000" bIns="324000" rtlCol="0" anchor="ctr" anchorCtr="0">
            <a:noAutofit/>
          </a:bodyPr>
          <a:lstStyle/>
          <a:p>
            <a:r>
              <a:rPr lang="en-GB" sz="1200" dirty="0">
                <a:solidFill>
                  <a:schemeClr val="bg1"/>
                </a:solidFill>
              </a:rPr>
              <a:t>Click on any of the links to get to a list of results.</a:t>
            </a:r>
          </a:p>
        </p:txBody>
      </p:sp>
      <p:sp>
        <p:nvSpPr>
          <p:cNvPr id="5" name="Title 1">
            <a:extLst>
              <a:ext uri="{FF2B5EF4-FFF2-40B4-BE49-F238E27FC236}">
                <a16:creationId xmlns:a16="http://schemas.microsoft.com/office/drawing/2014/main" id="{B9CF631C-A239-4BD1-84C9-D06289BE6B7C}"/>
              </a:ext>
            </a:extLst>
          </p:cNvPr>
          <p:cNvSpPr txBox="1">
            <a:spLocks/>
          </p:cNvSpPr>
          <p:nvPr/>
        </p:nvSpPr>
        <p:spPr>
          <a:xfrm>
            <a:off x="755576" y="476672"/>
            <a:ext cx="6781800" cy="1600200"/>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Browse Options</a:t>
            </a:r>
          </a:p>
        </p:txBody>
      </p:sp>
    </p:spTree>
    <p:extLst>
      <p:ext uri="{BB962C8B-B14F-4D97-AF65-F5344CB8AC3E}">
        <p14:creationId xmlns:p14="http://schemas.microsoft.com/office/powerpoint/2010/main" val="396434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C8EF3C-8F93-4F16-A69A-796A4F829A85}"/>
              </a:ext>
            </a:extLst>
          </p:cNvPr>
          <p:cNvPicPr>
            <a:picLocks noChangeAspect="1"/>
          </p:cNvPicPr>
          <p:nvPr/>
        </p:nvPicPr>
        <p:blipFill>
          <a:blip r:embed="rId2"/>
          <a:stretch>
            <a:fillRect/>
          </a:stretch>
        </p:blipFill>
        <p:spPr>
          <a:xfrm>
            <a:off x="323528" y="2132856"/>
            <a:ext cx="6769510" cy="3436374"/>
          </a:xfrm>
          <a:prstGeom prst="rect">
            <a:avLst/>
          </a:prstGeom>
          <a:ln>
            <a:noFill/>
          </a:ln>
          <a:effectLst>
            <a:outerShdw blurRad="292100" dist="139700" dir="2700000" algn="tl" rotWithShape="0">
              <a:srgbClr val="333333">
                <a:alpha val="65000"/>
              </a:srgbClr>
            </a:outerShdw>
          </a:effectLst>
        </p:spPr>
      </p:pic>
      <p:sp>
        <p:nvSpPr>
          <p:cNvPr id="3" name="Rounded Rectangular Callout 9">
            <a:extLst>
              <a:ext uri="{FF2B5EF4-FFF2-40B4-BE49-F238E27FC236}">
                <a16:creationId xmlns:a16="http://schemas.microsoft.com/office/drawing/2014/main" id="{62A942C1-B801-4B23-9D3E-395529E9F6ED}"/>
              </a:ext>
            </a:extLst>
          </p:cNvPr>
          <p:cNvSpPr/>
          <p:nvPr/>
        </p:nvSpPr>
        <p:spPr>
          <a:xfrm>
            <a:off x="5944486" y="1040944"/>
            <a:ext cx="3015780" cy="1479111"/>
          </a:xfrm>
          <a:prstGeom prst="wedgeRoundRectCallout">
            <a:avLst>
              <a:gd name="adj1" fmla="val -49639"/>
              <a:gd name="adj2" fmla="val 100414"/>
              <a:gd name="adj3" fmla="val 16667"/>
            </a:avLst>
          </a:prstGeom>
          <a:solidFill>
            <a:schemeClr val="tx2"/>
          </a:solidFill>
          <a:ln>
            <a:noFill/>
          </a:ln>
        </p:spPr>
        <p:txBody>
          <a:bodyPr vert="horz" lIns="320040" tIns="320040" rIns="320040" bIns="320040" rtlCol="0" anchor="ctr" anchorCtr="0">
            <a:noAutofit/>
          </a:bodyPr>
          <a:lstStyle/>
          <a:p>
            <a:pPr defTabSz="914400">
              <a:spcBef>
                <a:spcPct val="20000"/>
              </a:spcBef>
            </a:pPr>
            <a:r>
              <a:rPr lang="en-GB" sz="1500" dirty="0">
                <a:solidFill>
                  <a:schemeClr val="bg1"/>
                </a:solidFill>
                <a:latin typeface="Arial" pitchFamily="34" charset="0"/>
                <a:ea typeface="ＭＳ Ｐゴシック" pitchFamily="34" charset="-128"/>
                <a:cs typeface="Arial" pitchFamily="34" charset="0"/>
              </a:rPr>
              <a:t>Use the quick search to look for key words and phrases; you can use Boolean Operators </a:t>
            </a:r>
            <a:r>
              <a:rPr lang="en-GB" sz="1500" b="1" dirty="0">
                <a:solidFill>
                  <a:schemeClr val="bg1"/>
                </a:solidFill>
                <a:latin typeface="Arial" pitchFamily="34" charset="0"/>
                <a:ea typeface="ＭＳ Ｐゴシック" pitchFamily="34" charset="-128"/>
                <a:cs typeface="Arial" pitchFamily="34" charset="0"/>
              </a:rPr>
              <a:t>AND</a:t>
            </a:r>
            <a:r>
              <a:rPr lang="en-GB" sz="1500" dirty="0">
                <a:solidFill>
                  <a:schemeClr val="bg1"/>
                </a:solidFill>
                <a:latin typeface="Arial" pitchFamily="34" charset="0"/>
                <a:ea typeface="ＭＳ Ｐゴシック" pitchFamily="34" charset="-128"/>
                <a:cs typeface="Arial" pitchFamily="34" charset="0"/>
              </a:rPr>
              <a:t>,</a:t>
            </a:r>
            <a:r>
              <a:rPr lang="en-GB" sz="1500" b="1" dirty="0">
                <a:solidFill>
                  <a:schemeClr val="bg1"/>
                </a:solidFill>
                <a:latin typeface="Arial" pitchFamily="34" charset="0"/>
                <a:ea typeface="ＭＳ Ｐゴシック" pitchFamily="34" charset="-128"/>
                <a:cs typeface="Arial" pitchFamily="34" charset="0"/>
              </a:rPr>
              <a:t> OR </a:t>
            </a:r>
            <a:r>
              <a:rPr lang="en-GB" sz="1500" dirty="0">
                <a:solidFill>
                  <a:schemeClr val="bg1"/>
                </a:solidFill>
                <a:latin typeface="Arial" pitchFamily="34" charset="0"/>
                <a:ea typeface="ＭＳ Ｐゴシック" pitchFamily="34" charset="-128"/>
                <a:cs typeface="Arial" pitchFamily="34" charset="0"/>
              </a:rPr>
              <a:t>and</a:t>
            </a:r>
            <a:r>
              <a:rPr lang="en-GB" sz="1500" b="1" dirty="0">
                <a:solidFill>
                  <a:schemeClr val="bg1"/>
                </a:solidFill>
                <a:latin typeface="Arial" pitchFamily="34" charset="0"/>
                <a:ea typeface="ＭＳ Ｐゴシック" pitchFamily="34" charset="-128"/>
                <a:cs typeface="Arial" pitchFamily="34" charset="0"/>
              </a:rPr>
              <a:t> NOT</a:t>
            </a:r>
            <a:r>
              <a:rPr lang="en-GB" sz="1500" dirty="0">
                <a:solidFill>
                  <a:schemeClr val="bg1"/>
                </a:solidFill>
                <a:latin typeface="Arial" pitchFamily="34" charset="0"/>
                <a:ea typeface="ＭＳ Ｐゴシック" pitchFamily="34" charset="-128"/>
                <a:cs typeface="Arial" pitchFamily="34" charset="0"/>
              </a:rPr>
              <a:t>.</a:t>
            </a:r>
          </a:p>
        </p:txBody>
      </p:sp>
      <p:sp>
        <p:nvSpPr>
          <p:cNvPr id="4" name="Title 1">
            <a:extLst>
              <a:ext uri="{FF2B5EF4-FFF2-40B4-BE49-F238E27FC236}">
                <a16:creationId xmlns:a16="http://schemas.microsoft.com/office/drawing/2014/main" id="{56A67D78-BE6D-4FF1-9FCD-A6C9DE23024E}"/>
              </a:ext>
            </a:extLst>
          </p:cNvPr>
          <p:cNvSpPr txBox="1">
            <a:spLocks/>
          </p:cNvSpPr>
          <p:nvPr/>
        </p:nvSpPr>
        <p:spPr>
          <a:xfrm>
            <a:off x="755576" y="476672"/>
            <a:ext cx="6781800" cy="1600200"/>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Quick Search</a:t>
            </a:r>
          </a:p>
        </p:txBody>
      </p:sp>
    </p:spTree>
    <p:extLst>
      <p:ext uri="{BB962C8B-B14F-4D97-AF65-F5344CB8AC3E}">
        <p14:creationId xmlns:p14="http://schemas.microsoft.com/office/powerpoint/2010/main" val="5142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8BF62C-1211-4CFF-8E2B-A3203D1865FE}"/>
              </a:ext>
            </a:extLst>
          </p:cNvPr>
          <p:cNvPicPr>
            <a:picLocks noChangeAspect="1"/>
          </p:cNvPicPr>
          <p:nvPr/>
        </p:nvPicPr>
        <p:blipFill>
          <a:blip r:embed="rId2"/>
          <a:stretch>
            <a:fillRect/>
          </a:stretch>
        </p:blipFill>
        <p:spPr>
          <a:xfrm>
            <a:off x="2511224" y="1844824"/>
            <a:ext cx="4121552" cy="4010938"/>
          </a:xfrm>
          <a:prstGeom prst="rect">
            <a:avLst/>
          </a:prstGeom>
          <a:ln>
            <a:noFill/>
          </a:ln>
          <a:effectLst>
            <a:outerShdw blurRad="292100" dist="139700" dir="2700000" algn="tl" rotWithShape="0">
              <a:srgbClr val="333333">
                <a:alpha val="65000"/>
              </a:srgbClr>
            </a:outerShdw>
          </a:effectLst>
        </p:spPr>
      </p:pic>
      <p:sp>
        <p:nvSpPr>
          <p:cNvPr id="3" name="Rounded Rectangular Callout 12">
            <a:extLst>
              <a:ext uri="{FF2B5EF4-FFF2-40B4-BE49-F238E27FC236}">
                <a16:creationId xmlns:a16="http://schemas.microsoft.com/office/drawing/2014/main" id="{2FCE4E55-8F8C-49FC-8B1B-FEECC1B18355}"/>
              </a:ext>
            </a:extLst>
          </p:cNvPr>
          <p:cNvSpPr/>
          <p:nvPr/>
        </p:nvSpPr>
        <p:spPr>
          <a:xfrm>
            <a:off x="6782860" y="2267021"/>
            <a:ext cx="2221016" cy="372978"/>
          </a:xfrm>
          <a:prstGeom prst="wedgeRoundRectCallout">
            <a:avLst>
              <a:gd name="adj1" fmla="val -98206"/>
              <a:gd name="adj2" fmla="val -106654"/>
              <a:gd name="adj3" fmla="val 16667"/>
            </a:avLst>
          </a:prstGeom>
          <a:solidFill>
            <a:schemeClr val="accent4">
              <a:lumMod val="75000"/>
            </a:schemeClr>
          </a:solidFill>
          <a:ln w="444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lIns="324000" tIns="324000" rIns="324000" bIns="324000" rtlCol="0" anchor="ctr" anchorCtr="0">
            <a:noAutofit/>
          </a:bodyPr>
          <a:lstStyle/>
          <a:p>
            <a:pPr algn="ctr"/>
            <a:r>
              <a:rPr lang="en-GB" sz="900" dirty="0">
                <a:solidFill>
                  <a:schemeClr val="bg1"/>
                </a:solidFill>
              </a:rPr>
              <a:t>Access the Advanced search from any page on the platform</a:t>
            </a:r>
          </a:p>
        </p:txBody>
      </p:sp>
      <p:sp>
        <p:nvSpPr>
          <p:cNvPr id="4" name="Rounded Rectangular Callout 8">
            <a:extLst>
              <a:ext uri="{FF2B5EF4-FFF2-40B4-BE49-F238E27FC236}">
                <a16:creationId xmlns:a16="http://schemas.microsoft.com/office/drawing/2014/main" id="{43432772-6FDF-439F-AA3C-B6873EB8B763}"/>
              </a:ext>
            </a:extLst>
          </p:cNvPr>
          <p:cNvSpPr/>
          <p:nvPr/>
        </p:nvSpPr>
        <p:spPr>
          <a:xfrm>
            <a:off x="78363" y="2339052"/>
            <a:ext cx="2214562" cy="678468"/>
          </a:xfrm>
          <a:prstGeom prst="wedgeRoundRectCallout">
            <a:avLst>
              <a:gd name="adj1" fmla="val 61398"/>
              <a:gd name="adj2" fmla="val 21812"/>
              <a:gd name="adj3" fmla="val 16667"/>
            </a:avLst>
          </a:prstGeom>
          <a:solidFill>
            <a:schemeClr val="tx2"/>
          </a:solidFill>
          <a:ln>
            <a:noFill/>
          </a:ln>
        </p:spPr>
        <p:txBody>
          <a:bodyPr vert="horz" lIns="320040" tIns="320040" rIns="320040" bIns="320040" rtlCol="0" anchor="ctr" anchorCtr="0">
            <a:noAutofit/>
          </a:bodyPr>
          <a:lstStyle/>
          <a:p>
            <a:pPr algn="ctr" defTabSz="914400">
              <a:spcBef>
                <a:spcPct val="20000"/>
              </a:spcBef>
            </a:pPr>
            <a:r>
              <a:rPr lang="en-GB" sz="1050" dirty="0">
                <a:solidFill>
                  <a:schemeClr val="bg1"/>
                </a:solidFill>
                <a:latin typeface="Arial" pitchFamily="34" charset="0"/>
                <a:ea typeface="ＭＳ Ｐゴシック" pitchFamily="34" charset="-128"/>
                <a:cs typeface="Arial" pitchFamily="34" charset="0"/>
              </a:rPr>
              <a:t>Enter your search criteria, and add new rows to search multiple criteria</a:t>
            </a:r>
          </a:p>
        </p:txBody>
      </p:sp>
      <p:sp>
        <p:nvSpPr>
          <p:cNvPr id="5" name="Rounded Rectangular Callout 9">
            <a:extLst>
              <a:ext uri="{FF2B5EF4-FFF2-40B4-BE49-F238E27FC236}">
                <a16:creationId xmlns:a16="http://schemas.microsoft.com/office/drawing/2014/main" id="{8C68A7CE-DE51-41E4-BA2B-291555C441C6}"/>
              </a:ext>
            </a:extLst>
          </p:cNvPr>
          <p:cNvSpPr/>
          <p:nvPr/>
        </p:nvSpPr>
        <p:spPr>
          <a:xfrm>
            <a:off x="78363" y="3305260"/>
            <a:ext cx="2214562" cy="548217"/>
          </a:xfrm>
          <a:prstGeom prst="wedgeRoundRectCallout">
            <a:avLst>
              <a:gd name="adj1" fmla="val 76224"/>
              <a:gd name="adj2" fmla="val 16834"/>
              <a:gd name="adj3" fmla="val 16667"/>
            </a:avLst>
          </a:prstGeom>
          <a:solidFill>
            <a:schemeClr val="tx2"/>
          </a:solidFill>
          <a:ln>
            <a:noFill/>
          </a:ln>
        </p:spPr>
        <p:txBody>
          <a:bodyPr vert="horz" lIns="320040" tIns="320040" rIns="320040" bIns="320040" rtlCol="0" anchor="ctr" anchorCtr="0">
            <a:noAutofit/>
          </a:bodyPr>
          <a:lstStyle/>
          <a:p>
            <a:pPr algn="ctr" defTabSz="914400">
              <a:spcBef>
                <a:spcPct val="20000"/>
              </a:spcBef>
            </a:pPr>
            <a:r>
              <a:rPr lang="en-GB" sz="1050" dirty="0">
                <a:solidFill>
                  <a:schemeClr val="bg1"/>
                </a:solidFill>
                <a:latin typeface="Arial" pitchFamily="34" charset="0"/>
                <a:ea typeface="ＭＳ Ｐゴシック" pitchFamily="34" charset="-128"/>
                <a:cs typeface="Arial" pitchFamily="34" charset="0"/>
              </a:rPr>
              <a:t>Search specifically          for </a:t>
            </a:r>
            <a:r>
              <a:rPr lang="en-GB" sz="1050" dirty="0">
                <a:solidFill>
                  <a:schemeClr val="bg1"/>
                </a:solidFill>
                <a:latin typeface="Arial" pitchFamily="34" charset="0"/>
                <a:cs typeface="Arial" pitchFamily="34" charset="0"/>
              </a:rPr>
              <a:t>publishers</a:t>
            </a:r>
            <a:r>
              <a:rPr lang="en-GB" sz="1050" dirty="0">
                <a:solidFill>
                  <a:schemeClr val="bg1"/>
                </a:solidFill>
                <a:latin typeface="Arial" pitchFamily="34" charset="0"/>
                <a:ea typeface="ＭＳ Ｐゴシック" pitchFamily="34" charset="-128"/>
                <a:cs typeface="Arial" pitchFamily="34" charset="0"/>
              </a:rPr>
              <a:t>, </a:t>
            </a:r>
            <a:r>
              <a:rPr lang="en-GB" sz="1050" i="1" dirty="0">
                <a:solidFill>
                  <a:schemeClr val="bg1"/>
                </a:solidFill>
                <a:latin typeface="Arial" pitchFamily="34" charset="0"/>
                <a:ea typeface="ＭＳ Ｐゴシック" pitchFamily="34" charset="-128"/>
                <a:cs typeface="Arial" pitchFamily="34" charset="0"/>
              </a:rPr>
              <a:t>e.g. </a:t>
            </a:r>
            <a:r>
              <a:rPr lang="en-GB" sz="1050" dirty="0">
                <a:solidFill>
                  <a:schemeClr val="bg1"/>
                </a:solidFill>
                <a:latin typeface="Arial" pitchFamily="34" charset="0"/>
                <a:ea typeface="ＭＳ Ｐゴシック" pitchFamily="34" charset="-128"/>
                <a:cs typeface="Arial" pitchFamily="34" charset="0"/>
              </a:rPr>
              <a:t>authors</a:t>
            </a:r>
          </a:p>
        </p:txBody>
      </p:sp>
      <p:sp>
        <p:nvSpPr>
          <p:cNvPr id="6" name="Rounded Rectangular Callout 13">
            <a:extLst>
              <a:ext uri="{FF2B5EF4-FFF2-40B4-BE49-F238E27FC236}">
                <a16:creationId xmlns:a16="http://schemas.microsoft.com/office/drawing/2014/main" id="{F3394FAA-73D2-4BD1-B3B7-C05CBE46CCB2}"/>
              </a:ext>
            </a:extLst>
          </p:cNvPr>
          <p:cNvSpPr/>
          <p:nvPr/>
        </p:nvSpPr>
        <p:spPr>
          <a:xfrm>
            <a:off x="78363" y="4209915"/>
            <a:ext cx="2214562" cy="548217"/>
          </a:xfrm>
          <a:prstGeom prst="wedgeRoundRectCallout">
            <a:avLst>
              <a:gd name="adj1" fmla="val 77531"/>
              <a:gd name="adj2" fmla="val -73882"/>
              <a:gd name="adj3" fmla="val 16667"/>
            </a:avLst>
          </a:prstGeom>
          <a:solidFill>
            <a:schemeClr val="tx2"/>
          </a:solidFill>
          <a:ln>
            <a:noFill/>
          </a:ln>
        </p:spPr>
        <p:txBody>
          <a:bodyPr vert="horz" lIns="320040" tIns="320040" rIns="320040" bIns="320040" rtlCol="0" anchor="ctr" anchorCtr="0">
            <a:noAutofit/>
          </a:bodyPr>
          <a:lstStyle/>
          <a:p>
            <a:pPr algn="ctr" defTabSz="914400">
              <a:spcBef>
                <a:spcPct val="20000"/>
              </a:spcBef>
            </a:pPr>
            <a:r>
              <a:rPr lang="en-GB" sz="1050" dirty="0">
                <a:solidFill>
                  <a:schemeClr val="bg1"/>
                </a:solidFill>
                <a:latin typeface="Arial" pitchFamily="34" charset="0"/>
                <a:ea typeface="ＭＳ Ｐゴシック" pitchFamily="34" charset="-128"/>
                <a:cs typeface="Arial" pitchFamily="34" charset="0"/>
              </a:rPr>
              <a:t>Select your publication date ranges</a:t>
            </a:r>
          </a:p>
        </p:txBody>
      </p:sp>
      <p:sp>
        <p:nvSpPr>
          <p:cNvPr id="7" name="Rounded Rectangular Callout 7">
            <a:extLst>
              <a:ext uri="{FF2B5EF4-FFF2-40B4-BE49-F238E27FC236}">
                <a16:creationId xmlns:a16="http://schemas.microsoft.com/office/drawing/2014/main" id="{B694CC91-FA64-4F1F-8E20-5E162927DD6F}"/>
              </a:ext>
            </a:extLst>
          </p:cNvPr>
          <p:cNvSpPr/>
          <p:nvPr/>
        </p:nvSpPr>
        <p:spPr>
          <a:xfrm>
            <a:off x="6851075" y="3752577"/>
            <a:ext cx="2187696" cy="791399"/>
          </a:xfrm>
          <a:prstGeom prst="wedgeRoundRectCallout">
            <a:avLst>
              <a:gd name="adj1" fmla="val -108002"/>
              <a:gd name="adj2" fmla="val 21561"/>
              <a:gd name="adj3" fmla="val 16667"/>
            </a:avLst>
          </a:prstGeom>
          <a:solidFill>
            <a:schemeClr val="tx2"/>
          </a:solidFill>
          <a:ln>
            <a:noFill/>
          </a:ln>
        </p:spPr>
        <p:txBody>
          <a:bodyPr vert="horz" lIns="320040" tIns="320040" rIns="320040" bIns="320040" rtlCol="0" anchor="ctr" anchorCtr="0">
            <a:noAutofit/>
          </a:bodyPr>
          <a:lstStyle/>
          <a:p>
            <a:pPr algn="ctr" defTabSz="914400">
              <a:spcBef>
                <a:spcPct val="20000"/>
              </a:spcBef>
            </a:pPr>
            <a:r>
              <a:rPr lang="en-GB" sz="1050" dirty="0">
                <a:solidFill>
                  <a:schemeClr val="bg1"/>
                </a:solidFill>
                <a:latin typeface="Arial" pitchFamily="34" charset="0"/>
                <a:ea typeface="ＭＳ Ｐゴシック" pitchFamily="34" charset="-128"/>
                <a:cs typeface="Arial" pitchFamily="34" charset="0"/>
              </a:rPr>
              <a:t>Select which </a:t>
            </a:r>
            <a:r>
              <a:rPr lang="en-GB" sz="1050" dirty="0">
                <a:solidFill>
                  <a:schemeClr val="bg1"/>
                </a:solidFill>
                <a:latin typeface="Arial" pitchFamily="34" charset="0"/>
                <a:cs typeface="Arial" pitchFamily="34" charset="0"/>
              </a:rPr>
              <a:t>content types</a:t>
            </a:r>
            <a:r>
              <a:rPr lang="en-GB" sz="1050" dirty="0">
                <a:solidFill>
                  <a:schemeClr val="bg1"/>
                </a:solidFill>
                <a:latin typeface="Arial" pitchFamily="34" charset="0"/>
                <a:ea typeface="ＭＳ Ｐゴシック" pitchFamily="34" charset="-128"/>
                <a:cs typeface="Arial" pitchFamily="34" charset="0"/>
              </a:rPr>
              <a:t> you want to search across</a:t>
            </a:r>
          </a:p>
        </p:txBody>
      </p:sp>
      <p:sp>
        <p:nvSpPr>
          <p:cNvPr id="8" name="Rounded Rectangular Callout 14">
            <a:extLst>
              <a:ext uri="{FF2B5EF4-FFF2-40B4-BE49-F238E27FC236}">
                <a16:creationId xmlns:a16="http://schemas.microsoft.com/office/drawing/2014/main" id="{336251F3-D8D9-462F-8776-C423EE9A10B3}"/>
              </a:ext>
            </a:extLst>
          </p:cNvPr>
          <p:cNvSpPr/>
          <p:nvPr/>
        </p:nvSpPr>
        <p:spPr>
          <a:xfrm>
            <a:off x="6311019" y="5146849"/>
            <a:ext cx="2221016" cy="372978"/>
          </a:xfrm>
          <a:prstGeom prst="wedgeRoundRectCallout">
            <a:avLst>
              <a:gd name="adj1" fmla="val -22001"/>
              <a:gd name="adj2" fmla="val 93643"/>
              <a:gd name="adj3" fmla="val 16667"/>
            </a:avLst>
          </a:prstGeom>
          <a:solidFill>
            <a:schemeClr val="accent4">
              <a:lumMod val="75000"/>
            </a:schemeClr>
          </a:solidFill>
          <a:ln w="444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lIns="324000" tIns="324000" rIns="324000" bIns="324000" rtlCol="0" anchor="ctr" anchorCtr="0">
            <a:noAutofit/>
          </a:bodyPr>
          <a:lstStyle/>
          <a:p>
            <a:pPr algn="ctr"/>
            <a:r>
              <a:rPr lang="en-GB" sz="900" dirty="0">
                <a:solidFill>
                  <a:schemeClr val="bg1"/>
                </a:solidFill>
              </a:rPr>
              <a:t>Explore more search options further down the page</a:t>
            </a:r>
          </a:p>
        </p:txBody>
      </p:sp>
      <p:sp>
        <p:nvSpPr>
          <p:cNvPr id="9" name="Title 1">
            <a:extLst>
              <a:ext uri="{FF2B5EF4-FFF2-40B4-BE49-F238E27FC236}">
                <a16:creationId xmlns:a16="http://schemas.microsoft.com/office/drawing/2014/main" id="{7915A554-FF06-4FFB-819A-911440066F98}"/>
              </a:ext>
            </a:extLst>
          </p:cNvPr>
          <p:cNvSpPr txBox="1">
            <a:spLocks/>
          </p:cNvSpPr>
          <p:nvPr/>
        </p:nvSpPr>
        <p:spPr>
          <a:xfrm>
            <a:off x="755576" y="476672"/>
            <a:ext cx="6781800" cy="1600200"/>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Advanced Search</a:t>
            </a:r>
          </a:p>
        </p:txBody>
      </p:sp>
    </p:spTree>
    <p:extLst>
      <p:ext uri="{BB962C8B-B14F-4D97-AF65-F5344CB8AC3E}">
        <p14:creationId xmlns:p14="http://schemas.microsoft.com/office/powerpoint/2010/main" val="323243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F063F-50BB-4417-8060-F4DA8CE82554}"/>
              </a:ext>
            </a:extLst>
          </p:cNvPr>
          <p:cNvSpPr txBox="1"/>
          <p:nvPr/>
        </p:nvSpPr>
        <p:spPr>
          <a:xfrm>
            <a:off x="6871305" y="2907415"/>
            <a:ext cx="2239123" cy="369332"/>
          </a:xfrm>
          <a:prstGeom prst="rect">
            <a:avLst/>
          </a:prstGeom>
          <a:noFill/>
        </p:spPr>
        <p:txBody>
          <a:bodyPr wrap="square" rtlCol="0">
            <a:spAutoFit/>
          </a:bodyPr>
          <a:lstStyle/>
          <a:p>
            <a:r>
              <a:rPr lang="en-GB" sz="900" b="1" dirty="0">
                <a:solidFill>
                  <a:schemeClr val="tx2"/>
                </a:solidFill>
                <a:latin typeface="Arial" pitchFamily="34" charset="0"/>
                <a:ea typeface="+mj-ea"/>
                <a:cs typeface="Arial" pitchFamily="34" charset="0"/>
              </a:rPr>
              <a:t>Resource is not available through                USW’s subscription </a:t>
            </a:r>
          </a:p>
        </p:txBody>
      </p:sp>
      <p:pic>
        <p:nvPicPr>
          <p:cNvPr id="3" name="Picture 2">
            <a:extLst>
              <a:ext uri="{FF2B5EF4-FFF2-40B4-BE49-F238E27FC236}">
                <a16:creationId xmlns:a16="http://schemas.microsoft.com/office/drawing/2014/main" id="{F3575120-0138-4BFE-9555-327ACFA525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872" y="2959430"/>
            <a:ext cx="270433" cy="265302"/>
          </a:xfrm>
          <a:prstGeom prst="rect">
            <a:avLst/>
          </a:prstGeom>
        </p:spPr>
      </p:pic>
      <p:pic>
        <p:nvPicPr>
          <p:cNvPr id="4" name="Picture 3">
            <a:extLst>
              <a:ext uri="{FF2B5EF4-FFF2-40B4-BE49-F238E27FC236}">
                <a16:creationId xmlns:a16="http://schemas.microsoft.com/office/drawing/2014/main" id="{D3F905FF-1AA0-4919-A794-3B5AADA24E02}"/>
              </a:ext>
            </a:extLst>
          </p:cNvPr>
          <p:cNvPicPr>
            <a:picLocks noChangeAspect="1"/>
          </p:cNvPicPr>
          <p:nvPr/>
        </p:nvPicPr>
        <p:blipFill>
          <a:blip r:embed="rId3"/>
          <a:stretch>
            <a:fillRect/>
          </a:stretch>
        </p:blipFill>
        <p:spPr>
          <a:xfrm>
            <a:off x="2420573" y="1988840"/>
            <a:ext cx="3897892" cy="3967167"/>
          </a:xfrm>
          <a:prstGeom prst="rect">
            <a:avLst/>
          </a:prstGeom>
          <a:ln>
            <a:noFill/>
          </a:ln>
          <a:effectLst>
            <a:outerShdw blurRad="292100" dist="139700" dir="2700000" algn="tl" rotWithShape="0">
              <a:srgbClr val="333333">
                <a:alpha val="65000"/>
              </a:srgbClr>
            </a:outerShdw>
          </a:effectLst>
        </p:spPr>
      </p:pic>
      <p:sp>
        <p:nvSpPr>
          <p:cNvPr id="5" name="Rounded Rectangular Callout 7">
            <a:extLst>
              <a:ext uri="{FF2B5EF4-FFF2-40B4-BE49-F238E27FC236}">
                <a16:creationId xmlns:a16="http://schemas.microsoft.com/office/drawing/2014/main" id="{AEEB8530-C71A-4BDA-BB1A-ED5638DBAFC2}"/>
              </a:ext>
            </a:extLst>
          </p:cNvPr>
          <p:cNvSpPr/>
          <p:nvPr/>
        </p:nvSpPr>
        <p:spPr>
          <a:xfrm>
            <a:off x="-11431" y="2745314"/>
            <a:ext cx="1990834" cy="848214"/>
          </a:xfrm>
          <a:prstGeom prst="wedgeRoundRectCallout">
            <a:avLst>
              <a:gd name="adj1" fmla="val 114822"/>
              <a:gd name="adj2" fmla="val 36572"/>
              <a:gd name="adj3" fmla="val 16667"/>
            </a:avLst>
          </a:prstGeom>
          <a:solidFill>
            <a:schemeClr val="tx2"/>
          </a:solidFill>
          <a:ln>
            <a:noFill/>
          </a:ln>
        </p:spPr>
        <p:txBody>
          <a:bodyPr vert="horz" lIns="320040" tIns="320040" rIns="320040" bIns="320040" rtlCol="0" anchor="ctr" anchorCtr="0">
            <a:noAutofit/>
          </a:bodyPr>
          <a:lstStyle/>
          <a:p>
            <a:pPr defTabSz="914400">
              <a:spcBef>
                <a:spcPct val="20000"/>
              </a:spcBef>
            </a:pPr>
            <a:r>
              <a:rPr lang="en-GB" sz="1200" dirty="0">
                <a:solidFill>
                  <a:schemeClr val="bg1"/>
                </a:solidFill>
                <a:latin typeface="Arial" pitchFamily="34" charset="0"/>
                <a:cs typeface="Arial" pitchFamily="34" charset="0"/>
              </a:rPr>
              <a:t>Click the resource title to view the full text.</a:t>
            </a:r>
          </a:p>
        </p:txBody>
      </p:sp>
      <p:sp>
        <p:nvSpPr>
          <p:cNvPr id="6" name="Rounded Rectangular Callout 10">
            <a:extLst>
              <a:ext uri="{FF2B5EF4-FFF2-40B4-BE49-F238E27FC236}">
                <a16:creationId xmlns:a16="http://schemas.microsoft.com/office/drawing/2014/main" id="{1073296B-C9C9-46CB-8F5E-A33AC51C0D14}"/>
              </a:ext>
            </a:extLst>
          </p:cNvPr>
          <p:cNvSpPr/>
          <p:nvPr/>
        </p:nvSpPr>
        <p:spPr>
          <a:xfrm>
            <a:off x="6453681" y="1213659"/>
            <a:ext cx="2448874" cy="914617"/>
          </a:xfrm>
          <a:prstGeom prst="wedgeRoundRectCallout">
            <a:avLst>
              <a:gd name="adj1" fmla="val -67190"/>
              <a:gd name="adj2" fmla="val 123902"/>
              <a:gd name="adj3" fmla="val 16667"/>
            </a:avLst>
          </a:prstGeom>
          <a:solidFill>
            <a:schemeClr val="accent4">
              <a:lumMod val="75000"/>
            </a:schemeClr>
          </a:solidFill>
          <a:ln w="444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lIns="324000" tIns="324000" rIns="324000" bIns="324000" rtlCol="0" anchor="ctr" anchorCtr="0">
            <a:noAutofit/>
          </a:bodyPr>
          <a:lstStyle/>
          <a:p>
            <a:r>
              <a:rPr lang="en-GB" sz="1050" dirty="0">
                <a:solidFill>
                  <a:schemeClr val="bg1"/>
                </a:solidFill>
              </a:rPr>
              <a:t>The </a:t>
            </a:r>
            <a:r>
              <a:rPr lang="en-GB" sz="1050" b="1" dirty="0">
                <a:solidFill>
                  <a:schemeClr val="bg1"/>
                </a:solidFill>
              </a:rPr>
              <a:t>Refine By </a:t>
            </a:r>
            <a:r>
              <a:rPr lang="en-GB" sz="1050" dirty="0">
                <a:solidFill>
                  <a:schemeClr val="bg1"/>
                </a:solidFill>
              </a:rPr>
              <a:t>filter ensures that you only see resources that are available through your USW’s subscription.</a:t>
            </a:r>
          </a:p>
        </p:txBody>
      </p:sp>
      <p:sp>
        <p:nvSpPr>
          <p:cNvPr id="7" name="Rounded Rectangular Callout 8">
            <a:extLst>
              <a:ext uri="{FF2B5EF4-FFF2-40B4-BE49-F238E27FC236}">
                <a16:creationId xmlns:a16="http://schemas.microsoft.com/office/drawing/2014/main" id="{51BB5329-51E5-4613-9F52-929C34FD7B64}"/>
              </a:ext>
            </a:extLst>
          </p:cNvPr>
          <p:cNvSpPr/>
          <p:nvPr/>
        </p:nvSpPr>
        <p:spPr>
          <a:xfrm>
            <a:off x="6585287" y="3972424"/>
            <a:ext cx="2248419" cy="1494850"/>
          </a:xfrm>
          <a:prstGeom prst="wedgeRoundRectCallout">
            <a:avLst>
              <a:gd name="adj1" fmla="val -67422"/>
              <a:gd name="adj2" fmla="val -92243"/>
              <a:gd name="adj3" fmla="val 16667"/>
            </a:avLst>
          </a:prstGeom>
          <a:solidFill>
            <a:schemeClr val="tx2"/>
          </a:solidFill>
          <a:ln>
            <a:noFill/>
          </a:ln>
        </p:spPr>
        <p:txBody>
          <a:bodyPr vert="horz" lIns="320040" tIns="320040" rIns="320040" bIns="320040" rtlCol="0" anchor="ctr" anchorCtr="0">
            <a:noAutofit/>
          </a:bodyPr>
          <a:lstStyle/>
          <a:p>
            <a:pPr defTabSz="914400">
              <a:spcBef>
                <a:spcPct val="20000"/>
              </a:spcBef>
            </a:pPr>
            <a:r>
              <a:rPr lang="en-GB" sz="1200" dirty="0">
                <a:solidFill>
                  <a:schemeClr val="bg1"/>
                </a:solidFill>
                <a:latin typeface="Arial" pitchFamily="34" charset="0"/>
                <a:cs typeface="Arial" pitchFamily="34" charset="0"/>
              </a:rPr>
              <a:t>Use the filters on the right-hand side of the search results page to refine your search by </a:t>
            </a:r>
            <a:r>
              <a:rPr lang="en-GB" sz="1200" b="1" dirty="0">
                <a:solidFill>
                  <a:schemeClr val="bg1"/>
                </a:solidFill>
                <a:latin typeface="Arial" pitchFamily="34" charset="0"/>
                <a:cs typeface="Arial" pitchFamily="34" charset="0"/>
              </a:rPr>
              <a:t>Content Type</a:t>
            </a:r>
            <a:r>
              <a:rPr lang="en-GB" sz="1200" dirty="0">
                <a:solidFill>
                  <a:schemeClr val="bg1"/>
                </a:solidFill>
                <a:latin typeface="Arial" pitchFamily="34" charset="0"/>
                <a:cs typeface="Arial" pitchFamily="34" charset="0"/>
              </a:rPr>
              <a:t>, </a:t>
            </a:r>
            <a:r>
              <a:rPr lang="en-GB" sz="1200" b="1" dirty="0">
                <a:solidFill>
                  <a:schemeClr val="bg1"/>
                </a:solidFill>
                <a:latin typeface="Arial" pitchFamily="34" charset="0"/>
                <a:cs typeface="Arial" pitchFamily="34" charset="0"/>
              </a:rPr>
              <a:t>Discipline</a:t>
            </a:r>
            <a:r>
              <a:rPr lang="en-GB" sz="1200" dirty="0">
                <a:solidFill>
                  <a:schemeClr val="bg1"/>
                </a:solidFill>
                <a:latin typeface="Arial" pitchFamily="34" charset="0"/>
                <a:cs typeface="Arial" pitchFamily="34" charset="0"/>
              </a:rPr>
              <a:t> and </a:t>
            </a:r>
            <a:r>
              <a:rPr lang="en-GB" sz="1200" b="1" dirty="0">
                <a:solidFill>
                  <a:schemeClr val="bg1"/>
                </a:solidFill>
                <a:latin typeface="Arial" pitchFamily="34" charset="0"/>
                <a:cs typeface="Arial" pitchFamily="34" charset="0"/>
              </a:rPr>
              <a:t>Publication Date</a:t>
            </a:r>
            <a:r>
              <a:rPr lang="en-GB" sz="1200" dirty="0">
                <a:solidFill>
                  <a:schemeClr val="bg1"/>
                </a:solidFill>
                <a:latin typeface="Arial" pitchFamily="34" charset="0"/>
                <a:cs typeface="Arial" pitchFamily="34" charset="0"/>
              </a:rPr>
              <a:t>. </a:t>
            </a:r>
          </a:p>
        </p:txBody>
      </p:sp>
      <p:sp>
        <p:nvSpPr>
          <p:cNvPr id="8" name="Title 1">
            <a:extLst>
              <a:ext uri="{FF2B5EF4-FFF2-40B4-BE49-F238E27FC236}">
                <a16:creationId xmlns:a16="http://schemas.microsoft.com/office/drawing/2014/main" id="{D99FB838-5F9A-4814-8782-199362C991F9}"/>
              </a:ext>
            </a:extLst>
          </p:cNvPr>
          <p:cNvSpPr txBox="1">
            <a:spLocks/>
          </p:cNvSpPr>
          <p:nvPr/>
        </p:nvSpPr>
        <p:spPr>
          <a:xfrm>
            <a:off x="755576" y="476672"/>
            <a:ext cx="6781800" cy="1600200"/>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Viewing Your Results</a:t>
            </a:r>
          </a:p>
        </p:txBody>
      </p:sp>
      <p:sp>
        <p:nvSpPr>
          <p:cNvPr id="9" name="TextBox 8">
            <a:extLst>
              <a:ext uri="{FF2B5EF4-FFF2-40B4-BE49-F238E27FC236}">
                <a16:creationId xmlns:a16="http://schemas.microsoft.com/office/drawing/2014/main" id="{3178B08E-C1A7-419A-B163-62554A7B0B68}"/>
              </a:ext>
            </a:extLst>
          </p:cNvPr>
          <p:cNvSpPr txBox="1"/>
          <p:nvPr/>
        </p:nvSpPr>
        <p:spPr>
          <a:xfrm>
            <a:off x="378250" y="6289252"/>
            <a:ext cx="8455456" cy="400110"/>
          </a:xfrm>
          <a:prstGeom prst="rect">
            <a:avLst/>
          </a:prstGeom>
          <a:noFill/>
        </p:spPr>
        <p:txBody>
          <a:bodyPr wrap="none" rtlCol="0">
            <a:spAutoFit/>
          </a:bodyPr>
          <a:lstStyle/>
          <a:p>
            <a:r>
              <a:rPr lang="en-GB" sz="2000" dirty="0">
                <a:solidFill>
                  <a:srgbClr val="C00000"/>
                </a:solidFill>
              </a:rPr>
              <a:t>… and as with </a:t>
            </a:r>
            <a:r>
              <a:rPr lang="en-GB" sz="2000" dirty="0" err="1">
                <a:solidFill>
                  <a:srgbClr val="C00000"/>
                </a:solidFill>
              </a:rPr>
              <a:t>FindIT</a:t>
            </a:r>
            <a:r>
              <a:rPr lang="en-GB" sz="2000" dirty="0">
                <a:solidFill>
                  <a:srgbClr val="C00000"/>
                </a:solidFill>
              </a:rPr>
              <a:t> – Save Your Searches / Manage Reading Lists etc.</a:t>
            </a:r>
          </a:p>
        </p:txBody>
      </p:sp>
    </p:spTree>
    <p:extLst>
      <p:ext uri="{BB962C8B-B14F-4D97-AF65-F5344CB8AC3E}">
        <p14:creationId xmlns:p14="http://schemas.microsoft.com/office/powerpoint/2010/main" val="2024859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1980</TotalTime>
  <Words>1535</Words>
  <Application>Microsoft Office PowerPoint</Application>
  <PresentationFormat>On-screen Show (4:3)</PresentationFormat>
  <Paragraphs>161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NewsPrint</vt:lpstr>
      <vt:lpstr>IS4S706 Project Management &amp; Research Methodology   </vt:lpstr>
      <vt:lpstr>Research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Purpose of Research?</vt:lpstr>
      <vt:lpstr>Types of Research Include…</vt:lpstr>
      <vt:lpstr>Typical Research Project</vt:lpstr>
      <vt:lpstr>PowerPoint Presentation</vt:lpstr>
      <vt:lpstr>PowerPoint Presentation</vt:lpstr>
      <vt:lpstr>Constructing a Hypothesis</vt:lpstr>
      <vt:lpstr>Different Types of Hypotheses</vt:lpstr>
      <vt:lpstr>How to be Confident your Research matched the Expectations</vt:lpstr>
      <vt:lpstr>What is a Research Methodology &amp; Research Method?</vt:lpstr>
      <vt:lpstr>Quantitive &amp; Qualitative</vt:lpstr>
      <vt:lpstr>PowerPoint Presentation</vt:lpstr>
      <vt:lpstr>PowerPoint Presentation</vt:lpstr>
      <vt:lpstr>PowerPoint Presentation</vt:lpstr>
      <vt:lpstr>Tutorial / Homework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IS3S603 e-Business Systems &amp; Strategy</dc:title>
  <dc:creator>Kidner</dc:creator>
  <cp:lastModifiedBy>David Kidner</cp:lastModifiedBy>
  <cp:revision>221</cp:revision>
  <dcterms:created xsi:type="dcterms:W3CDTF">2015-09-27T11:09:28Z</dcterms:created>
  <dcterms:modified xsi:type="dcterms:W3CDTF">2021-03-03T08:38:44Z</dcterms:modified>
</cp:coreProperties>
</file>