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336" r:id="rId3"/>
    <p:sldId id="352" r:id="rId4"/>
    <p:sldId id="363" r:id="rId5"/>
    <p:sldId id="364" r:id="rId6"/>
    <p:sldId id="366" r:id="rId7"/>
    <p:sldId id="367" r:id="rId8"/>
    <p:sldId id="365" r:id="rId9"/>
    <p:sldId id="368" r:id="rId10"/>
    <p:sldId id="369" r:id="rId11"/>
    <p:sldId id="370" r:id="rId12"/>
    <p:sldId id="371" r:id="rId13"/>
    <p:sldId id="361" r:id="rId14"/>
    <p:sldId id="353" r:id="rId15"/>
    <p:sldId id="354" r:id="rId16"/>
    <p:sldId id="387" r:id="rId17"/>
    <p:sldId id="355" r:id="rId18"/>
    <p:sldId id="360" r:id="rId19"/>
    <p:sldId id="356" r:id="rId20"/>
    <p:sldId id="357" r:id="rId21"/>
    <p:sldId id="358" r:id="rId22"/>
    <p:sldId id="385" r:id="rId23"/>
    <p:sldId id="359" r:id="rId24"/>
    <p:sldId id="372" r:id="rId25"/>
    <p:sldId id="373" r:id="rId26"/>
    <p:sldId id="374" r:id="rId27"/>
    <p:sldId id="377" r:id="rId28"/>
    <p:sldId id="375" r:id="rId29"/>
    <p:sldId id="376" r:id="rId30"/>
    <p:sldId id="362" r:id="rId31"/>
    <p:sldId id="378" r:id="rId32"/>
    <p:sldId id="379" r:id="rId33"/>
    <p:sldId id="380" r:id="rId34"/>
    <p:sldId id="381" r:id="rId35"/>
    <p:sldId id="382" r:id="rId36"/>
    <p:sldId id="383" r:id="rId37"/>
    <p:sldId id="388" r:id="rId38"/>
    <p:sldId id="384" r:id="rId39"/>
    <p:sldId id="389" r:id="rId40"/>
    <p:sldId id="38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1" d="100"/>
          <a:sy n="151" d="100"/>
        </p:scale>
        <p:origin x="2016" y="144"/>
      </p:cViewPr>
      <p:guideLst>
        <p:guide orient="horz" pos="2160"/>
        <p:guide pos="2880"/>
      </p:guideLst>
    </p:cSldViewPr>
  </p:slideViewPr>
  <p:notesTextViewPr>
    <p:cViewPr>
      <p:scale>
        <a:sx n="1" d="1"/>
        <a:sy n="1" d="1"/>
      </p:scale>
      <p:origin x="0" y="0"/>
    </p:cViewPr>
  </p:notesTextViewPr>
  <p:sorterViewPr>
    <p:cViewPr>
      <p:scale>
        <a:sx n="100" d="100"/>
        <a:sy n="100" d="100"/>
      </p:scale>
      <p:origin x="0" y="37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6"/>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9B7BCE00-D665-414C-A3E6-8B16565DD446}" type="datetimeFigureOut">
              <a:rPr lang="en-GB"/>
              <a:pPr>
                <a:defRPr/>
              </a:pPr>
              <a:t>15/10/2019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BF47A63C-15EF-48EA-BB6B-96DBF45EEA87}"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5828356-4AB5-4959-B3EE-E87F7B3CD6A0}" type="datetimeFigureOut">
              <a:rPr lang="en-GB"/>
              <a:pPr>
                <a:defRPr/>
              </a:pPr>
              <a:t>15/10/2019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D4A320B-0BE2-4E15-B784-208BC778924C}"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136288-AC4E-4F43-A82A-2BE96FC6EDFD}" type="datetimeFigureOut">
              <a:rPr lang="en-GB"/>
              <a:pPr>
                <a:defRPr/>
              </a:pPr>
              <a:t>15/10/2019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D569630-965E-4705-BB2D-BBF96324FA3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600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55576" y="2132856"/>
            <a:ext cx="754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CE4042-F1A5-4A32-B3D4-7E3D69D71DDB}" type="datetimeFigureOut">
              <a:rPr lang="en-GB"/>
              <a:pPr>
                <a:defRPr/>
              </a:pPr>
              <a:t>15/10/2019</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43A4153-8E8B-4B71-B279-ADC1BD280911}"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fld id="{1E18C49E-DF81-4EB7-B171-D7262F39DED8}" type="datetimeFigureOut">
              <a:rPr lang="en-GB"/>
              <a:pPr>
                <a:defRPr/>
              </a:pPr>
              <a:t>15/10/2019</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82F03DD4-E77A-42A7-94E7-DDFBCD096AE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6C58B7-136A-49A9-BBAC-EAFA21209319}" type="datetimeFigureOut">
              <a:rPr lang="en-GB"/>
              <a:pPr>
                <a:defRPr/>
              </a:pPr>
              <a:t>15/10/2019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2537A626-1D42-4663-BF8B-78A078665F0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pPr>
              <a:defRPr/>
            </a:pPr>
            <a:fld id="{8D04A289-1393-4C14-A9E9-6C161CCCE2EE}" type="datetimeFigureOut">
              <a:rPr lang="en-GB"/>
              <a:pPr>
                <a:defRPr/>
              </a:pPr>
              <a:t>15/10/2019</a:t>
            </a:fld>
            <a:endParaRPr lang="en-GB"/>
          </a:p>
        </p:txBody>
      </p:sp>
      <p:sp>
        <p:nvSpPr>
          <p:cNvPr id="10" name="Footer Placeholder 7"/>
          <p:cNvSpPr>
            <a:spLocks noGrp="1"/>
          </p:cNvSpPr>
          <p:nvPr>
            <p:ph type="ftr" sz="quarter" idx="11"/>
          </p:nvPr>
        </p:nvSpPr>
        <p:spPr/>
        <p:txBody>
          <a:bodyPr/>
          <a:lstStyle>
            <a:lvl1pPr>
              <a:defRPr/>
            </a:lvl1pPr>
          </a:lstStyle>
          <a:p>
            <a:pPr>
              <a:defRPr/>
            </a:pPr>
            <a:endParaRPr lang="en-GB"/>
          </a:p>
        </p:txBody>
      </p:sp>
      <p:sp>
        <p:nvSpPr>
          <p:cNvPr id="11" name="Slide Number Placeholder 8"/>
          <p:cNvSpPr>
            <a:spLocks noGrp="1"/>
          </p:cNvSpPr>
          <p:nvPr>
            <p:ph type="sldNum" sz="quarter" idx="12"/>
          </p:nvPr>
        </p:nvSpPr>
        <p:spPr/>
        <p:txBody>
          <a:bodyPr/>
          <a:lstStyle>
            <a:lvl1pPr>
              <a:defRPr/>
            </a:lvl1pPr>
          </a:lstStyle>
          <a:p>
            <a:pPr>
              <a:defRPr/>
            </a:pPr>
            <a:fld id="{EB08C8E6-162C-4C48-8668-F184EC8D710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AEAA6403-80E6-4953-90C6-14543518EE4E}" type="datetimeFigureOut">
              <a:rPr lang="en-GB"/>
              <a:pPr>
                <a:defRPr/>
              </a:pPr>
              <a:t>15/10/2019</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662916B-4B0C-4C58-8700-556350856C3C}"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4A683F9-0387-4520-B9A9-A9CE719A4554}" type="datetimeFigureOut">
              <a:rPr lang="en-GB"/>
              <a:pPr>
                <a:defRPr/>
              </a:pPr>
              <a:t>15/10/2019</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33D79A84-8542-4F3D-A1A6-5CADD81C0C4A}"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9"/>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EF33E8FF-913B-4E45-B141-B93B5DBB0397}" type="datetimeFigureOut">
              <a:rPr lang="en-GB"/>
              <a:pPr>
                <a:defRPr/>
              </a:pPr>
              <a:t>15/10/2019</a:t>
            </a:fld>
            <a:endParaRPr lang="en-GB"/>
          </a:p>
        </p:txBody>
      </p:sp>
      <p:sp>
        <p:nvSpPr>
          <p:cNvPr id="7" name="Footer Placeholder 5"/>
          <p:cNvSpPr>
            <a:spLocks noGrp="1"/>
          </p:cNvSpPr>
          <p:nvPr>
            <p:ph type="ftr" sz="quarter" idx="11"/>
          </p:nvPr>
        </p:nvSpPr>
        <p:spPr/>
        <p:txBody>
          <a:bodyPr/>
          <a:lstStyle>
            <a:lvl1pPr>
              <a:defRPr/>
            </a:lvl1pPr>
          </a:lstStyle>
          <a:p>
            <a:pPr>
              <a:defRPr/>
            </a:pPr>
            <a:endParaRPr lang="en-GB"/>
          </a:p>
        </p:txBody>
      </p:sp>
      <p:sp>
        <p:nvSpPr>
          <p:cNvPr id="8" name="Slide Number Placeholder 6"/>
          <p:cNvSpPr>
            <a:spLocks noGrp="1"/>
          </p:cNvSpPr>
          <p:nvPr>
            <p:ph type="sldNum" sz="quarter" idx="12"/>
          </p:nvPr>
        </p:nvSpPr>
        <p:spPr/>
        <p:txBody>
          <a:bodyPr/>
          <a:lstStyle>
            <a:lvl1pPr>
              <a:defRPr/>
            </a:lvl1pPr>
          </a:lstStyle>
          <a:p>
            <a:pPr>
              <a:defRPr/>
            </a:pPr>
            <a:fld id="{D277048F-DD13-41B2-9967-F20780017F94}"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4A5627-6F3C-44B2-8AC5-BF8E8FF20B05}" type="datetimeFigureOut">
              <a:rPr lang="en-GB"/>
              <a:pPr>
                <a:defRPr/>
              </a:pPr>
              <a:t>15/10/2019</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0EA9BC23-61C9-42A0-BA4F-EB588F184D17}"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4572000"/>
            <a:ext cx="678180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762000" y="685800"/>
            <a:ext cx="7543800" cy="3886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48400" y="6208713"/>
            <a:ext cx="2133600" cy="365125"/>
          </a:xfrm>
          <a:prstGeom prst="rect">
            <a:avLst/>
          </a:prstGeom>
        </p:spPr>
        <p:txBody>
          <a:bodyPr vert="horz" lIns="91440" tIns="45720" rIns="91440" bIns="45720" rtlCol="0" anchor="ctr"/>
          <a:lstStyle>
            <a:lvl1pPr algn="r" fontAlgn="auto">
              <a:spcBef>
                <a:spcPts val="0"/>
              </a:spcBef>
              <a:spcAft>
                <a:spcPts val="0"/>
              </a:spcAft>
              <a:defRPr sz="1200" b="1">
                <a:solidFill>
                  <a:schemeClr val="tx2">
                    <a:lumMod val="90000"/>
                    <a:lumOff val="10000"/>
                  </a:schemeClr>
                </a:solidFill>
                <a:latin typeface="+mn-lt"/>
                <a:cs typeface="+mn-cs"/>
              </a:defRPr>
            </a:lvl1pPr>
          </a:lstStyle>
          <a:p>
            <a:pPr>
              <a:defRPr/>
            </a:pPr>
            <a:fld id="{6F1F2E36-E74E-4359-968E-4E98DBDA44FB}" type="datetimeFigureOut">
              <a:rPr lang="en-GB"/>
              <a:pPr>
                <a:defRPr/>
              </a:pPr>
              <a:t>15/10/2019</a:t>
            </a:fld>
            <a:endParaRPr lang="en-GB"/>
          </a:p>
        </p:txBody>
      </p:sp>
      <p:sp>
        <p:nvSpPr>
          <p:cNvPr id="5" name="Footer Placeholder 4"/>
          <p:cNvSpPr>
            <a:spLocks noGrp="1"/>
          </p:cNvSpPr>
          <p:nvPr>
            <p:ph type="ftr" sz="quarter" idx="3"/>
          </p:nvPr>
        </p:nvSpPr>
        <p:spPr>
          <a:xfrm>
            <a:off x="762000" y="6208713"/>
            <a:ext cx="4873625"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tx2">
                    <a:lumMod val="90000"/>
                    <a:lumOff val="10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7620000" y="5688013"/>
            <a:ext cx="762000" cy="365125"/>
          </a:xfrm>
          <a:prstGeom prst="rect">
            <a:avLst/>
          </a:prstGeom>
        </p:spPr>
        <p:txBody>
          <a:bodyPr vert="horz" lIns="91440" tIns="45720" rIns="91440" bIns="45720" rtlCol="0" anchor="ctr"/>
          <a:lstStyle>
            <a:lvl1pPr algn="r" fontAlgn="auto">
              <a:spcBef>
                <a:spcPts val="0"/>
              </a:spcBef>
              <a:spcAft>
                <a:spcPts val="0"/>
              </a:spcAft>
              <a:defRPr sz="2400">
                <a:solidFill>
                  <a:schemeClr val="tx1">
                    <a:lumMod val="85000"/>
                    <a:lumOff val="15000"/>
                  </a:schemeClr>
                </a:solidFill>
                <a:latin typeface="+mj-lt"/>
                <a:cs typeface="+mn-cs"/>
              </a:defRPr>
            </a:lvl1pPr>
          </a:lstStyle>
          <a:p>
            <a:pPr>
              <a:defRPr/>
            </a:pPr>
            <a:fld id="{815ADE63-78BD-4ADF-9F7F-2AFFF337C03D}" type="slidenum">
              <a:rPr lang="en-GB"/>
              <a:pPr>
                <a:defRPr/>
              </a:pPr>
              <a:t>‹#›</a:t>
            </a:fld>
            <a:endParaRPr lang="en-GB"/>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26" r:id="rId1"/>
    <p:sldLayoutId id="2147483719" r:id="rId2"/>
    <p:sldLayoutId id="2147483727" r:id="rId3"/>
    <p:sldLayoutId id="2147483720" r:id="rId4"/>
    <p:sldLayoutId id="2147483728" r:id="rId5"/>
    <p:sldLayoutId id="2147483721" r:id="rId6"/>
    <p:sldLayoutId id="2147483722" r:id="rId7"/>
    <p:sldLayoutId id="2147483729" r:id="rId8"/>
    <p:sldLayoutId id="2147483723" r:id="rId9"/>
    <p:sldLayoutId id="2147483724" r:id="rId10"/>
    <p:sldLayoutId id="2147483725" r:id="rId11"/>
  </p:sldLayoutIdLst>
  <p:txStyles>
    <p:titleStyle>
      <a:lvl1pPr algn="l" rtl="0" eaLnBrk="0" fontAlgn="base" hangingPunct="0">
        <a:spcBef>
          <a:spcPct val="0"/>
        </a:spcBef>
        <a:spcAft>
          <a:spcPct val="0"/>
        </a:spcAft>
        <a:defRPr sz="5400" kern="1200">
          <a:solidFill>
            <a:srgbClr val="262626"/>
          </a:solidFill>
          <a:latin typeface="+mj-lt"/>
          <a:ea typeface="+mj-ea"/>
          <a:cs typeface="+mj-cs"/>
        </a:defRPr>
      </a:lvl1pPr>
      <a:lvl2pPr algn="l" rtl="0" eaLnBrk="0" fontAlgn="base" hangingPunct="0">
        <a:spcBef>
          <a:spcPct val="0"/>
        </a:spcBef>
        <a:spcAft>
          <a:spcPct val="0"/>
        </a:spcAft>
        <a:defRPr sz="5400">
          <a:solidFill>
            <a:srgbClr val="262626"/>
          </a:solidFill>
          <a:latin typeface="Arial" pitchFamily="34" charset="0"/>
        </a:defRPr>
      </a:lvl2pPr>
      <a:lvl3pPr algn="l" rtl="0" eaLnBrk="0" fontAlgn="base" hangingPunct="0">
        <a:spcBef>
          <a:spcPct val="0"/>
        </a:spcBef>
        <a:spcAft>
          <a:spcPct val="0"/>
        </a:spcAft>
        <a:defRPr sz="5400">
          <a:solidFill>
            <a:srgbClr val="262626"/>
          </a:solidFill>
          <a:latin typeface="Arial" pitchFamily="34" charset="0"/>
        </a:defRPr>
      </a:lvl3pPr>
      <a:lvl4pPr algn="l" rtl="0" eaLnBrk="0" fontAlgn="base" hangingPunct="0">
        <a:spcBef>
          <a:spcPct val="0"/>
        </a:spcBef>
        <a:spcAft>
          <a:spcPct val="0"/>
        </a:spcAft>
        <a:defRPr sz="5400">
          <a:solidFill>
            <a:srgbClr val="262626"/>
          </a:solidFill>
          <a:latin typeface="Arial" pitchFamily="34" charset="0"/>
        </a:defRPr>
      </a:lvl4pPr>
      <a:lvl5pPr algn="l" rtl="0" eaLnBrk="0" fontAlgn="base" hangingPunct="0">
        <a:spcBef>
          <a:spcPct val="0"/>
        </a:spcBef>
        <a:spcAft>
          <a:spcPct val="0"/>
        </a:spcAft>
        <a:defRPr sz="5400">
          <a:solidFill>
            <a:srgbClr val="262626"/>
          </a:solidFill>
          <a:latin typeface="Arial"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david.kidner@southwales.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gif"/><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gif"/><Relationship Id="rId12" Type="http://schemas.openxmlformats.org/officeDocument/2006/relationships/image" Target="../media/image22.gif"/><Relationship Id="rId2" Type="http://schemas.openxmlformats.org/officeDocument/2006/relationships/image" Target="../media/image12.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oms.co.uk/"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GB" altLang="en-US" sz="4800" dirty="0" smtClean="0">
                <a:solidFill>
                  <a:schemeClr val="bg1"/>
                </a:solidFill>
                <a:latin typeface="Arial Black" pitchFamily="34" charset="0"/>
              </a:rPr>
              <a:t>IS3S661</a:t>
            </a:r>
            <a:r>
              <a:rPr lang="en-GB" altLang="en-US" sz="4800" dirty="0" smtClean="0">
                <a:solidFill>
                  <a:schemeClr val="bg1"/>
                </a:solidFill>
                <a:latin typeface="Arial Black" pitchFamily="34" charset="0"/>
              </a:rPr>
              <a:t/>
            </a:r>
            <a:br>
              <a:rPr lang="en-GB" altLang="en-US" sz="4800" dirty="0" smtClean="0">
                <a:solidFill>
                  <a:schemeClr val="bg1"/>
                </a:solidFill>
                <a:latin typeface="Arial Black" pitchFamily="34" charset="0"/>
              </a:rPr>
            </a:br>
            <a:r>
              <a:rPr lang="en-GB" altLang="en-US" sz="4800" dirty="0" smtClean="0">
                <a:solidFill>
                  <a:schemeClr val="bg1"/>
                </a:solidFill>
                <a:latin typeface="Arial Black" pitchFamily="34" charset="0"/>
              </a:rPr>
              <a:t>Strategic IS</a:t>
            </a:r>
            <a:br>
              <a:rPr lang="en-GB" altLang="en-US" sz="4800" dirty="0" smtClean="0">
                <a:solidFill>
                  <a:schemeClr val="bg1"/>
                </a:solidFill>
                <a:latin typeface="Arial Black" pitchFamily="34" charset="0"/>
              </a:rPr>
            </a:br>
            <a:r>
              <a:rPr lang="en-GB" altLang="en-US" sz="4800" dirty="0" smtClean="0">
                <a:solidFill>
                  <a:schemeClr val="bg1"/>
                </a:solidFill>
                <a:latin typeface="Arial Black" pitchFamily="34" charset="0"/>
              </a:rPr>
              <a:t>Management</a:t>
            </a:r>
            <a:r>
              <a:rPr lang="en-GB" altLang="en-US" sz="4800" dirty="0" smtClean="0"/>
              <a:t/>
            </a:r>
            <a:br>
              <a:rPr lang="en-GB" altLang="en-US" sz="4800" dirty="0" smtClean="0"/>
            </a:br>
            <a:r>
              <a:rPr lang="en-GB" altLang="en-US" sz="4800" dirty="0" smtClean="0"/>
              <a:t/>
            </a:r>
            <a:br>
              <a:rPr lang="en-GB" altLang="en-US" sz="4800" dirty="0" smtClean="0"/>
            </a:br>
            <a:r>
              <a:rPr lang="en-GB" altLang="en-US" sz="4800" dirty="0" smtClean="0"/>
              <a:t/>
            </a:r>
            <a:br>
              <a:rPr lang="en-GB" altLang="en-US" sz="4800" dirty="0" smtClean="0"/>
            </a:br>
            <a:endParaRPr lang="en-GB" altLang="en-US" sz="4800" dirty="0" smtClean="0"/>
          </a:p>
        </p:txBody>
      </p:sp>
      <p:sp>
        <p:nvSpPr>
          <p:cNvPr id="6147" name="Subtitle 2"/>
          <p:cNvSpPr>
            <a:spLocks noGrp="1"/>
          </p:cNvSpPr>
          <p:nvPr>
            <p:ph type="subTitle" idx="1"/>
          </p:nvPr>
        </p:nvSpPr>
        <p:spPr>
          <a:xfrm>
            <a:off x="762000" y="3573463"/>
            <a:ext cx="7842250" cy="2141537"/>
          </a:xfrm>
        </p:spPr>
        <p:txBody>
          <a:bodyPr>
            <a:normAutofit lnSpcReduction="10000"/>
          </a:bodyPr>
          <a:lstStyle/>
          <a:p>
            <a:pPr eaLnBrk="1" hangingPunct="1">
              <a:defRPr/>
            </a:pPr>
            <a:r>
              <a:rPr lang="en-GB" altLang="en-US" sz="3500" b="1" dirty="0" smtClean="0">
                <a:solidFill>
                  <a:srgbClr val="C00000"/>
                </a:solidFill>
                <a:cs typeface="Arial" charset="0"/>
              </a:rPr>
              <a:t>Strategy </a:t>
            </a:r>
            <a:r>
              <a:rPr lang="en-GB" altLang="en-US" sz="3500" b="1" dirty="0" smtClean="0">
                <a:solidFill>
                  <a:srgbClr val="C00000"/>
                </a:solidFill>
                <a:cs typeface="Arial" charset="0"/>
              </a:rPr>
              <a:t>Initiation: </a:t>
            </a:r>
          </a:p>
          <a:p>
            <a:pPr eaLnBrk="1" hangingPunct="1">
              <a:defRPr/>
            </a:pPr>
            <a:r>
              <a:rPr lang="en-GB" altLang="en-US" sz="3500" b="1" dirty="0" smtClean="0">
                <a:solidFill>
                  <a:srgbClr val="C00000"/>
                </a:solidFill>
                <a:cs typeface="Arial" charset="0"/>
              </a:rPr>
              <a:t>Capability Analysis</a:t>
            </a:r>
          </a:p>
          <a:p>
            <a:pPr eaLnBrk="1" hangingPunct="1">
              <a:defRPr/>
            </a:pPr>
            <a:endParaRPr lang="en-GB" altLang="en-US" dirty="0" smtClean="0">
              <a:cs typeface="Arial" charset="0"/>
            </a:endParaRPr>
          </a:p>
          <a:p>
            <a:pPr eaLnBrk="1" hangingPunct="1">
              <a:defRPr/>
            </a:pPr>
            <a:r>
              <a:rPr lang="en-GB" altLang="en-US" dirty="0" smtClean="0">
                <a:cs typeface="Arial" charset="0"/>
              </a:rPr>
              <a:t>David </a:t>
            </a:r>
            <a:r>
              <a:rPr lang="en-GB" altLang="en-US" dirty="0" err="1" smtClean="0">
                <a:cs typeface="Arial" charset="0"/>
              </a:rPr>
              <a:t>Kidner</a:t>
            </a:r>
            <a:r>
              <a:rPr lang="en-GB" altLang="en-US" dirty="0" smtClean="0">
                <a:cs typeface="Arial" charset="0"/>
              </a:rPr>
              <a:t>  </a:t>
            </a:r>
            <a:r>
              <a:rPr lang="en-GB" altLang="en-US" sz="2000" dirty="0" smtClean="0">
                <a:cs typeface="Arial" charset="0"/>
              </a:rPr>
              <a:t>(J302) </a:t>
            </a:r>
            <a:r>
              <a:rPr lang="en-GB" altLang="en-US" sz="2000" dirty="0" smtClean="0">
                <a:cs typeface="Arial" charset="0"/>
                <a:hlinkClick r:id="rId2"/>
              </a:rPr>
              <a:t>david.kidner@southwales.ac.uk</a:t>
            </a:r>
            <a:endParaRPr lang="en-GB" altLang="en-US" sz="2000" dirty="0" smtClean="0">
              <a:cs typeface="Arial" charset="0"/>
            </a:endParaRPr>
          </a:p>
          <a:p>
            <a:pPr eaLnBrk="1" hangingPunct="1">
              <a:defRPr/>
            </a:pPr>
            <a:endParaRPr lang="en-GB" altLang="en-US" sz="2000" dirty="0" smtClean="0"/>
          </a:p>
        </p:txBody>
      </p:sp>
      <p:pic>
        <p:nvPicPr>
          <p:cNvPr id="6148" name="Picture 4" descr="USW logo Raspberry Screen.jpg"/>
          <p:cNvPicPr>
            <a:picLocks noChangeAspect="1"/>
          </p:cNvPicPr>
          <p:nvPr/>
        </p:nvPicPr>
        <p:blipFill>
          <a:blip r:embed="rId3" cstate="print"/>
          <a:srcRect/>
          <a:stretch>
            <a:fillRect/>
          </a:stretch>
        </p:blipFill>
        <p:spPr bwMode="auto">
          <a:xfrm>
            <a:off x="7164388" y="31750"/>
            <a:ext cx="1079500"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476672"/>
            <a:ext cx="7560840" cy="1368152"/>
          </a:xfrm>
        </p:spPr>
        <p:txBody>
          <a:bodyPr/>
          <a:lstStyle/>
          <a:p>
            <a:r>
              <a:rPr lang="en-GB" dirty="0" smtClean="0"/>
              <a:t>USP (Bad Practice #1)</a:t>
            </a:r>
            <a:endParaRPr lang="en-GB" dirty="0"/>
          </a:p>
        </p:txBody>
      </p:sp>
      <p:sp>
        <p:nvSpPr>
          <p:cNvPr id="5" name="Content Placeholder 2"/>
          <p:cNvSpPr>
            <a:spLocks noGrp="1"/>
          </p:cNvSpPr>
          <p:nvPr>
            <p:ph idx="1"/>
          </p:nvPr>
        </p:nvSpPr>
        <p:spPr>
          <a:xfrm>
            <a:off x="755576" y="1772816"/>
            <a:ext cx="7543800" cy="4246240"/>
          </a:xfrm>
        </p:spPr>
        <p:txBody>
          <a:bodyPr/>
          <a:lstStyle/>
          <a:p>
            <a:r>
              <a:rPr lang="en-US" b="1" dirty="0" smtClean="0"/>
              <a:t>Domino’s Pizzas</a:t>
            </a:r>
          </a:p>
          <a:p>
            <a:r>
              <a:rPr lang="en-US" dirty="0" smtClean="0"/>
              <a:t>Since 2013 – No more free pizzas!</a:t>
            </a:r>
          </a:p>
          <a:p>
            <a:r>
              <a:rPr lang="en-GB" i="1" dirty="0" smtClean="0"/>
              <a:t>“</a:t>
            </a:r>
            <a:r>
              <a:rPr lang="en-GB" i="1" dirty="0"/>
              <a:t>Some people still see us as the guys who make pizza really fast. … What we recognize is that no matter how much we talk about quality, [some consumers] feel like speed of making pizza does not equal quality,” – Chief Marketing Officer Russell </a:t>
            </a:r>
            <a:r>
              <a:rPr lang="en-GB" i="1" dirty="0" smtClean="0"/>
              <a:t>Weiner.</a:t>
            </a:r>
          </a:p>
          <a:p>
            <a:r>
              <a:rPr lang="en-GB" dirty="0" smtClean="0"/>
              <a:t>Focus is now on Quality rather than speed.</a:t>
            </a:r>
            <a:endParaRPr lang="en-US" dirty="0"/>
          </a:p>
        </p:txBody>
      </p:sp>
    </p:spTree>
    <p:extLst>
      <p:ext uri="{BB962C8B-B14F-4D97-AF65-F5344CB8AC3E}">
        <p14:creationId xmlns:p14="http://schemas.microsoft.com/office/powerpoint/2010/main" val="392673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USP</a:t>
            </a:r>
            <a:endParaRPr lang="en-GB" dirty="0"/>
          </a:p>
        </p:txBody>
      </p:sp>
      <p:sp>
        <p:nvSpPr>
          <p:cNvPr id="3" name="Content Placeholder 2"/>
          <p:cNvSpPr>
            <a:spLocks noGrp="1"/>
          </p:cNvSpPr>
          <p:nvPr>
            <p:ph idx="1"/>
          </p:nvPr>
        </p:nvSpPr>
        <p:spPr/>
        <p:txBody>
          <a:bodyPr/>
          <a:lstStyle/>
          <a:p>
            <a:pPr>
              <a:defRPr/>
            </a:pPr>
            <a:r>
              <a:rPr lang="en-GB" dirty="0"/>
              <a:t>Uniqueness can be sought in a number of ways:</a:t>
            </a:r>
          </a:p>
          <a:p>
            <a:pPr lvl="1">
              <a:defRPr/>
            </a:pPr>
            <a:r>
              <a:rPr lang="en-GB" dirty="0"/>
              <a:t>By offering the lowest price.</a:t>
            </a:r>
          </a:p>
          <a:p>
            <a:pPr lvl="1">
              <a:defRPr/>
            </a:pPr>
            <a:r>
              <a:rPr lang="en-GB" dirty="0"/>
              <a:t>By offering the highest quality.</a:t>
            </a:r>
          </a:p>
          <a:p>
            <a:pPr lvl="1">
              <a:defRPr/>
            </a:pPr>
            <a:r>
              <a:rPr lang="en-GB" dirty="0"/>
              <a:t>By being exclusive. </a:t>
            </a:r>
            <a:endParaRPr lang="en-GB" dirty="0" smtClean="0"/>
          </a:p>
          <a:p>
            <a:pPr lvl="2">
              <a:defRPr/>
            </a:pPr>
            <a:r>
              <a:rPr lang="en-GB" dirty="0" smtClean="0"/>
              <a:t>(</a:t>
            </a:r>
            <a:r>
              <a:rPr lang="en-GB" dirty="0"/>
              <a:t>e.g. unique information, packaging, style)</a:t>
            </a:r>
          </a:p>
          <a:p>
            <a:pPr lvl="1">
              <a:defRPr/>
            </a:pPr>
            <a:r>
              <a:rPr lang="en-GB" dirty="0"/>
              <a:t>By offering the best customer service.</a:t>
            </a:r>
          </a:p>
          <a:p>
            <a:pPr lvl="1">
              <a:defRPr/>
            </a:pPr>
            <a:r>
              <a:rPr lang="en-GB" dirty="0"/>
              <a:t>By offering the widest choice.</a:t>
            </a:r>
          </a:p>
          <a:p>
            <a:pPr lvl="1">
              <a:defRPr/>
            </a:pPr>
            <a:r>
              <a:rPr lang="en-GB" dirty="0"/>
              <a:t>By giving the best guarantee</a:t>
            </a:r>
            <a:r>
              <a:rPr lang="en-GB" dirty="0" smtClean="0"/>
              <a:t>.</a:t>
            </a:r>
            <a:endParaRPr lang="en-GB" dirty="0"/>
          </a:p>
          <a:p>
            <a:endParaRPr lang="en-GB" dirty="0"/>
          </a:p>
        </p:txBody>
      </p:sp>
    </p:spTree>
    <p:extLst>
      <p:ext uri="{BB962C8B-B14F-4D97-AF65-F5344CB8AC3E}">
        <p14:creationId xmlns:p14="http://schemas.microsoft.com/office/powerpoint/2010/main" val="13611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USP</a:t>
            </a:r>
            <a:endParaRPr lang="en-GB" dirty="0"/>
          </a:p>
        </p:txBody>
      </p:sp>
      <p:sp>
        <p:nvSpPr>
          <p:cNvPr id="3" name="Content Placeholder 2"/>
          <p:cNvSpPr>
            <a:spLocks noGrp="1"/>
          </p:cNvSpPr>
          <p:nvPr>
            <p:ph idx="1"/>
          </p:nvPr>
        </p:nvSpPr>
        <p:spPr>
          <a:xfrm>
            <a:off x="755576" y="2132856"/>
            <a:ext cx="7560840" cy="3886200"/>
          </a:xfrm>
        </p:spPr>
        <p:txBody>
          <a:bodyPr/>
          <a:lstStyle/>
          <a:p>
            <a:pPr>
              <a:defRPr/>
            </a:pPr>
            <a:r>
              <a:rPr lang="en-GB" dirty="0"/>
              <a:t>1. Will customers see this as an advantage?</a:t>
            </a:r>
          </a:p>
          <a:p>
            <a:pPr>
              <a:defRPr/>
            </a:pPr>
            <a:r>
              <a:rPr lang="en-GB" dirty="0"/>
              <a:t>2. Is it significantly different from what competitors are doing?</a:t>
            </a:r>
          </a:p>
          <a:p>
            <a:pPr>
              <a:defRPr/>
            </a:pPr>
            <a:r>
              <a:rPr lang="en-GB" dirty="0"/>
              <a:t>3. Will customers believe in this USP?</a:t>
            </a:r>
          </a:p>
          <a:p>
            <a:pPr>
              <a:defRPr/>
            </a:pPr>
            <a:r>
              <a:rPr lang="en-GB" dirty="0"/>
              <a:t>4. Will they receive any benefits from using it?</a:t>
            </a:r>
          </a:p>
          <a:p>
            <a:pPr>
              <a:defRPr/>
            </a:pPr>
            <a:r>
              <a:rPr lang="en-GB" dirty="0"/>
              <a:t>5. Will it motivate them to make a purchase?</a:t>
            </a:r>
          </a:p>
          <a:p>
            <a:endParaRPr lang="en-GB" dirty="0"/>
          </a:p>
        </p:txBody>
      </p:sp>
    </p:spTree>
    <p:extLst>
      <p:ext uri="{BB962C8B-B14F-4D97-AF65-F5344CB8AC3E}">
        <p14:creationId xmlns:p14="http://schemas.microsoft.com/office/powerpoint/2010/main" val="1301262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USP</a:t>
            </a:r>
            <a:endParaRPr lang="en-GB" dirty="0"/>
          </a:p>
        </p:txBody>
      </p:sp>
      <p:sp>
        <p:nvSpPr>
          <p:cNvPr id="3" name="Content Placeholder 2"/>
          <p:cNvSpPr>
            <a:spLocks noGrp="1"/>
          </p:cNvSpPr>
          <p:nvPr>
            <p:ph idx="1"/>
          </p:nvPr>
        </p:nvSpPr>
        <p:spPr>
          <a:xfrm>
            <a:off x="755576" y="2132856"/>
            <a:ext cx="8208912" cy="3886200"/>
          </a:xfrm>
        </p:spPr>
        <p:txBody>
          <a:bodyPr/>
          <a:lstStyle/>
          <a:p>
            <a:r>
              <a:rPr lang="en-GB" dirty="0" smtClean="0"/>
              <a:t>People don’t buy things</a:t>
            </a:r>
          </a:p>
          <a:p>
            <a:pPr lvl="1"/>
            <a:r>
              <a:rPr lang="en-GB" dirty="0" smtClean="0"/>
              <a:t>They buy a result, solution or benefit</a:t>
            </a:r>
          </a:p>
          <a:p>
            <a:r>
              <a:rPr lang="en-GB" dirty="0" smtClean="0"/>
              <a:t>People don’t buy products or services</a:t>
            </a:r>
          </a:p>
          <a:p>
            <a:pPr lvl="1"/>
            <a:r>
              <a:rPr lang="en-GB" dirty="0" smtClean="0"/>
              <a:t>They buy beliefs and perceptions backed up by evidence</a:t>
            </a:r>
          </a:p>
          <a:p>
            <a:r>
              <a:rPr lang="en-GB" dirty="0" smtClean="0"/>
              <a:t>… Most businesses don’t have a USP</a:t>
            </a:r>
          </a:p>
          <a:p>
            <a:pPr lvl="1"/>
            <a:r>
              <a:rPr lang="en-GB" dirty="0" smtClean="0"/>
              <a:t>Need to identify strengths and capabilities</a:t>
            </a:r>
          </a:p>
          <a:p>
            <a:pPr lvl="1"/>
            <a:r>
              <a:rPr lang="en-GB" dirty="0" smtClean="0"/>
              <a:t>Particularly for e-Commerce businesses  </a:t>
            </a:r>
            <a:endParaRPr lang="en-GB" dirty="0"/>
          </a:p>
        </p:txBody>
      </p:sp>
      <p:pic>
        <p:nvPicPr>
          <p:cNvPr id="6" name="Picture 2" descr="http://www.furninfo.com/absolutenm/articlefiles/7314-traffic040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4045" y="764704"/>
            <a:ext cx="28765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27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Strategy Formulation: Value Creation</a:t>
            </a:r>
            <a:endParaRPr lang="en-GB" dirty="0"/>
          </a:p>
        </p:txBody>
      </p:sp>
      <p:sp>
        <p:nvSpPr>
          <p:cNvPr id="3" name="Content Placeholder 2"/>
          <p:cNvSpPr>
            <a:spLocks noGrp="1"/>
          </p:cNvSpPr>
          <p:nvPr>
            <p:ph idx="1"/>
          </p:nvPr>
        </p:nvSpPr>
        <p:spPr/>
        <p:txBody>
          <a:bodyPr/>
          <a:lstStyle/>
          <a:p>
            <a:r>
              <a:rPr lang="en-GB" dirty="0" smtClean="0"/>
              <a:t>Strategy formulation revolves around the concepts of Value Creation and Value Capturing.</a:t>
            </a:r>
          </a:p>
          <a:p>
            <a:r>
              <a:rPr lang="en-GB" dirty="0" smtClean="0"/>
              <a:t>The concept of Value Creation is the core of any business as it opens up the opportunity for superior profitability.</a:t>
            </a:r>
          </a:p>
          <a:p>
            <a:r>
              <a:rPr lang="en-GB" dirty="0" smtClean="0"/>
              <a:t>Value Created is the difference between the consumer’s perceived benefit from a given product and the firm’s cost for providing that product. </a:t>
            </a:r>
            <a:endParaRPr lang="en-GB" dirty="0"/>
          </a:p>
        </p:txBody>
      </p:sp>
    </p:spTree>
    <p:extLst>
      <p:ext uri="{BB962C8B-B14F-4D97-AF65-F5344CB8AC3E}">
        <p14:creationId xmlns:p14="http://schemas.microsoft.com/office/powerpoint/2010/main" val="1731692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936104"/>
          </a:xfrm>
        </p:spPr>
        <p:txBody>
          <a:bodyPr/>
          <a:lstStyle/>
          <a:p>
            <a:r>
              <a:rPr lang="en-GB" dirty="0" smtClean="0"/>
              <a:t>Consumer Benefit?</a:t>
            </a:r>
            <a:endParaRPr lang="en-GB" dirty="0"/>
          </a:p>
        </p:txBody>
      </p:sp>
      <p:sp>
        <p:nvSpPr>
          <p:cNvPr id="3" name="Content Placeholder 2"/>
          <p:cNvSpPr>
            <a:spLocks noGrp="1"/>
          </p:cNvSpPr>
          <p:nvPr>
            <p:ph idx="1"/>
          </p:nvPr>
        </p:nvSpPr>
        <p:spPr>
          <a:xfrm>
            <a:off x="755576" y="1844824"/>
            <a:ext cx="8280920" cy="2088232"/>
          </a:xfrm>
        </p:spPr>
        <p:txBody>
          <a:bodyPr/>
          <a:lstStyle/>
          <a:p>
            <a:r>
              <a:rPr lang="en-GB" dirty="0" smtClean="0"/>
              <a:t>FIFA 20 was </a:t>
            </a:r>
            <a:r>
              <a:rPr lang="en-GB" dirty="0" smtClean="0"/>
              <a:t>released </a:t>
            </a:r>
            <a:r>
              <a:rPr lang="en-GB" dirty="0" smtClean="0"/>
              <a:t>2 weeks ago.</a:t>
            </a:r>
            <a:endParaRPr lang="en-GB" dirty="0" smtClean="0"/>
          </a:p>
          <a:p>
            <a:r>
              <a:rPr lang="en-GB" dirty="0" smtClean="0"/>
              <a:t>How much would you be prepared to pay for it?</a:t>
            </a:r>
          </a:p>
          <a:p>
            <a:pPr lvl="1"/>
            <a:r>
              <a:rPr lang="en-GB" sz="2000" dirty="0" smtClean="0"/>
              <a:t>£80, £70, £60</a:t>
            </a:r>
            <a:r>
              <a:rPr lang="en-GB" sz="2000" dirty="0" smtClean="0"/>
              <a:t>, £50,  £40,  £30,  £20,  £10,  £5</a:t>
            </a:r>
          </a:p>
          <a:p>
            <a:pPr lvl="1"/>
            <a:r>
              <a:rPr lang="en-GB" sz="2000" dirty="0" smtClean="0"/>
              <a:t>… or like me, </a:t>
            </a:r>
            <a:r>
              <a:rPr lang="en-GB" sz="2000" dirty="0" smtClean="0"/>
              <a:t>“Pay??”</a:t>
            </a:r>
            <a:endParaRPr lang="en-GB" sz="2000" dirty="0" smtClean="0"/>
          </a:p>
        </p:txBody>
      </p:sp>
      <p:pic>
        <p:nvPicPr>
          <p:cNvPr id="5" name="Picture 4"/>
          <p:cNvPicPr>
            <a:picLocks noChangeAspect="1"/>
          </p:cNvPicPr>
          <p:nvPr/>
        </p:nvPicPr>
        <p:blipFill>
          <a:blip r:embed="rId2"/>
          <a:stretch>
            <a:fillRect/>
          </a:stretch>
        </p:blipFill>
        <p:spPr>
          <a:xfrm>
            <a:off x="6876256" y="466662"/>
            <a:ext cx="2094632" cy="1162138"/>
          </a:xfrm>
          <a:prstGeom prst="rect">
            <a:avLst/>
          </a:prstGeom>
        </p:spPr>
      </p:pic>
      <p:pic>
        <p:nvPicPr>
          <p:cNvPr id="6" name="Picture 5"/>
          <p:cNvPicPr>
            <a:picLocks noChangeAspect="1"/>
          </p:cNvPicPr>
          <p:nvPr/>
        </p:nvPicPr>
        <p:blipFill>
          <a:blip r:embed="rId3"/>
          <a:stretch>
            <a:fillRect/>
          </a:stretch>
        </p:blipFill>
        <p:spPr>
          <a:xfrm>
            <a:off x="1115616" y="3789040"/>
            <a:ext cx="6228534" cy="2914596"/>
          </a:xfrm>
          <a:prstGeom prst="rect">
            <a:avLst/>
          </a:prstGeom>
        </p:spPr>
      </p:pic>
    </p:spTree>
    <p:extLst>
      <p:ext uri="{BB962C8B-B14F-4D97-AF65-F5344CB8AC3E}">
        <p14:creationId xmlns:p14="http://schemas.microsoft.com/office/powerpoint/2010/main" val="46016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55576" y="476672"/>
            <a:ext cx="6781800" cy="160020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5400" b="0" i="0" u="none" strike="noStrike" kern="1200" cap="none" spc="0" normalizeH="0" baseline="0" noProof="0" smtClean="0">
                <a:ln>
                  <a:noFill/>
                </a:ln>
                <a:solidFill>
                  <a:srgbClr val="262626"/>
                </a:solidFill>
                <a:effectLst/>
                <a:uLnTx/>
                <a:uFillTx/>
                <a:latin typeface="+mj-lt"/>
                <a:ea typeface="+mj-ea"/>
                <a:cs typeface="+mj-cs"/>
              </a:rPr>
              <a:t>Consumer Benefit?</a:t>
            </a:r>
            <a:endParaRPr kumimoji="0" lang="en-GB" sz="5400" b="0" i="0" u="none" strike="noStrike" kern="1200" cap="none" spc="0" normalizeH="0" baseline="0" noProof="0" dirty="0">
              <a:ln>
                <a:noFill/>
              </a:ln>
              <a:solidFill>
                <a:srgbClr val="262626"/>
              </a:solidFill>
              <a:effectLst/>
              <a:uLnTx/>
              <a:uFillTx/>
              <a:latin typeface="+mj-lt"/>
              <a:ea typeface="+mj-ea"/>
              <a:cs typeface="+mj-cs"/>
            </a:endParaRPr>
          </a:p>
        </p:txBody>
      </p:sp>
      <p:sp>
        <p:nvSpPr>
          <p:cNvPr id="3" name="Content Placeholder 2"/>
          <p:cNvSpPr txBox="1">
            <a:spLocks/>
          </p:cNvSpPr>
          <p:nvPr/>
        </p:nvSpPr>
        <p:spPr>
          <a:xfrm>
            <a:off x="755576" y="2132856"/>
            <a:ext cx="8280920" cy="3886200"/>
          </a:xfrm>
          <a:prstGeom prst="rect">
            <a:avLst/>
          </a:prstGeom>
        </p:spPr>
        <p:txBody>
          <a:bodyPr/>
          <a:lstStyle/>
          <a:p>
            <a:pPr marL="273050" marR="0" lvl="0"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400" b="0" i="0" u="none" strike="noStrike" kern="1200" cap="none" spc="0" normalizeH="0" baseline="0" noProof="0" dirty="0" smtClean="0">
                <a:ln>
                  <a:noFill/>
                </a:ln>
                <a:solidFill>
                  <a:schemeClr val="tx2"/>
                </a:solidFill>
                <a:effectLst/>
                <a:uLnTx/>
                <a:uFillTx/>
                <a:latin typeface="+mn-lt"/>
                <a:ea typeface="+mn-ea"/>
                <a:cs typeface="+mn-cs"/>
              </a:rPr>
              <a:t>Consumer Benefit consists of all the characteristics that an </a:t>
            </a:r>
            <a:r>
              <a:rPr kumimoji="0" lang="en-GB" sz="2400" b="1" i="1" u="none" strike="noStrike" kern="1200" cap="none" spc="0" normalizeH="0" baseline="0" noProof="0" dirty="0" smtClean="0">
                <a:ln>
                  <a:noFill/>
                </a:ln>
                <a:solidFill>
                  <a:schemeClr val="tx2"/>
                </a:solidFill>
                <a:effectLst/>
                <a:uLnTx/>
                <a:uFillTx/>
                <a:latin typeface="+mn-lt"/>
                <a:ea typeface="+mn-ea"/>
                <a:cs typeface="+mn-cs"/>
              </a:rPr>
              <a:t>individual</a:t>
            </a:r>
            <a:r>
              <a:rPr kumimoji="0" lang="en-GB" sz="2400" b="0" i="0" u="none" strike="noStrike" kern="1200" cap="none" spc="0" normalizeH="0" baseline="0" noProof="0" dirty="0" smtClean="0">
                <a:ln>
                  <a:noFill/>
                </a:ln>
                <a:solidFill>
                  <a:schemeClr val="tx2"/>
                </a:solidFill>
                <a:effectLst/>
                <a:uLnTx/>
                <a:uFillTx/>
                <a:latin typeface="+mn-lt"/>
                <a:ea typeface="+mn-ea"/>
                <a:cs typeface="+mn-cs"/>
              </a:rPr>
              <a:t> consumer values in a product or service.</a:t>
            </a:r>
          </a:p>
          <a:p>
            <a:pPr marL="593725" marR="0" lvl="1"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000" b="0" i="0" u="none" strike="noStrike" kern="1200" cap="none" spc="0" normalizeH="0" baseline="0" noProof="0" dirty="0" smtClean="0">
                <a:ln>
                  <a:noFill/>
                </a:ln>
                <a:solidFill>
                  <a:schemeClr val="tx2"/>
                </a:solidFill>
                <a:effectLst/>
                <a:uLnTx/>
                <a:uFillTx/>
                <a:latin typeface="+mn-lt"/>
                <a:ea typeface="+mn-ea"/>
                <a:cs typeface="+mn-cs"/>
              </a:rPr>
              <a:t>When is the Buyer indifferent between buying and not buying</a:t>
            </a:r>
            <a:r>
              <a:rPr kumimoji="0" lang="en-GB" sz="2200" b="0" i="0" u="none" strike="noStrike" kern="1200" cap="none" spc="0" normalizeH="0" baseline="0" noProof="0" dirty="0" smtClean="0">
                <a:ln>
                  <a:noFill/>
                </a:ln>
                <a:solidFill>
                  <a:schemeClr val="tx2"/>
                </a:solidFill>
                <a:effectLst/>
                <a:uLnTx/>
                <a:uFillTx/>
                <a:latin typeface="+mn-lt"/>
                <a:ea typeface="+mn-ea"/>
                <a:cs typeface="+mn-cs"/>
              </a:rPr>
              <a:t>?</a:t>
            </a:r>
          </a:p>
          <a:p>
            <a:pPr marL="593725" marR="0" lvl="1"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000" b="0" i="0" u="none" strike="noStrike" kern="1200" cap="none" spc="0" normalizeH="0" baseline="0" noProof="0" dirty="0" smtClean="0">
                <a:ln>
                  <a:noFill/>
                </a:ln>
                <a:solidFill>
                  <a:schemeClr val="tx2"/>
                </a:solidFill>
                <a:effectLst/>
                <a:uLnTx/>
                <a:uFillTx/>
                <a:latin typeface="+mn-lt"/>
                <a:ea typeface="+mn-ea"/>
                <a:cs typeface="+mn-cs"/>
              </a:rPr>
              <a:t>Does the USP help to make it a necessary purchase?</a:t>
            </a:r>
          </a:p>
          <a:p>
            <a:pPr marL="273050" marR="0" lvl="0"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400" b="0" i="0" u="none" strike="noStrike" kern="1200" cap="none" spc="0" normalizeH="0" baseline="0" noProof="0" dirty="0" smtClean="0">
                <a:ln>
                  <a:noFill/>
                </a:ln>
                <a:solidFill>
                  <a:schemeClr val="tx2"/>
                </a:solidFill>
                <a:effectLst/>
                <a:uLnTx/>
                <a:uFillTx/>
                <a:latin typeface="+mn-lt"/>
                <a:ea typeface="+mn-ea"/>
                <a:cs typeface="+mn-cs"/>
              </a:rPr>
              <a:t>E-Commerce has had a major impact</a:t>
            </a:r>
          </a:p>
          <a:p>
            <a:pPr marL="593725" marR="0" lvl="1"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000" b="0" i="0" u="none" strike="noStrike" kern="1200" cap="none" spc="0" normalizeH="0" baseline="0" noProof="0" dirty="0" smtClean="0">
                <a:ln>
                  <a:noFill/>
                </a:ln>
                <a:solidFill>
                  <a:schemeClr val="tx2"/>
                </a:solidFill>
                <a:effectLst/>
                <a:uLnTx/>
                <a:uFillTx/>
                <a:latin typeface="+mn-lt"/>
                <a:ea typeface="+mn-ea"/>
                <a:cs typeface="+mn-cs"/>
              </a:rPr>
              <a:t>E.g. think about how eBay auctions work.</a:t>
            </a:r>
            <a:endParaRPr kumimoji="0" lang="en-GB" sz="2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81834" y="980727"/>
            <a:ext cx="7558518" cy="4752529"/>
            <a:chOff x="181834" y="836712"/>
            <a:chExt cx="7558518" cy="4752529"/>
          </a:xfrm>
        </p:grpSpPr>
        <p:grpSp>
          <p:nvGrpSpPr>
            <p:cNvPr id="19" name="Group 18"/>
            <p:cNvGrpSpPr/>
            <p:nvPr/>
          </p:nvGrpSpPr>
          <p:grpSpPr>
            <a:xfrm>
              <a:off x="1463011" y="1271337"/>
              <a:ext cx="5917301" cy="4317903"/>
              <a:chOff x="1463011" y="1271337"/>
              <a:chExt cx="5917301" cy="4317903"/>
            </a:xfrm>
          </p:grpSpPr>
          <p:sp>
            <p:nvSpPr>
              <p:cNvPr id="11" name="Rectangle 10"/>
              <p:cNvSpPr/>
              <p:nvPr/>
            </p:nvSpPr>
            <p:spPr>
              <a:xfrm>
                <a:off x="1475656" y="4725144"/>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475656" y="3861048"/>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1475656" y="2996952"/>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1475656" y="2132856"/>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463011" y="1271337"/>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 name="Straight Arrow Connector 5"/>
            <p:cNvCxnSpPr/>
            <p:nvPr/>
          </p:nvCxnSpPr>
          <p:spPr>
            <a:xfrm flipV="1">
              <a:off x="1475656" y="836712"/>
              <a:ext cx="0" cy="4752529"/>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1475656" y="5589240"/>
              <a:ext cx="6264696" cy="0"/>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sp>
          <p:nvSpPr>
            <p:cNvPr id="20" name="TextBox 19"/>
            <p:cNvSpPr txBox="1"/>
            <p:nvPr/>
          </p:nvSpPr>
          <p:spPr>
            <a:xfrm>
              <a:off x="902989" y="4494311"/>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£10</a:t>
              </a:r>
              <a:endParaRPr lang="en-GB" sz="2400" dirty="0">
                <a:latin typeface="Aharoni" panose="02010803020104030203" pitchFamily="2" charset="-79"/>
                <a:cs typeface="Aharoni" panose="02010803020104030203" pitchFamily="2" charset="-79"/>
              </a:endParaRPr>
            </a:p>
          </p:txBody>
        </p:sp>
        <p:sp>
          <p:nvSpPr>
            <p:cNvPr id="21" name="TextBox 20"/>
            <p:cNvSpPr txBox="1"/>
            <p:nvPr/>
          </p:nvSpPr>
          <p:spPr>
            <a:xfrm>
              <a:off x="931095" y="3630215"/>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£20</a:t>
              </a:r>
              <a:endParaRPr lang="en-GB" sz="2400" dirty="0">
                <a:latin typeface="Aharoni" panose="02010803020104030203" pitchFamily="2" charset="-79"/>
                <a:cs typeface="Aharoni" panose="02010803020104030203" pitchFamily="2" charset="-79"/>
              </a:endParaRPr>
            </a:p>
          </p:txBody>
        </p:sp>
        <p:sp>
          <p:nvSpPr>
            <p:cNvPr id="22" name="TextBox 21"/>
            <p:cNvSpPr txBox="1"/>
            <p:nvPr/>
          </p:nvSpPr>
          <p:spPr>
            <a:xfrm>
              <a:off x="931095" y="2747148"/>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£30</a:t>
              </a:r>
              <a:endParaRPr lang="en-GB" sz="2400" dirty="0">
                <a:latin typeface="Aharoni" panose="02010803020104030203" pitchFamily="2" charset="-79"/>
                <a:cs typeface="Aharoni" panose="02010803020104030203" pitchFamily="2" charset="-79"/>
              </a:endParaRPr>
            </a:p>
          </p:txBody>
        </p:sp>
        <p:sp>
          <p:nvSpPr>
            <p:cNvPr id="23" name="TextBox 22"/>
            <p:cNvSpPr txBox="1"/>
            <p:nvPr/>
          </p:nvSpPr>
          <p:spPr>
            <a:xfrm>
              <a:off x="940402" y="1902023"/>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£40</a:t>
              </a:r>
              <a:endParaRPr lang="en-GB" sz="2400" dirty="0">
                <a:latin typeface="Aharoni" panose="02010803020104030203" pitchFamily="2" charset="-79"/>
                <a:cs typeface="Aharoni" panose="02010803020104030203" pitchFamily="2" charset="-79"/>
              </a:endParaRPr>
            </a:p>
          </p:txBody>
        </p:sp>
        <p:sp>
          <p:nvSpPr>
            <p:cNvPr id="24" name="TextBox 23"/>
            <p:cNvSpPr txBox="1"/>
            <p:nvPr/>
          </p:nvSpPr>
          <p:spPr>
            <a:xfrm>
              <a:off x="940401" y="1040504"/>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£50</a:t>
              </a:r>
              <a:endParaRPr lang="en-GB" sz="2400" dirty="0">
                <a:latin typeface="Aharoni" panose="02010803020104030203" pitchFamily="2" charset="-79"/>
                <a:cs typeface="Aharoni" panose="02010803020104030203" pitchFamily="2" charset="-79"/>
              </a:endParaRPr>
            </a:p>
          </p:txBody>
        </p:sp>
        <p:sp>
          <p:nvSpPr>
            <p:cNvPr id="25" name="TextBox 24"/>
            <p:cNvSpPr txBox="1"/>
            <p:nvPr/>
          </p:nvSpPr>
          <p:spPr>
            <a:xfrm>
              <a:off x="181834" y="2538478"/>
              <a:ext cx="861774" cy="1214435"/>
            </a:xfrm>
            <a:prstGeom prst="rect">
              <a:avLst/>
            </a:prstGeom>
            <a:noFill/>
          </p:spPr>
          <p:txBody>
            <a:bodyPr vert="vert270" wrap="none" rtlCol="0">
              <a:spAutoFit/>
            </a:bodyPr>
            <a:lstStyle/>
            <a:p>
              <a:r>
                <a:rPr lang="en-GB" sz="4400" dirty="0" smtClean="0">
                  <a:solidFill>
                    <a:srgbClr val="C00000"/>
                  </a:solidFill>
                  <a:latin typeface="Aharoni" panose="02010803020104030203" pitchFamily="2" charset="-79"/>
                  <a:cs typeface="Aharoni" panose="02010803020104030203" pitchFamily="2" charset="-79"/>
                </a:rPr>
                <a:t>Cost</a:t>
              </a:r>
              <a:endParaRPr lang="en-GB" sz="4400" dirty="0">
                <a:solidFill>
                  <a:srgbClr val="C00000"/>
                </a:solidFill>
                <a:latin typeface="Aharoni" panose="02010803020104030203" pitchFamily="2" charset="-79"/>
                <a:cs typeface="Aharoni" panose="02010803020104030203" pitchFamily="2" charset="-79"/>
              </a:endParaRPr>
            </a:p>
          </p:txBody>
        </p:sp>
      </p:grpSp>
      <p:sp>
        <p:nvSpPr>
          <p:cNvPr id="27" name="Rectangle 26"/>
          <p:cNvSpPr/>
          <p:nvPr/>
        </p:nvSpPr>
        <p:spPr>
          <a:xfrm>
            <a:off x="1691680" y="1847400"/>
            <a:ext cx="2723659" cy="3885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t>Perceived</a:t>
            </a:r>
          </a:p>
          <a:p>
            <a:r>
              <a:rPr lang="en-GB" sz="2400" b="1" dirty="0" smtClean="0"/>
              <a:t>Consumer</a:t>
            </a:r>
          </a:p>
          <a:p>
            <a:r>
              <a:rPr lang="en-GB" sz="2400" b="1" dirty="0" smtClean="0"/>
              <a:t>Benefit</a:t>
            </a:r>
          </a:p>
          <a:p>
            <a:endParaRPr lang="en-GB" sz="1400" b="1" dirty="0" smtClean="0"/>
          </a:p>
          <a:p>
            <a:endParaRPr lang="en-GB" sz="1400" b="1" dirty="0" smtClean="0"/>
          </a:p>
          <a:p>
            <a:endParaRPr lang="en-GB" sz="1400" b="1" dirty="0"/>
          </a:p>
          <a:p>
            <a:r>
              <a:rPr lang="en-GB" sz="1400" dirty="0" smtClean="0"/>
              <a:t>Consists of</a:t>
            </a:r>
          </a:p>
          <a:p>
            <a:r>
              <a:rPr lang="en-GB" sz="1400" dirty="0" smtClean="0"/>
              <a:t>Product &amp; Service</a:t>
            </a:r>
          </a:p>
          <a:p>
            <a:r>
              <a:rPr lang="en-GB" sz="1400" dirty="0" smtClean="0"/>
              <a:t>Speed of Delivery</a:t>
            </a:r>
            <a:endParaRPr lang="en-GB" sz="1400" dirty="0"/>
          </a:p>
          <a:p>
            <a:r>
              <a:rPr lang="en-GB" sz="1400" dirty="0" smtClean="0"/>
              <a:t>Brand</a:t>
            </a:r>
          </a:p>
          <a:p>
            <a:r>
              <a:rPr lang="en-GB" sz="1400" dirty="0" smtClean="0"/>
              <a:t>Reputation</a:t>
            </a:r>
          </a:p>
          <a:p>
            <a:r>
              <a:rPr lang="en-GB" sz="1400" dirty="0" smtClean="0"/>
              <a:t>… plus many other factors</a:t>
            </a:r>
          </a:p>
          <a:p>
            <a:r>
              <a:rPr lang="en-GB" sz="1400" dirty="0" smtClean="0"/>
              <a:t>… Must Have It This Week</a:t>
            </a:r>
          </a:p>
          <a:p>
            <a:r>
              <a:rPr lang="en-GB" sz="1400" dirty="0" smtClean="0"/>
              <a:t>etc.</a:t>
            </a:r>
            <a:endParaRPr lang="en-GB" sz="1400" dirty="0"/>
          </a:p>
        </p:txBody>
      </p:sp>
      <p:sp>
        <p:nvSpPr>
          <p:cNvPr id="28" name="Rectangle 27"/>
          <p:cNvSpPr/>
          <p:nvPr/>
        </p:nvSpPr>
        <p:spPr>
          <a:xfrm>
            <a:off x="4427984" y="3790327"/>
            <a:ext cx="2939683" cy="194292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t>Total Costs</a:t>
            </a:r>
          </a:p>
          <a:p>
            <a:r>
              <a:rPr lang="en-GB" sz="1400" dirty="0" smtClean="0"/>
              <a:t>Consists of</a:t>
            </a:r>
          </a:p>
          <a:p>
            <a:r>
              <a:rPr lang="en-GB" sz="1400" dirty="0" smtClean="0"/>
              <a:t>R&amp;D</a:t>
            </a:r>
          </a:p>
          <a:p>
            <a:r>
              <a:rPr lang="en-GB" sz="1400" dirty="0" smtClean="0"/>
              <a:t>Raw Materials</a:t>
            </a:r>
          </a:p>
          <a:p>
            <a:r>
              <a:rPr lang="en-GB" sz="1400" dirty="0" smtClean="0"/>
              <a:t>Production</a:t>
            </a:r>
          </a:p>
          <a:p>
            <a:r>
              <a:rPr lang="en-GB" sz="1400" dirty="0" smtClean="0"/>
              <a:t>Marketing</a:t>
            </a:r>
          </a:p>
          <a:p>
            <a:r>
              <a:rPr lang="en-GB" sz="1400" dirty="0" smtClean="0"/>
              <a:t>Sales</a:t>
            </a:r>
          </a:p>
          <a:p>
            <a:r>
              <a:rPr lang="en-GB" sz="1400" dirty="0"/>
              <a:t>e</a:t>
            </a:r>
            <a:r>
              <a:rPr lang="en-GB" sz="1400" dirty="0" smtClean="0"/>
              <a:t>tc.</a:t>
            </a:r>
            <a:endParaRPr lang="en-GB" sz="1400" dirty="0"/>
          </a:p>
        </p:txBody>
      </p:sp>
      <p:sp>
        <p:nvSpPr>
          <p:cNvPr id="29" name="Rectangle 28"/>
          <p:cNvSpPr/>
          <p:nvPr/>
        </p:nvSpPr>
        <p:spPr>
          <a:xfrm>
            <a:off x="4415339" y="1847400"/>
            <a:ext cx="2952328" cy="192683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t>Value Created</a:t>
            </a:r>
          </a:p>
          <a:p>
            <a:pPr algn="ctr"/>
            <a:r>
              <a:rPr lang="en-GB" b="1" dirty="0" smtClean="0"/>
              <a:t>=</a:t>
            </a:r>
          </a:p>
          <a:p>
            <a:pPr algn="ctr"/>
            <a:r>
              <a:rPr lang="en-GB" b="1" dirty="0" smtClean="0"/>
              <a:t>Consumer Benefit</a:t>
            </a:r>
          </a:p>
          <a:p>
            <a:pPr algn="ctr"/>
            <a:r>
              <a:rPr lang="en-GB" b="1" dirty="0" smtClean="0"/>
              <a:t>Less</a:t>
            </a:r>
          </a:p>
          <a:p>
            <a:pPr algn="ctr"/>
            <a:r>
              <a:rPr lang="en-GB" b="1" dirty="0" smtClean="0"/>
              <a:t>Total Costs</a:t>
            </a:r>
          </a:p>
          <a:p>
            <a:pPr algn="ctr"/>
            <a:endParaRPr lang="en-GB" dirty="0"/>
          </a:p>
        </p:txBody>
      </p:sp>
      <p:sp>
        <p:nvSpPr>
          <p:cNvPr id="30" name="Title 1"/>
          <p:cNvSpPr>
            <a:spLocks noGrp="1"/>
          </p:cNvSpPr>
          <p:nvPr>
            <p:ph type="title"/>
          </p:nvPr>
        </p:nvSpPr>
        <p:spPr>
          <a:xfrm>
            <a:off x="1691680" y="476672"/>
            <a:ext cx="5845696" cy="707847"/>
          </a:xfrm>
        </p:spPr>
        <p:txBody>
          <a:bodyPr/>
          <a:lstStyle/>
          <a:p>
            <a:r>
              <a:rPr lang="en-GB" sz="3200" dirty="0" smtClean="0"/>
              <a:t>Value Creation</a:t>
            </a:r>
            <a:endParaRPr lang="en-GB" dirty="0"/>
          </a:p>
        </p:txBody>
      </p:sp>
      <p:pic>
        <p:nvPicPr>
          <p:cNvPr id="32" name="Picture 31"/>
          <p:cNvPicPr>
            <a:picLocks noChangeAspect="1"/>
          </p:cNvPicPr>
          <p:nvPr/>
        </p:nvPicPr>
        <p:blipFill>
          <a:blip r:embed="rId2"/>
          <a:stretch>
            <a:fillRect/>
          </a:stretch>
        </p:blipFill>
        <p:spPr>
          <a:xfrm>
            <a:off x="7017437" y="0"/>
            <a:ext cx="2094632" cy="1162138"/>
          </a:xfrm>
          <a:prstGeom prst="rect">
            <a:avLst/>
          </a:prstGeom>
        </p:spPr>
      </p:pic>
    </p:spTree>
    <p:extLst>
      <p:ext uri="{BB962C8B-B14F-4D97-AF65-F5344CB8AC3E}">
        <p14:creationId xmlns:p14="http://schemas.microsoft.com/office/powerpoint/2010/main" val="308528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7" y="1195959"/>
            <a:ext cx="1827795" cy="1312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7" y="4737619"/>
            <a:ext cx="1827795" cy="1296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8934" y="1124744"/>
            <a:ext cx="1330708" cy="1416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5084" y="4737619"/>
            <a:ext cx="1324558" cy="1296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2149376" y="214985"/>
            <a:ext cx="3903944" cy="2365324"/>
            <a:chOff x="2149376" y="214985"/>
            <a:chExt cx="3903944" cy="2365324"/>
          </a:xfrm>
        </p:grpSpPr>
        <p:grpSp>
          <p:nvGrpSpPr>
            <p:cNvPr id="5" name="Group 4"/>
            <p:cNvGrpSpPr/>
            <p:nvPr/>
          </p:nvGrpSpPr>
          <p:grpSpPr>
            <a:xfrm>
              <a:off x="2149376" y="214985"/>
              <a:ext cx="3018662" cy="2365324"/>
              <a:chOff x="2346721" y="1785602"/>
              <a:chExt cx="3018662" cy="2365324"/>
            </a:xfrm>
          </p:grpSpPr>
          <p:pic>
            <p:nvPicPr>
              <p:cNvPr id="3089"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6721" y="1785602"/>
                <a:ext cx="3018662" cy="236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descr="http://images.clipartpanda.com/soldier-clipart-9cp5jazcE.gi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29593" y="2872068"/>
                <a:ext cx="853585" cy="896726"/>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http://theartmad.com/wp-content/uploads/2015/09/Computer-Game-Clipart-1.gi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58600" y="1916832"/>
                <a:ext cx="921312" cy="69524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73204" y="3273136"/>
                <a:ext cx="579683" cy="620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8" name="Picture 1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13146" y="2530045"/>
                <a:ext cx="695540" cy="790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90"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29395" y="429419"/>
              <a:ext cx="9239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 name="Group 9"/>
          <p:cNvGrpSpPr/>
          <p:nvPr/>
        </p:nvGrpSpPr>
        <p:grpSpPr>
          <a:xfrm>
            <a:off x="2265349" y="3668368"/>
            <a:ext cx="3921697" cy="2365324"/>
            <a:chOff x="2265349" y="3668368"/>
            <a:chExt cx="3921697" cy="2365324"/>
          </a:xfrm>
        </p:grpSpPr>
        <p:grpSp>
          <p:nvGrpSpPr>
            <p:cNvPr id="6" name="Group 5"/>
            <p:cNvGrpSpPr/>
            <p:nvPr/>
          </p:nvGrpSpPr>
          <p:grpSpPr>
            <a:xfrm>
              <a:off x="2265349" y="3668368"/>
              <a:ext cx="3018662" cy="2365324"/>
              <a:chOff x="107504" y="4060052"/>
              <a:chExt cx="3018662" cy="2365324"/>
            </a:xfrm>
          </p:grpSpPr>
          <p:pic>
            <p:nvPicPr>
              <p:cNvPr id="18"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504" y="4060052"/>
                <a:ext cx="3018662" cy="236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descr="http://images.clipartpanda.com/graduate-clipart-grd1.gi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3329" y="5058540"/>
                <a:ext cx="729721" cy="114525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0762" y="4214401"/>
                <a:ext cx="8001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5" name="Picture 1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403648" y="5373216"/>
                <a:ext cx="614405" cy="899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7" name="Picture 1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51720" y="4851030"/>
                <a:ext cx="947540" cy="738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3" name="Picture 1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63121" y="4042294"/>
              <a:ext cx="923925"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TextBox 7"/>
          <p:cNvSpPr txBox="1"/>
          <p:nvPr/>
        </p:nvSpPr>
        <p:spPr>
          <a:xfrm>
            <a:off x="136817" y="595794"/>
            <a:ext cx="1707519" cy="1200329"/>
          </a:xfrm>
          <a:prstGeom prst="rect">
            <a:avLst/>
          </a:prstGeom>
          <a:noFill/>
        </p:spPr>
        <p:txBody>
          <a:bodyPr wrap="none" rtlCol="0">
            <a:spAutoFit/>
          </a:bodyPr>
          <a:lstStyle/>
          <a:p>
            <a:r>
              <a:rPr lang="en-GB" sz="2400" b="1" dirty="0" smtClean="0"/>
              <a:t>Perceived</a:t>
            </a:r>
          </a:p>
          <a:p>
            <a:r>
              <a:rPr lang="en-GB" sz="2400" b="1" dirty="0" smtClean="0"/>
              <a:t>Consumer</a:t>
            </a:r>
          </a:p>
          <a:p>
            <a:r>
              <a:rPr lang="en-GB" sz="2400" b="1" dirty="0" smtClean="0"/>
              <a:t>Benefits</a:t>
            </a:r>
            <a:endParaRPr lang="en-GB" sz="2400" b="1" dirty="0"/>
          </a:p>
        </p:txBody>
      </p:sp>
      <p:pic>
        <p:nvPicPr>
          <p:cNvPr id="25" name="Picture 24"/>
          <p:cNvPicPr>
            <a:picLocks noChangeAspect="1"/>
          </p:cNvPicPr>
          <p:nvPr/>
        </p:nvPicPr>
        <p:blipFill>
          <a:blip r:embed="rId16"/>
          <a:stretch>
            <a:fillRect/>
          </a:stretch>
        </p:blipFill>
        <p:spPr>
          <a:xfrm>
            <a:off x="0" y="2393597"/>
            <a:ext cx="2690839" cy="1492924"/>
          </a:xfrm>
          <a:prstGeom prst="rect">
            <a:avLst/>
          </a:prstGeom>
        </p:spPr>
      </p:pic>
    </p:spTree>
    <p:extLst>
      <p:ext uri="{BB962C8B-B14F-4D97-AF65-F5344CB8AC3E}">
        <p14:creationId xmlns:p14="http://schemas.microsoft.com/office/powerpoint/2010/main" val="1535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fade">
                                      <p:cBhvr>
                                        <p:cTn id="2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936104"/>
          </a:xfrm>
        </p:spPr>
        <p:txBody>
          <a:bodyPr/>
          <a:lstStyle/>
          <a:p>
            <a:r>
              <a:rPr lang="en-GB" dirty="0"/>
              <a:t>Value Creation</a:t>
            </a:r>
          </a:p>
        </p:txBody>
      </p:sp>
      <p:sp>
        <p:nvSpPr>
          <p:cNvPr id="3" name="Content Placeholder 2"/>
          <p:cNvSpPr>
            <a:spLocks noGrp="1"/>
          </p:cNvSpPr>
          <p:nvPr>
            <p:ph idx="1"/>
          </p:nvPr>
        </p:nvSpPr>
        <p:spPr>
          <a:xfrm>
            <a:off x="755576" y="2132856"/>
            <a:ext cx="8136904" cy="3886200"/>
          </a:xfrm>
        </p:spPr>
        <p:txBody>
          <a:bodyPr/>
          <a:lstStyle/>
          <a:p>
            <a:r>
              <a:rPr lang="en-GB" dirty="0" smtClean="0"/>
              <a:t>Value Created is the difference between the benefit that consumers get from using a product and the costs that are incurred to produce the product.</a:t>
            </a:r>
          </a:p>
          <a:p>
            <a:pPr lvl="1"/>
            <a:r>
              <a:rPr lang="en-GB" dirty="0" smtClean="0"/>
              <a:t>Does not state anything about price or products</a:t>
            </a:r>
          </a:p>
          <a:p>
            <a:r>
              <a:rPr lang="en-GB" dirty="0" smtClean="0"/>
              <a:t>For a business to compete successfully, it:</a:t>
            </a:r>
          </a:p>
          <a:p>
            <a:r>
              <a:rPr lang="en-GB" dirty="0" smtClean="0"/>
              <a:t>Must be Positive</a:t>
            </a:r>
          </a:p>
          <a:p>
            <a:pPr lvl="1"/>
            <a:r>
              <a:rPr lang="en-GB" dirty="0" smtClean="0"/>
              <a:t>Costs must be lower than the benefit it provides to consumers!  (Not always the case).</a:t>
            </a:r>
          </a:p>
          <a:p>
            <a:r>
              <a:rPr lang="en-GB" dirty="0" smtClean="0"/>
              <a:t>Must be Higher than the value created by competitors</a:t>
            </a:r>
          </a:p>
          <a:p>
            <a:endParaRPr lang="en-GB" dirty="0"/>
          </a:p>
        </p:txBody>
      </p:sp>
    </p:spTree>
    <p:extLst>
      <p:ext uri="{BB962C8B-B14F-4D97-AF65-F5344CB8AC3E}">
        <p14:creationId xmlns:p14="http://schemas.microsoft.com/office/powerpoint/2010/main" val="481755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676456" cy="720080"/>
          </a:xfrm>
        </p:spPr>
        <p:txBody>
          <a:bodyPr/>
          <a:lstStyle/>
          <a:p>
            <a:r>
              <a:rPr lang="en-GB" sz="3600" b="1" dirty="0" smtClean="0"/>
              <a:t>Strategy Initiation: Capability Analysis</a:t>
            </a:r>
            <a:endParaRPr lang="en-GB" sz="3600" b="1" dirty="0"/>
          </a:p>
        </p:txBody>
      </p:sp>
      <p:sp>
        <p:nvSpPr>
          <p:cNvPr id="3" name="Content Placeholder 2"/>
          <p:cNvSpPr>
            <a:spLocks noGrp="1"/>
          </p:cNvSpPr>
          <p:nvPr>
            <p:ph idx="1"/>
          </p:nvPr>
        </p:nvSpPr>
        <p:spPr>
          <a:xfrm>
            <a:off x="755576" y="1988840"/>
            <a:ext cx="8136904" cy="4030216"/>
          </a:xfrm>
        </p:spPr>
        <p:txBody>
          <a:bodyPr/>
          <a:lstStyle/>
          <a:p>
            <a:r>
              <a:rPr lang="en-GB" dirty="0" smtClean="0"/>
              <a:t>So far, t</a:t>
            </a:r>
            <a:r>
              <a:rPr lang="en-GB" altLang="en-US" dirty="0" smtClean="0"/>
              <a:t>he Environmental Analysis </a:t>
            </a:r>
            <a:r>
              <a:rPr lang="en-GB" altLang="en-US" dirty="0"/>
              <a:t>looks outwards from the </a:t>
            </a:r>
            <a:r>
              <a:rPr lang="en-GB" altLang="en-US" dirty="0" smtClean="0"/>
              <a:t>business or e-Commerce </a:t>
            </a:r>
            <a:r>
              <a:rPr lang="en-GB" altLang="en-US" dirty="0"/>
              <a:t>organisation to </a:t>
            </a:r>
            <a:r>
              <a:rPr lang="en-GB" altLang="en-US" dirty="0" smtClean="0"/>
              <a:t>industry </a:t>
            </a:r>
            <a:r>
              <a:rPr lang="en-GB" altLang="en-US" dirty="0"/>
              <a:t>and </a:t>
            </a:r>
            <a:r>
              <a:rPr lang="en-GB" altLang="en-US" dirty="0" smtClean="0"/>
              <a:t>society, both locally and globally. </a:t>
            </a:r>
          </a:p>
          <a:p>
            <a:r>
              <a:rPr lang="en-GB" altLang="en-US" dirty="0" smtClean="0"/>
              <a:t>Capability Analysis </a:t>
            </a:r>
            <a:r>
              <a:rPr lang="en-GB" altLang="en-US" dirty="0"/>
              <a:t>is inward-looking: </a:t>
            </a:r>
            <a:endParaRPr lang="en-GB" altLang="en-US" dirty="0" smtClean="0"/>
          </a:p>
          <a:p>
            <a:pPr lvl="1"/>
            <a:r>
              <a:rPr lang="en-GB" altLang="en-US" dirty="0" smtClean="0"/>
              <a:t>what </a:t>
            </a:r>
            <a:r>
              <a:rPr lang="en-GB" altLang="en-US" dirty="0"/>
              <a:t>are we good at</a:t>
            </a:r>
            <a:r>
              <a:rPr lang="en-GB" altLang="en-US" dirty="0" smtClean="0"/>
              <a:t>?</a:t>
            </a:r>
          </a:p>
          <a:p>
            <a:pPr lvl="1"/>
            <a:r>
              <a:rPr lang="en-GB" altLang="en-US" dirty="0" smtClean="0"/>
              <a:t>Identifies our Strengths (and Weaknesses) cf. SWOT</a:t>
            </a:r>
          </a:p>
          <a:p>
            <a:r>
              <a:rPr lang="en-GB" altLang="en-US" dirty="0" smtClean="0"/>
              <a:t>A Capability is the Ability and Capacity that enable an organisation to achieve a business goal in a certain context</a:t>
            </a:r>
          </a:p>
          <a:p>
            <a:r>
              <a:rPr lang="en-GB" altLang="en-US" dirty="0"/>
              <a:t>A Business Capability defines “WHAT” a business does at its core</a:t>
            </a:r>
          </a:p>
          <a:p>
            <a:pPr lvl="1"/>
            <a:r>
              <a:rPr lang="en-GB" altLang="en-US" dirty="0"/>
              <a:t>Rather than How things are done or Where they are done</a:t>
            </a:r>
            <a:r>
              <a:rPr lang="en-GB" altLang="en-US" dirty="0" smtClean="0"/>
              <a:t>.</a:t>
            </a:r>
            <a:endParaRPr lang="en-GB" altLang="en-US" dirty="0"/>
          </a:p>
          <a:p>
            <a:endParaRPr lang="en-GB" dirty="0"/>
          </a:p>
        </p:txBody>
      </p:sp>
    </p:spTree>
    <p:extLst>
      <p:ext uri="{BB962C8B-B14F-4D97-AF65-F5344CB8AC3E}">
        <p14:creationId xmlns:p14="http://schemas.microsoft.com/office/powerpoint/2010/main" val="2466854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951158"/>
            <a:ext cx="7020272" cy="590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755576" y="454778"/>
            <a:ext cx="7344816" cy="504056"/>
          </a:xfrm>
        </p:spPr>
        <p:txBody>
          <a:bodyPr/>
          <a:lstStyle/>
          <a:p>
            <a:r>
              <a:rPr lang="en-GB" sz="4000" b="1" dirty="0" smtClean="0"/>
              <a:t>Value Creation Gone Wrong</a:t>
            </a:r>
            <a:endParaRPr lang="en-GB" sz="4000" b="1" dirty="0"/>
          </a:p>
        </p:txBody>
      </p:sp>
    </p:spTree>
    <p:extLst>
      <p:ext uri="{BB962C8B-B14F-4D97-AF65-F5344CB8AC3E}">
        <p14:creationId xmlns:p14="http://schemas.microsoft.com/office/powerpoint/2010/main" val="2307996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1397965"/>
            <a:ext cx="7558518" cy="4752529"/>
            <a:chOff x="0" y="1397965"/>
            <a:chExt cx="7558518" cy="4752529"/>
          </a:xfrm>
        </p:grpSpPr>
        <p:grpSp>
          <p:nvGrpSpPr>
            <p:cNvPr id="5" name="Group 4"/>
            <p:cNvGrpSpPr/>
            <p:nvPr/>
          </p:nvGrpSpPr>
          <p:grpSpPr>
            <a:xfrm>
              <a:off x="0" y="1397965"/>
              <a:ext cx="7558518" cy="4752529"/>
              <a:chOff x="181834" y="836712"/>
              <a:chExt cx="7558518" cy="4752529"/>
            </a:xfrm>
          </p:grpSpPr>
          <p:grpSp>
            <p:nvGrpSpPr>
              <p:cNvPr id="6" name="Group 5"/>
              <p:cNvGrpSpPr/>
              <p:nvPr/>
            </p:nvGrpSpPr>
            <p:grpSpPr>
              <a:xfrm>
                <a:off x="1463011" y="1271337"/>
                <a:ext cx="5917301" cy="4317903"/>
                <a:chOff x="1463011" y="1271337"/>
                <a:chExt cx="5917301" cy="4317903"/>
              </a:xfrm>
            </p:grpSpPr>
            <p:sp>
              <p:nvSpPr>
                <p:cNvPr id="15" name="Rectangle 14"/>
                <p:cNvSpPr/>
                <p:nvPr/>
              </p:nvSpPr>
              <p:spPr>
                <a:xfrm>
                  <a:off x="1475656" y="4725144"/>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475656" y="3861048"/>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1475656" y="2996952"/>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1475656" y="2132856"/>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1463011" y="1271337"/>
                  <a:ext cx="5904656" cy="86409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7" name="Straight Arrow Connector 6"/>
              <p:cNvCxnSpPr/>
              <p:nvPr/>
            </p:nvCxnSpPr>
            <p:spPr>
              <a:xfrm flipV="1">
                <a:off x="1475656" y="836712"/>
                <a:ext cx="0" cy="4752529"/>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1475656" y="5589240"/>
                <a:ext cx="6264696" cy="0"/>
              </a:xfrm>
              <a:prstGeom prst="straightConnector1">
                <a:avLst/>
              </a:prstGeom>
              <a:ln w="76200">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902989" y="4494311"/>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£10</a:t>
                </a:r>
                <a:endParaRPr lang="en-GB" sz="2400" dirty="0">
                  <a:latin typeface="Aharoni" panose="02010803020104030203" pitchFamily="2" charset="-79"/>
                  <a:cs typeface="Aharoni" panose="02010803020104030203" pitchFamily="2" charset="-79"/>
                </a:endParaRPr>
              </a:p>
            </p:txBody>
          </p:sp>
          <p:sp>
            <p:nvSpPr>
              <p:cNvPr id="10" name="TextBox 9"/>
              <p:cNvSpPr txBox="1"/>
              <p:nvPr/>
            </p:nvSpPr>
            <p:spPr>
              <a:xfrm>
                <a:off x="931095" y="3630215"/>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£20</a:t>
                </a:r>
                <a:endParaRPr lang="en-GB" sz="2400" dirty="0">
                  <a:latin typeface="Aharoni" panose="02010803020104030203" pitchFamily="2" charset="-79"/>
                  <a:cs typeface="Aharoni" panose="02010803020104030203" pitchFamily="2" charset="-79"/>
                </a:endParaRPr>
              </a:p>
            </p:txBody>
          </p:sp>
          <p:sp>
            <p:nvSpPr>
              <p:cNvPr id="11" name="TextBox 10"/>
              <p:cNvSpPr txBox="1"/>
              <p:nvPr/>
            </p:nvSpPr>
            <p:spPr>
              <a:xfrm>
                <a:off x="931095" y="2747148"/>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£30</a:t>
                </a:r>
                <a:endParaRPr lang="en-GB" sz="2400" dirty="0">
                  <a:latin typeface="Aharoni" panose="02010803020104030203" pitchFamily="2" charset="-79"/>
                  <a:cs typeface="Aharoni" panose="02010803020104030203" pitchFamily="2" charset="-79"/>
                </a:endParaRPr>
              </a:p>
            </p:txBody>
          </p:sp>
          <p:sp>
            <p:nvSpPr>
              <p:cNvPr id="12" name="TextBox 11"/>
              <p:cNvSpPr txBox="1"/>
              <p:nvPr/>
            </p:nvSpPr>
            <p:spPr>
              <a:xfrm>
                <a:off x="940402" y="1902023"/>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£40</a:t>
                </a:r>
                <a:endParaRPr lang="en-GB" sz="2400" dirty="0">
                  <a:latin typeface="Aharoni" panose="02010803020104030203" pitchFamily="2" charset="-79"/>
                  <a:cs typeface="Aharoni" panose="02010803020104030203" pitchFamily="2" charset="-79"/>
                </a:endParaRPr>
              </a:p>
            </p:txBody>
          </p:sp>
          <p:sp>
            <p:nvSpPr>
              <p:cNvPr id="13" name="TextBox 12"/>
              <p:cNvSpPr txBox="1"/>
              <p:nvPr/>
            </p:nvSpPr>
            <p:spPr>
              <a:xfrm>
                <a:off x="940401" y="1040504"/>
                <a:ext cx="569387" cy="461665"/>
              </a:xfrm>
              <a:prstGeom prst="rect">
                <a:avLst/>
              </a:prstGeom>
              <a:noFill/>
            </p:spPr>
            <p:txBody>
              <a:bodyPr wrap="none" rtlCol="0">
                <a:spAutoFit/>
              </a:bodyPr>
              <a:lstStyle/>
              <a:p>
                <a:r>
                  <a:rPr lang="en-GB" sz="2400" dirty="0" smtClean="0">
                    <a:latin typeface="Aharoni" panose="02010803020104030203" pitchFamily="2" charset="-79"/>
                    <a:cs typeface="Aharoni" panose="02010803020104030203" pitchFamily="2" charset="-79"/>
                  </a:rPr>
                  <a:t>£50</a:t>
                </a:r>
                <a:endParaRPr lang="en-GB" sz="2400" dirty="0">
                  <a:latin typeface="Aharoni" panose="02010803020104030203" pitchFamily="2" charset="-79"/>
                  <a:cs typeface="Aharoni" panose="02010803020104030203" pitchFamily="2" charset="-79"/>
                </a:endParaRPr>
              </a:p>
            </p:txBody>
          </p:sp>
          <p:sp>
            <p:nvSpPr>
              <p:cNvPr id="14" name="TextBox 13"/>
              <p:cNvSpPr txBox="1"/>
              <p:nvPr/>
            </p:nvSpPr>
            <p:spPr>
              <a:xfrm>
                <a:off x="181834" y="2538478"/>
                <a:ext cx="861774" cy="1214435"/>
              </a:xfrm>
              <a:prstGeom prst="rect">
                <a:avLst/>
              </a:prstGeom>
              <a:noFill/>
            </p:spPr>
            <p:txBody>
              <a:bodyPr vert="vert270" wrap="none" rtlCol="0">
                <a:spAutoFit/>
              </a:bodyPr>
              <a:lstStyle/>
              <a:p>
                <a:r>
                  <a:rPr lang="en-GB" sz="4400" dirty="0" smtClean="0">
                    <a:solidFill>
                      <a:srgbClr val="C00000"/>
                    </a:solidFill>
                    <a:latin typeface="Aharoni" panose="02010803020104030203" pitchFamily="2" charset="-79"/>
                    <a:cs typeface="Aharoni" panose="02010803020104030203" pitchFamily="2" charset="-79"/>
                  </a:rPr>
                  <a:t>Cost</a:t>
                </a:r>
                <a:endParaRPr lang="en-GB" sz="4400" dirty="0">
                  <a:solidFill>
                    <a:srgbClr val="C00000"/>
                  </a:solidFill>
                  <a:latin typeface="Aharoni" panose="02010803020104030203" pitchFamily="2" charset="-79"/>
                  <a:cs typeface="Aharoni" panose="02010803020104030203" pitchFamily="2" charset="-79"/>
                </a:endParaRPr>
              </a:p>
            </p:txBody>
          </p:sp>
        </p:grpSp>
        <p:sp>
          <p:nvSpPr>
            <p:cNvPr id="20" name="Rectangle 19"/>
            <p:cNvSpPr/>
            <p:nvPr/>
          </p:nvSpPr>
          <p:spPr>
            <a:xfrm>
              <a:off x="1509846" y="2264638"/>
              <a:ext cx="2723659" cy="3885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t>Perceived</a:t>
              </a:r>
            </a:p>
            <a:p>
              <a:r>
                <a:rPr lang="en-GB" sz="2400" b="1" dirty="0" smtClean="0"/>
                <a:t>Consumer</a:t>
              </a:r>
            </a:p>
            <a:p>
              <a:r>
                <a:rPr lang="en-GB" sz="2400" b="1" dirty="0" smtClean="0"/>
                <a:t>Benefit</a:t>
              </a:r>
            </a:p>
            <a:p>
              <a:endParaRPr lang="en-GB" sz="2400" b="1" dirty="0" smtClean="0"/>
            </a:p>
            <a:p>
              <a:endParaRPr lang="en-GB" sz="1400" b="1" dirty="0" smtClean="0"/>
            </a:p>
            <a:p>
              <a:endParaRPr lang="en-GB" sz="1400" b="1" dirty="0" smtClean="0"/>
            </a:p>
            <a:p>
              <a:endParaRPr lang="en-GB" sz="1400" b="1" dirty="0" smtClean="0"/>
            </a:p>
            <a:p>
              <a:endParaRPr lang="en-GB" sz="1400" b="1" dirty="0"/>
            </a:p>
            <a:p>
              <a:endParaRPr lang="en-GB" sz="1400" b="1" dirty="0" smtClean="0"/>
            </a:p>
            <a:p>
              <a:endParaRPr lang="en-GB" sz="1400" b="1" dirty="0"/>
            </a:p>
            <a:p>
              <a:endParaRPr lang="en-GB" sz="1400" b="1" dirty="0" smtClean="0"/>
            </a:p>
            <a:p>
              <a:endParaRPr lang="en-GB" sz="1400" b="1" dirty="0"/>
            </a:p>
            <a:p>
              <a:endParaRPr lang="en-GB" sz="1400" b="1" dirty="0" smtClean="0"/>
            </a:p>
            <a:p>
              <a:endParaRPr lang="en-GB" sz="1400" b="1" dirty="0"/>
            </a:p>
            <a:p>
              <a:endParaRPr lang="en-GB" sz="1400" b="1" dirty="0"/>
            </a:p>
          </p:txBody>
        </p:sp>
        <p:sp>
          <p:nvSpPr>
            <p:cNvPr id="21" name="Rectangle 20"/>
            <p:cNvSpPr/>
            <p:nvPr/>
          </p:nvSpPr>
          <p:spPr>
            <a:xfrm>
              <a:off x="4246150" y="4207565"/>
              <a:ext cx="2939683" cy="194292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smtClean="0"/>
                <a:t>Total Costs</a:t>
              </a:r>
            </a:p>
            <a:p>
              <a:endParaRPr lang="en-GB" sz="2400" b="1" dirty="0"/>
            </a:p>
            <a:p>
              <a:endParaRPr lang="en-GB" sz="2400" b="1" dirty="0" smtClean="0"/>
            </a:p>
            <a:p>
              <a:endParaRPr lang="en-GB" sz="2400" b="1" dirty="0"/>
            </a:p>
            <a:p>
              <a:endParaRPr lang="en-GB" sz="2400" b="1" dirty="0" smtClean="0"/>
            </a:p>
          </p:txBody>
        </p:sp>
        <p:sp>
          <p:nvSpPr>
            <p:cNvPr id="22" name="Rectangle 21"/>
            <p:cNvSpPr/>
            <p:nvPr/>
          </p:nvSpPr>
          <p:spPr>
            <a:xfrm>
              <a:off x="4233505" y="2264638"/>
              <a:ext cx="2952328" cy="1926830"/>
            </a:xfrm>
            <a:prstGeom prst="rect">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smtClean="0"/>
                <a:t>Value</a:t>
              </a:r>
            </a:p>
            <a:p>
              <a:r>
                <a:rPr lang="en-GB" sz="2800" b="1" dirty="0" smtClean="0"/>
                <a:t>Created</a:t>
              </a:r>
            </a:p>
            <a:p>
              <a:pPr algn="ctr"/>
              <a:endParaRPr lang="en-GB" dirty="0" smtClean="0"/>
            </a:p>
            <a:p>
              <a:pPr algn="ctr"/>
              <a:endParaRPr lang="en-GB" dirty="0"/>
            </a:p>
            <a:p>
              <a:pPr algn="ctr"/>
              <a:endParaRPr lang="en-GB" dirty="0" smtClean="0"/>
            </a:p>
            <a:p>
              <a:pPr algn="ctr"/>
              <a:endParaRPr lang="en-GB" dirty="0"/>
            </a:p>
          </p:txBody>
        </p:sp>
      </p:grpSp>
      <p:sp>
        <p:nvSpPr>
          <p:cNvPr id="23" name="Title 1"/>
          <p:cNvSpPr>
            <a:spLocks noGrp="1"/>
          </p:cNvSpPr>
          <p:nvPr>
            <p:ph type="title"/>
          </p:nvPr>
        </p:nvSpPr>
        <p:spPr>
          <a:xfrm>
            <a:off x="861774" y="492145"/>
            <a:ext cx="5845696" cy="707847"/>
          </a:xfrm>
        </p:spPr>
        <p:txBody>
          <a:bodyPr/>
          <a:lstStyle/>
          <a:p>
            <a:r>
              <a:rPr lang="en-GB" b="1" dirty="0" smtClean="0"/>
              <a:t>Capturing Value</a:t>
            </a:r>
            <a:endParaRPr lang="en-GB" b="1" dirty="0"/>
          </a:p>
        </p:txBody>
      </p:sp>
      <p:grpSp>
        <p:nvGrpSpPr>
          <p:cNvPr id="31" name="Group 30"/>
          <p:cNvGrpSpPr/>
          <p:nvPr/>
        </p:nvGrpSpPr>
        <p:grpSpPr>
          <a:xfrm>
            <a:off x="1327955" y="3501008"/>
            <a:ext cx="7062850" cy="369332"/>
            <a:chOff x="1327955" y="3501008"/>
            <a:chExt cx="7062850" cy="369332"/>
          </a:xfrm>
        </p:grpSpPr>
        <p:cxnSp>
          <p:nvCxnSpPr>
            <p:cNvPr id="29" name="Straight Connector 28"/>
            <p:cNvCxnSpPr/>
            <p:nvPr/>
          </p:nvCxnSpPr>
          <p:spPr>
            <a:xfrm>
              <a:off x="1327955" y="3539233"/>
              <a:ext cx="7062850" cy="0"/>
            </a:xfrm>
            <a:prstGeom prst="line">
              <a:avLst/>
            </a:prstGeom>
            <a:ln w="92075">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73827" y="3501008"/>
              <a:ext cx="1890261" cy="369332"/>
            </a:xfrm>
            <a:prstGeom prst="rect">
              <a:avLst/>
            </a:prstGeom>
            <a:noFill/>
          </p:spPr>
          <p:txBody>
            <a:bodyPr wrap="none" rtlCol="0">
              <a:spAutoFit/>
            </a:bodyPr>
            <a:lstStyle/>
            <a:p>
              <a:r>
                <a:rPr lang="en-GB" b="1" dirty="0" smtClean="0">
                  <a:solidFill>
                    <a:schemeClr val="bg1"/>
                  </a:solidFill>
                </a:rPr>
                <a:t>Retail Price £30</a:t>
              </a:r>
              <a:endParaRPr lang="en-GB" b="1" dirty="0">
                <a:solidFill>
                  <a:schemeClr val="bg1"/>
                </a:solidFill>
              </a:endParaRPr>
            </a:p>
          </p:txBody>
        </p:sp>
      </p:grpSp>
      <p:sp>
        <p:nvSpPr>
          <p:cNvPr id="32" name="Rectangle 31"/>
          <p:cNvSpPr/>
          <p:nvPr/>
        </p:nvSpPr>
        <p:spPr>
          <a:xfrm>
            <a:off x="5940152" y="2264638"/>
            <a:ext cx="2376264" cy="127459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smtClean="0"/>
              <a:t>Consumer</a:t>
            </a:r>
          </a:p>
          <a:p>
            <a:r>
              <a:rPr lang="en-GB" sz="2000" b="1" dirty="0" smtClean="0"/>
              <a:t>Surplus</a:t>
            </a:r>
            <a:endParaRPr lang="en-GB" sz="2000" b="1" dirty="0"/>
          </a:p>
        </p:txBody>
      </p:sp>
      <p:sp>
        <p:nvSpPr>
          <p:cNvPr id="33" name="Rectangle 32"/>
          <p:cNvSpPr/>
          <p:nvPr/>
        </p:nvSpPr>
        <p:spPr>
          <a:xfrm>
            <a:off x="5940152" y="3539233"/>
            <a:ext cx="2376264" cy="6522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b="1" dirty="0" smtClean="0"/>
              <a:t>Producer</a:t>
            </a:r>
          </a:p>
          <a:p>
            <a:r>
              <a:rPr lang="en-GB" sz="2000" b="1" dirty="0" smtClean="0"/>
              <a:t>Surplus = Profit</a:t>
            </a:r>
            <a:endParaRPr lang="en-GB" sz="2000" b="1" dirty="0"/>
          </a:p>
        </p:txBody>
      </p:sp>
      <p:pic>
        <p:nvPicPr>
          <p:cNvPr id="34" name="Picture 33"/>
          <p:cNvPicPr>
            <a:picLocks noChangeAspect="1"/>
          </p:cNvPicPr>
          <p:nvPr/>
        </p:nvPicPr>
        <p:blipFill>
          <a:blip r:embed="rId2"/>
          <a:stretch>
            <a:fillRect/>
          </a:stretch>
        </p:blipFill>
        <p:spPr>
          <a:xfrm>
            <a:off x="7049368" y="-17985"/>
            <a:ext cx="2094632" cy="1162138"/>
          </a:xfrm>
          <a:prstGeom prst="rect">
            <a:avLst/>
          </a:prstGeom>
        </p:spPr>
      </p:pic>
    </p:spTree>
    <p:extLst>
      <p:ext uri="{BB962C8B-B14F-4D97-AF65-F5344CB8AC3E}">
        <p14:creationId xmlns:p14="http://schemas.microsoft.com/office/powerpoint/2010/main" val="162583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88640"/>
            <a:ext cx="6781800" cy="1600200"/>
          </a:xfrm>
        </p:spPr>
        <p:txBody>
          <a:bodyPr/>
          <a:lstStyle/>
          <a:p>
            <a:r>
              <a:rPr lang="en-GB" sz="4000" dirty="0" smtClean="0"/>
              <a:t>Stepping back a bit:</a:t>
            </a:r>
            <a:br>
              <a:rPr lang="en-GB" sz="4000" dirty="0" smtClean="0"/>
            </a:br>
            <a:r>
              <a:rPr lang="en-GB" sz="4000" dirty="0" smtClean="0"/>
              <a:t>For the Gamers out there ...</a:t>
            </a:r>
            <a:endParaRPr lang="en-GB" sz="4000" dirty="0"/>
          </a:p>
        </p:txBody>
      </p:sp>
      <p:sp>
        <p:nvSpPr>
          <p:cNvPr id="3" name="Content Placeholder 2"/>
          <p:cNvSpPr>
            <a:spLocks noGrp="1"/>
          </p:cNvSpPr>
          <p:nvPr>
            <p:ph idx="1"/>
          </p:nvPr>
        </p:nvSpPr>
        <p:spPr>
          <a:xfrm>
            <a:off x="755576" y="1772816"/>
            <a:ext cx="7543800" cy="1872208"/>
          </a:xfrm>
        </p:spPr>
        <p:txBody>
          <a:bodyPr/>
          <a:lstStyle/>
          <a:p>
            <a:r>
              <a:rPr lang="en-GB" dirty="0" smtClean="0"/>
              <a:t>Does </a:t>
            </a:r>
            <a:r>
              <a:rPr lang="en-GB" dirty="0" smtClean="0"/>
              <a:t>FIFA 20 have </a:t>
            </a:r>
            <a:r>
              <a:rPr lang="en-GB" dirty="0" smtClean="0"/>
              <a:t>a USP?</a:t>
            </a:r>
          </a:p>
          <a:p>
            <a:r>
              <a:rPr lang="en-GB" dirty="0" smtClean="0"/>
              <a:t>If so, what is it ...?</a:t>
            </a:r>
          </a:p>
          <a:p>
            <a:r>
              <a:rPr lang="en-GB" dirty="0" smtClean="0"/>
              <a:t>What has it got that other games haven’t got?</a:t>
            </a:r>
            <a:endParaRPr lang="en-GB" dirty="0"/>
          </a:p>
        </p:txBody>
      </p:sp>
      <p:grpSp>
        <p:nvGrpSpPr>
          <p:cNvPr id="8" name="Group 7"/>
          <p:cNvGrpSpPr/>
          <p:nvPr/>
        </p:nvGrpSpPr>
        <p:grpSpPr>
          <a:xfrm>
            <a:off x="755576" y="2636912"/>
            <a:ext cx="8380114" cy="4248472"/>
            <a:chOff x="755576" y="2636912"/>
            <a:chExt cx="8380114" cy="4248472"/>
          </a:xfrm>
        </p:grpSpPr>
        <p:pic>
          <p:nvPicPr>
            <p:cNvPr id="4" name="Picture 3"/>
            <p:cNvPicPr>
              <a:picLocks noChangeAspect="1"/>
            </p:cNvPicPr>
            <p:nvPr/>
          </p:nvPicPr>
          <p:blipFill>
            <a:blip r:embed="rId2"/>
            <a:stretch>
              <a:fillRect/>
            </a:stretch>
          </p:blipFill>
          <p:spPr>
            <a:xfrm>
              <a:off x="5475648" y="4181833"/>
              <a:ext cx="3660042" cy="2703551"/>
            </a:xfrm>
            <a:prstGeom prst="rect">
              <a:avLst/>
            </a:prstGeom>
          </p:spPr>
        </p:pic>
        <p:sp>
          <p:nvSpPr>
            <p:cNvPr id="6" name="Title 1"/>
            <p:cNvSpPr txBox="1">
              <a:spLocks/>
            </p:cNvSpPr>
            <p:nvPr/>
          </p:nvSpPr>
          <p:spPr bwMode="auto">
            <a:xfrm>
              <a:off x="827584" y="2636912"/>
              <a:ext cx="792088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4000" b="0" i="0" u="none" strike="noStrike" kern="1200" cap="none" spc="0" normalizeH="0" baseline="0" noProof="0" dirty="0" smtClean="0">
                  <a:ln>
                    <a:noFill/>
                  </a:ln>
                  <a:solidFill>
                    <a:srgbClr val="262626"/>
                  </a:solidFill>
                  <a:effectLst/>
                  <a:uLnTx/>
                  <a:uFillTx/>
                  <a:latin typeface="+mj-lt"/>
                  <a:ea typeface="+mj-ea"/>
                  <a:cs typeface="+mj-cs"/>
                </a:rPr>
                <a:t/>
              </a:r>
              <a:br>
                <a:rPr kumimoji="0" lang="en-GB" sz="4000" b="0" i="0" u="none" strike="noStrike" kern="1200" cap="none" spc="0" normalizeH="0" baseline="0" noProof="0" dirty="0" smtClean="0">
                  <a:ln>
                    <a:noFill/>
                  </a:ln>
                  <a:solidFill>
                    <a:srgbClr val="262626"/>
                  </a:solidFill>
                  <a:effectLst/>
                  <a:uLnTx/>
                  <a:uFillTx/>
                  <a:latin typeface="+mj-lt"/>
                  <a:ea typeface="+mj-ea"/>
                  <a:cs typeface="+mj-cs"/>
                </a:rPr>
              </a:br>
              <a:r>
                <a:rPr kumimoji="0" lang="en-GB" sz="4000" b="0" i="0" u="none" strike="noStrike" kern="1200" cap="none" spc="0" normalizeH="0" baseline="0" noProof="0" dirty="0" smtClean="0">
                  <a:ln>
                    <a:noFill/>
                  </a:ln>
                  <a:solidFill>
                    <a:srgbClr val="262626"/>
                  </a:solidFill>
                  <a:effectLst/>
                  <a:uLnTx/>
                  <a:uFillTx/>
                  <a:latin typeface="+mj-lt"/>
                  <a:ea typeface="+mj-ea"/>
                  <a:cs typeface="+mj-cs"/>
                </a:rPr>
                <a:t>For the Non-Gamers out there ...</a:t>
              </a:r>
              <a:endParaRPr kumimoji="0" lang="en-GB" sz="4000" b="0" i="0" u="none" strike="noStrike" kern="1200" cap="none" spc="0" normalizeH="0" baseline="0" noProof="0" dirty="0">
                <a:ln>
                  <a:noFill/>
                </a:ln>
                <a:solidFill>
                  <a:srgbClr val="262626"/>
                </a:solidFill>
                <a:effectLst/>
                <a:uLnTx/>
                <a:uFillTx/>
                <a:latin typeface="+mj-lt"/>
                <a:ea typeface="+mj-ea"/>
                <a:cs typeface="+mj-cs"/>
              </a:endParaRPr>
            </a:p>
          </p:txBody>
        </p:sp>
        <p:sp>
          <p:nvSpPr>
            <p:cNvPr id="7" name="Content Placeholder 2"/>
            <p:cNvSpPr txBox="1">
              <a:spLocks/>
            </p:cNvSpPr>
            <p:nvPr/>
          </p:nvSpPr>
          <p:spPr bwMode="auto">
            <a:xfrm>
              <a:off x="755576" y="4221088"/>
              <a:ext cx="7543800" cy="18722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273050" marR="0" lvl="0"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400" b="0" i="0" u="none" strike="noStrike" kern="1200" cap="none" spc="0" normalizeH="0" baseline="0" noProof="0" dirty="0" smtClean="0">
                  <a:ln>
                    <a:noFill/>
                  </a:ln>
                  <a:solidFill>
                    <a:schemeClr val="tx2"/>
                  </a:solidFill>
                  <a:effectLst/>
                  <a:uLnTx/>
                  <a:uFillTx/>
                  <a:latin typeface="+mn-lt"/>
                  <a:ea typeface="+mn-ea"/>
                  <a:cs typeface="+mn-cs"/>
                </a:rPr>
                <a:t>Does Apple have a USP?</a:t>
              </a:r>
            </a:p>
            <a:p>
              <a:pPr marL="273050" marR="0" lvl="0"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lang="en-GB" sz="2400" dirty="0" smtClean="0">
                  <a:solidFill>
                    <a:schemeClr val="tx2"/>
                  </a:solidFill>
                  <a:latin typeface="+mn-lt"/>
                  <a:cs typeface="+mn-cs"/>
                </a:rPr>
                <a:t>Does </a:t>
              </a:r>
              <a:r>
                <a:rPr lang="en-GB" sz="2400" dirty="0" err="1" smtClean="0">
                  <a:solidFill>
                    <a:schemeClr val="tx2"/>
                  </a:solidFill>
                  <a:latin typeface="+mn-lt"/>
                  <a:cs typeface="+mn-cs"/>
                </a:rPr>
                <a:t>iPhone</a:t>
              </a:r>
              <a:r>
                <a:rPr lang="en-GB" sz="2400" dirty="0" smtClean="0">
                  <a:solidFill>
                    <a:schemeClr val="tx2"/>
                  </a:solidFill>
                  <a:latin typeface="+mn-lt"/>
                  <a:cs typeface="+mn-cs"/>
                </a:rPr>
                <a:t> have a USP?</a:t>
              </a:r>
              <a:endParaRPr kumimoji="0" lang="en-GB" sz="24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400" b="0" i="0" u="none" strike="noStrike" kern="1200" cap="none" spc="0" normalizeH="0" baseline="0" noProof="0" dirty="0" smtClean="0">
                  <a:ln>
                    <a:noFill/>
                  </a:ln>
                  <a:solidFill>
                    <a:schemeClr val="tx2"/>
                  </a:solidFill>
                  <a:effectLst/>
                  <a:uLnTx/>
                  <a:uFillTx/>
                  <a:latin typeface="+mn-lt"/>
                  <a:ea typeface="+mn-ea"/>
                  <a:cs typeface="+mn-cs"/>
                </a:rPr>
                <a:t>If so, what are they ...?</a:t>
              </a:r>
            </a:p>
            <a:p>
              <a:pPr marL="273050" marR="0" lvl="0"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r>
                <a:rPr kumimoji="0" lang="en-GB" sz="2400" b="0" i="0" u="none" strike="noStrike" kern="1200" cap="none" spc="0" normalizeH="0" baseline="0" noProof="0" dirty="0" smtClean="0">
                  <a:ln>
                    <a:noFill/>
                  </a:ln>
                  <a:solidFill>
                    <a:schemeClr val="tx2"/>
                  </a:solidFill>
                  <a:effectLst/>
                  <a:uLnTx/>
                  <a:uFillTx/>
                  <a:latin typeface="+mn-lt"/>
                  <a:ea typeface="+mn-ea"/>
                  <a:cs typeface="+mn-cs"/>
                </a:rPr>
                <a:t>What has it got that other phones</a:t>
              </a:r>
              <a:r>
                <a:rPr kumimoji="0" lang="en-GB" sz="2400" b="0" i="0" u="none" strike="noStrike" kern="1200" cap="none" spc="0" normalizeH="0" noProof="0" dirty="0" smtClean="0">
                  <a:ln>
                    <a:noFill/>
                  </a:ln>
                  <a:solidFill>
                    <a:schemeClr val="tx2"/>
                  </a:solidFill>
                  <a:effectLst/>
                  <a:uLnTx/>
                  <a:uFillTx/>
                  <a:latin typeface="+mn-lt"/>
                  <a:ea typeface="+mn-ea"/>
                  <a:cs typeface="+mn-cs"/>
                </a:rPr>
                <a:t> don’t?</a:t>
              </a:r>
              <a:endParaRPr kumimoji="0" lang="en-GB" sz="2400" b="0" i="0" u="none" strike="noStrike" kern="1200" cap="none" spc="0" normalizeH="0" baseline="0" noProof="0" dirty="0">
                <a:ln>
                  <a:noFill/>
                </a:ln>
                <a:solidFill>
                  <a:schemeClr val="tx2"/>
                </a:solidFill>
                <a:effectLst/>
                <a:uLnTx/>
                <a:uFillTx/>
                <a:latin typeface="+mn-lt"/>
                <a:ea typeface="+mn-ea"/>
                <a:cs typeface="+mn-cs"/>
              </a:endParaRPr>
            </a:p>
          </p:txBody>
        </p:sp>
      </p:grpSp>
      <p:pic>
        <p:nvPicPr>
          <p:cNvPr id="10" name="Picture 9"/>
          <p:cNvPicPr>
            <a:picLocks noChangeAspect="1"/>
          </p:cNvPicPr>
          <p:nvPr/>
        </p:nvPicPr>
        <p:blipFill>
          <a:blip r:embed="rId3"/>
          <a:stretch>
            <a:fillRect/>
          </a:stretch>
        </p:blipFill>
        <p:spPr>
          <a:xfrm>
            <a:off x="7049368" y="-11360"/>
            <a:ext cx="2094632" cy="1162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936104"/>
          </a:xfrm>
        </p:spPr>
        <p:txBody>
          <a:bodyPr/>
          <a:lstStyle/>
          <a:p>
            <a:r>
              <a:rPr lang="en-GB" dirty="0" smtClean="0"/>
              <a:t>Distributing Value</a:t>
            </a:r>
            <a:endParaRPr lang="en-GB" dirty="0"/>
          </a:p>
        </p:txBody>
      </p:sp>
      <p:sp>
        <p:nvSpPr>
          <p:cNvPr id="3" name="Content Placeholder 2"/>
          <p:cNvSpPr>
            <a:spLocks noGrp="1"/>
          </p:cNvSpPr>
          <p:nvPr>
            <p:ph idx="1"/>
          </p:nvPr>
        </p:nvSpPr>
        <p:spPr>
          <a:xfrm>
            <a:off x="755576" y="2132856"/>
            <a:ext cx="8388424" cy="3886200"/>
          </a:xfrm>
        </p:spPr>
        <p:txBody>
          <a:bodyPr/>
          <a:lstStyle/>
          <a:p>
            <a:r>
              <a:rPr lang="en-GB" dirty="0" smtClean="0"/>
              <a:t>There are a number of factors which influence the distribution of value between buyers and sellers</a:t>
            </a:r>
          </a:p>
          <a:p>
            <a:r>
              <a:rPr lang="en-GB" dirty="0" smtClean="0"/>
              <a:t>Industry Structure: Industry in which a business competes</a:t>
            </a:r>
          </a:p>
          <a:p>
            <a:pPr lvl="1"/>
            <a:r>
              <a:rPr lang="en-GB" dirty="0" smtClean="0"/>
              <a:t>Porter’s 5 Forces helps to determine how value created is distributed: buyers or sellers.</a:t>
            </a:r>
          </a:p>
          <a:p>
            <a:r>
              <a:rPr lang="en-GB" dirty="0" smtClean="0"/>
              <a:t>Relative Level of a Business’s Value Creation</a:t>
            </a:r>
          </a:p>
          <a:p>
            <a:pPr lvl="1"/>
            <a:r>
              <a:rPr lang="en-GB" dirty="0" smtClean="0"/>
              <a:t>If a business can create higher value than its competitors then it has the potential to earn attractive profits, even in highly competitive industries</a:t>
            </a:r>
          </a:p>
          <a:p>
            <a:pPr lvl="1"/>
            <a:r>
              <a:rPr lang="en-GB" dirty="0" smtClean="0"/>
              <a:t>E.g. DELL has used a unique direct sales model eliminating expensive intermediaries in the distribution chain.</a:t>
            </a:r>
            <a:endParaRPr lang="en-GB" dirty="0"/>
          </a:p>
        </p:txBody>
      </p:sp>
    </p:spTree>
    <p:extLst>
      <p:ext uri="{BB962C8B-B14F-4D97-AF65-F5344CB8AC3E}">
        <p14:creationId xmlns:p14="http://schemas.microsoft.com/office/powerpoint/2010/main" val="110562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632848" cy="1080120"/>
          </a:xfrm>
        </p:spPr>
        <p:txBody>
          <a:bodyPr/>
          <a:lstStyle/>
          <a:p>
            <a:r>
              <a:rPr lang="en-GB" dirty="0" smtClean="0"/>
              <a:t>What is a Value Chain?</a:t>
            </a:r>
            <a:endParaRPr lang="en-GB" dirty="0"/>
          </a:p>
        </p:txBody>
      </p:sp>
      <p:sp>
        <p:nvSpPr>
          <p:cNvPr id="3" name="Content Placeholder 2"/>
          <p:cNvSpPr>
            <a:spLocks noGrp="1"/>
          </p:cNvSpPr>
          <p:nvPr>
            <p:ph idx="1"/>
          </p:nvPr>
        </p:nvSpPr>
        <p:spPr/>
        <p:txBody>
          <a:bodyPr/>
          <a:lstStyle/>
          <a:p>
            <a:r>
              <a:rPr lang="en-US" altLang="en-US" dirty="0"/>
              <a:t>A </a:t>
            </a:r>
            <a:r>
              <a:rPr lang="en-US" altLang="en-US" b="1" dirty="0" smtClean="0">
                <a:solidFill>
                  <a:srgbClr val="C00000"/>
                </a:solidFill>
              </a:rPr>
              <a:t>Value Chain</a:t>
            </a:r>
            <a:r>
              <a:rPr lang="en-US" altLang="en-US" dirty="0" smtClean="0">
                <a:solidFill>
                  <a:srgbClr val="C00000"/>
                </a:solidFill>
              </a:rPr>
              <a:t> </a:t>
            </a:r>
            <a:r>
              <a:rPr lang="en-US" altLang="en-US" dirty="0"/>
              <a:t>describes the categories of activities within and around an </a:t>
            </a:r>
            <a:r>
              <a:rPr lang="en-US" altLang="en-US" dirty="0" err="1"/>
              <a:t>organisation</a:t>
            </a:r>
            <a:r>
              <a:rPr lang="en-US" altLang="en-US" dirty="0"/>
              <a:t>, which together create a product or service.</a:t>
            </a:r>
          </a:p>
          <a:p>
            <a:endParaRPr lang="en-US" altLang="en-US" dirty="0" smtClean="0"/>
          </a:p>
          <a:p>
            <a:r>
              <a:rPr lang="en-US" altLang="en-US" dirty="0" smtClean="0"/>
              <a:t>Developed by Michael Porter, it is a well-established concept for considering key activities that an </a:t>
            </a:r>
            <a:r>
              <a:rPr lang="en-US" altLang="en-US" dirty="0" err="1" smtClean="0"/>
              <a:t>organisation</a:t>
            </a:r>
            <a:r>
              <a:rPr lang="en-US" altLang="en-US" dirty="0" smtClean="0"/>
              <a:t> can perform or manage with the intention of adding value for the customer as products and services move from conception to delivery to the customer.</a:t>
            </a:r>
          </a:p>
          <a:p>
            <a:endParaRPr lang="en-GB" dirty="0"/>
          </a:p>
        </p:txBody>
      </p:sp>
    </p:spTree>
    <p:extLst>
      <p:ext uri="{BB962C8B-B14F-4D97-AF65-F5344CB8AC3E}">
        <p14:creationId xmlns:p14="http://schemas.microsoft.com/office/powerpoint/2010/main" val="533821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864096"/>
          </a:xfrm>
        </p:spPr>
        <p:txBody>
          <a:bodyPr/>
          <a:lstStyle/>
          <a:p>
            <a:r>
              <a:rPr lang="en-GB" dirty="0" smtClean="0"/>
              <a:t>Value Chain Model</a:t>
            </a:r>
            <a:endParaRPr lang="en-GB" dirty="0"/>
          </a:p>
        </p:txBody>
      </p:sp>
      <p:sp>
        <p:nvSpPr>
          <p:cNvPr id="3" name="Content Placeholder 2"/>
          <p:cNvSpPr>
            <a:spLocks noGrp="1"/>
          </p:cNvSpPr>
          <p:nvPr>
            <p:ph idx="1"/>
          </p:nvPr>
        </p:nvSpPr>
        <p:spPr>
          <a:xfrm>
            <a:off x="755576" y="1916832"/>
            <a:ext cx="8208912" cy="3886200"/>
          </a:xfrm>
        </p:spPr>
        <p:txBody>
          <a:bodyPr/>
          <a:lstStyle/>
          <a:p>
            <a:r>
              <a:rPr lang="en-GB" dirty="0" smtClean="0"/>
              <a:t>An organisation’s activities can be divided into two parts:</a:t>
            </a:r>
          </a:p>
          <a:p>
            <a:r>
              <a:rPr lang="en-GB" dirty="0" smtClean="0"/>
              <a:t>Primary Activities (to produce goods &amp; creating value):</a:t>
            </a:r>
          </a:p>
          <a:p>
            <a:pPr lvl="1"/>
            <a:r>
              <a:rPr lang="en-GB" sz="2000" dirty="0" smtClean="0"/>
              <a:t>(1) Inbound Logistics (incoming raw materials &amp; inputs)</a:t>
            </a:r>
          </a:p>
          <a:p>
            <a:pPr lvl="1"/>
            <a:r>
              <a:rPr lang="en-GB" sz="2000" dirty="0" smtClean="0"/>
              <a:t>(2) Operations (Manufacturing and Testing)</a:t>
            </a:r>
          </a:p>
          <a:p>
            <a:pPr lvl="1"/>
            <a:r>
              <a:rPr lang="en-GB" sz="2000" dirty="0" smtClean="0"/>
              <a:t>(3) Outbound Logistics (Packaging, Storage, Distribution)</a:t>
            </a:r>
          </a:p>
          <a:p>
            <a:pPr lvl="1"/>
            <a:r>
              <a:rPr lang="en-GB" sz="2000" dirty="0" smtClean="0"/>
              <a:t>(4) Marketing and Sales (to buyers)</a:t>
            </a:r>
          </a:p>
          <a:p>
            <a:pPr lvl="1"/>
            <a:r>
              <a:rPr lang="en-GB" sz="2000" dirty="0" smtClean="0"/>
              <a:t>(5) Services</a:t>
            </a:r>
          </a:p>
          <a:p>
            <a:r>
              <a:rPr lang="en-GB" dirty="0" smtClean="0"/>
              <a:t>Support Activities</a:t>
            </a:r>
          </a:p>
          <a:p>
            <a:pPr lvl="1"/>
            <a:r>
              <a:rPr lang="en-GB" sz="2000" dirty="0" smtClean="0"/>
              <a:t>(1) Administrative Infrastructure (Accounting, Finance, </a:t>
            </a:r>
            <a:r>
              <a:rPr lang="en-GB" sz="2000" dirty="0" err="1" smtClean="0"/>
              <a:t>etc</a:t>
            </a:r>
            <a:r>
              <a:rPr lang="en-GB" sz="2000" dirty="0" smtClean="0"/>
              <a:t>)</a:t>
            </a:r>
          </a:p>
          <a:p>
            <a:pPr lvl="1"/>
            <a:r>
              <a:rPr lang="en-GB" sz="2000" dirty="0" smtClean="0"/>
              <a:t>(2) Human Resources Management</a:t>
            </a:r>
          </a:p>
          <a:p>
            <a:pPr lvl="1"/>
            <a:r>
              <a:rPr lang="en-GB" sz="2000" dirty="0" smtClean="0"/>
              <a:t>(3) Technology Development (R&amp;D)</a:t>
            </a:r>
          </a:p>
          <a:p>
            <a:pPr lvl="1"/>
            <a:r>
              <a:rPr lang="en-GB" sz="2000" dirty="0" smtClean="0"/>
              <a:t>(4) Procurement (Purchasing</a:t>
            </a:r>
            <a:r>
              <a:rPr lang="en-GB" dirty="0" smtClean="0"/>
              <a:t>)</a:t>
            </a:r>
            <a:endParaRPr lang="en-GB" dirty="0"/>
          </a:p>
        </p:txBody>
      </p:sp>
    </p:spTree>
    <p:extLst>
      <p:ext uri="{BB962C8B-B14F-4D97-AF65-F5344CB8AC3E}">
        <p14:creationId xmlns:p14="http://schemas.microsoft.com/office/powerpoint/2010/main" val="101796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296144"/>
          </a:xfrm>
        </p:spPr>
        <p:txBody>
          <a:bodyPr/>
          <a:lstStyle/>
          <a:p>
            <a:r>
              <a:rPr lang="en-GB" dirty="0" smtClean="0"/>
              <a:t>Value Chain Model</a:t>
            </a:r>
            <a:endParaRPr lang="en-GB" dirty="0"/>
          </a:p>
        </p:txBody>
      </p:sp>
      <p:pic>
        <p:nvPicPr>
          <p:cNvPr id="10244" name="Picture 4" descr="Value Chain Exa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916832"/>
            <a:ext cx="8264791" cy="420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480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p:cNvSpPr>
            <a:spLocks noGrp="1"/>
          </p:cNvSpPr>
          <p:nvPr>
            <p:ph idx="1"/>
          </p:nvPr>
        </p:nvSpPr>
        <p:spPr>
          <a:xfrm>
            <a:off x="0" y="350458"/>
            <a:ext cx="8964488" cy="6297108"/>
          </a:xfrm>
          <a:solidFill>
            <a:schemeClr val="bg1">
              <a:alpha val="82000"/>
            </a:schemeClr>
          </a:solidFill>
        </p:spPr>
        <p:txBody>
          <a:bodyPr wrap="square">
            <a:spAutoFit/>
          </a:bodyPr>
          <a:lstStyle/>
          <a:p>
            <a:pPr eaLnBrk="1" hangingPunct="1">
              <a:buFont typeface="Times" pitchFamily="1" charset="0"/>
              <a:buNone/>
            </a:pPr>
            <a:r>
              <a:rPr lang="en-US" sz="1200" dirty="0" smtClean="0"/>
              <a:t>Michael Porter published the Value Chain Analysis in 1985 as a response to criticism that his Five Forces framework lacked an implementation methodology that bridged the gap between internal capabilities and opportunities in the competitive landscape. This framework focused on industry attractiveness as a determinant of the profit potential of all companies within that particular industry. However, significant differences in performance exist between companies operating within the same industry that can be explained either by the company's participation in a successful strategic group or by a firm's specific competitive advantages.</a:t>
            </a:r>
          </a:p>
          <a:p>
            <a:pPr eaLnBrk="1" hangingPunct="1">
              <a:buFont typeface="Times" pitchFamily="1" charset="0"/>
              <a:buNone/>
            </a:pPr>
            <a:r>
              <a:rPr lang="en-US" sz="1200" dirty="0" smtClean="0"/>
              <a:t> </a:t>
            </a:r>
          </a:p>
          <a:p>
            <a:pPr eaLnBrk="1" hangingPunct="1">
              <a:buFont typeface="Times" pitchFamily="1" charset="0"/>
              <a:buNone/>
            </a:pPr>
            <a:r>
              <a:rPr lang="en-US" sz="1200" dirty="0" smtClean="0"/>
              <a:t>Value Chain Analysis helped identify a firm's core competencies and distinguish those activities that drive competitive advantage. The cost structure of an </a:t>
            </a:r>
            <a:r>
              <a:rPr lang="en-US" sz="1200" dirty="0" err="1" smtClean="0"/>
              <a:t>organisation</a:t>
            </a:r>
            <a:r>
              <a:rPr lang="en-US" sz="1200" dirty="0" smtClean="0"/>
              <a:t> can be subdivided into separate processes or functions assuming that the cost drivers for each of these activities behave differently. Porter's strength was to condense this activity based cost analysis into a generic template consisting of five primary activities and four support activities. The nine activity groups are:</a:t>
            </a:r>
          </a:p>
          <a:p>
            <a:pPr eaLnBrk="1" hangingPunct="1">
              <a:buFont typeface="Times" pitchFamily="1" charset="0"/>
              <a:buNone/>
            </a:pPr>
            <a:r>
              <a:rPr lang="en-US" sz="1200" dirty="0" smtClean="0"/>
              <a:t> </a:t>
            </a:r>
          </a:p>
          <a:p>
            <a:pPr eaLnBrk="1" hangingPunct="1">
              <a:buFont typeface="Times" pitchFamily="1" charset="0"/>
              <a:buNone/>
            </a:pPr>
            <a:r>
              <a:rPr lang="en-US" sz="1200" dirty="0" smtClean="0"/>
              <a:t>Primary activities:</a:t>
            </a:r>
          </a:p>
          <a:p>
            <a:pPr eaLnBrk="1" hangingPunct="1">
              <a:buFont typeface="Times" pitchFamily="1" charset="0"/>
              <a:buNone/>
            </a:pPr>
            <a:r>
              <a:rPr lang="en-US" sz="1200" dirty="0" smtClean="0"/>
              <a:t>1. </a:t>
            </a:r>
            <a:r>
              <a:rPr lang="en-US" sz="1200" i="1" dirty="0" smtClean="0"/>
              <a:t>inbound logistics</a:t>
            </a:r>
            <a:r>
              <a:rPr lang="en-US" sz="1200" dirty="0" smtClean="0"/>
              <a:t>: materials handling, warehousing, inventory control, transportation;</a:t>
            </a:r>
          </a:p>
          <a:p>
            <a:pPr eaLnBrk="1" hangingPunct="1">
              <a:buFont typeface="Times" pitchFamily="1" charset="0"/>
              <a:buNone/>
            </a:pPr>
            <a:r>
              <a:rPr lang="en-US" sz="1200" dirty="0" smtClean="0"/>
              <a:t>2. </a:t>
            </a:r>
            <a:r>
              <a:rPr lang="en-US" sz="1200" i="1" dirty="0" smtClean="0"/>
              <a:t>operations</a:t>
            </a:r>
            <a:r>
              <a:rPr lang="en-US" sz="1200" dirty="0" smtClean="0"/>
              <a:t>: machine operating, assembly, packaging, testing and maintenance;</a:t>
            </a:r>
          </a:p>
          <a:p>
            <a:pPr eaLnBrk="1" hangingPunct="1">
              <a:buFont typeface="Times" pitchFamily="1" charset="0"/>
              <a:buNone/>
            </a:pPr>
            <a:r>
              <a:rPr lang="en-US" sz="1200" dirty="0" smtClean="0"/>
              <a:t>3. </a:t>
            </a:r>
            <a:r>
              <a:rPr lang="en-US" sz="1200" i="1" dirty="0" smtClean="0"/>
              <a:t>outbound logistics</a:t>
            </a:r>
            <a:r>
              <a:rPr lang="en-US" sz="1200" dirty="0" smtClean="0"/>
              <a:t>: order processing, warehousing, transportation and distribution;</a:t>
            </a:r>
          </a:p>
          <a:p>
            <a:pPr eaLnBrk="1" hangingPunct="1">
              <a:buFont typeface="Times" pitchFamily="1" charset="0"/>
              <a:buNone/>
            </a:pPr>
            <a:r>
              <a:rPr lang="en-US" sz="1200" dirty="0" smtClean="0"/>
              <a:t>4. </a:t>
            </a:r>
            <a:r>
              <a:rPr lang="en-US" sz="1200" i="1" dirty="0" smtClean="0"/>
              <a:t>marketing and sales</a:t>
            </a:r>
            <a:r>
              <a:rPr lang="en-US" sz="1200" dirty="0" smtClean="0"/>
              <a:t>: advertising, promotion, selling, pricing, channel management;</a:t>
            </a:r>
          </a:p>
          <a:p>
            <a:pPr eaLnBrk="1" hangingPunct="1">
              <a:buFont typeface="Times" pitchFamily="1" charset="0"/>
              <a:buNone/>
            </a:pPr>
            <a:r>
              <a:rPr lang="en-US" sz="1200" dirty="0" smtClean="0"/>
              <a:t>5. </a:t>
            </a:r>
            <a:r>
              <a:rPr lang="en-US" sz="1200" i="1" dirty="0" smtClean="0"/>
              <a:t>service</a:t>
            </a:r>
            <a:r>
              <a:rPr lang="en-US" sz="1200" dirty="0" smtClean="0"/>
              <a:t>: installation, servicing, spare part management;</a:t>
            </a:r>
          </a:p>
          <a:p>
            <a:pPr eaLnBrk="1" hangingPunct="1">
              <a:buFont typeface="Times" pitchFamily="1" charset="0"/>
              <a:buNone/>
            </a:pPr>
            <a:r>
              <a:rPr lang="en-US" sz="1200" dirty="0" smtClean="0"/>
              <a:t> </a:t>
            </a:r>
          </a:p>
          <a:p>
            <a:pPr eaLnBrk="1" hangingPunct="1">
              <a:buFont typeface="Times" pitchFamily="1" charset="0"/>
              <a:buNone/>
            </a:pPr>
            <a:r>
              <a:rPr lang="en-US" sz="1200" dirty="0" smtClean="0"/>
              <a:t>Support activities:</a:t>
            </a:r>
          </a:p>
          <a:p>
            <a:pPr eaLnBrk="1" hangingPunct="1">
              <a:buFont typeface="Times" pitchFamily="1" charset="0"/>
              <a:buNone/>
            </a:pPr>
            <a:r>
              <a:rPr lang="en-US" sz="1200" dirty="0" smtClean="0"/>
              <a:t>6. </a:t>
            </a:r>
            <a:r>
              <a:rPr lang="en-US" sz="1200" i="1" dirty="0" smtClean="0"/>
              <a:t>firm infrastructure</a:t>
            </a:r>
            <a:r>
              <a:rPr lang="en-US" sz="1200" dirty="0" smtClean="0"/>
              <a:t>: general management, planning, finance, legal, investor relations;</a:t>
            </a:r>
          </a:p>
          <a:p>
            <a:pPr eaLnBrk="1" hangingPunct="1">
              <a:buFont typeface="Times" pitchFamily="1" charset="0"/>
              <a:buNone/>
            </a:pPr>
            <a:r>
              <a:rPr lang="en-US" sz="1200" dirty="0" smtClean="0"/>
              <a:t>7. </a:t>
            </a:r>
            <a:r>
              <a:rPr lang="en-US" sz="1200" i="1" dirty="0" smtClean="0"/>
              <a:t>human resource management</a:t>
            </a:r>
            <a:r>
              <a:rPr lang="en-US" sz="1200" dirty="0" smtClean="0"/>
              <a:t>: recruitment, education, promotion, reward systems;</a:t>
            </a:r>
          </a:p>
          <a:p>
            <a:pPr eaLnBrk="1" hangingPunct="1">
              <a:buFont typeface="Times" pitchFamily="1" charset="0"/>
              <a:buNone/>
            </a:pPr>
            <a:r>
              <a:rPr lang="en-US" sz="1200" dirty="0" smtClean="0"/>
              <a:t>8. </a:t>
            </a:r>
            <a:r>
              <a:rPr lang="en-US" sz="1200" i="1" dirty="0" smtClean="0"/>
              <a:t>technology development</a:t>
            </a:r>
            <a:r>
              <a:rPr lang="en-US" sz="1200" dirty="0" smtClean="0"/>
              <a:t>: research &amp; development, IT, product and</a:t>
            </a:r>
          </a:p>
          <a:p>
            <a:pPr eaLnBrk="1" hangingPunct="1">
              <a:buFont typeface="Times" pitchFamily="1" charset="0"/>
              <a:buNone/>
            </a:pPr>
            <a:r>
              <a:rPr lang="en-US" sz="1200" dirty="0" smtClean="0"/>
              <a:t>    process development;</a:t>
            </a:r>
          </a:p>
          <a:p>
            <a:pPr eaLnBrk="1" hangingPunct="1">
              <a:buFont typeface="Times" pitchFamily="1" charset="0"/>
              <a:buNone/>
            </a:pPr>
            <a:r>
              <a:rPr lang="en-US" sz="1200" dirty="0" smtClean="0"/>
              <a:t>9. </a:t>
            </a:r>
            <a:r>
              <a:rPr lang="en-US" sz="1200" i="1" dirty="0" smtClean="0"/>
              <a:t>procurement</a:t>
            </a:r>
            <a:r>
              <a:rPr lang="en-US" sz="1200" dirty="0" smtClean="0"/>
              <a:t>: purchasing raw materials, lease properties, supplier contract negotiations.</a:t>
            </a:r>
          </a:p>
          <a:p>
            <a:pPr eaLnBrk="1" hangingPunct="1">
              <a:buFont typeface="Times" pitchFamily="1" charset="0"/>
              <a:buNone/>
            </a:pPr>
            <a:r>
              <a:rPr lang="en-US" sz="1200" dirty="0" smtClean="0"/>
              <a:t> </a:t>
            </a:r>
          </a:p>
          <a:p>
            <a:pPr eaLnBrk="1" hangingPunct="1">
              <a:buFont typeface="Times" pitchFamily="1" charset="0"/>
              <a:buNone/>
            </a:pPr>
            <a:r>
              <a:rPr lang="en-US" sz="1200" dirty="0" smtClean="0"/>
              <a:t>By subdividing an </a:t>
            </a:r>
            <a:r>
              <a:rPr lang="en-US" sz="1200" dirty="0" err="1" smtClean="0"/>
              <a:t>organisation</a:t>
            </a:r>
            <a:r>
              <a:rPr lang="en-US" sz="1200" dirty="0" smtClean="0"/>
              <a:t> into its key processes or functions, Porter was able to link classical accounting to strategic capabilities by using value as a core concept, i.e. the ways a firm can best position itself against its competitors given its relative cost structure, how the composition of the value chain allows the firm to compete on price, or how this composition allows the firm to differentiate its products to specific customer segments.</a:t>
            </a:r>
          </a:p>
        </p:txBody>
      </p:sp>
    </p:spTree>
    <p:extLst>
      <p:ext uri="{BB962C8B-B14F-4D97-AF65-F5344CB8AC3E}">
        <p14:creationId xmlns:p14="http://schemas.microsoft.com/office/powerpoint/2010/main" val="1322836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8532440" cy="1224136"/>
          </a:xfrm>
        </p:spPr>
        <p:txBody>
          <a:bodyPr/>
          <a:lstStyle/>
          <a:p>
            <a:r>
              <a:rPr lang="en-GB" sz="4000" b="1" dirty="0" smtClean="0"/>
              <a:t>Value Chain Model &amp; e-Commerce</a:t>
            </a:r>
            <a:endParaRPr lang="en-GB" sz="4000" b="1" dirty="0"/>
          </a:p>
        </p:txBody>
      </p:sp>
      <p:sp>
        <p:nvSpPr>
          <p:cNvPr id="3" name="Content Placeholder 2"/>
          <p:cNvSpPr>
            <a:spLocks noGrp="1"/>
          </p:cNvSpPr>
          <p:nvPr>
            <p:ph idx="1"/>
          </p:nvPr>
        </p:nvSpPr>
        <p:spPr/>
        <p:txBody>
          <a:bodyPr/>
          <a:lstStyle/>
          <a:p>
            <a:r>
              <a:rPr lang="en-GB" dirty="0" smtClean="0"/>
              <a:t>The Value Chain Model has been re-evaluated in the context of global e-Commerce.</a:t>
            </a:r>
          </a:p>
          <a:p>
            <a:r>
              <a:rPr lang="en-GB" dirty="0" smtClean="0"/>
              <a:t>Some weaknesses:</a:t>
            </a:r>
          </a:p>
          <a:p>
            <a:pPr lvl="1"/>
            <a:r>
              <a:rPr lang="en-GB" dirty="0" smtClean="0"/>
              <a:t>Most applicable to manufacturing of physical products as opposed to providing services;</a:t>
            </a:r>
          </a:p>
          <a:p>
            <a:pPr lvl="1"/>
            <a:r>
              <a:rPr lang="en-GB" dirty="0" smtClean="0"/>
              <a:t>One-way chain involved with pushing products to the customer; does not understand customer needs;</a:t>
            </a:r>
          </a:p>
          <a:p>
            <a:pPr lvl="1"/>
            <a:r>
              <a:rPr lang="en-GB" dirty="0" smtClean="0"/>
              <a:t>Does not emphasise the importance of value networks such as social media.</a:t>
            </a:r>
            <a:endParaRPr lang="en-GB" dirty="0"/>
          </a:p>
        </p:txBody>
      </p:sp>
    </p:spTree>
    <p:extLst>
      <p:ext uri="{BB962C8B-B14F-4D97-AF65-F5344CB8AC3E}">
        <p14:creationId xmlns:p14="http://schemas.microsoft.com/office/powerpoint/2010/main" val="229485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388424" cy="1224136"/>
          </a:xfrm>
        </p:spPr>
        <p:txBody>
          <a:bodyPr/>
          <a:lstStyle/>
          <a:p>
            <a:r>
              <a:rPr lang="en-GB" sz="4800" b="1" dirty="0" smtClean="0"/>
              <a:t>Revised Value Chain Model</a:t>
            </a:r>
            <a:br>
              <a:rPr lang="en-GB" sz="4800" b="1" dirty="0" smtClean="0"/>
            </a:br>
            <a:r>
              <a:rPr lang="en-GB" sz="2400" b="1" dirty="0" smtClean="0"/>
              <a:t>(</a:t>
            </a:r>
            <a:r>
              <a:rPr lang="en-GB" sz="2400" b="1" dirty="0" err="1" smtClean="0"/>
              <a:t>Deise</a:t>
            </a:r>
            <a:r>
              <a:rPr lang="en-GB" sz="2400" b="1" dirty="0" smtClean="0"/>
              <a:t> et al. 2000)</a:t>
            </a:r>
            <a:endParaRPr lang="en-GB" sz="2400" b="1" dirty="0"/>
          </a:p>
        </p:txBody>
      </p:sp>
      <p:sp>
        <p:nvSpPr>
          <p:cNvPr id="3" name="Content Placeholder 2"/>
          <p:cNvSpPr>
            <a:spLocks noGrp="1"/>
          </p:cNvSpPr>
          <p:nvPr>
            <p:ph idx="1"/>
          </p:nvPr>
        </p:nvSpPr>
        <p:spPr>
          <a:xfrm>
            <a:off x="755576" y="2132856"/>
            <a:ext cx="8388424" cy="3886200"/>
          </a:xfrm>
        </p:spPr>
        <p:txBody>
          <a:bodyPr/>
          <a:lstStyle/>
          <a:p>
            <a:r>
              <a:rPr lang="en-GB" dirty="0" smtClean="0"/>
              <a:t>Market Research</a:t>
            </a:r>
          </a:p>
          <a:p>
            <a:pPr lvl="1"/>
            <a:r>
              <a:rPr lang="en-GB" dirty="0" smtClean="0"/>
              <a:t>Real-time environmental / analytical scanning</a:t>
            </a:r>
          </a:p>
          <a:p>
            <a:pPr lvl="2"/>
            <a:r>
              <a:rPr lang="en-GB" dirty="0" smtClean="0"/>
              <a:t>Monitoring promotions; reviewing competitors offers &amp; revise</a:t>
            </a:r>
          </a:p>
          <a:p>
            <a:r>
              <a:rPr lang="en-GB" dirty="0" smtClean="0"/>
              <a:t>Product Development</a:t>
            </a:r>
          </a:p>
          <a:p>
            <a:pPr lvl="1"/>
            <a:r>
              <a:rPr lang="en-GB" dirty="0" smtClean="0"/>
              <a:t>Online collection of customer information</a:t>
            </a:r>
          </a:p>
          <a:p>
            <a:r>
              <a:rPr lang="en-GB" dirty="0" smtClean="0"/>
              <a:t>Market Products</a:t>
            </a:r>
          </a:p>
          <a:p>
            <a:r>
              <a:rPr lang="en-GB" dirty="0" smtClean="0"/>
              <a:t>Procurement</a:t>
            </a:r>
          </a:p>
          <a:p>
            <a:r>
              <a:rPr lang="en-GB" dirty="0" smtClean="0"/>
              <a:t>Manage Selling &amp; Fulfilment</a:t>
            </a:r>
          </a:p>
          <a:p>
            <a:endParaRPr lang="en-GB" dirty="0" smtClean="0"/>
          </a:p>
          <a:p>
            <a:endParaRPr lang="en-GB"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0" y="5534233"/>
            <a:ext cx="9137220" cy="1323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951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Last Week:</a:t>
            </a:r>
            <a:br>
              <a:rPr lang="en-GB" sz="2800" dirty="0" smtClean="0"/>
            </a:br>
            <a:r>
              <a:rPr lang="en-GB" dirty="0" smtClean="0"/>
              <a:t>SWOT</a:t>
            </a:r>
            <a:endParaRPr lang="en-GB" dirty="0"/>
          </a:p>
        </p:txBody>
      </p:sp>
      <p:sp>
        <p:nvSpPr>
          <p:cNvPr id="3" name="Content Placeholder 2"/>
          <p:cNvSpPr>
            <a:spLocks noGrp="1"/>
          </p:cNvSpPr>
          <p:nvPr>
            <p:ph idx="1"/>
          </p:nvPr>
        </p:nvSpPr>
        <p:spPr>
          <a:xfrm>
            <a:off x="467544" y="2636912"/>
            <a:ext cx="8496944" cy="2878088"/>
          </a:xfrm>
        </p:spPr>
        <p:txBody>
          <a:bodyPr/>
          <a:lstStyle/>
          <a:p>
            <a:r>
              <a:rPr lang="en-GB" dirty="0"/>
              <a:t>Strengths and weaknesses are internal to the company and can be directly managed by it, while the opportunities and threats are external and the company can only anticipate and react to them. </a:t>
            </a:r>
          </a:p>
        </p:txBody>
      </p:sp>
      <p:pic>
        <p:nvPicPr>
          <p:cNvPr id="14338" name="Picture 2" descr="What is Swot Analys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76672"/>
            <a:ext cx="5015880" cy="28214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rnal and External Environmment in Strategic Plan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526605"/>
            <a:ext cx="3384104" cy="216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348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Resource Analysis</a:t>
            </a:r>
            <a:endParaRPr lang="en-GB" dirty="0"/>
          </a:p>
        </p:txBody>
      </p:sp>
      <p:sp>
        <p:nvSpPr>
          <p:cNvPr id="3" name="Content Placeholder 2"/>
          <p:cNvSpPr>
            <a:spLocks noGrp="1"/>
          </p:cNvSpPr>
          <p:nvPr>
            <p:ph idx="1"/>
          </p:nvPr>
        </p:nvSpPr>
        <p:spPr>
          <a:xfrm>
            <a:off x="755576" y="2132856"/>
            <a:ext cx="7920880" cy="3886200"/>
          </a:xfrm>
        </p:spPr>
        <p:txBody>
          <a:bodyPr/>
          <a:lstStyle/>
          <a:p>
            <a:endParaRPr lang="en-GB" dirty="0"/>
          </a:p>
          <a:p>
            <a:r>
              <a:rPr lang="en-GB" b="1" dirty="0"/>
              <a:t>The four key criteria by which capabilities can be assessed in terms of providing a basis for achieving </a:t>
            </a:r>
            <a:r>
              <a:rPr lang="en-GB" b="1" i="1" dirty="0"/>
              <a:t>sustainable </a:t>
            </a:r>
            <a:r>
              <a:rPr lang="en-GB" b="1" dirty="0"/>
              <a:t>competitive advantage are</a:t>
            </a:r>
            <a:r>
              <a:rPr lang="en-GB" b="1" dirty="0" smtClean="0"/>
              <a:t>:</a:t>
            </a:r>
          </a:p>
          <a:p>
            <a:pPr lvl="1"/>
            <a:r>
              <a:rPr lang="en-GB" b="1" dirty="0" smtClean="0">
                <a:solidFill>
                  <a:srgbClr val="C00000"/>
                </a:solidFill>
              </a:rPr>
              <a:t>V</a:t>
            </a:r>
            <a:r>
              <a:rPr lang="en-GB" b="1" dirty="0" smtClean="0"/>
              <a:t>alue</a:t>
            </a:r>
          </a:p>
          <a:p>
            <a:pPr lvl="1"/>
            <a:r>
              <a:rPr lang="en-GB" b="1" dirty="0" smtClean="0">
                <a:solidFill>
                  <a:srgbClr val="C00000"/>
                </a:solidFill>
              </a:rPr>
              <a:t>R</a:t>
            </a:r>
            <a:r>
              <a:rPr lang="en-GB" b="1" dirty="0" smtClean="0"/>
              <a:t>arity</a:t>
            </a:r>
          </a:p>
          <a:p>
            <a:pPr lvl="1"/>
            <a:r>
              <a:rPr lang="en-GB" b="1" dirty="0" smtClean="0">
                <a:solidFill>
                  <a:srgbClr val="C00000"/>
                </a:solidFill>
              </a:rPr>
              <a:t>I</a:t>
            </a:r>
            <a:r>
              <a:rPr lang="en-GB" b="1" dirty="0" smtClean="0"/>
              <a:t>nimitability</a:t>
            </a:r>
          </a:p>
          <a:p>
            <a:pPr lvl="1"/>
            <a:r>
              <a:rPr lang="en-GB" b="1" dirty="0" smtClean="0">
                <a:solidFill>
                  <a:srgbClr val="C00000"/>
                </a:solidFill>
              </a:rPr>
              <a:t>N</a:t>
            </a:r>
            <a:r>
              <a:rPr lang="en-GB" b="1" dirty="0" smtClean="0"/>
              <a:t>on-Substitutability</a:t>
            </a:r>
          </a:p>
          <a:p>
            <a:r>
              <a:rPr lang="en-GB" b="1" dirty="0" smtClean="0"/>
              <a:t>Aka VRIN</a:t>
            </a:r>
            <a:endParaRPr lang="en-GB" dirty="0"/>
          </a:p>
          <a:p>
            <a:r>
              <a:rPr lang="en-GB" sz="1200" b="1" dirty="0"/>
              <a:t>Source: Jay Barney: ‘Firm resources and sustained competitive advantage’, </a:t>
            </a:r>
            <a:r>
              <a:rPr lang="en-GB" sz="1200" b="1" i="1" dirty="0"/>
              <a:t>Journal of Management, vol. 17 (1991), no. 1, pp. 99–120 </a:t>
            </a:r>
            <a:endParaRPr lang="en-GB" sz="1200" b="1" dirty="0" smtClean="0"/>
          </a:p>
          <a:p>
            <a:pPr marL="320675" lvl="1" indent="0">
              <a:buNone/>
            </a:pPr>
            <a:endParaRPr lang="en-GB" dirty="0"/>
          </a:p>
        </p:txBody>
      </p:sp>
    </p:spTree>
    <p:extLst>
      <p:ext uri="{BB962C8B-B14F-4D97-AF65-F5344CB8AC3E}">
        <p14:creationId xmlns:p14="http://schemas.microsoft.com/office/powerpoint/2010/main" val="255155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388424" cy="1600200"/>
          </a:xfrm>
        </p:spPr>
        <p:txBody>
          <a:bodyPr/>
          <a:lstStyle/>
          <a:p>
            <a:r>
              <a:rPr lang="en-GB" sz="3600" b="1" dirty="0" smtClean="0">
                <a:solidFill>
                  <a:srgbClr val="C00000"/>
                </a:solidFill>
              </a:rPr>
              <a:t>V</a:t>
            </a:r>
            <a:r>
              <a:rPr lang="en-GB" sz="3600" b="1" dirty="0" smtClean="0"/>
              <a:t>RIN </a:t>
            </a:r>
            <a:r>
              <a:rPr lang="en-GB" sz="3600" b="1" i="1" dirty="0" smtClean="0">
                <a:solidFill>
                  <a:srgbClr val="C00000"/>
                </a:solidFill>
              </a:rPr>
              <a:t>Value</a:t>
            </a:r>
            <a:r>
              <a:rPr lang="en-GB" sz="3600" b="1" i="1" dirty="0" smtClean="0"/>
              <a:t> </a:t>
            </a:r>
            <a:r>
              <a:rPr lang="en-GB" sz="3600" b="1" i="1" dirty="0"/>
              <a:t>of </a:t>
            </a:r>
            <a:r>
              <a:rPr lang="en-GB" sz="3600" b="1" i="1" dirty="0" smtClean="0"/>
              <a:t>Strategic </a:t>
            </a:r>
            <a:r>
              <a:rPr lang="en-GB" sz="3600" b="1" i="1" dirty="0"/>
              <a:t>C</a:t>
            </a:r>
            <a:r>
              <a:rPr lang="en-GB" sz="3600" b="1" i="1" dirty="0" smtClean="0"/>
              <a:t>apabilities </a:t>
            </a:r>
            <a:endParaRPr lang="en-GB" sz="3600" b="1" dirty="0"/>
          </a:p>
        </p:txBody>
      </p:sp>
      <p:sp>
        <p:nvSpPr>
          <p:cNvPr id="3" name="Content Placeholder 2"/>
          <p:cNvSpPr>
            <a:spLocks noGrp="1"/>
          </p:cNvSpPr>
          <p:nvPr>
            <p:ph idx="1"/>
          </p:nvPr>
        </p:nvSpPr>
        <p:spPr/>
        <p:txBody>
          <a:bodyPr/>
          <a:lstStyle/>
          <a:p>
            <a:endParaRPr lang="en-GB" dirty="0"/>
          </a:p>
          <a:p>
            <a:r>
              <a:rPr lang="en-GB" b="1" dirty="0"/>
              <a:t>Strategic capabilities are of </a:t>
            </a:r>
            <a:r>
              <a:rPr lang="en-GB" b="1" dirty="0" smtClean="0"/>
              <a:t>Value </a:t>
            </a:r>
            <a:r>
              <a:rPr lang="en-GB" b="1" dirty="0"/>
              <a:t>when </a:t>
            </a:r>
            <a:r>
              <a:rPr lang="en-GB" b="1" dirty="0" smtClean="0"/>
              <a:t>they:</a:t>
            </a:r>
          </a:p>
          <a:p>
            <a:pPr lvl="1"/>
            <a:r>
              <a:rPr lang="en-GB" b="1" dirty="0" smtClean="0"/>
              <a:t>take </a:t>
            </a:r>
            <a:r>
              <a:rPr lang="en-GB" b="1" dirty="0"/>
              <a:t>advantage of opportunities and neutralise </a:t>
            </a:r>
            <a:r>
              <a:rPr lang="en-GB" b="1" dirty="0" smtClean="0"/>
              <a:t>threats;</a:t>
            </a:r>
          </a:p>
          <a:p>
            <a:pPr lvl="1"/>
            <a:r>
              <a:rPr lang="en-GB" b="1" dirty="0" smtClean="0"/>
              <a:t>provide </a:t>
            </a:r>
            <a:r>
              <a:rPr lang="en-GB" b="1" dirty="0"/>
              <a:t>value to </a:t>
            </a:r>
            <a:r>
              <a:rPr lang="en-GB" b="1" dirty="0" smtClean="0"/>
              <a:t>customers;</a:t>
            </a:r>
            <a:endParaRPr lang="en-GB" dirty="0"/>
          </a:p>
          <a:p>
            <a:pPr lvl="1"/>
            <a:r>
              <a:rPr lang="en-GB" b="1" dirty="0" smtClean="0"/>
              <a:t>provide </a:t>
            </a:r>
            <a:r>
              <a:rPr lang="en-GB" b="1" dirty="0"/>
              <a:t>potential competitive </a:t>
            </a:r>
            <a:r>
              <a:rPr lang="en-GB" b="1" dirty="0" smtClean="0"/>
              <a:t>advantage; </a:t>
            </a:r>
            <a:endParaRPr lang="en-GB" dirty="0"/>
          </a:p>
          <a:p>
            <a:pPr lvl="1"/>
            <a:r>
              <a:rPr lang="en-GB" b="1" dirty="0" smtClean="0"/>
              <a:t>at </a:t>
            </a:r>
            <a:r>
              <a:rPr lang="en-GB" b="1" dirty="0"/>
              <a:t>a cost that allows an organisation to realise acceptable levels of </a:t>
            </a:r>
            <a:r>
              <a:rPr lang="en-GB" b="1" dirty="0" smtClean="0"/>
              <a:t>return.</a:t>
            </a:r>
            <a:endParaRPr lang="en-GB" dirty="0"/>
          </a:p>
          <a:p>
            <a:endParaRPr lang="en-GB" dirty="0"/>
          </a:p>
        </p:txBody>
      </p:sp>
    </p:spTree>
    <p:extLst>
      <p:ext uri="{BB962C8B-B14F-4D97-AF65-F5344CB8AC3E}">
        <p14:creationId xmlns:p14="http://schemas.microsoft.com/office/powerpoint/2010/main" val="2981086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476672"/>
            <a:ext cx="8388424" cy="1600200"/>
          </a:xfrm>
        </p:spPr>
        <p:txBody>
          <a:bodyPr/>
          <a:lstStyle/>
          <a:p>
            <a:r>
              <a:rPr lang="en-GB" sz="3600" b="1" dirty="0" smtClean="0">
                <a:solidFill>
                  <a:schemeClr val="tx1"/>
                </a:solidFill>
              </a:rPr>
              <a:t>V</a:t>
            </a:r>
            <a:r>
              <a:rPr lang="en-GB" sz="3600" b="1" dirty="0" smtClean="0">
                <a:solidFill>
                  <a:srgbClr val="C00000"/>
                </a:solidFill>
              </a:rPr>
              <a:t>R</a:t>
            </a:r>
            <a:r>
              <a:rPr lang="en-GB" sz="3600" b="1" dirty="0" smtClean="0"/>
              <a:t>IN </a:t>
            </a:r>
            <a:r>
              <a:rPr lang="en-GB" sz="3600" b="1" i="1" dirty="0" smtClean="0">
                <a:solidFill>
                  <a:srgbClr val="C00000"/>
                </a:solidFill>
              </a:rPr>
              <a:t>Rarity</a:t>
            </a:r>
            <a:endParaRPr lang="en-GB" sz="3600" b="1" dirty="0"/>
          </a:p>
        </p:txBody>
      </p:sp>
      <p:sp>
        <p:nvSpPr>
          <p:cNvPr id="5" name="Content Placeholder 2"/>
          <p:cNvSpPr>
            <a:spLocks noGrp="1"/>
          </p:cNvSpPr>
          <p:nvPr>
            <p:ph idx="1"/>
          </p:nvPr>
        </p:nvSpPr>
        <p:spPr>
          <a:xfrm>
            <a:off x="755576" y="2132856"/>
            <a:ext cx="8064896" cy="3886200"/>
          </a:xfrm>
        </p:spPr>
        <p:txBody>
          <a:bodyPr/>
          <a:lstStyle/>
          <a:p>
            <a:r>
              <a:rPr lang="en-GB" b="1" dirty="0" smtClean="0"/>
              <a:t>Rare </a:t>
            </a:r>
            <a:r>
              <a:rPr lang="en-GB" b="1" dirty="0"/>
              <a:t>capabilities are those possessed uniquely by one </a:t>
            </a:r>
            <a:r>
              <a:rPr lang="en-GB" b="1" dirty="0" smtClean="0"/>
              <a:t>organisation or </a:t>
            </a:r>
            <a:r>
              <a:rPr lang="en-GB" b="1" dirty="0"/>
              <a:t>by a few others only. </a:t>
            </a:r>
            <a:endParaRPr lang="en-GB" b="1" dirty="0" smtClean="0"/>
          </a:p>
          <a:p>
            <a:pPr lvl="1"/>
            <a:r>
              <a:rPr lang="en-GB" b="1" dirty="0" smtClean="0"/>
              <a:t>(e.g</a:t>
            </a:r>
            <a:r>
              <a:rPr lang="en-GB" b="1" dirty="0"/>
              <a:t>. a company may have patented products, have supremely talented people or a powerful brand.) </a:t>
            </a:r>
            <a:endParaRPr lang="en-GB" dirty="0"/>
          </a:p>
          <a:p>
            <a:pPr lvl="1"/>
            <a:r>
              <a:rPr lang="en-GB" b="1" dirty="0" smtClean="0"/>
              <a:t>Rarity </a:t>
            </a:r>
            <a:r>
              <a:rPr lang="en-GB" b="1" dirty="0"/>
              <a:t>could be temporary. </a:t>
            </a:r>
            <a:endParaRPr lang="en-GB" dirty="0"/>
          </a:p>
          <a:p>
            <a:pPr lvl="1"/>
            <a:r>
              <a:rPr lang="en-GB" b="1" dirty="0" smtClean="0"/>
              <a:t>(e.g. </a:t>
            </a:r>
            <a:r>
              <a:rPr lang="en-GB" b="1" dirty="0"/>
              <a:t>Patents expire, key individuals can leave or brands can be de-valued by adverse publicity.) </a:t>
            </a:r>
            <a:endParaRPr lang="en-GB" b="1" dirty="0" smtClean="0"/>
          </a:p>
        </p:txBody>
      </p:sp>
    </p:spTree>
    <p:extLst>
      <p:ext uri="{BB962C8B-B14F-4D97-AF65-F5344CB8AC3E}">
        <p14:creationId xmlns:p14="http://schemas.microsoft.com/office/powerpoint/2010/main" val="34122939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476672"/>
            <a:ext cx="8388424" cy="1600200"/>
          </a:xfrm>
        </p:spPr>
        <p:txBody>
          <a:bodyPr/>
          <a:lstStyle/>
          <a:p>
            <a:r>
              <a:rPr lang="en-GB" sz="3600" b="1" dirty="0" smtClean="0">
                <a:solidFill>
                  <a:schemeClr val="tx1"/>
                </a:solidFill>
              </a:rPr>
              <a:t>VR</a:t>
            </a:r>
            <a:r>
              <a:rPr lang="en-GB" sz="3600" b="1" dirty="0" smtClean="0">
                <a:solidFill>
                  <a:srgbClr val="C00000"/>
                </a:solidFill>
              </a:rPr>
              <a:t>I</a:t>
            </a:r>
            <a:r>
              <a:rPr lang="en-GB" sz="3600" b="1" dirty="0" smtClean="0"/>
              <a:t>N </a:t>
            </a:r>
            <a:r>
              <a:rPr lang="en-GB" sz="3600" b="1" i="1" dirty="0" smtClean="0">
                <a:solidFill>
                  <a:srgbClr val="C00000"/>
                </a:solidFill>
              </a:rPr>
              <a:t>Inimitability</a:t>
            </a:r>
            <a:endParaRPr lang="en-GB" sz="3600" b="1" dirty="0"/>
          </a:p>
        </p:txBody>
      </p:sp>
      <p:sp>
        <p:nvSpPr>
          <p:cNvPr id="5" name="Content Placeholder 2"/>
          <p:cNvSpPr>
            <a:spLocks noGrp="1"/>
          </p:cNvSpPr>
          <p:nvPr>
            <p:ph idx="1"/>
          </p:nvPr>
        </p:nvSpPr>
        <p:spPr>
          <a:xfrm>
            <a:off x="755576" y="2132856"/>
            <a:ext cx="8064896" cy="3886200"/>
          </a:xfrm>
        </p:spPr>
        <p:txBody>
          <a:bodyPr/>
          <a:lstStyle/>
          <a:p>
            <a:endParaRPr lang="en-GB" dirty="0"/>
          </a:p>
          <a:p>
            <a:r>
              <a:rPr lang="en-GB" b="1" dirty="0"/>
              <a:t>Inimitable capabilities are those that competitors find difficult to imitate or obtain. </a:t>
            </a:r>
            <a:endParaRPr lang="en-GB" dirty="0"/>
          </a:p>
          <a:p>
            <a:pPr lvl="1"/>
            <a:r>
              <a:rPr lang="en-GB" b="1" dirty="0" smtClean="0"/>
              <a:t>Competitive </a:t>
            </a:r>
            <a:r>
              <a:rPr lang="en-GB" b="1" dirty="0"/>
              <a:t>advantage can be built on unique resources (a key individual or IT system) but these may not be sustainable (key people leave or others acquire the same systems). </a:t>
            </a:r>
            <a:endParaRPr lang="en-GB" dirty="0"/>
          </a:p>
          <a:p>
            <a:pPr lvl="1"/>
            <a:r>
              <a:rPr lang="en-GB" b="1" dirty="0" smtClean="0"/>
              <a:t>Sustainable </a:t>
            </a:r>
            <a:r>
              <a:rPr lang="en-GB" b="1" dirty="0"/>
              <a:t>advantage is more often found in competences (the way resources are managed, developed and deployed) and the way competences are linked together and integrated. </a:t>
            </a:r>
            <a:endParaRPr lang="en-GB" dirty="0"/>
          </a:p>
        </p:txBody>
      </p:sp>
    </p:spTree>
    <p:extLst>
      <p:ext uri="{BB962C8B-B14F-4D97-AF65-F5344CB8AC3E}">
        <p14:creationId xmlns:p14="http://schemas.microsoft.com/office/powerpoint/2010/main" val="940978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476672"/>
            <a:ext cx="8388424" cy="1600200"/>
          </a:xfrm>
        </p:spPr>
        <p:txBody>
          <a:bodyPr/>
          <a:lstStyle/>
          <a:p>
            <a:r>
              <a:rPr lang="en-GB" sz="3600" b="1" dirty="0" smtClean="0">
                <a:solidFill>
                  <a:schemeClr val="tx1"/>
                </a:solidFill>
              </a:rPr>
              <a:t>VRI</a:t>
            </a:r>
            <a:r>
              <a:rPr lang="en-GB" sz="3600" b="1" dirty="0" smtClean="0">
                <a:solidFill>
                  <a:srgbClr val="C00000"/>
                </a:solidFill>
              </a:rPr>
              <a:t>N</a:t>
            </a:r>
            <a:r>
              <a:rPr lang="en-GB" sz="3600" b="1" dirty="0" smtClean="0"/>
              <a:t> </a:t>
            </a:r>
            <a:r>
              <a:rPr lang="en-GB" sz="3600" b="1" i="1" dirty="0" smtClean="0">
                <a:solidFill>
                  <a:srgbClr val="C00000"/>
                </a:solidFill>
              </a:rPr>
              <a:t>Non-Substitutability</a:t>
            </a:r>
            <a:endParaRPr lang="en-GB" sz="3600" b="1" dirty="0"/>
          </a:p>
        </p:txBody>
      </p:sp>
      <p:sp>
        <p:nvSpPr>
          <p:cNvPr id="5" name="Content Placeholder 2"/>
          <p:cNvSpPr>
            <a:spLocks noGrp="1"/>
          </p:cNvSpPr>
          <p:nvPr>
            <p:ph idx="1"/>
          </p:nvPr>
        </p:nvSpPr>
        <p:spPr>
          <a:xfrm>
            <a:off x="755576" y="2132856"/>
            <a:ext cx="8064896" cy="3960440"/>
          </a:xfrm>
        </p:spPr>
        <p:txBody>
          <a:bodyPr/>
          <a:lstStyle/>
          <a:p>
            <a:r>
              <a:rPr lang="en-GB" b="1" dirty="0" smtClean="0"/>
              <a:t>Competitive </a:t>
            </a:r>
            <a:r>
              <a:rPr lang="en-GB" b="1" dirty="0"/>
              <a:t>advantage may not be sustainable if there is a threat of substitution. </a:t>
            </a:r>
            <a:endParaRPr lang="en-GB" dirty="0"/>
          </a:p>
          <a:p>
            <a:pPr lvl="1"/>
            <a:r>
              <a:rPr lang="en-GB" b="1" dirty="0" smtClean="0"/>
              <a:t>Product </a:t>
            </a:r>
            <a:r>
              <a:rPr lang="en-GB" b="1" dirty="0"/>
              <a:t>or service substitution from a different industry/market. </a:t>
            </a:r>
            <a:endParaRPr lang="en-GB" b="1" dirty="0" smtClean="0"/>
          </a:p>
          <a:p>
            <a:pPr lvl="1"/>
            <a:r>
              <a:rPr lang="en-GB" b="1" dirty="0" smtClean="0"/>
              <a:t>For </a:t>
            </a:r>
            <a:r>
              <a:rPr lang="en-GB" b="1" dirty="0"/>
              <a:t>example, postal services partly substituted by e-mail. </a:t>
            </a:r>
            <a:endParaRPr lang="en-GB" dirty="0"/>
          </a:p>
          <a:p>
            <a:pPr lvl="1"/>
            <a:r>
              <a:rPr lang="en-GB" b="1" dirty="0" smtClean="0"/>
              <a:t>Competence </a:t>
            </a:r>
            <a:r>
              <a:rPr lang="en-GB" b="1" dirty="0"/>
              <a:t>substitution. For example, a skill substituted by expert systems or IT solutions </a:t>
            </a:r>
            <a:endParaRPr lang="en-GB" dirty="0"/>
          </a:p>
        </p:txBody>
      </p:sp>
    </p:spTree>
    <p:extLst>
      <p:ext uri="{BB962C8B-B14F-4D97-AF65-F5344CB8AC3E}">
        <p14:creationId xmlns:p14="http://schemas.microsoft.com/office/powerpoint/2010/main" val="589908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VRIN Summary</a:t>
            </a:r>
            <a:endParaRPr lang="en-GB"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22302"/>
            <a:ext cx="9144000" cy="2678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88615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152128"/>
          </a:xfrm>
        </p:spPr>
        <p:txBody>
          <a:bodyPr/>
          <a:lstStyle/>
          <a:p>
            <a:r>
              <a:rPr lang="en-GB" dirty="0" smtClean="0"/>
              <a:t>VRIN Framework</a:t>
            </a:r>
            <a:endParaRPr lang="en-GB" dirty="0"/>
          </a:p>
        </p:txBody>
      </p:sp>
      <p:graphicFrame>
        <p:nvGraphicFramePr>
          <p:cNvPr id="4" name="Group 90"/>
          <p:cNvGraphicFramePr>
            <a:graphicFrameLocks noGrp="1"/>
          </p:cNvGraphicFramePr>
          <p:nvPr>
            <p:extLst>
              <p:ext uri="{D42A27DB-BD31-4B8C-83A1-F6EECF244321}">
                <p14:modId xmlns:p14="http://schemas.microsoft.com/office/powerpoint/2010/main" val="3075760064"/>
              </p:ext>
            </p:extLst>
          </p:nvPr>
        </p:nvGraphicFramePr>
        <p:xfrm>
          <a:off x="467544" y="1916832"/>
          <a:ext cx="8180387" cy="3848250"/>
        </p:xfrm>
        <a:graphic>
          <a:graphicData uri="http://schemas.openxmlformats.org/drawingml/2006/table">
            <a:tbl>
              <a:tblPr/>
              <a:tblGrid>
                <a:gridCol w="2682875">
                  <a:extLst>
                    <a:ext uri="{9D8B030D-6E8A-4147-A177-3AD203B41FA5}">
                      <a16:colId xmlns:a16="http://schemas.microsoft.com/office/drawing/2014/main" val="20000"/>
                    </a:ext>
                  </a:extLst>
                </a:gridCol>
                <a:gridCol w="1281112">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gridCol w="1465263">
                  <a:extLst>
                    <a:ext uri="{9D8B030D-6E8A-4147-A177-3AD203B41FA5}">
                      <a16:colId xmlns:a16="http://schemas.microsoft.com/office/drawing/2014/main" val="20003"/>
                    </a:ext>
                  </a:extLst>
                </a:gridCol>
                <a:gridCol w="1849437">
                  <a:extLst>
                    <a:ext uri="{9D8B030D-6E8A-4147-A177-3AD203B41FA5}">
                      <a16:colId xmlns:a16="http://schemas.microsoft.com/office/drawing/2014/main" val="20004"/>
                    </a:ext>
                  </a:extLst>
                </a:gridCol>
              </a:tblGrid>
              <a:tr h="70479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1" i="0" u="none" strike="noStrike" cap="none" normalizeH="0" baseline="0" dirty="0" smtClean="0">
                          <a:ln>
                            <a:noFill/>
                          </a:ln>
                          <a:solidFill>
                            <a:schemeClr val="tx1"/>
                          </a:solidFill>
                          <a:effectLst/>
                          <a:latin typeface="Tahoma" pitchFamily="34" charset="0"/>
                        </a:rPr>
                        <a:t>Resource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B9FE"/>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1" i="0" u="none" strike="noStrike" cap="none" normalizeH="0" baseline="0" smtClean="0">
                          <a:ln>
                            <a:noFill/>
                          </a:ln>
                          <a:solidFill>
                            <a:schemeClr val="tx1"/>
                          </a:solidFill>
                          <a:effectLst/>
                          <a:latin typeface="Tahoma" pitchFamily="34" charset="0"/>
                        </a:rPr>
                        <a:t>Valuable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B9FE"/>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1" i="0" u="none" strike="noStrike" cap="none" normalizeH="0" baseline="0" smtClean="0">
                          <a:ln>
                            <a:noFill/>
                          </a:ln>
                          <a:solidFill>
                            <a:schemeClr val="tx1"/>
                          </a:solidFill>
                          <a:effectLst/>
                          <a:latin typeface="Tahoma" pitchFamily="34" charset="0"/>
                        </a:rPr>
                        <a:t>Rare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B9FE"/>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1" i="0" u="none" strike="noStrike" cap="none" normalizeH="0" baseline="0" smtClean="0">
                          <a:ln>
                            <a:noFill/>
                          </a:ln>
                          <a:solidFill>
                            <a:schemeClr val="tx1"/>
                          </a:solidFill>
                          <a:effectLst/>
                          <a:latin typeface="Tahoma" pitchFamily="34" charset="0"/>
                        </a:rPr>
                        <a:t>Inimitable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B9FE"/>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1800" b="1" i="0" u="none" strike="noStrike" cap="none" normalizeH="0" baseline="0" smtClean="0">
                          <a:ln>
                            <a:noFill/>
                          </a:ln>
                          <a:solidFill>
                            <a:schemeClr val="tx1"/>
                          </a:solidFill>
                          <a:effectLst/>
                          <a:latin typeface="Tahoma" pitchFamily="34" charset="0"/>
                        </a:rPr>
                        <a:t>Non-substitutable</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B9FE"/>
                    </a:solidFill>
                  </a:tcPr>
                </a:tc>
                <a:extLst>
                  <a:ext uri="{0D108BD9-81ED-4DB2-BD59-A6C34878D82A}">
                    <a16:rowId xmlns:a16="http://schemas.microsoft.com/office/drawing/2014/main" val="10000"/>
                  </a:ext>
                </a:extLst>
              </a:tr>
              <a:tr h="5651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Various resources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No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666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Listed down the left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No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r h="10057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You have to identify what resources are key</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Yes</a:t>
                      </a:r>
                      <a:endParaRPr kumimoji="0" lang="en-GB" sz="1800" b="0" i="0" u="none" strike="noStrike" cap="none" normalizeH="0" baseline="0" smtClean="0">
                        <a:ln>
                          <a:noFill/>
                        </a:ln>
                        <a:solidFill>
                          <a:schemeClr val="tx1"/>
                        </a:solidFill>
                        <a:effectLst/>
                        <a:latin typeface="Tahoma" pitchFamily="34" charset="0"/>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No</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10057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And identify the organisation’s strengths</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smtClean="0">
                          <a:ln>
                            <a:noFill/>
                          </a:ln>
                          <a:solidFill>
                            <a:schemeClr val="tx1"/>
                          </a:solidFill>
                          <a:effectLst/>
                          <a:latin typeface="Tahoma" pitchFamily="34"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smtClean="0">
                          <a:ln>
                            <a:noFill/>
                          </a:ln>
                          <a:solidFill>
                            <a:schemeClr val="tx1"/>
                          </a:solidFill>
                          <a:effectLst/>
                          <a:latin typeface="Tahoma" pitchFamily="34" charset="0"/>
                        </a:rPr>
                        <a:t>In practice, yes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smtClean="0">
                          <a:ln>
                            <a:noFill/>
                          </a:ln>
                          <a:solidFill>
                            <a:schemeClr val="tx1"/>
                          </a:solidFill>
                          <a:effectLst/>
                          <a:latin typeface="Tahoma" pitchFamily="34" charset="0"/>
                        </a:rPr>
                        <a:t>In practice, yes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4"/>
                  </a:ext>
                </a:extLst>
              </a:tr>
            </a:tbl>
          </a:graphicData>
        </a:graphic>
      </p:graphicFrame>
      <p:sp>
        <p:nvSpPr>
          <p:cNvPr id="5" name="TextBox 10"/>
          <p:cNvSpPr txBox="1">
            <a:spLocks noChangeArrowheads="1"/>
          </p:cNvSpPr>
          <p:nvPr/>
        </p:nvSpPr>
        <p:spPr bwMode="auto">
          <a:xfrm>
            <a:off x="3552591" y="5731741"/>
            <a:ext cx="49652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2"/>
                </a:solidFill>
                <a:latin typeface="Tahoma" pitchFamily="34" charset="0"/>
              </a:defRPr>
            </a:lvl1pPr>
            <a:lvl2pPr marL="742950" indent="-285750" eaLnBrk="0" hangingPunct="0">
              <a:defRPr sz="2400">
                <a:solidFill>
                  <a:schemeClr val="tx2"/>
                </a:solidFill>
                <a:latin typeface="Tahoma" pitchFamily="34" charset="0"/>
              </a:defRPr>
            </a:lvl2pPr>
            <a:lvl3pPr marL="1143000" indent="-228600" eaLnBrk="0" hangingPunct="0">
              <a:defRPr sz="2400">
                <a:solidFill>
                  <a:schemeClr val="tx2"/>
                </a:solidFill>
                <a:latin typeface="Tahoma" pitchFamily="34" charset="0"/>
              </a:defRPr>
            </a:lvl3pPr>
            <a:lvl4pPr marL="1600200" indent="-228600" eaLnBrk="0" hangingPunct="0">
              <a:defRPr sz="2400">
                <a:solidFill>
                  <a:schemeClr val="tx2"/>
                </a:solidFill>
                <a:latin typeface="Tahoma" pitchFamily="34" charset="0"/>
              </a:defRPr>
            </a:lvl4pPr>
            <a:lvl5pPr marL="2057400" indent="-228600" eaLnBrk="0" hangingPunct="0">
              <a:defRPr sz="2400">
                <a:solidFill>
                  <a:schemeClr val="tx2"/>
                </a:solidFill>
                <a:latin typeface="Tahoma" pitchFamily="34" charset="0"/>
              </a:defRPr>
            </a:lvl5pPr>
            <a:lvl6pPr marL="2514600" indent="-228600" algn="ctr" eaLnBrk="0" fontAlgn="base" hangingPunct="0">
              <a:spcBef>
                <a:spcPct val="0"/>
              </a:spcBef>
              <a:spcAft>
                <a:spcPct val="0"/>
              </a:spcAft>
              <a:defRPr sz="2400">
                <a:solidFill>
                  <a:schemeClr val="tx2"/>
                </a:solidFill>
                <a:latin typeface="Tahoma" pitchFamily="34" charset="0"/>
              </a:defRPr>
            </a:lvl6pPr>
            <a:lvl7pPr marL="2971800" indent="-228600" algn="ctr" eaLnBrk="0" fontAlgn="base" hangingPunct="0">
              <a:spcBef>
                <a:spcPct val="0"/>
              </a:spcBef>
              <a:spcAft>
                <a:spcPct val="0"/>
              </a:spcAft>
              <a:defRPr sz="2400">
                <a:solidFill>
                  <a:schemeClr val="tx2"/>
                </a:solidFill>
                <a:latin typeface="Tahoma" pitchFamily="34" charset="0"/>
              </a:defRPr>
            </a:lvl7pPr>
            <a:lvl8pPr marL="3429000" indent="-228600" algn="ctr" eaLnBrk="0" fontAlgn="base" hangingPunct="0">
              <a:spcBef>
                <a:spcPct val="0"/>
              </a:spcBef>
              <a:spcAft>
                <a:spcPct val="0"/>
              </a:spcAft>
              <a:defRPr sz="2400">
                <a:solidFill>
                  <a:schemeClr val="tx2"/>
                </a:solidFill>
                <a:latin typeface="Tahoma" pitchFamily="34" charset="0"/>
              </a:defRPr>
            </a:lvl8pPr>
            <a:lvl9pPr marL="3886200" indent="-228600" algn="ctr" eaLnBrk="0" fontAlgn="base" hangingPunct="0">
              <a:spcBef>
                <a:spcPct val="0"/>
              </a:spcBef>
              <a:spcAft>
                <a:spcPct val="0"/>
              </a:spcAft>
              <a:defRPr sz="2400">
                <a:solidFill>
                  <a:schemeClr val="tx2"/>
                </a:solidFill>
                <a:latin typeface="Tahoma" pitchFamily="34" charset="0"/>
              </a:defRPr>
            </a:lvl9pPr>
          </a:lstStyle>
          <a:p>
            <a:pPr eaLnBrk="1" hangingPunct="1"/>
            <a:r>
              <a:rPr lang="en-GB" altLang="en-US" dirty="0">
                <a:solidFill>
                  <a:srgbClr val="FF0000"/>
                </a:solidFill>
              </a:rPr>
              <a:t>We’re looking for a </a:t>
            </a:r>
            <a:r>
              <a:rPr lang="en-GB" altLang="en-US" dirty="0" smtClean="0">
                <a:solidFill>
                  <a:srgbClr val="FF0000"/>
                </a:solidFill>
              </a:rPr>
              <a:t>row of </a:t>
            </a:r>
            <a:r>
              <a:rPr lang="en-GB" altLang="en-US" dirty="0">
                <a:solidFill>
                  <a:srgbClr val="FF0000"/>
                </a:solidFill>
              </a:rPr>
              <a:t>4 x Yes’s</a:t>
            </a:r>
          </a:p>
        </p:txBody>
      </p:sp>
    </p:spTree>
    <p:extLst>
      <p:ext uri="{BB962C8B-B14F-4D97-AF65-F5344CB8AC3E}">
        <p14:creationId xmlns:p14="http://schemas.microsoft.com/office/powerpoint/2010/main" val="64865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537559" y="764704"/>
            <a:ext cx="4178455" cy="37429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273050" indent="-2730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eaLnBrk="1" hangingPunct="1">
              <a:spcBef>
                <a:spcPct val="30000"/>
              </a:spcBef>
            </a:pPr>
            <a:r>
              <a:rPr lang="en-US" altLang="en-US" sz="3600" b="1" dirty="0" smtClean="0"/>
              <a:t>Resources</a:t>
            </a:r>
          </a:p>
          <a:p>
            <a:pPr lvl="1" eaLnBrk="1" hangingPunct="1">
              <a:spcBef>
                <a:spcPct val="30000"/>
              </a:spcBef>
            </a:pPr>
            <a:r>
              <a:rPr lang="en-US" altLang="en-US" dirty="0" smtClean="0"/>
              <a:t>Inputs into a firm’s production process, e.g.</a:t>
            </a:r>
          </a:p>
          <a:p>
            <a:pPr lvl="2" eaLnBrk="1" hangingPunct="1">
              <a:spcBef>
                <a:spcPct val="30000"/>
              </a:spcBef>
            </a:pPr>
            <a:r>
              <a:rPr lang="en-US" altLang="en-US" sz="1600" b="1" dirty="0" smtClean="0"/>
              <a:t>Capital equipment</a:t>
            </a:r>
          </a:p>
          <a:p>
            <a:pPr lvl="2" eaLnBrk="1" hangingPunct="1">
              <a:spcBef>
                <a:spcPct val="30000"/>
              </a:spcBef>
            </a:pPr>
            <a:r>
              <a:rPr lang="en-US" altLang="en-US" sz="1600" b="1" dirty="0" smtClean="0"/>
              <a:t>Skills of individual employees</a:t>
            </a:r>
          </a:p>
          <a:p>
            <a:pPr lvl="2" eaLnBrk="1" hangingPunct="1">
              <a:spcBef>
                <a:spcPct val="30000"/>
              </a:spcBef>
            </a:pPr>
            <a:r>
              <a:rPr lang="en-US" altLang="en-US" sz="1600" b="1" dirty="0" smtClean="0"/>
              <a:t>Patents</a:t>
            </a:r>
          </a:p>
          <a:p>
            <a:pPr lvl="2" eaLnBrk="1" hangingPunct="1">
              <a:spcBef>
                <a:spcPct val="30000"/>
              </a:spcBef>
            </a:pPr>
            <a:r>
              <a:rPr lang="en-US" altLang="en-US" sz="1600" b="1" dirty="0" smtClean="0"/>
              <a:t>Finances</a:t>
            </a:r>
          </a:p>
          <a:p>
            <a:pPr lvl="2" eaLnBrk="1" hangingPunct="1">
              <a:spcBef>
                <a:spcPct val="30000"/>
              </a:spcBef>
            </a:pPr>
            <a:r>
              <a:rPr lang="en-US" altLang="en-US" sz="1600" b="1" dirty="0" smtClean="0"/>
              <a:t>Talented managers</a:t>
            </a:r>
          </a:p>
        </p:txBody>
      </p:sp>
      <p:sp>
        <p:nvSpPr>
          <p:cNvPr id="3" name="Rectangle 4"/>
          <p:cNvSpPr txBox="1">
            <a:spLocks noChangeArrowheads="1"/>
          </p:cNvSpPr>
          <p:nvPr/>
        </p:nvSpPr>
        <p:spPr>
          <a:xfrm>
            <a:off x="4610100" y="1192025"/>
            <a:ext cx="4019550" cy="3353544"/>
          </a:xfrm>
          <a:prstGeom prst="rect">
            <a:avLst/>
          </a:prstGeom>
        </p:spPr>
        <p:txBody>
          <a:bodyPr/>
          <a:lstStyle>
            <a:lvl1pPr marL="273050" indent="-2730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eaLnBrk="1" hangingPunct="1">
              <a:lnSpc>
                <a:spcPct val="90000"/>
              </a:lnSpc>
              <a:spcBef>
                <a:spcPct val="30000"/>
              </a:spcBef>
            </a:pPr>
            <a:r>
              <a:rPr lang="en-US" altLang="en-US" sz="3600" b="1" dirty="0" smtClean="0"/>
              <a:t>Capabilities</a:t>
            </a:r>
          </a:p>
          <a:p>
            <a:pPr lvl="1" eaLnBrk="1" hangingPunct="1">
              <a:lnSpc>
                <a:spcPct val="90000"/>
              </a:lnSpc>
              <a:spcBef>
                <a:spcPct val="30000"/>
              </a:spcBef>
            </a:pPr>
            <a:r>
              <a:rPr lang="en-US" altLang="en-US" dirty="0" smtClean="0"/>
              <a:t>Capacity of a set of resources to perform in an integrative manner</a:t>
            </a:r>
          </a:p>
          <a:p>
            <a:pPr lvl="1" eaLnBrk="1" hangingPunct="1">
              <a:lnSpc>
                <a:spcPct val="90000"/>
              </a:lnSpc>
              <a:spcBef>
                <a:spcPct val="30000"/>
              </a:spcBef>
            </a:pPr>
            <a:r>
              <a:rPr lang="en-US" altLang="en-US" dirty="0" smtClean="0">
                <a:solidFill>
                  <a:schemeClr val="tx1"/>
                </a:solidFill>
              </a:rPr>
              <a:t>A capability should </a:t>
            </a:r>
            <a:r>
              <a:rPr lang="en-US" altLang="en-US" i="1" dirty="0" smtClean="0">
                <a:solidFill>
                  <a:schemeClr val="tx1"/>
                </a:solidFill>
              </a:rPr>
              <a:t>not</a:t>
            </a:r>
            <a:r>
              <a:rPr lang="en-US" altLang="en-US" dirty="0" smtClean="0">
                <a:solidFill>
                  <a:schemeClr val="tx1"/>
                </a:solidFill>
              </a:rPr>
              <a:t> be</a:t>
            </a:r>
          </a:p>
          <a:p>
            <a:pPr lvl="2" eaLnBrk="1" hangingPunct="1">
              <a:lnSpc>
                <a:spcPct val="90000"/>
              </a:lnSpc>
              <a:spcBef>
                <a:spcPct val="30000"/>
              </a:spcBef>
            </a:pPr>
            <a:r>
              <a:rPr lang="en-US" altLang="en-US" sz="1600" b="1" dirty="0" smtClean="0"/>
              <a:t>So simple that it is highly imitable</a:t>
            </a:r>
          </a:p>
          <a:p>
            <a:pPr lvl="2" eaLnBrk="1" hangingPunct="1">
              <a:lnSpc>
                <a:spcPct val="90000"/>
              </a:lnSpc>
              <a:spcBef>
                <a:spcPct val="30000"/>
              </a:spcBef>
            </a:pPr>
            <a:r>
              <a:rPr lang="en-US" altLang="en-US" sz="1600" b="1" dirty="0" smtClean="0"/>
              <a:t>So complex that it defies internal steering and control</a:t>
            </a:r>
          </a:p>
        </p:txBody>
      </p:sp>
      <p:sp>
        <p:nvSpPr>
          <p:cNvPr id="4" name="Content Placeholder 2"/>
          <p:cNvSpPr txBox="1">
            <a:spLocks/>
          </p:cNvSpPr>
          <p:nvPr/>
        </p:nvSpPr>
        <p:spPr>
          <a:xfrm>
            <a:off x="755576" y="4691817"/>
            <a:ext cx="7992888" cy="1005880"/>
          </a:xfrm>
          <a:prstGeom prst="rect">
            <a:avLst/>
          </a:prstGeom>
        </p:spPr>
        <p:txBody>
          <a:bodyPr/>
          <a:lstStyle/>
          <a:p>
            <a:pPr marL="273050" marR="0" lvl="0" indent="-273050" algn="l" defTabSz="914400" rtl="0" eaLnBrk="1" fontAlgn="base" latinLnBrk="0" hangingPunct="1">
              <a:lnSpc>
                <a:spcPct val="100000"/>
              </a:lnSpc>
              <a:spcBef>
                <a:spcPct val="50000"/>
              </a:spcBef>
              <a:spcAft>
                <a:spcPct val="0"/>
              </a:spcAft>
              <a:buClr>
                <a:schemeClr val="accent1"/>
              </a:buClr>
              <a:buSzTx/>
              <a:buFont typeface="Arial" charset="0"/>
              <a:buChar char="•"/>
              <a:tabLst/>
              <a:defRPr/>
            </a:pPr>
            <a:r>
              <a:rPr kumimoji="0" lang="en-US" altLang="en-US" sz="2000" b="0" i="0" u="none" strike="noStrike" kern="1200" cap="none" spc="0" normalizeH="0" baseline="0" noProof="0" smtClean="0">
                <a:ln>
                  <a:noFill/>
                </a:ln>
                <a:solidFill>
                  <a:schemeClr val="tx2"/>
                </a:solidFill>
                <a:effectLst/>
                <a:uLnTx/>
                <a:uFillTx/>
                <a:latin typeface="+mn-lt"/>
                <a:ea typeface="+mn-ea"/>
                <a:cs typeface="+mn-cs"/>
              </a:rPr>
              <a:t>When the four key criteria of resources and capabilities (VRIN) are met, they become core competencies</a:t>
            </a:r>
          </a:p>
          <a:p>
            <a:pPr marL="273050" marR="0" lvl="0" indent="-273050" algn="l" defTabSz="914400" rtl="0" eaLnBrk="1" fontAlgn="base" latinLnBrk="0" hangingPunct="1">
              <a:lnSpc>
                <a:spcPct val="100000"/>
              </a:lnSpc>
              <a:spcBef>
                <a:spcPct val="50000"/>
              </a:spcBef>
              <a:spcAft>
                <a:spcPct val="0"/>
              </a:spcAft>
              <a:buClr>
                <a:schemeClr val="accent1"/>
              </a:buClr>
              <a:buSzTx/>
              <a:buFont typeface="Arial" charset="0"/>
              <a:buChar char="•"/>
              <a:tabLst/>
              <a:defRPr/>
            </a:pPr>
            <a:r>
              <a:rPr kumimoji="0" lang="en-US" altLang="en-US" sz="2000" b="0" i="0" u="none" strike="noStrike" kern="1200" cap="none" spc="0" normalizeH="0" baseline="0" noProof="0" smtClean="0">
                <a:ln>
                  <a:noFill/>
                </a:ln>
                <a:solidFill>
                  <a:schemeClr val="tx2"/>
                </a:solidFill>
                <a:effectLst/>
                <a:uLnTx/>
                <a:uFillTx/>
                <a:latin typeface="+mn-lt"/>
                <a:ea typeface="+mn-ea"/>
                <a:cs typeface="+mn-cs"/>
              </a:rPr>
              <a:t>Core competencies serve as a source of competitive advantage</a:t>
            </a:r>
          </a:p>
          <a:p>
            <a:pPr marL="273050" marR="0" lvl="0" indent="-273050" algn="l" defTabSz="914400" rtl="0" eaLnBrk="0" fontAlgn="base" latinLnBrk="0" hangingPunct="0">
              <a:lnSpc>
                <a:spcPct val="100000"/>
              </a:lnSpc>
              <a:spcBef>
                <a:spcPct val="20000"/>
              </a:spcBef>
              <a:spcAft>
                <a:spcPct val="0"/>
              </a:spcAft>
              <a:buClr>
                <a:schemeClr val="accent1"/>
              </a:buClr>
              <a:buSzTx/>
              <a:buFont typeface="Arial" charset="0"/>
              <a:buChar char="•"/>
              <a:tabLst/>
              <a:defRPr/>
            </a:pPr>
            <a:endParaRPr kumimoji="0" lang="en-GB" sz="24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08112"/>
          </a:xfrm>
        </p:spPr>
        <p:txBody>
          <a:bodyPr/>
          <a:lstStyle/>
          <a:p>
            <a:r>
              <a:rPr lang="en-GB" dirty="0" smtClean="0"/>
              <a:t>Core Competence</a:t>
            </a:r>
            <a:endParaRPr lang="en-GB" dirty="0"/>
          </a:p>
        </p:txBody>
      </p:sp>
      <p:sp>
        <p:nvSpPr>
          <p:cNvPr id="3" name="Content Placeholder 2"/>
          <p:cNvSpPr>
            <a:spLocks noGrp="1"/>
          </p:cNvSpPr>
          <p:nvPr>
            <p:ph idx="1"/>
          </p:nvPr>
        </p:nvSpPr>
        <p:spPr>
          <a:xfrm>
            <a:off x="755576" y="2132856"/>
            <a:ext cx="8388424" cy="3886200"/>
          </a:xfrm>
        </p:spPr>
        <p:txBody>
          <a:bodyPr/>
          <a:lstStyle/>
          <a:p>
            <a:pPr eaLnBrk="1" hangingPunct="1"/>
            <a:r>
              <a:rPr lang="en-GB" altLang="en-US" dirty="0"/>
              <a:t>The main strengths or strategic advantages of a business.</a:t>
            </a:r>
          </a:p>
          <a:p>
            <a:pPr eaLnBrk="1" hangingPunct="1"/>
            <a:r>
              <a:rPr lang="en-GB" altLang="en-US" dirty="0" smtClean="0"/>
              <a:t>What </a:t>
            </a:r>
            <a:r>
              <a:rPr lang="en-GB" altLang="en-US" dirty="0"/>
              <a:t>is our organisation particularly good at?</a:t>
            </a:r>
          </a:p>
          <a:p>
            <a:pPr lvl="1" eaLnBrk="1" hangingPunct="1"/>
            <a:r>
              <a:rPr lang="en-GB" altLang="en-US" sz="2400" dirty="0"/>
              <a:t>A regional leader? National? Global?</a:t>
            </a:r>
          </a:p>
          <a:p>
            <a:pPr eaLnBrk="1" hangingPunct="1"/>
            <a:r>
              <a:rPr lang="en-GB" altLang="en-US" dirty="0"/>
              <a:t>Resources are marshalled and managed to maximise our core competences</a:t>
            </a:r>
          </a:p>
          <a:p>
            <a:pPr eaLnBrk="1" hangingPunct="1"/>
            <a:r>
              <a:rPr lang="en-GB" altLang="en-US" dirty="0" smtClean="0"/>
              <a:t>Some </a:t>
            </a:r>
            <a:r>
              <a:rPr lang="en-GB" altLang="en-US" dirty="0"/>
              <a:t>organisations believe that any part of their operation that isn’t a national leader should be </a:t>
            </a:r>
            <a:r>
              <a:rPr lang="en-GB" altLang="en-US" dirty="0" smtClean="0"/>
              <a:t>outsourced</a:t>
            </a:r>
          </a:p>
          <a:p>
            <a:pPr eaLnBrk="1" hangingPunct="1"/>
            <a:r>
              <a:rPr lang="en-GB" altLang="en-US" dirty="0"/>
              <a:t>Theoretically, a core competency should allow a company to expand into new end markets as well as provide a significant benefit to customers. </a:t>
            </a:r>
            <a:endParaRPr lang="en-GB" altLang="en-US" dirty="0" smtClean="0"/>
          </a:p>
          <a:p>
            <a:pPr eaLnBrk="1" hangingPunct="1"/>
            <a:r>
              <a:rPr lang="en-GB" altLang="en-US" dirty="0" smtClean="0"/>
              <a:t>It </a:t>
            </a:r>
            <a:r>
              <a:rPr lang="en-GB" altLang="en-US" dirty="0"/>
              <a:t>should also be hard for competitors to replicate.</a:t>
            </a:r>
          </a:p>
          <a:p>
            <a:endParaRPr lang="en-GB" dirty="0"/>
          </a:p>
        </p:txBody>
      </p:sp>
    </p:spTree>
    <p:extLst>
      <p:ext uri="{BB962C8B-B14F-4D97-AF65-F5344CB8AC3E}">
        <p14:creationId xmlns:p14="http://schemas.microsoft.com/office/powerpoint/2010/main" val="27324103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55576" y="476672"/>
            <a:ext cx="6781800" cy="936104"/>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3600" b="0" i="0" u="none" strike="noStrike" kern="1200" cap="none" spc="0" normalizeH="0" baseline="0" noProof="0" smtClean="0">
                <a:ln>
                  <a:noFill/>
                </a:ln>
                <a:solidFill>
                  <a:srgbClr val="262626"/>
                </a:solidFill>
                <a:effectLst/>
                <a:uLnTx/>
                <a:uFillTx/>
                <a:latin typeface="+mj-lt"/>
                <a:ea typeface="+mj-ea"/>
                <a:cs typeface="+mj-cs"/>
              </a:rPr>
              <a:t>Resources &amp; Capabilities … </a:t>
            </a:r>
            <a:endParaRPr kumimoji="0" lang="en-GB" sz="3600" b="0" i="0" u="none" strike="noStrike" kern="1200" cap="none" spc="0" normalizeH="0" baseline="0" noProof="0" dirty="0">
              <a:ln>
                <a:noFill/>
              </a:ln>
              <a:solidFill>
                <a:srgbClr val="262626"/>
              </a:solidFill>
              <a:effectLst/>
              <a:uLnTx/>
              <a:uFillTx/>
              <a:latin typeface="+mj-lt"/>
              <a:ea typeface="+mj-ea"/>
              <a:cs typeface="+mj-cs"/>
            </a:endParaRPr>
          </a:p>
        </p:txBody>
      </p:sp>
      <p:grpSp>
        <p:nvGrpSpPr>
          <p:cNvPr id="3" name="Group 30"/>
          <p:cNvGrpSpPr>
            <a:grpSpLocks/>
          </p:cNvGrpSpPr>
          <p:nvPr/>
        </p:nvGrpSpPr>
        <p:grpSpPr bwMode="auto">
          <a:xfrm>
            <a:off x="4611688" y="1728788"/>
            <a:ext cx="2663825" cy="992187"/>
            <a:chOff x="3166" y="1240"/>
            <a:chExt cx="1678" cy="625"/>
          </a:xfrm>
        </p:grpSpPr>
        <p:sp>
          <p:nvSpPr>
            <p:cNvPr id="4" name="Rectangle 28"/>
            <p:cNvSpPr>
              <a:spLocks noChangeArrowheads="1"/>
            </p:cNvSpPr>
            <p:nvPr/>
          </p:nvSpPr>
          <p:spPr bwMode="auto">
            <a:xfrm>
              <a:off x="3166" y="1240"/>
              <a:ext cx="1678" cy="625"/>
            </a:xfrm>
            <a:prstGeom prst="rect">
              <a:avLst/>
            </a:prstGeom>
            <a:gradFill rotWithShape="0">
              <a:gsLst>
                <a:gs pos="0">
                  <a:schemeClr val="accent1"/>
                </a:gs>
                <a:gs pos="100000">
                  <a:schemeClr val="accent1">
                    <a:gamma/>
                    <a:shade val="6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5" name="Rectangle 29"/>
            <p:cNvSpPr>
              <a:spLocks noChangeArrowheads="1"/>
            </p:cNvSpPr>
            <p:nvPr/>
          </p:nvSpPr>
          <p:spPr bwMode="auto">
            <a:xfrm>
              <a:off x="3206" y="1275"/>
              <a:ext cx="1597" cy="555"/>
            </a:xfrm>
            <a:prstGeom prst="rect">
              <a:avLst/>
            </a:prstGeom>
            <a:gradFill rotWithShape="0">
              <a:gsLst>
                <a:gs pos="0">
                  <a:schemeClr val="accent1">
                    <a:gamma/>
                    <a:shade val="66275"/>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a:solidFill>
                    <a:schemeClr val="bg1"/>
                  </a:solidFill>
                  <a:effectLst>
                    <a:outerShdw blurRad="38100" dist="38100" dir="2700000" algn="tl">
                      <a:srgbClr val="000000"/>
                    </a:outerShdw>
                  </a:effectLst>
                  <a:latin typeface="Tahoma" pitchFamily="34" charset="0"/>
                </a:rPr>
                <a:t>Core Competencies</a:t>
              </a:r>
            </a:p>
          </p:txBody>
        </p:sp>
      </p:grpSp>
      <p:grpSp>
        <p:nvGrpSpPr>
          <p:cNvPr id="6" name="Group 43"/>
          <p:cNvGrpSpPr>
            <a:grpSpLocks/>
          </p:cNvGrpSpPr>
          <p:nvPr/>
        </p:nvGrpSpPr>
        <p:grpSpPr bwMode="auto">
          <a:xfrm>
            <a:off x="5764213" y="2881313"/>
            <a:ext cx="2663825" cy="992187"/>
            <a:chOff x="3150" y="1983"/>
            <a:chExt cx="1678" cy="625"/>
          </a:xfrm>
        </p:grpSpPr>
        <p:sp>
          <p:nvSpPr>
            <p:cNvPr id="7" name="Rectangle 32"/>
            <p:cNvSpPr>
              <a:spLocks noChangeArrowheads="1"/>
            </p:cNvSpPr>
            <p:nvPr/>
          </p:nvSpPr>
          <p:spPr bwMode="auto">
            <a:xfrm>
              <a:off x="3150" y="1983"/>
              <a:ext cx="1678" cy="625"/>
            </a:xfrm>
            <a:prstGeom prst="rect">
              <a:avLst/>
            </a:prstGeom>
            <a:gradFill rotWithShape="0">
              <a:gsLst>
                <a:gs pos="0">
                  <a:schemeClr val="accent2"/>
                </a:gs>
                <a:gs pos="100000">
                  <a:schemeClr val="accent2">
                    <a:gamma/>
                    <a:shade val="6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8" name="Rectangle 33"/>
            <p:cNvSpPr>
              <a:spLocks noChangeArrowheads="1"/>
            </p:cNvSpPr>
            <p:nvPr/>
          </p:nvSpPr>
          <p:spPr bwMode="auto">
            <a:xfrm>
              <a:off x="3190" y="2018"/>
              <a:ext cx="1597" cy="555"/>
            </a:xfrm>
            <a:prstGeom prst="rect">
              <a:avLst/>
            </a:prstGeom>
            <a:gradFill rotWithShape="0">
              <a:gsLst>
                <a:gs pos="0">
                  <a:schemeClr val="accent2">
                    <a:gamma/>
                    <a:shade val="6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a:solidFill>
                    <a:schemeClr val="bg1"/>
                  </a:solidFill>
                  <a:effectLst>
                    <a:outerShdw blurRad="38100" dist="38100" dir="2700000" algn="tl">
                      <a:srgbClr val="000000"/>
                    </a:outerShdw>
                  </a:effectLst>
                  <a:latin typeface="Tahoma" pitchFamily="34" charset="0"/>
                </a:rPr>
                <a:t>Competitive Advantage</a:t>
              </a:r>
            </a:p>
          </p:txBody>
        </p:sp>
      </p:grpSp>
      <p:grpSp>
        <p:nvGrpSpPr>
          <p:cNvPr id="9" name="Group 44"/>
          <p:cNvGrpSpPr>
            <a:grpSpLocks/>
          </p:cNvGrpSpPr>
          <p:nvPr/>
        </p:nvGrpSpPr>
        <p:grpSpPr bwMode="auto">
          <a:xfrm>
            <a:off x="5764213" y="4035425"/>
            <a:ext cx="2663825" cy="992188"/>
            <a:chOff x="3196" y="2534"/>
            <a:chExt cx="1678" cy="625"/>
          </a:xfrm>
        </p:grpSpPr>
        <p:sp>
          <p:nvSpPr>
            <p:cNvPr id="10" name="Rectangle 35"/>
            <p:cNvSpPr>
              <a:spLocks noChangeArrowheads="1"/>
            </p:cNvSpPr>
            <p:nvPr/>
          </p:nvSpPr>
          <p:spPr bwMode="auto">
            <a:xfrm>
              <a:off x="3196" y="2534"/>
              <a:ext cx="1678" cy="625"/>
            </a:xfrm>
            <a:prstGeom prst="rect">
              <a:avLst/>
            </a:prstGeom>
            <a:gradFill rotWithShape="0">
              <a:gsLst>
                <a:gs pos="0">
                  <a:schemeClr val="accent2"/>
                </a:gs>
                <a:gs pos="100000">
                  <a:schemeClr val="accent2">
                    <a:gamma/>
                    <a:shade val="6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11" name="Rectangle 36"/>
            <p:cNvSpPr>
              <a:spLocks noChangeArrowheads="1"/>
            </p:cNvSpPr>
            <p:nvPr/>
          </p:nvSpPr>
          <p:spPr bwMode="auto">
            <a:xfrm>
              <a:off x="3236" y="2569"/>
              <a:ext cx="1597" cy="555"/>
            </a:xfrm>
            <a:prstGeom prst="rect">
              <a:avLst/>
            </a:prstGeom>
            <a:gradFill rotWithShape="0">
              <a:gsLst>
                <a:gs pos="0">
                  <a:schemeClr val="accent2">
                    <a:gamma/>
                    <a:shade val="6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a:solidFill>
                    <a:schemeClr val="bg1"/>
                  </a:solidFill>
                  <a:effectLst>
                    <a:outerShdw blurRad="38100" dist="38100" dir="2700000" algn="tl">
                      <a:srgbClr val="000000"/>
                    </a:outerShdw>
                  </a:effectLst>
                  <a:latin typeface="Tahoma" pitchFamily="34" charset="0"/>
                </a:rPr>
                <a:t>Value Creation</a:t>
              </a:r>
            </a:p>
          </p:txBody>
        </p:sp>
      </p:grpSp>
      <p:grpSp>
        <p:nvGrpSpPr>
          <p:cNvPr id="12" name="Group 45"/>
          <p:cNvGrpSpPr>
            <a:grpSpLocks/>
          </p:cNvGrpSpPr>
          <p:nvPr/>
        </p:nvGrpSpPr>
        <p:grpSpPr bwMode="auto">
          <a:xfrm>
            <a:off x="5764213" y="5189538"/>
            <a:ext cx="2663825" cy="992187"/>
            <a:chOff x="3272" y="3399"/>
            <a:chExt cx="1678" cy="625"/>
          </a:xfrm>
        </p:grpSpPr>
        <p:sp>
          <p:nvSpPr>
            <p:cNvPr id="13" name="Rectangle 38"/>
            <p:cNvSpPr>
              <a:spLocks noChangeArrowheads="1"/>
            </p:cNvSpPr>
            <p:nvPr/>
          </p:nvSpPr>
          <p:spPr bwMode="auto">
            <a:xfrm>
              <a:off x="3272" y="3399"/>
              <a:ext cx="1678" cy="625"/>
            </a:xfrm>
            <a:prstGeom prst="rect">
              <a:avLst/>
            </a:prstGeom>
            <a:gradFill rotWithShape="0">
              <a:gsLst>
                <a:gs pos="0">
                  <a:schemeClr val="accent2"/>
                </a:gs>
                <a:gs pos="100000">
                  <a:schemeClr val="accent2">
                    <a:gamma/>
                    <a:shade val="6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14" name="Rectangle 39"/>
            <p:cNvSpPr>
              <a:spLocks noChangeArrowheads="1"/>
            </p:cNvSpPr>
            <p:nvPr/>
          </p:nvSpPr>
          <p:spPr bwMode="auto">
            <a:xfrm>
              <a:off x="3312" y="3434"/>
              <a:ext cx="1597" cy="555"/>
            </a:xfrm>
            <a:prstGeom prst="rect">
              <a:avLst/>
            </a:prstGeom>
            <a:gradFill rotWithShape="0">
              <a:gsLst>
                <a:gs pos="0">
                  <a:schemeClr val="accent2">
                    <a:gamma/>
                    <a:shade val="6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a:solidFill>
                    <a:schemeClr val="bg1"/>
                  </a:solidFill>
                  <a:effectLst>
                    <a:outerShdw blurRad="38100" dist="38100" dir="2700000" algn="tl">
                      <a:srgbClr val="000000"/>
                    </a:outerShdw>
                  </a:effectLst>
                  <a:latin typeface="Tahoma" pitchFamily="34" charset="0"/>
                </a:rPr>
                <a:t>Above Average Returns</a:t>
              </a:r>
            </a:p>
          </p:txBody>
        </p:sp>
      </p:grpSp>
      <p:grpSp>
        <p:nvGrpSpPr>
          <p:cNvPr id="15" name="Group 83"/>
          <p:cNvGrpSpPr>
            <a:grpSpLocks/>
          </p:cNvGrpSpPr>
          <p:nvPr/>
        </p:nvGrpSpPr>
        <p:grpSpPr bwMode="auto">
          <a:xfrm>
            <a:off x="3119438" y="1895475"/>
            <a:ext cx="1468437" cy="3729038"/>
            <a:chOff x="1965" y="1194"/>
            <a:chExt cx="925" cy="2349"/>
          </a:xfrm>
        </p:grpSpPr>
        <p:sp>
          <p:nvSpPr>
            <p:cNvPr id="16" name="Line 51"/>
            <p:cNvSpPr>
              <a:spLocks noChangeShapeType="1"/>
            </p:cNvSpPr>
            <p:nvPr/>
          </p:nvSpPr>
          <p:spPr bwMode="auto">
            <a:xfrm>
              <a:off x="1970" y="1194"/>
              <a:ext cx="92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nvGrpSpPr>
            <p:cNvPr id="17" name="Group 78"/>
            <p:cNvGrpSpPr>
              <a:grpSpLocks/>
            </p:cNvGrpSpPr>
            <p:nvPr/>
          </p:nvGrpSpPr>
          <p:grpSpPr bwMode="auto">
            <a:xfrm>
              <a:off x="1965" y="1321"/>
              <a:ext cx="925" cy="780"/>
              <a:chOff x="1965" y="1321"/>
              <a:chExt cx="925" cy="780"/>
            </a:xfrm>
          </p:grpSpPr>
          <p:sp>
            <p:nvSpPr>
              <p:cNvPr id="26" name="Line 52"/>
              <p:cNvSpPr>
                <a:spLocks noChangeShapeType="1"/>
              </p:cNvSpPr>
              <p:nvPr/>
            </p:nvSpPr>
            <p:spPr bwMode="auto">
              <a:xfrm>
                <a:off x="1965" y="2098"/>
                <a:ext cx="1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7" name="Line 58"/>
              <p:cNvSpPr>
                <a:spLocks noChangeShapeType="1"/>
              </p:cNvSpPr>
              <p:nvPr/>
            </p:nvSpPr>
            <p:spPr bwMode="auto">
              <a:xfrm flipV="1">
                <a:off x="2143" y="1321"/>
                <a:ext cx="0" cy="7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8" name="Line 59"/>
              <p:cNvSpPr>
                <a:spLocks noChangeShapeType="1"/>
              </p:cNvSpPr>
              <p:nvPr/>
            </p:nvSpPr>
            <p:spPr bwMode="auto">
              <a:xfrm>
                <a:off x="2152" y="1328"/>
                <a:ext cx="738"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18" name="Group 79"/>
            <p:cNvGrpSpPr>
              <a:grpSpLocks/>
            </p:cNvGrpSpPr>
            <p:nvPr/>
          </p:nvGrpSpPr>
          <p:grpSpPr bwMode="auto">
            <a:xfrm>
              <a:off x="1985" y="1452"/>
              <a:ext cx="905" cy="1367"/>
              <a:chOff x="1985" y="1452"/>
              <a:chExt cx="905" cy="1367"/>
            </a:xfrm>
          </p:grpSpPr>
          <p:sp>
            <p:nvSpPr>
              <p:cNvPr id="23" name="Line 53"/>
              <p:cNvSpPr>
                <a:spLocks noChangeShapeType="1"/>
              </p:cNvSpPr>
              <p:nvPr/>
            </p:nvSpPr>
            <p:spPr bwMode="auto">
              <a:xfrm>
                <a:off x="1985" y="2811"/>
                <a:ext cx="3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4" name="Line 57"/>
              <p:cNvSpPr>
                <a:spLocks noChangeShapeType="1"/>
              </p:cNvSpPr>
              <p:nvPr/>
            </p:nvSpPr>
            <p:spPr bwMode="auto">
              <a:xfrm flipV="1">
                <a:off x="2329" y="1452"/>
                <a:ext cx="0" cy="136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5" name="Line 60"/>
              <p:cNvSpPr>
                <a:spLocks noChangeShapeType="1"/>
              </p:cNvSpPr>
              <p:nvPr/>
            </p:nvSpPr>
            <p:spPr bwMode="auto">
              <a:xfrm>
                <a:off x="2334" y="1462"/>
                <a:ext cx="556"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19" name="Group 80"/>
            <p:cNvGrpSpPr>
              <a:grpSpLocks/>
            </p:cNvGrpSpPr>
            <p:nvPr/>
          </p:nvGrpSpPr>
          <p:grpSpPr bwMode="auto">
            <a:xfrm>
              <a:off x="1975" y="1591"/>
              <a:ext cx="915" cy="1952"/>
              <a:chOff x="1975" y="1591"/>
              <a:chExt cx="915" cy="1952"/>
            </a:xfrm>
          </p:grpSpPr>
          <p:sp>
            <p:nvSpPr>
              <p:cNvPr id="20" name="Line 54"/>
              <p:cNvSpPr>
                <a:spLocks noChangeShapeType="1"/>
              </p:cNvSpPr>
              <p:nvPr/>
            </p:nvSpPr>
            <p:spPr bwMode="auto">
              <a:xfrm>
                <a:off x="1975" y="3534"/>
                <a:ext cx="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1" name="Line 55"/>
              <p:cNvSpPr>
                <a:spLocks noChangeShapeType="1"/>
              </p:cNvSpPr>
              <p:nvPr/>
            </p:nvSpPr>
            <p:spPr bwMode="auto">
              <a:xfrm flipV="1">
                <a:off x="2516" y="1591"/>
                <a:ext cx="0" cy="19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22" name="Line 61"/>
              <p:cNvSpPr>
                <a:spLocks noChangeShapeType="1"/>
              </p:cNvSpPr>
              <p:nvPr/>
            </p:nvSpPr>
            <p:spPr bwMode="auto">
              <a:xfrm>
                <a:off x="2516" y="1596"/>
                <a:ext cx="374"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grpSp>
        <p:nvGrpSpPr>
          <p:cNvPr id="29" name="Group 26"/>
          <p:cNvGrpSpPr>
            <a:grpSpLocks/>
          </p:cNvGrpSpPr>
          <p:nvPr/>
        </p:nvGrpSpPr>
        <p:grpSpPr bwMode="auto">
          <a:xfrm>
            <a:off x="509588" y="1728788"/>
            <a:ext cx="2663825" cy="992187"/>
            <a:chOff x="291" y="1160"/>
            <a:chExt cx="1678" cy="625"/>
          </a:xfrm>
        </p:grpSpPr>
        <p:sp>
          <p:nvSpPr>
            <p:cNvPr id="30" name="Rectangle 16"/>
            <p:cNvSpPr>
              <a:spLocks noChangeArrowheads="1"/>
            </p:cNvSpPr>
            <p:nvPr/>
          </p:nvSpPr>
          <p:spPr bwMode="auto">
            <a:xfrm>
              <a:off x="291" y="1160"/>
              <a:ext cx="1678" cy="625"/>
            </a:xfrm>
            <a:prstGeom prst="rect">
              <a:avLst/>
            </a:prstGeom>
            <a:gradFill rotWithShape="0">
              <a:gsLst>
                <a:gs pos="0">
                  <a:srgbClr val="34BBFE"/>
                </a:gs>
                <a:gs pos="100000">
                  <a:srgbClr val="34BBFE">
                    <a:gamma/>
                    <a:shade val="56078"/>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31" name="Rectangle 15"/>
            <p:cNvSpPr>
              <a:spLocks noChangeArrowheads="1"/>
            </p:cNvSpPr>
            <p:nvPr/>
          </p:nvSpPr>
          <p:spPr bwMode="auto">
            <a:xfrm>
              <a:off x="332" y="1195"/>
              <a:ext cx="1597" cy="555"/>
            </a:xfrm>
            <a:prstGeom prst="rect">
              <a:avLst/>
            </a:prstGeom>
            <a:gradFill rotWithShape="0">
              <a:gsLst>
                <a:gs pos="0">
                  <a:srgbClr val="34BBFE">
                    <a:gamma/>
                    <a:shade val="56078"/>
                    <a:invGamma/>
                  </a:srgbClr>
                </a:gs>
                <a:gs pos="100000">
                  <a:srgbClr val="34BBF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a:solidFill>
                    <a:schemeClr val="bg1"/>
                  </a:solidFill>
                  <a:effectLst>
                    <a:outerShdw blurRad="38100" dist="38100" dir="2700000" algn="tl">
                      <a:srgbClr val="000000"/>
                    </a:outerShdw>
                  </a:effectLst>
                  <a:latin typeface="Tahoma" pitchFamily="34" charset="0"/>
                </a:rPr>
                <a:t>Valuable</a:t>
              </a:r>
            </a:p>
          </p:txBody>
        </p:sp>
      </p:grpSp>
      <p:grpSp>
        <p:nvGrpSpPr>
          <p:cNvPr id="32" name="Group 40"/>
          <p:cNvGrpSpPr>
            <a:grpSpLocks/>
          </p:cNvGrpSpPr>
          <p:nvPr/>
        </p:nvGrpSpPr>
        <p:grpSpPr bwMode="auto">
          <a:xfrm>
            <a:off x="509588" y="2881313"/>
            <a:ext cx="2663825" cy="992187"/>
            <a:chOff x="291" y="1862"/>
            <a:chExt cx="1678" cy="625"/>
          </a:xfrm>
        </p:grpSpPr>
        <p:sp>
          <p:nvSpPr>
            <p:cNvPr id="33" name="Rectangle 17"/>
            <p:cNvSpPr>
              <a:spLocks noChangeArrowheads="1"/>
            </p:cNvSpPr>
            <p:nvPr/>
          </p:nvSpPr>
          <p:spPr bwMode="auto">
            <a:xfrm>
              <a:off x="291" y="1862"/>
              <a:ext cx="1678" cy="625"/>
            </a:xfrm>
            <a:prstGeom prst="rect">
              <a:avLst/>
            </a:prstGeom>
            <a:gradFill rotWithShape="0">
              <a:gsLst>
                <a:gs pos="0">
                  <a:srgbClr val="3399FF"/>
                </a:gs>
                <a:gs pos="100000">
                  <a:srgbClr val="3399FF">
                    <a:gamma/>
                    <a:shade val="6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34" name="Rectangle 18"/>
            <p:cNvSpPr>
              <a:spLocks noChangeArrowheads="1"/>
            </p:cNvSpPr>
            <p:nvPr/>
          </p:nvSpPr>
          <p:spPr bwMode="auto">
            <a:xfrm>
              <a:off x="332" y="1897"/>
              <a:ext cx="1597" cy="555"/>
            </a:xfrm>
            <a:prstGeom prst="rect">
              <a:avLst/>
            </a:prstGeom>
            <a:gradFill rotWithShape="0">
              <a:gsLst>
                <a:gs pos="0">
                  <a:srgbClr val="3399FF">
                    <a:gamma/>
                    <a:shade val="66275"/>
                    <a:invGamma/>
                  </a:srgbClr>
                </a:gs>
                <a:gs pos="100000">
                  <a:srgbClr val="33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a:solidFill>
                    <a:schemeClr val="bg1"/>
                  </a:solidFill>
                  <a:effectLst>
                    <a:outerShdw blurRad="38100" dist="38100" dir="2700000" algn="tl">
                      <a:srgbClr val="000000"/>
                    </a:outerShdw>
                  </a:effectLst>
                  <a:latin typeface="Tahoma" pitchFamily="34" charset="0"/>
                </a:rPr>
                <a:t>Rare</a:t>
              </a:r>
            </a:p>
          </p:txBody>
        </p:sp>
      </p:grpSp>
      <p:grpSp>
        <p:nvGrpSpPr>
          <p:cNvPr id="35" name="Group 41"/>
          <p:cNvGrpSpPr>
            <a:grpSpLocks/>
          </p:cNvGrpSpPr>
          <p:nvPr/>
        </p:nvGrpSpPr>
        <p:grpSpPr bwMode="auto">
          <a:xfrm>
            <a:off x="509588" y="4035425"/>
            <a:ext cx="2663825" cy="992188"/>
            <a:chOff x="291" y="2549"/>
            <a:chExt cx="1678" cy="625"/>
          </a:xfrm>
        </p:grpSpPr>
        <p:sp>
          <p:nvSpPr>
            <p:cNvPr id="36" name="Rectangle 19"/>
            <p:cNvSpPr>
              <a:spLocks noChangeArrowheads="1"/>
            </p:cNvSpPr>
            <p:nvPr/>
          </p:nvSpPr>
          <p:spPr bwMode="auto">
            <a:xfrm>
              <a:off x="291" y="2549"/>
              <a:ext cx="1678" cy="625"/>
            </a:xfrm>
            <a:prstGeom prst="rect">
              <a:avLst/>
            </a:prstGeom>
            <a:gradFill rotWithShape="0">
              <a:gsLst>
                <a:gs pos="0">
                  <a:srgbClr val="3399FF"/>
                </a:gs>
                <a:gs pos="100000">
                  <a:srgbClr val="3399FF">
                    <a:gamma/>
                    <a:shade val="6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37" name="Rectangle 20"/>
            <p:cNvSpPr>
              <a:spLocks noChangeArrowheads="1"/>
            </p:cNvSpPr>
            <p:nvPr/>
          </p:nvSpPr>
          <p:spPr bwMode="auto">
            <a:xfrm>
              <a:off x="331" y="2584"/>
              <a:ext cx="1597" cy="555"/>
            </a:xfrm>
            <a:prstGeom prst="rect">
              <a:avLst/>
            </a:prstGeom>
            <a:gradFill rotWithShape="0">
              <a:gsLst>
                <a:gs pos="0">
                  <a:srgbClr val="3399FF">
                    <a:gamma/>
                    <a:shade val="66275"/>
                    <a:invGamma/>
                  </a:srgbClr>
                </a:gs>
                <a:gs pos="100000">
                  <a:srgbClr val="33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dirty="0" smtClean="0">
                  <a:solidFill>
                    <a:schemeClr val="bg1"/>
                  </a:solidFill>
                  <a:effectLst>
                    <a:outerShdw blurRad="38100" dist="38100" dir="2700000" algn="tl">
                      <a:srgbClr val="000000"/>
                    </a:outerShdw>
                  </a:effectLst>
                  <a:latin typeface="Tahoma" pitchFamily="34" charset="0"/>
                </a:rPr>
                <a:t>Inimitability</a:t>
              </a:r>
            </a:p>
            <a:p>
              <a:pPr algn="ctr">
                <a:defRPr/>
              </a:pPr>
              <a:r>
                <a:rPr lang="en-US" altLang="en-US" sz="1200" b="1" dirty="0" smtClean="0">
                  <a:solidFill>
                    <a:schemeClr val="bg1"/>
                  </a:solidFill>
                  <a:effectLst>
                    <a:outerShdw blurRad="38100" dist="38100" dir="2700000" algn="tl">
                      <a:srgbClr val="000000"/>
                    </a:outerShdw>
                  </a:effectLst>
                  <a:latin typeface="Tahoma" pitchFamily="34" charset="0"/>
                </a:rPr>
                <a:t>Costly </a:t>
              </a:r>
              <a:r>
                <a:rPr lang="en-US" altLang="en-US" sz="1200" b="1" dirty="0">
                  <a:solidFill>
                    <a:schemeClr val="bg1"/>
                  </a:solidFill>
                  <a:effectLst>
                    <a:outerShdw blurRad="38100" dist="38100" dir="2700000" algn="tl">
                      <a:srgbClr val="000000"/>
                    </a:outerShdw>
                  </a:effectLst>
                  <a:latin typeface="Tahoma" pitchFamily="34" charset="0"/>
                </a:rPr>
                <a:t>to Imitate</a:t>
              </a:r>
            </a:p>
          </p:txBody>
        </p:sp>
      </p:grpSp>
      <p:grpSp>
        <p:nvGrpSpPr>
          <p:cNvPr id="38" name="Group 42"/>
          <p:cNvGrpSpPr>
            <a:grpSpLocks/>
          </p:cNvGrpSpPr>
          <p:nvPr/>
        </p:nvGrpSpPr>
        <p:grpSpPr bwMode="auto">
          <a:xfrm>
            <a:off x="509588" y="5189538"/>
            <a:ext cx="2663825" cy="992187"/>
            <a:chOff x="291" y="3237"/>
            <a:chExt cx="1678" cy="625"/>
          </a:xfrm>
        </p:grpSpPr>
        <p:sp>
          <p:nvSpPr>
            <p:cNvPr id="39" name="Rectangle 21"/>
            <p:cNvSpPr>
              <a:spLocks noChangeArrowheads="1"/>
            </p:cNvSpPr>
            <p:nvPr/>
          </p:nvSpPr>
          <p:spPr bwMode="auto">
            <a:xfrm>
              <a:off x="291" y="3237"/>
              <a:ext cx="1678" cy="625"/>
            </a:xfrm>
            <a:prstGeom prst="rect">
              <a:avLst/>
            </a:prstGeom>
            <a:gradFill rotWithShape="0">
              <a:gsLst>
                <a:gs pos="0">
                  <a:srgbClr val="3399FF"/>
                </a:gs>
                <a:gs pos="100000">
                  <a:srgbClr val="3399FF">
                    <a:gamma/>
                    <a:shade val="66275"/>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endParaRPr lang="en-US" altLang="en-US" sz="2000" b="1">
                <a:solidFill>
                  <a:schemeClr val="bg1"/>
                </a:solidFill>
                <a:effectLst>
                  <a:outerShdw blurRad="38100" dist="38100" dir="2700000" algn="tl">
                    <a:srgbClr val="000000"/>
                  </a:outerShdw>
                </a:effectLst>
                <a:latin typeface="Tahoma" pitchFamily="34" charset="0"/>
              </a:endParaRPr>
            </a:p>
          </p:txBody>
        </p:sp>
        <p:sp>
          <p:nvSpPr>
            <p:cNvPr id="40" name="Rectangle 22"/>
            <p:cNvSpPr>
              <a:spLocks noChangeArrowheads="1"/>
            </p:cNvSpPr>
            <p:nvPr/>
          </p:nvSpPr>
          <p:spPr bwMode="auto">
            <a:xfrm>
              <a:off x="331" y="3272"/>
              <a:ext cx="1597" cy="555"/>
            </a:xfrm>
            <a:prstGeom prst="rect">
              <a:avLst/>
            </a:prstGeom>
            <a:gradFill rotWithShape="0">
              <a:gsLst>
                <a:gs pos="0">
                  <a:srgbClr val="3399FF">
                    <a:gamma/>
                    <a:shade val="66275"/>
                    <a:invGamma/>
                  </a:srgbClr>
                </a:gs>
                <a:gs pos="100000">
                  <a:srgbClr val="33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altLang="en-US" sz="2000" b="1" dirty="0" smtClean="0">
                  <a:solidFill>
                    <a:schemeClr val="bg1"/>
                  </a:solidFill>
                  <a:effectLst>
                    <a:outerShdw blurRad="38100" dist="38100" dir="2700000" algn="tl">
                      <a:srgbClr val="000000"/>
                    </a:outerShdw>
                  </a:effectLst>
                  <a:latin typeface="Tahoma" pitchFamily="34" charset="0"/>
                </a:rPr>
                <a:t>Non-Substitutable</a:t>
              </a:r>
              <a:endParaRPr lang="en-US" altLang="en-US" sz="2000" b="1" dirty="0">
                <a:solidFill>
                  <a:schemeClr val="bg1"/>
                </a:solidFill>
                <a:effectLst>
                  <a:outerShdw blurRad="38100" dist="38100" dir="2700000" algn="tl">
                    <a:srgbClr val="000000"/>
                  </a:outerShdw>
                </a:effectLst>
                <a:latin typeface="Tahoma" pitchFamily="34" charset="0"/>
              </a:endParaRPr>
            </a:p>
          </p:txBody>
        </p:sp>
      </p:grpSp>
      <p:grpSp>
        <p:nvGrpSpPr>
          <p:cNvPr id="41" name="Group 73"/>
          <p:cNvGrpSpPr>
            <a:grpSpLocks/>
          </p:cNvGrpSpPr>
          <p:nvPr/>
        </p:nvGrpSpPr>
        <p:grpSpPr bwMode="auto">
          <a:xfrm>
            <a:off x="4748213" y="2725738"/>
            <a:ext cx="995362" cy="2952750"/>
            <a:chOff x="2991" y="1657"/>
            <a:chExt cx="627" cy="1860"/>
          </a:xfrm>
        </p:grpSpPr>
        <p:sp>
          <p:nvSpPr>
            <p:cNvPr id="42" name="Line 67"/>
            <p:cNvSpPr>
              <a:spLocks noChangeShapeType="1"/>
            </p:cNvSpPr>
            <p:nvPr/>
          </p:nvSpPr>
          <p:spPr bwMode="auto">
            <a:xfrm>
              <a:off x="3001" y="1657"/>
              <a:ext cx="0" cy="18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43" name="Line 68"/>
            <p:cNvSpPr>
              <a:spLocks noChangeShapeType="1"/>
            </p:cNvSpPr>
            <p:nvPr/>
          </p:nvSpPr>
          <p:spPr bwMode="auto">
            <a:xfrm>
              <a:off x="2991" y="3507"/>
              <a:ext cx="627"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44" name="Group 81"/>
          <p:cNvGrpSpPr>
            <a:grpSpLocks/>
          </p:cNvGrpSpPr>
          <p:nvPr/>
        </p:nvGrpSpPr>
        <p:grpSpPr bwMode="auto">
          <a:xfrm>
            <a:off x="5021263" y="2709863"/>
            <a:ext cx="738187" cy="1760537"/>
            <a:chOff x="3163" y="1707"/>
            <a:chExt cx="465" cy="1109"/>
          </a:xfrm>
        </p:grpSpPr>
        <p:sp>
          <p:nvSpPr>
            <p:cNvPr id="45" name="Line 66"/>
            <p:cNvSpPr>
              <a:spLocks noChangeShapeType="1"/>
            </p:cNvSpPr>
            <p:nvPr/>
          </p:nvSpPr>
          <p:spPr bwMode="auto">
            <a:xfrm>
              <a:off x="3163" y="1707"/>
              <a:ext cx="0" cy="11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46" name="Line 69"/>
            <p:cNvSpPr>
              <a:spLocks noChangeShapeType="1"/>
            </p:cNvSpPr>
            <p:nvPr/>
          </p:nvSpPr>
          <p:spPr bwMode="auto">
            <a:xfrm>
              <a:off x="3163" y="2809"/>
              <a:ext cx="465"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47" name="Group 82"/>
          <p:cNvGrpSpPr>
            <a:grpSpLocks/>
          </p:cNvGrpSpPr>
          <p:nvPr/>
        </p:nvGrpSpPr>
        <p:grpSpPr bwMode="auto">
          <a:xfrm>
            <a:off x="5278438" y="2709863"/>
            <a:ext cx="465137" cy="665162"/>
            <a:chOff x="3325" y="1707"/>
            <a:chExt cx="293" cy="419"/>
          </a:xfrm>
        </p:grpSpPr>
        <p:sp>
          <p:nvSpPr>
            <p:cNvPr id="48" name="Line 65"/>
            <p:cNvSpPr>
              <a:spLocks noChangeShapeType="1"/>
            </p:cNvSpPr>
            <p:nvPr/>
          </p:nvSpPr>
          <p:spPr bwMode="auto">
            <a:xfrm>
              <a:off x="3325" y="1707"/>
              <a:ext cx="0" cy="41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49" name="Line 70"/>
            <p:cNvSpPr>
              <a:spLocks noChangeShapeType="1"/>
            </p:cNvSpPr>
            <p:nvPr/>
          </p:nvSpPr>
          <p:spPr bwMode="auto">
            <a:xfrm>
              <a:off x="3325" y="2122"/>
              <a:ext cx="293"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sp>
        <p:nvSpPr>
          <p:cNvPr id="50" name="Rectangle 77"/>
          <p:cNvSpPr>
            <a:spLocks noChangeArrowheads="1"/>
          </p:cNvSpPr>
          <p:nvPr/>
        </p:nvSpPr>
        <p:spPr bwMode="gray">
          <a:xfrm flipV="1">
            <a:off x="536575" y="1601788"/>
            <a:ext cx="8074025" cy="74612"/>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sz="1000">
                <a:solidFill>
                  <a:schemeClr val="tx1"/>
                </a:solidFill>
                <a:latin typeface="Arial" pitchFamily="34" charset="0"/>
              </a:defRPr>
            </a:lvl1pPr>
            <a:lvl2pPr marL="742950" indent="-285750" eaLnBrk="0" hangingPunct="0">
              <a:defRPr sz="1000">
                <a:solidFill>
                  <a:schemeClr val="tx1"/>
                </a:solidFill>
                <a:latin typeface="Arial" pitchFamily="34" charset="0"/>
              </a:defRPr>
            </a:lvl2pPr>
            <a:lvl3pPr marL="1143000" indent="-228600" eaLnBrk="0" hangingPunct="0">
              <a:defRPr sz="1000">
                <a:solidFill>
                  <a:schemeClr val="tx1"/>
                </a:solidFill>
                <a:latin typeface="Arial" pitchFamily="34" charset="0"/>
              </a:defRPr>
            </a:lvl3pPr>
            <a:lvl4pPr marL="1600200" indent="-228600" eaLnBrk="0" hangingPunct="0">
              <a:defRPr sz="1000">
                <a:solidFill>
                  <a:schemeClr val="tx1"/>
                </a:solidFill>
                <a:latin typeface="Arial" pitchFamily="34" charset="0"/>
              </a:defRPr>
            </a:lvl4pPr>
            <a:lvl5pPr marL="2057400" indent="-228600" eaLnBrk="0" hangingPunct="0">
              <a:defRPr sz="1000">
                <a:solidFill>
                  <a:schemeClr val="tx1"/>
                </a:solidFill>
                <a:latin typeface="Arial" pitchFamily="34" charset="0"/>
              </a:defRPr>
            </a:lvl5pPr>
            <a:lvl6pPr marL="2514600" indent="-228600" eaLnBrk="0" fontAlgn="base" hangingPunct="0">
              <a:spcBef>
                <a:spcPct val="0"/>
              </a:spcBef>
              <a:spcAft>
                <a:spcPct val="0"/>
              </a:spcAft>
              <a:defRPr sz="1000">
                <a:solidFill>
                  <a:schemeClr val="tx1"/>
                </a:solidFill>
                <a:latin typeface="Arial" pitchFamily="34" charset="0"/>
              </a:defRPr>
            </a:lvl6pPr>
            <a:lvl7pPr marL="2971800" indent="-228600" eaLnBrk="0" fontAlgn="base" hangingPunct="0">
              <a:spcBef>
                <a:spcPct val="0"/>
              </a:spcBef>
              <a:spcAft>
                <a:spcPct val="0"/>
              </a:spcAft>
              <a:defRPr sz="1000">
                <a:solidFill>
                  <a:schemeClr val="tx1"/>
                </a:solidFill>
                <a:latin typeface="Arial" pitchFamily="34" charset="0"/>
              </a:defRPr>
            </a:lvl7pPr>
            <a:lvl8pPr marL="3429000" indent="-228600" eaLnBrk="0" fontAlgn="base" hangingPunct="0">
              <a:spcBef>
                <a:spcPct val="0"/>
              </a:spcBef>
              <a:spcAft>
                <a:spcPct val="0"/>
              </a:spcAft>
              <a:defRPr sz="1000">
                <a:solidFill>
                  <a:schemeClr val="tx1"/>
                </a:solidFill>
                <a:latin typeface="Arial" pitchFamily="34" charset="0"/>
              </a:defRPr>
            </a:lvl8pPr>
            <a:lvl9pPr marL="3886200" indent="-228600" eaLnBrk="0" fontAlgn="base" hangingPunct="0">
              <a:spcBef>
                <a:spcPct val="0"/>
              </a:spcBef>
              <a:spcAft>
                <a:spcPct val="0"/>
              </a:spcAft>
              <a:defRPr sz="1000">
                <a:solidFill>
                  <a:schemeClr val="tx1"/>
                </a:solidFill>
                <a:latin typeface="Arial" pitchFamily="34" charset="0"/>
              </a:defRPr>
            </a:lvl9pPr>
          </a:lstStyle>
          <a:p>
            <a:pPr algn="ctr" eaLnBrk="1" hangingPunct="1"/>
            <a:endParaRPr kumimoji="1" lang="en-US" altLang="en-US" sz="2400">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ox(in)">
                                      <p:cBhvr>
                                        <p:cTn id="11" dur="500"/>
                                        <p:tgtEl>
                                          <p:spTgt spid="32"/>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ox(in)">
                                      <p:cBhvr>
                                        <p:cTn id="15" dur="500"/>
                                        <p:tgtEl>
                                          <p:spTgt spid="35"/>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ox(in)">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strips(upRight)">
                                      <p:cBhvr>
                                        <p:cTn id="24" dur="500"/>
                                        <p:tgtEl>
                                          <p:spTgt spid="15"/>
                                        </p:tgtEl>
                                      </p:cBhvr>
                                    </p:animEffect>
                                  </p:childTnLst>
                                </p:cTn>
                              </p:par>
                            </p:childTnLst>
                          </p:cTn>
                        </p:par>
                        <p:par>
                          <p:cTn id="25" fill="hold">
                            <p:stCondLst>
                              <p:cond delay="500"/>
                            </p:stCondLst>
                            <p:childTnLst>
                              <p:par>
                                <p:cTn id="26" presetID="4" presetClass="entr" presetSubtype="16"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in)">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strips(downRight)">
                                      <p:cBhvr>
                                        <p:cTn id="33" dur="500"/>
                                        <p:tgtEl>
                                          <p:spTgt spid="4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par>
                          <p:cTn id="38" fill="hold">
                            <p:stCondLst>
                              <p:cond delay="1000"/>
                            </p:stCondLst>
                            <p:childTnLst>
                              <p:par>
                                <p:cTn id="39" presetID="18" presetClass="entr" presetSubtype="6"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strips(downRight)">
                                      <p:cBhvr>
                                        <p:cTn id="41" dur="500"/>
                                        <p:tgtEl>
                                          <p:spTgt spid="44"/>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par>
                          <p:cTn id="46" fill="hold">
                            <p:stCondLst>
                              <p:cond delay="2000"/>
                            </p:stCondLst>
                            <p:childTnLst>
                              <p:par>
                                <p:cTn id="47" presetID="18" presetClass="entr" presetSubtype="6"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strips(downRight)">
                                      <p:cBhvr>
                                        <p:cTn id="49" dur="500"/>
                                        <p:tgtEl>
                                          <p:spTgt spid="41"/>
                                        </p:tgtEl>
                                      </p:cBhvr>
                                    </p:animEffect>
                                  </p:childTnLst>
                                </p:cTn>
                              </p:par>
                            </p:childTnLst>
                          </p:cTn>
                        </p:par>
                        <p:par>
                          <p:cTn id="50" fill="hold">
                            <p:stCondLst>
                              <p:cond delay="2500"/>
                            </p:stCondLst>
                            <p:childTnLst>
                              <p:par>
                                <p:cTn id="51" presetID="22" presetClass="entr" presetSubtype="8"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left)">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Capability Analysis</a:t>
            </a:r>
            <a:endParaRPr lang="en-GB" dirty="0"/>
          </a:p>
        </p:txBody>
      </p:sp>
      <p:sp>
        <p:nvSpPr>
          <p:cNvPr id="3" name="Content Placeholder 2"/>
          <p:cNvSpPr>
            <a:spLocks noGrp="1"/>
          </p:cNvSpPr>
          <p:nvPr>
            <p:ph idx="1"/>
          </p:nvPr>
        </p:nvSpPr>
        <p:spPr/>
        <p:txBody>
          <a:bodyPr/>
          <a:lstStyle/>
          <a:p>
            <a:pPr lvl="1" eaLnBrk="1" hangingPunct="1">
              <a:lnSpc>
                <a:spcPct val="90000"/>
              </a:lnSpc>
            </a:pPr>
            <a:r>
              <a:rPr lang="en-GB" altLang="en-US" sz="2800" dirty="0" smtClean="0"/>
              <a:t>Learning Outcomes</a:t>
            </a:r>
          </a:p>
          <a:p>
            <a:pPr lvl="1" eaLnBrk="1" hangingPunct="1">
              <a:lnSpc>
                <a:spcPct val="90000"/>
              </a:lnSpc>
            </a:pPr>
            <a:r>
              <a:rPr lang="en-GB" altLang="en-US" sz="2800" dirty="0" smtClean="0"/>
              <a:t>We’ll be taking a look at …</a:t>
            </a:r>
            <a:endParaRPr lang="en-GB" altLang="en-US" sz="2800" dirty="0"/>
          </a:p>
          <a:p>
            <a:pPr lvl="2" eaLnBrk="1" hangingPunct="1">
              <a:lnSpc>
                <a:spcPct val="90000"/>
              </a:lnSpc>
            </a:pPr>
            <a:r>
              <a:rPr lang="en-GB" altLang="en-US" sz="2400" dirty="0" smtClean="0"/>
              <a:t>(1) Unique Selling Proposition</a:t>
            </a:r>
            <a:endParaRPr lang="en-GB" altLang="en-US" sz="2400" dirty="0"/>
          </a:p>
          <a:p>
            <a:pPr lvl="2" eaLnBrk="1" hangingPunct="1">
              <a:lnSpc>
                <a:spcPct val="90000"/>
              </a:lnSpc>
            </a:pPr>
            <a:r>
              <a:rPr lang="en-GB" altLang="en-US" sz="2400" dirty="0" smtClean="0"/>
              <a:t>(2) Value – What is it?</a:t>
            </a:r>
          </a:p>
          <a:p>
            <a:pPr lvl="2" eaLnBrk="1" hangingPunct="1">
              <a:lnSpc>
                <a:spcPct val="90000"/>
              </a:lnSpc>
            </a:pPr>
            <a:r>
              <a:rPr lang="en-GB" altLang="en-US" sz="2400" dirty="0" smtClean="0"/>
              <a:t>(3) Digital </a:t>
            </a:r>
            <a:r>
              <a:rPr lang="en-GB" altLang="en-US" sz="2400" dirty="0"/>
              <a:t>Value Chain</a:t>
            </a:r>
          </a:p>
          <a:p>
            <a:pPr lvl="2" eaLnBrk="1" hangingPunct="1">
              <a:lnSpc>
                <a:spcPct val="90000"/>
              </a:lnSpc>
            </a:pPr>
            <a:r>
              <a:rPr lang="en-GB" altLang="en-US" sz="2400" dirty="0" smtClean="0"/>
              <a:t>(4) Resource Analysis</a:t>
            </a:r>
            <a:endParaRPr lang="en-GB" altLang="en-US" sz="2400" dirty="0"/>
          </a:p>
          <a:p>
            <a:pPr lvl="2" eaLnBrk="1" hangingPunct="1">
              <a:lnSpc>
                <a:spcPct val="90000"/>
              </a:lnSpc>
            </a:pPr>
            <a:r>
              <a:rPr lang="en-GB" altLang="en-US" sz="2400" dirty="0" smtClean="0"/>
              <a:t>(5) Core </a:t>
            </a:r>
            <a:r>
              <a:rPr lang="en-GB" altLang="en-US" sz="2400" dirty="0"/>
              <a:t>C</a:t>
            </a:r>
            <a:r>
              <a:rPr lang="en-GB" altLang="en-US" sz="2400" dirty="0" smtClean="0"/>
              <a:t>ompetences</a:t>
            </a:r>
            <a:endParaRPr lang="en-GB" altLang="en-US" sz="2400" dirty="0"/>
          </a:p>
          <a:p>
            <a:endParaRPr lang="en-GB" dirty="0"/>
          </a:p>
        </p:txBody>
      </p:sp>
    </p:spTree>
    <p:extLst>
      <p:ext uri="{BB962C8B-B14F-4D97-AF65-F5344CB8AC3E}">
        <p14:creationId xmlns:p14="http://schemas.microsoft.com/office/powerpoint/2010/main" val="3051795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lstStyle/>
          <a:p>
            <a:r>
              <a:rPr lang="en-GB" altLang="en-US" dirty="0" smtClean="0"/>
              <a:t>A Capability is the Ability and Capacity that enable an organisation to achieve a business goal in a certain context</a:t>
            </a:r>
          </a:p>
          <a:p>
            <a:pPr lvl="1"/>
            <a:r>
              <a:rPr lang="en-GB" dirty="0" smtClean="0"/>
              <a:t>Need to identify and capitalise on these:</a:t>
            </a:r>
          </a:p>
          <a:p>
            <a:pPr lvl="2"/>
            <a:r>
              <a:rPr lang="en-GB" dirty="0" smtClean="0"/>
              <a:t>Unique Selling Proposition</a:t>
            </a:r>
          </a:p>
          <a:p>
            <a:pPr lvl="2"/>
            <a:r>
              <a:rPr lang="en-GB" dirty="0" smtClean="0"/>
              <a:t>Identifying &amp; Creating Value</a:t>
            </a:r>
          </a:p>
          <a:p>
            <a:pPr lvl="2"/>
            <a:r>
              <a:rPr lang="en-GB" dirty="0" smtClean="0"/>
              <a:t>Understanding the Value Chain</a:t>
            </a:r>
          </a:p>
          <a:p>
            <a:pPr lvl="2"/>
            <a:r>
              <a:rPr lang="en-GB" dirty="0" smtClean="0"/>
              <a:t>Assessing Capabilities - VRIN</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280920" cy="1600200"/>
          </a:xfrm>
        </p:spPr>
        <p:txBody>
          <a:bodyPr/>
          <a:lstStyle/>
          <a:p>
            <a:r>
              <a:rPr lang="en-GB" dirty="0" smtClean="0"/>
              <a:t>Unique Selling Proposition</a:t>
            </a:r>
            <a:br>
              <a:rPr lang="en-GB" dirty="0" smtClean="0"/>
            </a:br>
            <a:r>
              <a:rPr lang="en-GB" dirty="0" smtClean="0"/>
              <a:t>Product View</a:t>
            </a:r>
            <a:endParaRPr lang="en-GB" dirty="0"/>
          </a:p>
        </p:txBody>
      </p:sp>
      <p:sp>
        <p:nvSpPr>
          <p:cNvPr id="3" name="Content Placeholder 2"/>
          <p:cNvSpPr>
            <a:spLocks noGrp="1"/>
          </p:cNvSpPr>
          <p:nvPr>
            <p:ph idx="1"/>
          </p:nvPr>
        </p:nvSpPr>
        <p:spPr/>
        <p:txBody>
          <a:bodyPr/>
          <a:lstStyle/>
          <a:p>
            <a:r>
              <a:rPr lang="en-GB" dirty="0" smtClean="0"/>
              <a:t>“Why should a customer buy our product / service?”</a:t>
            </a:r>
          </a:p>
          <a:p>
            <a:r>
              <a:rPr lang="en-US" dirty="0"/>
              <a:t>A unique selling proposition (USP) is a description of the qualities that are unique to a particular product or service and that differentiate it in a way which will make customers purchase it rather than its rivals. </a:t>
            </a:r>
            <a:endParaRPr lang="en-GB" dirty="0" smtClean="0"/>
          </a:p>
        </p:txBody>
      </p:sp>
    </p:spTree>
    <p:extLst>
      <p:ext uri="{BB962C8B-B14F-4D97-AF65-F5344CB8AC3E}">
        <p14:creationId xmlns:p14="http://schemas.microsoft.com/office/powerpoint/2010/main" val="1168461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55576" y="476672"/>
            <a:ext cx="8280920" cy="1600200"/>
          </a:xfrm>
        </p:spPr>
        <p:txBody>
          <a:bodyPr/>
          <a:lstStyle/>
          <a:p>
            <a:r>
              <a:rPr lang="en-GB" dirty="0" smtClean="0"/>
              <a:t>Unique Selling Proposition</a:t>
            </a:r>
            <a:br>
              <a:rPr lang="en-GB" dirty="0" smtClean="0"/>
            </a:br>
            <a:r>
              <a:rPr lang="en-GB" dirty="0" smtClean="0"/>
              <a:t>Business View</a:t>
            </a:r>
            <a:endParaRPr lang="en-GB" dirty="0"/>
          </a:p>
        </p:txBody>
      </p:sp>
      <p:sp>
        <p:nvSpPr>
          <p:cNvPr id="5" name="Content Placeholder 2"/>
          <p:cNvSpPr>
            <a:spLocks noGrp="1"/>
          </p:cNvSpPr>
          <p:nvPr>
            <p:ph idx="1"/>
          </p:nvPr>
        </p:nvSpPr>
        <p:spPr>
          <a:xfrm>
            <a:off x="755576" y="2132856"/>
            <a:ext cx="7543800" cy="3886200"/>
          </a:xfrm>
        </p:spPr>
        <p:txBody>
          <a:bodyPr/>
          <a:lstStyle/>
          <a:p>
            <a:r>
              <a:rPr lang="en-GB" dirty="0" smtClean="0"/>
              <a:t>“Why should a customer buy from us?”</a:t>
            </a:r>
          </a:p>
          <a:p>
            <a:r>
              <a:rPr lang="en-US" dirty="0"/>
              <a:t>A unique selling proposition (USP) defines your competitive </a:t>
            </a:r>
            <a:r>
              <a:rPr lang="en-US" dirty="0" smtClean="0"/>
              <a:t>advantage.</a:t>
            </a:r>
            <a:r>
              <a:rPr lang="en-US" dirty="0"/>
              <a:t> </a:t>
            </a:r>
            <a:r>
              <a:rPr lang="en-US" dirty="0" smtClean="0"/>
              <a:t>You </a:t>
            </a:r>
            <a:r>
              <a:rPr lang="en-US" dirty="0"/>
              <a:t>must identify what makes you different from your competitors and </a:t>
            </a:r>
            <a:r>
              <a:rPr lang="en-US" dirty="0" err="1" smtClean="0"/>
              <a:t>emphasise</a:t>
            </a:r>
            <a:r>
              <a:rPr lang="en-US" dirty="0" smtClean="0"/>
              <a:t> </a:t>
            </a:r>
            <a:r>
              <a:rPr lang="en-US" dirty="0"/>
              <a:t>these advantages in your marketing.</a:t>
            </a:r>
          </a:p>
          <a:p>
            <a:endParaRPr lang="en-GB" dirty="0"/>
          </a:p>
        </p:txBody>
      </p:sp>
    </p:spTree>
    <p:extLst>
      <p:ext uri="{BB962C8B-B14F-4D97-AF65-F5344CB8AC3E}">
        <p14:creationId xmlns:p14="http://schemas.microsoft.com/office/powerpoint/2010/main" val="150136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6781800" cy="1080120"/>
          </a:xfrm>
        </p:spPr>
        <p:txBody>
          <a:bodyPr/>
          <a:lstStyle/>
          <a:p>
            <a:r>
              <a:rPr lang="en-GB" dirty="0" smtClean="0"/>
              <a:t>USP</a:t>
            </a:r>
            <a:endParaRPr lang="en-GB" dirty="0"/>
          </a:p>
        </p:txBody>
      </p:sp>
      <p:sp>
        <p:nvSpPr>
          <p:cNvPr id="3" name="Content Placeholder 2"/>
          <p:cNvSpPr>
            <a:spLocks noGrp="1"/>
          </p:cNvSpPr>
          <p:nvPr>
            <p:ph idx="1"/>
          </p:nvPr>
        </p:nvSpPr>
        <p:spPr>
          <a:xfrm>
            <a:off x="755576" y="2132856"/>
            <a:ext cx="8136904" cy="3886200"/>
          </a:xfrm>
        </p:spPr>
        <p:txBody>
          <a:bodyPr/>
          <a:lstStyle/>
          <a:p>
            <a:pPr>
              <a:lnSpc>
                <a:spcPct val="90000"/>
              </a:lnSpc>
            </a:pPr>
            <a:r>
              <a:rPr lang="en-US" dirty="0" smtClean="0"/>
              <a:t>Marketing must </a:t>
            </a:r>
            <a:r>
              <a:rPr lang="en-US" dirty="0"/>
              <a:t>make a proposition to the consumer. Not just </a:t>
            </a:r>
            <a:r>
              <a:rPr lang="en-US" dirty="0" smtClean="0"/>
              <a:t>words, </a:t>
            </a:r>
            <a:r>
              <a:rPr lang="en-US" dirty="0"/>
              <a:t>not just show-window advertising. Each advertisement must say to each reader: "Buy this product, and you will get </a:t>
            </a:r>
            <a:r>
              <a:rPr lang="en-US" i="1" dirty="0"/>
              <a:t>this specific benefit</a:t>
            </a:r>
            <a:r>
              <a:rPr lang="en-US" dirty="0"/>
              <a:t>."</a:t>
            </a:r>
          </a:p>
          <a:p>
            <a:pPr>
              <a:lnSpc>
                <a:spcPct val="90000"/>
              </a:lnSpc>
            </a:pPr>
            <a:r>
              <a:rPr lang="en-US" dirty="0"/>
              <a:t>The proposition must be one that the competition either cannot, or does not, offer. It must be unique—either a </a:t>
            </a:r>
            <a:r>
              <a:rPr lang="en-US" dirty="0" smtClean="0"/>
              <a:t>uniqueness of </a:t>
            </a:r>
            <a:r>
              <a:rPr lang="en-US" dirty="0"/>
              <a:t>the brand or a claim not otherwise made in that particular field of advertising.</a:t>
            </a:r>
          </a:p>
          <a:p>
            <a:pPr>
              <a:lnSpc>
                <a:spcPct val="90000"/>
              </a:lnSpc>
            </a:pPr>
            <a:r>
              <a:rPr lang="en-US" dirty="0"/>
              <a:t>The proposition must be so strong that it can move the mass millions, i.e., pull over new customers to your product.</a:t>
            </a:r>
          </a:p>
          <a:p>
            <a:endParaRPr lang="en-GB" dirty="0"/>
          </a:p>
        </p:txBody>
      </p:sp>
    </p:spTree>
    <p:extLst>
      <p:ext uri="{BB962C8B-B14F-4D97-AF65-F5344CB8AC3E}">
        <p14:creationId xmlns:p14="http://schemas.microsoft.com/office/powerpoint/2010/main" val="120763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7560840" cy="1152128"/>
          </a:xfrm>
        </p:spPr>
        <p:txBody>
          <a:bodyPr/>
          <a:lstStyle/>
          <a:p>
            <a:r>
              <a:rPr lang="en-GB" dirty="0" smtClean="0"/>
              <a:t>USP (Best Practice #1)</a:t>
            </a:r>
            <a:endParaRPr lang="en-GB" dirty="0"/>
          </a:p>
        </p:txBody>
      </p:sp>
      <p:sp>
        <p:nvSpPr>
          <p:cNvPr id="3" name="Content Placeholder 2"/>
          <p:cNvSpPr>
            <a:spLocks noGrp="1"/>
          </p:cNvSpPr>
          <p:nvPr>
            <p:ph idx="1"/>
          </p:nvPr>
        </p:nvSpPr>
        <p:spPr>
          <a:xfrm>
            <a:off x="755576" y="1268760"/>
            <a:ext cx="7543800" cy="4750296"/>
          </a:xfrm>
        </p:spPr>
        <p:txBody>
          <a:bodyPr/>
          <a:lstStyle/>
          <a:p>
            <a:r>
              <a:rPr lang="en-US" b="1" dirty="0" smtClean="0"/>
              <a:t>Domino’s Pizzas</a:t>
            </a:r>
          </a:p>
          <a:p>
            <a:r>
              <a:rPr lang="en-US" dirty="0" smtClean="0"/>
              <a:t>Since 1973, </a:t>
            </a:r>
            <a:r>
              <a:rPr lang="en-GB" dirty="0" smtClean="0"/>
              <a:t>“</a:t>
            </a:r>
            <a:r>
              <a:rPr lang="en-GB" i="1" dirty="0" smtClean="0"/>
              <a:t>You </a:t>
            </a:r>
            <a:r>
              <a:rPr lang="en-GB" i="1" dirty="0"/>
              <a:t>get fresh, hot pizza delivered to your door in 30 minutes or less—or it's </a:t>
            </a:r>
            <a:r>
              <a:rPr lang="en-GB" i="1" dirty="0" smtClean="0"/>
              <a:t>free</a:t>
            </a:r>
            <a:r>
              <a:rPr lang="en-GB" dirty="0" smtClean="0"/>
              <a:t>.”</a:t>
            </a:r>
          </a:p>
          <a:p>
            <a:r>
              <a:rPr lang="en-GB" dirty="0"/>
              <a:t>Online GPS Tracking to track your delivery.</a:t>
            </a:r>
          </a:p>
          <a:p>
            <a:pPr marL="0" indent="0">
              <a:buNone/>
            </a:pPr>
            <a:endParaRPr lang="en-GB" dirty="0" smtClean="0"/>
          </a:p>
          <a:p>
            <a:pPr lvl="1"/>
            <a:r>
              <a:rPr lang="en-GB" dirty="0" smtClean="0"/>
              <a:t>Are they the cheapest?</a:t>
            </a:r>
          </a:p>
          <a:p>
            <a:pPr lvl="1"/>
            <a:r>
              <a:rPr lang="en-GB" dirty="0" smtClean="0"/>
              <a:t>Are they the best quality?</a:t>
            </a:r>
          </a:p>
          <a:p>
            <a:pPr lvl="1"/>
            <a:r>
              <a:rPr lang="en-GB" dirty="0" smtClean="0"/>
              <a:t>Are they value for money?</a:t>
            </a:r>
            <a:endParaRPr lang="en-US" dirty="0"/>
          </a:p>
        </p:txBody>
      </p:sp>
      <p:pic>
        <p:nvPicPr>
          <p:cNvPr id="8194" name="Picture 2" descr="http://sproutsocial.com/insights/wp-content/uploads/2015/10/Dominos-Pizza-30-Minute-Delivery-Guarante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3789040"/>
            <a:ext cx="3803576" cy="285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35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064896" cy="936104"/>
          </a:xfrm>
        </p:spPr>
        <p:txBody>
          <a:bodyPr/>
          <a:lstStyle/>
          <a:p>
            <a:r>
              <a:rPr lang="en-GB" dirty="0"/>
              <a:t>USP (Best Practice </a:t>
            </a:r>
            <a:r>
              <a:rPr lang="en-GB" dirty="0" smtClean="0"/>
              <a:t>#2)</a:t>
            </a:r>
            <a:endParaRPr lang="en-GB" dirty="0"/>
          </a:p>
        </p:txBody>
      </p:sp>
      <p:sp>
        <p:nvSpPr>
          <p:cNvPr id="3" name="Content Placeholder 2"/>
          <p:cNvSpPr>
            <a:spLocks noGrp="1"/>
          </p:cNvSpPr>
          <p:nvPr>
            <p:ph idx="1"/>
          </p:nvPr>
        </p:nvSpPr>
        <p:spPr>
          <a:xfrm>
            <a:off x="755576" y="1556792"/>
            <a:ext cx="7543800" cy="3886200"/>
          </a:xfrm>
        </p:spPr>
        <p:txBody>
          <a:bodyPr/>
          <a:lstStyle/>
          <a:p>
            <a:r>
              <a:rPr lang="en-GB" dirty="0" smtClean="0"/>
              <a:t>TOMS Shoes (</a:t>
            </a:r>
            <a:r>
              <a:rPr lang="en-GB" dirty="0" smtClean="0">
                <a:hlinkClick r:id="rId2"/>
              </a:rPr>
              <a:t>www.toms.co.uk</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55" y="2751572"/>
            <a:ext cx="6731471" cy="4098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6411" y="1988840"/>
            <a:ext cx="400759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23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Custom 4">
      <a:dk1>
        <a:sysClr val="windowText" lastClr="000000"/>
      </a:dk1>
      <a:lt1>
        <a:sysClr val="window" lastClr="FFFFFF"/>
      </a:lt1>
      <a:dk2>
        <a:srgbClr val="303030"/>
      </a:dk2>
      <a:lt2>
        <a:srgbClr val="DEDEE0"/>
      </a:lt2>
      <a:accent1>
        <a:srgbClr val="BE0F34"/>
      </a:accent1>
      <a:accent2>
        <a:srgbClr val="726056"/>
      </a:accent2>
      <a:accent3>
        <a:srgbClr val="AC956E"/>
      </a:accent3>
      <a:accent4>
        <a:srgbClr val="808DA9"/>
      </a:accent4>
      <a:accent5>
        <a:srgbClr val="424E5B"/>
      </a:accent5>
      <a:accent6>
        <a:srgbClr val="730E00"/>
      </a:accent6>
      <a:hlink>
        <a:srgbClr val="CC0000"/>
      </a:hlink>
      <a:folHlink>
        <a:srgbClr val="D89243"/>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2763</TotalTime>
  <Words>2059</Words>
  <Application>Microsoft Office PowerPoint</Application>
  <PresentationFormat>On-screen Show (4:3)</PresentationFormat>
  <Paragraphs>335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Aharoni</vt:lpstr>
      <vt:lpstr>Arial</vt:lpstr>
      <vt:lpstr>Arial Black</vt:lpstr>
      <vt:lpstr>Tahoma</vt:lpstr>
      <vt:lpstr>Times</vt:lpstr>
      <vt:lpstr>Wingdings</vt:lpstr>
      <vt:lpstr>NewsPrint</vt:lpstr>
      <vt:lpstr>IS3S661 Strategic IS Management   </vt:lpstr>
      <vt:lpstr>Strategy Initiation: Capability Analysis</vt:lpstr>
      <vt:lpstr>Last Week: SWOT</vt:lpstr>
      <vt:lpstr>Capability Analysis</vt:lpstr>
      <vt:lpstr>Unique Selling Proposition Product View</vt:lpstr>
      <vt:lpstr>Unique Selling Proposition Business View</vt:lpstr>
      <vt:lpstr>USP</vt:lpstr>
      <vt:lpstr>USP (Best Practice #1)</vt:lpstr>
      <vt:lpstr>USP (Best Practice #2)</vt:lpstr>
      <vt:lpstr>USP (Bad Practice #1)</vt:lpstr>
      <vt:lpstr>USP</vt:lpstr>
      <vt:lpstr>USP</vt:lpstr>
      <vt:lpstr>Creating a USP</vt:lpstr>
      <vt:lpstr>Strategy Formulation: Value Creation</vt:lpstr>
      <vt:lpstr>Consumer Benefit?</vt:lpstr>
      <vt:lpstr>PowerPoint Presentation</vt:lpstr>
      <vt:lpstr>Value Creation</vt:lpstr>
      <vt:lpstr>PowerPoint Presentation</vt:lpstr>
      <vt:lpstr>Value Creation</vt:lpstr>
      <vt:lpstr>Value Creation Gone Wrong</vt:lpstr>
      <vt:lpstr>Capturing Value</vt:lpstr>
      <vt:lpstr>Stepping back a bit: For the Gamers out there ...</vt:lpstr>
      <vt:lpstr>Distributing Value</vt:lpstr>
      <vt:lpstr>What is a Value Chain?</vt:lpstr>
      <vt:lpstr>Value Chain Model</vt:lpstr>
      <vt:lpstr>Value Chain Model</vt:lpstr>
      <vt:lpstr>PowerPoint Presentation</vt:lpstr>
      <vt:lpstr>Value Chain Model &amp; e-Commerce</vt:lpstr>
      <vt:lpstr>Revised Value Chain Model (Deise et al. 2000)</vt:lpstr>
      <vt:lpstr>Resource Analysis</vt:lpstr>
      <vt:lpstr>VRIN Value of Strategic Capabilities </vt:lpstr>
      <vt:lpstr>VRIN Rarity</vt:lpstr>
      <vt:lpstr>VRIN Inimitability</vt:lpstr>
      <vt:lpstr>VRIN Non-Substitutability</vt:lpstr>
      <vt:lpstr>VRIN Summary</vt:lpstr>
      <vt:lpstr>VRIN Framework</vt:lpstr>
      <vt:lpstr>PowerPoint Presentation</vt:lpstr>
      <vt:lpstr>Core Competence</vt:lpstr>
      <vt:lpstr>PowerPoint Presentation</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IS3S603 e-Business Systems &amp; Strategy</dc:title>
  <dc:creator>Kidner</dc:creator>
  <cp:lastModifiedBy>David Kidner</cp:lastModifiedBy>
  <cp:revision>204</cp:revision>
  <dcterms:created xsi:type="dcterms:W3CDTF">2015-09-27T11:09:28Z</dcterms:created>
  <dcterms:modified xsi:type="dcterms:W3CDTF">2019-10-15T10:21:13Z</dcterms:modified>
</cp:coreProperties>
</file>