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8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90" r:id="rId30"/>
    <p:sldId id="291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</p:sldIdLst>
  <p:sldSz cx="8229600" cy="6172200"/>
  <p:notesSz cx="8229600" cy="6172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1638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8175" y="2263141"/>
            <a:ext cx="5940406" cy="2036503"/>
          </a:xfrm>
        </p:spPr>
        <p:txBody>
          <a:bodyPr anchor="b">
            <a:normAutofit/>
          </a:bodyPr>
          <a:lstStyle>
            <a:lvl1pPr>
              <a:defRPr sz="48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8175" y="4299642"/>
            <a:ext cx="5940406" cy="1013655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smtClean="0"/>
              <a:t>© </a:t>
            </a:r>
            <a:r>
              <a:rPr lang="en-US" smtClean="0"/>
              <a:t>Learning </a:t>
            </a:r>
            <a:r>
              <a:rPr lang="en-US" spc="0" smtClean="0"/>
              <a:t>Tree </a:t>
            </a:r>
            <a:r>
              <a:rPr lang="en-US" spc="-5" smtClean="0"/>
              <a:t>International, Inc. All </a:t>
            </a:r>
            <a:r>
              <a:rPr lang="en-US" spc="0" smtClean="0"/>
              <a:t>rights </a:t>
            </a:r>
            <a:r>
              <a:rPr lang="en-US" smtClean="0"/>
              <a:t>reserved. Not to </a:t>
            </a:r>
            <a:r>
              <a:rPr lang="en-US" spc="5" smtClean="0"/>
              <a:t>be </a:t>
            </a:r>
            <a:r>
              <a:rPr lang="en-US" smtClean="0"/>
              <a:t>reproduced without prior </a:t>
            </a:r>
            <a:r>
              <a:rPr lang="en-US" spc="-5" smtClean="0"/>
              <a:t>written</a:t>
            </a:r>
            <a:r>
              <a:rPr lang="en-US" spc="160" smtClean="0"/>
              <a:t> </a:t>
            </a:r>
            <a:r>
              <a:rPr lang="en-US" smtClean="0"/>
              <a:t>consent.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28547" y="3889043"/>
            <a:ext cx="1255926" cy="703603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1" y="4076587"/>
            <a:ext cx="526480" cy="328613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GB" spc="0" smtClean="0"/>
              <a:t>1-</a:t>
            </a:r>
            <a:fld id="{81D60167-4931-47E6-BA6A-407CBD079E47}" type="slidenum">
              <a:rPr spc="0" smtClean="0"/>
              <a:t>‹#›</a:t>
            </a:fld>
            <a:endParaRPr spc="0" dirty="0"/>
          </a:p>
        </p:txBody>
      </p:sp>
    </p:spTree>
    <p:extLst>
      <p:ext uri="{BB962C8B-B14F-4D97-AF65-F5344CB8AC3E}">
        <p14:creationId xmlns:p14="http://schemas.microsoft.com/office/powerpoint/2010/main" val="44560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174" y="548640"/>
            <a:ext cx="5932787" cy="2805336"/>
          </a:xfrm>
        </p:spPr>
        <p:txBody>
          <a:bodyPr anchor="ctr">
            <a:normAutofit/>
          </a:bodyPr>
          <a:lstStyle>
            <a:lvl1pPr algn="l">
              <a:defRPr sz="432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8174" y="3918641"/>
            <a:ext cx="5932787" cy="1400278"/>
          </a:xfrm>
        </p:spPr>
        <p:txBody>
          <a:bodyPr anchor="ctr">
            <a:normAutofit/>
          </a:bodyPr>
          <a:lstStyle>
            <a:lvl1pPr marL="0" indent="0" algn="l">
              <a:buNone/>
              <a:defRPr sz="162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114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smtClean="0"/>
              <a:t>© </a:t>
            </a:r>
            <a:r>
              <a:rPr lang="en-US" smtClean="0"/>
              <a:t>Learning </a:t>
            </a:r>
            <a:r>
              <a:rPr lang="en-US" spc="0" smtClean="0"/>
              <a:t>Tree </a:t>
            </a:r>
            <a:r>
              <a:rPr lang="en-US" spc="-5" smtClean="0"/>
              <a:t>International, Inc. All </a:t>
            </a:r>
            <a:r>
              <a:rPr lang="en-US" spc="0" smtClean="0"/>
              <a:t>rights </a:t>
            </a:r>
            <a:r>
              <a:rPr lang="en-US" smtClean="0"/>
              <a:t>reserved. Not to </a:t>
            </a:r>
            <a:r>
              <a:rPr lang="en-US" spc="5" smtClean="0"/>
              <a:t>be </a:t>
            </a:r>
            <a:r>
              <a:rPr lang="en-US" smtClean="0"/>
              <a:t>reproduced without prior </a:t>
            </a:r>
            <a:r>
              <a:rPr lang="en-US" spc="-5" smtClean="0"/>
              <a:t>written</a:t>
            </a:r>
            <a:r>
              <a:rPr lang="en-US" spc="160" smtClean="0"/>
              <a:t> </a:t>
            </a:r>
            <a:r>
              <a:rPr lang="en-US" smtClean="0"/>
              <a:t>consent.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2" y="2849875"/>
            <a:ext cx="1222520" cy="4572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0105" y="2919726"/>
            <a:ext cx="526480" cy="328613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GB" spc="0" smtClean="0"/>
              <a:t>1-</a:t>
            </a:r>
            <a:fld id="{81D60167-4931-47E6-BA6A-407CBD079E47}" type="slidenum">
              <a:rPr spc="0" smtClean="0"/>
              <a:t>‹#›</a:t>
            </a:fld>
            <a:endParaRPr spc="0" dirty="0"/>
          </a:p>
        </p:txBody>
      </p:sp>
    </p:spTree>
    <p:extLst>
      <p:ext uri="{BB962C8B-B14F-4D97-AF65-F5344CB8AC3E}">
        <p14:creationId xmlns:p14="http://schemas.microsoft.com/office/powerpoint/2010/main" val="3698113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311" y="548640"/>
            <a:ext cx="5498628" cy="2606040"/>
          </a:xfrm>
        </p:spPr>
        <p:txBody>
          <a:bodyPr anchor="ctr">
            <a:normAutofit/>
          </a:bodyPr>
          <a:lstStyle>
            <a:lvl1pPr algn="l">
              <a:defRPr sz="432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74375" y="3154680"/>
            <a:ext cx="5088499" cy="3429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11480" indent="0">
              <a:buFontTx/>
              <a:buNone/>
              <a:defRPr/>
            </a:lvl2pPr>
            <a:lvl3pPr marL="822960" indent="0">
              <a:buFontTx/>
              <a:buNone/>
              <a:defRPr/>
            </a:lvl3pPr>
            <a:lvl4pPr marL="1234440" indent="0">
              <a:buFontTx/>
              <a:buNone/>
              <a:defRPr/>
            </a:lvl4pPr>
            <a:lvl5pPr marL="164592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8174" y="3918641"/>
            <a:ext cx="5932787" cy="1400278"/>
          </a:xfrm>
        </p:spPr>
        <p:txBody>
          <a:bodyPr anchor="ctr">
            <a:normAutofit/>
          </a:bodyPr>
          <a:lstStyle>
            <a:lvl1pPr marL="0" indent="0" algn="l">
              <a:buNone/>
              <a:defRPr sz="162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114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smtClean="0"/>
              <a:t>© </a:t>
            </a:r>
            <a:r>
              <a:rPr lang="en-US" smtClean="0"/>
              <a:t>Learning </a:t>
            </a:r>
            <a:r>
              <a:rPr lang="en-US" spc="0" smtClean="0"/>
              <a:t>Tree </a:t>
            </a:r>
            <a:r>
              <a:rPr lang="en-US" spc="-5" smtClean="0"/>
              <a:t>International, Inc. All </a:t>
            </a:r>
            <a:r>
              <a:rPr lang="en-US" spc="0" smtClean="0"/>
              <a:t>rights </a:t>
            </a:r>
            <a:r>
              <a:rPr lang="en-US" smtClean="0"/>
              <a:t>reserved. Not to </a:t>
            </a:r>
            <a:r>
              <a:rPr lang="en-US" spc="5" smtClean="0"/>
              <a:t>be </a:t>
            </a:r>
            <a:r>
              <a:rPr lang="en-US" smtClean="0"/>
              <a:t>reproduced without prior </a:t>
            </a:r>
            <a:r>
              <a:rPr lang="en-US" spc="-5" smtClean="0"/>
              <a:t>written</a:t>
            </a:r>
            <a:r>
              <a:rPr lang="en-US" spc="160" smtClean="0"/>
              <a:t> </a:t>
            </a:r>
            <a:r>
              <a:rPr lang="en-US" smtClean="0"/>
              <a:t>consent.</a:t>
            </a:r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2" y="2849875"/>
            <a:ext cx="1222520" cy="4572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0105" y="2919726"/>
            <a:ext cx="526480" cy="328613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GB" spc="0" smtClean="0"/>
              <a:t>1-</a:t>
            </a:r>
            <a:fld id="{81D60167-4931-47E6-BA6A-407CBD079E47}" type="slidenum">
              <a:rPr spc="0" smtClean="0"/>
              <a:t>‹#›</a:t>
            </a:fld>
            <a:endParaRPr spc="0" dirty="0"/>
          </a:p>
        </p:txBody>
      </p:sp>
      <p:sp>
        <p:nvSpPr>
          <p:cNvPr id="14" name="TextBox 13"/>
          <p:cNvSpPr txBox="1"/>
          <p:nvPr/>
        </p:nvSpPr>
        <p:spPr>
          <a:xfrm>
            <a:off x="1627485" y="583205"/>
            <a:ext cx="411587" cy="526298"/>
          </a:xfrm>
          <a:prstGeom prst="rect">
            <a:avLst/>
          </a:prstGeom>
        </p:spPr>
        <p:txBody>
          <a:bodyPr vert="horz" lIns="82296" tIns="41148" rIns="82296" bIns="41148" rtlCol="0" anchor="ctr">
            <a:noAutofit/>
          </a:bodyPr>
          <a:lstStyle/>
          <a:p>
            <a:pPr lvl="0"/>
            <a:r>
              <a:rPr lang="en-US" sz="72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52580" y="2614776"/>
            <a:ext cx="411587" cy="526298"/>
          </a:xfrm>
          <a:prstGeom prst="rect">
            <a:avLst/>
          </a:prstGeom>
        </p:spPr>
        <p:txBody>
          <a:bodyPr vert="horz" lIns="82296" tIns="41148" rIns="82296" bIns="41148" rtlCol="0" anchor="ctr">
            <a:noAutofit/>
          </a:bodyPr>
          <a:lstStyle/>
          <a:p>
            <a:pPr lvl="0"/>
            <a:r>
              <a:rPr lang="en-US" sz="72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8706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174" y="2194561"/>
            <a:ext cx="5932787" cy="2452361"/>
          </a:xfrm>
        </p:spPr>
        <p:txBody>
          <a:bodyPr anchor="b">
            <a:normAutofit/>
          </a:bodyPr>
          <a:lstStyle>
            <a:lvl1pPr algn="l">
              <a:defRPr sz="432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48174" y="4663440"/>
            <a:ext cx="5932787" cy="65666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smtClean="0"/>
              <a:t>© </a:t>
            </a:r>
            <a:r>
              <a:rPr lang="en-US" smtClean="0"/>
              <a:t>Learning </a:t>
            </a:r>
            <a:r>
              <a:rPr lang="en-US" spc="0" smtClean="0"/>
              <a:t>Tree </a:t>
            </a:r>
            <a:r>
              <a:rPr lang="en-US" spc="-5" smtClean="0"/>
              <a:t>International, Inc. All </a:t>
            </a:r>
            <a:r>
              <a:rPr lang="en-US" spc="0" smtClean="0"/>
              <a:t>rights </a:t>
            </a:r>
            <a:r>
              <a:rPr lang="en-US" smtClean="0"/>
              <a:t>reserved. Not to </a:t>
            </a:r>
            <a:r>
              <a:rPr lang="en-US" spc="5" smtClean="0"/>
              <a:t>be </a:t>
            </a:r>
            <a:r>
              <a:rPr lang="en-US" smtClean="0"/>
              <a:t>reproduced without prior </a:t>
            </a:r>
            <a:r>
              <a:rPr lang="en-US" spc="-5" smtClean="0"/>
              <a:t>written</a:t>
            </a:r>
            <a:r>
              <a:rPr lang="en-US" spc="160" smtClean="0"/>
              <a:t> </a:t>
            </a:r>
            <a:r>
              <a:rPr lang="en-US" smtClean="0"/>
              <a:t>consent.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2" y="4419594"/>
            <a:ext cx="1222520" cy="4572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0105" y="4484779"/>
            <a:ext cx="526480" cy="328613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GB" spc="0" smtClean="0"/>
              <a:t>1-</a:t>
            </a:r>
            <a:fld id="{81D60167-4931-47E6-BA6A-407CBD079E47}" type="slidenum">
              <a:rPr spc="0" smtClean="0"/>
              <a:t>‹#›</a:t>
            </a:fld>
            <a:endParaRPr spc="0" dirty="0"/>
          </a:p>
        </p:txBody>
      </p:sp>
    </p:spTree>
    <p:extLst>
      <p:ext uri="{BB962C8B-B14F-4D97-AF65-F5344CB8AC3E}">
        <p14:creationId xmlns:p14="http://schemas.microsoft.com/office/powerpoint/2010/main" val="2320388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969311" y="548640"/>
            <a:ext cx="5498628" cy="2606040"/>
          </a:xfrm>
        </p:spPr>
        <p:txBody>
          <a:bodyPr anchor="ctr">
            <a:normAutofit/>
          </a:bodyPr>
          <a:lstStyle>
            <a:lvl1pPr algn="l">
              <a:defRPr sz="432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48173" y="3909060"/>
            <a:ext cx="6019463" cy="75438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160">
                <a:solidFill>
                  <a:schemeClr val="accent1"/>
                </a:solidFill>
              </a:defRPr>
            </a:lvl1pPr>
            <a:lvl2pPr marL="411480" indent="0">
              <a:buFontTx/>
              <a:buNone/>
              <a:defRPr/>
            </a:lvl2pPr>
            <a:lvl3pPr marL="822960" indent="0">
              <a:buFontTx/>
              <a:buNone/>
              <a:defRPr/>
            </a:lvl3pPr>
            <a:lvl4pPr marL="1234440" indent="0">
              <a:buFontTx/>
              <a:buNone/>
              <a:defRPr/>
            </a:lvl4pPr>
            <a:lvl5pPr marL="164592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48173" y="4663440"/>
            <a:ext cx="6019463" cy="65666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smtClean="0"/>
              <a:t>© </a:t>
            </a:r>
            <a:r>
              <a:rPr lang="en-US" smtClean="0"/>
              <a:t>Learning </a:t>
            </a:r>
            <a:r>
              <a:rPr lang="en-US" spc="0" smtClean="0"/>
              <a:t>Tree </a:t>
            </a:r>
            <a:r>
              <a:rPr lang="en-US" spc="-5" smtClean="0"/>
              <a:t>International, Inc. All </a:t>
            </a:r>
            <a:r>
              <a:rPr lang="en-US" spc="0" smtClean="0"/>
              <a:t>rights </a:t>
            </a:r>
            <a:r>
              <a:rPr lang="en-US" smtClean="0"/>
              <a:t>reserved. Not to </a:t>
            </a:r>
            <a:r>
              <a:rPr lang="en-US" spc="5" smtClean="0"/>
              <a:t>be </a:t>
            </a:r>
            <a:r>
              <a:rPr lang="en-US" smtClean="0"/>
              <a:t>reproduced without prior </a:t>
            </a:r>
            <a:r>
              <a:rPr lang="en-US" spc="-5" smtClean="0"/>
              <a:t>written</a:t>
            </a:r>
            <a:r>
              <a:rPr lang="en-US" spc="160" smtClean="0"/>
              <a:t> </a:t>
            </a:r>
            <a:r>
              <a:rPr lang="en-US" smtClean="0"/>
              <a:t>consent.</a:t>
            </a:r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2" y="4419594"/>
            <a:ext cx="1222520" cy="4572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0105" y="4484779"/>
            <a:ext cx="526480" cy="328613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GB" spc="0" smtClean="0"/>
              <a:t>1-</a:t>
            </a:r>
            <a:fld id="{81D60167-4931-47E6-BA6A-407CBD079E47}" type="slidenum">
              <a:rPr spc="0" smtClean="0"/>
              <a:t>‹#›</a:t>
            </a:fld>
            <a:endParaRPr spc="0" dirty="0"/>
          </a:p>
        </p:txBody>
      </p:sp>
      <p:sp>
        <p:nvSpPr>
          <p:cNvPr id="11" name="TextBox 10"/>
          <p:cNvSpPr txBox="1"/>
          <p:nvPr/>
        </p:nvSpPr>
        <p:spPr>
          <a:xfrm>
            <a:off x="1627485" y="583205"/>
            <a:ext cx="411587" cy="526298"/>
          </a:xfrm>
          <a:prstGeom prst="rect">
            <a:avLst/>
          </a:prstGeom>
        </p:spPr>
        <p:txBody>
          <a:bodyPr vert="horz" lIns="82296" tIns="41148" rIns="82296" bIns="41148" rtlCol="0" anchor="ctr">
            <a:noAutofit/>
          </a:bodyPr>
          <a:lstStyle/>
          <a:p>
            <a:pPr lvl="0"/>
            <a:r>
              <a:rPr lang="en-US" sz="72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52580" y="2614776"/>
            <a:ext cx="411587" cy="526298"/>
          </a:xfrm>
          <a:prstGeom prst="rect">
            <a:avLst/>
          </a:prstGeom>
        </p:spPr>
        <p:txBody>
          <a:bodyPr vert="horz" lIns="82296" tIns="41148" rIns="82296" bIns="41148" rtlCol="0" anchor="ctr">
            <a:noAutofit/>
          </a:bodyPr>
          <a:lstStyle/>
          <a:p>
            <a:pPr lvl="0"/>
            <a:r>
              <a:rPr lang="en-US" sz="72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3522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174" y="564666"/>
            <a:ext cx="5932786" cy="2592018"/>
          </a:xfrm>
        </p:spPr>
        <p:txBody>
          <a:bodyPr anchor="ctr">
            <a:normAutofit/>
          </a:bodyPr>
          <a:lstStyle>
            <a:lvl1pPr algn="l">
              <a:defRPr sz="432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48174" y="3909060"/>
            <a:ext cx="5932787" cy="75438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160">
                <a:solidFill>
                  <a:schemeClr val="accent1"/>
                </a:solidFill>
              </a:defRPr>
            </a:lvl1pPr>
            <a:lvl2pPr marL="411480" indent="0">
              <a:buFontTx/>
              <a:buNone/>
              <a:defRPr/>
            </a:lvl2pPr>
            <a:lvl3pPr marL="822960" indent="0">
              <a:buFontTx/>
              <a:buNone/>
              <a:defRPr/>
            </a:lvl3pPr>
            <a:lvl4pPr marL="1234440" indent="0">
              <a:buFontTx/>
              <a:buNone/>
              <a:defRPr/>
            </a:lvl4pPr>
            <a:lvl5pPr marL="164592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48174" y="4663440"/>
            <a:ext cx="5932787" cy="65666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smtClean="0"/>
              <a:t>© </a:t>
            </a:r>
            <a:r>
              <a:rPr lang="en-US" smtClean="0"/>
              <a:t>Learning </a:t>
            </a:r>
            <a:r>
              <a:rPr lang="en-US" spc="0" smtClean="0"/>
              <a:t>Tree </a:t>
            </a:r>
            <a:r>
              <a:rPr lang="en-US" spc="-5" smtClean="0"/>
              <a:t>International, Inc. All </a:t>
            </a:r>
            <a:r>
              <a:rPr lang="en-US" spc="0" smtClean="0"/>
              <a:t>rights </a:t>
            </a:r>
            <a:r>
              <a:rPr lang="en-US" smtClean="0"/>
              <a:t>reserved. Not to </a:t>
            </a:r>
            <a:r>
              <a:rPr lang="en-US" spc="5" smtClean="0"/>
              <a:t>be </a:t>
            </a:r>
            <a:r>
              <a:rPr lang="en-US" smtClean="0"/>
              <a:t>reproduced without prior </a:t>
            </a:r>
            <a:r>
              <a:rPr lang="en-US" spc="-5" smtClean="0"/>
              <a:t>written</a:t>
            </a:r>
            <a:r>
              <a:rPr lang="en-US" spc="160" smtClean="0"/>
              <a:t> </a:t>
            </a:r>
            <a:r>
              <a:rPr lang="en-US" smtClean="0"/>
              <a:t>consent.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2" y="4419594"/>
            <a:ext cx="1222520" cy="4572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0105" y="4484779"/>
            <a:ext cx="526480" cy="328613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GB" spc="0" smtClean="0"/>
              <a:t>1-</a:t>
            </a:r>
            <a:fld id="{81D60167-4931-47E6-BA6A-407CBD079E47}" type="slidenum">
              <a:rPr spc="0" smtClean="0"/>
              <a:t>‹#›</a:t>
            </a:fld>
            <a:endParaRPr spc="0" dirty="0"/>
          </a:p>
        </p:txBody>
      </p:sp>
    </p:spTree>
    <p:extLst>
      <p:ext uri="{BB962C8B-B14F-4D97-AF65-F5344CB8AC3E}">
        <p14:creationId xmlns:p14="http://schemas.microsoft.com/office/powerpoint/2010/main" val="486854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smtClean="0"/>
              <a:t>© </a:t>
            </a:r>
            <a:r>
              <a:rPr lang="en-US" smtClean="0"/>
              <a:t>Learning </a:t>
            </a:r>
            <a:r>
              <a:rPr lang="en-US" spc="0" smtClean="0"/>
              <a:t>Tree </a:t>
            </a:r>
            <a:r>
              <a:rPr lang="en-US" spc="-5" smtClean="0"/>
              <a:t>International, Inc. All </a:t>
            </a:r>
            <a:r>
              <a:rPr lang="en-US" spc="0" smtClean="0"/>
              <a:t>rights </a:t>
            </a:r>
            <a:r>
              <a:rPr lang="en-US" smtClean="0"/>
              <a:t>reserved. Not to </a:t>
            </a:r>
            <a:r>
              <a:rPr lang="en-US" spc="5" smtClean="0"/>
              <a:t>be </a:t>
            </a:r>
            <a:r>
              <a:rPr lang="en-US" smtClean="0"/>
              <a:t>reproduced without prior </a:t>
            </a:r>
            <a:r>
              <a:rPr lang="en-US" spc="-5" smtClean="0"/>
              <a:t>written</a:t>
            </a:r>
            <a:r>
              <a:rPr lang="en-US" spc="160" smtClean="0"/>
              <a:t> </a:t>
            </a:r>
            <a:r>
              <a:rPr lang="en-US" smtClean="0"/>
              <a:t>consent.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2" y="640075"/>
            <a:ext cx="1222520" cy="4572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GB" spc="0" smtClean="0"/>
              <a:t>1-</a:t>
            </a:r>
            <a:fld id="{81D60167-4931-47E6-BA6A-407CBD079E47}" type="slidenum">
              <a:rPr spc="0" smtClean="0"/>
              <a:t>‹#›</a:t>
            </a:fld>
            <a:endParaRPr spc="0" dirty="0"/>
          </a:p>
        </p:txBody>
      </p:sp>
    </p:spTree>
    <p:extLst>
      <p:ext uri="{BB962C8B-B14F-4D97-AF65-F5344CB8AC3E}">
        <p14:creationId xmlns:p14="http://schemas.microsoft.com/office/powerpoint/2010/main" val="1326509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90681" y="564666"/>
            <a:ext cx="1490519" cy="4755435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48175" y="564666"/>
            <a:ext cx="4244713" cy="47554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smtClean="0"/>
              <a:t>© </a:t>
            </a:r>
            <a:r>
              <a:rPr lang="en-US" smtClean="0"/>
              <a:t>Learning </a:t>
            </a:r>
            <a:r>
              <a:rPr lang="en-US" spc="0" smtClean="0"/>
              <a:t>Tree </a:t>
            </a:r>
            <a:r>
              <a:rPr lang="en-US" spc="-5" smtClean="0"/>
              <a:t>International, Inc. All </a:t>
            </a:r>
            <a:r>
              <a:rPr lang="en-US" spc="0" smtClean="0"/>
              <a:t>rights </a:t>
            </a:r>
            <a:r>
              <a:rPr lang="en-US" smtClean="0"/>
              <a:t>reserved. Not to </a:t>
            </a:r>
            <a:r>
              <a:rPr lang="en-US" spc="5" smtClean="0"/>
              <a:t>be </a:t>
            </a:r>
            <a:r>
              <a:rPr lang="en-US" smtClean="0"/>
              <a:t>reproduced without prior </a:t>
            </a:r>
            <a:r>
              <a:rPr lang="en-US" spc="-5" smtClean="0"/>
              <a:t>written</a:t>
            </a:r>
            <a:r>
              <a:rPr lang="en-US" spc="160" smtClean="0"/>
              <a:t> </a:t>
            </a:r>
            <a:r>
              <a:rPr lang="en-US" smtClean="0"/>
              <a:t>consent.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2" y="640075"/>
            <a:ext cx="1222520" cy="4572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GB" spc="0" smtClean="0"/>
              <a:t>1-</a:t>
            </a:r>
            <a:fld id="{81D60167-4931-47E6-BA6A-407CBD079E47}" type="slidenum">
              <a:rPr spc="0" smtClean="0"/>
              <a:t>‹#›</a:t>
            </a:fld>
            <a:endParaRPr spc="0" dirty="0"/>
          </a:p>
        </p:txBody>
      </p:sp>
    </p:spTree>
    <p:extLst>
      <p:ext uri="{BB962C8B-B14F-4D97-AF65-F5344CB8AC3E}">
        <p14:creationId xmlns:p14="http://schemas.microsoft.com/office/powerpoint/2010/main" val="279176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681" y="561699"/>
            <a:ext cx="5930279" cy="11528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74" y="1920240"/>
            <a:ext cx="5932787" cy="33998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smtClean="0"/>
              <a:t>© </a:t>
            </a:r>
            <a:r>
              <a:rPr lang="en-US" smtClean="0"/>
              <a:t>Learning </a:t>
            </a:r>
            <a:r>
              <a:rPr lang="en-US" spc="0" smtClean="0"/>
              <a:t>Tree </a:t>
            </a:r>
            <a:r>
              <a:rPr lang="en-US" spc="-5" smtClean="0"/>
              <a:t>International, Inc. All </a:t>
            </a:r>
            <a:r>
              <a:rPr lang="en-US" spc="0" smtClean="0"/>
              <a:t>rights </a:t>
            </a:r>
            <a:r>
              <a:rPr lang="en-US" smtClean="0"/>
              <a:t>reserved. Not to </a:t>
            </a:r>
            <a:r>
              <a:rPr lang="en-US" spc="5" smtClean="0"/>
              <a:t>be </a:t>
            </a:r>
            <a:r>
              <a:rPr lang="en-US" smtClean="0"/>
              <a:t>reproduced without prior </a:t>
            </a:r>
            <a:r>
              <a:rPr lang="en-US" spc="-5" smtClean="0"/>
              <a:t>written</a:t>
            </a:r>
            <a:r>
              <a:rPr lang="en-US" spc="160" smtClean="0"/>
              <a:t> </a:t>
            </a:r>
            <a:r>
              <a:rPr lang="en-US" smtClean="0"/>
              <a:t>consent.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2" y="640075"/>
            <a:ext cx="1222520" cy="4572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GB" spc="0" smtClean="0"/>
              <a:t>1-</a:t>
            </a:r>
            <a:fld id="{81D60167-4931-47E6-BA6A-407CBD079E47}" type="slidenum">
              <a:rPr spc="0" smtClean="0"/>
              <a:t>‹#›</a:t>
            </a:fld>
            <a:endParaRPr spc="0" dirty="0"/>
          </a:p>
        </p:txBody>
      </p:sp>
    </p:spTree>
    <p:extLst>
      <p:ext uri="{BB962C8B-B14F-4D97-AF65-F5344CB8AC3E}">
        <p14:creationId xmlns:p14="http://schemas.microsoft.com/office/powerpoint/2010/main" val="394614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174" y="1867106"/>
            <a:ext cx="5932787" cy="1321920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8174" y="3223260"/>
            <a:ext cx="5932787" cy="77436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114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smtClean="0"/>
              <a:t>© </a:t>
            </a:r>
            <a:r>
              <a:rPr lang="en-US" smtClean="0"/>
              <a:t>Learning </a:t>
            </a:r>
            <a:r>
              <a:rPr lang="en-US" spc="0" smtClean="0"/>
              <a:t>Tree </a:t>
            </a:r>
            <a:r>
              <a:rPr lang="en-US" spc="-5" smtClean="0"/>
              <a:t>International, Inc. All </a:t>
            </a:r>
            <a:r>
              <a:rPr lang="en-US" spc="0" smtClean="0"/>
              <a:t>rights </a:t>
            </a:r>
            <a:r>
              <a:rPr lang="en-US" smtClean="0"/>
              <a:t>reserved. Not to </a:t>
            </a:r>
            <a:r>
              <a:rPr lang="en-US" spc="5" smtClean="0"/>
              <a:t>be </a:t>
            </a:r>
            <a:r>
              <a:rPr lang="en-US" smtClean="0"/>
              <a:t>reproduced without prior </a:t>
            </a:r>
            <a:r>
              <a:rPr lang="en-US" spc="-5" smtClean="0"/>
              <a:t>written</a:t>
            </a:r>
            <a:r>
              <a:rPr lang="en-US" spc="160" smtClean="0"/>
              <a:t> </a:t>
            </a:r>
            <a:r>
              <a:rPr lang="en-US" smtClean="0"/>
              <a:t>consent.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2" y="2849875"/>
            <a:ext cx="1222520" cy="4572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0105" y="2919726"/>
            <a:ext cx="526480" cy="328613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GB" spc="0" smtClean="0"/>
              <a:t>1-</a:t>
            </a:r>
            <a:fld id="{81D60167-4931-47E6-BA6A-407CBD079E47}" type="slidenum">
              <a:rPr spc="0" smtClean="0"/>
              <a:t>‹#›</a:t>
            </a:fld>
            <a:endParaRPr spc="0" dirty="0"/>
          </a:p>
        </p:txBody>
      </p:sp>
    </p:spTree>
    <p:extLst>
      <p:ext uri="{BB962C8B-B14F-4D97-AF65-F5344CB8AC3E}">
        <p14:creationId xmlns:p14="http://schemas.microsoft.com/office/powerpoint/2010/main" val="356569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48175" y="1923036"/>
            <a:ext cx="2877778" cy="339065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3577" y="1923036"/>
            <a:ext cx="2877384" cy="339065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smtClean="0"/>
              <a:t>© </a:t>
            </a:r>
            <a:r>
              <a:rPr lang="en-US" smtClean="0"/>
              <a:t>Learning </a:t>
            </a:r>
            <a:r>
              <a:rPr lang="en-US" spc="0" smtClean="0"/>
              <a:t>Tree </a:t>
            </a:r>
            <a:r>
              <a:rPr lang="en-US" spc="-5" smtClean="0"/>
              <a:t>International, Inc. All </a:t>
            </a:r>
            <a:r>
              <a:rPr lang="en-US" spc="0" smtClean="0"/>
              <a:t>rights </a:t>
            </a:r>
            <a:r>
              <a:rPr lang="en-US" smtClean="0"/>
              <a:t>reserved. Not to </a:t>
            </a:r>
            <a:r>
              <a:rPr lang="en-US" spc="5" smtClean="0"/>
              <a:t>be </a:t>
            </a:r>
            <a:r>
              <a:rPr lang="en-US" smtClean="0"/>
              <a:t>reproduced without prior </a:t>
            </a:r>
            <a:r>
              <a:rPr lang="en-US" spc="-5" smtClean="0"/>
              <a:t>written</a:t>
            </a:r>
            <a:r>
              <a:rPr lang="en-US" spc="160" smtClean="0"/>
              <a:t> </a:t>
            </a:r>
            <a:r>
              <a:rPr lang="en-US" smtClean="0"/>
              <a:t>consent.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2" y="640075"/>
            <a:ext cx="1222520" cy="4572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0105" y="709005"/>
            <a:ext cx="526480" cy="328613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GB" spc="0" smtClean="0"/>
              <a:t>1-</a:t>
            </a:r>
            <a:fld id="{81D60167-4931-47E6-BA6A-407CBD079E47}" type="slidenum">
              <a:rPr spc="0" smtClean="0"/>
              <a:t>‹#›</a:t>
            </a:fld>
            <a:endParaRPr spc="0" dirty="0"/>
          </a:p>
        </p:txBody>
      </p:sp>
    </p:spTree>
    <p:extLst>
      <p:ext uri="{BB962C8B-B14F-4D97-AF65-F5344CB8AC3E}">
        <p14:creationId xmlns:p14="http://schemas.microsoft.com/office/powerpoint/2010/main" val="286987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8817" y="2003963"/>
            <a:ext cx="2587136" cy="518636"/>
          </a:xfrm>
        </p:spPr>
        <p:txBody>
          <a:bodyPr anchor="b">
            <a:noAutofit/>
          </a:bodyPr>
          <a:lstStyle>
            <a:lvl1pPr marL="0" indent="0">
              <a:buNone/>
              <a:defRPr sz="2160" b="0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48173" y="2522599"/>
            <a:ext cx="2877779" cy="2795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0539" y="2001058"/>
            <a:ext cx="2585915" cy="518636"/>
          </a:xfrm>
        </p:spPr>
        <p:txBody>
          <a:bodyPr anchor="b">
            <a:noAutofit/>
          </a:bodyPr>
          <a:lstStyle>
            <a:lvl1pPr marL="0" indent="0">
              <a:buNone/>
              <a:defRPr sz="2160" b="0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344" y="2519694"/>
            <a:ext cx="2876112" cy="2795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smtClean="0"/>
              <a:t>© </a:t>
            </a:r>
            <a:r>
              <a:rPr lang="en-US" smtClean="0"/>
              <a:t>Learning </a:t>
            </a:r>
            <a:r>
              <a:rPr lang="en-US" spc="0" smtClean="0"/>
              <a:t>Tree </a:t>
            </a:r>
            <a:r>
              <a:rPr lang="en-US" spc="-5" smtClean="0"/>
              <a:t>International, Inc. All </a:t>
            </a:r>
            <a:r>
              <a:rPr lang="en-US" spc="0" smtClean="0"/>
              <a:t>rights </a:t>
            </a:r>
            <a:r>
              <a:rPr lang="en-US" smtClean="0"/>
              <a:t>reserved. Not to </a:t>
            </a:r>
            <a:r>
              <a:rPr lang="en-US" spc="5" smtClean="0"/>
              <a:t>be </a:t>
            </a:r>
            <a:r>
              <a:rPr lang="en-US" smtClean="0"/>
              <a:t>reproduced without prior </a:t>
            </a:r>
            <a:r>
              <a:rPr lang="en-US" spc="-5" smtClean="0"/>
              <a:t>written</a:t>
            </a:r>
            <a:r>
              <a:rPr lang="en-US" spc="160" smtClean="0"/>
              <a:t> </a:t>
            </a:r>
            <a:r>
              <a:rPr lang="en-US" smtClean="0"/>
              <a:t>consent.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2" y="640075"/>
            <a:ext cx="1222520" cy="4572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0105" y="709005"/>
            <a:ext cx="526480" cy="328613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GB" spc="0" smtClean="0"/>
              <a:t>1-</a:t>
            </a:r>
            <a:fld id="{81D60167-4931-47E6-BA6A-407CBD079E47}" type="slidenum">
              <a:rPr spc="0" smtClean="0"/>
              <a:t>‹#›</a:t>
            </a:fld>
            <a:endParaRPr spc="0" dirty="0"/>
          </a:p>
        </p:txBody>
      </p:sp>
    </p:spTree>
    <p:extLst>
      <p:ext uri="{BB962C8B-B14F-4D97-AF65-F5344CB8AC3E}">
        <p14:creationId xmlns:p14="http://schemas.microsoft.com/office/powerpoint/2010/main" val="57540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680" y="561699"/>
            <a:ext cx="5930280" cy="11528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smtClean="0"/>
              <a:t>© </a:t>
            </a:r>
            <a:r>
              <a:rPr lang="en-US" smtClean="0"/>
              <a:t>Learning </a:t>
            </a:r>
            <a:r>
              <a:rPr lang="en-US" spc="0" smtClean="0"/>
              <a:t>Tree </a:t>
            </a:r>
            <a:r>
              <a:rPr lang="en-US" spc="-5" smtClean="0"/>
              <a:t>International, Inc. All </a:t>
            </a:r>
            <a:r>
              <a:rPr lang="en-US" spc="0" smtClean="0"/>
              <a:t>rights </a:t>
            </a:r>
            <a:r>
              <a:rPr lang="en-US" smtClean="0"/>
              <a:t>reserved. Not to </a:t>
            </a:r>
            <a:r>
              <a:rPr lang="en-US" spc="5" smtClean="0"/>
              <a:t>be </a:t>
            </a:r>
            <a:r>
              <a:rPr lang="en-US" smtClean="0"/>
              <a:t>reproduced without prior </a:t>
            </a:r>
            <a:r>
              <a:rPr lang="en-US" spc="-5" smtClean="0"/>
              <a:t>written</a:t>
            </a:r>
            <a:r>
              <a:rPr lang="en-US" spc="160" smtClean="0"/>
              <a:t> </a:t>
            </a:r>
            <a:r>
              <a:rPr lang="en-US" smtClean="0"/>
              <a:t>consent.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2" y="640075"/>
            <a:ext cx="1222520" cy="4572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GB" spc="0" smtClean="0"/>
              <a:t>1-</a:t>
            </a:r>
            <a:fld id="{81D60167-4931-47E6-BA6A-407CBD079E47}" type="slidenum">
              <a:rPr spc="0" smtClean="0"/>
              <a:t>‹#›</a:t>
            </a:fld>
            <a:endParaRPr spc="0" dirty="0"/>
          </a:p>
        </p:txBody>
      </p:sp>
    </p:spTree>
    <p:extLst>
      <p:ext uri="{BB962C8B-B14F-4D97-AF65-F5344CB8AC3E}">
        <p14:creationId xmlns:p14="http://schemas.microsoft.com/office/powerpoint/2010/main" val="94367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smtClean="0"/>
              <a:t>© </a:t>
            </a:r>
            <a:r>
              <a:rPr lang="en-US" smtClean="0"/>
              <a:t>Learning </a:t>
            </a:r>
            <a:r>
              <a:rPr lang="en-US" spc="0" smtClean="0"/>
              <a:t>Tree </a:t>
            </a:r>
            <a:r>
              <a:rPr lang="en-US" spc="-5" smtClean="0"/>
              <a:t>International, Inc. All </a:t>
            </a:r>
            <a:r>
              <a:rPr lang="en-US" spc="0" smtClean="0"/>
              <a:t>rights </a:t>
            </a:r>
            <a:r>
              <a:rPr lang="en-US" smtClean="0"/>
              <a:t>reserved. Not to </a:t>
            </a:r>
            <a:r>
              <a:rPr lang="en-US" spc="5" smtClean="0"/>
              <a:t>be </a:t>
            </a:r>
            <a:r>
              <a:rPr lang="en-US" smtClean="0"/>
              <a:t>reproduced without prior </a:t>
            </a:r>
            <a:r>
              <a:rPr lang="en-US" spc="-5" smtClean="0"/>
              <a:t>written</a:t>
            </a:r>
            <a:r>
              <a:rPr lang="en-US" spc="160" smtClean="0"/>
              <a:t> </a:t>
            </a:r>
            <a:r>
              <a:rPr lang="en-US" smtClean="0"/>
              <a:t>consent.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2" y="640075"/>
            <a:ext cx="1222520" cy="4572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GB" spc="0" smtClean="0"/>
              <a:t>1-</a:t>
            </a:r>
            <a:fld id="{81D60167-4931-47E6-BA6A-407CBD079E47}" type="slidenum">
              <a:rPr spc="0" smtClean="0"/>
              <a:t>‹#›</a:t>
            </a:fld>
            <a:endParaRPr spc="0" dirty="0"/>
          </a:p>
        </p:txBody>
      </p:sp>
    </p:spTree>
    <p:extLst>
      <p:ext uri="{BB962C8B-B14F-4D97-AF65-F5344CB8AC3E}">
        <p14:creationId xmlns:p14="http://schemas.microsoft.com/office/powerpoint/2010/main" val="311582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173" y="401479"/>
            <a:ext cx="2366626" cy="878681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9145" y="401480"/>
            <a:ext cx="3411815" cy="487346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48173" y="1438752"/>
            <a:ext cx="2366626" cy="3836192"/>
          </a:xfrm>
        </p:spPr>
        <p:txBody>
          <a:bodyPr/>
          <a:lstStyle>
            <a:lvl1pPr marL="0" indent="0">
              <a:buNone/>
              <a:defRPr sz="126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smtClean="0"/>
              <a:t>© </a:t>
            </a:r>
            <a:r>
              <a:rPr lang="en-US" smtClean="0"/>
              <a:t>Learning </a:t>
            </a:r>
            <a:r>
              <a:rPr lang="en-US" spc="0" smtClean="0"/>
              <a:t>Tree </a:t>
            </a:r>
            <a:r>
              <a:rPr lang="en-US" spc="-5" smtClean="0"/>
              <a:t>International, Inc. All </a:t>
            </a:r>
            <a:r>
              <a:rPr lang="en-US" spc="0" smtClean="0"/>
              <a:t>rights </a:t>
            </a:r>
            <a:r>
              <a:rPr lang="en-US" smtClean="0"/>
              <a:t>reserved. Not to </a:t>
            </a:r>
            <a:r>
              <a:rPr lang="en-US" spc="5" smtClean="0"/>
              <a:t>be </a:t>
            </a:r>
            <a:r>
              <a:rPr lang="en-US" smtClean="0"/>
              <a:t>reproduced without prior </a:t>
            </a:r>
            <a:r>
              <a:rPr lang="en-US" spc="-5" smtClean="0"/>
              <a:t>written</a:t>
            </a:r>
            <a:r>
              <a:rPr lang="en-US" spc="160" smtClean="0"/>
              <a:t> </a:t>
            </a:r>
            <a:r>
              <a:rPr lang="en-US" smtClean="0"/>
              <a:t>consent.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2" y="640075"/>
            <a:ext cx="1222520" cy="4572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GB" spc="0" smtClean="0"/>
              <a:t>1-</a:t>
            </a:r>
            <a:fld id="{81D60167-4931-47E6-BA6A-407CBD079E47}" type="slidenum">
              <a:rPr spc="0" smtClean="0"/>
              <a:t>‹#›</a:t>
            </a:fld>
            <a:endParaRPr spc="0" dirty="0"/>
          </a:p>
        </p:txBody>
      </p:sp>
    </p:spTree>
    <p:extLst>
      <p:ext uri="{BB962C8B-B14F-4D97-AF65-F5344CB8AC3E}">
        <p14:creationId xmlns:p14="http://schemas.microsoft.com/office/powerpoint/2010/main" val="4288200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174" y="4320540"/>
            <a:ext cx="5932787" cy="510064"/>
          </a:xfrm>
        </p:spPr>
        <p:txBody>
          <a:bodyPr anchor="b">
            <a:normAutofit/>
          </a:bodyPr>
          <a:lstStyle>
            <a:lvl1pPr algn="l">
              <a:defRPr sz="216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8174" y="571469"/>
            <a:ext cx="5932787" cy="3469473"/>
          </a:xfrm>
        </p:spPr>
        <p:txBody>
          <a:bodyPr anchor="t">
            <a:normAutofit/>
          </a:bodyPr>
          <a:lstStyle>
            <a:lvl1pPr marL="0" indent="0" algn="ctr">
              <a:buNone/>
              <a:defRPr sz="1440"/>
            </a:lvl1pPr>
            <a:lvl2pPr marL="411480" indent="0">
              <a:buNone/>
              <a:defRPr sz="1440"/>
            </a:lvl2pPr>
            <a:lvl3pPr marL="822960" indent="0">
              <a:buNone/>
              <a:defRPr sz="1440"/>
            </a:lvl3pPr>
            <a:lvl4pPr marL="1234440" indent="0">
              <a:buNone/>
              <a:defRPr sz="1440"/>
            </a:lvl4pPr>
            <a:lvl5pPr marL="1645920" indent="0">
              <a:buNone/>
              <a:defRPr sz="1440"/>
            </a:lvl5pPr>
            <a:lvl6pPr marL="2057400" indent="0">
              <a:buNone/>
              <a:defRPr sz="1440"/>
            </a:lvl6pPr>
            <a:lvl7pPr marL="2468880" indent="0">
              <a:buNone/>
              <a:defRPr sz="1440"/>
            </a:lvl7pPr>
            <a:lvl8pPr marL="2880360" indent="0">
              <a:buNone/>
              <a:defRPr sz="1440"/>
            </a:lvl8pPr>
            <a:lvl9pPr marL="3291840" indent="0">
              <a:buNone/>
              <a:defRPr sz="144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48174" y="4830604"/>
            <a:ext cx="5932787" cy="444341"/>
          </a:xfrm>
        </p:spPr>
        <p:txBody>
          <a:bodyPr>
            <a:normAutofit/>
          </a:bodyPr>
          <a:lstStyle>
            <a:lvl1pPr marL="0" indent="0">
              <a:buNone/>
              <a:defRPr sz="108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smtClean="0"/>
              <a:t>© </a:t>
            </a:r>
            <a:r>
              <a:rPr lang="en-US" smtClean="0"/>
              <a:t>Learning </a:t>
            </a:r>
            <a:r>
              <a:rPr lang="en-US" spc="0" smtClean="0"/>
              <a:t>Tree </a:t>
            </a:r>
            <a:r>
              <a:rPr lang="en-US" spc="-5" smtClean="0"/>
              <a:t>International, Inc. All </a:t>
            </a:r>
            <a:r>
              <a:rPr lang="en-US" spc="0" smtClean="0"/>
              <a:t>rights </a:t>
            </a:r>
            <a:r>
              <a:rPr lang="en-US" smtClean="0"/>
              <a:t>reserved. Not to </a:t>
            </a:r>
            <a:r>
              <a:rPr lang="en-US" spc="5" smtClean="0"/>
              <a:t>be </a:t>
            </a:r>
            <a:r>
              <a:rPr lang="en-US" smtClean="0"/>
              <a:t>reproduced without prior </a:t>
            </a:r>
            <a:r>
              <a:rPr lang="en-US" spc="-5" smtClean="0"/>
              <a:t>written</a:t>
            </a:r>
            <a:r>
              <a:rPr lang="en-US" spc="160" smtClean="0"/>
              <a:t> </a:t>
            </a:r>
            <a:r>
              <a:rPr lang="en-US" smtClean="0"/>
              <a:t>consent.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2" y="4419594"/>
            <a:ext cx="1222520" cy="4572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0105" y="4484779"/>
            <a:ext cx="526480" cy="328613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GB" spc="0" smtClean="0"/>
              <a:t>1-</a:t>
            </a:r>
            <a:fld id="{81D60167-4931-47E6-BA6A-407CBD079E47}" type="slidenum">
              <a:rPr spc="0" smtClean="0"/>
              <a:t>‹#›</a:t>
            </a:fld>
            <a:endParaRPr spc="0" dirty="0"/>
          </a:p>
        </p:txBody>
      </p:sp>
    </p:spTree>
    <p:extLst>
      <p:ext uri="{BB962C8B-B14F-4D97-AF65-F5344CB8AC3E}">
        <p14:creationId xmlns:p14="http://schemas.microsoft.com/office/powerpoint/2010/main" val="37663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05740"/>
            <a:ext cx="1783080" cy="5974765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18379" y="257"/>
            <a:ext cx="1757045" cy="6167671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64592" cy="6172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0680" y="561699"/>
            <a:ext cx="5930280" cy="11528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8174" y="1920240"/>
            <a:ext cx="5932787" cy="3497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95160" y="5521581"/>
            <a:ext cx="689742" cy="3331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74" y="5522228"/>
            <a:ext cx="5144839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smtClean="0"/>
              <a:t>© </a:t>
            </a:r>
            <a:r>
              <a:rPr lang="en-US" smtClean="0"/>
              <a:t>Learning </a:t>
            </a:r>
            <a:r>
              <a:rPr lang="en-US" spc="0" smtClean="0"/>
              <a:t>Tree </a:t>
            </a:r>
            <a:r>
              <a:rPr lang="en-US" spc="-5" smtClean="0"/>
              <a:t>International, Inc. All </a:t>
            </a:r>
            <a:r>
              <a:rPr lang="en-US" spc="0" smtClean="0"/>
              <a:t>rights </a:t>
            </a:r>
            <a:r>
              <a:rPr lang="en-US" smtClean="0"/>
              <a:t>reserved. Not to </a:t>
            </a:r>
            <a:r>
              <a:rPr lang="en-US" spc="5" smtClean="0"/>
              <a:t>be </a:t>
            </a:r>
            <a:r>
              <a:rPr lang="en-US" smtClean="0"/>
              <a:t>reproduced without prior </a:t>
            </a:r>
            <a:r>
              <a:rPr lang="en-US" spc="-5" smtClean="0"/>
              <a:t>written</a:t>
            </a:r>
            <a:r>
              <a:rPr lang="en-US" spc="160" smtClean="0"/>
              <a:t> </a:t>
            </a:r>
            <a:r>
              <a:rPr lang="en-US" smtClean="0"/>
              <a:t>consent.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60105" y="709005"/>
            <a:ext cx="52648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EFFFF"/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GB" spc="0" smtClean="0"/>
              <a:t>1-</a:t>
            </a:r>
            <a:fld id="{81D60167-4931-47E6-BA6A-407CBD079E47}" type="slidenum">
              <a:rPr spc="0" smtClean="0"/>
              <a:t>‹#›</a:t>
            </a:fld>
            <a:endParaRPr spc="0" dirty="0"/>
          </a:p>
        </p:txBody>
      </p:sp>
    </p:spTree>
    <p:extLst>
      <p:ext uri="{BB962C8B-B14F-4D97-AF65-F5344CB8AC3E}">
        <p14:creationId xmlns:p14="http://schemas.microsoft.com/office/powerpoint/2010/main" val="128692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xStyles>
    <p:titleStyle>
      <a:lvl1pPr algn="l" defTabSz="411480" rtl="0" eaLnBrk="1" latinLnBrk="0" hangingPunct="1">
        <a:spcBef>
          <a:spcPct val="0"/>
        </a:spcBef>
        <a:buNone/>
        <a:defRPr sz="324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8610" indent="-308610" algn="l" defTabSz="41148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68655" indent="-257175" algn="l" defTabSz="41148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028700" indent="-205740" algn="l" defTabSz="41148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40180" indent="-205740" algn="l" defTabSz="41148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51660" indent="-205740" algn="l" defTabSz="41148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63140" indent="-205740" algn="l" defTabSz="41148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rdatamining.com/data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304800" y="2476500"/>
            <a:ext cx="7763509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444625">
              <a:lnSpc>
                <a:spcPct val="100000"/>
              </a:lnSpc>
              <a:spcBef>
                <a:spcPts val="130"/>
              </a:spcBef>
            </a:pPr>
            <a:r>
              <a:rPr sz="2850" b="1" spc="5" dirty="0" smtClean="0">
                <a:solidFill>
                  <a:srgbClr val="0059AB"/>
                </a:solidFill>
                <a:latin typeface="Arial"/>
                <a:cs typeface="Arial"/>
              </a:rPr>
              <a:t>Data</a:t>
            </a:r>
            <a:r>
              <a:rPr sz="2850" b="1" spc="-35" dirty="0" smtClean="0">
                <a:solidFill>
                  <a:srgbClr val="0059AB"/>
                </a:solidFill>
                <a:latin typeface="Arial"/>
                <a:cs typeface="Arial"/>
              </a:rPr>
              <a:t> </a:t>
            </a:r>
            <a:r>
              <a:rPr sz="2850" b="1" spc="5" dirty="0" smtClean="0">
                <a:solidFill>
                  <a:srgbClr val="0059AB"/>
                </a:solidFill>
                <a:latin typeface="Arial"/>
                <a:cs typeface="Arial"/>
              </a:rPr>
              <a:t>Science</a:t>
            </a:r>
            <a:r>
              <a:rPr lang="en-GB" sz="2850" b="1" spc="5" dirty="0" smtClean="0">
                <a:solidFill>
                  <a:srgbClr val="0059AB"/>
                </a:solidFill>
                <a:latin typeface="Arial"/>
                <a:cs typeface="Arial"/>
              </a:rPr>
              <a:t> and data Mining</a:t>
            </a:r>
            <a:endParaRPr sz="28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1000" y="190500"/>
            <a:ext cx="7087108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Data-Driven Decision</a:t>
            </a:r>
            <a:r>
              <a:rPr spc="-75" dirty="0"/>
              <a:t> </a:t>
            </a:r>
            <a:r>
              <a:rPr dirty="0"/>
              <a:t>Making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3400" y="876300"/>
            <a:ext cx="7326630" cy="482346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65"/>
              </a:spcBef>
              <a:buFont typeface="Wingdings" panose="05000000000000000000" pitchFamily="2" charset="2"/>
              <a:buChar char="v"/>
            </a:pPr>
            <a:r>
              <a:rPr sz="1600" b="1" spc="5" dirty="0" smtClean="0">
                <a:solidFill>
                  <a:srgbClr val="00007F"/>
                </a:solidFill>
                <a:latin typeface="Arial"/>
                <a:cs typeface="Arial"/>
              </a:rPr>
              <a:t>In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statistical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world,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question is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referred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to as a</a:t>
            </a:r>
            <a:r>
              <a:rPr sz="1600" b="1" spc="-21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“hypothesis”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75"/>
              </a:spcBef>
              <a:buFont typeface="Wingdings" panose="05000000000000000000" pitchFamily="2" charset="2"/>
              <a:buChar char="v"/>
            </a:pPr>
            <a:r>
              <a:rPr sz="1600" b="1" spc="15" dirty="0" smtClean="0">
                <a:solidFill>
                  <a:srgbClr val="00007F"/>
                </a:solidFill>
                <a:latin typeface="Arial"/>
                <a:cs typeface="Arial"/>
              </a:rPr>
              <a:t>A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hypothesis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is actually composed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of two</a:t>
            </a:r>
            <a:r>
              <a:rPr sz="1600" b="1" spc="-2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hypotheses: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65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A </a:t>
            </a:r>
            <a:r>
              <a:rPr sz="1600" i="1" spc="10" dirty="0">
                <a:latin typeface="Century Schoolbook"/>
                <a:cs typeface="Century Schoolbook"/>
              </a:rPr>
              <a:t>null </a:t>
            </a:r>
            <a:r>
              <a:rPr sz="1600" i="1" spc="5" dirty="0">
                <a:latin typeface="Century Schoolbook"/>
                <a:cs typeface="Century Schoolbook"/>
              </a:rPr>
              <a:t>hypothesis</a:t>
            </a:r>
            <a:r>
              <a:rPr sz="1600" i="1" spc="-155" dirty="0">
                <a:latin typeface="Century Schoolbook"/>
                <a:cs typeface="Century Schoolbook"/>
              </a:rPr>
              <a:t> </a:t>
            </a:r>
            <a:r>
              <a:rPr sz="1600" spc="5" dirty="0">
                <a:latin typeface="Arial"/>
                <a:cs typeface="Arial"/>
              </a:rPr>
              <a:t>(H</a:t>
            </a:r>
            <a:r>
              <a:rPr sz="1600" spc="5" dirty="0">
                <a:latin typeface="Cambria Math"/>
                <a:cs typeface="Cambria Math"/>
              </a:rPr>
              <a:t>₀</a:t>
            </a:r>
            <a:r>
              <a:rPr sz="1600" spc="5" dirty="0"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90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An </a:t>
            </a:r>
            <a:r>
              <a:rPr sz="1600" i="1" spc="5" dirty="0">
                <a:latin typeface="Century Schoolbook"/>
                <a:cs typeface="Century Schoolbook"/>
              </a:rPr>
              <a:t>alternative hypothesis</a:t>
            </a:r>
            <a:r>
              <a:rPr sz="1600" i="1" spc="-130" dirty="0">
                <a:latin typeface="Century Schoolbook"/>
                <a:cs typeface="Century Schoolbook"/>
              </a:rPr>
              <a:t> </a:t>
            </a:r>
            <a:r>
              <a:rPr sz="1600" spc="5" dirty="0">
                <a:latin typeface="Arial"/>
                <a:cs typeface="Arial"/>
              </a:rPr>
              <a:t>(H</a:t>
            </a:r>
            <a:r>
              <a:rPr sz="1575" spc="7" baseline="-21164" dirty="0">
                <a:latin typeface="Arial"/>
                <a:cs typeface="Arial"/>
              </a:rPr>
              <a:t>a</a:t>
            </a:r>
            <a:r>
              <a:rPr sz="1600" spc="5" dirty="0"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45"/>
              </a:spcBef>
              <a:buFont typeface="Wingdings" panose="05000000000000000000" pitchFamily="2" charset="2"/>
              <a:buChar char="v"/>
            </a:pPr>
            <a:r>
              <a:rPr sz="1600" b="1" spc="15" dirty="0" smtClean="0">
                <a:solidFill>
                  <a:srgbClr val="00007F"/>
                </a:solidFill>
                <a:latin typeface="Arial"/>
                <a:cs typeface="Arial"/>
              </a:rPr>
              <a:t>A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business question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such</a:t>
            </a:r>
            <a:r>
              <a:rPr sz="1600" b="1" spc="-1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as:</a:t>
            </a:r>
            <a:endParaRPr sz="1600" dirty="0">
              <a:latin typeface="Arial"/>
              <a:cs typeface="Arial"/>
            </a:endParaRPr>
          </a:p>
          <a:p>
            <a:pPr marL="709295" indent="-285750">
              <a:lnSpc>
                <a:spcPct val="100000"/>
              </a:lnSpc>
              <a:spcBef>
                <a:spcPts val="985"/>
              </a:spcBef>
              <a:buFont typeface="Wingdings" panose="05000000000000000000" pitchFamily="2" charset="2"/>
              <a:buChar char="v"/>
            </a:pPr>
            <a:r>
              <a:rPr sz="1600" i="1" spc="10" dirty="0">
                <a:latin typeface="Arial"/>
                <a:cs typeface="Arial"/>
              </a:rPr>
              <a:t>“Do </a:t>
            </a:r>
            <a:r>
              <a:rPr sz="1600" i="1" spc="5" dirty="0">
                <a:latin typeface="Arial"/>
                <a:cs typeface="Arial"/>
              </a:rPr>
              <a:t>flexible </a:t>
            </a:r>
            <a:r>
              <a:rPr sz="1600" i="1" spc="10" dirty="0">
                <a:latin typeface="Arial"/>
                <a:cs typeface="Arial"/>
              </a:rPr>
              <a:t>work hours </a:t>
            </a:r>
            <a:r>
              <a:rPr sz="1600" i="1" spc="5" dirty="0">
                <a:latin typeface="Arial"/>
                <a:cs typeface="Arial"/>
              </a:rPr>
              <a:t>improve employee</a:t>
            </a:r>
            <a:r>
              <a:rPr sz="1600" i="1" spc="-265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productivity?”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345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25" dirty="0">
                <a:latin typeface="Arial"/>
                <a:cs typeface="Arial"/>
              </a:rPr>
              <a:t>Would </a:t>
            </a:r>
            <a:r>
              <a:rPr sz="1600" spc="10" dirty="0">
                <a:latin typeface="Arial"/>
                <a:cs typeface="Arial"/>
              </a:rPr>
              <a:t>then be phrased</a:t>
            </a:r>
            <a:r>
              <a:rPr sz="1600" spc="-27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as:</a:t>
            </a:r>
            <a:endParaRPr sz="1600" dirty="0">
              <a:latin typeface="Arial"/>
              <a:cs typeface="Arial"/>
            </a:endParaRPr>
          </a:p>
          <a:p>
            <a:pPr marL="758190" marR="92075" lvl="1" indent="-285750">
              <a:lnSpc>
                <a:spcPct val="101200"/>
              </a:lnSpc>
              <a:spcBef>
                <a:spcPts val="190"/>
              </a:spcBef>
              <a:buClr>
                <a:srgbClr val="DA2027"/>
              </a:buClr>
              <a:buFont typeface="Wingdings" panose="05000000000000000000" pitchFamily="2" charset="2"/>
              <a:buChar char="v"/>
              <a:tabLst>
                <a:tab pos="683895" algn="l"/>
              </a:tabLst>
            </a:pPr>
            <a:r>
              <a:rPr sz="1600" spc="10" dirty="0">
                <a:latin typeface="Arial"/>
                <a:cs typeface="Arial"/>
              </a:rPr>
              <a:t>H</a:t>
            </a:r>
            <a:r>
              <a:rPr sz="1600" spc="10" dirty="0">
                <a:latin typeface="Cambria Math"/>
                <a:cs typeface="Cambria Math"/>
              </a:rPr>
              <a:t>₀</a:t>
            </a:r>
            <a:r>
              <a:rPr sz="1600" spc="80" dirty="0">
                <a:latin typeface="Cambria Math"/>
                <a:cs typeface="Cambria Math"/>
              </a:rPr>
              <a:t> </a:t>
            </a:r>
            <a:r>
              <a:rPr sz="1600" spc="5" dirty="0">
                <a:latin typeface="Arial"/>
                <a:cs typeface="Arial"/>
              </a:rPr>
              <a:t>(null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hypothesis):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“There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is </a:t>
            </a:r>
            <a:r>
              <a:rPr sz="1600" i="1" spc="15" dirty="0">
                <a:latin typeface="Century Schoolbook"/>
                <a:cs typeface="Century Schoolbook"/>
              </a:rPr>
              <a:t>no</a:t>
            </a:r>
            <a:r>
              <a:rPr sz="1600" i="1" spc="-15" dirty="0">
                <a:latin typeface="Century Schoolbook"/>
                <a:cs typeface="Century Schoolbook"/>
              </a:rPr>
              <a:t> </a:t>
            </a:r>
            <a:r>
              <a:rPr sz="1600" spc="5" dirty="0">
                <a:latin typeface="Arial"/>
                <a:cs typeface="Arial"/>
              </a:rPr>
              <a:t>difference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or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real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relationship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between  flexible </a:t>
            </a:r>
            <a:r>
              <a:rPr sz="1600" dirty="0">
                <a:latin typeface="Arial"/>
                <a:cs typeface="Arial"/>
              </a:rPr>
              <a:t>work </a:t>
            </a:r>
            <a:r>
              <a:rPr sz="1600" spc="10" dirty="0">
                <a:latin typeface="Arial"/>
                <a:cs typeface="Arial"/>
              </a:rPr>
              <a:t>hours and </a:t>
            </a:r>
            <a:r>
              <a:rPr sz="1600" spc="5" dirty="0">
                <a:latin typeface="Arial"/>
                <a:cs typeface="Arial"/>
              </a:rPr>
              <a:t>employee</a:t>
            </a:r>
            <a:r>
              <a:rPr sz="1600" spc="-16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productivity”</a:t>
            </a:r>
            <a:endParaRPr sz="1600" dirty="0">
              <a:latin typeface="Arial"/>
              <a:cs typeface="Arial"/>
            </a:endParaRPr>
          </a:p>
          <a:p>
            <a:pPr marL="758190" marR="5080" lvl="1" indent="-285750">
              <a:lnSpc>
                <a:spcPct val="101299"/>
              </a:lnSpc>
              <a:spcBef>
                <a:spcPts val="170"/>
              </a:spcBef>
              <a:buClr>
                <a:srgbClr val="DA2027"/>
              </a:buClr>
              <a:buFont typeface="Wingdings" panose="05000000000000000000" pitchFamily="2" charset="2"/>
              <a:buChar char="v"/>
              <a:tabLst>
                <a:tab pos="683260" algn="l"/>
              </a:tabLst>
            </a:pPr>
            <a:r>
              <a:rPr sz="1600" spc="10" dirty="0">
                <a:latin typeface="Arial"/>
                <a:cs typeface="Arial"/>
              </a:rPr>
              <a:t>H</a:t>
            </a:r>
            <a:r>
              <a:rPr sz="1575" spc="15" baseline="-21164" dirty="0">
                <a:latin typeface="Arial"/>
                <a:cs typeface="Arial"/>
              </a:rPr>
              <a:t>a</a:t>
            </a:r>
            <a:r>
              <a:rPr sz="1575" spc="-7" baseline="-21164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(alternative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hypothesis):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“There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negative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relationship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between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  availability of </a:t>
            </a:r>
            <a:r>
              <a:rPr sz="1600" spc="0" dirty="0">
                <a:latin typeface="Arial"/>
                <a:cs typeface="Arial"/>
              </a:rPr>
              <a:t>flexible </a:t>
            </a:r>
            <a:r>
              <a:rPr sz="1600" dirty="0">
                <a:latin typeface="Arial"/>
                <a:cs typeface="Arial"/>
              </a:rPr>
              <a:t>work </a:t>
            </a:r>
            <a:r>
              <a:rPr sz="1600" spc="10" dirty="0">
                <a:latin typeface="Arial"/>
                <a:cs typeface="Arial"/>
              </a:rPr>
              <a:t>hours and </a:t>
            </a:r>
            <a:r>
              <a:rPr sz="1600" spc="5" dirty="0">
                <a:latin typeface="Arial"/>
                <a:cs typeface="Arial"/>
              </a:rPr>
              <a:t>employee</a:t>
            </a:r>
            <a:r>
              <a:rPr sz="1600" spc="-27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productivity</a:t>
            </a:r>
            <a:r>
              <a:rPr sz="1600" spc="5" dirty="0" smtClean="0">
                <a:latin typeface="Arial"/>
                <a:cs typeface="Arial"/>
              </a:rPr>
              <a:t>”</a:t>
            </a:r>
            <a:endParaRPr sz="1600" dirty="0" smtClean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45"/>
              </a:spcBef>
              <a:buFont typeface="Wingdings" panose="05000000000000000000" pitchFamily="2" charset="2"/>
              <a:buChar char="v"/>
            </a:pPr>
            <a:r>
              <a:rPr sz="1850" spc="10" dirty="0" smtClean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 smtClean="0">
                <a:solidFill>
                  <a:srgbClr val="00007F"/>
                </a:solidFill>
                <a:latin typeface="Arial"/>
                <a:cs typeface="Arial"/>
              </a:rPr>
              <a:t>Formulating </a:t>
            </a:r>
            <a:r>
              <a:rPr sz="1600" b="1" spc="10" dirty="0" smtClean="0">
                <a:solidFill>
                  <a:srgbClr val="00007F"/>
                </a:solidFill>
                <a:latin typeface="Arial"/>
                <a:cs typeface="Arial"/>
              </a:rPr>
              <a:t>a business </a:t>
            </a:r>
            <a:r>
              <a:rPr sz="1600" b="1" spc="5" dirty="0" smtClean="0">
                <a:solidFill>
                  <a:srgbClr val="00007F"/>
                </a:solidFill>
                <a:latin typeface="Arial"/>
                <a:cs typeface="Arial"/>
              </a:rPr>
              <a:t>question </a:t>
            </a:r>
            <a:r>
              <a:rPr sz="1600" b="1" spc="10" dirty="0" smtClean="0">
                <a:solidFill>
                  <a:srgbClr val="00007F"/>
                </a:solidFill>
                <a:latin typeface="Arial"/>
                <a:cs typeface="Arial"/>
              </a:rPr>
              <a:t>into a</a:t>
            </a:r>
            <a:r>
              <a:rPr sz="1600" b="1" spc="-250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 smtClean="0">
                <a:solidFill>
                  <a:srgbClr val="00007F"/>
                </a:solidFill>
                <a:latin typeface="Arial"/>
                <a:cs typeface="Arial"/>
              </a:rPr>
              <a:t>hypothesis</a:t>
            </a:r>
            <a:endParaRPr sz="1600" dirty="0" smtClean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40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0" dirty="0" smtClean="0">
                <a:latin typeface="Arial"/>
                <a:cs typeface="Arial"/>
              </a:rPr>
              <a:t>Focuses</a:t>
            </a:r>
            <a:r>
              <a:rPr sz="1600" spc="-55" dirty="0" smtClean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data-mining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effort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by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defining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variables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interest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215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Helps determine </a:t>
            </a:r>
            <a:r>
              <a:rPr sz="1600" dirty="0">
                <a:latin typeface="Arial"/>
                <a:cs typeface="Arial"/>
              </a:rPr>
              <a:t>what </a:t>
            </a:r>
            <a:r>
              <a:rPr sz="1600" spc="10" dirty="0">
                <a:latin typeface="Arial"/>
                <a:cs typeface="Arial"/>
              </a:rPr>
              <a:t>data </a:t>
            </a:r>
            <a:r>
              <a:rPr sz="1600" spc="-5" dirty="0">
                <a:latin typeface="Arial"/>
                <a:cs typeface="Arial"/>
              </a:rPr>
              <a:t>will </a:t>
            </a:r>
            <a:r>
              <a:rPr sz="1600" spc="10" dirty="0">
                <a:latin typeface="Arial"/>
                <a:cs typeface="Arial"/>
              </a:rPr>
              <a:t>and </a:t>
            </a:r>
            <a:r>
              <a:rPr sz="1600" spc="-5" dirty="0">
                <a:latin typeface="Arial"/>
                <a:cs typeface="Arial"/>
              </a:rPr>
              <a:t>will </a:t>
            </a:r>
            <a:r>
              <a:rPr sz="1600" spc="5" dirty="0">
                <a:latin typeface="Arial"/>
                <a:cs typeface="Arial"/>
              </a:rPr>
              <a:t>not </a:t>
            </a:r>
            <a:r>
              <a:rPr sz="1600" spc="10" dirty="0">
                <a:latin typeface="Arial"/>
                <a:cs typeface="Arial"/>
              </a:rPr>
              <a:t>be needed </a:t>
            </a:r>
            <a:r>
              <a:rPr sz="1600" spc="5" dirty="0">
                <a:latin typeface="Arial"/>
                <a:cs typeface="Arial"/>
              </a:rPr>
              <a:t>in the</a:t>
            </a:r>
            <a:r>
              <a:rPr sz="1600" spc="-3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study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95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Clarifies </a:t>
            </a:r>
            <a:r>
              <a:rPr sz="1600" dirty="0">
                <a:latin typeface="Arial"/>
                <a:cs typeface="Arial"/>
              </a:rPr>
              <a:t>what </a:t>
            </a:r>
            <a:r>
              <a:rPr sz="1600" spc="5" dirty="0">
                <a:latin typeface="Arial"/>
                <a:cs typeface="Arial"/>
              </a:rPr>
              <a:t>statistical tests </a:t>
            </a:r>
            <a:r>
              <a:rPr sz="1600" spc="10" dirty="0">
                <a:latin typeface="Arial"/>
                <a:cs typeface="Arial"/>
              </a:rPr>
              <a:t>are </a:t>
            </a:r>
            <a:r>
              <a:rPr sz="1600" spc="5" dirty="0">
                <a:latin typeface="Arial"/>
                <a:cs typeface="Arial"/>
              </a:rPr>
              <a:t>required to </a:t>
            </a:r>
            <a:r>
              <a:rPr sz="1600" spc="0" dirty="0">
                <a:latin typeface="Arial"/>
                <a:cs typeface="Arial"/>
              </a:rPr>
              <a:t>answer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28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question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696" y="419100"/>
            <a:ext cx="7163308" cy="5127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Type </a:t>
            </a:r>
            <a:r>
              <a:rPr dirty="0"/>
              <a:t>I and </a:t>
            </a:r>
            <a:r>
              <a:rPr spc="-20" dirty="0"/>
              <a:t>Type </a:t>
            </a:r>
            <a:r>
              <a:rPr dirty="0"/>
              <a:t>II</a:t>
            </a:r>
            <a:r>
              <a:rPr spc="150" dirty="0"/>
              <a:t> </a:t>
            </a:r>
            <a:r>
              <a:rPr spc="-5" dirty="0"/>
              <a:t>Errors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7200" y="1181100"/>
            <a:ext cx="7560945" cy="419417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97816" marR="1397635" indent="-285750">
              <a:lnSpc>
                <a:spcPts val="1939"/>
              </a:lnSpc>
              <a:spcBef>
                <a:spcPts val="420"/>
              </a:spcBef>
              <a:buFont typeface="Wingdings" panose="05000000000000000000" pitchFamily="2" charset="2"/>
              <a:buChar char="v"/>
            </a:pPr>
            <a:r>
              <a:rPr sz="1600" b="1" spc="15" dirty="0" smtClean="0">
                <a:solidFill>
                  <a:srgbClr val="00007F"/>
                </a:solidFill>
                <a:latin typeface="Arial"/>
                <a:cs typeface="Arial"/>
              </a:rPr>
              <a:t>A </a:t>
            </a:r>
            <a:r>
              <a:rPr sz="1600" b="1" spc="-5" dirty="0">
                <a:solidFill>
                  <a:srgbClr val="00007F"/>
                </a:solidFill>
                <a:latin typeface="Arial"/>
                <a:cs typeface="Arial"/>
              </a:rPr>
              <a:t>Type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I Error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(a false positive) occurs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if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null hypothesis  is rejected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when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it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actually</a:t>
            </a:r>
            <a:r>
              <a:rPr sz="1600" b="1" spc="-25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true</a:t>
            </a:r>
            <a:endParaRPr sz="1600" dirty="0">
              <a:latin typeface="Arial"/>
              <a:cs typeface="Arial"/>
            </a:endParaRPr>
          </a:p>
          <a:p>
            <a:pPr marL="472440" marR="226060" indent="-200660">
              <a:lnSpc>
                <a:spcPct val="101200"/>
              </a:lnSpc>
              <a:spcBef>
                <a:spcPts val="105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For </a:t>
            </a:r>
            <a:r>
              <a:rPr sz="1600" spc="5" dirty="0">
                <a:latin typeface="Arial"/>
                <a:cs typeface="Arial"/>
              </a:rPr>
              <a:t>example, in </a:t>
            </a:r>
            <a:r>
              <a:rPr sz="1600" spc="10" dirty="0">
                <a:latin typeface="Arial"/>
                <a:cs typeface="Arial"/>
              </a:rPr>
              <a:t>a drug </a:t>
            </a:r>
            <a:r>
              <a:rPr sz="1600" spc="0" dirty="0">
                <a:latin typeface="Arial"/>
                <a:cs typeface="Arial"/>
              </a:rPr>
              <a:t>trial, if </a:t>
            </a:r>
            <a:r>
              <a:rPr sz="1600" spc="-10" dirty="0">
                <a:latin typeface="Arial"/>
                <a:cs typeface="Arial"/>
              </a:rPr>
              <a:t>we </a:t>
            </a:r>
            <a:r>
              <a:rPr sz="1600" spc="5" dirty="0">
                <a:latin typeface="Arial"/>
                <a:cs typeface="Arial"/>
              </a:rPr>
              <a:t>reject the null hypothesis, </a:t>
            </a:r>
            <a:r>
              <a:rPr sz="1600" spc="-10" dirty="0">
                <a:latin typeface="Arial"/>
                <a:cs typeface="Arial"/>
              </a:rPr>
              <a:t>we </a:t>
            </a:r>
            <a:r>
              <a:rPr sz="1600" spc="10" dirty="0">
                <a:latin typeface="Arial"/>
                <a:cs typeface="Arial"/>
              </a:rPr>
              <a:t>are</a:t>
            </a:r>
            <a:r>
              <a:rPr sz="1600" spc="-26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claiming  that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</a:t>
            </a:r>
            <a:r>
              <a:rPr sz="1600" spc="5" dirty="0">
                <a:latin typeface="Arial"/>
                <a:cs typeface="Arial"/>
              </a:rPr>
              <a:t> particular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drug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beneficial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treating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disease</a:t>
            </a:r>
            <a:endParaRPr sz="1600" dirty="0">
              <a:latin typeface="Arial"/>
              <a:cs typeface="Arial"/>
            </a:endParaRPr>
          </a:p>
          <a:p>
            <a:pPr marL="472440" marR="684530" indent="-200660">
              <a:lnSpc>
                <a:spcPct val="101200"/>
              </a:lnSpc>
              <a:spcBef>
                <a:spcPts val="190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However,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if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null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hypothesis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true,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then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drug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does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not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treat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  disease; </a:t>
            </a:r>
            <a:r>
              <a:rPr sz="1600" spc="-10" dirty="0">
                <a:latin typeface="Arial"/>
                <a:cs typeface="Arial"/>
              </a:rPr>
              <a:t>we </a:t>
            </a:r>
            <a:r>
              <a:rPr sz="1600" spc="15" dirty="0">
                <a:latin typeface="Arial"/>
                <a:cs typeface="Arial"/>
              </a:rPr>
              <a:t>have </a:t>
            </a:r>
            <a:r>
              <a:rPr sz="1600" spc="10" dirty="0">
                <a:latin typeface="Arial"/>
                <a:cs typeface="Arial"/>
              </a:rPr>
              <a:t>made a </a:t>
            </a:r>
            <a:r>
              <a:rPr sz="1600" spc="5" dirty="0">
                <a:latin typeface="Arial"/>
                <a:cs typeface="Arial"/>
              </a:rPr>
              <a:t>false</a:t>
            </a:r>
            <a:r>
              <a:rPr sz="1600" spc="-2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claim</a:t>
            </a:r>
            <a:endParaRPr sz="1600" dirty="0">
              <a:latin typeface="Arial"/>
              <a:cs typeface="Arial"/>
            </a:endParaRPr>
          </a:p>
          <a:p>
            <a:pPr marL="297816" marR="130175" indent="-285750">
              <a:lnSpc>
                <a:spcPts val="1939"/>
              </a:lnSpc>
              <a:spcBef>
                <a:spcPts val="1320"/>
              </a:spcBef>
              <a:buFont typeface="Wingdings" panose="05000000000000000000" pitchFamily="2" charset="2"/>
              <a:buChar char="v"/>
            </a:pPr>
            <a:r>
              <a:rPr sz="1600" b="1" spc="15" dirty="0" smtClean="0">
                <a:solidFill>
                  <a:srgbClr val="00007F"/>
                </a:solidFill>
                <a:latin typeface="Arial"/>
                <a:cs typeface="Arial"/>
              </a:rPr>
              <a:t>A </a:t>
            </a:r>
            <a:r>
              <a:rPr sz="1600" b="1" spc="-5" dirty="0">
                <a:solidFill>
                  <a:srgbClr val="00007F"/>
                </a:solidFill>
                <a:latin typeface="Arial"/>
                <a:cs typeface="Arial"/>
              </a:rPr>
              <a:t>Type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II Error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(a false negative)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occurs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when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null hypothesis is</a:t>
            </a:r>
            <a:r>
              <a:rPr sz="1600" b="1" spc="-1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false 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and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we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do not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reject</a:t>
            </a:r>
            <a:r>
              <a:rPr sz="1600" b="1" spc="-20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it</a:t>
            </a:r>
            <a:endParaRPr sz="1600" dirty="0">
              <a:latin typeface="Arial"/>
              <a:cs typeface="Arial"/>
            </a:endParaRPr>
          </a:p>
          <a:p>
            <a:pPr marL="472440" marR="5080" indent="-200660">
              <a:lnSpc>
                <a:spcPct val="101200"/>
              </a:lnSpc>
              <a:spcBef>
                <a:spcPts val="130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For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example,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concluding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that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drug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has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no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benefit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treating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disease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when  it </a:t>
            </a:r>
            <a:r>
              <a:rPr sz="1600" spc="5" dirty="0">
                <a:latin typeface="Arial"/>
                <a:cs typeface="Arial"/>
              </a:rPr>
              <a:t>actually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does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25"/>
              </a:spcBef>
              <a:buFont typeface="Wingdings" panose="05000000000000000000" pitchFamily="2" charset="2"/>
              <a:buChar char="v"/>
            </a:pPr>
            <a:r>
              <a:rPr sz="1600" b="1" spc="-5" dirty="0" smtClean="0">
                <a:solidFill>
                  <a:srgbClr val="00007F"/>
                </a:solidFill>
                <a:latin typeface="Arial"/>
                <a:cs typeface="Arial"/>
              </a:rPr>
              <a:t>Type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I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and </a:t>
            </a:r>
            <a:r>
              <a:rPr sz="1600" b="1" spc="-5" dirty="0">
                <a:solidFill>
                  <a:srgbClr val="00007F"/>
                </a:solidFill>
                <a:latin typeface="Arial"/>
                <a:cs typeface="Arial"/>
              </a:rPr>
              <a:t>Type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II errors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cannot be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completely</a:t>
            </a:r>
            <a:r>
              <a:rPr sz="1600" b="1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eliminated</a:t>
            </a:r>
            <a:endParaRPr sz="1600" dirty="0">
              <a:latin typeface="Arial"/>
              <a:cs typeface="Arial"/>
            </a:endParaRPr>
          </a:p>
          <a:p>
            <a:pPr marL="472440" marR="252095" indent="-200660">
              <a:lnSpc>
                <a:spcPct val="101200"/>
              </a:lnSpc>
              <a:spcBef>
                <a:spcPts val="140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25" dirty="0">
                <a:latin typeface="Arial"/>
                <a:cs typeface="Arial"/>
              </a:rPr>
              <a:t>The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likelihood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either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can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be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minimized,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but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typically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probability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  other </a:t>
            </a:r>
            <a:r>
              <a:rPr sz="1600" spc="-5" dirty="0">
                <a:latin typeface="Arial"/>
                <a:cs typeface="Arial"/>
              </a:rPr>
              <a:t>will </a:t>
            </a:r>
            <a:r>
              <a:rPr sz="1600" spc="10" dirty="0">
                <a:latin typeface="Arial"/>
                <a:cs typeface="Arial"/>
              </a:rPr>
              <a:t>be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increased</a:t>
            </a:r>
            <a:endParaRPr sz="1600" dirty="0">
              <a:latin typeface="Arial"/>
              <a:cs typeface="Arial"/>
            </a:endParaRPr>
          </a:p>
          <a:p>
            <a:pPr marL="472440" marR="765175" indent="-200660">
              <a:lnSpc>
                <a:spcPct val="101200"/>
              </a:lnSpc>
              <a:spcBef>
                <a:spcPts val="170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25" dirty="0">
                <a:latin typeface="Arial"/>
                <a:cs typeface="Arial"/>
              </a:rPr>
              <a:t>The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particular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use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case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will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often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determine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which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error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you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are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more  </a:t>
            </a:r>
            <a:r>
              <a:rPr sz="1600" spc="5" dirty="0">
                <a:latin typeface="Arial"/>
                <a:cs typeface="Arial"/>
              </a:rPr>
              <a:t>accepting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891" y="0"/>
            <a:ext cx="7892287" cy="5127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Null </a:t>
            </a:r>
            <a:r>
              <a:rPr spc="-5" dirty="0"/>
              <a:t>Hypothesis </a:t>
            </a:r>
            <a:r>
              <a:rPr dirty="0"/>
              <a:t>vs. </a:t>
            </a:r>
            <a:r>
              <a:rPr spc="-5" dirty="0"/>
              <a:t>Alternate</a:t>
            </a:r>
            <a:r>
              <a:rPr spc="114" dirty="0"/>
              <a:t> </a:t>
            </a:r>
            <a:r>
              <a:rPr spc="-10" dirty="0"/>
              <a:t>Hypothesis</a:t>
            </a:r>
          </a:p>
        </p:txBody>
      </p:sp>
      <p:sp>
        <p:nvSpPr>
          <p:cNvPr id="7" name="object 7"/>
          <p:cNvSpPr/>
          <p:nvPr/>
        </p:nvSpPr>
        <p:spPr>
          <a:xfrm>
            <a:off x="588352" y="2602813"/>
            <a:ext cx="6750684" cy="0"/>
          </a:xfrm>
          <a:custGeom>
            <a:avLst/>
            <a:gdLst/>
            <a:ahLst/>
            <a:cxnLst/>
            <a:rect l="l" t="t" r="r" b="b"/>
            <a:pathLst>
              <a:path w="6750684">
                <a:moveTo>
                  <a:pt x="0" y="0"/>
                </a:moveTo>
                <a:lnTo>
                  <a:pt x="6750299" y="0"/>
                </a:lnTo>
              </a:path>
            </a:pathLst>
          </a:custGeom>
          <a:ln w="18445">
            <a:solidFill>
              <a:srgbClr val="0000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8352" y="3416680"/>
            <a:ext cx="6750684" cy="0"/>
          </a:xfrm>
          <a:custGeom>
            <a:avLst/>
            <a:gdLst/>
            <a:ahLst/>
            <a:cxnLst/>
            <a:rect l="l" t="t" r="r" b="b"/>
            <a:pathLst>
              <a:path w="6750684">
                <a:moveTo>
                  <a:pt x="0" y="0"/>
                </a:moveTo>
                <a:lnTo>
                  <a:pt x="6750299" y="0"/>
                </a:lnTo>
              </a:path>
            </a:pathLst>
          </a:custGeom>
          <a:ln w="18445">
            <a:solidFill>
              <a:srgbClr val="0000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8352" y="4230496"/>
            <a:ext cx="6750684" cy="0"/>
          </a:xfrm>
          <a:custGeom>
            <a:avLst/>
            <a:gdLst/>
            <a:ahLst/>
            <a:cxnLst/>
            <a:rect l="l" t="t" r="r" b="b"/>
            <a:pathLst>
              <a:path w="6750684">
                <a:moveTo>
                  <a:pt x="0" y="0"/>
                </a:moveTo>
                <a:lnTo>
                  <a:pt x="6750299" y="0"/>
                </a:lnTo>
              </a:path>
            </a:pathLst>
          </a:custGeom>
          <a:ln w="18445">
            <a:solidFill>
              <a:srgbClr val="0000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6883" y="647700"/>
            <a:ext cx="7567295" cy="4114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105"/>
              </a:spcBef>
            </a:pP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The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owner of a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retail store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assumes his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employees are honest. However,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  data</a:t>
            </a:r>
            <a:r>
              <a:rPr sz="1600" b="1" spc="-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from</a:t>
            </a:r>
            <a:r>
              <a:rPr sz="1600" b="1" spc="-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1600" b="1" spc="-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daily</a:t>
            </a:r>
            <a:r>
              <a:rPr sz="1600" b="1" spc="-1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takings</a:t>
            </a:r>
            <a:r>
              <a:rPr sz="1600" b="1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showing</a:t>
            </a:r>
            <a:r>
              <a:rPr sz="1600" b="1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number</a:t>
            </a:r>
            <a:r>
              <a:rPr sz="1600" b="1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1600" b="1" spc="-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discrepancies.</a:t>
            </a:r>
            <a:r>
              <a:rPr sz="1600" b="1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1600" b="1" spc="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owner  has the choice of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a)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assuming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it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due to human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error,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and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ignoring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 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situation</a:t>
            </a:r>
            <a:r>
              <a:rPr sz="1600" b="1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or</a:t>
            </a:r>
            <a:r>
              <a:rPr sz="1600" b="1" spc="-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b)</a:t>
            </a:r>
            <a:r>
              <a:rPr sz="1600" b="1" spc="-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making</a:t>
            </a:r>
            <a:r>
              <a:rPr sz="1600" b="1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1600" b="1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allegation</a:t>
            </a:r>
            <a:r>
              <a:rPr sz="1600" b="1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1600" b="1" spc="-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theft.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ts val="2205"/>
              </a:lnSpc>
              <a:spcBef>
                <a:spcPts val="1025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Which</a:t>
            </a:r>
            <a:r>
              <a:rPr sz="1600" b="1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is</a:t>
            </a:r>
            <a:r>
              <a:rPr sz="1600" b="1" spc="-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1600" b="1" spc="-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null</a:t>
            </a:r>
            <a:r>
              <a:rPr sz="1600" b="1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hypothesis</a:t>
            </a:r>
            <a:r>
              <a:rPr sz="1600" b="1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and</a:t>
            </a:r>
            <a:r>
              <a:rPr sz="1600" b="1" spc="-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which</a:t>
            </a:r>
            <a:r>
              <a:rPr sz="1600" b="1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is</a:t>
            </a:r>
            <a:r>
              <a:rPr sz="1600" b="1" spc="-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1600" b="1" spc="-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alternate</a:t>
            </a:r>
            <a:r>
              <a:rPr sz="1600" b="1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hypothesis?</a:t>
            </a:r>
            <a:endParaRPr sz="1600" dirty="0">
              <a:latin typeface="Arial"/>
              <a:cs typeface="Arial"/>
            </a:endParaRPr>
          </a:p>
          <a:p>
            <a:pPr marL="271145">
              <a:lnSpc>
                <a:spcPts val="1905"/>
              </a:lnSpc>
            </a:pP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Explain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your</a:t>
            </a:r>
            <a:r>
              <a:rPr sz="1600" b="1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answer.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What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would amount to a </a:t>
            </a:r>
            <a:r>
              <a:rPr sz="1600" b="1" spc="-5" dirty="0">
                <a:solidFill>
                  <a:srgbClr val="00007F"/>
                </a:solidFill>
                <a:latin typeface="Arial"/>
                <a:cs typeface="Arial"/>
              </a:rPr>
              <a:t>Type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I error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in this</a:t>
            </a:r>
            <a:r>
              <a:rPr sz="1600" b="1" spc="-2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problem?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What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would amount to a </a:t>
            </a:r>
            <a:r>
              <a:rPr sz="1600" b="1" spc="-5" dirty="0">
                <a:solidFill>
                  <a:srgbClr val="00007F"/>
                </a:solidFill>
                <a:latin typeface="Arial"/>
                <a:cs typeface="Arial"/>
              </a:rPr>
              <a:t>Type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II error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in this</a:t>
            </a:r>
            <a:r>
              <a:rPr sz="1600" b="1" spc="-2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problem?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Which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is more serious? Explain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your</a:t>
            </a:r>
            <a:r>
              <a:rPr sz="1600" b="1" spc="-20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answer.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8352" y="5044312"/>
            <a:ext cx="6750684" cy="0"/>
          </a:xfrm>
          <a:custGeom>
            <a:avLst/>
            <a:gdLst/>
            <a:ahLst/>
            <a:cxnLst/>
            <a:rect l="l" t="t" r="r" b="b"/>
            <a:pathLst>
              <a:path w="6750684">
                <a:moveTo>
                  <a:pt x="0" y="0"/>
                </a:moveTo>
                <a:lnTo>
                  <a:pt x="6750299" y="0"/>
                </a:lnTo>
              </a:path>
            </a:pathLst>
          </a:custGeom>
          <a:ln w="18445">
            <a:solidFill>
              <a:srgbClr val="0000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892" y="0"/>
            <a:ext cx="7468108" cy="5127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Data</a:t>
            </a:r>
            <a:r>
              <a:rPr spc="-40" dirty="0"/>
              <a:t> </a:t>
            </a:r>
            <a:r>
              <a:rPr spc="-5" dirty="0"/>
              <a:t>Collection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7200" y="723900"/>
            <a:ext cx="7383780" cy="450342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65"/>
              </a:spcBef>
              <a:buFont typeface="Wingdings" panose="05000000000000000000" pitchFamily="2" charset="2"/>
              <a:buChar char="v"/>
            </a:pPr>
            <a:r>
              <a:rPr sz="1600" b="1" spc="15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10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data</a:t>
            </a:r>
            <a:r>
              <a:rPr sz="1600" b="1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scientist</a:t>
            </a:r>
            <a:r>
              <a:rPr sz="1600" b="1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needs</a:t>
            </a:r>
            <a:r>
              <a:rPr sz="1600" b="1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look</a:t>
            </a:r>
            <a:r>
              <a:rPr sz="1600" b="1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for</a:t>
            </a:r>
            <a:r>
              <a:rPr sz="1600" b="1" spc="-1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data</a:t>
            </a:r>
            <a:r>
              <a:rPr sz="1600" b="1" spc="-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1600" b="1" spc="-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disprove</a:t>
            </a:r>
            <a:r>
              <a:rPr sz="1600" b="1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1600" b="1" spc="-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null</a:t>
            </a:r>
            <a:r>
              <a:rPr sz="1600" b="1" spc="-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hypotheses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600" b="1" spc="10" dirty="0" smtClean="0">
                <a:solidFill>
                  <a:srgbClr val="00007F"/>
                </a:solidFill>
                <a:latin typeface="Arial"/>
                <a:cs typeface="Arial"/>
              </a:rPr>
              <a:t>For</a:t>
            </a:r>
            <a:r>
              <a:rPr sz="1600" b="1" spc="40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example</a:t>
            </a:r>
            <a:endParaRPr sz="1600" dirty="0">
              <a:latin typeface="Arial"/>
              <a:cs typeface="Arial"/>
            </a:endParaRPr>
          </a:p>
          <a:p>
            <a:pPr marL="472440" marR="5080" indent="-200660" algn="just">
              <a:lnSpc>
                <a:spcPct val="101200"/>
              </a:lnSpc>
              <a:spcBef>
                <a:spcPts val="140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Data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needs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show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that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recommender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engine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achieves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conversion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rate  of </a:t>
            </a:r>
            <a:r>
              <a:rPr sz="1600" spc="10" dirty="0">
                <a:latin typeface="Arial"/>
                <a:cs typeface="Arial"/>
              </a:rPr>
              <a:t>3 percent </a:t>
            </a:r>
            <a:r>
              <a:rPr sz="1600" spc="5" dirty="0">
                <a:latin typeface="Arial"/>
                <a:cs typeface="Arial"/>
              </a:rPr>
              <a:t>or </a:t>
            </a:r>
            <a:r>
              <a:rPr sz="1600" spc="10" dirty="0">
                <a:latin typeface="Arial"/>
                <a:cs typeface="Arial"/>
              </a:rPr>
              <a:t>more, and </a:t>
            </a:r>
            <a:r>
              <a:rPr sz="1600" spc="5" dirty="0">
                <a:latin typeface="Arial"/>
                <a:cs typeface="Arial"/>
              </a:rPr>
              <a:t>is statistically </a:t>
            </a:r>
            <a:r>
              <a:rPr sz="1600" i="1" spc="5" dirty="0">
                <a:latin typeface="Century Schoolbook"/>
                <a:cs typeface="Century Schoolbook"/>
              </a:rPr>
              <a:t>in</a:t>
            </a:r>
            <a:r>
              <a:rPr sz="1600" spc="5" dirty="0">
                <a:latin typeface="Arial"/>
                <a:cs typeface="Arial"/>
              </a:rPr>
              <a:t>consistent </a:t>
            </a:r>
            <a:r>
              <a:rPr sz="1600" spc="-5" dirty="0">
                <a:latin typeface="Arial"/>
                <a:cs typeface="Arial"/>
              </a:rPr>
              <a:t>with </a:t>
            </a:r>
            <a:r>
              <a:rPr sz="1600" spc="5" dirty="0">
                <a:latin typeface="Arial"/>
                <a:cs typeface="Arial"/>
              </a:rPr>
              <a:t>the organization’s  current conversion rate of 1.5</a:t>
            </a:r>
            <a:r>
              <a:rPr sz="1600" spc="-2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percent</a:t>
            </a:r>
            <a:endParaRPr sz="1600" dirty="0">
              <a:latin typeface="Arial"/>
              <a:cs typeface="Arial"/>
            </a:endParaRPr>
          </a:p>
          <a:p>
            <a:pPr marL="297816" marR="171450" indent="-285750">
              <a:lnSpc>
                <a:spcPts val="1939"/>
              </a:lnSpc>
              <a:spcBef>
                <a:spcPts val="1320"/>
              </a:spcBef>
              <a:buFont typeface="Wingdings" panose="05000000000000000000" pitchFamily="2" charset="2"/>
              <a:buChar char="v"/>
            </a:pPr>
            <a:r>
              <a:rPr sz="1600" b="1" spc="5" dirty="0" smtClean="0">
                <a:solidFill>
                  <a:srgbClr val="00007F"/>
                </a:solidFill>
                <a:latin typeface="Arial"/>
                <a:cs typeface="Arial"/>
              </a:rPr>
              <a:t>These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quantitative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requirements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impose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constraints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on the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quality</a:t>
            </a:r>
            <a:r>
              <a:rPr sz="1600" b="1" spc="-18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and 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quantity</a:t>
            </a:r>
            <a:r>
              <a:rPr sz="1600" b="1" spc="-8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1600" b="1" spc="-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1600" b="1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data</a:t>
            </a:r>
            <a:r>
              <a:rPr sz="1600" b="1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needed</a:t>
            </a:r>
            <a:r>
              <a:rPr sz="1600" b="1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1600" b="1" spc="-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achieve</a:t>
            </a:r>
            <a:r>
              <a:rPr sz="1600" b="1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1600" b="1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goal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85"/>
              </a:spcBef>
              <a:buFont typeface="Wingdings" panose="05000000000000000000" pitchFamily="2" charset="2"/>
              <a:buChar char="v"/>
            </a:pP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Thus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,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our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initial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focus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will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be to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identify appropriate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data sets by</a:t>
            </a:r>
            <a:r>
              <a:rPr sz="1600" b="1" spc="-28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asking:</a:t>
            </a:r>
            <a:endParaRPr sz="1600" dirty="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40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Is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data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we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already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have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sufficient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to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answer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question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asked?</a:t>
            </a:r>
            <a:endParaRPr sz="1600" dirty="0">
              <a:latin typeface="Arial"/>
              <a:cs typeface="Arial"/>
            </a:endParaRPr>
          </a:p>
          <a:p>
            <a:pPr marL="472440" marR="143510" indent="-200660">
              <a:lnSpc>
                <a:spcPct val="101200"/>
              </a:lnSpc>
              <a:spcBef>
                <a:spcPts val="195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0" dirty="0">
                <a:latin typeface="Arial"/>
                <a:cs typeface="Arial"/>
              </a:rPr>
              <a:t>If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not,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where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and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how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can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we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get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data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we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really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need?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(this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may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entail  proactive </a:t>
            </a:r>
            <a:r>
              <a:rPr sz="1600" spc="10" dirty="0">
                <a:latin typeface="Arial"/>
                <a:cs typeface="Arial"/>
              </a:rPr>
              <a:t>data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collection)</a:t>
            </a:r>
            <a:endParaRPr sz="1600" dirty="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Are there variances </a:t>
            </a:r>
            <a:r>
              <a:rPr sz="1600" spc="10" dirty="0">
                <a:latin typeface="Arial"/>
                <a:cs typeface="Arial"/>
              </a:rPr>
              <a:t>and biases </a:t>
            </a:r>
            <a:r>
              <a:rPr sz="1600" dirty="0">
                <a:latin typeface="Arial"/>
                <a:cs typeface="Arial"/>
              </a:rPr>
              <a:t>within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2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data?</a:t>
            </a:r>
            <a:endParaRPr sz="1600" dirty="0">
              <a:latin typeface="Arial"/>
              <a:cs typeface="Arial"/>
            </a:endParaRPr>
          </a:p>
          <a:p>
            <a:pPr marL="472440" marR="716280" indent="-200660">
              <a:lnSpc>
                <a:spcPct val="101200"/>
              </a:lnSpc>
              <a:spcBef>
                <a:spcPts val="195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25" dirty="0">
                <a:latin typeface="Arial"/>
                <a:cs typeface="Arial"/>
              </a:rPr>
              <a:t>What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is</a:t>
            </a:r>
            <a:r>
              <a:rPr sz="1600" spc="10" dirty="0">
                <a:latin typeface="Arial"/>
                <a:cs typeface="Arial"/>
              </a:rPr>
              <a:t> a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reasonable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and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realistic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baseline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against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which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test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our  </a:t>
            </a:r>
            <a:r>
              <a:rPr sz="1600" spc="5" dirty="0">
                <a:latin typeface="Arial"/>
                <a:cs typeface="Arial"/>
              </a:rPr>
              <a:t>hypothesis?</a:t>
            </a:r>
            <a:endParaRPr sz="1600" dirty="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How </a:t>
            </a:r>
            <a:r>
              <a:rPr sz="1600" spc="10" dirty="0">
                <a:latin typeface="Arial"/>
                <a:cs typeface="Arial"/>
              </a:rPr>
              <a:t>much data do </a:t>
            </a:r>
            <a:r>
              <a:rPr sz="1600" spc="-10" dirty="0">
                <a:latin typeface="Arial"/>
                <a:cs typeface="Arial"/>
              </a:rPr>
              <a:t>we </a:t>
            </a:r>
            <a:r>
              <a:rPr sz="1600" spc="10" dirty="0">
                <a:latin typeface="Arial"/>
                <a:cs typeface="Arial"/>
              </a:rPr>
              <a:t>need </a:t>
            </a:r>
            <a:r>
              <a:rPr sz="1600" spc="5" dirty="0">
                <a:latin typeface="Arial"/>
                <a:cs typeface="Arial"/>
              </a:rPr>
              <a:t>to reject </a:t>
            </a:r>
            <a:r>
              <a:rPr sz="1600" spc="10" dirty="0">
                <a:latin typeface="Arial"/>
                <a:cs typeface="Arial"/>
              </a:rPr>
              <a:t>our</a:t>
            </a:r>
            <a:r>
              <a:rPr sz="1600" spc="-29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hypothesis?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" y="312531"/>
            <a:ext cx="7239000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Overview of the Data-Mining</a:t>
            </a:r>
            <a:r>
              <a:rPr spc="-90" dirty="0"/>
              <a:t> </a:t>
            </a:r>
            <a:r>
              <a:rPr dirty="0"/>
              <a:t>Process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3400" y="1333500"/>
            <a:ext cx="7535545" cy="39342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1" marR="869950" indent="-285750">
              <a:lnSpc>
                <a:spcPct val="101200"/>
              </a:lnSpc>
              <a:spcBef>
                <a:spcPts val="105"/>
              </a:spcBef>
              <a:buFont typeface="Wingdings" panose="05000000000000000000" pitchFamily="2" charset="2"/>
              <a:buChar char="v"/>
            </a:pPr>
            <a:r>
              <a:rPr sz="1600" spc="25" dirty="0" smtClean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A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large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number of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visualizations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and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statistical tests are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typically 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generated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95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25" dirty="0">
                <a:latin typeface="Arial"/>
                <a:cs typeface="Arial"/>
              </a:rPr>
              <a:t>To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understand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nature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and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quality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data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sets</a:t>
            </a:r>
            <a:endParaRPr sz="1600" dirty="0">
              <a:latin typeface="Arial"/>
              <a:cs typeface="Arial"/>
            </a:endParaRPr>
          </a:p>
          <a:p>
            <a:pPr marL="297816" marR="998219" indent="-285750">
              <a:lnSpc>
                <a:spcPct val="101200"/>
              </a:lnSpc>
              <a:spcBef>
                <a:spcPts val="1275"/>
              </a:spcBef>
              <a:buFont typeface="Wingdings" panose="05000000000000000000" pitchFamily="2" charset="2"/>
              <a:buChar char="v"/>
            </a:pPr>
            <a:r>
              <a:rPr sz="1600" spc="25" dirty="0" smtClean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Insights derived from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 data should be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communicated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back to 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stakeholders in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rapid</a:t>
            </a:r>
            <a:r>
              <a:rPr sz="1600" b="1" spc="-1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cycle</a:t>
            </a:r>
            <a:endParaRPr sz="1600" dirty="0">
              <a:latin typeface="Arial"/>
              <a:cs typeface="Arial"/>
            </a:endParaRPr>
          </a:p>
          <a:p>
            <a:pPr marL="557531" indent="-285750">
              <a:lnSpc>
                <a:spcPct val="100000"/>
              </a:lnSpc>
              <a:spcBef>
                <a:spcPts val="190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530225" algn="l"/>
                <a:tab pos="531495" algn="l"/>
              </a:tabLst>
            </a:pPr>
            <a:r>
              <a:rPr sz="1600" spc="5" dirty="0">
                <a:latin typeface="Arial"/>
                <a:cs typeface="Arial"/>
              </a:rPr>
              <a:t>Typically </a:t>
            </a:r>
            <a:r>
              <a:rPr sz="1600" spc="10" dirty="0">
                <a:latin typeface="Arial"/>
                <a:cs typeface="Arial"/>
              </a:rPr>
              <a:t>every few </a:t>
            </a:r>
            <a:r>
              <a:rPr sz="1600" spc="5" dirty="0">
                <a:latin typeface="Arial"/>
                <a:cs typeface="Arial"/>
              </a:rPr>
              <a:t>days to </a:t>
            </a:r>
            <a:r>
              <a:rPr sz="1600" spc="10" dirty="0">
                <a:latin typeface="Arial"/>
                <a:cs typeface="Arial"/>
              </a:rPr>
              <a:t>every</a:t>
            </a:r>
            <a:r>
              <a:rPr sz="1600" spc="-2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week</a:t>
            </a:r>
          </a:p>
          <a:p>
            <a:pPr marL="298451" marR="195580" indent="-285750">
              <a:lnSpc>
                <a:spcPct val="101200"/>
              </a:lnSpc>
              <a:spcBef>
                <a:spcPts val="1275"/>
              </a:spcBef>
              <a:buFont typeface="Wingdings" panose="05000000000000000000" pitchFamily="2" charset="2"/>
              <a:buChar char="v"/>
            </a:pPr>
            <a:r>
              <a:rPr sz="1600" spc="25" dirty="0" smtClean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Questions/hypotheses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are further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honed and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typically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new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data sources 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are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examined with each</a:t>
            </a:r>
            <a:r>
              <a:rPr sz="1600" b="1" spc="-21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cycle</a:t>
            </a:r>
            <a:endParaRPr sz="1600" dirty="0">
              <a:latin typeface="Arial"/>
              <a:cs typeface="Arial"/>
            </a:endParaRPr>
          </a:p>
          <a:p>
            <a:pPr marL="355601" marR="202565" indent="-342900">
              <a:lnSpc>
                <a:spcPts val="1939"/>
              </a:lnSpc>
              <a:spcBef>
                <a:spcPts val="1320"/>
              </a:spcBef>
              <a:buFont typeface="Wingdings" panose="05000000000000000000" pitchFamily="2" charset="2"/>
              <a:buChar char="v"/>
            </a:pPr>
            <a:r>
              <a:rPr sz="1600" b="1" spc="5" dirty="0" smtClean="0">
                <a:solidFill>
                  <a:srgbClr val="00007F"/>
                </a:solidFill>
                <a:latin typeface="Arial"/>
                <a:cs typeface="Arial"/>
              </a:rPr>
              <a:t>Through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this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iterative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process,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 data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scientist reaches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deeper</a:t>
            </a:r>
            <a:r>
              <a:rPr sz="1600" b="1" spc="-1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insight  into</a:t>
            </a:r>
            <a:r>
              <a:rPr sz="1600" b="1" spc="-1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how</a:t>
            </a:r>
            <a:r>
              <a:rPr sz="1600" b="1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exactly</a:t>
            </a:r>
            <a:r>
              <a:rPr sz="1600" b="1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1600" b="1" spc="-1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answer</a:t>
            </a:r>
            <a:r>
              <a:rPr sz="1600" b="1" spc="-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valuable</a:t>
            </a:r>
            <a:r>
              <a:rPr sz="1600" b="1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business</a:t>
            </a:r>
            <a:r>
              <a:rPr sz="1600" b="1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questions</a:t>
            </a:r>
            <a:r>
              <a:rPr sz="1600" b="1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with</a:t>
            </a:r>
            <a:r>
              <a:rPr sz="1600" b="1" spc="-1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real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data</a:t>
            </a:r>
            <a:endParaRPr sz="1600" dirty="0">
              <a:latin typeface="Arial"/>
              <a:cs typeface="Arial"/>
            </a:endParaRPr>
          </a:p>
          <a:p>
            <a:pPr marL="355601" marR="5080" indent="-342900">
              <a:lnSpc>
                <a:spcPts val="1939"/>
              </a:lnSpc>
              <a:spcBef>
                <a:spcPts val="1280"/>
              </a:spcBef>
              <a:buFont typeface="Wingdings" panose="05000000000000000000" pitchFamily="2" charset="2"/>
              <a:buChar char="v"/>
            </a:pP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The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data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scientist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also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reaches conclusions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about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viable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tools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that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can</a:t>
            </a:r>
            <a:r>
              <a:rPr sz="1600" b="1" spc="-2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be  used</a:t>
            </a:r>
            <a:r>
              <a:rPr sz="1600" b="1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1600" b="1" spc="-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answer</a:t>
            </a:r>
            <a:r>
              <a:rPr sz="1600" b="1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those</a:t>
            </a:r>
            <a:r>
              <a:rPr sz="1600" b="1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questions</a:t>
            </a:r>
            <a:r>
              <a:rPr sz="1600" b="1" spc="-8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with</a:t>
            </a:r>
            <a:r>
              <a:rPr sz="1600" b="1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1600" b="1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data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1000" y="615814"/>
            <a:ext cx="7696708" cy="5127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Where Does Data Come</a:t>
            </a:r>
            <a:r>
              <a:rPr spc="-35" dirty="0"/>
              <a:t> </a:t>
            </a:r>
            <a:r>
              <a:rPr dirty="0"/>
              <a:t>From?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8200" y="1638300"/>
            <a:ext cx="5680710" cy="192976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b="1" spc="10" dirty="0" smtClean="0">
                <a:solidFill>
                  <a:srgbClr val="00007F"/>
                </a:solidFill>
                <a:latin typeface="Arial"/>
                <a:cs typeface="Arial"/>
              </a:rPr>
              <a:t>Data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can come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from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both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internal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and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external</a:t>
            </a:r>
            <a:r>
              <a:rPr sz="1600" b="1" spc="-19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sources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40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Wireless sensor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networks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219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NoSQL data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stores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90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25" dirty="0">
                <a:latin typeface="Arial"/>
                <a:cs typeface="Arial"/>
              </a:rPr>
              <a:t>The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Internet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215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Spatial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data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95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Data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warehouse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215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Transactional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systems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579" y="5100332"/>
            <a:ext cx="3178175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0" dirty="0">
                <a:latin typeface="Arial"/>
                <a:cs typeface="Arial"/>
              </a:rPr>
              <a:t>NoSQL </a:t>
            </a:r>
            <a:r>
              <a:rPr sz="1250" spc="5" dirty="0">
                <a:latin typeface="Arial"/>
                <a:cs typeface="Arial"/>
              </a:rPr>
              <a:t>= </a:t>
            </a:r>
            <a:r>
              <a:rPr sz="1250" spc="-10" dirty="0">
                <a:latin typeface="Arial"/>
                <a:cs typeface="Arial"/>
              </a:rPr>
              <a:t>not only </a:t>
            </a:r>
            <a:r>
              <a:rPr sz="1250" dirty="0">
                <a:latin typeface="Arial"/>
                <a:cs typeface="Arial"/>
              </a:rPr>
              <a:t>structured query</a:t>
            </a:r>
            <a:r>
              <a:rPr sz="1250" spc="-75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language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892" y="0"/>
            <a:ext cx="188468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b="1" dirty="0">
                <a:solidFill>
                  <a:srgbClr val="00007F"/>
                </a:solidFill>
                <a:latin typeface="Arial"/>
                <a:cs typeface="Arial"/>
              </a:rPr>
              <a:t>Data</a:t>
            </a:r>
            <a:r>
              <a:rPr sz="2150" b="1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00007F"/>
                </a:solidFill>
                <a:latin typeface="Arial"/>
                <a:cs typeface="Arial"/>
              </a:rPr>
              <a:t>Sourcing</a:t>
            </a:r>
            <a:endParaRPr sz="21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2579" y="519188"/>
            <a:ext cx="6668770" cy="55181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71145" marR="5080" indent="-259079">
              <a:lnSpc>
                <a:spcPts val="1939"/>
              </a:lnSpc>
              <a:spcBef>
                <a:spcPts val="420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Document each data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source </a:t>
            </a:r>
            <a:r>
              <a:rPr sz="1600" b="1" dirty="0">
                <a:solidFill>
                  <a:srgbClr val="00007F"/>
                </a:solidFill>
                <a:latin typeface="Arial"/>
                <a:cs typeface="Arial"/>
              </a:rPr>
              <a:t>you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intend using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for size,</a:t>
            </a:r>
            <a:r>
              <a:rPr sz="1600" b="1" spc="-2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frequency, 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and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quality,</a:t>
            </a:r>
            <a:r>
              <a:rPr sz="1600" b="1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etc.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3880" y="1367027"/>
            <a:ext cx="7104888" cy="21153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4736" y="1357883"/>
            <a:ext cx="7120127" cy="2130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4736" y="1357883"/>
            <a:ext cx="7120255" cy="2131060"/>
          </a:xfrm>
          <a:custGeom>
            <a:avLst/>
            <a:gdLst/>
            <a:ahLst/>
            <a:cxnLst/>
            <a:rect l="l" t="t" r="r" b="b"/>
            <a:pathLst>
              <a:path w="7120255" h="2131060">
                <a:moveTo>
                  <a:pt x="7120127" y="2130552"/>
                </a:moveTo>
                <a:lnTo>
                  <a:pt x="7120127" y="0"/>
                </a:lnTo>
                <a:lnTo>
                  <a:pt x="0" y="0"/>
                </a:lnTo>
                <a:lnTo>
                  <a:pt x="0" y="2130552"/>
                </a:lnTo>
                <a:lnTo>
                  <a:pt x="6095" y="2130552"/>
                </a:lnTo>
                <a:lnTo>
                  <a:pt x="6095" y="9144"/>
                </a:lnTo>
                <a:lnTo>
                  <a:pt x="9143" y="3048"/>
                </a:lnTo>
                <a:lnTo>
                  <a:pt x="9143" y="9144"/>
                </a:lnTo>
                <a:lnTo>
                  <a:pt x="7114032" y="9143"/>
                </a:lnTo>
                <a:lnTo>
                  <a:pt x="7114032" y="3048"/>
                </a:lnTo>
                <a:lnTo>
                  <a:pt x="7117080" y="9143"/>
                </a:lnTo>
                <a:lnTo>
                  <a:pt x="7117080" y="2130552"/>
                </a:lnTo>
                <a:lnTo>
                  <a:pt x="7120127" y="2130552"/>
                </a:lnTo>
                <a:close/>
              </a:path>
              <a:path w="7120255" h="2131060">
                <a:moveTo>
                  <a:pt x="9143" y="9144"/>
                </a:moveTo>
                <a:lnTo>
                  <a:pt x="9143" y="3048"/>
                </a:lnTo>
                <a:lnTo>
                  <a:pt x="6095" y="9144"/>
                </a:lnTo>
                <a:lnTo>
                  <a:pt x="9143" y="9144"/>
                </a:lnTo>
                <a:close/>
              </a:path>
              <a:path w="7120255" h="2131060">
                <a:moveTo>
                  <a:pt x="9143" y="2124456"/>
                </a:moveTo>
                <a:lnTo>
                  <a:pt x="9143" y="9144"/>
                </a:lnTo>
                <a:lnTo>
                  <a:pt x="6095" y="9144"/>
                </a:lnTo>
                <a:lnTo>
                  <a:pt x="6095" y="2124456"/>
                </a:lnTo>
                <a:lnTo>
                  <a:pt x="9143" y="2124456"/>
                </a:lnTo>
                <a:close/>
              </a:path>
              <a:path w="7120255" h="2131060">
                <a:moveTo>
                  <a:pt x="7117080" y="2124455"/>
                </a:moveTo>
                <a:lnTo>
                  <a:pt x="6095" y="2124456"/>
                </a:lnTo>
                <a:lnTo>
                  <a:pt x="9143" y="2127504"/>
                </a:lnTo>
                <a:lnTo>
                  <a:pt x="9143" y="2130552"/>
                </a:lnTo>
                <a:lnTo>
                  <a:pt x="7114032" y="2130552"/>
                </a:lnTo>
                <a:lnTo>
                  <a:pt x="7114032" y="2127504"/>
                </a:lnTo>
                <a:lnTo>
                  <a:pt x="7117080" y="2124455"/>
                </a:lnTo>
                <a:close/>
              </a:path>
              <a:path w="7120255" h="2131060">
                <a:moveTo>
                  <a:pt x="9143" y="2130552"/>
                </a:moveTo>
                <a:lnTo>
                  <a:pt x="9143" y="2127504"/>
                </a:lnTo>
                <a:lnTo>
                  <a:pt x="6095" y="2124456"/>
                </a:lnTo>
                <a:lnTo>
                  <a:pt x="6095" y="2130552"/>
                </a:lnTo>
                <a:lnTo>
                  <a:pt x="9143" y="2130552"/>
                </a:lnTo>
                <a:close/>
              </a:path>
              <a:path w="7120255" h="2131060">
                <a:moveTo>
                  <a:pt x="7117080" y="9143"/>
                </a:moveTo>
                <a:lnTo>
                  <a:pt x="7114032" y="3048"/>
                </a:lnTo>
                <a:lnTo>
                  <a:pt x="7114032" y="9143"/>
                </a:lnTo>
                <a:lnTo>
                  <a:pt x="7117080" y="9143"/>
                </a:lnTo>
                <a:close/>
              </a:path>
              <a:path w="7120255" h="2131060">
                <a:moveTo>
                  <a:pt x="7117080" y="2124455"/>
                </a:moveTo>
                <a:lnTo>
                  <a:pt x="7117080" y="9143"/>
                </a:lnTo>
                <a:lnTo>
                  <a:pt x="7114032" y="9143"/>
                </a:lnTo>
                <a:lnTo>
                  <a:pt x="7114032" y="2124455"/>
                </a:lnTo>
                <a:lnTo>
                  <a:pt x="7117080" y="2124455"/>
                </a:lnTo>
                <a:close/>
              </a:path>
              <a:path w="7120255" h="2131060">
                <a:moveTo>
                  <a:pt x="7117080" y="2130552"/>
                </a:moveTo>
                <a:lnTo>
                  <a:pt x="7117080" y="2124455"/>
                </a:lnTo>
                <a:lnTo>
                  <a:pt x="7114032" y="2127504"/>
                </a:lnTo>
                <a:lnTo>
                  <a:pt x="7114032" y="2130552"/>
                </a:lnTo>
                <a:lnTo>
                  <a:pt x="7117080" y="2130552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2816" y="4969260"/>
            <a:ext cx="768858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Evaluate </a:t>
            </a:r>
            <a:r>
              <a:rPr spc="0" dirty="0"/>
              <a:t>What </a:t>
            </a:r>
            <a:r>
              <a:rPr dirty="0"/>
              <a:t>Data Is </a:t>
            </a:r>
            <a:r>
              <a:rPr spc="-5" dirty="0"/>
              <a:t>Available </a:t>
            </a:r>
            <a:r>
              <a:rPr dirty="0"/>
              <a:t>for </a:t>
            </a:r>
            <a:r>
              <a:rPr spc="-5" dirty="0"/>
              <a:t>Your </a:t>
            </a:r>
            <a:r>
              <a:rPr dirty="0"/>
              <a:t>Specific</a:t>
            </a:r>
            <a:r>
              <a:rPr spc="0" dirty="0"/>
              <a:t> </a:t>
            </a:r>
            <a:r>
              <a:rPr dirty="0"/>
              <a:t>Question</a:t>
            </a:r>
          </a:p>
        </p:txBody>
      </p:sp>
      <p:sp>
        <p:nvSpPr>
          <p:cNvPr id="5" name="object 5"/>
          <p:cNvSpPr/>
          <p:nvPr/>
        </p:nvSpPr>
        <p:spPr>
          <a:xfrm>
            <a:off x="3697223" y="2101595"/>
            <a:ext cx="1264920" cy="494030"/>
          </a:xfrm>
          <a:custGeom>
            <a:avLst/>
            <a:gdLst/>
            <a:ahLst/>
            <a:cxnLst/>
            <a:rect l="l" t="t" r="r" b="b"/>
            <a:pathLst>
              <a:path w="1264920" h="494030">
                <a:moveTo>
                  <a:pt x="246888" y="493775"/>
                </a:moveTo>
                <a:lnTo>
                  <a:pt x="246888" y="0"/>
                </a:lnTo>
                <a:lnTo>
                  <a:pt x="0" y="246887"/>
                </a:lnTo>
                <a:lnTo>
                  <a:pt x="246888" y="493775"/>
                </a:lnTo>
                <a:close/>
              </a:path>
              <a:path w="1264920" h="494030">
                <a:moveTo>
                  <a:pt x="1018032" y="368807"/>
                </a:moveTo>
                <a:lnTo>
                  <a:pt x="1018032" y="124967"/>
                </a:lnTo>
                <a:lnTo>
                  <a:pt x="246888" y="124967"/>
                </a:lnTo>
                <a:lnTo>
                  <a:pt x="246887" y="368807"/>
                </a:lnTo>
                <a:lnTo>
                  <a:pt x="1018032" y="368807"/>
                </a:lnTo>
                <a:close/>
              </a:path>
              <a:path w="1264920" h="494030">
                <a:moveTo>
                  <a:pt x="1264920" y="246887"/>
                </a:moveTo>
                <a:lnTo>
                  <a:pt x="1018032" y="0"/>
                </a:lnTo>
                <a:lnTo>
                  <a:pt x="1018032" y="493775"/>
                </a:lnTo>
                <a:lnTo>
                  <a:pt x="1264920" y="246887"/>
                </a:lnTo>
                <a:close/>
              </a:path>
            </a:pathLst>
          </a:custGeom>
          <a:solidFill>
            <a:srgbClr val="DA20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91128" y="2095500"/>
            <a:ext cx="1277620" cy="506095"/>
          </a:xfrm>
          <a:custGeom>
            <a:avLst/>
            <a:gdLst/>
            <a:ahLst/>
            <a:cxnLst/>
            <a:rect l="l" t="t" r="r" b="b"/>
            <a:pathLst>
              <a:path w="1277620" h="506094">
                <a:moveTo>
                  <a:pt x="259080" y="124968"/>
                </a:moveTo>
                <a:lnTo>
                  <a:pt x="259080" y="3048"/>
                </a:lnTo>
                <a:lnTo>
                  <a:pt x="256032" y="3048"/>
                </a:lnTo>
                <a:lnTo>
                  <a:pt x="252984" y="0"/>
                </a:lnTo>
                <a:lnTo>
                  <a:pt x="249936" y="0"/>
                </a:lnTo>
                <a:lnTo>
                  <a:pt x="246888" y="3048"/>
                </a:lnTo>
                <a:lnTo>
                  <a:pt x="3048" y="249936"/>
                </a:lnTo>
                <a:lnTo>
                  <a:pt x="0" y="249936"/>
                </a:lnTo>
                <a:lnTo>
                  <a:pt x="0" y="256032"/>
                </a:lnTo>
                <a:lnTo>
                  <a:pt x="3048" y="256032"/>
                </a:lnTo>
                <a:lnTo>
                  <a:pt x="9144" y="262204"/>
                </a:lnTo>
                <a:lnTo>
                  <a:pt x="9144" y="249936"/>
                </a:lnTo>
                <a:lnTo>
                  <a:pt x="12192" y="252984"/>
                </a:lnTo>
                <a:lnTo>
                  <a:pt x="246888" y="18288"/>
                </a:lnTo>
                <a:lnTo>
                  <a:pt x="246888" y="6096"/>
                </a:lnTo>
                <a:lnTo>
                  <a:pt x="256032" y="9144"/>
                </a:lnTo>
                <a:lnTo>
                  <a:pt x="256032" y="124968"/>
                </a:lnTo>
                <a:lnTo>
                  <a:pt x="259080" y="124968"/>
                </a:lnTo>
                <a:close/>
              </a:path>
              <a:path w="1277620" h="506094">
                <a:moveTo>
                  <a:pt x="12192" y="252984"/>
                </a:moveTo>
                <a:lnTo>
                  <a:pt x="9144" y="249936"/>
                </a:lnTo>
                <a:lnTo>
                  <a:pt x="9144" y="256032"/>
                </a:lnTo>
                <a:lnTo>
                  <a:pt x="12192" y="252984"/>
                </a:lnTo>
                <a:close/>
              </a:path>
              <a:path w="1277620" h="506094">
                <a:moveTo>
                  <a:pt x="256032" y="496824"/>
                </a:moveTo>
                <a:lnTo>
                  <a:pt x="12192" y="252984"/>
                </a:lnTo>
                <a:lnTo>
                  <a:pt x="9144" y="256032"/>
                </a:lnTo>
                <a:lnTo>
                  <a:pt x="9144" y="262204"/>
                </a:lnTo>
                <a:lnTo>
                  <a:pt x="246888" y="502920"/>
                </a:lnTo>
                <a:lnTo>
                  <a:pt x="246888" y="499872"/>
                </a:lnTo>
                <a:lnTo>
                  <a:pt x="256032" y="496824"/>
                </a:lnTo>
                <a:close/>
              </a:path>
              <a:path w="1277620" h="506094">
                <a:moveTo>
                  <a:pt x="256032" y="9144"/>
                </a:moveTo>
                <a:lnTo>
                  <a:pt x="246888" y="6096"/>
                </a:lnTo>
                <a:lnTo>
                  <a:pt x="246888" y="18288"/>
                </a:lnTo>
                <a:lnTo>
                  <a:pt x="256032" y="9144"/>
                </a:lnTo>
                <a:close/>
              </a:path>
              <a:path w="1277620" h="506094">
                <a:moveTo>
                  <a:pt x="256032" y="124968"/>
                </a:moveTo>
                <a:lnTo>
                  <a:pt x="256032" y="9144"/>
                </a:lnTo>
                <a:lnTo>
                  <a:pt x="246888" y="18288"/>
                </a:lnTo>
                <a:lnTo>
                  <a:pt x="246888" y="134112"/>
                </a:lnTo>
                <a:lnTo>
                  <a:pt x="252984" y="134112"/>
                </a:lnTo>
                <a:lnTo>
                  <a:pt x="252984" y="124968"/>
                </a:lnTo>
                <a:lnTo>
                  <a:pt x="256032" y="124968"/>
                </a:lnTo>
                <a:close/>
              </a:path>
              <a:path w="1277620" h="506094">
                <a:moveTo>
                  <a:pt x="1030224" y="484632"/>
                </a:moveTo>
                <a:lnTo>
                  <a:pt x="1030224" y="371856"/>
                </a:lnTo>
                <a:lnTo>
                  <a:pt x="246888" y="371856"/>
                </a:lnTo>
                <a:lnTo>
                  <a:pt x="246888" y="487680"/>
                </a:lnTo>
                <a:lnTo>
                  <a:pt x="252984" y="493776"/>
                </a:lnTo>
                <a:lnTo>
                  <a:pt x="252984" y="381000"/>
                </a:lnTo>
                <a:lnTo>
                  <a:pt x="259080" y="374904"/>
                </a:lnTo>
                <a:lnTo>
                  <a:pt x="259080" y="381000"/>
                </a:lnTo>
                <a:lnTo>
                  <a:pt x="1018032" y="381000"/>
                </a:lnTo>
                <a:lnTo>
                  <a:pt x="1018032" y="374904"/>
                </a:lnTo>
                <a:lnTo>
                  <a:pt x="1024128" y="381000"/>
                </a:lnTo>
                <a:lnTo>
                  <a:pt x="1024128" y="490728"/>
                </a:lnTo>
                <a:lnTo>
                  <a:pt x="1030224" y="484632"/>
                </a:lnTo>
                <a:close/>
              </a:path>
              <a:path w="1277620" h="506094">
                <a:moveTo>
                  <a:pt x="256032" y="502920"/>
                </a:moveTo>
                <a:lnTo>
                  <a:pt x="256032" y="496824"/>
                </a:lnTo>
                <a:lnTo>
                  <a:pt x="246888" y="499872"/>
                </a:lnTo>
                <a:lnTo>
                  <a:pt x="246888" y="502920"/>
                </a:lnTo>
                <a:lnTo>
                  <a:pt x="249936" y="505968"/>
                </a:lnTo>
                <a:lnTo>
                  <a:pt x="252984" y="505968"/>
                </a:lnTo>
                <a:lnTo>
                  <a:pt x="256032" y="502920"/>
                </a:lnTo>
                <a:close/>
              </a:path>
              <a:path w="1277620" h="506094">
                <a:moveTo>
                  <a:pt x="1024128" y="124968"/>
                </a:moveTo>
                <a:lnTo>
                  <a:pt x="252984" y="124968"/>
                </a:lnTo>
                <a:lnTo>
                  <a:pt x="259080" y="131064"/>
                </a:lnTo>
                <a:lnTo>
                  <a:pt x="259079" y="134112"/>
                </a:lnTo>
                <a:lnTo>
                  <a:pt x="1018032" y="134112"/>
                </a:lnTo>
                <a:lnTo>
                  <a:pt x="1018032" y="131064"/>
                </a:lnTo>
                <a:lnTo>
                  <a:pt x="1024128" y="124968"/>
                </a:lnTo>
                <a:close/>
              </a:path>
              <a:path w="1277620" h="506094">
                <a:moveTo>
                  <a:pt x="259079" y="134112"/>
                </a:moveTo>
                <a:lnTo>
                  <a:pt x="259080" y="131064"/>
                </a:lnTo>
                <a:lnTo>
                  <a:pt x="252984" y="124968"/>
                </a:lnTo>
                <a:lnTo>
                  <a:pt x="252984" y="134112"/>
                </a:lnTo>
                <a:lnTo>
                  <a:pt x="259079" y="134112"/>
                </a:lnTo>
                <a:close/>
              </a:path>
              <a:path w="1277620" h="506094">
                <a:moveTo>
                  <a:pt x="259080" y="381000"/>
                </a:moveTo>
                <a:lnTo>
                  <a:pt x="259080" y="374904"/>
                </a:lnTo>
                <a:lnTo>
                  <a:pt x="252984" y="381000"/>
                </a:lnTo>
                <a:lnTo>
                  <a:pt x="259080" y="381000"/>
                </a:lnTo>
                <a:close/>
              </a:path>
              <a:path w="1277620" h="506094">
                <a:moveTo>
                  <a:pt x="259080" y="502920"/>
                </a:moveTo>
                <a:lnTo>
                  <a:pt x="259080" y="381000"/>
                </a:lnTo>
                <a:lnTo>
                  <a:pt x="252984" y="381000"/>
                </a:lnTo>
                <a:lnTo>
                  <a:pt x="252984" y="493776"/>
                </a:lnTo>
                <a:lnTo>
                  <a:pt x="256032" y="496824"/>
                </a:lnTo>
                <a:lnTo>
                  <a:pt x="256032" y="502920"/>
                </a:lnTo>
                <a:lnTo>
                  <a:pt x="259080" y="502920"/>
                </a:lnTo>
                <a:close/>
              </a:path>
              <a:path w="1277620" h="506094">
                <a:moveTo>
                  <a:pt x="1030224" y="6096"/>
                </a:moveTo>
                <a:lnTo>
                  <a:pt x="1024128" y="0"/>
                </a:lnTo>
                <a:lnTo>
                  <a:pt x="1021080" y="0"/>
                </a:lnTo>
                <a:lnTo>
                  <a:pt x="1018032" y="3048"/>
                </a:lnTo>
                <a:lnTo>
                  <a:pt x="1018032" y="9144"/>
                </a:lnTo>
                <a:lnTo>
                  <a:pt x="1030224" y="6096"/>
                </a:lnTo>
                <a:close/>
              </a:path>
              <a:path w="1277620" h="506094">
                <a:moveTo>
                  <a:pt x="1277112" y="256032"/>
                </a:moveTo>
                <a:lnTo>
                  <a:pt x="1277112" y="249936"/>
                </a:lnTo>
                <a:lnTo>
                  <a:pt x="1274064" y="249936"/>
                </a:lnTo>
                <a:lnTo>
                  <a:pt x="1030224" y="6096"/>
                </a:lnTo>
                <a:lnTo>
                  <a:pt x="1018032" y="9144"/>
                </a:lnTo>
                <a:lnTo>
                  <a:pt x="1261872" y="252984"/>
                </a:lnTo>
                <a:lnTo>
                  <a:pt x="1264920" y="249936"/>
                </a:lnTo>
                <a:lnTo>
                  <a:pt x="1264920" y="265176"/>
                </a:lnTo>
                <a:lnTo>
                  <a:pt x="1274064" y="256032"/>
                </a:lnTo>
                <a:lnTo>
                  <a:pt x="1277112" y="256032"/>
                </a:lnTo>
                <a:close/>
              </a:path>
              <a:path w="1277620" h="506094">
                <a:moveTo>
                  <a:pt x="1030224" y="134112"/>
                </a:moveTo>
                <a:lnTo>
                  <a:pt x="1030224" y="21336"/>
                </a:lnTo>
                <a:lnTo>
                  <a:pt x="1018032" y="9144"/>
                </a:lnTo>
                <a:lnTo>
                  <a:pt x="1018032" y="124968"/>
                </a:lnTo>
                <a:lnTo>
                  <a:pt x="1024128" y="124968"/>
                </a:lnTo>
                <a:lnTo>
                  <a:pt x="1024128" y="134112"/>
                </a:lnTo>
                <a:lnTo>
                  <a:pt x="1030224" y="134112"/>
                </a:lnTo>
                <a:close/>
              </a:path>
              <a:path w="1277620" h="506094">
                <a:moveTo>
                  <a:pt x="1024128" y="134112"/>
                </a:moveTo>
                <a:lnTo>
                  <a:pt x="1024128" y="124968"/>
                </a:lnTo>
                <a:lnTo>
                  <a:pt x="1018032" y="131064"/>
                </a:lnTo>
                <a:lnTo>
                  <a:pt x="1018032" y="134112"/>
                </a:lnTo>
                <a:lnTo>
                  <a:pt x="1024128" y="134112"/>
                </a:lnTo>
                <a:close/>
              </a:path>
              <a:path w="1277620" h="506094">
                <a:moveTo>
                  <a:pt x="1024128" y="381000"/>
                </a:moveTo>
                <a:lnTo>
                  <a:pt x="1018032" y="374904"/>
                </a:lnTo>
                <a:lnTo>
                  <a:pt x="1018032" y="381000"/>
                </a:lnTo>
                <a:lnTo>
                  <a:pt x="1024128" y="381000"/>
                </a:lnTo>
                <a:close/>
              </a:path>
              <a:path w="1277620" h="506094">
                <a:moveTo>
                  <a:pt x="1024128" y="490728"/>
                </a:moveTo>
                <a:lnTo>
                  <a:pt x="1024128" y="381000"/>
                </a:lnTo>
                <a:lnTo>
                  <a:pt x="1018032" y="381000"/>
                </a:lnTo>
                <a:lnTo>
                  <a:pt x="1018032" y="496824"/>
                </a:lnTo>
                <a:lnTo>
                  <a:pt x="1024128" y="490728"/>
                </a:lnTo>
                <a:close/>
              </a:path>
              <a:path w="1277620" h="506094">
                <a:moveTo>
                  <a:pt x="1264920" y="265176"/>
                </a:moveTo>
                <a:lnTo>
                  <a:pt x="1264920" y="256032"/>
                </a:lnTo>
                <a:lnTo>
                  <a:pt x="1261872" y="252984"/>
                </a:lnTo>
                <a:lnTo>
                  <a:pt x="1018032" y="496824"/>
                </a:lnTo>
                <a:lnTo>
                  <a:pt x="1030224" y="499872"/>
                </a:lnTo>
                <a:lnTo>
                  <a:pt x="1264920" y="265176"/>
                </a:lnTo>
                <a:close/>
              </a:path>
              <a:path w="1277620" h="506094">
                <a:moveTo>
                  <a:pt x="1030224" y="499872"/>
                </a:moveTo>
                <a:lnTo>
                  <a:pt x="1018032" y="496824"/>
                </a:lnTo>
                <a:lnTo>
                  <a:pt x="1018032" y="502920"/>
                </a:lnTo>
                <a:lnTo>
                  <a:pt x="1021080" y="505968"/>
                </a:lnTo>
                <a:lnTo>
                  <a:pt x="1024128" y="505968"/>
                </a:lnTo>
                <a:lnTo>
                  <a:pt x="1030224" y="499872"/>
                </a:lnTo>
                <a:close/>
              </a:path>
              <a:path w="1277620" h="506094">
                <a:moveTo>
                  <a:pt x="1264920" y="256032"/>
                </a:moveTo>
                <a:lnTo>
                  <a:pt x="1264920" y="249936"/>
                </a:lnTo>
                <a:lnTo>
                  <a:pt x="1261872" y="252984"/>
                </a:lnTo>
                <a:lnTo>
                  <a:pt x="1264920" y="25603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64991" y="3329940"/>
            <a:ext cx="2600325" cy="993775"/>
          </a:xfrm>
          <a:custGeom>
            <a:avLst/>
            <a:gdLst/>
            <a:ahLst/>
            <a:cxnLst/>
            <a:rect l="l" t="t" r="r" b="b"/>
            <a:pathLst>
              <a:path w="2600325" h="993775">
                <a:moveTo>
                  <a:pt x="2599944" y="990600"/>
                </a:moveTo>
                <a:lnTo>
                  <a:pt x="2599944" y="6096"/>
                </a:lnTo>
                <a:lnTo>
                  <a:pt x="2593848" y="0"/>
                </a:lnTo>
                <a:lnTo>
                  <a:pt x="6095" y="0"/>
                </a:lnTo>
                <a:lnTo>
                  <a:pt x="0" y="6096"/>
                </a:lnTo>
                <a:lnTo>
                  <a:pt x="0" y="990600"/>
                </a:lnTo>
                <a:lnTo>
                  <a:pt x="6096" y="993648"/>
                </a:lnTo>
                <a:lnTo>
                  <a:pt x="12191" y="993648"/>
                </a:lnTo>
                <a:lnTo>
                  <a:pt x="12192" y="24384"/>
                </a:lnTo>
                <a:lnTo>
                  <a:pt x="24383" y="12192"/>
                </a:lnTo>
                <a:lnTo>
                  <a:pt x="24383" y="24384"/>
                </a:lnTo>
                <a:lnTo>
                  <a:pt x="2572511" y="24384"/>
                </a:lnTo>
                <a:lnTo>
                  <a:pt x="2572511" y="12191"/>
                </a:lnTo>
                <a:lnTo>
                  <a:pt x="2584704" y="24384"/>
                </a:lnTo>
                <a:lnTo>
                  <a:pt x="2584704" y="993648"/>
                </a:lnTo>
                <a:lnTo>
                  <a:pt x="2593848" y="993648"/>
                </a:lnTo>
                <a:lnTo>
                  <a:pt x="2599944" y="990600"/>
                </a:lnTo>
                <a:close/>
              </a:path>
              <a:path w="2600325" h="993775">
                <a:moveTo>
                  <a:pt x="24383" y="24384"/>
                </a:moveTo>
                <a:lnTo>
                  <a:pt x="24383" y="12192"/>
                </a:lnTo>
                <a:lnTo>
                  <a:pt x="12192" y="24384"/>
                </a:lnTo>
                <a:lnTo>
                  <a:pt x="24383" y="24384"/>
                </a:lnTo>
                <a:close/>
              </a:path>
              <a:path w="2600325" h="993775">
                <a:moveTo>
                  <a:pt x="24383" y="969264"/>
                </a:moveTo>
                <a:lnTo>
                  <a:pt x="24383" y="24384"/>
                </a:lnTo>
                <a:lnTo>
                  <a:pt x="12192" y="24384"/>
                </a:lnTo>
                <a:lnTo>
                  <a:pt x="12192" y="969264"/>
                </a:lnTo>
                <a:lnTo>
                  <a:pt x="24383" y="969264"/>
                </a:lnTo>
                <a:close/>
              </a:path>
              <a:path w="2600325" h="993775">
                <a:moveTo>
                  <a:pt x="2584704" y="969264"/>
                </a:moveTo>
                <a:lnTo>
                  <a:pt x="12192" y="969264"/>
                </a:lnTo>
                <a:lnTo>
                  <a:pt x="24383" y="981456"/>
                </a:lnTo>
                <a:lnTo>
                  <a:pt x="24383" y="993648"/>
                </a:lnTo>
                <a:lnTo>
                  <a:pt x="2572511" y="993648"/>
                </a:lnTo>
                <a:lnTo>
                  <a:pt x="2572511" y="981456"/>
                </a:lnTo>
                <a:lnTo>
                  <a:pt x="2584704" y="969264"/>
                </a:lnTo>
                <a:close/>
              </a:path>
              <a:path w="2600325" h="993775">
                <a:moveTo>
                  <a:pt x="24383" y="993648"/>
                </a:moveTo>
                <a:lnTo>
                  <a:pt x="24383" y="981456"/>
                </a:lnTo>
                <a:lnTo>
                  <a:pt x="12192" y="969264"/>
                </a:lnTo>
                <a:lnTo>
                  <a:pt x="12191" y="993648"/>
                </a:lnTo>
                <a:lnTo>
                  <a:pt x="24383" y="993648"/>
                </a:lnTo>
                <a:close/>
              </a:path>
              <a:path w="2600325" h="993775">
                <a:moveTo>
                  <a:pt x="2584704" y="24384"/>
                </a:moveTo>
                <a:lnTo>
                  <a:pt x="2572511" y="12191"/>
                </a:lnTo>
                <a:lnTo>
                  <a:pt x="2572511" y="24384"/>
                </a:lnTo>
                <a:lnTo>
                  <a:pt x="2584704" y="24384"/>
                </a:lnTo>
                <a:close/>
              </a:path>
              <a:path w="2600325" h="993775">
                <a:moveTo>
                  <a:pt x="2584704" y="969264"/>
                </a:moveTo>
                <a:lnTo>
                  <a:pt x="2584704" y="24384"/>
                </a:lnTo>
                <a:lnTo>
                  <a:pt x="2572511" y="24384"/>
                </a:lnTo>
                <a:lnTo>
                  <a:pt x="2572511" y="969264"/>
                </a:lnTo>
                <a:lnTo>
                  <a:pt x="2584704" y="969264"/>
                </a:lnTo>
                <a:close/>
              </a:path>
              <a:path w="2600325" h="993775">
                <a:moveTo>
                  <a:pt x="2584704" y="993648"/>
                </a:moveTo>
                <a:lnTo>
                  <a:pt x="2584704" y="969264"/>
                </a:lnTo>
                <a:lnTo>
                  <a:pt x="2572511" y="981456"/>
                </a:lnTo>
                <a:lnTo>
                  <a:pt x="2572511" y="993648"/>
                </a:lnTo>
                <a:lnTo>
                  <a:pt x="2584704" y="99364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46779" y="3362972"/>
            <a:ext cx="2381885" cy="903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800"/>
              </a:lnSpc>
              <a:spcBef>
                <a:spcPts val="90"/>
              </a:spcBef>
            </a:pPr>
            <a:r>
              <a:rPr sz="1400" spc="5" dirty="0">
                <a:latin typeface="Arial"/>
                <a:cs typeface="Arial"/>
              </a:rPr>
              <a:t>Look at </a:t>
            </a:r>
            <a:r>
              <a:rPr sz="1400" spc="10" dirty="0">
                <a:latin typeface="Arial"/>
                <a:cs typeface="Arial"/>
              </a:rPr>
              <a:t>each </a:t>
            </a:r>
            <a:r>
              <a:rPr sz="1400" spc="5" dirty="0">
                <a:latin typeface="Arial"/>
                <a:cs typeface="Arial"/>
              </a:rPr>
              <a:t>of </a:t>
            </a:r>
            <a:r>
              <a:rPr sz="1400" spc="10" dirty="0">
                <a:latin typeface="Arial"/>
                <a:cs typeface="Arial"/>
              </a:rPr>
              <a:t>the </a:t>
            </a:r>
            <a:r>
              <a:rPr sz="1400" spc="0" dirty="0">
                <a:latin typeface="Arial"/>
                <a:cs typeface="Arial"/>
              </a:rPr>
              <a:t>related  </a:t>
            </a:r>
            <a:r>
              <a:rPr sz="1400" spc="5" dirty="0">
                <a:latin typeface="Arial"/>
                <a:cs typeface="Arial"/>
              </a:rPr>
              <a:t>ideas </a:t>
            </a:r>
            <a:r>
              <a:rPr sz="1400" spc="10" dirty="0">
                <a:latin typeface="Arial"/>
                <a:cs typeface="Arial"/>
              </a:rPr>
              <a:t>on </a:t>
            </a:r>
            <a:r>
              <a:rPr sz="1400" spc="0" dirty="0">
                <a:latin typeface="Arial"/>
                <a:cs typeface="Arial"/>
              </a:rPr>
              <a:t>your </a:t>
            </a:r>
            <a:r>
              <a:rPr sz="1400" spc="5" dirty="0">
                <a:latin typeface="Arial"/>
                <a:cs typeface="Arial"/>
              </a:rPr>
              <a:t>concept map  </a:t>
            </a:r>
            <a:r>
              <a:rPr sz="1400" spc="10" dirty="0">
                <a:latin typeface="Arial"/>
                <a:cs typeface="Arial"/>
              </a:rPr>
              <a:t>and </a:t>
            </a:r>
            <a:r>
              <a:rPr sz="1400" spc="5" dirty="0">
                <a:latin typeface="Arial"/>
                <a:cs typeface="Arial"/>
              </a:rPr>
              <a:t>evaluate which </a:t>
            </a:r>
            <a:r>
              <a:rPr sz="1400" spc="0" dirty="0">
                <a:latin typeface="Arial"/>
                <a:cs typeface="Arial"/>
              </a:rPr>
              <a:t>you </a:t>
            </a:r>
            <a:r>
              <a:rPr sz="1400" spc="15" dirty="0">
                <a:latin typeface="Arial"/>
                <a:cs typeface="Arial"/>
              </a:rPr>
              <a:t>have  </a:t>
            </a:r>
            <a:r>
              <a:rPr sz="1400" spc="5" dirty="0">
                <a:latin typeface="Arial"/>
                <a:cs typeface="Arial"/>
              </a:rPr>
              <a:t>data available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for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23688" y="1751076"/>
            <a:ext cx="2761488" cy="1231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14544" y="1741932"/>
            <a:ext cx="2776728" cy="1249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14544" y="1741932"/>
            <a:ext cx="2776855" cy="1249680"/>
          </a:xfrm>
          <a:custGeom>
            <a:avLst/>
            <a:gdLst/>
            <a:ahLst/>
            <a:cxnLst/>
            <a:rect l="l" t="t" r="r" b="b"/>
            <a:pathLst>
              <a:path w="2776854" h="1249680">
                <a:moveTo>
                  <a:pt x="2776728" y="1249679"/>
                </a:moveTo>
                <a:lnTo>
                  <a:pt x="2776728" y="0"/>
                </a:lnTo>
                <a:lnTo>
                  <a:pt x="0" y="0"/>
                </a:lnTo>
                <a:lnTo>
                  <a:pt x="0" y="1249679"/>
                </a:lnTo>
                <a:lnTo>
                  <a:pt x="6095" y="1249679"/>
                </a:lnTo>
                <a:lnTo>
                  <a:pt x="6095" y="9143"/>
                </a:lnTo>
                <a:lnTo>
                  <a:pt x="9143" y="3048"/>
                </a:lnTo>
                <a:lnTo>
                  <a:pt x="9143" y="9143"/>
                </a:lnTo>
                <a:lnTo>
                  <a:pt x="2770631" y="9143"/>
                </a:lnTo>
                <a:lnTo>
                  <a:pt x="2770631" y="3048"/>
                </a:lnTo>
                <a:lnTo>
                  <a:pt x="2773679" y="9143"/>
                </a:lnTo>
                <a:lnTo>
                  <a:pt x="2773679" y="1249679"/>
                </a:lnTo>
                <a:lnTo>
                  <a:pt x="2776728" y="1249679"/>
                </a:lnTo>
                <a:close/>
              </a:path>
              <a:path w="2776854" h="1249680">
                <a:moveTo>
                  <a:pt x="9143" y="9143"/>
                </a:moveTo>
                <a:lnTo>
                  <a:pt x="9143" y="3048"/>
                </a:lnTo>
                <a:lnTo>
                  <a:pt x="6095" y="9143"/>
                </a:lnTo>
                <a:lnTo>
                  <a:pt x="9143" y="9143"/>
                </a:lnTo>
                <a:close/>
              </a:path>
              <a:path w="2776854" h="1249680">
                <a:moveTo>
                  <a:pt x="9143" y="1240535"/>
                </a:moveTo>
                <a:lnTo>
                  <a:pt x="9143" y="9143"/>
                </a:lnTo>
                <a:lnTo>
                  <a:pt x="6095" y="9143"/>
                </a:lnTo>
                <a:lnTo>
                  <a:pt x="6095" y="1240535"/>
                </a:lnTo>
                <a:lnTo>
                  <a:pt x="9143" y="1240535"/>
                </a:lnTo>
                <a:close/>
              </a:path>
              <a:path w="2776854" h="1249680">
                <a:moveTo>
                  <a:pt x="2773679" y="1240535"/>
                </a:moveTo>
                <a:lnTo>
                  <a:pt x="6095" y="1240535"/>
                </a:lnTo>
                <a:lnTo>
                  <a:pt x="9143" y="1246631"/>
                </a:lnTo>
                <a:lnTo>
                  <a:pt x="9143" y="1249679"/>
                </a:lnTo>
                <a:lnTo>
                  <a:pt x="2770631" y="1249679"/>
                </a:lnTo>
                <a:lnTo>
                  <a:pt x="2770631" y="1246631"/>
                </a:lnTo>
                <a:lnTo>
                  <a:pt x="2773679" y="1240535"/>
                </a:lnTo>
                <a:close/>
              </a:path>
              <a:path w="2776854" h="1249680">
                <a:moveTo>
                  <a:pt x="9143" y="1249679"/>
                </a:moveTo>
                <a:lnTo>
                  <a:pt x="9143" y="1246631"/>
                </a:lnTo>
                <a:lnTo>
                  <a:pt x="6095" y="1240535"/>
                </a:lnTo>
                <a:lnTo>
                  <a:pt x="6095" y="1249679"/>
                </a:lnTo>
                <a:lnTo>
                  <a:pt x="9143" y="1249679"/>
                </a:lnTo>
                <a:close/>
              </a:path>
              <a:path w="2776854" h="1249680">
                <a:moveTo>
                  <a:pt x="2773679" y="9143"/>
                </a:moveTo>
                <a:lnTo>
                  <a:pt x="2770631" y="3048"/>
                </a:lnTo>
                <a:lnTo>
                  <a:pt x="2770631" y="9143"/>
                </a:lnTo>
                <a:lnTo>
                  <a:pt x="2773679" y="9143"/>
                </a:lnTo>
                <a:close/>
              </a:path>
              <a:path w="2776854" h="1249680">
                <a:moveTo>
                  <a:pt x="2773679" y="1240535"/>
                </a:moveTo>
                <a:lnTo>
                  <a:pt x="2773679" y="9143"/>
                </a:lnTo>
                <a:lnTo>
                  <a:pt x="2770631" y="9143"/>
                </a:lnTo>
                <a:lnTo>
                  <a:pt x="2770631" y="1240535"/>
                </a:lnTo>
                <a:lnTo>
                  <a:pt x="2773679" y="1240535"/>
                </a:lnTo>
                <a:close/>
              </a:path>
              <a:path w="2776854" h="1249680">
                <a:moveTo>
                  <a:pt x="2773679" y="1249679"/>
                </a:moveTo>
                <a:lnTo>
                  <a:pt x="2773679" y="1240535"/>
                </a:lnTo>
                <a:lnTo>
                  <a:pt x="2770631" y="1246631"/>
                </a:lnTo>
                <a:lnTo>
                  <a:pt x="2770631" y="1249679"/>
                </a:lnTo>
                <a:lnTo>
                  <a:pt x="2773679" y="124967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99665" y="3457409"/>
            <a:ext cx="408940" cy="2451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00" b="1" spc="25" dirty="0">
                <a:solidFill>
                  <a:srgbClr val="CC6500"/>
                </a:solidFill>
                <a:latin typeface="Bradley Hand ITC"/>
                <a:cs typeface="Bradley Hand ITC"/>
              </a:rPr>
              <a:t>C</a:t>
            </a:r>
            <a:r>
              <a:rPr sz="1400" b="1" spc="40" dirty="0">
                <a:solidFill>
                  <a:srgbClr val="CC6500"/>
                </a:solidFill>
                <a:latin typeface="Bradley Hand ITC"/>
                <a:cs typeface="Bradley Hand ITC"/>
              </a:rPr>
              <a:t>a</a:t>
            </a:r>
            <a:r>
              <a:rPr sz="1400" b="1" spc="30" dirty="0">
                <a:solidFill>
                  <a:srgbClr val="CC6500"/>
                </a:solidFill>
                <a:latin typeface="Bradley Hand ITC"/>
                <a:cs typeface="Bradley Hand ITC"/>
              </a:rPr>
              <a:t>s</a:t>
            </a:r>
            <a:r>
              <a:rPr sz="1400" b="1" spc="10" dirty="0">
                <a:solidFill>
                  <a:srgbClr val="CC6500"/>
                </a:solidFill>
                <a:latin typeface="Bradley Hand ITC"/>
                <a:cs typeface="Bradley Hand ITC"/>
              </a:rPr>
              <a:t>h</a:t>
            </a:r>
            <a:endParaRPr sz="1400">
              <a:latin typeface="Bradley Hand ITC"/>
              <a:cs typeface="Bradley Hand IT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15183" y="1120139"/>
            <a:ext cx="807720" cy="536575"/>
          </a:xfrm>
          <a:custGeom>
            <a:avLst/>
            <a:gdLst/>
            <a:ahLst/>
            <a:cxnLst/>
            <a:rect l="l" t="t" r="r" b="b"/>
            <a:pathLst>
              <a:path w="807720" h="536575">
                <a:moveTo>
                  <a:pt x="755875" y="421534"/>
                </a:moveTo>
                <a:lnTo>
                  <a:pt x="716569" y="332480"/>
                </a:lnTo>
                <a:lnTo>
                  <a:pt x="689214" y="291227"/>
                </a:lnTo>
                <a:lnTo>
                  <a:pt x="656996" y="252021"/>
                </a:lnTo>
                <a:lnTo>
                  <a:pt x="621357" y="215739"/>
                </a:lnTo>
                <a:lnTo>
                  <a:pt x="583741" y="183255"/>
                </a:lnTo>
                <a:lnTo>
                  <a:pt x="545592" y="155447"/>
                </a:lnTo>
                <a:lnTo>
                  <a:pt x="463295" y="106679"/>
                </a:lnTo>
                <a:lnTo>
                  <a:pt x="368808" y="64007"/>
                </a:lnTo>
                <a:lnTo>
                  <a:pt x="298704" y="42671"/>
                </a:lnTo>
                <a:lnTo>
                  <a:pt x="192024" y="15239"/>
                </a:lnTo>
                <a:lnTo>
                  <a:pt x="155448" y="12191"/>
                </a:lnTo>
                <a:lnTo>
                  <a:pt x="115823" y="6095"/>
                </a:lnTo>
                <a:lnTo>
                  <a:pt x="79248" y="3047"/>
                </a:lnTo>
                <a:lnTo>
                  <a:pt x="39624" y="0"/>
                </a:lnTo>
                <a:lnTo>
                  <a:pt x="0" y="0"/>
                </a:lnTo>
                <a:lnTo>
                  <a:pt x="0" y="12192"/>
                </a:lnTo>
                <a:lnTo>
                  <a:pt x="39624" y="12191"/>
                </a:lnTo>
                <a:lnTo>
                  <a:pt x="79248" y="15239"/>
                </a:lnTo>
                <a:lnTo>
                  <a:pt x="152400" y="21335"/>
                </a:lnTo>
                <a:lnTo>
                  <a:pt x="192024" y="27431"/>
                </a:lnTo>
                <a:lnTo>
                  <a:pt x="225552" y="36575"/>
                </a:lnTo>
                <a:lnTo>
                  <a:pt x="262128" y="42671"/>
                </a:lnTo>
                <a:lnTo>
                  <a:pt x="426720" y="100583"/>
                </a:lnTo>
                <a:lnTo>
                  <a:pt x="484631" y="131063"/>
                </a:lnTo>
                <a:lnTo>
                  <a:pt x="512064" y="149351"/>
                </a:lnTo>
                <a:lnTo>
                  <a:pt x="539496" y="164592"/>
                </a:lnTo>
                <a:lnTo>
                  <a:pt x="577804" y="194119"/>
                </a:lnTo>
                <a:lnTo>
                  <a:pt x="614575" y="225899"/>
                </a:lnTo>
                <a:lnTo>
                  <a:pt x="648919" y="260203"/>
                </a:lnTo>
                <a:lnTo>
                  <a:pt x="679943" y="297306"/>
                </a:lnTo>
                <a:lnTo>
                  <a:pt x="706758" y="337481"/>
                </a:lnTo>
                <a:lnTo>
                  <a:pt x="728472" y="380999"/>
                </a:lnTo>
                <a:lnTo>
                  <a:pt x="742983" y="423276"/>
                </a:lnTo>
                <a:lnTo>
                  <a:pt x="755875" y="421534"/>
                </a:lnTo>
                <a:close/>
              </a:path>
              <a:path w="807720" h="536575">
                <a:moveTo>
                  <a:pt x="758952" y="523113"/>
                </a:moveTo>
                <a:lnTo>
                  <a:pt x="758952" y="432815"/>
                </a:lnTo>
                <a:lnTo>
                  <a:pt x="746760" y="435863"/>
                </a:lnTo>
                <a:lnTo>
                  <a:pt x="742983" y="423276"/>
                </a:lnTo>
                <a:lnTo>
                  <a:pt x="694944" y="429768"/>
                </a:lnTo>
                <a:lnTo>
                  <a:pt x="758952" y="523113"/>
                </a:lnTo>
                <a:close/>
              </a:path>
              <a:path w="807720" h="536575">
                <a:moveTo>
                  <a:pt x="758952" y="432815"/>
                </a:moveTo>
                <a:lnTo>
                  <a:pt x="755875" y="421534"/>
                </a:lnTo>
                <a:lnTo>
                  <a:pt x="742983" y="423276"/>
                </a:lnTo>
                <a:lnTo>
                  <a:pt x="746760" y="435863"/>
                </a:lnTo>
                <a:lnTo>
                  <a:pt x="758952" y="432815"/>
                </a:lnTo>
                <a:close/>
              </a:path>
              <a:path w="807720" h="536575">
                <a:moveTo>
                  <a:pt x="807720" y="414527"/>
                </a:moveTo>
                <a:lnTo>
                  <a:pt x="755875" y="421534"/>
                </a:lnTo>
                <a:lnTo>
                  <a:pt x="758952" y="432815"/>
                </a:lnTo>
                <a:lnTo>
                  <a:pt x="758952" y="523113"/>
                </a:lnTo>
                <a:lnTo>
                  <a:pt x="768096" y="536447"/>
                </a:lnTo>
                <a:lnTo>
                  <a:pt x="807720" y="41452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88791" y="1903476"/>
            <a:ext cx="241300" cy="850900"/>
          </a:xfrm>
          <a:custGeom>
            <a:avLst/>
            <a:gdLst/>
            <a:ahLst/>
            <a:cxnLst/>
            <a:rect l="l" t="t" r="r" b="b"/>
            <a:pathLst>
              <a:path w="241300" h="850900">
                <a:moveTo>
                  <a:pt x="91860" y="781780"/>
                </a:moveTo>
                <a:lnTo>
                  <a:pt x="64007" y="740664"/>
                </a:lnTo>
                <a:lnTo>
                  <a:pt x="0" y="850391"/>
                </a:lnTo>
                <a:lnTo>
                  <a:pt x="82295" y="840594"/>
                </a:lnTo>
                <a:lnTo>
                  <a:pt x="82295" y="789432"/>
                </a:lnTo>
                <a:lnTo>
                  <a:pt x="91860" y="781780"/>
                </a:lnTo>
                <a:close/>
              </a:path>
              <a:path w="241300" h="850900">
                <a:moveTo>
                  <a:pt x="98020" y="790873"/>
                </a:moveTo>
                <a:lnTo>
                  <a:pt x="91860" y="781780"/>
                </a:lnTo>
                <a:lnTo>
                  <a:pt x="82295" y="789432"/>
                </a:lnTo>
                <a:lnTo>
                  <a:pt x="88391" y="798576"/>
                </a:lnTo>
                <a:lnTo>
                  <a:pt x="98020" y="790873"/>
                </a:lnTo>
                <a:close/>
              </a:path>
              <a:path w="241300" h="850900">
                <a:moveTo>
                  <a:pt x="128015" y="835152"/>
                </a:moveTo>
                <a:lnTo>
                  <a:pt x="98020" y="790873"/>
                </a:lnTo>
                <a:lnTo>
                  <a:pt x="88391" y="798576"/>
                </a:lnTo>
                <a:lnTo>
                  <a:pt x="82295" y="789432"/>
                </a:lnTo>
                <a:lnTo>
                  <a:pt x="82295" y="840594"/>
                </a:lnTo>
                <a:lnTo>
                  <a:pt x="128015" y="835152"/>
                </a:lnTo>
                <a:close/>
              </a:path>
              <a:path w="241300" h="850900">
                <a:moveTo>
                  <a:pt x="227795" y="529251"/>
                </a:moveTo>
                <a:lnTo>
                  <a:pt x="227795" y="418269"/>
                </a:lnTo>
                <a:lnTo>
                  <a:pt x="225107" y="469228"/>
                </a:lnTo>
                <a:lnTo>
                  <a:pt x="219455" y="521208"/>
                </a:lnTo>
                <a:lnTo>
                  <a:pt x="207263" y="576072"/>
                </a:lnTo>
                <a:lnTo>
                  <a:pt x="190191" y="625026"/>
                </a:lnTo>
                <a:lnTo>
                  <a:pt x="169806" y="672898"/>
                </a:lnTo>
                <a:lnTo>
                  <a:pt x="144529" y="718077"/>
                </a:lnTo>
                <a:lnTo>
                  <a:pt x="112775" y="758952"/>
                </a:lnTo>
                <a:lnTo>
                  <a:pt x="91860" y="781780"/>
                </a:lnTo>
                <a:lnTo>
                  <a:pt x="98020" y="790873"/>
                </a:lnTo>
                <a:lnTo>
                  <a:pt x="103631" y="786384"/>
                </a:lnTo>
                <a:lnTo>
                  <a:pt x="106679" y="786384"/>
                </a:lnTo>
                <a:lnTo>
                  <a:pt x="121919" y="768096"/>
                </a:lnTo>
                <a:lnTo>
                  <a:pt x="168837" y="701312"/>
                </a:lnTo>
                <a:lnTo>
                  <a:pt x="192033" y="654076"/>
                </a:lnTo>
                <a:lnTo>
                  <a:pt x="209890" y="604415"/>
                </a:lnTo>
                <a:lnTo>
                  <a:pt x="225551" y="551688"/>
                </a:lnTo>
                <a:lnTo>
                  <a:pt x="227795" y="529251"/>
                </a:lnTo>
                <a:close/>
              </a:path>
              <a:path w="241300" h="850900">
                <a:moveTo>
                  <a:pt x="240791" y="402336"/>
                </a:moveTo>
                <a:lnTo>
                  <a:pt x="237743" y="338328"/>
                </a:lnTo>
                <a:lnTo>
                  <a:pt x="231647" y="271272"/>
                </a:lnTo>
                <a:lnTo>
                  <a:pt x="219455" y="204215"/>
                </a:lnTo>
                <a:lnTo>
                  <a:pt x="201167" y="137160"/>
                </a:lnTo>
                <a:lnTo>
                  <a:pt x="188975" y="103632"/>
                </a:lnTo>
                <a:lnTo>
                  <a:pt x="179831" y="70104"/>
                </a:lnTo>
                <a:lnTo>
                  <a:pt x="164591" y="33528"/>
                </a:lnTo>
                <a:lnTo>
                  <a:pt x="149351" y="0"/>
                </a:lnTo>
                <a:lnTo>
                  <a:pt x="140207" y="6096"/>
                </a:lnTo>
                <a:lnTo>
                  <a:pt x="155447" y="39624"/>
                </a:lnTo>
                <a:lnTo>
                  <a:pt x="167639" y="73152"/>
                </a:lnTo>
                <a:lnTo>
                  <a:pt x="184358" y="122625"/>
                </a:lnTo>
                <a:lnTo>
                  <a:pt x="198449" y="171705"/>
                </a:lnTo>
                <a:lnTo>
                  <a:pt x="209863" y="220593"/>
                </a:lnTo>
                <a:lnTo>
                  <a:pt x="218552" y="269491"/>
                </a:lnTo>
                <a:lnTo>
                  <a:pt x="224470" y="318602"/>
                </a:lnTo>
                <a:lnTo>
                  <a:pt x="227567" y="368127"/>
                </a:lnTo>
                <a:lnTo>
                  <a:pt x="227795" y="529251"/>
                </a:lnTo>
                <a:lnTo>
                  <a:pt x="228599" y="521208"/>
                </a:lnTo>
                <a:lnTo>
                  <a:pt x="234695" y="493776"/>
                </a:lnTo>
                <a:lnTo>
                  <a:pt x="237743" y="463295"/>
                </a:lnTo>
                <a:lnTo>
                  <a:pt x="240791" y="40233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97479" y="2945892"/>
            <a:ext cx="558165" cy="710565"/>
          </a:xfrm>
          <a:custGeom>
            <a:avLst/>
            <a:gdLst/>
            <a:ahLst/>
            <a:cxnLst/>
            <a:rect l="l" t="t" r="r" b="b"/>
            <a:pathLst>
              <a:path w="558164" h="710564">
                <a:moveTo>
                  <a:pt x="113792" y="647530"/>
                </a:moveTo>
                <a:lnTo>
                  <a:pt x="109728" y="597408"/>
                </a:lnTo>
                <a:lnTo>
                  <a:pt x="0" y="661416"/>
                </a:lnTo>
                <a:lnTo>
                  <a:pt x="103632" y="703931"/>
                </a:lnTo>
                <a:lnTo>
                  <a:pt x="103632" y="649224"/>
                </a:lnTo>
                <a:lnTo>
                  <a:pt x="113792" y="647530"/>
                </a:lnTo>
                <a:close/>
              </a:path>
              <a:path w="558164" h="710564">
                <a:moveTo>
                  <a:pt x="114767" y="659560"/>
                </a:moveTo>
                <a:lnTo>
                  <a:pt x="113792" y="647530"/>
                </a:lnTo>
                <a:lnTo>
                  <a:pt x="103632" y="649224"/>
                </a:lnTo>
                <a:lnTo>
                  <a:pt x="103632" y="661416"/>
                </a:lnTo>
                <a:lnTo>
                  <a:pt x="114767" y="659560"/>
                </a:lnTo>
                <a:close/>
              </a:path>
              <a:path w="558164" h="710564">
                <a:moveTo>
                  <a:pt x="118872" y="710184"/>
                </a:moveTo>
                <a:lnTo>
                  <a:pt x="114767" y="659560"/>
                </a:lnTo>
                <a:lnTo>
                  <a:pt x="103632" y="661416"/>
                </a:lnTo>
                <a:lnTo>
                  <a:pt x="103632" y="703931"/>
                </a:lnTo>
                <a:lnTo>
                  <a:pt x="118872" y="710184"/>
                </a:lnTo>
                <a:close/>
              </a:path>
              <a:path w="558164" h="710564">
                <a:moveTo>
                  <a:pt x="121920" y="658368"/>
                </a:moveTo>
                <a:lnTo>
                  <a:pt x="121920" y="646176"/>
                </a:lnTo>
                <a:lnTo>
                  <a:pt x="113792" y="647530"/>
                </a:lnTo>
                <a:lnTo>
                  <a:pt x="114767" y="659560"/>
                </a:lnTo>
                <a:lnTo>
                  <a:pt x="121920" y="658368"/>
                </a:lnTo>
                <a:close/>
              </a:path>
              <a:path w="558164" h="710564">
                <a:moveTo>
                  <a:pt x="557784" y="3048"/>
                </a:moveTo>
                <a:lnTo>
                  <a:pt x="545592" y="0"/>
                </a:lnTo>
                <a:lnTo>
                  <a:pt x="542544" y="36576"/>
                </a:lnTo>
                <a:lnTo>
                  <a:pt x="536448" y="73152"/>
                </a:lnTo>
                <a:lnTo>
                  <a:pt x="527372" y="119742"/>
                </a:lnTo>
                <a:lnTo>
                  <a:pt x="516145" y="165938"/>
                </a:lnTo>
                <a:lnTo>
                  <a:pt x="502702" y="211562"/>
                </a:lnTo>
                <a:lnTo>
                  <a:pt x="486978" y="256435"/>
                </a:lnTo>
                <a:lnTo>
                  <a:pt x="468908" y="300379"/>
                </a:lnTo>
                <a:lnTo>
                  <a:pt x="448425" y="343216"/>
                </a:lnTo>
                <a:lnTo>
                  <a:pt x="425466" y="384766"/>
                </a:lnTo>
                <a:lnTo>
                  <a:pt x="399964" y="424852"/>
                </a:lnTo>
                <a:lnTo>
                  <a:pt x="371856" y="463296"/>
                </a:lnTo>
                <a:lnTo>
                  <a:pt x="353568" y="484632"/>
                </a:lnTo>
                <a:lnTo>
                  <a:pt x="335280" y="509016"/>
                </a:lnTo>
                <a:lnTo>
                  <a:pt x="297232" y="544535"/>
                </a:lnTo>
                <a:lnTo>
                  <a:pt x="256894" y="577757"/>
                </a:lnTo>
                <a:lnTo>
                  <a:pt x="213838" y="607088"/>
                </a:lnTo>
                <a:lnTo>
                  <a:pt x="167640" y="630936"/>
                </a:lnTo>
                <a:lnTo>
                  <a:pt x="118872" y="646176"/>
                </a:lnTo>
                <a:lnTo>
                  <a:pt x="121920" y="646176"/>
                </a:lnTo>
                <a:lnTo>
                  <a:pt x="121920" y="658368"/>
                </a:lnTo>
                <a:lnTo>
                  <a:pt x="146304" y="649224"/>
                </a:lnTo>
                <a:lnTo>
                  <a:pt x="189763" y="631933"/>
                </a:lnTo>
                <a:lnTo>
                  <a:pt x="230924" y="609825"/>
                </a:lnTo>
                <a:lnTo>
                  <a:pt x="269765" y="583336"/>
                </a:lnTo>
                <a:lnTo>
                  <a:pt x="306267" y="552906"/>
                </a:lnTo>
                <a:lnTo>
                  <a:pt x="340411" y="518970"/>
                </a:lnTo>
                <a:lnTo>
                  <a:pt x="372177" y="481968"/>
                </a:lnTo>
                <a:lnTo>
                  <a:pt x="401545" y="442338"/>
                </a:lnTo>
                <a:lnTo>
                  <a:pt x="428496" y="400516"/>
                </a:lnTo>
                <a:lnTo>
                  <a:pt x="453010" y="356942"/>
                </a:lnTo>
                <a:lnTo>
                  <a:pt x="475068" y="312053"/>
                </a:lnTo>
                <a:lnTo>
                  <a:pt x="494650" y="266286"/>
                </a:lnTo>
                <a:lnTo>
                  <a:pt x="511737" y="220081"/>
                </a:lnTo>
                <a:lnTo>
                  <a:pt x="526308" y="173874"/>
                </a:lnTo>
                <a:lnTo>
                  <a:pt x="538345" y="128103"/>
                </a:lnTo>
                <a:lnTo>
                  <a:pt x="547827" y="83207"/>
                </a:lnTo>
                <a:lnTo>
                  <a:pt x="554736" y="39624"/>
                </a:lnTo>
                <a:lnTo>
                  <a:pt x="557784" y="304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18488" y="2744723"/>
            <a:ext cx="472440" cy="780415"/>
          </a:xfrm>
          <a:custGeom>
            <a:avLst/>
            <a:gdLst/>
            <a:ahLst/>
            <a:cxnLst/>
            <a:rect l="l" t="t" r="r" b="b"/>
            <a:pathLst>
              <a:path w="472439" h="780414">
                <a:moveTo>
                  <a:pt x="106679" y="128015"/>
                </a:moveTo>
                <a:lnTo>
                  <a:pt x="91439" y="0"/>
                </a:lnTo>
                <a:lnTo>
                  <a:pt x="0" y="88392"/>
                </a:lnTo>
                <a:lnTo>
                  <a:pt x="48297" y="106331"/>
                </a:lnTo>
                <a:lnTo>
                  <a:pt x="51815" y="97536"/>
                </a:lnTo>
                <a:lnTo>
                  <a:pt x="60959" y="100583"/>
                </a:lnTo>
                <a:lnTo>
                  <a:pt x="60959" y="111034"/>
                </a:lnTo>
                <a:lnTo>
                  <a:pt x="106679" y="128015"/>
                </a:lnTo>
                <a:close/>
              </a:path>
              <a:path w="472439" h="780414">
                <a:moveTo>
                  <a:pt x="59319" y="110425"/>
                </a:moveTo>
                <a:lnTo>
                  <a:pt x="48297" y="106331"/>
                </a:lnTo>
                <a:lnTo>
                  <a:pt x="45720" y="112775"/>
                </a:lnTo>
                <a:lnTo>
                  <a:pt x="45720" y="115823"/>
                </a:lnTo>
                <a:lnTo>
                  <a:pt x="42671" y="140208"/>
                </a:lnTo>
                <a:lnTo>
                  <a:pt x="42671" y="164592"/>
                </a:lnTo>
                <a:lnTo>
                  <a:pt x="43460" y="222056"/>
                </a:lnTo>
                <a:lnTo>
                  <a:pt x="51815" y="270973"/>
                </a:lnTo>
                <a:lnTo>
                  <a:pt x="51815" y="164592"/>
                </a:lnTo>
                <a:lnTo>
                  <a:pt x="57912" y="115823"/>
                </a:lnTo>
                <a:lnTo>
                  <a:pt x="57912" y="118872"/>
                </a:lnTo>
                <a:lnTo>
                  <a:pt x="59319" y="110425"/>
                </a:lnTo>
                <a:close/>
              </a:path>
              <a:path w="472439" h="780414">
                <a:moveTo>
                  <a:pt x="60959" y="100583"/>
                </a:moveTo>
                <a:lnTo>
                  <a:pt x="51815" y="97536"/>
                </a:lnTo>
                <a:lnTo>
                  <a:pt x="48297" y="106331"/>
                </a:lnTo>
                <a:lnTo>
                  <a:pt x="59319" y="110425"/>
                </a:lnTo>
                <a:lnTo>
                  <a:pt x="60959" y="100583"/>
                </a:lnTo>
                <a:close/>
              </a:path>
              <a:path w="472439" h="780414">
                <a:moveTo>
                  <a:pt x="472439" y="768096"/>
                </a:moveTo>
                <a:lnTo>
                  <a:pt x="411480" y="731520"/>
                </a:lnTo>
                <a:lnTo>
                  <a:pt x="368568" y="699976"/>
                </a:lnTo>
                <a:lnTo>
                  <a:pt x="327049" y="666534"/>
                </a:lnTo>
                <a:lnTo>
                  <a:pt x="287185" y="631152"/>
                </a:lnTo>
                <a:lnTo>
                  <a:pt x="249240" y="593788"/>
                </a:lnTo>
                <a:lnTo>
                  <a:pt x="213478" y="554400"/>
                </a:lnTo>
                <a:lnTo>
                  <a:pt x="180161" y="512946"/>
                </a:lnTo>
                <a:lnTo>
                  <a:pt x="149554" y="469384"/>
                </a:lnTo>
                <a:lnTo>
                  <a:pt x="121919" y="423672"/>
                </a:lnTo>
                <a:lnTo>
                  <a:pt x="97535" y="368808"/>
                </a:lnTo>
                <a:lnTo>
                  <a:pt x="77737" y="320231"/>
                </a:lnTo>
                <a:lnTo>
                  <a:pt x="63684" y="269247"/>
                </a:lnTo>
                <a:lnTo>
                  <a:pt x="55127" y="216990"/>
                </a:lnTo>
                <a:lnTo>
                  <a:pt x="51815" y="164592"/>
                </a:lnTo>
                <a:lnTo>
                  <a:pt x="51815" y="270973"/>
                </a:lnTo>
                <a:lnTo>
                  <a:pt x="66624" y="321368"/>
                </a:lnTo>
                <a:lnTo>
                  <a:pt x="85343" y="374904"/>
                </a:lnTo>
                <a:lnTo>
                  <a:pt x="112775" y="426719"/>
                </a:lnTo>
                <a:lnTo>
                  <a:pt x="137405" y="469468"/>
                </a:lnTo>
                <a:lnTo>
                  <a:pt x="164133" y="509845"/>
                </a:lnTo>
                <a:lnTo>
                  <a:pt x="192904" y="548024"/>
                </a:lnTo>
                <a:lnTo>
                  <a:pt x="223664" y="584179"/>
                </a:lnTo>
                <a:lnTo>
                  <a:pt x="256358" y="618482"/>
                </a:lnTo>
                <a:lnTo>
                  <a:pt x="290931" y="651109"/>
                </a:lnTo>
                <a:lnTo>
                  <a:pt x="327330" y="682232"/>
                </a:lnTo>
                <a:lnTo>
                  <a:pt x="365499" y="712026"/>
                </a:lnTo>
                <a:lnTo>
                  <a:pt x="405384" y="740664"/>
                </a:lnTo>
                <a:lnTo>
                  <a:pt x="435864" y="758952"/>
                </a:lnTo>
                <a:lnTo>
                  <a:pt x="466344" y="780288"/>
                </a:lnTo>
                <a:lnTo>
                  <a:pt x="472439" y="768096"/>
                </a:lnTo>
                <a:close/>
              </a:path>
              <a:path w="472439" h="780414">
                <a:moveTo>
                  <a:pt x="60959" y="111034"/>
                </a:moveTo>
                <a:lnTo>
                  <a:pt x="60959" y="100583"/>
                </a:lnTo>
                <a:lnTo>
                  <a:pt x="59319" y="110425"/>
                </a:lnTo>
                <a:lnTo>
                  <a:pt x="60959" y="11103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2816" y="2921507"/>
            <a:ext cx="1463040" cy="670560"/>
          </a:xfrm>
          <a:custGeom>
            <a:avLst/>
            <a:gdLst/>
            <a:ahLst/>
            <a:cxnLst/>
            <a:rect l="l" t="t" r="r" b="b"/>
            <a:pathLst>
              <a:path w="1463039" h="670560">
                <a:moveTo>
                  <a:pt x="109728" y="103631"/>
                </a:moveTo>
                <a:lnTo>
                  <a:pt x="33528" y="0"/>
                </a:lnTo>
                <a:lnTo>
                  <a:pt x="0" y="124967"/>
                </a:lnTo>
                <a:lnTo>
                  <a:pt x="48768" y="115485"/>
                </a:lnTo>
                <a:lnTo>
                  <a:pt x="48768" y="103631"/>
                </a:lnTo>
                <a:lnTo>
                  <a:pt x="57912" y="100583"/>
                </a:lnTo>
                <a:lnTo>
                  <a:pt x="62782" y="112760"/>
                </a:lnTo>
                <a:lnTo>
                  <a:pt x="109728" y="103631"/>
                </a:lnTo>
                <a:close/>
              </a:path>
              <a:path w="1463039" h="670560">
                <a:moveTo>
                  <a:pt x="62782" y="112760"/>
                </a:moveTo>
                <a:lnTo>
                  <a:pt x="57912" y="100583"/>
                </a:lnTo>
                <a:lnTo>
                  <a:pt x="48768" y="103631"/>
                </a:lnTo>
                <a:lnTo>
                  <a:pt x="51837" y="114888"/>
                </a:lnTo>
                <a:lnTo>
                  <a:pt x="62782" y="112760"/>
                </a:lnTo>
                <a:close/>
              </a:path>
              <a:path w="1463039" h="670560">
                <a:moveTo>
                  <a:pt x="51837" y="114888"/>
                </a:moveTo>
                <a:lnTo>
                  <a:pt x="48768" y="103631"/>
                </a:lnTo>
                <a:lnTo>
                  <a:pt x="48768" y="115485"/>
                </a:lnTo>
                <a:lnTo>
                  <a:pt x="51837" y="114888"/>
                </a:lnTo>
                <a:close/>
              </a:path>
              <a:path w="1463039" h="670560">
                <a:moveTo>
                  <a:pt x="70103" y="131063"/>
                </a:moveTo>
                <a:lnTo>
                  <a:pt x="62782" y="112760"/>
                </a:lnTo>
                <a:lnTo>
                  <a:pt x="51837" y="114888"/>
                </a:lnTo>
                <a:lnTo>
                  <a:pt x="57912" y="137159"/>
                </a:lnTo>
                <a:lnTo>
                  <a:pt x="67056" y="157276"/>
                </a:lnTo>
                <a:lnTo>
                  <a:pt x="67056" y="131063"/>
                </a:lnTo>
                <a:lnTo>
                  <a:pt x="70103" y="131063"/>
                </a:lnTo>
                <a:close/>
              </a:path>
              <a:path w="1463039" h="670560">
                <a:moveTo>
                  <a:pt x="1463040" y="670559"/>
                </a:moveTo>
                <a:lnTo>
                  <a:pt x="1463040" y="658367"/>
                </a:lnTo>
                <a:lnTo>
                  <a:pt x="1389888" y="655319"/>
                </a:lnTo>
                <a:lnTo>
                  <a:pt x="1316736" y="655319"/>
                </a:lnTo>
                <a:lnTo>
                  <a:pt x="1106424" y="637031"/>
                </a:lnTo>
                <a:lnTo>
                  <a:pt x="972312" y="618743"/>
                </a:lnTo>
                <a:lnTo>
                  <a:pt x="908304" y="606551"/>
                </a:lnTo>
                <a:lnTo>
                  <a:pt x="844296" y="591311"/>
                </a:lnTo>
                <a:lnTo>
                  <a:pt x="783336" y="579119"/>
                </a:lnTo>
                <a:lnTo>
                  <a:pt x="725424" y="560831"/>
                </a:lnTo>
                <a:lnTo>
                  <a:pt x="667512" y="545591"/>
                </a:lnTo>
                <a:lnTo>
                  <a:pt x="609600" y="527303"/>
                </a:lnTo>
                <a:lnTo>
                  <a:pt x="454152" y="463295"/>
                </a:lnTo>
                <a:lnTo>
                  <a:pt x="408431" y="441959"/>
                </a:lnTo>
                <a:lnTo>
                  <a:pt x="362712" y="417575"/>
                </a:lnTo>
                <a:lnTo>
                  <a:pt x="320040" y="393191"/>
                </a:lnTo>
                <a:lnTo>
                  <a:pt x="280416" y="365759"/>
                </a:lnTo>
                <a:lnTo>
                  <a:pt x="243840" y="338327"/>
                </a:lnTo>
                <a:lnTo>
                  <a:pt x="210312" y="310895"/>
                </a:lnTo>
                <a:lnTo>
                  <a:pt x="149352" y="256031"/>
                </a:lnTo>
                <a:lnTo>
                  <a:pt x="124968" y="225551"/>
                </a:lnTo>
                <a:lnTo>
                  <a:pt x="85343" y="164591"/>
                </a:lnTo>
                <a:lnTo>
                  <a:pt x="67056" y="131063"/>
                </a:lnTo>
                <a:lnTo>
                  <a:pt x="67056" y="157276"/>
                </a:lnTo>
                <a:lnTo>
                  <a:pt x="115824" y="231647"/>
                </a:lnTo>
                <a:lnTo>
                  <a:pt x="170687" y="292607"/>
                </a:lnTo>
                <a:lnTo>
                  <a:pt x="237744" y="347471"/>
                </a:lnTo>
                <a:lnTo>
                  <a:pt x="274320" y="374903"/>
                </a:lnTo>
                <a:lnTo>
                  <a:pt x="313944" y="402335"/>
                </a:lnTo>
                <a:lnTo>
                  <a:pt x="356616" y="426719"/>
                </a:lnTo>
                <a:lnTo>
                  <a:pt x="402336" y="451103"/>
                </a:lnTo>
                <a:lnTo>
                  <a:pt x="451103" y="475487"/>
                </a:lnTo>
                <a:lnTo>
                  <a:pt x="499872" y="496823"/>
                </a:lnTo>
                <a:lnTo>
                  <a:pt x="551688" y="518159"/>
                </a:lnTo>
                <a:lnTo>
                  <a:pt x="606552" y="536447"/>
                </a:lnTo>
                <a:lnTo>
                  <a:pt x="654857" y="552258"/>
                </a:lnTo>
                <a:lnTo>
                  <a:pt x="703905" y="567090"/>
                </a:lnTo>
                <a:lnTo>
                  <a:pt x="753604" y="580931"/>
                </a:lnTo>
                <a:lnTo>
                  <a:pt x="803861" y="593771"/>
                </a:lnTo>
                <a:lnTo>
                  <a:pt x="854583" y="605596"/>
                </a:lnTo>
                <a:lnTo>
                  <a:pt x="905678" y="616396"/>
                </a:lnTo>
                <a:lnTo>
                  <a:pt x="957052" y="626159"/>
                </a:lnTo>
                <a:lnTo>
                  <a:pt x="1008615" y="634872"/>
                </a:lnTo>
                <a:lnTo>
                  <a:pt x="1060272" y="642525"/>
                </a:lnTo>
                <a:lnTo>
                  <a:pt x="1111931" y="649105"/>
                </a:lnTo>
                <a:lnTo>
                  <a:pt x="1163499" y="654600"/>
                </a:lnTo>
                <a:lnTo>
                  <a:pt x="1214885" y="659000"/>
                </a:lnTo>
                <a:lnTo>
                  <a:pt x="1265994" y="662291"/>
                </a:lnTo>
                <a:lnTo>
                  <a:pt x="1316736" y="664463"/>
                </a:lnTo>
                <a:lnTo>
                  <a:pt x="1463040" y="67055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1707" y="1900427"/>
            <a:ext cx="287020" cy="731520"/>
          </a:xfrm>
          <a:custGeom>
            <a:avLst/>
            <a:gdLst/>
            <a:ahLst/>
            <a:cxnLst/>
            <a:rect l="l" t="t" r="r" b="b"/>
            <a:pathLst>
              <a:path w="287019" h="731519">
                <a:moveTo>
                  <a:pt x="184727" y="59265"/>
                </a:moveTo>
                <a:lnTo>
                  <a:pt x="179925" y="48381"/>
                </a:lnTo>
                <a:lnTo>
                  <a:pt x="164676" y="57912"/>
                </a:lnTo>
                <a:lnTo>
                  <a:pt x="149436" y="73152"/>
                </a:lnTo>
                <a:lnTo>
                  <a:pt x="137244" y="88392"/>
                </a:lnTo>
                <a:lnTo>
                  <a:pt x="114365" y="115512"/>
                </a:lnTo>
                <a:lnTo>
                  <a:pt x="78464" y="177812"/>
                </a:lnTo>
                <a:lnTo>
                  <a:pt x="54948" y="234696"/>
                </a:lnTo>
                <a:lnTo>
                  <a:pt x="36660" y="286512"/>
                </a:lnTo>
                <a:lnTo>
                  <a:pt x="24849" y="336975"/>
                </a:lnTo>
                <a:lnTo>
                  <a:pt x="15138" y="387897"/>
                </a:lnTo>
                <a:lnTo>
                  <a:pt x="7666" y="439188"/>
                </a:lnTo>
                <a:lnTo>
                  <a:pt x="2573" y="490756"/>
                </a:lnTo>
                <a:lnTo>
                  <a:pt x="0" y="542510"/>
                </a:lnTo>
                <a:lnTo>
                  <a:pt x="84" y="594360"/>
                </a:lnTo>
                <a:lnTo>
                  <a:pt x="3132" y="661416"/>
                </a:lnTo>
                <a:lnTo>
                  <a:pt x="9228" y="731520"/>
                </a:lnTo>
                <a:lnTo>
                  <a:pt x="11673" y="731520"/>
                </a:lnTo>
                <a:lnTo>
                  <a:pt x="11673" y="539940"/>
                </a:lnTo>
                <a:lnTo>
                  <a:pt x="13831" y="488664"/>
                </a:lnTo>
                <a:lnTo>
                  <a:pt x="18696" y="437598"/>
                </a:lnTo>
                <a:lnTo>
                  <a:pt x="26210" y="386857"/>
                </a:lnTo>
                <a:lnTo>
                  <a:pt x="36318" y="336558"/>
                </a:lnTo>
                <a:lnTo>
                  <a:pt x="48964" y="286815"/>
                </a:lnTo>
                <a:lnTo>
                  <a:pt x="64092" y="237744"/>
                </a:lnTo>
                <a:lnTo>
                  <a:pt x="76284" y="213360"/>
                </a:lnTo>
                <a:lnTo>
                  <a:pt x="85428" y="192024"/>
                </a:lnTo>
                <a:lnTo>
                  <a:pt x="97352" y="165693"/>
                </a:lnTo>
                <a:lnTo>
                  <a:pt x="111474" y="140474"/>
                </a:lnTo>
                <a:lnTo>
                  <a:pt x="127814" y="116646"/>
                </a:lnTo>
                <a:lnTo>
                  <a:pt x="146388" y="94488"/>
                </a:lnTo>
                <a:lnTo>
                  <a:pt x="158580" y="79248"/>
                </a:lnTo>
                <a:lnTo>
                  <a:pt x="173820" y="64008"/>
                </a:lnTo>
                <a:lnTo>
                  <a:pt x="173820" y="67056"/>
                </a:lnTo>
                <a:lnTo>
                  <a:pt x="184727" y="59265"/>
                </a:lnTo>
                <a:close/>
              </a:path>
              <a:path w="287019" h="731519">
                <a:moveTo>
                  <a:pt x="21420" y="731520"/>
                </a:moveTo>
                <a:lnTo>
                  <a:pt x="15324" y="661416"/>
                </a:lnTo>
                <a:lnTo>
                  <a:pt x="12276" y="591312"/>
                </a:lnTo>
                <a:lnTo>
                  <a:pt x="11673" y="539940"/>
                </a:lnTo>
                <a:lnTo>
                  <a:pt x="11673" y="731520"/>
                </a:lnTo>
                <a:lnTo>
                  <a:pt x="21420" y="731520"/>
                </a:lnTo>
                <a:close/>
              </a:path>
              <a:path w="287019" h="731519">
                <a:moveTo>
                  <a:pt x="286596" y="6096"/>
                </a:moveTo>
                <a:lnTo>
                  <a:pt x="158580" y="0"/>
                </a:lnTo>
                <a:lnTo>
                  <a:pt x="179925" y="48381"/>
                </a:lnTo>
                <a:lnTo>
                  <a:pt x="189060" y="42672"/>
                </a:lnTo>
                <a:lnTo>
                  <a:pt x="195156" y="51816"/>
                </a:lnTo>
                <a:lnTo>
                  <a:pt x="195156" y="82905"/>
                </a:lnTo>
                <a:lnTo>
                  <a:pt x="204300" y="103632"/>
                </a:lnTo>
                <a:lnTo>
                  <a:pt x="286596" y="6096"/>
                </a:lnTo>
                <a:close/>
              </a:path>
              <a:path w="287019" h="731519">
                <a:moveTo>
                  <a:pt x="195156" y="51816"/>
                </a:moveTo>
                <a:lnTo>
                  <a:pt x="189060" y="42672"/>
                </a:lnTo>
                <a:lnTo>
                  <a:pt x="179925" y="48381"/>
                </a:lnTo>
                <a:lnTo>
                  <a:pt x="184727" y="59265"/>
                </a:lnTo>
                <a:lnTo>
                  <a:pt x="195156" y="51816"/>
                </a:lnTo>
                <a:close/>
              </a:path>
              <a:path w="287019" h="731519">
                <a:moveTo>
                  <a:pt x="195156" y="82905"/>
                </a:moveTo>
                <a:lnTo>
                  <a:pt x="195156" y="51816"/>
                </a:lnTo>
                <a:lnTo>
                  <a:pt x="184727" y="59265"/>
                </a:lnTo>
                <a:lnTo>
                  <a:pt x="195156" y="8290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4983" y="1086611"/>
            <a:ext cx="746760" cy="515620"/>
          </a:xfrm>
          <a:custGeom>
            <a:avLst/>
            <a:gdLst/>
            <a:ahLst/>
            <a:cxnLst/>
            <a:rect l="l" t="t" r="r" b="b"/>
            <a:pathLst>
              <a:path w="746760" h="515619">
                <a:moveTo>
                  <a:pt x="635053" y="62982"/>
                </a:moveTo>
                <a:lnTo>
                  <a:pt x="633045" y="50601"/>
                </a:lnTo>
                <a:lnTo>
                  <a:pt x="576071" y="60960"/>
                </a:lnTo>
                <a:lnTo>
                  <a:pt x="502919" y="79248"/>
                </a:lnTo>
                <a:lnTo>
                  <a:pt x="450907" y="97746"/>
                </a:lnTo>
                <a:lnTo>
                  <a:pt x="401074" y="115712"/>
                </a:lnTo>
                <a:lnTo>
                  <a:pt x="353121" y="134090"/>
                </a:lnTo>
                <a:lnTo>
                  <a:pt x="306747" y="153823"/>
                </a:lnTo>
                <a:lnTo>
                  <a:pt x="261655" y="175855"/>
                </a:lnTo>
                <a:lnTo>
                  <a:pt x="217543" y="201129"/>
                </a:lnTo>
                <a:lnTo>
                  <a:pt x="174112" y="230588"/>
                </a:lnTo>
                <a:lnTo>
                  <a:pt x="131063" y="265176"/>
                </a:lnTo>
                <a:lnTo>
                  <a:pt x="91439" y="301752"/>
                </a:lnTo>
                <a:lnTo>
                  <a:pt x="58091" y="338783"/>
                </a:lnTo>
                <a:lnTo>
                  <a:pt x="31275" y="381033"/>
                </a:lnTo>
                <a:lnTo>
                  <a:pt x="11681" y="427076"/>
                </a:lnTo>
                <a:lnTo>
                  <a:pt x="0" y="475488"/>
                </a:lnTo>
                <a:lnTo>
                  <a:pt x="0" y="496824"/>
                </a:lnTo>
                <a:lnTo>
                  <a:pt x="3047" y="515112"/>
                </a:lnTo>
                <a:lnTo>
                  <a:pt x="12191" y="515112"/>
                </a:lnTo>
                <a:lnTo>
                  <a:pt x="12191" y="475488"/>
                </a:lnTo>
                <a:lnTo>
                  <a:pt x="18287" y="438912"/>
                </a:lnTo>
                <a:lnTo>
                  <a:pt x="27431" y="420624"/>
                </a:lnTo>
                <a:lnTo>
                  <a:pt x="33527" y="399288"/>
                </a:lnTo>
                <a:lnTo>
                  <a:pt x="42671" y="381000"/>
                </a:lnTo>
                <a:lnTo>
                  <a:pt x="67055" y="344424"/>
                </a:lnTo>
                <a:lnTo>
                  <a:pt x="82295" y="326136"/>
                </a:lnTo>
                <a:lnTo>
                  <a:pt x="118871" y="289560"/>
                </a:lnTo>
                <a:lnTo>
                  <a:pt x="137159" y="274320"/>
                </a:lnTo>
                <a:lnTo>
                  <a:pt x="158495" y="256032"/>
                </a:lnTo>
                <a:lnTo>
                  <a:pt x="197135" y="227795"/>
                </a:lnTo>
                <a:lnTo>
                  <a:pt x="238255" y="201905"/>
                </a:lnTo>
                <a:lnTo>
                  <a:pt x="281353" y="178284"/>
                </a:lnTo>
                <a:lnTo>
                  <a:pt x="325931" y="156852"/>
                </a:lnTo>
                <a:lnTo>
                  <a:pt x="371486" y="137531"/>
                </a:lnTo>
                <a:lnTo>
                  <a:pt x="417519" y="120241"/>
                </a:lnTo>
                <a:lnTo>
                  <a:pt x="463529" y="104904"/>
                </a:lnTo>
                <a:lnTo>
                  <a:pt x="509016" y="91440"/>
                </a:lnTo>
                <a:lnTo>
                  <a:pt x="579119" y="73152"/>
                </a:lnTo>
                <a:lnTo>
                  <a:pt x="635053" y="62982"/>
                </a:lnTo>
                <a:close/>
              </a:path>
              <a:path w="746760" h="515619">
                <a:moveTo>
                  <a:pt x="746760" y="39623"/>
                </a:moveTo>
                <a:lnTo>
                  <a:pt x="624840" y="0"/>
                </a:lnTo>
                <a:lnTo>
                  <a:pt x="633045" y="50601"/>
                </a:lnTo>
                <a:lnTo>
                  <a:pt x="643127" y="48768"/>
                </a:lnTo>
                <a:lnTo>
                  <a:pt x="646176" y="60960"/>
                </a:lnTo>
                <a:lnTo>
                  <a:pt x="646176" y="110624"/>
                </a:lnTo>
                <a:lnTo>
                  <a:pt x="746760" y="39623"/>
                </a:lnTo>
                <a:close/>
              </a:path>
              <a:path w="746760" h="515619">
                <a:moveTo>
                  <a:pt x="646176" y="60960"/>
                </a:moveTo>
                <a:lnTo>
                  <a:pt x="643127" y="48768"/>
                </a:lnTo>
                <a:lnTo>
                  <a:pt x="633045" y="50601"/>
                </a:lnTo>
                <a:lnTo>
                  <a:pt x="635053" y="62982"/>
                </a:lnTo>
                <a:lnTo>
                  <a:pt x="646176" y="60960"/>
                </a:lnTo>
                <a:close/>
              </a:path>
              <a:path w="746760" h="515619">
                <a:moveTo>
                  <a:pt x="646176" y="110624"/>
                </a:moveTo>
                <a:lnTo>
                  <a:pt x="646176" y="60960"/>
                </a:lnTo>
                <a:lnTo>
                  <a:pt x="635053" y="62982"/>
                </a:lnTo>
                <a:lnTo>
                  <a:pt x="643127" y="112775"/>
                </a:lnTo>
                <a:lnTo>
                  <a:pt x="646176" y="11062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92352" y="1997964"/>
            <a:ext cx="567055" cy="567055"/>
          </a:xfrm>
          <a:custGeom>
            <a:avLst/>
            <a:gdLst/>
            <a:ahLst/>
            <a:cxnLst/>
            <a:rect l="l" t="t" r="r" b="b"/>
            <a:pathLst>
              <a:path w="567055" h="567055">
                <a:moveTo>
                  <a:pt x="112776" y="115823"/>
                </a:moveTo>
                <a:lnTo>
                  <a:pt x="64008" y="0"/>
                </a:lnTo>
                <a:lnTo>
                  <a:pt x="0" y="109727"/>
                </a:lnTo>
                <a:lnTo>
                  <a:pt x="51816" y="112528"/>
                </a:lnTo>
                <a:lnTo>
                  <a:pt x="51816" y="100583"/>
                </a:lnTo>
                <a:lnTo>
                  <a:pt x="64008" y="100583"/>
                </a:lnTo>
                <a:lnTo>
                  <a:pt x="64008" y="113187"/>
                </a:lnTo>
                <a:lnTo>
                  <a:pt x="112776" y="115823"/>
                </a:lnTo>
                <a:close/>
              </a:path>
              <a:path w="567055" h="567055">
                <a:moveTo>
                  <a:pt x="64008" y="113187"/>
                </a:moveTo>
                <a:lnTo>
                  <a:pt x="64008" y="100583"/>
                </a:lnTo>
                <a:lnTo>
                  <a:pt x="51816" y="100583"/>
                </a:lnTo>
                <a:lnTo>
                  <a:pt x="51816" y="112528"/>
                </a:lnTo>
                <a:lnTo>
                  <a:pt x="64008" y="113187"/>
                </a:lnTo>
                <a:close/>
              </a:path>
              <a:path w="567055" h="567055">
                <a:moveTo>
                  <a:pt x="566928" y="557783"/>
                </a:moveTo>
                <a:lnTo>
                  <a:pt x="505968" y="536447"/>
                </a:lnTo>
                <a:lnTo>
                  <a:pt x="445008" y="509015"/>
                </a:lnTo>
                <a:lnTo>
                  <a:pt x="401507" y="486990"/>
                </a:lnTo>
                <a:lnTo>
                  <a:pt x="358305" y="463460"/>
                </a:lnTo>
                <a:lnTo>
                  <a:pt x="315997" y="438072"/>
                </a:lnTo>
                <a:lnTo>
                  <a:pt x="275180" y="410474"/>
                </a:lnTo>
                <a:lnTo>
                  <a:pt x="236451" y="380314"/>
                </a:lnTo>
                <a:lnTo>
                  <a:pt x="200405" y="347239"/>
                </a:lnTo>
                <a:lnTo>
                  <a:pt x="167640" y="310895"/>
                </a:lnTo>
                <a:lnTo>
                  <a:pt x="137160" y="274319"/>
                </a:lnTo>
                <a:lnTo>
                  <a:pt x="103848" y="226190"/>
                </a:lnTo>
                <a:lnTo>
                  <a:pt x="76762" y="167946"/>
                </a:lnTo>
                <a:lnTo>
                  <a:pt x="64008" y="115823"/>
                </a:lnTo>
                <a:lnTo>
                  <a:pt x="64008" y="113187"/>
                </a:lnTo>
                <a:lnTo>
                  <a:pt x="51816" y="112528"/>
                </a:lnTo>
                <a:lnTo>
                  <a:pt x="51816" y="118871"/>
                </a:lnTo>
                <a:lnTo>
                  <a:pt x="57912" y="140207"/>
                </a:lnTo>
                <a:lnTo>
                  <a:pt x="71930" y="183387"/>
                </a:lnTo>
                <a:lnTo>
                  <a:pt x="91614" y="225169"/>
                </a:lnTo>
                <a:lnTo>
                  <a:pt x="116339" y="265389"/>
                </a:lnTo>
                <a:lnTo>
                  <a:pt x="145478" y="303883"/>
                </a:lnTo>
                <a:lnTo>
                  <a:pt x="178403" y="340488"/>
                </a:lnTo>
                <a:lnTo>
                  <a:pt x="214488" y="375038"/>
                </a:lnTo>
                <a:lnTo>
                  <a:pt x="253106" y="407370"/>
                </a:lnTo>
                <a:lnTo>
                  <a:pt x="293631" y="437320"/>
                </a:lnTo>
                <a:lnTo>
                  <a:pt x="335435" y="464723"/>
                </a:lnTo>
                <a:lnTo>
                  <a:pt x="377893" y="489416"/>
                </a:lnTo>
                <a:lnTo>
                  <a:pt x="420378" y="511234"/>
                </a:lnTo>
                <a:lnTo>
                  <a:pt x="462262" y="530014"/>
                </a:lnTo>
                <a:lnTo>
                  <a:pt x="502920" y="545591"/>
                </a:lnTo>
                <a:lnTo>
                  <a:pt x="563880" y="566927"/>
                </a:lnTo>
                <a:lnTo>
                  <a:pt x="566928" y="55778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73643" y="1284732"/>
            <a:ext cx="257175" cy="1219200"/>
          </a:xfrm>
          <a:custGeom>
            <a:avLst/>
            <a:gdLst/>
            <a:ahLst/>
            <a:cxnLst/>
            <a:rect l="l" t="t" r="r" b="b"/>
            <a:pathLst>
              <a:path w="257175" h="1219200">
                <a:moveTo>
                  <a:pt x="46658" y="89806"/>
                </a:moveTo>
                <a:lnTo>
                  <a:pt x="16116" y="146303"/>
                </a:lnTo>
                <a:lnTo>
                  <a:pt x="6033" y="194496"/>
                </a:lnTo>
                <a:lnTo>
                  <a:pt x="955" y="248499"/>
                </a:lnTo>
                <a:lnTo>
                  <a:pt x="0" y="305500"/>
                </a:lnTo>
                <a:lnTo>
                  <a:pt x="2287" y="362683"/>
                </a:lnTo>
                <a:lnTo>
                  <a:pt x="6937" y="417236"/>
                </a:lnTo>
                <a:lnTo>
                  <a:pt x="10020" y="441931"/>
                </a:lnTo>
                <a:lnTo>
                  <a:pt x="10020" y="307847"/>
                </a:lnTo>
                <a:lnTo>
                  <a:pt x="13068" y="271272"/>
                </a:lnTo>
                <a:lnTo>
                  <a:pt x="13068" y="237744"/>
                </a:lnTo>
                <a:lnTo>
                  <a:pt x="19164" y="176784"/>
                </a:lnTo>
                <a:lnTo>
                  <a:pt x="25260" y="149352"/>
                </a:lnTo>
                <a:lnTo>
                  <a:pt x="34404" y="121919"/>
                </a:lnTo>
                <a:lnTo>
                  <a:pt x="40500" y="97536"/>
                </a:lnTo>
                <a:lnTo>
                  <a:pt x="40500" y="100584"/>
                </a:lnTo>
                <a:lnTo>
                  <a:pt x="46658" y="89806"/>
                </a:lnTo>
                <a:close/>
              </a:path>
              <a:path w="257175" h="1219200">
                <a:moveTo>
                  <a:pt x="119748" y="0"/>
                </a:moveTo>
                <a:lnTo>
                  <a:pt x="876" y="45719"/>
                </a:lnTo>
                <a:lnTo>
                  <a:pt x="38513" y="81963"/>
                </a:lnTo>
                <a:lnTo>
                  <a:pt x="43548" y="73152"/>
                </a:lnTo>
                <a:lnTo>
                  <a:pt x="52692" y="79247"/>
                </a:lnTo>
                <a:lnTo>
                  <a:pt x="52692" y="95616"/>
                </a:lnTo>
                <a:lnTo>
                  <a:pt x="83172" y="124968"/>
                </a:lnTo>
                <a:lnTo>
                  <a:pt x="119748" y="0"/>
                </a:lnTo>
                <a:close/>
              </a:path>
              <a:path w="257175" h="1219200">
                <a:moveTo>
                  <a:pt x="256908" y="1216152"/>
                </a:moveTo>
                <a:lnTo>
                  <a:pt x="211188" y="1106424"/>
                </a:lnTo>
                <a:lnTo>
                  <a:pt x="150296" y="953748"/>
                </a:lnTo>
                <a:lnTo>
                  <a:pt x="132937" y="905559"/>
                </a:lnTo>
                <a:lnTo>
                  <a:pt x="116463" y="855711"/>
                </a:lnTo>
                <a:lnTo>
                  <a:pt x="100895" y="804738"/>
                </a:lnTo>
                <a:lnTo>
                  <a:pt x="86257" y="753174"/>
                </a:lnTo>
                <a:lnTo>
                  <a:pt x="72572" y="701553"/>
                </a:lnTo>
                <a:lnTo>
                  <a:pt x="59860" y="650409"/>
                </a:lnTo>
                <a:lnTo>
                  <a:pt x="48146" y="600276"/>
                </a:lnTo>
                <a:lnTo>
                  <a:pt x="37452" y="551688"/>
                </a:lnTo>
                <a:lnTo>
                  <a:pt x="19164" y="423672"/>
                </a:lnTo>
                <a:lnTo>
                  <a:pt x="10020" y="307847"/>
                </a:lnTo>
                <a:lnTo>
                  <a:pt x="10020" y="441931"/>
                </a:lnTo>
                <a:lnTo>
                  <a:pt x="19164" y="512064"/>
                </a:lnTo>
                <a:lnTo>
                  <a:pt x="28308" y="554736"/>
                </a:lnTo>
                <a:lnTo>
                  <a:pt x="37916" y="606983"/>
                </a:lnTo>
                <a:lnTo>
                  <a:pt x="48884" y="657992"/>
                </a:lnTo>
                <a:lnTo>
                  <a:pt x="61125" y="708030"/>
                </a:lnTo>
                <a:lnTo>
                  <a:pt x="74548" y="757364"/>
                </a:lnTo>
                <a:lnTo>
                  <a:pt x="89067" y="806259"/>
                </a:lnTo>
                <a:lnTo>
                  <a:pt x="104592" y="854983"/>
                </a:lnTo>
                <a:lnTo>
                  <a:pt x="121036" y="903802"/>
                </a:lnTo>
                <a:lnTo>
                  <a:pt x="138309" y="952983"/>
                </a:lnTo>
                <a:lnTo>
                  <a:pt x="156324" y="1002792"/>
                </a:lnTo>
                <a:lnTo>
                  <a:pt x="198996" y="1112520"/>
                </a:lnTo>
                <a:lnTo>
                  <a:pt x="247764" y="1219200"/>
                </a:lnTo>
                <a:lnTo>
                  <a:pt x="256908" y="1216152"/>
                </a:lnTo>
                <a:close/>
              </a:path>
              <a:path w="257175" h="1219200">
                <a:moveTo>
                  <a:pt x="52692" y="79247"/>
                </a:moveTo>
                <a:lnTo>
                  <a:pt x="43548" y="73152"/>
                </a:lnTo>
                <a:lnTo>
                  <a:pt x="38513" y="81963"/>
                </a:lnTo>
                <a:lnTo>
                  <a:pt x="46658" y="89806"/>
                </a:lnTo>
                <a:lnTo>
                  <a:pt x="52692" y="79247"/>
                </a:lnTo>
                <a:close/>
              </a:path>
              <a:path w="257175" h="1219200">
                <a:moveTo>
                  <a:pt x="52692" y="95616"/>
                </a:moveTo>
                <a:lnTo>
                  <a:pt x="52692" y="79247"/>
                </a:lnTo>
                <a:lnTo>
                  <a:pt x="46658" y="89806"/>
                </a:lnTo>
                <a:lnTo>
                  <a:pt x="52692" y="9561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52868" y="1518831"/>
            <a:ext cx="814705" cy="7162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0" marR="5080" indent="-76835">
              <a:lnSpc>
                <a:spcPct val="102899"/>
              </a:lnSpc>
              <a:spcBef>
                <a:spcPts val="90"/>
              </a:spcBef>
            </a:pPr>
            <a:r>
              <a:rPr sz="1400" b="1" spc="15" dirty="0">
                <a:solidFill>
                  <a:srgbClr val="CC6500"/>
                </a:solidFill>
                <a:latin typeface="Bradley Hand ITC"/>
                <a:cs typeface="Bradley Hand ITC"/>
              </a:rPr>
              <a:t>Products</a:t>
            </a:r>
            <a:r>
              <a:rPr sz="1400" b="1" spc="-125" dirty="0">
                <a:solidFill>
                  <a:srgbClr val="CC6500"/>
                </a:solidFill>
                <a:latin typeface="Bradley Hand ITC"/>
                <a:cs typeface="Bradley Hand ITC"/>
              </a:rPr>
              <a:t> </a:t>
            </a:r>
            <a:r>
              <a:rPr sz="1400" b="1" spc="10" dirty="0">
                <a:solidFill>
                  <a:srgbClr val="CC6500"/>
                </a:solidFill>
                <a:latin typeface="Bradley Hand ITC"/>
                <a:cs typeface="Bradley Hand ITC"/>
              </a:rPr>
              <a:t>/  </a:t>
            </a:r>
            <a:r>
              <a:rPr sz="1400" b="1" spc="15" dirty="0">
                <a:solidFill>
                  <a:srgbClr val="CC6500"/>
                </a:solidFill>
                <a:latin typeface="Bradley Hand ITC"/>
                <a:cs typeface="Bradley Hand ITC"/>
              </a:rPr>
              <a:t>Services</a:t>
            </a:r>
            <a:endParaRPr sz="1400">
              <a:latin typeface="Bradley Hand ITC"/>
              <a:cs typeface="Bradley Hand ITC"/>
            </a:endParaRPr>
          </a:p>
          <a:p>
            <a:pPr marR="132080" algn="r">
              <a:lnSpc>
                <a:spcPct val="100000"/>
              </a:lnSpc>
              <a:spcBef>
                <a:spcPts val="484"/>
              </a:spcBef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2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0453" y="1854136"/>
            <a:ext cx="120014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2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7847" y="1034796"/>
            <a:ext cx="957580" cy="1445260"/>
          </a:xfrm>
          <a:custGeom>
            <a:avLst/>
            <a:gdLst/>
            <a:ahLst/>
            <a:cxnLst/>
            <a:rect l="l" t="t" r="r" b="b"/>
            <a:pathLst>
              <a:path w="957580" h="1445260">
                <a:moveTo>
                  <a:pt x="850882" y="58764"/>
                </a:moveTo>
                <a:lnTo>
                  <a:pt x="846517" y="47011"/>
                </a:lnTo>
                <a:lnTo>
                  <a:pt x="841247" y="48767"/>
                </a:lnTo>
                <a:lnTo>
                  <a:pt x="786383" y="73151"/>
                </a:lnTo>
                <a:lnTo>
                  <a:pt x="731519" y="100583"/>
                </a:lnTo>
                <a:lnTo>
                  <a:pt x="687636" y="123359"/>
                </a:lnTo>
                <a:lnTo>
                  <a:pt x="645490" y="147861"/>
                </a:lnTo>
                <a:lnTo>
                  <a:pt x="604751" y="174040"/>
                </a:lnTo>
                <a:lnTo>
                  <a:pt x="565090" y="201845"/>
                </a:lnTo>
                <a:lnTo>
                  <a:pt x="526176" y="231224"/>
                </a:lnTo>
                <a:lnTo>
                  <a:pt x="487679" y="262127"/>
                </a:lnTo>
                <a:lnTo>
                  <a:pt x="441959" y="301751"/>
                </a:lnTo>
                <a:lnTo>
                  <a:pt x="402335" y="341375"/>
                </a:lnTo>
                <a:lnTo>
                  <a:pt x="359663" y="380999"/>
                </a:lnTo>
                <a:lnTo>
                  <a:pt x="323087" y="423671"/>
                </a:lnTo>
                <a:lnTo>
                  <a:pt x="249935" y="515111"/>
                </a:lnTo>
                <a:lnTo>
                  <a:pt x="219455" y="560832"/>
                </a:lnTo>
                <a:lnTo>
                  <a:pt x="188975" y="609599"/>
                </a:lnTo>
                <a:lnTo>
                  <a:pt x="161543" y="658367"/>
                </a:lnTo>
                <a:lnTo>
                  <a:pt x="138165" y="702232"/>
                </a:lnTo>
                <a:lnTo>
                  <a:pt x="116659" y="746975"/>
                </a:lnTo>
                <a:lnTo>
                  <a:pt x="97012" y="792523"/>
                </a:lnTo>
                <a:lnTo>
                  <a:pt x="79212" y="838804"/>
                </a:lnTo>
                <a:lnTo>
                  <a:pt x="63246" y="885744"/>
                </a:lnTo>
                <a:lnTo>
                  <a:pt x="49102" y="933271"/>
                </a:lnTo>
                <a:lnTo>
                  <a:pt x="36766" y="981313"/>
                </a:lnTo>
                <a:lnTo>
                  <a:pt x="26227" y="1029795"/>
                </a:lnTo>
                <a:lnTo>
                  <a:pt x="17471" y="1078646"/>
                </a:lnTo>
                <a:lnTo>
                  <a:pt x="10485" y="1127793"/>
                </a:lnTo>
                <a:lnTo>
                  <a:pt x="5258" y="1177162"/>
                </a:lnTo>
                <a:lnTo>
                  <a:pt x="1777" y="1226682"/>
                </a:lnTo>
                <a:lnTo>
                  <a:pt x="28" y="1276278"/>
                </a:lnTo>
                <a:lnTo>
                  <a:pt x="0" y="1325880"/>
                </a:lnTo>
                <a:lnTo>
                  <a:pt x="6095" y="1383792"/>
                </a:lnTo>
                <a:lnTo>
                  <a:pt x="9143" y="1444752"/>
                </a:lnTo>
                <a:lnTo>
                  <a:pt x="11981" y="1444042"/>
                </a:lnTo>
                <a:lnTo>
                  <a:pt x="11981" y="1273440"/>
                </a:lnTo>
                <a:lnTo>
                  <a:pt x="13608" y="1224072"/>
                </a:lnTo>
                <a:lnTo>
                  <a:pt x="17065" y="1174796"/>
                </a:lnTo>
                <a:lnTo>
                  <a:pt x="22342" y="1125681"/>
                </a:lnTo>
                <a:lnTo>
                  <a:pt x="29432" y="1076796"/>
                </a:lnTo>
                <a:lnTo>
                  <a:pt x="38326" y="1028209"/>
                </a:lnTo>
                <a:lnTo>
                  <a:pt x="49015" y="979989"/>
                </a:lnTo>
                <a:lnTo>
                  <a:pt x="61491" y="932205"/>
                </a:lnTo>
                <a:lnTo>
                  <a:pt x="75744" y="884925"/>
                </a:lnTo>
                <a:lnTo>
                  <a:pt x="91767" y="838219"/>
                </a:lnTo>
                <a:lnTo>
                  <a:pt x="109550" y="792155"/>
                </a:lnTo>
                <a:lnTo>
                  <a:pt x="129086" y="746802"/>
                </a:lnTo>
                <a:lnTo>
                  <a:pt x="150365" y="702229"/>
                </a:lnTo>
                <a:lnTo>
                  <a:pt x="173379" y="658504"/>
                </a:lnTo>
                <a:lnTo>
                  <a:pt x="198119" y="615695"/>
                </a:lnTo>
                <a:lnTo>
                  <a:pt x="228599" y="566927"/>
                </a:lnTo>
                <a:lnTo>
                  <a:pt x="259079" y="521207"/>
                </a:lnTo>
                <a:lnTo>
                  <a:pt x="295655" y="475488"/>
                </a:lnTo>
                <a:lnTo>
                  <a:pt x="368807" y="390143"/>
                </a:lnTo>
                <a:lnTo>
                  <a:pt x="408431" y="347471"/>
                </a:lnTo>
                <a:lnTo>
                  <a:pt x="451103" y="307847"/>
                </a:lnTo>
                <a:lnTo>
                  <a:pt x="493775" y="271271"/>
                </a:lnTo>
                <a:lnTo>
                  <a:pt x="539495" y="234695"/>
                </a:lnTo>
                <a:lnTo>
                  <a:pt x="585215" y="201167"/>
                </a:lnTo>
                <a:lnTo>
                  <a:pt x="633983" y="167639"/>
                </a:lnTo>
                <a:lnTo>
                  <a:pt x="685799" y="140207"/>
                </a:lnTo>
                <a:lnTo>
                  <a:pt x="737615" y="109727"/>
                </a:lnTo>
                <a:lnTo>
                  <a:pt x="789431" y="85343"/>
                </a:lnTo>
                <a:lnTo>
                  <a:pt x="844296" y="60959"/>
                </a:lnTo>
                <a:lnTo>
                  <a:pt x="850882" y="58764"/>
                </a:lnTo>
                <a:close/>
              </a:path>
              <a:path w="957580" h="1445260">
                <a:moveTo>
                  <a:pt x="21335" y="1441704"/>
                </a:moveTo>
                <a:lnTo>
                  <a:pt x="15239" y="1383792"/>
                </a:lnTo>
                <a:lnTo>
                  <a:pt x="12191" y="1322832"/>
                </a:lnTo>
                <a:lnTo>
                  <a:pt x="11981" y="1273440"/>
                </a:lnTo>
                <a:lnTo>
                  <a:pt x="11981" y="1444042"/>
                </a:lnTo>
                <a:lnTo>
                  <a:pt x="21335" y="1441704"/>
                </a:lnTo>
                <a:close/>
              </a:path>
              <a:path w="957580" h="1445260">
                <a:moveTo>
                  <a:pt x="957072" y="12191"/>
                </a:moveTo>
                <a:lnTo>
                  <a:pt x="829056" y="0"/>
                </a:lnTo>
                <a:lnTo>
                  <a:pt x="846517" y="47011"/>
                </a:lnTo>
                <a:lnTo>
                  <a:pt x="859535" y="42671"/>
                </a:lnTo>
                <a:lnTo>
                  <a:pt x="862584" y="54863"/>
                </a:lnTo>
                <a:lnTo>
                  <a:pt x="862584" y="90267"/>
                </a:lnTo>
                <a:lnTo>
                  <a:pt x="868680" y="106679"/>
                </a:lnTo>
                <a:lnTo>
                  <a:pt x="957072" y="12191"/>
                </a:lnTo>
                <a:close/>
              </a:path>
              <a:path w="957580" h="1445260">
                <a:moveTo>
                  <a:pt x="862584" y="54863"/>
                </a:moveTo>
                <a:lnTo>
                  <a:pt x="859535" y="42671"/>
                </a:lnTo>
                <a:lnTo>
                  <a:pt x="846517" y="47011"/>
                </a:lnTo>
                <a:lnTo>
                  <a:pt x="850882" y="58764"/>
                </a:lnTo>
                <a:lnTo>
                  <a:pt x="862584" y="54863"/>
                </a:lnTo>
                <a:close/>
              </a:path>
              <a:path w="957580" h="1445260">
                <a:moveTo>
                  <a:pt x="862584" y="90267"/>
                </a:moveTo>
                <a:lnTo>
                  <a:pt x="862584" y="54863"/>
                </a:lnTo>
                <a:lnTo>
                  <a:pt x="850882" y="58764"/>
                </a:lnTo>
                <a:lnTo>
                  <a:pt x="862584" y="9026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32816" y="363095"/>
            <a:ext cx="6159500" cy="1233030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95"/>
              </a:spcBef>
              <a:buFont typeface="Wingdings" panose="05000000000000000000" pitchFamily="2" charset="2"/>
              <a:buChar char="q"/>
            </a:pPr>
            <a:r>
              <a:rPr sz="1600" b="1" spc="15" dirty="0" smtClean="0">
                <a:solidFill>
                  <a:srgbClr val="00007F"/>
                </a:solidFill>
                <a:latin typeface="Arial"/>
                <a:cs typeface="Arial"/>
              </a:rPr>
              <a:t>How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will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you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use the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available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data to answer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your</a:t>
            </a:r>
            <a:r>
              <a:rPr sz="1600" b="1" spc="-2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question</a:t>
            </a:r>
            <a:endParaRPr sz="1600" dirty="0">
              <a:latin typeface="Arial"/>
              <a:cs typeface="Arial"/>
            </a:endParaRPr>
          </a:p>
          <a:p>
            <a:pPr marL="1444625">
              <a:lnSpc>
                <a:spcPct val="100000"/>
              </a:lnSpc>
              <a:spcBef>
                <a:spcPts val="869"/>
              </a:spcBef>
            </a:pPr>
            <a:r>
              <a:rPr sz="1400" b="1" spc="15" dirty="0">
                <a:solidFill>
                  <a:srgbClr val="CC6500"/>
                </a:solidFill>
                <a:latin typeface="Bradley Hand ITC"/>
                <a:cs typeface="Bradley Hand ITC"/>
              </a:rPr>
              <a:t>Customers</a:t>
            </a:r>
            <a:endParaRPr sz="1400" dirty="0">
              <a:latin typeface="Bradley Hand ITC"/>
              <a:cs typeface="Bradley Hand ITC"/>
            </a:endParaRPr>
          </a:p>
          <a:p>
            <a:pPr marL="673735">
              <a:lnSpc>
                <a:spcPct val="100000"/>
              </a:lnSpc>
              <a:spcBef>
                <a:spcPts val="175"/>
              </a:spcBef>
              <a:tabLst>
                <a:tab pos="1179830" algn="l"/>
              </a:tabLst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	</a:t>
            </a:r>
            <a:r>
              <a:rPr sz="1875" spc="7" baseline="2222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875" baseline="2222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16683" y="1381785"/>
            <a:ext cx="120014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2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12911" y="2195576"/>
            <a:ext cx="120014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2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7158" y="2460508"/>
            <a:ext cx="781685" cy="58864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400" b="1" spc="15" dirty="0">
                <a:solidFill>
                  <a:srgbClr val="CC6500"/>
                </a:solidFill>
                <a:latin typeface="Bradley Hand ITC"/>
                <a:cs typeface="Bradley Hand ITC"/>
              </a:rPr>
              <a:t>Resources</a:t>
            </a:r>
            <a:endParaRPr sz="1400">
              <a:latin typeface="Bradley Hand ITC"/>
              <a:cs typeface="Bradley Hand ITC"/>
            </a:endParaRPr>
          </a:p>
          <a:p>
            <a:pPr marL="64135">
              <a:lnSpc>
                <a:spcPct val="100000"/>
              </a:lnSpc>
              <a:spcBef>
                <a:spcPts val="580"/>
              </a:spcBef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2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17992" y="2420553"/>
            <a:ext cx="922019" cy="59499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400" b="1" spc="10" dirty="0">
                <a:solidFill>
                  <a:srgbClr val="CC6500"/>
                </a:solidFill>
                <a:latin typeface="Bradley Hand ITC"/>
                <a:cs typeface="Bradley Hand ITC"/>
              </a:rPr>
              <a:t>Capabilities</a:t>
            </a:r>
            <a:endParaRPr sz="1400">
              <a:latin typeface="Bradley Hand ITC"/>
              <a:cs typeface="Bradley Hand ITC"/>
            </a:endParaRPr>
          </a:p>
          <a:p>
            <a:pPr marL="125095">
              <a:lnSpc>
                <a:spcPct val="100000"/>
              </a:lnSpc>
              <a:spcBef>
                <a:spcPts val="605"/>
              </a:spcBef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2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79255" y="3335502"/>
            <a:ext cx="120014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2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59138" y="2488107"/>
            <a:ext cx="670560" cy="4464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12065" algn="ctr">
              <a:lnSpc>
                <a:spcPct val="100000"/>
              </a:lnSpc>
              <a:spcBef>
                <a:spcPts val="120"/>
              </a:spcBef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2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b="1" spc="15" dirty="0">
                <a:solidFill>
                  <a:srgbClr val="CC6500"/>
                </a:solidFill>
                <a:latin typeface="Bradley Hand ITC"/>
                <a:cs typeface="Bradley Hand ITC"/>
              </a:rPr>
              <a:t>Revenue</a:t>
            </a:r>
            <a:endParaRPr sz="1400">
              <a:latin typeface="Bradley Hand ITC"/>
              <a:cs typeface="Bradley Hand IT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78555" y="1415224"/>
            <a:ext cx="52895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405"/>
              </a:lnSpc>
              <a:spcBef>
                <a:spcPts val="120"/>
              </a:spcBef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250">
              <a:latin typeface="Arial"/>
              <a:cs typeface="Arial"/>
            </a:endParaRPr>
          </a:p>
          <a:p>
            <a:pPr marL="82550">
              <a:lnSpc>
                <a:spcPts val="1585"/>
              </a:lnSpc>
            </a:pPr>
            <a:r>
              <a:rPr sz="1400" b="1" spc="25" dirty="0">
                <a:solidFill>
                  <a:srgbClr val="CC6500"/>
                </a:solidFill>
                <a:latin typeface="Bradley Hand ITC"/>
                <a:cs typeface="Bradley Hand ITC"/>
              </a:rPr>
              <a:t>Sales</a:t>
            </a:r>
            <a:endParaRPr sz="1400">
              <a:latin typeface="Bradley Hand ITC"/>
              <a:cs typeface="Bradley Hand IT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892" y="0"/>
            <a:ext cx="328422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0" dirty="0"/>
              <a:t>Combining Data</a:t>
            </a:r>
            <a:r>
              <a:rPr spc="-114" dirty="0"/>
              <a:t> </a:t>
            </a:r>
            <a:r>
              <a:rPr spc="0" dirty="0"/>
              <a:t>Sources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7200" y="1485900"/>
            <a:ext cx="7406640" cy="231330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71145" marR="10160" indent="-259079">
              <a:lnSpc>
                <a:spcPts val="1939"/>
              </a:lnSpc>
              <a:spcBef>
                <a:spcPts val="420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25" dirty="0">
                <a:solidFill>
                  <a:srgbClr val="00007F"/>
                </a:solidFill>
                <a:latin typeface="Arial"/>
                <a:cs typeface="Arial"/>
              </a:rPr>
              <a:t>When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combining separate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data sources to answer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your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question,</a:t>
            </a:r>
            <a:r>
              <a:rPr sz="1600" b="1" spc="-2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ensure 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you</a:t>
            </a:r>
            <a:r>
              <a:rPr sz="1600" b="1" spc="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investigate</a:t>
            </a:r>
            <a:r>
              <a:rPr sz="1600" b="1" spc="-8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availability</a:t>
            </a:r>
            <a:r>
              <a:rPr sz="1600" b="1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1600" b="1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data</a:t>
            </a:r>
            <a:r>
              <a:rPr sz="1600" b="1" spc="-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across</a:t>
            </a:r>
            <a:r>
              <a:rPr sz="1600" b="1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your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time</a:t>
            </a:r>
            <a:r>
              <a:rPr sz="1600" b="1" spc="-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range</a:t>
            </a:r>
            <a:r>
              <a:rPr sz="1600" b="1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1600" b="1" spc="-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interest</a:t>
            </a:r>
            <a:endParaRPr sz="1600" dirty="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25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Are </a:t>
            </a:r>
            <a:r>
              <a:rPr sz="1600" spc="0" dirty="0">
                <a:latin typeface="Arial"/>
                <a:cs typeface="Arial"/>
              </a:rPr>
              <a:t>you </a:t>
            </a:r>
            <a:r>
              <a:rPr sz="1600" spc="5" dirty="0">
                <a:latin typeface="Arial"/>
                <a:cs typeface="Arial"/>
              </a:rPr>
              <a:t>investigating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across:</a:t>
            </a:r>
            <a:endParaRPr sz="1600" dirty="0">
              <a:latin typeface="Arial"/>
              <a:cs typeface="Arial"/>
            </a:endParaRPr>
          </a:p>
          <a:p>
            <a:pPr marL="683260" lvl="1" indent="-210820">
              <a:lnSpc>
                <a:spcPct val="100000"/>
              </a:lnSpc>
              <a:spcBef>
                <a:spcPts val="219"/>
              </a:spcBef>
              <a:buClr>
                <a:srgbClr val="DA2027"/>
              </a:buClr>
              <a:buChar char="–"/>
              <a:tabLst>
                <a:tab pos="683895" algn="l"/>
              </a:tabLst>
            </a:pPr>
            <a:r>
              <a:rPr sz="1600" spc="5" dirty="0">
                <a:latin typeface="Arial"/>
                <a:cs typeface="Arial"/>
              </a:rPr>
              <a:t>Multiple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years?</a:t>
            </a:r>
            <a:endParaRPr sz="1600" dirty="0">
              <a:latin typeface="Arial"/>
              <a:cs typeface="Arial"/>
            </a:endParaRPr>
          </a:p>
          <a:p>
            <a:pPr marL="683260" lvl="1" indent="-210820">
              <a:lnSpc>
                <a:spcPct val="100000"/>
              </a:lnSpc>
              <a:spcBef>
                <a:spcPts val="190"/>
              </a:spcBef>
              <a:buClr>
                <a:srgbClr val="DA2027"/>
              </a:buClr>
              <a:buChar char="–"/>
              <a:tabLst>
                <a:tab pos="683895" algn="l"/>
              </a:tabLst>
            </a:pPr>
            <a:r>
              <a:rPr sz="1600" spc="25" dirty="0">
                <a:latin typeface="Arial"/>
                <a:cs typeface="Arial"/>
              </a:rPr>
              <a:t>The </a:t>
            </a:r>
            <a:r>
              <a:rPr sz="1600" spc="10" dirty="0">
                <a:latin typeface="Arial"/>
                <a:cs typeface="Arial"/>
              </a:rPr>
              <a:t>same month </a:t>
            </a:r>
            <a:r>
              <a:rPr sz="1600" spc="5" dirty="0">
                <a:latin typeface="Arial"/>
                <a:cs typeface="Arial"/>
              </a:rPr>
              <a:t>in different</a:t>
            </a:r>
            <a:r>
              <a:rPr sz="1600" spc="-29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years?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Equally,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spatial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data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ranges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should match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when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combining</a:t>
            </a:r>
            <a:r>
              <a:rPr sz="1600" b="1" spc="-3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data sources</a:t>
            </a:r>
            <a:endParaRPr sz="1600" dirty="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40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Local</a:t>
            </a:r>
            <a:endParaRPr sz="1600" dirty="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9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International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234695" y="1558556"/>
            <a:ext cx="7763509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096645">
              <a:lnSpc>
                <a:spcPct val="100000"/>
              </a:lnSpc>
              <a:spcBef>
                <a:spcPts val="130"/>
              </a:spcBef>
            </a:pPr>
            <a:r>
              <a:rPr lang="en-GB" sz="2850" b="1" spc="10" dirty="0" smtClean="0">
                <a:solidFill>
                  <a:srgbClr val="0059AB"/>
                </a:solidFill>
                <a:latin typeface="Arial"/>
                <a:cs typeface="Arial"/>
              </a:rPr>
              <a:t>Managing </a:t>
            </a:r>
            <a:r>
              <a:rPr sz="2850" b="1" spc="10" dirty="0" smtClean="0">
                <a:solidFill>
                  <a:srgbClr val="0059AB"/>
                </a:solidFill>
                <a:latin typeface="Arial"/>
                <a:cs typeface="Arial"/>
              </a:rPr>
              <a:t>Unstructured</a:t>
            </a:r>
            <a:r>
              <a:rPr sz="2850" b="1" spc="-50" dirty="0" smtClean="0">
                <a:solidFill>
                  <a:srgbClr val="0059AB"/>
                </a:solidFill>
                <a:latin typeface="Arial"/>
                <a:cs typeface="Arial"/>
              </a:rPr>
              <a:t> </a:t>
            </a:r>
            <a:r>
              <a:rPr sz="2850" b="1" spc="10" dirty="0">
                <a:solidFill>
                  <a:srgbClr val="0059AB"/>
                </a:solidFill>
                <a:latin typeface="Arial"/>
                <a:cs typeface="Arial"/>
              </a:rPr>
              <a:t>Data</a:t>
            </a:r>
            <a:endParaRPr sz="28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" y="190500"/>
            <a:ext cx="6401308" cy="5127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GB" dirty="0" smtClean="0"/>
              <a:t>What is </a:t>
            </a:r>
            <a:r>
              <a:rPr spc="0" dirty="0" smtClean="0"/>
              <a:t>Data</a:t>
            </a:r>
            <a:r>
              <a:rPr spc="-60" dirty="0" smtClean="0"/>
              <a:t> </a:t>
            </a:r>
            <a:r>
              <a:rPr spc="0" dirty="0"/>
              <a:t>Science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3400" y="1181100"/>
            <a:ext cx="7227570" cy="31262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0"/>
              </a:spcBef>
              <a:buFont typeface="Wingdings" panose="05000000000000000000" pitchFamily="2" charset="2"/>
              <a:buChar char="v"/>
            </a:pPr>
            <a:r>
              <a:rPr sz="1600" b="1" spc="15" dirty="0" smtClean="0">
                <a:solidFill>
                  <a:srgbClr val="00007F"/>
                </a:solidFill>
                <a:latin typeface="Arial"/>
                <a:cs typeface="Arial"/>
              </a:rPr>
              <a:t>What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is </a:t>
            </a:r>
            <a:r>
              <a:rPr sz="1600" b="1" i="1" spc="5" dirty="0">
                <a:solidFill>
                  <a:srgbClr val="00007F"/>
                </a:solidFill>
                <a:latin typeface="Century Schoolbook"/>
                <a:cs typeface="Century Schoolbook"/>
              </a:rPr>
              <a:t>data</a:t>
            </a:r>
            <a:r>
              <a:rPr sz="1600" b="1" i="1" spc="-35" dirty="0">
                <a:solidFill>
                  <a:srgbClr val="00007F"/>
                </a:solidFill>
                <a:latin typeface="Century Schoolbook"/>
                <a:cs typeface="Century Schoolbook"/>
              </a:rPr>
              <a:t> </a:t>
            </a:r>
            <a:r>
              <a:rPr sz="1600" b="1" i="1" spc="5" dirty="0">
                <a:solidFill>
                  <a:srgbClr val="00007F"/>
                </a:solidFill>
                <a:latin typeface="Century Schoolbook"/>
                <a:cs typeface="Century Schoolbook"/>
              </a:rPr>
              <a:t>science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?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40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Data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science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0" dirty="0" smtClean="0">
                <a:latin typeface="Arial"/>
                <a:cs typeface="Arial"/>
              </a:rPr>
              <a:t>process</a:t>
            </a:r>
            <a:r>
              <a:rPr sz="1600" spc="-65" dirty="0" smtClean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5" dirty="0" err="1" smtClean="0">
                <a:latin typeface="Arial"/>
                <a:cs typeface="Arial"/>
              </a:rPr>
              <a:t>discov</a:t>
            </a:r>
            <a:r>
              <a:rPr lang="en-GB" sz="1600" spc="5" dirty="0" err="1" smtClean="0">
                <a:latin typeface="Arial"/>
                <a:cs typeface="Arial"/>
              </a:rPr>
              <a:t>ering</a:t>
            </a:r>
            <a:r>
              <a:rPr lang="en-GB" sz="1600" spc="5" dirty="0" smtClean="0">
                <a:latin typeface="Arial"/>
                <a:cs typeface="Arial"/>
              </a:rPr>
              <a:t> patterns and trends</a:t>
            </a:r>
            <a:r>
              <a:rPr sz="1600" spc="-90" dirty="0" smtClean="0">
                <a:latin typeface="Arial"/>
                <a:cs typeface="Arial"/>
              </a:rPr>
              <a:t> </a:t>
            </a:r>
            <a:r>
              <a:rPr lang="en-GB" sz="1600" spc="10" dirty="0" smtClean="0">
                <a:latin typeface="Arial"/>
                <a:cs typeface="Arial"/>
              </a:rPr>
              <a:t>in</a:t>
            </a:r>
            <a:r>
              <a:rPr sz="1600" spc="-40" dirty="0" smtClean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data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90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25" dirty="0" smtClean="0">
                <a:latin typeface="Arial"/>
                <a:cs typeface="Arial"/>
              </a:rPr>
              <a:t>The</a:t>
            </a:r>
            <a:r>
              <a:rPr sz="1600" spc="-330" dirty="0" smtClean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answer </a:t>
            </a:r>
            <a:r>
              <a:rPr sz="1600" spc="5" dirty="0">
                <a:latin typeface="Arial"/>
                <a:cs typeface="Arial"/>
              </a:rPr>
              <a:t>to </a:t>
            </a:r>
            <a:r>
              <a:rPr sz="1600" spc="10" dirty="0">
                <a:latin typeface="Arial"/>
                <a:cs typeface="Arial"/>
              </a:rPr>
              <a:t>one </a:t>
            </a:r>
            <a:r>
              <a:rPr sz="1600" spc="5" dirty="0">
                <a:latin typeface="Arial"/>
                <a:cs typeface="Arial"/>
              </a:rPr>
              <a:t>question </a:t>
            </a:r>
            <a:r>
              <a:rPr sz="1600" spc="0" dirty="0">
                <a:latin typeface="Arial"/>
                <a:cs typeface="Arial"/>
              </a:rPr>
              <a:t>typically </a:t>
            </a:r>
            <a:r>
              <a:rPr sz="1600" spc="10" dirty="0">
                <a:latin typeface="Arial"/>
                <a:cs typeface="Arial"/>
              </a:rPr>
              <a:t>leads </a:t>
            </a:r>
            <a:r>
              <a:rPr sz="1600" spc="5" dirty="0">
                <a:latin typeface="Arial"/>
                <a:cs typeface="Arial"/>
              </a:rPr>
              <a:t>to </a:t>
            </a:r>
            <a:r>
              <a:rPr sz="1600" spc="10" dirty="0">
                <a:latin typeface="Arial"/>
                <a:cs typeface="Arial"/>
              </a:rPr>
              <a:t>new questions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45"/>
              </a:spcBef>
              <a:buFont typeface="Wingdings" panose="05000000000000000000" pitchFamily="2" charset="2"/>
              <a:buChar char="v"/>
            </a:pPr>
            <a:r>
              <a:rPr sz="1600" b="1" spc="15" dirty="0" smtClean="0">
                <a:solidFill>
                  <a:srgbClr val="00007F"/>
                </a:solidFill>
                <a:latin typeface="Arial"/>
                <a:cs typeface="Arial"/>
              </a:rPr>
              <a:t>Where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 science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in </a:t>
            </a:r>
            <a:r>
              <a:rPr sz="1600" b="1" i="1" spc="5" dirty="0">
                <a:solidFill>
                  <a:srgbClr val="00007F"/>
                </a:solidFill>
                <a:latin typeface="Century Schoolbook"/>
                <a:cs typeface="Century Schoolbook"/>
              </a:rPr>
              <a:t>data</a:t>
            </a:r>
            <a:r>
              <a:rPr sz="1600" b="1" i="1" spc="-190" dirty="0">
                <a:solidFill>
                  <a:srgbClr val="00007F"/>
                </a:solidFill>
                <a:latin typeface="Century Schoolbook"/>
                <a:cs typeface="Century Schoolbook"/>
              </a:rPr>
              <a:t> </a:t>
            </a:r>
            <a:r>
              <a:rPr sz="1600" b="1" i="1" spc="5" dirty="0">
                <a:solidFill>
                  <a:srgbClr val="00007F"/>
                </a:solidFill>
                <a:latin typeface="Century Schoolbook"/>
                <a:cs typeface="Century Schoolbook"/>
              </a:rPr>
              <a:t>science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?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45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Focuses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on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real-world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problem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and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aims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explain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it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215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Uses </a:t>
            </a:r>
            <a:r>
              <a:rPr sz="1600" spc="5" dirty="0">
                <a:latin typeface="Arial"/>
                <a:cs typeface="Arial"/>
              </a:rPr>
              <a:t>testable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10" dirty="0" smtClean="0">
                <a:latin typeface="Arial"/>
                <a:cs typeface="Arial"/>
              </a:rPr>
              <a:t>idea</a:t>
            </a:r>
            <a:r>
              <a:rPr lang="en-GB" sz="1600" spc="10" dirty="0" smtClean="0">
                <a:latin typeface="Arial"/>
                <a:cs typeface="Arial"/>
              </a:rPr>
              <a:t>s an</a:t>
            </a:r>
            <a:r>
              <a:rPr sz="1600" spc="-60" dirty="0" smtClean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evidence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45"/>
              </a:spcBef>
              <a:buFont typeface="Wingdings" panose="05000000000000000000" pitchFamily="2" charset="2"/>
              <a:buChar char="v"/>
            </a:pPr>
            <a:r>
              <a:rPr sz="1600" b="1" spc="15" dirty="0" smtClean="0">
                <a:solidFill>
                  <a:srgbClr val="00007F"/>
                </a:solidFill>
                <a:latin typeface="Arial"/>
                <a:cs typeface="Arial"/>
              </a:rPr>
              <a:t>How</a:t>
            </a:r>
            <a:r>
              <a:rPr sz="1600" b="1" spc="-30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can</a:t>
            </a:r>
            <a:r>
              <a:rPr sz="1600" b="1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data</a:t>
            </a:r>
            <a:r>
              <a:rPr sz="1600" b="1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scientists</a:t>
            </a:r>
            <a:r>
              <a:rPr sz="1600" b="1" spc="-8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find</a:t>
            </a:r>
            <a:r>
              <a:rPr sz="1600" b="1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new</a:t>
            </a:r>
            <a:r>
              <a:rPr sz="1600" b="1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questions</a:t>
            </a:r>
            <a:r>
              <a:rPr sz="1600" b="1" spc="-8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1600" b="1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examine?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40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Questions </a:t>
            </a:r>
            <a:r>
              <a:rPr sz="1600" spc="5" dirty="0">
                <a:latin typeface="Arial"/>
                <a:cs typeface="Arial"/>
              </a:rPr>
              <a:t>often start </a:t>
            </a:r>
            <a:r>
              <a:rPr sz="1600" spc="-5" dirty="0">
                <a:latin typeface="Arial"/>
                <a:cs typeface="Arial"/>
              </a:rPr>
              <a:t>with </a:t>
            </a:r>
            <a:r>
              <a:rPr sz="1600" spc="10" dirty="0">
                <a:latin typeface="Arial"/>
                <a:cs typeface="Arial"/>
              </a:rPr>
              <a:t>an</a:t>
            </a:r>
            <a:r>
              <a:rPr sz="1600" spc="-16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observation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219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0" dirty="0" err="1" smtClean="0">
                <a:latin typeface="Arial"/>
                <a:cs typeface="Arial"/>
              </a:rPr>
              <a:t>ata</a:t>
            </a:r>
            <a:r>
              <a:rPr sz="1600" spc="-35" dirty="0" smtClean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scientist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may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make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hypothesis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about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observed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phenomena</a:t>
            </a:r>
            <a:endParaRPr sz="1600" dirty="0">
              <a:latin typeface="Arial"/>
              <a:cs typeface="Arial"/>
            </a:endParaRPr>
          </a:p>
          <a:p>
            <a:pPr marL="557530" marR="191770" indent="-285750">
              <a:lnSpc>
                <a:spcPct val="101200"/>
              </a:lnSpc>
              <a:spcBef>
                <a:spcPts val="165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0" dirty="0">
                <a:latin typeface="Arial"/>
                <a:cs typeface="Arial"/>
              </a:rPr>
              <a:t>It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is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essential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that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hypothesis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testable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and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based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on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reason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and  </a:t>
            </a:r>
            <a:r>
              <a:rPr sz="1600" spc="5" dirty="0">
                <a:latin typeface="Arial"/>
                <a:cs typeface="Arial"/>
              </a:rPr>
              <a:t>prior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information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647700"/>
            <a:ext cx="2524760" cy="34496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GB" spc="-5" dirty="0" smtClean="0"/>
              <a:t>Contents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1968500" y="5959385"/>
            <a:ext cx="4289425" cy="12763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5" dirty="0"/>
              <a:t>© </a:t>
            </a:r>
            <a:r>
              <a:rPr dirty="0"/>
              <a:t>Learning </a:t>
            </a:r>
            <a:r>
              <a:rPr spc="0" dirty="0"/>
              <a:t>Tree </a:t>
            </a:r>
            <a:r>
              <a:rPr spc="-5" dirty="0"/>
              <a:t>International, Inc. All </a:t>
            </a:r>
            <a:r>
              <a:rPr spc="0" dirty="0"/>
              <a:t>rights </a:t>
            </a:r>
            <a:r>
              <a:rPr dirty="0"/>
              <a:t>reserved. Not to </a:t>
            </a:r>
            <a:r>
              <a:rPr spc="5" dirty="0"/>
              <a:t>be </a:t>
            </a:r>
            <a:r>
              <a:rPr dirty="0"/>
              <a:t>reproduced without prior </a:t>
            </a:r>
            <a:r>
              <a:rPr spc="-5" dirty="0"/>
              <a:t>written</a:t>
            </a:r>
            <a:r>
              <a:rPr spc="160" dirty="0"/>
              <a:t> </a:t>
            </a:r>
            <a:r>
              <a:rPr dirty="0"/>
              <a:t>consent.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201916" y="5895921"/>
            <a:ext cx="358140" cy="20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4-</a:t>
            </a:r>
            <a:fld id="{81D60167-4931-47E6-BA6A-407CBD079E47}" type="slidenum">
              <a:rPr spc="0" dirty="0"/>
              <a:t>20</a:t>
            </a:fld>
            <a:endParaRPr spc="0" dirty="0"/>
          </a:p>
        </p:txBody>
      </p:sp>
      <p:sp>
        <p:nvSpPr>
          <p:cNvPr id="3" name="object 3"/>
          <p:cNvSpPr txBox="1"/>
          <p:nvPr/>
        </p:nvSpPr>
        <p:spPr>
          <a:xfrm>
            <a:off x="182217" y="1409700"/>
            <a:ext cx="7122159" cy="1892184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850" spc="1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 smtClean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Preprocess unstructured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data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in preparation for text</a:t>
            </a:r>
            <a:r>
              <a:rPr sz="1600" b="1" spc="-28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mining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Explore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 concept of</a:t>
            </a:r>
            <a:r>
              <a:rPr sz="1600" b="1" spc="-1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stemming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Investigate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 meaning of “stop”</a:t>
            </a:r>
            <a:r>
              <a:rPr sz="1600" b="1" spc="-2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words</a:t>
            </a:r>
            <a:endParaRPr sz="1600" dirty="0">
              <a:latin typeface="Arial"/>
              <a:cs typeface="Arial"/>
            </a:endParaRPr>
          </a:p>
          <a:p>
            <a:pPr marL="271780" marR="5080" indent="-259079">
              <a:lnSpc>
                <a:spcPts val="1939"/>
              </a:lnSpc>
              <a:spcBef>
                <a:spcPts val="1295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Prepare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 </a:t>
            </a:r>
            <a:r>
              <a:rPr sz="1600" b="1" u="heavy" spc="0" dirty="0">
                <a:solidFill>
                  <a:srgbClr val="00007F"/>
                </a:solidFill>
                <a:uFill>
                  <a:solidFill>
                    <a:srgbClr val="000080"/>
                  </a:solidFill>
                </a:uFill>
                <a:latin typeface="Arial"/>
                <a:cs typeface="Arial"/>
              </a:rPr>
              <a:t>T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erm </a:t>
            </a:r>
            <a:r>
              <a:rPr sz="1600" b="1" u="heavy" spc="10" dirty="0">
                <a:solidFill>
                  <a:srgbClr val="00007F"/>
                </a:solidFill>
                <a:uFill>
                  <a:solidFill>
                    <a:srgbClr val="000080"/>
                  </a:solidFill>
                </a:uFill>
                <a:latin typeface="Arial"/>
                <a:cs typeface="Arial"/>
              </a:rPr>
              <a:t>D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ocument </a:t>
            </a:r>
            <a:r>
              <a:rPr sz="1600" b="1" u="heavy" spc="5" dirty="0">
                <a:solidFill>
                  <a:srgbClr val="00007F"/>
                </a:solidFill>
                <a:uFill>
                  <a:solidFill>
                    <a:srgbClr val="000080"/>
                  </a:solidFill>
                </a:uFill>
                <a:latin typeface="Arial"/>
                <a:cs typeface="Arial"/>
              </a:rPr>
              <a:t>M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atrix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(TDM)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of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unstructured documents</a:t>
            </a:r>
            <a:r>
              <a:rPr sz="1600" b="1" spc="-1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in  preparation for</a:t>
            </a:r>
            <a:r>
              <a:rPr sz="1600" b="1" spc="-1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analysis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892" y="-106569"/>
            <a:ext cx="7163308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0" dirty="0"/>
              <a:t>What </a:t>
            </a:r>
            <a:r>
              <a:rPr dirty="0"/>
              <a:t>Is Unstructured</a:t>
            </a:r>
            <a:r>
              <a:rPr spc="-80" dirty="0"/>
              <a:t> </a:t>
            </a:r>
            <a:r>
              <a:rPr dirty="0"/>
              <a:t>Data?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2579" y="519188"/>
            <a:ext cx="5415280" cy="34137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7F"/>
                </a:solidFill>
                <a:latin typeface="Arial"/>
                <a:cs typeface="Arial"/>
              </a:rPr>
              <a:t>Types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of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unstructured</a:t>
            </a:r>
            <a:r>
              <a:rPr sz="1600" b="1" spc="-1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40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Text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documents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9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E-mails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Tweets </a:t>
            </a:r>
            <a:r>
              <a:rPr sz="1600" spc="10" dirty="0">
                <a:latin typeface="Arial"/>
                <a:cs typeface="Arial"/>
              </a:rPr>
              <a:t>and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blogs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Video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5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Audio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Objectives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of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unstructured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data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mining (text</a:t>
            </a:r>
            <a:r>
              <a:rPr sz="1600" b="1" spc="-1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mining)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40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Discover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patterns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Identify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trends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5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Find </a:t>
            </a:r>
            <a:r>
              <a:rPr sz="1600" spc="5" dirty="0">
                <a:latin typeface="Arial"/>
                <a:cs typeface="Arial"/>
              </a:rPr>
              <a:t>associations </a:t>
            </a:r>
            <a:r>
              <a:rPr sz="1600" spc="10" dirty="0">
                <a:latin typeface="Arial"/>
                <a:cs typeface="Arial"/>
              </a:rPr>
              <a:t>among</a:t>
            </a:r>
            <a:r>
              <a:rPr sz="1600" spc="-21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entities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Uncover </a:t>
            </a:r>
            <a:r>
              <a:rPr sz="1600" spc="5" dirty="0">
                <a:latin typeface="Arial"/>
                <a:cs typeface="Arial"/>
              </a:rPr>
              <a:t>predictive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rules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Discover </a:t>
            </a:r>
            <a:r>
              <a:rPr sz="1600" spc="5" dirty="0">
                <a:latin typeface="Arial"/>
                <a:cs typeface="Arial"/>
              </a:rPr>
              <a:t>previously unknown</a:t>
            </a:r>
            <a:r>
              <a:rPr sz="1600" spc="-19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knowledge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892" y="-106569"/>
            <a:ext cx="7163308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Benefits of </a:t>
            </a:r>
            <a:r>
              <a:rPr spc="0" dirty="0"/>
              <a:t>Mining Unstructured</a:t>
            </a:r>
            <a:r>
              <a:rPr spc="-80" dirty="0"/>
              <a:t> </a:t>
            </a:r>
            <a:r>
              <a:rPr spc="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2579" y="399082"/>
            <a:ext cx="6111875" cy="311340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Spam/phishing</a:t>
            </a:r>
            <a:r>
              <a:rPr sz="1600" b="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detection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Sentiment</a:t>
            </a:r>
            <a:r>
              <a:rPr sz="1600" b="1" spc="-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analysis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Plagiarism</a:t>
            </a:r>
            <a:r>
              <a:rPr sz="1600" b="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detection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Organizing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web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search</a:t>
            </a:r>
            <a:r>
              <a:rPr sz="1600" b="1" spc="-9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results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Academic</a:t>
            </a:r>
            <a:r>
              <a:rPr sz="1600" b="1" spc="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research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268605" marR="5080">
              <a:lnSpc>
                <a:spcPct val="101200"/>
              </a:lnSpc>
              <a:spcBef>
                <a:spcPts val="5"/>
              </a:spcBef>
            </a:pP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Can </a:t>
            </a:r>
            <a:r>
              <a:rPr sz="1600" b="1" dirty="0">
                <a:solidFill>
                  <a:srgbClr val="00007F"/>
                </a:solidFill>
                <a:latin typeface="Arial"/>
                <a:cs typeface="Arial"/>
              </a:rPr>
              <a:t>you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give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examples of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potentially valuable</a:t>
            </a:r>
            <a:r>
              <a:rPr sz="1600" b="1" spc="-1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unstructured 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data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from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your</a:t>
            </a:r>
            <a:r>
              <a:rPr sz="1600" b="1" spc="-10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workplace?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6396" y="2976372"/>
            <a:ext cx="360051" cy="274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-5454"/>
            <a:ext cx="8230108" cy="5127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0" dirty="0"/>
              <a:t>Challenges </a:t>
            </a:r>
            <a:r>
              <a:rPr dirty="0"/>
              <a:t>in </a:t>
            </a:r>
            <a:r>
              <a:rPr spc="0" dirty="0"/>
              <a:t>Mining Unstructured</a:t>
            </a:r>
            <a:r>
              <a:rPr spc="-120" dirty="0"/>
              <a:t> </a:t>
            </a:r>
            <a:r>
              <a:rPr spc="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2579" y="519188"/>
            <a:ext cx="7496175" cy="82613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71145" marR="5080" indent="-259079">
              <a:lnSpc>
                <a:spcPts val="1939"/>
              </a:lnSpc>
              <a:spcBef>
                <a:spcPts val="420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A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challenge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of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text-mining is converting unstructured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and</a:t>
            </a:r>
            <a:r>
              <a:rPr sz="1600" b="1" spc="-2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semistructured  text into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vectorized</a:t>
            </a:r>
            <a:r>
              <a:rPr sz="1600" b="1" spc="-1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structure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25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A </a:t>
            </a:r>
            <a:r>
              <a:rPr sz="1600" spc="5" dirty="0">
                <a:latin typeface="Arial"/>
                <a:cs typeface="Arial"/>
              </a:rPr>
              <a:t>simplified representation of the unstructured</a:t>
            </a:r>
            <a:r>
              <a:rPr sz="1600" spc="-32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659" y="1336052"/>
            <a:ext cx="5403215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13360" indent="-200660">
              <a:lnSpc>
                <a:spcPct val="100000"/>
              </a:lnSpc>
              <a:spcBef>
                <a:spcPts val="130"/>
              </a:spcBef>
              <a:buClr>
                <a:srgbClr val="DA2027"/>
              </a:buClr>
              <a:buSzPct val="115625"/>
              <a:buChar char="•"/>
              <a:tabLst>
                <a:tab pos="213995" algn="l"/>
              </a:tabLst>
            </a:pPr>
            <a:r>
              <a:rPr sz="1600" spc="10" dirty="0">
                <a:latin typeface="Arial"/>
                <a:cs typeface="Arial"/>
              </a:rPr>
              <a:t>Object </a:t>
            </a:r>
            <a:r>
              <a:rPr sz="1600" spc="5" dirty="0">
                <a:latin typeface="Arial"/>
                <a:cs typeface="Arial"/>
              </a:rPr>
              <a:t>is represented in </a:t>
            </a:r>
            <a:r>
              <a:rPr sz="1600" spc="10" dirty="0">
                <a:latin typeface="Arial"/>
                <a:cs typeface="Arial"/>
              </a:rPr>
              <a:t>terms </a:t>
            </a:r>
            <a:r>
              <a:rPr sz="1600" spc="5" dirty="0">
                <a:latin typeface="Arial"/>
                <a:cs typeface="Arial"/>
              </a:rPr>
              <a:t>of its measurable</a:t>
            </a:r>
            <a:r>
              <a:rPr sz="1600" spc="-32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features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1687068"/>
            <a:ext cx="6007608" cy="3471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14092" y="2000516"/>
            <a:ext cx="374650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dirty="0">
                <a:solidFill>
                  <a:srgbClr val="00007F"/>
                </a:solidFill>
                <a:latin typeface="Arial"/>
                <a:cs typeface="Arial"/>
              </a:rPr>
              <a:t>D1</a:t>
            </a: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-5</a:t>
            </a:r>
            <a:endParaRPr sz="12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71032" y="1315211"/>
            <a:ext cx="2042160" cy="1841500"/>
          </a:xfrm>
          <a:custGeom>
            <a:avLst/>
            <a:gdLst/>
            <a:ahLst/>
            <a:cxnLst/>
            <a:rect l="l" t="t" r="r" b="b"/>
            <a:pathLst>
              <a:path w="2042159" h="1841500">
                <a:moveTo>
                  <a:pt x="493775" y="1270161"/>
                </a:moveTo>
                <a:lnTo>
                  <a:pt x="493775" y="734568"/>
                </a:lnTo>
                <a:lnTo>
                  <a:pt x="0" y="1840992"/>
                </a:lnTo>
                <a:lnTo>
                  <a:pt x="493775" y="1270161"/>
                </a:lnTo>
                <a:close/>
              </a:path>
              <a:path w="2042159" h="1841500">
                <a:moveTo>
                  <a:pt x="2042159" y="612648"/>
                </a:moveTo>
                <a:lnTo>
                  <a:pt x="2042159" y="121920"/>
                </a:lnTo>
                <a:lnTo>
                  <a:pt x="2032539" y="74580"/>
                </a:lnTo>
                <a:lnTo>
                  <a:pt x="2006345" y="35814"/>
                </a:lnTo>
                <a:lnTo>
                  <a:pt x="1967579" y="9620"/>
                </a:lnTo>
                <a:lnTo>
                  <a:pt x="1920239" y="0"/>
                </a:lnTo>
                <a:lnTo>
                  <a:pt x="304799" y="0"/>
                </a:lnTo>
                <a:lnTo>
                  <a:pt x="257460" y="9620"/>
                </a:lnTo>
                <a:lnTo>
                  <a:pt x="218693" y="35814"/>
                </a:lnTo>
                <a:lnTo>
                  <a:pt x="192500" y="74580"/>
                </a:lnTo>
                <a:lnTo>
                  <a:pt x="182879" y="121920"/>
                </a:lnTo>
                <a:lnTo>
                  <a:pt x="182879" y="612648"/>
                </a:lnTo>
                <a:lnTo>
                  <a:pt x="192500" y="659987"/>
                </a:lnTo>
                <a:lnTo>
                  <a:pt x="218693" y="698754"/>
                </a:lnTo>
                <a:lnTo>
                  <a:pt x="257460" y="724947"/>
                </a:lnTo>
                <a:lnTo>
                  <a:pt x="304799" y="734568"/>
                </a:lnTo>
                <a:lnTo>
                  <a:pt x="493775" y="734568"/>
                </a:lnTo>
                <a:lnTo>
                  <a:pt x="493775" y="1270161"/>
                </a:lnTo>
                <a:lnTo>
                  <a:pt x="957071" y="734568"/>
                </a:lnTo>
                <a:lnTo>
                  <a:pt x="1920239" y="734568"/>
                </a:lnTo>
                <a:lnTo>
                  <a:pt x="1967579" y="724947"/>
                </a:lnTo>
                <a:lnTo>
                  <a:pt x="2006345" y="698754"/>
                </a:lnTo>
                <a:lnTo>
                  <a:pt x="2032539" y="659987"/>
                </a:lnTo>
                <a:lnTo>
                  <a:pt x="2042159" y="6126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55791" y="1303019"/>
            <a:ext cx="2070100" cy="1865630"/>
          </a:xfrm>
          <a:custGeom>
            <a:avLst/>
            <a:gdLst/>
            <a:ahLst/>
            <a:cxnLst/>
            <a:rect l="l" t="t" r="r" b="b"/>
            <a:pathLst>
              <a:path w="2070100" h="1865630">
                <a:moveTo>
                  <a:pt x="509015" y="780099"/>
                </a:moveTo>
                <a:lnTo>
                  <a:pt x="509015" y="762000"/>
                </a:lnTo>
                <a:lnTo>
                  <a:pt x="488639" y="762000"/>
                </a:lnTo>
                <a:lnTo>
                  <a:pt x="3047" y="1847088"/>
                </a:lnTo>
                <a:lnTo>
                  <a:pt x="0" y="1853184"/>
                </a:lnTo>
                <a:lnTo>
                  <a:pt x="3047" y="1859280"/>
                </a:lnTo>
                <a:lnTo>
                  <a:pt x="6095" y="1860804"/>
                </a:lnTo>
                <a:lnTo>
                  <a:pt x="6095" y="1844039"/>
                </a:lnTo>
                <a:lnTo>
                  <a:pt x="61442" y="1780232"/>
                </a:lnTo>
                <a:lnTo>
                  <a:pt x="509015" y="780099"/>
                </a:lnTo>
                <a:close/>
              </a:path>
              <a:path w="2070100" h="1865630">
                <a:moveTo>
                  <a:pt x="61442" y="1780232"/>
                </a:moveTo>
                <a:lnTo>
                  <a:pt x="6095" y="1844039"/>
                </a:lnTo>
                <a:lnTo>
                  <a:pt x="27161" y="1856077"/>
                </a:lnTo>
                <a:lnTo>
                  <a:pt x="27862" y="1855269"/>
                </a:lnTo>
                <a:lnTo>
                  <a:pt x="61442" y="1780232"/>
                </a:lnTo>
                <a:close/>
              </a:path>
              <a:path w="2070100" h="1865630">
                <a:moveTo>
                  <a:pt x="27161" y="1856077"/>
                </a:moveTo>
                <a:lnTo>
                  <a:pt x="6095" y="1844039"/>
                </a:lnTo>
                <a:lnTo>
                  <a:pt x="6095" y="1860804"/>
                </a:lnTo>
                <a:lnTo>
                  <a:pt x="15239" y="1865376"/>
                </a:lnTo>
                <a:lnTo>
                  <a:pt x="21335" y="1865376"/>
                </a:lnTo>
                <a:lnTo>
                  <a:pt x="24383" y="1859280"/>
                </a:lnTo>
                <a:lnTo>
                  <a:pt x="27161" y="1856077"/>
                </a:lnTo>
                <a:close/>
              </a:path>
              <a:path w="2070100" h="1865630">
                <a:moveTo>
                  <a:pt x="27862" y="1855269"/>
                </a:moveTo>
                <a:lnTo>
                  <a:pt x="27161" y="1856077"/>
                </a:lnTo>
                <a:lnTo>
                  <a:pt x="27431" y="1856232"/>
                </a:lnTo>
                <a:lnTo>
                  <a:pt x="27862" y="1855269"/>
                </a:lnTo>
                <a:close/>
              </a:path>
              <a:path w="2070100" h="1865630">
                <a:moveTo>
                  <a:pt x="2026920" y="724915"/>
                </a:moveTo>
                <a:lnTo>
                  <a:pt x="2026920" y="685799"/>
                </a:lnTo>
                <a:lnTo>
                  <a:pt x="2011679" y="704088"/>
                </a:lnTo>
                <a:lnTo>
                  <a:pt x="2011679" y="701040"/>
                </a:lnTo>
                <a:lnTo>
                  <a:pt x="1980578" y="725532"/>
                </a:lnTo>
                <a:lnTo>
                  <a:pt x="969263" y="734568"/>
                </a:lnTo>
                <a:lnTo>
                  <a:pt x="963167" y="740663"/>
                </a:lnTo>
                <a:lnTo>
                  <a:pt x="61442" y="1780232"/>
                </a:lnTo>
                <a:lnTo>
                  <a:pt x="27862" y="1855269"/>
                </a:lnTo>
                <a:lnTo>
                  <a:pt x="972311" y="766445"/>
                </a:lnTo>
                <a:lnTo>
                  <a:pt x="972311" y="761999"/>
                </a:lnTo>
                <a:lnTo>
                  <a:pt x="981455" y="755904"/>
                </a:lnTo>
                <a:lnTo>
                  <a:pt x="981455" y="761999"/>
                </a:lnTo>
                <a:lnTo>
                  <a:pt x="1935479" y="761999"/>
                </a:lnTo>
                <a:lnTo>
                  <a:pt x="1950720" y="758952"/>
                </a:lnTo>
                <a:lnTo>
                  <a:pt x="1962911" y="758952"/>
                </a:lnTo>
                <a:lnTo>
                  <a:pt x="1975103" y="755904"/>
                </a:lnTo>
                <a:lnTo>
                  <a:pt x="1987295" y="749807"/>
                </a:lnTo>
                <a:lnTo>
                  <a:pt x="2008632" y="737616"/>
                </a:lnTo>
                <a:lnTo>
                  <a:pt x="2011679" y="737616"/>
                </a:lnTo>
                <a:lnTo>
                  <a:pt x="2026920" y="724915"/>
                </a:lnTo>
                <a:close/>
              </a:path>
              <a:path w="2070100" h="1865630">
                <a:moveTo>
                  <a:pt x="2069591" y="640080"/>
                </a:moveTo>
                <a:lnTo>
                  <a:pt x="2069591" y="121919"/>
                </a:lnTo>
                <a:lnTo>
                  <a:pt x="2066544" y="106679"/>
                </a:lnTo>
                <a:lnTo>
                  <a:pt x="2060447" y="82295"/>
                </a:lnTo>
                <a:lnTo>
                  <a:pt x="2048255" y="60959"/>
                </a:lnTo>
                <a:lnTo>
                  <a:pt x="2048255" y="57911"/>
                </a:lnTo>
                <a:lnTo>
                  <a:pt x="2045208" y="57911"/>
                </a:lnTo>
                <a:lnTo>
                  <a:pt x="2029967" y="39623"/>
                </a:lnTo>
                <a:lnTo>
                  <a:pt x="2011679" y="24383"/>
                </a:lnTo>
                <a:lnTo>
                  <a:pt x="2008632" y="21335"/>
                </a:lnTo>
                <a:lnTo>
                  <a:pt x="1987295" y="9143"/>
                </a:lnTo>
                <a:lnTo>
                  <a:pt x="1962911" y="3047"/>
                </a:lnTo>
                <a:lnTo>
                  <a:pt x="1947671" y="0"/>
                </a:lnTo>
                <a:lnTo>
                  <a:pt x="320039" y="0"/>
                </a:lnTo>
                <a:lnTo>
                  <a:pt x="281930" y="6067"/>
                </a:lnTo>
                <a:lnTo>
                  <a:pt x="246887" y="21336"/>
                </a:lnTo>
                <a:lnTo>
                  <a:pt x="243839" y="24384"/>
                </a:lnTo>
                <a:lnTo>
                  <a:pt x="225551" y="39624"/>
                </a:lnTo>
                <a:lnTo>
                  <a:pt x="210311" y="57912"/>
                </a:lnTo>
                <a:lnTo>
                  <a:pt x="207263" y="57912"/>
                </a:lnTo>
                <a:lnTo>
                  <a:pt x="207263" y="60960"/>
                </a:lnTo>
                <a:lnTo>
                  <a:pt x="195071" y="82296"/>
                </a:lnTo>
                <a:lnTo>
                  <a:pt x="192023" y="94488"/>
                </a:lnTo>
                <a:lnTo>
                  <a:pt x="188975" y="109728"/>
                </a:lnTo>
                <a:lnTo>
                  <a:pt x="185927" y="121920"/>
                </a:lnTo>
                <a:lnTo>
                  <a:pt x="185927" y="640080"/>
                </a:lnTo>
                <a:lnTo>
                  <a:pt x="188975" y="652272"/>
                </a:lnTo>
                <a:lnTo>
                  <a:pt x="192023" y="667512"/>
                </a:lnTo>
                <a:lnTo>
                  <a:pt x="198119" y="679704"/>
                </a:lnTo>
                <a:lnTo>
                  <a:pt x="207263" y="701040"/>
                </a:lnTo>
                <a:lnTo>
                  <a:pt x="210311" y="701040"/>
                </a:lnTo>
                <a:lnTo>
                  <a:pt x="210311" y="121920"/>
                </a:lnTo>
                <a:lnTo>
                  <a:pt x="216407" y="103632"/>
                </a:lnTo>
                <a:lnTo>
                  <a:pt x="219455" y="91440"/>
                </a:lnTo>
                <a:lnTo>
                  <a:pt x="228599" y="77724"/>
                </a:lnTo>
                <a:lnTo>
                  <a:pt x="228599" y="76200"/>
                </a:lnTo>
                <a:lnTo>
                  <a:pt x="243839" y="57912"/>
                </a:lnTo>
                <a:lnTo>
                  <a:pt x="259079" y="42672"/>
                </a:lnTo>
                <a:lnTo>
                  <a:pt x="259079" y="45720"/>
                </a:lnTo>
                <a:lnTo>
                  <a:pt x="280415" y="33528"/>
                </a:lnTo>
                <a:lnTo>
                  <a:pt x="298703" y="27432"/>
                </a:lnTo>
                <a:lnTo>
                  <a:pt x="310895" y="27432"/>
                </a:lnTo>
                <a:lnTo>
                  <a:pt x="320039" y="24384"/>
                </a:lnTo>
                <a:lnTo>
                  <a:pt x="1935479" y="24383"/>
                </a:lnTo>
                <a:lnTo>
                  <a:pt x="1947671" y="27431"/>
                </a:lnTo>
                <a:lnTo>
                  <a:pt x="1956815" y="27431"/>
                </a:lnTo>
                <a:lnTo>
                  <a:pt x="1969008" y="30479"/>
                </a:lnTo>
                <a:lnTo>
                  <a:pt x="1978152" y="33527"/>
                </a:lnTo>
                <a:lnTo>
                  <a:pt x="1996439" y="45719"/>
                </a:lnTo>
                <a:lnTo>
                  <a:pt x="1996439" y="42671"/>
                </a:lnTo>
                <a:lnTo>
                  <a:pt x="2011679" y="57911"/>
                </a:lnTo>
                <a:lnTo>
                  <a:pt x="2026920" y="76199"/>
                </a:lnTo>
                <a:lnTo>
                  <a:pt x="2026920" y="78486"/>
                </a:lnTo>
                <a:lnTo>
                  <a:pt x="2036064" y="94487"/>
                </a:lnTo>
                <a:lnTo>
                  <a:pt x="2042159" y="112775"/>
                </a:lnTo>
                <a:lnTo>
                  <a:pt x="2045208" y="124967"/>
                </a:lnTo>
                <a:lnTo>
                  <a:pt x="2045208" y="701040"/>
                </a:lnTo>
                <a:lnTo>
                  <a:pt x="2048255" y="701040"/>
                </a:lnTo>
                <a:lnTo>
                  <a:pt x="2060447" y="676655"/>
                </a:lnTo>
                <a:lnTo>
                  <a:pt x="2069591" y="640080"/>
                </a:lnTo>
                <a:close/>
              </a:path>
              <a:path w="2070100" h="1865630">
                <a:moveTo>
                  <a:pt x="231647" y="688848"/>
                </a:moveTo>
                <a:lnTo>
                  <a:pt x="219455" y="667512"/>
                </a:lnTo>
                <a:lnTo>
                  <a:pt x="216407" y="658368"/>
                </a:lnTo>
                <a:lnTo>
                  <a:pt x="213359" y="646176"/>
                </a:lnTo>
                <a:lnTo>
                  <a:pt x="210311" y="637032"/>
                </a:lnTo>
                <a:lnTo>
                  <a:pt x="210311" y="701040"/>
                </a:lnTo>
                <a:lnTo>
                  <a:pt x="225551" y="719328"/>
                </a:lnTo>
                <a:lnTo>
                  <a:pt x="225551" y="722376"/>
                </a:lnTo>
                <a:lnTo>
                  <a:pt x="228599" y="724916"/>
                </a:lnTo>
                <a:lnTo>
                  <a:pt x="228599" y="685800"/>
                </a:lnTo>
                <a:lnTo>
                  <a:pt x="231647" y="688848"/>
                </a:lnTo>
                <a:close/>
              </a:path>
              <a:path w="2070100" h="1865630">
                <a:moveTo>
                  <a:pt x="231647" y="73152"/>
                </a:moveTo>
                <a:lnTo>
                  <a:pt x="228599" y="76200"/>
                </a:lnTo>
                <a:lnTo>
                  <a:pt x="228599" y="77724"/>
                </a:lnTo>
                <a:lnTo>
                  <a:pt x="231647" y="73152"/>
                </a:lnTo>
                <a:close/>
              </a:path>
              <a:path w="2070100" h="1865630">
                <a:moveTo>
                  <a:pt x="521207" y="752856"/>
                </a:moveTo>
                <a:lnTo>
                  <a:pt x="521207" y="743712"/>
                </a:lnTo>
                <a:lnTo>
                  <a:pt x="512063" y="734568"/>
                </a:lnTo>
                <a:lnTo>
                  <a:pt x="307847" y="734568"/>
                </a:lnTo>
                <a:lnTo>
                  <a:pt x="298703" y="731520"/>
                </a:lnTo>
                <a:lnTo>
                  <a:pt x="286511" y="731520"/>
                </a:lnTo>
                <a:lnTo>
                  <a:pt x="277367" y="725424"/>
                </a:lnTo>
                <a:lnTo>
                  <a:pt x="259079" y="716280"/>
                </a:lnTo>
                <a:lnTo>
                  <a:pt x="243839" y="701040"/>
                </a:lnTo>
                <a:lnTo>
                  <a:pt x="243839" y="704088"/>
                </a:lnTo>
                <a:lnTo>
                  <a:pt x="228599" y="685800"/>
                </a:lnTo>
                <a:lnTo>
                  <a:pt x="228599" y="724916"/>
                </a:lnTo>
                <a:lnTo>
                  <a:pt x="243839" y="737616"/>
                </a:lnTo>
                <a:lnTo>
                  <a:pt x="246887" y="737616"/>
                </a:lnTo>
                <a:lnTo>
                  <a:pt x="268223" y="749808"/>
                </a:lnTo>
                <a:lnTo>
                  <a:pt x="280415" y="755904"/>
                </a:lnTo>
                <a:lnTo>
                  <a:pt x="295655" y="758952"/>
                </a:lnTo>
                <a:lnTo>
                  <a:pt x="307847" y="762000"/>
                </a:lnTo>
                <a:lnTo>
                  <a:pt x="488639" y="762000"/>
                </a:lnTo>
                <a:lnTo>
                  <a:pt x="496823" y="743712"/>
                </a:lnTo>
                <a:lnTo>
                  <a:pt x="509015" y="762000"/>
                </a:lnTo>
                <a:lnTo>
                  <a:pt x="509015" y="780099"/>
                </a:lnTo>
                <a:lnTo>
                  <a:pt x="521207" y="752856"/>
                </a:lnTo>
                <a:close/>
              </a:path>
              <a:path w="2070100" h="1865630">
                <a:moveTo>
                  <a:pt x="509015" y="762000"/>
                </a:moveTo>
                <a:lnTo>
                  <a:pt x="496823" y="743712"/>
                </a:lnTo>
                <a:lnTo>
                  <a:pt x="488639" y="762000"/>
                </a:lnTo>
                <a:lnTo>
                  <a:pt x="509015" y="762000"/>
                </a:lnTo>
                <a:close/>
              </a:path>
              <a:path w="2070100" h="1865630">
                <a:moveTo>
                  <a:pt x="981455" y="755904"/>
                </a:moveTo>
                <a:lnTo>
                  <a:pt x="972311" y="761999"/>
                </a:lnTo>
                <a:lnTo>
                  <a:pt x="976168" y="761999"/>
                </a:lnTo>
                <a:lnTo>
                  <a:pt x="981455" y="755904"/>
                </a:lnTo>
                <a:close/>
              </a:path>
              <a:path w="2070100" h="1865630">
                <a:moveTo>
                  <a:pt x="976168" y="761999"/>
                </a:moveTo>
                <a:lnTo>
                  <a:pt x="972311" y="761999"/>
                </a:lnTo>
                <a:lnTo>
                  <a:pt x="972311" y="766445"/>
                </a:lnTo>
                <a:lnTo>
                  <a:pt x="976168" y="761999"/>
                </a:lnTo>
                <a:close/>
              </a:path>
              <a:path w="2070100" h="1865630">
                <a:moveTo>
                  <a:pt x="981455" y="761999"/>
                </a:moveTo>
                <a:lnTo>
                  <a:pt x="981455" y="755904"/>
                </a:lnTo>
                <a:lnTo>
                  <a:pt x="976168" y="761999"/>
                </a:lnTo>
                <a:lnTo>
                  <a:pt x="981455" y="761999"/>
                </a:lnTo>
                <a:close/>
              </a:path>
              <a:path w="2070100" h="1865630">
                <a:moveTo>
                  <a:pt x="2026920" y="78486"/>
                </a:moveTo>
                <a:lnTo>
                  <a:pt x="2026920" y="76199"/>
                </a:lnTo>
                <a:lnTo>
                  <a:pt x="2023871" y="73151"/>
                </a:lnTo>
                <a:lnTo>
                  <a:pt x="2026920" y="78486"/>
                </a:lnTo>
                <a:close/>
              </a:path>
              <a:path w="2070100" h="1865630">
                <a:moveTo>
                  <a:pt x="2045208" y="701040"/>
                </a:moveTo>
                <a:lnTo>
                  <a:pt x="2045208" y="637032"/>
                </a:lnTo>
                <a:lnTo>
                  <a:pt x="2042159" y="649224"/>
                </a:lnTo>
                <a:lnTo>
                  <a:pt x="2036064" y="667511"/>
                </a:lnTo>
                <a:lnTo>
                  <a:pt x="2023871" y="688847"/>
                </a:lnTo>
                <a:lnTo>
                  <a:pt x="2026920" y="685799"/>
                </a:lnTo>
                <a:lnTo>
                  <a:pt x="2026920" y="724915"/>
                </a:lnTo>
                <a:lnTo>
                  <a:pt x="2029967" y="722376"/>
                </a:lnTo>
                <a:lnTo>
                  <a:pt x="2029967" y="719327"/>
                </a:lnTo>
                <a:lnTo>
                  <a:pt x="2045208" y="70104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57035" y="1372628"/>
            <a:ext cx="1642110" cy="6038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00800"/>
              </a:lnSpc>
              <a:spcBef>
                <a:spcPts val="110"/>
              </a:spcBef>
            </a:pPr>
            <a:r>
              <a:rPr sz="1250" dirty="0">
                <a:latin typeface="Arial"/>
                <a:cs typeface="Arial"/>
              </a:rPr>
              <a:t>The </a:t>
            </a:r>
            <a:r>
              <a:rPr sz="1250" b="1" spc="10" dirty="0">
                <a:latin typeface="Arial"/>
                <a:cs typeface="Arial"/>
              </a:rPr>
              <a:t>word </a:t>
            </a:r>
            <a:r>
              <a:rPr sz="1250" b="1" i="1" spc="0" dirty="0">
                <a:latin typeface="Century Schoolbook"/>
                <a:cs typeface="Century Schoolbook"/>
              </a:rPr>
              <a:t>algorithm  </a:t>
            </a:r>
            <a:r>
              <a:rPr sz="1250" b="1" dirty="0">
                <a:latin typeface="Arial"/>
                <a:cs typeface="Arial"/>
              </a:rPr>
              <a:t>appears four </a:t>
            </a:r>
            <a:r>
              <a:rPr sz="1250" b="1" spc="0" dirty="0">
                <a:latin typeface="Arial"/>
                <a:cs typeface="Arial"/>
              </a:rPr>
              <a:t>times</a:t>
            </a:r>
            <a:r>
              <a:rPr sz="1250" b="1" spc="-114" dirty="0">
                <a:latin typeface="Arial"/>
                <a:cs typeface="Arial"/>
              </a:rPr>
              <a:t> </a:t>
            </a:r>
            <a:r>
              <a:rPr sz="1250" b="1" spc="0" dirty="0">
                <a:latin typeface="Arial"/>
                <a:cs typeface="Arial"/>
              </a:rPr>
              <a:t>in  </a:t>
            </a:r>
            <a:r>
              <a:rPr sz="1250" b="1" dirty="0">
                <a:latin typeface="Arial"/>
                <a:cs typeface="Arial"/>
              </a:rPr>
              <a:t>Document</a:t>
            </a:r>
            <a:r>
              <a:rPr sz="1250" b="1" spc="-35" dirty="0">
                <a:latin typeface="Arial"/>
                <a:cs typeface="Arial"/>
              </a:rPr>
              <a:t> </a:t>
            </a:r>
            <a:r>
              <a:rPr sz="1250" b="1" spc="5" dirty="0">
                <a:latin typeface="Arial"/>
                <a:cs typeface="Arial"/>
              </a:rPr>
              <a:t>4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892" y="-106569"/>
            <a:ext cx="6706108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0" dirty="0"/>
              <a:t>What </a:t>
            </a:r>
            <a:r>
              <a:rPr dirty="0"/>
              <a:t>Is </a:t>
            </a:r>
            <a:r>
              <a:rPr spc="0" dirty="0"/>
              <a:t>a</a:t>
            </a:r>
            <a:r>
              <a:rPr spc="-80" dirty="0"/>
              <a:t> </a:t>
            </a:r>
            <a:r>
              <a:rPr dirty="0"/>
              <a:t>Document?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2579" y="399082"/>
            <a:ext cx="7120890" cy="251904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For many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text-mining tasks,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“document” will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be</a:t>
            </a:r>
            <a:r>
              <a:rPr sz="1600" b="1" spc="-2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obvious</a:t>
            </a:r>
            <a:endParaRPr sz="1600">
              <a:latin typeface="Arial"/>
              <a:cs typeface="Arial"/>
            </a:endParaRPr>
          </a:p>
          <a:p>
            <a:pPr marL="271145" marR="5080" indent="-259079">
              <a:lnSpc>
                <a:spcPts val="1939"/>
              </a:lnSpc>
              <a:spcBef>
                <a:spcPts val="1270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For example,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e-mails,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tweets,</a:t>
            </a:r>
            <a:r>
              <a:rPr sz="1600" b="1" spc="-3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or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call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log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records easily translate into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  single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vector for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each</a:t>
            </a:r>
            <a:r>
              <a:rPr sz="1600" b="1" spc="-2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message</a:t>
            </a:r>
            <a:endParaRPr sz="1600">
              <a:latin typeface="Arial"/>
              <a:cs typeface="Arial"/>
            </a:endParaRPr>
          </a:p>
          <a:p>
            <a:pPr marL="271145" marR="163830" indent="-259079">
              <a:lnSpc>
                <a:spcPts val="1939"/>
              </a:lnSpc>
              <a:spcBef>
                <a:spcPts val="1280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In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longer</a:t>
            </a:r>
            <a:r>
              <a:rPr sz="1600" b="1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documents,</a:t>
            </a:r>
            <a:r>
              <a:rPr sz="1600" b="1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1600" b="1" spc="-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entire</a:t>
            </a:r>
            <a:r>
              <a:rPr sz="1600" b="1" spc="-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document</a:t>
            </a:r>
            <a:r>
              <a:rPr sz="1600" b="1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may</a:t>
            </a:r>
            <a:r>
              <a:rPr sz="1600" b="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be</a:t>
            </a:r>
            <a:r>
              <a:rPr sz="1600" b="1" spc="-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used,</a:t>
            </a:r>
            <a:r>
              <a:rPr sz="1600" b="1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or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it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may</a:t>
            </a:r>
            <a:r>
              <a:rPr sz="1600" b="1" spc="-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be  broken up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into sections, paragraphs,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or</a:t>
            </a:r>
            <a:r>
              <a:rPr sz="1600" b="1" spc="-29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sentences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30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In clustering </a:t>
            </a:r>
            <a:r>
              <a:rPr sz="1600" spc="10" dirty="0">
                <a:latin typeface="Arial"/>
                <a:cs typeface="Arial"/>
              </a:rPr>
              <a:t>and </a:t>
            </a:r>
            <a:r>
              <a:rPr sz="1600" spc="5" dirty="0">
                <a:latin typeface="Arial"/>
                <a:cs typeface="Arial"/>
              </a:rPr>
              <a:t>classification, </a:t>
            </a:r>
            <a:r>
              <a:rPr sz="1600" spc="0" dirty="0">
                <a:latin typeface="Arial"/>
                <a:cs typeface="Arial"/>
              </a:rPr>
              <a:t>it </a:t>
            </a:r>
            <a:r>
              <a:rPr sz="1600" spc="-5" dirty="0">
                <a:latin typeface="Arial"/>
                <a:cs typeface="Arial"/>
              </a:rPr>
              <a:t>will </a:t>
            </a:r>
            <a:r>
              <a:rPr sz="1600" spc="0" dirty="0">
                <a:latin typeface="Arial"/>
                <a:cs typeface="Arial"/>
              </a:rPr>
              <a:t>typically </a:t>
            </a:r>
            <a:r>
              <a:rPr sz="1600" spc="10" dirty="0">
                <a:latin typeface="Arial"/>
                <a:cs typeface="Arial"/>
              </a:rPr>
              <a:t>be </a:t>
            </a:r>
            <a:r>
              <a:rPr sz="1600" spc="5" dirty="0">
                <a:latin typeface="Arial"/>
                <a:cs typeface="Arial"/>
              </a:rPr>
              <a:t>the entire</a:t>
            </a:r>
            <a:r>
              <a:rPr sz="1600" spc="-27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document</a:t>
            </a:r>
            <a:endParaRPr sz="1600">
              <a:latin typeface="Arial"/>
              <a:cs typeface="Arial"/>
            </a:endParaRPr>
          </a:p>
          <a:p>
            <a:pPr marL="472440" marR="358140" indent="-200660">
              <a:lnSpc>
                <a:spcPct val="101200"/>
              </a:lnSpc>
              <a:spcBef>
                <a:spcPts val="190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In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document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summarization,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breaking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up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document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may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be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more  </a:t>
            </a:r>
            <a:r>
              <a:rPr sz="1600" spc="5" dirty="0">
                <a:latin typeface="Arial"/>
                <a:cs typeface="Arial"/>
              </a:rPr>
              <a:t>appropriate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892" y="-106569"/>
            <a:ext cx="4801108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Text</a:t>
            </a:r>
            <a:r>
              <a:rPr spc="-15" dirty="0"/>
              <a:t> </a:t>
            </a:r>
            <a:r>
              <a:rPr dirty="0"/>
              <a:t>Splitting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2579" y="519188"/>
            <a:ext cx="7315834" cy="429196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71145" marR="1150620" indent="-259079">
              <a:lnSpc>
                <a:spcPts val="1939"/>
              </a:lnSpc>
              <a:spcBef>
                <a:spcPts val="420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The first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step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is normally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to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vectorize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 document</a:t>
            </a:r>
            <a:r>
              <a:rPr sz="1600" b="1" spc="-1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through 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 process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called</a:t>
            </a:r>
            <a:r>
              <a:rPr sz="1600" b="1" spc="-1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tokenization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25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Text </a:t>
            </a:r>
            <a:r>
              <a:rPr sz="1600" spc="5" dirty="0">
                <a:latin typeface="Arial"/>
                <a:cs typeface="Arial"/>
              </a:rPr>
              <a:t>is split into </a:t>
            </a:r>
            <a:r>
              <a:rPr sz="1600" spc="10" dirty="0">
                <a:latin typeface="Arial"/>
                <a:cs typeface="Arial"/>
              </a:rPr>
              <a:t>a “bag </a:t>
            </a:r>
            <a:r>
              <a:rPr sz="1600" spc="5" dirty="0">
                <a:latin typeface="Arial"/>
                <a:cs typeface="Arial"/>
              </a:rPr>
              <a:t>of</a:t>
            </a:r>
            <a:r>
              <a:rPr sz="1600" spc="-204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words”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A </a:t>
            </a:r>
            <a:r>
              <a:rPr sz="1600" spc="5" dirty="0">
                <a:latin typeface="Arial"/>
                <a:cs typeface="Arial"/>
              </a:rPr>
              <a:t>single </a:t>
            </a:r>
            <a:r>
              <a:rPr sz="1600" dirty="0">
                <a:latin typeface="Arial"/>
                <a:cs typeface="Arial"/>
              </a:rPr>
              <a:t>word </a:t>
            </a:r>
            <a:r>
              <a:rPr sz="1600" spc="5" dirty="0">
                <a:latin typeface="Arial"/>
                <a:cs typeface="Arial"/>
              </a:rPr>
              <a:t>is referred to </a:t>
            </a:r>
            <a:r>
              <a:rPr sz="1600" spc="10" dirty="0">
                <a:latin typeface="Arial"/>
                <a:cs typeface="Arial"/>
              </a:rPr>
              <a:t>as a</a:t>
            </a:r>
            <a:r>
              <a:rPr sz="1600" spc="-19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“gram”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00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An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nGram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is</a:t>
            </a:r>
            <a:r>
              <a:rPr sz="1600" spc="10" dirty="0">
                <a:latin typeface="Arial"/>
                <a:cs typeface="Arial"/>
              </a:rPr>
              <a:t> a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contiguous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sequence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i="1" spc="10" dirty="0">
                <a:latin typeface="Courier New"/>
                <a:cs typeface="Courier New"/>
              </a:rPr>
              <a:t>n</a:t>
            </a:r>
            <a:r>
              <a:rPr sz="1600" i="1" spc="-525" dirty="0">
                <a:latin typeface="Courier New"/>
                <a:cs typeface="Courier New"/>
              </a:rPr>
              <a:t> </a:t>
            </a:r>
            <a:r>
              <a:rPr sz="1600" spc="0" dirty="0">
                <a:latin typeface="Arial"/>
                <a:cs typeface="Arial"/>
              </a:rPr>
              <a:t>words</a:t>
            </a:r>
            <a:r>
              <a:rPr sz="1600" spc="10" dirty="0">
                <a:latin typeface="Arial"/>
                <a:cs typeface="Arial"/>
              </a:rPr>
              <a:t> from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given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text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Tokenization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may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result in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loss of</a:t>
            </a:r>
            <a:r>
              <a:rPr sz="1600" b="1" spc="-1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meaning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40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Whitespace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or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punctuation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marks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are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often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used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to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tokenize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9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This </a:t>
            </a:r>
            <a:r>
              <a:rPr sz="1600" spc="10" dirty="0">
                <a:latin typeface="Arial"/>
                <a:cs typeface="Arial"/>
              </a:rPr>
              <a:t>can </a:t>
            </a:r>
            <a:r>
              <a:rPr sz="1600" spc="5" dirty="0">
                <a:latin typeface="Arial"/>
                <a:cs typeface="Arial"/>
              </a:rPr>
              <a:t>result in loss of </a:t>
            </a:r>
            <a:r>
              <a:rPr sz="1600" spc="10" dirty="0">
                <a:latin typeface="Arial"/>
                <a:cs typeface="Arial"/>
              </a:rPr>
              <a:t>meaning </a:t>
            </a:r>
            <a:r>
              <a:rPr sz="1600" spc="5" dirty="0">
                <a:latin typeface="Arial"/>
                <a:cs typeface="Arial"/>
              </a:rPr>
              <a:t>in</a:t>
            </a:r>
            <a:r>
              <a:rPr sz="1600" spc="-31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acronyms</a:t>
            </a:r>
            <a:endParaRPr sz="1600">
              <a:latin typeface="Arial"/>
              <a:cs typeface="Arial"/>
            </a:endParaRPr>
          </a:p>
          <a:p>
            <a:pPr marL="472440" marR="51435" indent="-200660">
              <a:lnSpc>
                <a:spcPct val="101200"/>
              </a:lnSpc>
              <a:spcBef>
                <a:spcPts val="165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For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example,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U.S.A.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will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be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separated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into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different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tokens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(“U”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“S”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and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“A”  losing the </a:t>
            </a:r>
            <a:r>
              <a:rPr sz="1600" spc="10" dirty="0">
                <a:latin typeface="Arial"/>
                <a:cs typeface="Arial"/>
              </a:rPr>
              <a:t>meaning </a:t>
            </a:r>
            <a:r>
              <a:rPr sz="1600" spc="5" dirty="0">
                <a:latin typeface="Arial"/>
                <a:cs typeface="Arial"/>
              </a:rPr>
              <a:t>of the</a:t>
            </a:r>
            <a:r>
              <a:rPr sz="1600" spc="-19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acronym</a:t>
            </a:r>
            <a:endParaRPr sz="1600">
              <a:latin typeface="Arial"/>
              <a:cs typeface="Arial"/>
            </a:endParaRPr>
          </a:p>
          <a:p>
            <a:pPr marL="683260" marR="5080" indent="-210820">
              <a:lnSpc>
                <a:spcPct val="101200"/>
              </a:lnSpc>
              <a:spcBef>
                <a:spcPts val="195"/>
              </a:spcBef>
            </a:pPr>
            <a:r>
              <a:rPr sz="1600" spc="10" dirty="0">
                <a:solidFill>
                  <a:srgbClr val="DA2027"/>
                </a:solidFill>
                <a:latin typeface="Arial"/>
                <a:cs typeface="Arial"/>
              </a:rPr>
              <a:t>– </a:t>
            </a:r>
            <a:r>
              <a:rPr sz="1600" spc="10" dirty="0">
                <a:latin typeface="Arial"/>
                <a:cs typeface="Arial"/>
              </a:rPr>
              <a:t>Methods </a:t>
            </a:r>
            <a:r>
              <a:rPr sz="1600" spc="5" dirty="0">
                <a:latin typeface="Arial"/>
                <a:cs typeface="Arial"/>
              </a:rPr>
              <a:t>of acronym detection (e.g., </a:t>
            </a:r>
            <a:r>
              <a:rPr sz="1600" spc="10" dirty="0">
                <a:latin typeface="Arial"/>
                <a:cs typeface="Arial"/>
              </a:rPr>
              <a:t>custom </a:t>
            </a:r>
            <a:r>
              <a:rPr sz="1600" spc="5" dirty="0">
                <a:latin typeface="Arial"/>
                <a:cs typeface="Arial"/>
              </a:rPr>
              <a:t>dictionaries) </a:t>
            </a:r>
            <a:r>
              <a:rPr sz="1600" spc="10" dirty="0">
                <a:latin typeface="Arial"/>
                <a:cs typeface="Arial"/>
              </a:rPr>
              <a:t>are available</a:t>
            </a:r>
            <a:r>
              <a:rPr sz="1600" spc="-25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to  deal </a:t>
            </a:r>
            <a:r>
              <a:rPr sz="1600" dirty="0">
                <a:latin typeface="Arial"/>
                <a:cs typeface="Arial"/>
              </a:rPr>
              <a:t>with </a:t>
            </a:r>
            <a:r>
              <a:rPr sz="1600" spc="5" dirty="0">
                <a:latin typeface="Arial"/>
                <a:cs typeface="Arial"/>
              </a:rPr>
              <a:t>situations </a:t>
            </a:r>
            <a:r>
              <a:rPr sz="1600" spc="10" dirty="0">
                <a:latin typeface="Arial"/>
                <a:cs typeface="Arial"/>
              </a:rPr>
              <a:t>such as</a:t>
            </a:r>
            <a:r>
              <a:rPr sz="1600" spc="-14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these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Dimensionality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of the</a:t>
            </a:r>
            <a:r>
              <a:rPr sz="1600" b="1" spc="-10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65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Each </a:t>
            </a:r>
            <a:r>
              <a:rPr sz="1600" spc="0" dirty="0">
                <a:latin typeface="Arial"/>
                <a:cs typeface="Arial"/>
              </a:rPr>
              <a:t>text </a:t>
            </a:r>
            <a:r>
              <a:rPr sz="1600" dirty="0">
                <a:latin typeface="Arial"/>
                <a:cs typeface="Arial"/>
              </a:rPr>
              <a:t>word </a:t>
            </a:r>
            <a:r>
              <a:rPr sz="1600" spc="5" dirty="0">
                <a:latin typeface="Arial"/>
                <a:cs typeface="Arial"/>
              </a:rPr>
              <a:t>represents </a:t>
            </a:r>
            <a:r>
              <a:rPr sz="1600" spc="10" dirty="0">
                <a:latin typeface="Arial"/>
                <a:cs typeface="Arial"/>
              </a:rPr>
              <a:t>a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dimension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Some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words</a:t>
            </a:r>
            <a:r>
              <a:rPr sz="1600" spc="10" dirty="0">
                <a:latin typeface="Arial"/>
                <a:cs typeface="Arial"/>
              </a:rPr>
              <a:t> are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more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important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than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others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determining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meaning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892" y="-106569"/>
            <a:ext cx="5791708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Text</a:t>
            </a:r>
            <a:r>
              <a:rPr spc="-50" dirty="0"/>
              <a:t> </a:t>
            </a:r>
            <a:r>
              <a:rPr dirty="0"/>
              <a:t>Preprocessing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2579" y="519188"/>
            <a:ext cx="5962015" cy="231330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71145" marR="5080" indent="-259079">
              <a:lnSpc>
                <a:spcPts val="1939"/>
              </a:lnSpc>
              <a:spcBef>
                <a:spcPts val="420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Typically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documents are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grouped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together (into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-1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i="1" spc="10" dirty="0">
                <a:solidFill>
                  <a:srgbClr val="00007F"/>
                </a:solidFill>
                <a:latin typeface="Century Schoolbook"/>
                <a:cs typeface="Century Schoolbook"/>
              </a:rPr>
              <a:t>corpus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) 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for preprocessing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and</a:t>
            </a:r>
            <a:r>
              <a:rPr sz="1600" b="1" spc="-1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analysis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Preprocessing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usually</a:t>
            </a:r>
            <a:r>
              <a:rPr sz="1600" b="1" spc="-9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involves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65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Number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removal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5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Punctuation </a:t>
            </a:r>
            <a:r>
              <a:rPr sz="1600" spc="10" dirty="0">
                <a:latin typeface="Arial"/>
                <a:cs typeface="Arial"/>
              </a:rPr>
              <a:t>mark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removal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Text case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conversion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Stemming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9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Stop </a:t>
            </a:r>
            <a:r>
              <a:rPr sz="1600" dirty="0">
                <a:latin typeface="Arial"/>
                <a:cs typeface="Arial"/>
              </a:rPr>
              <a:t>word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removal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892" y="-106569"/>
            <a:ext cx="5105908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0" dirty="0"/>
              <a:t>Stop Word</a:t>
            </a:r>
            <a:r>
              <a:rPr spc="-114" dirty="0"/>
              <a:t> </a:t>
            </a:r>
            <a:r>
              <a:rPr spc="0" dirty="0"/>
              <a:t>Removal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2579" y="519188"/>
            <a:ext cx="7415530" cy="27190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Text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documents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contain a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large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number of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dimensions</a:t>
            </a:r>
            <a:r>
              <a:rPr sz="1600" b="1" spc="-28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(words)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40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Removal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stop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words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acts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technique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for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reducing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dimensionality</a:t>
            </a:r>
            <a:endParaRPr sz="1600">
              <a:latin typeface="Arial"/>
              <a:cs typeface="Arial"/>
            </a:endParaRPr>
          </a:p>
          <a:p>
            <a:pPr marL="271145" marR="5080" indent="-259079">
              <a:lnSpc>
                <a:spcPts val="1939"/>
              </a:lnSpc>
              <a:spcBef>
                <a:spcPts val="1345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i="1" spc="10" dirty="0">
                <a:solidFill>
                  <a:srgbClr val="00007F"/>
                </a:solidFill>
                <a:latin typeface="Century Schoolbook"/>
                <a:cs typeface="Century Schoolbook"/>
              </a:rPr>
              <a:t>Stop</a:t>
            </a:r>
            <a:r>
              <a:rPr sz="1600" b="1" i="1" spc="-330" dirty="0">
                <a:solidFill>
                  <a:srgbClr val="00007F"/>
                </a:solidFill>
                <a:latin typeface="Century Schoolbook"/>
                <a:cs typeface="Century Schoolbook"/>
              </a:rPr>
              <a:t> </a:t>
            </a:r>
            <a:r>
              <a:rPr sz="1600" b="1" i="1" spc="5" dirty="0">
                <a:solidFill>
                  <a:srgbClr val="00007F"/>
                </a:solidFill>
                <a:latin typeface="Century Schoolbook"/>
                <a:cs typeface="Century Schoolbook"/>
              </a:rPr>
              <a:t>words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refers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to the common words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that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do not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contribute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as highly  to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meaning;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they</a:t>
            </a:r>
            <a:r>
              <a:rPr sz="1600" b="1" spc="-1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are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30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Articles—a, an,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Conjunctions—and,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or…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Prepositions—as, </a:t>
            </a:r>
            <a:r>
              <a:rPr sz="1600" spc="0" dirty="0">
                <a:latin typeface="Arial"/>
                <a:cs typeface="Arial"/>
              </a:rPr>
              <a:t>by, </a:t>
            </a:r>
            <a:r>
              <a:rPr sz="1600" spc="5" dirty="0">
                <a:latin typeface="Arial"/>
                <a:cs typeface="Arial"/>
              </a:rPr>
              <a:t>of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25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9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Pronouns—you, she, he, </a:t>
            </a:r>
            <a:r>
              <a:rPr sz="1600" spc="0" dirty="0">
                <a:latin typeface="Arial"/>
                <a:cs typeface="Arial"/>
              </a:rPr>
              <a:t>it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25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Other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non–context-related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words can also be</a:t>
            </a:r>
            <a:r>
              <a:rPr sz="1600" b="1" spc="-2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removed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892" y="-106569"/>
            <a:ext cx="3962908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Stemming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1968500" y="5959385"/>
            <a:ext cx="4289425" cy="12763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5" dirty="0"/>
              <a:t>© </a:t>
            </a:r>
            <a:r>
              <a:rPr dirty="0"/>
              <a:t>Learning </a:t>
            </a:r>
            <a:r>
              <a:rPr spc="0" dirty="0"/>
              <a:t>Tree </a:t>
            </a:r>
            <a:r>
              <a:rPr spc="-5" dirty="0"/>
              <a:t>International, Inc. All </a:t>
            </a:r>
            <a:r>
              <a:rPr spc="0" dirty="0"/>
              <a:t>rights </a:t>
            </a:r>
            <a:r>
              <a:rPr dirty="0"/>
              <a:t>reserved. Not to </a:t>
            </a:r>
            <a:r>
              <a:rPr spc="5" dirty="0"/>
              <a:t>be </a:t>
            </a:r>
            <a:r>
              <a:rPr dirty="0"/>
              <a:t>reproduced without prior </a:t>
            </a:r>
            <a:r>
              <a:rPr spc="-5" dirty="0"/>
              <a:t>written</a:t>
            </a:r>
            <a:r>
              <a:rPr spc="160" dirty="0"/>
              <a:t> </a:t>
            </a:r>
            <a:r>
              <a:rPr dirty="0"/>
              <a:t>consent.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201916" y="5895921"/>
            <a:ext cx="358140" cy="20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4-</a:t>
            </a:r>
            <a:fld id="{81D60167-4931-47E6-BA6A-407CBD079E47}" type="slidenum">
              <a:rPr spc="0" dirty="0"/>
              <a:t>28</a:t>
            </a:fld>
            <a:endParaRPr spc="0" dirty="0"/>
          </a:p>
        </p:txBody>
      </p:sp>
      <p:sp>
        <p:nvSpPr>
          <p:cNvPr id="3" name="object 3"/>
          <p:cNvSpPr txBox="1"/>
          <p:nvPr/>
        </p:nvSpPr>
        <p:spPr>
          <a:xfrm>
            <a:off x="322579" y="519188"/>
            <a:ext cx="5504815" cy="13658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71145" marR="5080" indent="-259079">
              <a:lnSpc>
                <a:spcPts val="1939"/>
              </a:lnSpc>
              <a:spcBef>
                <a:spcPts val="420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The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process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for reducing derived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words to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their</a:t>
            </a:r>
            <a:r>
              <a:rPr sz="1600" b="1" spc="-1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stem  or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root</a:t>
            </a:r>
            <a:r>
              <a:rPr sz="1600" b="1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form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25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Typically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achieved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by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removing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-ing,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-s,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-er,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-ed,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etc.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For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example: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“mining,”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“miner,”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“mines,”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“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mined”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5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Stemmed </a:t>
            </a:r>
            <a:r>
              <a:rPr sz="1600" dirty="0">
                <a:latin typeface="Arial"/>
                <a:cs typeface="Arial"/>
              </a:rPr>
              <a:t>word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“mine”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76200" y="190500"/>
            <a:ext cx="8839200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5" dirty="0"/>
              <a:t>Term Frequency―Inverse </a:t>
            </a:r>
            <a:r>
              <a:rPr sz="2800" dirty="0"/>
              <a:t>Document</a:t>
            </a:r>
            <a:r>
              <a:rPr sz="2800" spc="110" dirty="0"/>
              <a:t> </a:t>
            </a:r>
            <a:r>
              <a:rPr sz="2800" dirty="0"/>
              <a:t>Frequency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876300"/>
            <a:ext cx="7166609" cy="282892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71145" marR="1700530" indent="-259079">
              <a:lnSpc>
                <a:spcPts val="1939"/>
              </a:lnSpc>
              <a:spcBef>
                <a:spcPts val="420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7F"/>
                </a:solidFill>
                <a:latin typeface="Arial"/>
                <a:cs typeface="Arial"/>
              </a:rPr>
              <a:t>To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make the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text suitable for data-mining algorithms,  text will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be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treated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as weighted</a:t>
            </a:r>
            <a:r>
              <a:rPr sz="1600" b="1" spc="-30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vectors</a:t>
            </a:r>
            <a:endParaRPr sz="1600" dirty="0">
              <a:latin typeface="Arial"/>
              <a:cs typeface="Arial"/>
            </a:endParaRPr>
          </a:p>
          <a:p>
            <a:pPr marL="271145" marR="5080" indent="-259079">
              <a:lnSpc>
                <a:spcPts val="1939"/>
              </a:lnSpc>
              <a:spcBef>
                <a:spcPts val="1255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The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most common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approach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used to weight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text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tokens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is called</a:t>
            </a:r>
            <a:r>
              <a:rPr sz="1600" b="1" spc="-2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u="heavy" spc="0" dirty="0">
                <a:solidFill>
                  <a:srgbClr val="00007F"/>
                </a:solidFill>
                <a:uFill>
                  <a:solidFill>
                    <a:srgbClr val="000080"/>
                  </a:solidFill>
                </a:uFill>
                <a:latin typeface="Arial"/>
                <a:cs typeface="Arial"/>
              </a:rPr>
              <a:t>T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erm  </a:t>
            </a:r>
            <a:r>
              <a:rPr sz="1600" b="1" u="heavy" spc="5" dirty="0">
                <a:solidFill>
                  <a:srgbClr val="00007F"/>
                </a:solidFill>
                <a:uFill>
                  <a:solidFill>
                    <a:srgbClr val="000080"/>
                  </a:solidFill>
                </a:uFill>
                <a:latin typeface="Arial"/>
                <a:cs typeface="Arial"/>
              </a:rPr>
              <a:t>F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requency–</a:t>
            </a:r>
            <a:r>
              <a:rPr sz="1600" b="1" u="heavy" spc="5" dirty="0">
                <a:solidFill>
                  <a:srgbClr val="00007F"/>
                </a:solidFill>
                <a:uFill>
                  <a:solidFill>
                    <a:srgbClr val="000080"/>
                  </a:solidFill>
                </a:uFill>
                <a:latin typeface="Arial"/>
                <a:cs typeface="Arial"/>
              </a:rPr>
              <a:t>I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nverse </a:t>
            </a:r>
            <a:r>
              <a:rPr sz="1600" b="1" u="heavy" spc="10" dirty="0">
                <a:solidFill>
                  <a:srgbClr val="00007F"/>
                </a:solidFill>
                <a:uFill>
                  <a:solidFill>
                    <a:srgbClr val="000080"/>
                  </a:solidFill>
                </a:uFill>
                <a:latin typeface="Arial"/>
                <a:cs typeface="Arial"/>
              </a:rPr>
              <a:t>D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ocument </a:t>
            </a:r>
            <a:r>
              <a:rPr sz="1600" b="1" u="heavy" spc="5" dirty="0">
                <a:solidFill>
                  <a:srgbClr val="00007F"/>
                </a:solidFill>
                <a:uFill>
                  <a:solidFill>
                    <a:srgbClr val="000080"/>
                  </a:solidFill>
                </a:uFill>
                <a:latin typeface="Arial"/>
                <a:cs typeface="Arial"/>
              </a:rPr>
              <a:t>F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requency</a:t>
            </a:r>
            <a:r>
              <a:rPr sz="1600" b="1" spc="-2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(TF-IDF)</a:t>
            </a:r>
            <a:endParaRPr sz="1600" dirty="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50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u="heavy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1600" spc="25" dirty="0">
                <a:latin typeface="Arial"/>
                <a:cs typeface="Arial"/>
              </a:rPr>
              <a:t>erm </a:t>
            </a:r>
            <a:r>
              <a:rPr sz="160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</a:t>
            </a:r>
            <a:r>
              <a:rPr sz="1600" spc="5" dirty="0">
                <a:latin typeface="Arial"/>
                <a:cs typeface="Arial"/>
              </a:rPr>
              <a:t>requency</a:t>
            </a:r>
            <a:r>
              <a:rPr sz="1600" spc="-17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(TF)</a:t>
            </a:r>
            <a:endParaRPr sz="1600" dirty="0">
              <a:latin typeface="Arial"/>
              <a:cs typeface="Arial"/>
            </a:endParaRPr>
          </a:p>
          <a:p>
            <a:pPr marL="683260" lvl="1" indent="-210820">
              <a:lnSpc>
                <a:spcPct val="100000"/>
              </a:lnSpc>
              <a:spcBef>
                <a:spcPts val="195"/>
              </a:spcBef>
              <a:buClr>
                <a:srgbClr val="DA2027"/>
              </a:buClr>
              <a:buChar char="–"/>
              <a:tabLst>
                <a:tab pos="683895" algn="l"/>
              </a:tabLst>
            </a:pPr>
            <a:r>
              <a:rPr sz="1600" spc="10" dirty="0">
                <a:latin typeface="Arial"/>
                <a:cs typeface="Arial"/>
              </a:rPr>
              <a:t>Number </a:t>
            </a:r>
            <a:r>
              <a:rPr sz="1600" spc="5" dirty="0">
                <a:latin typeface="Arial"/>
                <a:cs typeface="Arial"/>
              </a:rPr>
              <a:t>of </a:t>
            </a:r>
            <a:r>
              <a:rPr sz="1600" spc="10" dirty="0">
                <a:latin typeface="Arial"/>
                <a:cs typeface="Arial"/>
              </a:rPr>
              <a:t>times a term occurs </a:t>
            </a:r>
            <a:r>
              <a:rPr sz="1600" spc="5" dirty="0">
                <a:latin typeface="Arial"/>
                <a:cs typeface="Arial"/>
              </a:rPr>
              <a:t>in </a:t>
            </a:r>
            <a:r>
              <a:rPr sz="1600" spc="10" dirty="0">
                <a:latin typeface="Arial"/>
                <a:cs typeface="Arial"/>
              </a:rPr>
              <a:t>a</a:t>
            </a:r>
            <a:r>
              <a:rPr sz="1600" spc="-30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document</a:t>
            </a:r>
            <a:endParaRPr sz="1600" dirty="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1600" spc="10" dirty="0">
                <a:latin typeface="Arial"/>
                <a:cs typeface="Arial"/>
              </a:rPr>
              <a:t>ocument </a:t>
            </a:r>
            <a:r>
              <a:rPr sz="160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</a:t>
            </a:r>
            <a:r>
              <a:rPr sz="1600" spc="5" dirty="0">
                <a:latin typeface="Arial"/>
                <a:cs typeface="Arial"/>
              </a:rPr>
              <a:t>requency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(DF)</a:t>
            </a:r>
            <a:endParaRPr sz="1600" dirty="0">
              <a:latin typeface="Arial"/>
              <a:cs typeface="Arial"/>
            </a:endParaRPr>
          </a:p>
          <a:p>
            <a:pPr marL="683260" lvl="1" indent="-210820">
              <a:lnSpc>
                <a:spcPct val="100000"/>
              </a:lnSpc>
              <a:spcBef>
                <a:spcPts val="190"/>
              </a:spcBef>
              <a:buClr>
                <a:srgbClr val="DA2027"/>
              </a:buClr>
              <a:buChar char="–"/>
              <a:tabLst>
                <a:tab pos="683895" algn="l"/>
              </a:tabLst>
            </a:pPr>
            <a:r>
              <a:rPr sz="1600" spc="10" dirty="0">
                <a:latin typeface="Arial"/>
                <a:cs typeface="Arial"/>
              </a:rPr>
              <a:t>Number </a:t>
            </a:r>
            <a:r>
              <a:rPr sz="1600" spc="5" dirty="0">
                <a:latin typeface="Arial"/>
                <a:cs typeface="Arial"/>
              </a:rPr>
              <a:t>of documents that contain </a:t>
            </a:r>
            <a:r>
              <a:rPr sz="1600" spc="10" dirty="0">
                <a:latin typeface="Arial"/>
                <a:cs typeface="Arial"/>
              </a:rPr>
              <a:t>each</a:t>
            </a:r>
            <a:r>
              <a:rPr sz="1600" spc="-3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word</a:t>
            </a: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1600" spc="10" dirty="0">
                <a:latin typeface="Arial"/>
                <a:cs typeface="Arial"/>
              </a:rPr>
              <a:t>nverse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1600" spc="10" dirty="0">
                <a:latin typeface="Arial"/>
                <a:cs typeface="Arial"/>
              </a:rPr>
              <a:t>ocument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</a:t>
            </a:r>
            <a:r>
              <a:rPr sz="1600" spc="5" dirty="0">
                <a:latin typeface="Arial"/>
                <a:cs typeface="Arial"/>
              </a:rPr>
              <a:t>requency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(IDF)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=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1/DF</a:t>
            </a:r>
            <a:endParaRPr sz="1600" dirty="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5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TF-IDF </a:t>
            </a:r>
            <a:r>
              <a:rPr sz="1600" spc="10" dirty="0">
                <a:latin typeface="Arial"/>
                <a:cs typeface="Arial"/>
              </a:rPr>
              <a:t>= </a:t>
            </a:r>
            <a:r>
              <a:rPr sz="1600" spc="25" dirty="0">
                <a:latin typeface="Arial"/>
                <a:cs typeface="Arial"/>
              </a:rPr>
              <a:t>TF </a:t>
            </a:r>
            <a:r>
              <a:rPr sz="1600" spc="5" dirty="0">
                <a:latin typeface="Arial"/>
                <a:cs typeface="Arial"/>
              </a:rPr>
              <a:t>*</a:t>
            </a:r>
            <a:r>
              <a:rPr sz="1600" spc="-204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IDF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400" y="617331"/>
            <a:ext cx="7499350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What </a:t>
            </a:r>
            <a:r>
              <a:rPr spc="-15" dirty="0"/>
              <a:t>Are </a:t>
            </a:r>
            <a:r>
              <a:rPr dirty="0"/>
              <a:t>Data </a:t>
            </a:r>
            <a:r>
              <a:rPr spc="-15" dirty="0"/>
              <a:t>Analytic</a:t>
            </a:r>
            <a:r>
              <a:rPr spc="150" dirty="0"/>
              <a:t> </a:t>
            </a:r>
            <a:r>
              <a:rPr spc="-5" dirty="0"/>
              <a:t>Techniques?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7200" y="1257300"/>
            <a:ext cx="7194550" cy="406907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0"/>
              </a:spcBef>
              <a:buFont typeface="Wingdings" panose="05000000000000000000" pitchFamily="2" charset="2"/>
              <a:buChar char="v"/>
            </a:pPr>
            <a:r>
              <a:rPr sz="1600" b="1" spc="15" dirty="0" smtClean="0">
                <a:solidFill>
                  <a:srgbClr val="00007F"/>
                </a:solidFill>
                <a:latin typeface="Arial"/>
                <a:cs typeface="Arial"/>
              </a:rPr>
              <a:t>What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types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of questions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require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analytic</a:t>
            </a:r>
            <a:r>
              <a:rPr sz="1600" b="1" spc="-2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techniques?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40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“What page </a:t>
            </a:r>
            <a:r>
              <a:rPr sz="1600" spc="-5" dirty="0">
                <a:latin typeface="Arial"/>
                <a:cs typeface="Arial"/>
              </a:rPr>
              <a:t>will </a:t>
            </a:r>
            <a:r>
              <a:rPr sz="1600" spc="10" dirty="0">
                <a:latin typeface="Arial"/>
                <a:cs typeface="Arial"/>
              </a:rPr>
              <a:t>a </a:t>
            </a:r>
            <a:r>
              <a:rPr sz="1600" spc="5" dirty="0">
                <a:latin typeface="Arial"/>
                <a:cs typeface="Arial"/>
              </a:rPr>
              <a:t>visitor </a:t>
            </a:r>
            <a:r>
              <a:rPr sz="1600" spc="0" dirty="0">
                <a:latin typeface="Arial"/>
                <a:cs typeface="Arial"/>
              </a:rPr>
              <a:t>next view, </a:t>
            </a:r>
            <a:r>
              <a:rPr sz="1600" spc="10" dirty="0">
                <a:latin typeface="Arial"/>
                <a:cs typeface="Arial"/>
              </a:rPr>
              <a:t>given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27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visitor’s…..”</a:t>
            </a:r>
            <a:endParaRPr sz="1600" dirty="0">
              <a:latin typeface="Arial"/>
              <a:cs typeface="Arial"/>
            </a:endParaRPr>
          </a:p>
          <a:p>
            <a:pPr marL="758190" lvl="1" indent="-285750">
              <a:lnSpc>
                <a:spcPct val="100000"/>
              </a:lnSpc>
              <a:spcBef>
                <a:spcPts val="220"/>
              </a:spcBef>
              <a:buClr>
                <a:srgbClr val="DA2027"/>
              </a:buClr>
              <a:buFont typeface="Wingdings" panose="05000000000000000000" pitchFamily="2" charset="2"/>
              <a:buChar char="v"/>
              <a:tabLst>
                <a:tab pos="683895" algn="l"/>
              </a:tabLst>
            </a:pPr>
            <a:r>
              <a:rPr sz="1600" spc="0" dirty="0">
                <a:latin typeface="Arial"/>
                <a:cs typeface="Arial"/>
              </a:rPr>
              <a:t>Browsing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history</a:t>
            </a:r>
            <a:endParaRPr sz="1600" dirty="0">
              <a:latin typeface="Arial"/>
              <a:cs typeface="Arial"/>
            </a:endParaRPr>
          </a:p>
          <a:p>
            <a:pPr marL="758190" lvl="1" indent="-285750">
              <a:lnSpc>
                <a:spcPct val="100000"/>
              </a:lnSpc>
              <a:spcBef>
                <a:spcPts val="190"/>
              </a:spcBef>
              <a:buClr>
                <a:srgbClr val="DA2027"/>
              </a:buClr>
              <a:buFont typeface="Wingdings" panose="05000000000000000000" pitchFamily="2" charset="2"/>
              <a:buChar char="v"/>
              <a:tabLst>
                <a:tab pos="683895" algn="l"/>
              </a:tabLst>
            </a:pPr>
            <a:r>
              <a:rPr sz="1600" spc="5" dirty="0">
                <a:latin typeface="Arial"/>
                <a:cs typeface="Arial"/>
              </a:rPr>
              <a:t>Demographics</a:t>
            </a:r>
            <a:endParaRPr sz="1600" dirty="0">
              <a:latin typeface="Arial"/>
              <a:cs typeface="Arial"/>
            </a:endParaRPr>
          </a:p>
          <a:p>
            <a:pPr marL="557530" marR="592455" indent="-285750">
              <a:lnSpc>
                <a:spcPct val="101200"/>
              </a:lnSpc>
              <a:spcBef>
                <a:spcPts val="195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“Should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 </a:t>
            </a:r>
            <a:r>
              <a:rPr sz="1600" spc="5" dirty="0">
                <a:latin typeface="Arial"/>
                <a:cs typeface="Arial"/>
              </a:rPr>
              <a:t>credit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card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company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approve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</a:t>
            </a:r>
            <a:r>
              <a:rPr sz="1600" spc="5" dirty="0">
                <a:latin typeface="Arial"/>
                <a:cs typeface="Arial"/>
              </a:rPr>
              <a:t> transaction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that's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waiting,  </a:t>
            </a:r>
            <a:r>
              <a:rPr sz="1600" spc="10" dirty="0">
                <a:latin typeface="Arial"/>
                <a:cs typeface="Arial"/>
              </a:rPr>
              <a:t>given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the…”</a:t>
            </a:r>
            <a:endParaRPr sz="1600" dirty="0">
              <a:latin typeface="Arial"/>
              <a:cs typeface="Arial"/>
            </a:endParaRPr>
          </a:p>
          <a:p>
            <a:pPr marL="758190" lvl="1" indent="-285750">
              <a:lnSpc>
                <a:spcPct val="100000"/>
              </a:lnSpc>
              <a:spcBef>
                <a:spcPts val="190"/>
              </a:spcBef>
              <a:buClr>
                <a:srgbClr val="DA2027"/>
              </a:buClr>
              <a:buFont typeface="Wingdings" panose="05000000000000000000" pitchFamily="2" charset="2"/>
              <a:buChar char="v"/>
              <a:tabLst>
                <a:tab pos="683895" algn="l"/>
              </a:tabLst>
            </a:pPr>
            <a:r>
              <a:rPr sz="1600" spc="5" dirty="0">
                <a:latin typeface="Arial"/>
                <a:cs typeface="Arial"/>
              </a:rPr>
              <a:t>User's </a:t>
            </a:r>
            <a:r>
              <a:rPr sz="1600" spc="10" dirty="0">
                <a:latin typeface="Arial"/>
                <a:cs typeface="Arial"/>
              </a:rPr>
              <a:t>usage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history</a:t>
            </a:r>
            <a:endParaRPr sz="1600" dirty="0">
              <a:latin typeface="Arial"/>
              <a:cs typeface="Arial"/>
            </a:endParaRPr>
          </a:p>
          <a:p>
            <a:pPr marL="758190" lvl="1" indent="-285750">
              <a:lnSpc>
                <a:spcPct val="100000"/>
              </a:lnSpc>
              <a:spcBef>
                <a:spcPts val="215"/>
              </a:spcBef>
              <a:buClr>
                <a:srgbClr val="DA2027"/>
              </a:buClr>
              <a:buFont typeface="Wingdings" panose="05000000000000000000" pitchFamily="2" charset="2"/>
              <a:buChar char="v"/>
              <a:tabLst>
                <a:tab pos="683895" algn="l"/>
              </a:tabLst>
            </a:pPr>
            <a:r>
              <a:rPr sz="1600" spc="10" dirty="0">
                <a:latin typeface="Arial"/>
                <a:cs typeface="Arial"/>
              </a:rPr>
              <a:t>Item being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purchased</a:t>
            </a:r>
            <a:endParaRPr sz="1600" dirty="0">
              <a:latin typeface="Arial"/>
              <a:cs typeface="Arial"/>
            </a:endParaRPr>
          </a:p>
          <a:p>
            <a:pPr marL="758190" lvl="1" indent="-285750">
              <a:lnSpc>
                <a:spcPct val="100000"/>
              </a:lnSpc>
              <a:spcBef>
                <a:spcPts val="195"/>
              </a:spcBef>
              <a:buClr>
                <a:srgbClr val="DA2027"/>
              </a:buClr>
              <a:buFont typeface="Wingdings" panose="05000000000000000000" pitchFamily="2" charset="2"/>
              <a:buChar char="v"/>
              <a:tabLst>
                <a:tab pos="683895" algn="l"/>
              </a:tabLst>
            </a:pPr>
            <a:r>
              <a:rPr sz="1600" spc="5" dirty="0">
                <a:latin typeface="Arial"/>
                <a:cs typeface="Arial"/>
              </a:rPr>
              <a:t>Location of the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merchant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45"/>
              </a:spcBef>
              <a:buFont typeface="Wingdings" panose="05000000000000000000" pitchFamily="2" charset="2"/>
              <a:buChar char="v"/>
            </a:pPr>
            <a:r>
              <a:rPr sz="1600" b="1" spc="15" dirty="0" smtClean="0">
                <a:solidFill>
                  <a:srgbClr val="00007F"/>
                </a:solidFill>
                <a:latin typeface="Arial"/>
                <a:cs typeface="Arial"/>
              </a:rPr>
              <a:t>What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types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of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questions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do </a:t>
            </a:r>
            <a:r>
              <a:rPr sz="1600" b="1" i="1" spc="10" dirty="0">
                <a:solidFill>
                  <a:srgbClr val="00007F"/>
                </a:solidFill>
                <a:latin typeface="Century Schoolbook"/>
                <a:cs typeface="Century Schoolbook"/>
              </a:rPr>
              <a:t>not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require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analytic</a:t>
            </a:r>
            <a:r>
              <a:rPr sz="1600" b="1" spc="-2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techniques?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40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“What</a:t>
            </a:r>
            <a:r>
              <a:rPr sz="1600" spc="-3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pages </a:t>
            </a:r>
            <a:r>
              <a:rPr sz="1600" spc="5" dirty="0">
                <a:latin typeface="Arial"/>
                <a:cs typeface="Arial"/>
              </a:rPr>
              <a:t>did visitors </a:t>
            </a:r>
            <a:r>
              <a:rPr sz="1600" spc="10" dirty="0">
                <a:latin typeface="Arial"/>
                <a:cs typeface="Arial"/>
              </a:rPr>
              <a:t>view most </a:t>
            </a:r>
            <a:r>
              <a:rPr sz="1600" spc="5" dirty="0">
                <a:latin typeface="Arial"/>
                <a:cs typeface="Arial"/>
              </a:rPr>
              <a:t>often?”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219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“What </a:t>
            </a:r>
            <a:r>
              <a:rPr sz="1600" spc="10" dirty="0">
                <a:latin typeface="Arial"/>
                <a:cs typeface="Arial"/>
              </a:rPr>
              <a:t>are our </a:t>
            </a:r>
            <a:r>
              <a:rPr sz="1600" spc="5" dirty="0">
                <a:latin typeface="Arial"/>
                <a:cs typeface="Arial"/>
              </a:rPr>
              <a:t>sales figures, </a:t>
            </a:r>
            <a:r>
              <a:rPr sz="1600" spc="10" dirty="0">
                <a:latin typeface="Arial"/>
                <a:cs typeface="Arial"/>
              </a:rPr>
              <a:t>by</a:t>
            </a:r>
            <a:r>
              <a:rPr sz="1600" spc="-29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city?”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90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“What products are most</a:t>
            </a:r>
            <a:r>
              <a:rPr sz="1600" spc="-24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popular?”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45"/>
              </a:spcBef>
              <a:buFont typeface="Wingdings" panose="05000000000000000000" pitchFamily="2" charset="2"/>
              <a:buChar char="v"/>
            </a:pPr>
            <a:r>
              <a:rPr sz="1600" b="1" spc="10" dirty="0" smtClean="0">
                <a:solidFill>
                  <a:srgbClr val="00007F"/>
                </a:solidFill>
                <a:latin typeface="Arial"/>
                <a:cs typeface="Arial"/>
              </a:rPr>
              <a:t>Data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mining tells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us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something that isn’t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 simple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summary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of the</a:t>
            </a:r>
            <a:r>
              <a:rPr sz="1600" b="1" spc="-3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data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892" y="16541"/>
            <a:ext cx="7696708" cy="32188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spc="-5" dirty="0"/>
              <a:t>Term Frequency–Inverse </a:t>
            </a:r>
            <a:r>
              <a:rPr sz="2000" dirty="0"/>
              <a:t>Document</a:t>
            </a:r>
            <a:r>
              <a:rPr sz="2000" spc="100" dirty="0"/>
              <a:t> </a:t>
            </a:r>
            <a:r>
              <a:rPr sz="2000" dirty="0"/>
              <a:t>Frequency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2579" y="519188"/>
            <a:ext cx="6973570" cy="172847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71145" marR="1219835" indent="-259079">
              <a:lnSpc>
                <a:spcPts val="1939"/>
              </a:lnSpc>
              <a:spcBef>
                <a:spcPts val="420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The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assumption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behind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TF-IDF is that terms that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appear 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more</a:t>
            </a:r>
            <a:r>
              <a:rPr sz="1600" b="1" spc="-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frequently</a:t>
            </a:r>
            <a:r>
              <a:rPr sz="1600" b="1" spc="-8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1600" b="1" spc="-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-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document</a:t>
            </a:r>
            <a:r>
              <a:rPr sz="1600" b="1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should</a:t>
            </a:r>
            <a:r>
              <a:rPr sz="1600" b="1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be</a:t>
            </a:r>
            <a:r>
              <a:rPr sz="1600" b="1" spc="-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given</a:t>
            </a:r>
            <a:r>
              <a:rPr sz="1600" b="1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 marL="271145">
              <a:lnSpc>
                <a:spcPts val="1880"/>
              </a:lnSpc>
            </a:pP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higher</a:t>
            </a:r>
            <a:r>
              <a:rPr sz="1600" b="1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weight,</a:t>
            </a:r>
            <a:r>
              <a:rPr sz="1600" b="1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unless</a:t>
            </a:r>
            <a:r>
              <a:rPr sz="1600" b="1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they</a:t>
            </a:r>
            <a:r>
              <a:rPr sz="1600" b="1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also</a:t>
            </a:r>
            <a:r>
              <a:rPr sz="1600" b="1" spc="-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appear</a:t>
            </a:r>
            <a:r>
              <a:rPr sz="1600" b="1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1600" b="1" spc="-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-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lot</a:t>
            </a:r>
            <a:r>
              <a:rPr sz="1600" b="1" spc="-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1600" b="1" spc="-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documents</a:t>
            </a:r>
            <a:endParaRPr sz="1600">
              <a:latin typeface="Arial"/>
              <a:cs typeface="Arial"/>
            </a:endParaRPr>
          </a:p>
          <a:p>
            <a:pPr marL="271145" marR="5080" indent="-259079">
              <a:lnSpc>
                <a:spcPts val="1939"/>
              </a:lnSpc>
              <a:spcBef>
                <a:spcPts val="1320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7F"/>
                </a:solidFill>
                <a:latin typeface="Arial"/>
                <a:cs typeface="Arial"/>
              </a:rPr>
              <a:t>To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prepare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 corpus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for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analysis,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term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document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matrix (TDM)</a:t>
            </a:r>
            <a:r>
              <a:rPr sz="1600" b="1" spc="-1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is  created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50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0" dirty="0">
                <a:latin typeface="Arial"/>
                <a:cs typeface="Arial"/>
              </a:rPr>
              <a:t>Shows </a:t>
            </a:r>
            <a:r>
              <a:rPr sz="1600" spc="5" dirty="0">
                <a:latin typeface="Arial"/>
                <a:cs typeface="Arial"/>
              </a:rPr>
              <a:t>the </a:t>
            </a:r>
            <a:r>
              <a:rPr sz="1600" spc="10" dirty="0">
                <a:latin typeface="Arial"/>
                <a:cs typeface="Arial"/>
              </a:rPr>
              <a:t>terms and </a:t>
            </a:r>
            <a:r>
              <a:rPr sz="1600" spc="5" dirty="0">
                <a:latin typeface="Arial"/>
                <a:cs typeface="Arial"/>
              </a:rPr>
              <a:t>frequency of </a:t>
            </a:r>
            <a:r>
              <a:rPr sz="1600" spc="10" dirty="0">
                <a:latin typeface="Arial"/>
                <a:cs typeface="Arial"/>
              </a:rPr>
              <a:t>each </a:t>
            </a:r>
            <a:r>
              <a:rPr sz="1600" dirty="0">
                <a:latin typeface="Arial"/>
                <a:cs typeface="Arial"/>
              </a:rPr>
              <a:t>word </a:t>
            </a:r>
            <a:r>
              <a:rPr sz="1600" spc="5" dirty="0">
                <a:latin typeface="Arial"/>
                <a:cs typeface="Arial"/>
              </a:rPr>
              <a:t>in the</a:t>
            </a:r>
            <a:r>
              <a:rPr sz="1600" spc="-29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corpus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27632" y="2308860"/>
            <a:ext cx="4977384" cy="28773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18488" y="2299716"/>
            <a:ext cx="4995672" cy="289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18488" y="2299716"/>
            <a:ext cx="4996180" cy="2895600"/>
          </a:xfrm>
          <a:custGeom>
            <a:avLst/>
            <a:gdLst/>
            <a:ahLst/>
            <a:cxnLst/>
            <a:rect l="l" t="t" r="r" b="b"/>
            <a:pathLst>
              <a:path w="4996180" h="2895600">
                <a:moveTo>
                  <a:pt x="4995672" y="2892552"/>
                </a:moveTo>
                <a:lnTo>
                  <a:pt x="4995672" y="3047"/>
                </a:lnTo>
                <a:lnTo>
                  <a:pt x="4992624" y="0"/>
                </a:lnTo>
                <a:lnTo>
                  <a:pt x="3047" y="0"/>
                </a:lnTo>
                <a:lnTo>
                  <a:pt x="0" y="3048"/>
                </a:lnTo>
                <a:lnTo>
                  <a:pt x="0" y="2892552"/>
                </a:lnTo>
                <a:lnTo>
                  <a:pt x="3048" y="2895600"/>
                </a:lnTo>
                <a:lnTo>
                  <a:pt x="3048" y="9144"/>
                </a:lnTo>
                <a:lnTo>
                  <a:pt x="9144" y="6096"/>
                </a:lnTo>
                <a:lnTo>
                  <a:pt x="9143" y="9144"/>
                </a:lnTo>
                <a:lnTo>
                  <a:pt x="4986527" y="9143"/>
                </a:lnTo>
                <a:lnTo>
                  <a:pt x="4986527" y="6095"/>
                </a:lnTo>
                <a:lnTo>
                  <a:pt x="4992624" y="9143"/>
                </a:lnTo>
                <a:lnTo>
                  <a:pt x="4992624" y="2895600"/>
                </a:lnTo>
                <a:lnTo>
                  <a:pt x="4995672" y="2892552"/>
                </a:lnTo>
                <a:close/>
              </a:path>
              <a:path w="4996180" h="2895600">
                <a:moveTo>
                  <a:pt x="9144" y="9144"/>
                </a:moveTo>
                <a:lnTo>
                  <a:pt x="9144" y="6096"/>
                </a:lnTo>
                <a:lnTo>
                  <a:pt x="3048" y="9144"/>
                </a:lnTo>
                <a:lnTo>
                  <a:pt x="9144" y="9144"/>
                </a:lnTo>
                <a:close/>
              </a:path>
              <a:path w="4996180" h="2895600">
                <a:moveTo>
                  <a:pt x="9144" y="2886456"/>
                </a:moveTo>
                <a:lnTo>
                  <a:pt x="9144" y="9144"/>
                </a:lnTo>
                <a:lnTo>
                  <a:pt x="3048" y="9144"/>
                </a:lnTo>
                <a:lnTo>
                  <a:pt x="3048" y="2886456"/>
                </a:lnTo>
                <a:lnTo>
                  <a:pt x="9144" y="2886456"/>
                </a:lnTo>
                <a:close/>
              </a:path>
              <a:path w="4996180" h="2895600">
                <a:moveTo>
                  <a:pt x="4992624" y="2886456"/>
                </a:moveTo>
                <a:lnTo>
                  <a:pt x="3048" y="2886456"/>
                </a:lnTo>
                <a:lnTo>
                  <a:pt x="9144" y="2889504"/>
                </a:lnTo>
                <a:lnTo>
                  <a:pt x="9144" y="2895600"/>
                </a:lnTo>
                <a:lnTo>
                  <a:pt x="4986527" y="2895600"/>
                </a:lnTo>
                <a:lnTo>
                  <a:pt x="4986527" y="2889504"/>
                </a:lnTo>
                <a:lnTo>
                  <a:pt x="4992624" y="2886456"/>
                </a:lnTo>
                <a:close/>
              </a:path>
              <a:path w="4996180" h="2895600">
                <a:moveTo>
                  <a:pt x="9144" y="2895600"/>
                </a:moveTo>
                <a:lnTo>
                  <a:pt x="9144" y="2889504"/>
                </a:lnTo>
                <a:lnTo>
                  <a:pt x="3048" y="2886456"/>
                </a:lnTo>
                <a:lnTo>
                  <a:pt x="3048" y="2895600"/>
                </a:lnTo>
                <a:lnTo>
                  <a:pt x="9144" y="2895600"/>
                </a:lnTo>
                <a:close/>
              </a:path>
              <a:path w="4996180" h="2895600">
                <a:moveTo>
                  <a:pt x="4992624" y="9143"/>
                </a:moveTo>
                <a:lnTo>
                  <a:pt x="4986527" y="6095"/>
                </a:lnTo>
                <a:lnTo>
                  <a:pt x="4986527" y="9143"/>
                </a:lnTo>
                <a:lnTo>
                  <a:pt x="4992624" y="9143"/>
                </a:lnTo>
                <a:close/>
              </a:path>
              <a:path w="4996180" h="2895600">
                <a:moveTo>
                  <a:pt x="4992624" y="2886456"/>
                </a:moveTo>
                <a:lnTo>
                  <a:pt x="4992624" y="9143"/>
                </a:lnTo>
                <a:lnTo>
                  <a:pt x="4986527" y="9143"/>
                </a:lnTo>
                <a:lnTo>
                  <a:pt x="4986527" y="2886456"/>
                </a:lnTo>
                <a:lnTo>
                  <a:pt x="4992624" y="2886456"/>
                </a:lnTo>
                <a:close/>
              </a:path>
              <a:path w="4996180" h="2895600">
                <a:moveTo>
                  <a:pt x="4992624" y="2895600"/>
                </a:moveTo>
                <a:lnTo>
                  <a:pt x="4992624" y="2886456"/>
                </a:lnTo>
                <a:lnTo>
                  <a:pt x="4986527" y="2889504"/>
                </a:lnTo>
                <a:lnTo>
                  <a:pt x="4986527" y="2895600"/>
                </a:lnTo>
                <a:lnTo>
                  <a:pt x="4992624" y="289560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892" y="-106569"/>
            <a:ext cx="6934708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Retrieving </a:t>
            </a:r>
            <a:r>
              <a:rPr spc="0" dirty="0"/>
              <a:t>Tweets From</a:t>
            </a:r>
            <a:r>
              <a:rPr spc="-85" dirty="0"/>
              <a:t> </a:t>
            </a:r>
            <a:r>
              <a:rPr dirty="0"/>
              <a:t>Twitter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2579" y="519188"/>
            <a:ext cx="7359650" cy="456740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The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twitteR package needs to be loaded</a:t>
            </a:r>
            <a:r>
              <a:rPr sz="1600" b="1" spc="-3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into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 session</a:t>
            </a:r>
            <a:endParaRPr sz="1600" dirty="0">
              <a:latin typeface="Arial"/>
              <a:cs typeface="Arial"/>
            </a:endParaRPr>
          </a:p>
          <a:p>
            <a:pPr marL="271145">
              <a:lnSpc>
                <a:spcPct val="100000"/>
              </a:lnSpc>
              <a:spcBef>
                <a:spcPts val="1700"/>
              </a:spcBef>
            </a:pPr>
            <a:r>
              <a:rPr sz="1600" spc="0" dirty="0">
                <a:latin typeface="Courier New"/>
                <a:cs typeface="Courier New"/>
              </a:rPr>
              <a:t>&gt;library(twitteR)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Retrieve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 tweets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from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 user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timeline (after</a:t>
            </a:r>
            <a:r>
              <a:rPr sz="1600" b="1" spc="-29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authentication)</a:t>
            </a:r>
            <a:endParaRPr sz="1600" dirty="0">
              <a:latin typeface="Arial"/>
              <a:cs typeface="Arial"/>
            </a:endParaRPr>
          </a:p>
          <a:p>
            <a:pPr marL="213360">
              <a:lnSpc>
                <a:spcPct val="100000"/>
              </a:lnSpc>
              <a:spcBef>
                <a:spcPts val="1700"/>
              </a:spcBef>
            </a:pPr>
            <a:r>
              <a:rPr sz="1600" spc="0" dirty="0">
                <a:latin typeface="Courier New"/>
                <a:cs typeface="Courier New"/>
              </a:rPr>
              <a:t>&gt;myTweets </a:t>
            </a:r>
            <a:r>
              <a:rPr sz="1600" spc="10" dirty="0">
                <a:latin typeface="Courier New"/>
                <a:cs typeface="Courier New"/>
              </a:rPr>
              <a:t>&lt;- </a:t>
            </a:r>
            <a:r>
              <a:rPr sz="1600" spc="0" dirty="0" err="1">
                <a:latin typeface="Courier New"/>
                <a:cs typeface="Courier New"/>
              </a:rPr>
              <a:t>userTimeline</a:t>
            </a:r>
            <a:r>
              <a:rPr sz="1600" spc="0" dirty="0" smtClean="0">
                <a:latin typeface="Courier New"/>
                <a:cs typeface="Courier New"/>
              </a:rPr>
              <a:t>("</a:t>
            </a:r>
            <a:r>
              <a:rPr lang="en-GB" sz="1600" spc="0" dirty="0" smtClean="0">
                <a:latin typeface="Courier New"/>
                <a:cs typeface="Courier New"/>
              </a:rPr>
              <a:t>USW</a:t>
            </a:r>
            <a:r>
              <a:rPr sz="1600" spc="0" dirty="0" smtClean="0">
                <a:latin typeface="Courier New"/>
                <a:cs typeface="Courier New"/>
              </a:rPr>
              <a:t>",</a:t>
            </a:r>
            <a:r>
              <a:rPr sz="1600" spc="-50" dirty="0" smtClean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n=150)</a:t>
            </a: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7F"/>
                </a:solidFill>
                <a:latin typeface="Arial"/>
                <a:cs typeface="Arial"/>
              </a:rPr>
              <a:t>To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inspect the loaded</a:t>
            </a:r>
            <a:r>
              <a:rPr sz="1600" b="1" spc="-1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tweets:</a:t>
            </a:r>
            <a:endParaRPr sz="1600" dirty="0">
              <a:latin typeface="Arial"/>
              <a:cs typeface="Arial"/>
            </a:endParaRPr>
          </a:p>
          <a:p>
            <a:pPr marL="213360">
              <a:lnSpc>
                <a:spcPct val="100000"/>
              </a:lnSpc>
              <a:spcBef>
                <a:spcPts val="1700"/>
              </a:spcBef>
            </a:pPr>
            <a:r>
              <a:rPr sz="1600" spc="0" dirty="0">
                <a:latin typeface="Courier New"/>
                <a:cs typeface="Courier New"/>
              </a:rPr>
              <a:t>myTweets[1:5]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7F"/>
                </a:solidFill>
                <a:latin typeface="Arial"/>
                <a:cs typeface="Arial"/>
              </a:rPr>
              <a:t>To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wrap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tweet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text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on the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screen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use the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following</a:t>
            </a:r>
            <a:r>
              <a:rPr sz="1600" b="1" spc="-31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code:</a:t>
            </a:r>
            <a:endParaRPr sz="1600" dirty="0">
              <a:latin typeface="Arial"/>
              <a:cs typeface="Arial"/>
            </a:endParaRPr>
          </a:p>
          <a:p>
            <a:pPr marL="460375" marR="5080" indent="-247015">
              <a:lnSpc>
                <a:spcPct val="110000"/>
              </a:lnSpc>
              <a:spcBef>
                <a:spcPts val="1510"/>
              </a:spcBef>
              <a:tabLst>
                <a:tab pos="2795270" algn="l"/>
              </a:tabLst>
            </a:pPr>
            <a:r>
              <a:rPr sz="1600" spc="0" dirty="0">
                <a:latin typeface="Courier New"/>
                <a:cs typeface="Courier New"/>
              </a:rPr>
              <a:t>&gt;for (i in</a:t>
            </a:r>
            <a:r>
              <a:rPr sz="1600" spc="30" dirty="0">
                <a:latin typeface="Courier New"/>
                <a:cs typeface="Courier New"/>
              </a:rPr>
              <a:t> </a:t>
            </a:r>
            <a:r>
              <a:rPr sz="1600" spc="0" dirty="0">
                <a:latin typeface="Courier New"/>
                <a:cs typeface="Courier New"/>
              </a:rPr>
              <a:t>1:5)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{	</a:t>
            </a:r>
            <a:r>
              <a:rPr sz="1600" spc="0" dirty="0">
                <a:latin typeface="Courier New"/>
                <a:cs typeface="Courier New"/>
              </a:rPr>
              <a:t>cat(paste("[[", i, </a:t>
            </a:r>
            <a:r>
              <a:rPr sz="1600" spc="5" dirty="0">
                <a:latin typeface="Courier New"/>
                <a:cs typeface="Courier New"/>
              </a:rPr>
              <a:t>"]] </a:t>
            </a:r>
            <a:r>
              <a:rPr sz="1600" spc="10" dirty="0">
                <a:latin typeface="Courier New"/>
                <a:cs typeface="Courier New"/>
              </a:rPr>
              <a:t>", </a:t>
            </a:r>
            <a:r>
              <a:rPr sz="1600" spc="0" dirty="0">
                <a:latin typeface="Courier New"/>
                <a:cs typeface="Courier New"/>
              </a:rPr>
              <a:t>sep=""))  writeLines(strwrap(myTweets[[i]]$getText(), width=75))</a:t>
            </a:r>
            <a:r>
              <a:rPr sz="1600" spc="30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892" y="-106569"/>
            <a:ext cx="5791708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Sample Twitter Data</a:t>
            </a:r>
            <a:r>
              <a:rPr spc="-75" dirty="0"/>
              <a:t> </a:t>
            </a:r>
            <a:r>
              <a:rPr dirty="0"/>
              <a:t>Set</a:t>
            </a:r>
          </a:p>
        </p:txBody>
      </p:sp>
      <p:sp>
        <p:nvSpPr>
          <p:cNvPr id="3" name="object 3"/>
          <p:cNvSpPr/>
          <p:nvPr/>
        </p:nvSpPr>
        <p:spPr>
          <a:xfrm>
            <a:off x="853439" y="790955"/>
            <a:ext cx="6525768" cy="3829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4296" y="781812"/>
            <a:ext cx="6544056" cy="3874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4296" y="781812"/>
            <a:ext cx="6544309" cy="3874135"/>
          </a:xfrm>
          <a:custGeom>
            <a:avLst/>
            <a:gdLst/>
            <a:ahLst/>
            <a:cxnLst/>
            <a:rect l="l" t="t" r="r" b="b"/>
            <a:pathLst>
              <a:path w="6544309" h="3874135">
                <a:moveTo>
                  <a:pt x="6544056" y="3874008"/>
                </a:moveTo>
                <a:lnTo>
                  <a:pt x="6544056" y="0"/>
                </a:lnTo>
                <a:lnTo>
                  <a:pt x="0" y="0"/>
                </a:lnTo>
                <a:lnTo>
                  <a:pt x="0" y="3874008"/>
                </a:lnTo>
                <a:lnTo>
                  <a:pt x="3048" y="3874008"/>
                </a:lnTo>
                <a:lnTo>
                  <a:pt x="3048" y="9144"/>
                </a:lnTo>
                <a:lnTo>
                  <a:pt x="9143" y="3048"/>
                </a:lnTo>
                <a:lnTo>
                  <a:pt x="9144" y="9144"/>
                </a:lnTo>
                <a:lnTo>
                  <a:pt x="6534911" y="9144"/>
                </a:lnTo>
                <a:lnTo>
                  <a:pt x="6534911" y="3048"/>
                </a:lnTo>
                <a:lnTo>
                  <a:pt x="6537959" y="9144"/>
                </a:lnTo>
                <a:lnTo>
                  <a:pt x="6537959" y="3874008"/>
                </a:lnTo>
                <a:lnTo>
                  <a:pt x="6544056" y="3874008"/>
                </a:lnTo>
                <a:close/>
              </a:path>
              <a:path w="6544309" h="3874135">
                <a:moveTo>
                  <a:pt x="9143" y="9144"/>
                </a:moveTo>
                <a:lnTo>
                  <a:pt x="9143" y="3048"/>
                </a:lnTo>
                <a:lnTo>
                  <a:pt x="3048" y="9144"/>
                </a:lnTo>
                <a:lnTo>
                  <a:pt x="9143" y="9144"/>
                </a:lnTo>
                <a:close/>
              </a:path>
              <a:path w="6544309" h="3874135">
                <a:moveTo>
                  <a:pt x="9144" y="3864864"/>
                </a:moveTo>
                <a:lnTo>
                  <a:pt x="9143" y="9144"/>
                </a:lnTo>
                <a:lnTo>
                  <a:pt x="3048" y="9144"/>
                </a:lnTo>
                <a:lnTo>
                  <a:pt x="3048" y="3864864"/>
                </a:lnTo>
                <a:lnTo>
                  <a:pt x="9144" y="3864864"/>
                </a:lnTo>
                <a:close/>
              </a:path>
              <a:path w="6544309" h="3874135">
                <a:moveTo>
                  <a:pt x="6537959" y="3864864"/>
                </a:moveTo>
                <a:lnTo>
                  <a:pt x="3048" y="3864864"/>
                </a:lnTo>
                <a:lnTo>
                  <a:pt x="9144" y="3870960"/>
                </a:lnTo>
                <a:lnTo>
                  <a:pt x="9144" y="3874008"/>
                </a:lnTo>
                <a:lnTo>
                  <a:pt x="6534911" y="3874008"/>
                </a:lnTo>
                <a:lnTo>
                  <a:pt x="6534911" y="3870960"/>
                </a:lnTo>
                <a:lnTo>
                  <a:pt x="6537959" y="3864864"/>
                </a:lnTo>
                <a:close/>
              </a:path>
              <a:path w="6544309" h="3874135">
                <a:moveTo>
                  <a:pt x="9144" y="3874008"/>
                </a:moveTo>
                <a:lnTo>
                  <a:pt x="9144" y="3870960"/>
                </a:lnTo>
                <a:lnTo>
                  <a:pt x="3048" y="3864864"/>
                </a:lnTo>
                <a:lnTo>
                  <a:pt x="3048" y="3874008"/>
                </a:lnTo>
                <a:lnTo>
                  <a:pt x="9144" y="3874008"/>
                </a:lnTo>
                <a:close/>
              </a:path>
              <a:path w="6544309" h="3874135">
                <a:moveTo>
                  <a:pt x="6537959" y="9144"/>
                </a:moveTo>
                <a:lnTo>
                  <a:pt x="6534911" y="3048"/>
                </a:lnTo>
                <a:lnTo>
                  <a:pt x="6534911" y="9144"/>
                </a:lnTo>
                <a:lnTo>
                  <a:pt x="6537959" y="9144"/>
                </a:lnTo>
                <a:close/>
              </a:path>
              <a:path w="6544309" h="3874135">
                <a:moveTo>
                  <a:pt x="6537959" y="3864864"/>
                </a:moveTo>
                <a:lnTo>
                  <a:pt x="6537959" y="9144"/>
                </a:lnTo>
                <a:lnTo>
                  <a:pt x="6534911" y="9144"/>
                </a:lnTo>
                <a:lnTo>
                  <a:pt x="6534911" y="3864864"/>
                </a:lnTo>
                <a:lnTo>
                  <a:pt x="6537959" y="3864864"/>
                </a:lnTo>
                <a:close/>
              </a:path>
              <a:path w="6544309" h="3874135">
                <a:moveTo>
                  <a:pt x="6537959" y="3874008"/>
                </a:moveTo>
                <a:lnTo>
                  <a:pt x="6537959" y="3864864"/>
                </a:lnTo>
                <a:lnTo>
                  <a:pt x="6534911" y="3870960"/>
                </a:lnTo>
                <a:lnTo>
                  <a:pt x="6534911" y="3874008"/>
                </a:lnTo>
                <a:lnTo>
                  <a:pt x="6537959" y="387400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1451" y="5082044"/>
            <a:ext cx="2926715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dirty="0">
                <a:latin typeface="Arial"/>
                <a:cs typeface="Arial"/>
              </a:rPr>
              <a:t>Source: </a:t>
            </a:r>
            <a:r>
              <a:rPr sz="1250" dirty="0">
                <a:latin typeface="Courier New"/>
                <a:cs typeface="Courier New"/>
                <a:hlinkClick r:id="rId4"/>
              </a:rPr>
              <a:t>www.rdatamining.com/data</a:t>
            </a:r>
            <a:endParaRPr sz="12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892" y="-106569"/>
            <a:ext cx="5791708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0" dirty="0"/>
              <a:t>Loading </a:t>
            </a:r>
            <a:r>
              <a:rPr dirty="0"/>
              <a:t>the</a:t>
            </a:r>
            <a:r>
              <a:rPr spc="-105" dirty="0"/>
              <a:t> </a:t>
            </a:r>
            <a:r>
              <a:rPr spc="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2579" y="503948"/>
            <a:ext cx="7312659" cy="38862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205"/>
              </a:lnSpc>
              <a:spcBef>
                <a:spcPts val="120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Load the </a:t>
            </a:r>
            <a:r>
              <a:rPr sz="1600" b="1" spc="10" dirty="0">
                <a:solidFill>
                  <a:srgbClr val="00007F"/>
                </a:solidFill>
                <a:latin typeface="Courier New"/>
                <a:cs typeface="Courier New"/>
              </a:rPr>
              <a:t>tm</a:t>
            </a:r>
            <a:r>
              <a:rPr sz="1600" b="1" spc="-83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library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for text processing,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and the </a:t>
            </a:r>
            <a:r>
              <a:rPr sz="1600" b="1" spc="5" dirty="0">
                <a:solidFill>
                  <a:srgbClr val="00007F"/>
                </a:solidFill>
                <a:latin typeface="Courier New"/>
                <a:cs typeface="Courier New"/>
              </a:rPr>
              <a:t>wordcloud</a:t>
            </a:r>
            <a:endParaRPr sz="1600">
              <a:latin typeface="Courier New"/>
              <a:cs typeface="Courier New"/>
            </a:endParaRPr>
          </a:p>
          <a:p>
            <a:pPr marL="271145">
              <a:lnSpc>
                <a:spcPts val="1905"/>
              </a:lnSpc>
            </a:pP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library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for</a:t>
            </a:r>
            <a:r>
              <a:rPr sz="1600" b="1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display</a:t>
            </a:r>
            <a:endParaRPr sz="1600">
              <a:latin typeface="Arial"/>
              <a:cs typeface="Arial"/>
            </a:endParaRPr>
          </a:p>
          <a:p>
            <a:pPr marL="271145" marR="4697730">
              <a:lnSpc>
                <a:spcPts val="2140"/>
              </a:lnSpc>
              <a:spcBef>
                <a:spcPts val="55"/>
              </a:spcBef>
            </a:pPr>
            <a:r>
              <a:rPr sz="1600" spc="0" dirty="0">
                <a:latin typeface="Courier New"/>
                <a:cs typeface="Courier New"/>
              </a:rPr>
              <a:t>library(tm);  </a:t>
            </a:r>
            <a:r>
              <a:rPr sz="1600" spc="15" dirty="0">
                <a:latin typeface="Courier New"/>
                <a:cs typeface="Courier New"/>
              </a:rPr>
              <a:t>l</a:t>
            </a:r>
            <a:r>
              <a:rPr sz="1600" spc="-5" dirty="0">
                <a:latin typeface="Courier New"/>
                <a:cs typeface="Courier New"/>
              </a:rPr>
              <a:t>ib</a:t>
            </a:r>
            <a:r>
              <a:rPr sz="1600" spc="15" dirty="0">
                <a:latin typeface="Courier New"/>
                <a:cs typeface="Courier New"/>
              </a:rPr>
              <a:t>r</a:t>
            </a:r>
            <a:r>
              <a:rPr sz="1600" spc="-5" dirty="0">
                <a:latin typeface="Courier New"/>
                <a:cs typeface="Courier New"/>
              </a:rPr>
              <a:t>ar</a:t>
            </a:r>
            <a:r>
              <a:rPr sz="1600" spc="15" dirty="0">
                <a:latin typeface="Courier New"/>
                <a:cs typeface="Courier New"/>
              </a:rPr>
              <a:t>y</a:t>
            </a:r>
            <a:r>
              <a:rPr sz="1600" spc="-5" dirty="0">
                <a:latin typeface="Courier New"/>
                <a:cs typeface="Courier New"/>
              </a:rPr>
              <a:t>(wo</a:t>
            </a:r>
            <a:r>
              <a:rPr sz="1600" spc="15" dirty="0">
                <a:latin typeface="Courier New"/>
                <a:cs typeface="Courier New"/>
              </a:rPr>
              <a:t>r</a:t>
            </a:r>
            <a:r>
              <a:rPr sz="1600" spc="-5" dirty="0">
                <a:latin typeface="Courier New"/>
                <a:cs typeface="Courier New"/>
              </a:rPr>
              <a:t>dc</a:t>
            </a:r>
            <a:r>
              <a:rPr sz="1600" spc="15" dirty="0">
                <a:latin typeface="Courier New"/>
                <a:cs typeface="Courier New"/>
              </a:rPr>
              <a:t>l</a:t>
            </a:r>
            <a:r>
              <a:rPr sz="1600" spc="-5" dirty="0">
                <a:latin typeface="Courier New"/>
                <a:cs typeface="Courier New"/>
              </a:rPr>
              <a:t>ou</a:t>
            </a:r>
            <a:r>
              <a:rPr sz="1600" spc="15" dirty="0">
                <a:latin typeface="Courier New"/>
                <a:cs typeface="Courier New"/>
              </a:rPr>
              <a:t>d</a:t>
            </a:r>
            <a:r>
              <a:rPr sz="1600" spc="-5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Convert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 tweets to a data</a:t>
            </a:r>
            <a:r>
              <a:rPr sz="1600" b="1" spc="-1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frame</a:t>
            </a:r>
            <a:endParaRPr sz="1600">
              <a:latin typeface="Arial"/>
              <a:cs typeface="Arial"/>
            </a:endParaRPr>
          </a:p>
          <a:p>
            <a:pPr marL="271145" marR="1375410">
              <a:lnSpc>
                <a:spcPct val="101200"/>
              </a:lnSpc>
            </a:pPr>
            <a:r>
              <a:rPr sz="1600" spc="0" dirty="0">
                <a:latin typeface="Courier New"/>
                <a:cs typeface="Courier New"/>
              </a:rPr>
              <a:t>dataFrame </a:t>
            </a:r>
            <a:r>
              <a:rPr sz="1600" spc="10" dirty="0">
                <a:latin typeface="Courier New"/>
                <a:cs typeface="Courier New"/>
              </a:rPr>
              <a:t>&lt;- </a:t>
            </a:r>
            <a:r>
              <a:rPr sz="1600" spc="0" dirty="0">
                <a:latin typeface="Courier New"/>
                <a:cs typeface="Courier New"/>
              </a:rPr>
              <a:t>do.call("rbind", lapply(myTweets,  as.data.frame));</a:t>
            </a:r>
            <a:endParaRPr sz="1600">
              <a:latin typeface="Courier New"/>
              <a:cs typeface="Courier New"/>
            </a:endParaRPr>
          </a:p>
          <a:p>
            <a:pPr marL="271145" marR="831215" indent="-259079">
              <a:lnSpc>
                <a:spcPts val="1939"/>
              </a:lnSpc>
              <a:spcBef>
                <a:spcPts val="1465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Convert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 data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frame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to a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corpus,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which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collection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1600" b="1" spc="-2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text 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documents</a:t>
            </a:r>
            <a:endParaRPr sz="1600">
              <a:latin typeface="Arial"/>
              <a:cs typeface="Arial"/>
            </a:endParaRPr>
          </a:p>
          <a:p>
            <a:pPr marL="222885">
              <a:lnSpc>
                <a:spcPct val="100000"/>
              </a:lnSpc>
              <a:spcBef>
                <a:spcPts val="1090"/>
              </a:spcBef>
            </a:pPr>
            <a:r>
              <a:rPr sz="1600" spc="0" dirty="0">
                <a:latin typeface="Courier New"/>
                <a:cs typeface="Courier New"/>
              </a:rPr>
              <a:t>myDocuments &lt;-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0" dirty="0">
                <a:latin typeface="Courier New"/>
                <a:cs typeface="Courier New"/>
              </a:rPr>
              <a:t>Corpus(VectorSource(dataFrame$text))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1600" b="1" spc="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Courier New"/>
                <a:cs typeface="Courier New"/>
              </a:rPr>
              <a:t>inspect()</a:t>
            </a:r>
            <a:r>
              <a:rPr sz="1600" b="1" spc="-58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function</a:t>
            </a:r>
            <a:r>
              <a:rPr sz="1600" b="1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from</a:t>
            </a:r>
            <a:r>
              <a:rPr sz="1600" b="1" spc="-1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1600" b="1" spc="-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Courier New"/>
                <a:cs typeface="Courier New"/>
              </a:rPr>
              <a:t>tm</a:t>
            </a:r>
            <a:r>
              <a:rPr sz="1600" b="1" spc="-540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library</a:t>
            </a:r>
            <a:r>
              <a:rPr sz="1600" b="1" spc="-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may</a:t>
            </a:r>
            <a:r>
              <a:rPr sz="1600" b="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be</a:t>
            </a:r>
            <a:r>
              <a:rPr sz="1600" b="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used</a:t>
            </a:r>
            <a:r>
              <a:rPr sz="1600" b="1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1600" b="1" spc="-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view</a:t>
            </a:r>
            <a:r>
              <a:rPr sz="1600" b="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tweets</a:t>
            </a:r>
            <a:endParaRPr sz="1600">
              <a:latin typeface="Arial"/>
              <a:cs typeface="Arial"/>
            </a:endParaRPr>
          </a:p>
          <a:p>
            <a:pPr marL="222885">
              <a:lnSpc>
                <a:spcPct val="100000"/>
              </a:lnSpc>
              <a:spcBef>
                <a:spcPts val="1200"/>
              </a:spcBef>
            </a:pPr>
            <a:r>
              <a:rPr sz="1600" spc="0" dirty="0">
                <a:latin typeface="Courier New"/>
                <a:cs typeface="Courier New"/>
              </a:rPr>
              <a:t>inspect(myDocuments[1:5])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892" y="-106569"/>
            <a:ext cx="5639308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Text</a:t>
            </a:r>
            <a:r>
              <a:rPr spc="-50" dirty="0"/>
              <a:t> </a:t>
            </a:r>
            <a:r>
              <a:rPr dirty="0"/>
              <a:t>Preprocessing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2579" y="519188"/>
            <a:ext cx="5328285" cy="203009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71145" marR="902335" indent="-259079">
              <a:lnSpc>
                <a:spcPts val="1939"/>
              </a:lnSpc>
              <a:spcBef>
                <a:spcPts val="420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Once the tweets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are in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corpus,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-1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number  of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transformations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are</a:t>
            </a:r>
            <a:r>
              <a:rPr sz="1600" b="1" spc="-10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required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25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Remove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numbers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Remove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punctuation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5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Strip out </a:t>
            </a:r>
            <a:r>
              <a:rPr sz="1600" dirty="0">
                <a:latin typeface="Arial"/>
                <a:cs typeface="Arial"/>
              </a:rPr>
              <a:t>white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space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Stemming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Courier New"/>
                <a:cs typeface="Courier New"/>
              </a:rPr>
              <a:t>tm_map</a:t>
            </a:r>
            <a:r>
              <a:rPr sz="1600" b="1" spc="-74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used to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transform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 corpus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documents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892" y="-106569"/>
            <a:ext cx="6706108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Converting </a:t>
            </a:r>
            <a:r>
              <a:rPr spc="-5" dirty="0"/>
              <a:t>Text </a:t>
            </a:r>
            <a:r>
              <a:rPr dirty="0"/>
              <a:t>to </a:t>
            </a:r>
            <a:r>
              <a:rPr spc="5" dirty="0"/>
              <a:t>Lower</a:t>
            </a:r>
            <a:r>
              <a:rPr spc="-110" dirty="0"/>
              <a:t> </a:t>
            </a:r>
            <a:r>
              <a:rPr dirty="0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2579" y="516140"/>
            <a:ext cx="7325359" cy="1069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Convert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 tweet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text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1600" b="1" spc="-1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lowercase</a:t>
            </a:r>
            <a:endParaRPr sz="1600" dirty="0">
              <a:latin typeface="Arial"/>
              <a:cs typeface="Arial"/>
            </a:endParaRPr>
          </a:p>
          <a:p>
            <a:pPr marL="271145">
              <a:lnSpc>
                <a:spcPct val="100000"/>
              </a:lnSpc>
              <a:spcBef>
                <a:spcPts val="55"/>
              </a:spcBef>
            </a:pPr>
            <a:r>
              <a:rPr sz="1400" spc="10" dirty="0">
                <a:latin typeface="Courier New"/>
                <a:cs typeface="Courier New"/>
              </a:rPr>
              <a:t>myDocuments </a:t>
            </a:r>
            <a:r>
              <a:rPr sz="1400" spc="15" dirty="0">
                <a:latin typeface="Courier New"/>
                <a:cs typeface="Courier New"/>
              </a:rPr>
              <a:t>&lt;- tm_map(myDocuments,</a:t>
            </a:r>
            <a:r>
              <a:rPr sz="1400" spc="75" dirty="0">
                <a:latin typeface="Courier New"/>
                <a:cs typeface="Courier New"/>
              </a:rPr>
              <a:t> </a:t>
            </a:r>
            <a:r>
              <a:rPr sz="1400" spc="15" dirty="0">
                <a:latin typeface="Courier New"/>
                <a:cs typeface="Courier New"/>
              </a:rPr>
              <a:t>content_transformer(tolower))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271145">
              <a:lnSpc>
                <a:spcPct val="100000"/>
              </a:lnSpc>
            </a:pPr>
            <a:r>
              <a:rPr sz="1600" spc="0" dirty="0">
                <a:latin typeface="Courier New"/>
                <a:cs typeface="Courier New"/>
              </a:rPr>
              <a:t>inspect(myDocuments[1:4])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9893" y="2124431"/>
            <a:ext cx="6703509" cy="1456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892" y="-106569"/>
            <a:ext cx="6477508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0" dirty="0"/>
              <a:t>Removing Punctuation</a:t>
            </a:r>
            <a:r>
              <a:rPr spc="-114" dirty="0"/>
              <a:t> </a:t>
            </a:r>
            <a:r>
              <a:rPr spc="0" dirty="0"/>
              <a:t>Marks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2579" y="519188"/>
            <a:ext cx="6680200" cy="201803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71145" marR="1783714" indent="-259079">
              <a:lnSpc>
                <a:spcPct val="101899"/>
              </a:lnSpc>
              <a:spcBef>
                <a:spcPts val="80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Take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 backup of the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original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tweets to</a:t>
            </a:r>
            <a:r>
              <a:rPr sz="1600" b="1" spc="-1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support 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(later) stem-completion process:  </a:t>
            </a:r>
            <a:r>
              <a:rPr sz="1600" spc="5" dirty="0">
                <a:latin typeface="Courier New"/>
                <a:cs typeface="Courier New"/>
              </a:rPr>
              <a:t>originalBackup </a:t>
            </a:r>
            <a:r>
              <a:rPr sz="1600" spc="10" dirty="0">
                <a:latin typeface="Courier New"/>
                <a:cs typeface="Courier New"/>
              </a:rPr>
              <a:t>&lt;-</a:t>
            </a:r>
            <a:r>
              <a:rPr sz="1600" spc="-140" dirty="0">
                <a:latin typeface="Courier New"/>
                <a:cs typeface="Courier New"/>
              </a:rPr>
              <a:t> </a:t>
            </a:r>
            <a:r>
              <a:rPr sz="1600" spc="5" dirty="0">
                <a:latin typeface="Courier New"/>
                <a:cs typeface="Courier New"/>
              </a:rPr>
              <a:t>myDocuments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2220"/>
              </a:lnSpc>
              <a:spcBef>
                <a:spcPts val="1140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7F"/>
                </a:solidFill>
                <a:latin typeface="Arial"/>
                <a:cs typeface="Arial"/>
              </a:rPr>
              <a:t>To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remove punctuation marks from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1600" b="1" spc="-9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corpus:</a:t>
            </a:r>
            <a:endParaRPr sz="1600">
              <a:latin typeface="Arial"/>
              <a:cs typeface="Arial"/>
            </a:endParaRPr>
          </a:p>
          <a:p>
            <a:pPr marL="271145">
              <a:lnSpc>
                <a:spcPct val="100000"/>
              </a:lnSpc>
            </a:pPr>
            <a:r>
              <a:rPr sz="1600" spc="0" dirty="0">
                <a:latin typeface="Courier New"/>
                <a:cs typeface="Courier New"/>
              </a:rPr>
              <a:t>myDocuments &lt;-</a:t>
            </a:r>
            <a:r>
              <a:rPr sz="1600" spc="35" dirty="0">
                <a:latin typeface="Courier New"/>
                <a:cs typeface="Courier New"/>
              </a:rPr>
              <a:t> </a:t>
            </a:r>
            <a:r>
              <a:rPr sz="1600" spc="0" dirty="0">
                <a:latin typeface="Courier New"/>
                <a:cs typeface="Courier New"/>
              </a:rPr>
              <a:t>tm_map(myDocuments,removePunctuation)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271145">
              <a:lnSpc>
                <a:spcPct val="100000"/>
              </a:lnSpc>
              <a:spcBef>
                <a:spcPts val="5"/>
              </a:spcBef>
            </a:pPr>
            <a:r>
              <a:rPr sz="1600" spc="0" dirty="0">
                <a:latin typeface="Courier New"/>
                <a:cs typeface="Courier New"/>
              </a:rPr>
              <a:t>inspect(myDocuments[1:4])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9211" y="3014208"/>
            <a:ext cx="6982372" cy="1635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892" y="-106569"/>
            <a:ext cx="6172708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0" dirty="0"/>
              <a:t>Removing</a:t>
            </a:r>
            <a:r>
              <a:rPr spc="-75" dirty="0"/>
              <a:t> </a:t>
            </a:r>
            <a:r>
              <a:rPr spc="0" dirty="0"/>
              <a:t>Numbers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2579" y="519188"/>
            <a:ext cx="6183630" cy="10941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220"/>
              </a:lnSpc>
              <a:spcBef>
                <a:spcPts val="120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7F"/>
                </a:solidFill>
                <a:latin typeface="Arial"/>
                <a:cs typeface="Arial"/>
              </a:rPr>
              <a:t>To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remove numbers from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1600" b="1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corpus:</a:t>
            </a:r>
            <a:endParaRPr sz="1600">
              <a:latin typeface="Arial"/>
              <a:cs typeface="Arial"/>
            </a:endParaRPr>
          </a:p>
          <a:p>
            <a:pPr marL="271145">
              <a:lnSpc>
                <a:spcPct val="100000"/>
              </a:lnSpc>
            </a:pPr>
            <a:r>
              <a:rPr sz="1600" spc="0" dirty="0">
                <a:latin typeface="Courier New"/>
                <a:cs typeface="Courier New"/>
              </a:rPr>
              <a:t>myDocuments &lt;-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spc="0" dirty="0">
                <a:latin typeface="Courier New"/>
                <a:cs typeface="Courier New"/>
              </a:rPr>
              <a:t>tm_map(myDocuments,removeNumbers)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271145">
              <a:lnSpc>
                <a:spcPct val="100000"/>
              </a:lnSpc>
            </a:pPr>
            <a:r>
              <a:rPr sz="1600" spc="0" dirty="0">
                <a:latin typeface="Courier New"/>
                <a:cs typeface="Courier New"/>
              </a:rPr>
              <a:t>inspect(myDocuments[1:4])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3275" y="2058044"/>
            <a:ext cx="7240111" cy="1802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892" y="-14236"/>
            <a:ext cx="7017384" cy="38343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dirty="0"/>
              <a:t>Using User-Defined </a:t>
            </a:r>
            <a:r>
              <a:rPr sz="2400" spc="0" dirty="0"/>
              <a:t>Functions </a:t>
            </a:r>
            <a:r>
              <a:rPr sz="2400" dirty="0"/>
              <a:t>for </a:t>
            </a:r>
            <a:r>
              <a:rPr sz="2400" spc="-5" dirty="0"/>
              <a:t>Text</a:t>
            </a:r>
            <a:r>
              <a:rPr sz="2400" spc="-80" dirty="0"/>
              <a:t> </a:t>
            </a:r>
            <a:r>
              <a:rPr sz="2400" dirty="0"/>
              <a:t>Preprocessing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104900"/>
            <a:ext cx="7514590" cy="317119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User-defined</a:t>
            </a:r>
            <a:r>
              <a:rPr sz="1600" b="1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functions</a:t>
            </a:r>
            <a:r>
              <a:rPr sz="1600" b="1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will</a:t>
            </a:r>
            <a:r>
              <a:rPr sz="1600" b="1" spc="-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often</a:t>
            </a:r>
            <a:r>
              <a:rPr sz="1600" b="1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be</a:t>
            </a:r>
            <a:r>
              <a:rPr sz="1600" b="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employed</a:t>
            </a:r>
            <a:r>
              <a:rPr sz="1600" b="1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preprocess</a:t>
            </a:r>
            <a:r>
              <a:rPr sz="1600" b="1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1600" b="1" spc="-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text</a:t>
            </a:r>
            <a:endParaRPr sz="1600" dirty="0">
              <a:latin typeface="Arial"/>
              <a:cs typeface="Arial"/>
            </a:endParaRPr>
          </a:p>
          <a:p>
            <a:pPr marL="271145" marR="786130" indent="-259079">
              <a:lnSpc>
                <a:spcPts val="1939"/>
              </a:lnSpc>
              <a:spcBef>
                <a:spcPts val="1270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For example: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URLs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can be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removed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with a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regular expression in</a:t>
            </a:r>
            <a:r>
              <a:rPr sz="1600" b="1" spc="-3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 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user-defined</a:t>
            </a:r>
            <a:r>
              <a:rPr sz="1600" b="1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function</a:t>
            </a:r>
            <a:endParaRPr sz="1600" dirty="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35"/>
              </a:spcBef>
              <a:buClr>
                <a:srgbClr val="DA2027"/>
              </a:buClr>
              <a:buSzPct val="115625"/>
              <a:buFont typeface="Arial"/>
              <a:buChar char="•"/>
              <a:tabLst>
                <a:tab pos="473075" algn="l"/>
              </a:tabLst>
            </a:pPr>
            <a:r>
              <a:rPr sz="1600" spc="5" dirty="0">
                <a:latin typeface="Courier New"/>
                <a:cs typeface="Courier New"/>
              </a:rPr>
              <a:t>http[[:alnum:]]*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Arial"/>
                <a:cs typeface="Arial"/>
              </a:rPr>
              <a:t>matches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strings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that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begin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with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http</a:t>
            </a:r>
            <a:r>
              <a:rPr sz="1600" spc="-575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Arial"/>
                <a:cs typeface="Arial"/>
              </a:rPr>
              <a:t>and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are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followed</a:t>
            </a:r>
            <a:endParaRPr sz="1600" dirty="0">
              <a:latin typeface="Arial"/>
              <a:cs typeface="Arial"/>
            </a:endParaRPr>
          </a:p>
          <a:p>
            <a:pPr marL="472440">
              <a:lnSpc>
                <a:spcPct val="100000"/>
              </a:lnSpc>
              <a:spcBef>
                <a:spcPts val="145"/>
              </a:spcBef>
            </a:pPr>
            <a:r>
              <a:rPr sz="1600" spc="10" dirty="0">
                <a:latin typeface="Arial"/>
                <a:cs typeface="Arial"/>
              </a:rPr>
              <a:t>by any number </a:t>
            </a:r>
            <a:r>
              <a:rPr sz="1600" spc="5" dirty="0">
                <a:latin typeface="Arial"/>
                <a:cs typeface="Arial"/>
              </a:rPr>
              <a:t>of alphanumeric</a:t>
            </a:r>
            <a:r>
              <a:rPr sz="1600" spc="-24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characters</a:t>
            </a:r>
            <a:endParaRPr sz="1600" dirty="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95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Text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matching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pattern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then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replaced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with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empty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sting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using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gsub()</a:t>
            </a:r>
            <a:endParaRPr sz="1600" dirty="0">
              <a:latin typeface="Courier New"/>
              <a:cs typeface="Courier New"/>
            </a:endParaRPr>
          </a:p>
          <a:p>
            <a:pPr marL="213995" marR="528320">
              <a:lnSpc>
                <a:spcPts val="4250"/>
              </a:lnSpc>
              <a:spcBef>
                <a:spcPts val="480"/>
              </a:spcBef>
            </a:pPr>
            <a:r>
              <a:rPr sz="1600" spc="0" dirty="0">
                <a:latin typeface="Courier New"/>
                <a:cs typeface="Courier New"/>
              </a:rPr>
              <a:t>removeURL&lt;- function(x) gsub("http[[:alnum:]]*", </a:t>
            </a:r>
            <a:r>
              <a:rPr sz="1600" spc="5" dirty="0">
                <a:latin typeface="Courier New"/>
                <a:cs typeface="Courier New"/>
              </a:rPr>
              <a:t>"", </a:t>
            </a:r>
            <a:r>
              <a:rPr sz="1600" spc="10" dirty="0">
                <a:latin typeface="Courier New"/>
                <a:cs typeface="Courier New"/>
              </a:rPr>
              <a:t>x)  </a:t>
            </a:r>
            <a:r>
              <a:rPr sz="1600" spc="0" dirty="0">
                <a:latin typeface="Courier New"/>
                <a:cs typeface="Courier New"/>
              </a:rPr>
              <a:t>myDocuments&lt;-tm_map(myDocuments,</a:t>
            </a:r>
            <a:endParaRPr sz="1600" dirty="0">
              <a:latin typeface="Courier New"/>
              <a:cs typeface="Courier New"/>
            </a:endParaRPr>
          </a:p>
          <a:p>
            <a:pPr marL="835660">
              <a:lnSpc>
                <a:spcPts val="1410"/>
              </a:lnSpc>
            </a:pPr>
            <a:r>
              <a:rPr sz="1600" spc="0" dirty="0">
                <a:latin typeface="Courier New"/>
                <a:cs typeface="Courier New"/>
              </a:rPr>
              <a:t>content_transformer(removeURL))</a:t>
            </a:r>
            <a:endParaRPr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892" y="0"/>
            <a:ext cx="5715508" cy="5127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0" dirty="0"/>
              <a:t>Removing Stop</a:t>
            </a:r>
            <a:r>
              <a:rPr spc="-110" dirty="0"/>
              <a:t> </a:t>
            </a:r>
            <a:r>
              <a:rPr spc="0" dirty="0"/>
              <a:t>Words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2579" y="519188"/>
            <a:ext cx="7192645" cy="38893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220"/>
              </a:lnSpc>
              <a:spcBef>
                <a:spcPts val="120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7F"/>
                </a:solidFill>
                <a:latin typeface="Arial"/>
                <a:cs typeface="Arial"/>
              </a:rPr>
              <a:t>To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remove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 </a:t>
            </a:r>
            <a:r>
              <a:rPr sz="1600" b="1" i="1" spc="5" dirty="0">
                <a:solidFill>
                  <a:srgbClr val="00007F"/>
                </a:solidFill>
                <a:latin typeface="Century Schoolbook"/>
                <a:cs typeface="Century Schoolbook"/>
              </a:rPr>
              <a:t>standard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stop words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from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1600" b="1" spc="-19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corpus:</a:t>
            </a:r>
            <a:endParaRPr sz="1600">
              <a:latin typeface="Arial"/>
              <a:cs typeface="Arial"/>
            </a:endParaRPr>
          </a:p>
          <a:p>
            <a:pPr marL="259079">
              <a:lnSpc>
                <a:spcPct val="100000"/>
              </a:lnSpc>
            </a:pPr>
            <a:r>
              <a:rPr sz="1600" spc="0" dirty="0">
                <a:latin typeface="Courier New"/>
                <a:cs typeface="Courier New"/>
              </a:rPr>
              <a:t>myDocuments &lt;- tm_map(myDocuments,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0" dirty="0">
                <a:latin typeface="Courier New"/>
                <a:cs typeface="Courier New"/>
              </a:rPr>
              <a:t>removeWords,</a:t>
            </a:r>
            <a:endParaRPr sz="1600">
              <a:latin typeface="Courier New"/>
              <a:cs typeface="Courier New"/>
            </a:endParaRPr>
          </a:p>
          <a:p>
            <a:pPr marL="259079">
              <a:lnSpc>
                <a:spcPct val="100000"/>
              </a:lnSpc>
              <a:spcBef>
                <a:spcPts val="215"/>
              </a:spcBef>
            </a:pPr>
            <a:r>
              <a:rPr sz="1600" spc="0" dirty="0">
                <a:latin typeface="Courier New"/>
                <a:cs typeface="Courier New"/>
              </a:rPr>
              <a:t>stopwords("english"))</a:t>
            </a:r>
            <a:endParaRPr sz="1600">
              <a:latin typeface="Courier New"/>
              <a:cs typeface="Courier New"/>
            </a:endParaRPr>
          </a:p>
          <a:p>
            <a:pPr marL="271145" marR="5080" indent="-259079">
              <a:lnSpc>
                <a:spcPts val="1939"/>
              </a:lnSpc>
              <a:spcBef>
                <a:spcPts val="1465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Before removing standard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stop words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from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corpus, extra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stop</a:t>
            </a:r>
            <a:r>
              <a:rPr sz="1600" b="1" spc="-2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words  may be added to the</a:t>
            </a:r>
            <a:r>
              <a:rPr sz="1600" b="1" spc="-2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list</a:t>
            </a:r>
            <a:endParaRPr sz="1600">
              <a:latin typeface="Arial"/>
              <a:cs typeface="Arial"/>
            </a:endParaRPr>
          </a:p>
          <a:p>
            <a:pPr marL="213360">
              <a:lnSpc>
                <a:spcPct val="100000"/>
              </a:lnSpc>
              <a:spcBef>
                <a:spcPts val="5"/>
              </a:spcBef>
            </a:pPr>
            <a:r>
              <a:rPr sz="1600" spc="0" dirty="0">
                <a:latin typeface="Courier New"/>
                <a:cs typeface="Courier New"/>
              </a:rPr>
              <a:t>myStopwords&lt;- c(stopwords("english"), "other",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0" dirty="0">
                <a:latin typeface="Courier New"/>
                <a:cs typeface="Courier New"/>
              </a:rPr>
              <a:t>"words")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Words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may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be</a:t>
            </a:r>
            <a:r>
              <a:rPr sz="1600" b="1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removed</a:t>
            </a:r>
            <a:endParaRPr sz="1600">
              <a:latin typeface="Arial"/>
              <a:cs typeface="Arial"/>
            </a:endParaRPr>
          </a:p>
          <a:p>
            <a:pPr marL="259079">
              <a:lnSpc>
                <a:spcPct val="100000"/>
              </a:lnSpc>
              <a:spcBef>
                <a:spcPts val="20"/>
              </a:spcBef>
            </a:pPr>
            <a:r>
              <a:rPr sz="1600" spc="0" dirty="0">
                <a:latin typeface="Courier New"/>
                <a:cs typeface="Courier New"/>
              </a:rPr>
              <a:t>Exclu&lt;-which(myStopwords %in% c("across",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"some"))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1600" spc="0" dirty="0">
                <a:latin typeface="Courier New"/>
                <a:cs typeface="Courier New"/>
              </a:rPr>
              <a:t>myStopwords &lt;-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spc="0" dirty="0">
                <a:latin typeface="Courier New"/>
                <a:cs typeface="Courier New"/>
              </a:rPr>
              <a:t>myStopwords[-Exclu]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7F"/>
                </a:solidFill>
                <a:latin typeface="Arial"/>
                <a:cs typeface="Arial"/>
              </a:rPr>
              <a:t>To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remove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 </a:t>
            </a:r>
            <a:r>
              <a:rPr sz="1600" b="1" i="1" spc="0" dirty="0">
                <a:solidFill>
                  <a:srgbClr val="00007F"/>
                </a:solidFill>
                <a:latin typeface="Century Schoolbook"/>
                <a:cs typeface="Century Schoolbook"/>
              </a:rPr>
              <a:t>modified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stop word</a:t>
            </a:r>
            <a:r>
              <a:rPr sz="1600" b="1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list:</a:t>
            </a:r>
            <a:endParaRPr sz="1600">
              <a:latin typeface="Arial"/>
              <a:cs typeface="Arial"/>
            </a:endParaRPr>
          </a:p>
          <a:p>
            <a:pPr marL="259079" marR="1148080">
              <a:lnSpc>
                <a:spcPct val="101200"/>
              </a:lnSpc>
            </a:pPr>
            <a:r>
              <a:rPr sz="1600" spc="0" dirty="0">
                <a:latin typeface="Courier New"/>
                <a:cs typeface="Courier New"/>
              </a:rPr>
              <a:t>myDocuments &lt;- tm_map(myDocuments, removeWords,  myStopwords)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571500"/>
            <a:ext cx="517398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Approaches for Data Mining </a:t>
            </a:r>
            <a:r>
              <a:rPr spc="0" dirty="0"/>
              <a:t>Large</a:t>
            </a:r>
            <a:r>
              <a:rPr spc="-50" dirty="0"/>
              <a:t> </a:t>
            </a:r>
            <a:r>
              <a:rPr dirty="0"/>
              <a:t>Data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7200" y="1562100"/>
            <a:ext cx="7306309" cy="3069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97816" marR="1315720" indent="-285750">
              <a:lnSpc>
                <a:spcPts val="1939"/>
              </a:lnSpc>
              <a:spcBef>
                <a:spcPts val="420"/>
              </a:spcBef>
              <a:buFont typeface="Wingdings" panose="05000000000000000000" pitchFamily="2" charset="2"/>
              <a:buChar char="v"/>
            </a:pP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Historically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,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where the data set to be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analyzed is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too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large  for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memory,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approach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has been to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data-mine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-2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sample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25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Take </a:t>
            </a:r>
            <a:r>
              <a:rPr sz="1600" spc="10" dirty="0">
                <a:latin typeface="Arial"/>
                <a:cs typeface="Arial"/>
              </a:rPr>
              <a:t>a manageable</a:t>
            </a:r>
            <a:r>
              <a:rPr sz="1600" spc="-19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subset</a:t>
            </a:r>
            <a:endParaRPr sz="1600" dirty="0">
              <a:latin typeface="Arial"/>
              <a:cs typeface="Arial"/>
            </a:endParaRPr>
          </a:p>
          <a:p>
            <a:pPr marL="758190" lvl="1" indent="-285750">
              <a:lnSpc>
                <a:spcPct val="100000"/>
              </a:lnSpc>
              <a:spcBef>
                <a:spcPts val="219"/>
              </a:spcBef>
              <a:buClr>
                <a:srgbClr val="DA2027"/>
              </a:buClr>
              <a:buFont typeface="Wingdings" panose="05000000000000000000" pitchFamily="2" charset="2"/>
              <a:buChar char="v"/>
              <a:tabLst>
                <a:tab pos="683895" algn="l"/>
              </a:tabLst>
            </a:pPr>
            <a:r>
              <a:rPr sz="1600" spc="5" dirty="0">
                <a:latin typeface="Arial"/>
                <a:cs typeface="Arial"/>
              </a:rPr>
              <a:t>Fits in memory, </a:t>
            </a:r>
            <a:r>
              <a:rPr sz="1600" spc="10" dirty="0">
                <a:latin typeface="Arial"/>
                <a:cs typeface="Arial"/>
              </a:rPr>
              <a:t>runs </a:t>
            </a:r>
            <a:r>
              <a:rPr sz="1600" spc="5" dirty="0">
                <a:latin typeface="Arial"/>
                <a:cs typeface="Arial"/>
              </a:rPr>
              <a:t>in </a:t>
            </a:r>
            <a:r>
              <a:rPr sz="1600" spc="10" dirty="0">
                <a:latin typeface="Arial"/>
                <a:cs typeface="Arial"/>
              </a:rPr>
              <a:t>reasonable</a:t>
            </a:r>
            <a:r>
              <a:rPr sz="1600" spc="-26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time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90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Develop a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model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45"/>
              </a:spcBef>
              <a:buFont typeface="Wingdings" panose="05000000000000000000" pitchFamily="2" charset="2"/>
              <a:buChar char="v"/>
            </a:pPr>
            <a:r>
              <a:rPr sz="1600" b="1" spc="5" dirty="0" smtClean="0">
                <a:solidFill>
                  <a:srgbClr val="00007F"/>
                </a:solidFill>
                <a:latin typeface="Arial"/>
                <a:cs typeface="Arial"/>
              </a:rPr>
              <a:t>Limitations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of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this</a:t>
            </a:r>
            <a:r>
              <a:rPr sz="1600" b="1" spc="-10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method?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40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Does </a:t>
            </a:r>
            <a:r>
              <a:rPr sz="1600" spc="5" dirty="0">
                <a:latin typeface="Arial"/>
                <a:cs typeface="Arial"/>
              </a:rPr>
              <a:t>not </a:t>
            </a:r>
            <a:r>
              <a:rPr sz="1600" spc="10" dirty="0">
                <a:latin typeface="Arial"/>
                <a:cs typeface="Arial"/>
              </a:rPr>
              <a:t>support </a:t>
            </a:r>
            <a:r>
              <a:rPr sz="1600" spc="5" dirty="0">
                <a:latin typeface="Arial"/>
                <a:cs typeface="Arial"/>
              </a:rPr>
              <a:t>finer-grained</a:t>
            </a:r>
            <a:r>
              <a:rPr sz="1600" spc="-229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approaches</a:t>
            </a:r>
            <a:endParaRPr sz="1600" dirty="0">
              <a:latin typeface="Arial"/>
              <a:cs typeface="Arial"/>
            </a:endParaRPr>
          </a:p>
          <a:p>
            <a:pPr marL="758190" marR="530225" lvl="1" indent="-285750">
              <a:lnSpc>
                <a:spcPct val="101200"/>
              </a:lnSpc>
              <a:spcBef>
                <a:spcPts val="195"/>
              </a:spcBef>
              <a:buClr>
                <a:srgbClr val="DA2027"/>
              </a:buClr>
              <a:buFont typeface="Wingdings" panose="05000000000000000000" pitchFamily="2" charset="2"/>
              <a:buChar char="v"/>
              <a:tabLst>
                <a:tab pos="683895" algn="l"/>
              </a:tabLst>
            </a:pPr>
            <a:r>
              <a:rPr sz="1600" spc="10" dirty="0">
                <a:latin typeface="Arial"/>
                <a:cs typeface="Arial"/>
              </a:rPr>
              <a:t>For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example,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making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specific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purchase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recommendations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such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as:  “Customers </a:t>
            </a:r>
            <a:r>
              <a:rPr sz="1600" dirty="0">
                <a:latin typeface="Arial"/>
                <a:cs typeface="Arial"/>
              </a:rPr>
              <a:t>who </a:t>
            </a:r>
            <a:r>
              <a:rPr sz="1600" spc="10" dirty="0">
                <a:latin typeface="Arial"/>
                <a:cs typeface="Arial"/>
              </a:rPr>
              <a:t>bought product </a:t>
            </a:r>
            <a:r>
              <a:rPr sz="1600" spc="5" dirty="0">
                <a:latin typeface="Arial"/>
                <a:cs typeface="Arial"/>
              </a:rPr>
              <a:t>X, also </a:t>
            </a:r>
            <a:r>
              <a:rPr sz="1600" spc="10" dirty="0">
                <a:latin typeface="Arial"/>
                <a:cs typeface="Arial"/>
              </a:rPr>
              <a:t>bought</a:t>
            </a:r>
            <a:r>
              <a:rPr sz="1600" spc="-31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...”</a:t>
            </a:r>
            <a:endParaRPr sz="1600" dirty="0">
              <a:latin typeface="Arial"/>
              <a:cs typeface="Arial"/>
            </a:endParaRPr>
          </a:p>
          <a:p>
            <a:pPr marL="758190" marR="5080" lvl="1" indent="-285750">
              <a:lnSpc>
                <a:spcPct val="101200"/>
              </a:lnSpc>
              <a:spcBef>
                <a:spcPts val="170"/>
              </a:spcBef>
              <a:buClr>
                <a:srgbClr val="DA2027"/>
              </a:buClr>
              <a:buFont typeface="Wingdings" panose="05000000000000000000" pitchFamily="2" charset="2"/>
              <a:buChar char="v"/>
              <a:tabLst>
                <a:tab pos="683895" algn="l"/>
              </a:tabLst>
            </a:pPr>
            <a:r>
              <a:rPr sz="1600" spc="10" dirty="0">
                <a:latin typeface="Arial"/>
                <a:cs typeface="Arial"/>
              </a:rPr>
              <a:t>Such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techniques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require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much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more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data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than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broader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approaches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such  </a:t>
            </a:r>
            <a:r>
              <a:rPr sz="1600" spc="5" dirty="0">
                <a:latin typeface="Arial"/>
                <a:cs typeface="Arial"/>
              </a:rPr>
              <a:t>as: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“Our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top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10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most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popular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products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are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...”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892" y="0"/>
            <a:ext cx="5334508" cy="5127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Text</a:t>
            </a:r>
            <a:r>
              <a:rPr spc="-50" dirty="0"/>
              <a:t> </a:t>
            </a:r>
            <a:r>
              <a:rPr dirty="0"/>
              <a:t>Stemming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2579" y="367375"/>
            <a:ext cx="6171565" cy="1383030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R="2587625" algn="ctr">
              <a:lnSpc>
                <a:spcPct val="100000"/>
              </a:lnSpc>
              <a:spcBef>
                <a:spcPts val="1315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7F"/>
                </a:solidFill>
                <a:latin typeface="Arial"/>
                <a:cs typeface="Arial"/>
              </a:rPr>
              <a:t>To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stem words within the</a:t>
            </a:r>
            <a:r>
              <a:rPr sz="1600" b="1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corpus:</a:t>
            </a:r>
            <a:endParaRPr sz="1600">
              <a:latin typeface="Arial"/>
              <a:cs typeface="Arial"/>
            </a:endParaRPr>
          </a:p>
          <a:p>
            <a:pPr marL="259079">
              <a:lnSpc>
                <a:spcPct val="100000"/>
              </a:lnSpc>
              <a:spcBef>
                <a:spcPts val="1080"/>
              </a:spcBef>
            </a:pPr>
            <a:r>
              <a:rPr sz="1600" spc="0" dirty="0">
                <a:latin typeface="Courier New"/>
                <a:cs typeface="Courier New"/>
              </a:rPr>
              <a:t>myDocuments &lt;- tm_map(myDocuments,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0" dirty="0">
                <a:latin typeface="Courier New"/>
                <a:cs typeface="Courier New"/>
              </a:rPr>
              <a:t>stemDocument)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271145">
              <a:lnSpc>
                <a:spcPct val="100000"/>
              </a:lnSpc>
            </a:pPr>
            <a:r>
              <a:rPr sz="1600" spc="0" dirty="0">
                <a:latin typeface="Courier New"/>
                <a:cs typeface="Courier New"/>
              </a:rPr>
              <a:t>inspect(myDocuments[1:4])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2931" y="2185599"/>
            <a:ext cx="6370542" cy="1785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892" y="0"/>
            <a:ext cx="5867908" cy="5127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Text</a:t>
            </a:r>
            <a:r>
              <a:rPr spc="-50" dirty="0"/>
              <a:t> </a:t>
            </a:r>
            <a:r>
              <a:rPr dirty="0"/>
              <a:t>Stemming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2579" y="519188"/>
            <a:ext cx="6430645" cy="13411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220"/>
              </a:lnSpc>
              <a:spcBef>
                <a:spcPts val="120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Completing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stemming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process</a:t>
            </a:r>
            <a:r>
              <a:rPr sz="1600" b="1" spc="-18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(optional)</a:t>
            </a:r>
            <a:endParaRPr sz="1600" dirty="0">
              <a:latin typeface="Arial"/>
              <a:cs typeface="Arial"/>
            </a:endParaRPr>
          </a:p>
          <a:p>
            <a:pPr marL="835660" marR="5080" indent="-564515">
              <a:lnSpc>
                <a:spcPts val="1939"/>
              </a:lnSpc>
              <a:spcBef>
                <a:spcPts val="45"/>
              </a:spcBef>
            </a:pPr>
            <a:r>
              <a:rPr sz="1600" spc="0" dirty="0">
                <a:latin typeface="Courier New"/>
                <a:cs typeface="Courier New"/>
              </a:rPr>
              <a:t>myDocuments &lt;- tm_map(myDocuments, stemCompletion,  dictionary=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0" dirty="0">
                <a:latin typeface="Courier New"/>
                <a:cs typeface="Courier New"/>
              </a:rPr>
              <a:t>originalBackup)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271145">
              <a:lnSpc>
                <a:spcPct val="100000"/>
              </a:lnSpc>
            </a:pPr>
            <a:r>
              <a:rPr sz="1600" spc="0" dirty="0">
                <a:latin typeface="Courier New"/>
                <a:cs typeface="Courier New"/>
              </a:rPr>
              <a:t>inspect(myDocuments[1:4])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9012" y="2615578"/>
            <a:ext cx="6888910" cy="17254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892" y="0"/>
            <a:ext cx="6782308" cy="5127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Building </a:t>
            </a:r>
            <a:r>
              <a:rPr spc="0" dirty="0"/>
              <a:t>a </a:t>
            </a:r>
            <a:r>
              <a:rPr spc="-5" dirty="0"/>
              <a:t>Term </a:t>
            </a:r>
            <a:r>
              <a:rPr spc="0" dirty="0"/>
              <a:t>Document</a:t>
            </a:r>
            <a:r>
              <a:rPr spc="-15" dirty="0"/>
              <a:t> </a:t>
            </a:r>
            <a:r>
              <a:rPr dirty="0"/>
              <a:t>Matrix</a:t>
            </a:r>
          </a:p>
        </p:txBody>
      </p:sp>
      <p:sp>
        <p:nvSpPr>
          <p:cNvPr id="3" name="object 3"/>
          <p:cNvSpPr/>
          <p:nvPr/>
        </p:nvSpPr>
        <p:spPr>
          <a:xfrm>
            <a:off x="26504" y="1647444"/>
            <a:ext cx="7915909" cy="10716895"/>
          </a:xfrm>
          <a:custGeom>
            <a:avLst/>
            <a:gdLst/>
            <a:ahLst/>
            <a:cxnLst/>
            <a:rect l="l" t="t" r="r" b="b"/>
            <a:pathLst>
              <a:path w="7915909" h="10716895">
                <a:moveTo>
                  <a:pt x="7915656" y="0"/>
                </a:moveTo>
                <a:lnTo>
                  <a:pt x="0" y="0"/>
                </a:lnTo>
                <a:lnTo>
                  <a:pt x="0" y="3572255"/>
                </a:lnTo>
                <a:lnTo>
                  <a:pt x="7915656" y="0"/>
                </a:lnTo>
                <a:close/>
              </a:path>
              <a:path w="7915909" h="10716895">
                <a:moveTo>
                  <a:pt x="7915656" y="3572255"/>
                </a:moveTo>
                <a:lnTo>
                  <a:pt x="0" y="3572255"/>
                </a:lnTo>
                <a:lnTo>
                  <a:pt x="0" y="10716767"/>
                </a:lnTo>
                <a:lnTo>
                  <a:pt x="7915656" y="35722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1647444"/>
            <a:ext cx="7927975" cy="3584575"/>
          </a:xfrm>
          <a:custGeom>
            <a:avLst/>
            <a:gdLst/>
            <a:ahLst/>
            <a:cxnLst/>
            <a:rect l="l" t="t" r="r" b="b"/>
            <a:pathLst>
              <a:path w="7927975" h="3584575">
                <a:moveTo>
                  <a:pt x="7927848" y="6095"/>
                </a:moveTo>
                <a:lnTo>
                  <a:pt x="7927848" y="3047"/>
                </a:lnTo>
                <a:lnTo>
                  <a:pt x="7924800" y="0"/>
                </a:lnTo>
                <a:lnTo>
                  <a:pt x="3047" y="0"/>
                </a:lnTo>
                <a:lnTo>
                  <a:pt x="0" y="3048"/>
                </a:lnTo>
                <a:lnTo>
                  <a:pt x="0" y="3581400"/>
                </a:lnTo>
                <a:lnTo>
                  <a:pt x="3048" y="3584448"/>
                </a:lnTo>
                <a:lnTo>
                  <a:pt x="6096" y="3584448"/>
                </a:lnTo>
                <a:lnTo>
                  <a:pt x="6096" y="6095"/>
                </a:lnTo>
                <a:lnTo>
                  <a:pt x="7927848" y="6095"/>
                </a:lnTo>
                <a:close/>
              </a:path>
              <a:path w="7927975" h="3584575">
                <a:moveTo>
                  <a:pt x="12192" y="3584448"/>
                </a:moveTo>
                <a:lnTo>
                  <a:pt x="12192" y="3578352"/>
                </a:lnTo>
                <a:lnTo>
                  <a:pt x="6096" y="3578351"/>
                </a:lnTo>
                <a:lnTo>
                  <a:pt x="6096" y="3584448"/>
                </a:lnTo>
                <a:lnTo>
                  <a:pt x="12192" y="3584448"/>
                </a:lnTo>
                <a:close/>
              </a:path>
              <a:path w="7927975" h="3584575">
                <a:moveTo>
                  <a:pt x="7927848" y="3581399"/>
                </a:moveTo>
                <a:lnTo>
                  <a:pt x="7927848" y="3578351"/>
                </a:lnTo>
                <a:lnTo>
                  <a:pt x="12191" y="3578351"/>
                </a:lnTo>
                <a:lnTo>
                  <a:pt x="12192" y="3584448"/>
                </a:lnTo>
                <a:lnTo>
                  <a:pt x="7924800" y="3584447"/>
                </a:lnTo>
                <a:lnTo>
                  <a:pt x="7927848" y="3581399"/>
                </a:lnTo>
                <a:close/>
              </a:path>
              <a:path w="7927975" h="3584575">
                <a:moveTo>
                  <a:pt x="7927848" y="3578351"/>
                </a:moveTo>
                <a:lnTo>
                  <a:pt x="7927848" y="6095"/>
                </a:lnTo>
                <a:lnTo>
                  <a:pt x="7921752" y="6095"/>
                </a:lnTo>
                <a:lnTo>
                  <a:pt x="7921752" y="3578351"/>
                </a:lnTo>
                <a:lnTo>
                  <a:pt x="7927848" y="3578351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8495" y="1653539"/>
            <a:ext cx="7915909" cy="3572510"/>
          </a:xfrm>
          <a:custGeom>
            <a:avLst/>
            <a:gdLst/>
            <a:ahLst/>
            <a:cxnLst/>
            <a:rect l="l" t="t" r="r" b="b"/>
            <a:pathLst>
              <a:path w="7915909" h="3572510">
                <a:moveTo>
                  <a:pt x="0" y="0"/>
                </a:moveTo>
                <a:lnTo>
                  <a:pt x="0" y="3572256"/>
                </a:lnTo>
                <a:lnTo>
                  <a:pt x="7915656" y="3572255"/>
                </a:lnTo>
                <a:lnTo>
                  <a:pt x="79156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1647444"/>
            <a:ext cx="7927975" cy="3584575"/>
          </a:xfrm>
          <a:custGeom>
            <a:avLst/>
            <a:gdLst/>
            <a:ahLst/>
            <a:cxnLst/>
            <a:rect l="l" t="t" r="r" b="b"/>
            <a:pathLst>
              <a:path w="7927975" h="3584575">
                <a:moveTo>
                  <a:pt x="7927848" y="3581399"/>
                </a:moveTo>
                <a:lnTo>
                  <a:pt x="7927848" y="3047"/>
                </a:lnTo>
                <a:lnTo>
                  <a:pt x="7924800" y="0"/>
                </a:lnTo>
                <a:lnTo>
                  <a:pt x="3047" y="0"/>
                </a:lnTo>
                <a:lnTo>
                  <a:pt x="0" y="3048"/>
                </a:lnTo>
                <a:lnTo>
                  <a:pt x="0" y="3581400"/>
                </a:lnTo>
                <a:lnTo>
                  <a:pt x="3048" y="3584448"/>
                </a:lnTo>
                <a:lnTo>
                  <a:pt x="6096" y="3584448"/>
                </a:lnTo>
                <a:lnTo>
                  <a:pt x="6096" y="12192"/>
                </a:lnTo>
                <a:lnTo>
                  <a:pt x="12191" y="6096"/>
                </a:lnTo>
                <a:lnTo>
                  <a:pt x="12191" y="12192"/>
                </a:lnTo>
                <a:lnTo>
                  <a:pt x="7915656" y="12191"/>
                </a:lnTo>
                <a:lnTo>
                  <a:pt x="7915656" y="6095"/>
                </a:lnTo>
                <a:lnTo>
                  <a:pt x="7921752" y="12191"/>
                </a:lnTo>
                <a:lnTo>
                  <a:pt x="7921752" y="3584447"/>
                </a:lnTo>
                <a:lnTo>
                  <a:pt x="7924800" y="3584447"/>
                </a:lnTo>
                <a:lnTo>
                  <a:pt x="7927848" y="3581399"/>
                </a:lnTo>
                <a:close/>
              </a:path>
              <a:path w="7927975" h="3584575">
                <a:moveTo>
                  <a:pt x="12191" y="12192"/>
                </a:moveTo>
                <a:lnTo>
                  <a:pt x="12191" y="6096"/>
                </a:lnTo>
                <a:lnTo>
                  <a:pt x="6096" y="12192"/>
                </a:lnTo>
                <a:lnTo>
                  <a:pt x="12191" y="12192"/>
                </a:lnTo>
                <a:close/>
              </a:path>
              <a:path w="7927975" h="3584575">
                <a:moveTo>
                  <a:pt x="12191" y="3572256"/>
                </a:moveTo>
                <a:lnTo>
                  <a:pt x="12191" y="12192"/>
                </a:lnTo>
                <a:lnTo>
                  <a:pt x="6096" y="12192"/>
                </a:lnTo>
                <a:lnTo>
                  <a:pt x="6096" y="3572256"/>
                </a:lnTo>
                <a:lnTo>
                  <a:pt x="12191" y="3572256"/>
                </a:lnTo>
                <a:close/>
              </a:path>
              <a:path w="7927975" h="3584575">
                <a:moveTo>
                  <a:pt x="7921752" y="3572255"/>
                </a:moveTo>
                <a:lnTo>
                  <a:pt x="6096" y="3572256"/>
                </a:lnTo>
                <a:lnTo>
                  <a:pt x="12191" y="3578351"/>
                </a:lnTo>
                <a:lnTo>
                  <a:pt x="12191" y="3584448"/>
                </a:lnTo>
                <a:lnTo>
                  <a:pt x="7915656" y="3584447"/>
                </a:lnTo>
                <a:lnTo>
                  <a:pt x="7915656" y="3578351"/>
                </a:lnTo>
                <a:lnTo>
                  <a:pt x="7921752" y="3572255"/>
                </a:lnTo>
                <a:close/>
              </a:path>
              <a:path w="7927975" h="3584575">
                <a:moveTo>
                  <a:pt x="12191" y="3584448"/>
                </a:moveTo>
                <a:lnTo>
                  <a:pt x="12191" y="3578351"/>
                </a:lnTo>
                <a:lnTo>
                  <a:pt x="6096" y="3572256"/>
                </a:lnTo>
                <a:lnTo>
                  <a:pt x="6096" y="3584448"/>
                </a:lnTo>
                <a:lnTo>
                  <a:pt x="12191" y="3584448"/>
                </a:lnTo>
                <a:close/>
              </a:path>
              <a:path w="7927975" h="3584575">
                <a:moveTo>
                  <a:pt x="7921752" y="12191"/>
                </a:moveTo>
                <a:lnTo>
                  <a:pt x="7915656" y="6095"/>
                </a:lnTo>
                <a:lnTo>
                  <a:pt x="7915656" y="12191"/>
                </a:lnTo>
                <a:lnTo>
                  <a:pt x="7921752" y="12191"/>
                </a:lnTo>
                <a:close/>
              </a:path>
              <a:path w="7927975" h="3584575">
                <a:moveTo>
                  <a:pt x="7921752" y="3572255"/>
                </a:moveTo>
                <a:lnTo>
                  <a:pt x="7921752" y="12191"/>
                </a:lnTo>
                <a:lnTo>
                  <a:pt x="7915656" y="12191"/>
                </a:lnTo>
                <a:lnTo>
                  <a:pt x="7915656" y="3572255"/>
                </a:lnTo>
                <a:lnTo>
                  <a:pt x="7921752" y="3572255"/>
                </a:lnTo>
                <a:close/>
              </a:path>
              <a:path w="7927975" h="3584575">
                <a:moveTo>
                  <a:pt x="7921752" y="3584447"/>
                </a:moveTo>
                <a:lnTo>
                  <a:pt x="7921752" y="3572255"/>
                </a:lnTo>
                <a:lnTo>
                  <a:pt x="7915656" y="3578351"/>
                </a:lnTo>
                <a:lnTo>
                  <a:pt x="7915656" y="3584447"/>
                </a:lnTo>
                <a:lnTo>
                  <a:pt x="7921752" y="358444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2579" y="519188"/>
            <a:ext cx="7048500" cy="21278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220"/>
              </a:lnSpc>
              <a:spcBef>
                <a:spcPts val="120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7F"/>
                </a:solidFill>
                <a:latin typeface="Arial"/>
                <a:cs typeface="Arial"/>
              </a:rPr>
              <a:t>To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create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TDM:</a:t>
            </a:r>
            <a:endParaRPr sz="1600" dirty="0">
              <a:latin typeface="Arial"/>
              <a:cs typeface="Arial"/>
            </a:endParaRPr>
          </a:p>
          <a:p>
            <a:pPr marL="835025" marR="1946275" indent="-411480">
              <a:lnSpc>
                <a:spcPts val="1939"/>
              </a:lnSpc>
              <a:spcBef>
                <a:spcPts val="45"/>
              </a:spcBef>
            </a:pPr>
            <a:r>
              <a:rPr sz="1600" spc="5" dirty="0">
                <a:latin typeface="Courier New"/>
                <a:cs typeface="Courier New"/>
              </a:rPr>
              <a:t>DTM </a:t>
            </a:r>
            <a:r>
              <a:rPr sz="1600" spc="0" dirty="0">
                <a:latin typeface="Courier New"/>
                <a:cs typeface="Courier New"/>
              </a:rPr>
              <a:t>&lt;- </a:t>
            </a:r>
            <a:r>
              <a:rPr sz="1600" dirty="0">
                <a:latin typeface="Courier New"/>
                <a:cs typeface="Courier New"/>
              </a:rPr>
              <a:t>TermDocumentMatrix(myDocuments,  </a:t>
            </a:r>
            <a:r>
              <a:rPr sz="1600" spc="0" dirty="0">
                <a:latin typeface="Courier New"/>
                <a:cs typeface="Courier New"/>
              </a:rPr>
              <a:t>control=list(minWordLength=1))</a:t>
            </a:r>
            <a:endParaRPr sz="1600" dirty="0">
              <a:latin typeface="Courier New"/>
              <a:cs typeface="Courier New"/>
            </a:endParaRPr>
          </a:p>
          <a:p>
            <a:pPr marL="271145">
              <a:lnSpc>
                <a:spcPct val="100000"/>
              </a:lnSpc>
              <a:spcBef>
                <a:spcPts val="155"/>
              </a:spcBef>
              <a:tabLst>
                <a:tab pos="3712845" algn="l"/>
              </a:tabLst>
            </a:pPr>
            <a:r>
              <a:rPr sz="1600" spc="0" dirty="0">
                <a:latin typeface="Courier New"/>
                <a:cs typeface="Courier New"/>
              </a:rPr>
              <a:t>inspect(DTM[90:105,</a:t>
            </a:r>
            <a:r>
              <a:rPr sz="1600" spc="30" dirty="0">
                <a:latin typeface="Courier New"/>
                <a:cs typeface="Courier New"/>
              </a:rPr>
              <a:t> </a:t>
            </a:r>
            <a:r>
              <a:rPr sz="1600" spc="0" dirty="0">
                <a:latin typeface="Courier New"/>
                <a:cs typeface="Courier New"/>
              </a:rPr>
              <a:t>1:20])	</a:t>
            </a:r>
            <a:r>
              <a:rPr sz="1600" spc="10" dirty="0">
                <a:latin typeface="Courier New"/>
                <a:cs typeface="Courier New"/>
              </a:rPr>
              <a:t># </a:t>
            </a:r>
            <a:r>
              <a:rPr sz="1600" spc="0" dirty="0">
                <a:latin typeface="Courier New"/>
                <a:cs typeface="Courier New"/>
              </a:rPr>
              <a:t>view </a:t>
            </a:r>
            <a:r>
              <a:rPr sz="1600" spc="10" dirty="0">
                <a:latin typeface="Courier New"/>
                <a:cs typeface="Courier New"/>
              </a:rPr>
              <a:t>a </a:t>
            </a:r>
            <a:r>
              <a:rPr sz="1600" spc="0" dirty="0">
                <a:latin typeface="Courier New"/>
                <a:cs typeface="Courier New"/>
              </a:rPr>
              <a:t>section of the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5" dirty="0">
                <a:latin typeface="Courier New"/>
                <a:cs typeface="Courier New"/>
              </a:rPr>
              <a:t>TDM</a:t>
            </a:r>
            <a:endParaRPr sz="1600" dirty="0">
              <a:latin typeface="Courier New"/>
              <a:cs typeface="Courier New"/>
            </a:endParaRPr>
          </a:p>
          <a:p>
            <a:pPr marL="173990">
              <a:lnSpc>
                <a:spcPct val="100000"/>
              </a:lnSpc>
              <a:spcBef>
                <a:spcPts val="755"/>
              </a:spcBef>
            </a:pPr>
            <a:r>
              <a:rPr sz="1250" dirty="0">
                <a:latin typeface="Courier New"/>
                <a:cs typeface="Courier New"/>
              </a:rPr>
              <a:t>OUTPUT:</a:t>
            </a:r>
          </a:p>
          <a:p>
            <a:pPr marL="173990" marR="2367280">
              <a:lnSpc>
                <a:spcPct val="100800"/>
              </a:lnSpc>
              <a:spcBef>
                <a:spcPts val="5"/>
              </a:spcBef>
            </a:pPr>
            <a:r>
              <a:rPr sz="1250" spc="5" dirty="0">
                <a:latin typeface="Courier New"/>
                <a:cs typeface="Courier New"/>
              </a:rPr>
              <a:t>A </a:t>
            </a:r>
            <a:r>
              <a:rPr sz="1250" dirty="0">
                <a:latin typeface="Courier New"/>
                <a:cs typeface="Courier New"/>
              </a:rPr>
              <a:t>term-document matrix </a:t>
            </a:r>
            <a:r>
              <a:rPr sz="1250" spc="0" dirty="0">
                <a:latin typeface="Courier New"/>
                <a:cs typeface="Courier New"/>
              </a:rPr>
              <a:t>(16 </a:t>
            </a:r>
            <a:r>
              <a:rPr sz="1250" dirty="0">
                <a:latin typeface="Courier New"/>
                <a:cs typeface="Courier New"/>
              </a:rPr>
              <a:t>terms, </a:t>
            </a:r>
            <a:r>
              <a:rPr sz="1250" spc="5" dirty="0">
                <a:latin typeface="Courier New"/>
                <a:cs typeface="Courier New"/>
              </a:rPr>
              <a:t>20 </a:t>
            </a:r>
            <a:r>
              <a:rPr sz="1250" dirty="0">
                <a:latin typeface="Courier New"/>
                <a:cs typeface="Courier New"/>
              </a:rPr>
              <a:t>documents)  Non-/sparse entries:</a:t>
            </a:r>
            <a:r>
              <a:rPr sz="1250" spc="-15" dirty="0"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11/309</a:t>
            </a:r>
            <a:endParaRPr sz="1250" dirty="0">
              <a:latin typeface="Courier New"/>
              <a:cs typeface="Courier New"/>
            </a:endParaRPr>
          </a:p>
          <a:p>
            <a:pPr marL="173990" marR="4565015">
              <a:lnSpc>
                <a:spcPct val="100800"/>
              </a:lnSpc>
              <a:tabLst>
                <a:tab pos="1993264" algn="l"/>
              </a:tabLst>
            </a:pPr>
            <a:r>
              <a:rPr sz="1250" dirty="0">
                <a:latin typeface="Courier New"/>
                <a:cs typeface="Courier New"/>
              </a:rPr>
              <a:t>Sparsity	</a:t>
            </a:r>
            <a:r>
              <a:rPr sz="1250" spc="5" dirty="0">
                <a:latin typeface="Courier New"/>
                <a:cs typeface="Courier New"/>
              </a:rPr>
              <a:t>:</a:t>
            </a:r>
            <a:r>
              <a:rPr sz="1250" spc="-95" dirty="0">
                <a:latin typeface="Courier New"/>
                <a:cs typeface="Courier New"/>
              </a:rPr>
              <a:t> </a:t>
            </a:r>
            <a:r>
              <a:rPr sz="1250" spc="0" dirty="0">
                <a:latin typeface="Courier New"/>
                <a:cs typeface="Courier New"/>
              </a:rPr>
              <a:t>97%  </a:t>
            </a:r>
            <a:r>
              <a:rPr sz="1250" dirty="0">
                <a:latin typeface="Courier New"/>
                <a:cs typeface="Courier New"/>
              </a:rPr>
              <a:t>Maximal term length:</a:t>
            </a:r>
            <a:r>
              <a:rPr sz="1250" spc="-45" dirty="0">
                <a:latin typeface="Courier New"/>
                <a:cs typeface="Courier New"/>
              </a:rPr>
              <a:t> </a:t>
            </a:r>
            <a:r>
              <a:rPr sz="1250" spc="-10" dirty="0">
                <a:latin typeface="Courier New"/>
                <a:cs typeface="Courier New"/>
              </a:rPr>
              <a:t>21</a:t>
            </a:r>
            <a:endParaRPr sz="125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4123" y="2619438"/>
            <a:ext cx="890905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dirty="0">
                <a:latin typeface="Courier New"/>
                <a:cs typeface="Courier New"/>
              </a:rPr>
              <a:t>Weighting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03936" y="2619438"/>
            <a:ext cx="2034539" cy="411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96240" marR="5080" indent="-384175">
              <a:lnSpc>
                <a:spcPct val="100800"/>
              </a:lnSpc>
              <a:spcBef>
                <a:spcPts val="110"/>
              </a:spcBef>
            </a:pPr>
            <a:r>
              <a:rPr sz="1250" spc="5" dirty="0">
                <a:latin typeface="Courier New"/>
                <a:cs typeface="Courier New"/>
              </a:rPr>
              <a:t>: </a:t>
            </a:r>
            <a:r>
              <a:rPr sz="1250" dirty="0">
                <a:latin typeface="Courier New"/>
                <a:cs typeface="Courier New"/>
              </a:rPr>
              <a:t>term frequency</a:t>
            </a:r>
            <a:r>
              <a:rPr sz="1250" spc="-80" dirty="0"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(tf)  Docs</a:t>
            </a:r>
            <a:endParaRPr sz="1250" dirty="0">
              <a:latin typeface="Courier New"/>
              <a:cs typeface="Courier New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65073" y="3043315"/>
          <a:ext cx="7152632" cy="2100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0920"/>
                <a:gridCol w="193039"/>
                <a:gridCol w="191769"/>
                <a:gridCol w="191769"/>
                <a:gridCol w="190500"/>
                <a:gridCol w="190500"/>
                <a:gridCol w="191769"/>
                <a:gridCol w="191770"/>
                <a:gridCol w="191770"/>
                <a:gridCol w="190500"/>
                <a:gridCol w="288289"/>
                <a:gridCol w="287020"/>
                <a:gridCol w="287020"/>
                <a:gridCol w="288289"/>
                <a:gridCol w="288289"/>
                <a:gridCol w="287020"/>
                <a:gridCol w="287020"/>
                <a:gridCol w="287020"/>
                <a:gridCol w="288290"/>
                <a:gridCol w="288290"/>
                <a:gridCol w="271779"/>
              </a:tblGrid>
              <a:tr h="187325">
                <a:tc>
                  <a:txBody>
                    <a:bodyPr/>
                    <a:lstStyle/>
                    <a:p>
                      <a:pPr marL="31750">
                        <a:lnSpc>
                          <a:spcPts val="1310"/>
                        </a:lnSpc>
                      </a:pPr>
                      <a:r>
                        <a:rPr sz="1250" spc="0" dirty="0">
                          <a:latin typeface="Courier New"/>
                          <a:cs typeface="Courier New"/>
                        </a:rPr>
                        <a:t>Terms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10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1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0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2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10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3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10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4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0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5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10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6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310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7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10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8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310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9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310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10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1310"/>
                        </a:lnSpc>
                      </a:pPr>
                      <a:r>
                        <a:rPr sz="1250" spc="-2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250" dirty="0">
                          <a:latin typeface="Courier New"/>
                          <a:cs typeface="Courier New"/>
                        </a:rPr>
                        <a:t>1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1310"/>
                        </a:lnSpc>
                      </a:pPr>
                      <a:r>
                        <a:rPr sz="1250" spc="-2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250" dirty="0">
                          <a:latin typeface="Courier New"/>
                          <a:cs typeface="Courier New"/>
                        </a:rPr>
                        <a:t>2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310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13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1310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14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310"/>
                        </a:lnSpc>
                      </a:pPr>
                      <a:r>
                        <a:rPr sz="1250" spc="-2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250" dirty="0">
                          <a:latin typeface="Courier New"/>
                          <a:cs typeface="Courier New"/>
                        </a:rPr>
                        <a:t>5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310"/>
                        </a:lnSpc>
                      </a:pPr>
                      <a:r>
                        <a:rPr sz="1250" spc="-2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250" dirty="0">
                          <a:latin typeface="Courier New"/>
                          <a:cs typeface="Courier New"/>
                        </a:rPr>
                        <a:t>6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310"/>
                        </a:lnSpc>
                      </a:pPr>
                      <a:r>
                        <a:rPr sz="1250" spc="-2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250" dirty="0">
                          <a:latin typeface="Courier New"/>
                          <a:cs typeface="Courier New"/>
                        </a:rPr>
                        <a:t>7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1310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18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310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19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310"/>
                        </a:lnSpc>
                      </a:pPr>
                      <a:r>
                        <a:rPr sz="1250" spc="-2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191770">
                <a:tc>
                  <a:txBody>
                    <a:bodyPr/>
                    <a:lstStyle/>
                    <a:p>
                      <a:pPr marL="223520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data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1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1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2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1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2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1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1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1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1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191770">
                <a:tc>
                  <a:txBody>
                    <a:bodyPr/>
                    <a:lstStyle/>
                    <a:p>
                      <a:pPr marL="223520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databases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191770">
                <a:tc>
                  <a:txBody>
                    <a:bodyPr/>
                    <a:lstStyle/>
                    <a:p>
                      <a:pPr marL="223520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dataframe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191770">
                <a:tc>
                  <a:txBody>
                    <a:bodyPr/>
                    <a:lstStyle/>
                    <a:p>
                      <a:pPr marL="223520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datasets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191770">
                <a:tc>
                  <a:txBody>
                    <a:bodyPr/>
                    <a:lstStyle/>
                    <a:p>
                      <a:pPr marL="223520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datasetshttptconxrbuh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191770">
                <a:tc>
                  <a:txBody>
                    <a:bodyPr/>
                    <a:lstStyle/>
                    <a:p>
                      <a:pPr marL="223520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datastream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191770">
                <a:tc>
                  <a:txBody>
                    <a:bodyPr/>
                    <a:lstStyle/>
                    <a:p>
                      <a:pPr marL="223520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datatable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191770">
                <a:tc>
                  <a:txBody>
                    <a:bodyPr/>
                    <a:lstStyle/>
                    <a:p>
                      <a:pPr marL="223520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details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1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191770">
                <a:tc>
                  <a:txBody>
                    <a:bodyPr/>
                    <a:lstStyle/>
                    <a:p>
                      <a:pPr marL="223520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detection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187325">
                <a:tc>
                  <a:txBody>
                    <a:bodyPr/>
                    <a:lstStyle/>
                    <a:p>
                      <a:pPr marL="223520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development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1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345"/>
                        </a:lnSpc>
                      </a:pPr>
                      <a:r>
                        <a:rPr sz="1250" dirty="0">
                          <a:latin typeface="Courier New"/>
                          <a:cs typeface="Courier New"/>
                        </a:rPr>
                        <a:t>0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85679"/>
            <a:ext cx="6782308" cy="5127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0" dirty="0"/>
              <a:t>Word Frequency </a:t>
            </a:r>
            <a:r>
              <a:rPr dirty="0"/>
              <a:t>in</a:t>
            </a:r>
            <a:r>
              <a:rPr spc="-110" dirty="0"/>
              <a:t> </a:t>
            </a:r>
            <a:r>
              <a:rPr spc="0" dirty="0"/>
              <a:t>Corpus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104900"/>
            <a:ext cx="5942965" cy="13658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007F"/>
                </a:solidFill>
                <a:latin typeface="Arial"/>
                <a:cs typeface="Arial"/>
              </a:rPr>
              <a:t>To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display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frequency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of words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1600" b="1" spc="-1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corpus</a:t>
            </a:r>
            <a:endParaRPr sz="1600" dirty="0">
              <a:latin typeface="Arial"/>
              <a:cs typeface="Arial"/>
            </a:endParaRPr>
          </a:p>
          <a:p>
            <a:pPr marL="472440">
              <a:lnSpc>
                <a:spcPct val="100000"/>
              </a:lnSpc>
              <a:spcBef>
                <a:spcPts val="35"/>
              </a:spcBef>
            </a:pPr>
            <a:r>
              <a:rPr sz="1250" dirty="0">
                <a:latin typeface="Courier New"/>
                <a:cs typeface="Courier New"/>
              </a:rPr>
              <a:t>matrix </a:t>
            </a:r>
            <a:r>
              <a:rPr sz="1250" spc="5" dirty="0">
                <a:latin typeface="Courier New"/>
                <a:cs typeface="Courier New"/>
              </a:rPr>
              <a:t>&lt;-</a:t>
            </a:r>
            <a:r>
              <a:rPr sz="1250" spc="-40" dirty="0">
                <a:latin typeface="Courier New"/>
                <a:cs typeface="Courier New"/>
              </a:rPr>
              <a:t> </a:t>
            </a:r>
            <a:r>
              <a:rPr sz="1250" dirty="0">
                <a:latin typeface="Courier New"/>
                <a:cs typeface="Courier New"/>
              </a:rPr>
              <a:t>as.matrix(DTM)</a:t>
            </a:r>
          </a:p>
          <a:p>
            <a:pPr marL="472440">
              <a:lnSpc>
                <a:spcPct val="100000"/>
              </a:lnSpc>
              <a:spcBef>
                <a:spcPts val="180"/>
              </a:spcBef>
            </a:pPr>
            <a:r>
              <a:rPr sz="1250" dirty="0">
                <a:latin typeface="Courier New"/>
                <a:cs typeface="Courier New"/>
              </a:rPr>
              <a:t>wordFrequency </a:t>
            </a:r>
            <a:r>
              <a:rPr sz="1250" spc="5" dirty="0">
                <a:latin typeface="Courier New"/>
                <a:cs typeface="Courier New"/>
              </a:rPr>
              <a:t>&lt;-</a:t>
            </a:r>
            <a:r>
              <a:rPr sz="1250" spc="-40" dirty="0">
                <a:latin typeface="Courier New"/>
                <a:cs typeface="Courier New"/>
              </a:rPr>
              <a:t> </a:t>
            </a:r>
            <a:r>
              <a:rPr sz="1250" dirty="0">
                <a:latin typeface="Courier New"/>
                <a:cs typeface="Courier New"/>
              </a:rPr>
              <a:t>rowSums(matrix)</a:t>
            </a:r>
          </a:p>
          <a:p>
            <a:pPr marL="472440" marR="5080">
              <a:lnSpc>
                <a:spcPct val="112799"/>
              </a:lnSpc>
              <a:spcBef>
                <a:spcPts val="15"/>
              </a:spcBef>
            </a:pPr>
            <a:r>
              <a:rPr sz="1250" dirty="0">
                <a:latin typeface="Courier New"/>
                <a:cs typeface="Courier New"/>
              </a:rPr>
              <a:t>sortedValues &lt;- sort(wordFrequency ,decreasing=TRUE)  topSortedWords &lt;- subset(sortedValues, sortedValues </a:t>
            </a:r>
            <a:r>
              <a:rPr sz="1250" spc="-5" dirty="0">
                <a:latin typeface="Courier New"/>
                <a:cs typeface="Courier New"/>
              </a:rPr>
              <a:t>&gt;=15)  </a:t>
            </a:r>
            <a:r>
              <a:rPr sz="1250" dirty="0">
                <a:latin typeface="Courier New"/>
                <a:cs typeface="Courier New"/>
              </a:rPr>
              <a:t>barplot(topSortedWords </a:t>
            </a:r>
            <a:r>
              <a:rPr sz="1250" spc="5" dirty="0">
                <a:latin typeface="Courier New"/>
                <a:cs typeface="Courier New"/>
              </a:rPr>
              <a:t>,</a:t>
            </a:r>
            <a:r>
              <a:rPr sz="1250" spc="-15" dirty="0">
                <a:latin typeface="Courier New"/>
                <a:cs typeface="Courier New"/>
              </a:rPr>
              <a:t> </a:t>
            </a:r>
            <a:r>
              <a:rPr sz="1250" dirty="0">
                <a:latin typeface="Courier New"/>
                <a:cs typeface="Courier New"/>
              </a:rPr>
              <a:t>las=2)</a:t>
            </a:r>
          </a:p>
        </p:txBody>
      </p:sp>
      <p:sp>
        <p:nvSpPr>
          <p:cNvPr id="4" name="object 4"/>
          <p:cNvSpPr/>
          <p:nvPr/>
        </p:nvSpPr>
        <p:spPr>
          <a:xfrm>
            <a:off x="1828800" y="2781300"/>
            <a:ext cx="3548568" cy="29758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62102" y="2230639"/>
            <a:ext cx="1567180" cy="1838325"/>
          </a:xfrm>
          <a:custGeom>
            <a:avLst/>
            <a:gdLst/>
            <a:ahLst/>
            <a:cxnLst/>
            <a:rect l="l" t="t" r="r" b="b"/>
            <a:pathLst>
              <a:path w="1567179" h="1838325">
                <a:moveTo>
                  <a:pt x="26608" y="9555"/>
                </a:moveTo>
                <a:lnTo>
                  <a:pt x="24383" y="6095"/>
                </a:lnTo>
                <a:lnTo>
                  <a:pt x="21335" y="0"/>
                </a:lnTo>
                <a:lnTo>
                  <a:pt x="15239" y="0"/>
                </a:lnTo>
                <a:lnTo>
                  <a:pt x="9143" y="3047"/>
                </a:lnTo>
                <a:lnTo>
                  <a:pt x="3047" y="3047"/>
                </a:lnTo>
                <a:lnTo>
                  <a:pt x="0" y="12191"/>
                </a:lnTo>
                <a:lnTo>
                  <a:pt x="3047" y="18287"/>
                </a:lnTo>
                <a:lnTo>
                  <a:pt x="3858" y="20930"/>
                </a:lnTo>
                <a:lnTo>
                  <a:pt x="26608" y="9555"/>
                </a:lnTo>
                <a:close/>
              </a:path>
              <a:path w="1567179" h="1838325">
                <a:moveTo>
                  <a:pt x="4831" y="24102"/>
                </a:moveTo>
                <a:lnTo>
                  <a:pt x="3858" y="20930"/>
                </a:lnTo>
                <a:lnTo>
                  <a:pt x="3047" y="21335"/>
                </a:lnTo>
                <a:lnTo>
                  <a:pt x="4831" y="24102"/>
                </a:lnTo>
                <a:close/>
              </a:path>
              <a:path w="1567179" h="1838325">
                <a:moveTo>
                  <a:pt x="56539" y="104283"/>
                </a:moveTo>
                <a:lnTo>
                  <a:pt x="28419" y="12371"/>
                </a:lnTo>
                <a:lnTo>
                  <a:pt x="26608" y="9555"/>
                </a:lnTo>
                <a:lnTo>
                  <a:pt x="3858" y="20930"/>
                </a:lnTo>
                <a:lnTo>
                  <a:pt x="4831" y="24102"/>
                </a:lnTo>
                <a:lnTo>
                  <a:pt x="56539" y="104283"/>
                </a:lnTo>
                <a:close/>
              </a:path>
              <a:path w="1567179" h="1838325">
                <a:moveTo>
                  <a:pt x="356615" y="1094231"/>
                </a:moveTo>
                <a:lnTo>
                  <a:pt x="356615" y="1085087"/>
                </a:lnTo>
                <a:lnTo>
                  <a:pt x="56539" y="104283"/>
                </a:lnTo>
                <a:lnTo>
                  <a:pt x="4831" y="24102"/>
                </a:lnTo>
                <a:lnTo>
                  <a:pt x="327556" y="1075943"/>
                </a:lnTo>
                <a:lnTo>
                  <a:pt x="344423" y="1075943"/>
                </a:lnTo>
                <a:lnTo>
                  <a:pt x="344423" y="1100327"/>
                </a:lnTo>
                <a:lnTo>
                  <a:pt x="350519" y="1100327"/>
                </a:lnTo>
                <a:lnTo>
                  <a:pt x="356615" y="1094231"/>
                </a:lnTo>
                <a:close/>
              </a:path>
              <a:path w="1567179" h="1838325">
                <a:moveTo>
                  <a:pt x="28419" y="12371"/>
                </a:moveTo>
                <a:lnTo>
                  <a:pt x="27431" y="9143"/>
                </a:lnTo>
                <a:lnTo>
                  <a:pt x="26608" y="9555"/>
                </a:lnTo>
                <a:lnTo>
                  <a:pt x="28419" y="12371"/>
                </a:lnTo>
                <a:close/>
              </a:path>
              <a:path w="1567179" h="1838325">
                <a:moveTo>
                  <a:pt x="712359" y="1075943"/>
                </a:moveTo>
                <a:lnTo>
                  <a:pt x="28419" y="12371"/>
                </a:lnTo>
                <a:lnTo>
                  <a:pt x="56539" y="104283"/>
                </a:lnTo>
                <a:lnTo>
                  <a:pt x="694943" y="1094231"/>
                </a:lnTo>
                <a:lnTo>
                  <a:pt x="697991" y="1100327"/>
                </a:lnTo>
                <a:lnTo>
                  <a:pt x="707135" y="1100327"/>
                </a:lnTo>
                <a:lnTo>
                  <a:pt x="707135" y="1075943"/>
                </a:lnTo>
                <a:lnTo>
                  <a:pt x="712359" y="1075943"/>
                </a:lnTo>
                <a:close/>
              </a:path>
              <a:path w="1567179" h="1838325">
                <a:moveTo>
                  <a:pt x="344423" y="1100327"/>
                </a:moveTo>
                <a:lnTo>
                  <a:pt x="344423" y="1075943"/>
                </a:lnTo>
                <a:lnTo>
                  <a:pt x="332231" y="1091183"/>
                </a:lnTo>
                <a:lnTo>
                  <a:pt x="327556" y="1075943"/>
                </a:lnTo>
                <a:lnTo>
                  <a:pt x="210311" y="1075943"/>
                </a:lnTo>
                <a:lnTo>
                  <a:pt x="195071" y="1078991"/>
                </a:lnTo>
                <a:lnTo>
                  <a:pt x="182879" y="1082039"/>
                </a:lnTo>
                <a:lnTo>
                  <a:pt x="170687" y="1088135"/>
                </a:lnTo>
                <a:lnTo>
                  <a:pt x="149351" y="1097279"/>
                </a:lnTo>
                <a:lnTo>
                  <a:pt x="149351" y="1100327"/>
                </a:lnTo>
                <a:lnTo>
                  <a:pt x="146303" y="1100327"/>
                </a:lnTo>
                <a:lnTo>
                  <a:pt x="128015" y="1115567"/>
                </a:lnTo>
                <a:lnTo>
                  <a:pt x="112775" y="1133855"/>
                </a:lnTo>
                <a:lnTo>
                  <a:pt x="112775" y="1136903"/>
                </a:lnTo>
                <a:lnTo>
                  <a:pt x="109727" y="1136903"/>
                </a:lnTo>
                <a:lnTo>
                  <a:pt x="100583" y="1158239"/>
                </a:lnTo>
                <a:lnTo>
                  <a:pt x="94487" y="1170431"/>
                </a:lnTo>
                <a:lnTo>
                  <a:pt x="91439" y="1185671"/>
                </a:lnTo>
                <a:lnTo>
                  <a:pt x="88391" y="1197863"/>
                </a:lnTo>
                <a:lnTo>
                  <a:pt x="88391" y="1716023"/>
                </a:lnTo>
                <a:lnTo>
                  <a:pt x="91439" y="1728215"/>
                </a:lnTo>
                <a:lnTo>
                  <a:pt x="94487" y="1743455"/>
                </a:lnTo>
                <a:lnTo>
                  <a:pt x="100583" y="1755647"/>
                </a:lnTo>
                <a:lnTo>
                  <a:pt x="109727" y="1776983"/>
                </a:lnTo>
                <a:lnTo>
                  <a:pt x="112775" y="1776983"/>
                </a:lnTo>
                <a:lnTo>
                  <a:pt x="115823" y="1780641"/>
                </a:lnTo>
                <a:lnTo>
                  <a:pt x="115823" y="1188719"/>
                </a:lnTo>
                <a:lnTo>
                  <a:pt x="118871" y="1176527"/>
                </a:lnTo>
                <a:lnTo>
                  <a:pt x="121919" y="1167383"/>
                </a:lnTo>
                <a:lnTo>
                  <a:pt x="131063" y="1153667"/>
                </a:lnTo>
                <a:lnTo>
                  <a:pt x="131063" y="1152143"/>
                </a:lnTo>
                <a:lnTo>
                  <a:pt x="146303" y="1133855"/>
                </a:lnTo>
                <a:lnTo>
                  <a:pt x="164591" y="1118615"/>
                </a:lnTo>
                <a:lnTo>
                  <a:pt x="164591" y="1119922"/>
                </a:lnTo>
                <a:lnTo>
                  <a:pt x="182879" y="1109471"/>
                </a:lnTo>
                <a:lnTo>
                  <a:pt x="201167" y="1103375"/>
                </a:lnTo>
                <a:lnTo>
                  <a:pt x="213359" y="1100327"/>
                </a:lnTo>
                <a:lnTo>
                  <a:pt x="344423" y="1100327"/>
                </a:lnTo>
                <a:close/>
              </a:path>
              <a:path w="1567179" h="1838325">
                <a:moveTo>
                  <a:pt x="134111" y="1764791"/>
                </a:moveTo>
                <a:lnTo>
                  <a:pt x="121919" y="1743455"/>
                </a:lnTo>
                <a:lnTo>
                  <a:pt x="118871" y="1734311"/>
                </a:lnTo>
                <a:lnTo>
                  <a:pt x="115823" y="1722119"/>
                </a:lnTo>
                <a:lnTo>
                  <a:pt x="115823" y="1780641"/>
                </a:lnTo>
                <a:lnTo>
                  <a:pt x="128015" y="1795271"/>
                </a:lnTo>
                <a:lnTo>
                  <a:pt x="128015" y="1798319"/>
                </a:lnTo>
                <a:lnTo>
                  <a:pt x="131063" y="1800859"/>
                </a:lnTo>
                <a:lnTo>
                  <a:pt x="131063" y="1761743"/>
                </a:lnTo>
                <a:lnTo>
                  <a:pt x="134111" y="1764791"/>
                </a:lnTo>
                <a:close/>
              </a:path>
              <a:path w="1567179" h="1838325">
                <a:moveTo>
                  <a:pt x="134111" y="1149095"/>
                </a:moveTo>
                <a:lnTo>
                  <a:pt x="131063" y="1152143"/>
                </a:lnTo>
                <a:lnTo>
                  <a:pt x="131063" y="1153667"/>
                </a:lnTo>
                <a:lnTo>
                  <a:pt x="134111" y="1149095"/>
                </a:lnTo>
                <a:close/>
              </a:path>
              <a:path w="1567179" h="1838325">
                <a:moveTo>
                  <a:pt x="164591" y="1792223"/>
                </a:moveTo>
                <a:lnTo>
                  <a:pt x="146303" y="1776983"/>
                </a:lnTo>
                <a:lnTo>
                  <a:pt x="146303" y="1780031"/>
                </a:lnTo>
                <a:lnTo>
                  <a:pt x="131063" y="1761743"/>
                </a:lnTo>
                <a:lnTo>
                  <a:pt x="131063" y="1800859"/>
                </a:lnTo>
                <a:lnTo>
                  <a:pt x="146303" y="1813559"/>
                </a:lnTo>
                <a:lnTo>
                  <a:pt x="149351" y="1813559"/>
                </a:lnTo>
                <a:lnTo>
                  <a:pt x="161543" y="1820526"/>
                </a:lnTo>
                <a:lnTo>
                  <a:pt x="161543" y="1792223"/>
                </a:lnTo>
                <a:lnTo>
                  <a:pt x="164591" y="1792223"/>
                </a:lnTo>
                <a:close/>
              </a:path>
              <a:path w="1567179" h="1838325">
                <a:moveTo>
                  <a:pt x="164591" y="1119922"/>
                </a:moveTo>
                <a:lnTo>
                  <a:pt x="164591" y="1118615"/>
                </a:lnTo>
                <a:lnTo>
                  <a:pt x="161543" y="1121663"/>
                </a:lnTo>
                <a:lnTo>
                  <a:pt x="164591" y="1119922"/>
                </a:lnTo>
                <a:close/>
              </a:path>
              <a:path w="1567179" h="1838325">
                <a:moveTo>
                  <a:pt x="1493519" y="1820526"/>
                </a:moveTo>
                <a:lnTo>
                  <a:pt x="1493519" y="1792223"/>
                </a:lnTo>
                <a:lnTo>
                  <a:pt x="1472183" y="1801367"/>
                </a:lnTo>
                <a:lnTo>
                  <a:pt x="1463039" y="1807463"/>
                </a:lnTo>
                <a:lnTo>
                  <a:pt x="1450847" y="1807463"/>
                </a:lnTo>
                <a:lnTo>
                  <a:pt x="1441703" y="1810511"/>
                </a:lnTo>
                <a:lnTo>
                  <a:pt x="213359" y="1810511"/>
                </a:lnTo>
                <a:lnTo>
                  <a:pt x="201167" y="1807463"/>
                </a:lnTo>
                <a:lnTo>
                  <a:pt x="192023" y="1804415"/>
                </a:lnTo>
                <a:lnTo>
                  <a:pt x="179831" y="1801367"/>
                </a:lnTo>
                <a:lnTo>
                  <a:pt x="161543" y="1792223"/>
                </a:lnTo>
                <a:lnTo>
                  <a:pt x="161543" y="1820526"/>
                </a:lnTo>
                <a:lnTo>
                  <a:pt x="170687" y="1825751"/>
                </a:lnTo>
                <a:lnTo>
                  <a:pt x="185927" y="1831847"/>
                </a:lnTo>
                <a:lnTo>
                  <a:pt x="198119" y="1834895"/>
                </a:lnTo>
                <a:lnTo>
                  <a:pt x="210311" y="1834895"/>
                </a:lnTo>
                <a:lnTo>
                  <a:pt x="225551" y="1837943"/>
                </a:lnTo>
                <a:lnTo>
                  <a:pt x="1432559" y="1837943"/>
                </a:lnTo>
                <a:lnTo>
                  <a:pt x="1444751" y="1834895"/>
                </a:lnTo>
                <a:lnTo>
                  <a:pt x="1459991" y="1834895"/>
                </a:lnTo>
                <a:lnTo>
                  <a:pt x="1472183" y="1831847"/>
                </a:lnTo>
                <a:lnTo>
                  <a:pt x="1484375" y="1825751"/>
                </a:lnTo>
                <a:lnTo>
                  <a:pt x="1493519" y="1820526"/>
                </a:lnTo>
                <a:close/>
              </a:path>
              <a:path w="1567179" h="1838325">
                <a:moveTo>
                  <a:pt x="344423" y="1075943"/>
                </a:moveTo>
                <a:lnTo>
                  <a:pt x="327556" y="1075943"/>
                </a:lnTo>
                <a:lnTo>
                  <a:pt x="332231" y="1091183"/>
                </a:lnTo>
                <a:lnTo>
                  <a:pt x="344423" y="1075943"/>
                </a:lnTo>
                <a:close/>
              </a:path>
              <a:path w="1567179" h="1838325">
                <a:moveTo>
                  <a:pt x="716279" y="1082039"/>
                </a:moveTo>
                <a:lnTo>
                  <a:pt x="712359" y="1075943"/>
                </a:lnTo>
                <a:lnTo>
                  <a:pt x="707135" y="1075943"/>
                </a:lnTo>
                <a:lnTo>
                  <a:pt x="716279" y="1082039"/>
                </a:lnTo>
                <a:close/>
              </a:path>
              <a:path w="1567179" h="1838325">
                <a:moveTo>
                  <a:pt x="716279" y="1100327"/>
                </a:moveTo>
                <a:lnTo>
                  <a:pt x="716279" y="1082039"/>
                </a:lnTo>
                <a:lnTo>
                  <a:pt x="707135" y="1075943"/>
                </a:lnTo>
                <a:lnTo>
                  <a:pt x="707135" y="1100327"/>
                </a:lnTo>
                <a:lnTo>
                  <a:pt x="716279" y="1100327"/>
                </a:lnTo>
                <a:close/>
              </a:path>
              <a:path w="1567179" h="1838325">
                <a:moveTo>
                  <a:pt x="1566671" y="1716023"/>
                </a:moveTo>
                <a:lnTo>
                  <a:pt x="1566671" y="1197863"/>
                </a:lnTo>
                <a:lnTo>
                  <a:pt x="1563623" y="1182623"/>
                </a:lnTo>
                <a:lnTo>
                  <a:pt x="1560575" y="1170431"/>
                </a:lnTo>
                <a:lnTo>
                  <a:pt x="1554479" y="1158239"/>
                </a:lnTo>
                <a:lnTo>
                  <a:pt x="1542287" y="1136903"/>
                </a:lnTo>
                <a:lnTo>
                  <a:pt x="1542287" y="1133855"/>
                </a:lnTo>
                <a:lnTo>
                  <a:pt x="1527047" y="1115567"/>
                </a:lnTo>
                <a:lnTo>
                  <a:pt x="1523999" y="1115567"/>
                </a:lnTo>
                <a:lnTo>
                  <a:pt x="1505711" y="1100327"/>
                </a:lnTo>
                <a:lnTo>
                  <a:pt x="1505711" y="1097279"/>
                </a:lnTo>
                <a:lnTo>
                  <a:pt x="1481327" y="1085087"/>
                </a:lnTo>
                <a:lnTo>
                  <a:pt x="1444751" y="1075943"/>
                </a:lnTo>
                <a:lnTo>
                  <a:pt x="712359" y="1075943"/>
                </a:lnTo>
                <a:lnTo>
                  <a:pt x="716279" y="1082039"/>
                </a:lnTo>
                <a:lnTo>
                  <a:pt x="716279" y="1100327"/>
                </a:lnTo>
                <a:lnTo>
                  <a:pt x="1441703" y="1100327"/>
                </a:lnTo>
                <a:lnTo>
                  <a:pt x="1453895" y="1103375"/>
                </a:lnTo>
                <a:lnTo>
                  <a:pt x="1463039" y="1106423"/>
                </a:lnTo>
                <a:lnTo>
                  <a:pt x="1475231" y="1109471"/>
                </a:lnTo>
                <a:lnTo>
                  <a:pt x="1490471" y="1119631"/>
                </a:lnTo>
                <a:lnTo>
                  <a:pt x="1490471" y="1118615"/>
                </a:lnTo>
                <a:lnTo>
                  <a:pt x="1508759" y="1133855"/>
                </a:lnTo>
                <a:lnTo>
                  <a:pt x="1520951" y="1152143"/>
                </a:lnTo>
                <a:lnTo>
                  <a:pt x="1520951" y="1149095"/>
                </a:lnTo>
                <a:lnTo>
                  <a:pt x="1533143" y="1170431"/>
                </a:lnTo>
                <a:lnTo>
                  <a:pt x="1539239" y="1188719"/>
                </a:lnTo>
                <a:lnTo>
                  <a:pt x="1539239" y="1780641"/>
                </a:lnTo>
                <a:lnTo>
                  <a:pt x="1542287" y="1776983"/>
                </a:lnTo>
                <a:lnTo>
                  <a:pt x="1560575" y="1740407"/>
                </a:lnTo>
                <a:lnTo>
                  <a:pt x="1566671" y="1716023"/>
                </a:lnTo>
                <a:close/>
              </a:path>
              <a:path w="1567179" h="1838325">
                <a:moveTo>
                  <a:pt x="1493519" y="1121663"/>
                </a:moveTo>
                <a:lnTo>
                  <a:pt x="1490471" y="1118615"/>
                </a:lnTo>
                <a:lnTo>
                  <a:pt x="1490471" y="1119631"/>
                </a:lnTo>
                <a:lnTo>
                  <a:pt x="1493519" y="1121663"/>
                </a:lnTo>
                <a:close/>
              </a:path>
              <a:path w="1567179" h="1838325">
                <a:moveTo>
                  <a:pt x="1539239" y="1780641"/>
                </a:moveTo>
                <a:lnTo>
                  <a:pt x="1539239" y="1725167"/>
                </a:lnTo>
                <a:lnTo>
                  <a:pt x="1536191" y="1734311"/>
                </a:lnTo>
                <a:lnTo>
                  <a:pt x="1530095" y="1743455"/>
                </a:lnTo>
                <a:lnTo>
                  <a:pt x="1520951" y="1764791"/>
                </a:lnTo>
                <a:lnTo>
                  <a:pt x="1520951" y="1761743"/>
                </a:lnTo>
                <a:lnTo>
                  <a:pt x="1508759" y="1780031"/>
                </a:lnTo>
                <a:lnTo>
                  <a:pt x="1508759" y="1776983"/>
                </a:lnTo>
                <a:lnTo>
                  <a:pt x="1490471" y="1792223"/>
                </a:lnTo>
                <a:lnTo>
                  <a:pt x="1493519" y="1792223"/>
                </a:lnTo>
                <a:lnTo>
                  <a:pt x="1493519" y="1820526"/>
                </a:lnTo>
                <a:lnTo>
                  <a:pt x="1505711" y="1813559"/>
                </a:lnTo>
                <a:lnTo>
                  <a:pt x="1523999" y="1798319"/>
                </a:lnTo>
                <a:lnTo>
                  <a:pt x="1527047" y="1798319"/>
                </a:lnTo>
                <a:lnTo>
                  <a:pt x="1527047" y="1795271"/>
                </a:lnTo>
                <a:lnTo>
                  <a:pt x="1539239" y="178064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33235" y="2847860"/>
            <a:ext cx="1224915" cy="6038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10"/>
              </a:spcBef>
            </a:pPr>
            <a:r>
              <a:rPr sz="1250" spc="5" dirty="0">
                <a:latin typeface="Arial"/>
                <a:cs typeface="Arial"/>
              </a:rPr>
              <a:t>Word </a:t>
            </a:r>
            <a:r>
              <a:rPr sz="1250" dirty="0">
                <a:latin typeface="Arial"/>
                <a:cs typeface="Arial"/>
              </a:rPr>
              <a:t>appears  15 or </a:t>
            </a:r>
            <a:r>
              <a:rPr sz="1250" spc="5" dirty="0">
                <a:latin typeface="Arial"/>
                <a:cs typeface="Arial"/>
              </a:rPr>
              <a:t>more</a:t>
            </a:r>
            <a:r>
              <a:rPr sz="1250" spc="-130" dirty="0">
                <a:latin typeface="Arial"/>
                <a:cs typeface="Arial"/>
              </a:rPr>
              <a:t> </a:t>
            </a:r>
            <a:r>
              <a:rPr sz="1250" spc="0" dirty="0">
                <a:latin typeface="Arial"/>
                <a:cs typeface="Arial"/>
              </a:rPr>
              <a:t>times  </a:t>
            </a:r>
            <a:r>
              <a:rPr sz="1250" spc="-5" dirty="0">
                <a:latin typeface="Arial"/>
                <a:cs typeface="Arial"/>
              </a:rPr>
              <a:t>in</a:t>
            </a:r>
            <a:r>
              <a:rPr sz="1250" spc="-1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corpus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892" y="0"/>
            <a:ext cx="6706108" cy="5127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Displaying </a:t>
            </a:r>
            <a:r>
              <a:rPr dirty="0"/>
              <a:t>the </a:t>
            </a:r>
            <a:r>
              <a:rPr spc="-5" dirty="0"/>
              <a:t>Aggregate</a:t>
            </a:r>
            <a:r>
              <a:rPr spc="105" dirty="0"/>
              <a:t> </a:t>
            </a:r>
            <a:r>
              <a:rPr spc="0" dirty="0"/>
              <a:t>Output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409700"/>
            <a:ext cx="7537450" cy="13658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0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90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word</a:t>
            </a:r>
            <a:r>
              <a:rPr sz="1600" b="1" spc="-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cloud</a:t>
            </a:r>
            <a:r>
              <a:rPr sz="1600" b="1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can</a:t>
            </a:r>
            <a:r>
              <a:rPr sz="1600" b="1" spc="-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be</a:t>
            </a:r>
            <a:r>
              <a:rPr sz="1600" b="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used</a:t>
            </a:r>
            <a:r>
              <a:rPr sz="1600" b="1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1600" b="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display</a:t>
            </a:r>
            <a:r>
              <a:rPr sz="1600" b="1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important</a:t>
            </a:r>
            <a:r>
              <a:rPr sz="1600" b="1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words</a:t>
            </a:r>
            <a:r>
              <a:rPr sz="1600" b="1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1600" b="1" spc="-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document</a:t>
            </a:r>
            <a:endParaRPr sz="1600" dirty="0">
              <a:latin typeface="Arial"/>
              <a:cs typeface="Arial"/>
            </a:endParaRPr>
          </a:p>
          <a:p>
            <a:pPr marL="271145" marR="5080">
              <a:lnSpc>
                <a:spcPts val="4250"/>
              </a:lnSpc>
              <a:spcBef>
                <a:spcPts val="335"/>
              </a:spcBef>
            </a:pPr>
            <a:r>
              <a:rPr sz="1600" spc="0" dirty="0">
                <a:latin typeface="Courier New"/>
                <a:cs typeface="Courier New"/>
              </a:rPr>
              <a:t>identifiers &lt;- names(sortedValues)  wordcloud(words=identifiers, freq=sortedValues,</a:t>
            </a:r>
            <a:r>
              <a:rPr sz="1600" spc="7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min.freq=8)</a:t>
            </a:r>
          </a:p>
        </p:txBody>
      </p:sp>
      <p:sp>
        <p:nvSpPr>
          <p:cNvPr id="4" name="object 4"/>
          <p:cNvSpPr/>
          <p:nvPr/>
        </p:nvSpPr>
        <p:spPr>
          <a:xfrm>
            <a:off x="2913056" y="3390900"/>
            <a:ext cx="2356496" cy="2186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892" y="0"/>
            <a:ext cx="607060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0" dirty="0"/>
              <a:t>Finding Business Questions: Where </a:t>
            </a:r>
            <a:r>
              <a:rPr dirty="0"/>
              <a:t>to</a:t>
            </a:r>
            <a:r>
              <a:rPr spc="-150" dirty="0"/>
              <a:t> </a:t>
            </a:r>
            <a:r>
              <a:rPr spc="0" dirty="0"/>
              <a:t>Begin?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1000" y="1409700"/>
            <a:ext cx="7600315" cy="2972993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65"/>
              </a:spcBef>
              <a:buFont typeface="Wingdings" panose="05000000000000000000" pitchFamily="2" charset="2"/>
              <a:buChar char="v"/>
            </a:pP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There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are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plenty of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questions </a:t>
            </a:r>
            <a:r>
              <a:rPr sz="1600" b="1" dirty="0">
                <a:solidFill>
                  <a:srgbClr val="00007F"/>
                </a:solidFill>
                <a:latin typeface="Arial"/>
                <a:cs typeface="Arial"/>
              </a:rPr>
              <a:t>you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could ask about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your</a:t>
            </a:r>
            <a:r>
              <a:rPr sz="1600" b="1" spc="-25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organization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75"/>
              </a:spcBef>
              <a:buFont typeface="Wingdings" panose="05000000000000000000" pitchFamily="2" charset="2"/>
              <a:buChar char="v"/>
            </a:pP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Start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by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thinking broadly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about the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organization’s</a:t>
            </a:r>
            <a:r>
              <a:rPr sz="1600" b="1" spc="-30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strategy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65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Most </a:t>
            </a:r>
            <a:r>
              <a:rPr sz="1600" spc="5" dirty="0">
                <a:latin typeface="Arial"/>
                <a:cs typeface="Arial"/>
              </a:rPr>
              <a:t>organizations </a:t>
            </a:r>
            <a:r>
              <a:rPr sz="1600" spc="-5" dirty="0">
                <a:latin typeface="Arial"/>
                <a:cs typeface="Arial"/>
              </a:rPr>
              <a:t>will </a:t>
            </a:r>
            <a:r>
              <a:rPr sz="1600" spc="10" dirty="0">
                <a:latin typeface="Arial"/>
                <a:cs typeface="Arial"/>
              </a:rPr>
              <a:t>operate under a </a:t>
            </a:r>
            <a:r>
              <a:rPr sz="1600" spc="5" dirty="0">
                <a:latin typeface="Arial"/>
                <a:cs typeface="Arial"/>
              </a:rPr>
              <a:t>strategy</a:t>
            </a:r>
            <a:r>
              <a:rPr sz="1600" spc="-33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map</a:t>
            </a:r>
            <a:endParaRPr sz="1600" dirty="0">
              <a:latin typeface="Arial"/>
              <a:cs typeface="Arial"/>
            </a:endParaRPr>
          </a:p>
          <a:p>
            <a:pPr marL="557530" marR="5080" indent="-285750">
              <a:lnSpc>
                <a:spcPct val="101200"/>
              </a:lnSpc>
              <a:spcBef>
                <a:spcPts val="170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25" dirty="0">
                <a:latin typeface="Arial"/>
                <a:cs typeface="Arial"/>
              </a:rPr>
              <a:t>The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more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familiar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you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are</a:t>
            </a:r>
            <a:r>
              <a:rPr sz="1600" spc="-5" dirty="0">
                <a:latin typeface="Arial"/>
                <a:cs typeface="Arial"/>
              </a:rPr>
              <a:t> with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goals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organization,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more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focused  </a:t>
            </a:r>
            <a:r>
              <a:rPr sz="1600" spc="0" dirty="0">
                <a:latin typeface="Arial"/>
                <a:cs typeface="Arial"/>
              </a:rPr>
              <a:t>your </a:t>
            </a:r>
            <a:r>
              <a:rPr sz="1600" spc="10" dirty="0">
                <a:latin typeface="Arial"/>
                <a:cs typeface="Arial"/>
              </a:rPr>
              <a:t>data science </a:t>
            </a:r>
            <a:r>
              <a:rPr sz="1600" spc="5" dirty="0">
                <a:latin typeface="Arial"/>
                <a:cs typeface="Arial"/>
              </a:rPr>
              <a:t>projects </a:t>
            </a:r>
            <a:r>
              <a:rPr sz="1600" spc="-5" dirty="0">
                <a:latin typeface="Arial"/>
                <a:cs typeface="Arial"/>
              </a:rPr>
              <a:t>will</a:t>
            </a:r>
            <a:r>
              <a:rPr sz="1600" spc="-15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be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45"/>
              </a:spcBef>
              <a:buFont typeface="Wingdings" panose="05000000000000000000" pitchFamily="2" charset="2"/>
              <a:buChar char="v"/>
            </a:pPr>
            <a:r>
              <a:rPr sz="1600" b="1" spc="10" dirty="0" smtClean="0">
                <a:solidFill>
                  <a:srgbClr val="00007F"/>
                </a:solidFill>
                <a:latin typeface="Arial"/>
                <a:cs typeface="Arial"/>
              </a:rPr>
              <a:t>Don’t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worry initially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about what data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is</a:t>
            </a:r>
            <a:r>
              <a:rPr sz="1600" b="1" spc="-29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 smtClean="0">
                <a:solidFill>
                  <a:srgbClr val="00007F"/>
                </a:solidFill>
                <a:latin typeface="Arial"/>
                <a:cs typeface="Arial"/>
              </a:rPr>
              <a:t>available</a:t>
            </a:r>
            <a:endParaRPr sz="1600" dirty="0" smtClean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69"/>
              </a:spcBef>
              <a:buFont typeface="Wingdings" panose="05000000000000000000" pitchFamily="2" charset="2"/>
              <a:buChar char="v"/>
            </a:pPr>
            <a:r>
              <a:rPr sz="1600" b="1" spc="10" dirty="0" smtClean="0">
                <a:solidFill>
                  <a:srgbClr val="00007F"/>
                </a:solidFill>
                <a:latin typeface="Arial"/>
                <a:cs typeface="Arial"/>
              </a:rPr>
              <a:t>Write</a:t>
            </a:r>
            <a:r>
              <a:rPr sz="1600" b="1" spc="-20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5" dirty="0" smtClean="0">
                <a:solidFill>
                  <a:srgbClr val="00007F"/>
                </a:solidFill>
                <a:latin typeface="Arial"/>
                <a:cs typeface="Arial"/>
              </a:rPr>
              <a:t>down</a:t>
            </a:r>
            <a:r>
              <a:rPr sz="1600" b="1" spc="-50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 smtClean="0">
                <a:solidFill>
                  <a:srgbClr val="00007F"/>
                </a:solidFill>
                <a:latin typeface="Arial"/>
                <a:cs typeface="Arial"/>
              </a:rPr>
              <a:t>anything</a:t>
            </a:r>
            <a:r>
              <a:rPr sz="1600" b="1" spc="-50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 smtClean="0">
                <a:solidFill>
                  <a:srgbClr val="00007F"/>
                </a:solidFill>
                <a:latin typeface="Arial"/>
                <a:cs typeface="Arial"/>
              </a:rPr>
              <a:t>interesting</a:t>
            </a:r>
            <a:r>
              <a:rPr sz="1600" b="1" spc="-75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dirty="0" smtClean="0">
                <a:solidFill>
                  <a:srgbClr val="00007F"/>
                </a:solidFill>
                <a:latin typeface="Arial"/>
                <a:cs typeface="Arial"/>
              </a:rPr>
              <a:t>you</a:t>
            </a:r>
            <a:r>
              <a:rPr sz="1600" b="1" spc="25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 smtClean="0">
                <a:solidFill>
                  <a:srgbClr val="00007F"/>
                </a:solidFill>
                <a:latin typeface="Arial"/>
                <a:cs typeface="Arial"/>
              </a:rPr>
              <a:t>noticed</a:t>
            </a:r>
            <a:r>
              <a:rPr sz="1600" b="1" spc="-70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 smtClean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 smtClean="0">
                <a:solidFill>
                  <a:srgbClr val="00007F"/>
                </a:solidFill>
                <a:latin typeface="Arial"/>
                <a:cs typeface="Arial"/>
              </a:rPr>
              <a:t>or</a:t>
            </a:r>
            <a:r>
              <a:rPr sz="1600" b="1" spc="-15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 smtClean="0">
                <a:solidFill>
                  <a:srgbClr val="00007F"/>
                </a:solidFill>
                <a:latin typeface="Arial"/>
                <a:cs typeface="Arial"/>
              </a:rPr>
              <a:t>around</a:t>
            </a:r>
            <a:r>
              <a:rPr sz="1600" b="1" spc="-75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 smtClean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1600" b="1" spc="-20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 smtClean="0">
                <a:solidFill>
                  <a:srgbClr val="00007F"/>
                </a:solidFill>
                <a:latin typeface="Arial"/>
                <a:cs typeface="Arial"/>
              </a:rPr>
              <a:t>organization</a:t>
            </a:r>
            <a:endParaRPr sz="1600" dirty="0" smtClean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94"/>
              </a:spcBef>
              <a:buFont typeface="Wingdings" panose="05000000000000000000" pitchFamily="2" charset="2"/>
              <a:buChar char="v"/>
            </a:pPr>
            <a:r>
              <a:rPr sz="1600" b="1" spc="-10" dirty="0" smtClean="0">
                <a:solidFill>
                  <a:srgbClr val="00007F"/>
                </a:solidFill>
                <a:latin typeface="Arial"/>
                <a:cs typeface="Arial"/>
              </a:rPr>
              <a:t>An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observation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can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turn into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 data science</a:t>
            </a:r>
            <a:r>
              <a:rPr sz="1600" b="1" spc="-20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question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45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Talk </a:t>
            </a:r>
            <a:r>
              <a:rPr sz="1600" spc="10" dirty="0">
                <a:latin typeface="Arial"/>
                <a:cs typeface="Arial"/>
              </a:rPr>
              <a:t>about </a:t>
            </a:r>
            <a:r>
              <a:rPr sz="1600" spc="0" dirty="0">
                <a:latin typeface="Arial"/>
                <a:cs typeface="Arial"/>
              </a:rPr>
              <a:t>it </a:t>
            </a:r>
            <a:r>
              <a:rPr sz="1600" spc="-5" dirty="0">
                <a:latin typeface="Arial"/>
                <a:cs typeface="Arial"/>
              </a:rPr>
              <a:t>with </a:t>
            </a:r>
            <a:r>
              <a:rPr sz="1600" spc="0" dirty="0">
                <a:latin typeface="Arial"/>
                <a:cs typeface="Arial"/>
              </a:rPr>
              <a:t>your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colleagues!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419100"/>
            <a:ext cx="739584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Align </a:t>
            </a:r>
            <a:r>
              <a:rPr dirty="0"/>
              <a:t>Data Science Questions to Organizational</a:t>
            </a:r>
            <a:r>
              <a:rPr spc="55" dirty="0"/>
              <a:t> </a:t>
            </a:r>
            <a:r>
              <a:rPr spc="-5" dirty="0"/>
              <a:t>Strategy</a:t>
            </a:r>
          </a:p>
        </p:txBody>
      </p:sp>
      <p:sp>
        <p:nvSpPr>
          <p:cNvPr id="4" name="object 4"/>
          <p:cNvSpPr/>
          <p:nvPr/>
        </p:nvSpPr>
        <p:spPr>
          <a:xfrm>
            <a:off x="1143000" y="1562100"/>
            <a:ext cx="5334000" cy="4300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3960" y="504444"/>
            <a:ext cx="5824855" cy="4681855"/>
          </a:xfrm>
          <a:custGeom>
            <a:avLst/>
            <a:gdLst/>
            <a:ahLst/>
            <a:cxnLst/>
            <a:rect l="l" t="t" r="r" b="b"/>
            <a:pathLst>
              <a:path w="5824855" h="4681855">
                <a:moveTo>
                  <a:pt x="5824728" y="4681728"/>
                </a:moveTo>
                <a:lnTo>
                  <a:pt x="5824728" y="0"/>
                </a:lnTo>
                <a:lnTo>
                  <a:pt x="0" y="0"/>
                </a:lnTo>
                <a:lnTo>
                  <a:pt x="0" y="4681728"/>
                </a:lnTo>
                <a:lnTo>
                  <a:pt x="3047" y="4681728"/>
                </a:lnTo>
                <a:lnTo>
                  <a:pt x="3047" y="9144"/>
                </a:lnTo>
                <a:lnTo>
                  <a:pt x="6095" y="6096"/>
                </a:lnTo>
                <a:lnTo>
                  <a:pt x="6095" y="9144"/>
                </a:lnTo>
                <a:lnTo>
                  <a:pt x="5818632" y="9143"/>
                </a:lnTo>
                <a:lnTo>
                  <a:pt x="5818632" y="6095"/>
                </a:lnTo>
                <a:lnTo>
                  <a:pt x="5821680" y="9143"/>
                </a:lnTo>
                <a:lnTo>
                  <a:pt x="5821680" y="4681728"/>
                </a:lnTo>
                <a:lnTo>
                  <a:pt x="5824728" y="4681728"/>
                </a:lnTo>
                <a:close/>
              </a:path>
              <a:path w="5824855" h="4681855">
                <a:moveTo>
                  <a:pt x="6095" y="9144"/>
                </a:moveTo>
                <a:lnTo>
                  <a:pt x="6095" y="6096"/>
                </a:lnTo>
                <a:lnTo>
                  <a:pt x="3047" y="9144"/>
                </a:lnTo>
                <a:lnTo>
                  <a:pt x="6095" y="9144"/>
                </a:lnTo>
                <a:close/>
              </a:path>
              <a:path w="5824855" h="4681855">
                <a:moveTo>
                  <a:pt x="6095" y="4672584"/>
                </a:moveTo>
                <a:lnTo>
                  <a:pt x="6095" y="9144"/>
                </a:lnTo>
                <a:lnTo>
                  <a:pt x="3047" y="9144"/>
                </a:lnTo>
                <a:lnTo>
                  <a:pt x="3048" y="4672584"/>
                </a:lnTo>
                <a:lnTo>
                  <a:pt x="6095" y="4672584"/>
                </a:lnTo>
                <a:close/>
              </a:path>
              <a:path w="5824855" h="4681855">
                <a:moveTo>
                  <a:pt x="5821680" y="4672583"/>
                </a:moveTo>
                <a:lnTo>
                  <a:pt x="3048" y="4672584"/>
                </a:lnTo>
                <a:lnTo>
                  <a:pt x="6095" y="4678679"/>
                </a:lnTo>
                <a:lnTo>
                  <a:pt x="6095" y="4681728"/>
                </a:lnTo>
                <a:lnTo>
                  <a:pt x="5818632" y="4681728"/>
                </a:lnTo>
                <a:lnTo>
                  <a:pt x="5818632" y="4678680"/>
                </a:lnTo>
                <a:lnTo>
                  <a:pt x="5821680" y="4672583"/>
                </a:lnTo>
                <a:close/>
              </a:path>
              <a:path w="5824855" h="4681855">
                <a:moveTo>
                  <a:pt x="6095" y="4681728"/>
                </a:moveTo>
                <a:lnTo>
                  <a:pt x="6095" y="4678679"/>
                </a:lnTo>
                <a:lnTo>
                  <a:pt x="3048" y="4672584"/>
                </a:lnTo>
                <a:lnTo>
                  <a:pt x="3047" y="4681728"/>
                </a:lnTo>
                <a:lnTo>
                  <a:pt x="6095" y="4681728"/>
                </a:lnTo>
                <a:close/>
              </a:path>
              <a:path w="5824855" h="4681855">
                <a:moveTo>
                  <a:pt x="5821680" y="9143"/>
                </a:moveTo>
                <a:lnTo>
                  <a:pt x="5818632" y="6095"/>
                </a:lnTo>
                <a:lnTo>
                  <a:pt x="5818632" y="9143"/>
                </a:lnTo>
                <a:lnTo>
                  <a:pt x="5821680" y="9143"/>
                </a:lnTo>
                <a:close/>
              </a:path>
              <a:path w="5824855" h="4681855">
                <a:moveTo>
                  <a:pt x="5821680" y="4672583"/>
                </a:moveTo>
                <a:lnTo>
                  <a:pt x="5821680" y="9143"/>
                </a:lnTo>
                <a:lnTo>
                  <a:pt x="5818632" y="9143"/>
                </a:lnTo>
                <a:lnTo>
                  <a:pt x="5818632" y="4672583"/>
                </a:lnTo>
                <a:lnTo>
                  <a:pt x="5821680" y="4672583"/>
                </a:lnTo>
                <a:close/>
              </a:path>
              <a:path w="5824855" h="4681855">
                <a:moveTo>
                  <a:pt x="5821680" y="4681728"/>
                </a:moveTo>
                <a:lnTo>
                  <a:pt x="5821680" y="4672583"/>
                </a:lnTo>
                <a:lnTo>
                  <a:pt x="5818632" y="4678680"/>
                </a:lnTo>
                <a:lnTo>
                  <a:pt x="5818632" y="4681728"/>
                </a:lnTo>
                <a:lnTo>
                  <a:pt x="5821680" y="468172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892" y="0"/>
            <a:ext cx="3988434" cy="5127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0" dirty="0"/>
              <a:t>Concept</a:t>
            </a:r>
            <a:r>
              <a:rPr spc="-80" dirty="0"/>
              <a:t> </a:t>
            </a:r>
            <a:r>
              <a:rPr spc="0" dirty="0"/>
              <a:t>Maps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01844" y="2930156"/>
            <a:ext cx="1549400" cy="1562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90"/>
              </a:spcBef>
            </a:pPr>
            <a:r>
              <a:rPr sz="1400" b="1" spc="10" dirty="0">
                <a:solidFill>
                  <a:srgbClr val="00007F"/>
                </a:solidFill>
                <a:latin typeface="Arial"/>
                <a:cs typeface="Arial"/>
              </a:rPr>
              <a:t>Draw </a:t>
            </a:r>
            <a:r>
              <a:rPr sz="1400" b="1" spc="5" dirty="0">
                <a:solidFill>
                  <a:srgbClr val="00007F"/>
                </a:solidFill>
                <a:latin typeface="Arial"/>
                <a:cs typeface="Arial"/>
              </a:rPr>
              <a:t>lines  </a:t>
            </a:r>
            <a:r>
              <a:rPr sz="1400" b="1" spc="15" dirty="0">
                <a:solidFill>
                  <a:srgbClr val="00007F"/>
                </a:solidFill>
                <a:latin typeface="Arial"/>
                <a:cs typeface="Arial"/>
              </a:rPr>
              <a:t>between </a:t>
            </a:r>
            <a:r>
              <a:rPr sz="1400" b="1" spc="5" dirty="0">
                <a:solidFill>
                  <a:srgbClr val="00007F"/>
                </a:solidFill>
                <a:latin typeface="Arial"/>
                <a:cs typeface="Arial"/>
              </a:rPr>
              <a:t>entities  you </a:t>
            </a:r>
            <a:r>
              <a:rPr sz="1400" b="1" spc="10" dirty="0">
                <a:solidFill>
                  <a:srgbClr val="00007F"/>
                </a:solidFill>
                <a:latin typeface="Arial"/>
                <a:cs typeface="Arial"/>
              </a:rPr>
              <a:t>think might  have </a:t>
            </a:r>
            <a:r>
              <a:rPr sz="1400" b="1" spc="5" dirty="0">
                <a:solidFill>
                  <a:srgbClr val="00007F"/>
                </a:solidFill>
                <a:latin typeface="Arial"/>
                <a:cs typeface="Arial"/>
              </a:rPr>
              <a:t>interesting  </a:t>
            </a:r>
            <a:r>
              <a:rPr sz="1400" b="1" spc="10" dirty="0">
                <a:solidFill>
                  <a:srgbClr val="00007F"/>
                </a:solidFill>
                <a:latin typeface="Arial"/>
                <a:cs typeface="Arial"/>
              </a:rPr>
              <a:t>relationships</a:t>
            </a:r>
            <a:r>
              <a:rPr sz="1400" b="1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00007F"/>
                </a:solidFill>
                <a:latin typeface="Arial"/>
                <a:cs typeface="Arial"/>
              </a:rPr>
              <a:t>that  </a:t>
            </a:r>
            <a:r>
              <a:rPr sz="1400" b="1" spc="10" dirty="0">
                <a:solidFill>
                  <a:srgbClr val="00007F"/>
                </a:solidFill>
                <a:latin typeface="Arial"/>
                <a:cs typeface="Arial"/>
              </a:rPr>
              <a:t>might </a:t>
            </a:r>
            <a:r>
              <a:rPr sz="1400" b="1" spc="15" dirty="0">
                <a:solidFill>
                  <a:srgbClr val="00007F"/>
                </a:solidFill>
                <a:latin typeface="Arial"/>
                <a:cs typeface="Arial"/>
              </a:rPr>
              <a:t>be </a:t>
            </a:r>
            <a:r>
              <a:rPr sz="1400" b="1" spc="25" dirty="0">
                <a:solidFill>
                  <a:srgbClr val="00007F"/>
                </a:solidFill>
                <a:latin typeface="Arial"/>
                <a:cs typeface="Arial"/>
              </a:rPr>
              <a:t>worth  </a:t>
            </a:r>
            <a:r>
              <a:rPr sz="1400" b="1" spc="10" dirty="0">
                <a:solidFill>
                  <a:srgbClr val="00007F"/>
                </a:solidFill>
                <a:latin typeface="Arial"/>
                <a:cs typeface="Arial"/>
              </a:rPr>
              <a:t>investigating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95016" y="2647188"/>
            <a:ext cx="161290" cy="1207135"/>
          </a:xfrm>
          <a:custGeom>
            <a:avLst/>
            <a:gdLst/>
            <a:ahLst/>
            <a:cxnLst/>
            <a:rect l="l" t="t" r="r" b="b"/>
            <a:pathLst>
              <a:path w="161289" h="1207135">
                <a:moveTo>
                  <a:pt x="160784" y="661190"/>
                </a:moveTo>
                <a:lnTo>
                  <a:pt x="159553" y="611841"/>
                </a:lnTo>
                <a:lnTo>
                  <a:pt x="156546" y="562481"/>
                </a:lnTo>
                <a:lnTo>
                  <a:pt x="151841" y="513173"/>
                </a:lnTo>
                <a:lnTo>
                  <a:pt x="145513" y="463980"/>
                </a:lnTo>
                <a:lnTo>
                  <a:pt x="137639" y="414968"/>
                </a:lnTo>
                <a:lnTo>
                  <a:pt x="128298" y="366199"/>
                </a:lnTo>
                <a:lnTo>
                  <a:pt x="117565" y="317739"/>
                </a:lnTo>
                <a:lnTo>
                  <a:pt x="105517" y="269650"/>
                </a:lnTo>
                <a:lnTo>
                  <a:pt x="92232" y="221998"/>
                </a:lnTo>
                <a:lnTo>
                  <a:pt x="77786" y="174845"/>
                </a:lnTo>
                <a:lnTo>
                  <a:pt x="62256" y="128256"/>
                </a:lnTo>
                <a:lnTo>
                  <a:pt x="45720" y="82296"/>
                </a:lnTo>
                <a:lnTo>
                  <a:pt x="12192" y="0"/>
                </a:lnTo>
                <a:lnTo>
                  <a:pt x="0" y="6096"/>
                </a:lnTo>
                <a:lnTo>
                  <a:pt x="33528" y="88392"/>
                </a:lnTo>
                <a:lnTo>
                  <a:pt x="64008" y="170688"/>
                </a:lnTo>
                <a:lnTo>
                  <a:pt x="91440" y="252984"/>
                </a:lnTo>
                <a:lnTo>
                  <a:pt x="128016" y="420623"/>
                </a:lnTo>
                <a:lnTo>
                  <a:pt x="140208" y="499872"/>
                </a:lnTo>
                <a:lnTo>
                  <a:pt x="146304" y="582168"/>
                </a:lnTo>
                <a:lnTo>
                  <a:pt x="149352" y="661416"/>
                </a:lnTo>
                <a:lnTo>
                  <a:pt x="149352" y="835620"/>
                </a:lnTo>
                <a:lnTo>
                  <a:pt x="153050" y="808524"/>
                </a:lnTo>
                <a:lnTo>
                  <a:pt x="157609" y="759595"/>
                </a:lnTo>
                <a:lnTo>
                  <a:pt x="160161" y="710462"/>
                </a:lnTo>
                <a:lnTo>
                  <a:pt x="160784" y="661190"/>
                </a:lnTo>
                <a:close/>
              </a:path>
              <a:path w="161289" h="1207135">
                <a:moveTo>
                  <a:pt x="60656" y="1105141"/>
                </a:moveTo>
                <a:lnTo>
                  <a:pt x="15240" y="1078992"/>
                </a:lnTo>
                <a:lnTo>
                  <a:pt x="12192" y="1207008"/>
                </a:lnTo>
                <a:lnTo>
                  <a:pt x="54864" y="1178141"/>
                </a:lnTo>
                <a:lnTo>
                  <a:pt x="54864" y="1115568"/>
                </a:lnTo>
                <a:lnTo>
                  <a:pt x="60656" y="1105141"/>
                </a:lnTo>
                <a:close/>
              </a:path>
              <a:path w="161289" h="1207135">
                <a:moveTo>
                  <a:pt x="71599" y="1111441"/>
                </a:moveTo>
                <a:lnTo>
                  <a:pt x="60656" y="1105141"/>
                </a:lnTo>
                <a:lnTo>
                  <a:pt x="54864" y="1115568"/>
                </a:lnTo>
                <a:lnTo>
                  <a:pt x="67056" y="1121664"/>
                </a:lnTo>
                <a:lnTo>
                  <a:pt x="71599" y="1111441"/>
                </a:lnTo>
                <a:close/>
              </a:path>
              <a:path w="161289" h="1207135">
                <a:moveTo>
                  <a:pt x="115824" y="1136904"/>
                </a:moveTo>
                <a:lnTo>
                  <a:pt x="71599" y="1111441"/>
                </a:lnTo>
                <a:lnTo>
                  <a:pt x="67056" y="1121664"/>
                </a:lnTo>
                <a:lnTo>
                  <a:pt x="54864" y="1115568"/>
                </a:lnTo>
                <a:lnTo>
                  <a:pt x="54864" y="1178141"/>
                </a:lnTo>
                <a:lnTo>
                  <a:pt x="115824" y="1136904"/>
                </a:lnTo>
                <a:close/>
              </a:path>
              <a:path w="161289" h="1207135">
                <a:moveTo>
                  <a:pt x="149352" y="835620"/>
                </a:moveTo>
                <a:lnTo>
                  <a:pt x="149352" y="661416"/>
                </a:lnTo>
                <a:lnTo>
                  <a:pt x="146304" y="737616"/>
                </a:lnTo>
                <a:lnTo>
                  <a:pt x="140208" y="813816"/>
                </a:lnTo>
                <a:lnTo>
                  <a:pt x="132656" y="863470"/>
                </a:lnTo>
                <a:lnTo>
                  <a:pt x="123319" y="912831"/>
                </a:lnTo>
                <a:lnTo>
                  <a:pt x="111967" y="961749"/>
                </a:lnTo>
                <a:lnTo>
                  <a:pt x="98369" y="1010074"/>
                </a:lnTo>
                <a:lnTo>
                  <a:pt x="82296" y="1057656"/>
                </a:lnTo>
                <a:lnTo>
                  <a:pt x="60656" y="1105141"/>
                </a:lnTo>
                <a:lnTo>
                  <a:pt x="71599" y="1111441"/>
                </a:lnTo>
                <a:lnTo>
                  <a:pt x="97462" y="1047870"/>
                </a:lnTo>
                <a:lnTo>
                  <a:pt x="113209" y="1000920"/>
                </a:lnTo>
                <a:lnTo>
                  <a:pt x="126564" y="953447"/>
                </a:lnTo>
                <a:lnTo>
                  <a:pt x="137605" y="905514"/>
                </a:lnTo>
                <a:lnTo>
                  <a:pt x="146408" y="857185"/>
                </a:lnTo>
                <a:lnTo>
                  <a:pt x="149352" y="83562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67458" y="458406"/>
            <a:ext cx="6764020" cy="1978106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65"/>
              </a:spcBef>
              <a:buFont typeface="Wingdings" panose="05000000000000000000" pitchFamily="2" charset="2"/>
              <a:buChar char="v"/>
            </a:pPr>
            <a:r>
              <a:rPr sz="1600" b="1" spc="5" dirty="0" smtClean="0">
                <a:solidFill>
                  <a:srgbClr val="00007F"/>
                </a:solidFill>
                <a:latin typeface="Arial"/>
                <a:cs typeface="Arial"/>
              </a:rPr>
              <a:t>Write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all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topics</a:t>
            </a:r>
            <a:r>
              <a:rPr sz="1600" b="1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down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75"/>
              </a:spcBef>
              <a:buFont typeface="Wingdings" panose="05000000000000000000" pitchFamily="2" charset="2"/>
              <a:buChar char="v"/>
            </a:pPr>
            <a:r>
              <a:rPr sz="1600" b="1" spc="5" dirty="0" smtClean="0">
                <a:solidFill>
                  <a:srgbClr val="00007F"/>
                </a:solidFill>
                <a:latin typeface="Arial"/>
                <a:cs typeface="Arial"/>
              </a:rPr>
              <a:t>Think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in terms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of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differences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and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relationships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among</a:t>
            </a:r>
            <a:r>
              <a:rPr sz="1600" b="1" spc="-2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parameters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94"/>
              </a:spcBef>
              <a:buFont typeface="Wingdings" panose="05000000000000000000" pitchFamily="2" charset="2"/>
              <a:buChar char="v"/>
            </a:pPr>
            <a:r>
              <a:rPr sz="1600" b="1" spc="5" dirty="0" smtClean="0">
                <a:solidFill>
                  <a:srgbClr val="00007F"/>
                </a:solidFill>
                <a:latin typeface="Arial"/>
                <a:cs typeface="Arial"/>
              </a:rPr>
              <a:t>Draw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connections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to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show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which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entities might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be</a:t>
            </a:r>
            <a:r>
              <a:rPr sz="1600" b="1" spc="-3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related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69"/>
              </a:spcBef>
              <a:buFont typeface="Wingdings" panose="05000000000000000000" pitchFamily="2" charset="2"/>
              <a:buChar char="v"/>
            </a:pPr>
            <a:r>
              <a:rPr sz="1600" b="1" spc="5" dirty="0" smtClean="0">
                <a:solidFill>
                  <a:srgbClr val="00007F"/>
                </a:solidFill>
                <a:latin typeface="Arial"/>
                <a:cs typeface="Arial"/>
              </a:rPr>
              <a:t>Brainstorm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your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map of ideas with</a:t>
            </a:r>
            <a:r>
              <a:rPr sz="1600" b="1" spc="-1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colleagues</a:t>
            </a:r>
            <a:endParaRPr sz="1600" dirty="0">
              <a:latin typeface="Arial"/>
              <a:cs typeface="Arial"/>
            </a:endParaRPr>
          </a:p>
          <a:p>
            <a:pPr marL="1877695">
              <a:lnSpc>
                <a:spcPct val="100000"/>
              </a:lnSpc>
              <a:spcBef>
                <a:spcPts val="1735"/>
              </a:spcBef>
            </a:pPr>
            <a:r>
              <a:rPr sz="1400" b="1" spc="15" dirty="0">
                <a:solidFill>
                  <a:srgbClr val="CC6500"/>
                </a:solidFill>
                <a:latin typeface="Bradley Hand ITC"/>
                <a:cs typeface="Bradley Hand ITC"/>
              </a:rPr>
              <a:t>Customers</a:t>
            </a:r>
            <a:endParaRPr sz="1400" dirty="0">
              <a:latin typeface="Bradley Hand ITC"/>
              <a:cs typeface="Bradley Hand IT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32481" y="4786338"/>
            <a:ext cx="408940" cy="2451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00" b="1" spc="25" dirty="0">
                <a:solidFill>
                  <a:srgbClr val="CC6500"/>
                </a:solidFill>
                <a:latin typeface="Bradley Hand ITC"/>
                <a:cs typeface="Bradley Hand ITC"/>
              </a:rPr>
              <a:t>C</a:t>
            </a:r>
            <a:r>
              <a:rPr sz="1400" b="1" spc="40" dirty="0">
                <a:solidFill>
                  <a:srgbClr val="CC6500"/>
                </a:solidFill>
                <a:latin typeface="Bradley Hand ITC"/>
                <a:cs typeface="Bradley Hand ITC"/>
              </a:rPr>
              <a:t>a</a:t>
            </a:r>
            <a:r>
              <a:rPr sz="1400" b="1" spc="30" dirty="0">
                <a:solidFill>
                  <a:srgbClr val="CC6500"/>
                </a:solidFill>
                <a:latin typeface="Bradley Hand ITC"/>
                <a:cs typeface="Bradley Hand ITC"/>
              </a:rPr>
              <a:t>s</a:t>
            </a:r>
            <a:r>
              <a:rPr sz="1400" b="1" spc="10" dirty="0">
                <a:solidFill>
                  <a:srgbClr val="CC6500"/>
                </a:solidFill>
                <a:latin typeface="Bradley Hand ITC"/>
                <a:cs typeface="Bradley Hand ITC"/>
              </a:rPr>
              <a:t>h</a:t>
            </a:r>
            <a:endParaRPr sz="1400">
              <a:latin typeface="Bradley Hand ITC"/>
              <a:cs typeface="Bradley Hand IT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8000" y="2449067"/>
            <a:ext cx="807720" cy="536575"/>
          </a:xfrm>
          <a:custGeom>
            <a:avLst/>
            <a:gdLst/>
            <a:ahLst/>
            <a:cxnLst/>
            <a:rect l="l" t="t" r="r" b="b"/>
            <a:pathLst>
              <a:path w="807720" h="536575">
                <a:moveTo>
                  <a:pt x="755982" y="422917"/>
                </a:moveTo>
                <a:lnTo>
                  <a:pt x="737616" y="374903"/>
                </a:lnTo>
                <a:lnTo>
                  <a:pt x="713232" y="326135"/>
                </a:lnTo>
                <a:lnTo>
                  <a:pt x="679704" y="280415"/>
                </a:lnTo>
                <a:lnTo>
                  <a:pt x="597408" y="195071"/>
                </a:lnTo>
                <a:lnTo>
                  <a:pt x="490728" y="121919"/>
                </a:lnTo>
                <a:lnTo>
                  <a:pt x="449602" y="99426"/>
                </a:lnTo>
                <a:lnTo>
                  <a:pt x="406424" y="79507"/>
                </a:lnTo>
                <a:lnTo>
                  <a:pt x="361583" y="62055"/>
                </a:lnTo>
                <a:lnTo>
                  <a:pt x="315463" y="46959"/>
                </a:lnTo>
                <a:lnTo>
                  <a:pt x="268453" y="34113"/>
                </a:lnTo>
                <a:lnTo>
                  <a:pt x="220940" y="23407"/>
                </a:lnTo>
                <a:lnTo>
                  <a:pt x="173310" y="14733"/>
                </a:lnTo>
                <a:lnTo>
                  <a:pt x="125950" y="7983"/>
                </a:lnTo>
                <a:lnTo>
                  <a:pt x="79248" y="3047"/>
                </a:lnTo>
                <a:lnTo>
                  <a:pt x="39624" y="3047"/>
                </a:lnTo>
                <a:lnTo>
                  <a:pt x="0" y="0"/>
                </a:lnTo>
                <a:lnTo>
                  <a:pt x="0" y="12192"/>
                </a:lnTo>
                <a:lnTo>
                  <a:pt x="39624" y="12191"/>
                </a:lnTo>
                <a:lnTo>
                  <a:pt x="76200" y="15239"/>
                </a:lnTo>
                <a:lnTo>
                  <a:pt x="115823" y="18287"/>
                </a:lnTo>
                <a:lnTo>
                  <a:pt x="152400" y="24383"/>
                </a:lnTo>
                <a:lnTo>
                  <a:pt x="192024" y="30479"/>
                </a:lnTo>
                <a:lnTo>
                  <a:pt x="262128" y="45719"/>
                </a:lnTo>
                <a:lnTo>
                  <a:pt x="362712" y="76199"/>
                </a:lnTo>
                <a:lnTo>
                  <a:pt x="426720" y="103631"/>
                </a:lnTo>
                <a:lnTo>
                  <a:pt x="457200" y="115823"/>
                </a:lnTo>
                <a:lnTo>
                  <a:pt x="484631" y="134111"/>
                </a:lnTo>
                <a:lnTo>
                  <a:pt x="512064" y="149351"/>
                </a:lnTo>
                <a:lnTo>
                  <a:pt x="539496" y="167639"/>
                </a:lnTo>
                <a:lnTo>
                  <a:pt x="578572" y="195729"/>
                </a:lnTo>
                <a:lnTo>
                  <a:pt x="615399" y="226836"/>
                </a:lnTo>
                <a:lnTo>
                  <a:pt x="649390" y="260937"/>
                </a:lnTo>
                <a:lnTo>
                  <a:pt x="679958" y="298012"/>
                </a:lnTo>
                <a:lnTo>
                  <a:pt x="706514" y="338040"/>
                </a:lnTo>
                <a:lnTo>
                  <a:pt x="728472" y="380999"/>
                </a:lnTo>
                <a:lnTo>
                  <a:pt x="743484" y="424944"/>
                </a:lnTo>
                <a:lnTo>
                  <a:pt x="755982" y="422917"/>
                </a:lnTo>
                <a:close/>
              </a:path>
              <a:path w="807720" h="536575">
                <a:moveTo>
                  <a:pt x="758952" y="523494"/>
                </a:moveTo>
                <a:lnTo>
                  <a:pt x="758952" y="432815"/>
                </a:lnTo>
                <a:lnTo>
                  <a:pt x="746760" y="435863"/>
                </a:lnTo>
                <a:lnTo>
                  <a:pt x="743484" y="424944"/>
                </a:lnTo>
                <a:lnTo>
                  <a:pt x="694944" y="432816"/>
                </a:lnTo>
                <a:lnTo>
                  <a:pt x="758952" y="523494"/>
                </a:lnTo>
                <a:close/>
              </a:path>
              <a:path w="807720" h="536575">
                <a:moveTo>
                  <a:pt x="758952" y="432815"/>
                </a:moveTo>
                <a:lnTo>
                  <a:pt x="755982" y="422917"/>
                </a:lnTo>
                <a:lnTo>
                  <a:pt x="743484" y="424944"/>
                </a:lnTo>
                <a:lnTo>
                  <a:pt x="746760" y="435863"/>
                </a:lnTo>
                <a:lnTo>
                  <a:pt x="758952" y="432815"/>
                </a:lnTo>
                <a:close/>
              </a:path>
              <a:path w="807720" h="536575">
                <a:moveTo>
                  <a:pt x="807720" y="414527"/>
                </a:moveTo>
                <a:lnTo>
                  <a:pt x="755982" y="422917"/>
                </a:lnTo>
                <a:lnTo>
                  <a:pt x="758952" y="432815"/>
                </a:lnTo>
                <a:lnTo>
                  <a:pt x="758952" y="523494"/>
                </a:lnTo>
                <a:lnTo>
                  <a:pt x="768096" y="536447"/>
                </a:lnTo>
                <a:lnTo>
                  <a:pt x="807720" y="41452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21608" y="3235451"/>
            <a:ext cx="241300" cy="850900"/>
          </a:xfrm>
          <a:custGeom>
            <a:avLst/>
            <a:gdLst/>
            <a:ahLst/>
            <a:cxnLst/>
            <a:rect l="l" t="t" r="r" b="b"/>
            <a:pathLst>
              <a:path w="241300" h="850900">
                <a:moveTo>
                  <a:pt x="91860" y="778732"/>
                </a:moveTo>
                <a:lnTo>
                  <a:pt x="64007" y="737616"/>
                </a:lnTo>
                <a:lnTo>
                  <a:pt x="0" y="850391"/>
                </a:lnTo>
                <a:lnTo>
                  <a:pt x="82295" y="838635"/>
                </a:lnTo>
                <a:lnTo>
                  <a:pt x="82295" y="786384"/>
                </a:lnTo>
                <a:lnTo>
                  <a:pt x="91860" y="778732"/>
                </a:lnTo>
                <a:close/>
              </a:path>
              <a:path w="241300" h="850900">
                <a:moveTo>
                  <a:pt x="98020" y="787825"/>
                </a:moveTo>
                <a:lnTo>
                  <a:pt x="91860" y="778732"/>
                </a:lnTo>
                <a:lnTo>
                  <a:pt x="82295" y="786384"/>
                </a:lnTo>
                <a:lnTo>
                  <a:pt x="88391" y="795528"/>
                </a:lnTo>
                <a:lnTo>
                  <a:pt x="98020" y="787825"/>
                </a:lnTo>
                <a:close/>
              </a:path>
              <a:path w="241300" h="850900">
                <a:moveTo>
                  <a:pt x="128015" y="832104"/>
                </a:moveTo>
                <a:lnTo>
                  <a:pt x="98020" y="787825"/>
                </a:lnTo>
                <a:lnTo>
                  <a:pt x="88391" y="795528"/>
                </a:lnTo>
                <a:lnTo>
                  <a:pt x="82295" y="786384"/>
                </a:lnTo>
                <a:lnTo>
                  <a:pt x="82295" y="838635"/>
                </a:lnTo>
                <a:lnTo>
                  <a:pt x="128015" y="832104"/>
                </a:lnTo>
                <a:close/>
              </a:path>
              <a:path w="241300" h="850900">
                <a:moveTo>
                  <a:pt x="228647" y="520969"/>
                </a:moveTo>
                <a:lnTo>
                  <a:pt x="228647" y="407136"/>
                </a:lnTo>
                <a:lnTo>
                  <a:pt x="226703" y="454898"/>
                </a:lnTo>
                <a:lnTo>
                  <a:pt x="221595" y="502105"/>
                </a:lnTo>
                <a:lnTo>
                  <a:pt x="213114" y="548492"/>
                </a:lnTo>
                <a:lnTo>
                  <a:pt x="201050" y="593799"/>
                </a:lnTo>
                <a:lnTo>
                  <a:pt x="185193" y="637761"/>
                </a:lnTo>
                <a:lnTo>
                  <a:pt x="165335" y="680115"/>
                </a:lnTo>
                <a:lnTo>
                  <a:pt x="141266" y="720600"/>
                </a:lnTo>
                <a:lnTo>
                  <a:pt x="112775" y="758952"/>
                </a:lnTo>
                <a:lnTo>
                  <a:pt x="97535" y="777240"/>
                </a:lnTo>
                <a:lnTo>
                  <a:pt x="97535" y="774192"/>
                </a:lnTo>
                <a:lnTo>
                  <a:pt x="91860" y="778732"/>
                </a:lnTo>
                <a:lnTo>
                  <a:pt x="98020" y="787825"/>
                </a:lnTo>
                <a:lnTo>
                  <a:pt x="103631" y="783336"/>
                </a:lnTo>
                <a:lnTo>
                  <a:pt x="121919" y="765048"/>
                </a:lnTo>
                <a:lnTo>
                  <a:pt x="137159" y="746760"/>
                </a:lnTo>
                <a:lnTo>
                  <a:pt x="167639" y="704088"/>
                </a:lnTo>
                <a:lnTo>
                  <a:pt x="179831" y="679704"/>
                </a:lnTo>
                <a:lnTo>
                  <a:pt x="188975" y="655320"/>
                </a:lnTo>
                <a:lnTo>
                  <a:pt x="201167" y="630936"/>
                </a:lnTo>
                <a:lnTo>
                  <a:pt x="210311" y="603504"/>
                </a:lnTo>
                <a:lnTo>
                  <a:pt x="216407" y="576072"/>
                </a:lnTo>
                <a:lnTo>
                  <a:pt x="225551" y="548640"/>
                </a:lnTo>
                <a:lnTo>
                  <a:pt x="228599" y="521208"/>
                </a:lnTo>
                <a:lnTo>
                  <a:pt x="228647" y="520969"/>
                </a:lnTo>
                <a:close/>
              </a:path>
              <a:path w="241300" h="850900">
                <a:moveTo>
                  <a:pt x="240791" y="399288"/>
                </a:moveTo>
                <a:lnTo>
                  <a:pt x="237743" y="335280"/>
                </a:lnTo>
                <a:lnTo>
                  <a:pt x="231647" y="268224"/>
                </a:lnTo>
                <a:lnTo>
                  <a:pt x="219455" y="201168"/>
                </a:lnTo>
                <a:lnTo>
                  <a:pt x="201167" y="134112"/>
                </a:lnTo>
                <a:lnTo>
                  <a:pt x="188975" y="100584"/>
                </a:lnTo>
                <a:lnTo>
                  <a:pt x="179831" y="67056"/>
                </a:lnTo>
                <a:lnTo>
                  <a:pt x="149351" y="0"/>
                </a:lnTo>
                <a:lnTo>
                  <a:pt x="140207" y="3048"/>
                </a:lnTo>
                <a:lnTo>
                  <a:pt x="155447" y="36576"/>
                </a:lnTo>
                <a:lnTo>
                  <a:pt x="171271" y="79321"/>
                </a:lnTo>
                <a:lnTo>
                  <a:pt x="185606" y="123613"/>
                </a:lnTo>
                <a:lnTo>
                  <a:pt x="198245" y="169189"/>
                </a:lnTo>
                <a:lnTo>
                  <a:pt x="208977" y="215787"/>
                </a:lnTo>
                <a:lnTo>
                  <a:pt x="217592" y="263144"/>
                </a:lnTo>
                <a:lnTo>
                  <a:pt x="223882" y="310996"/>
                </a:lnTo>
                <a:lnTo>
                  <a:pt x="227637" y="359081"/>
                </a:lnTo>
                <a:lnTo>
                  <a:pt x="228647" y="407136"/>
                </a:lnTo>
                <a:lnTo>
                  <a:pt x="228647" y="520969"/>
                </a:lnTo>
                <a:lnTo>
                  <a:pt x="234695" y="490728"/>
                </a:lnTo>
                <a:lnTo>
                  <a:pt x="237743" y="460248"/>
                </a:lnTo>
                <a:lnTo>
                  <a:pt x="240791" y="3992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30295" y="4277867"/>
            <a:ext cx="558165" cy="710565"/>
          </a:xfrm>
          <a:custGeom>
            <a:avLst/>
            <a:gdLst/>
            <a:ahLst/>
            <a:cxnLst/>
            <a:rect l="l" t="t" r="r" b="b"/>
            <a:pathLst>
              <a:path w="558164" h="710564">
                <a:moveTo>
                  <a:pt x="113686" y="644500"/>
                </a:moveTo>
                <a:lnTo>
                  <a:pt x="109728" y="594360"/>
                </a:lnTo>
                <a:lnTo>
                  <a:pt x="0" y="658368"/>
                </a:lnTo>
                <a:lnTo>
                  <a:pt x="103632" y="703540"/>
                </a:lnTo>
                <a:lnTo>
                  <a:pt x="103632" y="646176"/>
                </a:lnTo>
                <a:lnTo>
                  <a:pt x="113686" y="644500"/>
                </a:lnTo>
                <a:close/>
              </a:path>
              <a:path w="558164" h="710564">
                <a:moveTo>
                  <a:pt x="114636" y="656533"/>
                </a:moveTo>
                <a:lnTo>
                  <a:pt x="113686" y="644500"/>
                </a:lnTo>
                <a:lnTo>
                  <a:pt x="103632" y="646176"/>
                </a:lnTo>
                <a:lnTo>
                  <a:pt x="103632" y="658368"/>
                </a:lnTo>
                <a:lnTo>
                  <a:pt x="114636" y="656533"/>
                </a:lnTo>
                <a:close/>
              </a:path>
              <a:path w="558164" h="710564">
                <a:moveTo>
                  <a:pt x="118872" y="710184"/>
                </a:moveTo>
                <a:lnTo>
                  <a:pt x="114636" y="656533"/>
                </a:lnTo>
                <a:lnTo>
                  <a:pt x="103632" y="658368"/>
                </a:lnTo>
                <a:lnTo>
                  <a:pt x="103632" y="703540"/>
                </a:lnTo>
                <a:lnTo>
                  <a:pt x="118872" y="710184"/>
                </a:lnTo>
                <a:close/>
              </a:path>
              <a:path w="558164" h="710564">
                <a:moveTo>
                  <a:pt x="121920" y="643128"/>
                </a:moveTo>
                <a:lnTo>
                  <a:pt x="113686" y="644500"/>
                </a:lnTo>
                <a:lnTo>
                  <a:pt x="114636" y="656533"/>
                </a:lnTo>
                <a:lnTo>
                  <a:pt x="118872" y="655828"/>
                </a:lnTo>
                <a:lnTo>
                  <a:pt x="118872" y="646176"/>
                </a:lnTo>
                <a:lnTo>
                  <a:pt x="121920" y="643128"/>
                </a:lnTo>
                <a:close/>
              </a:path>
              <a:path w="558164" h="710564">
                <a:moveTo>
                  <a:pt x="557784" y="0"/>
                </a:moveTo>
                <a:lnTo>
                  <a:pt x="545592" y="0"/>
                </a:lnTo>
                <a:lnTo>
                  <a:pt x="542544" y="36576"/>
                </a:lnTo>
                <a:lnTo>
                  <a:pt x="536448" y="70104"/>
                </a:lnTo>
                <a:lnTo>
                  <a:pt x="527097" y="115778"/>
                </a:lnTo>
                <a:lnTo>
                  <a:pt x="515748" y="161799"/>
                </a:lnTo>
                <a:lnTo>
                  <a:pt x="502301" y="207769"/>
                </a:lnTo>
                <a:lnTo>
                  <a:pt x="486654" y="253290"/>
                </a:lnTo>
                <a:lnTo>
                  <a:pt x="468705" y="297964"/>
                </a:lnTo>
                <a:lnTo>
                  <a:pt x="448352" y="341395"/>
                </a:lnTo>
                <a:lnTo>
                  <a:pt x="425494" y="383184"/>
                </a:lnTo>
                <a:lnTo>
                  <a:pt x="400029" y="422934"/>
                </a:lnTo>
                <a:lnTo>
                  <a:pt x="353568" y="484631"/>
                </a:lnTo>
                <a:lnTo>
                  <a:pt x="301758" y="540837"/>
                </a:lnTo>
                <a:lnTo>
                  <a:pt x="258275" y="575767"/>
                </a:lnTo>
                <a:lnTo>
                  <a:pt x="211384" y="606276"/>
                </a:lnTo>
                <a:lnTo>
                  <a:pt x="167640" y="627888"/>
                </a:lnTo>
                <a:lnTo>
                  <a:pt x="118872" y="646176"/>
                </a:lnTo>
                <a:lnTo>
                  <a:pt x="118872" y="655828"/>
                </a:lnTo>
                <a:lnTo>
                  <a:pt x="170688" y="640080"/>
                </a:lnTo>
                <a:lnTo>
                  <a:pt x="223630" y="612753"/>
                </a:lnTo>
                <a:lnTo>
                  <a:pt x="264661" y="585820"/>
                </a:lnTo>
                <a:lnTo>
                  <a:pt x="302140" y="554013"/>
                </a:lnTo>
                <a:lnTo>
                  <a:pt x="344424" y="512064"/>
                </a:lnTo>
                <a:lnTo>
                  <a:pt x="381000" y="469392"/>
                </a:lnTo>
                <a:lnTo>
                  <a:pt x="432816" y="390144"/>
                </a:lnTo>
                <a:lnTo>
                  <a:pt x="463296" y="335280"/>
                </a:lnTo>
                <a:lnTo>
                  <a:pt x="490728" y="274320"/>
                </a:lnTo>
                <a:lnTo>
                  <a:pt x="515112" y="210311"/>
                </a:lnTo>
                <a:lnTo>
                  <a:pt x="533400" y="143256"/>
                </a:lnTo>
                <a:lnTo>
                  <a:pt x="539496" y="109728"/>
                </a:lnTo>
                <a:lnTo>
                  <a:pt x="548640" y="73152"/>
                </a:lnTo>
                <a:lnTo>
                  <a:pt x="554736" y="36576"/>
                </a:lnTo>
                <a:lnTo>
                  <a:pt x="557784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51304" y="4076700"/>
            <a:ext cx="472440" cy="777240"/>
          </a:xfrm>
          <a:custGeom>
            <a:avLst/>
            <a:gdLst/>
            <a:ahLst/>
            <a:cxnLst/>
            <a:rect l="l" t="t" r="r" b="b"/>
            <a:pathLst>
              <a:path w="472439" h="777239">
                <a:moveTo>
                  <a:pt x="106679" y="124967"/>
                </a:moveTo>
                <a:lnTo>
                  <a:pt x="91439" y="0"/>
                </a:lnTo>
                <a:lnTo>
                  <a:pt x="0" y="88391"/>
                </a:lnTo>
                <a:lnTo>
                  <a:pt x="48325" y="104960"/>
                </a:lnTo>
                <a:lnTo>
                  <a:pt x="51815" y="94487"/>
                </a:lnTo>
                <a:lnTo>
                  <a:pt x="60959" y="97535"/>
                </a:lnTo>
                <a:lnTo>
                  <a:pt x="60959" y="109292"/>
                </a:lnTo>
                <a:lnTo>
                  <a:pt x="106679" y="124967"/>
                </a:lnTo>
                <a:close/>
              </a:path>
              <a:path w="472439" h="777239">
                <a:moveTo>
                  <a:pt x="59106" y="108657"/>
                </a:moveTo>
                <a:lnTo>
                  <a:pt x="48325" y="104960"/>
                </a:lnTo>
                <a:lnTo>
                  <a:pt x="45720" y="112775"/>
                </a:lnTo>
                <a:lnTo>
                  <a:pt x="42671" y="137159"/>
                </a:lnTo>
                <a:lnTo>
                  <a:pt x="42671" y="164591"/>
                </a:lnTo>
                <a:lnTo>
                  <a:pt x="43540" y="220492"/>
                </a:lnTo>
                <a:lnTo>
                  <a:pt x="52096" y="270610"/>
                </a:lnTo>
                <a:lnTo>
                  <a:pt x="52778" y="272909"/>
                </a:lnTo>
                <a:lnTo>
                  <a:pt x="52778" y="165750"/>
                </a:lnTo>
                <a:lnTo>
                  <a:pt x="57912" y="115823"/>
                </a:lnTo>
                <a:lnTo>
                  <a:pt x="59106" y="108657"/>
                </a:lnTo>
                <a:close/>
              </a:path>
              <a:path w="472439" h="777239">
                <a:moveTo>
                  <a:pt x="60959" y="97535"/>
                </a:moveTo>
                <a:lnTo>
                  <a:pt x="51815" y="94487"/>
                </a:lnTo>
                <a:lnTo>
                  <a:pt x="48325" y="104960"/>
                </a:lnTo>
                <a:lnTo>
                  <a:pt x="59106" y="108657"/>
                </a:lnTo>
                <a:lnTo>
                  <a:pt x="60959" y="97535"/>
                </a:lnTo>
                <a:close/>
              </a:path>
              <a:path w="472439" h="777239">
                <a:moveTo>
                  <a:pt x="472439" y="768095"/>
                </a:moveTo>
                <a:lnTo>
                  <a:pt x="401758" y="721752"/>
                </a:lnTo>
                <a:lnTo>
                  <a:pt x="362176" y="692718"/>
                </a:lnTo>
                <a:lnTo>
                  <a:pt x="323797" y="662166"/>
                </a:lnTo>
                <a:lnTo>
                  <a:pt x="287205" y="629559"/>
                </a:lnTo>
                <a:lnTo>
                  <a:pt x="252983" y="594359"/>
                </a:lnTo>
                <a:lnTo>
                  <a:pt x="207264" y="548639"/>
                </a:lnTo>
                <a:lnTo>
                  <a:pt x="170687" y="496823"/>
                </a:lnTo>
                <a:lnTo>
                  <a:pt x="143271" y="455560"/>
                </a:lnTo>
                <a:lnTo>
                  <a:pt x="117971" y="411319"/>
                </a:lnTo>
                <a:lnTo>
                  <a:pt x="95632" y="364681"/>
                </a:lnTo>
                <a:lnTo>
                  <a:pt x="77100" y="316225"/>
                </a:lnTo>
                <a:lnTo>
                  <a:pt x="63217" y="266531"/>
                </a:lnTo>
                <a:lnTo>
                  <a:pt x="54828" y="216179"/>
                </a:lnTo>
                <a:lnTo>
                  <a:pt x="52778" y="165750"/>
                </a:lnTo>
                <a:lnTo>
                  <a:pt x="52778" y="272909"/>
                </a:lnTo>
                <a:lnTo>
                  <a:pt x="66608" y="319534"/>
                </a:lnTo>
                <a:lnTo>
                  <a:pt x="85343" y="371855"/>
                </a:lnTo>
                <a:lnTo>
                  <a:pt x="112775" y="426719"/>
                </a:lnTo>
                <a:lnTo>
                  <a:pt x="137655" y="467810"/>
                </a:lnTo>
                <a:lnTo>
                  <a:pt x="164598" y="507446"/>
                </a:lnTo>
                <a:lnTo>
                  <a:pt x="193539" y="545549"/>
                </a:lnTo>
                <a:lnTo>
                  <a:pt x="224410" y="582042"/>
                </a:lnTo>
                <a:lnTo>
                  <a:pt x="257145" y="616846"/>
                </a:lnTo>
                <a:lnTo>
                  <a:pt x="291676" y="649884"/>
                </a:lnTo>
                <a:lnTo>
                  <a:pt x="327938" y="681077"/>
                </a:lnTo>
                <a:lnTo>
                  <a:pt x="365862" y="710347"/>
                </a:lnTo>
                <a:lnTo>
                  <a:pt x="405384" y="737615"/>
                </a:lnTo>
                <a:lnTo>
                  <a:pt x="435864" y="758951"/>
                </a:lnTo>
                <a:lnTo>
                  <a:pt x="466344" y="777239"/>
                </a:lnTo>
                <a:lnTo>
                  <a:pt x="472439" y="768095"/>
                </a:lnTo>
                <a:close/>
              </a:path>
              <a:path w="472439" h="777239">
                <a:moveTo>
                  <a:pt x="60959" y="109292"/>
                </a:moveTo>
                <a:lnTo>
                  <a:pt x="60959" y="97535"/>
                </a:lnTo>
                <a:lnTo>
                  <a:pt x="59106" y="108657"/>
                </a:lnTo>
                <a:lnTo>
                  <a:pt x="60959" y="10929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5632" y="4253484"/>
            <a:ext cx="1463040" cy="668020"/>
          </a:xfrm>
          <a:custGeom>
            <a:avLst/>
            <a:gdLst/>
            <a:ahLst/>
            <a:cxnLst/>
            <a:rect l="l" t="t" r="r" b="b"/>
            <a:pathLst>
              <a:path w="1463039" h="668020">
                <a:moveTo>
                  <a:pt x="109728" y="100584"/>
                </a:moveTo>
                <a:lnTo>
                  <a:pt x="33528" y="0"/>
                </a:lnTo>
                <a:lnTo>
                  <a:pt x="0" y="121920"/>
                </a:lnTo>
                <a:lnTo>
                  <a:pt x="48768" y="112437"/>
                </a:lnTo>
                <a:lnTo>
                  <a:pt x="48768" y="100584"/>
                </a:lnTo>
                <a:lnTo>
                  <a:pt x="57912" y="97536"/>
                </a:lnTo>
                <a:lnTo>
                  <a:pt x="61310" y="109998"/>
                </a:lnTo>
                <a:lnTo>
                  <a:pt x="109728" y="100584"/>
                </a:lnTo>
                <a:close/>
              </a:path>
              <a:path w="1463039" h="668020">
                <a:moveTo>
                  <a:pt x="61310" y="109998"/>
                </a:moveTo>
                <a:lnTo>
                  <a:pt x="57912" y="97536"/>
                </a:lnTo>
                <a:lnTo>
                  <a:pt x="48768" y="100584"/>
                </a:lnTo>
                <a:lnTo>
                  <a:pt x="51837" y="111840"/>
                </a:lnTo>
                <a:lnTo>
                  <a:pt x="61310" y="109998"/>
                </a:lnTo>
                <a:close/>
              </a:path>
              <a:path w="1463039" h="668020">
                <a:moveTo>
                  <a:pt x="51837" y="111840"/>
                </a:moveTo>
                <a:lnTo>
                  <a:pt x="48768" y="100584"/>
                </a:lnTo>
                <a:lnTo>
                  <a:pt x="48768" y="112437"/>
                </a:lnTo>
                <a:lnTo>
                  <a:pt x="51837" y="111840"/>
                </a:lnTo>
                <a:close/>
              </a:path>
              <a:path w="1463039" h="668020">
                <a:moveTo>
                  <a:pt x="1463040" y="667512"/>
                </a:moveTo>
                <a:lnTo>
                  <a:pt x="1463040" y="655320"/>
                </a:lnTo>
                <a:lnTo>
                  <a:pt x="1389888" y="655320"/>
                </a:lnTo>
                <a:lnTo>
                  <a:pt x="1316736" y="652272"/>
                </a:lnTo>
                <a:lnTo>
                  <a:pt x="1265748" y="649373"/>
                </a:lnTo>
                <a:lnTo>
                  <a:pt x="1214519" y="645609"/>
                </a:lnTo>
                <a:lnTo>
                  <a:pt x="1163116" y="640952"/>
                </a:lnTo>
                <a:lnTo>
                  <a:pt x="1111609" y="635378"/>
                </a:lnTo>
                <a:lnTo>
                  <a:pt x="1060066" y="628858"/>
                </a:lnTo>
                <a:lnTo>
                  <a:pt x="1008555" y="621368"/>
                </a:lnTo>
                <a:lnTo>
                  <a:pt x="957146" y="612882"/>
                </a:lnTo>
                <a:lnTo>
                  <a:pt x="905908" y="603372"/>
                </a:lnTo>
                <a:lnTo>
                  <a:pt x="854909" y="592814"/>
                </a:lnTo>
                <a:lnTo>
                  <a:pt x="804217" y="581180"/>
                </a:lnTo>
                <a:lnTo>
                  <a:pt x="753902" y="568445"/>
                </a:lnTo>
                <a:lnTo>
                  <a:pt x="704033" y="554582"/>
                </a:lnTo>
                <a:lnTo>
                  <a:pt x="654677" y="539566"/>
                </a:lnTo>
                <a:lnTo>
                  <a:pt x="605905" y="523370"/>
                </a:lnTo>
                <a:lnTo>
                  <a:pt x="557784" y="505968"/>
                </a:lnTo>
                <a:lnTo>
                  <a:pt x="454152" y="463296"/>
                </a:lnTo>
                <a:lnTo>
                  <a:pt x="362712" y="414528"/>
                </a:lnTo>
                <a:lnTo>
                  <a:pt x="320040" y="390144"/>
                </a:lnTo>
                <a:lnTo>
                  <a:pt x="280416" y="365760"/>
                </a:lnTo>
                <a:lnTo>
                  <a:pt x="243840" y="338328"/>
                </a:lnTo>
                <a:lnTo>
                  <a:pt x="210312" y="310896"/>
                </a:lnTo>
                <a:lnTo>
                  <a:pt x="179831" y="280416"/>
                </a:lnTo>
                <a:lnTo>
                  <a:pt x="149352" y="252984"/>
                </a:lnTo>
                <a:lnTo>
                  <a:pt x="124968" y="222504"/>
                </a:lnTo>
                <a:lnTo>
                  <a:pt x="103631" y="192024"/>
                </a:lnTo>
                <a:lnTo>
                  <a:pt x="67056" y="131064"/>
                </a:lnTo>
                <a:lnTo>
                  <a:pt x="61310" y="109998"/>
                </a:lnTo>
                <a:lnTo>
                  <a:pt x="51837" y="111840"/>
                </a:lnTo>
                <a:lnTo>
                  <a:pt x="57912" y="134112"/>
                </a:lnTo>
                <a:lnTo>
                  <a:pt x="73152" y="167640"/>
                </a:lnTo>
                <a:lnTo>
                  <a:pt x="94487" y="198120"/>
                </a:lnTo>
                <a:lnTo>
                  <a:pt x="115824" y="231648"/>
                </a:lnTo>
                <a:lnTo>
                  <a:pt x="143256" y="262128"/>
                </a:lnTo>
                <a:lnTo>
                  <a:pt x="170687" y="289560"/>
                </a:lnTo>
                <a:lnTo>
                  <a:pt x="204215" y="320040"/>
                </a:lnTo>
                <a:lnTo>
                  <a:pt x="237744" y="347472"/>
                </a:lnTo>
                <a:lnTo>
                  <a:pt x="274320" y="374904"/>
                </a:lnTo>
                <a:lnTo>
                  <a:pt x="313944" y="399288"/>
                </a:lnTo>
                <a:lnTo>
                  <a:pt x="356616" y="426720"/>
                </a:lnTo>
                <a:lnTo>
                  <a:pt x="402336" y="448056"/>
                </a:lnTo>
                <a:lnTo>
                  <a:pt x="451103" y="472440"/>
                </a:lnTo>
                <a:lnTo>
                  <a:pt x="499872" y="493776"/>
                </a:lnTo>
                <a:lnTo>
                  <a:pt x="551688" y="515112"/>
                </a:lnTo>
                <a:lnTo>
                  <a:pt x="606552" y="536448"/>
                </a:lnTo>
                <a:lnTo>
                  <a:pt x="661416" y="554736"/>
                </a:lnTo>
                <a:lnTo>
                  <a:pt x="722376" y="569976"/>
                </a:lnTo>
                <a:lnTo>
                  <a:pt x="780288" y="588264"/>
                </a:lnTo>
                <a:lnTo>
                  <a:pt x="844296" y="600456"/>
                </a:lnTo>
                <a:lnTo>
                  <a:pt x="905256" y="615696"/>
                </a:lnTo>
                <a:lnTo>
                  <a:pt x="972312" y="627888"/>
                </a:lnTo>
                <a:lnTo>
                  <a:pt x="1106424" y="646176"/>
                </a:lnTo>
                <a:lnTo>
                  <a:pt x="1316736" y="664464"/>
                </a:lnTo>
                <a:lnTo>
                  <a:pt x="1389888" y="667512"/>
                </a:lnTo>
                <a:lnTo>
                  <a:pt x="1463040" y="66751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54536" y="3229355"/>
            <a:ext cx="287020" cy="731520"/>
          </a:xfrm>
          <a:custGeom>
            <a:avLst/>
            <a:gdLst/>
            <a:ahLst/>
            <a:cxnLst/>
            <a:rect l="l" t="t" r="r" b="b"/>
            <a:pathLst>
              <a:path w="287019" h="731520">
                <a:moveTo>
                  <a:pt x="184391" y="58535"/>
                </a:moveTo>
                <a:lnTo>
                  <a:pt x="179912" y="48381"/>
                </a:lnTo>
                <a:lnTo>
                  <a:pt x="164663" y="57911"/>
                </a:lnTo>
                <a:lnTo>
                  <a:pt x="149423" y="73151"/>
                </a:lnTo>
                <a:lnTo>
                  <a:pt x="117052" y="114178"/>
                </a:lnTo>
                <a:lnTo>
                  <a:pt x="95402" y="146780"/>
                </a:lnTo>
                <a:lnTo>
                  <a:pt x="76379" y="180667"/>
                </a:lnTo>
                <a:lnTo>
                  <a:pt x="54935" y="234695"/>
                </a:lnTo>
                <a:lnTo>
                  <a:pt x="36647" y="286511"/>
                </a:lnTo>
                <a:lnTo>
                  <a:pt x="25156" y="336230"/>
                </a:lnTo>
                <a:lnTo>
                  <a:pt x="15514" y="387352"/>
                </a:lnTo>
                <a:lnTo>
                  <a:pt x="7953" y="439302"/>
                </a:lnTo>
                <a:lnTo>
                  <a:pt x="2704" y="491504"/>
                </a:lnTo>
                <a:lnTo>
                  <a:pt x="0" y="543381"/>
                </a:lnTo>
                <a:lnTo>
                  <a:pt x="71" y="594360"/>
                </a:lnTo>
                <a:lnTo>
                  <a:pt x="3119" y="661416"/>
                </a:lnTo>
                <a:lnTo>
                  <a:pt x="9215" y="731519"/>
                </a:lnTo>
                <a:lnTo>
                  <a:pt x="11770" y="731519"/>
                </a:lnTo>
                <a:lnTo>
                  <a:pt x="11770" y="562814"/>
                </a:lnTo>
                <a:lnTo>
                  <a:pt x="13018" y="511441"/>
                </a:lnTo>
                <a:lnTo>
                  <a:pt x="16604" y="459370"/>
                </a:lnTo>
                <a:lnTo>
                  <a:pt x="22768" y="407114"/>
                </a:lnTo>
                <a:lnTo>
                  <a:pt x="31756" y="355187"/>
                </a:lnTo>
                <a:lnTo>
                  <a:pt x="43809" y="304101"/>
                </a:lnTo>
                <a:lnTo>
                  <a:pt x="59171" y="254369"/>
                </a:lnTo>
                <a:lnTo>
                  <a:pt x="78085" y="206505"/>
                </a:lnTo>
                <a:lnTo>
                  <a:pt x="100793" y="161021"/>
                </a:lnTo>
                <a:lnTo>
                  <a:pt x="127540" y="118431"/>
                </a:lnTo>
                <a:lnTo>
                  <a:pt x="158567" y="79247"/>
                </a:lnTo>
                <a:lnTo>
                  <a:pt x="170759" y="69494"/>
                </a:lnTo>
                <a:lnTo>
                  <a:pt x="170759" y="67055"/>
                </a:lnTo>
                <a:lnTo>
                  <a:pt x="184391" y="58535"/>
                </a:lnTo>
                <a:close/>
              </a:path>
              <a:path w="287019" h="731520">
                <a:moveTo>
                  <a:pt x="21407" y="731519"/>
                </a:moveTo>
                <a:lnTo>
                  <a:pt x="15311" y="661416"/>
                </a:lnTo>
                <a:lnTo>
                  <a:pt x="12615" y="612977"/>
                </a:lnTo>
                <a:lnTo>
                  <a:pt x="11770" y="562814"/>
                </a:lnTo>
                <a:lnTo>
                  <a:pt x="11770" y="731519"/>
                </a:lnTo>
                <a:lnTo>
                  <a:pt x="21407" y="731519"/>
                </a:lnTo>
                <a:close/>
              </a:path>
              <a:path w="287019" h="731520">
                <a:moveTo>
                  <a:pt x="286583" y="6095"/>
                </a:moveTo>
                <a:lnTo>
                  <a:pt x="158567" y="0"/>
                </a:lnTo>
                <a:lnTo>
                  <a:pt x="179912" y="48381"/>
                </a:lnTo>
                <a:lnTo>
                  <a:pt x="189047" y="42671"/>
                </a:lnTo>
                <a:lnTo>
                  <a:pt x="195143" y="51815"/>
                </a:lnTo>
                <a:lnTo>
                  <a:pt x="195143" y="82905"/>
                </a:lnTo>
                <a:lnTo>
                  <a:pt x="204287" y="103631"/>
                </a:lnTo>
                <a:lnTo>
                  <a:pt x="286583" y="6095"/>
                </a:lnTo>
                <a:close/>
              </a:path>
              <a:path w="287019" h="731520">
                <a:moveTo>
                  <a:pt x="173807" y="67055"/>
                </a:moveTo>
                <a:lnTo>
                  <a:pt x="170759" y="67055"/>
                </a:lnTo>
                <a:lnTo>
                  <a:pt x="170759" y="69494"/>
                </a:lnTo>
                <a:lnTo>
                  <a:pt x="173807" y="67055"/>
                </a:lnTo>
                <a:close/>
              </a:path>
              <a:path w="287019" h="731520">
                <a:moveTo>
                  <a:pt x="195143" y="51815"/>
                </a:moveTo>
                <a:lnTo>
                  <a:pt x="189047" y="42671"/>
                </a:lnTo>
                <a:lnTo>
                  <a:pt x="179912" y="48381"/>
                </a:lnTo>
                <a:lnTo>
                  <a:pt x="184391" y="58535"/>
                </a:lnTo>
                <a:lnTo>
                  <a:pt x="195143" y="51815"/>
                </a:lnTo>
                <a:close/>
              </a:path>
              <a:path w="287019" h="731520">
                <a:moveTo>
                  <a:pt x="195143" y="82905"/>
                </a:moveTo>
                <a:lnTo>
                  <a:pt x="195143" y="51815"/>
                </a:lnTo>
                <a:lnTo>
                  <a:pt x="184391" y="58535"/>
                </a:lnTo>
                <a:lnTo>
                  <a:pt x="195143" y="8290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47800" y="2418588"/>
            <a:ext cx="746760" cy="515620"/>
          </a:xfrm>
          <a:custGeom>
            <a:avLst/>
            <a:gdLst/>
            <a:ahLst/>
            <a:cxnLst/>
            <a:rect l="l" t="t" r="r" b="b"/>
            <a:pathLst>
              <a:path w="746760" h="515619">
                <a:moveTo>
                  <a:pt x="634655" y="60530"/>
                </a:moveTo>
                <a:lnTo>
                  <a:pt x="576071" y="60960"/>
                </a:lnTo>
                <a:lnTo>
                  <a:pt x="502919" y="79248"/>
                </a:lnTo>
                <a:lnTo>
                  <a:pt x="435863" y="100584"/>
                </a:lnTo>
                <a:lnTo>
                  <a:pt x="368807" y="124968"/>
                </a:lnTo>
                <a:lnTo>
                  <a:pt x="307847" y="152400"/>
                </a:lnTo>
                <a:lnTo>
                  <a:pt x="277367" y="167640"/>
                </a:lnTo>
                <a:lnTo>
                  <a:pt x="249935" y="179832"/>
                </a:lnTo>
                <a:lnTo>
                  <a:pt x="222503" y="195072"/>
                </a:lnTo>
                <a:lnTo>
                  <a:pt x="198119" y="213360"/>
                </a:lnTo>
                <a:lnTo>
                  <a:pt x="173735" y="228600"/>
                </a:lnTo>
                <a:lnTo>
                  <a:pt x="149351" y="246888"/>
                </a:lnTo>
                <a:lnTo>
                  <a:pt x="128015" y="262128"/>
                </a:lnTo>
                <a:lnTo>
                  <a:pt x="91439" y="298704"/>
                </a:lnTo>
                <a:lnTo>
                  <a:pt x="59916" y="333627"/>
                </a:lnTo>
                <a:lnTo>
                  <a:pt x="31408" y="379533"/>
                </a:lnTo>
                <a:lnTo>
                  <a:pt x="10056" y="429220"/>
                </a:lnTo>
                <a:lnTo>
                  <a:pt x="0" y="475488"/>
                </a:lnTo>
                <a:lnTo>
                  <a:pt x="0" y="493776"/>
                </a:lnTo>
                <a:lnTo>
                  <a:pt x="3047" y="515112"/>
                </a:lnTo>
                <a:lnTo>
                  <a:pt x="12191" y="512064"/>
                </a:lnTo>
                <a:lnTo>
                  <a:pt x="12191" y="475488"/>
                </a:lnTo>
                <a:lnTo>
                  <a:pt x="15239" y="454152"/>
                </a:lnTo>
                <a:lnTo>
                  <a:pt x="18287" y="435864"/>
                </a:lnTo>
                <a:lnTo>
                  <a:pt x="24383" y="417576"/>
                </a:lnTo>
                <a:lnTo>
                  <a:pt x="42671" y="381000"/>
                </a:lnTo>
                <a:lnTo>
                  <a:pt x="54863" y="362712"/>
                </a:lnTo>
                <a:lnTo>
                  <a:pt x="67055" y="341376"/>
                </a:lnTo>
                <a:lnTo>
                  <a:pt x="137159" y="271272"/>
                </a:lnTo>
                <a:lnTo>
                  <a:pt x="158495" y="256032"/>
                </a:lnTo>
                <a:lnTo>
                  <a:pt x="179831" y="237744"/>
                </a:lnTo>
                <a:lnTo>
                  <a:pt x="228599" y="207264"/>
                </a:lnTo>
                <a:lnTo>
                  <a:pt x="310895" y="161544"/>
                </a:lnTo>
                <a:lnTo>
                  <a:pt x="371855" y="134111"/>
                </a:lnTo>
                <a:lnTo>
                  <a:pt x="438911" y="109727"/>
                </a:lnTo>
                <a:lnTo>
                  <a:pt x="505967" y="88392"/>
                </a:lnTo>
                <a:lnTo>
                  <a:pt x="579119" y="73152"/>
                </a:lnTo>
                <a:lnTo>
                  <a:pt x="634655" y="60530"/>
                </a:lnTo>
                <a:close/>
              </a:path>
              <a:path w="746760" h="515619">
                <a:moveTo>
                  <a:pt x="746760" y="36575"/>
                </a:moveTo>
                <a:lnTo>
                  <a:pt x="624840" y="0"/>
                </a:lnTo>
                <a:lnTo>
                  <a:pt x="633045" y="50601"/>
                </a:lnTo>
                <a:lnTo>
                  <a:pt x="643127" y="48768"/>
                </a:lnTo>
                <a:lnTo>
                  <a:pt x="646176" y="57912"/>
                </a:lnTo>
                <a:lnTo>
                  <a:pt x="646176" y="110534"/>
                </a:lnTo>
                <a:lnTo>
                  <a:pt x="746760" y="36575"/>
                </a:lnTo>
                <a:close/>
              </a:path>
              <a:path w="746760" h="515619">
                <a:moveTo>
                  <a:pt x="646176" y="57912"/>
                </a:moveTo>
                <a:lnTo>
                  <a:pt x="643127" y="48768"/>
                </a:lnTo>
                <a:lnTo>
                  <a:pt x="633045" y="50601"/>
                </a:lnTo>
                <a:lnTo>
                  <a:pt x="634655" y="60530"/>
                </a:lnTo>
                <a:lnTo>
                  <a:pt x="646176" y="57912"/>
                </a:lnTo>
                <a:close/>
              </a:path>
              <a:path w="746760" h="515619">
                <a:moveTo>
                  <a:pt x="646176" y="110534"/>
                </a:moveTo>
                <a:lnTo>
                  <a:pt x="646176" y="57912"/>
                </a:lnTo>
                <a:lnTo>
                  <a:pt x="634655" y="60530"/>
                </a:lnTo>
                <a:lnTo>
                  <a:pt x="643127" y="112775"/>
                </a:lnTo>
                <a:lnTo>
                  <a:pt x="646176" y="11053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25167" y="3326891"/>
            <a:ext cx="567055" cy="570230"/>
          </a:xfrm>
          <a:custGeom>
            <a:avLst/>
            <a:gdLst/>
            <a:ahLst/>
            <a:cxnLst/>
            <a:rect l="l" t="t" r="r" b="b"/>
            <a:pathLst>
              <a:path w="567055" h="570229">
                <a:moveTo>
                  <a:pt x="112776" y="118871"/>
                </a:moveTo>
                <a:lnTo>
                  <a:pt x="64008" y="0"/>
                </a:lnTo>
                <a:lnTo>
                  <a:pt x="0" y="109727"/>
                </a:lnTo>
                <a:lnTo>
                  <a:pt x="51816" y="113929"/>
                </a:lnTo>
                <a:lnTo>
                  <a:pt x="51816" y="103631"/>
                </a:lnTo>
                <a:lnTo>
                  <a:pt x="64008" y="103631"/>
                </a:lnTo>
                <a:lnTo>
                  <a:pt x="64008" y="114917"/>
                </a:lnTo>
                <a:lnTo>
                  <a:pt x="112776" y="118871"/>
                </a:lnTo>
                <a:close/>
              </a:path>
              <a:path w="567055" h="570229">
                <a:moveTo>
                  <a:pt x="64008" y="114917"/>
                </a:moveTo>
                <a:lnTo>
                  <a:pt x="64008" y="103631"/>
                </a:lnTo>
                <a:lnTo>
                  <a:pt x="51816" y="103631"/>
                </a:lnTo>
                <a:lnTo>
                  <a:pt x="51816" y="113929"/>
                </a:lnTo>
                <a:lnTo>
                  <a:pt x="64008" y="114917"/>
                </a:lnTo>
                <a:close/>
              </a:path>
              <a:path w="567055" h="570229">
                <a:moveTo>
                  <a:pt x="566928" y="557783"/>
                </a:moveTo>
                <a:lnTo>
                  <a:pt x="505968" y="536447"/>
                </a:lnTo>
                <a:lnTo>
                  <a:pt x="466276" y="521106"/>
                </a:lnTo>
                <a:lnTo>
                  <a:pt x="425258" y="502534"/>
                </a:lnTo>
                <a:lnTo>
                  <a:pt x="383544" y="480915"/>
                </a:lnTo>
                <a:lnTo>
                  <a:pt x="341767" y="456430"/>
                </a:lnTo>
                <a:lnTo>
                  <a:pt x="300557" y="429262"/>
                </a:lnTo>
                <a:lnTo>
                  <a:pt x="260546" y="399592"/>
                </a:lnTo>
                <a:lnTo>
                  <a:pt x="222364" y="367603"/>
                </a:lnTo>
                <a:lnTo>
                  <a:pt x="186644" y="333477"/>
                </a:lnTo>
                <a:lnTo>
                  <a:pt x="154016" y="297395"/>
                </a:lnTo>
                <a:lnTo>
                  <a:pt x="125112" y="259541"/>
                </a:lnTo>
                <a:lnTo>
                  <a:pt x="100563" y="220095"/>
                </a:lnTo>
                <a:lnTo>
                  <a:pt x="81001" y="179241"/>
                </a:lnTo>
                <a:lnTo>
                  <a:pt x="67056" y="137159"/>
                </a:lnTo>
                <a:lnTo>
                  <a:pt x="64008" y="115823"/>
                </a:lnTo>
                <a:lnTo>
                  <a:pt x="64008" y="114917"/>
                </a:lnTo>
                <a:lnTo>
                  <a:pt x="51816" y="113929"/>
                </a:lnTo>
                <a:lnTo>
                  <a:pt x="51816" y="118871"/>
                </a:lnTo>
                <a:lnTo>
                  <a:pt x="57912" y="140207"/>
                </a:lnTo>
                <a:lnTo>
                  <a:pt x="60960" y="161544"/>
                </a:lnTo>
                <a:lnTo>
                  <a:pt x="90449" y="224061"/>
                </a:lnTo>
                <a:lnTo>
                  <a:pt x="128016" y="283464"/>
                </a:lnTo>
                <a:lnTo>
                  <a:pt x="158496" y="320040"/>
                </a:lnTo>
                <a:lnTo>
                  <a:pt x="195072" y="359664"/>
                </a:lnTo>
                <a:lnTo>
                  <a:pt x="231199" y="390420"/>
                </a:lnTo>
                <a:lnTo>
                  <a:pt x="270614" y="420965"/>
                </a:lnTo>
                <a:lnTo>
                  <a:pt x="312358" y="450308"/>
                </a:lnTo>
                <a:lnTo>
                  <a:pt x="355470" y="477457"/>
                </a:lnTo>
                <a:lnTo>
                  <a:pt x="398990" y="501421"/>
                </a:lnTo>
                <a:lnTo>
                  <a:pt x="441960" y="521208"/>
                </a:lnTo>
                <a:lnTo>
                  <a:pt x="502920" y="548640"/>
                </a:lnTo>
                <a:lnTo>
                  <a:pt x="563880" y="569976"/>
                </a:lnTo>
                <a:lnTo>
                  <a:pt x="566928" y="55778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06416" y="2616707"/>
            <a:ext cx="257175" cy="1219200"/>
          </a:xfrm>
          <a:custGeom>
            <a:avLst/>
            <a:gdLst/>
            <a:ahLst/>
            <a:cxnLst/>
            <a:rect l="l" t="t" r="r" b="b"/>
            <a:pathLst>
              <a:path w="257175" h="1219200">
                <a:moveTo>
                  <a:pt x="46778" y="88182"/>
                </a:moveTo>
                <a:lnTo>
                  <a:pt x="16159" y="143256"/>
                </a:lnTo>
                <a:lnTo>
                  <a:pt x="6114" y="193876"/>
                </a:lnTo>
                <a:lnTo>
                  <a:pt x="1009" y="248107"/>
                </a:lnTo>
                <a:lnTo>
                  <a:pt x="0" y="304209"/>
                </a:lnTo>
                <a:lnTo>
                  <a:pt x="2242" y="360442"/>
                </a:lnTo>
                <a:lnTo>
                  <a:pt x="6894" y="415067"/>
                </a:lnTo>
                <a:lnTo>
                  <a:pt x="10777" y="447096"/>
                </a:lnTo>
                <a:lnTo>
                  <a:pt x="10777" y="268495"/>
                </a:lnTo>
                <a:lnTo>
                  <a:pt x="13559" y="217872"/>
                </a:lnTo>
                <a:lnTo>
                  <a:pt x="21064" y="167880"/>
                </a:lnTo>
                <a:lnTo>
                  <a:pt x="34447" y="118872"/>
                </a:lnTo>
                <a:lnTo>
                  <a:pt x="40543" y="97536"/>
                </a:lnTo>
                <a:lnTo>
                  <a:pt x="46778" y="88182"/>
                </a:lnTo>
                <a:close/>
              </a:path>
              <a:path w="257175" h="1219200">
                <a:moveTo>
                  <a:pt x="119791" y="0"/>
                </a:moveTo>
                <a:lnTo>
                  <a:pt x="919" y="45719"/>
                </a:lnTo>
                <a:lnTo>
                  <a:pt x="38611" y="80620"/>
                </a:lnTo>
                <a:lnTo>
                  <a:pt x="43591" y="73152"/>
                </a:lnTo>
                <a:lnTo>
                  <a:pt x="52735" y="79247"/>
                </a:lnTo>
                <a:lnTo>
                  <a:pt x="52735" y="93697"/>
                </a:lnTo>
                <a:lnTo>
                  <a:pt x="83215" y="121919"/>
                </a:lnTo>
                <a:lnTo>
                  <a:pt x="119791" y="0"/>
                </a:lnTo>
                <a:close/>
              </a:path>
              <a:path w="257175" h="1219200">
                <a:moveTo>
                  <a:pt x="256951" y="1213104"/>
                </a:moveTo>
                <a:lnTo>
                  <a:pt x="211231" y="1106424"/>
                </a:lnTo>
                <a:lnTo>
                  <a:pt x="168559" y="996696"/>
                </a:lnTo>
                <a:lnTo>
                  <a:pt x="147223" y="944880"/>
                </a:lnTo>
                <a:lnTo>
                  <a:pt x="128935" y="893063"/>
                </a:lnTo>
                <a:lnTo>
                  <a:pt x="98455" y="789432"/>
                </a:lnTo>
                <a:lnTo>
                  <a:pt x="83215" y="740664"/>
                </a:lnTo>
                <a:lnTo>
                  <a:pt x="58831" y="643128"/>
                </a:lnTo>
                <a:lnTo>
                  <a:pt x="46639" y="597408"/>
                </a:lnTo>
                <a:lnTo>
                  <a:pt x="37495" y="551688"/>
                </a:lnTo>
                <a:lnTo>
                  <a:pt x="19207" y="420623"/>
                </a:lnTo>
                <a:lnTo>
                  <a:pt x="14756" y="370223"/>
                </a:lnTo>
                <a:lnTo>
                  <a:pt x="11561" y="319396"/>
                </a:lnTo>
                <a:lnTo>
                  <a:pt x="10777" y="268495"/>
                </a:lnTo>
                <a:lnTo>
                  <a:pt x="10777" y="447096"/>
                </a:lnTo>
                <a:lnTo>
                  <a:pt x="13111" y="466344"/>
                </a:lnTo>
                <a:lnTo>
                  <a:pt x="19207" y="509016"/>
                </a:lnTo>
                <a:lnTo>
                  <a:pt x="28351" y="554736"/>
                </a:lnTo>
                <a:lnTo>
                  <a:pt x="38297" y="607665"/>
                </a:lnTo>
                <a:lnTo>
                  <a:pt x="49513" y="658838"/>
                </a:lnTo>
                <a:lnTo>
                  <a:pt x="61913" y="708671"/>
                </a:lnTo>
                <a:lnTo>
                  <a:pt x="75410" y="757579"/>
                </a:lnTo>
                <a:lnTo>
                  <a:pt x="89919" y="805978"/>
                </a:lnTo>
                <a:lnTo>
                  <a:pt x="105355" y="854283"/>
                </a:lnTo>
                <a:lnTo>
                  <a:pt x="121632" y="902910"/>
                </a:lnTo>
                <a:lnTo>
                  <a:pt x="156367" y="1002792"/>
                </a:lnTo>
                <a:lnTo>
                  <a:pt x="199039" y="1109472"/>
                </a:lnTo>
                <a:lnTo>
                  <a:pt x="247807" y="1219200"/>
                </a:lnTo>
                <a:lnTo>
                  <a:pt x="256951" y="1213104"/>
                </a:lnTo>
                <a:close/>
              </a:path>
              <a:path w="257175" h="1219200">
                <a:moveTo>
                  <a:pt x="52735" y="79247"/>
                </a:moveTo>
                <a:lnTo>
                  <a:pt x="43591" y="73152"/>
                </a:lnTo>
                <a:lnTo>
                  <a:pt x="38611" y="80620"/>
                </a:lnTo>
                <a:lnTo>
                  <a:pt x="46778" y="88182"/>
                </a:lnTo>
                <a:lnTo>
                  <a:pt x="52735" y="79247"/>
                </a:lnTo>
                <a:close/>
              </a:path>
              <a:path w="257175" h="1219200">
                <a:moveTo>
                  <a:pt x="52735" y="93697"/>
                </a:moveTo>
                <a:lnTo>
                  <a:pt x="52735" y="79247"/>
                </a:lnTo>
                <a:lnTo>
                  <a:pt x="46778" y="88182"/>
                </a:lnTo>
                <a:lnTo>
                  <a:pt x="52735" y="9369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63269" y="3186137"/>
            <a:ext cx="120014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2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40664" y="2363723"/>
            <a:ext cx="957580" cy="1445260"/>
          </a:xfrm>
          <a:custGeom>
            <a:avLst/>
            <a:gdLst/>
            <a:ahLst/>
            <a:cxnLst/>
            <a:rect l="l" t="t" r="r" b="b"/>
            <a:pathLst>
              <a:path w="957580" h="1445260">
                <a:moveTo>
                  <a:pt x="850882" y="58764"/>
                </a:moveTo>
                <a:lnTo>
                  <a:pt x="847524" y="49723"/>
                </a:lnTo>
                <a:lnTo>
                  <a:pt x="841247" y="51815"/>
                </a:lnTo>
                <a:lnTo>
                  <a:pt x="731519" y="100583"/>
                </a:lnTo>
                <a:lnTo>
                  <a:pt x="688790" y="125012"/>
                </a:lnTo>
                <a:lnTo>
                  <a:pt x="646528" y="150077"/>
                </a:lnTo>
                <a:lnTo>
                  <a:pt x="605008" y="176202"/>
                </a:lnTo>
                <a:lnTo>
                  <a:pt x="564508" y="203812"/>
                </a:lnTo>
                <a:lnTo>
                  <a:pt x="525306" y="233328"/>
                </a:lnTo>
                <a:lnTo>
                  <a:pt x="487679" y="265175"/>
                </a:lnTo>
                <a:lnTo>
                  <a:pt x="441959" y="301751"/>
                </a:lnTo>
                <a:lnTo>
                  <a:pt x="399287" y="341375"/>
                </a:lnTo>
                <a:lnTo>
                  <a:pt x="359663" y="384047"/>
                </a:lnTo>
                <a:lnTo>
                  <a:pt x="286511" y="469391"/>
                </a:lnTo>
                <a:lnTo>
                  <a:pt x="249935" y="515111"/>
                </a:lnTo>
                <a:lnTo>
                  <a:pt x="219455" y="563879"/>
                </a:lnTo>
                <a:lnTo>
                  <a:pt x="188975" y="609599"/>
                </a:lnTo>
                <a:lnTo>
                  <a:pt x="158495" y="661415"/>
                </a:lnTo>
                <a:lnTo>
                  <a:pt x="135953" y="705394"/>
                </a:lnTo>
                <a:lnTo>
                  <a:pt x="115122" y="750149"/>
                </a:lnTo>
                <a:lnTo>
                  <a:pt x="96006" y="795621"/>
                </a:lnTo>
                <a:lnTo>
                  <a:pt x="78608" y="841750"/>
                </a:lnTo>
                <a:lnTo>
                  <a:pt x="62933" y="888474"/>
                </a:lnTo>
                <a:lnTo>
                  <a:pt x="48984" y="935734"/>
                </a:lnTo>
                <a:lnTo>
                  <a:pt x="36765" y="983470"/>
                </a:lnTo>
                <a:lnTo>
                  <a:pt x="26280" y="1031621"/>
                </a:lnTo>
                <a:lnTo>
                  <a:pt x="17533" y="1080128"/>
                </a:lnTo>
                <a:lnTo>
                  <a:pt x="10528" y="1128929"/>
                </a:lnTo>
                <a:lnTo>
                  <a:pt x="5268" y="1177965"/>
                </a:lnTo>
                <a:lnTo>
                  <a:pt x="1757" y="1227176"/>
                </a:lnTo>
                <a:lnTo>
                  <a:pt x="0" y="1276501"/>
                </a:lnTo>
                <a:lnTo>
                  <a:pt x="0" y="1325893"/>
                </a:lnTo>
                <a:lnTo>
                  <a:pt x="3047" y="1383792"/>
                </a:lnTo>
                <a:lnTo>
                  <a:pt x="9143" y="1444752"/>
                </a:lnTo>
                <a:lnTo>
                  <a:pt x="12191" y="1444752"/>
                </a:lnTo>
                <a:lnTo>
                  <a:pt x="12191" y="1267967"/>
                </a:lnTo>
                <a:lnTo>
                  <a:pt x="14014" y="1217680"/>
                </a:lnTo>
                <a:lnTo>
                  <a:pt x="17508" y="1169971"/>
                </a:lnTo>
                <a:lnTo>
                  <a:pt x="22702" y="1123669"/>
                </a:lnTo>
                <a:lnTo>
                  <a:pt x="29624" y="1077597"/>
                </a:lnTo>
                <a:lnTo>
                  <a:pt x="38303" y="1030584"/>
                </a:lnTo>
                <a:lnTo>
                  <a:pt x="48767" y="981456"/>
                </a:lnTo>
                <a:lnTo>
                  <a:pt x="64007" y="926591"/>
                </a:lnTo>
                <a:lnTo>
                  <a:pt x="79247" y="874776"/>
                </a:lnTo>
                <a:lnTo>
                  <a:pt x="97535" y="819911"/>
                </a:lnTo>
                <a:lnTo>
                  <a:pt x="118871" y="768095"/>
                </a:lnTo>
                <a:lnTo>
                  <a:pt x="143255" y="716279"/>
                </a:lnTo>
                <a:lnTo>
                  <a:pt x="170687" y="667511"/>
                </a:lnTo>
                <a:lnTo>
                  <a:pt x="198119" y="615695"/>
                </a:lnTo>
                <a:lnTo>
                  <a:pt x="228599" y="569976"/>
                </a:lnTo>
                <a:lnTo>
                  <a:pt x="259079" y="521207"/>
                </a:lnTo>
                <a:lnTo>
                  <a:pt x="295655" y="475488"/>
                </a:lnTo>
                <a:lnTo>
                  <a:pt x="368807" y="390143"/>
                </a:lnTo>
                <a:lnTo>
                  <a:pt x="408431" y="350519"/>
                </a:lnTo>
                <a:lnTo>
                  <a:pt x="493775" y="271271"/>
                </a:lnTo>
                <a:lnTo>
                  <a:pt x="539495" y="237743"/>
                </a:lnTo>
                <a:lnTo>
                  <a:pt x="585215" y="201167"/>
                </a:lnTo>
                <a:lnTo>
                  <a:pt x="633983" y="170687"/>
                </a:lnTo>
                <a:lnTo>
                  <a:pt x="685799" y="140207"/>
                </a:lnTo>
                <a:lnTo>
                  <a:pt x="789431" y="85343"/>
                </a:lnTo>
                <a:lnTo>
                  <a:pt x="844295" y="60959"/>
                </a:lnTo>
                <a:lnTo>
                  <a:pt x="850882" y="58764"/>
                </a:lnTo>
                <a:close/>
              </a:path>
              <a:path w="957580" h="1445260">
                <a:moveTo>
                  <a:pt x="21335" y="1444752"/>
                </a:moveTo>
                <a:lnTo>
                  <a:pt x="15239" y="1383792"/>
                </a:lnTo>
                <a:lnTo>
                  <a:pt x="12191" y="1325880"/>
                </a:lnTo>
                <a:lnTo>
                  <a:pt x="12191" y="1444752"/>
                </a:lnTo>
                <a:lnTo>
                  <a:pt x="21335" y="1444752"/>
                </a:lnTo>
                <a:close/>
              </a:path>
              <a:path w="957580" h="1445260">
                <a:moveTo>
                  <a:pt x="957071" y="15239"/>
                </a:moveTo>
                <a:lnTo>
                  <a:pt x="829055" y="0"/>
                </a:lnTo>
                <a:lnTo>
                  <a:pt x="847524" y="49723"/>
                </a:lnTo>
                <a:lnTo>
                  <a:pt x="859535" y="45719"/>
                </a:lnTo>
                <a:lnTo>
                  <a:pt x="862583" y="54863"/>
                </a:lnTo>
                <a:lnTo>
                  <a:pt x="862583" y="90267"/>
                </a:lnTo>
                <a:lnTo>
                  <a:pt x="868679" y="106679"/>
                </a:lnTo>
                <a:lnTo>
                  <a:pt x="957071" y="15239"/>
                </a:lnTo>
                <a:close/>
              </a:path>
              <a:path w="957580" h="1445260">
                <a:moveTo>
                  <a:pt x="862583" y="54863"/>
                </a:moveTo>
                <a:lnTo>
                  <a:pt x="859535" y="45719"/>
                </a:lnTo>
                <a:lnTo>
                  <a:pt x="847524" y="49723"/>
                </a:lnTo>
                <a:lnTo>
                  <a:pt x="850882" y="58764"/>
                </a:lnTo>
                <a:lnTo>
                  <a:pt x="862583" y="54863"/>
                </a:lnTo>
                <a:close/>
              </a:path>
              <a:path w="957580" h="1445260">
                <a:moveTo>
                  <a:pt x="862583" y="90267"/>
                </a:moveTo>
                <a:lnTo>
                  <a:pt x="862583" y="54863"/>
                </a:lnTo>
                <a:lnTo>
                  <a:pt x="850882" y="58764"/>
                </a:lnTo>
                <a:lnTo>
                  <a:pt x="862583" y="9026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285684" y="2476004"/>
            <a:ext cx="814705" cy="1090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120"/>
              </a:spcBef>
              <a:tabLst>
                <a:tab pos="649605" algn="l"/>
              </a:tabLst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	</a:t>
            </a:r>
            <a:r>
              <a:rPr sz="1875" spc="7" baseline="2222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875" baseline="2222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ctr">
              <a:lnSpc>
                <a:spcPct val="102800"/>
              </a:lnSpc>
              <a:spcBef>
                <a:spcPts val="5"/>
              </a:spcBef>
            </a:pPr>
            <a:r>
              <a:rPr sz="1400" b="1" spc="15" dirty="0">
                <a:solidFill>
                  <a:srgbClr val="CC6500"/>
                </a:solidFill>
                <a:latin typeface="Bradley Hand ITC"/>
                <a:cs typeface="Bradley Hand ITC"/>
              </a:rPr>
              <a:t>Products</a:t>
            </a:r>
            <a:r>
              <a:rPr sz="1400" b="1" spc="-130" dirty="0">
                <a:solidFill>
                  <a:srgbClr val="CC6500"/>
                </a:solidFill>
                <a:latin typeface="Bradley Hand ITC"/>
                <a:cs typeface="Bradley Hand ITC"/>
              </a:rPr>
              <a:t> </a:t>
            </a:r>
            <a:r>
              <a:rPr sz="1400" b="1" spc="10" dirty="0">
                <a:solidFill>
                  <a:srgbClr val="CC6500"/>
                </a:solidFill>
                <a:latin typeface="Bradley Hand ITC"/>
                <a:cs typeface="Bradley Hand ITC"/>
              </a:rPr>
              <a:t>/  </a:t>
            </a:r>
            <a:r>
              <a:rPr sz="1400" b="1" spc="15" dirty="0">
                <a:solidFill>
                  <a:srgbClr val="CC6500"/>
                </a:solidFill>
                <a:latin typeface="Bradley Hand ITC"/>
                <a:cs typeface="Bradley Hand ITC"/>
              </a:rPr>
              <a:t>Services</a:t>
            </a:r>
            <a:endParaRPr sz="1400">
              <a:latin typeface="Bradley Hand ITC"/>
              <a:cs typeface="Bradley Hand ITC"/>
            </a:endParaRPr>
          </a:p>
          <a:p>
            <a:pPr marR="132080" algn="r">
              <a:lnSpc>
                <a:spcPct val="100000"/>
              </a:lnSpc>
              <a:spcBef>
                <a:spcPts val="484"/>
              </a:spcBef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2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49500" y="2710713"/>
            <a:ext cx="120014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2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45727" y="3524503"/>
            <a:ext cx="120014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2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9975" y="3792591"/>
            <a:ext cx="781685" cy="58864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400" b="1" spc="15" dirty="0">
                <a:solidFill>
                  <a:srgbClr val="CC6500"/>
                </a:solidFill>
                <a:latin typeface="Bradley Hand ITC"/>
                <a:cs typeface="Bradley Hand ITC"/>
              </a:rPr>
              <a:t>Resources</a:t>
            </a:r>
            <a:endParaRPr sz="1400">
              <a:latin typeface="Bradley Hand ITC"/>
              <a:cs typeface="Bradley Hand ITC"/>
            </a:endParaRPr>
          </a:p>
          <a:p>
            <a:pPr marL="64135">
              <a:lnSpc>
                <a:spcPct val="100000"/>
              </a:lnSpc>
              <a:spcBef>
                <a:spcPts val="580"/>
              </a:spcBef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2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50808" y="3755943"/>
            <a:ext cx="922019" cy="58864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400" b="1" spc="10" dirty="0">
                <a:solidFill>
                  <a:srgbClr val="CC6500"/>
                </a:solidFill>
                <a:latin typeface="Bradley Hand ITC"/>
                <a:cs typeface="Bradley Hand ITC"/>
              </a:rPr>
              <a:t>Capabilities</a:t>
            </a:r>
            <a:endParaRPr sz="1400">
              <a:latin typeface="Bradley Hand ITC"/>
              <a:cs typeface="Bradley Hand ITC"/>
            </a:endParaRPr>
          </a:p>
          <a:p>
            <a:pPr marL="125095">
              <a:lnSpc>
                <a:spcPct val="100000"/>
              </a:lnSpc>
              <a:spcBef>
                <a:spcPts val="580"/>
              </a:spcBef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2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12071" y="4667656"/>
            <a:ext cx="120014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2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91954" y="3817200"/>
            <a:ext cx="670560" cy="4464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18415" algn="ctr">
              <a:lnSpc>
                <a:spcPct val="100000"/>
              </a:lnSpc>
              <a:spcBef>
                <a:spcPts val="120"/>
              </a:spcBef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2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solidFill>
                  <a:srgbClr val="CC6500"/>
                </a:solidFill>
                <a:latin typeface="Bradley Hand ITC"/>
                <a:cs typeface="Bradley Hand ITC"/>
              </a:rPr>
              <a:t>Revenue</a:t>
            </a:r>
            <a:endParaRPr sz="1400">
              <a:latin typeface="Bradley Hand ITC"/>
              <a:cs typeface="Bradley Hand IT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11371" y="2744304"/>
            <a:ext cx="52895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405"/>
              </a:lnSpc>
              <a:spcBef>
                <a:spcPts val="120"/>
              </a:spcBef>
            </a:pPr>
            <a:r>
              <a:rPr sz="1250" spc="5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endParaRPr sz="1250">
              <a:latin typeface="Arial"/>
              <a:cs typeface="Arial"/>
            </a:endParaRPr>
          </a:p>
          <a:p>
            <a:pPr marL="82550">
              <a:lnSpc>
                <a:spcPts val="1585"/>
              </a:lnSpc>
            </a:pPr>
            <a:r>
              <a:rPr sz="1400" b="1" spc="25" dirty="0">
                <a:solidFill>
                  <a:srgbClr val="CC6500"/>
                </a:solidFill>
                <a:latin typeface="Bradley Hand ITC"/>
                <a:cs typeface="Bradley Hand ITC"/>
              </a:rPr>
              <a:t>Sales</a:t>
            </a:r>
            <a:endParaRPr sz="1400">
              <a:latin typeface="Bradley Hand ITC"/>
              <a:cs typeface="Bradley Hand IT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892" y="0"/>
            <a:ext cx="7315708" cy="5127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Examples of Business</a:t>
            </a:r>
            <a:r>
              <a:rPr spc="-65" dirty="0"/>
              <a:t> </a:t>
            </a:r>
            <a:r>
              <a:rPr dirty="0"/>
              <a:t>Questions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1000" y="1028700"/>
            <a:ext cx="7577455" cy="336476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0"/>
              </a:spcBef>
              <a:buFont typeface="Wingdings" panose="05000000000000000000" pitchFamily="2" charset="2"/>
              <a:buChar char="v"/>
            </a:pPr>
            <a:r>
              <a:rPr sz="1600" b="1" spc="5" dirty="0" smtClean="0">
                <a:solidFill>
                  <a:srgbClr val="00007F"/>
                </a:solidFill>
                <a:latin typeface="Arial"/>
                <a:cs typeface="Arial"/>
              </a:rPr>
              <a:t>Hypothesis</a:t>
            </a:r>
            <a:r>
              <a:rPr sz="1600" b="1" spc="15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testing</a:t>
            </a:r>
            <a:endParaRPr sz="1600" dirty="0">
              <a:latin typeface="Arial"/>
              <a:cs typeface="Arial"/>
            </a:endParaRPr>
          </a:p>
          <a:p>
            <a:pPr marL="557530" marR="463550" indent="-285750">
              <a:lnSpc>
                <a:spcPct val="101200"/>
              </a:lnSpc>
              <a:spcBef>
                <a:spcPts val="120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Decreasing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number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required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steps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on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website</a:t>
            </a:r>
            <a:r>
              <a:rPr sz="1600" spc="-5" dirty="0">
                <a:latin typeface="Arial"/>
                <a:cs typeface="Arial"/>
              </a:rPr>
              <a:t> will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increase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  </a:t>
            </a:r>
            <a:r>
              <a:rPr sz="1600" spc="10" dirty="0">
                <a:latin typeface="Arial"/>
                <a:cs typeface="Arial"/>
              </a:rPr>
              <a:t>number </a:t>
            </a:r>
            <a:r>
              <a:rPr sz="1600" spc="5" dirty="0">
                <a:latin typeface="Arial"/>
                <a:cs typeface="Arial"/>
              </a:rPr>
              <a:t>of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conversions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45"/>
              </a:spcBef>
              <a:buFont typeface="Wingdings" panose="05000000000000000000" pitchFamily="2" charset="2"/>
              <a:buChar char="v"/>
            </a:pP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Segmentation/classification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45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“What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are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common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characteristics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different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groups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customers?”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45"/>
              </a:spcBef>
              <a:buFont typeface="Wingdings" panose="05000000000000000000" pitchFamily="2" charset="2"/>
              <a:buChar char="v"/>
            </a:pPr>
            <a:r>
              <a:rPr sz="1600" b="1" spc="5" dirty="0" smtClean="0">
                <a:solidFill>
                  <a:srgbClr val="00007F"/>
                </a:solidFill>
                <a:latin typeface="Arial"/>
                <a:cs typeface="Arial"/>
              </a:rPr>
              <a:t>Prediction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40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“Will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this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new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customer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become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 </a:t>
            </a:r>
            <a:r>
              <a:rPr sz="1600" spc="5" dirty="0">
                <a:latin typeface="Arial"/>
                <a:cs typeface="Arial"/>
              </a:rPr>
              <a:t>profitable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customer?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If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so,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how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profitable?”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45"/>
              </a:spcBef>
              <a:buFont typeface="Wingdings" panose="05000000000000000000" pitchFamily="2" charset="2"/>
              <a:buChar char="v"/>
            </a:pPr>
            <a:r>
              <a:rPr sz="1600" b="1" spc="15" dirty="0" smtClean="0">
                <a:solidFill>
                  <a:srgbClr val="00007F"/>
                </a:solidFill>
                <a:latin typeface="Arial"/>
                <a:cs typeface="Arial"/>
              </a:rPr>
              <a:t>Many</a:t>
            </a:r>
            <a:r>
              <a:rPr sz="1600" b="1" spc="-45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business</a:t>
            </a:r>
            <a:r>
              <a:rPr sz="1600" b="1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questions</a:t>
            </a:r>
            <a:r>
              <a:rPr sz="1600" b="1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are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causal</a:t>
            </a:r>
            <a:r>
              <a:rPr sz="1600" b="1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questions:</a:t>
            </a:r>
            <a:r>
              <a:rPr sz="1600" b="1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“What</a:t>
            </a:r>
            <a:r>
              <a:rPr sz="1600" b="1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would</a:t>
            </a:r>
            <a:r>
              <a:rPr sz="1600" b="1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happen</a:t>
            </a:r>
            <a:r>
              <a:rPr sz="1600" b="1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if…</a:t>
            </a:r>
            <a:endParaRPr sz="1600" dirty="0">
              <a:latin typeface="Arial"/>
              <a:cs typeface="Arial"/>
            </a:endParaRPr>
          </a:p>
          <a:p>
            <a:pPr marL="557530" indent="-285750">
              <a:lnSpc>
                <a:spcPct val="100000"/>
              </a:lnSpc>
              <a:spcBef>
                <a:spcPts val="145"/>
              </a:spcBef>
              <a:buClr>
                <a:srgbClr val="DA2027"/>
              </a:buClr>
              <a:buSzPct val="115625"/>
              <a:buFont typeface="Wingdings" panose="05000000000000000000" pitchFamily="2" charset="2"/>
              <a:buChar char="v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…I </a:t>
            </a:r>
            <a:r>
              <a:rPr sz="1600" spc="0" dirty="0">
                <a:latin typeface="Arial"/>
                <a:cs typeface="Arial"/>
              </a:rPr>
              <a:t>showed </a:t>
            </a:r>
            <a:r>
              <a:rPr sz="1600" spc="5" dirty="0">
                <a:latin typeface="Arial"/>
                <a:cs typeface="Arial"/>
              </a:rPr>
              <a:t>this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ad?”</a:t>
            </a:r>
            <a:endParaRPr sz="1600" dirty="0">
              <a:latin typeface="Arial"/>
              <a:cs typeface="Arial"/>
            </a:endParaRPr>
          </a:p>
          <a:p>
            <a:pPr marL="298451" marR="5080" indent="-285750">
              <a:lnSpc>
                <a:spcPts val="1939"/>
              </a:lnSpc>
              <a:spcBef>
                <a:spcPts val="1345"/>
              </a:spcBef>
              <a:buFont typeface="Wingdings" panose="05000000000000000000" pitchFamily="2" charset="2"/>
              <a:buChar char="v"/>
            </a:pPr>
            <a:r>
              <a:rPr sz="1600" b="1" spc="5" dirty="0" smtClean="0">
                <a:solidFill>
                  <a:srgbClr val="00007F"/>
                </a:solidFill>
                <a:latin typeface="Arial"/>
                <a:cs typeface="Arial"/>
              </a:rPr>
              <a:t>It’s</a:t>
            </a:r>
            <a:r>
              <a:rPr sz="1600" b="1" spc="-20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easier</a:t>
            </a:r>
            <a:r>
              <a:rPr sz="1600" b="1" spc="-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ask</a:t>
            </a:r>
            <a:r>
              <a:rPr sz="1600" b="1" spc="-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correlation</a:t>
            </a:r>
            <a:r>
              <a:rPr sz="1600" b="1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questions:</a:t>
            </a:r>
            <a:r>
              <a:rPr sz="1600" b="1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“What</a:t>
            </a:r>
            <a:r>
              <a:rPr sz="1600" b="1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happened</a:t>
            </a:r>
            <a:r>
              <a:rPr sz="1600" b="1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1600" b="1" spc="-1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past</a:t>
            </a:r>
            <a:r>
              <a:rPr sz="1600" b="1" spc="-1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7F"/>
                </a:solidFill>
                <a:latin typeface="Arial"/>
                <a:cs typeface="Arial"/>
              </a:rPr>
              <a:t>when</a:t>
            </a:r>
            <a:r>
              <a:rPr sz="1600" b="1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>
                <a:solidFill>
                  <a:srgbClr val="00007F"/>
                </a:solidFill>
                <a:latin typeface="Arial"/>
                <a:cs typeface="Arial"/>
              </a:rPr>
              <a:t>I 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showed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this</a:t>
            </a:r>
            <a:r>
              <a:rPr sz="1600" b="1" spc="-1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ad?”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892" y="0"/>
            <a:ext cx="774700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Translating </a:t>
            </a:r>
            <a:r>
              <a:rPr spc="0" dirty="0"/>
              <a:t>Business Questions </a:t>
            </a:r>
            <a:r>
              <a:rPr dirty="0"/>
              <a:t>Into </a:t>
            </a:r>
            <a:r>
              <a:rPr spc="0" dirty="0"/>
              <a:t>Data Mining</a:t>
            </a:r>
            <a:r>
              <a:rPr spc="-85" dirty="0"/>
              <a:t> </a:t>
            </a:r>
            <a:r>
              <a:rPr spc="0" dirty="0"/>
              <a:t>Problems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5871" y="1181100"/>
            <a:ext cx="7529830" cy="4410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0"/>
              </a:spcBef>
              <a:buFont typeface="Wingdings" panose="05000000000000000000" pitchFamily="2" charset="2"/>
              <a:buChar char="v"/>
            </a:pPr>
            <a:r>
              <a:rPr sz="1600" b="1" spc="10" dirty="0" smtClean="0">
                <a:solidFill>
                  <a:srgbClr val="00007F"/>
                </a:solidFill>
                <a:latin typeface="Arial"/>
                <a:cs typeface="Arial"/>
              </a:rPr>
              <a:t>Hone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each </a:t>
            </a:r>
            <a:r>
              <a:rPr sz="1600" b="1" spc="5" dirty="0">
                <a:solidFill>
                  <a:srgbClr val="00007F"/>
                </a:solidFill>
                <a:latin typeface="Arial"/>
                <a:cs typeface="Arial"/>
              </a:rPr>
              <a:t>question until</a:t>
            </a:r>
            <a:r>
              <a:rPr sz="1600" b="1" spc="-1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they</a:t>
            </a:r>
            <a:endParaRPr sz="1600" dirty="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40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Have </a:t>
            </a:r>
            <a:r>
              <a:rPr sz="1600" spc="10" dirty="0">
                <a:latin typeface="Arial"/>
                <a:cs typeface="Arial"/>
              </a:rPr>
              <a:t>as narrow a scope as</a:t>
            </a:r>
            <a:r>
              <a:rPr sz="1600" spc="-27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possible</a:t>
            </a:r>
            <a:endParaRPr sz="1600" dirty="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9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Contain </a:t>
            </a:r>
            <a:r>
              <a:rPr sz="1600" spc="0" dirty="0">
                <a:latin typeface="Arial"/>
                <a:cs typeface="Arial"/>
              </a:rPr>
              <a:t>explicitly </a:t>
            </a:r>
            <a:r>
              <a:rPr sz="1600" spc="5" dirty="0">
                <a:latin typeface="Arial"/>
                <a:cs typeface="Arial"/>
              </a:rPr>
              <a:t>quantitative</a:t>
            </a:r>
            <a:r>
              <a:rPr sz="1600" spc="-18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clauses</a:t>
            </a:r>
            <a:endParaRPr sz="1600" dirty="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Are </a:t>
            </a:r>
            <a:r>
              <a:rPr sz="1600" spc="10" dirty="0">
                <a:latin typeface="Arial"/>
                <a:cs typeface="Arial"/>
              </a:rPr>
              <a:t>ranked by </a:t>
            </a:r>
            <a:r>
              <a:rPr sz="1600" spc="5" dirty="0">
                <a:latin typeface="Arial"/>
                <a:cs typeface="Arial"/>
              </a:rPr>
              <a:t>relative</a:t>
            </a:r>
            <a:r>
              <a:rPr sz="1600" spc="-2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value</a:t>
            </a:r>
            <a:endParaRPr sz="1600" dirty="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027"/>
              </a:buClr>
              <a:buSzPct val="115625"/>
              <a:buChar char="•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Are potentially answerable </a:t>
            </a:r>
            <a:r>
              <a:rPr sz="1600" spc="10" dirty="0">
                <a:latin typeface="Arial"/>
                <a:cs typeface="Arial"/>
              </a:rPr>
              <a:t>given </a:t>
            </a:r>
            <a:r>
              <a:rPr sz="1600" spc="5" dirty="0">
                <a:latin typeface="Arial"/>
                <a:cs typeface="Arial"/>
              </a:rPr>
              <a:t>the available</a:t>
            </a:r>
            <a:r>
              <a:rPr sz="1600" spc="-32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data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25"/>
              </a:spcBef>
              <a:buFont typeface="Wingdings" panose="05000000000000000000" pitchFamily="2" charset="2"/>
              <a:buChar char="v"/>
            </a:pPr>
            <a:r>
              <a:rPr sz="1600" b="1" spc="10" dirty="0" smtClean="0">
                <a:solidFill>
                  <a:srgbClr val="00007F"/>
                </a:solidFill>
                <a:latin typeface="Arial"/>
                <a:cs typeface="Arial"/>
              </a:rPr>
              <a:t>For</a:t>
            </a:r>
            <a:r>
              <a:rPr sz="1600" b="1" spc="40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7F"/>
                </a:solidFill>
                <a:latin typeface="Arial"/>
                <a:cs typeface="Arial"/>
              </a:rPr>
              <a:t>example</a:t>
            </a:r>
            <a:endParaRPr sz="1600" dirty="0">
              <a:latin typeface="Arial"/>
              <a:cs typeface="Arial"/>
            </a:endParaRPr>
          </a:p>
          <a:p>
            <a:pPr marL="271780" marR="808990" indent="-635">
              <a:lnSpc>
                <a:spcPct val="101200"/>
              </a:lnSpc>
              <a:spcBef>
                <a:spcPts val="140"/>
              </a:spcBef>
            </a:pPr>
            <a:r>
              <a:rPr sz="1600" i="1" spc="10" dirty="0">
                <a:latin typeface="Arial"/>
                <a:cs typeface="Arial"/>
              </a:rPr>
              <a:t>“Can</a:t>
            </a:r>
            <a:r>
              <a:rPr sz="1600" i="1" spc="-35" dirty="0">
                <a:latin typeface="Arial"/>
                <a:cs typeface="Arial"/>
              </a:rPr>
              <a:t> </a:t>
            </a:r>
            <a:r>
              <a:rPr sz="1600" i="1" spc="15" dirty="0">
                <a:latin typeface="Arial"/>
                <a:cs typeface="Arial"/>
              </a:rPr>
              <a:t>we</a:t>
            </a:r>
            <a:r>
              <a:rPr sz="1600" i="1" spc="-10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extract</a:t>
            </a:r>
            <a:r>
              <a:rPr sz="1600" i="1" spc="-60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additional</a:t>
            </a:r>
            <a:r>
              <a:rPr sz="1600" i="1" spc="-60" dirty="0">
                <a:latin typeface="Arial"/>
                <a:cs typeface="Arial"/>
              </a:rPr>
              <a:t> </a:t>
            </a:r>
            <a:r>
              <a:rPr sz="1600" i="1" spc="10" dirty="0">
                <a:latin typeface="Arial"/>
                <a:cs typeface="Arial"/>
              </a:rPr>
              <a:t>revenue</a:t>
            </a:r>
            <a:r>
              <a:rPr sz="1600" i="1" spc="-85" dirty="0">
                <a:latin typeface="Arial"/>
                <a:cs typeface="Arial"/>
              </a:rPr>
              <a:t> </a:t>
            </a:r>
            <a:r>
              <a:rPr sz="1600" i="1" spc="10" dirty="0">
                <a:latin typeface="Arial"/>
                <a:cs typeface="Arial"/>
              </a:rPr>
              <a:t>from</a:t>
            </a:r>
            <a:r>
              <a:rPr sz="1600" i="1" spc="-30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the</a:t>
            </a:r>
            <a:r>
              <a:rPr sz="1600" i="1" spc="-10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logs</a:t>
            </a:r>
            <a:r>
              <a:rPr sz="1600" i="1" spc="-35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of</a:t>
            </a:r>
            <a:r>
              <a:rPr sz="1600" i="1" spc="-10" dirty="0">
                <a:latin typeface="Arial"/>
                <a:cs typeface="Arial"/>
              </a:rPr>
              <a:t> </a:t>
            </a:r>
            <a:r>
              <a:rPr sz="1600" i="1" spc="10" dirty="0">
                <a:latin typeface="Arial"/>
                <a:cs typeface="Arial"/>
              </a:rPr>
              <a:t>user</a:t>
            </a:r>
            <a:r>
              <a:rPr sz="1600" i="1" spc="-35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activity</a:t>
            </a:r>
            <a:r>
              <a:rPr sz="1600" i="1" spc="-35" dirty="0">
                <a:latin typeface="Arial"/>
                <a:cs typeface="Arial"/>
              </a:rPr>
              <a:t> </a:t>
            </a:r>
            <a:r>
              <a:rPr sz="1600" i="1" spc="10" dirty="0">
                <a:latin typeface="Arial"/>
                <a:cs typeface="Arial"/>
              </a:rPr>
              <a:t>on</a:t>
            </a:r>
            <a:r>
              <a:rPr sz="1600" i="1" spc="-10" dirty="0">
                <a:latin typeface="Arial"/>
                <a:cs typeface="Arial"/>
              </a:rPr>
              <a:t> </a:t>
            </a:r>
            <a:r>
              <a:rPr sz="1600" i="1" spc="10" dirty="0">
                <a:latin typeface="Arial"/>
                <a:cs typeface="Arial"/>
              </a:rPr>
              <a:t>our  website?”</a:t>
            </a:r>
            <a:endParaRPr sz="1600" dirty="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  <a:spcBef>
                <a:spcPts val="1250"/>
              </a:spcBef>
            </a:pPr>
            <a:r>
              <a:rPr sz="1600" spc="15" dirty="0">
                <a:latin typeface="Arial"/>
                <a:cs typeface="Arial"/>
              </a:rPr>
              <a:t>may </a:t>
            </a:r>
            <a:r>
              <a:rPr sz="1600" spc="10" dirty="0">
                <a:latin typeface="Arial"/>
                <a:cs typeface="Arial"/>
              </a:rPr>
              <a:t>be honed</a:t>
            </a:r>
            <a:r>
              <a:rPr sz="1600" spc="-14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to…</a:t>
            </a:r>
            <a:endParaRPr sz="1600" dirty="0">
              <a:latin typeface="Arial"/>
              <a:cs typeface="Arial"/>
            </a:endParaRPr>
          </a:p>
          <a:p>
            <a:pPr marL="271780" marR="617855">
              <a:lnSpc>
                <a:spcPct val="101200"/>
              </a:lnSpc>
              <a:spcBef>
                <a:spcPts val="1225"/>
              </a:spcBef>
            </a:pPr>
            <a:r>
              <a:rPr sz="1600" i="1" spc="10" dirty="0">
                <a:latin typeface="Arial"/>
                <a:cs typeface="Arial"/>
              </a:rPr>
              <a:t>“Can</a:t>
            </a:r>
            <a:r>
              <a:rPr sz="1600" i="1" spc="-35" dirty="0">
                <a:latin typeface="Arial"/>
                <a:cs typeface="Arial"/>
              </a:rPr>
              <a:t> </a:t>
            </a:r>
            <a:r>
              <a:rPr sz="1600" i="1" spc="15" dirty="0">
                <a:latin typeface="Arial"/>
                <a:cs typeface="Arial"/>
              </a:rPr>
              <a:t>we</a:t>
            </a:r>
            <a:r>
              <a:rPr sz="1600" i="1" spc="-10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increase</a:t>
            </a:r>
            <a:r>
              <a:rPr sz="1600" i="1" spc="-60" dirty="0">
                <a:latin typeface="Arial"/>
                <a:cs typeface="Arial"/>
              </a:rPr>
              <a:t> </a:t>
            </a:r>
            <a:r>
              <a:rPr sz="1600" i="1" spc="10" dirty="0">
                <a:latin typeface="Arial"/>
                <a:cs typeface="Arial"/>
              </a:rPr>
              <a:t>our</a:t>
            </a:r>
            <a:r>
              <a:rPr sz="1600" i="1" spc="-35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online</a:t>
            </a:r>
            <a:r>
              <a:rPr sz="1600" i="1" spc="-35" dirty="0">
                <a:latin typeface="Arial"/>
                <a:cs typeface="Arial"/>
              </a:rPr>
              <a:t> </a:t>
            </a:r>
            <a:r>
              <a:rPr sz="1600" i="1" spc="10" dirty="0">
                <a:latin typeface="Arial"/>
                <a:cs typeface="Arial"/>
              </a:rPr>
              <a:t>conversion</a:t>
            </a:r>
            <a:r>
              <a:rPr sz="1600" i="1" spc="-85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rates</a:t>
            </a:r>
            <a:r>
              <a:rPr sz="1600" i="1" spc="-35" dirty="0">
                <a:latin typeface="Arial"/>
                <a:cs typeface="Arial"/>
              </a:rPr>
              <a:t> </a:t>
            </a:r>
            <a:r>
              <a:rPr sz="1600" i="1" spc="10" dirty="0">
                <a:latin typeface="Arial"/>
                <a:cs typeface="Arial"/>
              </a:rPr>
              <a:t>from</a:t>
            </a:r>
            <a:r>
              <a:rPr sz="1600" i="1" spc="-55" dirty="0">
                <a:latin typeface="Arial"/>
                <a:cs typeface="Arial"/>
              </a:rPr>
              <a:t> </a:t>
            </a:r>
            <a:r>
              <a:rPr sz="1600" i="1" spc="10" dirty="0">
                <a:latin typeface="Arial"/>
                <a:cs typeface="Arial"/>
              </a:rPr>
              <a:t>1 percent</a:t>
            </a:r>
            <a:r>
              <a:rPr sz="1600" i="1" spc="-85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to</a:t>
            </a:r>
            <a:r>
              <a:rPr sz="1600" i="1" spc="-10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at</a:t>
            </a:r>
            <a:r>
              <a:rPr sz="1600" i="1" spc="-10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least</a:t>
            </a:r>
            <a:r>
              <a:rPr sz="1600" i="1" spc="-10" dirty="0">
                <a:latin typeface="Arial"/>
                <a:cs typeface="Arial"/>
              </a:rPr>
              <a:t> </a:t>
            </a:r>
            <a:r>
              <a:rPr sz="1600" i="1" spc="10" dirty="0">
                <a:latin typeface="Arial"/>
                <a:cs typeface="Arial"/>
              </a:rPr>
              <a:t>2  percent by </a:t>
            </a:r>
            <a:r>
              <a:rPr sz="1600" i="1" spc="5" dirty="0">
                <a:latin typeface="Arial"/>
                <a:cs typeface="Arial"/>
              </a:rPr>
              <a:t>providing targeted</a:t>
            </a:r>
            <a:r>
              <a:rPr sz="1600" i="1" spc="-260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recommendations?”</a:t>
            </a:r>
            <a:endParaRPr sz="1600" dirty="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  <a:spcBef>
                <a:spcPts val="1245"/>
              </a:spcBef>
            </a:pPr>
            <a:r>
              <a:rPr sz="1600" spc="15" dirty="0">
                <a:latin typeface="Arial"/>
                <a:cs typeface="Arial"/>
              </a:rPr>
              <a:t>This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might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be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translated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final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audience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as:</a:t>
            </a:r>
            <a:endParaRPr sz="1600" dirty="0">
              <a:latin typeface="Arial"/>
              <a:cs typeface="Arial"/>
            </a:endParaRPr>
          </a:p>
          <a:p>
            <a:pPr marL="271780" marR="5080">
              <a:lnSpc>
                <a:spcPct val="101200"/>
              </a:lnSpc>
              <a:spcBef>
                <a:spcPts val="1225"/>
              </a:spcBef>
            </a:pPr>
            <a:r>
              <a:rPr sz="1600" i="1" spc="5" dirty="0">
                <a:latin typeface="Arial"/>
                <a:cs typeface="Arial"/>
              </a:rPr>
              <a:t>“An</a:t>
            </a:r>
            <a:r>
              <a:rPr sz="1600" i="1" spc="-5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item-based</a:t>
            </a:r>
            <a:r>
              <a:rPr sz="1600" i="1" spc="-60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recommendation</a:t>
            </a:r>
            <a:r>
              <a:rPr sz="1600" i="1" spc="-35" dirty="0">
                <a:latin typeface="Arial"/>
                <a:cs typeface="Arial"/>
              </a:rPr>
              <a:t> </a:t>
            </a:r>
            <a:r>
              <a:rPr sz="1600" i="1" spc="10" dirty="0">
                <a:latin typeface="Arial"/>
                <a:cs typeface="Arial"/>
              </a:rPr>
              <a:t>engine</a:t>
            </a:r>
            <a:r>
              <a:rPr sz="1600" i="1" spc="-60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offers</a:t>
            </a:r>
            <a:r>
              <a:rPr sz="1600" i="1" spc="-60" dirty="0">
                <a:latin typeface="Arial"/>
                <a:cs typeface="Arial"/>
              </a:rPr>
              <a:t> </a:t>
            </a:r>
            <a:r>
              <a:rPr sz="1600" i="1" spc="10" dirty="0">
                <a:latin typeface="Arial"/>
                <a:cs typeface="Arial"/>
              </a:rPr>
              <a:t>no</a:t>
            </a:r>
            <a:r>
              <a:rPr sz="1600" i="1" spc="-5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additional</a:t>
            </a:r>
            <a:r>
              <a:rPr sz="1600" i="1" spc="-60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conversion</a:t>
            </a:r>
            <a:r>
              <a:rPr sz="1600" i="1" spc="-60" dirty="0">
                <a:latin typeface="Arial"/>
                <a:cs typeface="Arial"/>
              </a:rPr>
              <a:t> </a:t>
            </a:r>
            <a:r>
              <a:rPr sz="1600" i="1" spc="10" dirty="0">
                <a:latin typeface="Arial"/>
                <a:cs typeface="Arial"/>
              </a:rPr>
              <a:t>beyond  what </a:t>
            </a:r>
            <a:r>
              <a:rPr sz="1600" i="1" dirty="0">
                <a:latin typeface="Arial"/>
                <a:cs typeface="Arial"/>
              </a:rPr>
              <a:t>we’re </a:t>
            </a:r>
            <a:r>
              <a:rPr sz="1600" i="1" spc="5" dirty="0">
                <a:latin typeface="Arial"/>
                <a:cs typeface="Arial"/>
              </a:rPr>
              <a:t>already</a:t>
            </a:r>
            <a:r>
              <a:rPr sz="1600" i="1" spc="-100" dirty="0">
                <a:latin typeface="Arial"/>
                <a:cs typeface="Arial"/>
              </a:rPr>
              <a:t> </a:t>
            </a:r>
            <a:r>
              <a:rPr sz="1600" i="1" spc="5" dirty="0">
                <a:latin typeface="Arial"/>
                <a:cs typeface="Arial"/>
              </a:rPr>
              <a:t>achieving.”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</TotalTime>
  <Words>3067</Words>
  <Application>Microsoft Office PowerPoint</Application>
  <PresentationFormat>Custom</PresentationFormat>
  <Paragraphs>602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Bradley Hand ITC</vt:lpstr>
      <vt:lpstr>Cambria Math</vt:lpstr>
      <vt:lpstr>Century Gothic</vt:lpstr>
      <vt:lpstr>Century Schoolbook</vt:lpstr>
      <vt:lpstr>Courier New</vt:lpstr>
      <vt:lpstr>Times New Roman</vt:lpstr>
      <vt:lpstr>Wingdings</vt:lpstr>
      <vt:lpstr>Wingdings 3</vt:lpstr>
      <vt:lpstr>Wisp</vt:lpstr>
      <vt:lpstr>PowerPoint Presentation</vt:lpstr>
      <vt:lpstr>What is Data Science</vt:lpstr>
      <vt:lpstr>What Are Data Analytic Techniques?</vt:lpstr>
      <vt:lpstr>Approaches for Data Mining Large Data</vt:lpstr>
      <vt:lpstr>Finding Business Questions: Where to Begin?</vt:lpstr>
      <vt:lpstr>Align Data Science Questions to Organizational Strategy</vt:lpstr>
      <vt:lpstr>Concept Maps</vt:lpstr>
      <vt:lpstr>Examples of Business Questions</vt:lpstr>
      <vt:lpstr>Translating Business Questions Into Data Mining Problems</vt:lpstr>
      <vt:lpstr>Data-Driven Decision Making</vt:lpstr>
      <vt:lpstr>Type I and Type II Errors</vt:lpstr>
      <vt:lpstr>Null Hypothesis vs. Alternate Hypothesis</vt:lpstr>
      <vt:lpstr>Data Collection</vt:lpstr>
      <vt:lpstr>Overview of the Data-Mining Process</vt:lpstr>
      <vt:lpstr>Where Does Data Come From?</vt:lpstr>
      <vt:lpstr>PowerPoint Presentation</vt:lpstr>
      <vt:lpstr>Evaluate What Data Is Available for Your Specific Question</vt:lpstr>
      <vt:lpstr>Combining Data Sources</vt:lpstr>
      <vt:lpstr>PowerPoint Presentation</vt:lpstr>
      <vt:lpstr>Contents</vt:lpstr>
      <vt:lpstr>What Is Unstructured Data?</vt:lpstr>
      <vt:lpstr>Benefits of Mining Unstructured Data</vt:lpstr>
      <vt:lpstr>Challenges in Mining Unstructured Data</vt:lpstr>
      <vt:lpstr>What Is a Document?</vt:lpstr>
      <vt:lpstr>Text Splitting</vt:lpstr>
      <vt:lpstr>Text Preprocessing</vt:lpstr>
      <vt:lpstr>Stop Word Removal</vt:lpstr>
      <vt:lpstr>Stemming</vt:lpstr>
      <vt:lpstr>Term Frequency―Inverse Document Frequency</vt:lpstr>
      <vt:lpstr>Term Frequency–Inverse Document Frequency</vt:lpstr>
      <vt:lpstr>Retrieving Tweets From Twitter</vt:lpstr>
      <vt:lpstr>Sample Twitter Data Set</vt:lpstr>
      <vt:lpstr>Loading the Data</vt:lpstr>
      <vt:lpstr>Text Preprocessing</vt:lpstr>
      <vt:lpstr>Converting Text to Lower Case</vt:lpstr>
      <vt:lpstr>Removing Punctuation Marks</vt:lpstr>
      <vt:lpstr>Removing Numbers</vt:lpstr>
      <vt:lpstr>Using User-Defined Functions for Text Preprocessing</vt:lpstr>
      <vt:lpstr>Removing Stop Words</vt:lpstr>
      <vt:lpstr>Text Stemming</vt:lpstr>
      <vt:lpstr>Text Stemming</vt:lpstr>
      <vt:lpstr>Building a Term Document Matrix</vt:lpstr>
      <vt:lpstr>Word Frequency in Corpus</vt:lpstr>
      <vt:lpstr>Displaying the Aggregate Output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Audience</dc:title>
  <cp:lastModifiedBy>Alex Lohfink</cp:lastModifiedBy>
  <cp:revision>9</cp:revision>
  <dcterms:created xsi:type="dcterms:W3CDTF">2017-10-03T08:29:04Z</dcterms:created>
  <dcterms:modified xsi:type="dcterms:W3CDTF">2017-10-10T13:07:41Z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2017-07-18T00:00:00Z</vt:filetime>
  </property>
  <property fmtid="{D5CDD505-2E9C-101B-9397-08002B2CF9AE}" pid="3" name="LastSaved">
    <vt:filetime>2017-10-03T00:00:00Z</vt:filetime>
  </property>
</Properties>
</file>