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tags+xml" PartName="/ppt/tags/tag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gs+xml" PartName="/ppt/tags/tag2.xml"/>
  <Override ContentType="application/vnd.openxmlformats-officedocument.presentationml.slide+xml" PartName="/ppt/slides/slide3.xml"/>
  <Override ContentType="application/vnd.openxmlformats-officedocument.presentationml.tags+xml" PartName="/ppt/tags/tag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Default ContentType="image/jpeg" Extension="jpg"/>
  <Default ContentType="image/png" Extension="png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?><Relationships xmlns="http://schemas.openxmlformats.org/package/2006/relationships"><Relationship Id="rId1" Target="/ppt/media/image1.jpg" Type="http://schemas.openxmlformats.org/officeDocument/2006/relationships/image"/><Relationship Id="rId2" Target="ppt/media/img_cc_black.png" Type="http://schemas.openxmlformats.org/officeDocument/2006/relationships/image"/><Relationship Id="rId3" Target="ppt/presentation.xml" Type="http://schemas.openxmlformats.org/officeDocument/2006/relationships/officeDocument"/><Relationship Id="rId4" Target="docProps/core.xml" Type="http://schemas.openxmlformats.org/package/2006/relationships/metadata/core-properties"/><Relationship Id="rId5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6858000" type="screen4x3"/>
  <p:notesSz cx="9144000" cy="6858000"/>
  <p:embeddedFontLst/>
  <p:custDataLst/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slides/slide11.xml" Type="http://schemas.openxmlformats.org/officeDocument/2006/relationships/slide"/><Relationship Id="rId16" Target="slides/slide12.xml" Type="http://schemas.openxmlformats.org/officeDocument/2006/relationships/slide"/><Relationship Id="rId17" Target="slides/slide13.xml" Type="http://schemas.openxmlformats.org/officeDocument/2006/relationships/slide"/><Relationship Id="rId18" Target="slides/slide14.xml" Type="http://schemas.openxmlformats.org/officeDocument/2006/relationships/slide"/><Relationship Id="rId19" Target="slides/slide15.xml" Type="http://schemas.openxmlformats.org/officeDocument/2006/relationships/slide"/><Relationship Id="rId20" Target="slides/slide16.xml" Type="http://schemas.openxmlformats.org/officeDocument/2006/relationships/slide"/><Relationship Id="rId21" Target="slides/slide17.xml" Type="http://schemas.openxmlformats.org/officeDocument/2006/relationships/slide"/><Relationship Id="rId22" Target="slides/slide18.xml" Type="http://schemas.openxmlformats.org/officeDocument/2006/relationships/slide"/><Relationship Id="rId23" Target="slides/slide19.xml" Type="http://schemas.openxmlformats.org/officeDocument/2006/relationships/slide"/><Relationship Id="rId24" Target="slides/slide20.xml" Type="http://schemas.openxmlformats.org/officeDocument/2006/relationships/slide"/><Relationship Id="rId25" Target="slides/slide21.xml" Type="http://schemas.openxmlformats.org/officeDocument/2006/relationships/slide"/><Relationship Id="rId26" Target="slides/slide22.xml" Type="http://schemas.openxmlformats.org/officeDocument/2006/relationships/slide"/><Relationship Id="rId27" Target="tableStyles.xml" Type="http://schemas.openxmlformats.org/officeDocument/2006/relationships/tableStyles"/><Relationship Id="rId28" Target="presProps.xml" Type="http://schemas.openxmlformats.org/officeDocument/2006/relationships/presProps"/><Relationship Id="rId29" Target="viewProps.xml" Type="http://schemas.openxmlformats.org/officeDocument/2006/relationships/viewProps"/></Relationships>
</file>

<file path=ppt/notesMasters/_rels/notesMaster1.xml.rels><?xml version="1.0" encoding="UTF-8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?><Relationships xmlns="http://schemas.openxmlformats.org/package/2006/relationships"><Relationship Id="rId2" Target="../media/image1.jp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 rot="0"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7"/>
          <p:cNvSpPr/>
          <p:nvPr/>
        </p:nvSpPr>
        <p:spPr>
          <a:xfrm rot="0"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1"/>
          <p:cNvSpPr>
            <a:spLocks noGrp="true"/>
          </p:cNvSpPr>
          <p:nvPr>
            <p:ph type="title"/>
          </p:nvPr>
        </p:nvSpPr>
        <p:spPr>
          <a:xfrm rot="0">
            <a:off x="822959" y="758952"/>
            <a:ext cx="7543800" cy="3566160"/>
          </a:xfrm>
        </p:spPr>
        <p:txBody>
          <a:bodyPr anchor="b" rtlCol="0" vert="horz">
            <a:normAutofit/>
          </a:bodyPr>
          <a:lstStyle>
            <a:lvl1pPr algn="l" lvl="0">
              <a:lnSpc>
                <a:spcPct val="85000"/>
              </a:lnSpc>
              <a:defRPr baseline="0" dirty="0" lang="en-US" spc="-50" sz="8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Subtitle 2"/>
          <p:cNvSpPr>
            <a:spLocks noGrp="true"/>
          </p:cNvSpPr>
          <p:nvPr>
            <p:ph idx="1" type="subTitle"/>
          </p:nvPr>
        </p:nvSpPr>
        <p:spPr>
          <a:xfrm rot="0">
            <a:off x="825038" y="4455621"/>
            <a:ext cx="7543800" cy="1143000"/>
          </a:xfrm>
        </p:spPr>
        <p:txBody>
          <a:bodyPr lIns="91440" rIns="91440" rtlCol="0" vert="horz">
            <a:normAutofit/>
          </a:bodyPr>
          <a:lstStyle>
            <a:lvl1pPr algn="l" indent="0" lvl="0" marL="0">
              <a:buNone/>
              <a:defRPr baseline="0" cap="all" dirty="0" lang="en-US" spc="200" sz="2400">
                <a:solidFill>
                  <a:schemeClr val="tx2"/>
                </a:solidFill>
                <a:latin typeface="+mj-lt"/>
              </a:defRPr>
            </a:lvl1pPr>
            <a:lvl2pPr algn="ctr" indent="0" lvl="1" marL="457200">
              <a:buNone/>
              <a:defRPr dirty="0" lang="en-US" sz="2400"/>
            </a:lvl2pPr>
            <a:lvl3pPr algn="ctr" indent="0" lvl="2" marL="914400">
              <a:buNone/>
              <a:defRPr dirty="0" lang="en-US" sz="2400"/>
            </a:lvl3pPr>
            <a:lvl4pPr algn="ctr" indent="0" lvl="3" marL="1371600">
              <a:buNone/>
              <a:defRPr dirty="0" lang="en-US" sz="2000"/>
            </a:lvl4pPr>
            <a:lvl5pPr algn="ctr" indent="0" lvl="4" marL="1828800">
              <a:buNone/>
              <a:defRPr dirty="0" lang="en-US" sz="2000"/>
            </a:lvl5pPr>
            <a:lvl6pPr algn="ctr" indent="0" lvl="5" marL="2286000">
              <a:buNone/>
              <a:defRPr dirty="0" lang="en-US" sz="2000"/>
            </a:lvl6pPr>
            <a:lvl7pPr algn="ctr" indent="0" lvl="6" marL="2743200">
              <a:buNone/>
              <a:defRPr dirty="0" lang="en-US" sz="2000"/>
            </a:lvl7pPr>
            <a:lvl8pPr algn="ctr" indent="0" lvl="7" marL="3200400">
              <a:buNone/>
              <a:defRPr dirty="0" lang="en-US" sz="2000"/>
            </a:lvl8pPr>
            <a:lvl9pPr algn="ctr" indent="0" lvl="8" marL="3657600">
              <a:buNone/>
              <a:defRPr dirty="0" lang="en-US" sz="2000"/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6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fld id="{67BA2BEB-AE7A-4A3A-B72C-845414BC42B9}" type="datetime1">
              <a:t>9/5/2019</a:t>
            </a:fld>
            <a:endParaRPr dirty="0" lang="en-US"/>
          </a:p>
        </p:txBody>
      </p:sp>
      <p:sp>
        <p:nvSpPr>
          <p:cNvPr id="7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8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 marL="25400">
              <a:lnSpc>
                <a:spcPts val="1644"/>
              </a:lnSpc>
            </a:pPr>
            <a:fld id="{C42B27EB-A54A-4239-93D8-D48AF91FFBD9}" type="slidenum"/>
            <a:endParaRPr dirty="0" lang="en-US"/>
          </a:p>
        </p:txBody>
      </p:sp>
      <p:cxnSp>
        <p:nvCxnSpPr>
          <p:cNvPr id="9" name="Straight Connector 8"/>
          <p:cNvCxnSpPr/>
          <p:nvPr/>
        </p:nvCxnSpPr>
        <p:spPr>
          <a:xfrm rot="0"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idx="1" type="body"/>
          </p:nvPr>
        </p:nvSpPr>
        <p:spPr/>
        <p:txBody>
          <a:bodyPr bIns="0" lIns="45720" rIns="45720" rtlCol="0" tIns="0" vert="horz"/>
          <a:lstStyle/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fld id="{2C31466B-2600-4ACB-8A0B-61AC9E868E83}" type="datetime1">
              <a:t>9/5/2019</a:t>
            </a:fld>
            <a:endParaRPr dirty="0" lang="en-US"/>
          </a:p>
        </p:txBody>
      </p:sp>
      <p:sp>
        <p:nvSpPr>
          <p:cNvPr id="5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 marL="25400">
              <a:lnSpc>
                <a:spcPts val="1644"/>
              </a:lnSpc>
            </a:pPr>
            <a:fld id="{94E6D9D4-D7CF-484D-B468-6378B0EAF0A5}" type="slidenum"/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 rot="0"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7"/>
          <p:cNvSpPr/>
          <p:nvPr/>
        </p:nvSpPr>
        <p:spPr>
          <a:xfrm rot="0"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Vertical Title 1"/>
          <p:cNvSpPr>
            <a:spLocks noGrp="true"/>
          </p:cNvSpPr>
          <p:nvPr>
            <p:ph type="title"/>
          </p:nvPr>
        </p:nvSpPr>
        <p:spPr>
          <a:xfrm rot="0">
            <a:off x="6543674" y="414779"/>
            <a:ext cx="1971675" cy="5757420"/>
          </a:xfrm>
        </p:spPr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Vertical Text Placeholder 2"/>
          <p:cNvSpPr>
            <a:spLocks noGrp="true"/>
          </p:cNvSpPr>
          <p:nvPr>
            <p:ph idx="1" type="body"/>
          </p:nvPr>
        </p:nvSpPr>
        <p:spPr>
          <a:xfrm rot="0">
            <a:off x="628650" y="414779"/>
            <a:ext cx="5800725" cy="5757420"/>
          </a:xfrm>
        </p:spPr>
        <p:txBody>
          <a:bodyPr bIns="0" lIns="45720" rIns="45720" rtlCol="0" tIns="0" vert="horz"/>
          <a:lstStyle/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6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fld id="{D29E219B-D241-4D92-895D-2D89F69898E1}" type="datetime1">
              <a:t>9/5/2019</a:t>
            </a:fld>
            <a:endParaRPr dirty="0" lang="en-US"/>
          </a:p>
        </p:txBody>
      </p:sp>
      <p:sp>
        <p:nvSpPr>
          <p:cNvPr id="7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8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 marL="25400">
              <a:lnSpc>
                <a:spcPts val="1644"/>
              </a:lnSpc>
            </a:pPr>
            <a:fld id="{B1F53D56-7703-4993-9A92-F1BAE80CCB06}" type="slidenum"/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fld id="{4D554DEE-7898-46AB-B42B-DC95292297E2}" type="datetime1">
              <a:t>9/5/2019</a:t>
            </a:fld>
            <a:endParaRPr dirty="0" lang="en-US"/>
          </a:p>
        </p:txBody>
      </p:sp>
      <p:sp>
        <p:nvSpPr>
          <p:cNvPr id="5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 marL="25400">
              <a:lnSpc>
                <a:spcPts val="1644"/>
              </a:lnSpc>
            </a:pPr>
            <a:fld id="{15C7CB9B-4E3F-4EFA-BE9D-ECE68E298BD2}" type="slidenum"/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 rot="0"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7"/>
          <p:cNvSpPr/>
          <p:nvPr/>
        </p:nvSpPr>
        <p:spPr>
          <a:xfrm rot="0"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1"/>
          <p:cNvSpPr>
            <a:spLocks noGrp="true"/>
          </p:cNvSpPr>
          <p:nvPr>
            <p:ph type="title"/>
          </p:nvPr>
        </p:nvSpPr>
        <p:spPr>
          <a:xfrm rot="0">
            <a:off x="822959" y="758952"/>
            <a:ext cx="7543800" cy="3566160"/>
          </a:xfrm>
        </p:spPr>
        <p:txBody>
          <a:bodyPr anchor="b" rtlCol="0" vert="horz">
            <a:normAutofit/>
          </a:bodyPr>
          <a:lstStyle>
            <a:lvl1pPr lvl="0">
              <a:lnSpc>
                <a:spcPct val="85000"/>
              </a:lnSpc>
              <a:defRPr dirty="0" lang="en-US" sz="8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Text Placeholder 2"/>
          <p:cNvSpPr>
            <a:spLocks noGrp="true"/>
          </p:cNvSpPr>
          <p:nvPr>
            <p:ph idx="1" type="body"/>
          </p:nvPr>
        </p:nvSpPr>
        <p:spPr>
          <a:xfrm rot="0">
            <a:off x="822959" y="4453128"/>
            <a:ext cx="7543800" cy="1143000"/>
          </a:xfrm>
        </p:spPr>
        <p:txBody>
          <a:bodyPr anchor="t" lIns="91440" rIns="91440" rtlCol="0" vert="horz">
            <a:normAutofit/>
          </a:bodyPr>
          <a:lstStyle>
            <a:lvl1pPr indent="0" lvl="0" marL="0">
              <a:buNone/>
              <a:defRPr baseline="0" cap="all" dirty="0" lang="en-US" spc="200" sz="2400">
                <a:solidFill>
                  <a:schemeClr val="tx2"/>
                </a:solidFill>
                <a:latin typeface="+mj-lt"/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id="6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fld id="{3467D6ED-6320-47E7-873F-693EFCCABC1E}" type="datetime1">
              <a:t>9/5/2019</a:t>
            </a:fld>
            <a:endParaRPr dirty="0" lang="en-US"/>
          </a:p>
        </p:txBody>
      </p:sp>
      <p:sp>
        <p:nvSpPr>
          <p:cNvPr id="7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8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 marL="25400">
              <a:lnSpc>
                <a:spcPts val="1644"/>
              </a:lnSpc>
            </a:pPr>
            <a:fld id="{F0FB9CCE-25FA-436D-9555-ACDA96ED1356}" type="slidenum"/>
            <a:endParaRPr dirty="0" lang="en-US"/>
          </a:p>
        </p:txBody>
      </p:sp>
      <p:cxnSp>
        <p:nvCxnSpPr>
          <p:cNvPr id="9" name="Straight Connector 8"/>
          <p:cNvCxnSpPr/>
          <p:nvPr/>
        </p:nvCxnSpPr>
        <p:spPr>
          <a:xfrm rot="0"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type="title"/>
          </p:nvPr>
        </p:nvSpPr>
        <p:spPr>
          <a:xfrm rot="0">
            <a:off x="822959" y="286604"/>
            <a:ext cx="7543800" cy="1450757"/>
          </a:xfrm>
        </p:spPr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 rot="0">
            <a:off x="822959" y="1845733"/>
            <a:ext cx="3703320" cy="4023360"/>
          </a:xfrm>
        </p:spPr>
        <p:txBody>
          <a:bodyPr rtlCol="0" vert="horz"/>
          <a:lstStyle/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Content Placeholder 3"/>
          <p:cNvSpPr>
            <a:spLocks noGrp="true"/>
          </p:cNvSpPr>
          <p:nvPr>
            <p:ph idx="2"/>
          </p:nvPr>
        </p:nvSpPr>
        <p:spPr>
          <a:xfrm rot="0">
            <a:off x="4663439" y="1845736"/>
            <a:ext cx="3703320" cy="4023359"/>
          </a:xfrm>
        </p:spPr>
        <p:txBody>
          <a:bodyPr rtlCol="0" vert="horz"/>
          <a:lstStyle/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Date Placeholder 4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fld id="{87650F64-4ED4-4B8A-A6FD-EC2D5884BF5F}" type="datetime1">
              <a:t>9/5/2019</a:t>
            </a:fld>
            <a:endParaRPr dirty="0" lang="en-US"/>
          </a:p>
        </p:txBody>
      </p:sp>
      <p:sp>
        <p:nvSpPr>
          <p:cNvPr id="6" name="Footer Placeholder 5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 marL="25400">
              <a:lnSpc>
                <a:spcPts val="1644"/>
              </a:lnSpc>
            </a:pPr>
            <a:fld id="{C7BFC751-D28F-4C2A-B25C-93D9C55E8C16}" type="slidenum"/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/>
          <p:cNvSpPr>
            <a:spLocks noGrp="true"/>
          </p:cNvSpPr>
          <p:nvPr>
            <p:ph type="title"/>
          </p:nvPr>
        </p:nvSpPr>
        <p:spPr>
          <a:xfrm rot="0">
            <a:off x="822959" y="286604"/>
            <a:ext cx="7543800" cy="1450757"/>
          </a:xfrm>
        </p:spPr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true"/>
          </p:cNvSpPr>
          <p:nvPr>
            <p:ph idx="1" type="body"/>
          </p:nvPr>
        </p:nvSpPr>
        <p:spPr>
          <a:xfrm rot="0">
            <a:off x="822959" y="1846052"/>
            <a:ext cx="3703320" cy="736282"/>
          </a:xfrm>
        </p:spPr>
        <p:txBody>
          <a:bodyPr anchor="ctr" lIns="91440" rIns="91440" rtlCol="0" vert="horz">
            <a:normAutofit/>
          </a:bodyPr>
          <a:lstStyle>
            <a:lvl1pPr indent="0" lvl="0" marL="0">
              <a:buNone/>
              <a:defRPr baseline="0" cap="all" dirty="0" lang="en-US" sz="2000">
                <a:solidFill>
                  <a:schemeClr val="tx2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id="4" name="Content Placeholder 3"/>
          <p:cNvSpPr>
            <a:spLocks noGrp="true"/>
          </p:cNvSpPr>
          <p:nvPr>
            <p:ph idx="2"/>
          </p:nvPr>
        </p:nvSpPr>
        <p:spPr>
          <a:xfrm rot="0">
            <a:off x="822959" y="2582334"/>
            <a:ext cx="3703320" cy="3286760"/>
          </a:xfrm>
        </p:spPr>
        <p:txBody>
          <a:bodyPr rtlCol="0" vert="horz"/>
          <a:lstStyle/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Text Placeholder 4"/>
          <p:cNvSpPr>
            <a:spLocks noGrp="true"/>
          </p:cNvSpPr>
          <p:nvPr>
            <p:ph idx="3" type="body"/>
          </p:nvPr>
        </p:nvSpPr>
        <p:spPr>
          <a:xfrm rot="0">
            <a:off x="4663439" y="1846052"/>
            <a:ext cx="3703320" cy="736282"/>
          </a:xfrm>
        </p:spPr>
        <p:txBody>
          <a:bodyPr anchor="ctr" lIns="91440" rIns="91440" rtlCol="0" vert="horz">
            <a:normAutofit/>
          </a:bodyPr>
          <a:lstStyle>
            <a:lvl1pPr indent="0" lvl="0" marL="0">
              <a:buNone/>
              <a:defRPr baseline="0" cap="all" dirty="0" lang="en-US" sz="2000">
                <a:solidFill>
                  <a:schemeClr val="tx2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id="6" name="Content Placeholder 5"/>
          <p:cNvSpPr>
            <a:spLocks noGrp="true"/>
          </p:cNvSpPr>
          <p:nvPr>
            <p:ph idx="4"/>
          </p:nvPr>
        </p:nvSpPr>
        <p:spPr>
          <a:xfrm rot="0">
            <a:off x="4663439" y="2582334"/>
            <a:ext cx="3703320" cy="3286760"/>
          </a:xfrm>
        </p:spPr>
        <p:txBody>
          <a:bodyPr rtlCol="0" vert="horz"/>
          <a:lstStyle/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Date Placeholder 6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fld id="{9FB4AB28-7CAE-4725-A85B-EAB5FDF8CBC1}" type="datetime1">
              <a:t>9/5/2019</a:t>
            </a:fld>
            <a:endParaRPr dirty="0" lang="en-US"/>
          </a:p>
        </p:txBody>
      </p:sp>
      <p:sp>
        <p:nvSpPr>
          <p:cNvPr id="8" name="Footer Placeholder 7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 marL="25400">
              <a:lnSpc>
                <a:spcPts val="1644"/>
              </a:lnSpc>
            </a:pPr>
            <a:fld id="{ADA7CFD2-3B99-4E2C-9558-7309237B7465}" type="slidenum"/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Date Placeholder 2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fld id="{977675C8-721C-458A-A620-AF732F24E35F}" type="datetime1">
              <a:t>9/5/2019</a:t>
            </a:fld>
            <a:endParaRPr dirty="0" lang="en-US"/>
          </a:p>
        </p:txBody>
      </p:sp>
      <p:sp>
        <p:nvSpPr>
          <p:cNvPr id="4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 marL="25400">
              <a:lnSpc>
                <a:spcPts val="1644"/>
              </a:lnSpc>
            </a:pPr>
            <a:fld id="{5A037258-F7BC-4F48-B51C-3A83E200E875}" type="slidenum"/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 rot="0"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/>
          <p:cNvSpPr/>
          <p:nvPr/>
        </p:nvSpPr>
        <p:spPr>
          <a:xfrm rot="0"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fld id="{49992691-C7AF-46A8-85F1-49DFD51552EE}" type="datetime1">
              <a:t>9/5/2019</a:t>
            </a:fld>
            <a:endParaRPr dirty="0" lang="en-US"/>
          </a:p>
        </p:txBody>
      </p:sp>
      <p:sp>
        <p:nvSpPr>
          <p:cNvPr id="5" name="Footer Placeholder 7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>
              <a:defRPr dirty="0" lang="en-US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Slide Number Placeholder 8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 marL="25400">
              <a:lnSpc>
                <a:spcPts val="1644"/>
              </a:lnSpc>
            </a:pPr>
            <a:fld id="{CF64BD40-778D-4C7B-A00D-B2987DCF382F}" type="slidenum"/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 rot="0"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8"/>
          <p:cNvSpPr/>
          <p:nvPr/>
        </p:nvSpPr>
        <p:spPr>
          <a:xfrm rot="0"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1"/>
          <p:cNvSpPr>
            <a:spLocks noGrp="true"/>
          </p:cNvSpPr>
          <p:nvPr>
            <p:ph type="title"/>
          </p:nvPr>
        </p:nvSpPr>
        <p:spPr>
          <a:xfrm rot="0">
            <a:off x="342900" y="594359"/>
            <a:ext cx="2400300" cy="2286000"/>
          </a:xfrm>
        </p:spPr>
        <p:txBody>
          <a:bodyPr anchor="b" rtlCol="0" vert="horz">
            <a:normAutofit/>
          </a:bodyPr>
          <a:lstStyle>
            <a:lvl1pPr lvl="0">
              <a:defRPr dirty="0" lang="en-US" sz="3600">
                <a:solidFill>
                  <a:srgbClr val="ffffff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Content Placeholder 2"/>
          <p:cNvSpPr>
            <a:spLocks noGrp="true"/>
          </p:cNvSpPr>
          <p:nvPr>
            <p:ph idx="1"/>
          </p:nvPr>
        </p:nvSpPr>
        <p:spPr>
          <a:xfrm rot="0">
            <a:off x="3460237" y="731520"/>
            <a:ext cx="5009393" cy="5257800"/>
          </a:xfrm>
        </p:spPr>
        <p:txBody>
          <a:bodyPr rtlCol="0" vert="horz"/>
          <a:lstStyle/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6" name="Text Placeholder 3"/>
          <p:cNvSpPr>
            <a:spLocks noGrp="true"/>
          </p:cNvSpPr>
          <p:nvPr>
            <p:ph idx="2" type="body"/>
          </p:nvPr>
        </p:nvSpPr>
        <p:spPr>
          <a:xfrm rot="0">
            <a:off x="342900" y="2926080"/>
            <a:ext cx="2400300" cy="3379124"/>
          </a:xfrm>
        </p:spPr>
        <p:txBody>
          <a:bodyPr lIns="91440" rIns="91440" rtlCol="0" vert="horz">
            <a:normAutofit/>
          </a:bodyPr>
          <a:lstStyle>
            <a:lvl1pPr indent="0" lvl="0" marL="0">
              <a:buNone/>
              <a:defRPr dirty="0" lang="en-US" sz="1500">
                <a:solidFill>
                  <a:srgbClr val="ffffff"/>
                </a:solidFill>
              </a:defRPr>
            </a:lvl1pPr>
            <a:lvl2pPr indent="0" lvl="1" marL="457200">
              <a:buNone/>
              <a:defRPr dirty="0" lang="en-US" sz="1200"/>
            </a:lvl2pPr>
            <a:lvl3pPr indent="0" lvl="2" marL="914400">
              <a:buNone/>
              <a:defRPr dirty="0" lang="en-US" sz="1000"/>
            </a:lvl3pPr>
            <a:lvl4pPr indent="0" lvl="3" marL="1371600">
              <a:buNone/>
              <a:defRPr dirty="0" lang="en-US" sz="900"/>
            </a:lvl4pPr>
            <a:lvl5pPr indent="0" lvl="4" marL="1828800">
              <a:buNone/>
              <a:defRPr dirty="0" lang="en-US" sz="900"/>
            </a:lvl5pPr>
            <a:lvl6pPr indent="0" lvl="5" marL="2286000">
              <a:buNone/>
              <a:defRPr dirty="0" lang="en-US" sz="900"/>
            </a:lvl6pPr>
            <a:lvl7pPr indent="0" lvl="6" marL="2743200">
              <a:buNone/>
              <a:defRPr dirty="0" lang="en-US" sz="900"/>
            </a:lvl7pPr>
            <a:lvl8pPr indent="0" lvl="7" marL="3200400">
              <a:buNone/>
              <a:defRPr dirty="0" lang="en-US" sz="900"/>
            </a:lvl8pPr>
            <a:lvl9pPr indent="0" lvl="8" marL="3657600">
              <a:buNone/>
              <a:defRPr dirty="0" lang="en-US" sz="900"/>
            </a:lvl9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id="7" name="Date Placeholder 4"/>
          <p:cNvSpPr>
            <a:spLocks noGrp="true"/>
          </p:cNvSpPr>
          <p:nvPr>
            <p:ph idx="10" sz="half" type="dt"/>
          </p:nvPr>
        </p:nvSpPr>
        <p:spPr>
          <a:xfrm rot="0">
            <a:off x="349134" y="6459786"/>
            <a:ext cx="1963883" cy="365125"/>
          </a:xfrm>
        </p:spPr>
        <p:txBody>
          <a:bodyPr rtlCol="0" vert="horz"/>
          <a:lstStyle>
            <a:lvl1pPr algn="l" lvl="0"/>
          </a:lstStyle>
          <a:p>
            <a:pPr/>
            <a:fld id="{09211B41-5502-449D-BBBB-72970BEB4924}" type="datetime1">
              <a:t>9/5/2019</a:t>
            </a:fld>
            <a:endParaRPr dirty="0" lang="en-US"/>
          </a:p>
        </p:txBody>
      </p:sp>
      <p:sp>
        <p:nvSpPr>
          <p:cNvPr id="8" name="Footer Placeholder 5"/>
          <p:cNvSpPr>
            <a:spLocks noGrp="true"/>
          </p:cNvSpPr>
          <p:nvPr>
            <p:ph idx="11" sz="quarter" type="ftr"/>
          </p:nvPr>
        </p:nvSpPr>
        <p:spPr>
          <a:xfrm rot="0">
            <a:off x="3600450" y="6459786"/>
            <a:ext cx="3486150" cy="365125"/>
          </a:xfrm>
        </p:spPr>
        <p:txBody>
          <a:bodyPr rtlCol="0" vert="horz"/>
          <a:lstStyle>
            <a:lvl1pPr algn="l" lvl="0">
              <a:defRPr dirty="0" lang="en-US">
                <a:solidFill>
                  <a:schemeClr val="tx2"/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9" name="Slide Number Placeholder 6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>
              <a:defRPr dirty="0" lang="en-US">
                <a:solidFill>
                  <a:schemeClr val="tx2"/>
                </a:solidFill>
              </a:defRPr>
            </a:lvl1pPr>
          </a:lstStyle>
          <a:p>
            <a:pPr marL="25400">
              <a:lnSpc>
                <a:spcPts val="1644"/>
              </a:lnSpc>
            </a:pPr>
            <a:fld id="{33EFA6C4-B743-4721-A41C-ACE6BDC0E084}" type="slidenum"/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 rot="0"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8"/>
          <p:cNvSpPr/>
          <p:nvPr/>
        </p:nvSpPr>
        <p:spPr>
          <a:xfrm rot="0">
            <a:off x="11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1"/>
          <p:cNvSpPr>
            <a:spLocks noGrp="true"/>
          </p:cNvSpPr>
          <p:nvPr>
            <p:ph type="title"/>
          </p:nvPr>
        </p:nvSpPr>
        <p:spPr>
          <a:xfrm rot="0">
            <a:off x="822959" y="5074920"/>
            <a:ext cx="7589520" cy="822959"/>
          </a:xfrm>
        </p:spPr>
        <p:txBody>
          <a:bodyPr anchor="b" bIns="0" rtlCol="0" tIns="0" vert="horz">
            <a:noAutofit/>
          </a:bodyPr>
          <a:lstStyle>
            <a:lvl1pPr lvl="0">
              <a:defRPr dirty="0" lang="en-US" sz="3600">
                <a:solidFill>
                  <a:srgbClr val="ffffff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Picture Placeholder 2"/>
          <p:cNvSpPr>
            <a:spLocks noChangeAspect="true" noGrp="true"/>
          </p:cNvSpPr>
          <p:nvPr>
            <p:ph idx="1" type="pic"/>
          </p:nvPr>
        </p:nvSpPr>
        <p:spPr>
          <a:xfrm rot="0">
            <a:off x="11" y="0"/>
            <a:ext cx="9143989" cy="4915076"/>
          </a:xfrm>
          <a:blipFill dpi="0" rotWithShape="1">
            <a:blip r:embed="rId2"/>
            <a:stretch>
              <a:fillRect/>
            </a:stretch>
          </a:blipFill>
        </p:spPr>
        <p:txBody>
          <a:bodyPr anchor="t" lIns="457200" rtlCol="0" tIns="457200" vert="horz"/>
          <a:lstStyle>
            <a:lvl1pPr indent="0" lvl="0" marL="0">
              <a:buNone/>
              <a:defRPr dirty="0" lang="en-US" sz="3200">
                <a:solidFill>
                  <a:schemeClr val="bg1"/>
                </a:solidFill>
              </a:defRPr>
            </a:lvl1pPr>
            <a:lvl2pPr indent="0" lvl="1" marL="457200">
              <a:buNone/>
              <a:defRPr dirty="0" lang="en-US" sz="2800"/>
            </a:lvl2pPr>
            <a:lvl3pPr indent="0" lvl="2" marL="914400">
              <a:buNone/>
              <a:defRPr dirty="0" lang="en-US" sz="2400"/>
            </a:lvl3pPr>
            <a:lvl4pPr indent="0" lvl="3" marL="1371600">
              <a:buNone/>
              <a:defRPr dirty="0" lang="en-US" sz="2000"/>
            </a:lvl4pPr>
            <a:lvl5pPr indent="0" lvl="4" marL="1828800">
              <a:buNone/>
              <a:defRPr dirty="0" lang="en-US" sz="2000"/>
            </a:lvl5pPr>
            <a:lvl6pPr indent="0" lvl="5" marL="2286000">
              <a:buNone/>
              <a:defRPr dirty="0" lang="en-US" sz="2000"/>
            </a:lvl6pPr>
            <a:lvl7pPr indent="0" lvl="6" marL="2743200">
              <a:buNone/>
              <a:defRPr dirty="0" lang="en-US" sz="2000"/>
            </a:lvl7pPr>
            <a:lvl8pPr indent="0" lvl="7" marL="3200400">
              <a:buNone/>
              <a:defRPr dirty="0" lang="en-US" sz="2000"/>
            </a:lvl8pPr>
            <a:lvl9pPr indent="0" lvl="8" marL="3657600">
              <a:buNone/>
              <a:defRPr dirty="0" lang="en-US" sz="2000"/>
            </a:lvl9pPr>
          </a:lstStyle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6" name="Text Placeholder 3"/>
          <p:cNvSpPr>
            <a:spLocks noGrp="true"/>
          </p:cNvSpPr>
          <p:nvPr>
            <p:ph idx="2" type="body"/>
          </p:nvPr>
        </p:nvSpPr>
        <p:spPr>
          <a:xfrm rot="0">
            <a:off x="822959" y="5907024"/>
            <a:ext cx="7589520" cy="594359"/>
          </a:xfrm>
        </p:spPr>
        <p:txBody>
          <a:bodyPr bIns="0" lIns="91440" rIns="91440" rtlCol="0" tIns="0" vert="horz">
            <a:normAutofit/>
          </a:bodyPr>
          <a:lstStyle>
            <a:lvl1pPr indent="0" lvl="0" marL="0">
              <a:spcBef>
                <a:spcPts val="0"/>
              </a:spcBef>
              <a:spcAft>
                <a:spcPts val="600"/>
              </a:spcAft>
              <a:buNone/>
              <a:defRPr dirty="0" lang="en-US" sz="1500">
                <a:solidFill>
                  <a:srgbClr val="ffffff"/>
                </a:solidFill>
              </a:defRPr>
            </a:lvl1pPr>
            <a:lvl2pPr indent="0" lvl="1" marL="457200">
              <a:buNone/>
              <a:defRPr dirty="0" lang="en-US" sz="1200"/>
            </a:lvl2pPr>
            <a:lvl3pPr indent="0" lvl="2" marL="914400">
              <a:buNone/>
              <a:defRPr dirty="0" lang="en-US" sz="1000"/>
            </a:lvl3pPr>
            <a:lvl4pPr indent="0" lvl="3" marL="1371600">
              <a:buNone/>
              <a:defRPr dirty="0" lang="en-US" sz="900"/>
            </a:lvl4pPr>
            <a:lvl5pPr indent="0" lvl="4" marL="1828800">
              <a:buNone/>
              <a:defRPr dirty="0" lang="en-US" sz="900"/>
            </a:lvl5pPr>
            <a:lvl6pPr indent="0" lvl="5" marL="2286000">
              <a:buNone/>
              <a:defRPr dirty="0" lang="en-US" sz="900"/>
            </a:lvl6pPr>
            <a:lvl7pPr indent="0" lvl="6" marL="2743200">
              <a:buNone/>
              <a:defRPr dirty="0" lang="en-US" sz="900"/>
            </a:lvl7pPr>
            <a:lvl8pPr indent="0" lvl="7" marL="3200400">
              <a:buNone/>
              <a:defRPr dirty="0" lang="en-US" sz="900"/>
            </a:lvl8pPr>
            <a:lvl9pPr indent="0" lvl="8" marL="3657600">
              <a:buNone/>
              <a:defRPr dirty="0" lang="en-US" sz="900"/>
            </a:lvl9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id="7" name="Date Placeholder 4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fld id="{747424C6-5D80-40D0-A875-D35EA980CC8C}" type="datetime1">
              <a:t>9/5/2019</a:t>
            </a:fld>
            <a:endParaRPr dirty="0" lang="en-US"/>
          </a:p>
        </p:txBody>
      </p:sp>
      <p:sp>
        <p:nvSpPr>
          <p:cNvPr id="8" name="Footer Placeholder 5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9" name="Slide Number Placeholder 6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 marL="25400">
              <a:lnSpc>
                <a:spcPts val="1644"/>
              </a:lnSpc>
            </a:pPr>
            <a:fld id="{82EACE3C-84F1-49C6-83AF-6B1812E5DB6A}" type="slidenum"/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Master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 rot="0"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8"/>
          <p:cNvSpPr/>
          <p:nvPr/>
        </p:nvSpPr>
        <p:spPr>
          <a:xfrm rot="0">
            <a:off x="0" y="6334314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Placeholder 1"/>
          <p:cNvSpPr>
            <a:spLocks noGrp="true"/>
          </p:cNvSpPr>
          <p:nvPr>
            <p:ph type="title"/>
          </p:nvPr>
        </p:nvSpPr>
        <p:spPr>
          <a:xfrm rot="0">
            <a:off x="822959" y="286604"/>
            <a:ext cx="75438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Text Placeholder 2"/>
          <p:cNvSpPr>
            <a:spLocks noGrp="true"/>
          </p:cNvSpPr>
          <p:nvPr>
            <p:ph idx="1" type="body"/>
          </p:nvPr>
        </p:nvSpPr>
        <p:spPr>
          <a:xfrm rot="0">
            <a:off x="822959" y="1845733"/>
            <a:ext cx="7543801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6" name="Date Placeholder 3"/>
          <p:cNvSpPr>
            <a:spLocks noGrp="true"/>
          </p:cNvSpPr>
          <p:nvPr>
            <p:ph idx="2" sz="half" type="dt"/>
          </p:nvPr>
        </p:nvSpPr>
        <p:spPr>
          <a:xfrm rot="0">
            <a:off x="822961" y="6459786"/>
            <a:ext cx="1854203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dirty="0" lang="en-US" sz="900">
                <a:solidFill>
                  <a:srgbClr val="ffffff"/>
                </a:solidFill>
              </a:defRPr>
            </a:lvl1pPr>
          </a:lstStyle>
          <a:p>
            <a:pPr/>
            <a:fld id="{46538DFF-923C-4525-B25B-2EB936512D51}" type="datetime1">
              <a:t>9/5/2019</a:t>
            </a:fld>
            <a:endParaRPr dirty="0" lang="en-US"/>
          </a:p>
        </p:txBody>
      </p:sp>
      <p:sp>
        <p:nvSpPr>
          <p:cNvPr id="7" name="Footer Placeholder 4"/>
          <p:cNvSpPr>
            <a:spLocks noGrp="true"/>
          </p:cNvSpPr>
          <p:nvPr>
            <p:ph idx="3" sz="quarter" type="ftr"/>
          </p:nvPr>
        </p:nvSpPr>
        <p:spPr>
          <a:xfrm rot="0">
            <a:off x="2764639" y="6459786"/>
            <a:ext cx="3617103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aseline="0" cap="all" dirty="0" lang="en-US" sz="900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8" name="Slide Number Placeholder 5"/>
          <p:cNvSpPr>
            <a:spLocks noGrp="true"/>
          </p:cNvSpPr>
          <p:nvPr>
            <p:ph idx="4" sz="quarter" type="sldNum"/>
          </p:nvPr>
        </p:nvSpPr>
        <p:spPr>
          <a:xfrm rot="0">
            <a:off x="7425344" y="6459786"/>
            <a:ext cx="984019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dirty="0" lang="en-US" sz="1050">
                <a:solidFill>
                  <a:srgbClr val="ffffff"/>
                </a:solidFill>
              </a:defRPr>
            </a:lvl1pPr>
          </a:lstStyle>
          <a:p>
            <a:pPr marL="25400">
              <a:lnSpc>
                <a:spcPts val="1644"/>
              </a:lnSpc>
            </a:pPr>
            <a:fld id="{4F70ACA1-2BF8-41BE-BAD8-0CF29BBFE045}" type="slidenum"/>
            <a:endParaRPr dirty="0" lang="en-US"/>
          </a:p>
        </p:txBody>
      </p:sp>
      <p:cxnSp>
        <p:nvCxnSpPr>
          <p:cNvPr id="9" name="Straight Connector 9"/>
          <p:cNvCxnSpPr/>
          <p:nvPr/>
        </p:nvCxnSpPr>
        <p:spPr>
          <a:xfrm rot="0"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lvl="0" rtl="false">
        <a:lnSpc>
          <a:spcPct val="85000"/>
        </a:lnSpc>
        <a:spcBef>
          <a:spcPct val="0"/>
        </a:spcBef>
        <a:buNone/>
        <a:defRPr baseline="0" dirty="0" lang="en-US" spc="-50" sz="4800">
          <a:solidFill>
            <a:schemeClr val="tx1">
              <a:lumMod val="75000"/>
              <a:lumOff val="25000"/>
            </a:schemeClr>
          </a:solidFill>
          <a:latin typeface="+mj-lt"/>
        </a:defRPr>
      </a:lvl1pPr>
    </p:titleStyle>
    <p:bodyStyle>
      <a:lvl1pPr algn="l" indent="-91440" lvl="0" marL="91440" rtl="fal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/>
        <a:buChar char="l"/>
        <a:defRPr dirty="0" lang="en-US" sz="2000">
          <a:solidFill>
            <a:schemeClr val="tx1">
              <a:lumMod val="75000"/>
              <a:lumOff val="25000"/>
            </a:schemeClr>
          </a:solidFill>
          <a:latin typeface="+mn-lt"/>
        </a:defRPr>
      </a:lvl1pPr>
      <a:lvl2pPr algn="l" indent="-182880" lvl="1" marL="384048" rtl="fal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dirty="0" lang="en-US" sz="180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algn="l" indent="-182880" lvl="2" marL="566928" rtl="fal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dirty="0" lang="en-US" sz="140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algn="l" indent="-182880" lvl="3" marL="749808" rtl="fal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dirty="0" lang="en-US" sz="140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algn="l" indent="-182880" lvl="4" marL="932688" rtl="fal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dirty="0" lang="en-US" sz="140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algn="l" indent="-228600" lvl="5" marL="1100000" rtl="fal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dirty="0" lang="en-US" sz="1400">
          <a:solidFill>
            <a:schemeClr val="tx1">
              <a:lumMod val="75000"/>
              <a:lumOff val="25000"/>
            </a:schemeClr>
          </a:solidFill>
          <a:latin typeface="+mn-lt"/>
        </a:defRPr>
      </a:lvl6pPr>
      <a:lvl7pPr algn="l" indent="-228600" lvl="6" marL="1300000" rtl="fal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dirty="0" lang="en-US" sz="1400">
          <a:solidFill>
            <a:schemeClr val="tx1">
              <a:lumMod val="75000"/>
              <a:lumOff val="25000"/>
            </a:schemeClr>
          </a:solidFill>
          <a:latin typeface="+mn-lt"/>
        </a:defRPr>
      </a:lvl7pPr>
      <a:lvl8pPr algn="l" indent="-228600" lvl="7" marL="1500000" rtl="fal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dirty="0" lang="en-US" sz="1400">
          <a:solidFill>
            <a:schemeClr val="tx1">
              <a:lumMod val="75000"/>
              <a:lumOff val="25000"/>
            </a:schemeClr>
          </a:solidFill>
          <a:latin typeface="+mn-lt"/>
        </a:defRPr>
      </a:lvl8pPr>
      <a:lvl9pPr algn="l" indent="-228600" lvl="8" marL="1700000" rtl="fal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dirty="0" lang="en-US" sz="1400">
          <a:solidFill>
            <a:schemeClr val="tx1">
              <a:lumMod val="75000"/>
              <a:lumOff val="25000"/>
            </a:schemeClr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2" Target="../tags/tag1.xml" Type="http://schemas.openxmlformats.org/officeDocument/2006/relationships/tags"/><Relationship Id="rId1" Target="../slideLayouts/slideLayout7.xml" Type="http://schemas.openxmlformats.org/officeDocument/2006/relationships/slideLayout"/></Relationships>
</file>

<file path=ppt/slides/_rels/slide10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1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2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3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4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5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6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7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8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9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0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1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2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?><Relationships xmlns="http://schemas.openxmlformats.org/package/2006/relationships"><Relationship Id="rId2" Target="../tags/tag2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4.xml.rels><?xml version="1.0" encoding="UTF-8"?><Relationships xmlns="http://schemas.openxmlformats.org/package/2006/relationships"><Relationship Id="rId2" Target="../tags/tag3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5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 rot="0">
            <a:off x="3733800" y="4953000"/>
            <a:ext cx="2438400" cy="320601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z="2000">
                <a:latin typeface="Arial"/>
              </a:rPr>
              <a:t>Dr</a:t>
            </a:r>
            <a:r>
              <a:rPr dirty="0" lang="en-US" sz="2000">
                <a:latin typeface="Arial"/>
              </a:rPr>
              <a:t> </a:t>
            </a:r>
            <a:r>
              <a:rPr dirty="0" lang="en-GB" sz="2000">
                <a:latin typeface="Arial"/>
              </a:rPr>
              <a:t>Alex </a:t>
            </a:r>
            <a:r>
              <a:rPr dirty="0" lang="en-GB" sz="2000">
                <a:latin typeface="Arial"/>
              </a:rPr>
              <a:t>L</a:t>
            </a:r>
            <a:r>
              <a:rPr dirty="0" lang="en-GB" sz="2000">
                <a:latin typeface="Arial"/>
              </a:rPr>
              <a:t>ohfink</a:t>
            </a:r>
            <a:endParaRPr dirty="0" lang="en-GB" sz="2000">
              <a:latin typeface="Arial"/>
            </a:endParaRPr>
          </a:p>
        </p:txBody>
      </p:sp>
      <p:sp>
        <p:nvSpPr>
          <p:cNvPr id="3" name="object 5"/>
          <p:cNvSpPr txBox="1"/>
          <p:nvPr/>
        </p:nvSpPr>
        <p:spPr>
          <a:xfrm rot="0">
            <a:off x="8529497" y="6260150"/>
            <a:ext cx="124460" cy="238760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z="1400">
                <a:latin typeface="Arial"/>
              </a:rPr>
              <a:t>1</a:t>
            </a:r>
            <a:endParaRPr dirty="0" lang="en-US" sz="1400">
              <a:latin typeface="Arial"/>
            </a:endParaRPr>
          </a:p>
        </p:txBody>
      </p:sp>
      <p:sp>
        <p:nvSpPr>
          <p:cNvPr id="4" name=""/>
          <p:cNvSpPr txBox="1"/>
          <p:nvPr>
            <p:custDataLst>
              <p:tags r:id="rId2"/>
            </p:custDataLst>
          </p:nvPr>
        </p:nvSpPr>
        <p:spPr>
          <a:xfrm flipH="false" flipV="false" rot="0">
            <a:off x="3104674" y="1665741"/>
            <a:ext cx="2934652" cy="1557918"/>
          </a:xfrm>
          <a:custGeom>
            <a:avLst/>
            <a:gdLst/>
            <a:ahLst/>
            <a:cxnLst/>
            <a:rect b="b" l="0" r="r" t="0"/>
            <a:pathLst/>
          </a:custGeom>
          <a:ln cap="flat" w="25400">
            <a:solidFill>
              <a:schemeClr val="accent1">
                <a:shade val="50000"/>
              </a:schemeClr>
            </a:solidFill>
            <a:prstDash val="solid"/>
            <a:round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lang="en-US" sz="3200">
                <a:latin typeface="Arial"/>
              </a:rPr>
              <a:t>Project Seminar</a:t>
            </a:r>
            <a:r>
              <a:rPr dirty="0" lang="en-US" spc="-55" sz="3200">
                <a:latin typeface="Arial"/>
              </a:rPr>
              <a:t> 1</a:t>
            </a:r>
          </a:p>
          <a:p>
            <a:pPr algn="ctr">
              <a:defRPr dirty="0" lang="en-US" sz="1400"/>
            </a:pPr>
            <a:r>
              <a:rPr dirty="0" lang="en-US" spc="-5" sz="3200">
                <a:latin typeface="Arial"/>
              </a:rPr>
              <a:t>Getting Started</a:t>
            </a:r>
            <a:endParaRPr dirty="0" lang="en-US" spc="-5" sz="320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851220" y="836980"/>
            <a:ext cx="7441564" cy="622144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z="4000"/>
              <a:t>Project structure</a:t>
            </a:r>
            <a:endParaRPr dirty="0" lang="en-US" sz="4000"/>
          </a:p>
        </p:txBody>
      </p:sp>
      <p:sp>
        <p:nvSpPr>
          <p:cNvPr id="3" name="object 4"/>
          <p:cNvSpPr>
            <a:spLocks noGrp="true"/>
          </p:cNvSpPr>
          <p:nvPr>
            <p:ph idx="12" sz="quarter" type="sldNum"/>
          </p:nvPr>
        </p:nvSpPr>
        <p:spPr>
          <a:xfrm rot="0">
            <a:off x="8994775" y="6276974"/>
            <a:ext cx="149225" cy="223838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25400">
              <a:lnSpc>
                <a:spcPts val="1644"/>
              </a:lnSpc>
            </a:pPr>
            <a:fld id="{28C03D28-0B16-439D-9FA5-0DFF36E42B6A}" type="slidenum"/>
            <a:endParaRPr dirty="0" lang="en-US"/>
          </a:p>
        </p:txBody>
      </p:sp>
      <p:sp>
        <p:nvSpPr>
          <p:cNvPr id="4" name="object 3"/>
          <p:cNvSpPr txBox="1"/>
          <p:nvPr/>
        </p:nvSpPr>
        <p:spPr>
          <a:xfrm rot="0">
            <a:off x="536257" y="1861223"/>
            <a:ext cx="8071484" cy="3809542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indent="-292100" marL="304800">
              <a:lnSpc>
                <a:spcPts val="2865"/>
              </a:lnSpc>
              <a:spcBef>
                <a:spcPts val="105"/>
              </a:spcBef>
              <a:buChar char="•"/>
            </a:pPr>
            <a:r>
              <a:rPr dirty="0" lang="en-GB" spc="-5" sz="2000">
                <a:latin typeface="Arial"/>
              </a:rPr>
              <a:t>Aims and </a:t>
            </a:r>
            <a:r>
              <a:rPr dirty="0" lang="en-US" sz="2000">
                <a:latin typeface="Arial"/>
              </a:rPr>
              <a:t>Objectives</a:t>
            </a:r>
          </a:p>
          <a:p>
            <a:pPr indent="-292100" lvl="1" marL="762000">
              <a:lnSpc>
                <a:spcPts val="2865"/>
              </a:lnSpc>
              <a:spcBef>
                <a:spcPts val="105"/>
              </a:spcBef>
              <a:buChar char="•"/>
            </a:pPr>
            <a:r>
              <a:rPr dirty="0" lang="en-US" sz="2000">
                <a:latin typeface="Arial"/>
              </a:rPr>
              <a:t>scope</a:t>
            </a:r>
          </a:p>
          <a:p>
            <a:pPr indent="-292100" marL="304800" marR="483234">
              <a:lnSpc>
                <a:spcPts val="2800"/>
              </a:lnSpc>
              <a:spcBef>
                <a:spcPts val="550"/>
              </a:spcBef>
              <a:buChar char="•"/>
            </a:pPr>
            <a:r>
              <a:rPr dirty="0" lang="en-US" sz="2000">
                <a:latin typeface="Arial"/>
              </a:rPr>
              <a:t>Literature review </a:t>
            </a:r>
          </a:p>
          <a:p>
            <a:pPr indent="-292100" lvl="1" marL="762000" marR="483234">
              <a:lnSpc>
                <a:spcPts val="2800"/>
              </a:lnSpc>
              <a:spcBef>
                <a:spcPts val="550"/>
              </a:spcBef>
              <a:buChar char="•"/>
            </a:pPr>
            <a:r>
              <a:rPr dirty="0" lang="en-US" sz="2000">
                <a:latin typeface="Arial"/>
              </a:rPr>
              <a:t>Clear </a:t>
            </a:r>
            <a:r>
              <a:rPr dirty="0" lang="en-US" sz="2000">
                <a:latin typeface="Arial"/>
              </a:rPr>
              <a:t>outputs</a:t>
            </a:r>
            <a:r>
              <a:rPr dirty="0" lang="en-US" sz="2000">
                <a:latin typeface="Arial"/>
              </a:rPr>
              <a:t> </a:t>
            </a:r>
            <a:r>
              <a:rPr dirty="0" lang="en-US" sz="2000">
                <a:latin typeface="Arial"/>
              </a:rPr>
              <a:t>(</a:t>
            </a:r>
            <a:r>
              <a:rPr dirty="0" lang="en-US" sz="2000">
                <a:latin typeface="Arial"/>
              </a:rPr>
              <a:t>early)</a:t>
            </a:r>
          </a:p>
          <a:p>
            <a:pPr indent="-292100" marL="304800">
              <a:lnSpc>
                <a:spcPct val="100000"/>
              </a:lnSpc>
              <a:spcBef>
                <a:spcPts val="440"/>
              </a:spcBef>
              <a:buChar char="•"/>
            </a:pPr>
            <a:r>
              <a:rPr dirty="0" lang="en-US" sz="2000">
                <a:latin typeface="Arial"/>
              </a:rPr>
              <a:t>Design </a:t>
            </a:r>
            <a:r>
              <a:rPr dirty="0" lang="en-US" sz="2000">
                <a:latin typeface="Arial"/>
              </a:rPr>
              <a:t> </a:t>
            </a:r>
          </a:p>
          <a:p>
            <a:pPr indent="-292100" lvl="1" marL="762000">
              <a:lnSpc>
                <a:spcPct val="100000"/>
              </a:lnSpc>
              <a:spcBef>
                <a:spcPts val="440"/>
              </a:spcBef>
              <a:buChar char="•"/>
            </a:pPr>
            <a:r>
              <a:rPr dirty="0" lang="en-US" sz="2000">
                <a:latin typeface="Arial"/>
              </a:rPr>
              <a:t>use </a:t>
            </a:r>
            <a:r>
              <a:rPr dirty="0" lang="en-US" sz="2000">
                <a:latin typeface="Arial"/>
              </a:rPr>
              <a:t>outputs</a:t>
            </a:r>
          </a:p>
          <a:p>
            <a:pPr indent="-292100" marL="304800">
              <a:lnSpc>
                <a:spcPct val="100000"/>
              </a:lnSpc>
              <a:spcBef>
                <a:spcPts val="520"/>
              </a:spcBef>
              <a:buChar char="•"/>
            </a:pPr>
            <a:r>
              <a:rPr dirty="0" lang="en-US" sz="2000">
                <a:latin typeface="Arial"/>
              </a:rPr>
              <a:t>Implementation (Prototype</a:t>
            </a:r>
            <a:r>
              <a:rPr dirty="0" lang="en-GB" sz="2000">
                <a:latin typeface="Arial"/>
              </a:rPr>
              <a:t>/Deliverable) </a:t>
            </a:r>
          </a:p>
          <a:p>
            <a:pPr indent="-292100" lvl="1" marL="762000">
              <a:lnSpc>
                <a:spcPct val="100000"/>
              </a:lnSpc>
              <a:spcBef>
                <a:spcPts val="520"/>
              </a:spcBef>
              <a:buChar char="•"/>
            </a:pPr>
            <a:r>
              <a:rPr dirty="0" lang="en-GB" sz="2000">
                <a:latin typeface="Arial"/>
              </a:rPr>
              <a:t>based on design</a:t>
            </a:r>
          </a:p>
          <a:p>
            <a:pPr indent="-292100" marL="304800">
              <a:lnSpc>
                <a:spcPct val="100000"/>
              </a:lnSpc>
              <a:spcBef>
                <a:spcPts val="520"/>
              </a:spcBef>
              <a:buChar char="•"/>
            </a:pPr>
            <a:r>
              <a:rPr dirty="0" lang="en-US" sz="2000">
                <a:latin typeface="Arial"/>
              </a:rPr>
              <a:t>Evaluation </a:t>
            </a:r>
            <a:r>
              <a:rPr dirty="0" lang="en-US" sz="2000">
                <a:latin typeface="Arial"/>
              </a:rPr>
              <a:t>of </a:t>
            </a:r>
            <a:r>
              <a:rPr dirty="0" lang="en-US" sz="2000">
                <a:latin typeface="Arial"/>
              </a:rPr>
              <a:t>prototype</a:t>
            </a:r>
            <a:r>
              <a:rPr dirty="0" lang="en-GB" sz="2000">
                <a:latin typeface="Arial"/>
              </a:rPr>
              <a:t>/deliverable</a:t>
            </a:r>
            <a:r>
              <a:rPr dirty="0" lang="en-US" sz="2000">
                <a:latin typeface="Arial"/>
              </a:rPr>
              <a:t> </a:t>
            </a:r>
          </a:p>
          <a:p>
            <a:pPr indent="-292100" marL="304800">
              <a:lnSpc>
                <a:spcPct val="100000"/>
              </a:lnSpc>
              <a:spcBef>
                <a:spcPts val="520"/>
              </a:spcBef>
              <a:buChar char="•"/>
            </a:pPr>
            <a:r>
              <a:rPr dirty="0" lang="en-US" sz="2000">
                <a:latin typeface="Arial"/>
              </a:rPr>
              <a:t>Conclusions</a:t>
            </a:r>
            <a:endParaRPr dirty="0" lang="en-US" sz="200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Aims and objectives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/>
            <a:r>
              <a:rPr dirty="0" lang="en-US"/>
              <a:t>An overall project aim</a:t>
            </a:r>
          </a:p>
          <a:p>
            <a:pPr lvl="1"/>
            <a:r>
              <a:rPr dirty="0" lang="en-US"/>
              <a:t>Should be </a:t>
            </a:r>
            <a:r>
              <a:rPr dirty="0" err="1" lang="en-US"/>
              <a:t>concise</a:t>
            </a:r>
          </a:p>
          <a:p>
            <a:pPr lvl="1"/>
            <a:r>
              <a:rPr dirty="0" lang="en-US"/>
              <a:t>Realistic</a:t>
            </a:r>
          </a:p>
          <a:p>
            <a:pPr lvl="1"/>
            <a:r>
              <a:rPr dirty="0" lang="en-US"/>
              <a:t>Achievable</a:t>
            </a:r>
          </a:p>
          <a:p>
            <a:pPr/>
            <a:r>
              <a:rPr dirty="0" lang="en-US"/>
              <a:t>4 or 5 project objectives</a:t>
            </a:r>
          </a:p>
          <a:p>
            <a:pPr/>
            <a:r>
              <a:rPr dirty="0" lang="en-US"/>
              <a:t>Each objective contributes to the project aim</a:t>
            </a:r>
          </a:p>
          <a:p>
            <a:pPr/>
            <a:r>
              <a:rPr dirty="0" lang="en-US"/>
              <a:t>Achieving project objectives, therefore, achieves the project aim.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Project Aim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100000" lnSpcReduction="10000"/>
          </a:bodyPr>
          <a:lstStyle/>
          <a:p>
            <a:pPr/>
            <a:r>
              <a:rPr dirty="0" lang="en-US"/>
              <a:t>A concise statement of the intended purpose of the study</a:t>
            </a:r>
          </a:p>
          <a:p>
            <a:pPr/>
            <a:r>
              <a:rPr dirty="0" lang="en-US"/>
              <a:t>Eg:</a:t>
            </a:r>
          </a:p>
          <a:p>
            <a:pPr/>
            <a:r>
              <a:rPr dirty="0" lang="en-US"/>
              <a:t>The aim of this project is :</a:t>
            </a:r>
          </a:p>
          <a:p>
            <a:pPr/>
            <a:r>
              <a:rPr dirty="0" lang="en-US"/>
              <a:t/>
            </a:r>
          </a:p>
          <a:p>
            <a:pPr lvl="1"/>
            <a:r>
              <a:rPr dirty="0" lang="en-US"/>
              <a:t>to design and implement a software tool that....</a:t>
            </a:r>
          </a:p>
          <a:p>
            <a:pPr lvl="1"/>
            <a:r>
              <a:rPr dirty="0" lang="en-US"/>
              <a:t/>
            </a:r>
          </a:p>
          <a:p>
            <a:pPr lvl="1"/>
            <a:r>
              <a:rPr dirty="0" lang="en-US">
                <a:latin typeface="Lato"/>
              </a:rPr>
              <a:t> </a:t>
            </a:r>
            <a:r>
              <a:rPr dirty="0" lang="en-US">
                <a:latin typeface="Calibri"/>
              </a:rPr>
              <a:t>to perform a study that will i</a:t>
            </a:r>
            <a:r>
              <a:rPr dirty="0" lang="en-US">
                <a:latin typeface="Calibri"/>
              </a:rPr>
              <a:t>dentify hidden patterns in students' feedback through cluster analysis</a:t>
            </a:r>
          </a:p>
          <a:p>
            <a:pPr lvl="1"/>
            <a:r>
              <a:rPr dirty="0" lang="en-US">
                <a:latin typeface="Calibri"/>
              </a:rPr>
              <a:t/>
            </a:r>
          </a:p>
          <a:p>
            <a:pPr lvl="1"/>
            <a:r>
              <a:rPr cap="small" dirty="0" lang="en-US">
                <a:latin typeface="Calibri"/>
              </a:rPr>
              <a:t>To Development of a </a:t>
            </a:r>
            <a:r>
              <a:rPr cap="small" dirty="0" err="1" lang="en-US">
                <a:latin typeface="Calibri"/>
              </a:rPr>
              <a:t>Feature-Rich</a:t>
            </a:r>
            <a:r>
              <a:rPr cap="small" dirty="0" lang="en-US">
                <a:latin typeface="Calibri"/>
              </a:rPr>
              <a:t> Practical Online Leave Management System (</a:t>
            </a:r>
            <a:r>
              <a:rPr cap="small" dirty="0" err="1" lang="en-US">
                <a:latin typeface="Calibri"/>
              </a:rPr>
              <a:t>LMS</a:t>
            </a:r>
            <a:r>
              <a:rPr cap="small" dirty="0" lang="en-US">
                <a:latin typeface="Calibri"/>
              </a:rPr>
              <a:t>)</a:t>
            </a:r>
          </a:p>
          <a:p>
            <a:pPr lvl="1"/>
            <a:r>
              <a:rPr dirty="0" lang="en-US">
                <a:latin typeface="Calibri"/>
              </a:rPr>
              <a:t/>
            </a:r>
            <a:endParaRPr dirty="0" lang="en-US"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Objectives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/>
            <a:r>
              <a:rPr dirty="0" lang="en-US"/>
              <a:t>Eg:</a:t>
            </a:r>
          </a:p>
          <a:p>
            <a:pPr/>
            <a:r>
              <a:rPr dirty="0" lang="en-US"/>
              <a:t>To carry out a literature review</a:t>
            </a:r>
          </a:p>
          <a:p>
            <a:pPr/>
            <a:r>
              <a:rPr dirty="0" lang="en-US"/>
              <a:t>To identify core features of.......</a:t>
            </a:r>
          </a:p>
          <a:p>
            <a:pPr/>
            <a:r>
              <a:rPr dirty="0" lang="en-US"/>
              <a:t>To conduct user interviews.....</a:t>
            </a:r>
          </a:p>
          <a:p>
            <a:pPr/>
            <a:r>
              <a:rPr dirty="0" lang="en-US"/>
              <a:t>To design and implement a proof of concept prototype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Purpose of aims and objectives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/>
            <a:r>
              <a:rPr dirty="0" lang="en-US" sz="2800"/>
              <a:t>Focus</a:t>
            </a:r>
          </a:p>
          <a:p>
            <a:pPr/>
            <a:r>
              <a:rPr dirty="0" lang="en-US" sz="2800"/>
              <a:t>Define scope of the study</a:t>
            </a:r>
          </a:p>
          <a:p>
            <a:pPr/>
            <a:r>
              <a:rPr dirty="0" lang="en-US" sz="2800"/>
              <a:t>Framework for evaluation</a:t>
            </a:r>
            <a:endParaRPr dirty="0" 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552700" y="469900"/>
            <a:ext cx="4033519" cy="695960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5" u="sng">
                <a:solidFill>
                  <a:srgbClr val="000000"/>
                </a:solidFill>
              </a:rPr>
              <a:t>Ethical</a:t>
            </a:r>
            <a:r>
              <a:rPr dirty="0" lang="en-US" spc="-310" u="sng">
                <a:solidFill>
                  <a:srgbClr val="000000"/>
                </a:solidFill>
              </a:rPr>
              <a:t> </a:t>
            </a:r>
            <a:r>
              <a:rPr dirty="0" lang="en-US" u="sng">
                <a:solidFill>
                  <a:srgbClr val="000000"/>
                </a:solidFill>
              </a:rPr>
              <a:t>Approval</a:t>
            </a:r>
            <a:endParaRPr dirty="0" lang="en-US" u="sng">
              <a:solidFill>
                <a:srgbClr val="000000"/>
              </a:solidFill>
            </a:endParaRPr>
          </a:p>
        </p:txBody>
      </p:sp>
      <p:sp>
        <p:nvSpPr>
          <p:cNvPr id="3" name="object 4"/>
          <p:cNvSpPr>
            <a:spLocks noGrp="true"/>
          </p:cNvSpPr>
          <p:nvPr>
            <p:ph idx="12" sz="quarter" type="sldNum"/>
          </p:nvPr>
        </p:nvSpPr>
        <p:spPr>
          <a:xfrm rot="0">
            <a:off x="8994775" y="6276974"/>
            <a:ext cx="149225" cy="223838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25400">
              <a:lnSpc>
                <a:spcPts val="1644"/>
              </a:lnSpc>
            </a:pPr>
            <a:fld id="{292ABE0A-54D4-4E25-AD9C-A4D2A040CC5A}" type="slidenum"/>
            <a:endParaRPr dirty="0" lang="en-US"/>
          </a:p>
        </p:txBody>
      </p:sp>
      <p:sp>
        <p:nvSpPr>
          <p:cNvPr id="4" name="object 3"/>
          <p:cNvSpPr txBox="1"/>
          <p:nvPr/>
        </p:nvSpPr>
        <p:spPr>
          <a:xfrm rot="0">
            <a:off x="685800" y="1905000"/>
            <a:ext cx="7529830" cy="2967479"/>
          </a:xfrm>
          <a:prstGeom prst="rect">
            <a:avLst/>
          </a:prstGeom>
        </p:spPr>
        <p:txBody>
          <a:bodyPr bIns="0" lIns="0" rIns="0" rtlCol="0" tIns="43180" vert="horz" wrap="square">
            <a:spAutoFit/>
          </a:bodyPr>
          <a:lstStyle/>
          <a:p>
            <a:pPr indent="-457200" marL="469900" marR="5080">
              <a:lnSpc>
                <a:spcPts val="3700"/>
              </a:lnSpc>
              <a:spcBef>
                <a:spcPts val="340"/>
              </a:spcBef>
              <a:buFont typeface="Arial"/>
              <a:buChar char="•"/>
            </a:pPr>
            <a:r>
              <a:rPr dirty="0" lang="en-US" spc="-10" sz="3200">
                <a:latin typeface="Times New Roman"/>
              </a:rPr>
              <a:t>S</a:t>
            </a:r>
            <a:r>
              <a:rPr dirty="0" lang="en-US" spc="-10" sz="3200">
                <a:latin typeface="Times New Roman"/>
              </a:rPr>
              <a:t>upervisor</a:t>
            </a:r>
            <a:r>
              <a:rPr dirty="0" lang="en-US" spc="-10" sz="3200">
                <a:latin typeface="Times New Roman"/>
              </a:rPr>
              <a:t> </a:t>
            </a:r>
            <a:r>
              <a:rPr dirty="0" lang="en-US" spc="-5" sz="3200">
                <a:latin typeface="Times New Roman"/>
              </a:rPr>
              <a:t> </a:t>
            </a:r>
            <a:r>
              <a:rPr dirty="0" lang="en-US" spc="-5" sz="3200">
                <a:latin typeface="Times New Roman"/>
              </a:rPr>
              <a:t>to  ensure that the project is ethically </a:t>
            </a:r>
            <a:r>
              <a:rPr dirty="0" lang="en-US" spc="-5" sz="3200">
                <a:latin typeface="Times New Roman"/>
              </a:rPr>
              <a:t>acceptable  </a:t>
            </a:r>
          </a:p>
          <a:p>
            <a:pPr indent="-457200" marL="469900" marR="5080">
              <a:lnSpc>
                <a:spcPts val="3700"/>
              </a:lnSpc>
              <a:spcBef>
                <a:spcPts val="340"/>
              </a:spcBef>
              <a:buFont typeface="Arial"/>
              <a:buChar char="•"/>
            </a:pPr>
            <a:r>
              <a:rPr dirty="0" lang="en-GB" spc="-5" sz="3200">
                <a:latin typeface="Times New Roman"/>
              </a:rPr>
              <a:t/>
            </a:r>
          </a:p>
          <a:p>
            <a:pPr indent="-457200" marL="469900" marR="5080">
              <a:lnSpc>
                <a:spcPts val="3700"/>
              </a:lnSpc>
              <a:spcBef>
                <a:spcPts val="340"/>
              </a:spcBef>
              <a:buFont typeface="Arial"/>
              <a:buChar char="•"/>
            </a:pPr>
            <a:r>
              <a:rPr dirty="0" lang="en-US" spc="-25" sz="3200">
                <a:latin typeface="Times New Roman"/>
              </a:rPr>
              <a:t>Faculty’s </a:t>
            </a:r>
            <a:r>
              <a:rPr dirty="0" lang="en-US" spc="-5" sz="3200">
                <a:latin typeface="Times New Roman"/>
              </a:rPr>
              <a:t>ethics project </a:t>
            </a:r>
            <a:r>
              <a:rPr dirty="0" lang="en-US" sz="3200">
                <a:latin typeface="Times New Roman"/>
              </a:rPr>
              <a:t>form </a:t>
            </a:r>
            <a:r>
              <a:rPr dirty="0" lang="en-US" spc="-5" sz="3200">
                <a:latin typeface="Times New Roman"/>
              </a:rPr>
              <a:t>completed </a:t>
            </a:r>
            <a:r>
              <a:rPr dirty="0" lang="en-US" spc="-5" sz="3200">
                <a:latin typeface="Times New Roman"/>
              </a:rPr>
              <a:t>and </a:t>
            </a:r>
            <a:r>
              <a:rPr dirty="0" lang="en-US" spc="-5" sz="3200">
                <a:latin typeface="Times New Roman"/>
              </a:rPr>
              <a:t>submitted </a:t>
            </a:r>
            <a:r>
              <a:rPr dirty="0" lang="en-US" spc="-5" sz="3200">
                <a:latin typeface="Times New Roman"/>
              </a:rPr>
              <a:t>to the  </a:t>
            </a:r>
            <a:r>
              <a:rPr dirty="0" lang="en-US" spc="-20" sz="3200">
                <a:latin typeface="Times New Roman"/>
              </a:rPr>
              <a:t>department’s </a:t>
            </a:r>
            <a:r>
              <a:rPr dirty="0" lang="en-US" spc="-5" sz="3200">
                <a:latin typeface="Times New Roman"/>
              </a:rPr>
              <a:t>project</a:t>
            </a:r>
            <a:r>
              <a:rPr dirty="0" lang="en-US" spc="10" sz="3200">
                <a:latin typeface="Times New Roman"/>
              </a:rPr>
              <a:t> </a:t>
            </a:r>
            <a:r>
              <a:rPr dirty="0" lang="en-US" spc="-30" sz="3200">
                <a:latin typeface="Times New Roman"/>
              </a:rPr>
              <a:t>organizer.</a:t>
            </a:r>
            <a:endParaRPr dirty="0" lang="en-US" spc="-30" sz="3200">
              <a:latin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057400" y="706472"/>
            <a:ext cx="4876800" cy="751488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5"/>
              <a:t>Important</a:t>
            </a:r>
            <a:r>
              <a:rPr dirty="0" lang="en-US" spc="-50"/>
              <a:t> </a:t>
            </a:r>
            <a:r>
              <a:rPr dirty="0" lang="en-US" spc="-5"/>
              <a:t>Notes</a:t>
            </a:r>
            <a:endParaRPr dirty="0" lang="en-US" spc="-5"/>
          </a:p>
        </p:txBody>
      </p:sp>
      <p:sp>
        <p:nvSpPr>
          <p:cNvPr id="3" name="object 4"/>
          <p:cNvSpPr>
            <a:spLocks noGrp="true"/>
          </p:cNvSpPr>
          <p:nvPr>
            <p:ph idx="12" sz="quarter" type="sldNum"/>
          </p:nvPr>
        </p:nvSpPr>
        <p:spPr>
          <a:xfrm rot="0">
            <a:off x="8994775" y="6276974"/>
            <a:ext cx="149225" cy="223838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25400">
              <a:lnSpc>
                <a:spcPts val="1644"/>
              </a:lnSpc>
            </a:pPr>
            <a:fld id="{E1F74158-B6C1-4A5D-8C74-661117EB0008}" type="slidenum"/>
            <a:endParaRPr dirty="0" lang="en-US"/>
          </a:p>
        </p:txBody>
      </p:sp>
      <p:sp>
        <p:nvSpPr>
          <p:cNvPr id="4" name="object 3"/>
          <p:cNvSpPr txBox="1"/>
          <p:nvPr/>
        </p:nvSpPr>
        <p:spPr>
          <a:xfrm rot="0">
            <a:off x="565467" y="1828800"/>
            <a:ext cx="7860665" cy="3154670"/>
          </a:xfrm>
          <a:prstGeom prst="rect">
            <a:avLst/>
          </a:prstGeom>
        </p:spPr>
        <p:txBody>
          <a:bodyPr bIns="0" lIns="0" rIns="0" rtlCol="0" tIns="43180" vert="horz" wrap="square">
            <a:spAutoFit/>
          </a:bodyPr>
          <a:lstStyle/>
          <a:p>
            <a:pPr indent="-342900" marL="355600" marR="1104900">
              <a:lnSpc>
                <a:spcPts val="3700"/>
              </a:lnSpc>
              <a:spcBef>
                <a:spcPts val="340"/>
              </a:spcBef>
              <a:buChar char="•"/>
            </a:pPr>
            <a:r>
              <a:rPr dirty="0" lang="en-US" sz="2800">
                <a:latin typeface="Arial"/>
              </a:rPr>
              <a:t>Aim </a:t>
            </a:r>
            <a:r>
              <a:rPr dirty="0" lang="en-US" spc="-5" sz="2800">
                <a:latin typeface="Arial"/>
              </a:rPr>
              <a:t>to </a:t>
            </a:r>
            <a:r>
              <a:rPr dirty="0" lang="en-US" sz="2800">
                <a:latin typeface="Arial"/>
              </a:rPr>
              <a:t>pass project at </a:t>
            </a:r>
            <a:r>
              <a:rPr dirty="0" lang="en-US" spc="-5" sz="2800">
                <a:latin typeface="Arial"/>
              </a:rPr>
              <a:t>first attempt</a:t>
            </a:r>
            <a:r>
              <a:rPr dirty="0" lang="en-US" spc="-70" sz="2800">
                <a:latin typeface="Arial"/>
              </a:rPr>
              <a:t> </a:t>
            </a:r>
          </a:p>
          <a:p>
            <a:pPr indent="-342900" marL="355600" marR="252728">
              <a:lnSpc>
                <a:spcPts val="3700"/>
              </a:lnSpc>
              <a:spcBef>
                <a:spcPts val="700"/>
              </a:spcBef>
              <a:buChar char="•"/>
            </a:pPr>
            <a:r>
              <a:rPr dirty="0" lang="en-US" sz="2800">
                <a:latin typeface="Arial"/>
              </a:rPr>
              <a:t>Meet deadlines of hand in </a:t>
            </a:r>
            <a:r>
              <a:rPr dirty="0" lang="en-US" spc="-5" sz="2800">
                <a:latin typeface="Arial"/>
              </a:rPr>
              <a:t>dates</a:t>
            </a:r>
            <a:r>
              <a:rPr dirty="0" lang="en-US" spc="-160" sz="2800">
                <a:latin typeface="Arial"/>
              </a:rPr>
              <a:t> </a:t>
            </a:r>
            <a:r>
              <a:rPr dirty="0" lang="en-US" sz="2800">
                <a:latin typeface="Arial"/>
              </a:rPr>
              <a:t>/  </a:t>
            </a:r>
            <a:r>
              <a:rPr dirty="0" lang="en-US" spc="-5" sz="2800">
                <a:latin typeface="Arial"/>
              </a:rPr>
              <a:t>times </a:t>
            </a:r>
            <a:r>
              <a:rPr dirty="0" lang="en-US" sz="2800">
                <a:latin typeface="Arial"/>
              </a:rPr>
              <a:t>… 13 </a:t>
            </a:r>
            <a:r>
              <a:rPr dirty="0" lang="en-US" spc="-5" sz="2800">
                <a:latin typeface="Arial"/>
              </a:rPr>
              <a:t>hours </a:t>
            </a:r>
            <a:r>
              <a:rPr dirty="0" lang="en-US" sz="2800">
                <a:latin typeface="Arial"/>
              </a:rPr>
              <a:t>per week</a:t>
            </a:r>
            <a:r>
              <a:rPr dirty="0" lang="en-US" spc="-30" sz="2800">
                <a:latin typeface="Arial"/>
              </a:rPr>
              <a:t> </a:t>
            </a:r>
            <a:r>
              <a:rPr dirty="0" lang="en-US" spc="-15" sz="2800">
                <a:latin typeface="Arial"/>
              </a:rPr>
              <a:t>effort</a:t>
            </a:r>
          </a:p>
          <a:p>
            <a:pPr indent="-342900" marL="355600" marR="434340">
              <a:lnSpc>
                <a:spcPts val="3700"/>
              </a:lnSpc>
              <a:spcBef>
                <a:spcPts val="800"/>
              </a:spcBef>
              <a:buChar char="•"/>
            </a:pPr>
            <a:r>
              <a:rPr dirty="0" lang="en-US" spc="-5" sz="2800">
                <a:latin typeface="Arial"/>
              </a:rPr>
              <a:t>A</a:t>
            </a:r>
            <a:r>
              <a:rPr dirty="0" lang="en-US" spc="-5" sz="2800">
                <a:latin typeface="Arial"/>
              </a:rPr>
              <a:t>ttend </a:t>
            </a:r>
            <a:r>
              <a:rPr dirty="0" lang="en-US" sz="2800">
                <a:latin typeface="Arial"/>
              </a:rPr>
              <a:t>weekly project</a:t>
            </a:r>
            <a:r>
              <a:rPr dirty="0" lang="en-US" spc="-145" sz="2800">
                <a:latin typeface="Arial"/>
              </a:rPr>
              <a:t> </a:t>
            </a:r>
            <a:r>
              <a:rPr dirty="0" lang="en-US" sz="2800">
                <a:latin typeface="Arial"/>
              </a:rPr>
              <a:t>supervisor  </a:t>
            </a:r>
            <a:r>
              <a:rPr dirty="0" lang="en-US" spc="-5" sz="2800">
                <a:latin typeface="Arial"/>
              </a:rPr>
              <a:t>meetings</a:t>
            </a:r>
          </a:p>
          <a:p>
            <a:pPr indent="-342900" marL="355600" marR="5080">
              <a:lnSpc>
                <a:spcPts val="3700"/>
              </a:lnSpc>
              <a:spcBef>
                <a:spcPts val="800"/>
              </a:spcBef>
              <a:buChar char="•"/>
            </a:pPr>
            <a:r>
              <a:rPr dirty="0" lang="en-US" sz="2800">
                <a:latin typeface="Arial"/>
              </a:rPr>
              <a:t>P</a:t>
            </a:r>
            <a:r>
              <a:rPr dirty="0" lang="en-US" sz="2800">
                <a:latin typeface="Arial"/>
              </a:rPr>
              <a:t>roduce a </a:t>
            </a:r>
            <a:r>
              <a:rPr dirty="0" lang="en-US" spc="-5" sz="2800">
                <a:latin typeface="Arial"/>
              </a:rPr>
              <a:t>diary for </a:t>
            </a:r>
            <a:r>
              <a:rPr dirty="0" lang="en-US" sz="2800">
                <a:latin typeface="Arial"/>
              </a:rPr>
              <a:t>inclusion</a:t>
            </a:r>
            <a:r>
              <a:rPr dirty="0" lang="en-US" spc="-105" sz="2800">
                <a:latin typeface="Arial"/>
              </a:rPr>
              <a:t> </a:t>
            </a:r>
            <a:r>
              <a:rPr dirty="0" lang="en-US" spc="-5" sz="2800">
                <a:latin typeface="Arial"/>
              </a:rPr>
              <a:t>within  final </a:t>
            </a:r>
            <a:r>
              <a:rPr dirty="0" lang="en-US" sz="2800">
                <a:latin typeface="Arial"/>
              </a:rPr>
              <a:t>report – </a:t>
            </a:r>
            <a:r>
              <a:rPr dirty="0" lang="en-US" spc="-5" sz="2800">
                <a:latin typeface="Arial"/>
              </a:rPr>
              <a:t>PROJECT</a:t>
            </a:r>
            <a:r>
              <a:rPr dirty="0" lang="en-US" spc="-70" sz="2800">
                <a:latin typeface="Arial"/>
              </a:rPr>
              <a:t> </a:t>
            </a:r>
            <a:r>
              <a:rPr dirty="0" lang="en-US" spc="-5" sz="2800">
                <a:latin typeface="Arial"/>
              </a:rPr>
              <a:t>BLOG</a:t>
            </a:r>
            <a:endParaRPr dirty="0" lang="en-US" spc="-5" sz="2800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 rot="0">
            <a:off x="8417915" y="6276992"/>
            <a:ext cx="248920" cy="224154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25400">
              <a:lnSpc>
                <a:spcPts val="1644"/>
              </a:lnSpc>
            </a:pPr>
            <a:fld id="{BE4210A8-C2B3-48D9-AFA2-5E498ED598B5}" type="slidenum"/>
            <a:endParaRPr dirty="0" lang="en-US" sz="1400">
              <a:latin typeface="Arial"/>
            </a:endParaRPr>
          </a:p>
        </p:txBody>
      </p:sp>
      <p:sp>
        <p:nvSpPr>
          <p:cNvPr id="3" name="object 2"/>
          <p:cNvSpPr>
            <a:spLocks noGrp="true"/>
          </p:cNvSpPr>
          <p:nvPr>
            <p:ph type="title"/>
          </p:nvPr>
        </p:nvSpPr>
        <p:spPr>
          <a:xfrm rot="0">
            <a:off x="441325" y="283810"/>
            <a:ext cx="7772400" cy="1346522"/>
          </a:xfrm>
          <a:prstGeom prst="rect">
            <a:avLst/>
          </a:prstGeom>
        </p:spPr>
        <p:txBody>
          <a:bodyPr bIns="0" lIns="0" rIns="0" rtlCol="0" tIns="63500" vert="horz" wrap="square">
            <a:spAutoFit/>
          </a:bodyPr>
          <a:lstStyle/>
          <a:p>
            <a:pPr indent="-431800" marL="445770" marR="5080">
              <a:lnSpc>
                <a:spcPts val="5000"/>
              </a:lnSpc>
              <a:spcBef>
                <a:spcPts val="500"/>
              </a:spcBef>
            </a:pPr>
            <a:r>
              <a:rPr dirty="0" err="1" lang="en-US"/>
              <a:t>LSEPI</a:t>
            </a:r>
            <a:r>
              <a:rPr dirty="0" lang="en-US"/>
              <a:t> - Legal, Social,</a:t>
            </a:r>
            <a:r>
              <a:rPr dirty="0" lang="en-US" spc="-95"/>
              <a:t> </a:t>
            </a:r>
            <a:r>
              <a:rPr dirty="0" lang="en-US" spc="-5"/>
              <a:t>Ethics  </a:t>
            </a:r>
            <a:r>
              <a:rPr dirty="0" lang="en-US"/>
              <a:t>and</a:t>
            </a:r>
            <a:r>
              <a:rPr dirty="0" lang="en-US" spc="-5"/>
              <a:t>Professional</a:t>
            </a:r>
            <a:r>
              <a:rPr dirty="0" lang="en-GB" spc="-5"/>
              <a:t>issues</a:t>
            </a:r>
            <a:endParaRPr dirty="0" lang="en-GB" spc="-5"/>
          </a:p>
        </p:txBody>
      </p:sp>
      <p:sp>
        <p:nvSpPr>
          <p:cNvPr id="4" name="object 3"/>
          <p:cNvSpPr txBox="1"/>
          <p:nvPr/>
        </p:nvSpPr>
        <p:spPr>
          <a:xfrm rot="0">
            <a:off x="661390" y="1905000"/>
            <a:ext cx="7756525" cy="2998257"/>
          </a:xfrm>
          <a:prstGeom prst="rect">
            <a:avLst/>
          </a:prstGeom>
        </p:spPr>
        <p:txBody>
          <a:bodyPr bIns="0" lIns="0" rIns="0" rtlCol="0" tIns="43180" vert="horz" wrap="square">
            <a:spAutoFit/>
          </a:bodyPr>
          <a:lstStyle/>
          <a:p>
            <a:pPr indent="-342900" marL="355600" marR="5080">
              <a:lnSpc>
                <a:spcPts val="3700"/>
              </a:lnSpc>
              <a:spcBef>
                <a:spcPts val="340"/>
              </a:spcBef>
            </a:pPr>
            <a:r>
              <a:rPr dirty="0" err="1" lang="en-US" sz="3200">
                <a:latin typeface="Arial"/>
              </a:rPr>
              <a:t>»</a:t>
            </a:r>
            <a:r>
              <a:rPr dirty="0" lang="en-US" sz="3200">
                <a:latin typeface="Arial"/>
              </a:rPr>
              <a:t> </a:t>
            </a:r>
            <a:r>
              <a:rPr dirty="0" lang="en-US" spc="-5" sz="3200">
                <a:latin typeface="Arial"/>
              </a:rPr>
              <a:t>Separate </a:t>
            </a:r>
            <a:r>
              <a:rPr dirty="0" lang="en-US" spc="-5" sz="3200">
                <a:latin typeface="Arial"/>
              </a:rPr>
              <a:t>chapter </a:t>
            </a:r>
            <a:r>
              <a:rPr dirty="0" lang="en-US" sz="3200">
                <a:latin typeface="Arial"/>
              </a:rPr>
              <a:t>in </a:t>
            </a:r>
            <a:r>
              <a:rPr dirty="0" lang="en-GB" spc="-5" sz="3200">
                <a:latin typeface="Arial"/>
              </a:rPr>
              <a:t>interim report</a:t>
            </a:r>
          </a:p>
          <a:p>
            <a:pPr indent="-342900" marL="355600" marR="457200">
              <a:lnSpc>
                <a:spcPts val="3700"/>
              </a:lnSpc>
              <a:spcBef>
                <a:spcPts val="700"/>
              </a:spcBef>
            </a:pPr>
            <a:r>
              <a:rPr dirty="0" err="1" lang="en-US" sz="3200">
                <a:latin typeface="Arial"/>
              </a:rPr>
              <a:t>»</a:t>
            </a:r>
            <a:r>
              <a:rPr dirty="0" lang="en-US" sz="3200">
                <a:latin typeface="Arial"/>
              </a:rPr>
              <a:t> Consider general </a:t>
            </a:r>
            <a:r>
              <a:rPr dirty="0" lang="en-US" spc="-5" sz="3200">
                <a:latin typeface="Arial"/>
              </a:rPr>
              <a:t>aspects </a:t>
            </a:r>
            <a:r>
              <a:rPr dirty="0" lang="en-US" sz="3200">
                <a:latin typeface="Arial"/>
              </a:rPr>
              <a:t>in </a:t>
            </a:r>
            <a:r>
              <a:rPr dirty="0" lang="en-US" spc="-5" sz="3200">
                <a:latin typeface="Arial"/>
              </a:rPr>
              <a:t>relation to  computing </a:t>
            </a:r>
            <a:r>
              <a:rPr dirty="0" lang="en-US" spc="-5" sz="3200">
                <a:latin typeface="Arial"/>
              </a:rPr>
              <a:t>projects</a:t>
            </a:r>
          </a:p>
          <a:p>
            <a:pPr indent="-342900" marL="355600" marR="886460">
              <a:lnSpc>
                <a:spcPts val="3700"/>
              </a:lnSpc>
            </a:pPr>
            <a:r>
              <a:rPr dirty="0" err="1" lang="en-US" sz="3200">
                <a:latin typeface="Arial"/>
              </a:rPr>
              <a:t>»</a:t>
            </a:r>
            <a:r>
              <a:rPr dirty="0" lang="en-US" sz="3200">
                <a:latin typeface="Arial"/>
              </a:rPr>
              <a:t> </a:t>
            </a:r>
            <a:r>
              <a:rPr dirty="0" lang="en-US" spc="-5" sz="3200">
                <a:latin typeface="Arial"/>
              </a:rPr>
              <a:t>Specifics </a:t>
            </a:r>
            <a:r>
              <a:rPr dirty="0" lang="en-US" sz="3200">
                <a:latin typeface="Arial"/>
              </a:rPr>
              <a:t>of how </a:t>
            </a:r>
            <a:r>
              <a:rPr dirty="0" lang="en-US" spc="-5" sz="3200">
                <a:latin typeface="Arial"/>
              </a:rPr>
              <a:t>related to </a:t>
            </a:r>
            <a:r>
              <a:rPr dirty="0" lang="en-US" sz="3200">
                <a:latin typeface="Arial"/>
              </a:rPr>
              <a:t>your own  project</a:t>
            </a:r>
            <a:r>
              <a:rPr dirty="0" lang="en-US" spc="-10" sz="3200">
                <a:latin typeface="Arial"/>
              </a:rPr>
              <a:t> </a:t>
            </a:r>
            <a:r>
              <a:rPr dirty="0" lang="en-US" sz="3200">
                <a:latin typeface="Arial"/>
              </a:rPr>
              <a:t>needs</a:t>
            </a:r>
          </a:p>
          <a:p>
            <a:pPr marL="12700">
              <a:lnSpc>
                <a:spcPct val="100000"/>
              </a:lnSpc>
            </a:pPr>
            <a:r>
              <a:rPr dirty="0" err="1" lang="en-US" sz="3200">
                <a:latin typeface="Arial"/>
              </a:rPr>
              <a:t>»</a:t>
            </a:r>
            <a:r>
              <a:rPr dirty="0" lang="en-US" sz="3200">
                <a:latin typeface="Arial"/>
              </a:rPr>
              <a:t> Appendix in </a:t>
            </a:r>
            <a:r>
              <a:rPr dirty="0" lang="en-US" spc="-5" sz="3200">
                <a:latin typeface="Arial"/>
              </a:rPr>
              <a:t>Final</a:t>
            </a:r>
            <a:r>
              <a:rPr dirty="0" lang="en-US" spc="10" sz="3200">
                <a:latin typeface="Arial"/>
              </a:rPr>
              <a:t> </a:t>
            </a:r>
            <a:r>
              <a:rPr dirty="0" lang="en-US" sz="3200">
                <a:latin typeface="Arial"/>
              </a:rPr>
              <a:t>Report</a:t>
            </a:r>
            <a:endParaRPr dirty="0" lang="en-US" sz="3200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314927" y="761209"/>
            <a:ext cx="3988917" cy="74403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GB" spc="-80"/>
              <a:t>Common I</a:t>
            </a:r>
            <a:r>
              <a:rPr dirty="0" lang="en-GB" spc="-80"/>
              <a:t>ssues</a:t>
            </a:r>
            <a:endParaRPr dirty="0" lang="en-GB" spc="-80"/>
          </a:p>
        </p:txBody>
      </p:sp>
      <p:sp>
        <p:nvSpPr>
          <p:cNvPr id="3" name="object 4"/>
          <p:cNvSpPr>
            <a:spLocks noGrp="true"/>
          </p:cNvSpPr>
          <p:nvPr>
            <p:ph idx="12" sz="quarter" type="sldNum"/>
          </p:nvPr>
        </p:nvSpPr>
        <p:spPr>
          <a:xfrm rot="0">
            <a:off x="8994775" y="6276974"/>
            <a:ext cx="149225" cy="223838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25400">
              <a:lnSpc>
                <a:spcPts val="1644"/>
              </a:lnSpc>
            </a:pPr>
            <a:fld id="{C9D626FA-9203-44D4-9FF0-1A60A494D306}" type="slidenum"/>
            <a:endParaRPr dirty="0" lang="en-US"/>
          </a:p>
        </p:txBody>
      </p:sp>
      <p:sp>
        <p:nvSpPr>
          <p:cNvPr id="4" name="object 3"/>
          <p:cNvSpPr txBox="1"/>
          <p:nvPr/>
        </p:nvSpPr>
        <p:spPr>
          <a:xfrm rot="0">
            <a:off x="609600" y="1752600"/>
            <a:ext cx="8162286" cy="4036838"/>
          </a:xfrm>
          <a:prstGeom prst="rect">
            <a:avLst/>
          </a:prstGeom>
        </p:spPr>
        <p:txBody>
          <a:bodyPr bIns="0" lIns="0" rIns="0" rtlCol="0" tIns="73660" vert="horz" wrap="square">
            <a:spAutoFit/>
          </a:bodyPr>
          <a:lstStyle/>
          <a:p>
            <a:pPr indent="-342900" marL="352425" marR="5080">
              <a:lnSpc>
                <a:spcPts val="3400"/>
              </a:lnSpc>
              <a:spcBef>
                <a:spcPts val="580"/>
              </a:spcBef>
              <a:buFont typeface="Arial"/>
              <a:buChar char="•"/>
            </a:pPr>
            <a:r>
              <a:rPr dirty="0" lang="en-US" sz="3200">
                <a:latin typeface="Arial"/>
              </a:rPr>
              <a:t>Project</a:t>
            </a:r>
            <a:r>
              <a:rPr dirty="0" lang="en-US" spc="-10" sz="3200">
                <a:latin typeface="Arial"/>
              </a:rPr>
              <a:t> </a:t>
            </a:r>
            <a:r>
              <a:rPr dirty="0" lang="en-US" sz="3200">
                <a:latin typeface="Arial"/>
              </a:rPr>
              <a:t>Management</a:t>
            </a:r>
          </a:p>
          <a:p>
            <a:pPr indent="-342900" marL="352425" marR="5080">
              <a:lnSpc>
                <a:spcPts val="3400"/>
              </a:lnSpc>
              <a:spcBef>
                <a:spcPts val="580"/>
              </a:spcBef>
              <a:buFont typeface="Arial"/>
              <a:buChar char="•"/>
            </a:pPr>
            <a:r>
              <a:rPr dirty="0" lang="en-US" sz="3200">
                <a:latin typeface="Arial"/>
              </a:rPr>
              <a:t>Imprecise/unrealistic </a:t>
            </a:r>
            <a:r>
              <a:rPr dirty="0" lang="en-US" sz="3200">
                <a:latin typeface="Arial"/>
              </a:rPr>
              <a:t>aims and objectives</a:t>
            </a:r>
          </a:p>
          <a:p>
            <a:pPr indent="-342900" marL="352425">
              <a:lnSpc>
                <a:spcPct val="100000"/>
              </a:lnSpc>
              <a:spcBef>
                <a:spcPts val="260"/>
              </a:spcBef>
              <a:buFont typeface="Arial"/>
              <a:buChar char="•"/>
            </a:pPr>
            <a:r>
              <a:rPr dirty="0" lang="en-US" spc="-5" sz="3200">
                <a:latin typeface="Arial"/>
              </a:rPr>
              <a:t>Literature </a:t>
            </a:r>
            <a:r>
              <a:rPr dirty="0" lang="en-US" sz="3200">
                <a:latin typeface="Arial"/>
              </a:rPr>
              <a:t>Review</a:t>
            </a:r>
          </a:p>
          <a:p>
            <a:pPr indent="-342900" marL="352425">
              <a:lnSpc>
                <a:spcPct val="100000"/>
              </a:lnSpc>
              <a:spcBef>
                <a:spcPts val="260"/>
              </a:spcBef>
              <a:buFont typeface="Arial"/>
              <a:buChar char="•"/>
            </a:pPr>
            <a:r>
              <a:rPr dirty="0" lang="en-US" sz="3200">
                <a:latin typeface="Arial"/>
              </a:rPr>
              <a:t>Data</a:t>
            </a:r>
          </a:p>
          <a:p>
            <a:pPr indent="-342900" marL="352425">
              <a:lnSpc>
                <a:spcPct val="100000"/>
              </a:lnSpc>
              <a:spcBef>
                <a:spcPts val="260"/>
              </a:spcBef>
              <a:buFont typeface="Arial"/>
              <a:buChar char="•"/>
            </a:pPr>
            <a:r>
              <a:rPr dirty="0" lang="en-US" spc="-5" sz="3200">
                <a:latin typeface="Arial"/>
              </a:rPr>
              <a:t>Copying/Plagiarism</a:t>
            </a:r>
          </a:p>
          <a:p>
            <a:pPr indent="-342900" marL="352425">
              <a:lnSpc>
                <a:spcPct val="100000"/>
              </a:lnSpc>
              <a:spcBef>
                <a:spcPts val="260"/>
              </a:spcBef>
              <a:buFont typeface="Arial"/>
              <a:buChar char="•"/>
            </a:pPr>
            <a:r>
              <a:rPr dirty="0" lang="en-US" sz="3200">
                <a:latin typeface="Arial"/>
              </a:rPr>
              <a:t>Disappearing </a:t>
            </a:r>
            <a:r>
              <a:rPr dirty="0" lang="en-US" spc="-20" sz="3200">
                <a:latin typeface="Arial"/>
              </a:rPr>
              <a:t>off</a:t>
            </a:r>
            <a:r>
              <a:rPr dirty="0" lang="en-US" spc="-10" sz="3200">
                <a:latin typeface="Arial"/>
              </a:rPr>
              <a:t> </a:t>
            </a:r>
            <a:r>
              <a:rPr dirty="0" lang="en-US" spc="-5" sz="3200">
                <a:latin typeface="Arial"/>
              </a:rPr>
              <a:t>“radar”</a:t>
            </a:r>
          </a:p>
          <a:p>
            <a:pPr indent="-342900" marL="352425" marR="682625">
              <a:lnSpc>
                <a:spcPct val="87000"/>
              </a:lnSpc>
              <a:spcBef>
                <a:spcPts val="750"/>
              </a:spcBef>
              <a:buFont typeface="Arial"/>
              <a:buChar char="•"/>
            </a:pPr>
            <a:r>
              <a:rPr dirty="0" lang="en-US" spc="-5" sz="3200">
                <a:latin typeface="Arial"/>
              </a:rPr>
              <a:t>Dealing with unforseen events</a:t>
            </a:r>
            <a:r>
              <a:rPr dirty="0" lang="en-US" spc="-5" sz="3200">
                <a:latin typeface="Arial"/>
              </a:rPr>
              <a:t> (extenuating  circumstances) </a:t>
            </a:r>
            <a:endParaRPr dirty="0" lang="en-US" spc="-5" sz="3200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262987" y="555174"/>
            <a:ext cx="5198106" cy="74403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Project</a:t>
            </a:r>
            <a:r>
              <a:rPr dirty="0" lang="en-US" spc="-100"/>
              <a:t> </a:t>
            </a:r>
            <a:r>
              <a:rPr dirty="0" lang="en-US"/>
              <a:t>Reports</a:t>
            </a:r>
            <a:endParaRPr dirty="0" lang="en-US"/>
          </a:p>
        </p:txBody>
      </p:sp>
      <p:sp>
        <p:nvSpPr>
          <p:cNvPr id="3" name="object 4"/>
          <p:cNvSpPr>
            <a:spLocks noGrp="true"/>
          </p:cNvSpPr>
          <p:nvPr>
            <p:ph idx="12" sz="quarter" type="sldNum"/>
          </p:nvPr>
        </p:nvSpPr>
        <p:spPr>
          <a:xfrm rot="0">
            <a:off x="8994775" y="6276974"/>
            <a:ext cx="149225" cy="223838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25400">
              <a:lnSpc>
                <a:spcPts val="1644"/>
              </a:lnSpc>
            </a:pPr>
            <a:fld id="{BE56B6ED-C970-4E93-9C0B-28CFF6D3AAE5}" type="slidenum"/>
            <a:endParaRPr dirty="0" lang="en-US"/>
          </a:p>
        </p:txBody>
      </p:sp>
      <p:sp>
        <p:nvSpPr>
          <p:cNvPr id="4" name="object 3"/>
          <p:cNvSpPr txBox="1"/>
          <p:nvPr/>
        </p:nvSpPr>
        <p:spPr>
          <a:xfrm rot="0">
            <a:off x="518159" y="1981200"/>
            <a:ext cx="8098154" cy="3413007"/>
          </a:xfrm>
          <a:prstGeom prst="rect">
            <a:avLst/>
          </a:prstGeom>
        </p:spPr>
        <p:txBody>
          <a:bodyPr bIns="0" lIns="0" rIns="0" rtlCol="0" tIns="109220" vert="horz" wrap="square">
            <a:spAutoFit/>
          </a:bodyPr>
          <a:lstStyle/>
          <a:p>
            <a:pPr indent="-342900" marL="355600" marR="5080">
              <a:lnSpc>
                <a:spcPct val="77000"/>
              </a:lnSpc>
              <a:spcBef>
                <a:spcPts val="859"/>
              </a:spcBef>
              <a:buChar char="•"/>
            </a:pPr>
            <a:r>
              <a:rPr dirty="0" lang="en-GB" sz="2000">
                <a:latin typeface="Arial"/>
              </a:rPr>
              <a:t>Dissertation</a:t>
            </a:r>
            <a:r>
              <a:rPr dirty="0" lang="en-US" sz="2000">
                <a:latin typeface="Arial"/>
              </a:rPr>
              <a:t>100 </a:t>
            </a:r>
            <a:r>
              <a:rPr dirty="0" lang="en-US" sz="2000">
                <a:latin typeface="Arial"/>
              </a:rPr>
              <a:t>pages/15000 words) / </a:t>
            </a:r>
            <a:r>
              <a:rPr dirty="0" lang="en-GB" spc="-5" sz="2000">
                <a:latin typeface="Arial"/>
              </a:rPr>
              <a:t>Interim report (20-30 pages/3000 words)</a:t>
            </a:r>
          </a:p>
          <a:p>
            <a:pPr indent="-342900" marL="355600">
              <a:lnSpc>
                <a:spcPts val="3170"/>
              </a:lnSpc>
              <a:buChar char="•"/>
            </a:pPr>
            <a:r>
              <a:rPr dirty="0" lang="en-US" sz="2000">
                <a:latin typeface="Arial"/>
              </a:rPr>
              <a:t>C</a:t>
            </a:r>
            <a:r>
              <a:rPr dirty="0" lang="en-US" spc="-5" sz="2000">
                <a:latin typeface="Arial"/>
              </a:rPr>
              <a:t>hapter</a:t>
            </a:r>
            <a:r>
              <a:rPr dirty="0" lang="en-US" spc="-5" sz="2000">
                <a:latin typeface="Arial"/>
              </a:rPr>
              <a:t> </a:t>
            </a:r>
            <a:r>
              <a:rPr dirty="0" lang="en-US" spc="-5" sz="2000">
                <a:latin typeface="Arial"/>
              </a:rPr>
              <a:t>for</a:t>
            </a:r>
            <a:r>
              <a:rPr dirty="0" lang="en-US" spc="-20" sz="2000">
                <a:latin typeface="Arial"/>
              </a:rPr>
              <a:t> </a:t>
            </a:r>
            <a:r>
              <a:rPr dirty="0" err="1" lang="en-US" sz="2000">
                <a:latin typeface="Arial"/>
              </a:rPr>
              <a:t>LSEPI in interim report/appendix for dissertation</a:t>
            </a:r>
          </a:p>
          <a:p>
            <a:pPr indent="-342900" marL="355600">
              <a:lnSpc>
                <a:spcPts val="2900"/>
              </a:lnSpc>
              <a:buChar char="•"/>
            </a:pPr>
            <a:r>
              <a:rPr dirty="0" lang="en-US" spc="-5" sz="2000">
                <a:latin typeface="Arial"/>
              </a:rPr>
              <a:t>Suggested </a:t>
            </a:r>
            <a:r>
              <a:rPr dirty="0" lang="en-GB" spc="-5" sz="2000">
                <a:latin typeface="Arial"/>
              </a:rPr>
              <a:t>structure in</a:t>
            </a:r>
            <a:r>
              <a:rPr dirty="0" lang="en-US" spc="-5" sz="2000">
                <a:latin typeface="Arial"/>
              </a:rPr>
              <a:t> </a:t>
            </a:r>
            <a:r>
              <a:rPr dirty="0" lang="en-US" sz="2000">
                <a:latin typeface="Arial"/>
              </a:rPr>
              <a:t>project handbook</a:t>
            </a:r>
            <a:r>
              <a:rPr dirty="0" lang="en-US" spc="-90" sz="2000">
                <a:latin typeface="Arial"/>
              </a:rPr>
              <a:t> </a:t>
            </a:r>
          </a:p>
          <a:p>
            <a:pPr indent="-342900" marL="355600">
              <a:lnSpc>
                <a:spcPts val="3220"/>
              </a:lnSpc>
              <a:buChar char="•"/>
            </a:pPr>
            <a:r>
              <a:rPr dirty="0" lang="en-US" spc="-15" sz="2000">
                <a:latin typeface="Arial"/>
              </a:rPr>
              <a:t>Word </a:t>
            </a:r>
            <a:r>
              <a:rPr dirty="0" lang="en-US" sz="2000">
                <a:latin typeface="Arial"/>
              </a:rPr>
              <a:t>Processed &amp; Bound</a:t>
            </a:r>
            <a:r>
              <a:rPr b="1" dirty="0" lang="en-US" sz="2000">
                <a:latin typeface="Arial"/>
              </a:rPr>
              <a:t> </a:t>
            </a:r>
            <a:r>
              <a:rPr dirty="0" lang="en-US" sz="2000">
                <a:latin typeface="Arial"/>
              </a:rPr>
              <a:t>(include</a:t>
            </a:r>
            <a:r>
              <a:rPr dirty="0" lang="en-US" spc="-65" sz="2000">
                <a:latin typeface="Arial"/>
              </a:rPr>
              <a:t> </a:t>
            </a:r>
            <a:r>
              <a:rPr dirty="0" lang="en-US" sz="2000">
                <a:latin typeface="Arial"/>
              </a:rPr>
              <a:t>appendices)</a:t>
            </a:r>
          </a:p>
          <a:p>
            <a:pPr indent="-342900" marL="355600">
              <a:lnSpc>
                <a:spcPts val="3250"/>
              </a:lnSpc>
              <a:buChar char="•"/>
            </a:pPr>
            <a:r>
              <a:rPr dirty="0" lang="en-US" spc="-55" sz="2000">
                <a:latin typeface="Arial"/>
              </a:rPr>
              <a:t>Two </a:t>
            </a:r>
            <a:r>
              <a:rPr dirty="0" lang="en-US" sz="2000">
                <a:latin typeface="Arial"/>
              </a:rPr>
              <a:t>Copies / Single Sided / </a:t>
            </a:r>
            <a:r>
              <a:rPr dirty="0" lang="en-US" spc="-5" sz="2000">
                <a:latin typeface="Arial"/>
              </a:rPr>
              <a:t>Font </a:t>
            </a:r>
            <a:r>
              <a:rPr dirty="0" lang="en-US" sz="2000">
                <a:latin typeface="Arial"/>
              </a:rPr>
              <a:t>12 / 1 </a:t>
            </a:r>
            <a:r>
              <a:rPr dirty="0" err="1" lang="en-US" sz="2000">
                <a:latin typeface="Arial"/>
              </a:rPr>
              <a:t>½</a:t>
            </a:r>
            <a:r>
              <a:rPr dirty="0" lang="en-US" spc="-35" sz="2000">
                <a:latin typeface="Arial"/>
              </a:rPr>
              <a:t> </a:t>
            </a:r>
            <a:r>
              <a:rPr dirty="0" lang="en-US" sz="2000">
                <a:latin typeface="Arial"/>
              </a:rPr>
              <a:t>Space</a:t>
            </a:r>
          </a:p>
          <a:p>
            <a:pPr indent="-342900" marL="355600">
              <a:lnSpc>
                <a:spcPts val="3250"/>
              </a:lnSpc>
              <a:buChar char="•"/>
            </a:pPr>
            <a:r>
              <a:rPr dirty="0" lang="en-US" spc="-5" sz="2000">
                <a:latin typeface="Arial"/>
              </a:rPr>
              <a:t>Referencing</a:t>
            </a:r>
          </a:p>
          <a:p>
            <a:pPr indent="-342900" marL="355600">
              <a:lnSpc>
                <a:spcPts val="3250"/>
              </a:lnSpc>
              <a:buChar char="•"/>
            </a:pPr>
            <a:r>
              <a:rPr dirty="0" lang="en-US" spc="-20" sz="2000">
                <a:latin typeface="Arial"/>
              </a:rPr>
              <a:t>Web </a:t>
            </a:r>
            <a:r>
              <a:rPr dirty="0" lang="en-US" spc="-5" sz="2000">
                <a:latin typeface="Arial"/>
              </a:rPr>
              <a:t>Referencing </a:t>
            </a:r>
            <a:r>
              <a:rPr dirty="0" lang="en-US" sz="2000">
                <a:latin typeface="Arial"/>
              </a:rPr>
              <a:t>(support /</a:t>
            </a:r>
            <a:r>
              <a:rPr dirty="0" lang="en-US" spc="10" sz="2000">
                <a:latin typeface="Arial"/>
              </a:rPr>
              <a:t> </a:t>
            </a:r>
            <a:r>
              <a:rPr dirty="0" lang="en-US" spc="-5" sz="2000">
                <a:latin typeface="Arial"/>
              </a:rPr>
              <a:t>date)</a:t>
            </a:r>
          </a:p>
          <a:p>
            <a:pPr indent="-342900" marL="355600">
              <a:lnSpc>
                <a:spcPts val="3279"/>
              </a:lnSpc>
              <a:buChar char="•"/>
            </a:pPr>
            <a:r>
              <a:rPr dirty="0" lang="en-US" spc="-5" sz="2000">
                <a:latin typeface="Arial"/>
              </a:rPr>
              <a:t>External Projects </a:t>
            </a:r>
            <a:r>
              <a:rPr dirty="0" lang="en-US" sz="2000">
                <a:latin typeface="Arial"/>
              </a:rPr>
              <a:t>(ownership) /</a:t>
            </a:r>
            <a:r>
              <a:rPr dirty="0" lang="en-US" spc="-10" sz="2000">
                <a:latin typeface="Arial"/>
              </a:rPr>
              <a:t> </a:t>
            </a:r>
            <a:r>
              <a:rPr dirty="0" lang="en-US" spc="-30" sz="2000">
                <a:latin typeface="Arial"/>
              </a:rPr>
              <a:t>S.A.W.</a:t>
            </a:r>
            <a:endParaRPr dirty="0" lang="en-US" spc="-30" sz="200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Todays lecture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25000" lnSpcReduction="20000"/>
          </a:bodyPr>
          <a:lstStyle/>
          <a:p>
            <a:pPr/>
            <a:r>
              <a:rPr dirty="0" lang="en-US" sz="6000">
                <a:latin typeface="+mn-lt"/>
              </a:rPr>
              <a:t>What have I got to do and by when?</a:t>
            </a:r>
          </a:p>
          <a:p>
            <a:pPr/>
            <a:r>
              <a:rPr dirty="0" lang="en-US" sz="6000">
                <a:latin typeface="+mn-lt"/>
              </a:rPr>
              <a:t>Aim of the project</a:t>
            </a:r>
          </a:p>
          <a:p>
            <a:pPr/>
            <a:r>
              <a:rPr dirty="0" lang="en-US" sz="6000">
                <a:latin typeface="+mn-lt"/>
              </a:rPr>
              <a:t>What is a degree project?</a:t>
            </a:r>
          </a:p>
          <a:p>
            <a:pPr/>
            <a:r>
              <a:rPr dirty="0" lang="en-US" sz="6000">
                <a:latin typeface="+mn-lt"/>
              </a:rPr>
              <a:t>Choosing a project</a:t>
            </a:r>
          </a:p>
          <a:p>
            <a:pPr/>
            <a:r>
              <a:rPr dirty="0" lang="en-US" sz="6000">
                <a:latin typeface="+mn-lt"/>
              </a:rPr>
              <a:t>Types of project</a:t>
            </a:r>
          </a:p>
          <a:p>
            <a:pPr/>
            <a:r>
              <a:rPr dirty="0" lang="en-US" sz="6000">
                <a:latin typeface="+mn-lt"/>
              </a:rPr>
              <a:t>Project structure</a:t>
            </a:r>
          </a:p>
          <a:p>
            <a:pPr/>
            <a:r>
              <a:rPr dirty="0" lang="en-US" sz="6000">
                <a:latin typeface="+mn-lt"/>
              </a:rPr>
              <a:t>Project reports</a:t>
            </a:r>
          </a:p>
          <a:p>
            <a:pPr/>
            <a:r>
              <a:rPr dirty="0" err="1" lang="en-US" sz="6000">
                <a:latin typeface="+mn-lt"/>
              </a:rPr>
              <a:t>LSEPI</a:t>
            </a:r>
          </a:p>
          <a:p>
            <a:pPr/>
            <a:r>
              <a:rPr dirty="0" lang="en-US" sz="6000">
                <a:latin typeface="+mn-lt"/>
              </a:rPr>
              <a:t>Common</a:t>
            </a:r>
            <a:r>
              <a:rPr dirty="0" err="1" lang="en-US" sz="6000">
                <a:latin typeface="+mn-lt"/>
              </a:rPr>
              <a:t> </a:t>
            </a:r>
            <a:r>
              <a:rPr dirty="0" lang="en-US" sz="6000">
                <a:latin typeface="+mn-lt"/>
              </a:rPr>
              <a:t>issues</a:t>
            </a:r>
          </a:p>
          <a:p>
            <a:pPr/>
            <a:r>
              <a:rPr dirty="0" lang="en-US" sz="6000">
                <a:latin typeface="+mn-lt"/>
              </a:rPr>
              <a:t>Whats</a:t>
            </a:r>
            <a:r>
              <a:rPr dirty="0" err="1" lang="en-US" sz="6000">
                <a:latin typeface="+mn-lt"/>
              </a:rPr>
              <a:t> </a:t>
            </a:r>
            <a:r>
              <a:rPr dirty="0" lang="en-US" sz="6000">
                <a:latin typeface="+mn-lt"/>
              </a:rPr>
              <a:t>coming</a:t>
            </a:r>
            <a:r>
              <a:rPr dirty="0" err="1" lang="en-US" sz="6000">
                <a:latin typeface="+mn-lt"/>
              </a:rPr>
              <a:t> </a:t>
            </a:r>
            <a:r>
              <a:rPr dirty="0" lang="en-US" sz="6000">
                <a:latin typeface="+mn-lt"/>
              </a:rPr>
              <a:t>next</a:t>
            </a:r>
          </a:p>
          <a:p>
            <a:pPr/>
            <a:r>
              <a:rPr dirty="0" lang="en-US"/>
              <a:t/>
            </a:r>
          </a:p>
          <a:p>
            <a:pPr/>
            <a:r>
              <a:rPr dirty="0" lang="en-US"/>
              <a:t/>
            </a:r>
          </a:p>
          <a:p>
            <a:pPr/>
            <a:r>
              <a:rPr dirty="0" lang="en-US"/>
              <a:t/>
            </a:r>
          </a:p>
          <a:p>
            <a:pPr/>
            <a:r>
              <a:rPr dirty="0" lang="en-US"/>
              <a:t/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 rot="0">
            <a:off x="8417915" y="6276992"/>
            <a:ext cx="248920" cy="224154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25400">
              <a:lnSpc>
                <a:spcPts val="1644"/>
              </a:lnSpc>
            </a:pPr>
            <a:fld id="{FA5447C7-B7A0-4A3E-840B-9521F24AD33C}" type="slidenum"/>
            <a:endParaRPr dirty="0" lang="en-US" sz="1400">
              <a:latin typeface="Arial"/>
            </a:endParaRPr>
          </a:p>
        </p:txBody>
      </p:sp>
      <p:sp>
        <p:nvSpPr>
          <p:cNvPr id="3" name="object 2"/>
          <p:cNvSpPr>
            <a:spLocks noGrp="true"/>
          </p:cNvSpPr>
          <p:nvPr>
            <p:ph type="title"/>
          </p:nvPr>
        </p:nvSpPr>
        <p:spPr>
          <a:xfrm rot="0">
            <a:off x="842648" y="626868"/>
            <a:ext cx="7458708" cy="74403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10"/>
              <a:t>What's coming next</a:t>
            </a:r>
            <a:endParaRPr dirty="0" lang="en-US" spc="-10"/>
          </a:p>
        </p:txBody>
      </p:sp>
      <p:sp>
        <p:nvSpPr>
          <p:cNvPr id="4" name="object 3"/>
          <p:cNvSpPr txBox="1"/>
          <p:nvPr/>
        </p:nvSpPr>
        <p:spPr>
          <a:xfrm rot="0">
            <a:off x="495300" y="1529080"/>
            <a:ext cx="7823834" cy="3402854"/>
          </a:xfrm>
          <a:prstGeom prst="rect">
            <a:avLst/>
          </a:prstGeom>
        </p:spPr>
        <p:txBody>
          <a:bodyPr bIns="0" lIns="0" rIns="0" rtlCol="0" tIns="8382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err="1" lang="en-US" sz="3200">
                <a:latin typeface="Arial"/>
              </a:rPr>
              <a:t>»</a:t>
            </a:r>
            <a:r>
              <a:rPr dirty="0" lang="en-US" sz="3200">
                <a:latin typeface="Arial"/>
              </a:rPr>
              <a:t> </a:t>
            </a:r>
            <a:r>
              <a:rPr dirty="0" lang="en-US" spc="-5" sz="3200">
                <a:latin typeface="Arial"/>
              </a:rPr>
              <a:t>Lecture One </a:t>
            </a:r>
            <a:r>
              <a:rPr dirty="0" lang="en-US" sz="3200">
                <a:latin typeface="Arial"/>
              </a:rPr>
              <a:t>-</a:t>
            </a:r>
            <a:r>
              <a:rPr dirty="0" lang="en-US" spc="30" sz="3200">
                <a:latin typeface="Arial"/>
              </a:rPr>
              <a:t> </a:t>
            </a:r>
            <a:r>
              <a:rPr dirty="0" lang="en-US" spc="-5" sz="3200">
                <a:latin typeface="Arial"/>
              </a:rPr>
              <a:t>getting started</a:t>
            </a: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err="1" lang="en-US" sz="3200">
                <a:latin typeface="Arial"/>
              </a:rPr>
              <a:t>»</a:t>
            </a:r>
            <a:r>
              <a:rPr dirty="0" lang="en-US" sz="3200">
                <a:latin typeface="Arial"/>
              </a:rPr>
              <a:t> </a:t>
            </a:r>
            <a:r>
              <a:rPr dirty="0" lang="en-US" spc="-5" sz="3200">
                <a:latin typeface="Arial"/>
              </a:rPr>
              <a:t>Lecture </a:t>
            </a:r>
            <a:r>
              <a:rPr dirty="0" lang="en-US" spc="-60" sz="3200">
                <a:latin typeface="Arial"/>
              </a:rPr>
              <a:t>Two </a:t>
            </a:r>
            <a:r>
              <a:rPr dirty="0" lang="en-US" sz="3200">
                <a:latin typeface="Arial"/>
              </a:rPr>
              <a:t>- project management</a:t>
            </a: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err="1" lang="en-US" sz="3200">
                <a:latin typeface="Arial"/>
              </a:rPr>
              <a:t>»</a:t>
            </a:r>
            <a:r>
              <a:rPr dirty="0" lang="en-US" sz="3200">
                <a:latin typeface="Arial"/>
              </a:rPr>
              <a:t> </a:t>
            </a:r>
            <a:r>
              <a:rPr dirty="0" lang="en-US" spc="-5" sz="3200">
                <a:latin typeface="Arial"/>
              </a:rPr>
              <a:t>Lecture Three </a:t>
            </a:r>
            <a:r>
              <a:rPr dirty="0" lang="en-US" sz="3200">
                <a:latin typeface="Arial"/>
              </a:rPr>
              <a:t>- </a:t>
            </a:r>
            <a:r>
              <a:rPr dirty="0" lang="en-US" spc="-5" sz="3200">
                <a:latin typeface="Arial"/>
              </a:rPr>
              <a:t>literature</a:t>
            </a:r>
            <a:r>
              <a:rPr dirty="0" lang="en-US" spc="-30" sz="3200">
                <a:latin typeface="Arial"/>
              </a:rPr>
              <a:t> </a:t>
            </a:r>
            <a:r>
              <a:rPr dirty="0" lang="en-US" sz="3200">
                <a:latin typeface="Arial"/>
              </a:rPr>
              <a:t>review</a:t>
            </a:r>
          </a:p>
          <a:p>
            <a:pPr indent="-342900" marL="355600" marR="479425">
              <a:lnSpc>
                <a:spcPts val="3700"/>
              </a:lnSpc>
              <a:spcBef>
                <a:spcPts val="900"/>
              </a:spcBef>
            </a:pPr>
            <a:r>
              <a:rPr dirty="0" err="1" lang="en-US" sz="3200">
                <a:latin typeface="Arial"/>
              </a:rPr>
              <a:t>»</a:t>
            </a:r>
            <a:r>
              <a:rPr dirty="0" lang="en-US" sz="3200">
                <a:latin typeface="Arial"/>
              </a:rPr>
              <a:t> </a:t>
            </a:r>
            <a:r>
              <a:rPr dirty="0" lang="en-US" spc="-5" sz="3200">
                <a:latin typeface="Arial"/>
              </a:rPr>
              <a:t>Lecture Four </a:t>
            </a:r>
            <a:r>
              <a:rPr dirty="0" lang="en-US" sz="3200">
                <a:latin typeface="Arial"/>
              </a:rPr>
              <a:t>- </a:t>
            </a:r>
            <a:r>
              <a:rPr dirty="0" lang="en-US" spc="-5" sz="3200">
                <a:latin typeface="Arial"/>
              </a:rPr>
              <a:t>interim report</a:t>
            </a: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err="1" lang="en-US" sz="3200">
                <a:latin typeface="Arial"/>
              </a:rPr>
              <a:t>»</a:t>
            </a:r>
            <a:r>
              <a:rPr dirty="0" lang="en-US" sz="3200">
                <a:latin typeface="Arial"/>
              </a:rPr>
              <a:t> </a:t>
            </a:r>
            <a:r>
              <a:rPr dirty="0" lang="en-US" spc="-5" sz="3200">
                <a:latin typeface="Arial"/>
              </a:rPr>
              <a:t>Lecture Five </a:t>
            </a:r>
            <a:r>
              <a:rPr dirty="0" lang="en-US" sz="3200">
                <a:latin typeface="Arial"/>
              </a:rPr>
              <a:t>- </a:t>
            </a:r>
            <a:r>
              <a:rPr dirty="0" err="1" lang="en-US" sz="3200">
                <a:latin typeface="Arial"/>
              </a:rPr>
              <a:t>LSEPI</a:t>
            </a: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err="1" lang="en-US" sz="3200">
                <a:latin typeface="Arial"/>
              </a:rPr>
              <a:t>»</a:t>
            </a:r>
            <a:r>
              <a:rPr dirty="0" lang="en-US" sz="3200">
                <a:latin typeface="Arial"/>
              </a:rPr>
              <a:t> </a:t>
            </a:r>
            <a:r>
              <a:rPr dirty="0" lang="en-US" spc="-5" sz="3200">
                <a:latin typeface="Arial"/>
              </a:rPr>
              <a:t>Lecture </a:t>
            </a:r>
            <a:r>
              <a:rPr dirty="0" lang="en-US" sz="3200">
                <a:latin typeface="Arial"/>
              </a:rPr>
              <a:t>Six - </a:t>
            </a:r>
            <a:r>
              <a:rPr dirty="0" lang="en-US" spc="-5" sz="3200">
                <a:latin typeface="Arial"/>
              </a:rPr>
              <a:t>final </a:t>
            </a:r>
            <a:r>
              <a:rPr dirty="0" lang="en-US" sz="3200">
                <a:latin typeface="Arial"/>
              </a:rPr>
              <a:t>report and</a:t>
            </a:r>
            <a:r>
              <a:rPr dirty="0" lang="en-US" spc="25" sz="3200">
                <a:latin typeface="Arial"/>
              </a:rPr>
              <a:t> </a:t>
            </a:r>
            <a:r>
              <a:rPr dirty="0" lang="en-US" spc="-5" sz="3200">
                <a:latin typeface="Arial"/>
              </a:rPr>
              <a:t>presentation</a:t>
            </a:r>
            <a:endParaRPr dirty="0" lang="en-US" spc="-5" sz="3200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 rot="0">
            <a:off x="8417915" y="6276992"/>
            <a:ext cx="248920" cy="224154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25400">
              <a:lnSpc>
                <a:spcPts val="1644"/>
              </a:lnSpc>
            </a:pPr>
            <a:fld id="{AE60BF16-9319-4EF0-8157-5A32BB7438DE}" type="slidenum"/>
            <a:endParaRPr dirty="0" lang="en-US" sz="1400">
              <a:latin typeface="Arial"/>
            </a:endParaRPr>
          </a:p>
        </p:txBody>
      </p:sp>
      <p:sp>
        <p:nvSpPr>
          <p:cNvPr id="3" name="object 2"/>
          <p:cNvSpPr>
            <a:spLocks noGrp="true"/>
          </p:cNvSpPr>
          <p:nvPr>
            <p:ph type="title"/>
          </p:nvPr>
        </p:nvSpPr>
        <p:spPr>
          <a:xfrm rot="0">
            <a:off x="3581400" y="685800"/>
            <a:ext cx="1640205" cy="695960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5"/>
              <a:t>Finally</a:t>
            </a:r>
            <a:endParaRPr dirty="0" lang="en-US" spc="-5"/>
          </a:p>
        </p:txBody>
      </p:sp>
      <p:sp>
        <p:nvSpPr>
          <p:cNvPr id="4" name="object 3"/>
          <p:cNvSpPr>
            <a:spLocks noGrp="true"/>
          </p:cNvSpPr>
          <p:nvPr>
            <p:ph idx="1"/>
          </p:nvPr>
        </p:nvSpPr>
        <p:spPr>
          <a:xfrm rot="0">
            <a:off x="822959" y="1845733"/>
            <a:ext cx="7543801" cy="3077765"/>
          </a:xfrm>
          <a:prstGeom prst="rect">
            <a:avLst/>
          </a:prstGeom>
        </p:spPr>
        <p:txBody>
          <a:bodyPr bIns="0" lIns="0" rIns="0" rtlCol="0" tIns="45085" vert="horz" wrap="square">
            <a:spAutoFit/>
          </a:bodyPr>
          <a:lstStyle/>
          <a:p>
            <a:pPr indent="-292100" marL="306705" marR="603250">
              <a:lnSpc>
                <a:spcPts val="3600"/>
              </a:lnSpc>
              <a:spcBef>
                <a:spcPts val="354"/>
              </a:spcBef>
              <a:buChar char="•"/>
            </a:pPr>
            <a:r>
              <a:rPr dirty="0" lang="en-US" spc="15"/>
              <a:t>“The </a:t>
            </a:r>
            <a:r>
              <a:rPr dirty="0" lang="en-US" spc="10"/>
              <a:t>final </a:t>
            </a:r>
            <a:r>
              <a:rPr dirty="0" lang="en-US" spc="15"/>
              <a:t>year degree project </a:t>
            </a:r>
            <a:r>
              <a:rPr dirty="0" lang="en-US" spc="10"/>
              <a:t>is </a:t>
            </a:r>
            <a:r>
              <a:rPr dirty="0" lang="en-US" spc="15"/>
              <a:t>the</a:t>
            </a:r>
            <a:r>
              <a:rPr dirty="0" lang="en-US" spc="-50"/>
              <a:t> </a:t>
            </a:r>
            <a:r>
              <a:rPr dirty="0" lang="en-US" spc="15"/>
              <a:t>most  important judge of </a:t>
            </a:r>
            <a:r>
              <a:rPr dirty="0" lang="en-US" spc="20"/>
              <a:t>a </a:t>
            </a:r>
            <a:r>
              <a:rPr dirty="0" lang="en-US" spc="5"/>
              <a:t>student’s</a:t>
            </a:r>
            <a:r>
              <a:rPr dirty="0" lang="en-US" spc="-45"/>
              <a:t> </a:t>
            </a:r>
            <a:r>
              <a:rPr dirty="0" lang="en-US" spc="10"/>
              <a:t>ability”</a:t>
            </a:r>
          </a:p>
          <a:p>
            <a:pPr indent="-292100" marL="306705" marR="363855">
              <a:lnSpc>
                <a:spcPts val="3600"/>
              </a:lnSpc>
              <a:spcBef>
                <a:spcPts val="700"/>
              </a:spcBef>
              <a:buChar char="•"/>
            </a:pPr>
            <a:r>
              <a:rPr b="1" dirty="0" lang="en-US" spc="5" u="sng">
                <a:latin typeface="+mn-lt"/>
              </a:rPr>
              <a:t>If </a:t>
            </a:r>
            <a:r>
              <a:rPr b="1" dirty="0" lang="en-US" spc="15" u="sng">
                <a:latin typeface="+mn-lt"/>
              </a:rPr>
              <a:t>you </a:t>
            </a:r>
            <a:r>
              <a:rPr b="1" dirty="0" lang="en-US" spc="10" u="sng">
                <a:latin typeface="+mn-lt"/>
              </a:rPr>
              <a:t>let </a:t>
            </a:r>
            <a:r>
              <a:rPr b="1" dirty="0" lang="en-US" spc="15" u="sng">
                <a:latin typeface="+mn-lt"/>
              </a:rPr>
              <a:t>the project </a:t>
            </a:r>
            <a:r>
              <a:rPr b="1" dirty="0" lang="en-US" spc="10" u="sng">
                <a:latin typeface="+mn-lt"/>
              </a:rPr>
              <a:t>slide </a:t>
            </a:r>
            <a:r>
              <a:rPr b="1" dirty="0" lang="en-US" spc="5" u="sng">
                <a:latin typeface="+mn-lt"/>
              </a:rPr>
              <a:t>it </a:t>
            </a:r>
            <a:r>
              <a:rPr b="1" dirty="0" lang="en-US" spc="10" u="sng">
                <a:latin typeface="+mn-lt"/>
              </a:rPr>
              <a:t>will </a:t>
            </a:r>
            <a:r>
              <a:rPr b="1" dirty="0" lang="en-US" spc="20" u="sng">
                <a:latin typeface="+mn-lt"/>
              </a:rPr>
              <a:t>be </a:t>
            </a:r>
            <a:r>
              <a:rPr b="1" dirty="0" lang="en-US" spc="15" u="sng">
                <a:latin typeface="+mn-lt"/>
              </a:rPr>
              <a:t>very  </a:t>
            </a:r>
            <a:r>
              <a:rPr b="1" dirty="0" lang="en-US" spc="5" u="sng">
                <a:latin typeface="+mn-lt"/>
              </a:rPr>
              <a:t>difficult </a:t>
            </a:r>
            <a:r>
              <a:rPr b="1" dirty="0" lang="en-US" spc="10" u="sng">
                <a:latin typeface="+mn-lt"/>
              </a:rPr>
              <a:t>to </a:t>
            </a:r>
            <a:r>
              <a:rPr b="1" dirty="0" lang="en-US" spc="15" u="sng">
                <a:latin typeface="+mn-lt"/>
              </a:rPr>
              <a:t>recover</a:t>
            </a:r>
            <a:r>
              <a:rPr b="1" dirty="0" lang="en-US" spc="15">
                <a:latin typeface="+mn-lt"/>
              </a:rPr>
              <a:t> </a:t>
            </a:r>
          </a:p>
          <a:p>
            <a:pPr indent="-292100" marL="306705" marR="363855">
              <a:lnSpc>
                <a:spcPts val="3600"/>
              </a:lnSpc>
              <a:spcBef>
                <a:spcPts val="700"/>
              </a:spcBef>
              <a:buChar char="•"/>
            </a:pPr>
            <a:r>
              <a:rPr dirty="0" lang="en-GB" spc="15"/>
              <a:t>Do </a:t>
            </a:r>
            <a:r>
              <a:rPr dirty="0" lang="en-US" spc="15"/>
              <a:t>not allow </a:t>
            </a:r>
            <a:r>
              <a:rPr dirty="0" lang="en-US" spc="10"/>
              <a:t>to </a:t>
            </a:r>
            <a:r>
              <a:rPr dirty="0" lang="en-US" spc="15"/>
              <a:t>take</a:t>
            </a:r>
            <a:r>
              <a:rPr dirty="0" lang="en-US" spc="-70"/>
              <a:t> </a:t>
            </a:r>
            <a:r>
              <a:rPr dirty="0" lang="en-US" spc="15"/>
              <a:t>over  </a:t>
            </a:r>
            <a:r>
              <a:rPr dirty="0" lang="en-US" spc="10"/>
              <a:t>all </a:t>
            </a:r>
            <a:r>
              <a:rPr dirty="0" lang="en-US" spc="15"/>
              <a:t>your </a:t>
            </a:r>
            <a:r>
              <a:rPr dirty="0" lang="en-US" spc="10"/>
              <a:t>final </a:t>
            </a:r>
            <a:r>
              <a:rPr dirty="0" lang="en-US" spc="15"/>
              <a:t>year studies </a:t>
            </a:r>
          </a:p>
          <a:p>
            <a:pPr indent="-292100" marL="306705" marR="363855">
              <a:lnSpc>
                <a:spcPts val="3600"/>
              </a:lnSpc>
              <a:spcBef>
                <a:spcPts val="700"/>
              </a:spcBef>
              <a:buChar char="•"/>
            </a:pPr>
            <a:r>
              <a:rPr dirty="0" lang="en-US" spc="-10"/>
              <a:t>Time </a:t>
            </a:r>
            <a:r>
              <a:rPr dirty="0" lang="en-US" spc="20"/>
              <a:t>management </a:t>
            </a:r>
            <a:r>
              <a:rPr dirty="0" lang="en-US" spc="10"/>
              <a:t>will </a:t>
            </a:r>
            <a:r>
              <a:rPr dirty="0" lang="en-US" spc="20"/>
              <a:t>be an </a:t>
            </a:r>
            <a:r>
              <a:rPr dirty="0" lang="en-US" spc="15"/>
              <a:t>issue </a:t>
            </a:r>
            <a:r>
              <a:rPr dirty="0" lang="en-US" spc="10"/>
              <a:t>for</a:t>
            </a:r>
            <a:r>
              <a:rPr dirty="0" lang="en-US" spc="-50"/>
              <a:t> </a:t>
            </a:r>
            <a:r>
              <a:rPr dirty="0" lang="en-US" spc="10"/>
              <a:t>all</a:t>
            </a:r>
          </a:p>
          <a:p>
            <a:pPr indent="-330199" marL="344805">
              <a:lnSpc>
                <a:spcPct val="100000"/>
              </a:lnSpc>
              <a:spcBef>
                <a:spcPts val="580"/>
              </a:spcBef>
              <a:buChar char="•"/>
            </a:pPr>
            <a:r>
              <a:rPr dirty="0" lang="en-US" spc="15"/>
              <a:t>REFERENCING</a:t>
            </a:r>
            <a:endParaRPr dirty="0" lang="en-US" spc="15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>
            <a:spLocks noGrp="true"/>
          </p:cNvSpPr>
          <p:nvPr>
            <p:ph idx="12" sz="quarter" type="sldNum"/>
          </p:nvPr>
        </p:nvSpPr>
        <p:spPr>
          <a:xfrm rot="0">
            <a:off x="8994775" y="6276974"/>
            <a:ext cx="149225" cy="223838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25400">
              <a:lnSpc>
                <a:spcPts val="1644"/>
              </a:lnSpc>
            </a:pPr>
            <a:fld id="{BCDDA91B-865A-4C69-B9D5-D7C3655D2493}" type="slidenum"/>
            <a:endParaRPr dirty="0" lang="en-US"/>
          </a:p>
        </p:txBody>
      </p:sp>
      <p:sp>
        <p:nvSpPr>
          <p:cNvPr id="3" name="object 3"/>
          <p:cNvSpPr txBox="1"/>
          <p:nvPr/>
        </p:nvSpPr>
        <p:spPr>
          <a:xfrm rot="0">
            <a:off x="381000" y="2302002"/>
            <a:ext cx="8382000" cy="351893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indent="-342900" marL="355600">
              <a:lnSpc>
                <a:spcPts val="3130"/>
              </a:lnSpc>
              <a:spcBef>
                <a:spcPts val="100"/>
              </a:spcBef>
              <a:buFont typeface="Wingdings"/>
              <a:buChar char=""/>
            </a:pPr>
            <a:r>
              <a:rPr dirty="0" lang="en-US" spc="-5" sz="1600">
                <a:latin typeface="Arial"/>
              </a:rPr>
              <a:t>Proposal</a:t>
            </a:r>
            <a:r>
              <a:rPr dirty="0" lang="en-US" spc="-5" sz="1600">
                <a:latin typeface="Arial"/>
              </a:rPr>
              <a:t>/Ethics</a:t>
            </a:r>
            <a:r>
              <a:rPr dirty="0" lang="en-US" spc="-10" sz="1600">
                <a:latin typeface="Arial"/>
              </a:rPr>
              <a:t> </a:t>
            </a:r>
            <a:r>
              <a:rPr dirty="0" lang="en-US" spc="-5" sz="1600">
                <a:latin typeface="Arial"/>
              </a:rPr>
              <a:t>Form</a:t>
            </a:r>
            <a:r>
              <a:rPr dirty="0" lang="en-GB" sz="1600">
                <a:latin typeface="Arial"/>
              </a:rPr>
              <a:t>:</a:t>
            </a:r>
          </a:p>
          <a:p>
            <a:pPr indent="-342900" lvl="1" marL="8128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</a:pPr>
            <a:r>
              <a:rPr b="1" dirty="0" i="1" lang="en-US" sz="1600">
                <a:latin typeface="Arial"/>
              </a:rPr>
              <a:t>ASAP, no later than1</a:t>
            </a:r>
            <a:r>
              <a:rPr b="1" dirty="0" i="1" lang="en-US" sz="1600">
                <a:latin typeface="Arial"/>
              </a:rPr>
              <a:t>1</a:t>
            </a:r>
            <a:r>
              <a:rPr b="1" dirty="0" i="1" lang="en-US" sz="1600">
                <a:latin typeface="Arial"/>
              </a:rPr>
              <a:t>th</a:t>
            </a:r>
            <a:r>
              <a:rPr b="1" dirty="0" i="1" lang="en-US" sz="1600">
                <a:latin typeface="Arial"/>
              </a:rPr>
              <a:t> </a:t>
            </a:r>
            <a:r>
              <a:rPr b="1" dirty="0" i="1" lang="en-US" spc="-20" sz="1600">
                <a:latin typeface="Arial"/>
              </a:rPr>
              <a:t>October,</a:t>
            </a:r>
            <a:r>
              <a:rPr b="1" dirty="0" i="1" lang="en-US" spc="165" sz="1600">
                <a:latin typeface="Arial"/>
              </a:rPr>
              <a:t> </a:t>
            </a:r>
            <a:r>
              <a:rPr b="1" dirty="0" i="1" lang="en-US" sz="1600">
                <a:latin typeface="Arial"/>
              </a:rPr>
              <a:t>201</a:t>
            </a:r>
            <a:r>
              <a:rPr b="1" dirty="0" i="1" lang="en-GB" sz="1600">
                <a:latin typeface="Arial"/>
              </a:rPr>
              <a:t>9 (advisory)</a:t>
            </a:r>
          </a:p>
          <a:p>
            <a:pPr indent="0" lvl="1" marL="466725">
              <a:lnSpc>
                <a:spcPct val="100000"/>
              </a:lnSpc>
              <a:spcBef>
                <a:spcPts val="100"/>
              </a:spcBef>
              <a:buFont typeface="Wingdings"/>
              <a:buNone/>
            </a:pPr>
            <a:r>
              <a:rPr b="1" dirty="0" i="1" lang="en-GB" sz="1600">
                <a:latin typeface="Arial"/>
              </a:rPr>
              <a:t/>
            </a:r>
          </a:p>
          <a:p>
            <a:pPr indent="-342900" marL="355600">
              <a:lnSpc>
                <a:spcPct val="100000"/>
              </a:lnSpc>
              <a:spcBef>
                <a:spcPts val="320"/>
              </a:spcBef>
              <a:buFont typeface="Wingdings"/>
              <a:buChar char=""/>
            </a:pPr>
            <a:r>
              <a:rPr dirty="0" lang="en-GB" spc="-5" sz="1600">
                <a:latin typeface="Arial"/>
              </a:rPr>
              <a:t>Interim Report</a:t>
            </a:r>
            <a:r>
              <a:rPr dirty="0" lang="en-US" sz="1600">
                <a:latin typeface="Arial"/>
              </a:rPr>
              <a:t>- </a:t>
            </a:r>
            <a:r>
              <a:rPr dirty="0" lang="en-US" spc="-5" sz="1600">
                <a:latin typeface="Arial"/>
              </a:rPr>
              <a:t>Initial </a:t>
            </a:r>
            <a:r>
              <a:rPr dirty="0" lang="en-US" sz="1600">
                <a:latin typeface="Arial"/>
              </a:rPr>
              <a:t>Research</a:t>
            </a:r>
            <a:r>
              <a:rPr dirty="0" lang="en-US" spc="5" sz="1600">
                <a:latin typeface="Arial"/>
              </a:rPr>
              <a:t> </a:t>
            </a:r>
            <a:r>
              <a:rPr dirty="0" lang="en-US" spc="-5" sz="1600">
                <a:latin typeface="Arial"/>
              </a:rPr>
              <a:t>etc</a:t>
            </a:r>
            <a:r>
              <a:rPr dirty="0" lang="en-GB" sz="1600">
                <a:latin typeface="Arial"/>
              </a:rPr>
              <a:t>: </a:t>
            </a:r>
          </a:p>
          <a:p>
            <a:pPr indent="-342900" lvl="2" marL="1269999">
              <a:spcBef>
                <a:spcPts val="320"/>
              </a:spcBef>
              <a:buFont typeface="Wingdings"/>
              <a:buChar char=""/>
            </a:pPr>
            <a:r>
              <a:rPr b="1" dirty="0" lang="en-US" spc="-5" sz="1600">
                <a:latin typeface="Arial"/>
              </a:rPr>
              <a:t>Friday </a:t>
            </a:r>
            <a:r>
              <a:rPr b="1" dirty="0" lang="en-US" sz="1600">
                <a:latin typeface="Arial"/>
              </a:rPr>
              <a:t>2</a:t>
            </a:r>
            <a:r>
              <a:rPr b="1" dirty="0" lang="en-GB" sz="1600">
                <a:latin typeface="Arial"/>
              </a:rPr>
              <a:t>2n</a:t>
            </a:r>
            <a:r>
              <a:rPr b="1" dirty="0" lang="en-US" sz="1600">
                <a:latin typeface="Arial"/>
              </a:rPr>
              <a:t>d </a:t>
            </a:r>
            <a:r>
              <a:rPr b="1" dirty="0" lang="en-US" spc="-20" sz="1600">
                <a:latin typeface="Arial"/>
              </a:rPr>
              <a:t>November, </a:t>
            </a:r>
            <a:r>
              <a:rPr b="1" dirty="0" lang="en-US" sz="1600">
                <a:latin typeface="Arial"/>
              </a:rPr>
              <a:t>201</a:t>
            </a:r>
            <a:r>
              <a:rPr b="1" dirty="0" lang="en-GB" sz="1600">
                <a:latin typeface="Arial"/>
              </a:rPr>
              <a:t>9</a:t>
            </a:r>
            <a:r>
              <a:rPr b="1" dirty="0" lang="en-US" spc="5" sz="1600">
                <a:latin typeface="Arial"/>
              </a:rPr>
              <a:t> </a:t>
            </a:r>
            <a:r>
              <a:rPr b="1" dirty="0" lang="en-US" sz="1600">
                <a:latin typeface="Arial"/>
              </a:rPr>
              <a:t>(10%)</a:t>
            </a:r>
          </a:p>
          <a:p>
            <a:pPr indent="-342900" marL="355600">
              <a:lnSpc>
                <a:spcPts val="3670"/>
              </a:lnSpc>
              <a:spcBef>
                <a:spcPts val="320"/>
              </a:spcBef>
              <a:buFont typeface="Wingdings"/>
              <a:buChar char=""/>
            </a:pPr>
            <a:r>
              <a:rPr dirty="0" lang="en-GB" spc="-5" sz="1600">
                <a:latin typeface="Arial"/>
              </a:rPr>
              <a:t>Dissertation:</a:t>
            </a:r>
          </a:p>
          <a:p>
            <a:pPr indent="-342900" lvl="1" marL="812800">
              <a:lnSpc>
                <a:spcPts val="3670"/>
              </a:lnSpc>
              <a:spcBef>
                <a:spcPts val="320"/>
              </a:spcBef>
              <a:buFont typeface="Wingdings"/>
              <a:buChar char=""/>
            </a:pPr>
            <a:r>
              <a:rPr b="1" dirty="0" lang="en-US" spc="-5" sz="1600">
                <a:latin typeface="Arial"/>
              </a:rPr>
              <a:t>Friday </a:t>
            </a:r>
            <a:r>
              <a:rPr b="1" dirty="0" lang="en-US" sz="1600">
                <a:latin typeface="Arial"/>
              </a:rPr>
              <a:t>2</a:t>
            </a:r>
            <a:r>
              <a:rPr b="1" dirty="0" lang="en-US" sz="1600">
                <a:latin typeface="Arial"/>
              </a:rPr>
              <a:t>7</a:t>
            </a:r>
            <a:r>
              <a:rPr b="1" dirty="0" lang="en-US" sz="1600">
                <a:latin typeface="Arial"/>
              </a:rPr>
              <a:t>th</a:t>
            </a:r>
            <a:r>
              <a:rPr b="1" dirty="0" lang="en-US" sz="1600">
                <a:latin typeface="Arial"/>
              </a:rPr>
              <a:t> </a:t>
            </a:r>
            <a:r>
              <a:rPr b="1" dirty="0" lang="en-US" spc="-5" sz="1600">
                <a:latin typeface="Arial"/>
              </a:rPr>
              <a:t>March,</a:t>
            </a:r>
            <a:r>
              <a:rPr b="1" dirty="0" lang="en-US" spc="-10" sz="1600">
                <a:latin typeface="Arial"/>
              </a:rPr>
              <a:t> </a:t>
            </a:r>
            <a:r>
              <a:rPr b="1" dirty="0" lang="en-US" sz="1600">
                <a:latin typeface="Arial"/>
              </a:rPr>
              <a:t>20</a:t>
            </a:r>
            <a:r>
              <a:rPr b="1" dirty="0" lang="en-GB" sz="1600">
                <a:latin typeface="Arial"/>
              </a:rPr>
              <a:t>20</a:t>
            </a:r>
          </a:p>
          <a:p>
            <a:pPr indent="-342900" lvl="0" marL="355600">
              <a:lnSpc>
                <a:spcPts val="3670"/>
              </a:lnSpc>
              <a:spcBef>
                <a:spcPts val="320"/>
              </a:spcBef>
              <a:buFont typeface="Wingdings"/>
              <a:buChar char=""/>
            </a:pPr>
            <a:r>
              <a:rPr dirty="0" i="1" lang="en-GB" spc="-5" sz="1600">
                <a:latin typeface="Arial"/>
              </a:rPr>
              <a:t>VIVA (</a:t>
            </a:r>
            <a:r>
              <a:rPr dirty="0" lang="en-US" sz="1600">
                <a:latin typeface="Arial"/>
              </a:rPr>
              <a:t>20%)  + A3</a:t>
            </a:r>
            <a:r>
              <a:rPr dirty="0" lang="en-US" spc="-160" sz="1600">
                <a:latin typeface="Arial"/>
              </a:rPr>
              <a:t> </a:t>
            </a:r>
            <a:r>
              <a:rPr dirty="0" lang="en-US" spc="-5" sz="1600">
                <a:latin typeface="Arial"/>
              </a:rPr>
              <a:t>POSTER</a:t>
            </a:r>
            <a:r>
              <a:rPr dirty="0" lang="en-GB" sz="1600">
                <a:latin typeface="Arial"/>
              </a:rPr>
              <a:t> (10%)</a:t>
            </a:r>
          </a:p>
          <a:p>
            <a:pPr indent="-342900" lvl="1" marL="812800">
              <a:lnSpc>
                <a:spcPts val="3670"/>
              </a:lnSpc>
              <a:spcBef>
                <a:spcPts val="320"/>
              </a:spcBef>
              <a:buFont typeface="Wingdings"/>
              <a:buChar char=""/>
            </a:pPr>
            <a:r>
              <a:rPr b="1" dirty="0" lang="en-GB" spc="-5" sz="1600">
                <a:latin typeface="Arial"/>
              </a:rPr>
              <a:t>Monday</a:t>
            </a:r>
            <a:r>
              <a:rPr b="1" dirty="0" lang="en-GB" spc="5" sz="1600">
                <a:latin typeface="Arial"/>
              </a:rPr>
              <a:t> </a:t>
            </a:r>
            <a:r>
              <a:rPr b="1" dirty="0" lang="en-GB" sz="1600">
                <a:latin typeface="Arial"/>
              </a:rPr>
              <a:t>2</a:t>
            </a:r>
            <a:r>
              <a:rPr b="1" dirty="0" lang="en-GB" sz="1600">
                <a:latin typeface="Arial"/>
              </a:rPr>
              <a:t>7</a:t>
            </a:r>
            <a:r>
              <a:rPr b="1" dirty="0" lang="en-GB" sz="1600">
                <a:latin typeface="Arial"/>
              </a:rPr>
              <a:t> </a:t>
            </a:r>
            <a:r>
              <a:rPr b="1" dirty="0" lang="en-GB" spc="-5" sz="1600">
                <a:latin typeface="Arial"/>
              </a:rPr>
              <a:t>April </a:t>
            </a:r>
            <a:r>
              <a:rPr b="1" dirty="0" lang="en-GB" sz="1600">
                <a:latin typeface="Arial"/>
              </a:rPr>
              <a:t>-</a:t>
            </a:r>
            <a:r>
              <a:rPr b="1" dirty="0" lang="en-GB" sz="1600">
                <a:latin typeface="Arial"/>
              </a:rPr>
              <a:t> </a:t>
            </a:r>
            <a:r>
              <a:rPr b="1" dirty="0" lang="en-GB" spc="-5" sz="1600">
                <a:latin typeface="Arial"/>
              </a:rPr>
              <a:t>Friday </a:t>
            </a:r>
            <a:r>
              <a:rPr b="1" dirty="0" lang="en-GB" sz="1600">
                <a:latin typeface="Arial"/>
              </a:rPr>
              <a:t>1</a:t>
            </a:r>
            <a:r>
              <a:rPr b="1" dirty="0" lang="en-GB" sz="1600">
                <a:latin typeface="Arial"/>
              </a:rPr>
              <a:t>5</a:t>
            </a:r>
            <a:r>
              <a:rPr b="1" dirty="0" lang="en-GB" sz="1600">
                <a:latin typeface="Arial"/>
              </a:rPr>
              <a:t>th</a:t>
            </a:r>
            <a:r>
              <a:rPr b="1" dirty="0" lang="en-GB" spc="-20" sz="1600">
                <a:latin typeface="Arial"/>
              </a:rPr>
              <a:t> </a:t>
            </a:r>
            <a:r>
              <a:rPr b="1" dirty="0" lang="en-GB" sz="1600">
                <a:latin typeface="Arial"/>
              </a:rPr>
              <a:t>May 2020</a:t>
            </a:r>
            <a:endParaRPr b="1" dirty="0" lang="en-GB" sz="1600">
              <a:latin typeface="Arial"/>
            </a:endParaRPr>
          </a:p>
        </p:txBody>
      </p:sp>
      <p:sp>
        <p:nvSpPr>
          <p:cNvPr id="4" name=""/>
          <p:cNvSpPr txBox="1"/>
          <p:nvPr>
            <p:custDataLst>
              <p:tags r:id="rId2"/>
            </p:custDataLst>
          </p:nvPr>
        </p:nvSpPr>
        <p:spPr>
          <a:xfrm flipH="false" flipV="false" rot="0">
            <a:off x="2831077" y="1774755"/>
            <a:ext cx="2503836" cy="617864"/>
          </a:xfrm>
          <a:custGeom>
            <a:avLst/>
            <a:gdLst/>
            <a:ahLst/>
            <a:cxnLst/>
            <a:rect b="b" l="0" r="r" t="0"/>
            <a:pathLst/>
          </a:custGeom>
          <a:solidFill>
            <a:schemeClr val="accent1"/>
          </a:solidFill>
          <a:ln cap="flat" w="25400">
            <a:solidFill>
              <a:schemeClr val="accent1"/>
            </a:solidFill>
            <a:prstDash val="solid"/>
            <a:round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lang="en-US" sz="2400" u="sng">
                <a:solidFill>
                  <a:schemeClr val="bg1"/>
                </a:solidFill>
              </a:rPr>
              <a:t>Key Dates</a:t>
            </a:r>
            <a:endParaRPr dirty="0" lang="en-US" sz="2400" u="sng">
              <a:solidFill>
                <a:schemeClr val="bg1"/>
              </a:solidFill>
            </a:endParaRPr>
          </a:p>
        </p:txBody>
      </p:sp>
      <p:sp>
        <p:nvSpPr>
          <p:cNvPr id="5" name=""/>
          <p:cNvSpPr txBox="1"/>
          <p:nvPr/>
        </p:nvSpPr>
        <p:spPr>
          <a:xfrm flipH="false" flipV="false" rot="0">
            <a:off x="926077" y="875366"/>
            <a:ext cx="6294825" cy="521865"/>
          </a:xfrm>
          <a:prstGeom prst="rect">
            <a:avLst/>
          </a:prstGeom>
        </p:spPr>
        <p:txBody>
          <a:bodyPr anchor="ctr" bIns="47625" lIns="95250" rIns="95250" rtlCol="0" tIns="47625" vert="horz">
            <a:spAutoFit/>
          </a:bodyPr>
          <a:lstStyle/>
          <a:p>
            <a:pPr>
              <a:defRPr dirty="0" lang="en-US" sz="1500"/>
            </a:pPr>
            <a:r>
              <a:rPr b="1" dirty="0" lang="en-US" sz="2800">
                <a:latin typeface="+mn-lt"/>
              </a:rPr>
              <a:t>What have I got to do and by when?</a:t>
            </a:r>
            <a:endParaRPr b="1" dirty="0" lang="en-US" sz="2800">
              <a:latin typeface="+mn-lt"/>
            </a:endParaRPr>
          </a:p>
        </p:txBody>
      </p:sp>
      <p:sp>
        <p:nvSpPr>
          <p:cNvPr id="6" name=""/>
          <p:cNvSpPr/>
          <p:nvPr/>
        </p:nvSpPr>
        <p:spPr>
          <a:xfrm flipH="false" flipV="false" rot="0">
            <a:off x="269509" y="3069497"/>
            <a:ext cx="5414210" cy="1891341"/>
          </a:xfrm>
          <a:prstGeom prst="round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>
            <a:spLocks noGrp="true"/>
          </p:cNvSpPr>
          <p:nvPr>
            <p:ph idx="12" sz="quarter" type="sldNum"/>
          </p:nvPr>
        </p:nvSpPr>
        <p:spPr>
          <a:xfrm rot="0">
            <a:off x="8994775" y="6276974"/>
            <a:ext cx="149225" cy="223838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25400">
              <a:lnSpc>
                <a:spcPts val="1644"/>
              </a:lnSpc>
            </a:pPr>
            <a:fld id="{8DB3BD50-7615-4BC5-A092-B11FB803C52C}" type="slidenum"/>
            <a:endParaRPr dirty="0" lang="en-US"/>
          </a:p>
        </p:txBody>
      </p:sp>
      <p:sp>
        <p:nvSpPr>
          <p:cNvPr id="3" name="object 3"/>
          <p:cNvSpPr txBox="1"/>
          <p:nvPr/>
        </p:nvSpPr>
        <p:spPr>
          <a:xfrm rot="0">
            <a:off x="762000" y="2175310"/>
            <a:ext cx="7491730" cy="2080056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z="1700">
                <a:latin typeface="Times New Roman"/>
              </a:rPr>
              <a:t/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lang="en-US" sz="1700">
                <a:latin typeface="Times New Roman"/>
              </a:rPr>
              <a:t/>
            </a:r>
          </a:p>
          <a:p>
            <a:pPr marL="12700" marR="198120">
              <a:lnSpc>
                <a:spcPts val="2000"/>
              </a:lnSpc>
            </a:pPr>
            <a:r>
              <a:rPr dirty="0" lang="en-US" spc="-5" sz="3200">
                <a:latin typeface="Calibri"/>
              </a:rPr>
              <a:t>To a</a:t>
            </a:r>
            <a:r>
              <a:rPr dirty="0" lang="en-US" spc="-5" sz="3200">
                <a:latin typeface="Calibri"/>
              </a:rPr>
              <a:t>llow</a:t>
            </a:r>
            <a:r>
              <a:rPr dirty="0" lang="en-US" spc="-5" sz="3200">
                <a:latin typeface="Calibri"/>
              </a:rPr>
              <a:t> </a:t>
            </a:r>
            <a:r>
              <a:rPr dirty="0" lang="en-US" spc="-5" sz="3200">
                <a:latin typeface="Calibri"/>
              </a:rPr>
              <a:t>the student </a:t>
            </a:r>
            <a:r>
              <a:rPr dirty="0" lang="en-US" spc="-5" sz="3200">
                <a:latin typeface="Calibri"/>
              </a:rPr>
              <a:t>to</a:t>
            </a:r>
            <a:r>
              <a:rPr dirty="0" lang="en-GB" spc="-5" sz="3200">
                <a:latin typeface="Calibri"/>
              </a:rPr>
              <a:t>:</a:t>
            </a:r>
          </a:p>
          <a:p>
            <a:pPr marL="12700" marR="198120">
              <a:lnSpc>
                <a:spcPts val="2000"/>
              </a:lnSpc>
            </a:pPr>
            <a:r>
              <a:rPr dirty="0" lang="en-GB" spc="-5" sz="1700">
                <a:latin typeface="Times New Roman"/>
              </a:rPr>
              <a:t/>
            </a:r>
          </a:p>
          <a:p>
            <a:pPr indent="-285750" marL="298450" marR="198120">
              <a:lnSpc>
                <a:spcPts val="2000"/>
              </a:lnSpc>
              <a:buFont typeface="Arial"/>
              <a:buChar char="•"/>
            </a:pPr>
            <a:r>
              <a:rPr dirty="0" lang="en-US" spc="-5" sz="2800">
                <a:latin typeface="Calibri"/>
              </a:rPr>
              <a:t>develop </a:t>
            </a:r>
            <a:r>
              <a:rPr dirty="0" lang="en-US" spc="-5" sz="2800">
                <a:latin typeface="Calibri"/>
              </a:rPr>
              <a:t>and  demonstrate the application </a:t>
            </a:r>
            <a:r>
              <a:rPr dirty="0" lang="en-US" sz="2800">
                <a:latin typeface="Calibri"/>
              </a:rPr>
              <a:t>of </a:t>
            </a:r>
            <a:r>
              <a:rPr dirty="0" lang="en-US" spc="-5" sz="2800">
                <a:latin typeface="Calibri"/>
              </a:rPr>
              <a:t>their </a:t>
            </a:r>
            <a:r>
              <a:rPr dirty="0" lang="en-US" spc="-5" sz="2800">
                <a:latin typeface="Calibri"/>
              </a:rPr>
              <a:t>skills </a:t>
            </a:r>
            <a:r>
              <a:rPr dirty="0" lang="en-US" spc="-5" sz="2800">
                <a:latin typeface="Calibri"/>
              </a:rPr>
              <a:t>and knowledge </a:t>
            </a:r>
            <a:r>
              <a:rPr dirty="0" lang="en-US" spc="-5" sz="2800">
                <a:latin typeface="Calibri"/>
              </a:rPr>
              <a:t>to </a:t>
            </a:r>
            <a:r>
              <a:rPr dirty="0" lang="en-US" sz="2800">
                <a:latin typeface="Calibri"/>
              </a:rPr>
              <a:t>a </a:t>
            </a:r>
            <a:r>
              <a:rPr dirty="0" err="1" lang="en-US" spc="-5" sz="2800">
                <a:latin typeface="Calibri"/>
              </a:rPr>
              <a:t>non-trivial</a:t>
            </a:r>
            <a:r>
              <a:rPr dirty="0" lang="en-US" spc="-5" sz="2800">
                <a:latin typeface="Calibri"/>
              </a:rPr>
              <a:t> topic  </a:t>
            </a:r>
            <a:r>
              <a:rPr dirty="0" lang="en-US" sz="2800">
                <a:latin typeface="Calibri"/>
              </a:rPr>
              <a:t>or</a:t>
            </a:r>
            <a:r>
              <a:rPr dirty="0" lang="en-US" spc="-5" sz="2800">
                <a:latin typeface="Calibri"/>
              </a:rPr>
              <a:t> problem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lang="en-US" sz="1700">
                <a:latin typeface="Times New Roman"/>
              </a:rPr>
              <a:t/>
            </a:r>
            <a:endParaRPr dirty="0" lang="en-US" sz="1700">
              <a:latin typeface="Times New Roman"/>
            </a:endParaRPr>
          </a:p>
        </p:txBody>
      </p:sp>
      <p:sp>
        <p:nvSpPr>
          <p:cNvPr id="4" name=""/>
          <p:cNvSpPr txBox="1"/>
          <p:nvPr>
            <p:custDataLst>
              <p:tags r:id="rId2"/>
            </p:custDataLst>
          </p:nvPr>
        </p:nvSpPr>
        <p:spPr>
          <a:xfrm flipH="false" flipV="false" rot="0">
            <a:off x="2718358" y="158067"/>
            <a:ext cx="3579018" cy="1457015"/>
          </a:xfrm>
          <a:custGeom>
            <a:avLst/>
            <a:gdLst/>
            <a:ahLst/>
            <a:cxnLst/>
            <a:rect b="b" l="0" r="r" t="0"/>
            <a:pathLst/>
          </a:custGeom>
          <a:solidFill>
            <a:schemeClr val="accent1"/>
          </a:solidFill>
          <a:ln cap="flat" w="25400">
            <a:solidFill>
              <a:schemeClr val="accent1"/>
            </a:solidFill>
            <a:prstDash val="solid"/>
            <a:round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lang="en-GB" spc="-5" sz="3200">
                <a:solidFill>
                  <a:schemeClr val="bg1"/>
                </a:solidFill>
                <a:latin typeface="Times New Roman"/>
              </a:rPr>
              <a:t>Aim </a:t>
            </a:r>
            <a:r>
              <a:rPr dirty="0" lang="en-GB" sz="3200">
                <a:solidFill>
                  <a:schemeClr val="bg1"/>
                </a:solidFill>
                <a:latin typeface="Times New Roman"/>
              </a:rPr>
              <a:t>of </a:t>
            </a:r>
            <a:r>
              <a:rPr dirty="0" lang="en-GB" spc="-5" sz="3200">
                <a:solidFill>
                  <a:schemeClr val="bg1"/>
                </a:solidFill>
                <a:latin typeface="Times New Roman"/>
              </a:rPr>
              <a:t>the project</a:t>
            </a:r>
            <a:endParaRPr dirty="0" lang="en-GB" spc="-5" sz="3200">
              <a:solidFill>
                <a:schemeClr val="bg1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What is a dgree project?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100000" lnSpcReduction="0"/>
          </a:bodyPr>
          <a:lstStyle/>
          <a:p>
            <a:pPr>
              <a:buFont typeface="Wingdings"/>
              <a:buChar char=""/>
            </a:pPr>
            <a:r>
              <a:rPr dirty="0" lang="en-US">
                <a:latin typeface="Lato"/>
              </a:rPr>
              <a:t>An independent work resulting in an </a:t>
            </a:r>
            <a:r>
              <a:rPr dirty="0" lang="en-US">
                <a:latin typeface="Lato"/>
              </a:rPr>
              <a:t>individually written report. </a:t>
            </a:r>
          </a:p>
          <a:p>
            <a:pPr indent="0" marL="0">
              <a:buFont typeface="Wingdings"/>
              <a:buNone/>
            </a:pPr>
            <a:r>
              <a:rPr dirty="0" lang="en-US">
                <a:latin typeface="Lato"/>
              </a:rPr>
              <a:t/>
            </a:r>
          </a:p>
          <a:p>
            <a:pPr>
              <a:buFont typeface="Wingdings"/>
              <a:buChar char=""/>
            </a:pPr>
            <a:r>
              <a:rPr dirty="0" lang="en-US">
                <a:latin typeface="Lato"/>
              </a:rPr>
              <a:t>N</a:t>
            </a:r>
            <a:r>
              <a:rPr dirty="0" lang="en-US">
                <a:latin typeface="Lato"/>
              </a:rPr>
              <a:t>ormally performed within the </a:t>
            </a:r>
            <a:r>
              <a:rPr dirty="0" err="1" lang="en-US">
                <a:latin typeface="Lato"/>
              </a:rPr>
              <a:t>specialisation</a:t>
            </a:r>
            <a:r>
              <a:rPr dirty="0" lang="en-US">
                <a:latin typeface="Lato"/>
              </a:rPr>
              <a:t> </a:t>
            </a:r>
            <a:r>
              <a:rPr dirty="0" lang="en-US">
                <a:latin typeface="Lato"/>
              </a:rPr>
              <a:t>that the student has chosen. </a:t>
            </a:r>
          </a:p>
          <a:p>
            <a:pPr indent="0" marL="0">
              <a:buFont typeface="Wingdings"/>
              <a:buNone/>
            </a:pPr>
            <a:r>
              <a:rPr dirty="0" lang="en-US">
                <a:latin typeface="Lato"/>
              </a:rPr>
              <a:t/>
            </a:r>
          </a:p>
          <a:p>
            <a:pPr>
              <a:buFont typeface="Wingdings"/>
              <a:buChar char=""/>
            </a:pPr>
            <a:r>
              <a:rPr dirty="0" lang="en-US">
                <a:latin typeface="Lato"/>
              </a:rPr>
              <a:t>Must be approved by the </a:t>
            </a:r>
            <a:r>
              <a:rPr dirty="0" lang="en-US">
                <a:latin typeface="Lato"/>
              </a:rPr>
              <a:t>supervisor and </a:t>
            </a:r>
            <a:r>
              <a:rPr dirty="0" err="1" lang="en-US">
                <a:latin typeface="Lato"/>
              </a:rPr>
              <a:t>coordinator</a:t>
            </a:r>
            <a:r>
              <a:rPr dirty="0" lang="en-US">
                <a:latin typeface="Lato"/>
              </a:rPr>
              <a:t>.</a:t>
            </a:r>
          </a:p>
          <a:p>
            <a:pPr indent="0" marL="0">
              <a:buFont typeface="Wingdings"/>
              <a:buNone/>
            </a:pPr>
            <a:r>
              <a:rPr dirty="0" lang="en-US">
                <a:latin typeface="Lato"/>
              </a:rPr>
              <a:t/>
            </a:r>
          </a:p>
          <a:p>
            <a:pPr>
              <a:buFont typeface="Wingdings"/>
              <a:buChar char=""/>
            </a:pPr>
            <a:r>
              <a:rPr dirty="0" lang="en-US">
                <a:latin typeface="Lato"/>
              </a:rPr>
              <a:t>A written proposal of the task is needed at this early stage.</a:t>
            </a:r>
            <a:endParaRPr dirty="0" lang="en-US">
              <a:latin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What is a dgree project?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77500" lnSpcReduction="20000"/>
          </a:bodyPr>
          <a:lstStyle/>
          <a:p>
            <a:pPr>
              <a:buFont typeface="Wingdings"/>
              <a:buChar char=""/>
            </a:pPr>
            <a:r>
              <a:rPr dirty="0" err="1" lang="en-US">
                <a:latin typeface="Lato"/>
              </a:rPr>
              <a:t>Non-trivial</a:t>
            </a:r>
          </a:p>
          <a:p>
            <a:pPr>
              <a:buFont typeface="Wingdings"/>
              <a:buChar char=""/>
            </a:pPr>
            <a:r>
              <a:rPr dirty="0" lang="en-US">
                <a:latin typeface="Lato"/>
              </a:rPr>
              <a:t>Extends previous modules (one or two) </a:t>
            </a:r>
          </a:p>
          <a:p>
            <a:pPr lvl="1">
              <a:buFont typeface="Wingdings"/>
              <a:buChar char=""/>
            </a:pPr>
            <a:r>
              <a:rPr dirty="0" lang="en-US">
                <a:latin typeface="Lato"/>
              </a:rPr>
              <a:t>Not an assignment</a:t>
            </a:r>
          </a:p>
          <a:p>
            <a:pPr lvl="1">
              <a:buFont typeface="Wingdings"/>
              <a:buChar char=""/>
            </a:pPr>
            <a:r>
              <a:rPr dirty="0" lang="en-US">
                <a:latin typeface="Lato"/>
              </a:rPr>
              <a:t/>
            </a:r>
          </a:p>
          <a:p>
            <a:pPr indent="-91440" lvl="0" marL="85725">
              <a:buFont typeface="Wingdings"/>
              <a:buChar char=""/>
            </a:pPr>
            <a:r>
              <a:rPr dirty="0" lang="en-US">
                <a:latin typeface="Lato"/>
              </a:rPr>
              <a:t>BAD:  "Investigate the effect of </a:t>
            </a:r>
            <a:r>
              <a:rPr dirty="0" err="1" lang="en-US">
                <a:latin typeface="Lato"/>
              </a:rPr>
              <a:t>colour</a:t>
            </a:r>
            <a:r>
              <a:rPr dirty="0" lang="en-US">
                <a:latin typeface="Lato"/>
              </a:rPr>
              <a:t> in </a:t>
            </a:r>
            <a:r>
              <a:rPr dirty="0" err="1" lang="en-US">
                <a:latin typeface="Lato"/>
              </a:rPr>
              <a:t>HCI</a:t>
            </a:r>
            <a:r>
              <a:rPr dirty="0" lang="en-US">
                <a:latin typeface="Lato"/>
              </a:rPr>
              <a:t>"</a:t>
            </a:r>
          </a:p>
          <a:p>
            <a:pPr indent="-91440" lvl="0" marL="85725">
              <a:buFont typeface="Wingdings"/>
              <a:buChar char=""/>
            </a:pPr>
            <a:r>
              <a:rPr dirty="0" lang="en-US">
                <a:latin typeface="Lato"/>
              </a:rPr>
              <a:t>GOOD: "Investigate ways to increase engagement with online resources"</a:t>
            </a:r>
          </a:p>
          <a:p>
            <a:pPr indent="-91440" lvl="0" marL="85725">
              <a:buFont typeface="Wingdings"/>
              <a:buChar char=""/>
            </a:pPr>
            <a:r>
              <a:rPr dirty="0" lang="en-US">
                <a:latin typeface="Lato"/>
              </a:rPr>
              <a:t/>
            </a:r>
          </a:p>
          <a:p>
            <a:pPr indent="-91440" lvl="0" marL="85725">
              <a:buFont typeface="Wingdings"/>
              <a:buChar char=""/>
            </a:pPr>
            <a:r>
              <a:rPr dirty="0" lang="en-US">
                <a:latin typeface="Lato"/>
              </a:rPr>
              <a:t>BAD:  "Build a website on my </a:t>
            </a:r>
            <a:r>
              <a:rPr dirty="0" err="1" lang="en-US">
                <a:latin typeface="Lato"/>
              </a:rPr>
              <a:t>favourite</a:t>
            </a:r>
            <a:r>
              <a:rPr dirty="0" lang="en-US">
                <a:latin typeface="Lato"/>
              </a:rPr>
              <a:t>......"</a:t>
            </a:r>
          </a:p>
          <a:p>
            <a:pPr indent="-91440" marL="85725">
              <a:buFont typeface="Wingdings"/>
              <a:buChar char=""/>
            </a:pPr>
            <a:r>
              <a:rPr dirty="0" lang="en-US">
                <a:latin typeface="Lato"/>
              </a:rPr>
              <a:t>GOOD: "Develop a </a:t>
            </a:r>
            <a:r>
              <a:rPr dirty="0" err="1" lang="en-US">
                <a:latin typeface="Lato"/>
              </a:rPr>
              <a:t>feature-rich</a:t>
            </a:r>
            <a:r>
              <a:rPr dirty="0" lang="en-US">
                <a:latin typeface="Lato"/>
              </a:rPr>
              <a:t> </a:t>
            </a:r>
            <a:r>
              <a:rPr dirty="0" lang="en-US">
                <a:latin typeface="Lato"/>
              </a:rPr>
              <a:t>practical “Web Enabled Estate Agent” (</a:t>
            </a:r>
            <a:r>
              <a:rPr dirty="0" err="1" lang="en-US">
                <a:latin typeface="Lato"/>
              </a:rPr>
              <a:t>WEEA</a:t>
            </a:r>
            <a:r>
              <a:rPr dirty="0" lang="en-US">
                <a:latin typeface="Lato"/>
              </a:rPr>
              <a:t>)</a:t>
            </a:r>
            <a:r>
              <a:rPr dirty="0" lang="en-US">
                <a:latin typeface="Lato"/>
              </a:rPr>
              <a:t>"</a:t>
            </a:r>
          </a:p>
          <a:p>
            <a:pPr indent="-91440" lvl="0" marL="85725">
              <a:buFont typeface="Wingdings"/>
              <a:buChar char=""/>
            </a:pPr>
            <a:r>
              <a:rPr dirty="0" lang="en-US">
                <a:latin typeface="Lato"/>
              </a:rPr>
              <a:t/>
            </a:r>
          </a:p>
          <a:p>
            <a:pPr lvl="1">
              <a:buFont typeface="Wingdings"/>
              <a:buChar char=""/>
            </a:pPr>
            <a:r>
              <a:rPr dirty="0" lang="en-US">
                <a:latin typeface="Lato"/>
              </a:rPr>
              <a:t/>
            </a:r>
          </a:p>
          <a:p>
            <a:pPr lvl="0">
              <a:buFont typeface="Wingdings"/>
              <a:buChar char=""/>
            </a:pPr>
            <a:r>
              <a:rPr dirty="0" lang="en-US">
                <a:latin typeface="Lato"/>
              </a:rPr>
              <a:t/>
            </a:r>
            <a:endParaRPr dirty="0" lang="en-US">
              <a:latin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Choosing a project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 rot="0">
            <a:off x="822959" y="1845733"/>
            <a:ext cx="7543801" cy="4250266"/>
          </a:xfrm>
        </p:spPr>
        <p:txBody>
          <a:bodyPr rtlCol="0" vert="horz">
            <a:normAutofit fontScale="85000" lnSpcReduction="20000"/>
          </a:bodyPr>
          <a:lstStyle/>
          <a:p>
            <a:pPr>
              <a:buFont typeface="Wingdings"/>
              <a:buChar char=""/>
            </a:pPr>
            <a:r>
              <a:rPr dirty="0" lang="en-US"/>
              <a:t>Students are encouraged to develop their own projects in discussion with a subject specialist.</a:t>
            </a:r>
          </a:p>
          <a:p>
            <a:pPr>
              <a:buFont typeface="Wingdings"/>
              <a:buChar char=""/>
            </a:pPr>
            <a:r>
              <a:rPr dirty="0" lang="en-US"/>
              <a:t>Document with staff suggested projects/areas </a:t>
            </a:r>
          </a:p>
          <a:p>
            <a:pPr>
              <a:buFont typeface="Wingdings"/>
              <a:buChar char=""/>
            </a:pPr>
            <a:r>
              <a:rPr dirty="0" lang="en-US"/>
              <a:t>Project </a:t>
            </a:r>
            <a:r>
              <a:rPr dirty="0" lang="en-US"/>
              <a:t>proposal should be prepared </a:t>
            </a:r>
            <a:r>
              <a:rPr dirty="0" lang="en-US"/>
              <a:t>(see sample)</a:t>
            </a:r>
          </a:p>
          <a:p>
            <a:pPr>
              <a:buFont typeface="Wingdings"/>
              <a:buChar char=""/>
            </a:pPr>
            <a:r>
              <a:rPr dirty="0" lang="en-US"/>
              <a:t>F</a:t>
            </a:r>
            <a:r>
              <a:rPr dirty="0" lang="en-US"/>
              <a:t>ocus </a:t>
            </a:r>
            <a:r>
              <a:rPr dirty="0" lang="en-US"/>
              <a:t>on  key concepts</a:t>
            </a:r>
            <a:r>
              <a:rPr dirty="0" lang="en-US"/>
              <a:t>:</a:t>
            </a:r>
          </a:p>
          <a:p>
            <a:pPr lvl="1">
              <a:buFont typeface="Wingdings"/>
              <a:buChar char=""/>
            </a:pPr>
            <a:r>
              <a:rPr dirty="0" lang="en-US"/>
              <a:t>RESEARCH</a:t>
            </a:r>
            <a:r>
              <a:rPr dirty="0" lang="en-US"/>
              <a:t>: </a:t>
            </a:r>
          </a:p>
          <a:p>
            <a:pPr lvl="2">
              <a:buFont typeface="Wingdings"/>
              <a:buChar char=""/>
            </a:pPr>
            <a:r>
              <a:rPr dirty="0" lang="en-US"/>
              <a:t>What is being investigated  </a:t>
            </a:r>
          </a:p>
          <a:p>
            <a:pPr lvl="2">
              <a:buFont typeface="Wingdings"/>
              <a:buChar char=""/>
            </a:pPr>
            <a:r>
              <a:rPr dirty="0" lang="en-US"/>
              <a:t>How does this relate to other work in the area? </a:t>
            </a:r>
          </a:p>
          <a:p>
            <a:pPr lvl="2">
              <a:buFont typeface="Wingdings"/>
              <a:buChar char=""/>
            </a:pPr>
            <a:r>
              <a:rPr dirty="0" lang="en-US"/>
              <a:t>How will you approach the problem?</a:t>
            </a:r>
          </a:p>
          <a:p>
            <a:pPr lvl="2">
              <a:buFont typeface="Wingdings"/>
              <a:buChar char=""/>
            </a:pPr>
            <a:r>
              <a:rPr dirty="0" lang="en-US"/>
              <a:t/>
            </a:r>
          </a:p>
          <a:p>
            <a:pPr lvl="1">
              <a:buFont typeface="Wingdings"/>
              <a:buChar char=""/>
            </a:pPr>
            <a:r>
              <a:rPr dirty="0" lang="en-US"/>
              <a:t>IMPLEMENTATION: </a:t>
            </a:r>
          </a:p>
          <a:p>
            <a:pPr lvl="2">
              <a:buFont typeface="Wingdings"/>
              <a:buChar char=""/>
            </a:pPr>
            <a:r>
              <a:rPr dirty="0" lang="en-US"/>
              <a:t>Software, experiment, document, data </a:t>
            </a:r>
            <a:r>
              <a:rPr dirty="0" lang="en-US"/>
              <a:t>gathering and analysis</a:t>
            </a:r>
          </a:p>
          <a:p>
            <a:pPr lvl="1">
              <a:buFont typeface="Wingdings"/>
              <a:buChar char=""/>
            </a:pPr>
            <a:r>
              <a:rPr dirty="0" lang="en-US"/>
              <a:t/>
            </a:r>
          </a:p>
          <a:p>
            <a:pPr lvl="1">
              <a:buFont typeface="Wingdings"/>
              <a:buChar char=""/>
            </a:pPr>
            <a:r>
              <a:rPr dirty="0" lang="en-US"/>
              <a:t>EVALUATION</a:t>
            </a:r>
            <a:r>
              <a:rPr dirty="0" lang="en-US"/>
              <a:t>: </a:t>
            </a:r>
          </a:p>
          <a:p>
            <a:pPr lvl="2">
              <a:buFont typeface="Wingdings"/>
              <a:buChar char=""/>
            </a:pPr>
            <a:r>
              <a:rPr dirty="0" lang="en-US"/>
              <a:t>How will you critically evaluate their implementation.</a:t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Types of project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100000" lnSpcReduction="0"/>
          </a:bodyPr>
          <a:lstStyle/>
          <a:p>
            <a:pPr indent="-91440" marL="85725">
              <a:buFont typeface="Arial"/>
              <a:buAutoNum type="arabicPeriod"/>
            </a:pPr>
            <a:r>
              <a:rPr dirty="0" lang="en-US">
                <a:latin typeface="Lato"/>
              </a:rPr>
              <a:t>Discovering the </a:t>
            </a:r>
            <a:r>
              <a:rPr dirty="0" lang="en-US">
                <a:latin typeface="Lato"/>
              </a:rPr>
              <a:t>truth </a:t>
            </a:r>
            <a:r>
              <a:rPr dirty="0" lang="en-US">
                <a:latin typeface="Lato"/>
              </a:rPr>
              <a:t>about something </a:t>
            </a:r>
          </a:p>
          <a:p>
            <a:pPr>
              <a:buFont typeface="Arial"/>
              <a:buAutoNum type="arabicPeriod"/>
            </a:pPr>
            <a:r>
              <a:rPr dirty="0" lang="en-US">
                <a:latin typeface="Lato"/>
              </a:rPr>
              <a:t>Creating</a:t>
            </a:r>
            <a:r>
              <a:rPr dirty="0" lang="en-US">
                <a:latin typeface="Lato"/>
              </a:rPr>
              <a:t>, modi</a:t>
            </a:r>
            <a:r>
              <a:rPr dirty="0" lang="en-US">
                <a:latin typeface="Lato"/>
              </a:rPr>
              <a:t>fying or</a:t>
            </a:r>
            <a:r>
              <a:rPr dirty="0" lang="en-US">
                <a:latin typeface="Lato"/>
              </a:rPr>
              <a:t> ju</a:t>
            </a:r>
            <a:r>
              <a:rPr dirty="0" lang="en-US">
                <a:latin typeface="Lato"/>
              </a:rPr>
              <a:t>stifying a </a:t>
            </a:r>
            <a:r>
              <a:rPr dirty="0" lang="en-US">
                <a:latin typeface="Lato"/>
              </a:rPr>
              <a:t>theory</a:t>
            </a:r>
            <a:r>
              <a:rPr dirty="0" lang="en-US">
                <a:latin typeface="Lato"/>
              </a:rPr>
              <a:t> or model </a:t>
            </a:r>
            <a:r>
              <a:rPr dirty="0" lang="en-US">
                <a:latin typeface="Lato"/>
              </a:rPr>
              <a:t>of something </a:t>
            </a:r>
          </a:p>
          <a:p>
            <a:pPr>
              <a:buFont typeface="Arial"/>
              <a:buAutoNum type="arabicPeriod"/>
            </a:pPr>
            <a:r>
              <a:rPr dirty="0" lang="en-US">
                <a:latin typeface="Lato"/>
              </a:rPr>
              <a:t>Finding a </a:t>
            </a:r>
            <a:r>
              <a:rPr dirty="0" lang="en-US">
                <a:latin typeface="Lato"/>
              </a:rPr>
              <a:t>good, or better,</a:t>
            </a:r>
            <a:r>
              <a:rPr dirty="0" lang="en-US">
                <a:latin typeface="Lato"/>
              </a:rPr>
              <a:t> </a:t>
            </a:r>
            <a:r>
              <a:rPr dirty="0" lang="en-US">
                <a:latin typeface="Lato"/>
              </a:rPr>
              <a:t>way of doing or implementing</a:t>
            </a:r>
            <a:r>
              <a:rPr dirty="0" lang="en-US">
                <a:latin typeface="Lato"/>
              </a:rPr>
              <a:t> something </a:t>
            </a:r>
          </a:p>
          <a:p>
            <a:pPr>
              <a:buFont typeface="Arial"/>
              <a:buAutoNum type="arabicPeriod"/>
            </a:pPr>
            <a:r>
              <a:rPr dirty="0" lang="en-US">
                <a:latin typeface="Lato"/>
              </a:rPr>
              <a:t>Creating something</a:t>
            </a:r>
            <a:r>
              <a:rPr dirty="0" lang="en-US">
                <a:latin typeface="Lato"/>
              </a:rPr>
              <a:t> like a computer pr</a:t>
            </a:r>
            <a:r>
              <a:rPr dirty="0" lang="en-US">
                <a:latin typeface="Lato"/>
              </a:rPr>
              <a:t>o</a:t>
            </a:r>
            <a:r>
              <a:rPr dirty="0" lang="en-US">
                <a:latin typeface="Lato"/>
              </a:rPr>
              <a:t>gr</a:t>
            </a:r>
            <a:r>
              <a:rPr dirty="0" lang="en-US">
                <a:latin typeface="Lato"/>
              </a:rPr>
              <a:t>am for stock control, or a</a:t>
            </a:r>
            <a:r>
              <a:rPr dirty="0" lang="en-US">
                <a:latin typeface="Lato"/>
              </a:rPr>
              <a:t> training </a:t>
            </a:r>
            <a:r>
              <a:rPr dirty="0" lang="en-US">
                <a:latin typeface="Lato"/>
              </a:rPr>
              <a:t>course</a:t>
            </a:r>
            <a:r>
              <a:rPr dirty="0" lang="en-US">
                <a:latin typeface="Lato"/>
              </a:rPr>
              <a:t>. </a:t>
            </a:r>
            <a:endParaRPr dirty="0" lang="en-US">
              <a:latin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Types of implementation and evaluation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 rot="0">
            <a:off x="822960" y="1845735"/>
            <a:ext cx="7543800" cy="4345324"/>
          </a:xfrm>
        </p:spPr>
        <p:txBody>
          <a:bodyPr rtlCol="0" vert="horz">
            <a:normAutofit fontScale="92500" lnSpcReduction="20000"/>
          </a:bodyPr>
          <a:lstStyle/>
          <a:p>
            <a:pPr indent="0" marL="0">
              <a:buFont typeface="Arial"/>
              <a:buNone/>
            </a:pPr>
            <a:r>
              <a:rPr dirty="0" lang="en-US" sz="1600">
                <a:latin typeface="Times New Roman"/>
              </a:rPr>
              <a:t>  </a:t>
            </a:r>
            <a:br>
              <a:rPr dirty="0" lang="en-US"/>
            </a:br>
            <a:r>
              <a:rPr b="1" dirty="0" lang="en-US">
                <a:latin typeface="Lato"/>
              </a:rPr>
              <a:t>    </a:t>
            </a:r>
            <a:r>
              <a:rPr b="1" dirty="0" lang="en-US">
                <a:latin typeface="Calibri"/>
              </a:rPr>
              <a:t>S</a:t>
            </a:r>
            <a:r>
              <a:rPr b="1" dirty="0" lang="en-US">
                <a:latin typeface="Calibri"/>
              </a:rPr>
              <a:t>oftware</a:t>
            </a:r>
            <a:r>
              <a:rPr dirty="0" lang="en-US">
                <a:latin typeface="Calibri"/>
              </a:rPr>
              <a:t> </a:t>
            </a:r>
          </a:p>
          <a:p>
            <a:pPr lvl="1">
              <a:buFont typeface="Arial"/>
              <a:buChar char="•"/>
            </a:pPr>
            <a:r>
              <a:rPr dirty="0" lang="en-US">
                <a:latin typeface="Calibri"/>
              </a:rPr>
              <a:t>testing and/or user testing </a:t>
            </a:r>
            <a:r>
              <a:rPr dirty="0" lang="en-US">
                <a:latin typeface="Calibri"/>
              </a:rPr>
              <a:t> </a:t>
            </a:r>
          </a:p>
          <a:p>
            <a:pPr indent="0" marL="0">
              <a:buFont typeface="Arial"/>
              <a:buNone/>
            </a:pPr>
            <a:r>
              <a:rPr b="1" dirty="0" lang="en-US">
                <a:latin typeface="Calibri"/>
              </a:rPr>
              <a:t>    </a:t>
            </a:r>
            <a:r>
              <a:rPr b="1" dirty="0" lang="en-US">
                <a:latin typeface="Calibri"/>
              </a:rPr>
              <a:t>Experimental study</a:t>
            </a:r>
          </a:p>
          <a:p>
            <a:pPr lvl="1">
              <a:buFont typeface="Arial"/>
              <a:buChar char="•"/>
            </a:pPr>
            <a:r>
              <a:rPr dirty="0" lang="en-US">
                <a:latin typeface="Calibri"/>
              </a:rPr>
              <a:t>consider not only the outcomes of the experiment,  </a:t>
            </a:r>
            <a:br>
              <a:rPr dirty="0" lang="en-US">
                <a:latin typeface="Calibri"/>
              </a:rPr>
            </a:br>
            <a:r>
              <a:rPr dirty="0" lang="en-US">
                <a:latin typeface="Calibri"/>
              </a:rPr>
              <a:t>experimental design, eg. the validity of the experiment;</a:t>
            </a:r>
            <a:r>
              <a:rPr dirty="0" lang="en-US">
                <a:latin typeface="Calibri"/>
              </a:rPr>
              <a:t>repeatability of the experiment</a:t>
            </a:r>
          </a:p>
          <a:p>
            <a:pPr lvl="1">
              <a:buFont typeface="Arial"/>
              <a:buChar char="•"/>
            </a:pPr>
            <a:r>
              <a:rPr b="1" dirty="0" lang="en-US">
                <a:latin typeface="Calibri"/>
              </a:rPr>
              <a:t/>
            </a:r>
          </a:p>
          <a:p>
            <a:pPr indent="0" lvl="1" marL="200025">
              <a:buFont typeface="Arial"/>
              <a:buNone/>
            </a:pPr>
            <a:r>
              <a:rPr b="1" dirty="0" lang="en-US">
                <a:latin typeface="Calibri"/>
              </a:rPr>
              <a:t>Document</a:t>
            </a:r>
            <a:r>
              <a:rPr dirty="0" lang="en-US">
                <a:latin typeface="Calibri"/>
              </a:rPr>
              <a:t> (eg. a policy document or a </a:t>
            </a:r>
            <a:r>
              <a:rPr dirty="0" lang="en-US">
                <a:latin typeface="Calibri"/>
              </a:rPr>
              <a:t>procedure)  </a:t>
            </a:r>
          </a:p>
          <a:p>
            <a:pPr lvl="1">
              <a:buFont typeface="Arial"/>
              <a:buChar char="•"/>
            </a:pPr>
            <a:r>
              <a:rPr dirty="0" lang="en-US">
                <a:latin typeface="Calibri"/>
              </a:rPr>
              <a:t>evaluation</a:t>
            </a:r>
            <a:r>
              <a:rPr dirty="0" lang="en-US">
                <a:latin typeface="Calibri"/>
              </a:rPr>
              <a:t> needs to be conducted with </a:t>
            </a:r>
            <a:r>
              <a:rPr dirty="0" lang="en-US" u="sng">
                <a:latin typeface="Calibri"/>
              </a:rPr>
              <a:t>representative end users</a:t>
            </a:r>
            <a:r>
              <a:rPr dirty="0" lang="en-US">
                <a:latin typeface="Calibri"/>
              </a:rPr>
              <a:t>. (This point</a:t>
            </a:r>
            <a:br>
              <a:rPr dirty="0" lang="en-US">
                <a:latin typeface="Calibri"/>
              </a:rPr>
            </a:br>
            <a:r>
              <a:rPr dirty="0" lang="en-US">
                <a:latin typeface="Calibri"/>
              </a:rPr>
              <a:t>should be carefully considered before embarking on a project that has a</a:t>
            </a:r>
            <a:br>
              <a:rPr dirty="0" lang="en-US">
                <a:latin typeface="Calibri"/>
              </a:rPr>
            </a:br>
            <a:r>
              <a:rPr dirty="0" lang="en-US">
                <a:latin typeface="Calibri"/>
              </a:rPr>
              <a:t>document as the implementation). </a:t>
            </a:r>
          </a:p>
          <a:p>
            <a:pPr indent="0" lvl="1" marL="200025">
              <a:buFont typeface="Arial"/>
              <a:buNone/>
            </a:pPr>
            <a:br>
              <a:rPr dirty="0" lang="en-US">
                <a:latin typeface="Calibri"/>
              </a:rPr>
            </a:br>
            <a:r>
              <a:rPr b="1" dirty="0" lang="en-US">
                <a:latin typeface="Calibri"/>
              </a:rPr>
              <a:t>Primary data gathering and analysis</a:t>
            </a:r>
          </a:p>
          <a:p>
            <a:pPr lvl="1">
              <a:buFont typeface="Arial"/>
              <a:buChar char="•"/>
            </a:pPr>
            <a:r>
              <a:rPr dirty="0" lang="en-US">
                <a:latin typeface="Calibri"/>
              </a:rPr>
              <a:t>evaluation </a:t>
            </a:r>
            <a:r>
              <a:rPr dirty="0" lang="en-US">
                <a:latin typeface="Calibri"/>
              </a:rPr>
              <a:t>should consider the design of the data gathering instrument, the validity of </a:t>
            </a:r>
            <a:r>
              <a:rPr dirty="0" lang="en-US">
                <a:latin typeface="Calibri"/>
              </a:rPr>
              <a:t>the results; the repeatability of the study.</a:t>
            </a:r>
          </a:p>
          <a:p>
            <a:pPr lvl="1">
              <a:buFont typeface="Arial"/>
              <a:buChar char="•"/>
            </a:pPr>
            <a:r>
              <a:rPr dirty="0" lang="en-US">
                <a:latin typeface="Calibri"/>
              </a:rPr>
              <a:t> The data should be subjected to a statistical analysis.</a:t>
            </a:r>
            <a:endParaRPr dirty="0" lang="en-US">
              <a:latin typeface="Calibri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presetShape" val="TWO_EDGED_FRAME:0.0,1.0"/>
</p:tagLst>
</file>

<file path=ppt/tags/tag2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presetShape" val="TOP_BANNER:"/>
</p:tagLst>
</file>

<file path=ppt/tags/tag3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presetShape" val="SQUARE_ON_CIRCLE_BOARD:"/>
</p:tagLst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Retrospect">
  <a:themeElements>
    <a:clrScheme name="Theatrical">
      <a:dk1>
        <a:srgbClr val="000000"/>
      </a:dk1>
      <a:lt1>
        <a:srgbClr val="ffffff"/>
      </a:lt1>
      <a:dk2>
        <a:srgbClr val="300b33"/>
      </a:dk2>
      <a:lt2>
        <a:srgbClr val="fff5f7"/>
      </a:lt2>
      <a:accent1>
        <a:srgbClr val="bd416d"/>
      </a:accent1>
      <a:accent2>
        <a:srgbClr val="ea6ea2"/>
      </a:accent2>
      <a:accent3>
        <a:srgbClr val="ab549b"/>
      </a:accent3>
      <a:accent4>
        <a:srgbClr val="835c86"/>
      </a:accent4>
      <a:accent5>
        <a:srgbClr val="d4a18f"/>
      </a:accent5>
      <a:accent6>
        <a:srgbClr val="8cc7ce"/>
      </a:accent6>
      <a:hlink>
        <a:srgbClr val="8cc7ce"/>
      </a:hlink>
      <a:folHlink>
        <a:srgbClr val="835c86"/>
      </a:folHlink>
    </a:clrScheme>
    <a:fontScheme name="Retrospec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b="100000" l="100000" r="100000" t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b="100000" l="100000" r="100000" t="100000"/>
          </a:path>
        </a:gradFill>
      </a:fillStyleLst>
      <a:lnStyleLst>
        <a:ln cap="flat" w="12700">
          <a:solidFill>
            <a:schemeClr val="phClr"/>
          </a:solidFill>
          <a:prstDash val="solid"/>
        </a:ln>
        <a:ln cap="flat" w="15875">
          <a:solidFill>
            <a:schemeClr val="phClr"/>
          </a:solidFill>
          <a:prstDash val="solid"/>
        </a:ln>
        <a:ln cap="flat" w="254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Retrospect">
  <a:themeElements>
    <a:clrScheme name="Theatrical">
      <a:dk1>
        <a:srgbClr val="000000"/>
      </a:dk1>
      <a:lt1>
        <a:srgbClr val="ffffff"/>
      </a:lt1>
      <a:dk2>
        <a:srgbClr val="300b33"/>
      </a:dk2>
      <a:lt2>
        <a:srgbClr val="fff5f7"/>
      </a:lt2>
      <a:accent1>
        <a:srgbClr val="bd416d"/>
      </a:accent1>
      <a:accent2>
        <a:srgbClr val="ea6ea2"/>
      </a:accent2>
      <a:accent3>
        <a:srgbClr val="ab549b"/>
      </a:accent3>
      <a:accent4>
        <a:srgbClr val="835c86"/>
      </a:accent4>
      <a:accent5>
        <a:srgbClr val="d4a18f"/>
      </a:accent5>
      <a:accent6>
        <a:srgbClr val="8cc7ce"/>
      </a:accent6>
      <a:hlink>
        <a:srgbClr val="8cc7ce"/>
      </a:hlink>
      <a:folHlink>
        <a:srgbClr val="835c86"/>
      </a:folHlink>
    </a:clrScheme>
    <a:fontScheme name="Retrospec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b="100000" l="100000" r="100000" t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b="100000" l="100000" r="100000" t="100000"/>
          </a:path>
        </a:gradFill>
      </a:fillStyleLst>
      <a:lnStyleLst>
        <a:ln cap="flat" w="12700">
          <a:solidFill>
            <a:schemeClr val="phClr"/>
          </a:solidFill>
          <a:prstDash val="solid"/>
        </a:ln>
        <a:ln cap="flat" w="15875">
          <a:solidFill>
            <a:schemeClr val="phClr"/>
          </a:solidFill>
          <a:prstDash val="solid"/>
        </a:ln>
        <a:ln cap="flat" w="254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>Alex Lohfink</dc:creator>
  <cp:lastModifiedBy>Alex Lohfink</cp:lastModifiedBy>
  <dcterms:created xmlns:xsi="http://www.w3.org/2001/XMLSchema-instance" xsi:type="dcterms:W3CDTF">2019-08-21T11:30:02Z</dcterms:created>
  <dcterms:modified xmlns:xsi="http://www.w3.org/2001/XMLSchema-instance" xsi:type="dcterms:W3CDTF">2019-08-29T12:36:15Z</dcterms:modified>
</cp:coreProperties>
</file>