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9" r:id="rId4"/>
    <p:sldId id="317" r:id="rId5"/>
    <p:sldId id="318" r:id="rId6"/>
    <p:sldId id="294" r:id="rId7"/>
    <p:sldId id="295" r:id="rId8"/>
    <p:sldId id="266" r:id="rId9"/>
    <p:sldId id="267" r:id="rId10"/>
    <p:sldId id="293" r:id="rId11"/>
    <p:sldId id="272" r:id="rId12"/>
    <p:sldId id="273" r:id="rId13"/>
    <p:sldId id="274" r:id="rId14"/>
    <p:sldId id="275" r:id="rId15"/>
    <p:sldId id="276" r:id="rId16"/>
    <p:sldId id="277" r:id="rId17"/>
    <p:sldId id="279" r:id="rId18"/>
    <p:sldId id="268" r:id="rId19"/>
    <p:sldId id="302" r:id="rId20"/>
    <p:sldId id="296" r:id="rId21"/>
    <p:sldId id="297" r:id="rId22"/>
    <p:sldId id="298" r:id="rId23"/>
    <p:sldId id="299" r:id="rId24"/>
    <p:sldId id="300" r:id="rId25"/>
    <p:sldId id="301" r:id="rId26"/>
    <p:sldId id="304" r:id="rId27"/>
    <p:sldId id="305" r:id="rId28"/>
    <p:sldId id="306" r:id="rId29"/>
    <p:sldId id="307" r:id="rId30"/>
    <p:sldId id="308" r:id="rId31"/>
    <p:sldId id="309" r:id="rId32"/>
    <p:sldId id="310" r:id="rId33"/>
    <p:sldId id="311" r:id="rId34"/>
    <p:sldId id="312" r:id="rId35"/>
    <p:sldId id="313" r:id="rId36"/>
    <p:sldId id="314" r:id="rId37"/>
    <p:sldId id="315" r:id="rId38"/>
    <p:sldId id="316"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1716" y="11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0D86E8-C561-401D-950F-E4652DAF7A82}" type="datetimeFigureOut">
              <a:rPr lang="en-GB" smtClean="0"/>
              <a:pPr/>
              <a:t>24/09/2019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25791B-D9D1-4AB9-82FB-5EAF5D334885}" type="slidenum">
              <a:rPr lang="en-GB" smtClean="0"/>
              <a:pPr/>
              <a:t>‹#›</a:t>
            </a:fld>
            <a:endParaRPr lang="en-GB"/>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0D86E8-C561-401D-950F-E4652DAF7A82}" type="datetimeFigureOut">
              <a:rPr lang="en-GB" smtClean="0"/>
              <a:pPr/>
              <a:t>24/09/2019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25791B-D9D1-4AB9-82FB-5EAF5D33488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0D86E8-C561-401D-950F-E4652DAF7A82}" type="datetimeFigureOut">
              <a:rPr lang="en-GB" smtClean="0"/>
              <a:pPr/>
              <a:t>24/09/2019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25791B-D9D1-4AB9-82FB-5EAF5D334885}"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6781800" cy="1600200"/>
          </a:xfrm>
        </p:spPr>
        <p:txBody>
          <a:bodyPr/>
          <a:lstStyle/>
          <a:p>
            <a:r>
              <a:rPr lang="en-US" dirty="0"/>
              <a:t>Click to edit Master title style</a:t>
            </a:r>
          </a:p>
        </p:txBody>
      </p:sp>
      <p:sp>
        <p:nvSpPr>
          <p:cNvPr id="3" name="Content Placeholder 2"/>
          <p:cNvSpPr>
            <a:spLocks noGrp="1"/>
          </p:cNvSpPr>
          <p:nvPr>
            <p:ph idx="1"/>
          </p:nvPr>
        </p:nvSpPr>
        <p:spPr>
          <a:xfrm>
            <a:off x="755576" y="2132856"/>
            <a:ext cx="754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0D86E8-C561-401D-950F-E4652DAF7A82}" type="datetimeFigureOut">
              <a:rPr lang="en-GB" smtClean="0"/>
              <a:pPr/>
              <a:t>24/09/2019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25791B-D9D1-4AB9-82FB-5EAF5D334885}"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0D86E8-C561-401D-950F-E4652DAF7A82}" type="datetimeFigureOut">
              <a:rPr lang="en-GB" smtClean="0"/>
              <a:pPr/>
              <a:t>24/09/2019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25791B-D9D1-4AB9-82FB-5EAF5D334885}" type="slidenum">
              <a:rPr lang="en-GB" smtClean="0"/>
              <a:pPr/>
              <a:t>‹#›</a:t>
            </a:fld>
            <a:endParaRPr lang="en-GB"/>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80D86E8-C561-401D-950F-E4652DAF7A82}" type="datetimeFigureOut">
              <a:rPr lang="en-GB" smtClean="0"/>
              <a:pPr/>
              <a:t>24/09/2019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25791B-D9D1-4AB9-82FB-5EAF5D334885}"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0D86E8-C561-401D-950F-E4652DAF7A82}" type="datetimeFigureOut">
              <a:rPr lang="en-GB" smtClean="0"/>
              <a:pPr/>
              <a:t>24/09/2019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025791B-D9D1-4AB9-82FB-5EAF5D334885}" type="slidenum">
              <a:rPr lang="en-GB" smtClean="0"/>
              <a:pPr/>
              <a:t>‹#›</a:t>
            </a:fld>
            <a:endParaRPr lang="en-GB"/>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0D86E8-C561-401D-950F-E4652DAF7A82}" type="datetimeFigureOut">
              <a:rPr lang="en-GB" smtClean="0"/>
              <a:pPr/>
              <a:t>24/09/2019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025791B-D9D1-4AB9-82FB-5EAF5D334885}"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0D86E8-C561-401D-950F-E4652DAF7A82}" type="datetimeFigureOut">
              <a:rPr lang="en-GB" smtClean="0"/>
              <a:pPr/>
              <a:t>24/09/2019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025791B-D9D1-4AB9-82FB-5EAF5D334885}"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a:t>Click to edit Master title style</a:t>
            </a:r>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0D86E8-C561-401D-950F-E4652DAF7A82}" type="datetimeFigureOut">
              <a:rPr lang="en-GB" smtClean="0"/>
              <a:pPr/>
              <a:t>24/09/2019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25791B-D9D1-4AB9-82FB-5EAF5D334885}" type="slidenum">
              <a:rPr lang="en-GB" smtClean="0"/>
              <a:pPr/>
              <a:t>‹#›</a:t>
            </a:fld>
            <a:endParaRPr lang="en-GB"/>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0D86E8-C561-401D-950F-E4652DAF7A82}" type="datetimeFigureOut">
              <a:rPr lang="en-GB" smtClean="0"/>
              <a:pPr/>
              <a:t>24/09/2019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25791B-D9D1-4AB9-82FB-5EAF5D334885}"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980D86E8-C561-401D-950F-E4652DAF7A82}" type="datetimeFigureOut">
              <a:rPr lang="en-GB" smtClean="0"/>
              <a:pPr/>
              <a:t>24/09/2019</a:t>
            </a:fld>
            <a:endParaRPr lang="en-GB"/>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GB"/>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1025791B-D9D1-4AB9-82FB-5EAF5D334885}" type="slidenum">
              <a:rPr lang="en-GB" smtClean="0"/>
              <a:pPr/>
              <a:t>‹#›</a:t>
            </a:fld>
            <a:endParaRPr lang="en-GB"/>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ric.llewellyn@southwales.ac.uk" TargetMode="External"/><Relationship Id="rId2" Type="http://schemas.openxmlformats.org/officeDocument/2006/relationships/hyperlink" Target="mailto:david.kidner@southwales.ac.uk"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1.png"/><Relationship Id="rId4" Type="http://schemas.openxmlformats.org/officeDocument/2006/relationships/image" Target="../media/image9.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4800" dirty="0">
                <a:solidFill>
                  <a:schemeClr val="bg1"/>
                </a:solidFill>
                <a:latin typeface="Arial Black" panose="020B0A04020102020204" pitchFamily="34" charset="0"/>
              </a:rPr>
              <a:t>IS3S661</a:t>
            </a:r>
            <a:br>
              <a:rPr lang="en-GB" sz="4800" dirty="0">
                <a:solidFill>
                  <a:schemeClr val="bg1"/>
                </a:solidFill>
                <a:latin typeface="Arial Black" panose="020B0A04020102020204" pitchFamily="34" charset="0"/>
              </a:rPr>
            </a:br>
            <a:r>
              <a:rPr lang="en-GB" sz="4800" dirty="0">
                <a:solidFill>
                  <a:schemeClr val="bg1"/>
                </a:solidFill>
                <a:latin typeface="Arial Black" panose="020B0A04020102020204" pitchFamily="34" charset="0"/>
              </a:rPr>
              <a:t>Strategic IS</a:t>
            </a:r>
            <a:br>
              <a:rPr lang="en-GB" sz="4800" dirty="0">
                <a:solidFill>
                  <a:schemeClr val="bg1"/>
                </a:solidFill>
                <a:latin typeface="Arial Black" panose="020B0A04020102020204" pitchFamily="34" charset="0"/>
              </a:rPr>
            </a:br>
            <a:r>
              <a:rPr lang="en-GB" sz="4800" dirty="0">
                <a:solidFill>
                  <a:schemeClr val="bg1"/>
                </a:solidFill>
                <a:latin typeface="Arial Black" panose="020B0A04020102020204" pitchFamily="34" charset="0"/>
              </a:rPr>
              <a:t>Management </a:t>
            </a:r>
            <a:r>
              <a:rPr lang="en-GB" sz="4800" dirty="0"/>
              <a:t/>
            </a:r>
            <a:br>
              <a:rPr lang="en-GB" sz="4800" dirty="0"/>
            </a:br>
            <a:r>
              <a:rPr lang="en-GB" sz="4800" dirty="0"/>
              <a:t/>
            </a:r>
            <a:br>
              <a:rPr lang="en-GB" sz="4800" dirty="0"/>
            </a:br>
            <a:r>
              <a:rPr lang="en-GB" sz="4800" dirty="0"/>
              <a:t/>
            </a:r>
            <a:br>
              <a:rPr lang="en-GB" sz="4800" dirty="0"/>
            </a:br>
            <a:endParaRPr lang="en-GB" sz="4800" dirty="0"/>
          </a:p>
        </p:txBody>
      </p:sp>
      <p:sp>
        <p:nvSpPr>
          <p:cNvPr id="3" name="Subtitle 2"/>
          <p:cNvSpPr>
            <a:spLocks noGrp="1"/>
          </p:cNvSpPr>
          <p:nvPr>
            <p:ph type="subTitle" idx="1"/>
          </p:nvPr>
        </p:nvSpPr>
        <p:spPr>
          <a:xfrm>
            <a:off x="762000" y="3573016"/>
            <a:ext cx="7842448" cy="2141984"/>
          </a:xfrm>
        </p:spPr>
        <p:txBody>
          <a:bodyPr>
            <a:normAutofit/>
          </a:bodyPr>
          <a:lstStyle/>
          <a:p>
            <a:r>
              <a:rPr lang="en-GB" b="1" dirty="0">
                <a:latin typeface="Arial" panose="020B0604020202020204" pitchFamily="34" charset="0"/>
                <a:cs typeface="Arial" panose="020B0604020202020204" pitchFamily="34" charset="0"/>
              </a:rPr>
              <a:t>Module Overview &amp; Context, Roles and Uses</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David </a:t>
            </a:r>
            <a:r>
              <a:rPr lang="en-GB" dirty="0" err="1">
                <a:latin typeface="Arial" panose="020B0604020202020204" pitchFamily="34" charset="0"/>
                <a:cs typeface="Arial" panose="020B0604020202020204" pitchFamily="34" charset="0"/>
              </a:rPr>
              <a:t>Kidner</a:t>
            </a:r>
            <a:r>
              <a:rPr lang="en-GB" dirty="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rPr>
              <a:t>(J302) </a:t>
            </a:r>
            <a:r>
              <a:rPr lang="en-GB" sz="2000" dirty="0">
                <a:latin typeface="Arial" panose="020B0604020202020204" pitchFamily="34" charset="0"/>
                <a:cs typeface="Arial" panose="020B0604020202020204" pitchFamily="34" charset="0"/>
                <a:hlinkClick r:id="rId2"/>
              </a:rPr>
              <a:t>david.kidner@southwales.ac.uk</a:t>
            </a:r>
            <a:endParaRPr lang="en-GB" sz="2000"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Paul Jarvis </a:t>
            </a:r>
            <a:r>
              <a:rPr lang="en-GB" sz="2000" dirty="0">
                <a:latin typeface="Arial" panose="020B0604020202020204" pitchFamily="34" charset="0"/>
                <a:cs typeface="Arial" panose="020B0604020202020204" pitchFamily="34" charset="0"/>
              </a:rPr>
              <a:t>(J303) </a:t>
            </a:r>
            <a:r>
              <a:rPr lang="en-GB" sz="2000" dirty="0">
                <a:latin typeface="Arial" panose="020B0604020202020204" pitchFamily="34" charset="0"/>
                <a:cs typeface="Arial" panose="020B0604020202020204" pitchFamily="34" charset="0"/>
                <a:hlinkClick r:id="rId3"/>
              </a:rPr>
              <a:t>paul.jarvis@southwales.ac.uk</a:t>
            </a:r>
            <a:endParaRPr lang="en-GB" sz="2000" dirty="0">
              <a:latin typeface="Arial" panose="020B0604020202020204" pitchFamily="34" charset="0"/>
              <a:cs typeface="Arial" panose="020B0604020202020204" pitchFamily="34" charset="0"/>
            </a:endParaRPr>
          </a:p>
          <a:p>
            <a:endParaRPr lang="en-GB" sz="2000" dirty="0"/>
          </a:p>
        </p:txBody>
      </p:sp>
      <p:pic>
        <p:nvPicPr>
          <p:cNvPr id="5" name="Picture 4" descr="USW logo Raspberry Screen.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4288" y="31494"/>
            <a:ext cx="1080000" cy="1105736"/>
          </a:xfrm>
          <a:prstGeom prst="rect">
            <a:avLst/>
          </a:prstGeom>
        </p:spPr>
      </p:pic>
    </p:spTree>
    <p:extLst>
      <p:ext uri="{BB962C8B-B14F-4D97-AF65-F5344CB8AC3E}">
        <p14:creationId xmlns:p14="http://schemas.microsoft.com/office/powerpoint/2010/main" val="3647159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755650" y="1557338"/>
            <a:ext cx="8137525" cy="4462462"/>
          </a:xfrm>
          <a:prstGeom prst="rect">
            <a:avLst/>
          </a:prstGeom>
        </p:spPr>
        <p:txBody>
          <a:bodyPr/>
          <a:lstStyle/>
          <a:p>
            <a:pPr marL="274320" marR="0" lvl="0" indent="-27432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r>
              <a:rPr kumimoji="0" lang="en-GB" altLang="en-US" sz="2400" b="0" i="0" u="none" strike="noStrike" kern="1200" cap="none" spc="0" normalizeH="0" baseline="0" noProof="0" dirty="0">
                <a:ln>
                  <a:noFill/>
                </a:ln>
                <a:solidFill>
                  <a:schemeClr val="tx2"/>
                </a:solidFill>
                <a:effectLst/>
                <a:uLnTx/>
                <a:uFillTx/>
                <a:latin typeface="+mn-lt"/>
                <a:ea typeface="+mn-ea"/>
                <a:cs typeface="+mn-cs"/>
              </a:rPr>
              <a:t>e-Commerce is a subset of e-Business</a:t>
            </a:r>
          </a:p>
          <a:p>
            <a:pPr marL="274320" marR="0" lvl="0" indent="-27432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r>
              <a:rPr kumimoji="0" lang="en-GB" altLang="en-US" sz="2400" b="0" i="0" u="none" strike="noStrike" kern="1200" cap="none" spc="0" normalizeH="0" baseline="0" noProof="0" dirty="0">
                <a:ln>
                  <a:noFill/>
                </a:ln>
                <a:solidFill>
                  <a:schemeClr val="tx2"/>
                </a:solidFill>
                <a:effectLst/>
                <a:uLnTx/>
                <a:uFillTx/>
                <a:latin typeface="+mn-lt"/>
                <a:ea typeface="+mn-ea"/>
                <a:cs typeface="+mn-cs"/>
              </a:rPr>
              <a:t>In a nutshell …</a:t>
            </a:r>
          </a:p>
          <a:p>
            <a:pPr marL="274320" marR="0" lvl="0" indent="-27432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endParaRPr kumimoji="0" lang="en-GB" altLang="en-US" sz="2400" b="0" i="0" u="none" strike="noStrike" kern="1200" cap="none" spc="0" normalizeH="0" baseline="0" noProof="0" dirty="0">
              <a:ln>
                <a:noFill/>
              </a:ln>
              <a:solidFill>
                <a:schemeClr val="tx2"/>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endParaRPr kumimoji="0" lang="en-GB" altLang="en-US" sz="2400" b="0" i="0" u="none" strike="noStrike" kern="1200" cap="none" spc="0" normalizeH="0" baseline="0" noProof="0" dirty="0">
              <a:ln>
                <a:noFill/>
              </a:ln>
              <a:solidFill>
                <a:schemeClr val="tx2"/>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Tx/>
              <a:buFont typeface="Arial" pitchFamily="34" charset="0"/>
              <a:buNone/>
              <a:tabLst/>
              <a:defRPr/>
            </a:pPr>
            <a:endParaRPr kumimoji="0" lang="en-GB" altLang="en-US" sz="2400" b="0" i="0" u="none" strike="noStrike" kern="1200" cap="none" spc="0" normalizeH="0" baseline="0" noProof="0" dirty="0">
              <a:ln>
                <a:noFill/>
              </a:ln>
              <a:solidFill>
                <a:schemeClr val="tx2"/>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endParaRPr kumimoji="0" lang="en-GB" altLang="en-US" sz="2400" b="0" i="0" u="none" strike="noStrike" kern="1200" cap="none" spc="0" normalizeH="0" baseline="0" noProof="0" dirty="0">
              <a:ln>
                <a:noFill/>
              </a:ln>
              <a:solidFill>
                <a:schemeClr val="tx2"/>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endParaRPr kumimoji="0" lang="en-GB" altLang="en-US" sz="2400" b="0" i="0" u="none" strike="noStrike" kern="1200" cap="none" spc="0" normalizeH="0" baseline="0" noProof="0" dirty="0">
              <a:ln>
                <a:noFill/>
              </a:ln>
              <a:solidFill>
                <a:schemeClr val="tx2"/>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endParaRPr kumimoji="0" lang="en-GB" altLang="en-US" sz="2400" b="0" i="0" u="none" strike="noStrike" kern="1200" cap="none" spc="0" normalizeH="0" baseline="0" noProof="0" dirty="0">
              <a:ln>
                <a:noFill/>
              </a:ln>
              <a:solidFill>
                <a:schemeClr val="tx2"/>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endParaRPr kumimoji="0" lang="en-GB" altLang="en-US" sz="2400" b="0" i="0" u="none" strike="noStrike" kern="1200" cap="none" spc="0" normalizeH="0" baseline="0" noProof="0" dirty="0">
              <a:ln>
                <a:noFill/>
              </a:ln>
              <a:solidFill>
                <a:schemeClr val="tx2"/>
              </a:solidFill>
              <a:effectLst/>
              <a:uLnTx/>
              <a:uFillTx/>
              <a:latin typeface="+mn-lt"/>
              <a:ea typeface="+mn-ea"/>
              <a:cs typeface="+mn-cs"/>
            </a:endParaRPr>
          </a:p>
        </p:txBody>
      </p:sp>
      <p:grpSp>
        <p:nvGrpSpPr>
          <p:cNvPr id="3" name="Group 2"/>
          <p:cNvGrpSpPr>
            <a:grpSpLocks/>
          </p:cNvGrpSpPr>
          <p:nvPr/>
        </p:nvGrpSpPr>
        <p:grpSpPr bwMode="auto">
          <a:xfrm>
            <a:off x="1692275" y="2708275"/>
            <a:ext cx="5400675" cy="3313113"/>
            <a:chOff x="1691680" y="2708920"/>
            <a:chExt cx="5400600" cy="3312368"/>
          </a:xfrm>
        </p:grpSpPr>
        <p:sp>
          <p:nvSpPr>
            <p:cNvPr id="4" name="Oval 3"/>
            <p:cNvSpPr/>
            <p:nvPr/>
          </p:nvSpPr>
          <p:spPr>
            <a:xfrm>
              <a:off x="1691680" y="2708920"/>
              <a:ext cx="5400600" cy="3312368"/>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 name="TextBox 2"/>
            <p:cNvSpPr txBox="1">
              <a:spLocks noChangeArrowheads="1"/>
            </p:cNvSpPr>
            <p:nvPr/>
          </p:nvSpPr>
          <p:spPr bwMode="auto">
            <a:xfrm>
              <a:off x="3684094" y="2861322"/>
              <a:ext cx="1415772" cy="369332"/>
            </a:xfrm>
            <a:prstGeom prst="rect">
              <a:avLst/>
            </a:prstGeom>
            <a:noFill/>
            <a:ln w="9525">
              <a:noFill/>
              <a:miter lim="800000"/>
              <a:headEnd/>
              <a:tailEnd/>
            </a:ln>
          </p:spPr>
          <p:txBody>
            <a:bodyPr wrap="none">
              <a:spAutoFit/>
            </a:bodyPr>
            <a:lstStyle/>
            <a:p>
              <a:r>
                <a:rPr lang="en-GB" b="1">
                  <a:solidFill>
                    <a:schemeClr val="bg1"/>
                  </a:solidFill>
                </a:rPr>
                <a:t>e-Business</a:t>
              </a:r>
            </a:p>
          </p:txBody>
        </p:sp>
      </p:grpSp>
      <p:grpSp>
        <p:nvGrpSpPr>
          <p:cNvPr id="6" name="Group 5"/>
          <p:cNvGrpSpPr>
            <a:grpSpLocks/>
          </p:cNvGrpSpPr>
          <p:nvPr/>
        </p:nvGrpSpPr>
        <p:grpSpPr bwMode="auto">
          <a:xfrm>
            <a:off x="2555875" y="3213100"/>
            <a:ext cx="3744913" cy="2312988"/>
            <a:chOff x="2555776" y="3212976"/>
            <a:chExt cx="3744416" cy="2312640"/>
          </a:xfrm>
        </p:grpSpPr>
        <p:sp>
          <p:nvSpPr>
            <p:cNvPr id="7" name="Oval 6"/>
            <p:cNvSpPr/>
            <p:nvPr/>
          </p:nvSpPr>
          <p:spPr>
            <a:xfrm>
              <a:off x="2555776" y="3212976"/>
              <a:ext cx="3744416" cy="2312640"/>
            </a:xfrm>
            <a:prstGeom prst="ellipse">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8" name="TextBox 8"/>
            <p:cNvSpPr txBox="1">
              <a:spLocks noChangeArrowheads="1"/>
            </p:cNvSpPr>
            <p:nvPr/>
          </p:nvSpPr>
          <p:spPr bwMode="auto">
            <a:xfrm>
              <a:off x="3684094" y="3372965"/>
              <a:ext cx="1582484" cy="369332"/>
            </a:xfrm>
            <a:prstGeom prst="rect">
              <a:avLst/>
            </a:prstGeom>
            <a:noFill/>
            <a:ln w="9525">
              <a:noFill/>
              <a:miter lim="800000"/>
              <a:headEnd/>
              <a:tailEnd/>
            </a:ln>
          </p:spPr>
          <p:txBody>
            <a:bodyPr wrap="none">
              <a:spAutoFit/>
            </a:bodyPr>
            <a:lstStyle/>
            <a:p>
              <a:r>
                <a:rPr lang="en-GB" b="1">
                  <a:solidFill>
                    <a:schemeClr val="bg1"/>
                  </a:solidFill>
                </a:rPr>
                <a:t>e-Commerce</a:t>
              </a:r>
            </a:p>
          </p:txBody>
        </p:sp>
      </p:grpSp>
      <p:grpSp>
        <p:nvGrpSpPr>
          <p:cNvPr id="9" name="Group 8"/>
          <p:cNvGrpSpPr>
            <a:grpSpLocks/>
          </p:cNvGrpSpPr>
          <p:nvPr/>
        </p:nvGrpSpPr>
        <p:grpSpPr bwMode="auto">
          <a:xfrm>
            <a:off x="3348038" y="3794125"/>
            <a:ext cx="2087562" cy="1239838"/>
            <a:chOff x="3347865" y="3794708"/>
            <a:chExt cx="2088232" cy="1239800"/>
          </a:xfrm>
        </p:grpSpPr>
        <p:sp>
          <p:nvSpPr>
            <p:cNvPr id="10" name="Oval 9"/>
            <p:cNvSpPr/>
            <p:nvPr/>
          </p:nvSpPr>
          <p:spPr>
            <a:xfrm>
              <a:off x="3347865" y="3794708"/>
              <a:ext cx="2088232" cy="1239800"/>
            </a:xfrm>
            <a:prstGeom prst="ellipse">
              <a:avLst/>
            </a:prstGeom>
            <a:solidFill>
              <a:schemeClr val="bg1"/>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1" name="TextBox 13"/>
            <p:cNvSpPr txBox="1">
              <a:spLocks noChangeArrowheads="1"/>
            </p:cNvSpPr>
            <p:nvPr/>
          </p:nvSpPr>
          <p:spPr bwMode="auto">
            <a:xfrm>
              <a:off x="3619799" y="4091442"/>
              <a:ext cx="1582484" cy="646331"/>
            </a:xfrm>
            <a:prstGeom prst="rect">
              <a:avLst/>
            </a:prstGeom>
            <a:noFill/>
            <a:ln w="9525">
              <a:noFill/>
              <a:miter lim="800000"/>
              <a:headEnd/>
              <a:tailEnd/>
            </a:ln>
          </p:spPr>
          <p:txBody>
            <a:bodyPr wrap="none">
              <a:spAutoFit/>
            </a:bodyPr>
            <a:lstStyle/>
            <a:p>
              <a:pPr algn="ctr"/>
              <a:r>
                <a:rPr lang="en-GB" b="1">
                  <a:solidFill>
                    <a:schemeClr val="tx2"/>
                  </a:solidFill>
                </a:rPr>
                <a:t>Mobile</a:t>
              </a:r>
            </a:p>
            <a:p>
              <a:pPr algn="ctr"/>
              <a:r>
                <a:rPr lang="en-GB" b="1">
                  <a:solidFill>
                    <a:schemeClr val="tx2"/>
                  </a:solidFill>
                </a:rPr>
                <a:t>e-Commerce</a:t>
              </a:r>
            </a:p>
          </p:txBody>
        </p:sp>
      </p:grpSp>
      <p:sp>
        <p:nvSpPr>
          <p:cNvPr id="12" name="Title 1"/>
          <p:cNvSpPr txBox="1">
            <a:spLocks/>
          </p:cNvSpPr>
          <p:nvPr/>
        </p:nvSpPr>
        <p:spPr>
          <a:xfrm>
            <a:off x="755576" y="476672"/>
            <a:ext cx="6781800" cy="1600200"/>
          </a:xfrm>
          <a:prstGeom prst="rect">
            <a:avLst/>
          </a:prstGeo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GB" sz="3600" b="1" i="0" u="none" strike="noStrike" kern="1200" cap="none" spc="0" normalizeH="0" baseline="0" noProof="0" dirty="0">
                <a:ln>
                  <a:noFill/>
                </a:ln>
                <a:solidFill>
                  <a:srgbClr val="C00000"/>
                </a:solidFill>
                <a:effectLst/>
                <a:uLnTx/>
                <a:uFillTx/>
                <a:latin typeface="+mj-lt"/>
                <a:ea typeface="+mj-ea"/>
                <a:cs typeface="+mj-cs"/>
              </a:rPr>
              <a:t>e-Business</a:t>
            </a:r>
            <a:r>
              <a:rPr kumimoji="0" lang="en-GB" sz="3600" b="1" i="0" u="none" strike="noStrike" kern="1200" cap="none" spc="0" normalizeH="0" noProof="0" dirty="0">
                <a:ln>
                  <a:noFill/>
                </a:ln>
                <a:solidFill>
                  <a:srgbClr val="C00000"/>
                </a:solidFill>
                <a:effectLst/>
                <a:uLnTx/>
                <a:uFillTx/>
                <a:latin typeface="+mj-lt"/>
                <a:ea typeface="+mj-ea"/>
                <a:cs typeface="+mj-cs"/>
              </a:rPr>
              <a:t> vs. </a:t>
            </a:r>
            <a:r>
              <a:rPr lang="en-GB" sz="3600" b="1" dirty="0">
                <a:solidFill>
                  <a:srgbClr val="C00000"/>
                </a:solidFill>
                <a:latin typeface="+mj-lt"/>
                <a:ea typeface="+mj-ea"/>
                <a:cs typeface="+mj-cs"/>
              </a:rPr>
              <a:t>e</a:t>
            </a:r>
            <a:r>
              <a:rPr kumimoji="0" lang="en-GB" sz="3600" b="1" i="0" u="none" strike="noStrike" kern="1200" cap="none" spc="0" normalizeH="0" noProof="0" dirty="0">
                <a:ln>
                  <a:noFill/>
                </a:ln>
                <a:solidFill>
                  <a:srgbClr val="C00000"/>
                </a:solidFill>
                <a:effectLst/>
                <a:uLnTx/>
                <a:uFillTx/>
                <a:latin typeface="+mj-lt"/>
                <a:ea typeface="+mj-ea"/>
                <a:cs typeface="+mj-cs"/>
              </a:rPr>
              <a:t>-Commerce</a:t>
            </a:r>
            <a:endParaRPr kumimoji="0" lang="en-GB" sz="3600" b="1" i="0" u="none" strike="noStrike" kern="1200" cap="none" spc="0" normalizeH="0" baseline="0" noProof="0" dirty="0">
              <a:ln>
                <a:noFill/>
              </a:ln>
              <a:solidFill>
                <a:srgbClr val="C00000"/>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heel(1)">
                                      <p:cBhvr>
                                        <p:cTn id="15" dur="2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heel(1)">
                                      <p:cBhvr>
                                        <p:cTn id="20" dur="20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heel(1)">
                                      <p:cBhvr>
                                        <p:cTn id="2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7488832" cy="1600200"/>
          </a:xfrm>
        </p:spPr>
        <p:txBody>
          <a:bodyPr>
            <a:normAutofit fontScale="90000"/>
          </a:bodyPr>
          <a:lstStyle/>
          <a:p>
            <a:r>
              <a:rPr lang="en-GB" b="1" dirty="0">
                <a:solidFill>
                  <a:srgbClr val="C00000"/>
                </a:solidFill>
              </a:rPr>
              <a:t>Innovation in Business</a:t>
            </a:r>
          </a:p>
        </p:txBody>
      </p:sp>
      <p:sp>
        <p:nvSpPr>
          <p:cNvPr id="3" name="Content Placeholder 2"/>
          <p:cNvSpPr>
            <a:spLocks noGrp="1"/>
          </p:cNvSpPr>
          <p:nvPr>
            <p:ph idx="1"/>
          </p:nvPr>
        </p:nvSpPr>
        <p:spPr/>
        <p:txBody>
          <a:bodyPr/>
          <a:lstStyle/>
          <a:p>
            <a:r>
              <a:rPr lang="en-GB" dirty="0"/>
              <a:t>Over the last 25 years, organisations have been applying technologies based on the Internet, WWW and wireless communications to transform their businesses.</a:t>
            </a:r>
          </a:p>
          <a:p>
            <a:r>
              <a:rPr lang="en-GB" dirty="0"/>
              <a:t>Identifying and Deploying Disruptive Digital Technologies is a key Strategy for Innovative Businesses.</a:t>
            </a:r>
          </a:p>
        </p:txBody>
      </p:sp>
    </p:spTree>
    <p:extLst>
      <p:ext uri="{BB962C8B-B14F-4D97-AF65-F5344CB8AC3E}">
        <p14:creationId xmlns:p14="http://schemas.microsoft.com/office/powerpoint/2010/main" val="9011521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8388424" cy="1152128"/>
          </a:xfrm>
        </p:spPr>
        <p:txBody>
          <a:bodyPr>
            <a:normAutofit fontScale="90000"/>
          </a:bodyPr>
          <a:lstStyle/>
          <a:p>
            <a:r>
              <a:rPr lang="en-GB" sz="4600" b="1" dirty="0">
                <a:solidFill>
                  <a:srgbClr val="C00000"/>
                </a:solidFill>
              </a:rPr>
              <a:t>Disruptive Digital Technologies</a:t>
            </a:r>
          </a:p>
        </p:txBody>
      </p:sp>
      <p:sp>
        <p:nvSpPr>
          <p:cNvPr id="3" name="Content Placeholder 2"/>
          <p:cNvSpPr>
            <a:spLocks noGrp="1"/>
          </p:cNvSpPr>
          <p:nvPr>
            <p:ph idx="1"/>
          </p:nvPr>
        </p:nvSpPr>
        <p:spPr/>
        <p:txBody>
          <a:bodyPr/>
          <a:lstStyle/>
          <a:p>
            <a:r>
              <a:rPr lang="en-GB" dirty="0"/>
              <a:t>A disruptive technology is one that displaces an established technology and shakes up the industry or a ground-breaking product that creates a completely new industry.  </a:t>
            </a:r>
          </a:p>
          <a:p>
            <a:endParaRPr lang="en-GB" dirty="0"/>
          </a:p>
          <a:p>
            <a:r>
              <a:rPr lang="en-GB" dirty="0"/>
              <a:t>These technologies offer opportunities for business for new products and services for customers and can transform internal business processes.</a:t>
            </a:r>
          </a:p>
        </p:txBody>
      </p:sp>
    </p:spTree>
    <p:extLst>
      <p:ext uri="{BB962C8B-B14F-4D97-AF65-F5344CB8AC3E}">
        <p14:creationId xmlns:p14="http://schemas.microsoft.com/office/powerpoint/2010/main" val="26910848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Adapt or Di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2564904"/>
            <a:ext cx="6791325" cy="33909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755576" y="476672"/>
            <a:ext cx="8388424" cy="1152128"/>
          </a:xfrm>
        </p:spPr>
        <p:txBody>
          <a:bodyPr>
            <a:normAutofit fontScale="90000"/>
          </a:bodyPr>
          <a:lstStyle/>
          <a:p>
            <a:r>
              <a:rPr lang="en-GB" sz="4600" b="1" dirty="0">
                <a:solidFill>
                  <a:srgbClr val="C00000"/>
                </a:solidFill>
              </a:rPr>
              <a:t>Disruptive Digital Technologies</a:t>
            </a:r>
          </a:p>
        </p:txBody>
      </p:sp>
      <p:sp>
        <p:nvSpPr>
          <p:cNvPr id="6" name="Content Placeholder 2"/>
          <p:cNvSpPr>
            <a:spLocks noGrp="1"/>
          </p:cNvSpPr>
          <p:nvPr>
            <p:ph idx="1"/>
          </p:nvPr>
        </p:nvSpPr>
        <p:spPr>
          <a:xfrm>
            <a:off x="755576" y="1916832"/>
            <a:ext cx="7543800" cy="4102224"/>
          </a:xfrm>
        </p:spPr>
        <p:txBody>
          <a:bodyPr/>
          <a:lstStyle/>
          <a:p>
            <a:r>
              <a:rPr lang="en-GB" dirty="0"/>
              <a:t>… or put it another way … </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grpSp>
        <p:nvGrpSpPr>
          <p:cNvPr id="11" name="Group 10"/>
          <p:cNvGrpSpPr/>
          <p:nvPr/>
        </p:nvGrpSpPr>
        <p:grpSpPr>
          <a:xfrm>
            <a:off x="4139952" y="1948190"/>
            <a:ext cx="3129659" cy="3425026"/>
            <a:chOff x="4139952" y="1948190"/>
            <a:chExt cx="3129659" cy="3425026"/>
          </a:xfrm>
        </p:grpSpPr>
        <p:sp>
          <p:nvSpPr>
            <p:cNvPr id="4" name="Oval 3"/>
            <p:cNvSpPr/>
            <p:nvPr/>
          </p:nvSpPr>
          <p:spPr>
            <a:xfrm>
              <a:off x="4139952" y="2588146"/>
              <a:ext cx="1296144" cy="2785070"/>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5436096" y="1948190"/>
              <a:ext cx="1833515" cy="369332"/>
            </a:xfrm>
            <a:prstGeom prst="rect">
              <a:avLst/>
            </a:prstGeom>
            <a:noFill/>
          </p:spPr>
          <p:txBody>
            <a:bodyPr wrap="none" rtlCol="0">
              <a:spAutoFit/>
            </a:bodyPr>
            <a:lstStyle/>
            <a:p>
              <a:r>
                <a:rPr lang="en-GB" dirty="0">
                  <a:latin typeface="Impact" panose="020B0806030902050204" pitchFamily="34" charset="0"/>
                </a:rPr>
                <a:t>Me  (Adapt or Dai)</a:t>
              </a:r>
            </a:p>
          </p:txBody>
        </p:sp>
        <p:cxnSp>
          <p:nvCxnSpPr>
            <p:cNvPr id="9" name="Straight Connector 8"/>
            <p:cNvCxnSpPr/>
            <p:nvPr/>
          </p:nvCxnSpPr>
          <p:spPr>
            <a:xfrm flipH="1">
              <a:off x="5148064" y="2317522"/>
              <a:ext cx="288032" cy="46340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54080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fltVal val="0"/>
                                          </p:val>
                                        </p:tav>
                                        <p:tav tm="100000">
                                          <p:val>
                                            <p:strVal val="#ppt_w"/>
                                          </p:val>
                                        </p:tav>
                                      </p:tavLst>
                                    </p:anim>
                                    <p:anim calcmode="lin" valueType="num">
                                      <p:cBhvr>
                                        <p:cTn id="15" dur="500" fill="hold"/>
                                        <p:tgtEl>
                                          <p:spTgt spid="11"/>
                                        </p:tgtEl>
                                        <p:attrNameLst>
                                          <p:attrName>ppt_h</p:attrName>
                                        </p:attrNameLst>
                                      </p:cBhvr>
                                      <p:tavLst>
                                        <p:tav tm="0">
                                          <p:val>
                                            <p:fltVal val="0"/>
                                          </p:val>
                                        </p:tav>
                                        <p:tav tm="100000">
                                          <p:val>
                                            <p:strVal val="#ppt_h"/>
                                          </p:val>
                                        </p:tav>
                                      </p:tavLst>
                                    </p:anim>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76" y="1844824"/>
            <a:ext cx="8064896" cy="4174232"/>
          </a:xfrm>
        </p:spPr>
        <p:txBody>
          <a:bodyPr>
            <a:normAutofit fontScale="92500" lnSpcReduction="10000"/>
          </a:bodyPr>
          <a:lstStyle/>
          <a:p>
            <a:r>
              <a:rPr lang="en-GB" dirty="0"/>
              <a:t>The personal computer (PC) displaced the typewriter and forever changed the way we work and communicate.</a:t>
            </a:r>
          </a:p>
          <a:p>
            <a:r>
              <a:rPr lang="en-GB" dirty="0"/>
              <a:t>Windows affordability and “user-friendly” interface was instrumental in the rapid development of PCs in the 1990s. </a:t>
            </a:r>
          </a:p>
          <a:p>
            <a:r>
              <a:rPr lang="en-GB" dirty="0"/>
              <a:t>e-mail transformed the way we communicate, largely displacing letter-writing and disrupting many other industries. </a:t>
            </a:r>
          </a:p>
          <a:p>
            <a:r>
              <a:rPr lang="en-GB" dirty="0"/>
              <a:t>Mobile phones made it possible for people to call us anywhere and disrupted the telecom industry.</a:t>
            </a:r>
          </a:p>
          <a:p>
            <a:r>
              <a:rPr lang="en-GB" dirty="0"/>
              <a:t>The laptop computer &amp; mobile computing made a mobile workforce possible. People could connect to corporate networks and collaborate from anywhere. Laptops replaced many desktops in the workplace. </a:t>
            </a:r>
          </a:p>
        </p:txBody>
      </p:sp>
      <p:sp>
        <p:nvSpPr>
          <p:cNvPr id="4" name="Title 1"/>
          <p:cNvSpPr>
            <a:spLocks noGrp="1"/>
          </p:cNvSpPr>
          <p:nvPr>
            <p:ph type="title"/>
          </p:nvPr>
        </p:nvSpPr>
        <p:spPr>
          <a:xfrm>
            <a:off x="755576" y="476672"/>
            <a:ext cx="8388424" cy="1152128"/>
          </a:xfrm>
        </p:spPr>
        <p:txBody>
          <a:bodyPr>
            <a:normAutofit fontScale="90000"/>
          </a:bodyPr>
          <a:lstStyle/>
          <a:p>
            <a:r>
              <a:rPr lang="en-GB" sz="4600" b="1" dirty="0">
                <a:solidFill>
                  <a:srgbClr val="C00000"/>
                </a:solidFill>
              </a:rPr>
              <a:t>Examples of </a:t>
            </a:r>
            <a:br>
              <a:rPr lang="en-GB" sz="4600" b="1" dirty="0">
                <a:solidFill>
                  <a:srgbClr val="C00000"/>
                </a:solidFill>
              </a:rPr>
            </a:br>
            <a:r>
              <a:rPr lang="en-GB" sz="4600" b="1" dirty="0">
                <a:solidFill>
                  <a:srgbClr val="C00000"/>
                </a:solidFill>
              </a:rPr>
              <a:t>Disruptive Digital Technologies</a:t>
            </a:r>
          </a:p>
        </p:txBody>
      </p:sp>
    </p:spTree>
    <p:extLst>
      <p:ext uri="{BB962C8B-B14F-4D97-AF65-F5344CB8AC3E}">
        <p14:creationId xmlns:p14="http://schemas.microsoft.com/office/powerpoint/2010/main" val="363541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76" y="1700808"/>
            <a:ext cx="7992888" cy="4318248"/>
          </a:xfrm>
        </p:spPr>
        <p:txBody>
          <a:bodyPr>
            <a:normAutofit fontScale="92500"/>
          </a:bodyPr>
          <a:lstStyle/>
          <a:p>
            <a:r>
              <a:rPr lang="en-GB" dirty="0"/>
              <a:t>Smartphones largely replaced mobile phones and PDAs and the available apps, also disrupted pocket cameras, MP3 players, calculators and GPS devices, etc.. For some mobile users, smartphones often replace laptops. Others prefer a tablet.</a:t>
            </a:r>
          </a:p>
          <a:p>
            <a:r>
              <a:rPr lang="en-GB" dirty="0"/>
              <a:t>Cloud computing has been a hugely disruptive technology in the business world, displacing many resources that would conventionally have been located in-house or provided as a traditionally hosted service. </a:t>
            </a:r>
          </a:p>
          <a:p>
            <a:r>
              <a:rPr lang="en-GB" dirty="0"/>
              <a:t>Social networking has had a major impact on the way we communicate and -- especially for personal use -- disrupting telephone, email, instant messaging and event planning. </a:t>
            </a:r>
          </a:p>
        </p:txBody>
      </p:sp>
      <p:sp>
        <p:nvSpPr>
          <p:cNvPr id="4" name="Title 1"/>
          <p:cNvSpPr>
            <a:spLocks noGrp="1"/>
          </p:cNvSpPr>
          <p:nvPr>
            <p:ph type="title"/>
          </p:nvPr>
        </p:nvSpPr>
        <p:spPr>
          <a:xfrm>
            <a:off x="755576" y="476672"/>
            <a:ext cx="8388424" cy="1152128"/>
          </a:xfrm>
        </p:spPr>
        <p:txBody>
          <a:bodyPr>
            <a:normAutofit fontScale="90000"/>
          </a:bodyPr>
          <a:lstStyle/>
          <a:p>
            <a:r>
              <a:rPr lang="en-GB" sz="4600" b="1" dirty="0">
                <a:solidFill>
                  <a:srgbClr val="C00000"/>
                </a:solidFill>
              </a:rPr>
              <a:t>Examples of </a:t>
            </a:r>
            <a:br>
              <a:rPr lang="en-GB" sz="4600" b="1" dirty="0">
                <a:solidFill>
                  <a:srgbClr val="C00000"/>
                </a:solidFill>
              </a:rPr>
            </a:br>
            <a:r>
              <a:rPr lang="en-GB" sz="4600" b="1" dirty="0">
                <a:solidFill>
                  <a:srgbClr val="C00000"/>
                </a:solidFill>
              </a:rPr>
              <a:t>Disruptive Digital Technologies</a:t>
            </a:r>
          </a:p>
        </p:txBody>
      </p:sp>
    </p:spTree>
    <p:extLst>
      <p:ext uri="{BB962C8B-B14F-4D97-AF65-F5344CB8AC3E}">
        <p14:creationId xmlns:p14="http://schemas.microsoft.com/office/powerpoint/2010/main" val="397527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6781800" cy="1080120"/>
          </a:xfrm>
        </p:spPr>
        <p:txBody>
          <a:bodyPr>
            <a:normAutofit fontScale="90000"/>
          </a:bodyPr>
          <a:lstStyle/>
          <a:p>
            <a:r>
              <a:rPr lang="en-GB" b="1" dirty="0">
                <a:solidFill>
                  <a:srgbClr val="C00000"/>
                </a:solidFill>
              </a:rPr>
              <a:t>Digital Technologies</a:t>
            </a:r>
          </a:p>
        </p:txBody>
      </p:sp>
      <p:sp>
        <p:nvSpPr>
          <p:cNvPr id="3" name="Content Placeholder 2"/>
          <p:cNvSpPr>
            <a:spLocks noGrp="1"/>
          </p:cNvSpPr>
          <p:nvPr>
            <p:ph idx="1"/>
          </p:nvPr>
        </p:nvSpPr>
        <p:spPr>
          <a:xfrm>
            <a:off x="755576" y="1772816"/>
            <a:ext cx="7920880" cy="4246240"/>
          </a:xfrm>
        </p:spPr>
        <p:txBody>
          <a:bodyPr/>
          <a:lstStyle/>
          <a:p>
            <a:r>
              <a:rPr lang="en-GB" dirty="0"/>
              <a:t>Businesses need to assess the relevance of existing (and emerging) digital technologies and then devise and implement strategies to exploit these opportunities.</a:t>
            </a:r>
          </a:p>
          <a:p>
            <a:r>
              <a:rPr lang="en-GB" dirty="0"/>
              <a:t>Businesses need to know how to manage more practical risks, such as:</a:t>
            </a:r>
          </a:p>
          <a:p>
            <a:pPr lvl="1"/>
            <a:r>
              <a:rPr lang="en-GB" dirty="0"/>
              <a:t>Delivering a Satisfactory Service Quality;</a:t>
            </a:r>
          </a:p>
          <a:p>
            <a:pPr lvl="1"/>
            <a:r>
              <a:rPr lang="en-GB" dirty="0"/>
              <a:t>Maintaining Customer Privacy; and</a:t>
            </a:r>
          </a:p>
          <a:p>
            <a:pPr lvl="1"/>
            <a:r>
              <a:rPr lang="en-GB" dirty="0"/>
              <a:t>Managing Security.</a:t>
            </a:r>
          </a:p>
          <a:p>
            <a:r>
              <a:rPr lang="en-GB" dirty="0"/>
              <a:t>Businesses need to continually evolve.</a:t>
            </a:r>
          </a:p>
          <a:p>
            <a:r>
              <a:rPr lang="en-GB" dirty="0"/>
              <a:t>Businesses need to continually assess these impacts.</a:t>
            </a:r>
          </a:p>
        </p:txBody>
      </p:sp>
    </p:spTree>
    <p:extLst>
      <p:ext uri="{BB962C8B-B14F-4D97-AF65-F5344CB8AC3E}">
        <p14:creationId xmlns:p14="http://schemas.microsoft.com/office/powerpoint/2010/main" val="208426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8208912" cy="1224136"/>
          </a:xfrm>
        </p:spPr>
        <p:txBody>
          <a:bodyPr>
            <a:normAutofit fontScale="90000"/>
          </a:bodyPr>
          <a:lstStyle/>
          <a:p>
            <a:r>
              <a:rPr lang="en-GB" sz="4400" b="1" dirty="0">
                <a:solidFill>
                  <a:srgbClr val="C00000"/>
                </a:solidFill>
              </a:rPr>
              <a:t>Digital Business Transformation</a:t>
            </a:r>
          </a:p>
        </p:txBody>
      </p:sp>
      <p:sp>
        <p:nvSpPr>
          <p:cNvPr id="3" name="Content Placeholder 2"/>
          <p:cNvSpPr>
            <a:spLocks noGrp="1"/>
          </p:cNvSpPr>
          <p:nvPr>
            <p:ph idx="1"/>
          </p:nvPr>
        </p:nvSpPr>
        <p:spPr/>
        <p:txBody>
          <a:bodyPr/>
          <a:lstStyle/>
          <a:p>
            <a:r>
              <a:rPr lang="en-GB" dirty="0"/>
              <a:t>Many businesses are reviewing the benefits, costs and risks of digital business technologies they are currently implementing.</a:t>
            </a:r>
          </a:p>
          <a:p>
            <a:r>
              <a:rPr lang="en-GB" dirty="0"/>
              <a:t>To improve business performance through the use of these new technologies, then often significant or immense changes may be needed to business processes, structures and systems.</a:t>
            </a:r>
          </a:p>
          <a:p>
            <a:r>
              <a:rPr lang="en-GB" dirty="0"/>
              <a:t>We’ll look at some of these approaches over the coming weeks.</a:t>
            </a:r>
          </a:p>
          <a:p>
            <a:endParaRPr lang="en-GB" dirty="0"/>
          </a:p>
        </p:txBody>
      </p:sp>
    </p:spTree>
    <p:extLst>
      <p:ext uri="{BB962C8B-B14F-4D97-AF65-F5344CB8AC3E}">
        <p14:creationId xmlns:p14="http://schemas.microsoft.com/office/powerpoint/2010/main" val="3402266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8064896" cy="936104"/>
          </a:xfrm>
        </p:spPr>
        <p:txBody>
          <a:bodyPr>
            <a:normAutofit fontScale="90000"/>
          </a:bodyPr>
          <a:lstStyle/>
          <a:p>
            <a:r>
              <a:rPr lang="en-GB" sz="3200" b="1" dirty="0">
                <a:solidFill>
                  <a:srgbClr val="C00000"/>
                </a:solidFill>
              </a:rPr>
              <a:t>So, what makes an e-Business successful?</a:t>
            </a:r>
          </a:p>
        </p:txBody>
      </p:sp>
      <p:sp>
        <p:nvSpPr>
          <p:cNvPr id="3" name="Content Placeholder 2"/>
          <p:cNvSpPr>
            <a:spLocks noGrp="1"/>
          </p:cNvSpPr>
          <p:nvPr>
            <p:ph idx="1"/>
          </p:nvPr>
        </p:nvSpPr>
        <p:spPr>
          <a:xfrm>
            <a:off x="755576" y="1844824"/>
            <a:ext cx="8064896" cy="4174232"/>
          </a:xfrm>
        </p:spPr>
        <p:txBody>
          <a:bodyPr/>
          <a:lstStyle/>
          <a:p>
            <a:r>
              <a:rPr lang="en-US" sz="2000" dirty="0">
                <a:solidFill>
                  <a:schemeClr val="tx1"/>
                </a:solidFill>
              </a:rPr>
              <a:t>You’ll look at a number of businesses over the coming weeks.</a:t>
            </a:r>
          </a:p>
          <a:p>
            <a:r>
              <a:rPr lang="en-US" sz="2000" dirty="0">
                <a:solidFill>
                  <a:schemeClr val="tx1"/>
                </a:solidFill>
              </a:rPr>
              <a:t>Consider Amazon …</a:t>
            </a:r>
          </a:p>
          <a:p>
            <a:pPr lvl="1"/>
            <a:r>
              <a:rPr lang="en-US" sz="1800" dirty="0">
                <a:solidFill>
                  <a:schemeClr val="tx1"/>
                </a:solidFill>
              </a:rPr>
              <a:t>Amazon sells more online than its next 12 competitors combined.</a:t>
            </a:r>
          </a:p>
          <a:p>
            <a:pPr lvl="1"/>
            <a:r>
              <a:rPr lang="en-US" sz="1800" dirty="0"/>
              <a:t>Yet continues to grow &amp; command large amounts of new internet sales.</a:t>
            </a:r>
          </a:p>
          <a:p>
            <a:pPr lvl="1"/>
            <a:r>
              <a:rPr lang="en-US" sz="1800" dirty="0"/>
              <a:t>1,000 Active Patents (2010) – 10,000 in 2019!</a:t>
            </a:r>
          </a:p>
          <a:p>
            <a:pPr lvl="1"/>
            <a:r>
              <a:rPr lang="en-US" sz="1800" dirty="0">
                <a:solidFill>
                  <a:schemeClr val="tx1"/>
                </a:solidFill>
              </a:rPr>
              <a:t>What has Amazon got that its competitors lack?</a:t>
            </a:r>
          </a:p>
          <a:p>
            <a:r>
              <a:rPr lang="en-US" sz="2000" dirty="0">
                <a:solidFill>
                  <a:schemeClr val="tx1"/>
                </a:solidFill>
              </a:rPr>
              <a:t>What do you think makes an e-Business Successful?</a:t>
            </a:r>
          </a:p>
          <a:p>
            <a:pPr lvl="1"/>
            <a:r>
              <a:rPr lang="en-US" sz="1800" dirty="0">
                <a:solidFill>
                  <a:schemeClr val="tx1"/>
                </a:solidFill>
              </a:rPr>
              <a:t>Strong Brand, Strong Product Range?</a:t>
            </a:r>
          </a:p>
          <a:p>
            <a:pPr lvl="1"/>
            <a:r>
              <a:rPr lang="en-US" sz="1800" dirty="0">
                <a:solidFill>
                  <a:schemeClr val="tx1"/>
                </a:solidFill>
              </a:rPr>
              <a:t>Differentiate from your competitors? Uniqueness?</a:t>
            </a:r>
          </a:p>
          <a:p>
            <a:pPr lvl="1"/>
            <a:r>
              <a:rPr lang="en-US" sz="1800" dirty="0">
                <a:solidFill>
                  <a:schemeClr val="tx1"/>
                </a:solidFill>
              </a:rPr>
              <a:t>Strong Technical Strategy?</a:t>
            </a:r>
          </a:p>
          <a:p>
            <a:pPr lvl="1"/>
            <a:r>
              <a:rPr lang="en-US" sz="1800" dirty="0">
                <a:solidFill>
                  <a:schemeClr val="tx1"/>
                </a:solidFill>
              </a:rPr>
              <a:t>Strong Social Strategy?</a:t>
            </a:r>
          </a:p>
          <a:p>
            <a:pPr lvl="1"/>
            <a:r>
              <a:rPr lang="en-US" sz="1800" dirty="0">
                <a:solidFill>
                  <a:schemeClr val="tx1"/>
                </a:solidFill>
              </a:rPr>
              <a:t>Strong Data Analytics?</a:t>
            </a:r>
            <a:endParaRPr lang="en-US" dirty="0">
              <a:solidFill>
                <a:schemeClr val="tx1"/>
              </a:solidFill>
            </a:endParaRPr>
          </a:p>
          <a:p>
            <a:endParaRPr lang="en-GB"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53569" y="1988840"/>
            <a:ext cx="1018431" cy="39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a:extLst>
              <a:ext uri="{FF2B5EF4-FFF2-40B4-BE49-F238E27FC236}">
                <a16:creationId xmlns:a16="http://schemas.microsoft.com/office/drawing/2014/main" id="{E9639CD7-528C-4199-9906-AD28790DB3A7}"/>
              </a:ext>
            </a:extLst>
          </p:cNvPr>
          <p:cNvSpPr/>
          <p:nvPr/>
        </p:nvSpPr>
        <p:spPr>
          <a:xfrm rot="19200000">
            <a:off x="5576241" y="4374503"/>
            <a:ext cx="3185488"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Strategy!</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472006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6C39CF4D-C462-4BB2-9F86-D57A08FB4BF0}"/>
              </a:ext>
            </a:extLst>
          </p:cNvPr>
          <p:cNvSpPr>
            <a:spLocks noGrp="1"/>
          </p:cNvSpPr>
          <p:nvPr>
            <p:ph type="title"/>
          </p:nvPr>
        </p:nvSpPr>
        <p:spPr>
          <a:xfrm>
            <a:off x="755650" y="476672"/>
            <a:ext cx="8137525" cy="1600200"/>
          </a:xfrm>
        </p:spPr>
        <p:txBody>
          <a:bodyPr/>
          <a:lstStyle/>
          <a:p>
            <a:pPr eaLnBrk="1" hangingPunct="1"/>
            <a:r>
              <a:rPr lang="en-GB" altLang="en-US" sz="4000" b="1" dirty="0">
                <a:solidFill>
                  <a:srgbClr val="C00000"/>
                </a:solidFill>
              </a:rPr>
              <a:t>e-Business Strategy</a:t>
            </a:r>
          </a:p>
        </p:txBody>
      </p:sp>
      <p:sp>
        <p:nvSpPr>
          <p:cNvPr id="10243" name="Content Placeholder 2">
            <a:extLst>
              <a:ext uri="{FF2B5EF4-FFF2-40B4-BE49-F238E27FC236}">
                <a16:creationId xmlns:a16="http://schemas.microsoft.com/office/drawing/2014/main" id="{8ACD28CB-B663-4F46-8491-6D2DB27E7776}"/>
              </a:ext>
            </a:extLst>
          </p:cNvPr>
          <p:cNvSpPr>
            <a:spLocks noGrp="1"/>
          </p:cNvSpPr>
          <p:nvPr>
            <p:ph idx="1"/>
          </p:nvPr>
        </p:nvSpPr>
        <p:spPr>
          <a:xfrm>
            <a:off x="755650" y="2133600"/>
            <a:ext cx="7543800" cy="3886200"/>
          </a:xfrm>
        </p:spPr>
        <p:txBody>
          <a:bodyPr/>
          <a:lstStyle/>
          <a:p>
            <a:pPr eaLnBrk="1" hangingPunct="1"/>
            <a:r>
              <a:rPr lang="en-GB" altLang="en-US"/>
              <a:t>To develop a critical awareness of the practicalities, opportunities and pitfalls of electronic business (e-Business) systems and the importance of integrating the e-Business strategy within the organisation and its legal, social and ethical constraints.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C00000"/>
                </a:solidFill>
              </a:rPr>
              <a:t>Aims</a:t>
            </a:r>
          </a:p>
        </p:txBody>
      </p:sp>
      <p:sp>
        <p:nvSpPr>
          <p:cNvPr id="3" name="Content Placeholder 2"/>
          <p:cNvSpPr>
            <a:spLocks noGrp="1"/>
          </p:cNvSpPr>
          <p:nvPr>
            <p:ph idx="1"/>
          </p:nvPr>
        </p:nvSpPr>
        <p:spPr/>
        <p:txBody>
          <a:bodyPr>
            <a:normAutofit lnSpcReduction="10000"/>
          </a:bodyPr>
          <a:lstStyle/>
          <a:p>
            <a:r>
              <a:rPr lang="en-GB" dirty="0"/>
              <a:t>To develop skills in leadership and management using strategies and tactics that meet the requirements of the business.</a:t>
            </a:r>
          </a:p>
          <a:p>
            <a:pPr marL="0" indent="0">
              <a:buNone/>
            </a:pPr>
            <a:endParaRPr lang="en-GB" dirty="0"/>
          </a:p>
          <a:p>
            <a:r>
              <a:rPr lang="en-GB" dirty="0"/>
              <a:t>To be able to set policies, standards and guidelines for how an organisation conducts IT strategy development and planning. To develop skills in evaluating and managing resources needed for the planning, development and delivery of specified information and communications systems services.</a:t>
            </a:r>
          </a:p>
        </p:txBody>
      </p:sp>
    </p:spTree>
    <p:extLst>
      <p:ext uri="{BB962C8B-B14F-4D97-AF65-F5344CB8AC3E}">
        <p14:creationId xmlns:p14="http://schemas.microsoft.com/office/powerpoint/2010/main" val="4209036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6AA26D38-260D-4AF6-9DC4-AE305B3D11E6}"/>
              </a:ext>
            </a:extLst>
          </p:cNvPr>
          <p:cNvSpPr>
            <a:spLocks noGrp="1"/>
          </p:cNvSpPr>
          <p:nvPr>
            <p:ph type="title"/>
          </p:nvPr>
        </p:nvSpPr>
        <p:spPr>
          <a:xfrm>
            <a:off x="755650" y="476250"/>
            <a:ext cx="8137525" cy="1008063"/>
          </a:xfrm>
        </p:spPr>
        <p:txBody>
          <a:bodyPr/>
          <a:lstStyle/>
          <a:p>
            <a:pPr eaLnBrk="1" hangingPunct="1"/>
            <a:r>
              <a:rPr lang="en-GB" altLang="en-US" sz="3600" b="1" dirty="0">
                <a:solidFill>
                  <a:srgbClr val="C00000"/>
                </a:solidFill>
              </a:rPr>
              <a:t>Business Performance Management</a:t>
            </a:r>
          </a:p>
        </p:txBody>
      </p:sp>
      <p:sp>
        <p:nvSpPr>
          <p:cNvPr id="4" name="Content Placeholder 2">
            <a:extLst>
              <a:ext uri="{FF2B5EF4-FFF2-40B4-BE49-F238E27FC236}">
                <a16:creationId xmlns:a16="http://schemas.microsoft.com/office/drawing/2014/main" id="{544C8037-718E-4680-A6D5-9E6423B68410}"/>
              </a:ext>
            </a:extLst>
          </p:cNvPr>
          <p:cNvSpPr>
            <a:spLocks noGrp="1"/>
          </p:cNvSpPr>
          <p:nvPr>
            <p:ph idx="1"/>
          </p:nvPr>
        </p:nvSpPr>
        <p:spPr>
          <a:xfrm>
            <a:off x="755650" y="1773238"/>
            <a:ext cx="7543800" cy="4246562"/>
          </a:xfrm>
        </p:spPr>
        <p:txBody>
          <a:bodyPr/>
          <a:lstStyle/>
          <a:p>
            <a:pPr eaLnBrk="1" hangingPunct="1">
              <a:defRPr/>
            </a:pPr>
            <a:r>
              <a:rPr lang="en-GB" dirty="0"/>
              <a:t>Organisations and Businesses have to manage their performance. This is typically achieved in a four-step cyclical process …</a:t>
            </a:r>
          </a:p>
          <a:p>
            <a:pPr marL="0" indent="0" eaLnBrk="1" hangingPunct="1">
              <a:buFont typeface="Arial" panose="020B0604020202020204" pitchFamily="34" charset="0"/>
              <a:buNone/>
              <a:defRPr/>
            </a:pPr>
            <a:endParaRPr lang="en-GB" sz="1000" dirty="0"/>
          </a:p>
          <a:p>
            <a:pPr marL="457200" indent="-457200" eaLnBrk="1" hangingPunct="1">
              <a:buFont typeface="+mj-lt"/>
              <a:buAutoNum type="arabicPeriod"/>
              <a:defRPr/>
            </a:pPr>
            <a:r>
              <a:rPr lang="en-GB" dirty="0"/>
              <a:t>Decide on desired performance levels</a:t>
            </a:r>
          </a:p>
          <a:p>
            <a:pPr marL="457200" indent="-457200" eaLnBrk="1" hangingPunct="1">
              <a:buFont typeface="+mj-lt"/>
              <a:buAutoNum type="arabicPeriod"/>
              <a:defRPr/>
            </a:pPr>
            <a:r>
              <a:rPr lang="en-GB" dirty="0"/>
              <a:t>Determine how to attain the performance levels</a:t>
            </a:r>
          </a:p>
          <a:p>
            <a:pPr marL="457200" indent="-457200" eaLnBrk="1" hangingPunct="1">
              <a:buFont typeface="+mj-lt"/>
              <a:buAutoNum type="arabicPeriod"/>
              <a:defRPr/>
            </a:pPr>
            <a:r>
              <a:rPr lang="en-GB" dirty="0"/>
              <a:t>Periodically assess performance levels</a:t>
            </a:r>
          </a:p>
          <a:p>
            <a:pPr marL="457200" indent="-457200" eaLnBrk="1" hangingPunct="1">
              <a:buFont typeface="+mj-lt"/>
              <a:buAutoNum type="arabicPeriod"/>
              <a:defRPr/>
            </a:pPr>
            <a:r>
              <a:rPr lang="en-GB" dirty="0"/>
              <a:t>Adjust performance and/or goals.</a:t>
            </a:r>
          </a:p>
          <a:p>
            <a:pPr marL="0" indent="0" eaLnBrk="1" hangingPunct="1">
              <a:buFont typeface="Arial" panose="020B0604020202020204" pitchFamily="34" charset="0"/>
              <a:buNone/>
              <a:defRPr/>
            </a:pPr>
            <a:endParaRPr lang="en-GB" dirty="0"/>
          </a:p>
          <a:p>
            <a:pPr eaLnBrk="1" hangingPunct="1">
              <a:defRPr/>
            </a:pPr>
            <a:r>
              <a:rPr lang="en-GB" dirty="0"/>
              <a:t>Looks at the Business as a Whole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a:extLst>
              <a:ext uri="{FF2B5EF4-FFF2-40B4-BE49-F238E27FC236}">
                <a16:creationId xmlns:a16="http://schemas.microsoft.com/office/drawing/2014/main" id="{5BF21DF4-5710-44D5-A51C-C184AB8958A0}"/>
              </a:ext>
            </a:extLst>
          </p:cNvPr>
          <p:cNvGrpSpPr>
            <a:grpSpLocks/>
          </p:cNvGrpSpPr>
          <p:nvPr/>
        </p:nvGrpSpPr>
        <p:grpSpPr bwMode="auto">
          <a:xfrm>
            <a:off x="50800" y="1052513"/>
            <a:ext cx="8482013" cy="4968875"/>
            <a:chOff x="51523" y="1052736"/>
            <a:chExt cx="8480917" cy="4968552"/>
          </a:xfrm>
        </p:grpSpPr>
        <p:sp>
          <p:nvSpPr>
            <p:cNvPr id="5" name="Oval 4">
              <a:extLst>
                <a:ext uri="{FF2B5EF4-FFF2-40B4-BE49-F238E27FC236}">
                  <a16:creationId xmlns:a16="http://schemas.microsoft.com/office/drawing/2014/main" id="{F17EFBA9-0179-4254-BCBD-A01F50EE2244}"/>
                </a:ext>
              </a:extLst>
            </p:cNvPr>
            <p:cNvSpPr/>
            <p:nvPr/>
          </p:nvSpPr>
          <p:spPr>
            <a:xfrm>
              <a:off x="467394" y="1052736"/>
              <a:ext cx="8065046" cy="4968552"/>
            </a:xfrm>
            <a:prstGeom prst="ellipse">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2309" name="TextBox 24">
              <a:extLst>
                <a:ext uri="{FF2B5EF4-FFF2-40B4-BE49-F238E27FC236}">
                  <a16:creationId xmlns:a16="http://schemas.microsoft.com/office/drawing/2014/main" id="{FBBF0989-93F4-4CAC-9ABC-9B7E1FF24755}"/>
                </a:ext>
              </a:extLst>
            </p:cNvPr>
            <p:cNvSpPr txBox="1">
              <a:spLocks noChangeArrowheads="1"/>
            </p:cNvSpPr>
            <p:nvPr/>
          </p:nvSpPr>
          <p:spPr bwMode="auto">
            <a:xfrm>
              <a:off x="51523" y="1261628"/>
              <a:ext cx="159530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b="1">
                  <a:solidFill>
                    <a:srgbClr val="C00000"/>
                  </a:solidFill>
                </a:rPr>
                <a:t>Business</a:t>
              </a:r>
            </a:p>
            <a:p>
              <a:pPr eaLnBrk="1" hangingPunct="1"/>
              <a:r>
                <a:rPr lang="en-GB" altLang="en-US" b="1">
                  <a:solidFill>
                    <a:srgbClr val="C00000"/>
                  </a:solidFill>
                </a:rPr>
                <a:t>Environment</a:t>
              </a:r>
            </a:p>
          </p:txBody>
        </p:sp>
      </p:grpSp>
      <p:sp>
        <p:nvSpPr>
          <p:cNvPr id="12291" name="Title 1">
            <a:extLst>
              <a:ext uri="{FF2B5EF4-FFF2-40B4-BE49-F238E27FC236}">
                <a16:creationId xmlns:a16="http://schemas.microsoft.com/office/drawing/2014/main" id="{65830DB6-EFA8-4ED7-AC52-C621963397D9}"/>
              </a:ext>
            </a:extLst>
          </p:cNvPr>
          <p:cNvSpPr>
            <a:spLocks noGrp="1"/>
          </p:cNvSpPr>
          <p:nvPr>
            <p:ph type="title"/>
          </p:nvPr>
        </p:nvSpPr>
        <p:spPr>
          <a:xfrm>
            <a:off x="755650" y="476250"/>
            <a:ext cx="8137525" cy="576263"/>
          </a:xfrm>
        </p:spPr>
        <p:txBody>
          <a:bodyPr>
            <a:normAutofit fontScale="90000"/>
          </a:bodyPr>
          <a:lstStyle/>
          <a:p>
            <a:pPr eaLnBrk="1" hangingPunct="1"/>
            <a:r>
              <a:rPr lang="en-GB" altLang="en-US" sz="3600" b="1" dirty="0">
                <a:solidFill>
                  <a:srgbClr val="C00000"/>
                </a:solidFill>
              </a:rPr>
              <a:t>Business Performance Management</a:t>
            </a:r>
          </a:p>
        </p:txBody>
      </p:sp>
      <p:sp>
        <p:nvSpPr>
          <p:cNvPr id="12" name="Bent Arrow 11">
            <a:extLst>
              <a:ext uri="{FF2B5EF4-FFF2-40B4-BE49-F238E27FC236}">
                <a16:creationId xmlns:a16="http://schemas.microsoft.com/office/drawing/2014/main" id="{3C56E022-7CBE-4D30-945E-CB3EDF638032}"/>
              </a:ext>
            </a:extLst>
          </p:cNvPr>
          <p:cNvSpPr/>
          <p:nvPr/>
        </p:nvSpPr>
        <p:spPr>
          <a:xfrm rot="5400000">
            <a:off x="5954713" y="1535113"/>
            <a:ext cx="1266825" cy="158432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schemeClr val="tx1"/>
              </a:solidFill>
            </a:endParaRPr>
          </a:p>
        </p:txBody>
      </p:sp>
      <p:sp>
        <p:nvSpPr>
          <p:cNvPr id="13" name="Bent Arrow 12">
            <a:extLst>
              <a:ext uri="{FF2B5EF4-FFF2-40B4-BE49-F238E27FC236}">
                <a16:creationId xmlns:a16="http://schemas.microsoft.com/office/drawing/2014/main" id="{6770D2F7-CC0B-4377-B277-C15F634D22BF}"/>
              </a:ext>
            </a:extLst>
          </p:cNvPr>
          <p:cNvSpPr/>
          <p:nvPr/>
        </p:nvSpPr>
        <p:spPr>
          <a:xfrm rot="10800000">
            <a:off x="5807075" y="4113213"/>
            <a:ext cx="1414463" cy="1547812"/>
          </a:xfrm>
          <a:prstGeom prst="bentArrow">
            <a:avLst>
              <a:gd name="adj1" fmla="val 25000"/>
              <a:gd name="adj2" fmla="val 25000"/>
              <a:gd name="adj3" fmla="val 25000"/>
              <a:gd name="adj4" fmla="val 4471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schemeClr val="tx1"/>
              </a:solidFill>
            </a:endParaRPr>
          </a:p>
        </p:txBody>
      </p:sp>
      <p:sp>
        <p:nvSpPr>
          <p:cNvPr id="14" name="Bent Arrow 13">
            <a:extLst>
              <a:ext uri="{FF2B5EF4-FFF2-40B4-BE49-F238E27FC236}">
                <a16:creationId xmlns:a16="http://schemas.microsoft.com/office/drawing/2014/main" id="{DEE7B3C2-9530-41AD-A0F0-6A5B9990F616}"/>
              </a:ext>
            </a:extLst>
          </p:cNvPr>
          <p:cNvSpPr/>
          <p:nvPr/>
        </p:nvSpPr>
        <p:spPr>
          <a:xfrm rot="16200000">
            <a:off x="1686719" y="3974307"/>
            <a:ext cx="1377950" cy="1655762"/>
          </a:xfrm>
          <a:prstGeom prst="bentArrow">
            <a:avLst>
              <a:gd name="adj1" fmla="val 25000"/>
              <a:gd name="adj2" fmla="val 25000"/>
              <a:gd name="adj3" fmla="val 25000"/>
              <a:gd name="adj4" fmla="val 4471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schemeClr val="tx1"/>
              </a:solidFill>
            </a:endParaRPr>
          </a:p>
        </p:txBody>
      </p:sp>
      <p:sp>
        <p:nvSpPr>
          <p:cNvPr id="15" name="Bent Arrow 14">
            <a:extLst>
              <a:ext uri="{FF2B5EF4-FFF2-40B4-BE49-F238E27FC236}">
                <a16:creationId xmlns:a16="http://schemas.microsoft.com/office/drawing/2014/main" id="{9A4E8EF3-2BAF-45E1-AAA3-36B8C3C84650}"/>
              </a:ext>
            </a:extLst>
          </p:cNvPr>
          <p:cNvSpPr/>
          <p:nvPr/>
        </p:nvSpPr>
        <p:spPr>
          <a:xfrm>
            <a:off x="1790700" y="1412875"/>
            <a:ext cx="1412875" cy="1547813"/>
          </a:xfrm>
          <a:prstGeom prst="bentArrow">
            <a:avLst>
              <a:gd name="adj1" fmla="val 25000"/>
              <a:gd name="adj2" fmla="val 25000"/>
              <a:gd name="adj3" fmla="val 25000"/>
              <a:gd name="adj4" fmla="val 4471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schemeClr val="tx1"/>
              </a:solidFill>
            </a:endParaRPr>
          </a:p>
        </p:txBody>
      </p:sp>
      <p:grpSp>
        <p:nvGrpSpPr>
          <p:cNvPr id="3" name="Group 23">
            <a:extLst>
              <a:ext uri="{FF2B5EF4-FFF2-40B4-BE49-F238E27FC236}">
                <a16:creationId xmlns:a16="http://schemas.microsoft.com/office/drawing/2014/main" id="{8C57336B-0F4B-4941-85AC-20187ED9BEFB}"/>
              </a:ext>
            </a:extLst>
          </p:cNvPr>
          <p:cNvGrpSpPr>
            <a:grpSpLocks/>
          </p:cNvGrpSpPr>
          <p:nvPr/>
        </p:nvGrpSpPr>
        <p:grpSpPr bwMode="auto">
          <a:xfrm>
            <a:off x="3203575" y="1268413"/>
            <a:ext cx="2592388" cy="1160462"/>
            <a:chOff x="3203848" y="1268760"/>
            <a:chExt cx="2592288" cy="1160839"/>
          </a:xfrm>
        </p:grpSpPr>
        <p:sp>
          <p:nvSpPr>
            <p:cNvPr id="6" name="Rounded Rectangle 5">
              <a:extLst>
                <a:ext uri="{FF2B5EF4-FFF2-40B4-BE49-F238E27FC236}">
                  <a16:creationId xmlns:a16="http://schemas.microsoft.com/office/drawing/2014/main" id="{F1DD560C-B110-4BD2-9521-0626A2C570EE}"/>
                </a:ext>
              </a:extLst>
            </p:cNvPr>
            <p:cNvSpPr/>
            <p:nvPr/>
          </p:nvSpPr>
          <p:spPr>
            <a:xfrm>
              <a:off x="3203848" y="1268760"/>
              <a:ext cx="2592288" cy="11528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b="1" dirty="0"/>
                <a:t>Where Do We Want to Go?</a:t>
              </a:r>
            </a:p>
            <a:p>
              <a:pPr algn="ctr">
                <a:defRPr/>
              </a:pPr>
              <a:r>
                <a:rPr lang="en-GB" sz="1400" b="1" dirty="0"/>
                <a:t>Mission</a:t>
              </a:r>
            </a:p>
            <a:p>
              <a:pPr algn="ctr">
                <a:defRPr/>
              </a:pPr>
              <a:r>
                <a:rPr lang="en-GB" sz="1400" b="1" dirty="0"/>
                <a:t>Goals</a:t>
              </a:r>
            </a:p>
            <a:p>
              <a:pPr algn="ctr">
                <a:defRPr/>
              </a:pPr>
              <a:r>
                <a:rPr lang="en-GB" sz="1400" b="1" dirty="0"/>
                <a:t>Objectives</a:t>
              </a:r>
            </a:p>
          </p:txBody>
        </p:sp>
        <p:sp>
          <p:nvSpPr>
            <p:cNvPr id="12307" name="TextBox 15">
              <a:extLst>
                <a:ext uri="{FF2B5EF4-FFF2-40B4-BE49-F238E27FC236}">
                  <a16:creationId xmlns:a16="http://schemas.microsoft.com/office/drawing/2014/main" id="{F491F408-5141-4DA8-A22D-193F8CBD3EF8}"/>
                </a:ext>
              </a:extLst>
            </p:cNvPr>
            <p:cNvSpPr txBox="1">
              <a:spLocks noChangeArrowheads="1"/>
            </p:cNvSpPr>
            <p:nvPr/>
          </p:nvSpPr>
          <p:spPr bwMode="auto">
            <a:xfrm>
              <a:off x="5436096" y="1844824"/>
              <a:ext cx="34176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200">
                  <a:solidFill>
                    <a:schemeClr val="bg1"/>
                  </a:solidFill>
                  <a:latin typeface="Impact" panose="020B0806030902050204" pitchFamily="34" charset="0"/>
                </a:rPr>
                <a:t>1</a:t>
              </a:r>
            </a:p>
          </p:txBody>
        </p:sp>
      </p:grpSp>
      <p:grpSp>
        <p:nvGrpSpPr>
          <p:cNvPr id="4" name="Group 20">
            <a:extLst>
              <a:ext uri="{FF2B5EF4-FFF2-40B4-BE49-F238E27FC236}">
                <a16:creationId xmlns:a16="http://schemas.microsoft.com/office/drawing/2014/main" id="{B1D69F47-987B-44B3-8C47-EA39E554B65F}"/>
              </a:ext>
            </a:extLst>
          </p:cNvPr>
          <p:cNvGrpSpPr>
            <a:grpSpLocks/>
          </p:cNvGrpSpPr>
          <p:nvPr/>
        </p:nvGrpSpPr>
        <p:grpSpPr bwMode="auto">
          <a:xfrm>
            <a:off x="5778500" y="2960688"/>
            <a:ext cx="2608263" cy="1152525"/>
            <a:chOff x="5777808" y="2960948"/>
            <a:chExt cx="2608166" cy="1152128"/>
          </a:xfrm>
        </p:grpSpPr>
        <p:sp>
          <p:nvSpPr>
            <p:cNvPr id="7" name="Rounded Rectangle 6">
              <a:extLst>
                <a:ext uri="{FF2B5EF4-FFF2-40B4-BE49-F238E27FC236}">
                  <a16:creationId xmlns:a16="http://schemas.microsoft.com/office/drawing/2014/main" id="{B96CEEAC-A598-4C02-A94A-58201CF3E4EF}"/>
                </a:ext>
              </a:extLst>
            </p:cNvPr>
            <p:cNvSpPr/>
            <p:nvPr/>
          </p:nvSpPr>
          <p:spPr>
            <a:xfrm>
              <a:off x="5777808" y="2960948"/>
              <a:ext cx="2592292"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b="1" dirty="0"/>
                <a:t>How Shall We Get There?</a:t>
              </a:r>
            </a:p>
            <a:p>
              <a:pPr algn="ctr">
                <a:defRPr/>
              </a:pPr>
              <a:r>
                <a:rPr lang="en-GB" sz="1400" b="1" dirty="0"/>
                <a:t>Strategy</a:t>
              </a:r>
            </a:p>
            <a:p>
              <a:pPr algn="ctr">
                <a:defRPr/>
              </a:pPr>
              <a:r>
                <a:rPr lang="en-GB" sz="1400" b="1" dirty="0"/>
                <a:t>Plans</a:t>
              </a:r>
            </a:p>
          </p:txBody>
        </p:sp>
        <p:sp>
          <p:nvSpPr>
            <p:cNvPr id="12305" name="TextBox 16">
              <a:extLst>
                <a:ext uri="{FF2B5EF4-FFF2-40B4-BE49-F238E27FC236}">
                  <a16:creationId xmlns:a16="http://schemas.microsoft.com/office/drawing/2014/main" id="{C161AB73-8326-41D2-B39E-63AF96B397F0}"/>
                </a:ext>
              </a:extLst>
            </p:cNvPr>
            <p:cNvSpPr txBox="1">
              <a:spLocks noChangeArrowheads="1"/>
            </p:cNvSpPr>
            <p:nvPr/>
          </p:nvSpPr>
          <p:spPr bwMode="auto">
            <a:xfrm>
              <a:off x="7994520" y="3528301"/>
              <a:ext cx="3914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200">
                  <a:solidFill>
                    <a:schemeClr val="bg1"/>
                  </a:solidFill>
                  <a:latin typeface="Impact" panose="020B0806030902050204" pitchFamily="34" charset="0"/>
                </a:rPr>
                <a:t>2</a:t>
              </a:r>
            </a:p>
          </p:txBody>
        </p:sp>
      </p:grpSp>
      <p:grpSp>
        <p:nvGrpSpPr>
          <p:cNvPr id="10" name="Group 21">
            <a:extLst>
              <a:ext uri="{FF2B5EF4-FFF2-40B4-BE49-F238E27FC236}">
                <a16:creationId xmlns:a16="http://schemas.microsoft.com/office/drawing/2014/main" id="{DA7BEFA1-728A-49BB-BF6A-EBC0A169F4CD}"/>
              </a:ext>
            </a:extLst>
          </p:cNvPr>
          <p:cNvGrpSpPr>
            <a:grpSpLocks/>
          </p:cNvGrpSpPr>
          <p:nvPr/>
        </p:nvGrpSpPr>
        <p:grpSpPr bwMode="auto">
          <a:xfrm>
            <a:off x="3214688" y="4652963"/>
            <a:ext cx="2605087" cy="1160462"/>
            <a:chOff x="3215280" y="4653136"/>
            <a:chExt cx="2605010" cy="1160839"/>
          </a:xfrm>
        </p:grpSpPr>
        <p:sp>
          <p:nvSpPr>
            <p:cNvPr id="8" name="Rounded Rectangle 7">
              <a:extLst>
                <a:ext uri="{FF2B5EF4-FFF2-40B4-BE49-F238E27FC236}">
                  <a16:creationId xmlns:a16="http://schemas.microsoft.com/office/drawing/2014/main" id="{CFE7952D-FFE4-439C-918C-0F3E09B2EC43}"/>
                </a:ext>
              </a:extLst>
            </p:cNvPr>
            <p:cNvSpPr/>
            <p:nvPr/>
          </p:nvSpPr>
          <p:spPr>
            <a:xfrm>
              <a:off x="3215280" y="4653136"/>
              <a:ext cx="2592310" cy="11528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b="1" dirty="0"/>
                <a:t>How Well Are We Doing?</a:t>
              </a:r>
            </a:p>
            <a:p>
              <a:pPr algn="ctr">
                <a:defRPr/>
              </a:pPr>
              <a:r>
                <a:rPr lang="en-GB" sz="1400" b="1" dirty="0"/>
                <a:t>Monitoring</a:t>
              </a:r>
            </a:p>
            <a:p>
              <a:pPr algn="ctr">
                <a:defRPr/>
              </a:pPr>
              <a:r>
                <a:rPr lang="en-GB" sz="1400" b="1" dirty="0"/>
                <a:t>Performance</a:t>
              </a:r>
            </a:p>
            <a:p>
              <a:pPr algn="ctr">
                <a:defRPr/>
              </a:pPr>
              <a:r>
                <a:rPr lang="en-GB" sz="1400" b="1" dirty="0"/>
                <a:t>Comparing</a:t>
              </a:r>
            </a:p>
          </p:txBody>
        </p:sp>
        <p:sp>
          <p:nvSpPr>
            <p:cNvPr id="12303" name="TextBox 17">
              <a:extLst>
                <a:ext uri="{FF2B5EF4-FFF2-40B4-BE49-F238E27FC236}">
                  <a16:creationId xmlns:a16="http://schemas.microsoft.com/office/drawing/2014/main" id="{9E1CB9A9-3A64-4C7F-AA33-4689F081AE51}"/>
                </a:ext>
              </a:extLst>
            </p:cNvPr>
            <p:cNvSpPr txBox="1">
              <a:spLocks noChangeArrowheads="1"/>
            </p:cNvSpPr>
            <p:nvPr/>
          </p:nvSpPr>
          <p:spPr bwMode="auto">
            <a:xfrm>
              <a:off x="5417616" y="5229200"/>
              <a:ext cx="40267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200">
                  <a:solidFill>
                    <a:schemeClr val="bg1"/>
                  </a:solidFill>
                  <a:latin typeface="Impact" panose="020B0806030902050204" pitchFamily="34" charset="0"/>
                </a:rPr>
                <a:t>3</a:t>
              </a:r>
            </a:p>
          </p:txBody>
        </p:sp>
      </p:grpSp>
      <p:grpSp>
        <p:nvGrpSpPr>
          <p:cNvPr id="11" name="Group 22">
            <a:extLst>
              <a:ext uri="{FF2B5EF4-FFF2-40B4-BE49-F238E27FC236}">
                <a16:creationId xmlns:a16="http://schemas.microsoft.com/office/drawing/2014/main" id="{55743F4D-D3A9-4C5E-BD88-2B507D0945F8}"/>
              </a:ext>
            </a:extLst>
          </p:cNvPr>
          <p:cNvGrpSpPr>
            <a:grpSpLocks/>
          </p:cNvGrpSpPr>
          <p:nvPr/>
        </p:nvGrpSpPr>
        <p:grpSpPr bwMode="auto">
          <a:xfrm>
            <a:off x="633413" y="2960688"/>
            <a:ext cx="2606675" cy="1152525"/>
            <a:chOff x="633657" y="2960948"/>
            <a:chExt cx="2606562" cy="1152128"/>
          </a:xfrm>
        </p:grpSpPr>
        <p:sp>
          <p:nvSpPr>
            <p:cNvPr id="9" name="Rounded Rectangle 8">
              <a:extLst>
                <a:ext uri="{FF2B5EF4-FFF2-40B4-BE49-F238E27FC236}">
                  <a16:creationId xmlns:a16="http://schemas.microsoft.com/office/drawing/2014/main" id="{4B9B2A8D-E8FF-4C06-804F-F7B2E8A54D8F}"/>
                </a:ext>
              </a:extLst>
            </p:cNvPr>
            <p:cNvSpPr/>
            <p:nvPr/>
          </p:nvSpPr>
          <p:spPr>
            <a:xfrm>
              <a:off x="633657" y="2960948"/>
              <a:ext cx="2592275"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b="1" dirty="0"/>
                <a:t>How Can We Improve?</a:t>
              </a:r>
            </a:p>
            <a:p>
              <a:pPr algn="ctr">
                <a:defRPr/>
              </a:pPr>
              <a:r>
                <a:rPr lang="en-GB" sz="1400" b="1" dirty="0"/>
                <a:t>Solutions</a:t>
              </a:r>
            </a:p>
            <a:p>
              <a:pPr algn="ctr">
                <a:defRPr/>
              </a:pPr>
              <a:r>
                <a:rPr lang="en-GB" sz="1400" b="1" dirty="0"/>
                <a:t>Critical Responses</a:t>
              </a:r>
            </a:p>
          </p:txBody>
        </p:sp>
        <p:sp>
          <p:nvSpPr>
            <p:cNvPr id="12301" name="TextBox 19">
              <a:extLst>
                <a:ext uri="{FF2B5EF4-FFF2-40B4-BE49-F238E27FC236}">
                  <a16:creationId xmlns:a16="http://schemas.microsoft.com/office/drawing/2014/main" id="{493F017B-9B4A-462C-A5DE-4A9F24A511DB}"/>
                </a:ext>
              </a:extLst>
            </p:cNvPr>
            <p:cNvSpPr txBox="1">
              <a:spLocks noChangeArrowheads="1"/>
            </p:cNvSpPr>
            <p:nvPr/>
          </p:nvSpPr>
          <p:spPr bwMode="auto">
            <a:xfrm>
              <a:off x="2850369" y="3528300"/>
              <a:ext cx="389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200">
                  <a:solidFill>
                    <a:schemeClr val="bg1"/>
                  </a:solidFill>
                  <a:latin typeface="Impact" panose="020B0806030902050204" pitchFamily="34" charset="0"/>
                </a:rPr>
                <a:t>4</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 calcmode="lin" valueType="num">
                                      <p:cBhvr>
                                        <p:cTn id="21" dur="1000" fill="hold"/>
                                        <p:tgtEl>
                                          <p:spTgt spid="4"/>
                                        </p:tgtEl>
                                        <p:attrNameLst>
                                          <p:attrName>style.rotation</p:attrName>
                                        </p:attrNameLst>
                                      </p:cBhvr>
                                      <p:tavLst>
                                        <p:tav tm="0">
                                          <p:val>
                                            <p:fltVal val="90"/>
                                          </p:val>
                                        </p:tav>
                                        <p:tav tm="100000">
                                          <p:val>
                                            <p:fltVal val="0"/>
                                          </p:val>
                                        </p:tav>
                                      </p:tavLst>
                                    </p:anim>
                                    <p:animEffect transition="in" filter="fade">
                                      <p:cBhvr>
                                        <p:cTn id="22" dur="10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3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1000" fill="hold"/>
                                        <p:tgtEl>
                                          <p:spTgt spid="10"/>
                                        </p:tgtEl>
                                        <p:attrNameLst>
                                          <p:attrName>ppt_w</p:attrName>
                                        </p:attrNameLst>
                                      </p:cBhvr>
                                      <p:tavLst>
                                        <p:tav tm="0">
                                          <p:val>
                                            <p:fltVal val="0"/>
                                          </p:val>
                                        </p:tav>
                                        <p:tav tm="100000">
                                          <p:val>
                                            <p:strVal val="#ppt_w"/>
                                          </p:val>
                                        </p:tav>
                                      </p:tavLst>
                                    </p:anim>
                                    <p:anim calcmode="lin" valueType="num">
                                      <p:cBhvr>
                                        <p:cTn id="32" dur="1000" fill="hold"/>
                                        <p:tgtEl>
                                          <p:spTgt spid="10"/>
                                        </p:tgtEl>
                                        <p:attrNameLst>
                                          <p:attrName>ppt_h</p:attrName>
                                        </p:attrNameLst>
                                      </p:cBhvr>
                                      <p:tavLst>
                                        <p:tav tm="0">
                                          <p:val>
                                            <p:fltVal val="0"/>
                                          </p:val>
                                        </p:tav>
                                        <p:tav tm="100000">
                                          <p:val>
                                            <p:strVal val="#ppt_h"/>
                                          </p:val>
                                        </p:tav>
                                      </p:tavLst>
                                    </p:anim>
                                    <p:anim calcmode="lin" valueType="num">
                                      <p:cBhvr>
                                        <p:cTn id="33" dur="1000" fill="hold"/>
                                        <p:tgtEl>
                                          <p:spTgt spid="10"/>
                                        </p:tgtEl>
                                        <p:attrNameLst>
                                          <p:attrName>style.rotation</p:attrName>
                                        </p:attrNameLst>
                                      </p:cBhvr>
                                      <p:tavLst>
                                        <p:tav tm="0">
                                          <p:val>
                                            <p:fltVal val="90"/>
                                          </p:val>
                                        </p:tav>
                                        <p:tav tm="100000">
                                          <p:val>
                                            <p:fltVal val="0"/>
                                          </p:val>
                                        </p:tav>
                                      </p:tavLst>
                                    </p:anim>
                                    <p:animEffect transition="in" filter="fade">
                                      <p:cBhvr>
                                        <p:cTn id="34" dur="1000"/>
                                        <p:tgtEl>
                                          <p:spTgt spid="1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3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1000" fill="hold"/>
                                        <p:tgtEl>
                                          <p:spTgt spid="11"/>
                                        </p:tgtEl>
                                        <p:attrNameLst>
                                          <p:attrName>ppt_w</p:attrName>
                                        </p:attrNameLst>
                                      </p:cBhvr>
                                      <p:tavLst>
                                        <p:tav tm="0">
                                          <p:val>
                                            <p:fltVal val="0"/>
                                          </p:val>
                                        </p:tav>
                                        <p:tav tm="100000">
                                          <p:val>
                                            <p:strVal val="#ppt_w"/>
                                          </p:val>
                                        </p:tav>
                                      </p:tavLst>
                                    </p:anim>
                                    <p:anim calcmode="lin" valueType="num">
                                      <p:cBhvr>
                                        <p:cTn id="44" dur="1000" fill="hold"/>
                                        <p:tgtEl>
                                          <p:spTgt spid="11"/>
                                        </p:tgtEl>
                                        <p:attrNameLst>
                                          <p:attrName>ppt_h</p:attrName>
                                        </p:attrNameLst>
                                      </p:cBhvr>
                                      <p:tavLst>
                                        <p:tav tm="0">
                                          <p:val>
                                            <p:fltVal val="0"/>
                                          </p:val>
                                        </p:tav>
                                        <p:tav tm="100000">
                                          <p:val>
                                            <p:strVal val="#ppt_h"/>
                                          </p:val>
                                        </p:tav>
                                      </p:tavLst>
                                    </p:anim>
                                    <p:anim calcmode="lin" valueType="num">
                                      <p:cBhvr>
                                        <p:cTn id="45" dur="1000" fill="hold"/>
                                        <p:tgtEl>
                                          <p:spTgt spid="11"/>
                                        </p:tgtEl>
                                        <p:attrNameLst>
                                          <p:attrName>style.rotation</p:attrName>
                                        </p:attrNameLst>
                                      </p:cBhvr>
                                      <p:tavLst>
                                        <p:tav tm="0">
                                          <p:val>
                                            <p:fltVal val="90"/>
                                          </p:val>
                                        </p:tav>
                                        <p:tav tm="100000">
                                          <p:val>
                                            <p:fltVal val="0"/>
                                          </p:val>
                                        </p:tav>
                                      </p:tavLst>
                                    </p:anim>
                                    <p:animEffect transition="in" filter="fade">
                                      <p:cBhvr>
                                        <p:cTn id="46" dur="1000"/>
                                        <p:tgtEl>
                                          <p:spTgt spid="1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6" presetClass="entr" presetSubtype="16" fill="hold" nodeType="clickEffect">
                                  <p:stCondLst>
                                    <p:cond delay="0"/>
                                  </p:stCondLst>
                                  <p:childTnLst>
                                    <p:set>
                                      <p:cBhvr>
                                        <p:cTn id="54" dur="1" fill="hold">
                                          <p:stCondLst>
                                            <p:cond delay="0"/>
                                          </p:stCondLst>
                                        </p:cTn>
                                        <p:tgtEl>
                                          <p:spTgt spid="2"/>
                                        </p:tgtEl>
                                        <p:attrNameLst>
                                          <p:attrName>style.visibility</p:attrName>
                                        </p:attrNameLst>
                                      </p:cBhvr>
                                      <p:to>
                                        <p:strVal val="visible"/>
                                      </p:to>
                                    </p:set>
                                    <p:animEffect transition="in" filter="circle(in)">
                                      <p:cBhvr>
                                        <p:cTn id="55"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24">
            <a:extLst>
              <a:ext uri="{FF2B5EF4-FFF2-40B4-BE49-F238E27FC236}">
                <a16:creationId xmlns:a16="http://schemas.microsoft.com/office/drawing/2014/main" id="{B315616E-C6BC-4CA6-8B36-A5C7871C10CB}"/>
              </a:ext>
            </a:extLst>
          </p:cNvPr>
          <p:cNvGrpSpPr>
            <a:grpSpLocks/>
          </p:cNvGrpSpPr>
          <p:nvPr/>
        </p:nvGrpSpPr>
        <p:grpSpPr bwMode="auto">
          <a:xfrm>
            <a:off x="50800" y="1052513"/>
            <a:ext cx="8482013" cy="4968875"/>
            <a:chOff x="51523" y="1052736"/>
            <a:chExt cx="8480917" cy="4968552"/>
          </a:xfrm>
        </p:grpSpPr>
        <p:sp>
          <p:nvSpPr>
            <p:cNvPr id="26" name="Oval 25">
              <a:extLst>
                <a:ext uri="{FF2B5EF4-FFF2-40B4-BE49-F238E27FC236}">
                  <a16:creationId xmlns:a16="http://schemas.microsoft.com/office/drawing/2014/main" id="{05384949-E250-41DD-A4EB-C47802865AAC}"/>
                </a:ext>
              </a:extLst>
            </p:cNvPr>
            <p:cNvSpPr/>
            <p:nvPr/>
          </p:nvSpPr>
          <p:spPr>
            <a:xfrm>
              <a:off x="467394" y="1052736"/>
              <a:ext cx="8065046" cy="4968552"/>
            </a:xfrm>
            <a:prstGeom prst="ellipse">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3339" name="TextBox 26">
              <a:extLst>
                <a:ext uri="{FF2B5EF4-FFF2-40B4-BE49-F238E27FC236}">
                  <a16:creationId xmlns:a16="http://schemas.microsoft.com/office/drawing/2014/main" id="{9714F4BC-77EA-4611-A857-47D94A009E40}"/>
                </a:ext>
              </a:extLst>
            </p:cNvPr>
            <p:cNvSpPr txBox="1">
              <a:spLocks noChangeArrowheads="1"/>
            </p:cNvSpPr>
            <p:nvPr/>
          </p:nvSpPr>
          <p:spPr bwMode="auto">
            <a:xfrm>
              <a:off x="51523" y="1261628"/>
              <a:ext cx="159530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b="1">
                  <a:solidFill>
                    <a:srgbClr val="C00000"/>
                  </a:solidFill>
                </a:rPr>
                <a:t>e-Business</a:t>
              </a:r>
            </a:p>
            <a:p>
              <a:pPr eaLnBrk="1" hangingPunct="1"/>
              <a:r>
                <a:rPr lang="en-GB" altLang="en-US" b="1">
                  <a:solidFill>
                    <a:srgbClr val="C00000"/>
                  </a:solidFill>
                </a:rPr>
                <a:t>Environment</a:t>
              </a:r>
            </a:p>
          </p:txBody>
        </p:sp>
      </p:grpSp>
      <p:sp>
        <p:nvSpPr>
          <p:cNvPr id="13315" name="Title 1">
            <a:extLst>
              <a:ext uri="{FF2B5EF4-FFF2-40B4-BE49-F238E27FC236}">
                <a16:creationId xmlns:a16="http://schemas.microsoft.com/office/drawing/2014/main" id="{41FE129A-88A4-4D5E-93F7-A7103869487D}"/>
              </a:ext>
            </a:extLst>
          </p:cNvPr>
          <p:cNvSpPr>
            <a:spLocks noGrp="1"/>
          </p:cNvSpPr>
          <p:nvPr>
            <p:ph type="title"/>
          </p:nvPr>
        </p:nvSpPr>
        <p:spPr>
          <a:xfrm>
            <a:off x="468313" y="476250"/>
            <a:ext cx="8675687" cy="576263"/>
          </a:xfrm>
        </p:spPr>
        <p:txBody>
          <a:bodyPr>
            <a:normAutofit fontScale="90000"/>
          </a:bodyPr>
          <a:lstStyle/>
          <a:p>
            <a:pPr eaLnBrk="1" hangingPunct="1"/>
            <a:r>
              <a:rPr lang="en-GB" altLang="en-US" sz="3600" b="1" dirty="0">
                <a:solidFill>
                  <a:srgbClr val="C00000"/>
                </a:solidFill>
              </a:rPr>
              <a:t>e-Business Performance Management</a:t>
            </a:r>
          </a:p>
        </p:txBody>
      </p:sp>
      <p:sp>
        <p:nvSpPr>
          <p:cNvPr id="29" name="Bent Arrow 28">
            <a:extLst>
              <a:ext uri="{FF2B5EF4-FFF2-40B4-BE49-F238E27FC236}">
                <a16:creationId xmlns:a16="http://schemas.microsoft.com/office/drawing/2014/main" id="{7035665B-0E0F-45F5-8FA1-FDF553585115}"/>
              </a:ext>
            </a:extLst>
          </p:cNvPr>
          <p:cNvSpPr/>
          <p:nvPr/>
        </p:nvSpPr>
        <p:spPr>
          <a:xfrm rot="5400000">
            <a:off x="5954713" y="1535113"/>
            <a:ext cx="1266825" cy="158432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schemeClr val="tx1"/>
              </a:solidFill>
            </a:endParaRPr>
          </a:p>
        </p:txBody>
      </p:sp>
      <p:sp>
        <p:nvSpPr>
          <p:cNvPr id="30" name="Bent Arrow 29">
            <a:extLst>
              <a:ext uri="{FF2B5EF4-FFF2-40B4-BE49-F238E27FC236}">
                <a16:creationId xmlns:a16="http://schemas.microsoft.com/office/drawing/2014/main" id="{F585DE65-8A27-4697-B70A-18CC646609C4}"/>
              </a:ext>
            </a:extLst>
          </p:cNvPr>
          <p:cNvSpPr/>
          <p:nvPr/>
        </p:nvSpPr>
        <p:spPr>
          <a:xfrm rot="10800000">
            <a:off x="5807075" y="4113213"/>
            <a:ext cx="1414463" cy="1547812"/>
          </a:xfrm>
          <a:prstGeom prst="bentArrow">
            <a:avLst>
              <a:gd name="adj1" fmla="val 25000"/>
              <a:gd name="adj2" fmla="val 25000"/>
              <a:gd name="adj3" fmla="val 25000"/>
              <a:gd name="adj4" fmla="val 4471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schemeClr val="tx1"/>
              </a:solidFill>
            </a:endParaRPr>
          </a:p>
        </p:txBody>
      </p:sp>
      <p:sp>
        <p:nvSpPr>
          <p:cNvPr id="31" name="Bent Arrow 30">
            <a:extLst>
              <a:ext uri="{FF2B5EF4-FFF2-40B4-BE49-F238E27FC236}">
                <a16:creationId xmlns:a16="http://schemas.microsoft.com/office/drawing/2014/main" id="{9A5B5A93-12DF-405A-92D4-90C9A21CF322}"/>
              </a:ext>
            </a:extLst>
          </p:cNvPr>
          <p:cNvSpPr/>
          <p:nvPr/>
        </p:nvSpPr>
        <p:spPr>
          <a:xfrm rot="16200000">
            <a:off x="1686719" y="3974307"/>
            <a:ext cx="1377950" cy="1655762"/>
          </a:xfrm>
          <a:prstGeom prst="bentArrow">
            <a:avLst>
              <a:gd name="adj1" fmla="val 25000"/>
              <a:gd name="adj2" fmla="val 25000"/>
              <a:gd name="adj3" fmla="val 25000"/>
              <a:gd name="adj4" fmla="val 4471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schemeClr val="tx1"/>
              </a:solidFill>
            </a:endParaRPr>
          </a:p>
        </p:txBody>
      </p:sp>
      <p:sp>
        <p:nvSpPr>
          <p:cNvPr id="32" name="Bent Arrow 31">
            <a:extLst>
              <a:ext uri="{FF2B5EF4-FFF2-40B4-BE49-F238E27FC236}">
                <a16:creationId xmlns:a16="http://schemas.microsoft.com/office/drawing/2014/main" id="{8B852E5B-AD7E-471A-8B46-513A6B026B55}"/>
              </a:ext>
            </a:extLst>
          </p:cNvPr>
          <p:cNvSpPr/>
          <p:nvPr/>
        </p:nvSpPr>
        <p:spPr>
          <a:xfrm>
            <a:off x="1790700" y="1412875"/>
            <a:ext cx="1412875" cy="1547813"/>
          </a:xfrm>
          <a:prstGeom prst="bentArrow">
            <a:avLst>
              <a:gd name="adj1" fmla="val 25000"/>
              <a:gd name="adj2" fmla="val 25000"/>
              <a:gd name="adj3" fmla="val 25000"/>
              <a:gd name="adj4" fmla="val 4471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schemeClr val="tx1"/>
              </a:solidFill>
            </a:endParaRPr>
          </a:p>
        </p:txBody>
      </p:sp>
      <p:grpSp>
        <p:nvGrpSpPr>
          <p:cNvPr id="13320" name="Group 32">
            <a:extLst>
              <a:ext uri="{FF2B5EF4-FFF2-40B4-BE49-F238E27FC236}">
                <a16:creationId xmlns:a16="http://schemas.microsoft.com/office/drawing/2014/main" id="{FD9AEDDB-9247-49BB-B9A1-2D21CF9CC207}"/>
              </a:ext>
            </a:extLst>
          </p:cNvPr>
          <p:cNvGrpSpPr>
            <a:grpSpLocks/>
          </p:cNvGrpSpPr>
          <p:nvPr/>
        </p:nvGrpSpPr>
        <p:grpSpPr bwMode="auto">
          <a:xfrm>
            <a:off x="3203575" y="1268413"/>
            <a:ext cx="2592388" cy="1160462"/>
            <a:chOff x="3203848" y="1268760"/>
            <a:chExt cx="2592288" cy="1160839"/>
          </a:xfrm>
        </p:grpSpPr>
        <p:sp>
          <p:nvSpPr>
            <p:cNvPr id="34" name="Rounded Rectangle 33">
              <a:extLst>
                <a:ext uri="{FF2B5EF4-FFF2-40B4-BE49-F238E27FC236}">
                  <a16:creationId xmlns:a16="http://schemas.microsoft.com/office/drawing/2014/main" id="{F0572EFF-DF74-406A-825D-7BAB5AB2D138}"/>
                </a:ext>
              </a:extLst>
            </p:cNvPr>
            <p:cNvSpPr/>
            <p:nvPr/>
          </p:nvSpPr>
          <p:spPr>
            <a:xfrm>
              <a:off x="3203848" y="1268760"/>
              <a:ext cx="2592288" cy="11528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b="1" dirty="0"/>
                <a:t>Where Do We Want to Go?</a:t>
              </a:r>
            </a:p>
            <a:p>
              <a:pPr algn="ctr">
                <a:defRPr/>
              </a:pPr>
              <a:r>
                <a:rPr lang="en-GB" sz="1400" b="1" dirty="0"/>
                <a:t>Mission</a:t>
              </a:r>
            </a:p>
            <a:p>
              <a:pPr algn="ctr">
                <a:defRPr/>
              </a:pPr>
              <a:r>
                <a:rPr lang="en-GB" sz="1400" b="1" dirty="0"/>
                <a:t>Goals</a:t>
              </a:r>
            </a:p>
            <a:p>
              <a:pPr algn="ctr">
                <a:defRPr/>
              </a:pPr>
              <a:r>
                <a:rPr lang="en-GB" sz="1400" b="1" dirty="0"/>
                <a:t>Objectives</a:t>
              </a:r>
            </a:p>
          </p:txBody>
        </p:sp>
        <p:sp>
          <p:nvSpPr>
            <p:cNvPr id="13337" name="TextBox 34">
              <a:extLst>
                <a:ext uri="{FF2B5EF4-FFF2-40B4-BE49-F238E27FC236}">
                  <a16:creationId xmlns:a16="http://schemas.microsoft.com/office/drawing/2014/main" id="{C31A1915-B244-419C-84F2-F46A966D634E}"/>
                </a:ext>
              </a:extLst>
            </p:cNvPr>
            <p:cNvSpPr txBox="1">
              <a:spLocks noChangeArrowheads="1"/>
            </p:cNvSpPr>
            <p:nvPr/>
          </p:nvSpPr>
          <p:spPr bwMode="auto">
            <a:xfrm>
              <a:off x="5436096" y="1844824"/>
              <a:ext cx="34176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200">
                  <a:solidFill>
                    <a:schemeClr val="bg1"/>
                  </a:solidFill>
                  <a:latin typeface="Impact" panose="020B0806030902050204" pitchFamily="34" charset="0"/>
                </a:rPr>
                <a:t>1</a:t>
              </a:r>
            </a:p>
          </p:txBody>
        </p:sp>
      </p:grpSp>
      <p:grpSp>
        <p:nvGrpSpPr>
          <p:cNvPr id="13321" name="Group 35">
            <a:extLst>
              <a:ext uri="{FF2B5EF4-FFF2-40B4-BE49-F238E27FC236}">
                <a16:creationId xmlns:a16="http://schemas.microsoft.com/office/drawing/2014/main" id="{A9E36B32-F310-493B-B22D-03C366650DDA}"/>
              </a:ext>
            </a:extLst>
          </p:cNvPr>
          <p:cNvGrpSpPr>
            <a:grpSpLocks/>
          </p:cNvGrpSpPr>
          <p:nvPr/>
        </p:nvGrpSpPr>
        <p:grpSpPr bwMode="auto">
          <a:xfrm>
            <a:off x="5778500" y="2960688"/>
            <a:ext cx="2608263" cy="1152525"/>
            <a:chOff x="5777808" y="2960948"/>
            <a:chExt cx="2608166" cy="1152128"/>
          </a:xfrm>
        </p:grpSpPr>
        <p:sp>
          <p:nvSpPr>
            <p:cNvPr id="37" name="Rounded Rectangle 36">
              <a:extLst>
                <a:ext uri="{FF2B5EF4-FFF2-40B4-BE49-F238E27FC236}">
                  <a16:creationId xmlns:a16="http://schemas.microsoft.com/office/drawing/2014/main" id="{C3BF4CD8-875F-4162-8D39-C888F69921D7}"/>
                </a:ext>
              </a:extLst>
            </p:cNvPr>
            <p:cNvSpPr/>
            <p:nvPr/>
          </p:nvSpPr>
          <p:spPr>
            <a:xfrm>
              <a:off x="5777808" y="2960948"/>
              <a:ext cx="2592292"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b="1" dirty="0"/>
                <a:t>How Shall We Get There?</a:t>
              </a:r>
            </a:p>
            <a:p>
              <a:pPr algn="ctr">
                <a:defRPr/>
              </a:pPr>
              <a:r>
                <a:rPr lang="en-GB" sz="1400" b="1" dirty="0"/>
                <a:t>Strategy</a:t>
              </a:r>
            </a:p>
            <a:p>
              <a:pPr algn="ctr">
                <a:defRPr/>
              </a:pPr>
              <a:r>
                <a:rPr lang="en-GB" sz="1400" b="1" dirty="0"/>
                <a:t>Plans</a:t>
              </a:r>
            </a:p>
          </p:txBody>
        </p:sp>
        <p:sp>
          <p:nvSpPr>
            <p:cNvPr id="13335" name="TextBox 37">
              <a:extLst>
                <a:ext uri="{FF2B5EF4-FFF2-40B4-BE49-F238E27FC236}">
                  <a16:creationId xmlns:a16="http://schemas.microsoft.com/office/drawing/2014/main" id="{55CD57E3-EEBB-4464-9A06-48D4740395B8}"/>
                </a:ext>
              </a:extLst>
            </p:cNvPr>
            <p:cNvSpPr txBox="1">
              <a:spLocks noChangeArrowheads="1"/>
            </p:cNvSpPr>
            <p:nvPr/>
          </p:nvSpPr>
          <p:spPr bwMode="auto">
            <a:xfrm>
              <a:off x="7994520" y="3528301"/>
              <a:ext cx="3914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200">
                  <a:solidFill>
                    <a:schemeClr val="bg1"/>
                  </a:solidFill>
                  <a:latin typeface="Impact" panose="020B0806030902050204" pitchFamily="34" charset="0"/>
                </a:rPr>
                <a:t>2</a:t>
              </a:r>
            </a:p>
          </p:txBody>
        </p:sp>
      </p:grpSp>
      <p:grpSp>
        <p:nvGrpSpPr>
          <p:cNvPr id="13322" name="Group 38">
            <a:extLst>
              <a:ext uri="{FF2B5EF4-FFF2-40B4-BE49-F238E27FC236}">
                <a16:creationId xmlns:a16="http://schemas.microsoft.com/office/drawing/2014/main" id="{5A5D33F2-FBBC-489E-8639-971ED49B3461}"/>
              </a:ext>
            </a:extLst>
          </p:cNvPr>
          <p:cNvGrpSpPr>
            <a:grpSpLocks/>
          </p:cNvGrpSpPr>
          <p:nvPr/>
        </p:nvGrpSpPr>
        <p:grpSpPr bwMode="auto">
          <a:xfrm>
            <a:off x="3214688" y="4652963"/>
            <a:ext cx="2605087" cy="1160462"/>
            <a:chOff x="3215280" y="4653136"/>
            <a:chExt cx="2605010" cy="1160839"/>
          </a:xfrm>
        </p:grpSpPr>
        <p:sp>
          <p:nvSpPr>
            <p:cNvPr id="40" name="Rounded Rectangle 39">
              <a:extLst>
                <a:ext uri="{FF2B5EF4-FFF2-40B4-BE49-F238E27FC236}">
                  <a16:creationId xmlns:a16="http://schemas.microsoft.com/office/drawing/2014/main" id="{B2B2C6BA-DECC-49E9-B65D-DB8F9F52610A}"/>
                </a:ext>
              </a:extLst>
            </p:cNvPr>
            <p:cNvSpPr/>
            <p:nvPr/>
          </p:nvSpPr>
          <p:spPr>
            <a:xfrm>
              <a:off x="3215280" y="4653136"/>
              <a:ext cx="2592310" cy="11528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b="1" dirty="0"/>
                <a:t>How Well Are We Doing?</a:t>
              </a:r>
            </a:p>
            <a:p>
              <a:pPr algn="ctr">
                <a:defRPr/>
              </a:pPr>
              <a:r>
                <a:rPr lang="en-GB" sz="1400" b="1" dirty="0"/>
                <a:t>Monitoring</a:t>
              </a:r>
            </a:p>
            <a:p>
              <a:pPr algn="ctr">
                <a:defRPr/>
              </a:pPr>
              <a:r>
                <a:rPr lang="en-GB" sz="1400" b="1" dirty="0"/>
                <a:t>Performance</a:t>
              </a:r>
            </a:p>
            <a:p>
              <a:pPr algn="ctr">
                <a:defRPr/>
              </a:pPr>
              <a:r>
                <a:rPr lang="en-GB" sz="1400" b="1" dirty="0"/>
                <a:t>Comparing</a:t>
              </a:r>
            </a:p>
          </p:txBody>
        </p:sp>
        <p:sp>
          <p:nvSpPr>
            <p:cNvPr id="13333" name="TextBox 40">
              <a:extLst>
                <a:ext uri="{FF2B5EF4-FFF2-40B4-BE49-F238E27FC236}">
                  <a16:creationId xmlns:a16="http://schemas.microsoft.com/office/drawing/2014/main" id="{24A137C7-A13A-4CF6-921B-1120C5E98EE3}"/>
                </a:ext>
              </a:extLst>
            </p:cNvPr>
            <p:cNvSpPr txBox="1">
              <a:spLocks noChangeArrowheads="1"/>
            </p:cNvSpPr>
            <p:nvPr/>
          </p:nvSpPr>
          <p:spPr bwMode="auto">
            <a:xfrm>
              <a:off x="5417616" y="5229200"/>
              <a:ext cx="40267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200">
                  <a:solidFill>
                    <a:schemeClr val="bg1"/>
                  </a:solidFill>
                  <a:latin typeface="Impact" panose="020B0806030902050204" pitchFamily="34" charset="0"/>
                </a:rPr>
                <a:t>3</a:t>
              </a:r>
            </a:p>
          </p:txBody>
        </p:sp>
      </p:grpSp>
      <p:grpSp>
        <p:nvGrpSpPr>
          <p:cNvPr id="13323" name="Group 41">
            <a:extLst>
              <a:ext uri="{FF2B5EF4-FFF2-40B4-BE49-F238E27FC236}">
                <a16:creationId xmlns:a16="http://schemas.microsoft.com/office/drawing/2014/main" id="{2863C9A3-E49F-418A-850C-3163A6E99575}"/>
              </a:ext>
            </a:extLst>
          </p:cNvPr>
          <p:cNvGrpSpPr>
            <a:grpSpLocks/>
          </p:cNvGrpSpPr>
          <p:nvPr/>
        </p:nvGrpSpPr>
        <p:grpSpPr bwMode="auto">
          <a:xfrm>
            <a:off x="633413" y="2960688"/>
            <a:ext cx="2606675" cy="1152525"/>
            <a:chOff x="633657" y="2960948"/>
            <a:chExt cx="2606562" cy="1152128"/>
          </a:xfrm>
        </p:grpSpPr>
        <p:sp>
          <p:nvSpPr>
            <p:cNvPr id="43" name="Rounded Rectangle 42">
              <a:extLst>
                <a:ext uri="{FF2B5EF4-FFF2-40B4-BE49-F238E27FC236}">
                  <a16:creationId xmlns:a16="http://schemas.microsoft.com/office/drawing/2014/main" id="{5C1CE14B-CA91-4354-B02A-A7671D9CC32D}"/>
                </a:ext>
              </a:extLst>
            </p:cNvPr>
            <p:cNvSpPr/>
            <p:nvPr/>
          </p:nvSpPr>
          <p:spPr>
            <a:xfrm>
              <a:off x="633657" y="2960948"/>
              <a:ext cx="2592275"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b="1" dirty="0"/>
                <a:t>How Can We Improve?</a:t>
              </a:r>
            </a:p>
            <a:p>
              <a:pPr algn="ctr">
                <a:defRPr/>
              </a:pPr>
              <a:r>
                <a:rPr lang="en-GB" sz="1400" b="1" dirty="0"/>
                <a:t>Solutions</a:t>
              </a:r>
            </a:p>
            <a:p>
              <a:pPr algn="ctr">
                <a:defRPr/>
              </a:pPr>
              <a:r>
                <a:rPr lang="en-GB" sz="1400" b="1" dirty="0"/>
                <a:t>Critical Responses</a:t>
              </a:r>
            </a:p>
          </p:txBody>
        </p:sp>
        <p:sp>
          <p:nvSpPr>
            <p:cNvPr id="13331" name="TextBox 43">
              <a:extLst>
                <a:ext uri="{FF2B5EF4-FFF2-40B4-BE49-F238E27FC236}">
                  <a16:creationId xmlns:a16="http://schemas.microsoft.com/office/drawing/2014/main" id="{DC8E6112-52E9-4988-B52A-858DB2C0E3C1}"/>
                </a:ext>
              </a:extLst>
            </p:cNvPr>
            <p:cNvSpPr txBox="1">
              <a:spLocks noChangeArrowheads="1"/>
            </p:cNvSpPr>
            <p:nvPr/>
          </p:nvSpPr>
          <p:spPr bwMode="auto">
            <a:xfrm>
              <a:off x="2850369" y="3528300"/>
              <a:ext cx="389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200">
                  <a:solidFill>
                    <a:schemeClr val="bg1"/>
                  </a:solidFill>
                  <a:latin typeface="Impact" panose="020B0806030902050204" pitchFamily="34" charset="0"/>
                </a:rPr>
                <a:t>4</a:t>
              </a:r>
            </a:p>
          </p:txBody>
        </p:sp>
      </p:grpSp>
      <p:sp>
        <p:nvSpPr>
          <p:cNvPr id="45" name="Oval 44">
            <a:extLst>
              <a:ext uri="{FF2B5EF4-FFF2-40B4-BE49-F238E27FC236}">
                <a16:creationId xmlns:a16="http://schemas.microsoft.com/office/drawing/2014/main" id="{C46FE573-9EC2-45A5-982D-E8A9DA83037A}"/>
              </a:ext>
            </a:extLst>
          </p:cNvPr>
          <p:cNvSpPr/>
          <p:nvPr/>
        </p:nvSpPr>
        <p:spPr>
          <a:xfrm>
            <a:off x="3635375" y="2924175"/>
            <a:ext cx="1728788" cy="1333500"/>
          </a:xfrm>
          <a:prstGeom prst="ellips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b="1" dirty="0"/>
              <a:t>Information</a:t>
            </a:r>
          </a:p>
          <a:p>
            <a:pPr algn="ctr">
              <a:defRPr/>
            </a:pPr>
            <a:r>
              <a:rPr lang="en-GB" sz="1400" b="1" dirty="0"/>
              <a:t>Technology</a:t>
            </a:r>
          </a:p>
          <a:p>
            <a:pPr algn="ctr">
              <a:defRPr/>
            </a:pPr>
            <a:r>
              <a:rPr lang="en-GB" sz="1400" b="1" dirty="0"/>
              <a:t>(IT)</a:t>
            </a:r>
          </a:p>
        </p:txBody>
      </p:sp>
      <p:grpSp>
        <p:nvGrpSpPr>
          <p:cNvPr id="7" name="Group 49">
            <a:extLst>
              <a:ext uri="{FF2B5EF4-FFF2-40B4-BE49-F238E27FC236}">
                <a16:creationId xmlns:a16="http://schemas.microsoft.com/office/drawing/2014/main" id="{9B4A73EF-967E-43AD-B85D-E53BFD2125B8}"/>
              </a:ext>
            </a:extLst>
          </p:cNvPr>
          <p:cNvGrpSpPr>
            <a:grpSpLocks/>
          </p:cNvGrpSpPr>
          <p:nvPr/>
        </p:nvGrpSpPr>
        <p:grpSpPr bwMode="auto">
          <a:xfrm>
            <a:off x="3044825" y="2312988"/>
            <a:ext cx="2976563" cy="2486025"/>
            <a:chOff x="3045294" y="2313456"/>
            <a:chExt cx="2975438" cy="2486202"/>
          </a:xfrm>
        </p:grpSpPr>
        <p:sp>
          <p:nvSpPr>
            <p:cNvPr id="46" name="Up-Down Arrow 45">
              <a:extLst>
                <a:ext uri="{FF2B5EF4-FFF2-40B4-BE49-F238E27FC236}">
                  <a16:creationId xmlns:a16="http://schemas.microsoft.com/office/drawing/2014/main" id="{057AE2DB-5D78-4462-AEDD-B68B85F2C40F}"/>
                </a:ext>
              </a:extLst>
            </p:cNvPr>
            <p:cNvSpPr/>
            <p:nvPr/>
          </p:nvSpPr>
          <p:spPr>
            <a:xfrm>
              <a:off x="4346552" y="2313456"/>
              <a:ext cx="306272" cy="827146"/>
            </a:xfrm>
            <a:prstGeom prst="upDownArrow">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7" name="Up-Down Arrow 46">
              <a:extLst>
                <a:ext uri="{FF2B5EF4-FFF2-40B4-BE49-F238E27FC236}">
                  <a16:creationId xmlns:a16="http://schemas.microsoft.com/office/drawing/2014/main" id="{495093DB-B391-40C2-A177-396ABA12BA1C}"/>
                </a:ext>
              </a:extLst>
            </p:cNvPr>
            <p:cNvSpPr/>
            <p:nvPr/>
          </p:nvSpPr>
          <p:spPr>
            <a:xfrm>
              <a:off x="4346552" y="3972511"/>
              <a:ext cx="306272" cy="827147"/>
            </a:xfrm>
            <a:prstGeom prst="upDownArrow">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8" name="Up-Down Arrow 47">
              <a:extLst>
                <a:ext uri="{FF2B5EF4-FFF2-40B4-BE49-F238E27FC236}">
                  <a16:creationId xmlns:a16="http://schemas.microsoft.com/office/drawing/2014/main" id="{295E8591-849E-42A7-8B2D-A3AF9D8259C8}"/>
                </a:ext>
              </a:extLst>
            </p:cNvPr>
            <p:cNvSpPr/>
            <p:nvPr/>
          </p:nvSpPr>
          <p:spPr>
            <a:xfrm rot="5400000">
              <a:off x="5454139" y="3123324"/>
              <a:ext cx="306409" cy="826775"/>
            </a:xfrm>
            <a:prstGeom prst="upDownArrow">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9" name="Up-Down Arrow 48">
              <a:extLst>
                <a:ext uri="{FF2B5EF4-FFF2-40B4-BE49-F238E27FC236}">
                  <a16:creationId xmlns:a16="http://schemas.microsoft.com/office/drawing/2014/main" id="{8B07B833-126B-49A3-A2E8-E40689CD3833}"/>
                </a:ext>
              </a:extLst>
            </p:cNvPr>
            <p:cNvSpPr/>
            <p:nvPr/>
          </p:nvSpPr>
          <p:spPr>
            <a:xfrm rot="5400000">
              <a:off x="3305477" y="3115386"/>
              <a:ext cx="306410" cy="826775"/>
            </a:xfrm>
            <a:prstGeom prst="upDownArrow">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1000" fill="hold"/>
                                        <p:tgtEl>
                                          <p:spTgt spid="45"/>
                                        </p:tgtEl>
                                        <p:attrNameLst>
                                          <p:attrName>ppt_w</p:attrName>
                                        </p:attrNameLst>
                                      </p:cBhvr>
                                      <p:tavLst>
                                        <p:tav tm="0">
                                          <p:val>
                                            <p:fltVal val="0"/>
                                          </p:val>
                                        </p:tav>
                                        <p:tav tm="100000">
                                          <p:val>
                                            <p:strVal val="#ppt_w"/>
                                          </p:val>
                                        </p:tav>
                                      </p:tavLst>
                                    </p:anim>
                                    <p:anim calcmode="lin" valueType="num">
                                      <p:cBhvr>
                                        <p:cTn id="8" dur="1000" fill="hold"/>
                                        <p:tgtEl>
                                          <p:spTgt spid="45"/>
                                        </p:tgtEl>
                                        <p:attrNameLst>
                                          <p:attrName>ppt_h</p:attrName>
                                        </p:attrNameLst>
                                      </p:cBhvr>
                                      <p:tavLst>
                                        <p:tav tm="0">
                                          <p:val>
                                            <p:fltVal val="0"/>
                                          </p:val>
                                        </p:tav>
                                        <p:tav tm="100000">
                                          <p:val>
                                            <p:strVal val="#ppt_h"/>
                                          </p:val>
                                        </p:tav>
                                      </p:tavLst>
                                    </p:anim>
                                    <p:anim calcmode="lin" valueType="num">
                                      <p:cBhvr>
                                        <p:cTn id="9" dur="1000" fill="hold"/>
                                        <p:tgtEl>
                                          <p:spTgt spid="45"/>
                                        </p:tgtEl>
                                        <p:attrNameLst>
                                          <p:attrName>style.rotation</p:attrName>
                                        </p:attrNameLst>
                                      </p:cBhvr>
                                      <p:tavLst>
                                        <p:tav tm="0">
                                          <p:val>
                                            <p:fltVal val="90"/>
                                          </p:val>
                                        </p:tav>
                                        <p:tav tm="100000">
                                          <p:val>
                                            <p:fltVal val="0"/>
                                          </p:val>
                                        </p:tav>
                                      </p:tavLst>
                                    </p:anim>
                                    <p:animEffect transition="in" filter="fade">
                                      <p:cBhvr>
                                        <p:cTn id="10" dur="1000"/>
                                        <p:tgtEl>
                                          <p:spTgt spid="4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F8D73665-091C-4CE1-8BB0-E02CFFEE238B}"/>
              </a:ext>
            </a:extLst>
          </p:cNvPr>
          <p:cNvSpPr>
            <a:spLocks noGrp="1"/>
          </p:cNvSpPr>
          <p:nvPr>
            <p:ph type="title"/>
          </p:nvPr>
        </p:nvSpPr>
        <p:spPr>
          <a:xfrm>
            <a:off x="755650" y="476672"/>
            <a:ext cx="6781800" cy="936625"/>
          </a:xfrm>
        </p:spPr>
        <p:txBody>
          <a:bodyPr/>
          <a:lstStyle/>
          <a:p>
            <a:pPr eaLnBrk="1" hangingPunct="1"/>
            <a:r>
              <a:rPr lang="en-GB" altLang="en-US" b="1" dirty="0">
                <a:solidFill>
                  <a:srgbClr val="C00000"/>
                </a:solidFill>
              </a:rPr>
              <a:t>Strategy</a:t>
            </a:r>
          </a:p>
        </p:txBody>
      </p:sp>
      <p:sp>
        <p:nvSpPr>
          <p:cNvPr id="3" name="Content Placeholder 2">
            <a:extLst>
              <a:ext uri="{FF2B5EF4-FFF2-40B4-BE49-F238E27FC236}">
                <a16:creationId xmlns:a16="http://schemas.microsoft.com/office/drawing/2014/main" id="{FA3346AD-1355-420A-88AE-A8D64C99AA0C}"/>
              </a:ext>
            </a:extLst>
          </p:cNvPr>
          <p:cNvSpPr>
            <a:spLocks noGrp="1"/>
          </p:cNvSpPr>
          <p:nvPr>
            <p:ph idx="1"/>
          </p:nvPr>
        </p:nvSpPr>
        <p:spPr>
          <a:xfrm>
            <a:off x="755650" y="2133600"/>
            <a:ext cx="7543800" cy="3886200"/>
          </a:xfrm>
        </p:spPr>
        <p:txBody>
          <a:bodyPr>
            <a:normAutofit lnSpcReduction="10000"/>
          </a:bodyPr>
          <a:lstStyle/>
          <a:p>
            <a:pPr eaLnBrk="1" hangingPunct="1">
              <a:defRPr/>
            </a:pPr>
            <a:r>
              <a:rPr lang="en-GB" dirty="0"/>
              <a:t>From the Business Performance Management model, a </a:t>
            </a:r>
            <a:r>
              <a:rPr lang="en-GB" b="1" i="1" dirty="0"/>
              <a:t>Strategy</a:t>
            </a:r>
            <a:r>
              <a:rPr lang="en-GB" dirty="0"/>
              <a:t> is the component that defines how to attain our mission, goals &amp; objectives.</a:t>
            </a:r>
          </a:p>
          <a:p>
            <a:pPr marL="0" indent="0" eaLnBrk="1" hangingPunct="1">
              <a:buFont typeface="Arial" panose="020B0604020202020204" pitchFamily="34" charset="0"/>
              <a:buNone/>
              <a:defRPr/>
            </a:pPr>
            <a:endParaRPr lang="en-GB" dirty="0"/>
          </a:p>
          <a:p>
            <a:pPr eaLnBrk="1" hangingPunct="1">
              <a:defRPr/>
            </a:pPr>
            <a:r>
              <a:rPr lang="en-GB" dirty="0"/>
              <a:t>Businesses must develop and implement strategies for their e-Business activities and draw lessons and guidelines from the studied practices.</a:t>
            </a:r>
          </a:p>
          <a:p>
            <a:pPr eaLnBrk="1" hangingPunct="1">
              <a:defRPr/>
            </a:pPr>
            <a:endParaRPr lang="en-GB" dirty="0"/>
          </a:p>
          <a:p>
            <a:pPr eaLnBrk="1" hangingPunct="1">
              <a:defRPr/>
            </a:pPr>
            <a:r>
              <a:rPr lang="en-GB" dirty="0"/>
              <a:t>A key element of this module is understanding these strategies.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C9216723-14D1-4C23-9101-20479A21BAAD}"/>
              </a:ext>
            </a:extLst>
          </p:cNvPr>
          <p:cNvSpPr>
            <a:spLocks noGrp="1"/>
          </p:cNvSpPr>
          <p:nvPr>
            <p:ph type="title"/>
          </p:nvPr>
        </p:nvSpPr>
        <p:spPr>
          <a:xfrm>
            <a:off x="755650" y="476250"/>
            <a:ext cx="7129463" cy="936625"/>
          </a:xfrm>
        </p:spPr>
        <p:txBody>
          <a:bodyPr>
            <a:normAutofit fontScale="90000"/>
          </a:bodyPr>
          <a:lstStyle/>
          <a:p>
            <a:pPr eaLnBrk="1" hangingPunct="1"/>
            <a:r>
              <a:rPr lang="en-GB" altLang="en-US" b="1" dirty="0">
                <a:solidFill>
                  <a:srgbClr val="C00000"/>
                </a:solidFill>
              </a:rPr>
              <a:t>Strategy Definitions …</a:t>
            </a:r>
          </a:p>
        </p:txBody>
      </p:sp>
      <p:sp>
        <p:nvSpPr>
          <p:cNvPr id="15363" name="Content Placeholder 2">
            <a:extLst>
              <a:ext uri="{FF2B5EF4-FFF2-40B4-BE49-F238E27FC236}">
                <a16:creationId xmlns:a16="http://schemas.microsoft.com/office/drawing/2014/main" id="{FFB93C69-0650-4A4D-B242-9BB12D4C686B}"/>
              </a:ext>
            </a:extLst>
          </p:cNvPr>
          <p:cNvSpPr>
            <a:spLocks noGrp="1"/>
          </p:cNvSpPr>
          <p:nvPr>
            <p:ph idx="1"/>
          </p:nvPr>
        </p:nvSpPr>
        <p:spPr>
          <a:xfrm>
            <a:off x="755650" y="1916113"/>
            <a:ext cx="7543800" cy="4103687"/>
          </a:xfrm>
        </p:spPr>
        <p:txBody>
          <a:bodyPr>
            <a:normAutofit lnSpcReduction="10000"/>
          </a:bodyPr>
          <a:lstStyle/>
          <a:p>
            <a:pPr eaLnBrk="1" hangingPunct="1"/>
            <a:r>
              <a:rPr lang="en-GB" altLang="en-US" i="1"/>
              <a:t>…the direction and scope of an organisation over the long-term, which achieves advantage for the organisation through its configuration of resources within a changing environment to the needs of markets and fulfil stakeholder expectations</a:t>
            </a:r>
          </a:p>
          <a:p>
            <a:pPr marL="320675" lvl="1" indent="0" eaLnBrk="1" hangingPunct="1">
              <a:buFont typeface="Arial" panose="020B0604020202020204" pitchFamily="34" charset="0"/>
              <a:buNone/>
            </a:pPr>
            <a:r>
              <a:rPr lang="en-GB" altLang="en-US" sz="1200"/>
              <a:t>(Johnson &amp; Scholes, Exploring Corporate Strategy, 2002).</a:t>
            </a:r>
          </a:p>
          <a:p>
            <a:pPr eaLnBrk="1" hangingPunct="1"/>
            <a:endParaRPr lang="en-GB" altLang="en-US" sz="1400"/>
          </a:p>
          <a:p>
            <a:pPr eaLnBrk="1" hangingPunct="1"/>
            <a:r>
              <a:rPr lang="en-GB" altLang="en-US" i="1"/>
              <a:t>…the determination of the basic long term goals and objectives of an enterprise, and the adoption of courses of action and the allocation of resources necessary for carrying out these goals</a:t>
            </a:r>
          </a:p>
          <a:p>
            <a:pPr marL="320675" lvl="1" indent="0" eaLnBrk="1" hangingPunct="1">
              <a:buFont typeface="Arial" panose="020B0604020202020204" pitchFamily="34" charset="0"/>
              <a:buNone/>
            </a:pPr>
            <a:r>
              <a:rPr lang="en-GB" altLang="en-US" sz="1200"/>
              <a:t>(Chandler, Strategy and Structure, MIT Press, 1962).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5F7A870D-14F2-4F4B-A89A-26784257FEB6}"/>
              </a:ext>
            </a:extLst>
          </p:cNvPr>
          <p:cNvSpPr>
            <a:spLocks noGrp="1"/>
          </p:cNvSpPr>
          <p:nvPr>
            <p:ph type="title"/>
          </p:nvPr>
        </p:nvSpPr>
        <p:spPr>
          <a:xfrm>
            <a:off x="755650" y="476250"/>
            <a:ext cx="7129463" cy="936625"/>
          </a:xfrm>
        </p:spPr>
        <p:txBody>
          <a:bodyPr>
            <a:normAutofit fontScale="90000"/>
          </a:bodyPr>
          <a:lstStyle/>
          <a:p>
            <a:pPr eaLnBrk="1" hangingPunct="1"/>
            <a:r>
              <a:rPr lang="en-GB" altLang="en-US" b="1" dirty="0">
                <a:solidFill>
                  <a:srgbClr val="C00000"/>
                </a:solidFill>
              </a:rPr>
              <a:t>Strategy Definitions …</a:t>
            </a:r>
          </a:p>
        </p:txBody>
      </p:sp>
      <p:sp>
        <p:nvSpPr>
          <p:cNvPr id="16387" name="Content Placeholder 2">
            <a:extLst>
              <a:ext uri="{FF2B5EF4-FFF2-40B4-BE49-F238E27FC236}">
                <a16:creationId xmlns:a16="http://schemas.microsoft.com/office/drawing/2014/main" id="{D91C6BF1-208B-4F12-99D2-00399646C7AE}"/>
              </a:ext>
            </a:extLst>
          </p:cNvPr>
          <p:cNvSpPr>
            <a:spLocks noGrp="1"/>
          </p:cNvSpPr>
          <p:nvPr>
            <p:ph idx="1"/>
          </p:nvPr>
        </p:nvSpPr>
        <p:spPr>
          <a:xfrm>
            <a:off x="755650" y="1916113"/>
            <a:ext cx="7543800" cy="4103687"/>
          </a:xfrm>
        </p:spPr>
        <p:txBody>
          <a:bodyPr/>
          <a:lstStyle/>
          <a:p>
            <a:pPr eaLnBrk="1" hangingPunct="1"/>
            <a:r>
              <a:rPr lang="en-GB" altLang="en-US" i="1"/>
              <a:t>…the deliberate search for a plan of action that will develop a business’s competitive advantage and compound it.</a:t>
            </a:r>
          </a:p>
          <a:p>
            <a:pPr marL="320675" lvl="1" indent="0" eaLnBrk="1" hangingPunct="1">
              <a:buFont typeface="Arial" panose="020B0604020202020204" pitchFamily="34" charset="0"/>
              <a:buNone/>
            </a:pPr>
            <a:r>
              <a:rPr lang="en-GB" altLang="en-US" sz="1200"/>
              <a:t>(Henderson, The Origin of Strategy, Harvard Business Review 1989).</a:t>
            </a:r>
          </a:p>
          <a:p>
            <a:pPr eaLnBrk="1" hangingPunct="1"/>
            <a:endParaRPr lang="en-GB" altLang="en-US" sz="1400"/>
          </a:p>
          <a:p>
            <a:pPr eaLnBrk="1" hangingPunct="1"/>
            <a:r>
              <a:rPr lang="en-GB" altLang="en-US" i="1"/>
              <a:t>…the strong focus on profitability not just growth, an ability to define a unique value proposition, and a willingness to make tough trade-offs in what not to do. </a:t>
            </a:r>
          </a:p>
          <a:p>
            <a:pPr marL="320675" lvl="1" indent="0" eaLnBrk="1" hangingPunct="1">
              <a:buFont typeface="Arial" panose="020B0604020202020204" pitchFamily="34" charset="0"/>
              <a:buNone/>
            </a:pPr>
            <a:r>
              <a:rPr lang="en-GB" altLang="en-US" sz="1200"/>
              <a:t>(Porter, Strategy and the Internet, Harvard Business Review 2001).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ED477411-59EF-46DA-B1C9-32586C1358D0}"/>
              </a:ext>
            </a:extLst>
          </p:cNvPr>
          <p:cNvSpPr>
            <a:spLocks noGrp="1"/>
          </p:cNvSpPr>
          <p:nvPr>
            <p:ph type="title"/>
          </p:nvPr>
        </p:nvSpPr>
        <p:spPr>
          <a:xfrm>
            <a:off x="755650" y="476250"/>
            <a:ext cx="6781800" cy="1600200"/>
          </a:xfrm>
        </p:spPr>
        <p:txBody>
          <a:bodyPr>
            <a:normAutofit fontScale="90000"/>
          </a:bodyPr>
          <a:lstStyle/>
          <a:p>
            <a:pPr eaLnBrk="1" hangingPunct="1"/>
            <a:r>
              <a:rPr lang="en-GB" altLang="en-US" b="1" dirty="0">
                <a:solidFill>
                  <a:srgbClr val="C00000"/>
                </a:solidFill>
              </a:rPr>
              <a:t>Approaches to Strategic Planning</a:t>
            </a:r>
          </a:p>
        </p:txBody>
      </p:sp>
      <p:sp>
        <p:nvSpPr>
          <p:cNvPr id="20483" name="Content Placeholder 2">
            <a:extLst>
              <a:ext uri="{FF2B5EF4-FFF2-40B4-BE49-F238E27FC236}">
                <a16:creationId xmlns:a16="http://schemas.microsoft.com/office/drawing/2014/main" id="{15CD3A3B-08D6-4C62-B442-78A27B308B3E}"/>
              </a:ext>
            </a:extLst>
          </p:cNvPr>
          <p:cNvSpPr>
            <a:spLocks noGrp="1"/>
          </p:cNvSpPr>
          <p:nvPr>
            <p:ph idx="1"/>
          </p:nvPr>
        </p:nvSpPr>
        <p:spPr>
          <a:xfrm>
            <a:off x="755650" y="2133600"/>
            <a:ext cx="7543800" cy="3886200"/>
          </a:xfrm>
        </p:spPr>
        <p:txBody>
          <a:bodyPr/>
          <a:lstStyle/>
          <a:p>
            <a:pPr eaLnBrk="1" hangingPunct="1"/>
            <a:r>
              <a:rPr lang="en-GB" altLang="en-US"/>
              <a:t>Perhaps can be summarised as …</a:t>
            </a:r>
          </a:p>
          <a:p>
            <a:pPr eaLnBrk="1" hangingPunct="1"/>
            <a:r>
              <a:rPr lang="en-GB" altLang="en-US"/>
              <a:t>The “Design View” considers strategy as characterised by deliberate planning and objective setting.</a:t>
            </a:r>
          </a:p>
          <a:p>
            <a:pPr eaLnBrk="1" hangingPunct="1"/>
            <a:r>
              <a:rPr lang="en-GB" altLang="en-US"/>
              <a:t>The “Experience View” suggests that strategies develop in an adaptive fashion and depend to a large extent on existing strategies.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47D27FD4-1414-4251-9F12-32294D2DC848}"/>
              </a:ext>
            </a:extLst>
          </p:cNvPr>
          <p:cNvSpPr>
            <a:spLocks noGrp="1"/>
          </p:cNvSpPr>
          <p:nvPr>
            <p:ph type="title"/>
          </p:nvPr>
        </p:nvSpPr>
        <p:spPr>
          <a:xfrm>
            <a:off x="755650" y="476250"/>
            <a:ext cx="7920038" cy="1600200"/>
          </a:xfrm>
        </p:spPr>
        <p:txBody>
          <a:bodyPr>
            <a:normAutofit fontScale="90000"/>
          </a:bodyPr>
          <a:lstStyle/>
          <a:p>
            <a:pPr eaLnBrk="1" hangingPunct="1"/>
            <a:r>
              <a:rPr lang="en-GB" altLang="en-US" sz="4400" b="1" dirty="0">
                <a:solidFill>
                  <a:srgbClr val="C00000"/>
                </a:solidFill>
              </a:rPr>
              <a:t>Important Aspects for Business Strategy Formulation</a:t>
            </a:r>
          </a:p>
        </p:txBody>
      </p:sp>
      <p:sp>
        <p:nvSpPr>
          <p:cNvPr id="17411" name="Content Placeholder 2">
            <a:extLst>
              <a:ext uri="{FF2B5EF4-FFF2-40B4-BE49-F238E27FC236}">
                <a16:creationId xmlns:a16="http://schemas.microsoft.com/office/drawing/2014/main" id="{9A490CAF-E852-4885-81B9-6CA173E71472}"/>
              </a:ext>
            </a:extLst>
          </p:cNvPr>
          <p:cNvSpPr>
            <a:spLocks noGrp="1"/>
          </p:cNvSpPr>
          <p:nvPr>
            <p:ph idx="1"/>
          </p:nvPr>
        </p:nvSpPr>
        <p:spPr>
          <a:xfrm>
            <a:off x="755650" y="2133600"/>
            <a:ext cx="7543800" cy="3886200"/>
          </a:xfrm>
        </p:spPr>
        <p:txBody>
          <a:bodyPr/>
          <a:lstStyle/>
          <a:p>
            <a:pPr eaLnBrk="1" hangingPunct="1"/>
            <a:r>
              <a:rPr lang="en-GB" altLang="en-US"/>
              <a:t>Strategy is concerned with long-term direction.</a:t>
            </a:r>
          </a:p>
          <a:p>
            <a:pPr eaLnBrk="1" hangingPunct="1"/>
            <a:r>
              <a:rPr lang="en-GB" altLang="en-US"/>
              <a:t>Strategy deals with the overall plan for deploying resources.</a:t>
            </a:r>
          </a:p>
          <a:p>
            <a:pPr eaLnBrk="1" hangingPunct="1"/>
            <a:r>
              <a:rPr lang="en-GB" altLang="en-US"/>
              <a:t>Strategy entails the willingness to make trade-offs.</a:t>
            </a:r>
          </a:p>
          <a:p>
            <a:pPr eaLnBrk="1" hangingPunct="1"/>
            <a:r>
              <a:rPr lang="en-GB" altLang="en-US"/>
              <a:t>Strategy is about achieving unique positioning.</a:t>
            </a:r>
          </a:p>
          <a:p>
            <a:pPr eaLnBrk="1" hangingPunct="1"/>
            <a:r>
              <a:rPr lang="en-GB" altLang="en-US"/>
              <a:t>The Goal of Strategy is to achieve sustainable competitive advantage over rivals and thereby to ensure lasting profitability.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fade">
                                      <p:cBhvr>
                                        <p:cTn id="7" dur="2000"/>
                                        <p:tgtEl>
                                          <p:spTgt spid="17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fade">
                                      <p:cBhvr>
                                        <p:cTn id="12" dur="2000"/>
                                        <p:tgtEl>
                                          <p:spTgt spid="174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Effect transition="in" filter="fade">
                                      <p:cBhvr>
                                        <p:cTn id="17" dur="2000"/>
                                        <p:tgtEl>
                                          <p:spTgt spid="174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411">
                                            <p:txEl>
                                              <p:pRg st="3" end="3"/>
                                            </p:txEl>
                                          </p:spTgt>
                                        </p:tgtEl>
                                        <p:attrNameLst>
                                          <p:attrName>style.visibility</p:attrName>
                                        </p:attrNameLst>
                                      </p:cBhvr>
                                      <p:to>
                                        <p:strVal val="visible"/>
                                      </p:to>
                                    </p:set>
                                    <p:animEffect transition="in" filter="fade">
                                      <p:cBhvr>
                                        <p:cTn id="22" dur="2000"/>
                                        <p:tgtEl>
                                          <p:spTgt spid="174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411">
                                            <p:txEl>
                                              <p:pRg st="4" end="4"/>
                                            </p:txEl>
                                          </p:spTgt>
                                        </p:tgtEl>
                                        <p:attrNameLst>
                                          <p:attrName>style.visibility</p:attrName>
                                        </p:attrNameLst>
                                      </p:cBhvr>
                                      <p:to>
                                        <p:strVal val="visible"/>
                                      </p:to>
                                    </p:set>
                                    <p:animEffect transition="in" filter="fade">
                                      <p:cBhvr>
                                        <p:cTn id="27" dur="2000"/>
                                        <p:tgtEl>
                                          <p:spTgt spid="174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02ED6C08-D396-41C3-BA67-99FF9EE8EFE7}"/>
              </a:ext>
            </a:extLst>
          </p:cNvPr>
          <p:cNvSpPr>
            <a:spLocks noGrp="1"/>
          </p:cNvSpPr>
          <p:nvPr>
            <p:ph type="title"/>
          </p:nvPr>
        </p:nvSpPr>
        <p:spPr>
          <a:xfrm>
            <a:off x="755650" y="476250"/>
            <a:ext cx="6781800" cy="1600200"/>
          </a:xfrm>
        </p:spPr>
        <p:txBody>
          <a:bodyPr/>
          <a:lstStyle/>
          <a:p>
            <a:pPr eaLnBrk="1" hangingPunct="1"/>
            <a:r>
              <a:rPr lang="en-GB" altLang="en-US" b="1" dirty="0">
                <a:solidFill>
                  <a:srgbClr val="C00000"/>
                </a:solidFill>
              </a:rPr>
              <a:t>Tactics vs. Strategy</a:t>
            </a:r>
          </a:p>
        </p:txBody>
      </p:sp>
      <p:sp>
        <p:nvSpPr>
          <p:cNvPr id="22531" name="Content Placeholder 2">
            <a:extLst>
              <a:ext uri="{FF2B5EF4-FFF2-40B4-BE49-F238E27FC236}">
                <a16:creationId xmlns:a16="http://schemas.microsoft.com/office/drawing/2014/main" id="{C45FBC8F-D4D2-4BEB-A33E-F7A784B56B10}"/>
              </a:ext>
            </a:extLst>
          </p:cNvPr>
          <p:cNvSpPr>
            <a:spLocks noGrp="1"/>
          </p:cNvSpPr>
          <p:nvPr>
            <p:ph idx="1"/>
          </p:nvPr>
        </p:nvSpPr>
        <p:spPr>
          <a:xfrm>
            <a:off x="755650" y="2133600"/>
            <a:ext cx="8208963" cy="3886200"/>
          </a:xfrm>
        </p:spPr>
        <p:txBody>
          <a:bodyPr/>
          <a:lstStyle/>
          <a:p>
            <a:pPr eaLnBrk="1" hangingPunct="1"/>
            <a:r>
              <a:rPr lang="en-GB" altLang="en-US"/>
              <a:t>Tactics are not the same as Strategy</a:t>
            </a:r>
          </a:p>
          <a:p>
            <a:pPr eaLnBrk="1" hangingPunct="1"/>
            <a:r>
              <a:rPr lang="en-GB" altLang="en-US"/>
              <a:t>Tactics are schemes for individual and specific actions that are not necessarily related to one another.</a:t>
            </a:r>
          </a:p>
          <a:p>
            <a:pPr lvl="1" eaLnBrk="1" hangingPunct="1"/>
            <a:r>
              <a:rPr lang="en-GB" altLang="en-US"/>
              <a:t>e.g. A Business can have a certain tactic for launching a social media campaign.</a:t>
            </a:r>
          </a:p>
          <a:p>
            <a:pPr lvl="1" eaLnBrk="1" hangingPunct="1"/>
            <a:r>
              <a:rPr lang="en-GB" altLang="en-US"/>
              <a:t>While Tactics are about winning a battle;</a:t>
            </a:r>
          </a:p>
          <a:p>
            <a:pPr lvl="1" eaLnBrk="1" hangingPunct="1"/>
            <a:r>
              <a:rPr lang="en-GB" altLang="en-US"/>
              <a:t>Strategy is primarily concerned with winning the war.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C1163900-F886-4F09-8921-F6D8AF010EAE}"/>
              </a:ext>
            </a:extLst>
          </p:cNvPr>
          <p:cNvSpPr>
            <a:spLocks noGrp="1"/>
          </p:cNvSpPr>
          <p:nvPr>
            <p:ph type="title"/>
          </p:nvPr>
        </p:nvSpPr>
        <p:spPr>
          <a:xfrm>
            <a:off x="755650" y="476250"/>
            <a:ext cx="8388350" cy="1008063"/>
          </a:xfrm>
        </p:spPr>
        <p:txBody>
          <a:bodyPr/>
          <a:lstStyle/>
          <a:p>
            <a:pPr eaLnBrk="1" hangingPunct="1"/>
            <a:r>
              <a:rPr lang="en-GB" altLang="en-US" sz="3600" b="1" dirty="0">
                <a:solidFill>
                  <a:srgbClr val="C00000"/>
                </a:solidFill>
              </a:rPr>
              <a:t>An Approach to Strategic Planning</a:t>
            </a:r>
          </a:p>
        </p:txBody>
      </p:sp>
      <p:sp>
        <p:nvSpPr>
          <p:cNvPr id="23555" name="Content Placeholder 2">
            <a:extLst>
              <a:ext uri="{FF2B5EF4-FFF2-40B4-BE49-F238E27FC236}">
                <a16:creationId xmlns:a16="http://schemas.microsoft.com/office/drawing/2014/main" id="{5CD97677-1D04-485E-8967-A476BD08F619}"/>
              </a:ext>
            </a:extLst>
          </p:cNvPr>
          <p:cNvSpPr>
            <a:spLocks noGrp="1"/>
          </p:cNvSpPr>
          <p:nvPr>
            <p:ph idx="1"/>
          </p:nvPr>
        </p:nvSpPr>
        <p:spPr>
          <a:xfrm>
            <a:off x="755650" y="2133600"/>
            <a:ext cx="7543800" cy="3886200"/>
          </a:xfrm>
        </p:spPr>
        <p:txBody>
          <a:bodyPr/>
          <a:lstStyle/>
          <a:p>
            <a:pPr eaLnBrk="1" hangingPunct="1"/>
            <a:r>
              <a:rPr lang="en-GB" altLang="en-US"/>
              <a:t>We will look at ideas and practices from several academic schools of thought, with respect to:</a:t>
            </a:r>
          </a:p>
          <a:p>
            <a:pPr lvl="1" eaLnBrk="1" hangingPunct="1"/>
            <a:r>
              <a:rPr lang="en-GB" altLang="en-US"/>
              <a:t>A planning lifecycle.</a:t>
            </a:r>
          </a:p>
          <a:p>
            <a:pPr lvl="1" eaLnBrk="1" hangingPunct="1"/>
            <a:r>
              <a:rPr lang="en-GB" altLang="en-US"/>
              <a:t>The need for a vision.</a:t>
            </a:r>
          </a:p>
          <a:p>
            <a:pPr lvl="1" eaLnBrk="1" hangingPunct="1"/>
            <a:r>
              <a:rPr lang="en-GB" altLang="en-US"/>
              <a:t>An analysis of the marketplace, our resources and our core competences.</a:t>
            </a:r>
          </a:p>
          <a:p>
            <a:pPr lvl="1" eaLnBrk="1" hangingPunct="1"/>
            <a:r>
              <a:rPr lang="en-GB" altLang="en-US"/>
              <a:t>An acknowledgement of power and culture.</a:t>
            </a:r>
          </a:p>
          <a:p>
            <a:pPr lvl="1" eaLnBrk="1" hangingPunct="1"/>
            <a:r>
              <a:rPr lang="en-GB" altLang="en-US"/>
              <a:t>Awareness of the Business Environemnt.</a:t>
            </a:r>
          </a:p>
          <a:p>
            <a:pPr lvl="1" eaLnBrk="1" hangingPunct="1"/>
            <a:r>
              <a:rPr lang="en-GB" altLang="en-US"/>
              <a:t>Feedback into an incremental strategy</a:t>
            </a:r>
          </a:p>
          <a:p>
            <a:pPr eaLnBrk="1" hangingPunct="1"/>
            <a:endParaRPr lang="en-GB"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C00000"/>
                </a:solidFill>
              </a:rPr>
              <a:t>Learning Outcomes</a:t>
            </a:r>
          </a:p>
        </p:txBody>
      </p:sp>
      <p:sp>
        <p:nvSpPr>
          <p:cNvPr id="3" name="Content Placeholder 2"/>
          <p:cNvSpPr>
            <a:spLocks noGrp="1"/>
          </p:cNvSpPr>
          <p:nvPr>
            <p:ph idx="1"/>
          </p:nvPr>
        </p:nvSpPr>
        <p:spPr/>
        <p:txBody>
          <a:bodyPr/>
          <a:lstStyle/>
          <a:p>
            <a:r>
              <a:rPr lang="en-GB" dirty="0"/>
              <a:t>To select, use and critically evaluate appropriate strategic management techniques.</a:t>
            </a:r>
          </a:p>
          <a:p>
            <a:endParaRPr lang="en-GB" dirty="0"/>
          </a:p>
          <a:p>
            <a:r>
              <a:rPr lang="en-GB" dirty="0"/>
              <a:t>To reflect on how a manager might employ various strategic management techniques.</a:t>
            </a:r>
          </a:p>
        </p:txBody>
      </p:sp>
    </p:spTree>
    <p:extLst>
      <p:ext uri="{BB962C8B-B14F-4D97-AF65-F5344CB8AC3E}">
        <p14:creationId xmlns:p14="http://schemas.microsoft.com/office/powerpoint/2010/main" val="35577016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itle 1">
            <a:extLst>
              <a:ext uri="{FF2B5EF4-FFF2-40B4-BE49-F238E27FC236}">
                <a16:creationId xmlns:a16="http://schemas.microsoft.com/office/drawing/2014/main" id="{31D7D38E-5293-4CCD-A898-FFE7FC441574}"/>
              </a:ext>
            </a:extLst>
          </p:cNvPr>
          <p:cNvSpPr>
            <a:spLocks noGrp="1"/>
          </p:cNvSpPr>
          <p:nvPr>
            <p:ph type="title"/>
          </p:nvPr>
        </p:nvSpPr>
        <p:spPr>
          <a:xfrm>
            <a:off x="755650" y="476250"/>
            <a:ext cx="6781800" cy="1081088"/>
          </a:xfrm>
        </p:spPr>
        <p:txBody>
          <a:bodyPr>
            <a:normAutofit fontScale="90000"/>
          </a:bodyPr>
          <a:lstStyle/>
          <a:p>
            <a:pPr eaLnBrk="1" hangingPunct="1"/>
            <a:r>
              <a:rPr lang="en-GB" altLang="en-US" b="1" dirty="0">
                <a:solidFill>
                  <a:srgbClr val="C00000"/>
                </a:solidFill>
              </a:rPr>
              <a:t>A Strategy Life-Cycle</a:t>
            </a:r>
          </a:p>
        </p:txBody>
      </p:sp>
      <p:graphicFrame>
        <p:nvGraphicFramePr>
          <p:cNvPr id="1026" name="Object 4">
            <a:extLst>
              <a:ext uri="{FF2B5EF4-FFF2-40B4-BE49-F238E27FC236}">
                <a16:creationId xmlns:a16="http://schemas.microsoft.com/office/drawing/2014/main" id="{4BCB45C8-0D5B-44AF-93CE-DD1C5AE71737}"/>
              </a:ext>
            </a:extLst>
          </p:cNvPr>
          <p:cNvGraphicFramePr>
            <a:graphicFrameLocks noChangeAspect="1"/>
          </p:cNvGraphicFramePr>
          <p:nvPr/>
        </p:nvGraphicFramePr>
        <p:xfrm>
          <a:off x="2701925" y="2144713"/>
          <a:ext cx="3429000" cy="3371850"/>
        </p:xfrm>
        <a:graphic>
          <a:graphicData uri="http://schemas.openxmlformats.org/presentationml/2006/ole">
            <mc:AlternateContent xmlns:mc="http://schemas.openxmlformats.org/markup-compatibility/2006">
              <mc:Choice xmlns:v="urn:schemas-microsoft-com:vml" Requires="v">
                <p:oleObj spid="_x0000_s1042" name="Clip" r:id="rId3" imgW="3368675" imgH="3314700" progId="MS_ClipArt_Gallery.2">
                  <p:embed/>
                </p:oleObj>
              </mc:Choice>
              <mc:Fallback>
                <p:oleObj name="Clip" r:id="rId3" imgW="3368675" imgH="3314700" progId="MS_ClipArt_Gallery.2">
                  <p:embed/>
                  <p:pic>
                    <p:nvPicPr>
                      <p:cNvPr id="1026" name="Object 4">
                        <a:extLst>
                          <a:ext uri="{FF2B5EF4-FFF2-40B4-BE49-F238E27FC236}">
                            <a16:creationId xmlns:a16="http://schemas.microsoft.com/office/drawing/2014/main" id="{4BCB45C8-0D5B-44AF-93CE-DD1C5AE717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1925" y="2144713"/>
                        <a:ext cx="3429000" cy="337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9" name="Text Box 5">
            <a:extLst>
              <a:ext uri="{FF2B5EF4-FFF2-40B4-BE49-F238E27FC236}">
                <a16:creationId xmlns:a16="http://schemas.microsoft.com/office/drawing/2014/main" id="{D7B26C1A-9B9E-4048-B4F8-9C05AC4DA8BF}"/>
              </a:ext>
            </a:extLst>
          </p:cNvPr>
          <p:cNvSpPr txBox="1">
            <a:spLocks noChangeArrowheads="1"/>
          </p:cNvSpPr>
          <p:nvPr/>
        </p:nvSpPr>
        <p:spPr bwMode="auto">
          <a:xfrm>
            <a:off x="4592638" y="3032125"/>
            <a:ext cx="3022600" cy="523875"/>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latin typeface="Tahoma" panose="020B0604030504040204" pitchFamily="34" charset="0"/>
              </a:rPr>
              <a:t>Strategy Initiation</a:t>
            </a:r>
            <a:endParaRPr lang="en-GB" altLang="en-US" sz="2800">
              <a:latin typeface="Tahoma" panose="020B0604030504040204" pitchFamily="34" charset="0"/>
            </a:endParaRPr>
          </a:p>
        </p:txBody>
      </p:sp>
      <p:sp>
        <p:nvSpPr>
          <p:cNvPr id="1030" name="Text Box 6">
            <a:extLst>
              <a:ext uri="{FF2B5EF4-FFF2-40B4-BE49-F238E27FC236}">
                <a16:creationId xmlns:a16="http://schemas.microsoft.com/office/drawing/2014/main" id="{8B6E054D-8998-44FF-9DAE-DE1294644558}"/>
              </a:ext>
            </a:extLst>
          </p:cNvPr>
          <p:cNvSpPr txBox="1">
            <a:spLocks noChangeArrowheads="1"/>
          </p:cNvSpPr>
          <p:nvPr/>
        </p:nvSpPr>
        <p:spPr bwMode="auto">
          <a:xfrm>
            <a:off x="4240213" y="4479925"/>
            <a:ext cx="3492500" cy="523875"/>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latin typeface="Tahoma" panose="020B0604030504040204" pitchFamily="34" charset="0"/>
              </a:rPr>
              <a:t>Strategy Formulation</a:t>
            </a:r>
            <a:endParaRPr lang="en-GB" altLang="en-US" sz="2800">
              <a:latin typeface="Tahoma" panose="020B0604030504040204" pitchFamily="34" charset="0"/>
            </a:endParaRPr>
          </a:p>
        </p:txBody>
      </p:sp>
      <p:sp>
        <p:nvSpPr>
          <p:cNvPr id="1031" name="Text Box 7">
            <a:extLst>
              <a:ext uri="{FF2B5EF4-FFF2-40B4-BE49-F238E27FC236}">
                <a16:creationId xmlns:a16="http://schemas.microsoft.com/office/drawing/2014/main" id="{67E354D3-F49E-4C9D-B544-84C8A629A81D}"/>
              </a:ext>
            </a:extLst>
          </p:cNvPr>
          <p:cNvSpPr txBox="1">
            <a:spLocks noChangeArrowheads="1"/>
          </p:cNvSpPr>
          <p:nvPr/>
        </p:nvSpPr>
        <p:spPr bwMode="auto">
          <a:xfrm>
            <a:off x="1146175" y="3946525"/>
            <a:ext cx="4119563" cy="523875"/>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latin typeface="Tahoma" panose="020B0604030504040204" pitchFamily="34" charset="0"/>
              </a:rPr>
              <a:t>Strategy Implementation</a:t>
            </a:r>
            <a:endParaRPr lang="en-GB" altLang="en-US" sz="2800">
              <a:latin typeface="Tahoma" panose="020B0604030504040204" pitchFamily="34" charset="0"/>
            </a:endParaRPr>
          </a:p>
        </p:txBody>
      </p:sp>
      <p:sp>
        <p:nvSpPr>
          <p:cNvPr id="1032" name="Text Box 8">
            <a:extLst>
              <a:ext uri="{FF2B5EF4-FFF2-40B4-BE49-F238E27FC236}">
                <a16:creationId xmlns:a16="http://schemas.microsoft.com/office/drawing/2014/main" id="{CAE8F384-9461-4E2D-89E3-D3DFE519030B}"/>
              </a:ext>
            </a:extLst>
          </p:cNvPr>
          <p:cNvSpPr txBox="1">
            <a:spLocks noChangeArrowheads="1"/>
          </p:cNvSpPr>
          <p:nvPr/>
        </p:nvSpPr>
        <p:spPr bwMode="auto">
          <a:xfrm>
            <a:off x="1285875" y="2422525"/>
            <a:ext cx="3473450" cy="523875"/>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latin typeface="Tahoma" panose="020B0604030504040204" pitchFamily="34" charset="0"/>
              </a:rPr>
              <a:t>Strategy Assessment</a:t>
            </a:r>
            <a:endParaRPr lang="en-GB" altLang="en-US" sz="2800">
              <a:latin typeface="Tahoma" panose="020B0604030504040204" pitchFamily="34" charset="0"/>
            </a:endParaRPr>
          </a:p>
        </p:txBody>
      </p:sp>
      <p:grpSp>
        <p:nvGrpSpPr>
          <p:cNvPr id="1033" name="Group 9">
            <a:extLst>
              <a:ext uri="{FF2B5EF4-FFF2-40B4-BE49-F238E27FC236}">
                <a16:creationId xmlns:a16="http://schemas.microsoft.com/office/drawing/2014/main" id="{7CA5CAD0-B030-4B57-8783-CEB750843021}"/>
              </a:ext>
            </a:extLst>
          </p:cNvPr>
          <p:cNvGrpSpPr>
            <a:grpSpLocks/>
          </p:cNvGrpSpPr>
          <p:nvPr/>
        </p:nvGrpSpPr>
        <p:grpSpPr bwMode="auto">
          <a:xfrm>
            <a:off x="6140450" y="5040313"/>
            <a:ext cx="908050" cy="696912"/>
            <a:chOff x="3935" y="1824"/>
            <a:chExt cx="620" cy="439"/>
          </a:xfrm>
        </p:grpSpPr>
        <p:sp>
          <p:nvSpPr>
            <p:cNvPr id="1045" name="Freeform 10">
              <a:extLst>
                <a:ext uri="{FF2B5EF4-FFF2-40B4-BE49-F238E27FC236}">
                  <a16:creationId xmlns:a16="http://schemas.microsoft.com/office/drawing/2014/main" id="{C2E419DB-83CF-4259-B3C0-5556C7936685}"/>
                </a:ext>
              </a:extLst>
            </p:cNvPr>
            <p:cNvSpPr>
              <a:spLocks/>
            </p:cNvSpPr>
            <p:nvPr/>
          </p:nvSpPr>
          <p:spPr bwMode="auto">
            <a:xfrm rot="-5400000">
              <a:off x="4199" y="1962"/>
              <a:ext cx="312" cy="289"/>
            </a:xfrm>
            <a:custGeom>
              <a:avLst/>
              <a:gdLst>
                <a:gd name="T0" fmla="*/ 0 w 4233"/>
                <a:gd name="T1" fmla="*/ 0 h 1700"/>
                <a:gd name="T2" fmla="*/ 0 w 4233"/>
                <a:gd name="T3" fmla="*/ 0 h 1700"/>
                <a:gd name="T4" fmla="*/ 0 w 4233"/>
                <a:gd name="T5" fmla="*/ 0 h 1700"/>
                <a:gd name="T6" fmla="*/ 0 w 4233"/>
                <a:gd name="T7" fmla="*/ 0 h 1700"/>
                <a:gd name="T8" fmla="*/ 0 w 4233"/>
                <a:gd name="T9" fmla="*/ 0 h 1700"/>
                <a:gd name="T10" fmla="*/ 0 w 4233"/>
                <a:gd name="T11" fmla="*/ 0 h 1700"/>
                <a:gd name="T12" fmla="*/ 0 w 4233"/>
                <a:gd name="T13" fmla="*/ 0 h 1700"/>
                <a:gd name="T14" fmla="*/ 0 w 4233"/>
                <a:gd name="T15" fmla="*/ 0 h 1700"/>
                <a:gd name="T16" fmla="*/ 0 w 4233"/>
                <a:gd name="T17" fmla="*/ 0 h 1700"/>
                <a:gd name="T18" fmla="*/ 0 w 4233"/>
                <a:gd name="T19" fmla="*/ 0 h 1700"/>
                <a:gd name="T20" fmla="*/ 0 w 4233"/>
                <a:gd name="T21" fmla="*/ 0 h 1700"/>
                <a:gd name="T22" fmla="*/ 0 w 4233"/>
                <a:gd name="T23" fmla="*/ 0 h 1700"/>
                <a:gd name="T24" fmla="*/ 0 w 4233"/>
                <a:gd name="T25" fmla="*/ 0 h 1700"/>
                <a:gd name="T26" fmla="*/ 0 w 4233"/>
                <a:gd name="T27" fmla="*/ 0 h 1700"/>
                <a:gd name="T28" fmla="*/ 0 w 4233"/>
                <a:gd name="T29" fmla="*/ 0 h 1700"/>
                <a:gd name="T30" fmla="*/ 0 w 4233"/>
                <a:gd name="T31" fmla="*/ 0 h 1700"/>
                <a:gd name="T32" fmla="*/ 0 w 4233"/>
                <a:gd name="T33" fmla="*/ 0 h 1700"/>
                <a:gd name="T34" fmla="*/ 0 w 4233"/>
                <a:gd name="T35" fmla="*/ 0 h 1700"/>
                <a:gd name="T36" fmla="*/ 0 w 4233"/>
                <a:gd name="T37" fmla="*/ 0 h 1700"/>
                <a:gd name="T38" fmla="*/ 0 w 4233"/>
                <a:gd name="T39" fmla="*/ 0 h 1700"/>
                <a:gd name="T40" fmla="*/ 0 w 4233"/>
                <a:gd name="T41" fmla="*/ 0 h 1700"/>
                <a:gd name="T42" fmla="*/ 0 w 4233"/>
                <a:gd name="T43" fmla="*/ 0 h 1700"/>
                <a:gd name="T44" fmla="*/ 0 w 4233"/>
                <a:gd name="T45" fmla="*/ 0 h 1700"/>
                <a:gd name="T46" fmla="*/ 0 w 4233"/>
                <a:gd name="T47" fmla="*/ 0 h 1700"/>
                <a:gd name="T48" fmla="*/ 0 w 4233"/>
                <a:gd name="T49" fmla="*/ 0 h 1700"/>
                <a:gd name="T50" fmla="*/ 0 w 4233"/>
                <a:gd name="T51" fmla="*/ 0 h 1700"/>
                <a:gd name="T52" fmla="*/ 0 w 4233"/>
                <a:gd name="T53" fmla="*/ 0 h 1700"/>
                <a:gd name="T54" fmla="*/ 0 w 4233"/>
                <a:gd name="T55" fmla="*/ 0 h 1700"/>
                <a:gd name="T56" fmla="*/ 0 w 4233"/>
                <a:gd name="T57" fmla="*/ 0 h 1700"/>
                <a:gd name="T58" fmla="*/ 0 w 4233"/>
                <a:gd name="T59" fmla="*/ 0 h 1700"/>
                <a:gd name="T60" fmla="*/ 0 w 4233"/>
                <a:gd name="T61" fmla="*/ 0 h 1700"/>
                <a:gd name="T62" fmla="*/ 0 w 4233"/>
                <a:gd name="T63" fmla="*/ 0 h 1700"/>
                <a:gd name="T64" fmla="*/ 0 w 4233"/>
                <a:gd name="T65" fmla="*/ 0 h 1700"/>
                <a:gd name="T66" fmla="*/ 0 w 4233"/>
                <a:gd name="T67" fmla="*/ 0 h 1700"/>
                <a:gd name="T68" fmla="*/ 0 w 4233"/>
                <a:gd name="T69" fmla="*/ 0 h 1700"/>
                <a:gd name="T70" fmla="*/ 0 w 4233"/>
                <a:gd name="T71" fmla="*/ 0 h 1700"/>
                <a:gd name="T72" fmla="*/ 0 w 4233"/>
                <a:gd name="T73" fmla="*/ 0 h 1700"/>
                <a:gd name="T74" fmla="*/ 0 w 4233"/>
                <a:gd name="T75" fmla="*/ 0 h 1700"/>
                <a:gd name="T76" fmla="*/ 0 w 4233"/>
                <a:gd name="T77" fmla="*/ 0 h 1700"/>
                <a:gd name="T78" fmla="*/ 0 w 4233"/>
                <a:gd name="T79" fmla="*/ 0 h 17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233"/>
                <a:gd name="T121" fmla="*/ 0 h 1700"/>
                <a:gd name="T122" fmla="*/ 4233 w 4233"/>
                <a:gd name="T123" fmla="*/ 1700 h 170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233" h="1700">
                  <a:moveTo>
                    <a:pt x="0" y="0"/>
                  </a:moveTo>
                  <a:lnTo>
                    <a:pt x="176" y="0"/>
                  </a:lnTo>
                  <a:lnTo>
                    <a:pt x="327" y="4"/>
                  </a:lnTo>
                  <a:lnTo>
                    <a:pt x="493" y="11"/>
                  </a:lnTo>
                  <a:lnTo>
                    <a:pt x="661" y="17"/>
                  </a:lnTo>
                  <a:lnTo>
                    <a:pt x="845" y="29"/>
                  </a:lnTo>
                  <a:lnTo>
                    <a:pt x="1022" y="45"/>
                  </a:lnTo>
                  <a:lnTo>
                    <a:pt x="1179" y="57"/>
                  </a:lnTo>
                  <a:lnTo>
                    <a:pt x="1355" y="75"/>
                  </a:lnTo>
                  <a:lnTo>
                    <a:pt x="1513" y="95"/>
                  </a:lnTo>
                  <a:lnTo>
                    <a:pt x="1659" y="113"/>
                  </a:lnTo>
                  <a:lnTo>
                    <a:pt x="1828" y="138"/>
                  </a:lnTo>
                  <a:lnTo>
                    <a:pt x="2031" y="176"/>
                  </a:lnTo>
                  <a:lnTo>
                    <a:pt x="2207" y="208"/>
                  </a:lnTo>
                  <a:lnTo>
                    <a:pt x="2403" y="252"/>
                  </a:lnTo>
                  <a:lnTo>
                    <a:pt x="2606" y="302"/>
                  </a:lnTo>
                  <a:lnTo>
                    <a:pt x="2795" y="352"/>
                  </a:lnTo>
                  <a:lnTo>
                    <a:pt x="2946" y="403"/>
                  </a:lnTo>
                  <a:lnTo>
                    <a:pt x="3136" y="466"/>
                  </a:lnTo>
                  <a:lnTo>
                    <a:pt x="3293" y="529"/>
                  </a:lnTo>
                  <a:lnTo>
                    <a:pt x="3432" y="585"/>
                  </a:lnTo>
                  <a:lnTo>
                    <a:pt x="3545" y="648"/>
                  </a:lnTo>
                  <a:lnTo>
                    <a:pt x="3658" y="705"/>
                  </a:lnTo>
                  <a:lnTo>
                    <a:pt x="3748" y="761"/>
                  </a:lnTo>
                  <a:lnTo>
                    <a:pt x="3823" y="811"/>
                  </a:lnTo>
                  <a:lnTo>
                    <a:pt x="3906" y="876"/>
                  </a:lnTo>
                  <a:lnTo>
                    <a:pt x="3987" y="939"/>
                  </a:lnTo>
                  <a:lnTo>
                    <a:pt x="4050" y="1001"/>
                  </a:lnTo>
                  <a:lnTo>
                    <a:pt x="4140" y="1120"/>
                  </a:lnTo>
                  <a:lnTo>
                    <a:pt x="4196" y="1223"/>
                  </a:lnTo>
                  <a:lnTo>
                    <a:pt x="4208" y="1266"/>
                  </a:lnTo>
                  <a:lnTo>
                    <a:pt x="4233" y="1353"/>
                  </a:lnTo>
                  <a:lnTo>
                    <a:pt x="4233" y="1423"/>
                  </a:lnTo>
                  <a:lnTo>
                    <a:pt x="4233" y="1700"/>
                  </a:lnTo>
                  <a:lnTo>
                    <a:pt x="4057" y="1567"/>
                  </a:lnTo>
                  <a:lnTo>
                    <a:pt x="3211" y="957"/>
                  </a:lnTo>
                  <a:lnTo>
                    <a:pt x="1986" y="635"/>
                  </a:lnTo>
                  <a:lnTo>
                    <a:pt x="722" y="466"/>
                  </a:lnTo>
                  <a:lnTo>
                    <a:pt x="0" y="428"/>
                  </a:lnTo>
                  <a:lnTo>
                    <a:pt x="0" y="0"/>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46" name="Rectangle 11">
              <a:extLst>
                <a:ext uri="{FF2B5EF4-FFF2-40B4-BE49-F238E27FC236}">
                  <a16:creationId xmlns:a16="http://schemas.microsoft.com/office/drawing/2014/main" id="{1C82AF14-E77B-4C5E-A78B-0FF6ECCDF68F}"/>
                </a:ext>
              </a:extLst>
            </p:cNvPr>
            <p:cNvSpPr>
              <a:spLocks noChangeArrowheads="1"/>
            </p:cNvSpPr>
            <p:nvPr/>
          </p:nvSpPr>
          <p:spPr bwMode="auto">
            <a:xfrm rot="-5400000">
              <a:off x="4416" y="1947"/>
              <a:ext cx="106" cy="59"/>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1047" name="Freeform 12">
              <a:extLst>
                <a:ext uri="{FF2B5EF4-FFF2-40B4-BE49-F238E27FC236}">
                  <a16:creationId xmlns:a16="http://schemas.microsoft.com/office/drawing/2014/main" id="{47569483-14CE-473C-A817-A36C4C8C737A}"/>
                </a:ext>
              </a:extLst>
            </p:cNvPr>
            <p:cNvSpPr>
              <a:spLocks/>
            </p:cNvSpPr>
            <p:nvPr/>
          </p:nvSpPr>
          <p:spPr bwMode="auto">
            <a:xfrm rot="-5400000">
              <a:off x="4474" y="1949"/>
              <a:ext cx="106" cy="57"/>
            </a:xfrm>
            <a:custGeom>
              <a:avLst/>
              <a:gdLst>
                <a:gd name="T0" fmla="*/ 0 w 1438"/>
                <a:gd name="T1" fmla="*/ 0 h 332"/>
                <a:gd name="T2" fmla="*/ 0 w 1438"/>
                <a:gd name="T3" fmla="*/ 0 h 332"/>
                <a:gd name="T4" fmla="*/ 0 w 1438"/>
                <a:gd name="T5" fmla="*/ 0 h 332"/>
                <a:gd name="T6" fmla="*/ 0 w 1438"/>
                <a:gd name="T7" fmla="*/ 0 h 332"/>
                <a:gd name="T8" fmla="*/ 0 60000 65536"/>
                <a:gd name="T9" fmla="*/ 0 60000 65536"/>
                <a:gd name="T10" fmla="*/ 0 60000 65536"/>
                <a:gd name="T11" fmla="*/ 0 60000 65536"/>
                <a:gd name="T12" fmla="*/ 0 w 1438"/>
                <a:gd name="T13" fmla="*/ 0 h 332"/>
                <a:gd name="T14" fmla="*/ 1438 w 1438"/>
                <a:gd name="T15" fmla="*/ 332 h 332"/>
              </a:gdLst>
              <a:ahLst/>
              <a:cxnLst>
                <a:cxn ang="T8">
                  <a:pos x="T0" y="T1"/>
                </a:cxn>
                <a:cxn ang="T9">
                  <a:pos x="T2" y="T3"/>
                </a:cxn>
                <a:cxn ang="T10">
                  <a:pos x="T4" y="T5"/>
                </a:cxn>
                <a:cxn ang="T11">
                  <a:pos x="T6" y="T7"/>
                </a:cxn>
              </a:cxnLst>
              <a:rect l="T12" t="T13" r="T14" b="T15"/>
              <a:pathLst>
                <a:path w="1438" h="332">
                  <a:moveTo>
                    <a:pt x="0" y="0"/>
                  </a:moveTo>
                  <a:lnTo>
                    <a:pt x="1438" y="0"/>
                  </a:lnTo>
                  <a:lnTo>
                    <a:pt x="719" y="332"/>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48" name="Freeform 13">
              <a:extLst>
                <a:ext uri="{FF2B5EF4-FFF2-40B4-BE49-F238E27FC236}">
                  <a16:creationId xmlns:a16="http://schemas.microsoft.com/office/drawing/2014/main" id="{43ABCFD2-9EB9-4EED-B2BE-A39C3EBD1DBC}"/>
                </a:ext>
              </a:extLst>
            </p:cNvPr>
            <p:cNvSpPr>
              <a:spLocks/>
            </p:cNvSpPr>
            <p:nvPr/>
          </p:nvSpPr>
          <p:spPr bwMode="auto">
            <a:xfrm rot="-5400000">
              <a:off x="4231" y="1996"/>
              <a:ext cx="312" cy="222"/>
            </a:xfrm>
            <a:custGeom>
              <a:avLst/>
              <a:gdLst>
                <a:gd name="T0" fmla="*/ 0 w 4229"/>
                <a:gd name="T1" fmla="*/ 0 h 1308"/>
                <a:gd name="T2" fmla="*/ 0 w 4229"/>
                <a:gd name="T3" fmla="*/ 0 h 1308"/>
                <a:gd name="T4" fmla="*/ 0 w 4229"/>
                <a:gd name="T5" fmla="*/ 0 h 1308"/>
                <a:gd name="T6" fmla="*/ 0 w 4229"/>
                <a:gd name="T7" fmla="*/ 0 h 1308"/>
                <a:gd name="T8" fmla="*/ 0 w 4229"/>
                <a:gd name="T9" fmla="*/ 0 h 1308"/>
                <a:gd name="T10" fmla="*/ 0 w 4229"/>
                <a:gd name="T11" fmla="*/ 0 h 1308"/>
                <a:gd name="T12" fmla="*/ 0 w 4229"/>
                <a:gd name="T13" fmla="*/ 0 h 1308"/>
                <a:gd name="T14" fmla="*/ 0 w 4229"/>
                <a:gd name="T15" fmla="*/ 0 h 1308"/>
                <a:gd name="T16" fmla="*/ 0 w 4229"/>
                <a:gd name="T17" fmla="*/ 0 h 1308"/>
                <a:gd name="T18" fmla="*/ 0 w 4229"/>
                <a:gd name="T19" fmla="*/ 0 h 1308"/>
                <a:gd name="T20" fmla="*/ 0 w 4229"/>
                <a:gd name="T21" fmla="*/ 0 h 1308"/>
                <a:gd name="T22" fmla="*/ 0 w 4229"/>
                <a:gd name="T23" fmla="*/ 0 h 1308"/>
                <a:gd name="T24" fmla="*/ 0 w 4229"/>
                <a:gd name="T25" fmla="*/ 0 h 1308"/>
                <a:gd name="T26" fmla="*/ 0 w 4229"/>
                <a:gd name="T27" fmla="*/ 0 h 1308"/>
                <a:gd name="T28" fmla="*/ 0 w 4229"/>
                <a:gd name="T29" fmla="*/ 0 h 1308"/>
                <a:gd name="T30" fmla="*/ 0 w 4229"/>
                <a:gd name="T31" fmla="*/ 0 h 1308"/>
                <a:gd name="T32" fmla="*/ 0 w 4229"/>
                <a:gd name="T33" fmla="*/ 0 h 1308"/>
                <a:gd name="T34" fmla="*/ 0 w 4229"/>
                <a:gd name="T35" fmla="*/ 0 h 1308"/>
                <a:gd name="T36" fmla="*/ 0 w 4229"/>
                <a:gd name="T37" fmla="*/ 0 h 1308"/>
                <a:gd name="T38" fmla="*/ 0 w 4229"/>
                <a:gd name="T39" fmla="*/ 0 h 1308"/>
                <a:gd name="T40" fmla="*/ 0 w 4229"/>
                <a:gd name="T41" fmla="*/ 0 h 1308"/>
                <a:gd name="T42" fmla="*/ 0 w 4229"/>
                <a:gd name="T43" fmla="*/ 0 h 1308"/>
                <a:gd name="T44" fmla="*/ 0 w 4229"/>
                <a:gd name="T45" fmla="*/ 0 h 1308"/>
                <a:gd name="T46" fmla="*/ 0 w 4229"/>
                <a:gd name="T47" fmla="*/ 0 h 1308"/>
                <a:gd name="T48" fmla="*/ 0 w 4229"/>
                <a:gd name="T49" fmla="*/ 0 h 1308"/>
                <a:gd name="T50" fmla="*/ 0 w 4229"/>
                <a:gd name="T51" fmla="*/ 0 h 1308"/>
                <a:gd name="T52" fmla="*/ 0 w 4229"/>
                <a:gd name="T53" fmla="*/ 0 h 1308"/>
                <a:gd name="T54" fmla="*/ 0 w 4229"/>
                <a:gd name="T55" fmla="*/ 0 h 1308"/>
                <a:gd name="T56" fmla="*/ 0 w 4229"/>
                <a:gd name="T57" fmla="*/ 0 h 1308"/>
                <a:gd name="T58" fmla="*/ 0 w 4229"/>
                <a:gd name="T59" fmla="*/ 0 h 1308"/>
                <a:gd name="T60" fmla="*/ 0 w 4229"/>
                <a:gd name="T61" fmla="*/ 0 h 1308"/>
                <a:gd name="T62" fmla="*/ 0 w 4229"/>
                <a:gd name="T63" fmla="*/ 0 h 1308"/>
                <a:gd name="T64" fmla="*/ 0 w 4229"/>
                <a:gd name="T65" fmla="*/ 0 h 1308"/>
                <a:gd name="T66" fmla="*/ 0 w 4229"/>
                <a:gd name="T67" fmla="*/ 0 h 1308"/>
                <a:gd name="T68" fmla="*/ 0 w 4229"/>
                <a:gd name="T69" fmla="*/ 0 h 1308"/>
                <a:gd name="T70" fmla="*/ 0 w 4229"/>
                <a:gd name="T71" fmla="*/ 0 h 1308"/>
                <a:gd name="T72" fmla="*/ 0 w 4229"/>
                <a:gd name="T73" fmla="*/ 0 h 1308"/>
                <a:gd name="T74" fmla="*/ 0 w 4229"/>
                <a:gd name="T75" fmla="*/ 0 h 1308"/>
                <a:gd name="T76" fmla="*/ 0 w 4229"/>
                <a:gd name="T77" fmla="*/ 0 h 1308"/>
                <a:gd name="T78" fmla="*/ 0 w 4229"/>
                <a:gd name="T79" fmla="*/ 0 h 130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229"/>
                <a:gd name="T121" fmla="*/ 0 h 1308"/>
                <a:gd name="T122" fmla="*/ 4229 w 4229"/>
                <a:gd name="T123" fmla="*/ 1308 h 130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229" h="1308">
                  <a:moveTo>
                    <a:pt x="0" y="207"/>
                  </a:moveTo>
                  <a:lnTo>
                    <a:pt x="110" y="207"/>
                  </a:lnTo>
                  <a:lnTo>
                    <a:pt x="250" y="208"/>
                  </a:lnTo>
                  <a:lnTo>
                    <a:pt x="363" y="211"/>
                  </a:lnTo>
                  <a:lnTo>
                    <a:pt x="477" y="215"/>
                  </a:lnTo>
                  <a:lnTo>
                    <a:pt x="603" y="221"/>
                  </a:lnTo>
                  <a:lnTo>
                    <a:pt x="717" y="228"/>
                  </a:lnTo>
                  <a:lnTo>
                    <a:pt x="847" y="236"/>
                  </a:lnTo>
                  <a:lnTo>
                    <a:pt x="952" y="245"/>
                  </a:lnTo>
                  <a:lnTo>
                    <a:pt x="1085" y="257"/>
                  </a:lnTo>
                  <a:lnTo>
                    <a:pt x="1214" y="271"/>
                  </a:lnTo>
                  <a:lnTo>
                    <a:pt x="1353" y="287"/>
                  </a:lnTo>
                  <a:lnTo>
                    <a:pt x="1469" y="303"/>
                  </a:lnTo>
                  <a:lnTo>
                    <a:pt x="1576" y="317"/>
                  </a:lnTo>
                  <a:lnTo>
                    <a:pt x="1698" y="336"/>
                  </a:lnTo>
                  <a:lnTo>
                    <a:pt x="1876" y="366"/>
                  </a:lnTo>
                  <a:lnTo>
                    <a:pt x="2037" y="400"/>
                  </a:lnTo>
                  <a:lnTo>
                    <a:pt x="2231" y="445"/>
                  </a:lnTo>
                  <a:lnTo>
                    <a:pt x="2357" y="478"/>
                  </a:lnTo>
                  <a:lnTo>
                    <a:pt x="2440" y="502"/>
                  </a:lnTo>
                  <a:lnTo>
                    <a:pt x="2598" y="550"/>
                  </a:lnTo>
                  <a:lnTo>
                    <a:pt x="2746" y="603"/>
                  </a:lnTo>
                  <a:lnTo>
                    <a:pt x="2857" y="645"/>
                  </a:lnTo>
                  <a:lnTo>
                    <a:pt x="2941" y="680"/>
                  </a:lnTo>
                  <a:lnTo>
                    <a:pt x="3033" y="725"/>
                  </a:lnTo>
                  <a:lnTo>
                    <a:pt x="3111" y="767"/>
                  </a:lnTo>
                  <a:lnTo>
                    <a:pt x="3177" y="804"/>
                  </a:lnTo>
                  <a:lnTo>
                    <a:pt x="3251" y="853"/>
                  </a:lnTo>
                  <a:lnTo>
                    <a:pt x="3315" y="899"/>
                  </a:lnTo>
                  <a:lnTo>
                    <a:pt x="3370" y="946"/>
                  </a:lnTo>
                  <a:lnTo>
                    <a:pt x="3419" y="988"/>
                  </a:lnTo>
                  <a:lnTo>
                    <a:pt x="3457" y="1030"/>
                  </a:lnTo>
                  <a:lnTo>
                    <a:pt x="3486" y="1067"/>
                  </a:lnTo>
                  <a:lnTo>
                    <a:pt x="3511" y="1109"/>
                  </a:lnTo>
                  <a:lnTo>
                    <a:pt x="3532" y="1147"/>
                  </a:lnTo>
                  <a:lnTo>
                    <a:pt x="3545" y="1181"/>
                  </a:lnTo>
                  <a:lnTo>
                    <a:pt x="3560" y="1225"/>
                  </a:lnTo>
                  <a:lnTo>
                    <a:pt x="3566" y="1266"/>
                  </a:lnTo>
                  <a:lnTo>
                    <a:pt x="3569" y="1308"/>
                  </a:lnTo>
                  <a:lnTo>
                    <a:pt x="4229" y="1308"/>
                  </a:lnTo>
                  <a:lnTo>
                    <a:pt x="4224" y="1241"/>
                  </a:lnTo>
                  <a:lnTo>
                    <a:pt x="4211" y="1184"/>
                  </a:lnTo>
                  <a:lnTo>
                    <a:pt x="4194" y="1135"/>
                  </a:lnTo>
                  <a:lnTo>
                    <a:pt x="4173" y="1095"/>
                  </a:lnTo>
                  <a:lnTo>
                    <a:pt x="4149" y="1053"/>
                  </a:lnTo>
                  <a:lnTo>
                    <a:pt x="4116" y="1007"/>
                  </a:lnTo>
                  <a:lnTo>
                    <a:pt x="4086" y="971"/>
                  </a:lnTo>
                  <a:lnTo>
                    <a:pt x="4037" y="920"/>
                  </a:lnTo>
                  <a:lnTo>
                    <a:pt x="3990" y="876"/>
                  </a:lnTo>
                  <a:lnTo>
                    <a:pt x="3939" y="832"/>
                  </a:lnTo>
                  <a:lnTo>
                    <a:pt x="3879" y="788"/>
                  </a:lnTo>
                  <a:lnTo>
                    <a:pt x="3828" y="751"/>
                  </a:lnTo>
                  <a:lnTo>
                    <a:pt x="3741" y="699"/>
                  </a:lnTo>
                  <a:lnTo>
                    <a:pt x="3657" y="650"/>
                  </a:lnTo>
                  <a:lnTo>
                    <a:pt x="3531" y="590"/>
                  </a:lnTo>
                  <a:lnTo>
                    <a:pt x="3406" y="536"/>
                  </a:lnTo>
                  <a:lnTo>
                    <a:pt x="3281" y="485"/>
                  </a:lnTo>
                  <a:lnTo>
                    <a:pt x="3167" y="443"/>
                  </a:lnTo>
                  <a:lnTo>
                    <a:pt x="3008" y="390"/>
                  </a:lnTo>
                  <a:lnTo>
                    <a:pt x="2824" y="336"/>
                  </a:lnTo>
                  <a:lnTo>
                    <a:pt x="2641" y="291"/>
                  </a:lnTo>
                  <a:lnTo>
                    <a:pt x="2475" y="253"/>
                  </a:lnTo>
                  <a:lnTo>
                    <a:pt x="2361" y="228"/>
                  </a:lnTo>
                  <a:lnTo>
                    <a:pt x="2220" y="199"/>
                  </a:lnTo>
                  <a:lnTo>
                    <a:pt x="2118" y="179"/>
                  </a:lnTo>
                  <a:lnTo>
                    <a:pt x="2002" y="161"/>
                  </a:lnTo>
                  <a:lnTo>
                    <a:pt x="1884" y="141"/>
                  </a:lnTo>
                  <a:lnTo>
                    <a:pt x="1769" y="124"/>
                  </a:lnTo>
                  <a:lnTo>
                    <a:pt x="1618" y="103"/>
                  </a:lnTo>
                  <a:lnTo>
                    <a:pt x="1485" y="89"/>
                  </a:lnTo>
                  <a:lnTo>
                    <a:pt x="1343" y="73"/>
                  </a:lnTo>
                  <a:lnTo>
                    <a:pt x="1172" y="56"/>
                  </a:lnTo>
                  <a:lnTo>
                    <a:pt x="1001" y="40"/>
                  </a:lnTo>
                  <a:lnTo>
                    <a:pt x="864" y="32"/>
                  </a:lnTo>
                  <a:lnTo>
                    <a:pt x="706" y="21"/>
                  </a:lnTo>
                  <a:lnTo>
                    <a:pt x="540" y="15"/>
                  </a:lnTo>
                  <a:lnTo>
                    <a:pt x="314" y="7"/>
                  </a:lnTo>
                  <a:lnTo>
                    <a:pt x="110" y="4"/>
                  </a:lnTo>
                  <a:lnTo>
                    <a:pt x="0" y="0"/>
                  </a:lnTo>
                  <a:lnTo>
                    <a:pt x="0"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49" name="Freeform 14">
              <a:extLst>
                <a:ext uri="{FF2B5EF4-FFF2-40B4-BE49-F238E27FC236}">
                  <a16:creationId xmlns:a16="http://schemas.microsoft.com/office/drawing/2014/main" id="{49D37259-A916-46A1-84E3-C05DCBDA8412}"/>
                </a:ext>
              </a:extLst>
            </p:cNvPr>
            <p:cNvSpPr>
              <a:spLocks/>
            </p:cNvSpPr>
            <p:nvPr/>
          </p:nvSpPr>
          <p:spPr bwMode="auto">
            <a:xfrm rot="-5400000">
              <a:off x="3980" y="1962"/>
              <a:ext cx="312" cy="289"/>
            </a:xfrm>
            <a:custGeom>
              <a:avLst/>
              <a:gdLst>
                <a:gd name="T0" fmla="*/ 0 w 4235"/>
                <a:gd name="T1" fmla="*/ 0 h 1700"/>
                <a:gd name="T2" fmla="*/ 0 w 4235"/>
                <a:gd name="T3" fmla="*/ 0 h 1700"/>
                <a:gd name="T4" fmla="*/ 0 w 4235"/>
                <a:gd name="T5" fmla="*/ 0 h 1700"/>
                <a:gd name="T6" fmla="*/ 0 w 4235"/>
                <a:gd name="T7" fmla="*/ 0 h 1700"/>
                <a:gd name="T8" fmla="*/ 0 w 4235"/>
                <a:gd name="T9" fmla="*/ 0 h 1700"/>
                <a:gd name="T10" fmla="*/ 0 w 4235"/>
                <a:gd name="T11" fmla="*/ 0 h 1700"/>
                <a:gd name="T12" fmla="*/ 0 w 4235"/>
                <a:gd name="T13" fmla="*/ 0 h 1700"/>
                <a:gd name="T14" fmla="*/ 0 w 4235"/>
                <a:gd name="T15" fmla="*/ 0 h 1700"/>
                <a:gd name="T16" fmla="*/ 0 w 4235"/>
                <a:gd name="T17" fmla="*/ 0 h 1700"/>
                <a:gd name="T18" fmla="*/ 0 w 4235"/>
                <a:gd name="T19" fmla="*/ 0 h 1700"/>
                <a:gd name="T20" fmla="*/ 0 w 4235"/>
                <a:gd name="T21" fmla="*/ 0 h 1700"/>
                <a:gd name="T22" fmla="*/ 0 w 4235"/>
                <a:gd name="T23" fmla="*/ 0 h 1700"/>
                <a:gd name="T24" fmla="*/ 0 w 4235"/>
                <a:gd name="T25" fmla="*/ 0 h 1700"/>
                <a:gd name="T26" fmla="*/ 0 w 4235"/>
                <a:gd name="T27" fmla="*/ 0 h 1700"/>
                <a:gd name="T28" fmla="*/ 0 w 4235"/>
                <a:gd name="T29" fmla="*/ 0 h 1700"/>
                <a:gd name="T30" fmla="*/ 0 w 4235"/>
                <a:gd name="T31" fmla="*/ 0 h 1700"/>
                <a:gd name="T32" fmla="*/ 0 w 4235"/>
                <a:gd name="T33" fmla="*/ 0 h 1700"/>
                <a:gd name="T34" fmla="*/ 0 w 4235"/>
                <a:gd name="T35" fmla="*/ 0 h 1700"/>
                <a:gd name="T36" fmla="*/ 0 w 4235"/>
                <a:gd name="T37" fmla="*/ 0 h 1700"/>
                <a:gd name="T38" fmla="*/ 0 w 4235"/>
                <a:gd name="T39" fmla="*/ 0 h 1700"/>
                <a:gd name="T40" fmla="*/ 0 w 4235"/>
                <a:gd name="T41" fmla="*/ 0 h 1700"/>
                <a:gd name="T42" fmla="*/ 0 w 4235"/>
                <a:gd name="T43" fmla="*/ 0 h 1700"/>
                <a:gd name="T44" fmla="*/ 0 w 4235"/>
                <a:gd name="T45" fmla="*/ 0 h 1700"/>
                <a:gd name="T46" fmla="*/ 0 w 4235"/>
                <a:gd name="T47" fmla="*/ 0 h 1700"/>
                <a:gd name="T48" fmla="*/ 0 w 4235"/>
                <a:gd name="T49" fmla="*/ 0 h 1700"/>
                <a:gd name="T50" fmla="*/ 0 w 4235"/>
                <a:gd name="T51" fmla="*/ 0 h 1700"/>
                <a:gd name="T52" fmla="*/ 0 w 4235"/>
                <a:gd name="T53" fmla="*/ 0 h 1700"/>
                <a:gd name="T54" fmla="*/ 0 w 4235"/>
                <a:gd name="T55" fmla="*/ 0 h 1700"/>
                <a:gd name="T56" fmla="*/ 0 w 4235"/>
                <a:gd name="T57" fmla="*/ 0 h 1700"/>
                <a:gd name="T58" fmla="*/ 0 w 4235"/>
                <a:gd name="T59" fmla="*/ 0 h 1700"/>
                <a:gd name="T60" fmla="*/ 0 w 4235"/>
                <a:gd name="T61" fmla="*/ 0 h 1700"/>
                <a:gd name="T62" fmla="*/ 0 w 4235"/>
                <a:gd name="T63" fmla="*/ 0 h 1700"/>
                <a:gd name="T64" fmla="*/ 0 w 4235"/>
                <a:gd name="T65" fmla="*/ 0 h 1700"/>
                <a:gd name="T66" fmla="*/ 0 w 4235"/>
                <a:gd name="T67" fmla="*/ 0 h 1700"/>
                <a:gd name="T68" fmla="*/ 0 w 4235"/>
                <a:gd name="T69" fmla="*/ 0 h 1700"/>
                <a:gd name="T70" fmla="*/ 0 w 4235"/>
                <a:gd name="T71" fmla="*/ 0 h 1700"/>
                <a:gd name="T72" fmla="*/ 0 w 4235"/>
                <a:gd name="T73" fmla="*/ 0 h 1700"/>
                <a:gd name="T74" fmla="*/ 0 w 4235"/>
                <a:gd name="T75" fmla="*/ 0 h 1700"/>
                <a:gd name="T76" fmla="*/ 0 w 4235"/>
                <a:gd name="T77" fmla="*/ 0 h 1700"/>
                <a:gd name="T78" fmla="*/ 0 w 4235"/>
                <a:gd name="T79" fmla="*/ 0 h 17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235"/>
                <a:gd name="T121" fmla="*/ 0 h 1700"/>
                <a:gd name="T122" fmla="*/ 4235 w 4235"/>
                <a:gd name="T123" fmla="*/ 1700 h 170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235" h="1700">
                  <a:moveTo>
                    <a:pt x="0" y="1700"/>
                  </a:moveTo>
                  <a:lnTo>
                    <a:pt x="176" y="1700"/>
                  </a:lnTo>
                  <a:lnTo>
                    <a:pt x="329" y="1696"/>
                  </a:lnTo>
                  <a:lnTo>
                    <a:pt x="495" y="1689"/>
                  </a:lnTo>
                  <a:lnTo>
                    <a:pt x="663" y="1683"/>
                  </a:lnTo>
                  <a:lnTo>
                    <a:pt x="846" y="1671"/>
                  </a:lnTo>
                  <a:lnTo>
                    <a:pt x="1023" y="1655"/>
                  </a:lnTo>
                  <a:lnTo>
                    <a:pt x="1179" y="1643"/>
                  </a:lnTo>
                  <a:lnTo>
                    <a:pt x="1356" y="1625"/>
                  </a:lnTo>
                  <a:lnTo>
                    <a:pt x="1514" y="1605"/>
                  </a:lnTo>
                  <a:lnTo>
                    <a:pt x="1659" y="1587"/>
                  </a:lnTo>
                  <a:lnTo>
                    <a:pt x="1830" y="1562"/>
                  </a:lnTo>
                  <a:lnTo>
                    <a:pt x="2031" y="1524"/>
                  </a:lnTo>
                  <a:lnTo>
                    <a:pt x="2209" y="1492"/>
                  </a:lnTo>
                  <a:lnTo>
                    <a:pt x="2405" y="1448"/>
                  </a:lnTo>
                  <a:lnTo>
                    <a:pt x="2606" y="1398"/>
                  </a:lnTo>
                  <a:lnTo>
                    <a:pt x="2797" y="1347"/>
                  </a:lnTo>
                  <a:lnTo>
                    <a:pt x="2948" y="1297"/>
                  </a:lnTo>
                  <a:lnTo>
                    <a:pt x="3137" y="1234"/>
                  </a:lnTo>
                  <a:lnTo>
                    <a:pt x="3293" y="1171"/>
                  </a:lnTo>
                  <a:lnTo>
                    <a:pt x="3432" y="1115"/>
                  </a:lnTo>
                  <a:lnTo>
                    <a:pt x="3547" y="1052"/>
                  </a:lnTo>
                  <a:lnTo>
                    <a:pt x="3660" y="995"/>
                  </a:lnTo>
                  <a:lnTo>
                    <a:pt x="3748" y="939"/>
                  </a:lnTo>
                  <a:lnTo>
                    <a:pt x="3824" y="889"/>
                  </a:lnTo>
                  <a:lnTo>
                    <a:pt x="3906" y="824"/>
                  </a:lnTo>
                  <a:lnTo>
                    <a:pt x="3989" y="761"/>
                  </a:lnTo>
                  <a:lnTo>
                    <a:pt x="4052" y="698"/>
                  </a:lnTo>
                  <a:lnTo>
                    <a:pt x="4140" y="579"/>
                  </a:lnTo>
                  <a:lnTo>
                    <a:pt x="4197" y="477"/>
                  </a:lnTo>
                  <a:lnTo>
                    <a:pt x="4210" y="434"/>
                  </a:lnTo>
                  <a:lnTo>
                    <a:pt x="4235" y="347"/>
                  </a:lnTo>
                  <a:lnTo>
                    <a:pt x="4235" y="277"/>
                  </a:lnTo>
                  <a:lnTo>
                    <a:pt x="4235" y="0"/>
                  </a:lnTo>
                  <a:lnTo>
                    <a:pt x="4057" y="133"/>
                  </a:lnTo>
                  <a:lnTo>
                    <a:pt x="3212" y="743"/>
                  </a:lnTo>
                  <a:lnTo>
                    <a:pt x="1988" y="1065"/>
                  </a:lnTo>
                  <a:lnTo>
                    <a:pt x="722" y="1234"/>
                  </a:lnTo>
                  <a:lnTo>
                    <a:pt x="0" y="1272"/>
                  </a:lnTo>
                  <a:lnTo>
                    <a:pt x="0" y="1700"/>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0" name="Rectangle 15">
              <a:extLst>
                <a:ext uri="{FF2B5EF4-FFF2-40B4-BE49-F238E27FC236}">
                  <a16:creationId xmlns:a16="http://schemas.microsoft.com/office/drawing/2014/main" id="{899E98E0-3EEF-4731-B441-2F67B97F4C98}"/>
                </a:ext>
              </a:extLst>
            </p:cNvPr>
            <p:cNvSpPr>
              <a:spLocks noChangeArrowheads="1"/>
            </p:cNvSpPr>
            <p:nvPr/>
          </p:nvSpPr>
          <p:spPr bwMode="auto">
            <a:xfrm rot="-5400000">
              <a:off x="3969" y="1947"/>
              <a:ext cx="105" cy="59"/>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1051" name="Freeform 16">
              <a:extLst>
                <a:ext uri="{FF2B5EF4-FFF2-40B4-BE49-F238E27FC236}">
                  <a16:creationId xmlns:a16="http://schemas.microsoft.com/office/drawing/2014/main" id="{9E16406D-5100-4507-A9FE-270567DE8049}"/>
                </a:ext>
              </a:extLst>
            </p:cNvPr>
            <p:cNvSpPr>
              <a:spLocks/>
            </p:cNvSpPr>
            <p:nvPr/>
          </p:nvSpPr>
          <p:spPr bwMode="auto">
            <a:xfrm rot="-5400000">
              <a:off x="3911" y="1949"/>
              <a:ext cx="106" cy="57"/>
            </a:xfrm>
            <a:custGeom>
              <a:avLst/>
              <a:gdLst>
                <a:gd name="T0" fmla="*/ 0 w 1437"/>
                <a:gd name="T1" fmla="*/ 0 h 332"/>
                <a:gd name="T2" fmla="*/ 0 w 1437"/>
                <a:gd name="T3" fmla="*/ 0 h 332"/>
                <a:gd name="T4" fmla="*/ 0 w 1437"/>
                <a:gd name="T5" fmla="*/ 0 h 332"/>
                <a:gd name="T6" fmla="*/ 0 w 1437"/>
                <a:gd name="T7" fmla="*/ 0 h 332"/>
                <a:gd name="T8" fmla="*/ 0 60000 65536"/>
                <a:gd name="T9" fmla="*/ 0 60000 65536"/>
                <a:gd name="T10" fmla="*/ 0 60000 65536"/>
                <a:gd name="T11" fmla="*/ 0 60000 65536"/>
                <a:gd name="T12" fmla="*/ 0 w 1437"/>
                <a:gd name="T13" fmla="*/ 0 h 332"/>
                <a:gd name="T14" fmla="*/ 1437 w 1437"/>
                <a:gd name="T15" fmla="*/ 332 h 332"/>
              </a:gdLst>
              <a:ahLst/>
              <a:cxnLst>
                <a:cxn ang="T8">
                  <a:pos x="T0" y="T1"/>
                </a:cxn>
                <a:cxn ang="T9">
                  <a:pos x="T2" y="T3"/>
                </a:cxn>
                <a:cxn ang="T10">
                  <a:pos x="T4" y="T5"/>
                </a:cxn>
                <a:cxn ang="T11">
                  <a:pos x="T6" y="T7"/>
                </a:cxn>
              </a:cxnLst>
              <a:rect l="T12" t="T13" r="T14" b="T15"/>
              <a:pathLst>
                <a:path w="1437" h="332">
                  <a:moveTo>
                    <a:pt x="0" y="332"/>
                  </a:moveTo>
                  <a:lnTo>
                    <a:pt x="1437" y="332"/>
                  </a:lnTo>
                  <a:lnTo>
                    <a:pt x="718" y="0"/>
                  </a:lnTo>
                  <a:lnTo>
                    <a:pt x="0" y="33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2" name="Freeform 17">
              <a:extLst>
                <a:ext uri="{FF2B5EF4-FFF2-40B4-BE49-F238E27FC236}">
                  <a16:creationId xmlns:a16="http://schemas.microsoft.com/office/drawing/2014/main" id="{929DEC99-8682-44CE-A856-68BE17336FCF}"/>
                </a:ext>
              </a:extLst>
            </p:cNvPr>
            <p:cNvSpPr>
              <a:spLocks/>
            </p:cNvSpPr>
            <p:nvPr/>
          </p:nvSpPr>
          <p:spPr bwMode="auto">
            <a:xfrm rot="-5400000">
              <a:off x="3947" y="1996"/>
              <a:ext cx="311" cy="222"/>
            </a:xfrm>
            <a:custGeom>
              <a:avLst/>
              <a:gdLst>
                <a:gd name="T0" fmla="*/ 0 w 4231"/>
                <a:gd name="T1" fmla="*/ 0 h 1308"/>
                <a:gd name="T2" fmla="*/ 0 w 4231"/>
                <a:gd name="T3" fmla="*/ 0 h 1308"/>
                <a:gd name="T4" fmla="*/ 0 w 4231"/>
                <a:gd name="T5" fmla="*/ 0 h 1308"/>
                <a:gd name="T6" fmla="*/ 0 w 4231"/>
                <a:gd name="T7" fmla="*/ 0 h 1308"/>
                <a:gd name="T8" fmla="*/ 0 w 4231"/>
                <a:gd name="T9" fmla="*/ 0 h 1308"/>
                <a:gd name="T10" fmla="*/ 0 w 4231"/>
                <a:gd name="T11" fmla="*/ 0 h 1308"/>
                <a:gd name="T12" fmla="*/ 0 w 4231"/>
                <a:gd name="T13" fmla="*/ 0 h 1308"/>
                <a:gd name="T14" fmla="*/ 0 w 4231"/>
                <a:gd name="T15" fmla="*/ 0 h 1308"/>
                <a:gd name="T16" fmla="*/ 0 w 4231"/>
                <a:gd name="T17" fmla="*/ 0 h 1308"/>
                <a:gd name="T18" fmla="*/ 0 w 4231"/>
                <a:gd name="T19" fmla="*/ 0 h 1308"/>
                <a:gd name="T20" fmla="*/ 0 w 4231"/>
                <a:gd name="T21" fmla="*/ 0 h 1308"/>
                <a:gd name="T22" fmla="*/ 0 w 4231"/>
                <a:gd name="T23" fmla="*/ 0 h 1308"/>
                <a:gd name="T24" fmla="*/ 0 w 4231"/>
                <a:gd name="T25" fmla="*/ 0 h 1308"/>
                <a:gd name="T26" fmla="*/ 0 w 4231"/>
                <a:gd name="T27" fmla="*/ 0 h 1308"/>
                <a:gd name="T28" fmla="*/ 0 w 4231"/>
                <a:gd name="T29" fmla="*/ 0 h 1308"/>
                <a:gd name="T30" fmla="*/ 0 w 4231"/>
                <a:gd name="T31" fmla="*/ 0 h 1308"/>
                <a:gd name="T32" fmla="*/ 0 w 4231"/>
                <a:gd name="T33" fmla="*/ 0 h 1308"/>
                <a:gd name="T34" fmla="*/ 0 w 4231"/>
                <a:gd name="T35" fmla="*/ 0 h 1308"/>
                <a:gd name="T36" fmla="*/ 0 w 4231"/>
                <a:gd name="T37" fmla="*/ 0 h 1308"/>
                <a:gd name="T38" fmla="*/ 0 w 4231"/>
                <a:gd name="T39" fmla="*/ 0 h 1308"/>
                <a:gd name="T40" fmla="*/ 0 w 4231"/>
                <a:gd name="T41" fmla="*/ 0 h 1308"/>
                <a:gd name="T42" fmla="*/ 0 w 4231"/>
                <a:gd name="T43" fmla="*/ 0 h 1308"/>
                <a:gd name="T44" fmla="*/ 0 w 4231"/>
                <a:gd name="T45" fmla="*/ 0 h 1308"/>
                <a:gd name="T46" fmla="*/ 0 w 4231"/>
                <a:gd name="T47" fmla="*/ 0 h 1308"/>
                <a:gd name="T48" fmla="*/ 0 w 4231"/>
                <a:gd name="T49" fmla="*/ 0 h 1308"/>
                <a:gd name="T50" fmla="*/ 0 w 4231"/>
                <a:gd name="T51" fmla="*/ 0 h 1308"/>
                <a:gd name="T52" fmla="*/ 0 w 4231"/>
                <a:gd name="T53" fmla="*/ 0 h 1308"/>
                <a:gd name="T54" fmla="*/ 0 w 4231"/>
                <a:gd name="T55" fmla="*/ 0 h 1308"/>
                <a:gd name="T56" fmla="*/ 0 w 4231"/>
                <a:gd name="T57" fmla="*/ 0 h 1308"/>
                <a:gd name="T58" fmla="*/ 0 w 4231"/>
                <a:gd name="T59" fmla="*/ 0 h 1308"/>
                <a:gd name="T60" fmla="*/ 0 w 4231"/>
                <a:gd name="T61" fmla="*/ 0 h 1308"/>
                <a:gd name="T62" fmla="*/ 0 w 4231"/>
                <a:gd name="T63" fmla="*/ 0 h 1308"/>
                <a:gd name="T64" fmla="*/ 0 w 4231"/>
                <a:gd name="T65" fmla="*/ 0 h 1308"/>
                <a:gd name="T66" fmla="*/ 0 w 4231"/>
                <a:gd name="T67" fmla="*/ 0 h 1308"/>
                <a:gd name="T68" fmla="*/ 0 w 4231"/>
                <a:gd name="T69" fmla="*/ 0 h 1308"/>
                <a:gd name="T70" fmla="*/ 0 w 4231"/>
                <a:gd name="T71" fmla="*/ 0 h 1308"/>
                <a:gd name="T72" fmla="*/ 0 w 4231"/>
                <a:gd name="T73" fmla="*/ 0 h 1308"/>
                <a:gd name="T74" fmla="*/ 0 w 4231"/>
                <a:gd name="T75" fmla="*/ 0 h 1308"/>
                <a:gd name="T76" fmla="*/ 0 w 4231"/>
                <a:gd name="T77" fmla="*/ 0 h 1308"/>
                <a:gd name="T78" fmla="*/ 0 w 4231"/>
                <a:gd name="T79" fmla="*/ 0 h 130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231"/>
                <a:gd name="T121" fmla="*/ 0 h 1308"/>
                <a:gd name="T122" fmla="*/ 4231 w 4231"/>
                <a:gd name="T123" fmla="*/ 1308 h 130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231" h="1308">
                  <a:moveTo>
                    <a:pt x="3" y="1104"/>
                  </a:moveTo>
                  <a:lnTo>
                    <a:pt x="112" y="1101"/>
                  </a:lnTo>
                  <a:lnTo>
                    <a:pt x="250" y="1099"/>
                  </a:lnTo>
                  <a:lnTo>
                    <a:pt x="364" y="1097"/>
                  </a:lnTo>
                  <a:lnTo>
                    <a:pt x="478" y="1092"/>
                  </a:lnTo>
                  <a:lnTo>
                    <a:pt x="604" y="1087"/>
                  </a:lnTo>
                  <a:lnTo>
                    <a:pt x="718" y="1080"/>
                  </a:lnTo>
                  <a:lnTo>
                    <a:pt x="848" y="1071"/>
                  </a:lnTo>
                  <a:lnTo>
                    <a:pt x="954" y="1063"/>
                  </a:lnTo>
                  <a:lnTo>
                    <a:pt x="1087" y="1050"/>
                  </a:lnTo>
                  <a:lnTo>
                    <a:pt x="1216" y="1036"/>
                  </a:lnTo>
                  <a:lnTo>
                    <a:pt x="1354" y="1021"/>
                  </a:lnTo>
                  <a:lnTo>
                    <a:pt x="1470" y="1004"/>
                  </a:lnTo>
                  <a:lnTo>
                    <a:pt x="1577" y="990"/>
                  </a:lnTo>
                  <a:lnTo>
                    <a:pt x="1700" y="972"/>
                  </a:lnTo>
                  <a:lnTo>
                    <a:pt x="1876" y="941"/>
                  </a:lnTo>
                  <a:lnTo>
                    <a:pt x="2038" y="908"/>
                  </a:lnTo>
                  <a:lnTo>
                    <a:pt x="2231" y="863"/>
                  </a:lnTo>
                  <a:lnTo>
                    <a:pt x="2359" y="829"/>
                  </a:lnTo>
                  <a:lnTo>
                    <a:pt x="2440" y="806"/>
                  </a:lnTo>
                  <a:lnTo>
                    <a:pt x="2598" y="758"/>
                  </a:lnTo>
                  <a:lnTo>
                    <a:pt x="2748" y="705"/>
                  </a:lnTo>
                  <a:lnTo>
                    <a:pt x="2857" y="663"/>
                  </a:lnTo>
                  <a:lnTo>
                    <a:pt x="2941" y="628"/>
                  </a:lnTo>
                  <a:lnTo>
                    <a:pt x="3034" y="583"/>
                  </a:lnTo>
                  <a:lnTo>
                    <a:pt x="3111" y="541"/>
                  </a:lnTo>
                  <a:lnTo>
                    <a:pt x="3177" y="503"/>
                  </a:lnTo>
                  <a:lnTo>
                    <a:pt x="3251" y="454"/>
                  </a:lnTo>
                  <a:lnTo>
                    <a:pt x="3317" y="408"/>
                  </a:lnTo>
                  <a:lnTo>
                    <a:pt x="3372" y="362"/>
                  </a:lnTo>
                  <a:lnTo>
                    <a:pt x="3419" y="320"/>
                  </a:lnTo>
                  <a:lnTo>
                    <a:pt x="3458" y="278"/>
                  </a:lnTo>
                  <a:lnTo>
                    <a:pt x="3488" y="240"/>
                  </a:lnTo>
                  <a:lnTo>
                    <a:pt x="3513" y="198"/>
                  </a:lnTo>
                  <a:lnTo>
                    <a:pt x="3534" y="161"/>
                  </a:lnTo>
                  <a:lnTo>
                    <a:pt x="3547" y="127"/>
                  </a:lnTo>
                  <a:lnTo>
                    <a:pt x="3561" y="82"/>
                  </a:lnTo>
                  <a:lnTo>
                    <a:pt x="3568" y="42"/>
                  </a:lnTo>
                  <a:lnTo>
                    <a:pt x="3569" y="0"/>
                  </a:lnTo>
                  <a:lnTo>
                    <a:pt x="4231" y="0"/>
                  </a:lnTo>
                  <a:lnTo>
                    <a:pt x="4224" y="67"/>
                  </a:lnTo>
                  <a:lnTo>
                    <a:pt x="4211" y="124"/>
                  </a:lnTo>
                  <a:lnTo>
                    <a:pt x="4194" y="173"/>
                  </a:lnTo>
                  <a:lnTo>
                    <a:pt x="4173" y="212"/>
                  </a:lnTo>
                  <a:lnTo>
                    <a:pt x="4151" y="254"/>
                  </a:lnTo>
                  <a:lnTo>
                    <a:pt x="4116" y="301"/>
                  </a:lnTo>
                  <a:lnTo>
                    <a:pt x="4087" y="337"/>
                  </a:lnTo>
                  <a:lnTo>
                    <a:pt x="4039" y="387"/>
                  </a:lnTo>
                  <a:lnTo>
                    <a:pt x="3990" y="432"/>
                  </a:lnTo>
                  <a:lnTo>
                    <a:pt x="3940" y="475"/>
                  </a:lnTo>
                  <a:lnTo>
                    <a:pt x="3881" y="520"/>
                  </a:lnTo>
                  <a:lnTo>
                    <a:pt x="3828" y="557"/>
                  </a:lnTo>
                  <a:lnTo>
                    <a:pt x="3742" y="608"/>
                  </a:lnTo>
                  <a:lnTo>
                    <a:pt x="3657" y="657"/>
                  </a:lnTo>
                  <a:lnTo>
                    <a:pt x="3531" y="718"/>
                  </a:lnTo>
                  <a:lnTo>
                    <a:pt x="3407" y="772"/>
                  </a:lnTo>
                  <a:lnTo>
                    <a:pt x="3281" y="822"/>
                  </a:lnTo>
                  <a:lnTo>
                    <a:pt x="3169" y="864"/>
                  </a:lnTo>
                  <a:lnTo>
                    <a:pt x="3009" y="918"/>
                  </a:lnTo>
                  <a:lnTo>
                    <a:pt x="2826" y="972"/>
                  </a:lnTo>
                  <a:lnTo>
                    <a:pt x="2643" y="1017"/>
                  </a:lnTo>
                  <a:lnTo>
                    <a:pt x="2476" y="1055"/>
                  </a:lnTo>
                  <a:lnTo>
                    <a:pt x="2363" y="1080"/>
                  </a:lnTo>
                  <a:lnTo>
                    <a:pt x="2222" y="1109"/>
                  </a:lnTo>
                  <a:lnTo>
                    <a:pt x="2118" y="1129"/>
                  </a:lnTo>
                  <a:lnTo>
                    <a:pt x="2002" y="1147"/>
                  </a:lnTo>
                  <a:lnTo>
                    <a:pt x="1884" y="1167"/>
                  </a:lnTo>
                  <a:lnTo>
                    <a:pt x="1771" y="1183"/>
                  </a:lnTo>
                  <a:lnTo>
                    <a:pt x="1620" y="1204"/>
                  </a:lnTo>
                  <a:lnTo>
                    <a:pt x="1487" y="1218"/>
                  </a:lnTo>
                  <a:lnTo>
                    <a:pt x="1343" y="1235"/>
                  </a:lnTo>
                  <a:lnTo>
                    <a:pt x="1174" y="1252"/>
                  </a:lnTo>
                  <a:lnTo>
                    <a:pt x="1002" y="1267"/>
                  </a:lnTo>
                  <a:lnTo>
                    <a:pt x="864" y="1276"/>
                  </a:lnTo>
                  <a:lnTo>
                    <a:pt x="708" y="1287"/>
                  </a:lnTo>
                  <a:lnTo>
                    <a:pt x="541" y="1293"/>
                  </a:lnTo>
                  <a:lnTo>
                    <a:pt x="316" y="1301"/>
                  </a:lnTo>
                  <a:lnTo>
                    <a:pt x="112" y="1304"/>
                  </a:lnTo>
                  <a:lnTo>
                    <a:pt x="0" y="1308"/>
                  </a:lnTo>
                  <a:lnTo>
                    <a:pt x="3" y="110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1053" name="Group 18">
              <a:extLst>
                <a:ext uri="{FF2B5EF4-FFF2-40B4-BE49-F238E27FC236}">
                  <a16:creationId xmlns:a16="http://schemas.microsoft.com/office/drawing/2014/main" id="{A733E1AE-DEBA-40B1-A2D3-81ED4A3F1576}"/>
                </a:ext>
              </a:extLst>
            </p:cNvPr>
            <p:cNvGrpSpPr>
              <a:grpSpLocks/>
            </p:cNvGrpSpPr>
            <p:nvPr/>
          </p:nvGrpSpPr>
          <p:grpSpPr bwMode="auto">
            <a:xfrm>
              <a:off x="4116" y="1824"/>
              <a:ext cx="259" cy="439"/>
              <a:chOff x="4116" y="1824"/>
              <a:chExt cx="259" cy="439"/>
            </a:xfrm>
          </p:grpSpPr>
          <p:sp>
            <p:nvSpPr>
              <p:cNvPr id="1054" name="Freeform 19">
                <a:extLst>
                  <a:ext uri="{FF2B5EF4-FFF2-40B4-BE49-F238E27FC236}">
                    <a16:creationId xmlns:a16="http://schemas.microsoft.com/office/drawing/2014/main" id="{9737CDC9-5958-4344-B3EC-979D071D6FBE}"/>
                  </a:ext>
                </a:extLst>
              </p:cNvPr>
              <p:cNvSpPr>
                <a:spLocks/>
              </p:cNvSpPr>
              <p:nvPr/>
            </p:nvSpPr>
            <p:spPr bwMode="auto">
              <a:xfrm rot="-5400000">
                <a:off x="4238" y="1747"/>
                <a:ext cx="14" cy="258"/>
              </a:xfrm>
              <a:custGeom>
                <a:avLst/>
                <a:gdLst>
                  <a:gd name="T0" fmla="*/ 0 w 200"/>
                  <a:gd name="T1" fmla="*/ 0 h 1511"/>
                  <a:gd name="T2" fmla="*/ 0 w 200"/>
                  <a:gd name="T3" fmla="*/ 0 h 1511"/>
                  <a:gd name="T4" fmla="*/ 0 w 200"/>
                  <a:gd name="T5" fmla="*/ 0 h 1511"/>
                  <a:gd name="T6" fmla="*/ 0 w 200"/>
                  <a:gd name="T7" fmla="*/ 0 h 1511"/>
                  <a:gd name="T8" fmla="*/ 0 w 200"/>
                  <a:gd name="T9" fmla="*/ 0 h 1511"/>
                  <a:gd name="T10" fmla="*/ 0 60000 65536"/>
                  <a:gd name="T11" fmla="*/ 0 60000 65536"/>
                  <a:gd name="T12" fmla="*/ 0 60000 65536"/>
                  <a:gd name="T13" fmla="*/ 0 60000 65536"/>
                  <a:gd name="T14" fmla="*/ 0 60000 65536"/>
                  <a:gd name="T15" fmla="*/ 0 w 200"/>
                  <a:gd name="T16" fmla="*/ 0 h 1511"/>
                  <a:gd name="T17" fmla="*/ 200 w 200"/>
                  <a:gd name="T18" fmla="*/ 1511 h 1511"/>
                </a:gdLst>
                <a:ahLst/>
                <a:cxnLst>
                  <a:cxn ang="T10">
                    <a:pos x="T0" y="T1"/>
                  </a:cxn>
                  <a:cxn ang="T11">
                    <a:pos x="T2" y="T3"/>
                  </a:cxn>
                  <a:cxn ang="T12">
                    <a:pos x="T4" y="T5"/>
                  </a:cxn>
                  <a:cxn ang="T13">
                    <a:pos x="T6" y="T7"/>
                  </a:cxn>
                  <a:cxn ang="T14">
                    <a:pos x="T8" y="T9"/>
                  </a:cxn>
                </a:cxnLst>
                <a:rect l="T15" t="T16" r="T17" b="T18"/>
                <a:pathLst>
                  <a:path w="200" h="1511">
                    <a:moveTo>
                      <a:pt x="200" y="0"/>
                    </a:moveTo>
                    <a:lnTo>
                      <a:pt x="200" y="1511"/>
                    </a:lnTo>
                    <a:lnTo>
                      <a:pt x="0" y="1108"/>
                    </a:lnTo>
                    <a:lnTo>
                      <a:pt x="0" y="402"/>
                    </a:lnTo>
                    <a:lnTo>
                      <a:pt x="200" y="0"/>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5" name="Freeform 20">
                <a:extLst>
                  <a:ext uri="{FF2B5EF4-FFF2-40B4-BE49-F238E27FC236}">
                    <a16:creationId xmlns:a16="http://schemas.microsoft.com/office/drawing/2014/main" id="{2B0BBB82-723D-4B60-8B2F-F706DF6FC015}"/>
                  </a:ext>
                </a:extLst>
              </p:cNvPr>
              <p:cNvSpPr>
                <a:spLocks/>
              </p:cNvSpPr>
              <p:nvPr/>
            </p:nvSpPr>
            <p:spPr bwMode="auto">
              <a:xfrm rot="-5400000">
                <a:off x="4026" y="1915"/>
                <a:ext cx="439" cy="258"/>
              </a:xfrm>
              <a:custGeom>
                <a:avLst/>
                <a:gdLst>
                  <a:gd name="T0" fmla="*/ 0 w 5959"/>
                  <a:gd name="T1" fmla="*/ 0 h 1511"/>
                  <a:gd name="T2" fmla="*/ 0 w 5959"/>
                  <a:gd name="T3" fmla="*/ 0 h 1511"/>
                  <a:gd name="T4" fmla="*/ 0 w 5959"/>
                  <a:gd name="T5" fmla="*/ 0 h 1511"/>
                  <a:gd name="T6" fmla="*/ 0 w 5959"/>
                  <a:gd name="T7" fmla="*/ 0 h 1511"/>
                  <a:gd name="T8" fmla="*/ 0 w 5959"/>
                  <a:gd name="T9" fmla="*/ 0 h 1511"/>
                  <a:gd name="T10" fmla="*/ 0 w 5959"/>
                  <a:gd name="T11" fmla="*/ 0 h 1511"/>
                  <a:gd name="T12" fmla="*/ 0 w 5959"/>
                  <a:gd name="T13" fmla="*/ 0 h 1511"/>
                  <a:gd name="T14" fmla="*/ 0 w 5959"/>
                  <a:gd name="T15" fmla="*/ 0 h 1511"/>
                  <a:gd name="T16" fmla="*/ 0 60000 65536"/>
                  <a:gd name="T17" fmla="*/ 0 60000 65536"/>
                  <a:gd name="T18" fmla="*/ 0 60000 65536"/>
                  <a:gd name="T19" fmla="*/ 0 60000 65536"/>
                  <a:gd name="T20" fmla="*/ 0 60000 65536"/>
                  <a:gd name="T21" fmla="*/ 0 60000 65536"/>
                  <a:gd name="T22" fmla="*/ 0 60000 65536"/>
                  <a:gd name="T23" fmla="*/ 0 60000 65536"/>
                  <a:gd name="T24" fmla="*/ 0 w 5959"/>
                  <a:gd name="T25" fmla="*/ 0 h 1511"/>
                  <a:gd name="T26" fmla="*/ 5959 w 5959"/>
                  <a:gd name="T27" fmla="*/ 1511 h 15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959" h="1511">
                    <a:moveTo>
                      <a:pt x="5353" y="503"/>
                    </a:moveTo>
                    <a:lnTo>
                      <a:pt x="5353" y="0"/>
                    </a:lnTo>
                    <a:lnTo>
                      <a:pt x="5959" y="806"/>
                    </a:lnTo>
                    <a:lnTo>
                      <a:pt x="5353" y="1511"/>
                    </a:lnTo>
                    <a:lnTo>
                      <a:pt x="5353" y="1008"/>
                    </a:lnTo>
                    <a:lnTo>
                      <a:pt x="0" y="1008"/>
                    </a:lnTo>
                    <a:lnTo>
                      <a:pt x="0" y="503"/>
                    </a:lnTo>
                    <a:lnTo>
                      <a:pt x="5353" y="50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grpSp>
      <p:grpSp>
        <p:nvGrpSpPr>
          <p:cNvPr id="1034" name="Group 21">
            <a:extLst>
              <a:ext uri="{FF2B5EF4-FFF2-40B4-BE49-F238E27FC236}">
                <a16:creationId xmlns:a16="http://schemas.microsoft.com/office/drawing/2014/main" id="{FC0DBF29-42F1-4E28-9926-C78262083600}"/>
              </a:ext>
            </a:extLst>
          </p:cNvPr>
          <p:cNvGrpSpPr>
            <a:grpSpLocks/>
          </p:cNvGrpSpPr>
          <p:nvPr/>
        </p:nvGrpSpPr>
        <p:grpSpPr bwMode="auto">
          <a:xfrm>
            <a:off x="6210300" y="2449513"/>
            <a:ext cx="844550" cy="685800"/>
            <a:chOff x="3696" y="2784"/>
            <a:chExt cx="912" cy="624"/>
          </a:xfrm>
        </p:grpSpPr>
        <p:sp>
          <p:nvSpPr>
            <p:cNvPr id="1036" name="AutoShape 22">
              <a:extLst>
                <a:ext uri="{FF2B5EF4-FFF2-40B4-BE49-F238E27FC236}">
                  <a16:creationId xmlns:a16="http://schemas.microsoft.com/office/drawing/2014/main" id="{89B706A3-C662-4BC0-B45A-BAB9708BCD2F}"/>
                </a:ext>
              </a:extLst>
            </p:cNvPr>
            <p:cNvSpPr>
              <a:spLocks noChangeArrowheads="1"/>
            </p:cNvSpPr>
            <p:nvPr/>
          </p:nvSpPr>
          <p:spPr bwMode="auto">
            <a:xfrm>
              <a:off x="4032" y="278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1037" name="AutoShape 23">
              <a:extLst>
                <a:ext uri="{FF2B5EF4-FFF2-40B4-BE49-F238E27FC236}">
                  <a16:creationId xmlns:a16="http://schemas.microsoft.com/office/drawing/2014/main" id="{044FE66D-64FA-46F6-8B31-82EC417EF0B8}"/>
                </a:ext>
              </a:extLst>
            </p:cNvPr>
            <p:cNvSpPr>
              <a:spLocks noChangeArrowheads="1"/>
            </p:cNvSpPr>
            <p:nvPr/>
          </p:nvSpPr>
          <p:spPr bwMode="auto">
            <a:xfrm>
              <a:off x="4032" y="302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1038" name="AutoShape 24">
              <a:extLst>
                <a:ext uri="{FF2B5EF4-FFF2-40B4-BE49-F238E27FC236}">
                  <a16:creationId xmlns:a16="http://schemas.microsoft.com/office/drawing/2014/main" id="{B5EDC83B-E36C-42FC-BEDF-48D6022C1D55}"/>
                </a:ext>
              </a:extLst>
            </p:cNvPr>
            <p:cNvSpPr>
              <a:spLocks noChangeArrowheads="1"/>
            </p:cNvSpPr>
            <p:nvPr/>
          </p:nvSpPr>
          <p:spPr bwMode="auto">
            <a:xfrm>
              <a:off x="4032" y="326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1039" name="AutoShape 25">
              <a:extLst>
                <a:ext uri="{FF2B5EF4-FFF2-40B4-BE49-F238E27FC236}">
                  <a16:creationId xmlns:a16="http://schemas.microsoft.com/office/drawing/2014/main" id="{CA86ABC0-0A96-4671-B13F-9B3F22E953C0}"/>
                </a:ext>
              </a:extLst>
            </p:cNvPr>
            <p:cNvSpPr>
              <a:spLocks noChangeArrowheads="1"/>
            </p:cNvSpPr>
            <p:nvPr/>
          </p:nvSpPr>
          <p:spPr bwMode="auto">
            <a:xfrm>
              <a:off x="3696" y="302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1040" name="AutoShape 26">
              <a:extLst>
                <a:ext uri="{FF2B5EF4-FFF2-40B4-BE49-F238E27FC236}">
                  <a16:creationId xmlns:a16="http://schemas.microsoft.com/office/drawing/2014/main" id="{4B1325BA-1C60-4337-8112-69EE83A85CCD}"/>
                </a:ext>
              </a:extLst>
            </p:cNvPr>
            <p:cNvSpPr>
              <a:spLocks noChangeArrowheads="1"/>
            </p:cNvSpPr>
            <p:nvPr/>
          </p:nvSpPr>
          <p:spPr bwMode="auto">
            <a:xfrm>
              <a:off x="4368" y="302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cxnSp>
          <p:nvCxnSpPr>
            <p:cNvPr id="1041" name="AutoShape 27">
              <a:extLst>
                <a:ext uri="{FF2B5EF4-FFF2-40B4-BE49-F238E27FC236}">
                  <a16:creationId xmlns:a16="http://schemas.microsoft.com/office/drawing/2014/main" id="{57D2F0F5-7C1C-40CB-87A7-F5E205F10421}"/>
                </a:ext>
              </a:extLst>
            </p:cNvPr>
            <p:cNvCxnSpPr>
              <a:cxnSpLocks noChangeShapeType="1"/>
              <a:stCxn id="1039" idx="3"/>
              <a:endCxn id="1037" idx="1"/>
            </p:cNvCxnSpPr>
            <p:nvPr/>
          </p:nvCxnSpPr>
          <p:spPr bwMode="auto">
            <a:xfrm>
              <a:off x="3936" y="3096"/>
              <a:ext cx="96" cy="0"/>
            </a:xfrm>
            <a:prstGeom prst="straightConnector1">
              <a:avLst/>
            </a:prstGeom>
            <a:noFill/>
            <a:ln w="9525">
              <a:solidFill>
                <a:schemeClr val="tx2"/>
              </a:solidFill>
              <a:miter lim="800000"/>
              <a:headEnd/>
              <a:tailEnd type="stealth" w="med" len="sm"/>
            </a:ln>
            <a:extLst>
              <a:ext uri="{909E8E84-426E-40DD-AFC4-6F175D3DCCD1}">
                <a14:hiddenFill xmlns:a14="http://schemas.microsoft.com/office/drawing/2010/main">
                  <a:noFill/>
                </a14:hiddenFill>
              </a:ext>
            </a:extLst>
          </p:spPr>
        </p:cxnSp>
        <p:cxnSp>
          <p:nvCxnSpPr>
            <p:cNvPr id="1042" name="AutoShape 28">
              <a:extLst>
                <a:ext uri="{FF2B5EF4-FFF2-40B4-BE49-F238E27FC236}">
                  <a16:creationId xmlns:a16="http://schemas.microsoft.com/office/drawing/2014/main" id="{5407A695-F893-4926-9845-D1729997C39E}"/>
                </a:ext>
              </a:extLst>
            </p:cNvPr>
            <p:cNvCxnSpPr>
              <a:cxnSpLocks noChangeShapeType="1"/>
              <a:stCxn id="1036" idx="2"/>
              <a:endCxn id="1037" idx="0"/>
            </p:cNvCxnSpPr>
            <p:nvPr/>
          </p:nvCxnSpPr>
          <p:spPr bwMode="auto">
            <a:xfrm>
              <a:off x="4152" y="2928"/>
              <a:ext cx="0" cy="96"/>
            </a:xfrm>
            <a:prstGeom prst="straightConnector1">
              <a:avLst/>
            </a:prstGeom>
            <a:noFill/>
            <a:ln w="9525">
              <a:solidFill>
                <a:schemeClr val="tx2"/>
              </a:solidFill>
              <a:miter lim="800000"/>
              <a:headEnd/>
              <a:tailEnd type="stealth" w="med" len="sm"/>
            </a:ln>
            <a:extLst>
              <a:ext uri="{909E8E84-426E-40DD-AFC4-6F175D3DCCD1}">
                <a14:hiddenFill xmlns:a14="http://schemas.microsoft.com/office/drawing/2010/main">
                  <a:noFill/>
                </a14:hiddenFill>
              </a:ext>
            </a:extLst>
          </p:spPr>
        </p:cxnSp>
        <p:cxnSp>
          <p:nvCxnSpPr>
            <p:cNvPr id="1043" name="AutoShape 29">
              <a:extLst>
                <a:ext uri="{FF2B5EF4-FFF2-40B4-BE49-F238E27FC236}">
                  <a16:creationId xmlns:a16="http://schemas.microsoft.com/office/drawing/2014/main" id="{BD69F958-4013-4E04-B0DC-52A3D648F921}"/>
                </a:ext>
              </a:extLst>
            </p:cNvPr>
            <p:cNvCxnSpPr>
              <a:cxnSpLocks noChangeShapeType="1"/>
              <a:stCxn id="1040" idx="1"/>
              <a:endCxn id="1037" idx="3"/>
            </p:cNvCxnSpPr>
            <p:nvPr/>
          </p:nvCxnSpPr>
          <p:spPr bwMode="auto">
            <a:xfrm flipH="1">
              <a:off x="4272" y="3096"/>
              <a:ext cx="96" cy="0"/>
            </a:xfrm>
            <a:prstGeom prst="straightConnector1">
              <a:avLst/>
            </a:prstGeom>
            <a:noFill/>
            <a:ln w="9525">
              <a:solidFill>
                <a:schemeClr val="tx2"/>
              </a:solidFill>
              <a:miter lim="800000"/>
              <a:headEnd/>
              <a:tailEnd type="stealth" w="med" len="sm"/>
            </a:ln>
            <a:extLst>
              <a:ext uri="{909E8E84-426E-40DD-AFC4-6F175D3DCCD1}">
                <a14:hiddenFill xmlns:a14="http://schemas.microsoft.com/office/drawing/2010/main">
                  <a:noFill/>
                </a14:hiddenFill>
              </a:ext>
            </a:extLst>
          </p:spPr>
        </p:cxnSp>
        <p:cxnSp>
          <p:nvCxnSpPr>
            <p:cNvPr id="1044" name="AutoShape 30">
              <a:extLst>
                <a:ext uri="{FF2B5EF4-FFF2-40B4-BE49-F238E27FC236}">
                  <a16:creationId xmlns:a16="http://schemas.microsoft.com/office/drawing/2014/main" id="{4CCF6C22-0D39-44F8-B99D-055E11AB09F4}"/>
                </a:ext>
              </a:extLst>
            </p:cNvPr>
            <p:cNvCxnSpPr>
              <a:cxnSpLocks noChangeShapeType="1"/>
              <a:stCxn id="1038" idx="0"/>
              <a:endCxn id="1037" idx="2"/>
            </p:cNvCxnSpPr>
            <p:nvPr/>
          </p:nvCxnSpPr>
          <p:spPr bwMode="auto">
            <a:xfrm flipV="1">
              <a:off x="4152" y="3168"/>
              <a:ext cx="0" cy="96"/>
            </a:xfrm>
            <a:prstGeom prst="straightConnector1">
              <a:avLst/>
            </a:prstGeom>
            <a:noFill/>
            <a:ln w="9525">
              <a:solidFill>
                <a:schemeClr val="tx2"/>
              </a:solidFill>
              <a:miter lim="800000"/>
              <a:headEnd/>
              <a:tailEnd type="stealth" w="med" len="sm"/>
            </a:ln>
            <a:extLst>
              <a:ext uri="{909E8E84-426E-40DD-AFC4-6F175D3DCCD1}">
                <a14:hiddenFill xmlns:a14="http://schemas.microsoft.com/office/drawing/2010/main">
                  <a:noFill/>
                </a14:hiddenFill>
              </a:ext>
            </a:extLst>
          </p:spPr>
        </p:cxnSp>
      </p:grpSp>
      <p:pic>
        <p:nvPicPr>
          <p:cNvPr id="1035" name="Picture 31">
            <a:extLst>
              <a:ext uri="{FF2B5EF4-FFF2-40B4-BE49-F238E27FC236}">
                <a16:creationId xmlns:a16="http://schemas.microsoft.com/office/drawing/2014/main" id="{38773FCE-E6AB-48F5-99A6-D8F6AD0660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9138" y="4659313"/>
            <a:ext cx="819150"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27" name="Object 32">
            <a:extLst>
              <a:ext uri="{FF2B5EF4-FFF2-40B4-BE49-F238E27FC236}">
                <a16:creationId xmlns:a16="http://schemas.microsoft.com/office/drawing/2014/main" id="{7B21F3EF-EFD8-4633-854D-0AC2096B63B6}"/>
              </a:ext>
            </a:extLst>
          </p:cNvPr>
          <p:cNvGraphicFramePr>
            <a:graphicFrameLocks noChangeAspect="1"/>
          </p:cNvGraphicFramePr>
          <p:nvPr/>
        </p:nvGraphicFramePr>
        <p:xfrm>
          <a:off x="2241550" y="1839913"/>
          <a:ext cx="788988" cy="630237"/>
        </p:xfrm>
        <a:graphic>
          <a:graphicData uri="http://schemas.openxmlformats.org/presentationml/2006/ole">
            <mc:AlternateContent xmlns:mc="http://schemas.openxmlformats.org/markup-compatibility/2006">
              <mc:Choice xmlns:v="urn:schemas-microsoft-com:vml" Requires="v">
                <p:oleObj spid="_x0000_s1043" name="Clip" r:id="rId6" imgW="3709988" imgH="2963863" progId="MS_ClipArt_Gallery.2">
                  <p:embed/>
                </p:oleObj>
              </mc:Choice>
              <mc:Fallback>
                <p:oleObj name="Clip" r:id="rId6" imgW="3709988" imgH="2963863" progId="MS_ClipArt_Gallery.2">
                  <p:embed/>
                  <p:pic>
                    <p:nvPicPr>
                      <p:cNvPr id="1027" name="Object 32">
                        <a:extLst>
                          <a:ext uri="{FF2B5EF4-FFF2-40B4-BE49-F238E27FC236}">
                            <a16:creationId xmlns:a16="http://schemas.microsoft.com/office/drawing/2014/main" id="{7B21F3EF-EFD8-4633-854D-0AC2096B63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41550" y="1839913"/>
                        <a:ext cx="788988" cy="630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C8040D6C-B3C5-4B0D-A610-67FA4672AFF9}"/>
              </a:ext>
            </a:extLst>
          </p:cNvPr>
          <p:cNvSpPr>
            <a:spLocks noGrp="1"/>
          </p:cNvSpPr>
          <p:nvPr>
            <p:ph type="title"/>
          </p:nvPr>
        </p:nvSpPr>
        <p:spPr>
          <a:xfrm>
            <a:off x="755650" y="822325"/>
            <a:ext cx="6781800" cy="877888"/>
          </a:xfrm>
        </p:spPr>
        <p:txBody>
          <a:bodyPr>
            <a:normAutofit fontScale="90000"/>
          </a:bodyPr>
          <a:lstStyle/>
          <a:p>
            <a:pPr eaLnBrk="1" hangingPunct="1"/>
            <a:r>
              <a:rPr lang="en-GB" altLang="en-US" b="1" dirty="0">
                <a:solidFill>
                  <a:srgbClr val="C00000"/>
                </a:solidFill>
              </a:rPr>
              <a:t>Strategy Initiation</a:t>
            </a:r>
          </a:p>
        </p:txBody>
      </p:sp>
      <p:sp>
        <p:nvSpPr>
          <p:cNvPr id="24579" name="Content Placeholder 2">
            <a:extLst>
              <a:ext uri="{FF2B5EF4-FFF2-40B4-BE49-F238E27FC236}">
                <a16:creationId xmlns:a16="http://schemas.microsoft.com/office/drawing/2014/main" id="{58458571-406A-48B9-8EAE-58C316EAE9D6}"/>
              </a:ext>
            </a:extLst>
          </p:cNvPr>
          <p:cNvSpPr>
            <a:spLocks noGrp="1"/>
          </p:cNvSpPr>
          <p:nvPr>
            <p:ph idx="1"/>
          </p:nvPr>
        </p:nvSpPr>
        <p:spPr>
          <a:xfrm>
            <a:off x="755650" y="1169988"/>
            <a:ext cx="8388350" cy="5688012"/>
          </a:xfrm>
        </p:spPr>
        <p:txBody>
          <a:bodyPr/>
          <a:lstStyle/>
          <a:p>
            <a:pPr marL="457200" lvl="1" indent="-457200" eaLnBrk="1" hangingPunct="1"/>
            <a:r>
              <a:rPr lang="en-US" altLang="en-US" sz="2400"/>
              <a:t>The initial phase of strategic planning in which the business examines itself and its environment.</a:t>
            </a:r>
          </a:p>
          <a:p>
            <a:pPr marL="731838" lvl="2" indent="-457200" eaLnBrk="1" hangingPunct="1"/>
            <a:r>
              <a:rPr lang="en-US" altLang="en-US"/>
              <a:t>Vision, Environmental and Capability Analyses.</a:t>
            </a:r>
          </a:p>
          <a:p>
            <a:pPr marL="731838" lvl="2" indent="-457200" eaLnBrk="1" hangingPunct="1"/>
            <a:r>
              <a:rPr lang="en-US" altLang="en-US"/>
              <a:t>Outcomes include:</a:t>
            </a:r>
          </a:p>
          <a:p>
            <a:pPr marL="1006475" lvl="3" indent="-457200" eaLnBrk="1" hangingPunct="1"/>
            <a:r>
              <a:rPr lang="en-US" altLang="en-US"/>
              <a:t>Value Proposition</a:t>
            </a:r>
          </a:p>
          <a:p>
            <a:pPr marL="1006475" lvl="3" indent="-457200" eaLnBrk="1" hangingPunct="1"/>
            <a:r>
              <a:rPr lang="en-US" altLang="en-US"/>
              <a:t>The benefit that a company’s products or services provide to customers; the consumer need that is being fulfilled</a:t>
            </a:r>
          </a:p>
          <a:p>
            <a:pPr marL="1006475" lvl="3" indent="-457200" eaLnBrk="1" hangingPunct="1"/>
            <a:r>
              <a:rPr lang="en-US" altLang="en-US"/>
              <a:t>Core competencies</a:t>
            </a:r>
          </a:p>
          <a:p>
            <a:pPr marL="1006475" lvl="3" indent="-457200" eaLnBrk="1" hangingPunct="1"/>
            <a:r>
              <a:rPr lang="en-US" altLang="en-US"/>
              <a:t>Forecasts</a:t>
            </a:r>
          </a:p>
          <a:p>
            <a:pPr marL="1006475" lvl="3" indent="-457200" eaLnBrk="1" hangingPunct="1"/>
            <a:r>
              <a:rPr lang="en-US" altLang="en-US"/>
              <a:t>Competitor (industry) analysis</a:t>
            </a:r>
          </a:p>
          <a:p>
            <a:pPr marL="1006475" lvl="3" indent="-457200" eaLnBrk="1" hangingPunct="1"/>
            <a:r>
              <a:rPr lang="en-US" altLang="en-US"/>
              <a:t>Business Environment Pressures</a:t>
            </a:r>
          </a:p>
        </p:txBody>
      </p:sp>
      <p:grpSp>
        <p:nvGrpSpPr>
          <p:cNvPr id="24580" name="Group 3">
            <a:extLst>
              <a:ext uri="{FF2B5EF4-FFF2-40B4-BE49-F238E27FC236}">
                <a16:creationId xmlns:a16="http://schemas.microsoft.com/office/drawing/2014/main" id="{89873F33-9963-45CB-BC5D-0788E4B07394}"/>
              </a:ext>
            </a:extLst>
          </p:cNvPr>
          <p:cNvGrpSpPr>
            <a:grpSpLocks/>
          </p:cNvGrpSpPr>
          <p:nvPr/>
        </p:nvGrpSpPr>
        <p:grpSpPr bwMode="auto">
          <a:xfrm>
            <a:off x="7235825" y="822325"/>
            <a:ext cx="844550" cy="685800"/>
            <a:chOff x="3696" y="2784"/>
            <a:chExt cx="912" cy="624"/>
          </a:xfrm>
        </p:grpSpPr>
        <p:sp>
          <p:nvSpPr>
            <p:cNvPr id="24581" name="AutoShape 22">
              <a:extLst>
                <a:ext uri="{FF2B5EF4-FFF2-40B4-BE49-F238E27FC236}">
                  <a16:creationId xmlns:a16="http://schemas.microsoft.com/office/drawing/2014/main" id="{F30CCB29-264C-4ED4-9AEC-625880AEAF9C}"/>
                </a:ext>
              </a:extLst>
            </p:cNvPr>
            <p:cNvSpPr>
              <a:spLocks noChangeArrowheads="1"/>
            </p:cNvSpPr>
            <p:nvPr/>
          </p:nvSpPr>
          <p:spPr bwMode="auto">
            <a:xfrm>
              <a:off x="4032" y="278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24582" name="AutoShape 23">
              <a:extLst>
                <a:ext uri="{FF2B5EF4-FFF2-40B4-BE49-F238E27FC236}">
                  <a16:creationId xmlns:a16="http://schemas.microsoft.com/office/drawing/2014/main" id="{925F1746-7133-4F4F-81D7-63D4E105875B}"/>
                </a:ext>
              </a:extLst>
            </p:cNvPr>
            <p:cNvSpPr>
              <a:spLocks noChangeArrowheads="1"/>
            </p:cNvSpPr>
            <p:nvPr/>
          </p:nvSpPr>
          <p:spPr bwMode="auto">
            <a:xfrm>
              <a:off x="4032" y="302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24583" name="AutoShape 24">
              <a:extLst>
                <a:ext uri="{FF2B5EF4-FFF2-40B4-BE49-F238E27FC236}">
                  <a16:creationId xmlns:a16="http://schemas.microsoft.com/office/drawing/2014/main" id="{8428FC01-3E1A-4DF1-9ADA-82569948306D}"/>
                </a:ext>
              </a:extLst>
            </p:cNvPr>
            <p:cNvSpPr>
              <a:spLocks noChangeArrowheads="1"/>
            </p:cNvSpPr>
            <p:nvPr/>
          </p:nvSpPr>
          <p:spPr bwMode="auto">
            <a:xfrm>
              <a:off x="4032" y="326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24584" name="AutoShape 25">
              <a:extLst>
                <a:ext uri="{FF2B5EF4-FFF2-40B4-BE49-F238E27FC236}">
                  <a16:creationId xmlns:a16="http://schemas.microsoft.com/office/drawing/2014/main" id="{B097CC8D-E38E-46AA-863F-E3CA8C81CF0C}"/>
                </a:ext>
              </a:extLst>
            </p:cNvPr>
            <p:cNvSpPr>
              <a:spLocks noChangeArrowheads="1"/>
            </p:cNvSpPr>
            <p:nvPr/>
          </p:nvSpPr>
          <p:spPr bwMode="auto">
            <a:xfrm>
              <a:off x="3696" y="302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24585" name="AutoShape 26">
              <a:extLst>
                <a:ext uri="{FF2B5EF4-FFF2-40B4-BE49-F238E27FC236}">
                  <a16:creationId xmlns:a16="http://schemas.microsoft.com/office/drawing/2014/main" id="{02F8151B-A56E-4DB2-BD59-F50616AC3BB0}"/>
                </a:ext>
              </a:extLst>
            </p:cNvPr>
            <p:cNvSpPr>
              <a:spLocks noChangeArrowheads="1"/>
            </p:cNvSpPr>
            <p:nvPr/>
          </p:nvSpPr>
          <p:spPr bwMode="auto">
            <a:xfrm>
              <a:off x="4368" y="302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cxnSp>
          <p:nvCxnSpPr>
            <p:cNvPr id="24586" name="AutoShape 27">
              <a:extLst>
                <a:ext uri="{FF2B5EF4-FFF2-40B4-BE49-F238E27FC236}">
                  <a16:creationId xmlns:a16="http://schemas.microsoft.com/office/drawing/2014/main" id="{32210076-7835-46CA-83FD-389BE6D5FBF2}"/>
                </a:ext>
              </a:extLst>
            </p:cNvPr>
            <p:cNvCxnSpPr>
              <a:cxnSpLocks noChangeShapeType="1"/>
              <a:stCxn id="24584" idx="3"/>
              <a:endCxn id="24582" idx="1"/>
            </p:cNvCxnSpPr>
            <p:nvPr/>
          </p:nvCxnSpPr>
          <p:spPr bwMode="auto">
            <a:xfrm>
              <a:off x="3936" y="3096"/>
              <a:ext cx="96" cy="0"/>
            </a:xfrm>
            <a:prstGeom prst="straightConnector1">
              <a:avLst/>
            </a:prstGeom>
            <a:noFill/>
            <a:ln w="9525">
              <a:solidFill>
                <a:schemeClr val="tx2"/>
              </a:solidFill>
              <a:miter lim="800000"/>
              <a:headEnd/>
              <a:tailEnd type="stealth" w="med" len="sm"/>
            </a:ln>
            <a:extLst>
              <a:ext uri="{909E8E84-426E-40DD-AFC4-6F175D3DCCD1}">
                <a14:hiddenFill xmlns:a14="http://schemas.microsoft.com/office/drawing/2010/main">
                  <a:noFill/>
                </a14:hiddenFill>
              </a:ext>
            </a:extLst>
          </p:spPr>
        </p:cxnSp>
        <p:cxnSp>
          <p:nvCxnSpPr>
            <p:cNvPr id="24587" name="AutoShape 28">
              <a:extLst>
                <a:ext uri="{FF2B5EF4-FFF2-40B4-BE49-F238E27FC236}">
                  <a16:creationId xmlns:a16="http://schemas.microsoft.com/office/drawing/2014/main" id="{C52C7FDE-5E81-423F-B072-9D938634F7A9}"/>
                </a:ext>
              </a:extLst>
            </p:cNvPr>
            <p:cNvCxnSpPr>
              <a:cxnSpLocks noChangeShapeType="1"/>
              <a:stCxn id="24581" idx="2"/>
              <a:endCxn id="24582" idx="0"/>
            </p:cNvCxnSpPr>
            <p:nvPr/>
          </p:nvCxnSpPr>
          <p:spPr bwMode="auto">
            <a:xfrm>
              <a:off x="4152" y="2928"/>
              <a:ext cx="0" cy="96"/>
            </a:xfrm>
            <a:prstGeom prst="straightConnector1">
              <a:avLst/>
            </a:prstGeom>
            <a:noFill/>
            <a:ln w="9525">
              <a:solidFill>
                <a:schemeClr val="tx2"/>
              </a:solidFill>
              <a:miter lim="800000"/>
              <a:headEnd/>
              <a:tailEnd type="stealth" w="med" len="sm"/>
            </a:ln>
            <a:extLst>
              <a:ext uri="{909E8E84-426E-40DD-AFC4-6F175D3DCCD1}">
                <a14:hiddenFill xmlns:a14="http://schemas.microsoft.com/office/drawing/2010/main">
                  <a:noFill/>
                </a14:hiddenFill>
              </a:ext>
            </a:extLst>
          </p:spPr>
        </p:cxnSp>
        <p:cxnSp>
          <p:nvCxnSpPr>
            <p:cNvPr id="24588" name="AutoShape 29">
              <a:extLst>
                <a:ext uri="{FF2B5EF4-FFF2-40B4-BE49-F238E27FC236}">
                  <a16:creationId xmlns:a16="http://schemas.microsoft.com/office/drawing/2014/main" id="{CC563A9D-5CE1-45A6-B7FD-24C5C6EF91C8}"/>
                </a:ext>
              </a:extLst>
            </p:cNvPr>
            <p:cNvCxnSpPr>
              <a:cxnSpLocks noChangeShapeType="1"/>
              <a:stCxn id="24585" idx="1"/>
              <a:endCxn id="24582" idx="3"/>
            </p:cNvCxnSpPr>
            <p:nvPr/>
          </p:nvCxnSpPr>
          <p:spPr bwMode="auto">
            <a:xfrm flipH="1">
              <a:off x="4272" y="3096"/>
              <a:ext cx="96" cy="0"/>
            </a:xfrm>
            <a:prstGeom prst="straightConnector1">
              <a:avLst/>
            </a:prstGeom>
            <a:noFill/>
            <a:ln w="9525">
              <a:solidFill>
                <a:schemeClr val="tx2"/>
              </a:solidFill>
              <a:miter lim="800000"/>
              <a:headEnd/>
              <a:tailEnd type="stealth" w="med" len="sm"/>
            </a:ln>
            <a:extLst>
              <a:ext uri="{909E8E84-426E-40DD-AFC4-6F175D3DCCD1}">
                <a14:hiddenFill xmlns:a14="http://schemas.microsoft.com/office/drawing/2010/main">
                  <a:noFill/>
                </a14:hiddenFill>
              </a:ext>
            </a:extLst>
          </p:spPr>
        </p:cxnSp>
        <p:cxnSp>
          <p:nvCxnSpPr>
            <p:cNvPr id="24589" name="AutoShape 30">
              <a:extLst>
                <a:ext uri="{FF2B5EF4-FFF2-40B4-BE49-F238E27FC236}">
                  <a16:creationId xmlns:a16="http://schemas.microsoft.com/office/drawing/2014/main" id="{C62A5BA6-157F-417E-A211-660A74E5EE2F}"/>
                </a:ext>
              </a:extLst>
            </p:cNvPr>
            <p:cNvCxnSpPr>
              <a:cxnSpLocks noChangeShapeType="1"/>
              <a:stCxn id="24583" idx="0"/>
              <a:endCxn id="24582" idx="2"/>
            </p:cNvCxnSpPr>
            <p:nvPr/>
          </p:nvCxnSpPr>
          <p:spPr bwMode="auto">
            <a:xfrm flipV="1">
              <a:off x="4152" y="3168"/>
              <a:ext cx="0" cy="96"/>
            </a:xfrm>
            <a:prstGeom prst="straightConnector1">
              <a:avLst/>
            </a:prstGeom>
            <a:noFill/>
            <a:ln w="9525">
              <a:solidFill>
                <a:schemeClr val="tx2"/>
              </a:solidFill>
              <a:miter lim="800000"/>
              <a:headEnd/>
              <a:tailEnd type="stealth" w="med" len="sm"/>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531A2C-5868-47AE-9E58-27F0B3A03F39}"/>
              </a:ext>
            </a:extLst>
          </p:cNvPr>
          <p:cNvSpPr>
            <a:spLocks noGrp="1"/>
          </p:cNvSpPr>
          <p:nvPr>
            <p:ph idx="1"/>
          </p:nvPr>
        </p:nvSpPr>
        <p:spPr>
          <a:xfrm>
            <a:off x="755650" y="2133600"/>
            <a:ext cx="8137525" cy="3886200"/>
          </a:xfrm>
        </p:spPr>
        <p:txBody>
          <a:bodyPr>
            <a:normAutofit fontScale="92500" lnSpcReduction="10000"/>
          </a:bodyPr>
          <a:lstStyle/>
          <a:p>
            <a:pPr marL="273050" lvl="1" eaLnBrk="1" hangingPunct="1">
              <a:defRPr/>
            </a:pPr>
            <a:r>
              <a:rPr lang="en-US" altLang="en-US" sz="2800" dirty="0"/>
              <a:t>The development of strategies to exploit opportunities and manage threats in the business environment in light of corporate strengths and weaknesses</a:t>
            </a:r>
          </a:p>
          <a:p>
            <a:pPr marL="273050" lvl="1" eaLnBrk="1" hangingPunct="1">
              <a:defRPr/>
            </a:pPr>
            <a:r>
              <a:rPr lang="en-US" altLang="en-US" sz="2800" dirty="0"/>
              <a:t>Specific activities and outcomes from the strategy formulation phase include:</a:t>
            </a:r>
          </a:p>
          <a:p>
            <a:pPr marL="882650" indent="-381000" eaLnBrk="1" hangingPunct="1">
              <a:defRPr/>
            </a:pPr>
            <a:r>
              <a:rPr lang="en-US" altLang="en-US" dirty="0"/>
              <a:t>Business Opportunities</a:t>
            </a:r>
          </a:p>
          <a:p>
            <a:pPr marL="882650" indent="-381000" eaLnBrk="1" hangingPunct="1">
              <a:defRPr/>
            </a:pPr>
            <a:r>
              <a:rPr lang="en-US" altLang="en-US" dirty="0"/>
              <a:t>Cost-Benefit Analysis</a:t>
            </a:r>
          </a:p>
          <a:p>
            <a:pPr marL="882650" indent="-381000" eaLnBrk="1" hangingPunct="1">
              <a:defRPr/>
            </a:pPr>
            <a:r>
              <a:rPr lang="en-US" altLang="en-US" dirty="0"/>
              <a:t>Risk Analysis, Assessment, and Management</a:t>
            </a:r>
          </a:p>
          <a:p>
            <a:pPr marL="882650" indent="-381000" eaLnBrk="1" hangingPunct="1">
              <a:defRPr/>
            </a:pPr>
            <a:r>
              <a:rPr lang="en-US" altLang="en-US" dirty="0"/>
              <a:t>Business Plan</a:t>
            </a:r>
          </a:p>
          <a:p>
            <a:pPr eaLnBrk="1" hangingPunct="1">
              <a:defRPr/>
            </a:pPr>
            <a:endParaRPr lang="en-GB" dirty="0"/>
          </a:p>
        </p:txBody>
      </p:sp>
      <p:sp>
        <p:nvSpPr>
          <p:cNvPr id="25603" name="Title 1">
            <a:extLst>
              <a:ext uri="{FF2B5EF4-FFF2-40B4-BE49-F238E27FC236}">
                <a16:creationId xmlns:a16="http://schemas.microsoft.com/office/drawing/2014/main" id="{87B3767F-FCD4-4136-A6EA-4ECBCE67AD85}"/>
              </a:ext>
            </a:extLst>
          </p:cNvPr>
          <p:cNvSpPr>
            <a:spLocks noGrp="1"/>
          </p:cNvSpPr>
          <p:nvPr>
            <p:ph type="title"/>
          </p:nvPr>
        </p:nvSpPr>
        <p:spPr>
          <a:xfrm>
            <a:off x="755650" y="620713"/>
            <a:ext cx="6781800" cy="877887"/>
          </a:xfrm>
        </p:spPr>
        <p:txBody>
          <a:bodyPr>
            <a:normAutofit fontScale="90000"/>
          </a:bodyPr>
          <a:lstStyle/>
          <a:p>
            <a:pPr eaLnBrk="1" hangingPunct="1"/>
            <a:r>
              <a:rPr lang="en-GB" altLang="en-US" b="1" dirty="0">
                <a:solidFill>
                  <a:srgbClr val="C00000"/>
                </a:solidFill>
              </a:rPr>
              <a:t>Strategy Formulation</a:t>
            </a:r>
          </a:p>
        </p:txBody>
      </p:sp>
      <p:grpSp>
        <p:nvGrpSpPr>
          <p:cNvPr id="25604" name="Group 14">
            <a:extLst>
              <a:ext uri="{FF2B5EF4-FFF2-40B4-BE49-F238E27FC236}">
                <a16:creationId xmlns:a16="http://schemas.microsoft.com/office/drawing/2014/main" id="{E886985D-1138-4DB9-8022-77202ABD5B13}"/>
              </a:ext>
            </a:extLst>
          </p:cNvPr>
          <p:cNvGrpSpPr>
            <a:grpSpLocks/>
          </p:cNvGrpSpPr>
          <p:nvPr/>
        </p:nvGrpSpPr>
        <p:grpSpPr bwMode="auto">
          <a:xfrm>
            <a:off x="7451725" y="635000"/>
            <a:ext cx="908050" cy="696913"/>
            <a:chOff x="3935" y="1824"/>
            <a:chExt cx="620" cy="439"/>
          </a:xfrm>
        </p:grpSpPr>
        <p:sp>
          <p:nvSpPr>
            <p:cNvPr id="25605" name="Freeform 15">
              <a:extLst>
                <a:ext uri="{FF2B5EF4-FFF2-40B4-BE49-F238E27FC236}">
                  <a16:creationId xmlns:a16="http://schemas.microsoft.com/office/drawing/2014/main" id="{C0550EBF-A666-4C20-80D0-1840655E95D5}"/>
                </a:ext>
              </a:extLst>
            </p:cNvPr>
            <p:cNvSpPr>
              <a:spLocks/>
            </p:cNvSpPr>
            <p:nvPr/>
          </p:nvSpPr>
          <p:spPr bwMode="auto">
            <a:xfrm rot="-5400000">
              <a:off x="4199" y="1962"/>
              <a:ext cx="312" cy="289"/>
            </a:xfrm>
            <a:custGeom>
              <a:avLst/>
              <a:gdLst>
                <a:gd name="T0" fmla="*/ 0 w 4233"/>
                <a:gd name="T1" fmla="*/ 0 h 1700"/>
                <a:gd name="T2" fmla="*/ 0 w 4233"/>
                <a:gd name="T3" fmla="*/ 0 h 1700"/>
                <a:gd name="T4" fmla="*/ 0 w 4233"/>
                <a:gd name="T5" fmla="*/ 0 h 1700"/>
                <a:gd name="T6" fmla="*/ 0 w 4233"/>
                <a:gd name="T7" fmla="*/ 0 h 1700"/>
                <a:gd name="T8" fmla="*/ 0 w 4233"/>
                <a:gd name="T9" fmla="*/ 0 h 1700"/>
                <a:gd name="T10" fmla="*/ 0 w 4233"/>
                <a:gd name="T11" fmla="*/ 0 h 1700"/>
                <a:gd name="T12" fmla="*/ 0 w 4233"/>
                <a:gd name="T13" fmla="*/ 0 h 1700"/>
                <a:gd name="T14" fmla="*/ 0 w 4233"/>
                <a:gd name="T15" fmla="*/ 0 h 1700"/>
                <a:gd name="T16" fmla="*/ 0 w 4233"/>
                <a:gd name="T17" fmla="*/ 0 h 1700"/>
                <a:gd name="T18" fmla="*/ 0 w 4233"/>
                <a:gd name="T19" fmla="*/ 0 h 1700"/>
                <a:gd name="T20" fmla="*/ 0 w 4233"/>
                <a:gd name="T21" fmla="*/ 0 h 1700"/>
                <a:gd name="T22" fmla="*/ 0 w 4233"/>
                <a:gd name="T23" fmla="*/ 0 h 1700"/>
                <a:gd name="T24" fmla="*/ 0 w 4233"/>
                <a:gd name="T25" fmla="*/ 0 h 1700"/>
                <a:gd name="T26" fmla="*/ 0 w 4233"/>
                <a:gd name="T27" fmla="*/ 0 h 1700"/>
                <a:gd name="T28" fmla="*/ 0 w 4233"/>
                <a:gd name="T29" fmla="*/ 0 h 1700"/>
                <a:gd name="T30" fmla="*/ 0 w 4233"/>
                <a:gd name="T31" fmla="*/ 0 h 1700"/>
                <a:gd name="T32" fmla="*/ 0 w 4233"/>
                <a:gd name="T33" fmla="*/ 0 h 1700"/>
                <a:gd name="T34" fmla="*/ 0 w 4233"/>
                <a:gd name="T35" fmla="*/ 0 h 1700"/>
                <a:gd name="T36" fmla="*/ 0 w 4233"/>
                <a:gd name="T37" fmla="*/ 0 h 1700"/>
                <a:gd name="T38" fmla="*/ 0 w 4233"/>
                <a:gd name="T39" fmla="*/ 0 h 1700"/>
                <a:gd name="T40" fmla="*/ 0 w 4233"/>
                <a:gd name="T41" fmla="*/ 0 h 1700"/>
                <a:gd name="T42" fmla="*/ 0 w 4233"/>
                <a:gd name="T43" fmla="*/ 0 h 1700"/>
                <a:gd name="T44" fmla="*/ 0 w 4233"/>
                <a:gd name="T45" fmla="*/ 0 h 1700"/>
                <a:gd name="T46" fmla="*/ 0 w 4233"/>
                <a:gd name="T47" fmla="*/ 0 h 1700"/>
                <a:gd name="T48" fmla="*/ 0 w 4233"/>
                <a:gd name="T49" fmla="*/ 0 h 1700"/>
                <a:gd name="T50" fmla="*/ 0 w 4233"/>
                <a:gd name="T51" fmla="*/ 0 h 1700"/>
                <a:gd name="T52" fmla="*/ 0 w 4233"/>
                <a:gd name="T53" fmla="*/ 0 h 1700"/>
                <a:gd name="T54" fmla="*/ 0 w 4233"/>
                <a:gd name="T55" fmla="*/ 0 h 1700"/>
                <a:gd name="T56" fmla="*/ 0 w 4233"/>
                <a:gd name="T57" fmla="*/ 0 h 1700"/>
                <a:gd name="T58" fmla="*/ 0 w 4233"/>
                <a:gd name="T59" fmla="*/ 0 h 1700"/>
                <a:gd name="T60" fmla="*/ 0 w 4233"/>
                <a:gd name="T61" fmla="*/ 0 h 1700"/>
                <a:gd name="T62" fmla="*/ 0 w 4233"/>
                <a:gd name="T63" fmla="*/ 0 h 1700"/>
                <a:gd name="T64" fmla="*/ 0 w 4233"/>
                <a:gd name="T65" fmla="*/ 0 h 1700"/>
                <a:gd name="T66" fmla="*/ 0 w 4233"/>
                <a:gd name="T67" fmla="*/ 0 h 1700"/>
                <a:gd name="T68" fmla="*/ 0 w 4233"/>
                <a:gd name="T69" fmla="*/ 0 h 1700"/>
                <a:gd name="T70" fmla="*/ 0 w 4233"/>
                <a:gd name="T71" fmla="*/ 0 h 1700"/>
                <a:gd name="T72" fmla="*/ 0 w 4233"/>
                <a:gd name="T73" fmla="*/ 0 h 1700"/>
                <a:gd name="T74" fmla="*/ 0 w 4233"/>
                <a:gd name="T75" fmla="*/ 0 h 1700"/>
                <a:gd name="T76" fmla="*/ 0 w 4233"/>
                <a:gd name="T77" fmla="*/ 0 h 1700"/>
                <a:gd name="T78" fmla="*/ 0 w 4233"/>
                <a:gd name="T79" fmla="*/ 0 h 17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233"/>
                <a:gd name="T121" fmla="*/ 0 h 1700"/>
                <a:gd name="T122" fmla="*/ 4233 w 4233"/>
                <a:gd name="T123" fmla="*/ 1700 h 170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233" h="1700">
                  <a:moveTo>
                    <a:pt x="0" y="0"/>
                  </a:moveTo>
                  <a:lnTo>
                    <a:pt x="176" y="0"/>
                  </a:lnTo>
                  <a:lnTo>
                    <a:pt x="327" y="4"/>
                  </a:lnTo>
                  <a:lnTo>
                    <a:pt x="493" y="11"/>
                  </a:lnTo>
                  <a:lnTo>
                    <a:pt x="661" y="17"/>
                  </a:lnTo>
                  <a:lnTo>
                    <a:pt x="845" y="29"/>
                  </a:lnTo>
                  <a:lnTo>
                    <a:pt x="1022" y="45"/>
                  </a:lnTo>
                  <a:lnTo>
                    <a:pt x="1179" y="57"/>
                  </a:lnTo>
                  <a:lnTo>
                    <a:pt x="1355" y="75"/>
                  </a:lnTo>
                  <a:lnTo>
                    <a:pt x="1513" y="95"/>
                  </a:lnTo>
                  <a:lnTo>
                    <a:pt x="1659" y="113"/>
                  </a:lnTo>
                  <a:lnTo>
                    <a:pt x="1828" y="138"/>
                  </a:lnTo>
                  <a:lnTo>
                    <a:pt x="2031" y="176"/>
                  </a:lnTo>
                  <a:lnTo>
                    <a:pt x="2207" y="208"/>
                  </a:lnTo>
                  <a:lnTo>
                    <a:pt x="2403" y="252"/>
                  </a:lnTo>
                  <a:lnTo>
                    <a:pt x="2606" y="302"/>
                  </a:lnTo>
                  <a:lnTo>
                    <a:pt x="2795" y="352"/>
                  </a:lnTo>
                  <a:lnTo>
                    <a:pt x="2946" y="403"/>
                  </a:lnTo>
                  <a:lnTo>
                    <a:pt x="3136" y="466"/>
                  </a:lnTo>
                  <a:lnTo>
                    <a:pt x="3293" y="529"/>
                  </a:lnTo>
                  <a:lnTo>
                    <a:pt x="3432" y="585"/>
                  </a:lnTo>
                  <a:lnTo>
                    <a:pt x="3545" y="648"/>
                  </a:lnTo>
                  <a:lnTo>
                    <a:pt x="3658" y="705"/>
                  </a:lnTo>
                  <a:lnTo>
                    <a:pt x="3748" y="761"/>
                  </a:lnTo>
                  <a:lnTo>
                    <a:pt x="3823" y="811"/>
                  </a:lnTo>
                  <a:lnTo>
                    <a:pt x="3906" y="876"/>
                  </a:lnTo>
                  <a:lnTo>
                    <a:pt x="3987" y="939"/>
                  </a:lnTo>
                  <a:lnTo>
                    <a:pt x="4050" y="1001"/>
                  </a:lnTo>
                  <a:lnTo>
                    <a:pt x="4140" y="1120"/>
                  </a:lnTo>
                  <a:lnTo>
                    <a:pt x="4196" y="1223"/>
                  </a:lnTo>
                  <a:lnTo>
                    <a:pt x="4208" y="1266"/>
                  </a:lnTo>
                  <a:lnTo>
                    <a:pt x="4233" y="1353"/>
                  </a:lnTo>
                  <a:lnTo>
                    <a:pt x="4233" y="1423"/>
                  </a:lnTo>
                  <a:lnTo>
                    <a:pt x="4233" y="1700"/>
                  </a:lnTo>
                  <a:lnTo>
                    <a:pt x="4057" y="1567"/>
                  </a:lnTo>
                  <a:lnTo>
                    <a:pt x="3211" y="957"/>
                  </a:lnTo>
                  <a:lnTo>
                    <a:pt x="1986" y="635"/>
                  </a:lnTo>
                  <a:lnTo>
                    <a:pt x="722" y="466"/>
                  </a:lnTo>
                  <a:lnTo>
                    <a:pt x="0" y="428"/>
                  </a:lnTo>
                  <a:lnTo>
                    <a:pt x="0" y="0"/>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5606" name="Rectangle 16">
              <a:extLst>
                <a:ext uri="{FF2B5EF4-FFF2-40B4-BE49-F238E27FC236}">
                  <a16:creationId xmlns:a16="http://schemas.microsoft.com/office/drawing/2014/main" id="{297DF80F-A34F-41CA-865F-105CAE26F961}"/>
                </a:ext>
              </a:extLst>
            </p:cNvPr>
            <p:cNvSpPr>
              <a:spLocks noChangeArrowheads="1"/>
            </p:cNvSpPr>
            <p:nvPr/>
          </p:nvSpPr>
          <p:spPr bwMode="auto">
            <a:xfrm rot="-5400000">
              <a:off x="4416" y="1947"/>
              <a:ext cx="106" cy="59"/>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25607" name="Freeform 17">
              <a:extLst>
                <a:ext uri="{FF2B5EF4-FFF2-40B4-BE49-F238E27FC236}">
                  <a16:creationId xmlns:a16="http://schemas.microsoft.com/office/drawing/2014/main" id="{B352C756-A9FF-4852-9E96-7001BD44AC0F}"/>
                </a:ext>
              </a:extLst>
            </p:cNvPr>
            <p:cNvSpPr>
              <a:spLocks/>
            </p:cNvSpPr>
            <p:nvPr/>
          </p:nvSpPr>
          <p:spPr bwMode="auto">
            <a:xfrm rot="-5400000">
              <a:off x="4474" y="1949"/>
              <a:ext cx="106" cy="57"/>
            </a:xfrm>
            <a:custGeom>
              <a:avLst/>
              <a:gdLst>
                <a:gd name="T0" fmla="*/ 0 w 1438"/>
                <a:gd name="T1" fmla="*/ 0 h 332"/>
                <a:gd name="T2" fmla="*/ 0 w 1438"/>
                <a:gd name="T3" fmla="*/ 0 h 332"/>
                <a:gd name="T4" fmla="*/ 0 w 1438"/>
                <a:gd name="T5" fmla="*/ 0 h 332"/>
                <a:gd name="T6" fmla="*/ 0 w 1438"/>
                <a:gd name="T7" fmla="*/ 0 h 332"/>
                <a:gd name="T8" fmla="*/ 0 60000 65536"/>
                <a:gd name="T9" fmla="*/ 0 60000 65536"/>
                <a:gd name="T10" fmla="*/ 0 60000 65536"/>
                <a:gd name="T11" fmla="*/ 0 60000 65536"/>
                <a:gd name="T12" fmla="*/ 0 w 1438"/>
                <a:gd name="T13" fmla="*/ 0 h 332"/>
                <a:gd name="T14" fmla="*/ 1438 w 1438"/>
                <a:gd name="T15" fmla="*/ 332 h 332"/>
              </a:gdLst>
              <a:ahLst/>
              <a:cxnLst>
                <a:cxn ang="T8">
                  <a:pos x="T0" y="T1"/>
                </a:cxn>
                <a:cxn ang="T9">
                  <a:pos x="T2" y="T3"/>
                </a:cxn>
                <a:cxn ang="T10">
                  <a:pos x="T4" y="T5"/>
                </a:cxn>
                <a:cxn ang="T11">
                  <a:pos x="T6" y="T7"/>
                </a:cxn>
              </a:cxnLst>
              <a:rect l="T12" t="T13" r="T14" b="T15"/>
              <a:pathLst>
                <a:path w="1438" h="332">
                  <a:moveTo>
                    <a:pt x="0" y="0"/>
                  </a:moveTo>
                  <a:lnTo>
                    <a:pt x="1438" y="0"/>
                  </a:lnTo>
                  <a:lnTo>
                    <a:pt x="719" y="332"/>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5608" name="Freeform 18">
              <a:extLst>
                <a:ext uri="{FF2B5EF4-FFF2-40B4-BE49-F238E27FC236}">
                  <a16:creationId xmlns:a16="http://schemas.microsoft.com/office/drawing/2014/main" id="{0634898B-5A11-4863-993A-C8C10F7FCB18}"/>
                </a:ext>
              </a:extLst>
            </p:cNvPr>
            <p:cNvSpPr>
              <a:spLocks/>
            </p:cNvSpPr>
            <p:nvPr/>
          </p:nvSpPr>
          <p:spPr bwMode="auto">
            <a:xfrm rot="-5400000">
              <a:off x="4231" y="1996"/>
              <a:ext cx="312" cy="222"/>
            </a:xfrm>
            <a:custGeom>
              <a:avLst/>
              <a:gdLst>
                <a:gd name="T0" fmla="*/ 0 w 4229"/>
                <a:gd name="T1" fmla="*/ 0 h 1308"/>
                <a:gd name="T2" fmla="*/ 0 w 4229"/>
                <a:gd name="T3" fmla="*/ 0 h 1308"/>
                <a:gd name="T4" fmla="*/ 0 w 4229"/>
                <a:gd name="T5" fmla="*/ 0 h 1308"/>
                <a:gd name="T6" fmla="*/ 0 w 4229"/>
                <a:gd name="T7" fmla="*/ 0 h 1308"/>
                <a:gd name="T8" fmla="*/ 0 w 4229"/>
                <a:gd name="T9" fmla="*/ 0 h 1308"/>
                <a:gd name="T10" fmla="*/ 0 w 4229"/>
                <a:gd name="T11" fmla="*/ 0 h 1308"/>
                <a:gd name="T12" fmla="*/ 0 w 4229"/>
                <a:gd name="T13" fmla="*/ 0 h 1308"/>
                <a:gd name="T14" fmla="*/ 0 w 4229"/>
                <a:gd name="T15" fmla="*/ 0 h 1308"/>
                <a:gd name="T16" fmla="*/ 0 w 4229"/>
                <a:gd name="T17" fmla="*/ 0 h 1308"/>
                <a:gd name="T18" fmla="*/ 0 w 4229"/>
                <a:gd name="T19" fmla="*/ 0 h 1308"/>
                <a:gd name="T20" fmla="*/ 0 w 4229"/>
                <a:gd name="T21" fmla="*/ 0 h 1308"/>
                <a:gd name="T22" fmla="*/ 0 w 4229"/>
                <a:gd name="T23" fmla="*/ 0 h 1308"/>
                <a:gd name="T24" fmla="*/ 0 w 4229"/>
                <a:gd name="T25" fmla="*/ 0 h 1308"/>
                <a:gd name="T26" fmla="*/ 0 w 4229"/>
                <a:gd name="T27" fmla="*/ 0 h 1308"/>
                <a:gd name="T28" fmla="*/ 0 w 4229"/>
                <a:gd name="T29" fmla="*/ 0 h 1308"/>
                <a:gd name="T30" fmla="*/ 0 w 4229"/>
                <a:gd name="T31" fmla="*/ 0 h 1308"/>
                <a:gd name="T32" fmla="*/ 0 w 4229"/>
                <a:gd name="T33" fmla="*/ 0 h 1308"/>
                <a:gd name="T34" fmla="*/ 0 w 4229"/>
                <a:gd name="T35" fmla="*/ 0 h 1308"/>
                <a:gd name="T36" fmla="*/ 0 w 4229"/>
                <a:gd name="T37" fmla="*/ 0 h 1308"/>
                <a:gd name="T38" fmla="*/ 0 w 4229"/>
                <a:gd name="T39" fmla="*/ 0 h 1308"/>
                <a:gd name="T40" fmla="*/ 0 w 4229"/>
                <a:gd name="T41" fmla="*/ 0 h 1308"/>
                <a:gd name="T42" fmla="*/ 0 w 4229"/>
                <a:gd name="T43" fmla="*/ 0 h 1308"/>
                <a:gd name="T44" fmla="*/ 0 w 4229"/>
                <a:gd name="T45" fmla="*/ 0 h 1308"/>
                <a:gd name="T46" fmla="*/ 0 w 4229"/>
                <a:gd name="T47" fmla="*/ 0 h 1308"/>
                <a:gd name="T48" fmla="*/ 0 w 4229"/>
                <a:gd name="T49" fmla="*/ 0 h 1308"/>
                <a:gd name="T50" fmla="*/ 0 w 4229"/>
                <a:gd name="T51" fmla="*/ 0 h 1308"/>
                <a:gd name="T52" fmla="*/ 0 w 4229"/>
                <a:gd name="T53" fmla="*/ 0 h 1308"/>
                <a:gd name="T54" fmla="*/ 0 w 4229"/>
                <a:gd name="T55" fmla="*/ 0 h 1308"/>
                <a:gd name="T56" fmla="*/ 0 w 4229"/>
                <a:gd name="T57" fmla="*/ 0 h 1308"/>
                <a:gd name="T58" fmla="*/ 0 w 4229"/>
                <a:gd name="T59" fmla="*/ 0 h 1308"/>
                <a:gd name="T60" fmla="*/ 0 w 4229"/>
                <a:gd name="T61" fmla="*/ 0 h 1308"/>
                <a:gd name="T62" fmla="*/ 0 w 4229"/>
                <a:gd name="T63" fmla="*/ 0 h 1308"/>
                <a:gd name="T64" fmla="*/ 0 w 4229"/>
                <a:gd name="T65" fmla="*/ 0 h 1308"/>
                <a:gd name="T66" fmla="*/ 0 w 4229"/>
                <a:gd name="T67" fmla="*/ 0 h 1308"/>
                <a:gd name="T68" fmla="*/ 0 w 4229"/>
                <a:gd name="T69" fmla="*/ 0 h 1308"/>
                <a:gd name="T70" fmla="*/ 0 w 4229"/>
                <a:gd name="T71" fmla="*/ 0 h 1308"/>
                <a:gd name="T72" fmla="*/ 0 w 4229"/>
                <a:gd name="T73" fmla="*/ 0 h 1308"/>
                <a:gd name="T74" fmla="*/ 0 w 4229"/>
                <a:gd name="T75" fmla="*/ 0 h 1308"/>
                <a:gd name="T76" fmla="*/ 0 w 4229"/>
                <a:gd name="T77" fmla="*/ 0 h 1308"/>
                <a:gd name="T78" fmla="*/ 0 w 4229"/>
                <a:gd name="T79" fmla="*/ 0 h 130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229"/>
                <a:gd name="T121" fmla="*/ 0 h 1308"/>
                <a:gd name="T122" fmla="*/ 4229 w 4229"/>
                <a:gd name="T123" fmla="*/ 1308 h 130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229" h="1308">
                  <a:moveTo>
                    <a:pt x="0" y="207"/>
                  </a:moveTo>
                  <a:lnTo>
                    <a:pt x="110" y="207"/>
                  </a:lnTo>
                  <a:lnTo>
                    <a:pt x="250" y="208"/>
                  </a:lnTo>
                  <a:lnTo>
                    <a:pt x="363" y="211"/>
                  </a:lnTo>
                  <a:lnTo>
                    <a:pt x="477" y="215"/>
                  </a:lnTo>
                  <a:lnTo>
                    <a:pt x="603" y="221"/>
                  </a:lnTo>
                  <a:lnTo>
                    <a:pt x="717" y="228"/>
                  </a:lnTo>
                  <a:lnTo>
                    <a:pt x="847" y="236"/>
                  </a:lnTo>
                  <a:lnTo>
                    <a:pt x="952" y="245"/>
                  </a:lnTo>
                  <a:lnTo>
                    <a:pt x="1085" y="257"/>
                  </a:lnTo>
                  <a:lnTo>
                    <a:pt x="1214" y="271"/>
                  </a:lnTo>
                  <a:lnTo>
                    <a:pt x="1353" y="287"/>
                  </a:lnTo>
                  <a:lnTo>
                    <a:pt x="1469" y="303"/>
                  </a:lnTo>
                  <a:lnTo>
                    <a:pt x="1576" y="317"/>
                  </a:lnTo>
                  <a:lnTo>
                    <a:pt x="1698" y="336"/>
                  </a:lnTo>
                  <a:lnTo>
                    <a:pt x="1876" y="366"/>
                  </a:lnTo>
                  <a:lnTo>
                    <a:pt x="2037" y="400"/>
                  </a:lnTo>
                  <a:lnTo>
                    <a:pt x="2231" y="445"/>
                  </a:lnTo>
                  <a:lnTo>
                    <a:pt x="2357" y="478"/>
                  </a:lnTo>
                  <a:lnTo>
                    <a:pt x="2440" y="502"/>
                  </a:lnTo>
                  <a:lnTo>
                    <a:pt x="2598" y="550"/>
                  </a:lnTo>
                  <a:lnTo>
                    <a:pt x="2746" y="603"/>
                  </a:lnTo>
                  <a:lnTo>
                    <a:pt x="2857" y="645"/>
                  </a:lnTo>
                  <a:lnTo>
                    <a:pt x="2941" y="680"/>
                  </a:lnTo>
                  <a:lnTo>
                    <a:pt x="3033" y="725"/>
                  </a:lnTo>
                  <a:lnTo>
                    <a:pt x="3111" y="767"/>
                  </a:lnTo>
                  <a:lnTo>
                    <a:pt x="3177" y="804"/>
                  </a:lnTo>
                  <a:lnTo>
                    <a:pt x="3251" y="853"/>
                  </a:lnTo>
                  <a:lnTo>
                    <a:pt x="3315" y="899"/>
                  </a:lnTo>
                  <a:lnTo>
                    <a:pt x="3370" y="946"/>
                  </a:lnTo>
                  <a:lnTo>
                    <a:pt x="3419" y="988"/>
                  </a:lnTo>
                  <a:lnTo>
                    <a:pt x="3457" y="1030"/>
                  </a:lnTo>
                  <a:lnTo>
                    <a:pt x="3486" y="1067"/>
                  </a:lnTo>
                  <a:lnTo>
                    <a:pt x="3511" y="1109"/>
                  </a:lnTo>
                  <a:lnTo>
                    <a:pt x="3532" y="1147"/>
                  </a:lnTo>
                  <a:lnTo>
                    <a:pt x="3545" y="1181"/>
                  </a:lnTo>
                  <a:lnTo>
                    <a:pt x="3560" y="1225"/>
                  </a:lnTo>
                  <a:lnTo>
                    <a:pt x="3566" y="1266"/>
                  </a:lnTo>
                  <a:lnTo>
                    <a:pt x="3569" y="1308"/>
                  </a:lnTo>
                  <a:lnTo>
                    <a:pt x="4229" y="1308"/>
                  </a:lnTo>
                  <a:lnTo>
                    <a:pt x="4224" y="1241"/>
                  </a:lnTo>
                  <a:lnTo>
                    <a:pt x="4211" y="1184"/>
                  </a:lnTo>
                  <a:lnTo>
                    <a:pt x="4194" y="1135"/>
                  </a:lnTo>
                  <a:lnTo>
                    <a:pt x="4173" y="1095"/>
                  </a:lnTo>
                  <a:lnTo>
                    <a:pt x="4149" y="1053"/>
                  </a:lnTo>
                  <a:lnTo>
                    <a:pt x="4116" y="1007"/>
                  </a:lnTo>
                  <a:lnTo>
                    <a:pt x="4086" y="971"/>
                  </a:lnTo>
                  <a:lnTo>
                    <a:pt x="4037" y="920"/>
                  </a:lnTo>
                  <a:lnTo>
                    <a:pt x="3990" y="876"/>
                  </a:lnTo>
                  <a:lnTo>
                    <a:pt x="3939" y="832"/>
                  </a:lnTo>
                  <a:lnTo>
                    <a:pt x="3879" y="788"/>
                  </a:lnTo>
                  <a:lnTo>
                    <a:pt x="3828" y="751"/>
                  </a:lnTo>
                  <a:lnTo>
                    <a:pt x="3741" y="699"/>
                  </a:lnTo>
                  <a:lnTo>
                    <a:pt x="3657" y="650"/>
                  </a:lnTo>
                  <a:lnTo>
                    <a:pt x="3531" y="590"/>
                  </a:lnTo>
                  <a:lnTo>
                    <a:pt x="3406" y="536"/>
                  </a:lnTo>
                  <a:lnTo>
                    <a:pt x="3281" y="485"/>
                  </a:lnTo>
                  <a:lnTo>
                    <a:pt x="3167" y="443"/>
                  </a:lnTo>
                  <a:lnTo>
                    <a:pt x="3008" y="390"/>
                  </a:lnTo>
                  <a:lnTo>
                    <a:pt x="2824" y="336"/>
                  </a:lnTo>
                  <a:lnTo>
                    <a:pt x="2641" y="291"/>
                  </a:lnTo>
                  <a:lnTo>
                    <a:pt x="2475" y="253"/>
                  </a:lnTo>
                  <a:lnTo>
                    <a:pt x="2361" y="228"/>
                  </a:lnTo>
                  <a:lnTo>
                    <a:pt x="2220" y="199"/>
                  </a:lnTo>
                  <a:lnTo>
                    <a:pt x="2118" y="179"/>
                  </a:lnTo>
                  <a:lnTo>
                    <a:pt x="2002" y="161"/>
                  </a:lnTo>
                  <a:lnTo>
                    <a:pt x="1884" y="141"/>
                  </a:lnTo>
                  <a:lnTo>
                    <a:pt x="1769" y="124"/>
                  </a:lnTo>
                  <a:lnTo>
                    <a:pt x="1618" y="103"/>
                  </a:lnTo>
                  <a:lnTo>
                    <a:pt x="1485" y="89"/>
                  </a:lnTo>
                  <a:lnTo>
                    <a:pt x="1343" y="73"/>
                  </a:lnTo>
                  <a:lnTo>
                    <a:pt x="1172" y="56"/>
                  </a:lnTo>
                  <a:lnTo>
                    <a:pt x="1001" y="40"/>
                  </a:lnTo>
                  <a:lnTo>
                    <a:pt x="864" y="32"/>
                  </a:lnTo>
                  <a:lnTo>
                    <a:pt x="706" y="21"/>
                  </a:lnTo>
                  <a:lnTo>
                    <a:pt x="540" y="15"/>
                  </a:lnTo>
                  <a:lnTo>
                    <a:pt x="314" y="7"/>
                  </a:lnTo>
                  <a:lnTo>
                    <a:pt x="110" y="4"/>
                  </a:lnTo>
                  <a:lnTo>
                    <a:pt x="0" y="0"/>
                  </a:lnTo>
                  <a:lnTo>
                    <a:pt x="0"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5609" name="Freeform 19">
              <a:extLst>
                <a:ext uri="{FF2B5EF4-FFF2-40B4-BE49-F238E27FC236}">
                  <a16:creationId xmlns:a16="http://schemas.microsoft.com/office/drawing/2014/main" id="{ACA342DA-93A3-453E-9D56-55C6F36E6432}"/>
                </a:ext>
              </a:extLst>
            </p:cNvPr>
            <p:cNvSpPr>
              <a:spLocks/>
            </p:cNvSpPr>
            <p:nvPr/>
          </p:nvSpPr>
          <p:spPr bwMode="auto">
            <a:xfrm rot="-5400000">
              <a:off x="3980" y="1962"/>
              <a:ext cx="312" cy="289"/>
            </a:xfrm>
            <a:custGeom>
              <a:avLst/>
              <a:gdLst>
                <a:gd name="T0" fmla="*/ 0 w 4235"/>
                <a:gd name="T1" fmla="*/ 0 h 1700"/>
                <a:gd name="T2" fmla="*/ 0 w 4235"/>
                <a:gd name="T3" fmla="*/ 0 h 1700"/>
                <a:gd name="T4" fmla="*/ 0 w 4235"/>
                <a:gd name="T5" fmla="*/ 0 h 1700"/>
                <a:gd name="T6" fmla="*/ 0 w 4235"/>
                <a:gd name="T7" fmla="*/ 0 h 1700"/>
                <a:gd name="T8" fmla="*/ 0 w 4235"/>
                <a:gd name="T9" fmla="*/ 0 h 1700"/>
                <a:gd name="T10" fmla="*/ 0 w 4235"/>
                <a:gd name="T11" fmla="*/ 0 h 1700"/>
                <a:gd name="T12" fmla="*/ 0 w 4235"/>
                <a:gd name="T13" fmla="*/ 0 h 1700"/>
                <a:gd name="T14" fmla="*/ 0 w 4235"/>
                <a:gd name="T15" fmla="*/ 0 h 1700"/>
                <a:gd name="T16" fmla="*/ 0 w 4235"/>
                <a:gd name="T17" fmla="*/ 0 h 1700"/>
                <a:gd name="T18" fmla="*/ 0 w 4235"/>
                <a:gd name="T19" fmla="*/ 0 h 1700"/>
                <a:gd name="T20" fmla="*/ 0 w 4235"/>
                <a:gd name="T21" fmla="*/ 0 h 1700"/>
                <a:gd name="T22" fmla="*/ 0 w 4235"/>
                <a:gd name="T23" fmla="*/ 0 h 1700"/>
                <a:gd name="T24" fmla="*/ 0 w 4235"/>
                <a:gd name="T25" fmla="*/ 0 h 1700"/>
                <a:gd name="T26" fmla="*/ 0 w 4235"/>
                <a:gd name="T27" fmla="*/ 0 h 1700"/>
                <a:gd name="T28" fmla="*/ 0 w 4235"/>
                <a:gd name="T29" fmla="*/ 0 h 1700"/>
                <a:gd name="T30" fmla="*/ 0 w 4235"/>
                <a:gd name="T31" fmla="*/ 0 h 1700"/>
                <a:gd name="T32" fmla="*/ 0 w 4235"/>
                <a:gd name="T33" fmla="*/ 0 h 1700"/>
                <a:gd name="T34" fmla="*/ 0 w 4235"/>
                <a:gd name="T35" fmla="*/ 0 h 1700"/>
                <a:gd name="T36" fmla="*/ 0 w 4235"/>
                <a:gd name="T37" fmla="*/ 0 h 1700"/>
                <a:gd name="T38" fmla="*/ 0 w 4235"/>
                <a:gd name="T39" fmla="*/ 0 h 1700"/>
                <a:gd name="T40" fmla="*/ 0 w 4235"/>
                <a:gd name="T41" fmla="*/ 0 h 1700"/>
                <a:gd name="T42" fmla="*/ 0 w 4235"/>
                <a:gd name="T43" fmla="*/ 0 h 1700"/>
                <a:gd name="T44" fmla="*/ 0 w 4235"/>
                <a:gd name="T45" fmla="*/ 0 h 1700"/>
                <a:gd name="T46" fmla="*/ 0 w 4235"/>
                <a:gd name="T47" fmla="*/ 0 h 1700"/>
                <a:gd name="T48" fmla="*/ 0 w 4235"/>
                <a:gd name="T49" fmla="*/ 0 h 1700"/>
                <a:gd name="T50" fmla="*/ 0 w 4235"/>
                <a:gd name="T51" fmla="*/ 0 h 1700"/>
                <a:gd name="T52" fmla="*/ 0 w 4235"/>
                <a:gd name="T53" fmla="*/ 0 h 1700"/>
                <a:gd name="T54" fmla="*/ 0 w 4235"/>
                <a:gd name="T55" fmla="*/ 0 h 1700"/>
                <a:gd name="T56" fmla="*/ 0 w 4235"/>
                <a:gd name="T57" fmla="*/ 0 h 1700"/>
                <a:gd name="T58" fmla="*/ 0 w 4235"/>
                <a:gd name="T59" fmla="*/ 0 h 1700"/>
                <a:gd name="T60" fmla="*/ 0 w 4235"/>
                <a:gd name="T61" fmla="*/ 0 h 1700"/>
                <a:gd name="T62" fmla="*/ 0 w 4235"/>
                <a:gd name="T63" fmla="*/ 0 h 1700"/>
                <a:gd name="T64" fmla="*/ 0 w 4235"/>
                <a:gd name="T65" fmla="*/ 0 h 1700"/>
                <a:gd name="T66" fmla="*/ 0 w 4235"/>
                <a:gd name="T67" fmla="*/ 0 h 1700"/>
                <a:gd name="T68" fmla="*/ 0 w 4235"/>
                <a:gd name="T69" fmla="*/ 0 h 1700"/>
                <a:gd name="T70" fmla="*/ 0 w 4235"/>
                <a:gd name="T71" fmla="*/ 0 h 1700"/>
                <a:gd name="T72" fmla="*/ 0 w 4235"/>
                <a:gd name="T73" fmla="*/ 0 h 1700"/>
                <a:gd name="T74" fmla="*/ 0 w 4235"/>
                <a:gd name="T75" fmla="*/ 0 h 1700"/>
                <a:gd name="T76" fmla="*/ 0 w 4235"/>
                <a:gd name="T77" fmla="*/ 0 h 1700"/>
                <a:gd name="T78" fmla="*/ 0 w 4235"/>
                <a:gd name="T79" fmla="*/ 0 h 17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235"/>
                <a:gd name="T121" fmla="*/ 0 h 1700"/>
                <a:gd name="T122" fmla="*/ 4235 w 4235"/>
                <a:gd name="T123" fmla="*/ 1700 h 170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235" h="1700">
                  <a:moveTo>
                    <a:pt x="0" y="1700"/>
                  </a:moveTo>
                  <a:lnTo>
                    <a:pt x="176" y="1700"/>
                  </a:lnTo>
                  <a:lnTo>
                    <a:pt x="329" y="1696"/>
                  </a:lnTo>
                  <a:lnTo>
                    <a:pt x="495" y="1689"/>
                  </a:lnTo>
                  <a:lnTo>
                    <a:pt x="663" y="1683"/>
                  </a:lnTo>
                  <a:lnTo>
                    <a:pt x="846" y="1671"/>
                  </a:lnTo>
                  <a:lnTo>
                    <a:pt x="1023" y="1655"/>
                  </a:lnTo>
                  <a:lnTo>
                    <a:pt x="1179" y="1643"/>
                  </a:lnTo>
                  <a:lnTo>
                    <a:pt x="1356" y="1625"/>
                  </a:lnTo>
                  <a:lnTo>
                    <a:pt x="1514" y="1605"/>
                  </a:lnTo>
                  <a:lnTo>
                    <a:pt x="1659" y="1587"/>
                  </a:lnTo>
                  <a:lnTo>
                    <a:pt x="1830" y="1562"/>
                  </a:lnTo>
                  <a:lnTo>
                    <a:pt x="2031" y="1524"/>
                  </a:lnTo>
                  <a:lnTo>
                    <a:pt x="2209" y="1492"/>
                  </a:lnTo>
                  <a:lnTo>
                    <a:pt x="2405" y="1448"/>
                  </a:lnTo>
                  <a:lnTo>
                    <a:pt x="2606" y="1398"/>
                  </a:lnTo>
                  <a:lnTo>
                    <a:pt x="2797" y="1347"/>
                  </a:lnTo>
                  <a:lnTo>
                    <a:pt x="2948" y="1297"/>
                  </a:lnTo>
                  <a:lnTo>
                    <a:pt x="3137" y="1234"/>
                  </a:lnTo>
                  <a:lnTo>
                    <a:pt x="3293" y="1171"/>
                  </a:lnTo>
                  <a:lnTo>
                    <a:pt x="3432" y="1115"/>
                  </a:lnTo>
                  <a:lnTo>
                    <a:pt x="3547" y="1052"/>
                  </a:lnTo>
                  <a:lnTo>
                    <a:pt x="3660" y="995"/>
                  </a:lnTo>
                  <a:lnTo>
                    <a:pt x="3748" y="939"/>
                  </a:lnTo>
                  <a:lnTo>
                    <a:pt x="3824" y="889"/>
                  </a:lnTo>
                  <a:lnTo>
                    <a:pt x="3906" y="824"/>
                  </a:lnTo>
                  <a:lnTo>
                    <a:pt x="3989" y="761"/>
                  </a:lnTo>
                  <a:lnTo>
                    <a:pt x="4052" y="698"/>
                  </a:lnTo>
                  <a:lnTo>
                    <a:pt x="4140" y="579"/>
                  </a:lnTo>
                  <a:lnTo>
                    <a:pt x="4197" y="477"/>
                  </a:lnTo>
                  <a:lnTo>
                    <a:pt x="4210" y="434"/>
                  </a:lnTo>
                  <a:lnTo>
                    <a:pt x="4235" y="347"/>
                  </a:lnTo>
                  <a:lnTo>
                    <a:pt x="4235" y="277"/>
                  </a:lnTo>
                  <a:lnTo>
                    <a:pt x="4235" y="0"/>
                  </a:lnTo>
                  <a:lnTo>
                    <a:pt x="4057" y="133"/>
                  </a:lnTo>
                  <a:lnTo>
                    <a:pt x="3212" y="743"/>
                  </a:lnTo>
                  <a:lnTo>
                    <a:pt x="1988" y="1065"/>
                  </a:lnTo>
                  <a:lnTo>
                    <a:pt x="722" y="1234"/>
                  </a:lnTo>
                  <a:lnTo>
                    <a:pt x="0" y="1272"/>
                  </a:lnTo>
                  <a:lnTo>
                    <a:pt x="0" y="1700"/>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5610" name="Rectangle 20">
              <a:extLst>
                <a:ext uri="{FF2B5EF4-FFF2-40B4-BE49-F238E27FC236}">
                  <a16:creationId xmlns:a16="http://schemas.microsoft.com/office/drawing/2014/main" id="{FBBA6FFE-E598-4F7E-AEBE-5321F5165B36}"/>
                </a:ext>
              </a:extLst>
            </p:cNvPr>
            <p:cNvSpPr>
              <a:spLocks noChangeArrowheads="1"/>
            </p:cNvSpPr>
            <p:nvPr/>
          </p:nvSpPr>
          <p:spPr bwMode="auto">
            <a:xfrm rot="-5400000">
              <a:off x="3969" y="1947"/>
              <a:ext cx="105" cy="59"/>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25611" name="Freeform 21">
              <a:extLst>
                <a:ext uri="{FF2B5EF4-FFF2-40B4-BE49-F238E27FC236}">
                  <a16:creationId xmlns:a16="http://schemas.microsoft.com/office/drawing/2014/main" id="{227F3B58-6514-4CFB-A192-F72E4E3CCB95}"/>
                </a:ext>
              </a:extLst>
            </p:cNvPr>
            <p:cNvSpPr>
              <a:spLocks/>
            </p:cNvSpPr>
            <p:nvPr/>
          </p:nvSpPr>
          <p:spPr bwMode="auto">
            <a:xfrm rot="-5400000">
              <a:off x="3911" y="1949"/>
              <a:ext cx="106" cy="57"/>
            </a:xfrm>
            <a:custGeom>
              <a:avLst/>
              <a:gdLst>
                <a:gd name="T0" fmla="*/ 0 w 1437"/>
                <a:gd name="T1" fmla="*/ 0 h 332"/>
                <a:gd name="T2" fmla="*/ 0 w 1437"/>
                <a:gd name="T3" fmla="*/ 0 h 332"/>
                <a:gd name="T4" fmla="*/ 0 w 1437"/>
                <a:gd name="T5" fmla="*/ 0 h 332"/>
                <a:gd name="T6" fmla="*/ 0 w 1437"/>
                <a:gd name="T7" fmla="*/ 0 h 332"/>
                <a:gd name="T8" fmla="*/ 0 60000 65536"/>
                <a:gd name="T9" fmla="*/ 0 60000 65536"/>
                <a:gd name="T10" fmla="*/ 0 60000 65536"/>
                <a:gd name="T11" fmla="*/ 0 60000 65536"/>
                <a:gd name="T12" fmla="*/ 0 w 1437"/>
                <a:gd name="T13" fmla="*/ 0 h 332"/>
                <a:gd name="T14" fmla="*/ 1437 w 1437"/>
                <a:gd name="T15" fmla="*/ 332 h 332"/>
              </a:gdLst>
              <a:ahLst/>
              <a:cxnLst>
                <a:cxn ang="T8">
                  <a:pos x="T0" y="T1"/>
                </a:cxn>
                <a:cxn ang="T9">
                  <a:pos x="T2" y="T3"/>
                </a:cxn>
                <a:cxn ang="T10">
                  <a:pos x="T4" y="T5"/>
                </a:cxn>
                <a:cxn ang="T11">
                  <a:pos x="T6" y="T7"/>
                </a:cxn>
              </a:cxnLst>
              <a:rect l="T12" t="T13" r="T14" b="T15"/>
              <a:pathLst>
                <a:path w="1437" h="332">
                  <a:moveTo>
                    <a:pt x="0" y="332"/>
                  </a:moveTo>
                  <a:lnTo>
                    <a:pt x="1437" y="332"/>
                  </a:lnTo>
                  <a:lnTo>
                    <a:pt x="718" y="0"/>
                  </a:lnTo>
                  <a:lnTo>
                    <a:pt x="0" y="33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5612" name="Freeform 22">
              <a:extLst>
                <a:ext uri="{FF2B5EF4-FFF2-40B4-BE49-F238E27FC236}">
                  <a16:creationId xmlns:a16="http://schemas.microsoft.com/office/drawing/2014/main" id="{76104542-C4FA-4B4E-BAB1-4E29E9494B6C}"/>
                </a:ext>
              </a:extLst>
            </p:cNvPr>
            <p:cNvSpPr>
              <a:spLocks/>
            </p:cNvSpPr>
            <p:nvPr/>
          </p:nvSpPr>
          <p:spPr bwMode="auto">
            <a:xfrm rot="-5400000">
              <a:off x="3947" y="1996"/>
              <a:ext cx="311" cy="222"/>
            </a:xfrm>
            <a:custGeom>
              <a:avLst/>
              <a:gdLst>
                <a:gd name="T0" fmla="*/ 0 w 4231"/>
                <a:gd name="T1" fmla="*/ 0 h 1308"/>
                <a:gd name="T2" fmla="*/ 0 w 4231"/>
                <a:gd name="T3" fmla="*/ 0 h 1308"/>
                <a:gd name="T4" fmla="*/ 0 w 4231"/>
                <a:gd name="T5" fmla="*/ 0 h 1308"/>
                <a:gd name="T6" fmla="*/ 0 w 4231"/>
                <a:gd name="T7" fmla="*/ 0 h 1308"/>
                <a:gd name="T8" fmla="*/ 0 w 4231"/>
                <a:gd name="T9" fmla="*/ 0 h 1308"/>
                <a:gd name="T10" fmla="*/ 0 w 4231"/>
                <a:gd name="T11" fmla="*/ 0 h 1308"/>
                <a:gd name="T12" fmla="*/ 0 w 4231"/>
                <a:gd name="T13" fmla="*/ 0 h 1308"/>
                <a:gd name="T14" fmla="*/ 0 w 4231"/>
                <a:gd name="T15" fmla="*/ 0 h 1308"/>
                <a:gd name="T16" fmla="*/ 0 w 4231"/>
                <a:gd name="T17" fmla="*/ 0 h 1308"/>
                <a:gd name="T18" fmla="*/ 0 w 4231"/>
                <a:gd name="T19" fmla="*/ 0 h 1308"/>
                <a:gd name="T20" fmla="*/ 0 w 4231"/>
                <a:gd name="T21" fmla="*/ 0 h 1308"/>
                <a:gd name="T22" fmla="*/ 0 w 4231"/>
                <a:gd name="T23" fmla="*/ 0 h 1308"/>
                <a:gd name="T24" fmla="*/ 0 w 4231"/>
                <a:gd name="T25" fmla="*/ 0 h 1308"/>
                <a:gd name="T26" fmla="*/ 0 w 4231"/>
                <a:gd name="T27" fmla="*/ 0 h 1308"/>
                <a:gd name="T28" fmla="*/ 0 w 4231"/>
                <a:gd name="T29" fmla="*/ 0 h 1308"/>
                <a:gd name="T30" fmla="*/ 0 w 4231"/>
                <a:gd name="T31" fmla="*/ 0 h 1308"/>
                <a:gd name="T32" fmla="*/ 0 w 4231"/>
                <a:gd name="T33" fmla="*/ 0 h 1308"/>
                <a:gd name="T34" fmla="*/ 0 w 4231"/>
                <a:gd name="T35" fmla="*/ 0 h 1308"/>
                <a:gd name="T36" fmla="*/ 0 w 4231"/>
                <a:gd name="T37" fmla="*/ 0 h 1308"/>
                <a:gd name="T38" fmla="*/ 0 w 4231"/>
                <a:gd name="T39" fmla="*/ 0 h 1308"/>
                <a:gd name="T40" fmla="*/ 0 w 4231"/>
                <a:gd name="T41" fmla="*/ 0 h 1308"/>
                <a:gd name="T42" fmla="*/ 0 w 4231"/>
                <a:gd name="T43" fmla="*/ 0 h 1308"/>
                <a:gd name="T44" fmla="*/ 0 w 4231"/>
                <a:gd name="T45" fmla="*/ 0 h 1308"/>
                <a:gd name="T46" fmla="*/ 0 w 4231"/>
                <a:gd name="T47" fmla="*/ 0 h 1308"/>
                <a:gd name="T48" fmla="*/ 0 w 4231"/>
                <a:gd name="T49" fmla="*/ 0 h 1308"/>
                <a:gd name="T50" fmla="*/ 0 w 4231"/>
                <a:gd name="T51" fmla="*/ 0 h 1308"/>
                <a:gd name="T52" fmla="*/ 0 w 4231"/>
                <a:gd name="T53" fmla="*/ 0 h 1308"/>
                <a:gd name="T54" fmla="*/ 0 w 4231"/>
                <a:gd name="T55" fmla="*/ 0 h 1308"/>
                <a:gd name="T56" fmla="*/ 0 w 4231"/>
                <a:gd name="T57" fmla="*/ 0 h 1308"/>
                <a:gd name="T58" fmla="*/ 0 w 4231"/>
                <a:gd name="T59" fmla="*/ 0 h 1308"/>
                <a:gd name="T60" fmla="*/ 0 w 4231"/>
                <a:gd name="T61" fmla="*/ 0 h 1308"/>
                <a:gd name="T62" fmla="*/ 0 w 4231"/>
                <a:gd name="T63" fmla="*/ 0 h 1308"/>
                <a:gd name="T64" fmla="*/ 0 w 4231"/>
                <a:gd name="T65" fmla="*/ 0 h 1308"/>
                <a:gd name="T66" fmla="*/ 0 w 4231"/>
                <a:gd name="T67" fmla="*/ 0 h 1308"/>
                <a:gd name="T68" fmla="*/ 0 w 4231"/>
                <a:gd name="T69" fmla="*/ 0 h 1308"/>
                <a:gd name="T70" fmla="*/ 0 w 4231"/>
                <a:gd name="T71" fmla="*/ 0 h 1308"/>
                <a:gd name="T72" fmla="*/ 0 w 4231"/>
                <a:gd name="T73" fmla="*/ 0 h 1308"/>
                <a:gd name="T74" fmla="*/ 0 w 4231"/>
                <a:gd name="T75" fmla="*/ 0 h 1308"/>
                <a:gd name="T76" fmla="*/ 0 w 4231"/>
                <a:gd name="T77" fmla="*/ 0 h 1308"/>
                <a:gd name="T78" fmla="*/ 0 w 4231"/>
                <a:gd name="T79" fmla="*/ 0 h 130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231"/>
                <a:gd name="T121" fmla="*/ 0 h 1308"/>
                <a:gd name="T122" fmla="*/ 4231 w 4231"/>
                <a:gd name="T123" fmla="*/ 1308 h 130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231" h="1308">
                  <a:moveTo>
                    <a:pt x="3" y="1104"/>
                  </a:moveTo>
                  <a:lnTo>
                    <a:pt x="112" y="1101"/>
                  </a:lnTo>
                  <a:lnTo>
                    <a:pt x="250" y="1099"/>
                  </a:lnTo>
                  <a:lnTo>
                    <a:pt x="364" y="1097"/>
                  </a:lnTo>
                  <a:lnTo>
                    <a:pt x="478" y="1092"/>
                  </a:lnTo>
                  <a:lnTo>
                    <a:pt x="604" y="1087"/>
                  </a:lnTo>
                  <a:lnTo>
                    <a:pt x="718" y="1080"/>
                  </a:lnTo>
                  <a:lnTo>
                    <a:pt x="848" y="1071"/>
                  </a:lnTo>
                  <a:lnTo>
                    <a:pt x="954" y="1063"/>
                  </a:lnTo>
                  <a:lnTo>
                    <a:pt x="1087" y="1050"/>
                  </a:lnTo>
                  <a:lnTo>
                    <a:pt x="1216" y="1036"/>
                  </a:lnTo>
                  <a:lnTo>
                    <a:pt x="1354" y="1021"/>
                  </a:lnTo>
                  <a:lnTo>
                    <a:pt x="1470" y="1004"/>
                  </a:lnTo>
                  <a:lnTo>
                    <a:pt x="1577" y="990"/>
                  </a:lnTo>
                  <a:lnTo>
                    <a:pt x="1700" y="972"/>
                  </a:lnTo>
                  <a:lnTo>
                    <a:pt x="1876" y="941"/>
                  </a:lnTo>
                  <a:lnTo>
                    <a:pt x="2038" y="908"/>
                  </a:lnTo>
                  <a:lnTo>
                    <a:pt x="2231" y="863"/>
                  </a:lnTo>
                  <a:lnTo>
                    <a:pt x="2359" y="829"/>
                  </a:lnTo>
                  <a:lnTo>
                    <a:pt x="2440" y="806"/>
                  </a:lnTo>
                  <a:lnTo>
                    <a:pt x="2598" y="758"/>
                  </a:lnTo>
                  <a:lnTo>
                    <a:pt x="2748" y="705"/>
                  </a:lnTo>
                  <a:lnTo>
                    <a:pt x="2857" y="663"/>
                  </a:lnTo>
                  <a:lnTo>
                    <a:pt x="2941" y="628"/>
                  </a:lnTo>
                  <a:lnTo>
                    <a:pt x="3034" y="583"/>
                  </a:lnTo>
                  <a:lnTo>
                    <a:pt x="3111" y="541"/>
                  </a:lnTo>
                  <a:lnTo>
                    <a:pt x="3177" y="503"/>
                  </a:lnTo>
                  <a:lnTo>
                    <a:pt x="3251" y="454"/>
                  </a:lnTo>
                  <a:lnTo>
                    <a:pt x="3317" y="408"/>
                  </a:lnTo>
                  <a:lnTo>
                    <a:pt x="3372" y="362"/>
                  </a:lnTo>
                  <a:lnTo>
                    <a:pt x="3419" y="320"/>
                  </a:lnTo>
                  <a:lnTo>
                    <a:pt x="3458" y="278"/>
                  </a:lnTo>
                  <a:lnTo>
                    <a:pt x="3488" y="240"/>
                  </a:lnTo>
                  <a:lnTo>
                    <a:pt x="3513" y="198"/>
                  </a:lnTo>
                  <a:lnTo>
                    <a:pt x="3534" y="161"/>
                  </a:lnTo>
                  <a:lnTo>
                    <a:pt x="3547" y="127"/>
                  </a:lnTo>
                  <a:lnTo>
                    <a:pt x="3561" y="82"/>
                  </a:lnTo>
                  <a:lnTo>
                    <a:pt x="3568" y="42"/>
                  </a:lnTo>
                  <a:lnTo>
                    <a:pt x="3569" y="0"/>
                  </a:lnTo>
                  <a:lnTo>
                    <a:pt x="4231" y="0"/>
                  </a:lnTo>
                  <a:lnTo>
                    <a:pt x="4224" y="67"/>
                  </a:lnTo>
                  <a:lnTo>
                    <a:pt x="4211" y="124"/>
                  </a:lnTo>
                  <a:lnTo>
                    <a:pt x="4194" y="173"/>
                  </a:lnTo>
                  <a:lnTo>
                    <a:pt x="4173" y="212"/>
                  </a:lnTo>
                  <a:lnTo>
                    <a:pt x="4151" y="254"/>
                  </a:lnTo>
                  <a:lnTo>
                    <a:pt x="4116" y="301"/>
                  </a:lnTo>
                  <a:lnTo>
                    <a:pt x="4087" y="337"/>
                  </a:lnTo>
                  <a:lnTo>
                    <a:pt x="4039" y="387"/>
                  </a:lnTo>
                  <a:lnTo>
                    <a:pt x="3990" y="432"/>
                  </a:lnTo>
                  <a:lnTo>
                    <a:pt x="3940" y="475"/>
                  </a:lnTo>
                  <a:lnTo>
                    <a:pt x="3881" y="520"/>
                  </a:lnTo>
                  <a:lnTo>
                    <a:pt x="3828" y="557"/>
                  </a:lnTo>
                  <a:lnTo>
                    <a:pt x="3742" y="608"/>
                  </a:lnTo>
                  <a:lnTo>
                    <a:pt x="3657" y="657"/>
                  </a:lnTo>
                  <a:lnTo>
                    <a:pt x="3531" y="718"/>
                  </a:lnTo>
                  <a:lnTo>
                    <a:pt x="3407" y="772"/>
                  </a:lnTo>
                  <a:lnTo>
                    <a:pt x="3281" y="822"/>
                  </a:lnTo>
                  <a:lnTo>
                    <a:pt x="3169" y="864"/>
                  </a:lnTo>
                  <a:lnTo>
                    <a:pt x="3009" y="918"/>
                  </a:lnTo>
                  <a:lnTo>
                    <a:pt x="2826" y="972"/>
                  </a:lnTo>
                  <a:lnTo>
                    <a:pt x="2643" y="1017"/>
                  </a:lnTo>
                  <a:lnTo>
                    <a:pt x="2476" y="1055"/>
                  </a:lnTo>
                  <a:lnTo>
                    <a:pt x="2363" y="1080"/>
                  </a:lnTo>
                  <a:lnTo>
                    <a:pt x="2222" y="1109"/>
                  </a:lnTo>
                  <a:lnTo>
                    <a:pt x="2118" y="1129"/>
                  </a:lnTo>
                  <a:lnTo>
                    <a:pt x="2002" y="1147"/>
                  </a:lnTo>
                  <a:lnTo>
                    <a:pt x="1884" y="1167"/>
                  </a:lnTo>
                  <a:lnTo>
                    <a:pt x="1771" y="1183"/>
                  </a:lnTo>
                  <a:lnTo>
                    <a:pt x="1620" y="1204"/>
                  </a:lnTo>
                  <a:lnTo>
                    <a:pt x="1487" y="1218"/>
                  </a:lnTo>
                  <a:lnTo>
                    <a:pt x="1343" y="1235"/>
                  </a:lnTo>
                  <a:lnTo>
                    <a:pt x="1174" y="1252"/>
                  </a:lnTo>
                  <a:lnTo>
                    <a:pt x="1002" y="1267"/>
                  </a:lnTo>
                  <a:lnTo>
                    <a:pt x="864" y="1276"/>
                  </a:lnTo>
                  <a:lnTo>
                    <a:pt x="708" y="1287"/>
                  </a:lnTo>
                  <a:lnTo>
                    <a:pt x="541" y="1293"/>
                  </a:lnTo>
                  <a:lnTo>
                    <a:pt x="316" y="1301"/>
                  </a:lnTo>
                  <a:lnTo>
                    <a:pt x="112" y="1304"/>
                  </a:lnTo>
                  <a:lnTo>
                    <a:pt x="0" y="1308"/>
                  </a:lnTo>
                  <a:lnTo>
                    <a:pt x="3" y="110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25613" name="Group 23">
              <a:extLst>
                <a:ext uri="{FF2B5EF4-FFF2-40B4-BE49-F238E27FC236}">
                  <a16:creationId xmlns:a16="http://schemas.microsoft.com/office/drawing/2014/main" id="{E0019668-3C16-4661-B82C-266C5BE3FF7A}"/>
                </a:ext>
              </a:extLst>
            </p:cNvPr>
            <p:cNvGrpSpPr>
              <a:grpSpLocks/>
            </p:cNvGrpSpPr>
            <p:nvPr/>
          </p:nvGrpSpPr>
          <p:grpSpPr bwMode="auto">
            <a:xfrm>
              <a:off x="4116" y="1824"/>
              <a:ext cx="259" cy="439"/>
              <a:chOff x="4116" y="1824"/>
              <a:chExt cx="259" cy="439"/>
            </a:xfrm>
          </p:grpSpPr>
          <p:sp>
            <p:nvSpPr>
              <p:cNvPr id="25614" name="Freeform 24">
                <a:extLst>
                  <a:ext uri="{FF2B5EF4-FFF2-40B4-BE49-F238E27FC236}">
                    <a16:creationId xmlns:a16="http://schemas.microsoft.com/office/drawing/2014/main" id="{2CA5B9FC-D42E-4AAC-9531-3994F5A97212}"/>
                  </a:ext>
                </a:extLst>
              </p:cNvPr>
              <p:cNvSpPr>
                <a:spLocks/>
              </p:cNvSpPr>
              <p:nvPr/>
            </p:nvSpPr>
            <p:spPr bwMode="auto">
              <a:xfrm rot="-5400000">
                <a:off x="4238" y="1747"/>
                <a:ext cx="14" cy="258"/>
              </a:xfrm>
              <a:custGeom>
                <a:avLst/>
                <a:gdLst>
                  <a:gd name="T0" fmla="*/ 0 w 200"/>
                  <a:gd name="T1" fmla="*/ 0 h 1511"/>
                  <a:gd name="T2" fmla="*/ 0 w 200"/>
                  <a:gd name="T3" fmla="*/ 0 h 1511"/>
                  <a:gd name="T4" fmla="*/ 0 w 200"/>
                  <a:gd name="T5" fmla="*/ 0 h 1511"/>
                  <a:gd name="T6" fmla="*/ 0 w 200"/>
                  <a:gd name="T7" fmla="*/ 0 h 1511"/>
                  <a:gd name="T8" fmla="*/ 0 w 200"/>
                  <a:gd name="T9" fmla="*/ 0 h 1511"/>
                  <a:gd name="T10" fmla="*/ 0 60000 65536"/>
                  <a:gd name="T11" fmla="*/ 0 60000 65536"/>
                  <a:gd name="T12" fmla="*/ 0 60000 65536"/>
                  <a:gd name="T13" fmla="*/ 0 60000 65536"/>
                  <a:gd name="T14" fmla="*/ 0 60000 65536"/>
                  <a:gd name="T15" fmla="*/ 0 w 200"/>
                  <a:gd name="T16" fmla="*/ 0 h 1511"/>
                  <a:gd name="T17" fmla="*/ 200 w 200"/>
                  <a:gd name="T18" fmla="*/ 1511 h 1511"/>
                </a:gdLst>
                <a:ahLst/>
                <a:cxnLst>
                  <a:cxn ang="T10">
                    <a:pos x="T0" y="T1"/>
                  </a:cxn>
                  <a:cxn ang="T11">
                    <a:pos x="T2" y="T3"/>
                  </a:cxn>
                  <a:cxn ang="T12">
                    <a:pos x="T4" y="T5"/>
                  </a:cxn>
                  <a:cxn ang="T13">
                    <a:pos x="T6" y="T7"/>
                  </a:cxn>
                  <a:cxn ang="T14">
                    <a:pos x="T8" y="T9"/>
                  </a:cxn>
                </a:cxnLst>
                <a:rect l="T15" t="T16" r="T17" b="T18"/>
                <a:pathLst>
                  <a:path w="200" h="1511">
                    <a:moveTo>
                      <a:pt x="200" y="0"/>
                    </a:moveTo>
                    <a:lnTo>
                      <a:pt x="200" y="1511"/>
                    </a:lnTo>
                    <a:lnTo>
                      <a:pt x="0" y="1108"/>
                    </a:lnTo>
                    <a:lnTo>
                      <a:pt x="0" y="402"/>
                    </a:lnTo>
                    <a:lnTo>
                      <a:pt x="200" y="0"/>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5615" name="Freeform 25">
                <a:extLst>
                  <a:ext uri="{FF2B5EF4-FFF2-40B4-BE49-F238E27FC236}">
                    <a16:creationId xmlns:a16="http://schemas.microsoft.com/office/drawing/2014/main" id="{179D53F2-7E85-4327-9B24-B03742775385}"/>
                  </a:ext>
                </a:extLst>
              </p:cNvPr>
              <p:cNvSpPr>
                <a:spLocks/>
              </p:cNvSpPr>
              <p:nvPr/>
            </p:nvSpPr>
            <p:spPr bwMode="auto">
              <a:xfrm rot="-5400000">
                <a:off x="4026" y="1915"/>
                <a:ext cx="439" cy="258"/>
              </a:xfrm>
              <a:custGeom>
                <a:avLst/>
                <a:gdLst>
                  <a:gd name="T0" fmla="*/ 0 w 5959"/>
                  <a:gd name="T1" fmla="*/ 0 h 1511"/>
                  <a:gd name="T2" fmla="*/ 0 w 5959"/>
                  <a:gd name="T3" fmla="*/ 0 h 1511"/>
                  <a:gd name="T4" fmla="*/ 0 w 5959"/>
                  <a:gd name="T5" fmla="*/ 0 h 1511"/>
                  <a:gd name="T6" fmla="*/ 0 w 5959"/>
                  <a:gd name="T7" fmla="*/ 0 h 1511"/>
                  <a:gd name="T8" fmla="*/ 0 w 5959"/>
                  <a:gd name="T9" fmla="*/ 0 h 1511"/>
                  <a:gd name="T10" fmla="*/ 0 w 5959"/>
                  <a:gd name="T11" fmla="*/ 0 h 1511"/>
                  <a:gd name="T12" fmla="*/ 0 w 5959"/>
                  <a:gd name="T13" fmla="*/ 0 h 1511"/>
                  <a:gd name="T14" fmla="*/ 0 w 5959"/>
                  <a:gd name="T15" fmla="*/ 0 h 1511"/>
                  <a:gd name="T16" fmla="*/ 0 60000 65536"/>
                  <a:gd name="T17" fmla="*/ 0 60000 65536"/>
                  <a:gd name="T18" fmla="*/ 0 60000 65536"/>
                  <a:gd name="T19" fmla="*/ 0 60000 65536"/>
                  <a:gd name="T20" fmla="*/ 0 60000 65536"/>
                  <a:gd name="T21" fmla="*/ 0 60000 65536"/>
                  <a:gd name="T22" fmla="*/ 0 60000 65536"/>
                  <a:gd name="T23" fmla="*/ 0 60000 65536"/>
                  <a:gd name="T24" fmla="*/ 0 w 5959"/>
                  <a:gd name="T25" fmla="*/ 0 h 1511"/>
                  <a:gd name="T26" fmla="*/ 5959 w 5959"/>
                  <a:gd name="T27" fmla="*/ 1511 h 15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959" h="1511">
                    <a:moveTo>
                      <a:pt x="5353" y="503"/>
                    </a:moveTo>
                    <a:lnTo>
                      <a:pt x="5353" y="0"/>
                    </a:lnTo>
                    <a:lnTo>
                      <a:pt x="5959" y="806"/>
                    </a:lnTo>
                    <a:lnTo>
                      <a:pt x="5353" y="1511"/>
                    </a:lnTo>
                    <a:lnTo>
                      <a:pt x="5353" y="1008"/>
                    </a:lnTo>
                    <a:lnTo>
                      <a:pt x="0" y="1008"/>
                    </a:lnTo>
                    <a:lnTo>
                      <a:pt x="0" y="503"/>
                    </a:lnTo>
                    <a:lnTo>
                      <a:pt x="5353" y="50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210DC4-766B-4208-ACBA-A385B3196386}"/>
              </a:ext>
            </a:extLst>
          </p:cNvPr>
          <p:cNvSpPr>
            <a:spLocks noGrp="1"/>
          </p:cNvSpPr>
          <p:nvPr>
            <p:ph idx="1"/>
          </p:nvPr>
        </p:nvSpPr>
        <p:spPr>
          <a:xfrm>
            <a:off x="755650" y="1916113"/>
            <a:ext cx="7543800" cy="4103687"/>
          </a:xfrm>
        </p:spPr>
        <p:txBody>
          <a:bodyPr/>
          <a:lstStyle/>
          <a:p>
            <a:pPr marL="273050" lvl="1" eaLnBrk="1" hangingPunct="1">
              <a:defRPr/>
            </a:pPr>
            <a:r>
              <a:rPr lang="en-US" altLang="en-US" sz="2800" dirty="0"/>
              <a:t>The development of detailed, short-term plans for carrying out the projects agreed on in strategy formulation</a:t>
            </a:r>
            <a:endParaRPr lang="en-US" altLang="en-US" dirty="0"/>
          </a:p>
          <a:p>
            <a:pPr marL="273050" lvl="1" eaLnBrk="1" hangingPunct="1">
              <a:defRPr/>
            </a:pPr>
            <a:r>
              <a:rPr lang="en-US" altLang="en-US" sz="2800" dirty="0"/>
              <a:t>Specific activities and outcomes from strategy implementation phase include:</a:t>
            </a:r>
          </a:p>
          <a:p>
            <a:pPr marL="776287" indent="-457200" eaLnBrk="1" hangingPunct="1">
              <a:defRPr/>
            </a:pPr>
            <a:r>
              <a:rPr lang="en-US" altLang="en-US" dirty="0"/>
              <a:t>Project Planning</a:t>
            </a:r>
          </a:p>
          <a:p>
            <a:pPr marL="776287" indent="-457200" eaLnBrk="1" hangingPunct="1">
              <a:defRPr/>
            </a:pPr>
            <a:r>
              <a:rPr lang="en-US" altLang="en-US" dirty="0"/>
              <a:t>Budget &amp; Resource Allocation</a:t>
            </a:r>
          </a:p>
          <a:p>
            <a:pPr marL="776287" indent="-457200" eaLnBrk="1" hangingPunct="1">
              <a:defRPr/>
            </a:pPr>
            <a:r>
              <a:rPr lang="en-US" altLang="en-US" dirty="0"/>
              <a:t>Project Management</a:t>
            </a:r>
          </a:p>
          <a:p>
            <a:pPr eaLnBrk="1" hangingPunct="1">
              <a:defRPr/>
            </a:pPr>
            <a:endParaRPr lang="en-GB" dirty="0"/>
          </a:p>
        </p:txBody>
      </p:sp>
      <p:sp>
        <p:nvSpPr>
          <p:cNvPr id="26627" name="Title 1">
            <a:extLst>
              <a:ext uri="{FF2B5EF4-FFF2-40B4-BE49-F238E27FC236}">
                <a16:creationId xmlns:a16="http://schemas.microsoft.com/office/drawing/2014/main" id="{AF960F90-4071-4CF6-946D-0BF108A0CC75}"/>
              </a:ext>
            </a:extLst>
          </p:cNvPr>
          <p:cNvSpPr>
            <a:spLocks noGrp="1"/>
          </p:cNvSpPr>
          <p:nvPr>
            <p:ph type="title"/>
          </p:nvPr>
        </p:nvSpPr>
        <p:spPr>
          <a:xfrm>
            <a:off x="755650" y="620713"/>
            <a:ext cx="7777163" cy="877887"/>
          </a:xfrm>
        </p:spPr>
        <p:txBody>
          <a:bodyPr>
            <a:normAutofit/>
          </a:bodyPr>
          <a:lstStyle/>
          <a:p>
            <a:pPr eaLnBrk="1" hangingPunct="1"/>
            <a:r>
              <a:rPr lang="en-GB" altLang="en-US" sz="4600" b="1" dirty="0">
                <a:solidFill>
                  <a:srgbClr val="C00000"/>
                </a:solidFill>
              </a:rPr>
              <a:t>Strategy Implementation</a:t>
            </a:r>
          </a:p>
        </p:txBody>
      </p:sp>
      <p:pic>
        <p:nvPicPr>
          <p:cNvPr id="26628" name="Picture 16">
            <a:extLst>
              <a:ext uri="{FF2B5EF4-FFF2-40B4-BE49-F238E27FC236}">
                <a16:creationId xmlns:a16="http://schemas.microsoft.com/office/drawing/2014/main" id="{0702EBDF-EFA3-495D-85A8-0AA98172E3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650" y="549275"/>
            <a:ext cx="819150"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Content Placeholder 2">
            <a:extLst>
              <a:ext uri="{FF2B5EF4-FFF2-40B4-BE49-F238E27FC236}">
                <a16:creationId xmlns:a16="http://schemas.microsoft.com/office/drawing/2014/main" id="{94A93B83-CFBF-425D-AF25-DBB17B275319}"/>
              </a:ext>
            </a:extLst>
          </p:cNvPr>
          <p:cNvSpPr>
            <a:spLocks noGrp="1"/>
          </p:cNvSpPr>
          <p:nvPr>
            <p:ph idx="1"/>
          </p:nvPr>
        </p:nvSpPr>
        <p:spPr>
          <a:xfrm>
            <a:off x="755650" y="2133600"/>
            <a:ext cx="7543800" cy="3886200"/>
          </a:xfrm>
        </p:spPr>
        <p:txBody>
          <a:bodyPr/>
          <a:lstStyle/>
          <a:p>
            <a:pPr marL="273050" lvl="1" eaLnBrk="1" hangingPunct="1"/>
            <a:r>
              <a:rPr lang="en-GB" altLang="en-US" sz="2800"/>
              <a:t>Measure, monitor, feedback loop.</a:t>
            </a:r>
            <a:endParaRPr lang="en-US" altLang="en-US" sz="2800"/>
          </a:p>
          <a:p>
            <a:pPr marL="273050" lvl="1" eaLnBrk="1" hangingPunct="1"/>
            <a:r>
              <a:rPr lang="en-US" altLang="en-US" sz="2800"/>
              <a:t>The continuous evaluation of progress toward the organisation’s strategic goals, resulting in corrective action and, if necessary, strategy reformulation.</a:t>
            </a:r>
          </a:p>
          <a:p>
            <a:pPr eaLnBrk="1" hangingPunct="1"/>
            <a:endParaRPr lang="en-GB" altLang="en-US"/>
          </a:p>
        </p:txBody>
      </p:sp>
      <p:sp>
        <p:nvSpPr>
          <p:cNvPr id="2052" name="Title 1">
            <a:extLst>
              <a:ext uri="{FF2B5EF4-FFF2-40B4-BE49-F238E27FC236}">
                <a16:creationId xmlns:a16="http://schemas.microsoft.com/office/drawing/2014/main" id="{9D224085-559A-4E24-9678-3C65A0429D63}"/>
              </a:ext>
            </a:extLst>
          </p:cNvPr>
          <p:cNvSpPr>
            <a:spLocks noGrp="1"/>
          </p:cNvSpPr>
          <p:nvPr>
            <p:ph type="title"/>
          </p:nvPr>
        </p:nvSpPr>
        <p:spPr>
          <a:xfrm>
            <a:off x="755650" y="620713"/>
            <a:ext cx="7777163" cy="877887"/>
          </a:xfrm>
        </p:spPr>
        <p:txBody>
          <a:bodyPr/>
          <a:lstStyle/>
          <a:p>
            <a:pPr eaLnBrk="1" hangingPunct="1"/>
            <a:r>
              <a:rPr lang="en-GB" altLang="en-US" sz="4800" b="1" dirty="0">
                <a:solidFill>
                  <a:srgbClr val="C00000"/>
                </a:solidFill>
              </a:rPr>
              <a:t>Strategy Assessment</a:t>
            </a:r>
          </a:p>
        </p:txBody>
      </p:sp>
      <p:graphicFrame>
        <p:nvGraphicFramePr>
          <p:cNvPr id="2050" name="Object 4">
            <a:extLst>
              <a:ext uri="{FF2B5EF4-FFF2-40B4-BE49-F238E27FC236}">
                <a16:creationId xmlns:a16="http://schemas.microsoft.com/office/drawing/2014/main" id="{05BE2FBC-5814-4501-A2A8-ED3A65F89062}"/>
              </a:ext>
            </a:extLst>
          </p:cNvPr>
          <p:cNvGraphicFramePr>
            <a:graphicFrameLocks noChangeAspect="1"/>
          </p:cNvGraphicFramePr>
          <p:nvPr/>
        </p:nvGraphicFramePr>
        <p:xfrm>
          <a:off x="7380288" y="692150"/>
          <a:ext cx="788987" cy="630238"/>
        </p:xfrm>
        <a:graphic>
          <a:graphicData uri="http://schemas.openxmlformats.org/presentationml/2006/ole">
            <mc:AlternateContent xmlns:mc="http://schemas.openxmlformats.org/markup-compatibility/2006">
              <mc:Choice xmlns:v="urn:schemas-microsoft-com:vml" Requires="v">
                <p:oleObj spid="_x0000_s2058" name="Clip" r:id="rId3" imgW="3709988" imgH="2963863" progId="MS_ClipArt_Gallery.2">
                  <p:embed/>
                </p:oleObj>
              </mc:Choice>
              <mc:Fallback>
                <p:oleObj name="Clip" r:id="rId3" imgW="3709988" imgH="2963863" progId="MS_ClipArt_Gallery.2">
                  <p:embed/>
                  <p:pic>
                    <p:nvPicPr>
                      <p:cNvPr id="2050" name="Object 4">
                        <a:extLst>
                          <a:ext uri="{FF2B5EF4-FFF2-40B4-BE49-F238E27FC236}">
                            <a16:creationId xmlns:a16="http://schemas.microsoft.com/office/drawing/2014/main" id="{05BE2FBC-5814-4501-A2A8-ED3A65F890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0288" y="692150"/>
                        <a:ext cx="788987" cy="63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B1BAA859-BBAA-4685-8C09-98D7F1240D4C}"/>
              </a:ext>
            </a:extLst>
          </p:cNvPr>
          <p:cNvSpPr>
            <a:spLocks noGrp="1"/>
          </p:cNvSpPr>
          <p:nvPr>
            <p:ph type="title"/>
          </p:nvPr>
        </p:nvSpPr>
        <p:spPr>
          <a:xfrm>
            <a:off x="755650" y="476250"/>
            <a:ext cx="8208963" cy="1600200"/>
          </a:xfrm>
        </p:spPr>
        <p:txBody>
          <a:bodyPr>
            <a:normAutofit fontScale="90000"/>
          </a:bodyPr>
          <a:lstStyle/>
          <a:p>
            <a:pPr eaLnBrk="1" hangingPunct="1"/>
            <a:r>
              <a:rPr lang="en-GB" altLang="en-US" b="1" dirty="0">
                <a:solidFill>
                  <a:srgbClr val="C00000"/>
                </a:solidFill>
              </a:rPr>
              <a:t>Environmental Factors in Strategic Planning</a:t>
            </a:r>
          </a:p>
        </p:txBody>
      </p:sp>
      <p:sp>
        <p:nvSpPr>
          <p:cNvPr id="27651" name="Content Placeholder 2">
            <a:extLst>
              <a:ext uri="{FF2B5EF4-FFF2-40B4-BE49-F238E27FC236}">
                <a16:creationId xmlns:a16="http://schemas.microsoft.com/office/drawing/2014/main" id="{B77E65EE-6710-4B13-92B6-13ABFF42FEF8}"/>
              </a:ext>
            </a:extLst>
          </p:cNvPr>
          <p:cNvSpPr>
            <a:spLocks noGrp="1"/>
          </p:cNvSpPr>
          <p:nvPr>
            <p:ph idx="1"/>
          </p:nvPr>
        </p:nvSpPr>
        <p:spPr>
          <a:xfrm>
            <a:off x="755650" y="2133600"/>
            <a:ext cx="7543800" cy="3886200"/>
          </a:xfrm>
        </p:spPr>
        <p:txBody>
          <a:bodyPr/>
          <a:lstStyle/>
          <a:p>
            <a:pPr eaLnBrk="1" hangingPunct="1"/>
            <a:r>
              <a:rPr lang="en-GB" altLang="en-US"/>
              <a:t>For any business to grow and prosper, managers of the business must be able to anticipate, recognise and deal with change in the internal and external environment. </a:t>
            </a:r>
          </a:p>
          <a:p>
            <a:pPr eaLnBrk="1" hangingPunct="1"/>
            <a:r>
              <a:rPr lang="en-GB" altLang="en-US"/>
              <a:t>Change is a certainty, and for this reason business managers must actively engage in a process that identifies change and modifies business activity to take best advantage of change.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491D89A5-6F82-41D2-83B1-6DE0AB727950}"/>
              </a:ext>
            </a:extLst>
          </p:cNvPr>
          <p:cNvSpPr>
            <a:spLocks noGrp="1"/>
          </p:cNvSpPr>
          <p:nvPr>
            <p:ph type="title"/>
          </p:nvPr>
        </p:nvSpPr>
        <p:spPr>
          <a:xfrm>
            <a:off x="755650" y="476250"/>
            <a:ext cx="8208963" cy="1600200"/>
          </a:xfrm>
        </p:spPr>
        <p:txBody>
          <a:bodyPr>
            <a:normAutofit fontScale="90000"/>
          </a:bodyPr>
          <a:lstStyle/>
          <a:p>
            <a:pPr eaLnBrk="1" hangingPunct="1"/>
            <a:r>
              <a:rPr lang="en-GB" altLang="en-US" b="1" dirty="0">
                <a:solidFill>
                  <a:srgbClr val="C00000"/>
                </a:solidFill>
              </a:rPr>
              <a:t>Environmental Factors in Strategic Planning</a:t>
            </a:r>
          </a:p>
        </p:txBody>
      </p:sp>
      <p:pic>
        <p:nvPicPr>
          <p:cNvPr id="28675" name="Picture 2" descr="Internal and External Environmment in Strategic Planning">
            <a:extLst>
              <a:ext uri="{FF2B5EF4-FFF2-40B4-BE49-F238E27FC236}">
                <a16:creationId xmlns:a16="http://schemas.microsoft.com/office/drawing/2014/main" id="{6A465069-7DC0-44BD-B297-6E76898E3C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073275"/>
            <a:ext cx="6408738"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D01A8D19-9684-43A7-B543-91EF43CCBE0E}"/>
              </a:ext>
            </a:extLst>
          </p:cNvPr>
          <p:cNvSpPr>
            <a:spLocks noGrp="1"/>
          </p:cNvSpPr>
          <p:nvPr>
            <p:ph type="title"/>
          </p:nvPr>
        </p:nvSpPr>
        <p:spPr>
          <a:xfrm>
            <a:off x="755650" y="476250"/>
            <a:ext cx="8208963" cy="1081088"/>
          </a:xfrm>
        </p:spPr>
        <p:txBody>
          <a:bodyPr>
            <a:normAutofit fontScale="90000"/>
          </a:bodyPr>
          <a:lstStyle/>
          <a:p>
            <a:pPr eaLnBrk="1" hangingPunct="1"/>
            <a:r>
              <a:rPr lang="en-GB" altLang="en-US" sz="4400" b="1" dirty="0">
                <a:solidFill>
                  <a:srgbClr val="C00000"/>
                </a:solidFill>
              </a:rPr>
              <a:t>Internal &amp; External Environment</a:t>
            </a:r>
          </a:p>
        </p:txBody>
      </p:sp>
      <p:sp>
        <p:nvSpPr>
          <p:cNvPr id="29699" name="Content Placeholder 2">
            <a:extLst>
              <a:ext uri="{FF2B5EF4-FFF2-40B4-BE49-F238E27FC236}">
                <a16:creationId xmlns:a16="http://schemas.microsoft.com/office/drawing/2014/main" id="{BDA1D49F-7FD7-45B9-A055-BE83B1F5B1A8}"/>
              </a:ext>
            </a:extLst>
          </p:cNvPr>
          <p:cNvSpPr>
            <a:spLocks noGrp="1"/>
          </p:cNvSpPr>
          <p:nvPr>
            <p:ph idx="1"/>
          </p:nvPr>
        </p:nvSpPr>
        <p:spPr>
          <a:xfrm>
            <a:off x="755650" y="2206625"/>
            <a:ext cx="8137525" cy="3886200"/>
          </a:xfrm>
        </p:spPr>
        <p:txBody>
          <a:bodyPr>
            <a:normAutofit lnSpcReduction="10000"/>
          </a:bodyPr>
          <a:lstStyle/>
          <a:p>
            <a:pPr eaLnBrk="1" hangingPunct="1"/>
            <a:r>
              <a:rPr lang="en-GB" altLang="en-US" sz="2000"/>
              <a:t>All businesses have an internal and external environment. The internal environment is very much associated with the human resource of the business or organisation, and the manner in which people undertake work in accordance with the mission of the organisation. To some extent, the internal environment is controllable and changeable through planning and management processes.</a:t>
            </a:r>
          </a:p>
          <a:p>
            <a:pPr eaLnBrk="1" hangingPunct="1"/>
            <a:r>
              <a:rPr lang="en-GB" altLang="en-US" sz="2000"/>
              <a:t>The external environment, on the other hand is not controllable. The managers of a business have no control over business competitors, or changes to law, or general economic conditions. However the managers of a business or organisation do have some measure of control as to how the business reacts to changes in its external environment.</a:t>
            </a:r>
          </a:p>
          <a:p>
            <a:pPr eaLnBrk="1" hangingPunct="1"/>
            <a:endParaRPr lang="en-GB" altLang="en-US" sz="200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AE208755-7019-4EC1-AF14-6855E8F74A46}"/>
              </a:ext>
            </a:extLst>
          </p:cNvPr>
          <p:cNvSpPr>
            <a:spLocks noGrp="1"/>
          </p:cNvSpPr>
          <p:nvPr>
            <p:ph type="title"/>
          </p:nvPr>
        </p:nvSpPr>
        <p:spPr>
          <a:xfrm>
            <a:off x="755650" y="476250"/>
            <a:ext cx="6781800" cy="1600200"/>
          </a:xfrm>
        </p:spPr>
        <p:txBody>
          <a:bodyPr/>
          <a:lstStyle/>
          <a:p>
            <a:pPr eaLnBrk="1" hangingPunct="1"/>
            <a:r>
              <a:rPr lang="en-GB" altLang="en-US" b="1" dirty="0">
                <a:solidFill>
                  <a:srgbClr val="C00000"/>
                </a:solidFill>
              </a:rPr>
              <a:t>Summary</a:t>
            </a:r>
          </a:p>
        </p:txBody>
      </p:sp>
      <p:sp>
        <p:nvSpPr>
          <p:cNvPr id="30723" name="Content Placeholder 2">
            <a:extLst>
              <a:ext uri="{FF2B5EF4-FFF2-40B4-BE49-F238E27FC236}">
                <a16:creationId xmlns:a16="http://schemas.microsoft.com/office/drawing/2014/main" id="{7D7E67F6-4BD3-4AE9-A0D9-36DB7096B4D5}"/>
              </a:ext>
            </a:extLst>
          </p:cNvPr>
          <p:cNvSpPr>
            <a:spLocks noGrp="1"/>
          </p:cNvSpPr>
          <p:nvPr>
            <p:ph idx="1"/>
          </p:nvPr>
        </p:nvSpPr>
        <p:spPr>
          <a:xfrm>
            <a:off x="755650" y="2276475"/>
            <a:ext cx="7848600" cy="3889375"/>
          </a:xfrm>
        </p:spPr>
        <p:txBody>
          <a:bodyPr/>
          <a:lstStyle/>
          <a:p>
            <a:pPr eaLnBrk="1" hangingPunct="1"/>
            <a:r>
              <a:rPr lang="en-GB" altLang="en-US"/>
              <a:t>Strategic Planning is absolutely essential for successful e-Businesses.</a:t>
            </a:r>
          </a:p>
          <a:p>
            <a:pPr eaLnBrk="1" hangingPunct="1"/>
            <a:r>
              <a:rPr lang="en-GB" altLang="en-US"/>
              <a:t>A major component of strategy is the various methodologies and tools that can be used to execute the various steps in its process.</a:t>
            </a:r>
          </a:p>
          <a:p>
            <a:pPr eaLnBrk="1" hangingPunct="1"/>
            <a:r>
              <a:rPr lang="en-GB" altLang="en-US"/>
              <a:t>Over the next few weeks we’ll look at different elements of the Strategy Life Cycle. </a:t>
            </a:r>
          </a:p>
          <a:p>
            <a:pPr eaLnBrk="1" hangingPunct="1"/>
            <a:r>
              <a:rPr lang="en-GB" altLang="en-US"/>
              <a:t>Coursework 1 will get you to evaluate the business strategy of various e-Commerce organisations.</a:t>
            </a:r>
          </a:p>
        </p:txBody>
      </p:sp>
      <p:pic>
        <p:nvPicPr>
          <p:cNvPr id="30724" name="Picture 2">
            <a:extLst>
              <a:ext uri="{FF2B5EF4-FFF2-40B4-BE49-F238E27FC236}">
                <a16:creationId xmlns:a16="http://schemas.microsoft.com/office/drawing/2014/main" id="{A69A2EE2-FE8C-444B-A9BA-C823836CBA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825" y="476250"/>
            <a:ext cx="3175000"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6781800" cy="1008112"/>
          </a:xfrm>
        </p:spPr>
        <p:txBody>
          <a:bodyPr>
            <a:normAutofit fontScale="90000"/>
          </a:bodyPr>
          <a:lstStyle/>
          <a:p>
            <a:r>
              <a:rPr lang="en-GB" b="1" dirty="0" smtClean="0">
                <a:solidFill>
                  <a:srgbClr val="C00000"/>
                </a:solidFill>
              </a:rPr>
              <a:t>Management Thinking</a:t>
            </a:r>
            <a:endParaRPr lang="en-GB" b="1" dirty="0">
              <a:solidFill>
                <a:srgbClr val="C00000"/>
              </a:solidFill>
            </a:endParaRPr>
          </a:p>
        </p:txBody>
      </p:sp>
      <p:sp>
        <p:nvSpPr>
          <p:cNvPr id="5" name="Content Placeholder 1"/>
          <p:cNvSpPr txBox="1">
            <a:spLocks/>
          </p:cNvSpPr>
          <p:nvPr/>
        </p:nvSpPr>
        <p:spPr>
          <a:xfrm>
            <a:off x="539552" y="1483368"/>
            <a:ext cx="8229600" cy="4697413"/>
          </a:xfrm>
          <a:prstGeom prst="rect">
            <a:avLst/>
          </a:prstGeom>
        </p:spPr>
        <p:txBody>
          <a:bodyPr vert="horz" lIns="91440" tIns="45720" rIns="91440" bIns="45720" rtlCol="0" anchor="ctr" anchorCtr="0">
            <a:normAutofit fontScale="92500" lnSpcReduction="10000"/>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r>
              <a:rPr lang="en-GB" dirty="0" smtClean="0"/>
              <a:t>Some topics in this module explain the foundations of management thinking that (still) underpin much of what your future employer does, such as:</a:t>
            </a:r>
          </a:p>
          <a:p>
            <a:pPr lvl="1"/>
            <a:r>
              <a:rPr lang="en-GB" dirty="0" smtClean="0"/>
              <a:t>Strategic and tactical planning.</a:t>
            </a:r>
          </a:p>
          <a:p>
            <a:pPr lvl="1"/>
            <a:r>
              <a:rPr lang="en-GB" dirty="0" smtClean="0"/>
              <a:t>Project management.</a:t>
            </a:r>
          </a:p>
          <a:p>
            <a:pPr lvl="1"/>
            <a:r>
              <a:rPr lang="en-GB" dirty="0" smtClean="0"/>
              <a:t>Decision making and support.</a:t>
            </a:r>
          </a:p>
          <a:p>
            <a:pPr marL="320040" lvl="1" indent="0">
              <a:buNone/>
            </a:pPr>
            <a:endParaRPr lang="en-GB" dirty="0" smtClean="0"/>
          </a:p>
          <a:p>
            <a:r>
              <a:rPr lang="en-GB" dirty="0" smtClean="0"/>
              <a:t>Other topics are alternative schools of thought, mastery of which will help you to differentiate yourself in jobs market and workplace, such as:</a:t>
            </a:r>
          </a:p>
          <a:p>
            <a:pPr lvl="1"/>
            <a:r>
              <a:rPr lang="en-GB" dirty="0" smtClean="0"/>
              <a:t>Lean management.</a:t>
            </a:r>
          </a:p>
          <a:p>
            <a:pPr lvl="1"/>
            <a:r>
              <a:rPr lang="en-GB" dirty="0" smtClean="0"/>
              <a:t>Theory of Constraints.</a:t>
            </a:r>
          </a:p>
          <a:p>
            <a:pPr lvl="1"/>
            <a:r>
              <a:rPr lang="en-GB" dirty="0" smtClean="0"/>
              <a:t>Soft Systems Methodology.</a:t>
            </a:r>
            <a:endParaRPr lang="en-GB" dirty="0"/>
          </a:p>
        </p:txBody>
      </p:sp>
    </p:spTree>
    <p:extLst>
      <p:ext uri="{BB962C8B-B14F-4D97-AF65-F5344CB8AC3E}">
        <p14:creationId xmlns:p14="http://schemas.microsoft.com/office/powerpoint/2010/main" val="40599105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6781800" cy="1080120"/>
          </a:xfrm>
        </p:spPr>
        <p:txBody>
          <a:bodyPr/>
          <a:lstStyle/>
          <a:p>
            <a:r>
              <a:rPr lang="en-GB" b="1" dirty="0" smtClean="0">
                <a:solidFill>
                  <a:srgbClr val="C00000"/>
                </a:solidFill>
              </a:rPr>
              <a:t>What is Important?</a:t>
            </a:r>
            <a:endParaRPr lang="en-GB" b="1" dirty="0">
              <a:solidFill>
                <a:srgbClr val="C00000"/>
              </a:solidFill>
            </a:endParaRPr>
          </a:p>
        </p:txBody>
      </p:sp>
      <p:sp>
        <p:nvSpPr>
          <p:cNvPr id="4" name="Content Placeholder 2">
            <a:extLst>
              <a:ext uri="{FF2B5EF4-FFF2-40B4-BE49-F238E27FC236}">
                <a16:creationId xmlns:a16="http://schemas.microsoft.com/office/drawing/2014/main" id="{6D50C813-F19C-4201-85D9-F7A1B62FB858}"/>
              </a:ext>
            </a:extLst>
          </p:cNvPr>
          <p:cNvSpPr>
            <a:spLocks noGrp="1"/>
          </p:cNvSpPr>
          <p:nvPr>
            <p:ph idx="1"/>
          </p:nvPr>
        </p:nvSpPr>
        <p:spPr>
          <a:xfrm>
            <a:off x="539552" y="1844824"/>
            <a:ext cx="8229600" cy="4697413"/>
          </a:xfrm>
        </p:spPr>
        <p:txBody>
          <a:bodyPr>
            <a:normAutofit lnSpcReduction="10000"/>
          </a:bodyPr>
          <a:lstStyle/>
          <a:p>
            <a:r>
              <a:rPr lang="en-GB" dirty="0"/>
              <a:t>Suppose the company you work for were devising a strategy for a new e-commerce branch or channel.</a:t>
            </a:r>
          </a:p>
          <a:p>
            <a:pPr lvl="1"/>
            <a:r>
              <a:rPr lang="en-GB" dirty="0"/>
              <a:t>How would it decide what to sell? </a:t>
            </a:r>
          </a:p>
          <a:p>
            <a:pPr lvl="1"/>
            <a:r>
              <a:rPr lang="en-GB" dirty="0"/>
              <a:t>How would you identify potential customers? </a:t>
            </a:r>
          </a:p>
          <a:p>
            <a:pPr lvl="1"/>
            <a:r>
              <a:rPr lang="en-GB" dirty="0"/>
              <a:t>How would you promote (advertise) it?</a:t>
            </a:r>
          </a:p>
          <a:p>
            <a:pPr lvl="1"/>
            <a:r>
              <a:rPr lang="en-GB" dirty="0"/>
              <a:t>How would you check it is going well as </a:t>
            </a:r>
            <a:r>
              <a:rPr lang="en-GB" dirty="0" smtClean="0"/>
              <a:t>the </a:t>
            </a:r>
            <a:r>
              <a:rPr lang="en-GB" dirty="0"/>
              <a:t>years go by?</a:t>
            </a:r>
          </a:p>
          <a:p>
            <a:r>
              <a:rPr lang="en-GB" dirty="0"/>
              <a:t>Or suppose your organisation were planning to update all its database technologies.</a:t>
            </a:r>
          </a:p>
          <a:p>
            <a:pPr lvl="1"/>
            <a:r>
              <a:rPr lang="en-GB" dirty="0"/>
              <a:t>How would you decide between the competing technologies?</a:t>
            </a:r>
          </a:p>
          <a:p>
            <a:pPr lvl="1"/>
            <a:r>
              <a:rPr lang="en-GB" dirty="0"/>
              <a:t>Who are the ‘backers’ and ‘blockers’ to this initiative? </a:t>
            </a:r>
          </a:p>
          <a:p>
            <a:pPr lvl="1"/>
            <a:r>
              <a:rPr lang="en-GB" dirty="0"/>
              <a:t>What could/should you do about them?</a:t>
            </a:r>
          </a:p>
          <a:p>
            <a:endParaRPr lang="en-GB" dirty="0"/>
          </a:p>
        </p:txBody>
      </p:sp>
    </p:spTree>
    <p:extLst>
      <p:ext uri="{BB962C8B-B14F-4D97-AF65-F5344CB8AC3E}">
        <p14:creationId xmlns:p14="http://schemas.microsoft.com/office/powerpoint/2010/main" val="34987923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9B4BD-7C5A-45DD-A6D9-DE9A81192DFC}"/>
              </a:ext>
            </a:extLst>
          </p:cNvPr>
          <p:cNvSpPr>
            <a:spLocks noGrp="1"/>
          </p:cNvSpPr>
          <p:nvPr>
            <p:ph type="title"/>
          </p:nvPr>
        </p:nvSpPr>
        <p:spPr>
          <a:xfrm>
            <a:off x="755576" y="476672"/>
            <a:ext cx="8208912" cy="936104"/>
          </a:xfrm>
        </p:spPr>
        <p:txBody>
          <a:bodyPr>
            <a:normAutofit fontScale="90000"/>
          </a:bodyPr>
          <a:lstStyle/>
          <a:p>
            <a:r>
              <a:rPr lang="en-GB" b="1" dirty="0">
                <a:solidFill>
                  <a:srgbClr val="C00000"/>
                </a:solidFill>
              </a:rPr>
              <a:t>OK, so where do we start?</a:t>
            </a:r>
          </a:p>
        </p:txBody>
      </p:sp>
      <p:sp>
        <p:nvSpPr>
          <p:cNvPr id="3" name="Content Placeholder 2">
            <a:extLst>
              <a:ext uri="{FF2B5EF4-FFF2-40B4-BE49-F238E27FC236}">
                <a16:creationId xmlns:a16="http://schemas.microsoft.com/office/drawing/2014/main" id="{ED9C929A-2947-487C-AF99-D0136F4CF001}"/>
              </a:ext>
            </a:extLst>
          </p:cNvPr>
          <p:cNvSpPr>
            <a:spLocks noGrp="1"/>
          </p:cNvSpPr>
          <p:nvPr>
            <p:ph idx="1"/>
          </p:nvPr>
        </p:nvSpPr>
        <p:spPr>
          <a:xfrm>
            <a:off x="755576" y="2852936"/>
            <a:ext cx="8208912" cy="3816424"/>
          </a:xfrm>
        </p:spPr>
        <p:txBody>
          <a:bodyPr/>
          <a:lstStyle/>
          <a:p>
            <a:r>
              <a:rPr lang="en-GB" dirty="0"/>
              <a:t>What went wrong?</a:t>
            </a:r>
          </a:p>
          <a:p>
            <a:r>
              <a:rPr lang="en-GB" dirty="0"/>
              <a:t>In a nutshell …</a:t>
            </a:r>
          </a:p>
          <a:p>
            <a:pPr lvl="1"/>
            <a:r>
              <a:rPr lang="en-GB" dirty="0"/>
              <a:t>Long term debt; too High Street focused;</a:t>
            </a:r>
          </a:p>
          <a:p>
            <a:pPr lvl="1"/>
            <a:r>
              <a:rPr lang="en-GB" dirty="0"/>
              <a:t>Short term factors – heatwave(s) &amp; Brexit (e.g. Fall in £).</a:t>
            </a:r>
          </a:p>
          <a:p>
            <a:pPr lvl="1"/>
            <a:r>
              <a:rPr lang="en-GB" dirty="0"/>
              <a:t>“…</a:t>
            </a:r>
            <a:r>
              <a:rPr lang="en-GB" i="1" dirty="0"/>
              <a:t>brochures rather than barcodes</a:t>
            </a:r>
            <a:r>
              <a:rPr lang="en-GB" dirty="0"/>
              <a:t>”</a:t>
            </a:r>
          </a:p>
          <a:p>
            <a:pPr lvl="1"/>
            <a:r>
              <a:rPr lang="en-GB" dirty="0"/>
              <a:t>Inability to compete with DIY online competition.</a:t>
            </a:r>
          </a:p>
          <a:p>
            <a:pPr lvl="1"/>
            <a:r>
              <a:rPr lang="en-GB" dirty="0"/>
              <a:t>ADAPT or DIE?</a:t>
            </a:r>
          </a:p>
        </p:txBody>
      </p:sp>
      <p:grpSp>
        <p:nvGrpSpPr>
          <p:cNvPr id="6" name="Group 5">
            <a:extLst>
              <a:ext uri="{FF2B5EF4-FFF2-40B4-BE49-F238E27FC236}">
                <a16:creationId xmlns:a16="http://schemas.microsoft.com/office/drawing/2014/main" id="{139A7B5E-5B6C-4565-93C1-CF02C0FDB7DD}"/>
              </a:ext>
            </a:extLst>
          </p:cNvPr>
          <p:cNvGrpSpPr/>
          <p:nvPr/>
        </p:nvGrpSpPr>
        <p:grpSpPr>
          <a:xfrm>
            <a:off x="2339752" y="1484784"/>
            <a:ext cx="4127519" cy="1666875"/>
            <a:chOff x="3548862" y="1762125"/>
            <a:chExt cx="4127519" cy="1666875"/>
          </a:xfrm>
        </p:grpSpPr>
        <p:pic>
          <p:nvPicPr>
            <p:cNvPr id="4" name="Picture 3">
              <a:extLst>
                <a:ext uri="{FF2B5EF4-FFF2-40B4-BE49-F238E27FC236}">
                  <a16:creationId xmlns:a16="http://schemas.microsoft.com/office/drawing/2014/main" id="{DB651A01-3B38-410C-A7AF-3E90CAF4480C}"/>
                </a:ext>
              </a:extLst>
            </p:cNvPr>
            <p:cNvPicPr>
              <a:picLocks noChangeAspect="1"/>
            </p:cNvPicPr>
            <p:nvPr/>
          </p:nvPicPr>
          <p:blipFill>
            <a:blip r:embed="rId2"/>
            <a:stretch>
              <a:fillRect/>
            </a:stretch>
          </p:blipFill>
          <p:spPr>
            <a:xfrm>
              <a:off x="5076056" y="1762125"/>
              <a:ext cx="2600325" cy="1666875"/>
            </a:xfrm>
            <a:prstGeom prst="rect">
              <a:avLst/>
            </a:prstGeom>
          </p:spPr>
        </p:pic>
        <p:pic>
          <p:nvPicPr>
            <p:cNvPr id="5" name="Picture 4">
              <a:extLst>
                <a:ext uri="{FF2B5EF4-FFF2-40B4-BE49-F238E27FC236}">
                  <a16:creationId xmlns:a16="http://schemas.microsoft.com/office/drawing/2014/main" id="{E5E21EEA-7BAD-4C13-8402-605CE0440647}"/>
                </a:ext>
              </a:extLst>
            </p:cNvPr>
            <p:cNvPicPr>
              <a:picLocks noChangeAspect="1"/>
            </p:cNvPicPr>
            <p:nvPr/>
          </p:nvPicPr>
          <p:blipFill>
            <a:blip r:embed="rId3"/>
            <a:stretch>
              <a:fillRect/>
            </a:stretch>
          </p:blipFill>
          <p:spPr>
            <a:xfrm>
              <a:off x="3548862" y="1762125"/>
              <a:ext cx="1527193" cy="1666875"/>
            </a:xfrm>
            <a:prstGeom prst="rect">
              <a:avLst/>
            </a:prstGeom>
          </p:spPr>
        </p:pic>
      </p:grpSp>
    </p:spTree>
    <p:extLst>
      <p:ext uri="{BB962C8B-B14F-4D97-AF65-F5344CB8AC3E}">
        <p14:creationId xmlns:p14="http://schemas.microsoft.com/office/powerpoint/2010/main" val="274036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5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C7D8C-6B0C-41F2-B154-DA24450FC08C}"/>
              </a:ext>
            </a:extLst>
          </p:cNvPr>
          <p:cNvSpPr>
            <a:spLocks noGrp="1"/>
          </p:cNvSpPr>
          <p:nvPr>
            <p:ph type="title"/>
          </p:nvPr>
        </p:nvSpPr>
        <p:spPr>
          <a:xfrm>
            <a:off x="755576" y="476672"/>
            <a:ext cx="8388424" cy="936104"/>
          </a:xfrm>
        </p:spPr>
        <p:txBody>
          <a:bodyPr>
            <a:normAutofit fontScale="90000"/>
          </a:bodyPr>
          <a:lstStyle/>
          <a:p>
            <a:r>
              <a:rPr lang="en-GB" b="1" dirty="0">
                <a:solidFill>
                  <a:srgbClr val="C00000"/>
                </a:solidFill>
              </a:rPr>
              <a:t>Other High Street Stores …</a:t>
            </a:r>
          </a:p>
        </p:txBody>
      </p:sp>
      <p:sp>
        <p:nvSpPr>
          <p:cNvPr id="3" name="Content Placeholder 2">
            <a:extLst>
              <a:ext uri="{FF2B5EF4-FFF2-40B4-BE49-F238E27FC236}">
                <a16:creationId xmlns:a16="http://schemas.microsoft.com/office/drawing/2014/main" id="{DF8B068C-E71C-44B9-9F8B-4CFA91FA4D50}"/>
              </a:ext>
            </a:extLst>
          </p:cNvPr>
          <p:cNvSpPr>
            <a:spLocks noGrp="1"/>
          </p:cNvSpPr>
          <p:nvPr>
            <p:ph idx="1"/>
          </p:nvPr>
        </p:nvSpPr>
        <p:spPr>
          <a:xfrm>
            <a:off x="755576" y="1772816"/>
            <a:ext cx="7543800" cy="4246240"/>
          </a:xfrm>
        </p:spPr>
        <p:txBody>
          <a:bodyPr>
            <a:normAutofit fontScale="92500" lnSpcReduction="10000"/>
          </a:bodyPr>
          <a:lstStyle/>
          <a:p>
            <a:r>
              <a:rPr lang="en-GB" dirty="0"/>
              <a:t>Dixons (2006)</a:t>
            </a:r>
          </a:p>
          <a:p>
            <a:r>
              <a:rPr lang="en-GB" dirty="0"/>
              <a:t>Woolworths (2008)</a:t>
            </a:r>
          </a:p>
          <a:p>
            <a:r>
              <a:rPr lang="en-GB" dirty="0" err="1"/>
              <a:t>Zavvi</a:t>
            </a:r>
            <a:r>
              <a:rPr lang="en-GB" dirty="0"/>
              <a:t> (2008 – a.k.a. Virgin Megastores)</a:t>
            </a:r>
          </a:p>
          <a:p>
            <a:r>
              <a:rPr lang="en-GB" dirty="0"/>
              <a:t>Borders (2011)</a:t>
            </a:r>
          </a:p>
          <a:p>
            <a:r>
              <a:rPr lang="en-GB" dirty="0"/>
              <a:t>Comet (2012)</a:t>
            </a:r>
          </a:p>
          <a:p>
            <a:r>
              <a:rPr lang="en-GB" dirty="0"/>
              <a:t>JJB Sports (2012)</a:t>
            </a:r>
          </a:p>
          <a:p>
            <a:r>
              <a:rPr lang="en-GB" dirty="0"/>
              <a:t>Blockbuster (2013)</a:t>
            </a:r>
          </a:p>
          <a:p>
            <a:r>
              <a:rPr lang="en-GB" dirty="0"/>
              <a:t>Phones4U (2014)</a:t>
            </a:r>
          </a:p>
          <a:p>
            <a:r>
              <a:rPr lang="en-GB" dirty="0"/>
              <a:t>BHS (2016)</a:t>
            </a:r>
          </a:p>
          <a:p>
            <a:r>
              <a:rPr lang="en-GB" dirty="0"/>
              <a:t>Maplin (2018)</a:t>
            </a:r>
          </a:p>
          <a:p>
            <a:r>
              <a:rPr lang="en-GB" dirty="0" err="1"/>
              <a:t>ToysRUs</a:t>
            </a:r>
            <a:r>
              <a:rPr lang="en-GB" dirty="0"/>
              <a:t> (2018)</a:t>
            </a:r>
          </a:p>
        </p:txBody>
      </p:sp>
      <p:sp>
        <p:nvSpPr>
          <p:cNvPr id="4" name="Rectangle 3">
            <a:extLst>
              <a:ext uri="{FF2B5EF4-FFF2-40B4-BE49-F238E27FC236}">
                <a16:creationId xmlns:a16="http://schemas.microsoft.com/office/drawing/2014/main" id="{ADF751AA-3B6A-4C4B-8397-8C8A7E51FBB6}"/>
              </a:ext>
            </a:extLst>
          </p:cNvPr>
          <p:cNvSpPr/>
          <p:nvPr/>
        </p:nvSpPr>
        <p:spPr>
          <a:xfrm rot="19200000">
            <a:off x="3686843" y="2963929"/>
            <a:ext cx="4685898" cy="1754326"/>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Any Common</a:t>
            </a:r>
          </a:p>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Theme?</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6282200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solidFill>
                  <a:srgbClr val="C00000"/>
                </a:solidFill>
              </a:rPr>
              <a:t>What is e-Commerce?</a:t>
            </a:r>
          </a:p>
        </p:txBody>
      </p:sp>
      <p:sp>
        <p:nvSpPr>
          <p:cNvPr id="3" name="Content Placeholder 2"/>
          <p:cNvSpPr>
            <a:spLocks noGrp="1"/>
          </p:cNvSpPr>
          <p:nvPr>
            <p:ph idx="1"/>
          </p:nvPr>
        </p:nvSpPr>
        <p:spPr/>
        <p:txBody>
          <a:bodyPr/>
          <a:lstStyle/>
          <a:p>
            <a:r>
              <a:rPr lang="en-US" altLang="en-US" dirty="0"/>
              <a:t>Buying, selling or transferring of products, services or information on line.</a:t>
            </a:r>
          </a:p>
          <a:p>
            <a:endParaRPr lang="en-US" altLang="en-US" dirty="0"/>
          </a:p>
          <a:p>
            <a:r>
              <a:rPr lang="en-US" altLang="en-US" dirty="0"/>
              <a:t>This is (usually) via a computer network</a:t>
            </a:r>
          </a:p>
          <a:p>
            <a:pPr lvl="1"/>
            <a:r>
              <a:rPr lang="en-US" altLang="en-US" dirty="0"/>
              <a:t>including the internet</a:t>
            </a:r>
          </a:p>
          <a:p>
            <a:pPr marL="320040" lvl="1" indent="0">
              <a:buNone/>
            </a:pPr>
            <a:endParaRPr lang="en-US" altLang="en-US" dirty="0"/>
          </a:p>
          <a:p>
            <a:r>
              <a:rPr lang="en-US" altLang="en-US" dirty="0"/>
              <a:t>e-Commerce is often confused with e-Business.</a:t>
            </a:r>
          </a:p>
          <a:p>
            <a:endParaRPr lang="en-GB" dirty="0"/>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476672"/>
            <a:ext cx="2254163" cy="864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32368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en-US" dirty="0"/>
              <a:t>Broader than e-Commerce.</a:t>
            </a:r>
          </a:p>
          <a:p>
            <a:r>
              <a:rPr lang="en-US" altLang="en-US" dirty="0"/>
              <a:t>Includes:</a:t>
            </a:r>
          </a:p>
          <a:p>
            <a:pPr lvl="1"/>
            <a:r>
              <a:rPr lang="en-US" altLang="en-US" dirty="0"/>
              <a:t>buying and selling of products and services </a:t>
            </a:r>
            <a:r>
              <a:rPr lang="en-US" altLang="en-US" b="1" dirty="0"/>
              <a:t>and…</a:t>
            </a:r>
          </a:p>
          <a:p>
            <a:pPr lvl="1"/>
            <a:r>
              <a:rPr lang="en-US" altLang="en-US" dirty="0"/>
              <a:t>customer service;</a:t>
            </a:r>
          </a:p>
          <a:p>
            <a:pPr lvl="1"/>
            <a:r>
              <a:rPr lang="en-US" altLang="en-US" dirty="0"/>
              <a:t>collaboration with business partners;</a:t>
            </a:r>
          </a:p>
          <a:p>
            <a:pPr lvl="1"/>
            <a:r>
              <a:rPr lang="en-US" altLang="en-US" dirty="0"/>
              <a:t>using the Internet and other technologies to support commerce and other business processes.</a:t>
            </a:r>
          </a:p>
          <a:p>
            <a:endParaRPr lang="en-GB"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476672"/>
            <a:ext cx="2239335" cy="864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title"/>
          </p:nvPr>
        </p:nvSpPr>
        <p:spPr>
          <a:xfrm>
            <a:off x="755576" y="476672"/>
            <a:ext cx="6781800" cy="1600200"/>
          </a:xfrm>
        </p:spPr>
        <p:txBody>
          <a:bodyPr>
            <a:normAutofit fontScale="90000"/>
          </a:bodyPr>
          <a:lstStyle/>
          <a:p>
            <a:r>
              <a:rPr lang="en-GB" b="1" dirty="0">
                <a:solidFill>
                  <a:srgbClr val="C00000"/>
                </a:solidFill>
              </a:rPr>
              <a:t>What is e-Business?</a:t>
            </a:r>
          </a:p>
        </p:txBody>
      </p:sp>
    </p:spTree>
    <p:extLst>
      <p:ext uri="{BB962C8B-B14F-4D97-AF65-F5344CB8AC3E}">
        <p14:creationId xmlns:p14="http://schemas.microsoft.com/office/powerpoint/2010/main" val="25974018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Custom 4">
      <a:dk1>
        <a:sysClr val="windowText" lastClr="000000"/>
      </a:dk1>
      <a:lt1>
        <a:sysClr val="window" lastClr="FFFFFF"/>
      </a:lt1>
      <a:dk2>
        <a:srgbClr val="303030"/>
      </a:dk2>
      <a:lt2>
        <a:srgbClr val="DEDEE0"/>
      </a:lt2>
      <a:accent1>
        <a:srgbClr val="BE0F34"/>
      </a:accent1>
      <a:accent2>
        <a:srgbClr val="726056"/>
      </a:accent2>
      <a:accent3>
        <a:srgbClr val="AC956E"/>
      </a:accent3>
      <a:accent4>
        <a:srgbClr val="808DA9"/>
      </a:accent4>
      <a:accent5>
        <a:srgbClr val="424E5B"/>
      </a:accent5>
      <a:accent6>
        <a:srgbClr val="730E00"/>
      </a:accent6>
      <a:hlink>
        <a:srgbClr val="CC0000"/>
      </a:hlink>
      <a:folHlink>
        <a:srgbClr val="D89243"/>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853</TotalTime>
  <Words>2134</Words>
  <Application>Microsoft Office PowerPoint</Application>
  <PresentationFormat>On-screen Show (4:3)</PresentationFormat>
  <Paragraphs>274</Paragraphs>
  <Slides>38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4" baseType="lpstr">
      <vt:lpstr>Arial</vt:lpstr>
      <vt:lpstr>Arial Black</vt:lpstr>
      <vt:lpstr>Impact</vt:lpstr>
      <vt:lpstr>Tahoma</vt:lpstr>
      <vt:lpstr>NewsPrint</vt:lpstr>
      <vt:lpstr>Clip</vt:lpstr>
      <vt:lpstr>IS3S661 Strategic IS Management    </vt:lpstr>
      <vt:lpstr>Aims</vt:lpstr>
      <vt:lpstr>Learning Outcomes</vt:lpstr>
      <vt:lpstr>Management Thinking</vt:lpstr>
      <vt:lpstr>What is Important?</vt:lpstr>
      <vt:lpstr>OK, so where do we start?</vt:lpstr>
      <vt:lpstr>Other High Street Stores …</vt:lpstr>
      <vt:lpstr>What is e-Commerce?</vt:lpstr>
      <vt:lpstr>What is e-Business?</vt:lpstr>
      <vt:lpstr>PowerPoint Presentation</vt:lpstr>
      <vt:lpstr>Innovation in Business</vt:lpstr>
      <vt:lpstr>Disruptive Digital Technologies</vt:lpstr>
      <vt:lpstr>Disruptive Digital Technologies</vt:lpstr>
      <vt:lpstr>Examples of  Disruptive Digital Technologies</vt:lpstr>
      <vt:lpstr>Examples of  Disruptive Digital Technologies</vt:lpstr>
      <vt:lpstr>Digital Technologies</vt:lpstr>
      <vt:lpstr>Digital Business Transformation</vt:lpstr>
      <vt:lpstr>So, what makes an e-Business successful?</vt:lpstr>
      <vt:lpstr>e-Business Strategy</vt:lpstr>
      <vt:lpstr>Business Performance Management</vt:lpstr>
      <vt:lpstr>Business Performance Management</vt:lpstr>
      <vt:lpstr>e-Business Performance Management</vt:lpstr>
      <vt:lpstr>Strategy</vt:lpstr>
      <vt:lpstr>Strategy Definitions …</vt:lpstr>
      <vt:lpstr>Strategy Definitions …</vt:lpstr>
      <vt:lpstr>Approaches to Strategic Planning</vt:lpstr>
      <vt:lpstr>Important Aspects for Business Strategy Formulation</vt:lpstr>
      <vt:lpstr>Tactics vs. Strategy</vt:lpstr>
      <vt:lpstr>An Approach to Strategic Planning</vt:lpstr>
      <vt:lpstr>A Strategy Life-Cycle</vt:lpstr>
      <vt:lpstr>Strategy Initiation</vt:lpstr>
      <vt:lpstr>Strategy Formulation</vt:lpstr>
      <vt:lpstr>Strategy Implementation</vt:lpstr>
      <vt:lpstr>Strategy Assessment</vt:lpstr>
      <vt:lpstr>Environmental Factors in Strategic Planning</vt:lpstr>
      <vt:lpstr>Environmental Factors in Strategic Planning</vt:lpstr>
      <vt:lpstr>Internal &amp; External Environment</vt:lpstr>
      <vt:lpstr>Summary</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IS3S603 e-Business Systems &amp; Strategy</dc:title>
  <dc:creator>Kidner</dc:creator>
  <cp:lastModifiedBy>David Kidner</cp:lastModifiedBy>
  <cp:revision>81</cp:revision>
  <dcterms:created xsi:type="dcterms:W3CDTF">2015-09-27T11:09:28Z</dcterms:created>
  <dcterms:modified xsi:type="dcterms:W3CDTF">2019-09-24T10:18:20Z</dcterms:modified>
</cp:coreProperties>
</file>