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313" r:id="rId4"/>
    <p:sldId id="309" r:id="rId5"/>
    <p:sldId id="311" r:id="rId6"/>
    <p:sldId id="325" r:id="rId7"/>
    <p:sldId id="326" r:id="rId8"/>
    <p:sldId id="327" r:id="rId9"/>
    <p:sldId id="328" r:id="rId10"/>
    <p:sldId id="329" r:id="rId11"/>
    <p:sldId id="330" r:id="rId12"/>
    <p:sldId id="315" r:id="rId13"/>
    <p:sldId id="331" r:id="rId14"/>
    <p:sldId id="317" r:id="rId15"/>
    <p:sldId id="355" r:id="rId16"/>
    <p:sldId id="318" r:id="rId17"/>
    <p:sldId id="352" r:id="rId18"/>
    <p:sldId id="319" r:id="rId19"/>
    <p:sldId id="332" r:id="rId20"/>
    <p:sldId id="353" r:id="rId21"/>
    <p:sldId id="354" r:id="rId22"/>
    <p:sldId id="320" r:id="rId23"/>
    <p:sldId id="322" r:id="rId24"/>
    <p:sldId id="323" r:id="rId25"/>
    <p:sldId id="324" r:id="rId26"/>
    <p:sldId id="333" r:id="rId27"/>
    <p:sldId id="336" r:id="rId28"/>
    <p:sldId id="334" r:id="rId29"/>
    <p:sldId id="335" r:id="rId30"/>
    <p:sldId id="342" r:id="rId31"/>
    <p:sldId id="337" r:id="rId32"/>
    <p:sldId id="343" r:id="rId33"/>
    <p:sldId id="338" r:id="rId34"/>
    <p:sldId id="344" r:id="rId35"/>
    <p:sldId id="339" r:id="rId36"/>
    <p:sldId id="345" r:id="rId37"/>
    <p:sldId id="340" r:id="rId38"/>
    <p:sldId id="341" r:id="rId39"/>
    <p:sldId id="346" r:id="rId40"/>
    <p:sldId id="347" r:id="rId41"/>
    <p:sldId id="348" r:id="rId42"/>
    <p:sldId id="349" r:id="rId43"/>
    <p:sldId id="350" r:id="rId44"/>
    <p:sldId id="312" r:id="rId45"/>
    <p:sldId id="351" r:id="rId46"/>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0" d="100"/>
          <a:sy n="80" d="100"/>
        </p:scale>
        <p:origin x="96" y="492"/>
      </p:cViewPr>
      <p:guideLst>
        <p:guide orient="horz" pos="2160"/>
        <p:guide pos="2880"/>
      </p:guideLst>
    </p:cSldViewPr>
  </p:slideViewPr>
  <p:notesTextViewPr>
    <p:cViewPr>
      <p:scale>
        <a:sx n="1" d="1"/>
        <a:sy n="1" d="1"/>
      </p:scale>
      <p:origin x="0" y="0"/>
    </p:cViewPr>
  </p:notesTextViewPr>
  <p:sorterViewPr>
    <p:cViewPr>
      <p:scale>
        <a:sx n="100" d="100"/>
        <a:sy n="100" d="100"/>
      </p:scale>
      <p:origin x="0" y="306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image" Target="../media/image4.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7"/>
          <p:cNvSpPr/>
          <p:nvPr/>
        </p:nvSpPr>
        <p:spPr>
          <a:xfrm>
            <a:off x="777875" y="0"/>
            <a:ext cx="7543800" cy="304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Rectangle 6"/>
          <p:cNvSpPr/>
          <p:nvPr/>
        </p:nvSpPr>
        <p:spPr>
          <a:xfrm>
            <a:off x="777875" y="6172200"/>
            <a:ext cx="7543800" cy="2698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ctrTitle"/>
          </p:nvPr>
        </p:nvSpPr>
        <p:spPr>
          <a:xfrm>
            <a:off x="762000" y="3200400"/>
            <a:ext cx="7543800" cy="1524000"/>
          </a:xfrm>
        </p:spPr>
        <p:txBody>
          <a:bodyPr>
            <a:noAutofit/>
          </a:bodyPr>
          <a:lstStyle>
            <a:lvl1pPr>
              <a:defRPr sz="8000"/>
            </a:lvl1pPr>
          </a:lstStyle>
          <a:p>
            <a:r>
              <a:rPr lang="en-US" smtClean="0"/>
              <a:t>Click to edit Master title style</a:t>
            </a:r>
            <a:endParaRPr lang="en-US" dirty="0"/>
          </a:p>
        </p:txBody>
      </p:sp>
      <p:sp>
        <p:nvSpPr>
          <p:cNvPr id="3" name="Subtitle 2"/>
          <p:cNvSpPr>
            <a:spLocks noGrp="1"/>
          </p:cNvSpPr>
          <p:nvPr>
            <p:ph type="subTitle" idx="1"/>
          </p:nvPr>
        </p:nvSpPr>
        <p:spPr>
          <a:xfrm>
            <a:off x="762000" y="4724400"/>
            <a:ext cx="6858000" cy="990600"/>
          </a:xfrm>
        </p:spPr>
        <p:txBody>
          <a:bodyPr anchor="t">
            <a:normAutofit/>
          </a:bodyPr>
          <a:lstStyle>
            <a:lvl1pPr marL="0" indent="0" algn="l">
              <a:buNone/>
              <a:defRPr sz="28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6" name="Date Placeholder 3"/>
          <p:cNvSpPr>
            <a:spLocks noGrp="1"/>
          </p:cNvSpPr>
          <p:nvPr>
            <p:ph type="dt" sz="half" idx="10"/>
          </p:nvPr>
        </p:nvSpPr>
        <p:spPr/>
        <p:txBody>
          <a:bodyPr/>
          <a:lstStyle>
            <a:lvl1pPr>
              <a:defRPr/>
            </a:lvl1pPr>
          </a:lstStyle>
          <a:p>
            <a:pPr>
              <a:defRPr/>
            </a:pPr>
            <a:fld id="{74848A7B-BE51-4506-854A-BD3B615EB6CB}" type="datetimeFigureOut">
              <a:rPr lang="en-GB"/>
              <a:pPr>
                <a:defRPr/>
              </a:pPr>
              <a:t>01/10/2019</a:t>
            </a:fld>
            <a:endParaRPr lang="en-GB"/>
          </a:p>
        </p:txBody>
      </p:sp>
      <p:sp>
        <p:nvSpPr>
          <p:cNvPr id="7" name="Footer Placeholder 4"/>
          <p:cNvSpPr>
            <a:spLocks noGrp="1"/>
          </p:cNvSpPr>
          <p:nvPr>
            <p:ph type="ftr" sz="quarter" idx="11"/>
          </p:nvPr>
        </p:nvSpPr>
        <p:spPr/>
        <p:txBody>
          <a:bodyPr/>
          <a:lstStyle>
            <a:lvl1pPr>
              <a:defRPr/>
            </a:lvl1pPr>
          </a:lstStyle>
          <a:p>
            <a:pPr>
              <a:defRPr/>
            </a:pPr>
            <a:endParaRPr lang="en-GB"/>
          </a:p>
        </p:txBody>
      </p:sp>
      <p:sp>
        <p:nvSpPr>
          <p:cNvPr id="8" name="Slide Number Placeholder 5"/>
          <p:cNvSpPr>
            <a:spLocks noGrp="1"/>
          </p:cNvSpPr>
          <p:nvPr>
            <p:ph type="sldNum" sz="quarter" idx="12"/>
          </p:nvPr>
        </p:nvSpPr>
        <p:spPr/>
        <p:txBody>
          <a:bodyPr/>
          <a:lstStyle>
            <a:lvl1pPr>
              <a:defRPr/>
            </a:lvl1pPr>
          </a:lstStyle>
          <a:p>
            <a:fld id="{999ED636-2EF2-4FFA-BD7B-173465DE46E4}" type="slidenum">
              <a:rPr lang="en-GB" altLang="en-US"/>
              <a:pPr/>
              <a:t>‹#›</a:t>
            </a:fld>
            <a:endParaRPr lang="en-GB" altLang="en-US"/>
          </a:p>
        </p:txBody>
      </p:sp>
    </p:spTree>
    <p:extLst>
      <p:ext uri="{BB962C8B-B14F-4D97-AF65-F5344CB8AC3E}">
        <p14:creationId xmlns:p14="http://schemas.microsoft.com/office/powerpoint/2010/main" val="17548556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14400" y="685800"/>
            <a:ext cx="7239000" cy="38862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5595FDD7-C805-4295-AC50-29876EC32043}" type="datetimeFigureOut">
              <a:rPr lang="en-GB"/>
              <a:pPr>
                <a:defRPr/>
              </a:pPr>
              <a:t>01/10/2019</a:t>
            </a:fld>
            <a:endParaRPr lang="en-GB"/>
          </a:p>
        </p:txBody>
      </p:sp>
      <p:sp>
        <p:nvSpPr>
          <p:cNvPr id="5" name="Footer Placeholder 4"/>
          <p:cNvSpPr>
            <a:spLocks noGrp="1"/>
          </p:cNvSpPr>
          <p:nvPr>
            <p:ph type="ftr" sz="quarter" idx="11"/>
          </p:nvPr>
        </p:nvSpPr>
        <p:spPr/>
        <p:txBody>
          <a:bodyPr/>
          <a:lstStyle>
            <a:lvl1pPr>
              <a:defRPr/>
            </a:lvl1pPr>
          </a:lstStyle>
          <a:p>
            <a:pPr>
              <a:defRPr/>
            </a:pPr>
            <a:endParaRPr lang="en-GB"/>
          </a:p>
        </p:txBody>
      </p:sp>
      <p:sp>
        <p:nvSpPr>
          <p:cNvPr id="6" name="Slide Number Placeholder 5"/>
          <p:cNvSpPr>
            <a:spLocks noGrp="1"/>
          </p:cNvSpPr>
          <p:nvPr>
            <p:ph type="sldNum" sz="quarter" idx="12"/>
          </p:nvPr>
        </p:nvSpPr>
        <p:spPr/>
        <p:txBody>
          <a:bodyPr/>
          <a:lstStyle>
            <a:lvl1pPr>
              <a:defRPr/>
            </a:lvl1pPr>
          </a:lstStyle>
          <a:p>
            <a:fld id="{641C0CF4-DA79-4630-8F60-212D20D8F996}" type="slidenum">
              <a:rPr lang="en-GB" altLang="en-US"/>
              <a:pPr/>
              <a:t>‹#›</a:t>
            </a:fld>
            <a:endParaRPr lang="en-GB" altLang="en-US"/>
          </a:p>
        </p:txBody>
      </p:sp>
    </p:spTree>
    <p:extLst>
      <p:ext uri="{BB962C8B-B14F-4D97-AF65-F5344CB8AC3E}">
        <p14:creationId xmlns:p14="http://schemas.microsoft.com/office/powerpoint/2010/main" val="32805973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62000" y="685801"/>
            <a:ext cx="1828800" cy="5410199"/>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90800" y="685801"/>
            <a:ext cx="5715000" cy="48768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BEE3579B-92AB-48D9-87A7-A118A2E0EC7F}" type="datetimeFigureOut">
              <a:rPr lang="en-GB"/>
              <a:pPr>
                <a:defRPr/>
              </a:pPr>
              <a:t>01/10/2019</a:t>
            </a:fld>
            <a:endParaRPr lang="en-GB"/>
          </a:p>
        </p:txBody>
      </p:sp>
      <p:sp>
        <p:nvSpPr>
          <p:cNvPr id="5" name="Footer Placeholder 4"/>
          <p:cNvSpPr>
            <a:spLocks noGrp="1"/>
          </p:cNvSpPr>
          <p:nvPr>
            <p:ph type="ftr" sz="quarter" idx="11"/>
          </p:nvPr>
        </p:nvSpPr>
        <p:spPr/>
        <p:txBody>
          <a:bodyPr/>
          <a:lstStyle>
            <a:lvl1pPr>
              <a:defRPr/>
            </a:lvl1pPr>
          </a:lstStyle>
          <a:p>
            <a:pPr>
              <a:defRPr/>
            </a:pPr>
            <a:endParaRPr lang="en-GB"/>
          </a:p>
        </p:txBody>
      </p:sp>
      <p:sp>
        <p:nvSpPr>
          <p:cNvPr id="6" name="Slide Number Placeholder 5"/>
          <p:cNvSpPr>
            <a:spLocks noGrp="1"/>
          </p:cNvSpPr>
          <p:nvPr>
            <p:ph type="sldNum" sz="quarter" idx="12"/>
          </p:nvPr>
        </p:nvSpPr>
        <p:spPr/>
        <p:txBody>
          <a:bodyPr/>
          <a:lstStyle>
            <a:lvl1pPr>
              <a:defRPr/>
            </a:lvl1pPr>
          </a:lstStyle>
          <a:p>
            <a:fld id="{7FF0FEE3-0B0E-4C64-B922-49BD4906015E}" type="slidenum">
              <a:rPr lang="en-GB" altLang="en-US"/>
              <a:pPr/>
              <a:t>‹#›</a:t>
            </a:fld>
            <a:endParaRPr lang="en-GB" altLang="en-US"/>
          </a:p>
        </p:txBody>
      </p:sp>
    </p:spTree>
    <p:extLst>
      <p:ext uri="{BB962C8B-B14F-4D97-AF65-F5344CB8AC3E}">
        <p14:creationId xmlns:p14="http://schemas.microsoft.com/office/powerpoint/2010/main" val="36368408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55576" y="476672"/>
            <a:ext cx="6781800" cy="16002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755576" y="2132856"/>
            <a:ext cx="7543800" cy="3886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5E3AA038-FB7B-4556-9F2A-BAAE1671D32A}" type="datetimeFigureOut">
              <a:rPr lang="en-GB"/>
              <a:pPr>
                <a:defRPr/>
              </a:pPr>
              <a:t>01/10/2019</a:t>
            </a:fld>
            <a:endParaRPr lang="en-GB"/>
          </a:p>
        </p:txBody>
      </p:sp>
      <p:sp>
        <p:nvSpPr>
          <p:cNvPr id="5" name="Footer Placeholder 4"/>
          <p:cNvSpPr>
            <a:spLocks noGrp="1"/>
          </p:cNvSpPr>
          <p:nvPr>
            <p:ph type="ftr" sz="quarter" idx="11"/>
          </p:nvPr>
        </p:nvSpPr>
        <p:spPr/>
        <p:txBody>
          <a:bodyPr/>
          <a:lstStyle>
            <a:lvl1pPr>
              <a:defRPr/>
            </a:lvl1pPr>
          </a:lstStyle>
          <a:p>
            <a:pPr>
              <a:defRPr/>
            </a:pPr>
            <a:endParaRPr lang="en-GB"/>
          </a:p>
        </p:txBody>
      </p:sp>
      <p:sp>
        <p:nvSpPr>
          <p:cNvPr id="6" name="Slide Number Placeholder 5"/>
          <p:cNvSpPr>
            <a:spLocks noGrp="1"/>
          </p:cNvSpPr>
          <p:nvPr>
            <p:ph type="sldNum" sz="quarter" idx="12"/>
          </p:nvPr>
        </p:nvSpPr>
        <p:spPr/>
        <p:txBody>
          <a:bodyPr/>
          <a:lstStyle>
            <a:lvl1pPr>
              <a:defRPr/>
            </a:lvl1pPr>
          </a:lstStyle>
          <a:p>
            <a:fld id="{33F2FE07-FF24-4A65-9F7B-19C3E95FCB2B}" type="slidenum">
              <a:rPr lang="en-GB" altLang="en-US"/>
              <a:pPr/>
              <a:t>‹#›</a:t>
            </a:fld>
            <a:endParaRPr lang="en-GB" altLang="en-US"/>
          </a:p>
        </p:txBody>
      </p:sp>
    </p:spTree>
    <p:extLst>
      <p:ext uri="{BB962C8B-B14F-4D97-AF65-F5344CB8AC3E}">
        <p14:creationId xmlns:p14="http://schemas.microsoft.com/office/powerpoint/2010/main" val="8682291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Rectangle 6"/>
          <p:cNvSpPr/>
          <p:nvPr/>
        </p:nvSpPr>
        <p:spPr>
          <a:xfrm>
            <a:off x="777875" y="0"/>
            <a:ext cx="7543800" cy="304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Rectangle 7"/>
          <p:cNvSpPr/>
          <p:nvPr/>
        </p:nvSpPr>
        <p:spPr>
          <a:xfrm>
            <a:off x="777875" y="6172200"/>
            <a:ext cx="7543800" cy="2698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title"/>
          </p:nvPr>
        </p:nvSpPr>
        <p:spPr>
          <a:xfrm>
            <a:off x="762000" y="3276600"/>
            <a:ext cx="7543800" cy="1676400"/>
          </a:xfrm>
        </p:spPr>
        <p:txBody>
          <a:bodyPr/>
          <a:lstStyle>
            <a:lvl1pPr algn="l">
              <a:defRPr sz="54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62000" y="4953000"/>
            <a:ext cx="6858000" cy="914400"/>
          </a:xfrm>
        </p:spPr>
        <p:txBody>
          <a:bodyPr anchor="t">
            <a:normAutofit/>
          </a:bodyPr>
          <a:lstStyle>
            <a:lvl1pPr marL="0" indent="0">
              <a:buNone/>
              <a:defRPr sz="28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6" name="Date Placeholder 3"/>
          <p:cNvSpPr>
            <a:spLocks noGrp="1"/>
          </p:cNvSpPr>
          <p:nvPr>
            <p:ph type="dt" sz="half" idx="10"/>
          </p:nvPr>
        </p:nvSpPr>
        <p:spPr/>
        <p:txBody>
          <a:bodyPr/>
          <a:lstStyle>
            <a:lvl1pPr>
              <a:defRPr/>
            </a:lvl1pPr>
          </a:lstStyle>
          <a:p>
            <a:pPr>
              <a:defRPr/>
            </a:pPr>
            <a:fld id="{A5FCC882-15B1-4BA8-AEFA-B8CF55BDCD12}" type="datetimeFigureOut">
              <a:rPr lang="en-GB"/>
              <a:pPr>
                <a:defRPr/>
              </a:pPr>
              <a:t>01/10/2019</a:t>
            </a:fld>
            <a:endParaRPr lang="en-GB"/>
          </a:p>
        </p:txBody>
      </p:sp>
      <p:sp>
        <p:nvSpPr>
          <p:cNvPr id="7" name="Footer Placeholder 4"/>
          <p:cNvSpPr>
            <a:spLocks noGrp="1"/>
          </p:cNvSpPr>
          <p:nvPr>
            <p:ph type="ftr" sz="quarter" idx="11"/>
          </p:nvPr>
        </p:nvSpPr>
        <p:spPr/>
        <p:txBody>
          <a:bodyPr/>
          <a:lstStyle>
            <a:lvl1pPr>
              <a:defRPr/>
            </a:lvl1pPr>
          </a:lstStyle>
          <a:p>
            <a:pPr>
              <a:defRPr/>
            </a:pPr>
            <a:endParaRPr lang="en-GB"/>
          </a:p>
        </p:txBody>
      </p:sp>
      <p:sp>
        <p:nvSpPr>
          <p:cNvPr id="8" name="Slide Number Placeholder 5"/>
          <p:cNvSpPr>
            <a:spLocks noGrp="1"/>
          </p:cNvSpPr>
          <p:nvPr>
            <p:ph type="sldNum" sz="quarter" idx="12"/>
          </p:nvPr>
        </p:nvSpPr>
        <p:spPr/>
        <p:txBody>
          <a:bodyPr/>
          <a:lstStyle>
            <a:lvl1pPr>
              <a:defRPr/>
            </a:lvl1pPr>
          </a:lstStyle>
          <a:p>
            <a:fld id="{BB8ED186-0404-4D09-B00F-75B8BECCCD98}" type="slidenum">
              <a:rPr lang="en-GB" altLang="en-US"/>
              <a:pPr/>
              <a:t>‹#›</a:t>
            </a:fld>
            <a:endParaRPr lang="en-GB" altLang="en-US"/>
          </a:p>
        </p:txBody>
      </p:sp>
    </p:spTree>
    <p:extLst>
      <p:ext uri="{BB962C8B-B14F-4D97-AF65-F5344CB8AC3E}">
        <p14:creationId xmlns:p14="http://schemas.microsoft.com/office/powerpoint/2010/main" val="4573362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762000" y="609601"/>
            <a:ext cx="3657600" cy="37673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609601"/>
            <a:ext cx="3657600" cy="37673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0FCC5768-A361-4A50-A2D8-6A231ED6C8FB}" type="datetimeFigureOut">
              <a:rPr lang="en-GB"/>
              <a:pPr>
                <a:defRPr/>
              </a:pPr>
              <a:t>01/10/2019</a:t>
            </a:fld>
            <a:endParaRPr lang="en-GB"/>
          </a:p>
        </p:txBody>
      </p:sp>
      <p:sp>
        <p:nvSpPr>
          <p:cNvPr id="6" name="Footer Placeholder 4"/>
          <p:cNvSpPr>
            <a:spLocks noGrp="1"/>
          </p:cNvSpPr>
          <p:nvPr>
            <p:ph type="ftr" sz="quarter" idx="11"/>
          </p:nvPr>
        </p:nvSpPr>
        <p:spPr/>
        <p:txBody>
          <a:bodyPr/>
          <a:lstStyle>
            <a:lvl1pPr>
              <a:defRPr/>
            </a:lvl1pPr>
          </a:lstStyle>
          <a:p>
            <a:pPr>
              <a:defRPr/>
            </a:pPr>
            <a:endParaRPr lang="en-GB"/>
          </a:p>
        </p:txBody>
      </p:sp>
      <p:sp>
        <p:nvSpPr>
          <p:cNvPr id="7" name="Slide Number Placeholder 5"/>
          <p:cNvSpPr>
            <a:spLocks noGrp="1"/>
          </p:cNvSpPr>
          <p:nvPr>
            <p:ph type="sldNum" sz="quarter" idx="12"/>
          </p:nvPr>
        </p:nvSpPr>
        <p:spPr/>
        <p:txBody>
          <a:bodyPr/>
          <a:lstStyle>
            <a:lvl1pPr>
              <a:defRPr/>
            </a:lvl1pPr>
          </a:lstStyle>
          <a:p>
            <a:fld id="{24D3FDE7-6840-4482-83AE-827354C36833}" type="slidenum">
              <a:rPr lang="en-GB" altLang="en-US"/>
              <a:pPr/>
              <a:t>‹#›</a:t>
            </a:fld>
            <a:endParaRPr lang="en-GB" altLang="en-US"/>
          </a:p>
        </p:txBody>
      </p:sp>
    </p:spTree>
    <p:extLst>
      <p:ext uri="{BB962C8B-B14F-4D97-AF65-F5344CB8AC3E}">
        <p14:creationId xmlns:p14="http://schemas.microsoft.com/office/powerpoint/2010/main" val="40477619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cxnSp>
        <p:nvCxnSpPr>
          <p:cNvPr id="7" name="Straight Connector 10"/>
          <p:cNvCxnSpPr/>
          <p:nvPr/>
        </p:nvCxnSpPr>
        <p:spPr>
          <a:xfrm>
            <a:off x="758825" y="1249363"/>
            <a:ext cx="3657600" cy="1587"/>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12"/>
          <p:cNvCxnSpPr/>
          <p:nvPr/>
        </p:nvCxnSpPr>
        <p:spPr>
          <a:xfrm>
            <a:off x="4645025" y="1249363"/>
            <a:ext cx="3657600" cy="1587"/>
          </a:xfrm>
          <a:prstGeom prst="line">
            <a:avLst/>
          </a:prstGeom>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758952" y="609600"/>
            <a:ext cx="3657600" cy="639762"/>
          </a:xfrm>
        </p:spPr>
        <p:txBody>
          <a:bodyPr anchor="b">
            <a:noAutofit/>
          </a:bodyPr>
          <a:lstStyle>
            <a:lvl1pPr marL="0" indent="0">
              <a:buNone/>
              <a:defRPr sz="2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758952" y="1329264"/>
            <a:ext cx="3657600" cy="3048000"/>
          </a:xfrm>
        </p:spPr>
        <p:txBody>
          <a:bodyPr anchor="t"/>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152" y="609600"/>
            <a:ext cx="3657600" cy="639762"/>
          </a:xfrm>
        </p:spPr>
        <p:txBody>
          <a:bodyPr anchor="b">
            <a:noAutofit/>
          </a:bodyPr>
          <a:lstStyle>
            <a:lvl1pPr marL="0" indent="0">
              <a:buNone/>
              <a:defRPr sz="2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152" y="1329264"/>
            <a:ext cx="3657600" cy="3048000"/>
          </a:xfrm>
        </p:spPr>
        <p:txBody>
          <a:bodyPr anchor="t"/>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Date Placeholder 6"/>
          <p:cNvSpPr>
            <a:spLocks noGrp="1"/>
          </p:cNvSpPr>
          <p:nvPr>
            <p:ph type="dt" sz="half" idx="10"/>
          </p:nvPr>
        </p:nvSpPr>
        <p:spPr/>
        <p:txBody>
          <a:bodyPr/>
          <a:lstStyle>
            <a:lvl1pPr>
              <a:defRPr/>
            </a:lvl1pPr>
          </a:lstStyle>
          <a:p>
            <a:pPr>
              <a:defRPr/>
            </a:pPr>
            <a:fld id="{1D0D7B85-583E-4349-B1D9-F637C6FE742A}" type="datetimeFigureOut">
              <a:rPr lang="en-GB"/>
              <a:pPr>
                <a:defRPr/>
              </a:pPr>
              <a:t>01/10/2019</a:t>
            </a:fld>
            <a:endParaRPr lang="en-GB"/>
          </a:p>
        </p:txBody>
      </p:sp>
      <p:sp>
        <p:nvSpPr>
          <p:cNvPr id="10" name="Footer Placeholder 7"/>
          <p:cNvSpPr>
            <a:spLocks noGrp="1"/>
          </p:cNvSpPr>
          <p:nvPr>
            <p:ph type="ftr" sz="quarter" idx="11"/>
          </p:nvPr>
        </p:nvSpPr>
        <p:spPr/>
        <p:txBody>
          <a:bodyPr/>
          <a:lstStyle>
            <a:lvl1pPr>
              <a:defRPr/>
            </a:lvl1pPr>
          </a:lstStyle>
          <a:p>
            <a:pPr>
              <a:defRPr/>
            </a:pPr>
            <a:endParaRPr lang="en-GB"/>
          </a:p>
        </p:txBody>
      </p:sp>
      <p:sp>
        <p:nvSpPr>
          <p:cNvPr id="11" name="Slide Number Placeholder 8"/>
          <p:cNvSpPr>
            <a:spLocks noGrp="1"/>
          </p:cNvSpPr>
          <p:nvPr>
            <p:ph type="sldNum" sz="quarter" idx="12"/>
          </p:nvPr>
        </p:nvSpPr>
        <p:spPr/>
        <p:txBody>
          <a:bodyPr/>
          <a:lstStyle>
            <a:lvl1pPr>
              <a:defRPr/>
            </a:lvl1pPr>
          </a:lstStyle>
          <a:p>
            <a:fld id="{20CB17D4-0534-4739-A2CA-290586A43BA4}" type="slidenum">
              <a:rPr lang="en-GB" altLang="en-US"/>
              <a:pPr/>
              <a:t>‹#›</a:t>
            </a:fld>
            <a:endParaRPr lang="en-GB" altLang="en-US"/>
          </a:p>
        </p:txBody>
      </p:sp>
    </p:spTree>
    <p:extLst>
      <p:ext uri="{BB962C8B-B14F-4D97-AF65-F5344CB8AC3E}">
        <p14:creationId xmlns:p14="http://schemas.microsoft.com/office/powerpoint/2010/main" val="1906163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3"/>
          <p:cNvSpPr>
            <a:spLocks noGrp="1"/>
          </p:cNvSpPr>
          <p:nvPr>
            <p:ph type="dt" sz="half" idx="10"/>
          </p:nvPr>
        </p:nvSpPr>
        <p:spPr/>
        <p:txBody>
          <a:bodyPr/>
          <a:lstStyle>
            <a:lvl1pPr>
              <a:defRPr/>
            </a:lvl1pPr>
          </a:lstStyle>
          <a:p>
            <a:pPr>
              <a:defRPr/>
            </a:pPr>
            <a:fld id="{A72C0239-3668-41A6-9C28-FE9E28DEFFC4}" type="datetimeFigureOut">
              <a:rPr lang="en-GB"/>
              <a:pPr>
                <a:defRPr/>
              </a:pPr>
              <a:t>01/10/2019</a:t>
            </a:fld>
            <a:endParaRPr lang="en-GB"/>
          </a:p>
        </p:txBody>
      </p:sp>
      <p:sp>
        <p:nvSpPr>
          <p:cNvPr id="4" name="Footer Placeholder 4"/>
          <p:cNvSpPr>
            <a:spLocks noGrp="1"/>
          </p:cNvSpPr>
          <p:nvPr>
            <p:ph type="ftr" sz="quarter" idx="11"/>
          </p:nvPr>
        </p:nvSpPr>
        <p:spPr/>
        <p:txBody>
          <a:bodyPr/>
          <a:lstStyle>
            <a:lvl1pPr>
              <a:defRPr/>
            </a:lvl1pPr>
          </a:lstStyle>
          <a:p>
            <a:pPr>
              <a:defRPr/>
            </a:pPr>
            <a:endParaRPr lang="en-GB"/>
          </a:p>
        </p:txBody>
      </p:sp>
      <p:sp>
        <p:nvSpPr>
          <p:cNvPr id="5" name="Slide Number Placeholder 5"/>
          <p:cNvSpPr>
            <a:spLocks noGrp="1"/>
          </p:cNvSpPr>
          <p:nvPr>
            <p:ph type="sldNum" sz="quarter" idx="12"/>
          </p:nvPr>
        </p:nvSpPr>
        <p:spPr/>
        <p:txBody>
          <a:bodyPr/>
          <a:lstStyle>
            <a:lvl1pPr>
              <a:defRPr/>
            </a:lvl1pPr>
          </a:lstStyle>
          <a:p>
            <a:fld id="{E1F6F2C0-C1A5-4DDE-9788-5BBDBA9D33B3}" type="slidenum">
              <a:rPr lang="en-GB" altLang="en-US"/>
              <a:pPr/>
              <a:t>‹#›</a:t>
            </a:fld>
            <a:endParaRPr lang="en-GB" altLang="en-US"/>
          </a:p>
        </p:txBody>
      </p:sp>
    </p:spTree>
    <p:extLst>
      <p:ext uri="{BB962C8B-B14F-4D97-AF65-F5344CB8AC3E}">
        <p14:creationId xmlns:p14="http://schemas.microsoft.com/office/powerpoint/2010/main" val="25063253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6AF49A43-49EF-40DD-B744-2C9EB31F5E55}" type="datetimeFigureOut">
              <a:rPr lang="en-GB"/>
              <a:pPr>
                <a:defRPr/>
              </a:pPr>
              <a:t>01/10/2019</a:t>
            </a:fld>
            <a:endParaRPr lang="en-GB"/>
          </a:p>
        </p:txBody>
      </p:sp>
      <p:sp>
        <p:nvSpPr>
          <p:cNvPr id="3" name="Footer Placeholder 4"/>
          <p:cNvSpPr>
            <a:spLocks noGrp="1"/>
          </p:cNvSpPr>
          <p:nvPr>
            <p:ph type="ftr" sz="quarter" idx="11"/>
          </p:nvPr>
        </p:nvSpPr>
        <p:spPr/>
        <p:txBody>
          <a:bodyPr/>
          <a:lstStyle>
            <a:lvl1pPr>
              <a:defRPr/>
            </a:lvl1pPr>
          </a:lstStyle>
          <a:p>
            <a:pPr>
              <a:defRPr/>
            </a:pPr>
            <a:endParaRPr lang="en-GB"/>
          </a:p>
        </p:txBody>
      </p:sp>
      <p:sp>
        <p:nvSpPr>
          <p:cNvPr id="4" name="Slide Number Placeholder 5"/>
          <p:cNvSpPr>
            <a:spLocks noGrp="1"/>
          </p:cNvSpPr>
          <p:nvPr>
            <p:ph type="sldNum" sz="quarter" idx="12"/>
          </p:nvPr>
        </p:nvSpPr>
        <p:spPr/>
        <p:txBody>
          <a:bodyPr/>
          <a:lstStyle>
            <a:lvl1pPr>
              <a:defRPr/>
            </a:lvl1pPr>
          </a:lstStyle>
          <a:p>
            <a:fld id="{4ADB8F8F-ACB3-490A-9523-21972B3A04DE}" type="slidenum">
              <a:rPr lang="en-GB" altLang="en-US"/>
              <a:pPr/>
              <a:t>‹#›</a:t>
            </a:fld>
            <a:endParaRPr lang="en-GB" altLang="en-US"/>
          </a:p>
        </p:txBody>
      </p:sp>
    </p:spTree>
    <p:extLst>
      <p:ext uri="{BB962C8B-B14F-4D97-AF65-F5344CB8AC3E}">
        <p14:creationId xmlns:p14="http://schemas.microsoft.com/office/powerpoint/2010/main" val="27911224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cxnSp>
        <p:nvCxnSpPr>
          <p:cNvPr id="5" name="Straight Connector 4"/>
          <p:cNvCxnSpPr/>
          <p:nvPr/>
        </p:nvCxnSpPr>
        <p:spPr>
          <a:xfrm rot="5400000">
            <a:off x="1677194" y="2515394"/>
            <a:ext cx="3810000" cy="1588"/>
          </a:xfrm>
          <a:prstGeom prst="line">
            <a:avLst/>
          </a:prstGeom>
          <a:ln>
            <a:solidFill>
              <a:schemeClr val="tx2">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762000" y="4572000"/>
            <a:ext cx="6784848" cy="1600200"/>
          </a:xfrm>
        </p:spPr>
        <p:txBody>
          <a:bodyPr>
            <a:normAutofit/>
          </a:bodyPr>
          <a:lstStyle>
            <a:lvl1pPr algn="l">
              <a:defRPr sz="5400" b="0"/>
            </a:lvl1pPr>
          </a:lstStyle>
          <a:p>
            <a:r>
              <a:rPr lang="en-US" smtClean="0"/>
              <a:t>Click to edit Master title style</a:t>
            </a:r>
            <a:endParaRPr lang="en-US"/>
          </a:p>
        </p:txBody>
      </p:sp>
      <p:sp>
        <p:nvSpPr>
          <p:cNvPr id="3" name="Content Placeholder 2"/>
          <p:cNvSpPr>
            <a:spLocks noGrp="1"/>
          </p:cNvSpPr>
          <p:nvPr>
            <p:ph idx="1"/>
          </p:nvPr>
        </p:nvSpPr>
        <p:spPr>
          <a:xfrm>
            <a:off x="3710866" y="457200"/>
            <a:ext cx="4594934" cy="4114799"/>
          </a:xfrm>
        </p:spPr>
        <p:txBody>
          <a:bodyPr/>
          <a:lstStyle>
            <a:lvl1pPr>
              <a:defRPr sz="2400"/>
            </a:lvl1pPr>
            <a:lvl2pPr>
              <a:defRPr sz="22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62001" y="457200"/>
            <a:ext cx="2673657" cy="4114800"/>
          </a:xfrm>
        </p:spPr>
        <p:txBody>
          <a:bodyPr>
            <a:normAutofit/>
          </a:bodyPr>
          <a:lstStyle>
            <a:lvl1pPr marL="0" indent="0">
              <a:buNone/>
              <a:defRPr sz="21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Date Placeholder 4"/>
          <p:cNvSpPr>
            <a:spLocks noGrp="1"/>
          </p:cNvSpPr>
          <p:nvPr>
            <p:ph type="dt" sz="half" idx="10"/>
          </p:nvPr>
        </p:nvSpPr>
        <p:spPr/>
        <p:txBody>
          <a:bodyPr/>
          <a:lstStyle>
            <a:lvl1pPr>
              <a:defRPr/>
            </a:lvl1pPr>
          </a:lstStyle>
          <a:p>
            <a:pPr>
              <a:defRPr/>
            </a:pPr>
            <a:fld id="{26EED0D7-ABA9-4580-881C-2F4B8A4B33FD}" type="datetimeFigureOut">
              <a:rPr lang="en-GB"/>
              <a:pPr>
                <a:defRPr/>
              </a:pPr>
              <a:t>01/10/2019</a:t>
            </a:fld>
            <a:endParaRPr lang="en-GB"/>
          </a:p>
        </p:txBody>
      </p:sp>
      <p:sp>
        <p:nvSpPr>
          <p:cNvPr id="7" name="Footer Placeholder 5"/>
          <p:cNvSpPr>
            <a:spLocks noGrp="1"/>
          </p:cNvSpPr>
          <p:nvPr>
            <p:ph type="ftr" sz="quarter" idx="11"/>
          </p:nvPr>
        </p:nvSpPr>
        <p:spPr/>
        <p:txBody>
          <a:bodyPr/>
          <a:lstStyle>
            <a:lvl1pPr>
              <a:defRPr/>
            </a:lvl1pPr>
          </a:lstStyle>
          <a:p>
            <a:pPr>
              <a:defRPr/>
            </a:pPr>
            <a:endParaRPr lang="en-GB"/>
          </a:p>
        </p:txBody>
      </p:sp>
      <p:sp>
        <p:nvSpPr>
          <p:cNvPr id="8" name="Slide Number Placeholder 6"/>
          <p:cNvSpPr>
            <a:spLocks noGrp="1"/>
          </p:cNvSpPr>
          <p:nvPr>
            <p:ph type="sldNum" sz="quarter" idx="12"/>
          </p:nvPr>
        </p:nvSpPr>
        <p:spPr/>
        <p:txBody>
          <a:bodyPr/>
          <a:lstStyle>
            <a:lvl1pPr>
              <a:defRPr/>
            </a:lvl1pPr>
          </a:lstStyle>
          <a:p>
            <a:fld id="{FFC55278-12BE-47C3-A015-60279BC07123}" type="slidenum">
              <a:rPr lang="en-GB" altLang="en-US"/>
              <a:pPr/>
              <a:t>‹#›</a:t>
            </a:fld>
            <a:endParaRPr lang="en-GB" altLang="en-US"/>
          </a:p>
        </p:txBody>
      </p:sp>
    </p:spTree>
    <p:extLst>
      <p:ext uri="{BB962C8B-B14F-4D97-AF65-F5344CB8AC3E}">
        <p14:creationId xmlns:p14="http://schemas.microsoft.com/office/powerpoint/2010/main" val="6756444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8952" y="4572000"/>
            <a:ext cx="6784848" cy="1600200"/>
          </a:xfrm>
        </p:spPr>
        <p:txBody>
          <a:bodyPr>
            <a:normAutofit/>
          </a:bodyPr>
          <a:lstStyle>
            <a:lvl1pPr algn="l">
              <a:defRPr sz="5400" b="0"/>
            </a:lvl1pPr>
          </a:lstStyle>
          <a:p>
            <a:r>
              <a:rPr lang="en-US" smtClean="0"/>
              <a:t>Click to edit Master title style</a:t>
            </a:r>
            <a:endParaRPr lang="en-US" dirty="0"/>
          </a:p>
        </p:txBody>
      </p:sp>
      <p:sp>
        <p:nvSpPr>
          <p:cNvPr id="3" name="Picture Placeholder 2"/>
          <p:cNvSpPr>
            <a:spLocks noGrp="1"/>
          </p:cNvSpPr>
          <p:nvPr>
            <p:ph type="pic" idx="1"/>
          </p:nvPr>
        </p:nvSpPr>
        <p:spPr>
          <a:xfrm>
            <a:off x="777240" y="457200"/>
            <a:ext cx="7543800" cy="2895600"/>
          </a:xfrm>
          <a:ln w="6350">
            <a:solidFill>
              <a:schemeClr val="tx2"/>
            </a:solidFill>
          </a:ln>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850392" y="3505200"/>
            <a:ext cx="7391400" cy="804862"/>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0628D8E1-493B-4ED0-B122-90902C894752}" type="datetimeFigureOut">
              <a:rPr lang="en-GB"/>
              <a:pPr>
                <a:defRPr/>
              </a:pPr>
              <a:t>01/10/2019</a:t>
            </a:fld>
            <a:endParaRPr lang="en-GB"/>
          </a:p>
        </p:txBody>
      </p:sp>
      <p:sp>
        <p:nvSpPr>
          <p:cNvPr id="6" name="Footer Placeholder 4"/>
          <p:cNvSpPr>
            <a:spLocks noGrp="1"/>
          </p:cNvSpPr>
          <p:nvPr>
            <p:ph type="ftr" sz="quarter" idx="11"/>
          </p:nvPr>
        </p:nvSpPr>
        <p:spPr/>
        <p:txBody>
          <a:bodyPr/>
          <a:lstStyle>
            <a:lvl1pPr>
              <a:defRPr/>
            </a:lvl1pPr>
          </a:lstStyle>
          <a:p>
            <a:pPr>
              <a:defRPr/>
            </a:pPr>
            <a:endParaRPr lang="en-GB"/>
          </a:p>
        </p:txBody>
      </p:sp>
      <p:sp>
        <p:nvSpPr>
          <p:cNvPr id="7" name="Slide Number Placeholder 5"/>
          <p:cNvSpPr>
            <a:spLocks noGrp="1"/>
          </p:cNvSpPr>
          <p:nvPr>
            <p:ph type="sldNum" sz="quarter" idx="12"/>
          </p:nvPr>
        </p:nvSpPr>
        <p:spPr/>
        <p:txBody>
          <a:bodyPr/>
          <a:lstStyle>
            <a:lvl1pPr>
              <a:defRPr/>
            </a:lvl1pPr>
          </a:lstStyle>
          <a:p>
            <a:fld id="{58AD4374-A45E-4AFC-8ABB-7D0E55624645}" type="slidenum">
              <a:rPr lang="en-GB" altLang="en-US"/>
              <a:pPr/>
              <a:t>‹#›</a:t>
            </a:fld>
            <a:endParaRPr lang="en-GB" altLang="en-US"/>
          </a:p>
        </p:txBody>
      </p:sp>
    </p:spTree>
    <p:extLst>
      <p:ext uri="{BB962C8B-B14F-4D97-AF65-F5344CB8AC3E}">
        <p14:creationId xmlns:p14="http://schemas.microsoft.com/office/powerpoint/2010/main" val="35887641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762000" y="4572000"/>
            <a:ext cx="678180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smtClean="0"/>
              <a:t>Click to edit Master title style</a:t>
            </a:r>
          </a:p>
        </p:txBody>
      </p:sp>
      <p:sp>
        <p:nvSpPr>
          <p:cNvPr id="2051" name="Text Placeholder 2"/>
          <p:cNvSpPr>
            <a:spLocks noGrp="1"/>
          </p:cNvSpPr>
          <p:nvPr>
            <p:ph type="body" idx="1"/>
          </p:nvPr>
        </p:nvSpPr>
        <p:spPr bwMode="auto">
          <a:xfrm>
            <a:off x="762000" y="685800"/>
            <a:ext cx="7543800"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 name="Date Placeholder 3"/>
          <p:cNvSpPr>
            <a:spLocks noGrp="1"/>
          </p:cNvSpPr>
          <p:nvPr>
            <p:ph type="dt" sz="half" idx="2"/>
          </p:nvPr>
        </p:nvSpPr>
        <p:spPr>
          <a:xfrm>
            <a:off x="6248400" y="6208713"/>
            <a:ext cx="2133600" cy="365125"/>
          </a:xfrm>
          <a:prstGeom prst="rect">
            <a:avLst/>
          </a:prstGeom>
        </p:spPr>
        <p:txBody>
          <a:bodyPr vert="horz" lIns="91440" tIns="45720" rIns="91440" bIns="45720" rtlCol="0" anchor="ctr"/>
          <a:lstStyle>
            <a:lvl1pPr algn="r" fontAlgn="auto">
              <a:spcBef>
                <a:spcPts val="0"/>
              </a:spcBef>
              <a:spcAft>
                <a:spcPts val="0"/>
              </a:spcAft>
              <a:defRPr sz="1200" b="1">
                <a:solidFill>
                  <a:schemeClr val="tx2">
                    <a:lumMod val="90000"/>
                    <a:lumOff val="10000"/>
                  </a:schemeClr>
                </a:solidFill>
                <a:latin typeface="+mn-lt"/>
                <a:cs typeface="+mn-cs"/>
              </a:defRPr>
            </a:lvl1pPr>
          </a:lstStyle>
          <a:p>
            <a:pPr>
              <a:defRPr/>
            </a:pPr>
            <a:fld id="{D63F587C-3B90-425F-9120-4CC937000193}" type="datetimeFigureOut">
              <a:rPr lang="en-GB"/>
              <a:pPr>
                <a:defRPr/>
              </a:pPr>
              <a:t>01/10/2019</a:t>
            </a:fld>
            <a:endParaRPr lang="en-GB"/>
          </a:p>
        </p:txBody>
      </p:sp>
      <p:sp>
        <p:nvSpPr>
          <p:cNvPr id="5" name="Footer Placeholder 4"/>
          <p:cNvSpPr>
            <a:spLocks noGrp="1"/>
          </p:cNvSpPr>
          <p:nvPr>
            <p:ph type="ftr" sz="quarter" idx="3"/>
          </p:nvPr>
        </p:nvSpPr>
        <p:spPr>
          <a:xfrm>
            <a:off x="762000" y="6208713"/>
            <a:ext cx="4873625" cy="365125"/>
          </a:xfrm>
          <a:prstGeom prst="rect">
            <a:avLst/>
          </a:prstGeom>
        </p:spPr>
        <p:txBody>
          <a:bodyPr vert="horz" lIns="91440" tIns="45720" rIns="91440" bIns="45720" rtlCol="0" anchor="ctr"/>
          <a:lstStyle>
            <a:lvl1pPr algn="l" fontAlgn="auto">
              <a:spcBef>
                <a:spcPts val="0"/>
              </a:spcBef>
              <a:spcAft>
                <a:spcPts val="0"/>
              </a:spcAft>
              <a:defRPr sz="1200" b="1">
                <a:solidFill>
                  <a:schemeClr val="tx2">
                    <a:lumMod val="90000"/>
                    <a:lumOff val="10000"/>
                  </a:schemeClr>
                </a:solidFill>
                <a:latin typeface="+mn-lt"/>
                <a:cs typeface="+mn-cs"/>
              </a:defRPr>
            </a:lvl1pPr>
          </a:lstStyle>
          <a:p>
            <a:pPr>
              <a:defRPr/>
            </a:pPr>
            <a:endParaRPr lang="en-GB"/>
          </a:p>
        </p:txBody>
      </p:sp>
      <p:sp>
        <p:nvSpPr>
          <p:cNvPr id="6" name="Slide Number Placeholder 5"/>
          <p:cNvSpPr>
            <a:spLocks noGrp="1"/>
          </p:cNvSpPr>
          <p:nvPr>
            <p:ph type="sldNum" sz="quarter" idx="4"/>
          </p:nvPr>
        </p:nvSpPr>
        <p:spPr>
          <a:xfrm>
            <a:off x="7620000" y="5688013"/>
            <a:ext cx="762000" cy="365125"/>
          </a:xfrm>
          <a:prstGeom prst="rect">
            <a:avLst/>
          </a:prstGeom>
        </p:spPr>
        <p:txBody>
          <a:bodyPr vert="horz" wrap="square" lIns="91440" tIns="45720" rIns="91440" bIns="45720" numCol="1" anchor="ctr" anchorCtr="0" compatLnSpc="1">
            <a:prstTxWarp prst="textNoShape">
              <a:avLst/>
            </a:prstTxWarp>
          </a:bodyPr>
          <a:lstStyle>
            <a:lvl1pPr algn="r">
              <a:defRPr sz="2400">
                <a:solidFill>
                  <a:srgbClr val="262626"/>
                </a:solidFill>
              </a:defRPr>
            </a:lvl1pPr>
          </a:lstStyle>
          <a:p>
            <a:fld id="{A042C464-7092-4EE7-BE62-72428F2D9D1B}" type="slidenum">
              <a:rPr lang="en-GB" altLang="en-US"/>
              <a:pPr/>
              <a:t>‹#›</a:t>
            </a:fld>
            <a:endParaRPr lang="en-GB" altLang="en-US"/>
          </a:p>
        </p:txBody>
      </p:sp>
      <p:sp>
        <p:nvSpPr>
          <p:cNvPr id="8" name="Rectangle 7"/>
          <p:cNvSpPr/>
          <p:nvPr/>
        </p:nvSpPr>
        <p:spPr>
          <a:xfrm>
            <a:off x="777875" y="0"/>
            <a:ext cx="7543800" cy="381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 name="Rectangle 8"/>
          <p:cNvSpPr/>
          <p:nvPr/>
        </p:nvSpPr>
        <p:spPr>
          <a:xfrm>
            <a:off x="777875" y="6172200"/>
            <a:ext cx="7543800" cy="2698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Tree>
  </p:cSld>
  <p:clrMap bg1="lt1" tx1="dk1" bg2="lt2" tx2="dk2" accent1="accent1" accent2="accent2" accent3="accent3" accent4="accent4" accent5="accent5" accent6="accent6" hlink="hlink" folHlink="folHlink"/>
  <p:sldLayoutIdLst>
    <p:sldLayoutId id="2147483741" r:id="rId1"/>
    <p:sldLayoutId id="2147483734" r:id="rId2"/>
    <p:sldLayoutId id="2147483742" r:id="rId3"/>
    <p:sldLayoutId id="2147483735" r:id="rId4"/>
    <p:sldLayoutId id="2147483743" r:id="rId5"/>
    <p:sldLayoutId id="2147483736" r:id="rId6"/>
    <p:sldLayoutId id="2147483737" r:id="rId7"/>
    <p:sldLayoutId id="2147483744" r:id="rId8"/>
    <p:sldLayoutId id="2147483738" r:id="rId9"/>
    <p:sldLayoutId id="2147483739" r:id="rId10"/>
    <p:sldLayoutId id="2147483740" r:id="rId11"/>
  </p:sldLayoutIdLst>
  <p:txStyles>
    <p:titleStyle>
      <a:lvl1pPr algn="l" rtl="0" eaLnBrk="0" fontAlgn="base" hangingPunct="0">
        <a:spcBef>
          <a:spcPct val="0"/>
        </a:spcBef>
        <a:spcAft>
          <a:spcPct val="0"/>
        </a:spcAft>
        <a:defRPr sz="5400" kern="1200">
          <a:solidFill>
            <a:srgbClr val="262626"/>
          </a:solidFill>
          <a:latin typeface="+mj-lt"/>
          <a:ea typeface="+mj-ea"/>
          <a:cs typeface="+mj-cs"/>
        </a:defRPr>
      </a:lvl1pPr>
      <a:lvl2pPr algn="l" rtl="0" eaLnBrk="0" fontAlgn="base" hangingPunct="0">
        <a:spcBef>
          <a:spcPct val="0"/>
        </a:spcBef>
        <a:spcAft>
          <a:spcPct val="0"/>
        </a:spcAft>
        <a:defRPr sz="5400">
          <a:solidFill>
            <a:srgbClr val="262626"/>
          </a:solidFill>
          <a:latin typeface="Arial" pitchFamily="34" charset="0"/>
        </a:defRPr>
      </a:lvl2pPr>
      <a:lvl3pPr algn="l" rtl="0" eaLnBrk="0" fontAlgn="base" hangingPunct="0">
        <a:spcBef>
          <a:spcPct val="0"/>
        </a:spcBef>
        <a:spcAft>
          <a:spcPct val="0"/>
        </a:spcAft>
        <a:defRPr sz="5400">
          <a:solidFill>
            <a:srgbClr val="262626"/>
          </a:solidFill>
          <a:latin typeface="Arial" pitchFamily="34" charset="0"/>
        </a:defRPr>
      </a:lvl3pPr>
      <a:lvl4pPr algn="l" rtl="0" eaLnBrk="0" fontAlgn="base" hangingPunct="0">
        <a:spcBef>
          <a:spcPct val="0"/>
        </a:spcBef>
        <a:spcAft>
          <a:spcPct val="0"/>
        </a:spcAft>
        <a:defRPr sz="5400">
          <a:solidFill>
            <a:srgbClr val="262626"/>
          </a:solidFill>
          <a:latin typeface="Arial" pitchFamily="34" charset="0"/>
        </a:defRPr>
      </a:lvl4pPr>
      <a:lvl5pPr algn="l" rtl="0" eaLnBrk="0" fontAlgn="base" hangingPunct="0">
        <a:spcBef>
          <a:spcPct val="0"/>
        </a:spcBef>
        <a:spcAft>
          <a:spcPct val="0"/>
        </a:spcAft>
        <a:defRPr sz="5400">
          <a:solidFill>
            <a:srgbClr val="262626"/>
          </a:solidFill>
          <a:latin typeface="Arial"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3050" indent="-273050" algn="l" rtl="0" eaLnBrk="0" fontAlgn="base" hangingPunct="0">
        <a:spcBef>
          <a:spcPct val="20000"/>
        </a:spcBef>
        <a:spcAft>
          <a:spcPct val="0"/>
        </a:spcAft>
        <a:buClr>
          <a:schemeClr val="accent1"/>
        </a:buClr>
        <a:buFont typeface="Arial" panose="020B0604020202020204" pitchFamily="34" charset="0"/>
        <a:buChar char="•"/>
        <a:defRPr sz="2400" kern="1200">
          <a:solidFill>
            <a:schemeClr val="tx2"/>
          </a:solidFill>
          <a:latin typeface="+mn-lt"/>
          <a:ea typeface="+mn-ea"/>
          <a:cs typeface="+mn-cs"/>
        </a:defRPr>
      </a:lvl1pPr>
      <a:lvl2pPr marL="593725" indent="-273050" algn="l" rtl="0" eaLnBrk="0" fontAlgn="base" hangingPunct="0">
        <a:spcBef>
          <a:spcPct val="20000"/>
        </a:spcBef>
        <a:spcAft>
          <a:spcPct val="0"/>
        </a:spcAft>
        <a:buClr>
          <a:schemeClr val="accent1"/>
        </a:buClr>
        <a:buFont typeface="Arial" panose="020B0604020202020204" pitchFamily="34" charset="0"/>
        <a:buChar char="•"/>
        <a:defRPr sz="2200" kern="1200">
          <a:solidFill>
            <a:schemeClr val="tx2"/>
          </a:solidFill>
          <a:latin typeface="+mn-lt"/>
          <a:ea typeface="+mn-ea"/>
          <a:cs typeface="+mn-cs"/>
        </a:defRPr>
      </a:lvl2pPr>
      <a:lvl3pPr marL="868363" indent="-228600" algn="l" rtl="0" eaLnBrk="0" fontAlgn="base" hangingPunct="0">
        <a:spcBef>
          <a:spcPct val="20000"/>
        </a:spcBef>
        <a:spcAft>
          <a:spcPct val="0"/>
        </a:spcAft>
        <a:buClr>
          <a:schemeClr val="accent1"/>
        </a:buClr>
        <a:buFont typeface="Arial" panose="020B0604020202020204" pitchFamily="34" charset="0"/>
        <a:buChar char="•"/>
        <a:defRPr sz="2000" kern="1200">
          <a:solidFill>
            <a:schemeClr val="tx2"/>
          </a:solidFill>
          <a:latin typeface="+mn-lt"/>
          <a:ea typeface="+mn-ea"/>
          <a:cs typeface="+mn-cs"/>
        </a:defRPr>
      </a:lvl3pPr>
      <a:lvl4pPr marL="1143000" indent="-228600" algn="l" rtl="0" eaLnBrk="0" fontAlgn="base" hangingPunct="0">
        <a:spcBef>
          <a:spcPct val="20000"/>
        </a:spcBef>
        <a:spcAft>
          <a:spcPct val="0"/>
        </a:spcAft>
        <a:buClr>
          <a:schemeClr val="accent1"/>
        </a:buClr>
        <a:buFont typeface="Arial" panose="020B0604020202020204" pitchFamily="34" charset="0"/>
        <a:buChar char="•"/>
        <a:defRPr kern="1200">
          <a:solidFill>
            <a:schemeClr val="tx2"/>
          </a:solidFill>
          <a:latin typeface="+mn-lt"/>
          <a:ea typeface="+mn-ea"/>
          <a:cs typeface="+mn-cs"/>
        </a:defRPr>
      </a:lvl4pPr>
      <a:lvl5pPr marL="1371600" indent="-228600" algn="l" rtl="0" eaLnBrk="0" fontAlgn="base" hangingPunct="0">
        <a:spcBef>
          <a:spcPct val="20000"/>
        </a:spcBef>
        <a:spcAft>
          <a:spcPct val="0"/>
        </a:spcAft>
        <a:buClr>
          <a:schemeClr val="accent1"/>
        </a:buClr>
        <a:buFont typeface="Arial" panose="020B0604020202020204" pitchFamily="34" charset="0"/>
        <a:buChar char="•"/>
        <a:defRPr kern="1200">
          <a:solidFill>
            <a:schemeClr val="tx2"/>
          </a:solidFill>
          <a:latin typeface="+mn-lt"/>
          <a:ea typeface="+mn-ea"/>
          <a:cs typeface="+mn-cs"/>
        </a:defRPr>
      </a:lvl5pPr>
      <a:lvl6pPr marL="164592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6pPr>
      <a:lvl7pPr marL="1901952"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7pPr>
      <a:lvl8pPr marL="219456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8pPr>
      <a:lvl9pPr marL="246888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hyperlink" Target="mailto:david.kidner@southwales.ac.uk"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1.bin"/><Relationship Id="rId7" Type="http://schemas.openxmlformats.org/officeDocument/2006/relationships/image" Target="../media/image5.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6.png"/><Relationship Id="rId4" Type="http://schemas.openxmlformats.org/officeDocument/2006/relationships/image" Target="../media/image4.wmf"/></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ctrTitle"/>
          </p:nvPr>
        </p:nvSpPr>
        <p:spPr/>
        <p:txBody>
          <a:bodyPr/>
          <a:lstStyle/>
          <a:p>
            <a:pPr eaLnBrk="1" hangingPunct="1"/>
            <a:r>
              <a:rPr lang="en-GB" altLang="en-US" sz="4800" dirty="0" smtClean="0">
                <a:solidFill>
                  <a:schemeClr val="bg1"/>
                </a:solidFill>
                <a:latin typeface="Arial Black" panose="020B0A04020102020204" pitchFamily="34" charset="0"/>
              </a:rPr>
              <a:t>IS3S661</a:t>
            </a:r>
            <a:r>
              <a:rPr lang="en-GB" altLang="en-US" sz="4800" dirty="0" smtClean="0">
                <a:solidFill>
                  <a:schemeClr val="bg1"/>
                </a:solidFill>
                <a:latin typeface="Arial Black" panose="020B0A04020102020204" pitchFamily="34" charset="0"/>
              </a:rPr>
              <a:t/>
            </a:r>
            <a:br>
              <a:rPr lang="en-GB" altLang="en-US" sz="4800" dirty="0" smtClean="0">
                <a:solidFill>
                  <a:schemeClr val="bg1"/>
                </a:solidFill>
                <a:latin typeface="Arial Black" panose="020B0A04020102020204" pitchFamily="34" charset="0"/>
              </a:rPr>
            </a:br>
            <a:r>
              <a:rPr lang="en-GB" altLang="en-US" sz="4800" dirty="0" smtClean="0">
                <a:solidFill>
                  <a:schemeClr val="bg1"/>
                </a:solidFill>
                <a:latin typeface="Arial Black" panose="020B0A04020102020204" pitchFamily="34" charset="0"/>
              </a:rPr>
              <a:t>Strategic IS Management </a:t>
            </a:r>
            <a:r>
              <a:rPr lang="en-GB" altLang="en-US" sz="4800" dirty="0" smtClean="0"/>
              <a:t/>
            </a:r>
            <a:br>
              <a:rPr lang="en-GB" altLang="en-US" sz="4800" dirty="0" smtClean="0"/>
            </a:br>
            <a:r>
              <a:rPr lang="en-GB" altLang="en-US" sz="4800" dirty="0" smtClean="0"/>
              <a:t/>
            </a:r>
            <a:br>
              <a:rPr lang="en-GB" altLang="en-US" sz="4800" dirty="0" smtClean="0"/>
            </a:br>
            <a:r>
              <a:rPr lang="en-GB" altLang="en-US" sz="4800" dirty="0" smtClean="0"/>
              <a:t/>
            </a:r>
            <a:br>
              <a:rPr lang="en-GB" altLang="en-US" sz="4800" dirty="0" smtClean="0"/>
            </a:br>
            <a:endParaRPr lang="en-GB" altLang="en-US" sz="4800" dirty="0" smtClean="0"/>
          </a:p>
        </p:txBody>
      </p:sp>
      <p:sp>
        <p:nvSpPr>
          <p:cNvPr id="6147" name="Subtitle 2"/>
          <p:cNvSpPr>
            <a:spLocks noGrp="1"/>
          </p:cNvSpPr>
          <p:nvPr>
            <p:ph type="subTitle" idx="1"/>
          </p:nvPr>
        </p:nvSpPr>
        <p:spPr>
          <a:xfrm>
            <a:off x="762000" y="3573463"/>
            <a:ext cx="7842250" cy="2141537"/>
          </a:xfrm>
        </p:spPr>
        <p:txBody>
          <a:bodyPr>
            <a:normAutofit lnSpcReduction="10000"/>
          </a:bodyPr>
          <a:lstStyle/>
          <a:p>
            <a:pPr eaLnBrk="1" hangingPunct="1">
              <a:buFont typeface="Arial" charset="0"/>
              <a:buNone/>
              <a:defRPr/>
            </a:pPr>
            <a:r>
              <a:rPr lang="en-GB" altLang="en-US" sz="3500" b="1" dirty="0" smtClean="0">
                <a:solidFill>
                  <a:srgbClr val="C00000"/>
                </a:solidFill>
                <a:cs typeface="Arial" charset="0"/>
              </a:rPr>
              <a:t>Strategy </a:t>
            </a:r>
            <a:r>
              <a:rPr lang="en-GB" altLang="en-US" sz="3500" b="1" dirty="0" smtClean="0">
                <a:solidFill>
                  <a:srgbClr val="C00000"/>
                </a:solidFill>
                <a:cs typeface="Arial" charset="0"/>
              </a:rPr>
              <a:t>Initiation: </a:t>
            </a:r>
          </a:p>
          <a:p>
            <a:pPr eaLnBrk="1" hangingPunct="1">
              <a:buFont typeface="Arial" charset="0"/>
              <a:buNone/>
              <a:defRPr/>
            </a:pPr>
            <a:r>
              <a:rPr lang="en-GB" altLang="en-US" sz="3500" b="1" dirty="0" smtClean="0">
                <a:solidFill>
                  <a:srgbClr val="C00000"/>
                </a:solidFill>
                <a:cs typeface="Arial" charset="0"/>
              </a:rPr>
              <a:t>Vision and Environmental Analysis </a:t>
            </a:r>
          </a:p>
          <a:p>
            <a:pPr eaLnBrk="1" hangingPunct="1">
              <a:buFont typeface="Arial" charset="0"/>
              <a:buNone/>
              <a:defRPr/>
            </a:pPr>
            <a:endParaRPr lang="en-GB" altLang="en-US" dirty="0" smtClean="0">
              <a:cs typeface="Arial" charset="0"/>
            </a:endParaRPr>
          </a:p>
          <a:p>
            <a:pPr eaLnBrk="1" hangingPunct="1">
              <a:buFont typeface="Arial" charset="0"/>
              <a:buNone/>
              <a:defRPr/>
            </a:pPr>
            <a:r>
              <a:rPr lang="en-GB" altLang="en-US" dirty="0" smtClean="0">
                <a:cs typeface="Arial" charset="0"/>
              </a:rPr>
              <a:t>David </a:t>
            </a:r>
            <a:r>
              <a:rPr lang="en-GB" altLang="en-US" dirty="0" err="1" smtClean="0">
                <a:cs typeface="Arial" charset="0"/>
              </a:rPr>
              <a:t>Kidner</a:t>
            </a:r>
            <a:r>
              <a:rPr lang="en-GB" altLang="en-US" dirty="0" smtClean="0">
                <a:cs typeface="Arial" charset="0"/>
              </a:rPr>
              <a:t>  </a:t>
            </a:r>
            <a:r>
              <a:rPr lang="en-GB" altLang="en-US" sz="2000" dirty="0" smtClean="0">
                <a:cs typeface="Arial" charset="0"/>
              </a:rPr>
              <a:t>(J302) </a:t>
            </a:r>
            <a:r>
              <a:rPr lang="en-GB" altLang="en-US" sz="2000" dirty="0" smtClean="0">
                <a:cs typeface="Arial" charset="0"/>
                <a:hlinkClick r:id="rId2"/>
              </a:rPr>
              <a:t>david.kidner@southwales.ac.uk</a:t>
            </a:r>
            <a:endParaRPr lang="en-GB" altLang="en-US" sz="2000" dirty="0" smtClean="0">
              <a:cs typeface="Arial" charset="0"/>
            </a:endParaRPr>
          </a:p>
          <a:p>
            <a:pPr eaLnBrk="1" hangingPunct="1">
              <a:buFont typeface="Arial" charset="0"/>
              <a:buNone/>
              <a:defRPr/>
            </a:pPr>
            <a:endParaRPr lang="en-GB" altLang="en-US" sz="2000" dirty="0" smtClean="0"/>
          </a:p>
        </p:txBody>
      </p:sp>
      <p:pic>
        <p:nvPicPr>
          <p:cNvPr id="7172" name="Picture 4" descr="USW logo Raspberry Screen.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164388" y="31750"/>
            <a:ext cx="1079500" cy="1104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755650" y="476250"/>
            <a:ext cx="8064500" cy="1600200"/>
          </a:xfrm>
        </p:spPr>
        <p:txBody>
          <a:bodyPr/>
          <a:lstStyle/>
          <a:p>
            <a:r>
              <a:rPr lang="en-GB" altLang="en-US" smtClean="0"/>
              <a:t>Importance of VISION?</a:t>
            </a:r>
          </a:p>
        </p:txBody>
      </p:sp>
      <p:sp>
        <p:nvSpPr>
          <p:cNvPr id="15363" name="Content Placeholder 2"/>
          <p:cNvSpPr>
            <a:spLocks noGrp="1"/>
          </p:cNvSpPr>
          <p:nvPr>
            <p:ph idx="1"/>
          </p:nvPr>
        </p:nvSpPr>
        <p:spPr>
          <a:xfrm>
            <a:off x="755650" y="2133600"/>
            <a:ext cx="7543800" cy="3886200"/>
          </a:xfrm>
        </p:spPr>
        <p:txBody>
          <a:bodyPr/>
          <a:lstStyle/>
          <a:p>
            <a:pPr eaLnBrk="1" hangingPunct="1"/>
            <a:r>
              <a:rPr lang="en-GB" altLang="en-US" sz="2800" smtClean="0"/>
              <a:t>An e-Commerce organisation must develop a competitive advantage to survive. If you can’t answer this, you’re sure to fail:</a:t>
            </a:r>
          </a:p>
          <a:p>
            <a:pPr lvl="1" eaLnBrk="1" hangingPunct="1"/>
            <a:r>
              <a:rPr lang="en-GB" altLang="en-US" sz="2400" b="1" smtClean="0">
                <a:solidFill>
                  <a:srgbClr val="C00000"/>
                </a:solidFill>
              </a:rPr>
              <a:t>“Why should a customer buy from us?”</a:t>
            </a:r>
          </a:p>
          <a:p>
            <a:endParaRPr lang="en-GB" altLang="en-US"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a:xfrm>
            <a:off x="755650" y="476250"/>
            <a:ext cx="8208963" cy="1600200"/>
          </a:xfrm>
        </p:spPr>
        <p:txBody>
          <a:bodyPr/>
          <a:lstStyle/>
          <a:p>
            <a:r>
              <a:rPr lang="en-GB" altLang="en-US" smtClean="0"/>
              <a:t>Importance of VISION?</a:t>
            </a:r>
          </a:p>
        </p:txBody>
      </p:sp>
      <p:sp>
        <p:nvSpPr>
          <p:cNvPr id="16387" name="Content Placeholder 2"/>
          <p:cNvSpPr>
            <a:spLocks noGrp="1"/>
          </p:cNvSpPr>
          <p:nvPr>
            <p:ph idx="1"/>
          </p:nvPr>
        </p:nvSpPr>
        <p:spPr>
          <a:xfrm>
            <a:off x="755650" y="2133600"/>
            <a:ext cx="7543800" cy="3886200"/>
          </a:xfrm>
        </p:spPr>
        <p:txBody>
          <a:bodyPr/>
          <a:lstStyle/>
          <a:p>
            <a:r>
              <a:rPr lang="en-GB" altLang="en-US" smtClean="0"/>
              <a:t>The MISSION STATEMENT provides a mechanism for achieving the Vision.  It identifies</a:t>
            </a:r>
          </a:p>
          <a:p>
            <a:pPr lvl="1"/>
            <a:r>
              <a:rPr lang="en-GB" altLang="en-US" smtClean="0"/>
              <a:t>Organisation’s Core Purpose</a:t>
            </a:r>
          </a:p>
          <a:p>
            <a:pPr lvl="1"/>
            <a:r>
              <a:rPr lang="en-GB" altLang="en-US" smtClean="0"/>
              <a:t>Core Values</a:t>
            </a:r>
          </a:p>
          <a:p>
            <a:pPr lvl="1"/>
            <a:r>
              <a:rPr lang="en-GB" altLang="en-US" smtClean="0"/>
              <a:t>Beliefs</a:t>
            </a:r>
          </a:p>
          <a:p>
            <a:pPr lvl="1"/>
            <a:r>
              <a:rPr lang="en-GB" altLang="en-US" smtClean="0"/>
              <a:t>Culture</a:t>
            </a:r>
          </a:p>
          <a:p>
            <a:pPr lvl="1"/>
            <a:r>
              <a:rPr lang="en-GB" altLang="en-US" smtClean="0"/>
              <a:t>Primary Business</a:t>
            </a:r>
          </a:p>
          <a:p>
            <a:pPr lvl="1"/>
            <a:r>
              <a:rPr lang="en-GB" altLang="en-US" smtClean="0"/>
              <a:t>Primary Customers</a:t>
            </a:r>
          </a:p>
          <a:p>
            <a:endParaRPr lang="en-GB" altLang="en-US" smtClean="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xfrm>
            <a:off x="755650" y="476250"/>
            <a:ext cx="6781800" cy="1600200"/>
          </a:xfrm>
        </p:spPr>
        <p:txBody>
          <a:bodyPr/>
          <a:lstStyle/>
          <a:p>
            <a:r>
              <a:rPr lang="en-GB" altLang="en-US" smtClean="0"/>
              <a:t>Mission Statement Considerations</a:t>
            </a:r>
          </a:p>
        </p:txBody>
      </p:sp>
      <p:sp>
        <p:nvSpPr>
          <p:cNvPr id="17411" name="Content Placeholder 2"/>
          <p:cNvSpPr>
            <a:spLocks noGrp="1"/>
          </p:cNvSpPr>
          <p:nvPr>
            <p:ph idx="1"/>
          </p:nvPr>
        </p:nvSpPr>
        <p:spPr>
          <a:xfrm>
            <a:off x="755650" y="2133600"/>
            <a:ext cx="8137525" cy="3886200"/>
          </a:xfrm>
        </p:spPr>
        <p:txBody>
          <a:bodyPr/>
          <a:lstStyle/>
          <a:p>
            <a:pPr>
              <a:lnSpc>
                <a:spcPct val="90000"/>
              </a:lnSpc>
            </a:pPr>
            <a:r>
              <a:rPr lang="en-US" altLang="en-US" i="1" smtClean="0"/>
              <a:t>Purpose</a:t>
            </a:r>
            <a:r>
              <a:rPr lang="en-US" altLang="en-US" smtClean="0"/>
              <a:t> – communicates why an organisation exists</a:t>
            </a:r>
          </a:p>
          <a:p>
            <a:pPr>
              <a:lnSpc>
                <a:spcPct val="90000"/>
              </a:lnSpc>
            </a:pPr>
            <a:r>
              <a:rPr lang="en-US" altLang="en-US" i="1" smtClean="0"/>
              <a:t>Beliefs</a:t>
            </a:r>
            <a:r>
              <a:rPr lang="en-US" altLang="en-US" smtClean="0"/>
              <a:t> – what the leaders of an organisation stand for</a:t>
            </a:r>
          </a:p>
          <a:p>
            <a:pPr>
              <a:lnSpc>
                <a:spcPct val="90000"/>
              </a:lnSpc>
            </a:pPr>
            <a:r>
              <a:rPr lang="en-US" altLang="en-US" i="1" smtClean="0"/>
              <a:t>Core values</a:t>
            </a:r>
            <a:r>
              <a:rPr lang="en-US" altLang="en-US" smtClean="0"/>
              <a:t> – how decisions will be made and how people will be treated</a:t>
            </a:r>
          </a:p>
          <a:p>
            <a:pPr>
              <a:lnSpc>
                <a:spcPct val="90000"/>
              </a:lnSpc>
            </a:pPr>
            <a:r>
              <a:rPr lang="en-US" altLang="en-US" i="1" smtClean="0"/>
              <a:t>Culture</a:t>
            </a:r>
            <a:r>
              <a:rPr lang="en-US" altLang="en-US" smtClean="0"/>
              <a:t> – how members should act</a:t>
            </a:r>
          </a:p>
          <a:p>
            <a:pPr>
              <a:lnSpc>
                <a:spcPct val="90000"/>
              </a:lnSpc>
            </a:pPr>
            <a:r>
              <a:rPr lang="en-US" altLang="en-US" i="1" smtClean="0"/>
              <a:t>Primary business areas</a:t>
            </a:r>
            <a:r>
              <a:rPr lang="en-US" altLang="en-US" smtClean="0"/>
              <a:t> – what business the organisation engages in</a:t>
            </a:r>
          </a:p>
          <a:p>
            <a:pPr>
              <a:lnSpc>
                <a:spcPct val="90000"/>
              </a:lnSpc>
            </a:pPr>
            <a:r>
              <a:rPr lang="en-US" altLang="en-US" i="1" smtClean="0"/>
              <a:t>Primary customers</a:t>
            </a:r>
            <a:r>
              <a:rPr lang="en-US" altLang="en-US" smtClean="0"/>
              <a:t> – which groups of people need to be satisfied</a:t>
            </a:r>
          </a:p>
          <a:p>
            <a:endParaRPr lang="en-GB" altLang="en-US" smtClean="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755650" y="476250"/>
            <a:ext cx="8208963" cy="1600200"/>
          </a:xfrm>
        </p:spPr>
        <p:txBody>
          <a:bodyPr/>
          <a:lstStyle/>
          <a:p>
            <a:r>
              <a:rPr lang="en-GB" altLang="en-US" sz="4800" smtClean="0"/>
              <a:t>Vision / Mission Statement</a:t>
            </a:r>
          </a:p>
        </p:txBody>
      </p:sp>
      <p:sp>
        <p:nvSpPr>
          <p:cNvPr id="18435" name="Content Placeholder 2"/>
          <p:cNvSpPr>
            <a:spLocks noGrp="1"/>
          </p:cNvSpPr>
          <p:nvPr>
            <p:ph idx="1"/>
          </p:nvPr>
        </p:nvSpPr>
        <p:spPr>
          <a:xfrm>
            <a:off x="755650" y="2133600"/>
            <a:ext cx="7543800" cy="3886200"/>
          </a:xfrm>
        </p:spPr>
        <p:txBody>
          <a:bodyPr/>
          <a:lstStyle/>
          <a:p>
            <a:r>
              <a:rPr lang="en-GB" altLang="en-US" smtClean="0"/>
              <a:t>A carefully crafted vision statement can help you communicate your company's goals to employees and management in a single sentence or a few concise paragraphs. </a:t>
            </a:r>
          </a:p>
          <a:p>
            <a:r>
              <a:rPr lang="en-GB" altLang="en-US" smtClean="0"/>
              <a:t>While a well-thought-out statement may take a few days or weeks to craft, the result will be a tool that helps inspire strategic decision making and product development for your business for years to come.</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a:xfrm>
            <a:off x="755650" y="476250"/>
            <a:ext cx="6781800" cy="1600200"/>
          </a:xfrm>
        </p:spPr>
        <p:txBody>
          <a:bodyPr/>
          <a:lstStyle/>
          <a:p>
            <a:r>
              <a:rPr lang="en-GB" altLang="en-US" b="1" smtClean="0"/>
              <a:t>Vision and Strategy</a:t>
            </a:r>
            <a:endParaRPr lang="en-GB" altLang="en-US" smtClean="0"/>
          </a:p>
        </p:txBody>
      </p:sp>
      <p:sp>
        <p:nvSpPr>
          <p:cNvPr id="19459" name="Content Placeholder 2"/>
          <p:cNvSpPr>
            <a:spLocks noGrp="1"/>
          </p:cNvSpPr>
          <p:nvPr>
            <p:ph idx="1"/>
          </p:nvPr>
        </p:nvSpPr>
        <p:spPr>
          <a:xfrm>
            <a:off x="755650" y="2133600"/>
            <a:ext cx="7543800" cy="3886200"/>
          </a:xfrm>
        </p:spPr>
        <p:txBody>
          <a:bodyPr/>
          <a:lstStyle/>
          <a:p>
            <a:r>
              <a:rPr lang="en-GB" altLang="en-US" smtClean="0"/>
              <a:t>Another way to think about strategy is to look at the Vision (Mission) Statement and where you are now.  </a:t>
            </a:r>
          </a:p>
          <a:p>
            <a:r>
              <a:rPr lang="en-GB" altLang="en-US" smtClean="0"/>
              <a:t>If you haven't achieved your vision, your strategy is what you need to do.  </a:t>
            </a:r>
          </a:p>
          <a:p>
            <a:r>
              <a:rPr lang="en-GB" altLang="en-US" smtClean="0"/>
              <a:t>If you have achieved your vision (pretty rare in the business world), your strategy is how you will maintain that vision against the inevitable competition.</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576" y="476672"/>
            <a:ext cx="6781800" cy="1224136"/>
          </a:xfrm>
        </p:spPr>
        <p:txBody>
          <a:bodyPr/>
          <a:lstStyle/>
          <a:p>
            <a:r>
              <a:rPr lang="en-GB" sz="4800" b="1" dirty="0" smtClean="0"/>
              <a:t>MISSION &amp; VISION</a:t>
            </a:r>
            <a:endParaRPr lang="en-GB" sz="4800" b="1" dirty="0"/>
          </a:p>
        </p:txBody>
      </p:sp>
      <p:sp>
        <p:nvSpPr>
          <p:cNvPr id="3" name="Content Placeholder 2"/>
          <p:cNvSpPr>
            <a:spLocks noGrp="1"/>
          </p:cNvSpPr>
          <p:nvPr>
            <p:ph idx="1"/>
          </p:nvPr>
        </p:nvSpPr>
        <p:spPr/>
        <p:txBody>
          <a:bodyPr/>
          <a:lstStyle/>
          <a:p>
            <a:r>
              <a:rPr lang="en-GB" b="1" dirty="0" smtClean="0"/>
              <a:t>MISSION</a:t>
            </a:r>
            <a:r>
              <a:rPr lang="en-GB" dirty="0" smtClean="0"/>
              <a:t> – Exceptional Service from Exceptional People</a:t>
            </a:r>
          </a:p>
          <a:p>
            <a:endParaRPr lang="en-GB" dirty="0"/>
          </a:p>
          <a:p>
            <a:r>
              <a:rPr lang="en-GB" b="1" dirty="0" smtClean="0"/>
              <a:t>VISION</a:t>
            </a:r>
            <a:r>
              <a:rPr lang="en-GB" dirty="0" smtClean="0"/>
              <a:t> – Taking Personal Responsibility for Achieving the Mission; Pursuing Excellence in Everything We Do; Displaying Honesty and Trust in all our Relations with Customers to Deliver Outstanding Service to them At All Times; Recognising and Respecting the Needs of Individuals.</a:t>
            </a:r>
            <a:endParaRPr lang="en-GB" dirty="0"/>
          </a:p>
        </p:txBody>
      </p:sp>
      <p:grpSp>
        <p:nvGrpSpPr>
          <p:cNvPr id="4" name="Group 3">
            <a:extLst>
              <a:ext uri="{FF2B5EF4-FFF2-40B4-BE49-F238E27FC236}">
                <a16:creationId xmlns:a16="http://schemas.microsoft.com/office/drawing/2014/main" id="{139A7B5E-5B6C-4565-93C1-CF02C0FDB7DD}"/>
              </a:ext>
            </a:extLst>
          </p:cNvPr>
          <p:cNvGrpSpPr/>
          <p:nvPr/>
        </p:nvGrpSpPr>
        <p:grpSpPr>
          <a:xfrm>
            <a:off x="6488710" y="745429"/>
            <a:ext cx="2615351" cy="1018803"/>
            <a:chOff x="3548862" y="1762125"/>
            <a:chExt cx="4127519" cy="1666875"/>
          </a:xfrm>
        </p:grpSpPr>
        <p:pic>
          <p:nvPicPr>
            <p:cNvPr id="5" name="Picture 4">
              <a:extLst>
                <a:ext uri="{FF2B5EF4-FFF2-40B4-BE49-F238E27FC236}">
                  <a16:creationId xmlns:a16="http://schemas.microsoft.com/office/drawing/2014/main" id="{DB651A01-3B38-410C-A7AF-3E90CAF4480C}"/>
                </a:ext>
              </a:extLst>
            </p:cNvPr>
            <p:cNvPicPr>
              <a:picLocks noChangeAspect="1"/>
            </p:cNvPicPr>
            <p:nvPr/>
          </p:nvPicPr>
          <p:blipFill>
            <a:blip r:embed="rId2"/>
            <a:stretch>
              <a:fillRect/>
            </a:stretch>
          </p:blipFill>
          <p:spPr>
            <a:xfrm>
              <a:off x="5076056" y="1762125"/>
              <a:ext cx="2600325" cy="1666875"/>
            </a:xfrm>
            <a:prstGeom prst="rect">
              <a:avLst/>
            </a:prstGeom>
          </p:spPr>
        </p:pic>
        <p:pic>
          <p:nvPicPr>
            <p:cNvPr id="6" name="Picture 5">
              <a:extLst>
                <a:ext uri="{FF2B5EF4-FFF2-40B4-BE49-F238E27FC236}">
                  <a16:creationId xmlns:a16="http://schemas.microsoft.com/office/drawing/2014/main" id="{E5E21EEA-7BAD-4C13-8402-605CE0440647}"/>
                </a:ext>
              </a:extLst>
            </p:cNvPr>
            <p:cNvPicPr>
              <a:picLocks noChangeAspect="1"/>
            </p:cNvPicPr>
            <p:nvPr/>
          </p:nvPicPr>
          <p:blipFill>
            <a:blip r:embed="rId3"/>
            <a:stretch>
              <a:fillRect/>
            </a:stretch>
          </p:blipFill>
          <p:spPr>
            <a:xfrm>
              <a:off x="3548862" y="1762125"/>
              <a:ext cx="1527193" cy="1666875"/>
            </a:xfrm>
            <a:prstGeom prst="rect">
              <a:avLst/>
            </a:prstGeom>
          </p:spPr>
        </p:pic>
      </p:grpSp>
    </p:spTree>
    <p:extLst>
      <p:ext uri="{BB962C8B-B14F-4D97-AF65-F5344CB8AC3E}">
        <p14:creationId xmlns:p14="http://schemas.microsoft.com/office/powerpoint/2010/main" val="6129502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755650" y="476250"/>
            <a:ext cx="6781800" cy="936625"/>
          </a:xfrm>
        </p:spPr>
        <p:txBody>
          <a:bodyPr/>
          <a:lstStyle/>
          <a:p>
            <a:r>
              <a:rPr lang="en-GB" altLang="en-US" smtClean="0"/>
              <a:t>Google’s Vision</a:t>
            </a:r>
          </a:p>
        </p:txBody>
      </p:sp>
      <p:sp>
        <p:nvSpPr>
          <p:cNvPr id="3" name="Content Placeholder 2"/>
          <p:cNvSpPr>
            <a:spLocks noGrp="1"/>
          </p:cNvSpPr>
          <p:nvPr>
            <p:ph idx="1"/>
          </p:nvPr>
        </p:nvSpPr>
        <p:spPr>
          <a:xfrm>
            <a:off x="755650" y="1700213"/>
            <a:ext cx="8137525" cy="4465637"/>
          </a:xfrm>
        </p:spPr>
        <p:txBody>
          <a:bodyPr/>
          <a:lstStyle/>
          <a:p>
            <a:r>
              <a:rPr lang="en-GB" altLang="en-US" smtClean="0"/>
              <a:t>"Google's vision is to organize the world's information and make it universally accessible and useful." </a:t>
            </a:r>
            <a:r>
              <a:rPr lang="en-GB" altLang="en-US" sz="1600" smtClean="0"/>
              <a:t> </a:t>
            </a:r>
          </a:p>
          <a:p>
            <a:r>
              <a:rPr lang="en-GB" altLang="en-US" smtClean="0"/>
              <a:t>Their then-CEO Eric Schmidt put it a little differently</a:t>
            </a:r>
            <a:r>
              <a:rPr lang="en-GB" altLang="en-US" sz="1600" smtClean="0"/>
              <a:t>: </a:t>
            </a:r>
          </a:p>
          <a:p>
            <a:pPr lvl="1"/>
            <a:r>
              <a:rPr lang="en-GB" altLang="en-US" sz="1600" smtClean="0"/>
              <a:t>"We want to have a little bit of Google in every transaction on the Internet."  </a:t>
            </a:r>
          </a:p>
          <a:p>
            <a:r>
              <a:rPr lang="en-GB" altLang="en-US" smtClean="0"/>
              <a:t>How are they going to achieve this?  </a:t>
            </a:r>
          </a:p>
          <a:p>
            <a:r>
              <a:rPr lang="en-GB" altLang="en-US" sz="1600" smtClean="0"/>
              <a:t>"Google's strategy is to combine the near-unlimited power of server-side computing with its database of human behaviour to create technological devices that are 'like magic'.  All of a sudden there are things you can do that were not previously possible.” (Schmidt, 2010 Twitter).</a:t>
            </a:r>
          </a:p>
          <a:p>
            <a:r>
              <a:rPr lang="en-GB" altLang="en-US" sz="1600" smtClean="0"/>
              <a:t>So it should be clear that Google's goal is to take a piece of every buy and sell transaction on the internet by providing the best available information and by understanding what people want and how they act. </a:t>
            </a:r>
          </a:p>
          <a:p>
            <a:r>
              <a:rPr lang="en-GB" altLang="en-US" smtClean="0"/>
              <a:t>Visions should be simple statements understandable by everyone, inside or outside the company.</a:t>
            </a:r>
          </a:p>
          <a:p>
            <a:endParaRPr lang="en-GB" altLang="en-US" smtClean="0"/>
          </a:p>
        </p:txBody>
      </p:sp>
      <p:pic>
        <p:nvPicPr>
          <p:cNvPr id="2048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72225" y="404813"/>
            <a:ext cx="1008063" cy="1019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fade">
                                      <p:cBhvr>
                                        <p:cTn id="30" dur="500"/>
                                        <p:tgtEl>
                                          <p:spTgt spid="3">
                                            <p:txEl>
                                              <p:pRg st="5" end="5"/>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Effect transition="in" filter="fade">
                                      <p:cBhvr>
                                        <p:cTn id="35"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9138" y="0"/>
            <a:ext cx="7191375"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0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463" y="2205038"/>
            <a:ext cx="4049712"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08" name="TextBox 3"/>
          <p:cNvSpPr txBox="1">
            <a:spLocks noChangeArrowheads="1"/>
          </p:cNvSpPr>
          <p:nvPr/>
        </p:nvSpPr>
        <p:spPr bwMode="auto">
          <a:xfrm>
            <a:off x="250825" y="5084763"/>
            <a:ext cx="338455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i="1"/>
              <a:t>"We want to have a little bit of Google in every transaction on the Internet."</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a:xfrm>
            <a:off x="755650" y="476250"/>
            <a:ext cx="7777163" cy="1223963"/>
          </a:xfrm>
        </p:spPr>
        <p:txBody>
          <a:bodyPr/>
          <a:lstStyle/>
          <a:p>
            <a:r>
              <a:rPr lang="en-GB" altLang="en-US" sz="4800" smtClean="0"/>
              <a:t>General Motors’ Vision</a:t>
            </a:r>
          </a:p>
        </p:txBody>
      </p:sp>
      <p:sp>
        <p:nvSpPr>
          <p:cNvPr id="22531" name="Content Placeholder 2"/>
          <p:cNvSpPr>
            <a:spLocks noGrp="1"/>
          </p:cNvSpPr>
          <p:nvPr>
            <p:ph idx="1"/>
          </p:nvPr>
        </p:nvSpPr>
        <p:spPr>
          <a:xfrm>
            <a:off x="755650" y="2133600"/>
            <a:ext cx="8070850" cy="3886200"/>
          </a:xfrm>
        </p:spPr>
        <p:txBody>
          <a:bodyPr/>
          <a:lstStyle/>
          <a:p>
            <a:r>
              <a:rPr lang="en-GB" altLang="en-US" sz="2000" smtClean="0"/>
              <a:t>"We have a vision to design, build and sell the world's best vehicles.  Our executive leaderships and our employees are committed to:</a:t>
            </a:r>
          </a:p>
          <a:p>
            <a:pPr lvl="1"/>
            <a:r>
              <a:rPr lang="en-GB" altLang="en-US" sz="1800" smtClean="0"/>
              <a:t>Building our market share, revenue, earnings and cash flow; </a:t>
            </a:r>
          </a:p>
          <a:p>
            <a:pPr lvl="1"/>
            <a:r>
              <a:rPr lang="en-GB" altLang="en-US" sz="1800" smtClean="0"/>
              <a:t>Improving the quality of our cars and trucks, while increasing customer satisfaction and overall perception of our products, and </a:t>
            </a:r>
          </a:p>
          <a:p>
            <a:pPr lvl="1"/>
            <a:r>
              <a:rPr lang="en-GB" altLang="en-US" sz="1800" smtClean="0"/>
              <a:t>Continuing to take a leadership role in the development of advanced energy saving technologies..."</a:t>
            </a:r>
          </a:p>
          <a:p>
            <a:r>
              <a:rPr lang="en-GB" altLang="en-US" sz="2000" smtClean="0"/>
              <a:t>The Vision is to design, build and sell the world's best cars.  </a:t>
            </a:r>
          </a:p>
          <a:p>
            <a:r>
              <a:rPr lang="en-GB" altLang="en-US" sz="2000" smtClean="0"/>
              <a:t>How are they going to do that?  </a:t>
            </a:r>
          </a:p>
          <a:p>
            <a:r>
              <a:rPr lang="en-GB" altLang="en-US" sz="2000" smtClean="0"/>
              <a:t>The strategy is to improve quality (which should increase customer satisfaction) and develop energy saving technologies.</a:t>
            </a:r>
          </a:p>
          <a:p>
            <a:endParaRPr lang="en-GB" altLang="en-US" sz="1800" smtClean="0"/>
          </a:p>
        </p:txBody>
      </p:sp>
      <p:pic>
        <p:nvPicPr>
          <p:cNvPr id="2253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08850" y="404813"/>
            <a:ext cx="1517650" cy="143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a:xfrm>
            <a:off x="755650" y="476250"/>
            <a:ext cx="6781800" cy="1600200"/>
          </a:xfrm>
        </p:spPr>
        <p:txBody>
          <a:bodyPr/>
          <a:lstStyle/>
          <a:p>
            <a:r>
              <a:rPr lang="en-GB" altLang="en-US" smtClean="0"/>
              <a:t>Volkswagen Vision</a:t>
            </a:r>
          </a:p>
        </p:txBody>
      </p:sp>
      <p:sp>
        <p:nvSpPr>
          <p:cNvPr id="23555" name="Content Placeholder 2"/>
          <p:cNvSpPr>
            <a:spLocks noGrp="1"/>
          </p:cNvSpPr>
          <p:nvPr>
            <p:ph idx="1"/>
          </p:nvPr>
        </p:nvSpPr>
        <p:spPr>
          <a:xfrm>
            <a:off x="755650" y="2133600"/>
            <a:ext cx="7543800" cy="2519363"/>
          </a:xfrm>
        </p:spPr>
        <p:txBody>
          <a:bodyPr/>
          <a:lstStyle/>
          <a:p>
            <a:r>
              <a:rPr lang="en-GB" altLang="en-US" smtClean="0"/>
              <a:t>In 2013, it stated …</a:t>
            </a:r>
          </a:p>
          <a:p>
            <a:r>
              <a:rPr lang="en-GB" altLang="en-US" b="1" smtClean="0"/>
              <a:t>“The Group’s goal is to offer attractive, safe and environmentally sound vehicles which can compete in an increasingly tough market and set world standards in their respective class.”</a:t>
            </a:r>
            <a:endParaRPr lang="en-GB" altLang="en-US" smtClean="0"/>
          </a:p>
        </p:txBody>
      </p:sp>
      <p:pic>
        <p:nvPicPr>
          <p:cNvPr id="2355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19925" y="981075"/>
            <a:ext cx="105727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012" name="Picture 4" descr="http://images.sodahead.com/polls/004162077/5539763558_hmmm_xlarge.jpe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58075" y="4221163"/>
            <a:ext cx="1238250" cy="173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43012"/>
                                        </p:tgtEl>
                                        <p:attrNameLst>
                                          <p:attrName>style.visibility</p:attrName>
                                        </p:attrNameLst>
                                      </p:cBhvr>
                                      <p:to>
                                        <p:strVal val="visible"/>
                                      </p:to>
                                    </p:set>
                                    <p:animEffect transition="in" filter="fade">
                                      <p:cBhvr>
                                        <p:cTn id="7" dur="500"/>
                                        <p:tgtEl>
                                          <p:spTgt spid="430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Title 1"/>
          <p:cNvSpPr>
            <a:spLocks noGrp="1"/>
          </p:cNvSpPr>
          <p:nvPr>
            <p:ph type="title"/>
          </p:nvPr>
        </p:nvSpPr>
        <p:spPr>
          <a:xfrm>
            <a:off x="611188" y="212725"/>
            <a:ext cx="8064500" cy="1055688"/>
          </a:xfrm>
        </p:spPr>
        <p:txBody>
          <a:bodyPr/>
          <a:lstStyle/>
          <a:p>
            <a:pPr eaLnBrk="1" hangingPunct="1"/>
            <a:r>
              <a:rPr lang="en-GB" altLang="en-US" sz="2400" smtClean="0"/>
              <a:t>Last Week …</a:t>
            </a:r>
            <a:r>
              <a:rPr lang="en-GB" altLang="en-US" sz="4400" smtClean="0"/>
              <a:t>A Strategy Life-Cycle</a:t>
            </a:r>
          </a:p>
        </p:txBody>
      </p:sp>
      <p:graphicFrame>
        <p:nvGraphicFramePr>
          <p:cNvPr id="15" name="Object 4"/>
          <p:cNvGraphicFramePr>
            <a:graphicFrameLocks noChangeAspect="1"/>
          </p:cNvGraphicFramePr>
          <p:nvPr/>
        </p:nvGraphicFramePr>
        <p:xfrm>
          <a:off x="2701925" y="1717675"/>
          <a:ext cx="3429000" cy="3371850"/>
        </p:xfrm>
        <a:graphic>
          <a:graphicData uri="http://schemas.openxmlformats.org/presentationml/2006/ole">
            <mc:AlternateContent xmlns:mc="http://schemas.openxmlformats.org/markup-compatibility/2006">
              <mc:Choice xmlns:v="urn:schemas-microsoft-com:vml" Requires="v">
                <p:oleObj spid="_x0000_s1060" name="Clip" r:id="rId3" imgW="3368675" imgH="3314700" progId="MS_ClipArt_Gallery.2">
                  <p:embed/>
                </p:oleObj>
              </mc:Choice>
              <mc:Fallback>
                <p:oleObj name="Clip" r:id="rId3" imgW="3368675" imgH="3314700" progId="MS_ClipArt_Gallery.2">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01925" y="1717675"/>
                        <a:ext cx="3429000" cy="3371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6" name="Text Box 5"/>
          <p:cNvSpPr txBox="1">
            <a:spLocks noChangeArrowheads="1"/>
          </p:cNvSpPr>
          <p:nvPr/>
        </p:nvSpPr>
        <p:spPr bwMode="auto">
          <a:xfrm>
            <a:off x="4592638" y="2605088"/>
            <a:ext cx="3022600" cy="523875"/>
          </a:xfrm>
          <a:prstGeom prst="rect">
            <a:avLst/>
          </a:prstGeom>
          <a:solidFill>
            <a:schemeClr val="bg1">
              <a:alpha val="50195"/>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800">
                <a:latin typeface="Tahoma" panose="020B0604030504040204" pitchFamily="34" charset="0"/>
              </a:rPr>
              <a:t>Strategy Initiation</a:t>
            </a:r>
            <a:endParaRPr lang="en-GB" altLang="en-US" sz="2800">
              <a:latin typeface="Tahoma" panose="020B0604030504040204" pitchFamily="34" charset="0"/>
            </a:endParaRPr>
          </a:p>
        </p:txBody>
      </p:sp>
      <p:sp>
        <p:nvSpPr>
          <p:cNvPr id="17" name="Text Box 6"/>
          <p:cNvSpPr txBox="1">
            <a:spLocks noChangeArrowheads="1"/>
          </p:cNvSpPr>
          <p:nvPr/>
        </p:nvSpPr>
        <p:spPr bwMode="auto">
          <a:xfrm>
            <a:off x="4240213" y="4052888"/>
            <a:ext cx="3492500" cy="523875"/>
          </a:xfrm>
          <a:prstGeom prst="rect">
            <a:avLst/>
          </a:prstGeom>
          <a:solidFill>
            <a:schemeClr val="bg1">
              <a:alpha val="50195"/>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800">
                <a:latin typeface="Tahoma" panose="020B0604030504040204" pitchFamily="34" charset="0"/>
              </a:rPr>
              <a:t>Strategy Formulation</a:t>
            </a:r>
            <a:endParaRPr lang="en-GB" altLang="en-US" sz="2800">
              <a:latin typeface="Tahoma" panose="020B0604030504040204" pitchFamily="34" charset="0"/>
            </a:endParaRPr>
          </a:p>
        </p:txBody>
      </p:sp>
      <p:sp>
        <p:nvSpPr>
          <p:cNvPr id="18" name="Text Box 7"/>
          <p:cNvSpPr txBox="1">
            <a:spLocks noChangeArrowheads="1"/>
          </p:cNvSpPr>
          <p:nvPr/>
        </p:nvSpPr>
        <p:spPr bwMode="auto">
          <a:xfrm>
            <a:off x="1146175" y="3519488"/>
            <a:ext cx="4119563" cy="523875"/>
          </a:xfrm>
          <a:prstGeom prst="rect">
            <a:avLst/>
          </a:prstGeom>
          <a:solidFill>
            <a:schemeClr val="bg1">
              <a:alpha val="50195"/>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800">
                <a:latin typeface="Tahoma" panose="020B0604030504040204" pitchFamily="34" charset="0"/>
              </a:rPr>
              <a:t>Strategy Implementation</a:t>
            </a:r>
            <a:endParaRPr lang="en-GB" altLang="en-US" sz="2800">
              <a:latin typeface="Tahoma" panose="020B0604030504040204" pitchFamily="34" charset="0"/>
            </a:endParaRPr>
          </a:p>
        </p:txBody>
      </p:sp>
      <p:grpSp>
        <p:nvGrpSpPr>
          <p:cNvPr id="2" name="Group 9"/>
          <p:cNvGrpSpPr>
            <a:grpSpLocks/>
          </p:cNvGrpSpPr>
          <p:nvPr/>
        </p:nvGrpSpPr>
        <p:grpSpPr bwMode="auto">
          <a:xfrm>
            <a:off x="6140450" y="4613275"/>
            <a:ext cx="908050" cy="696913"/>
            <a:chOff x="3935" y="1824"/>
            <a:chExt cx="620" cy="439"/>
          </a:xfrm>
        </p:grpSpPr>
        <p:sp>
          <p:nvSpPr>
            <p:cNvPr id="1047" name="Freeform 10"/>
            <p:cNvSpPr>
              <a:spLocks/>
            </p:cNvSpPr>
            <p:nvPr/>
          </p:nvSpPr>
          <p:spPr bwMode="auto">
            <a:xfrm rot="-5400000">
              <a:off x="4199" y="1962"/>
              <a:ext cx="312" cy="289"/>
            </a:xfrm>
            <a:custGeom>
              <a:avLst/>
              <a:gdLst>
                <a:gd name="T0" fmla="*/ 0 w 4233"/>
                <a:gd name="T1" fmla="*/ 0 h 1700"/>
                <a:gd name="T2" fmla="*/ 0 w 4233"/>
                <a:gd name="T3" fmla="*/ 0 h 1700"/>
                <a:gd name="T4" fmla="*/ 0 w 4233"/>
                <a:gd name="T5" fmla="*/ 0 h 1700"/>
                <a:gd name="T6" fmla="*/ 0 w 4233"/>
                <a:gd name="T7" fmla="*/ 0 h 1700"/>
                <a:gd name="T8" fmla="*/ 0 w 4233"/>
                <a:gd name="T9" fmla="*/ 0 h 1700"/>
                <a:gd name="T10" fmla="*/ 0 w 4233"/>
                <a:gd name="T11" fmla="*/ 0 h 1700"/>
                <a:gd name="T12" fmla="*/ 0 w 4233"/>
                <a:gd name="T13" fmla="*/ 0 h 1700"/>
                <a:gd name="T14" fmla="*/ 0 w 4233"/>
                <a:gd name="T15" fmla="*/ 0 h 1700"/>
                <a:gd name="T16" fmla="*/ 0 w 4233"/>
                <a:gd name="T17" fmla="*/ 0 h 1700"/>
                <a:gd name="T18" fmla="*/ 0 w 4233"/>
                <a:gd name="T19" fmla="*/ 0 h 1700"/>
                <a:gd name="T20" fmla="*/ 0 w 4233"/>
                <a:gd name="T21" fmla="*/ 0 h 1700"/>
                <a:gd name="T22" fmla="*/ 0 w 4233"/>
                <a:gd name="T23" fmla="*/ 0 h 1700"/>
                <a:gd name="T24" fmla="*/ 0 w 4233"/>
                <a:gd name="T25" fmla="*/ 0 h 1700"/>
                <a:gd name="T26" fmla="*/ 0 w 4233"/>
                <a:gd name="T27" fmla="*/ 0 h 1700"/>
                <a:gd name="T28" fmla="*/ 0 w 4233"/>
                <a:gd name="T29" fmla="*/ 0 h 1700"/>
                <a:gd name="T30" fmla="*/ 0 w 4233"/>
                <a:gd name="T31" fmla="*/ 0 h 1700"/>
                <a:gd name="T32" fmla="*/ 0 w 4233"/>
                <a:gd name="T33" fmla="*/ 0 h 1700"/>
                <a:gd name="T34" fmla="*/ 0 w 4233"/>
                <a:gd name="T35" fmla="*/ 0 h 1700"/>
                <a:gd name="T36" fmla="*/ 0 w 4233"/>
                <a:gd name="T37" fmla="*/ 0 h 1700"/>
                <a:gd name="T38" fmla="*/ 0 w 4233"/>
                <a:gd name="T39" fmla="*/ 0 h 1700"/>
                <a:gd name="T40" fmla="*/ 0 w 4233"/>
                <a:gd name="T41" fmla="*/ 0 h 1700"/>
                <a:gd name="T42" fmla="*/ 0 w 4233"/>
                <a:gd name="T43" fmla="*/ 0 h 1700"/>
                <a:gd name="T44" fmla="*/ 0 w 4233"/>
                <a:gd name="T45" fmla="*/ 0 h 1700"/>
                <a:gd name="T46" fmla="*/ 0 w 4233"/>
                <a:gd name="T47" fmla="*/ 0 h 1700"/>
                <a:gd name="T48" fmla="*/ 0 w 4233"/>
                <a:gd name="T49" fmla="*/ 0 h 1700"/>
                <a:gd name="T50" fmla="*/ 0 w 4233"/>
                <a:gd name="T51" fmla="*/ 0 h 1700"/>
                <a:gd name="T52" fmla="*/ 0 w 4233"/>
                <a:gd name="T53" fmla="*/ 0 h 1700"/>
                <a:gd name="T54" fmla="*/ 0 w 4233"/>
                <a:gd name="T55" fmla="*/ 0 h 1700"/>
                <a:gd name="T56" fmla="*/ 0 w 4233"/>
                <a:gd name="T57" fmla="*/ 0 h 1700"/>
                <a:gd name="T58" fmla="*/ 0 w 4233"/>
                <a:gd name="T59" fmla="*/ 0 h 1700"/>
                <a:gd name="T60" fmla="*/ 0 w 4233"/>
                <a:gd name="T61" fmla="*/ 0 h 1700"/>
                <a:gd name="T62" fmla="*/ 0 w 4233"/>
                <a:gd name="T63" fmla="*/ 0 h 1700"/>
                <a:gd name="T64" fmla="*/ 0 w 4233"/>
                <a:gd name="T65" fmla="*/ 0 h 1700"/>
                <a:gd name="T66" fmla="*/ 0 w 4233"/>
                <a:gd name="T67" fmla="*/ 0 h 1700"/>
                <a:gd name="T68" fmla="*/ 0 w 4233"/>
                <a:gd name="T69" fmla="*/ 0 h 1700"/>
                <a:gd name="T70" fmla="*/ 0 w 4233"/>
                <a:gd name="T71" fmla="*/ 0 h 1700"/>
                <a:gd name="T72" fmla="*/ 0 w 4233"/>
                <a:gd name="T73" fmla="*/ 0 h 1700"/>
                <a:gd name="T74" fmla="*/ 0 w 4233"/>
                <a:gd name="T75" fmla="*/ 0 h 1700"/>
                <a:gd name="T76" fmla="*/ 0 w 4233"/>
                <a:gd name="T77" fmla="*/ 0 h 1700"/>
                <a:gd name="T78" fmla="*/ 0 w 4233"/>
                <a:gd name="T79" fmla="*/ 0 h 1700"/>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4233"/>
                <a:gd name="T121" fmla="*/ 0 h 1700"/>
                <a:gd name="T122" fmla="*/ 4233 w 4233"/>
                <a:gd name="T123" fmla="*/ 1700 h 1700"/>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4233" h="1700">
                  <a:moveTo>
                    <a:pt x="0" y="0"/>
                  </a:moveTo>
                  <a:lnTo>
                    <a:pt x="176" y="0"/>
                  </a:lnTo>
                  <a:lnTo>
                    <a:pt x="327" y="4"/>
                  </a:lnTo>
                  <a:lnTo>
                    <a:pt x="493" y="11"/>
                  </a:lnTo>
                  <a:lnTo>
                    <a:pt x="661" y="17"/>
                  </a:lnTo>
                  <a:lnTo>
                    <a:pt x="845" y="29"/>
                  </a:lnTo>
                  <a:lnTo>
                    <a:pt x="1022" y="45"/>
                  </a:lnTo>
                  <a:lnTo>
                    <a:pt x="1179" y="57"/>
                  </a:lnTo>
                  <a:lnTo>
                    <a:pt x="1355" y="75"/>
                  </a:lnTo>
                  <a:lnTo>
                    <a:pt x="1513" y="95"/>
                  </a:lnTo>
                  <a:lnTo>
                    <a:pt x="1659" y="113"/>
                  </a:lnTo>
                  <a:lnTo>
                    <a:pt x="1828" y="138"/>
                  </a:lnTo>
                  <a:lnTo>
                    <a:pt x="2031" y="176"/>
                  </a:lnTo>
                  <a:lnTo>
                    <a:pt x="2207" y="208"/>
                  </a:lnTo>
                  <a:lnTo>
                    <a:pt x="2403" y="252"/>
                  </a:lnTo>
                  <a:lnTo>
                    <a:pt x="2606" y="302"/>
                  </a:lnTo>
                  <a:lnTo>
                    <a:pt x="2795" y="352"/>
                  </a:lnTo>
                  <a:lnTo>
                    <a:pt x="2946" y="403"/>
                  </a:lnTo>
                  <a:lnTo>
                    <a:pt x="3136" y="466"/>
                  </a:lnTo>
                  <a:lnTo>
                    <a:pt x="3293" y="529"/>
                  </a:lnTo>
                  <a:lnTo>
                    <a:pt x="3432" y="585"/>
                  </a:lnTo>
                  <a:lnTo>
                    <a:pt x="3545" y="648"/>
                  </a:lnTo>
                  <a:lnTo>
                    <a:pt x="3658" y="705"/>
                  </a:lnTo>
                  <a:lnTo>
                    <a:pt x="3748" y="761"/>
                  </a:lnTo>
                  <a:lnTo>
                    <a:pt x="3823" y="811"/>
                  </a:lnTo>
                  <a:lnTo>
                    <a:pt x="3906" y="876"/>
                  </a:lnTo>
                  <a:lnTo>
                    <a:pt x="3987" y="939"/>
                  </a:lnTo>
                  <a:lnTo>
                    <a:pt x="4050" y="1001"/>
                  </a:lnTo>
                  <a:lnTo>
                    <a:pt x="4140" y="1120"/>
                  </a:lnTo>
                  <a:lnTo>
                    <a:pt x="4196" y="1223"/>
                  </a:lnTo>
                  <a:lnTo>
                    <a:pt x="4208" y="1266"/>
                  </a:lnTo>
                  <a:lnTo>
                    <a:pt x="4233" y="1353"/>
                  </a:lnTo>
                  <a:lnTo>
                    <a:pt x="4233" y="1423"/>
                  </a:lnTo>
                  <a:lnTo>
                    <a:pt x="4233" y="1700"/>
                  </a:lnTo>
                  <a:lnTo>
                    <a:pt x="4057" y="1567"/>
                  </a:lnTo>
                  <a:lnTo>
                    <a:pt x="3211" y="957"/>
                  </a:lnTo>
                  <a:lnTo>
                    <a:pt x="1986" y="635"/>
                  </a:lnTo>
                  <a:lnTo>
                    <a:pt x="722" y="466"/>
                  </a:lnTo>
                  <a:lnTo>
                    <a:pt x="0" y="428"/>
                  </a:lnTo>
                  <a:lnTo>
                    <a:pt x="0" y="0"/>
                  </a:lnTo>
                  <a:close/>
                </a:path>
              </a:pathLst>
            </a:custGeom>
            <a:solidFill>
              <a:srgbClr val="8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1048" name="Rectangle 11"/>
            <p:cNvSpPr>
              <a:spLocks noChangeArrowheads="1"/>
            </p:cNvSpPr>
            <p:nvPr/>
          </p:nvSpPr>
          <p:spPr bwMode="auto">
            <a:xfrm rot="-5400000">
              <a:off x="4416" y="1947"/>
              <a:ext cx="106" cy="59"/>
            </a:xfrm>
            <a:prstGeom prst="rect">
              <a:avLst/>
            </a:prstGeom>
            <a:solidFill>
              <a:srgbClr val="8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sz="2400">
                <a:solidFill>
                  <a:schemeClr val="tx2"/>
                </a:solidFill>
                <a:latin typeface="Tahoma" panose="020B0604030504040204" pitchFamily="34" charset="0"/>
              </a:endParaRPr>
            </a:p>
          </p:txBody>
        </p:sp>
        <p:sp>
          <p:nvSpPr>
            <p:cNvPr id="1049" name="Freeform 12"/>
            <p:cNvSpPr>
              <a:spLocks/>
            </p:cNvSpPr>
            <p:nvPr/>
          </p:nvSpPr>
          <p:spPr bwMode="auto">
            <a:xfrm rot="-5400000">
              <a:off x="4474" y="1949"/>
              <a:ext cx="106" cy="57"/>
            </a:xfrm>
            <a:custGeom>
              <a:avLst/>
              <a:gdLst>
                <a:gd name="T0" fmla="*/ 0 w 1438"/>
                <a:gd name="T1" fmla="*/ 0 h 332"/>
                <a:gd name="T2" fmla="*/ 0 w 1438"/>
                <a:gd name="T3" fmla="*/ 0 h 332"/>
                <a:gd name="T4" fmla="*/ 0 w 1438"/>
                <a:gd name="T5" fmla="*/ 0 h 332"/>
                <a:gd name="T6" fmla="*/ 0 w 1438"/>
                <a:gd name="T7" fmla="*/ 0 h 332"/>
                <a:gd name="T8" fmla="*/ 0 60000 65536"/>
                <a:gd name="T9" fmla="*/ 0 60000 65536"/>
                <a:gd name="T10" fmla="*/ 0 60000 65536"/>
                <a:gd name="T11" fmla="*/ 0 60000 65536"/>
                <a:gd name="T12" fmla="*/ 0 w 1438"/>
                <a:gd name="T13" fmla="*/ 0 h 332"/>
                <a:gd name="T14" fmla="*/ 1438 w 1438"/>
                <a:gd name="T15" fmla="*/ 332 h 332"/>
              </a:gdLst>
              <a:ahLst/>
              <a:cxnLst>
                <a:cxn ang="T8">
                  <a:pos x="T0" y="T1"/>
                </a:cxn>
                <a:cxn ang="T9">
                  <a:pos x="T2" y="T3"/>
                </a:cxn>
                <a:cxn ang="T10">
                  <a:pos x="T4" y="T5"/>
                </a:cxn>
                <a:cxn ang="T11">
                  <a:pos x="T6" y="T7"/>
                </a:cxn>
              </a:cxnLst>
              <a:rect l="T12" t="T13" r="T14" b="T15"/>
              <a:pathLst>
                <a:path w="1438" h="332">
                  <a:moveTo>
                    <a:pt x="0" y="0"/>
                  </a:moveTo>
                  <a:lnTo>
                    <a:pt x="1438" y="0"/>
                  </a:lnTo>
                  <a:lnTo>
                    <a:pt x="719" y="332"/>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1050" name="Freeform 13"/>
            <p:cNvSpPr>
              <a:spLocks/>
            </p:cNvSpPr>
            <p:nvPr/>
          </p:nvSpPr>
          <p:spPr bwMode="auto">
            <a:xfrm rot="-5400000">
              <a:off x="4231" y="1996"/>
              <a:ext cx="312" cy="222"/>
            </a:xfrm>
            <a:custGeom>
              <a:avLst/>
              <a:gdLst>
                <a:gd name="T0" fmla="*/ 0 w 4229"/>
                <a:gd name="T1" fmla="*/ 0 h 1308"/>
                <a:gd name="T2" fmla="*/ 0 w 4229"/>
                <a:gd name="T3" fmla="*/ 0 h 1308"/>
                <a:gd name="T4" fmla="*/ 0 w 4229"/>
                <a:gd name="T5" fmla="*/ 0 h 1308"/>
                <a:gd name="T6" fmla="*/ 0 w 4229"/>
                <a:gd name="T7" fmla="*/ 0 h 1308"/>
                <a:gd name="T8" fmla="*/ 0 w 4229"/>
                <a:gd name="T9" fmla="*/ 0 h 1308"/>
                <a:gd name="T10" fmla="*/ 0 w 4229"/>
                <a:gd name="T11" fmla="*/ 0 h 1308"/>
                <a:gd name="T12" fmla="*/ 0 w 4229"/>
                <a:gd name="T13" fmla="*/ 0 h 1308"/>
                <a:gd name="T14" fmla="*/ 0 w 4229"/>
                <a:gd name="T15" fmla="*/ 0 h 1308"/>
                <a:gd name="T16" fmla="*/ 0 w 4229"/>
                <a:gd name="T17" fmla="*/ 0 h 1308"/>
                <a:gd name="T18" fmla="*/ 0 w 4229"/>
                <a:gd name="T19" fmla="*/ 0 h 1308"/>
                <a:gd name="T20" fmla="*/ 0 w 4229"/>
                <a:gd name="T21" fmla="*/ 0 h 1308"/>
                <a:gd name="T22" fmla="*/ 0 w 4229"/>
                <a:gd name="T23" fmla="*/ 0 h 1308"/>
                <a:gd name="T24" fmla="*/ 0 w 4229"/>
                <a:gd name="T25" fmla="*/ 0 h 1308"/>
                <a:gd name="T26" fmla="*/ 0 w 4229"/>
                <a:gd name="T27" fmla="*/ 0 h 1308"/>
                <a:gd name="T28" fmla="*/ 0 w 4229"/>
                <a:gd name="T29" fmla="*/ 0 h 1308"/>
                <a:gd name="T30" fmla="*/ 0 w 4229"/>
                <a:gd name="T31" fmla="*/ 0 h 1308"/>
                <a:gd name="T32" fmla="*/ 0 w 4229"/>
                <a:gd name="T33" fmla="*/ 0 h 1308"/>
                <a:gd name="T34" fmla="*/ 0 w 4229"/>
                <a:gd name="T35" fmla="*/ 0 h 1308"/>
                <a:gd name="T36" fmla="*/ 0 w 4229"/>
                <a:gd name="T37" fmla="*/ 0 h 1308"/>
                <a:gd name="T38" fmla="*/ 0 w 4229"/>
                <a:gd name="T39" fmla="*/ 0 h 1308"/>
                <a:gd name="T40" fmla="*/ 0 w 4229"/>
                <a:gd name="T41" fmla="*/ 0 h 1308"/>
                <a:gd name="T42" fmla="*/ 0 w 4229"/>
                <a:gd name="T43" fmla="*/ 0 h 1308"/>
                <a:gd name="T44" fmla="*/ 0 w 4229"/>
                <a:gd name="T45" fmla="*/ 0 h 1308"/>
                <a:gd name="T46" fmla="*/ 0 w 4229"/>
                <a:gd name="T47" fmla="*/ 0 h 1308"/>
                <a:gd name="T48" fmla="*/ 0 w 4229"/>
                <a:gd name="T49" fmla="*/ 0 h 1308"/>
                <a:gd name="T50" fmla="*/ 0 w 4229"/>
                <a:gd name="T51" fmla="*/ 0 h 1308"/>
                <a:gd name="T52" fmla="*/ 0 w 4229"/>
                <a:gd name="T53" fmla="*/ 0 h 1308"/>
                <a:gd name="T54" fmla="*/ 0 w 4229"/>
                <a:gd name="T55" fmla="*/ 0 h 1308"/>
                <a:gd name="T56" fmla="*/ 0 w 4229"/>
                <a:gd name="T57" fmla="*/ 0 h 1308"/>
                <a:gd name="T58" fmla="*/ 0 w 4229"/>
                <a:gd name="T59" fmla="*/ 0 h 1308"/>
                <a:gd name="T60" fmla="*/ 0 w 4229"/>
                <a:gd name="T61" fmla="*/ 0 h 1308"/>
                <a:gd name="T62" fmla="*/ 0 w 4229"/>
                <a:gd name="T63" fmla="*/ 0 h 1308"/>
                <a:gd name="T64" fmla="*/ 0 w 4229"/>
                <a:gd name="T65" fmla="*/ 0 h 1308"/>
                <a:gd name="T66" fmla="*/ 0 w 4229"/>
                <a:gd name="T67" fmla="*/ 0 h 1308"/>
                <a:gd name="T68" fmla="*/ 0 w 4229"/>
                <a:gd name="T69" fmla="*/ 0 h 1308"/>
                <a:gd name="T70" fmla="*/ 0 w 4229"/>
                <a:gd name="T71" fmla="*/ 0 h 1308"/>
                <a:gd name="T72" fmla="*/ 0 w 4229"/>
                <a:gd name="T73" fmla="*/ 0 h 1308"/>
                <a:gd name="T74" fmla="*/ 0 w 4229"/>
                <a:gd name="T75" fmla="*/ 0 h 1308"/>
                <a:gd name="T76" fmla="*/ 0 w 4229"/>
                <a:gd name="T77" fmla="*/ 0 h 1308"/>
                <a:gd name="T78" fmla="*/ 0 w 4229"/>
                <a:gd name="T79" fmla="*/ 0 h 1308"/>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4229"/>
                <a:gd name="T121" fmla="*/ 0 h 1308"/>
                <a:gd name="T122" fmla="*/ 4229 w 4229"/>
                <a:gd name="T123" fmla="*/ 1308 h 1308"/>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4229" h="1308">
                  <a:moveTo>
                    <a:pt x="0" y="207"/>
                  </a:moveTo>
                  <a:lnTo>
                    <a:pt x="110" y="207"/>
                  </a:lnTo>
                  <a:lnTo>
                    <a:pt x="250" y="208"/>
                  </a:lnTo>
                  <a:lnTo>
                    <a:pt x="363" y="211"/>
                  </a:lnTo>
                  <a:lnTo>
                    <a:pt x="477" y="215"/>
                  </a:lnTo>
                  <a:lnTo>
                    <a:pt x="603" y="221"/>
                  </a:lnTo>
                  <a:lnTo>
                    <a:pt x="717" y="228"/>
                  </a:lnTo>
                  <a:lnTo>
                    <a:pt x="847" y="236"/>
                  </a:lnTo>
                  <a:lnTo>
                    <a:pt x="952" y="245"/>
                  </a:lnTo>
                  <a:lnTo>
                    <a:pt x="1085" y="257"/>
                  </a:lnTo>
                  <a:lnTo>
                    <a:pt x="1214" y="271"/>
                  </a:lnTo>
                  <a:lnTo>
                    <a:pt x="1353" y="287"/>
                  </a:lnTo>
                  <a:lnTo>
                    <a:pt x="1469" y="303"/>
                  </a:lnTo>
                  <a:lnTo>
                    <a:pt x="1576" y="317"/>
                  </a:lnTo>
                  <a:lnTo>
                    <a:pt x="1698" y="336"/>
                  </a:lnTo>
                  <a:lnTo>
                    <a:pt x="1876" y="366"/>
                  </a:lnTo>
                  <a:lnTo>
                    <a:pt x="2037" y="400"/>
                  </a:lnTo>
                  <a:lnTo>
                    <a:pt x="2231" y="445"/>
                  </a:lnTo>
                  <a:lnTo>
                    <a:pt x="2357" y="478"/>
                  </a:lnTo>
                  <a:lnTo>
                    <a:pt x="2440" y="502"/>
                  </a:lnTo>
                  <a:lnTo>
                    <a:pt x="2598" y="550"/>
                  </a:lnTo>
                  <a:lnTo>
                    <a:pt x="2746" y="603"/>
                  </a:lnTo>
                  <a:lnTo>
                    <a:pt x="2857" y="645"/>
                  </a:lnTo>
                  <a:lnTo>
                    <a:pt x="2941" y="680"/>
                  </a:lnTo>
                  <a:lnTo>
                    <a:pt x="3033" y="725"/>
                  </a:lnTo>
                  <a:lnTo>
                    <a:pt x="3111" y="767"/>
                  </a:lnTo>
                  <a:lnTo>
                    <a:pt x="3177" y="804"/>
                  </a:lnTo>
                  <a:lnTo>
                    <a:pt x="3251" y="853"/>
                  </a:lnTo>
                  <a:lnTo>
                    <a:pt x="3315" y="899"/>
                  </a:lnTo>
                  <a:lnTo>
                    <a:pt x="3370" y="946"/>
                  </a:lnTo>
                  <a:lnTo>
                    <a:pt x="3419" y="988"/>
                  </a:lnTo>
                  <a:lnTo>
                    <a:pt x="3457" y="1030"/>
                  </a:lnTo>
                  <a:lnTo>
                    <a:pt x="3486" y="1067"/>
                  </a:lnTo>
                  <a:lnTo>
                    <a:pt x="3511" y="1109"/>
                  </a:lnTo>
                  <a:lnTo>
                    <a:pt x="3532" y="1147"/>
                  </a:lnTo>
                  <a:lnTo>
                    <a:pt x="3545" y="1181"/>
                  </a:lnTo>
                  <a:lnTo>
                    <a:pt x="3560" y="1225"/>
                  </a:lnTo>
                  <a:lnTo>
                    <a:pt x="3566" y="1266"/>
                  </a:lnTo>
                  <a:lnTo>
                    <a:pt x="3569" y="1308"/>
                  </a:lnTo>
                  <a:lnTo>
                    <a:pt x="4229" y="1308"/>
                  </a:lnTo>
                  <a:lnTo>
                    <a:pt x="4224" y="1241"/>
                  </a:lnTo>
                  <a:lnTo>
                    <a:pt x="4211" y="1184"/>
                  </a:lnTo>
                  <a:lnTo>
                    <a:pt x="4194" y="1135"/>
                  </a:lnTo>
                  <a:lnTo>
                    <a:pt x="4173" y="1095"/>
                  </a:lnTo>
                  <a:lnTo>
                    <a:pt x="4149" y="1053"/>
                  </a:lnTo>
                  <a:lnTo>
                    <a:pt x="4116" y="1007"/>
                  </a:lnTo>
                  <a:lnTo>
                    <a:pt x="4086" y="971"/>
                  </a:lnTo>
                  <a:lnTo>
                    <a:pt x="4037" y="920"/>
                  </a:lnTo>
                  <a:lnTo>
                    <a:pt x="3990" y="876"/>
                  </a:lnTo>
                  <a:lnTo>
                    <a:pt x="3939" y="832"/>
                  </a:lnTo>
                  <a:lnTo>
                    <a:pt x="3879" y="788"/>
                  </a:lnTo>
                  <a:lnTo>
                    <a:pt x="3828" y="751"/>
                  </a:lnTo>
                  <a:lnTo>
                    <a:pt x="3741" y="699"/>
                  </a:lnTo>
                  <a:lnTo>
                    <a:pt x="3657" y="650"/>
                  </a:lnTo>
                  <a:lnTo>
                    <a:pt x="3531" y="590"/>
                  </a:lnTo>
                  <a:lnTo>
                    <a:pt x="3406" y="536"/>
                  </a:lnTo>
                  <a:lnTo>
                    <a:pt x="3281" y="485"/>
                  </a:lnTo>
                  <a:lnTo>
                    <a:pt x="3167" y="443"/>
                  </a:lnTo>
                  <a:lnTo>
                    <a:pt x="3008" y="390"/>
                  </a:lnTo>
                  <a:lnTo>
                    <a:pt x="2824" y="336"/>
                  </a:lnTo>
                  <a:lnTo>
                    <a:pt x="2641" y="291"/>
                  </a:lnTo>
                  <a:lnTo>
                    <a:pt x="2475" y="253"/>
                  </a:lnTo>
                  <a:lnTo>
                    <a:pt x="2361" y="228"/>
                  </a:lnTo>
                  <a:lnTo>
                    <a:pt x="2220" y="199"/>
                  </a:lnTo>
                  <a:lnTo>
                    <a:pt x="2118" y="179"/>
                  </a:lnTo>
                  <a:lnTo>
                    <a:pt x="2002" y="161"/>
                  </a:lnTo>
                  <a:lnTo>
                    <a:pt x="1884" y="141"/>
                  </a:lnTo>
                  <a:lnTo>
                    <a:pt x="1769" y="124"/>
                  </a:lnTo>
                  <a:lnTo>
                    <a:pt x="1618" y="103"/>
                  </a:lnTo>
                  <a:lnTo>
                    <a:pt x="1485" y="89"/>
                  </a:lnTo>
                  <a:lnTo>
                    <a:pt x="1343" y="73"/>
                  </a:lnTo>
                  <a:lnTo>
                    <a:pt x="1172" y="56"/>
                  </a:lnTo>
                  <a:lnTo>
                    <a:pt x="1001" y="40"/>
                  </a:lnTo>
                  <a:lnTo>
                    <a:pt x="864" y="32"/>
                  </a:lnTo>
                  <a:lnTo>
                    <a:pt x="706" y="21"/>
                  </a:lnTo>
                  <a:lnTo>
                    <a:pt x="540" y="15"/>
                  </a:lnTo>
                  <a:lnTo>
                    <a:pt x="314" y="7"/>
                  </a:lnTo>
                  <a:lnTo>
                    <a:pt x="110" y="4"/>
                  </a:lnTo>
                  <a:lnTo>
                    <a:pt x="0" y="0"/>
                  </a:lnTo>
                  <a:lnTo>
                    <a:pt x="0" y="207"/>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1051" name="Freeform 14"/>
            <p:cNvSpPr>
              <a:spLocks/>
            </p:cNvSpPr>
            <p:nvPr/>
          </p:nvSpPr>
          <p:spPr bwMode="auto">
            <a:xfrm rot="-5400000">
              <a:off x="3980" y="1962"/>
              <a:ext cx="312" cy="289"/>
            </a:xfrm>
            <a:custGeom>
              <a:avLst/>
              <a:gdLst>
                <a:gd name="T0" fmla="*/ 0 w 4235"/>
                <a:gd name="T1" fmla="*/ 0 h 1700"/>
                <a:gd name="T2" fmla="*/ 0 w 4235"/>
                <a:gd name="T3" fmla="*/ 0 h 1700"/>
                <a:gd name="T4" fmla="*/ 0 w 4235"/>
                <a:gd name="T5" fmla="*/ 0 h 1700"/>
                <a:gd name="T6" fmla="*/ 0 w 4235"/>
                <a:gd name="T7" fmla="*/ 0 h 1700"/>
                <a:gd name="T8" fmla="*/ 0 w 4235"/>
                <a:gd name="T9" fmla="*/ 0 h 1700"/>
                <a:gd name="T10" fmla="*/ 0 w 4235"/>
                <a:gd name="T11" fmla="*/ 0 h 1700"/>
                <a:gd name="T12" fmla="*/ 0 w 4235"/>
                <a:gd name="T13" fmla="*/ 0 h 1700"/>
                <a:gd name="T14" fmla="*/ 0 w 4235"/>
                <a:gd name="T15" fmla="*/ 0 h 1700"/>
                <a:gd name="T16" fmla="*/ 0 w 4235"/>
                <a:gd name="T17" fmla="*/ 0 h 1700"/>
                <a:gd name="T18" fmla="*/ 0 w 4235"/>
                <a:gd name="T19" fmla="*/ 0 h 1700"/>
                <a:gd name="T20" fmla="*/ 0 w 4235"/>
                <a:gd name="T21" fmla="*/ 0 h 1700"/>
                <a:gd name="T22" fmla="*/ 0 w 4235"/>
                <a:gd name="T23" fmla="*/ 0 h 1700"/>
                <a:gd name="T24" fmla="*/ 0 w 4235"/>
                <a:gd name="T25" fmla="*/ 0 h 1700"/>
                <a:gd name="T26" fmla="*/ 0 w 4235"/>
                <a:gd name="T27" fmla="*/ 0 h 1700"/>
                <a:gd name="T28" fmla="*/ 0 w 4235"/>
                <a:gd name="T29" fmla="*/ 0 h 1700"/>
                <a:gd name="T30" fmla="*/ 0 w 4235"/>
                <a:gd name="T31" fmla="*/ 0 h 1700"/>
                <a:gd name="T32" fmla="*/ 0 w 4235"/>
                <a:gd name="T33" fmla="*/ 0 h 1700"/>
                <a:gd name="T34" fmla="*/ 0 w 4235"/>
                <a:gd name="T35" fmla="*/ 0 h 1700"/>
                <a:gd name="T36" fmla="*/ 0 w 4235"/>
                <a:gd name="T37" fmla="*/ 0 h 1700"/>
                <a:gd name="T38" fmla="*/ 0 w 4235"/>
                <a:gd name="T39" fmla="*/ 0 h 1700"/>
                <a:gd name="T40" fmla="*/ 0 w 4235"/>
                <a:gd name="T41" fmla="*/ 0 h 1700"/>
                <a:gd name="T42" fmla="*/ 0 w 4235"/>
                <a:gd name="T43" fmla="*/ 0 h 1700"/>
                <a:gd name="T44" fmla="*/ 0 w 4235"/>
                <a:gd name="T45" fmla="*/ 0 h 1700"/>
                <a:gd name="T46" fmla="*/ 0 w 4235"/>
                <a:gd name="T47" fmla="*/ 0 h 1700"/>
                <a:gd name="T48" fmla="*/ 0 w 4235"/>
                <a:gd name="T49" fmla="*/ 0 h 1700"/>
                <a:gd name="T50" fmla="*/ 0 w 4235"/>
                <a:gd name="T51" fmla="*/ 0 h 1700"/>
                <a:gd name="T52" fmla="*/ 0 w 4235"/>
                <a:gd name="T53" fmla="*/ 0 h 1700"/>
                <a:gd name="T54" fmla="*/ 0 w 4235"/>
                <a:gd name="T55" fmla="*/ 0 h 1700"/>
                <a:gd name="T56" fmla="*/ 0 w 4235"/>
                <a:gd name="T57" fmla="*/ 0 h 1700"/>
                <a:gd name="T58" fmla="*/ 0 w 4235"/>
                <a:gd name="T59" fmla="*/ 0 h 1700"/>
                <a:gd name="T60" fmla="*/ 0 w 4235"/>
                <a:gd name="T61" fmla="*/ 0 h 1700"/>
                <a:gd name="T62" fmla="*/ 0 w 4235"/>
                <a:gd name="T63" fmla="*/ 0 h 1700"/>
                <a:gd name="T64" fmla="*/ 0 w 4235"/>
                <a:gd name="T65" fmla="*/ 0 h 1700"/>
                <a:gd name="T66" fmla="*/ 0 w 4235"/>
                <a:gd name="T67" fmla="*/ 0 h 1700"/>
                <a:gd name="T68" fmla="*/ 0 w 4235"/>
                <a:gd name="T69" fmla="*/ 0 h 1700"/>
                <a:gd name="T70" fmla="*/ 0 w 4235"/>
                <a:gd name="T71" fmla="*/ 0 h 1700"/>
                <a:gd name="T72" fmla="*/ 0 w 4235"/>
                <a:gd name="T73" fmla="*/ 0 h 1700"/>
                <a:gd name="T74" fmla="*/ 0 w 4235"/>
                <a:gd name="T75" fmla="*/ 0 h 1700"/>
                <a:gd name="T76" fmla="*/ 0 w 4235"/>
                <a:gd name="T77" fmla="*/ 0 h 1700"/>
                <a:gd name="T78" fmla="*/ 0 w 4235"/>
                <a:gd name="T79" fmla="*/ 0 h 1700"/>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4235"/>
                <a:gd name="T121" fmla="*/ 0 h 1700"/>
                <a:gd name="T122" fmla="*/ 4235 w 4235"/>
                <a:gd name="T123" fmla="*/ 1700 h 1700"/>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4235" h="1700">
                  <a:moveTo>
                    <a:pt x="0" y="1700"/>
                  </a:moveTo>
                  <a:lnTo>
                    <a:pt x="176" y="1700"/>
                  </a:lnTo>
                  <a:lnTo>
                    <a:pt x="329" y="1696"/>
                  </a:lnTo>
                  <a:lnTo>
                    <a:pt x="495" y="1689"/>
                  </a:lnTo>
                  <a:lnTo>
                    <a:pt x="663" y="1683"/>
                  </a:lnTo>
                  <a:lnTo>
                    <a:pt x="846" y="1671"/>
                  </a:lnTo>
                  <a:lnTo>
                    <a:pt x="1023" y="1655"/>
                  </a:lnTo>
                  <a:lnTo>
                    <a:pt x="1179" y="1643"/>
                  </a:lnTo>
                  <a:lnTo>
                    <a:pt x="1356" y="1625"/>
                  </a:lnTo>
                  <a:lnTo>
                    <a:pt x="1514" y="1605"/>
                  </a:lnTo>
                  <a:lnTo>
                    <a:pt x="1659" y="1587"/>
                  </a:lnTo>
                  <a:lnTo>
                    <a:pt x="1830" y="1562"/>
                  </a:lnTo>
                  <a:lnTo>
                    <a:pt x="2031" y="1524"/>
                  </a:lnTo>
                  <a:lnTo>
                    <a:pt x="2209" y="1492"/>
                  </a:lnTo>
                  <a:lnTo>
                    <a:pt x="2405" y="1448"/>
                  </a:lnTo>
                  <a:lnTo>
                    <a:pt x="2606" y="1398"/>
                  </a:lnTo>
                  <a:lnTo>
                    <a:pt x="2797" y="1347"/>
                  </a:lnTo>
                  <a:lnTo>
                    <a:pt x="2948" y="1297"/>
                  </a:lnTo>
                  <a:lnTo>
                    <a:pt x="3137" y="1234"/>
                  </a:lnTo>
                  <a:lnTo>
                    <a:pt x="3293" y="1171"/>
                  </a:lnTo>
                  <a:lnTo>
                    <a:pt x="3432" y="1115"/>
                  </a:lnTo>
                  <a:lnTo>
                    <a:pt x="3547" y="1052"/>
                  </a:lnTo>
                  <a:lnTo>
                    <a:pt x="3660" y="995"/>
                  </a:lnTo>
                  <a:lnTo>
                    <a:pt x="3748" y="939"/>
                  </a:lnTo>
                  <a:lnTo>
                    <a:pt x="3824" y="889"/>
                  </a:lnTo>
                  <a:lnTo>
                    <a:pt x="3906" y="824"/>
                  </a:lnTo>
                  <a:lnTo>
                    <a:pt x="3989" y="761"/>
                  </a:lnTo>
                  <a:lnTo>
                    <a:pt x="4052" y="698"/>
                  </a:lnTo>
                  <a:lnTo>
                    <a:pt x="4140" y="579"/>
                  </a:lnTo>
                  <a:lnTo>
                    <a:pt x="4197" y="477"/>
                  </a:lnTo>
                  <a:lnTo>
                    <a:pt x="4210" y="434"/>
                  </a:lnTo>
                  <a:lnTo>
                    <a:pt x="4235" y="347"/>
                  </a:lnTo>
                  <a:lnTo>
                    <a:pt x="4235" y="277"/>
                  </a:lnTo>
                  <a:lnTo>
                    <a:pt x="4235" y="0"/>
                  </a:lnTo>
                  <a:lnTo>
                    <a:pt x="4057" y="133"/>
                  </a:lnTo>
                  <a:lnTo>
                    <a:pt x="3212" y="743"/>
                  </a:lnTo>
                  <a:lnTo>
                    <a:pt x="1988" y="1065"/>
                  </a:lnTo>
                  <a:lnTo>
                    <a:pt x="722" y="1234"/>
                  </a:lnTo>
                  <a:lnTo>
                    <a:pt x="0" y="1272"/>
                  </a:lnTo>
                  <a:lnTo>
                    <a:pt x="0" y="1700"/>
                  </a:lnTo>
                  <a:close/>
                </a:path>
              </a:pathLst>
            </a:custGeom>
            <a:solidFill>
              <a:srgbClr val="8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1052" name="Rectangle 15"/>
            <p:cNvSpPr>
              <a:spLocks noChangeArrowheads="1"/>
            </p:cNvSpPr>
            <p:nvPr/>
          </p:nvSpPr>
          <p:spPr bwMode="auto">
            <a:xfrm rot="-5400000">
              <a:off x="3969" y="1947"/>
              <a:ext cx="105" cy="59"/>
            </a:xfrm>
            <a:prstGeom prst="rect">
              <a:avLst/>
            </a:prstGeom>
            <a:solidFill>
              <a:srgbClr val="8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sz="2400">
                <a:solidFill>
                  <a:schemeClr val="tx2"/>
                </a:solidFill>
                <a:latin typeface="Tahoma" panose="020B0604030504040204" pitchFamily="34" charset="0"/>
              </a:endParaRPr>
            </a:p>
          </p:txBody>
        </p:sp>
        <p:sp>
          <p:nvSpPr>
            <p:cNvPr id="1053" name="Freeform 16"/>
            <p:cNvSpPr>
              <a:spLocks/>
            </p:cNvSpPr>
            <p:nvPr/>
          </p:nvSpPr>
          <p:spPr bwMode="auto">
            <a:xfrm rot="-5400000">
              <a:off x="3911" y="1949"/>
              <a:ext cx="106" cy="57"/>
            </a:xfrm>
            <a:custGeom>
              <a:avLst/>
              <a:gdLst>
                <a:gd name="T0" fmla="*/ 0 w 1437"/>
                <a:gd name="T1" fmla="*/ 0 h 332"/>
                <a:gd name="T2" fmla="*/ 0 w 1437"/>
                <a:gd name="T3" fmla="*/ 0 h 332"/>
                <a:gd name="T4" fmla="*/ 0 w 1437"/>
                <a:gd name="T5" fmla="*/ 0 h 332"/>
                <a:gd name="T6" fmla="*/ 0 w 1437"/>
                <a:gd name="T7" fmla="*/ 0 h 332"/>
                <a:gd name="T8" fmla="*/ 0 60000 65536"/>
                <a:gd name="T9" fmla="*/ 0 60000 65536"/>
                <a:gd name="T10" fmla="*/ 0 60000 65536"/>
                <a:gd name="T11" fmla="*/ 0 60000 65536"/>
                <a:gd name="T12" fmla="*/ 0 w 1437"/>
                <a:gd name="T13" fmla="*/ 0 h 332"/>
                <a:gd name="T14" fmla="*/ 1437 w 1437"/>
                <a:gd name="T15" fmla="*/ 332 h 332"/>
              </a:gdLst>
              <a:ahLst/>
              <a:cxnLst>
                <a:cxn ang="T8">
                  <a:pos x="T0" y="T1"/>
                </a:cxn>
                <a:cxn ang="T9">
                  <a:pos x="T2" y="T3"/>
                </a:cxn>
                <a:cxn ang="T10">
                  <a:pos x="T4" y="T5"/>
                </a:cxn>
                <a:cxn ang="T11">
                  <a:pos x="T6" y="T7"/>
                </a:cxn>
              </a:cxnLst>
              <a:rect l="T12" t="T13" r="T14" b="T15"/>
              <a:pathLst>
                <a:path w="1437" h="332">
                  <a:moveTo>
                    <a:pt x="0" y="332"/>
                  </a:moveTo>
                  <a:lnTo>
                    <a:pt x="1437" y="332"/>
                  </a:lnTo>
                  <a:lnTo>
                    <a:pt x="718" y="0"/>
                  </a:lnTo>
                  <a:lnTo>
                    <a:pt x="0" y="332"/>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1054" name="Freeform 17"/>
            <p:cNvSpPr>
              <a:spLocks/>
            </p:cNvSpPr>
            <p:nvPr/>
          </p:nvSpPr>
          <p:spPr bwMode="auto">
            <a:xfrm rot="-5400000">
              <a:off x="3947" y="1996"/>
              <a:ext cx="311" cy="222"/>
            </a:xfrm>
            <a:custGeom>
              <a:avLst/>
              <a:gdLst>
                <a:gd name="T0" fmla="*/ 0 w 4231"/>
                <a:gd name="T1" fmla="*/ 0 h 1308"/>
                <a:gd name="T2" fmla="*/ 0 w 4231"/>
                <a:gd name="T3" fmla="*/ 0 h 1308"/>
                <a:gd name="T4" fmla="*/ 0 w 4231"/>
                <a:gd name="T5" fmla="*/ 0 h 1308"/>
                <a:gd name="T6" fmla="*/ 0 w 4231"/>
                <a:gd name="T7" fmla="*/ 0 h 1308"/>
                <a:gd name="T8" fmla="*/ 0 w 4231"/>
                <a:gd name="T9" fmla="*/ 0 h 1308"/>
                <a:gd name="T10" fmla="*/ 0 w 4231"/>
                <a:gd name="T11" fmla="*/ 0 h 1308"/>
                <a:gd name="T12" fmla="*/ 0 w 4231"/>
                <a:gd name="T13" fmla="*/ 0 h 1308"/>
                <a:gd name="T14" fmla="*/ 0 w 4231"/>
                <a:gd name="T15" fmla="*/ 0 h 1308"/>
                <a:gd name="T16" fmla="*/ 0 w 4231"/>
                <a:gd name="T17" fmla="*/ 0 h 1308"/>
                <a:gd name="T18" fmla="*/ 0 w 4231"/>
                <a:gd name="T19" fmla="*/ 0 h 1308"/>
                <a:gd name="T20" fmla="*/ 0 w 4231"/>
                <a:gd name="T21" fmla="*/ 0 h 1308"/>
                <a:gd name="T22" fmla="*/ 0 w 4231"/>
                <a:gd name="T23" fmla="*/ 0 h 1308"/>
                <a:gd name="T24" fmla="*/ 0 w 4231"/>
                <a:gd name="T25" fmla="*/ 0 h 1308"/>
                <a:gd name="T26" fmla="*/ 0 w 4231"/>
                <a:gd name="T27" fmla="*/ 0 h 1308"/>
                <a:gd name="T28" fmla="*/ 0 w 4231"/>
                <a:gd name="T29" fmla="*/ 0 h 1308"/>
                <a:gd name="T30" fmla="*/ 0 w 4231"/>
                <a:gd name="T31" fmla="*/ 0 h 1308"/>
                <a:gd name="T32" fmla="*/ 0 w 4231"/>
                <a:gd name="T33" fmla="*/ 0 h 1308"/>
                <a:gd name="T34" fmla="*/ 0 w 4231"/>
                <a:gd name="T35" fmla="*/ 0 h 1308"/>
                <a:gd name="T36" fmla="*/ 0 w 4231"/>
                <a:gd name="T37" fmla="*/ 0 h 1308"/>
                <a:gd name="T38" fmla="*/ 0 w 4231"/>
                <a:gd name="T39" fmla="*/ 0 h 1308"/>
                <a:gd name="T40" fmla="*/ 0 w 4231"/>
                <a:gd name="T41" fmla="*/ 0 h 1308"/>
                <a:gd name="T42" fmla="*/ 0 w 4231"/>
                <a:gd name="T43" fmla="*/ 0 h 1308"/>
                <a:gd name="T44" fmla="*/ 0 w 4231"/>
                <a:gd name="T45" fmla="*/ 0 h 1308"/>
                <a:gd name="T46" fmla="*/ 0 w 4231"/>
                <a:gd name="T47" fmla="*/ 0 h 1308"/>
                <a:gd name="T48" fmla="*/ 0 w 4231"/>
                <a:gd name="T49" fmla="*/ 0 h 1308"/>
                <a:gd name="T50" fmla="*/ 0 w 4231"/>
                <a:gd name="T51" fmla="*/ 0 h 1308"/>
                <a:gd name="T52" fmla="*/ 0 w 4231"/>
                <a:gd name="T53" fmla="*/ 0 h 1308"/>
                <a:gd name="T54" fmla="*/ 0 w 4231"/>
                <a:gd name="T55" fmla="*/ 0 h 1308"/>
                <a:gd name="T56" fmla="*/ 0 w 4231"/>
                <a:gd name="T57" fmla="*/ 0 h 1308"/>
                <a:gd name="T58" fmla="*/ 0 w 4231"/>
                <a:gd name="T59" fmla="*/ 0 h 1308"/>
                <a:gd name="T60" fmla="*/ 0 w 4231"/>
                <a:gd name="T61" fmla="*/ 0 h 1308"/>
                <a:gd name="T62" fmla="*/ 0 w 4231"/>
                <a:gd name="T63" fmla="*/ 0 h 1308"/>
                <a:gd name="T64" fmla="*/ 0 w 4231"/>
                <a:gd name="T65" fmla="*/ 0 h 1308"/>
                <a:gd name="T66" fmla="*/ 0 w 4231"/>
                <a:gd name="T67" fmla="*/ 0 h 1308"/>
                <a:gd name="T68" fmla="*/ 0 w 4231"/>
                <a:gd name="T69" fmla="*/ 0 h 1308"/>
                <a:gd name="T70" fmla="*/ 0 w 4231"/>
                <a:gd name="T71" fmla="*/ 0 h 1308"/>
                <a:gd name="T72" fmla="*/ 0 w 4231"/>
                <a:gd name="T73" fmla="*/ 0 h 1308"/>
                <a:gd name="T74" fmla="*/ 0 w 4231"/>
                <a:gd name="T75" fmla="*/ 0 h 1308"/>
                <a:gd name="T76" fmla="*/ 0 w 4231"/>
                <a:gd name="T77" fmla="*/ 0 h 1308"/>
                <a:gd name="T78" fmla="*/ 0 w 4231"/>
                <a:gd name="T79" fmla="*/ 0 h 1308"/>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4231"/>
                <a:gd name="T121" fmla="*/ 0 h 1308"/>
                <a:gd name="T122" fmla="*/ 4231 w 4231"/>
                <a:gd name="T123" fmla="*/ 1308 h 1308"/>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4231" h="1308">
                  <a:moveTo>
                    <a:pt x="3" y="1104"/>
                  </a:moveTo>
                  <a:lnTo>
                    <a:pt x="112" y="1101"/>
                  </a:lnTo>
                  <a:lnTo>
                    <a:pt x="250" y="1099"/>
                  </a:lnTo>
                  <a:lnTo>
                    <a:pt x="364" y="1097"/>
                  </a:lnTo>
                  <a:lnTo>
                    <a:pt x="478" y="1092"/>
                  </a:lnTo>
                  <a:lnTo>
                    <a:pt x="604" y="1087"/>
                  </a:lnTo>
                  <a:lnTo>
                    <a:pt x="718" y="1080"/>
                  </a:lnTo>
                  <a:lnTo>
                    <a:pt x="848" y="1071"/>
                  </a:lnTo>
                  <a:lnTo>
                    <a:pt x="954" y="1063"/>
                  </a:lnTo>
                  <a:lnTo>
                    <a:pt x="1087" y="1050"/>
                  </a:lnTo>
                  <a:lnTo>
                    <a:pt x="1216" y="1036"/>
                  </a:lnTo>
                  <a:lnTo>
                    <a:pt x="1354" y="1021"/>
                  </a:lnTo>
                  <a:lnTo>
                    <a:pt x="1470" y="1004"/>
                  </a:lnTo>
                  <a:lnTo>
                    <a:pt x="1577" y="990"/>
                  </a:lnTo>
                  <a:lnTo>
                    <a:pt x="1700" y="972"/>
                  </a:lnTo>
                  <a:lnTo>
                    <a:pt x="1876" y="941"/>
                  </a:lnTo>
                  <a:lnTo>
                    <a:pt x="2038" y="908"/>
                  </a:lnTo>
                  <a:lnTo>
                    <a:pt x="2231" y="863"/>
                  </a:lnTo>
                  <a:lnTo>
                    <a:pt x="2359" y="829"/>
                  </a:lnTo>
                  <a:lnTo>
                    <a:pt x="2440" y="806"/>
                  </a:lnTo>
                  <a:lnTo>
                    <a:pt x="2598" y="758"/>
                  </a:lnTo>
                  <a:lnTo>
                    <a:pt x="2748" y="705"/>
                  </a:lnTo>
                  <a:lnTo>
                    <a:pt x="2857" y="663"/>
                  </a:lnTo>
                  <a:lnTo>
                    <a:pt x="2941" y="628"/>
                  </a:lnTo>
                  <a:lnTo>
                    <a:pt x="3034" y="583"/>
                  </a:lnTo>
                  <a:lnTo>
                    <a:pt x="3111" y="541"/>
                  </a:lnTo>
                  <a:lnTo>
                    <a:pt x="3177" y="503"/>
                  </a:lnTo>
                  <a:lnTo>
                    <a:pt x="3251" y="454"/>
                  </a:lnTo>
                  <a:lnTo>
                    <a:pt x="3317" y="408"/>
                  </a:lnTo>
                  <a:lnTo>
                    <a:pt x="3372" y="362"/>
                  </a:lnTo>
                  <a:lnTo>
                    <a:pt x="3419" y="320"/>
                  </a:lnTo>
                  <a:lnTo>
                    <a:pt x="3458" y="278"/>
                  </a:lnTo>
                  <a:lnTo>
                    <a:pt x="3488" y="240"/>
                  </a:lnTo>
                  <a:lnTo>
                    <a:pt x="3513" y="198"/>
                  </a:lnTo>
                  <a:lnTo>
                    <a:pt x="3534" y="161"/>
                  </a:lnTo>
                  <a:lnTo>
                    <a:pt x="3547" y="127"/>
                  </a:lnTo>
                  <a:lnTo>
                    <a:pt x="3561" y="82"/>
                  </a:lnTo>
                  <a:lnTo>
                    <a:pt x="3568" y="42"/>
                  </a:lnTo>
                  <a:lnTo>
                    <a:pt x="3569" y="0"/>
                  </a:lnTo>
                  <a:lnTo>
                    <a:pt x="4231" y="0"/>
                  </a:lnTo>
                  <a:lnTo>
                    <a:pt x="4224" y="67"/>
                  </a:lnTo>
                  <a:lnTo>
                    <a:pt x="4211" y="124"/>
                  </a:lnTo>
                  <a:lnTo>
                    <a:pt x="4194" y="173"/>
                  </a:lnTo>
                  <a:lnTo>
                    <a:pt x="4173" y="212"/>
                  </a:lnTo>
                  <a:lnTo>
                    <a:pt x="4151" y="254"/>
                  </a:lnTo>
                  <a:lnTo>
                    <a:pt x="4116" y="301"/>
                  </a:lnTo>
                  <a:lnTo>
                    <a:pt x="4087" y="337"/>
                  </a:lnTo>
                  <a:lnTo>
                    <a:pt x="4039" y="387"/>
                  </a:lnTo>
                  <a:lnTo>
                    <a:pt x="3990" y="432"/>
                  </a:lnTo>
                  <a:lnTo>
                    <a:pt x="3940" y="475"/>
                  </a:lnTo>
                  <a:lnTo>
                    <a:pt x="3881" y="520"/>
                  </a:lnTo>
                  <a:lnTo>
                    <a:pt x="3828" y="557"/>
                  </a:lnTo>
                  <a:lnTo>
                    <a:pt x="3742" y="608"/>
                  </a:lnTo>
                  <a:lnTo>
                    <a:pt x="3657" y="657"/>
                  </a:lnTo>
                  <a:lnTo>
                    <a:pt x="3531" y="718"/>
                  </a:lnTo>
                  <a:lnTo>
                    <a:pt x="3407" y="772"/>
                  </a:lnTo>
                  <a:lnTo>
                    <a:pt x="3281" y="822"/>
                  </a:lnTo>
                  <a:lnTo>
                    <a:pt x="3169" y="864"/>
                  </a:lnTo>
                  <a:lnTo>
                    <a:pt x="3009" y="918"/>
                  </a:lnTo>
                  <a:lnTo>
                    <a:pt x="2826" y="972"/>
                  </a:lnTo>
                  <a:lnTo>
                    <a:pt x="2643" y="1017"/>
                  </a:lnTo>
                  <a:lnTo>
                    <a:pt x="2476" y="1055"/>
                  </a:lnTo>
                  <a:lnTo>
                    <a:pt x="2363" y="1080"/>
                  </a:lnTo>
                  <a:lnTo>
                    <a:pt x="2222" y="1109"/>
                  </a:lnTo>
                  <a:lnTo>
                    <a:pt x="2118" y="1129"/>
                  </a:lnTo>
                  <a:lnTo>
                    <a:pt x="2002" y="1147"/>
                  </a:lnTo>
                  <a:lnTo>
                    <a:pt x="1884" y="1167"/>
                  </a:lnTo>
                  <a:lnTo>
                    <a:pt x="1771" y="1183"/>
                  </a:lnTo>
                  <a:lnTo>
                    <a:pt x="1620" y="1204"/>
                  </a:lnTo>
                  <a:lnTo>
                    <a:pt x="1487" y="1218"/>
                  </a:lnTo>
                  <a:lnTo>
                    <a:pt x="1343" y="1235"/>
                  </a:lnTo>
                  <a:lnTo>
                    <a:pt x="1174" y="1252"/>
                  </a:lnTo>
                  <a:lnTo>
                    <a:pt x="1002" y="1267"/>
                  </a:lnTo>
                  <a:lnTo>
                    <a:pt x="864" y="1276"/>
                  </a:lnTo>
                  <a:lnTo>
                    <a:pt x="708" y="1287"/>
                  </a:lnTo>
                  <a:lnTo>
                    <a:pt x="541" y="1293"/>
                  </a:lnTo>
                  <a:lnTo>
                    <a:pt x="316" y="1301"/>
                  </a:lnTo>
                  <a:lnTo>
                    <a:pt x="112" y="1304"/>
                  </a:lnTo>
                  <a:lnTo>
                    <a:pt x="0" y="1308"/>
                  </a:lnTo>
                  <a:lnTo>
                    <a:pt x="3" y="110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grpSp>
          <p:nvGrpSpPr>
            <p:cNvPr id="1055" name="Group 18"/>
            <p:cNvGrpSpPr>
              <a:grpSpLocks/>
            </p:cNvGrpSpPr>
            <p:nvPr/>
          </p:nvGrpSpPr>
          <p:grpSpPr bwMode="auto">
            <a:xfrm>
              <a:off x="4116" y="1824"/>
              <a:ext cx="259" cy="439"/>
              <a:chOff x="4116" y="1824"/>
              <a:chExt cx="259" cy="439"/>
            </a:xfrm>
          </p:grpSpPr>
          <p:sp>
            <p:nvSpPr>
              <p:cNvPr id="1056" name="Freeform 19"/>
              <p:cNvSpPr>
                <a:spLocks/>
              </p:cNvSpPr>
              <p:nvPr/>
            </p:nvSpPr>
            <p:spPr bwMode="auto">
              <a:xfrm rot="-5400000">
                <a:off x="4238" y="1747"/>
                <a:ext cx="14" cy="258"/>
              </a:xfrm>
              <a:custGeom>
                <a:avLst/>
                <a:gdLst>
                  <a:gd name="T0" fmla="*/ 0 w 200"/>
                  <a:gd name="T1" fmla="*/ 0 h 1511"/>
                  <a:gd name="T2" fmla="*/ 0 w 200"/>
                  <a:gd name="T3" fmla="*/ 0 h 1511"/>
                  <a:gd name="T4" fmla="*/ 0 w 200"/>
                  <a:gd name="T5" fmla="*/ 0 h 1511"/>
                  <a:gd name="T6" fmla="*/ 0 w 200"/>
                  <a:gd name="T7" fmla="*/ 0 h 1511"/>
                  <a:gd name="T8" fmla="*/ 0 w 200"/>
                  <a:gd name="T9" fmla="*/ 0 h 1511"/>
                  <a:gd name="T10" fmla="*/ 0 60000 65536"/>
                  <a:gd name="T11" fmla="*/ 0 60000 65536"/>
                  <a:gd name="T12" fmla="*/ 0 60000 65536"/>
                  <a:gd name="T13" fmla="*/ 0 60000 65536"/>
                  <a:gd name="T14" fmla="*/ 0 60000 65536"/>
                  <a:gd name="T15" fmla="*/ 0 w 200"/>
                  <a:gd name="T16" fmla="*/ 0 h 1511"/>
                  <a:gd name="T17" fmla="*/ 200 w 200"/>
                  <a:gd name="T18" fmla="*/ 1511 h 1511"/>
                </a:gdLst>
                <a:ahLst/>
                <a:cxnLst>
                  <a:cxn ang="T10">
                    <a:pos x="T0" y="T1"/>
                  </a:cxn>
                  <a:cxn ang="T11">
                    <a:pos x="T2" y="T3"/>
                  </a:cxn>
                  <a:cxn ang="T12">
                    <a:pos x="T4" y="T5"/>
                  </a:cxn>
                  <a:cxn ang="T13">
                    <a:pos x="T6" y="T7"/>
                  </a:cxn>
                  <a:cxn ang="T14">
                    <a:pos x="T8" y="T9"/>
                  </a:cxn>
                </a:cxnLst>
                <a:rect l="T15" t="T16" r="T17" b="T18"/>
                <a:pathLst>
                  <a:path w="200" h="1511">
                    <a:moveTo>
                      <a:pt x="200" y="0"/>
                    </a:moveTo>
                    <a:lnTo>
                      <a:pt x="200" y="1511"/>
                    </a:lnTo>
                    <a:lnTo>
                      <a:pt x="0" y="1108"/>
                    </a:lnTo>
                    <a:lnTo>
                      <a:pt x="0" y="402"/>
                    </a:lnTo>
                    <a:lnTo>
                      <a:pt x="200" y="0"/>
                    </a:lnTo>
                    <a:close/>
                  </a:path>
                </a:pathLst>
              </a:custGeom>
              <a:solidFill>
                <a:srgbClr val="8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1057" name="Freeform 20"/>
              <p:cNvSpPr>
                <a:spLocks/>
              </p:cNvSpPr>
              <p:nvPr/>
            </p:nvSpPr>
            <p:spPr bwMode="auto">
              <a:xfrm rot="-5400000">
                <a:off x="4026" y="1915"/>
                <a:ext cx="439" cy="258"/>
              </a:xfrm>
              <a:custGeom>
                <a:avLst/>
                <a:gdLst>
                  <a:gd name="T0" fmla="*/ 0 w 5959"/>
                  <a:gd name="T1" fmla="*/ 0 h 1511"/>
                  <a:gd name="T2" fmla="*/ 0 w 5959"/>
                  <a:gd name="T3" fmla="*/ 0 h 1511"/>
                  <a:gd name="T4" fmla="*/ 0 w 5959"/>
                  <a:gd name="T5" fmla="*/ 0 h 1511"/>
                  <a:gd name="T6" fmla="*/ 0 w 5959"/>
                  <a:gd name="T7" fmla="*/ 0 h 1511"/>
                  <a:gd name="T8" fmla="*/ 0 w 5959"/>
                  <a:gd name="T9" fmla="*/ 0 h 1511"/>
                  <a:gd name="T10" fmla="*/ 0 w 5959"/>
                  <a:gd name="T11" fmla="*/ 0 h 1511"/>
                  <a:gd name="T12" fmla="*/ 0 w 5959"/>
                  <a:gd name="T13" fmla="*/ 0 h 1511"/>
                  <a:gd name="T14" fmla="*/ 0 w 5959"/>
                  <a:gd name="T15" fmla="*/ 0 h 1511"/>
                  <a:gd name="T16" fmla="*/ 0 60000 65536"/>
                  <a:gd name="T17" fmla="*/ 0 60000 65536"/>
                  <a:gd name="T18" fmla="*/ 0 60000 65536"/>
                  <a:gd name="T19" fmla="*/ 0 60000 65536"/>
                  <a:gd name="T20" fmla="*/ 0 60000 65536"/>
                  <a:gd name="T21" fmla="*/ 0 60000 65536"/>
                  <a:gd name="T22" fmla="*/ 0 60000 65536"/>
                  <a:gd name="T23" fmla="*/ 0 60000 65536"/>
                  <a:gd name="T24" fmla="*/ 0 w 5959"/>
                  <a:gd name="T25" fmla="*/ 0 h 1511"/>
                  <a:gd name="T26" fmla="*/ 5959 w 5959"/>
                  <a:gd name="T27" fmla="*/ 1511 h 151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959" h="1511">
                    <a:moveTo>
                      <a:pt x="5353" y="503"/>
                    </a:moveTo>
                    <a:lnTo>
                      <a:pt x="5353" y="0"/>
                    </a:lnTo>
                    <a:lnTo>
                      <a:pt x="5959" y="806"/>
                    </a:lnTo>
                    <a:lnTo>
                      <a:pt x="5353" y="1511"/>
                    </a:lnTo>
                    <a:lnTo>
                      <a:pt x="5353" y="1008"/>
                    </a:lnTo>
                    <a:lnTo>
                      <a:pt x="0" y="1008"/>
                    </a:lnTo>
                    <a:lnTo>
                      <a:pt x="0" y="503"/>
                    </a:lnTo>
                    <a:lnTo>
                      <a:pt x="5353" y="503"/>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grpSp>
      </p:grpSp>
      <p:grpSp>
        <p:nvGrpSpPr>
          <p:cNvPr id="4" name="Group 21"/>
          <p:cNvGrpSpPr>
            <a:grpSpLocks/>
          </p:cNvGrpSpPr>
          <p:nvPr/>
        </p:nvGrpSpPr>
        <p:grpSpPr bwMode="auto">
          <a:xfrm>
            <a:off x="6210300" y="2022475"/>
            <a:ext cx="844550" cy="685800"/>
            <a:chOff x="3696" y="2784"/>
            <a:chExt cx="912" cy="624"/>
          </a:xfrm>
        </p:grpSpPr>
        <p:sp>
          <p:nvSpPr>
            <p:cNvPr id="1038" name="AutoShape 22"/>
            <p:cNvSpPr>
              <a:spLocks noChangeArrowheads="1"/>
            </p:cNvSpPr>
            <p:nvPr/>
          </p:nvSpPr>
          <p:spPr bwMode="auto">
            <a:xfrm>
              <a:off x="4032" y="2784"/>
              <a:ext cx="240" cy="144"/>
            </a:xfrm>
            <a:prstGeom prst="roundRect">
              <a:avLst>
                <a:gd name="adj" fmla="val 16667"/>
              </a:avLst>
            </a:prstGeom>
            <a:solidFill>
              <a:schemeClr val="folHlink"/>
            </a:solidFill>
            <a:ln w="9525">
              <a:solidFill>
                <a:schemeClr val="tx2"/>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sz="2400">
                <a:solidFill>
                  <a:schemeClr val="tx2"/>
                </a:solidFill>
                <a:latin typeface="Tahoma" panose="020B0604030504040204" pitchFamily="34" charset="0"/>
              </a:endParaRPr>
            </a:p>
          </p:txBody>
        </p:sp>
        <p:sp>
          <p:nvSpPr>
            <p:cNvPr id="1039" name="AutoShape 23"/>
            <p:cNvSpPr>
              <a:spLocks noChangeArrowheads="1"/>
            </p:cNvSpPr>
            <p:nvPr/>
          </p:nvSpPr>
          <p:spPr bwMode="auto">
            <a:xfrm>
              <a:off x="4032" y="3024"/>
              <a:ext cx="240" cy="144"/>
            </a:xfrm>
            <a:prstGeom prst="roundRect">
              <a:avLst>
                <a:gd name="adj" fmla="val 16667"/>
              </a:avLst>
            </a:prstGeom>
            <a:solidFill>
              <a:schemeClr val="folHlink"/>
            </a:solidFill>
            <a:ln w="9525">
              <a:solidFill>
                <a:schemeClr val="tx2"/>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sz="2400">
                <a:solidFill>
                  <a:schemeClr val="tx2"/>
                </a:solidFill>
                <a:latin typeface="Tahoma" panose="020B0604030504040204" pitchFamily="34" charset="0"/>
              </a:endParaRPr>
            </a:p>
          </p:txBody>
        </p:sp>
        <p:sp>
          <p:nvSpPr>
            <p:cNvPr id="1040" name="AutoShape 24"/>
            <p:cNvSpPr>
              <a:spLocks noChangeArrowheads="1"/>
            </p:cNvSpPr>
            <p:nvPr/>
          </p:nvSpPr>
          <p:spPr bwMode="auto">
            <a:xfrm>
              <a:off x="4032" y="3264"/>
              <a:ext cx="240" cy="144"/>
            </a:xfrm>
            <a:prstGeom prst="roundRect">
              <a:avLst>
                <a:gd name="adj" fmla="val 16667"/>
              </a:avLst>
            </a:prstGeom>
            <a:solidFill>
              <a:schemeClr val="folHlink"/>
            </a:solidFill>
            <a:ln w="9525">
              <a:solidFill>
                <a:schemeClr val="tx2"/>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sz="2400">
                <a:solidFill>
                  <a:schemeClr val="tx2"/>
                </a:solidFill>
                <a:latin typeface="Tahoma" panose="020B0604030504040204" pitchFamily="34" charset="0"/>
              </a:endParaRPr>
            </a:p>
          </p:txBody>
        </p:sp>
        <p:sp>
          <p:nvSpPr>
            <p:cNvPr id="1041" name="AutoShape 25"/>
            <p:cNvSpPr>
              <a:spLocks noChangeArrowheads="1"/>
            </p:cNvSpPr>
            <p:nvPr/>
          </p:nvSpPr>
          <p:spPr bwMode="auto">
            <a:xfrm>
              <a:off x="3696" y="3024"/>
              <a:ext cx="240" cy="144"/>
            </a:xfrm>
            <a:prstGeom prst="roundRect">
              <a:avLst>
                <a:gd name="adj" fmla="val 16667"/>
              </a:avLst>
            </a:prstGeom>
            <a:solidFill>
              <a:schemeClr val="folHlink"/>
            </a:solidFill>
            <a:ln w="9525">
              <a:solidFill>
                <a:schemeClr val="tx2"/>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sz="2400">
                <a:solidFill>
                  <a:schemeClr val="tx2"/>
                </a:solidFill>
                <a:latin typeface="Tahoma" panose="020B0604030504040204" pitchFamily="34" charset="0"/>
              </a:endParaRPr>
            </a:p>
          </p:txBody>
        </p:sp>
        <p:sp>
          <p:nvSpPr>
            <p:cNvPr id="1042" name="AutoShape 26"/>
            <p:cNvSpPr>
              <a:spLocks noChangeArrowheads="1"/>
            </p:cNvSpPr>
            <p:nvPr/>
          </p:nvSpPr>
          <p:spPr bwMode="auto">
            <a:xfrm>
              <a:off x="4368" y="3024"/>
              <a:ext cx="240" cy="144"/>
            </a:xfrm>
            <a:prstGeom prst="roundRect">
              <a:avLst>
                <a:gd name="adj" fmla="val 16667"/>
              </a:avLst>
            </a:prstGeom>
            <a:solidFill>
              <a:schemeClr val="folHlink"/>
            </a:solidFill>
            <a:ln w="9525">
              <a:solidFill>
                <a:schemeClr val="tx2"/>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sz="2400">
                <a:solidFill>
                  <a:schemeClr val="tx2"/>
                </a:solidFill>
                <a:latin typeface="Tahoma" panose="020B0604030504040204" pitchFamily="34" charset="0"/>
              </a:endParaRPr>
            </a:p>
          </p:txBody>
        </p:sp>
        <p:cxnSp>
          <p:nvCxnSpPr>
            <p:cNvPr id="1043" name="AutoShape 27"/>
            <p:cNvCxnSpPr>
              <a:cxnSpLocks noChangeShapeType="1"/>
              <a:stCxn id="1041" idx="3"/>
              <a:endCxn id="1039" idx="1"/>
            </p:cNvCxnSpPr>
            <p:nvPr/>
          </p:nvCxnSpPr>
          <p:spPr bwMode="auto">
            <a:xfrm>
              <a:off x="3936" y="3096"/>
              <a:ext cx="96" cy="0"/>
            </a:xfrm>
            <a:prstGeom prst="straightConnector1">
              <a:avLst/>
            </a:prstGeom>
            <a:noFill/>
            <a:ln w="9525">
              <a:solidFill>
                <a:schemeClr val="tx2"/>
              </a:solidFill>
              <a:miter lim="800000"/>
              <a:headEnd/>
              <a:tailEnd type="stealth" w="med" len="sm"/>
            </a:ln>
            <a:extLst>
              <a:ext uri="{909E8E84-426E-40DD-AFC4-6F175D3DCCD1}">
                <a14:hiddenFill xmlns:a14="http://schemas.microsoft.com/office/drawing/2010/main">
                  <a:noFill/>
                </a14:hiddenFill>
              </a:ext>
            </a:extLst>
          </p:spPr>
        </p:cxnSp>
        <p:cxnSp>
          <p:nvCxnSpPr>
            <p:cNvPr id="1044" name="AutoShape 28"/>
            <p:cNvCxnSpPr>
              <a:cxnSpLocks noChangeShapeType="1"/>
              <a:stCxn id="1038" idx="2"/>
              <a:endCxn id="1039" idx="0"/>
            </p:cNvCxnSpPr>
            <p:nvPr/>
          </p:nvCxnSpPr>
          <p:spPr bwMode="auto">
            <a:xfrm>
              <a:off x="4152" y="2928"/>
              <a:ext cx="0" cy="96"/>
            </a:xfrm>
            <a:prstGeom prst="straightConnector1">
              <a:avLst/>
            </a:prstGeom>
            <a:noFill/>
            <a:ln w="9525">
              <a:solidFill>
                <a:schemeClr val="tx2"/>
              </a:solidFill>
              <a:miter lim="800000"/>
              <a:headEnd/>
              <a:tailEnd type="stealth" w="med" len="sm"/>
            </a:ln>
            <a:extLst>
              <a:ext uri="{909E8E84-426E-40DD-AFC4-6F175D3DCCD1}">
                <a14:hiddenFill xmlns:a14="http://schemas.microsoft.com/office/drawing/2010/main">
                  <a:noFill/>
                </a14:hiddenFill>
              </a:ext>
            </a:extLst>
          </p:spPr>
        </p:cxnSp>
        <p:cxnSp>
          <p:nvCxnSpPr>
            <p:cNvPr id="1045" name="AutoShape 29"/>
            <p:cNvCxnSpPr>
              <a:cxnSpLocks noChangeShapeType="1"/>
              <a:stCxn id="1042" idx="1"/>
              <a:endCxn id="1039" idx="3"/>
            </p:cNvCxnSpPr>
            <p:nvPr/>
          </p:nvCxnSpPr>
          <p:spPr bwMode="auto">
            <a:xfrm flipH="1">
              <a:off x="4272" y="3096"/>
              <a:ext cx="96" cy="0"/>
            </a:xfrm>
            <a:prstGeom prst="straightConnector1">
              <a:avLst/>
            </a:prstGeom>
            <a:noFill/>
            <a:ln w="9525">
              <a:solidFill>
                <a:schemeClr val="tx2"/>
              </a:solidFill>
              <a:miter lim="800000"/>
              <a:headEnd/>
              <a:tailEnd type="stealth" w="med" len="sm"/>
            </a:ln>
            <a:extLst>
              <a:ext uri="{909E8E84-426E-40DD-AFC4-6F175D3DCCD1}">
                <a14:hiddenFill xmlns:a14="http://schemas.microsoft.com/office/drawing/2010/main">
                  <a:noFill/>
                </a14:hiddenFill>
              </a:ext>
            </a:extLst>
          </p:spPr>
        </p:cxnSp>
        <p:cxnSp>
          <p:nvCxnSpPr>
            <p:cNvPr id="1046" name="AutoShape 30"/>
            <p:cNvCxnSpPr>
              <a:cxnSpLocks noChangeShapeType="1"/>
              <a:stCxn id="1040" idx="0"/>
              <a:endCxn id="1039" idx="2"/>
            </p:cNvCxnSpPr>
            <p:nvPr/>
          </p:nvCxnSpPr>
          <p:spPr bwMode="auto">
            <a:xfrm flipV="1">
              <a:off x="4152" y="3168"/>
              <a:ext cx="0" cy="96"/>
            </a:xfrm>
            <a:prstGeom prst="straightConnector1">
              <a:avLst/>
            </a:prstGeom>
            <a:noFill/>
            <a:ln w="9525">
              <a:solidFill>
                <a:schemeClr val="tx2"/>
              </a:solidFill>
              <a:miter lim="800000"/>
              <a:headEnd/>
              <a:tailEnd type="stealth" w="med" len="sm"/>
            </a:ln>
            <a:extLst>
              <a:ext uri="{909E8E84-426E-40DD-AFC4-6F175D3DCCD1}">
                <a14:hiddenFill xmlns:a14="http://schemas.microsoft.com/office/drawing/2010/main">
                  <a:noFill/>
                </a14:hiddenFill>
              </a:ext>
            </a:extLst>
          </p:spPr>
        </p:cxnSp>
      </p:grpSp>
      <p:pic>
        <p:nvPicPr>
          <p:cNvPr id="42" name="Picture 3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89138" y="4232275"/>
            <a:ext cx="819150" cy="839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43" name="Object 32"/>
          <p:cNvGraphicFramePr>
            <a:graphicFrameLocks noChangeAspect="1"/>
          </p:cNvGraphicFramePr>
          <p:nvPr/>
        </p:nvGraphicFramePr>
        <p:xfrm>
          <a:off x="2241550" y="1412875"/>
          <a:ext cx="788988" cy="630238"/>
        </p:xfrm>
        <a:graphic>
          <a:graphicData uri="http://schemas.openxmlformats.org/presentationml/2006/ole">
            <mc:AlternateContent xmlns:mc="http://schemas.openxmlformats.org/markup-compatibility/2006">
              <mc:Choice xmlns:v="urn:schemas-microsoft-com:vml" Requires="v">
                <p:oleObj spid="_x0000_s1061" name="Clip" r:id="rId6" imgW="3709988" imgH="2963863" progId="MS_ClipArt_Gallery.2">
                  <p:embed/>
                </p:oleObj>
              </mc:Choice>
              <mc:Fallback>
                <p:oleObj name="Clip" r:id="rId6" imgW="3709988" imgH="2963863" progId="MS_ClipArt_Gallery.2">
                  <p:embed/>
                  <p:pic>
                    <p:nvPicPr>
                      <p:cNvPr id="0" name="Object 3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41550" y="1412875"/>
                        <a:ext cx="788988" cy="6302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4" name="Title 1"/>
          <p:cNvSpPr txBox="1">
            <a:spLocks/>
          </p:cNvSpPr>
          <p:nvPr/>
        </p:nvSpPr>
        <p:spPr bwMode="auto">
          <a:xfrm>
            <a:off x="474663" y="5087938"/>
            <a:ext cx="8569325" cy="1055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sz="2400">
                <a:solidFill>
                  <a:srgbClr val="262626"/>
                </a:solidFill>
              </a:rPr>
              <a:t>This Week …</a:t>
            </a:r>
            <a:r>
              <a:rPr lang="en-GB" altLang="en-US" sz="3200">
                <a:solidFill>
                  <a:srgbClr val="262626"/>
                </a:solidFill>
              </a:rPr>
              <a:t>A Vision for Successful e-Business</a:t>
            </a:r>
          </a:p>
        </p:txBody>
      </p:sp>
      <p:sp>
        <p:nvSpPr>
          <p:cNvPr id="6" name="Oval 5"/>
          <p:cNvSpPr/>
          <p:nvPr/>
        </p:nvSpPr>
        <p:spPr>
          <a:xfrm>
            <a:off x="4410075" y="1365250"/>
            <a:ext cx="3387725" cy="2439988"/>
          </a:xfrm>
          <a:prstGeom prst="ellipse">
            <a:avLst/>
          </a:prstGeom>
          <a:noFill/>
          <a:ln w="762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19" name="Text Box 8"/>
          <p:cNvSpPr txBox="1">
            <a:spLocks noChangeArrowheads="1"/>
          </p:cNvSpPr>
          <p:nvPr/>
        </p:nvSpPr>
        <p:spPr bwMode="auto">
          <a:xfrm>
            <a:off x="1285875" y="1995488"/>
            <a:ext cx="3473450" cy="523875"/>
          </a:xfrm>
          <a:prstGeom prst="rect">
            <a:avLst/>
          </a:prstGeom>
          <a:solidFill>
            <a:schemeClr val="bg1">
              <a:alpha val="50195"/>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800">
                <a:latin typeface="Tahoma" panose="020B0604030504040204" pitchFamily="34" charset="0"/>
              </a:rPr>
              <a:t>Strategy Assessment</a:t>
            </a:r>
            <a:endParaRPr lang="en-GB" altLang="en-US" sz="2800">
              <a:latin typeface="Tahoma" panose="020B060403050404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6" presetClass="entr" presetSubtype="16"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circle(in)">
                                      <p:cBhvr>
                                        <p:cTn id="7" dur="2000"/>
                                        <p:tgtEl>
                                          <p:spTgt spid="15"/>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circle(in)">
                                      <p:cBhvr>
                                        <p:cTn id="10" dur="2000"/>
                                        <p:tgtEl>
                                          <p:spTgt spid="16"/>
                                        </p:tgtEl>
                                      </p:cBhvr>
                                    </p:animEffect>
                                  </p:childTnLst>
                                </p:cTn>
                              </p:par>
                              <p:par>
                                <p:cTn id="11" presetID="6" presetClass="entr" presetSubtype="16"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circle(in)">
                                      <p:cBhvr>
                                        <p:cTn id="13" dur="2000"/>
                                        <p:tgtEl>
                                          <p:spTgt spid="17"/>
                                        </p:tgtEl>
                                      </p:cBhvr>
                                    </p:animEffect>
                                  </p:childTnLst>
                                </p:cTn>
                              </p:par>
                              <p:par>
                                <p:cTn id="14" presetID="6" presetClass="entr" presetSubtype="16" fill="hold" grpId="0" nodeType="withEffect">
                                  <p:stCondLst>
                                    <p:cond delay="0"/>
                                  </p:stCondLst>
                                  <p:childTnLst>
                                    <p:set>
                                      <p:cBhvr>
                                        <p:cTn id="15" dur="1" fill="hold">
                                          <p:stCondLst>
                                            <p:cond delay="0"/>
                                          </p:stCondLst>
                                        </p:cTn>
                                        <p:tgtEl>
                                          <p:spTgt spid="18"/>
                                        </p:tgtEl>
                                        <p:attrNameLst>
                                          <p:attrName>style.visibility</p:attrName>
                                        </p:attrNameLst>
                                      </p:cBhvr>
                                      <p:to>
                                        <p:strVal val="visible"/>
                                      </p:to>
                                    </p:set>
                                    <p:animEffect transition="in" filter="circle(in)">
                                      <p:cBhvr>
                                        <p:cTn id="16" dur="2000"/>
                                        <p:tgtEl>
                                          <p:spTgt spid="18"/>
                                        </p:tgtEl>
                                      </p:cBhvr>
                                    </p:animEffect>
                                  </p:childTnLst>
                                </p:cTn>
                              </p:par>
                              <p:par>
                                <p:cTn id="17" presetID="6" presetClass="entr" presetSubtype="16" fill="hold" nodeType="with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circle(in)">
                                      <p:cBhvr>
                                        <p:cTn id="19" dur="2000"/>
                                        <p:tgtEl>
                                          <p:spTgt spid="2"/>
                                        </p:tgtEl>
                                      </p:cBhvr>
                                    </p:animEffect>
                                  </p:childTnLst>
                                </p:cTn>
                              </p:par>
                              <p:par>
                                <p:cTn id="20" presetID="6" presetClass="entr" presetSubtype="16" fill="hold" nodeType="with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circle(in)">
                                      <p:cBhvr>
                                        <p:cTn id="22" dur="2000"/>
                                        <p:tgtEl>
                                          <p:spTgt spid="4"/>
                                        </p:tgtEl>
                                      </p:cBhvr>
                                    </p:animEffect>
                                  </p:childTnLst>
                                </p:cTn>
                              </p:par>
                              <p:par>
                                <p:cTn id="23" presetID="6" presetClass="entr" presetSubtype="16" fill="hold" nodeType="withEffect">
                                  <p:stCondLst>
                                    <p:cond delay="0"/>
                                  </p:stCondLst>
                                  <p:childTnLst>
                                    <p:set>
                                      <p:cBhvr>
                                        <p:cTn id="24" dur="1" fill="hold">
                                          <p:stCondLst>
                                            <p:cond delay="0"/>
                                          </p:stCondLst>
                                        </p:cTn>
                                        <p:tgtEl>
                                          <p:spTgt spid="42"/>
                                        </p:tgtEl>
                                        <p:attrNameLst>
                                          <p:attrName>style.visibility</p:attrName>
                                        </p:attrNameLst>
                                      </p:cBhvr>
                                      <p:to>
                                        <p:strVal val="visible"/>
                                      </p:to>
                                    </p:set>
                                    <p:animEffect transition="in" filter="circle(in)">
                                      <p:cBhvr>
                                        <p:cTn id="25" dur="2000"/>
                                        <p:tgtEl>
                                          <p:spTgt spid="42"/>
                                        </p:tgtEl>
                                      </p:cBhvr>
                                    </p:animEffect>
                                  </p:childTnLst>
                                </p:cTn>
                              </p:par>
                              <p:par>
                                <p:cTn id="26" presetID="6" presetClass="entr" presetSubtype="16" fill="hold" nodeType="withEffect">
                                  <p:stCondLst>
                                    <p:cond delay="0"/>
                                  </p:stCondLst>
                                  <p:childTnLst>
                                    <p:set>
                                      <p:cBhvr>
                                        <p:cTn id="27" dur="1" fill="hold">
                                          <p:stCondLst>
                                            <p:cond delay="0"/>
                                          </p:stCondLst>
                                        </p:cTn>
                                        <p:tgtEl>
                                          <p:spTgt spid="43"/>
                                        </p:tgtEl>
                                        <p:attrNameLst>
                                          <p:attrName>style.visibility</p:attrName>
                                        </p:attrNameLst>
                                      </p:cBhvr>
                                      <p:to>
                                        <p:strVal val="visible"/>
                                      </p:to>
                                    </p:set>
                                    <p:animEffect transition="in" filter="circle(in)">
                                      <p:cBhvr>
                                        <p:cTn id="28" dur="2000"/>
                                        <p:tgtEl>
                                          <p:spTgt spid="43"/>
                                        </p:tgtEl>
                                      </p:cBhvr>
                                    </p:animEffect>
                                  </p:childTnLst>
                                </p:cTn>
                              </p:par>
                              <p:par>
                                <p:cTn id="29" presetID="6" presetClass="entr" presetSubtype="16" fill="hold" grpId="0" nodeType="withEffect">
                                  <p:stCondLst>
                                    <p:cond delay="0"/>
                                  </p:stCondLst>
                                  <p:childTnLst>
                                    <p:set>
                                      <p:cBhvr>
                                        <p:cTn id="30" dur="1" fill="hold">
                                          <p:stCondLst>
                                            <p:cond delay="0"/>
                                          </p:stCondLst>
                                        </p:cTn>
                                        <p:tgtEl>
                                          <p:spTgt spid="19"/>
                                        </p:tgtEl>
                                        <p:attrNameLst>
                                          <p:attrName>style.visibility</p:attrName>
                                        </p:attrNameLst>
                                      </p:cBhvr>
                                      <p:to>
                                        <p:strVal val="visible"/>
                                      </p:to>
                                    </p:set>
                                    <p:animEffect transition="in" filter="circle(in)">
                                      <p:cBhvr>
                                        <p:cTn id="31" dur="2000"/>
                                        <p:tgtEl>
                                          <p:spTgt spid="19"/>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44"/>
                                        </p:tgtEl>
                                        <p:attrNameLst>
                                          <p:attrName>style.visibility</p:attrName>
                                        </p:attrNameLst>
                                      </p:cBhvr>
                                      <p:to>
                                        <p:strVal val="visible"/>
                                      </p:to>
                                    </p:set>
                                    <p:animEffect transition="in" filter="fade">
                                      <p:cBhvr>
                                        <p:cTn id="36" dur="500"/>
                                        <p:tgtEl>
                                          <p:spTgt spid="44"/>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1" presetClass="entr" presetSubtype="1" fill="hold" grpId="0" nodeType="clickEffect">
                                  <p:stCondLst>
                                    <p:cond delay="0"/>
                                  </p:stCondLst>
                                  <p:childTnLst>
                                    <p:set>
                                      <p:cBhvr>
                                        <p:cTn id="40" dur="1" fill="hold">
                                          <p:stCondLst>
                                            <p:cond delay="0"/>
                                          </p:stCondLst>
                                        </p:cTn>
                                        <p:tgtEl>
                                          <p:spTgt spid="6"/>
                                        </p:tgtEl>
                                        <p:attrNameLst>
                                          <p:attrName>style.visibility</p:attrName>
                                        </p:attrNameLst>
                                      </p:cBhvr>
                                      <p:to>
                                        <p:strVal val="visible"/>
                                      </p:to>
                                    </p:set>
                                    <p:animEffect transition="in" filter="wheel(1)">
                                      <p:cBhvr>
                                        <p:cTn id="41"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18" grpId="0" animBg="1"/>
      <p:bldP spid="44" grpId="0"/>
      <p:bldP spid="6" grpId="0" animBg="1"/>
      <p:bldP spid="19"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a:grpSpLocks/>
          </p:cNvGrpSpPr>
          <p:nvPr/>
        </p:nvGrpSpPr>
        <p:grpSpPr bwMode="auto">
          <a:xfrm>
            <a:off x="107950" y="57150"/>
            <a:ext cx="9001125" cy="6827838"/>
            <a:chOff x="107504" y="56478"/>
            <a:chExt cx="9001000" cy="6828906"/>
          </a:xfrm>
        </p:grpSpPr>
        <p:pic>
          <p:nvPicPr>
            <p:cNvPr id="2458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48064" y="56478"/>
              <a:ext cx="3960440" cy="68289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83" name="TextBox 2"/>
            <p:cNvSpPr txBox="1">
              <a:spLocks noChangeArrowheads="1"/>
            </p:cNvSpPr>
            <p:nvPr/>
          </p:nvSpPr>
          <p:spPr bwMode="auto">
            <a:xfrm>
              <a:off x="107504" y="476672"/>
              <a:ext cx="498091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a:t>http://www.bbc.co.uk/news/business-34324772</a:t>
              </a:r>
            </a:p>
          </p:txBody>
        </p:sp>
      </p:grpSp>
      <p:grpSp>
        <p:nvGrpSpPr>
          <p:cNvPr id="4" name="Group 6"/>
          <p:cNvGrpSpPr>
            <a:grpSpLocks/>
          </p:cNvGrpSpPr>
          <p:nvPr/>
        </p:nvGrpSpPr>
        <p:grpSpPr bwMode="auto">
          <a:xfrm>
            <a:off x="-36513" y="1052513"/>
            <a:ext cx="5761038" cy="5832475"/>
            <a:chOff x="-36512" y="1052736"/>
            <a:chExt cx="5760640" cy="5832648"/>
          </a:xfrm>
        </p:grpSpPr>
        <p:pic>
          <p:nvPicPr>
            <p:cNvPr id="24580"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512" y="1633824"/>
              <a:ext cx="5760640" cy="5251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81" name="TextBox 5"/>
            <p:cNvSpPr txBox="1">
              <a:spLocks noChangeArrowheads="1"/>
            </p:cNvSpPr>
            <p:nvPr/>
          </p:nvSpPr>
          <p:spPr bwMode="auto">
            <a:xfrm>
              <a:off x="96990" y="1052736"/>
              <a:ext cx="425898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sz="1400"/>
                <a:t>http://money.cnn.com/2016/06/27/news/companies/</a:t>
              </a:r>
            </a:p>
            <a:p>
              <a:pPr eaLnBrk="1" hangingPunct="1"/>
              <a:r>
                <a:rPr lang="en-GB" altLang="en-US" sz="1400"/>
                <a:t>volkswagen-fine-emissions-cheating/index.html</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70188" y="0"/>
            <a:ext cx="6410325" cy="687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03" name="TextBox 2"/>
          <p:cNvSpPr txBox="1">
            <a:spLocks noChangeArrowheads="1"/>
          </p:cNvSpPr>
          <p:nvPr/>
        </p:nvSpPr>
        <p:spPr bwMode="auto">
          <a:xfrm>
            <a:off x="179388" y="4508500"/>
            <a:ext cx="65468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sz="1400" b="1"/>
              <a:t>http://www.carscoops.com/2016/10/gm-set-to-capitalize-on-vws-diesel.html</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a:xfrm>
            <a:off x="755650" y="476250"/>
            <a:ext cx="6781800" cy="936625"/>
          </a:xfrm>
        </p:spPr>
        <p:txBody>
          <a:bodyPr/>
          <a:lstStyle/>
          <a:p>
            <a:r>
              <a:rPr lang="en-GB" altLang="en-US" smtClean="0"/>
              <a:t>Vision &amp; Strategy</a:t>
            </a:r>
          </a:p>
        </p:txBody>
      </p:sp>
      <p:sp>
        <p:nvSpPr>
          <p:cNvPr id="26627" name="Content Placeholder 2"/>
          <p:cNvSpPr>
            <a:spLocks noGrp="1"/>
          </p:cNvSpPr>
          <p:nvPr>
            <p:ph idx="1"/>
          </p:nvPr>
        </p:nvSpPr>
        <p:spPr>
          <a:xfrm>
            <a:off x="755650" y="1557338"/>
            <a:ext cx="8137525" cy="4462462"/>
          </a:xfrm>
        </p:spPr>
        <p:txBody>
          <a:bodyPr/>
          <a:lstStyle/>
          <a:p>
            <a:r>
              <a:rPr lang="en-GB" altLang="en-US" smtClean="0"/>
              <a:t>So the vision is the goal and the strategy is the plan to get there.  </a:t>
            </a:r>
          </a:p>
          <a:p>
            <a:r>
              <a:rPr lang="en-GB" altLang="en-US" b="1" smtClean="0"/>
              <a:t>Everything about the company depends on the vision and strategy</a:t>
            </a:r>
            <a:r>
              <a:rPr lang="en-GB" altLang="en-US" smtClean="0"/>
              <a:t>. </a:t>
            </a:r>
            <a:r>
              <a:rPr lang="en-GB" altLang="en-US" sz="1800" smtClean="0"/>
              <a:t> </a:t>
            </a:r>
          </a:p>
          <a:p>
            <a:pPr lvl="1"/>
            <a:r>
              <a:rPr lang="en-GB" altLang="en-US" sz="1600" smtClean="0"/>
              <a:t>If the company's vision is to be “the world's lowest cost provider of Widget X”, then strategies have to be put in place to single-mindedly cut costs from the development, production, and delivery of Widget X.  That doesn't mean that the company itself can't spend a lot of money achieving its vision.  Maybe they have a huge R&amp;D department dedicated to finding ways to make cheaper Widgets.  But it does mean that if you, as an employee, come up with a way to make an improved Widget X with more features, it will be considered 'off-strategy'.  The vision isn't to make better Widgets, and it isn't to make them higher quality, or last longer.  Build a cheaper Widget X and you'll be a hero.  That's what matters.</a:t>
            </a:r>
          </a:p>
          <a:p>
            <a:pPr lvl="1"/>
            <a:r>
              <a:rPr lang="en-GB" altLang="en-US" sz="1600" smtClean="0"/>
              <a:t>Doug Kalish, 2015, http://www.dougsguides.com</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a:xfrm>
            <a:off x="755650" y="476250"/>
            <a:ext cx="7920038" cy="1152525"/>
          </a:xfrm>
        </p:spPr>
        <p:txBody>
          <a:bodyPr/>
          <a:lstStyle/>
          <a:p>
            <a:r>
              <a:rPr lang="en-GB" altLang="en-US" b="1" smtClean="0"/>
              <a:t>Do Strategies Change?</a:t>
            </a:r>
            <a:endParaRPr lang="en-GB" altLang="en-US" smtClean="0"/>
          </a:p>
        </p:txBody>
      </p:sp>
      <p:sp>
        <p:nvSpPr>
          <p:cNvPr id="3" name="Content Placeholder 2"/>
          <p:cNvSpPr>
            <a:spLocks noGrp="1"/>
          </p:cNvSpPr>
          <p:nvPr>
            <p:ph idx="1"/>
          </p:nvPr>
        </p:nvSpPr>
        <p:spPr>
          <a:xfrm>
            <a:off x="755650" y="1916113"/>
            <a:ext cx="8137525" cy="4103687"/>
          </a:xfrm>
        </p:spPr>
        <p:txBody>
          <a:bodyPr/>
          <a:lstStyle/>
          <a:p>
            <a:r>
              <a:rPr lang="en-GB" altLang="en-US" sz="1800" smtClean="0"/>
              <a:t>Of course, </a:t>
            </a:r>
            <a:r>
              <a:rPr lang="en-GB" altLang="en-US" sz="1800" b="1" smtClean="0"/>
              <a:t>sometimes companies adopt the wrong strategy</a:t>
            </a:r>
            <a:r>
              <a:rPr lang="en-GB" altLang="en-US" sz="1800" smtClean="0"/>
              <a:t>.  </a:t>
            </a:r>
          </a:p>
          <a:p>
            <a:r>
              <a:rPr lang="en-GB" altLang="en-US" sz="1800" smtClean="0"/>
              <a:t>Before the days of iTunes, record companies resisted every attempt to distribute digital music, even going so far as to sue consumers of their products.  They were trying to protect the highly lucrative and profitable CD business.  Unfortunately, it was so easy to rip and distribute music that none of the protections they put in place worked.  </a:t>
            </a:r>
          </a:p>
          <a:p>
            <a:r>
              <a:rPr lang="en-GB" altLang="en-US" sz="1800" smtClean="0"/>
              <a:t>Enter Steve Jobs and Apple who created a marketplace for digital music.  The record producers had to join in, CD sales went off a cliff, and now Apple gets a huge cut of every song sold through iTunes.  </a:t>
            </a:r>
          </a:p>
          <a:p>
            <a:r>
              <a:rPr lang="en-GB" altLang="en-US" sz="1800" smtClean="0"/>
              <a:t>Could the record companies have developed their own marketplace so that they wouldn't have to share the revenue with Apple?  </a:t>
            </a:r>
          </a:p>
          <a:p>
            <a:r>
              <a:rPr lang="en-GB" altLang="en-US" sz="1800" smtClean="0"/>
              <a:t>Maybe, but their strategy was to protect what was in essence an un-protectable business.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a:xfrm>
            <a:off x="755650" y="476250"/>
            <a:ext cx="8208963" cy="1008063"/>
          </a:xfrm>
        </p:spPr>
        <p:txBody>
          <a:bodyPr/>
          <a:lstStyle/>
          <a:p>
            <a:r>
              <a:rPr lang="en-GB" altLang="en-US" sz="4800" smtClean="0"/>
              <a:t>Evolving Visions &amp; Strategies</a:t>
            </a:r>
          </a:p>
        </p:txBody>
      </p:sp>
      <p:sp>
        <p:nvSpPr>
          <p:cNvPr id="28675" name="Content Placeholder 2"/>
          <p:cNvSpPr>
            <a:spLocks noGrp="1"/>
          </p:cNvSpPr>
          <p:nvPr>
            <p:ph idx="1"/>
          </p:nvPr>
        </p:nvSpPr>
        <p:spPr>
          <a:xfrm>
            <a:off x="755650" y="1700213"/>
            <a:ext cx="8208963" cy="4319587"/>
          </a:xfrm>
        </p:spPr>
        <p:txBody>
          <a:bodyPr/>
          <a:lstStyle/>
          <a:p>
            <a:r>
              <a:rPr lang="en-GB" altLang="en-US" b="1" smtClean="0"/>
              <a:t>The business world is littered with failed strategies.</a:t>
            </a:r>
            <a:r>
              <a:rPr lang="en-GB" altLang="en-US" smtClean="0"/>
              <a:t>  </a:t>
            </a:r>
          </a:p>
          <a:p>
            <a:pPr lvl="1"/>
            <a:r>
              <a:rPr lang="en-GB" altLang="en-US" smtClean="0"/>
              <a:t>Technology changes, customers demand something different, cheaper and better competitors show up - lots of internal and external events can challenge the business strategy.  The best companies review the strategy early and often.  </a:t>
            </a:r>
          </a:p>
          <a:p>
            <a:r>
              <a:rPr lang="en-GB" altLang="en-US" b="1" smtClean="0"/>
              <a:t>How do you know if you have the right strategy?</a:t>
            </a:r>
            <a:r>
              <a:rPr lang="en-GB" altLang="en-US" smtClean="0"/>
              <a:t>  </a:t>
            </a:r>
          </a:p>
          <a:p>
            <a:pPr lvl="1"/>
            <a:r>
              <a:rPr lang="en-GB" altLang="en-US" smtClean="0"/>
              <a:t>Go back to the vision and figure out what has to happen to make the vision come true.  Some of it is guesswork and optimism.  But no business ever succeeded without a strategy.</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a:xfrm>
            <a:off x="755650" y="476250"/>
            <a:ext cx="8208963" cy="1008063"/>
          </a:xfrm>
        </p:spPr>
        <p:txBody>
          <a:bodyPr/>
          <a:lstStyle/>
          <a:p>
            <a:r>
              <a:rPr lang="en-GB" altLang="en-US" sz="4800" smtClean="0"/>
              <a:t>Ever Changing Strategies …</a:t>
            </a:r>
          </a:p>
        </p:txBody>
      </p:sp>
      <p:sp>
        <p:nvSpPr>
          <p:cNvPr id="29699" name="Content Placeholder 2"/>
          <p:cNvSpPr>
            <a:spLocks noGrp="1"/>
          </p:cNvSpPr>
          <p:nvPr>
            <p:ph idx="1"/>
          </p:nvPr>
        </p:nvSpPr>
        <p:spPr>
          <a:xfrm>
            <a:off x="755650" y="1628775"/>
            <a:ext cx="8137525" cy="4537075"/>
          </a:xfrm>
        </p:spPr>
        <p:txBody>
          <a:bodyPr/>
          <a:lstStyle/>
          <a:p>
            <a:r>
              <a:rPr lang="en-GB" altLang="en-US" sz="1800" smtClean="0"/>
              <a:t>A company starts out wanting to be the high quality, low volume, high price producer of widgets.  But nobody is buying. So they try to become the 'celebrity widget' and pay a lot of bucks to some aging movie star to endorse their widgets in an expensive ad campaign.  That makes the movie star rich but doesn't move widgets.  So they decide to sell mass-market widgets at a mid-level price, but there is already a lot of competition and they can't differentiate their widgets from anyone else's.  Then they find that nobody needs high quality widgets, the cheap ones are just as good.  So the company changes strategy to produce low cost widgets, but they find the market is full of cheap Chinese widgets.   Lastly, they try to license their 'superior' widget-making technology to the other manufacturers.  Doom.</a:t>
            </a:r>
          </a:p>
          <a:p>
            <a:pPr marL="273050" lvl="1"/>
            <a:r>
              <a:rPr lang="en-GB" altLang="en-US" sz="1800" b="1" smtClean="0"/>
              <a:t>Companies that change strategies over and over don't understand their markets, or can't explain the value of their products, or what problem their products solve for the customer</a:t>
            </a:r>
            <a:r>
              <a:rPr lang="en-GB" altLang="en-US" sz="1800" smtClean="0"/>
              <a:t>.  And changing strategy is expensive.   </a:t>
            </a:r>
            <a:r>
              <a:rPr lang="en-GB" altLang="en-US" sz="1800" b="1" smtClean="0">
                <a:solidFill>
                  <a:srgbClr val="C00000"/>
                </a:solidFill>
              </a:rPr>
              <a:t>(</a:t>
            </a:r>
            <a:r>
              <a:rPr lang="en-GB" altLang="en-US" sz="1600" b="1" smtClean="0">
                <a:solidFill>
                  <a:srgbClr val="C00000"/>
                </a:solidFill>
              </a:rPr>
              <a:t>Doug Kalish, 2015, http://www.dougsguides.com)</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a:xfrm>
            <a:off x="755650" y="476250"/>
            <a:ext cx="7632700" cy="1296988"/>
          </a:xfrm>
        </p:spPr>
        <p:txBody>
          <a:bodyPr/>
          <a:lstStyle/>
          <a:p>
            <a:r>
              <a:rPr lang="en-GB" altLang="en-US" smtClean="0"/>
              <a:t>Environmental Analysis</a:t>
            </a:r>
          </a:p>
        </p:txBody>
      </p:sp>
      <p:sp>
        <p:nvSpPr>
          <p:cNvPr id="3" name="Content Placeholder 2"/>
          <p:cNvSpPr>
            <a:spLocks noGrp="1"/>
          </p:cNvSpPr>
          <p:nvPr>
            <p:ph idx="1"/>
          </p:nvPr>
        </p:nvSpPr>
        <p:spPr>
          <a:xfrm>
            <a:off x="755650" y="2133600"/>
            <a:ext cx="8137525" cy="3959225"/>
          </a:xfrm>
        </p:spPr>
        <p:txBody>
          <a:bodyPr/>
          <a:lstStyle/>
          <a:p>
            <a:r>
              <a:rPr lang="en-GB" altLang="en-US" smtClean="0"/>
              <a:t>How can an organisation respond to the Environmental Pressures it faces?</a:t>
            </a:r>
          </a:p>
          <a:p>
            <a:pPr lvl="1"/>
            <a:r>
              <a:rPr lang="en-GB" altLang="en-US" smtClean="0"/>
              <a:t>Firstly, it needs to identify the pressures and understand the competitive market powers.</a:t>
            </a:r>
          </a:p>
          <a:p>
            <a:r>
              <a:rPr lang="en-GB" altLang="en-US" b="1" smtClean="0">
                <a:solidFill>
                  <a:srgbClr val="C00000"/>
                </a:solidFill>
              </a:rPr>
              <a:t>Porter’s Five Forces </a:t>
            </a:r>
            <a:r>
              <a:rPr lang="en-GB" altLang="en-US" smtClean="0"/>
              <a:t>model shows who has the power in a market. </a:t>
            </a:r>
          </a:p>
          <a:p>
            <a:pPr lvl="1"/>
            <a:r>
              <a:rPr lang="en-GB" altLang="en-US" smtClean="0"/>
              <a:t>Created by Michael Porter (Harvard Business School) </a:t>
            </a:r>
          </a:p>
          <a:p>
            <a:r>
              <a:rPr lang="en-GB" altLang="en-US" smtClean="0"/>
              <a:t>The model helps business managers to analyse the </a:t>
            </a:r>
            <a:r>
              <a:rPr lang="en-GB" altLang="en-US" b="1" i="1" smtClean="0">
                <a:solidFill>
                  <a:srgbClr val="C00000"/>
                </a:solidFill>
              </a:rPr>
              <a:t>attractiveness</a:t>
            </a:r>
            <a:r>
              <a:rPr lang="en-GB" altLang="en-US" smtClean="0">
                <a:solidFill>
                  <a:srgbClr val="C00000"/>
                </a:solidFill>
              </a:rPr>
              <a:t> </a:t>
            </a:r>
            <a:r>
              <a:rPr lang="en-GB" altLang="en-US" smtClean="0"/>
              <a:t>and </a:t>
            </a:r>
            <a:r>
              <a:rPr lang="en-GB" altLang="en-US" b="1" i="1" smtClean="0">
                <a:solidFill>
                  <a:srgbClr val="C00000"/>
                </a:solidFill>
              </a:rPr>
              <a:t>potential profitability </a:t>
            </a:r>
            <a:r>
              <a:rPr lang="en-GB" altLang="en-US" smtClean="0"/>
              <a:t>of an industry sector.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a:xfrm>
            <a:off x="755650" y="476250"/>
            <a:ext cx="6781800" cy="936625"/>
          </a:xfrm>
        </p:spPr>
        <p:txBody>
          <a:bodyPr/>
          <a:lstStyle/>
          <a:p>
            <a:r>
              <a:rPr lang="en-GB" altLang="en-US" smtClean="0"/>
              <a:t>Porter’s Five Forces</a:t>
            </a:r>
          </a:p>
        </p:txBody>
      </p:sp>
      <p:sp>
        <p:nvSpPr>
          <p:cNvPr id="3" name="Content Placeholder 2"/>
          <p:cNvSpPr>
            <a:spLocks noGrp="1"/>
          </p:cNvSpPr>
          <p:nvPr>
            <p:ph idx="1"/>
          </p:nvPr>
        </p:nvSpPr>
        <p:spPr>
          <a:xfrm>
            <a:off x="755650" y="2060575"/>
            <a:ext cx="7543800" cy="4032250"/>
          </a:xfrm>
        </p:spPr>
        <p:txBody>
          <a:bodyPr/>
          <a:lstStyle/>
          <a:p>
            <a:r>
              <a:rPr lang="en-US" altLang="en-US" smtClean="0"/>
              <a:t>The Porter’s Five Forces tool can be very powerful. </a:t>
            </a:r>
          </a:p>
          <a:p>
            <a:r>
              <a:rPr lang="en-US" altLang="en-US" smtClean="0"/>
              <a:t>It is a simple technique for judging exactly where power lies. As it helps to understand not only the strength of current competitive position but also the strength of an expected position.</a:t>
            </a:r>
          </a:p>
          <a:p>
            <a:r>
              <a:rPr lang="en-US" altLang="en-US" smtClean="0"/>
              <a:t>It is a critical part of your planning process. If you gain a proper understanding of where the power lies, you can take advantage of the company’s strengths. You can also improve your firm’s weaknesses. </a:t>
            </a:r>
          </a:p>
          <a:p>
            <a:r>
              <a:rPr lang="en-US" altLang="en-US" smtClean="0"/>
              <a:t>Overall, you will not take any wrong steps.</a:t>
            </a:r>
          </a:p>
          <a:p>
            <a:pPr lvl="1"/>
            <a:r>
              <a:rPr lang="en-US" altLang="en-US" smtClean="0"/>
              <a:t>…provided you do your Research!</a:t>
            </a:r>
            <a:endParaRPr lang="en-GB" altLang="en-US" smtClean="0"/>
          </a:p>
          <a:p>
            <a:endParaRPr lang="en-GB" altLang="en-US"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70" name="Picture 2" descr="http://masonmyers.com/wp-content/uploads/2013/02/fiveforcesmichaelporter.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6013" y="549275"/>
            <a:ext cx="6786562" cy="547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71" name="TextBox 3"/>
          <p:cNvSpPr txBox="1">
            <a:spLocks noChangeArrowheads="1"/>
          </p:cNvSpPr>
          <p:nvPr/>
        </p:nvSpPr>
        <p:spPr bwMode="auto">
          <a:xfrm>
            <a:off x="107950" y="549275"/>
            <a:ext cx="1733550" cy="156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sz="3200" b="1">
                <a:solidFill>
                  <a:srgbClr val="C00000"/>
                </a:solidFill>
              </a:rPr>
              <a:t>Porter’s</a:t>
            </a:r>
          </a:p>
          <a:p>
            <a:pPr eaLnBrk="1" hangingPunct="1"/>
            <a:r>
              <a:rPr lang="en-GB" altLang="en-US" sz="3200" b="1">
                <a:solidFill>
                  <a:srgbClr val="C00000"/>
                </a:solidFill>
              </a:rPr>
              <a:t>Five</a:t>
            </a:r>
          </a:p>
          <a:p>
            <a:pPr eaLnBrk="1" hangingPunct="1"/>
            <a:r>
              <a:rPr lang="en-GB" altLang="en-US" sz="3200" b="1">
                <a:solidFill>
                  <a:srgbClr val="C00000"/>
                </a:solidFill>
              </a:rPr>
              <a:t>Forces</a:t>
            </a:r>
          </a:p>
        </p:txBody>
      </p:sp>
      <p:sp>
        <p:nvSpPr>
          <p:cNvPr id="6" name="Text Box 18"/>
          <p:cNvSpPr txBox="1">
            <a:spLocks noChangeArrowheads="1"/>
          </p:cNvSpPr>
          <p:nvPr/>
        </p:nvSpPr>
        <p:spPr bwMode="auto">
          <a:xfrm>
            <a:off x="6300788" y="4365625"/>
            <a:ext cx="2592387" cy="2371725"/>
          </a:xfrm>
          <a:prstGeom prst="rect">
            <a:avLst/>
          </a:prstGeom>
          <a:solidFill>
            <a:schemeClr val="accent4">
              <a:lumMod val="20000"/>
              <a:lumOff val="80000"/>
            </a:schemeClr>
          </a:solidFill>
          <a:ln w="9525" algn="ctr">
            <a:noFill/>
            <a:miter lim="800000"/>
            <a:headEnd type="none" w="sm" len="sm"/>
            <a:tailEnd type="none" w="sm" len="sm"/>
          </a:ln>
          <a:effectLst/>
        </p:spPr>
        <p:txBody>
          <a:bodyPr lIns="108000" tIns="108000" rIns="108000" bIns="108000" anchor="ctr">
            <a:spAutoFit/>
          </a:bodyPr>
          <a:lstStyle/>
          <a:p>
            <a:pPr algn="ctr" defTabSz="762000">
              <a:spcBef>
                <a:spcPct val="50000"/>
              </a:spcBef>
              <a:defRPr/>
            </a:pPr>
            <a:r>
              <a:rPr lang="en-GB" sz="2000" dirty="0">
                <a:latin typeface="Arial" charset="0"/>
                <a:cs typeface="Arial" charset="0"/>
              </a:rPr>
              <a:t>The strength of the Five Forces will determine the level of Profit within an Industry that a Competitor can expect to make.</a:t>
            </a:r>
            <a:endParaRPr lang="en-US" sz="2000" dirty="0">
              <a:latin typeface="Arial" charset="0"/>
              <a:cs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a:xfrm>
            <a:off x="755650" y="476250"/>
            <a:ext cx="6781800" cy="936625"/>
          </a:xfrm>
        </p:spPr>
        <p:txBody>
          <a:bodyPr/>
          <a:lstStyle/>
          <a:p>
            <a:r>
              <a:rPr lang="en-GB" altLang="en-US" sz="4000" smtClean="0"/>
              <a:t>1. Industry Rivalry</a:t>
            </a:r>
          </a:p>
        </p:txBody>
      </p:sp>
      <p:sp>
        <p:nvSpPr>
          <p:cNvPr id="3" name="Content Placeholder 2"/>
          <p:cNvSpPr>
            <a:spLocks noGrp="1"/>
          </p:cNvSpPr>
          <p:nvPr>
            <p:ph idx="1"/>
          </p:nvPr>
        </p:nvSpPr>
        <p:spPr>
          <a:xfrm>
            <a:off x="755650" y="1557338"/>
            <a:ext cx="8280400" cy="4462462"/>
          </a:xfrm>
        </p:spPr>
        <p:txBody>
          <a:bodyPr/>
          <a:lstStyle/>
          <a:p>
            <a:r>
              <a:rPr lang="en-US" altLang="en-US" sz="2000" smtClean="0"/>
              <a:t>The critical thing to consider here is the number and capability of your business competitors. If there are many competitors and if they offer equally appealing products and services, you will perhaps have very little power. This is because suppliers and buyers will choose the competing companies if they do not like the deal you are offering.</a:t>
            </a:r>
            <a:endParaRPr lang="en-GB" altLang="en-US" sz="2000" smtClean="0"/>
          </a:p>
          <a:p>
            <a:r>
              <a:rPr lang="en-US" altLang="en-US" sz="2000" smtClean="0"/>
              <a:t>You will be very powerful if your product or service is unique. If competitors cannot offer what you provide, you will have immense strength. In short, the factors to be considered in this step are:</a:t>
            </a:r>
            <a:endParaRPr lang="en-GB" altLang="en-US" sz="2000" smtClean="0"/>
          </a:p>
          <a:p>
            <a:pPr lvl="1"/>
            <a:r>
              <a:rPr lang="en-US" altLang="en-US" sz="1800" smtClean="0"/>
              <a:t>The number of competitors;</a:t>
            </a:r>
            <a:endParaRPr lang="en-GB" altLang="en-US" sz="1800" smtClean="0"/>
          </a:p>
          <a:p>
            <a:pPr lvl="1"/>
            <a:r>
              <a:rPr lang="en-US" altLang="en-US" sz="1800" smtClean="0"/>
              <a:t>The quality difference between your product and competitor’s product;</a:t>
            </a:r>
          </a:p>
          <a:p>
            <a:pPr lvl="1"/>
            <a:r>
              <a:rPr lang="en-US" altLang="en-US" sz="1800" smtClean="0"/>
              <a:t>High Fixed Costs (e.g. bricks and mortar facilities);</a:t>
            </a:r>
            <a:endParaRPr lang="en-GB" altLang="en-US" sz="1800" smtClean="0"/>
          </a:p>
          <a:p>
            <a:pPr lvl="1"/>
            <a:r>
              <a:rPr lang="en-US" altLang="en-US" sz="1800" smtClean="0"/>
              <a:t>Switching costs involved for suppliers and buyers;</a:t>
            </a:r>
            <a:endParaRPr lang="en-GB" altLang="en-US" sz="1800" smtClean="0"/>
          </a:p>
          <a:p>
            <a:pPr lvl="1"/>
            <a:r>
              <a:rPr lang="en-US" altLang="en-US" sz="1800" smtClean="0"/>
              <a:t>Customer loyalty;</a:t>
            </a:r>
          </a:p>
          <a:p>
            <a:pPr lvl="1"/>
            <a:r>
              <a:rPr lang="en-US" altLang="en-US" sz="1800" smtClean="0"/>
              <a:t>Growth Rate of the Industry.</a:t>
            </a:r>
            <a:endParaRPr lang="en-GB" altLang="en-US" sz="1800"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755650" y="822325"/>
            <a:ext cx="6781800" cy="877888"/>
          </a:xfrm>
        </p:spPr>
        <p:txBody>
          <a:bodyPr/>
          <a:lstStyle/>
          <a:p>
            <a:pPr eaLnBrk="1" hangingPunct="1"/>
            <a:r>
              <a:rPr lang="en-GB" altLang="en-US" smtClean="0"/>
              <a:t>Strategy Initiation</a:t>
            </a:r>
          </a:p>
        </p:txBody>
      </p:sp>
      <p:sp>
        <p:nvSpPr>
          <p:cNvPr id="8195" name="Content Placeholder 2"/>
          <p:cNvSpPr>
            <a:spLocks noGrp="1"/>
          </p:cNvSpPr>
          <p:nvPr>
            <p:ph idx="1"/>
          </p:nvPr>
        </p:nvSpPr>
        <p:spPr>
          <a:xfrm>
            <a:off x="755650" y="1169988"/>
            <a:ext cx="8388350" cy="5688012"/>
          </a:xfrm>
        </p:spPr>
        <p:txBody>
          <a:bodyPr/>
          <a:lstStyle/>
          <a:p>
            <a:pPr marL="457200" lvl="1" indent="-457200" eaLnBrk="1" hangingPunct="1"/>
            <a:r>
              <a:rPr lang="en-US" altLang="en-US" sz="2400" smtClean="0"/>
              <a:t>The initial phase of strategic planning in which the business examines itself and its environment.</a:t>
            </a:r>
          </a:p>
          <a:p>
            <a:pPr marL="731838" lvl="2" indent="-457200" eaLnBrk="1" hangingPunct="1"/>
            <a:r>
              <a:rPr lang="en-US" altLang="en-US" smtClean="0"/>
              <a:t>Vision, Environmental and Capability Analyses.</a:t>
            </a:r>
          </a:p>
          <a:p>
            <a:pPr marL="731838" lvl="2" indent="-457200" eaLnBrk="1" hangingPunct="1"/>
            <a:r>
              <a:rPr lang="en-US" altLang="en-US" smtClean="0"/>
              <a:t>Outcomes include:</a:t>
            </a:r>
          </a:p>
          <a:p>
            <a:pPr marL="1006475" lvl="3" indent="-457200" eaLnBrk="1" hangingPunct="1"/>
            <a:r>
              <a:rPr lang="en-US" altLang="en-US" smtClean="0"/>
              <a:t>Value Proposition</a:t>
            </a:r>
          </a:p>
          <a:p>
            <a:pPr marL="1235075" lvl="4" indent="-457200" eaLnBrk="1" hangingPunct="1"/>
            <a:r>
              <a:rPr lang="en-US" altLang="en-US" smtClean="0"/>
              <a:t>The benefit that a company’s products or services provide to customers; the consumer need that is being fulfilled</a:t>
            </a:r>
          </a:p>
          <a:p>
            <a:pPr marL="1006475" lvl="3" indent="-457200" eaLnBrk="1" hangingPunct="1"/>
            <a:r>
              <a:rPr lang="en-US" altLang="en-US" smtClean="0"/>
              <a:t>Core competencies</a:t>
            </a:r>
          </a:p>
          <a:p>
            <a:pPr marL="1006475" lvl="3" indent="-457200" eaLnBrk="1" hangingPunct="1"/>
            <a:r>
              <a:rPr lang="en-US" altLang="en-US" smtClean="0"/>
              <a:t>Forecasts</a:t>
            </a:r>
          </a:p>
          <a:p>
            <a:pPr marL="1006475" lvl="3" indent="-457200" eaLnBrk="1" hangingPunct="1"/>
            <a:r>
              <a:rPr lang="en-US" altLang="en-US" smtClean="0"/>
              <a:t>Competitor (industry) analysis</a:t>
            </a:r>
          </a:p>
          <a:p>
            <a:pPr marL="1006475" lvl="3" indent="-457200" eaLnBrk="1" hangingPunct="1"/>
            <a:r>
              <a:rPr lang="en-US" altLang="en-US" smtClean="0"/>
              <a:t>Business Environment Pressures</a:t>
            </a:r>
          </a:p>
        </p:txBody>
      </p:sp>
      <p:grpSp>
        <p:nvGrpSpPr>
          <p:cNvPr id="8196" name="Group 3"/>
          <p:cNvGrpSpPr>
            <a:grpSpLocks/>
          </p:cNvGrpSpPr>
          <p:nvPr/>
        </p:nvGrpSpPr>
        <p:grpSpPr bwMode="auto">
          <a:xfrm>
            <a:off x="7235825" y="822325"/>
            <a:ext cx="844550" cy="685800"/>
            <a:chOff x="3696" y="2784"/>
            <a:chExt cx="912" cy="624"/>
          </a:xfrm>
        </p:grpSpPr>
        <p:sp>
          <p:nvSpPr>
            <p:cNvPr id="8197" name="AutoShape 22"/>
            <p:cNvSpPr>
              <a:spLocks noChangeArrowheads="1"/>
            </p:cNvSpPr>
            <p:nvPr/>
          </p:nvSpPr>
          <p:spPr bwMode="auto">
            <a:xfrm>
              <a:off x="4032" y="2784"/>
              <a:ext cx="240" cy="144"/>
            </a:xfrm>
            <a:prstGeom prst="roundRect">
              <a:avLst>
                <a:gd name="adj" fmla="val 16667"/>
              </a:avLst>
            </a:prstGeom>
            <a:solidFill>
              <a:schemeClr val="folHlink"/>
            </a:solidFill>
            <a:ln w="9525">
              <a:solidFill>
                <a:schemeClr val="tx2"/>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sz="2400">
                <a:solidFill>
                  <a:schemeClr val="tx2"/>
                </a:solidFill>
                <a:latin typeface="Tahoma" panose="020B0604030504040204" pitchFamily="34" charset="0"/>
              </a:endParaRPr>
            </a:p>
          </p:txBody>
        </p:sp>
        <p:sp>
          <p:nvSpPr>
            <p:cNvPr id="8198" name="AutoShape 23"/>
            <p:cNvSpPr>
              <a:spLocks noChangeArrowheads="1"/>
            </p:cNvSpPr>
            <p:nvPr/>
          </p:nvSpPr>
          <p:spPr bwMode="auto">
            <a:xfrm>
              <a:off x="4032" y="3024"/>
              <a:ext cx="240" cy="144"/>
            </a:xfrm>
            <a:prstGeom prst="roundRect">
              <a:avLst>
                <a:gd name="adj" fmla="val 16667"/>
              </a:avLst>
            </a:prstGeom>
            <a:solidFill>
              <a:schemeClr val="folHlink"/>
            </a:solidFill>
            <a:ln w="9525">
              <a:solidFill>
                <a:schemeClr val="tx2"/>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sz="2400">
                <a:solidFill>
                  <a:schemeClr val="tx2"/>
                </a:solidFill>
                <a:latin typeface="Tahoma" panose="020B0604030504040204" pitchFamily="34" charset="0"/>
              </a:endParaRPr>
            </a:p>
          </p:txBody>
        </p:sp>
        <p:sp>
          <p:nvSpPr>
            <p:cNvPr id="8199" name="AutoShape 24"/>
            <p:cNvSpPr>
              <a:spLocks noChangeArrowheads="1"/>
            </p:cNvSpPr>
            <p:nvPr/>
          </p:nvSpPr>
          <p:spPr bwMode="auto">
            <a:xfrm>
              <a:off x="4032" y="3264"/>
              <a:ext cx="240" cy="144"/>
            </a:xfrm>
            <a:prstGeom prst="roundRect">
              <a:avLst>
                <a:gd name="adj" fmla="val 16667"/>
              </a:avLst>
            </a:prstGeom>
            <a:solidFill>
              <a:schemeClr val="folHlink"/>
            </a:solidFill>
            <a:ln w="9525">
              <a:solidFill>
                <a:schemeClr val="tx2"/>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sz="2400">
                <a:solidFill>
                  <a:schemeClr val="tx2"/>
                </a:solidFill>
                <a:latin typeface="Tahoma" panose="020B0604030504040204" pitchFamily="34" charset="0"/>
              </a:endParaRPr>
            </a:p>
          </p:txBody>
        </p:sp>
        <p:sp>
          <p:nvSpPr>
            <p:cNvPr id="8200" name="AutoShape 25"/>
            <p:cNvSpPr>
              <a:spLocks noChangeArrowheads="1"/>
            </p:cNvSpPr>
            <p:nvPr/>
          </p:nvSpPr>
          <p:spPr bwMode="auto">
            <a:xfrm>
              <a:off x="3696" y="3024"/>
              <a:ext cx="240" cy="144"/>
            </a:xfrm>
            <a:prstGeom prst="roundRect">
              <a:avLst>
                <a:gd name="adj" fmla="val 16667"/>
              </a:avLst>
            </a:prstGeom>
            <a:solidFill>
              <a:schemeClr val="folHlink"/>
            </a:solidFill>
            <a:ln w="9525">
              <a:solidFill>
                <a:schemeClr val="tx2"/>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sz="2400">
                <a:solidFill>
                  <a:schemeClr val="tx2"/>
                </a:solidFill>
                <a:latin typeface="Tahoma" panose="020B0604030504040204" pitchFamily="34" charset="0"/>
              </a:endParaRPr>
            </a:p>
          </p:txBody>
        </p:sp>
        <p:sp>
          <p:nvSpPr>
            <p:cNvPr id="8201" name="AutoShape 26"/>
            <p:cNvSpPr>
              <a:spLocks noChangeArrowheads="1"/>
            </p:cNvSpPr>
            <p:nvPr/>
          </p:nvSpPr>
          <p:spPr bwMode="auto">
            <a:xfrm>
              <a:off x="4368" y="3024"/>
              <a:ext cx="240" cy="144"/>
            </a:xfrm>
            <a:prstGeom prst="roundRect">
              <a:avLst>
                <a:gd name="adj" fmla="val 16667"/>
              </a:avLst>
            </a:prstGeom>
            <a:solidFill>
              <a:schemeClr val="folHlink"/>
            </a:solidFill>
            <a:ln w="9525">
              <a:solidFill>
                <a:schemeClr val="tx2"/>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sz="2400">
                <a:solidFill>
                  <a:schemeClr val="tx2"/>
                </a:solidFill>
                <a:latin typeface="Tahoma" panose="020B0604030504040204" pitchFamily="34" charset="0"/>
              </a:endParaRPr>
            </a:p>
          </p:txBody>
        </p:sp>
        <p:cxnSp>
          <p:nvCxnSpPr>
            <p:cNvPr id="8202" name="AutoShape 27"/>
            <p:cNvCxnSpPr>
              <a:cxnSpLocks noChangeShapeType="1"/>
              <a:stCxn id="8200" idx="3"/>
              <a:endCxn id="8198" idx="1"/>
            </p:cNvCxnSpPr>
            <p:nvPr/>
          </p:nvCxnSpPr>
          <p:spPr bwMode="auto">
            <a:xfrm>
              <a:off x="3936" y="3096"/>
              <a:ext cx="96" cy="0"/>
            </a:xfrm>
            <a:prstGeom prst="straightConnector1">
              <a:avLst/>
            </a:prstGeom>
            <a:noFill/>
            <a:ln w="9525">
              <a:solidFill>
                <a:schemeClr val="tx2"/>
              </a:solidFill>
              <a:miter lim="800000"/>
              <a:headEnd/>
              <a:tailEnd type="stealth" w="med" len="sm"/>
            </a:ln>
            <a:extLst>
              <a:ext uri="{909E8E84-426E-40DD-AFC4-6F175D3DCCD1}">
                <a14:hiddenFill xmlns:a14="http://schemas.microsoft.com/office/drawing/2010/main">
                  <a:noFill/>
                </a14:hiddenFill>
              </a:ext>
            </a:extLst>
          </p:spPr>
        </p:cxnSp>
        <p:cxnSp>
          <p:nvCxnSpPr>
            <p:cNvPr id="8203" name="AutoShape 28"/>
            <p:cNvCxnSpPr>
              <a:cxnSpLocks noChangeShapeType="1"/>
              <a:stCxn id="8197" idx="2"/>
              <a:endCxn id="8198" idx="0"/>
            </p:cNvCxnSpPr>
            <p:nvPr/>
          </p:nvCxnSpPr>
          <p:spPr bwMode="auto">
            <a:xfrm>
              <a:off x="4152" y="2928"/>
              <a:ext cx="0" cy="96"/>
            </a:xfrm>
            <a:prstGeom prst="straightConnector1">
              <a:avLst/>
            </a:prstGeom>
            <a:noFill/>
            <a:ln w="9525">
              <a:solidFill>
                <a:schemeClr val="tx2"/>
              </a:solidFill>
              <a:miter lim="800000"/>
              <a:headEnd/>
              <a:tailEnd type="stealth" w="med" len="sm"/>
            </a:ln>
            <a:extLst>
              <a:ext uri="{909E8E84-426E-40DD-AFC4-6F175D3DCCD1}">
                <a14:hiddenFill xmlns:a14="http://schemas.microsoft.com/office/drawing/2010/main">
                  <a:noFill/>
                </a14:hiddenFill>
              </a:ext>
            </a:extLst>
          </p:spPr>
        </p:cxnSp>
        <p:cxnSp>
          <p:nvCxnSpPr>
            <p:cNvPr id="8204" name="AutoShape 29"/>
            <p:cNvCxnSpPr>
              <a:cxnSpLocks noChangeShapeType="1"/>
              <a:stCxn id="8201" idx="1"/>
              <a:endCxn id="8198" idx="3"/>
            </p:cNvCxnSpPr>
            <p:nvPr/>
          </p:nvCxnSpPr>
          <p:spPr bwMode="auto">
            <a:xfrm flipH="1">
              <a:off x="4272" y="3096"/>
              <a:ext cx="96" cy="0"/>
            </a:xfrm>
            <a:prstGeom prst="straightConnector1">
              <a:avLst/>
            </a:prstGeom>
            <a:noFill/>
            <a:ln w="9525">
              <a:solidFill>
                <a:schemeClr val="tx2"/>
              </a:solidFill>
              <a:miter lim="800000"/>
              <a:headEnd/>
              <a:tailEnd type="stealth" w="med" len="sm"/>
            </a:ln>
            <a:extLst>
              <a:ext uri="{909E8E84-426E-40DD-AFC4-6F175D3DCCD1}">
                <a14:hiddenFill xmlns:a14="http://schemas.microsoft.com/office/drawing/2010/main">
                  <a:noFill/>
                </a14:hiddenFill>
              </a:ext>
            </a:extLst>
          </p:spPr>
        </p:cxnSp>
        <p:cxnSp>
          <p:nvCxnSpPr>
            <p:cNvPr id="8205" name="AutoShape 30"/>
            <p:cNvCxnSpPr>
              <a:cxnSpLocks noChangeShapeType="1"/>
              <a:stCxn id="8199" idx="0"/>
              <a:endCxn id="8198" idx="2"/>
            </p:cNvCxnSpPr>
            <p:nvPr/>
          </p:nvCxnSpPr>
          <p:spPr bwMode="auto">
            <a:xfrm flipV="1">
              <a:off x="4152" y="3168"/>
              <a:ext cx="0" cy="96"/>
            </a:xfrm>
            <a:prstGeom prst="straightConnector1">
              <a:avLst/>
            </a:prstGeom>
            <a:noFill/>
            <a:ln w="9525">
              <a:solidFill>
                <a:schemeClr val="tx2"/>
              </a:solidFill>
              <a:miter lim="800000"/>
              <a:headEnd/>
              <a:tailEnd type="stealth" w="med" len="sm"/>
            </a:ln>
            <a:extLst>
              <a:ext uri="{909E8E84-426E-40DD-AFC4-6F175D3DCCD1}">
                <a14:hiddenFill xmlns:a14="http://schemas.microsoft.com/office/drawing/2010/main">
                  <a:noFill/>
                </a14:hiddenFill>
              </a:ext>
            </a:extLst>
          </p:spPr>
        </p:cxnSp>
      </p:gr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a:xfrm>
            <a:off x="755650" y="476250"/>
            <a:ext cx="6781800" cy="936625"/>
          </a:xfrm>
        </p:spPr>
        <p:txBody>
          <a:bodyPr/>
          <a:lstStyle/>
          <a:p>
            <a:r>
              <a:rPr lang="en-GB" altLang="en-US" sz="4000" smtClean="0"/>
              <a:t>1. Industry Rivalry</a:t>
            </a:r>
          </a:p>
        </p:txBody>
      </p:sp>
      <p:pic>
        <p:nvPicPr>
          <p:cNvPr id="3481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0563" y="1916113"/>
            <a:ext cx="7762875"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20"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1988" y="2205038"/>
            <a:ext cx="7820025" cy="199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55650" y="1844675"/>
            <a:ext cx="7993063" cy="3886200"/>
          </a:xfrm>
        </p:spPr>
        <p:txBody>
          <a:bodyPr/>
          <a:lstStyle/>
          <a:p>
            <a:r>
              <a:rPr lang="en-US" altLang="en-US" sz="2000" smtClean="0"/>
              <a:t>Others ability to enter the market can affect power.</a:t>
            </a:r>
          </a:p>
          <a:p>
            <a:r>
              <a:rPr lang="en-US" altLang="en-US" sz="2000" smtClean="0"/>
              <a:t>New businesses can swiftly enter the market and weaken your position (especially e-Commerce services). </a:t>
            </a:r>
          </a:p>
          <a:p>
            <a:r>
              <a:rPr lang="en-US" altLang="en-US" sz="2000" smtClean="0"/>
              <a:t>Depends if the market has strong and durable barriers to entry – may help you maintain a favourable position.</a:t>
            </a:r>
            <a:endParaRPr lang="en-GB" altLang="en-US" sz="2000" smtClean="0"/>
          </a:p>
          <a:p>
            <a:r>
              <a:rPr lang="en-US" altLang="en-US" sz="2000" smtClean="0"/>
              <a:t>Issues include</a:t>
            </a:r>
            <a:r>
              <a:rPr lang="en-US" altLang="en-US" smtClean="0"/>
              <a:t>:</a:t>
            </a:r>
            <a:endParaRPr lang="en-GB" altLang="en-US" smtClean="0"/>
          </a:p>
          <a:p>
            <a:pPr lvl="1"/>
            <a:r>
              <a:rPr lang="en-US" altLang="en-US" sz="1800" smtClean="0"/>
              <a:t>Time and cost of entering the market and competing;</a:t>
            </a:r>
          </a:p>
          <a:p>
            <a:pPr lvl="1"/>
            <a:r>
              <a:rPr lang="en-US" altLang="en-US" sz="1800" smtClean="0"/>
              <a:t>Trust and Brand Loyalty;</a:t>
            </a:r>
            <a:endParaRPr lang="en-GB" altLang="en-US" sz="1800" smtClean="0"/>
          </a:p>
          <a:p>
            <a:pPr lvl="1"/>
            <a:r>
              <a:rPr lang="en-US" altLang="en-US" sz="1800" smtClean="0"/>
              <a:t>Economies of scale (Costs with respect to scale of output);</a:t>
            </a:r>
            <a:endParaRPr lang="en-GB" altLang="en-US" sz="1800" smtClean="0"/>
          </a:p>
          <a:p>
            <a:pPr lvl="1"/>
            <a:r>
              <a:rPr lang="en-US" altLang="en-US" sz="1800" smtClean="0"/>
              <a:t>The amount of protection for the key technologies (e.g. IPR).</a:t>
            </a:r>
            <a:endParaRPr lang="en-GB" altLang="en-US" sz="1800" smtClean="0"/>
          </a:p>
          <a:p>
            <a:pPr lvl="1"/>
            <a:r>
              <a:rPr lang="en-US" altLang="en-US" sz="1800" smtClean="0"/>
              <a:t>Deterrents – High Switching Costs; Stickiness of a Web Site; etc.</a:t>
            </a:r>
            <a:endParaRPr lang="en-GB" altLang="en-US" sz="1800" smtClean="0"/>
          </a:p>
        </p:txBody>
      </p:sp>
      <p:sp>
        <p:nvSpPr>
          <p:cNvPr id="35843" name="Title 1"/>
          <p:cNvSpPr>
            <a:spLocks noGrp="1"/>
          </p:cNvSpPr>
          <p:nvPr>
            <p:ph type="title"/>
          </p:nvPr>
        </p:nvSpPr>
        <p:spPr>
          <a:xfrm>
            <a:off x="755650" y="476250"/>
            <a:ext cx="6781800" cy="936625"/>
          </a:xfrm>
        </p:spPr>
        <p:txBody>
          <a:bodyPr/>
          <a:lstStyle/>
          <a:p>
            <a:r>
              <a:rPr lang="en-GB" altLang="en-US" sz="4000" smtClean="0"/>
              <a:t>2. Threat of New Entrants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a:xfrm>
            <a:off x="755650" y="476250"/>
            <a:ext cx="6781800" cy="936625"/>
          </a:xfrm>
        </p:spPr>
        <p:txBody>
          <a:bodyPr/>
          <a:lstStyle/>
          <a:p>
            <a:r>
              <a:rPr lang="en-GB" altLang="en-US" sz="4000" smtClean="0"/>
              <a:t>2. Threat of New Entrants</a:t>
            </a:r>
          </a:p>
        </p:txBody>
      </p:sp>
      <p:pic>
        <p:nvPicPr>
          <p:cNvPr id="3686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2463" y="1733550"/>
            <a:ext cx="7839075" cy="339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55650" y="2133600"/>
            <a:ext cx="8280400" cy="3886200"/>
          </a:xfrm>
        </p:spPr>
        <p:txBody>
          <a:bodyPr/>
          <a:lstStyle/>
          <a:p>
            <a:r>
              <a:rPr lang="en-US" altLang="en-US" sz="2000" smtClean="0"/>
              <a:t>The ability of consumers to find an alternative product that serve essentially the same or similar purpose. </a:t>
            </a:r>
          </a:p>
          <a:p>
            <a:r>
              <a:rPr lang="en-US" altLang="en-US" sz="2000" smtClean="0"/>
              <a:t>Issues include:</a:t>
            </a:r>
          </a:p>
          <a:p>
            <a:pPr lvl="1"/>
            <a:r>
              <a:rPr lang="en-US" altLang="en-US" sz="1800" smtClean="0"/>
              <a:t>Price Comparison Websites (in your market place? Yet?);</a:t>
            </a:r>
          </a:p>
          <a:p>
            <a:pPr lvl="1"/>
            <a:r>
              <a:rPr lang="en-US" altLang="en-US" sz="1800" smtClean="0"/>
              <a:t>Performance of the substitute product / service;</a:t>
            </a:r>
            <a:endParaRPr lang="en-GB" altLang="en-US" sz="1800" smtClean="0"/>
          </a:p>
          <a:p>
            <a:pPr lvl="1"/>
            <a:r>
              <a:rPr lang="en-US" altLang="en-US" sz="1800" smtClean="0"/>
              <a:t>Cost of change;</a:t>
            </a:r>
          </a:p>
          <a:p>
            <a:r>
              <a:rPr lang="en-US" altLang="en-US" sz="2000" smtClean="0"/>
              <a:t>Consider Microsoft – dominant player in S/W for PCs and Laptops</a:t>
            </a:r>
          </a:p>
          <a:p>
            <a:pPr lvl="1"/>
            <a:r>
              <a:rPr lang="en-US" altLang="en-US" sz="1800" smtClean="0"/>
              <a:t>Facing big competition from tablets, mobile devices and smartphones that now provide many of the same functionalities as traditional PCs</a:t>
            </a:r>
          </a:p>
          <a:p>
            <a:pPr lvl="2"/>
            <a:r>
              <a:rPr lang="en-US" altLang="en-US" sz="1600" smtClean="0"/>
              <a:t>… the software for which is not primarily Microsoft-based.</a:t>
            </a:r>
          </a:p>
          <a:p>
            <a:pPr lvl="1"/>
            <a:r>
              <a:rPr lang="en-US" altLang="en-US" sz="1800" smtClean="0"/>
              <a:t>Microsoft Tablets, e.g. Surface Pro</a:t>
            </a:r>
          </a:p>
          <a:p>
            <a:pPr lvl="1"/>
            <a:r>
              <a:rPr lang="en-US" altLang="en-US" sz="1800" smtClean="0"/>
              <a:t>Microsoft Smartphones and Phablets, e.g. Lumia</a:t>
            </a:r>
          </a:p>
          <a:p>
            <a:pPr lvl="1"/>
            <a:r>
              <a:rPr lang="en-US" altLang="en-US" sz="1800" smtClean="0"/>
              <a:t>Microsoft Band (watch, health &amp; fitness monitor, etc.).</a:t>
            </a:r>
            <a:endParaRPr lang="en-GB" altLang="en-US" sz="1800" smtClean="0"/>
          </a:p>
          <a:p>
            <a:endParaRPr lang="en-GB" altLang="en-US" smtClean="0"/>
          </a:p>
        </p:txBody>
      </p:sp>
      <p:sp>
        <p:nvSpPr>
          <p:cNvPr id="37891" name="Title 1"/>
          <p:cNvSpPr>
            <a:spLocks noGrp="1"/>
          </p:cNvSpPr>
          <p:nvPr>
            <p:ph type="title"/>
          </p:nvPr>
        </p:nvSpPr>
        <p:spPr>
          <a:xfrm>
            <a:off x="755650" y="476250"/>
            <a:ext cx="8280400" cy="936625"/>
          </a:xfrm>
        </p:spPr>
        <p:txBody>
          <a:bodyPr/>
          <a:lstStyle/>
          <a:p>
            <a:r>
              <a:rPr lang="en-GB" altLang="en-US" sz="3200" smtClean="0"/>
              <a:t>3. Threat of Substitute Products &amp; Services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a:xfrm>
            <a:off x="755650" y="476250"/>
            <a:ext cx="8280400" cy="936625"/>
          </a:xfrm>
        </p:spPr>
        <p:txBody>
          <a:bodyPr/>
          <a:lstStyle/>
          <a:p>
            <a:r>
              <a:rPr lang="en-GB" altLang="en-US" sz="3200" smtClean="0"/>
              <a:t>3. Threat of Substitute Products &amp; Services</a:t>
            </a:r>
          </a:p>
        </p:txBody>
      </p:sp>
      <p:pic>
        <p:nvPicPr>
          <p:cNvPr id="3891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088" y="1773238"/>
            <a:ext cx="7762875"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91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4225" y="2060575"/>
            <a:ext cx="7820025" cy="170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55650" y="2133600"/>
            <a:ext cx="8064500" cy="3886200"/>
          </a:xfrm>
        </p:spPr>
        <p:txBody>
          <a:bodyPr/>
          <a:lstStyle/>
          <a:p>
            <a:r>
              <a:rPr lang="en-US" altLang="en-US" smtClean="0"/>
              <a:t>Often, the first step is to assess how easy it is for the suppliers to increase prices of inputs. </a:t>
            </a:r>
          </a:p>
          <a:p>
            <a:r>
              <a:rPr lang="en-US" altLang="en-US" smtClean="0"/>
              <a:t>This depends on the following factors:</a:t>
            </a:r>
            <a:endParaRPr lang="en-GB" altLang="en-US" smtClean="0"/>
          </a:p>
          <a:p>
            <a:pPr lvl="1"/>
            <a:r>
              <a:rPr lang="en-US" altLang="en-US" smtClean="0"/>
              <a:t>The number of suppliers of the key input</a:t>
            </a:r>
            <a:endParaRPr lang="en-GB" altLang="en-US" smtClean="0"/>
          </a:p>
          <a:p>
            <a:pPr lvl="1"/>
            <a:r>
              <a:rPr lang="en-US" altLang="en-US" smtClean="0"/>
              <a:t>How unique their product or service is</a:t>
            </a:r>
            <a:endParaRPr lang="en-GB" altLang="en-US" smtClean="0"/>
          </a:p>
          <a:p>
            <a:pPr lvl="1"/>
            <a:r>
              <a:rPr lang="en-US" altLang="en-US" smtClean="0"/>
              <a:t>Their strengths and how much control they have over you</a:t>
            </a:r>
            <a:endParaRPr lang="en-GB" altLang="en-US" smtClean="0"/>
          </a:p>
          <a:p>
            <a:pPr lvl="1"/>
            <a:r>
              <a:rPr lang="en-US" altLang="en-US" smtClean="0"/>
              <a:t>The cost of switching from one to another</a:t>
            </a:r>
            <a:endParaRPr lang="en-GB" altLang="en-US" smtClean="0"/>
          </a:p>
          <a:p>
            <a:r>
              <a:rPr lang="en-US" altLang="en-US" smtClean="0"/>
              <a:t>Fewer number of supplier choices means you need suppliers’ help more. This also means that fewer suppliers make them more powerful.</a:t>
            </a:r>
            <a:endParaRPr lang="en-GB" altLang="en-US" smtClean="0"/>
          </a:p>
          <a:p>
            <a:endParaRPr lang="en-GB" altLang="en-US" smtClean="0"/>
          </a:p>
        </p:txBody>
      </p:sp>
      <p:sp>
        <p:nvSpPr>
          <p:cNvPr id="39939" name="Title 1"/>
          <p:cNvSpPr>
            <a:spLocks noGrp="1"/>
          </p:cNvSpPr>
          <p:nvPr>
            <p:ph type="title"/>
          </p:nvPr>
        </p:nvSpPr>
        <p:spPr>
          <a:xfrm>
            <a:off x="755650" y="476250"/>
            <a:ext cx="7920038" cy="936625"/>
          </a:xfrm>
        </p:spPr>
        <p:txBody>
          <a:bodyPr/>
          <a:lstStyle/>
          <a:p>
            <a:r>
              <a:rPr lang="en-GB" altLang="en-US" sz="4000" smtClean="0"/>
              <a:t>4. Bargaining Power of Suppliers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a:xfrm>
            <a:off x="755650" y="476250"/>
            <a:ext cx="7920038" cy="936625"/>
          </a:xfrm>
        </p:spPr>
        <p:txBody>
          <a:bodyPr/>
          <a:lstStyle/>
          <a:p>
            <a:r>
              <a:rPr lang="en-GB" altLang="en-US" sz="4000" smtClean="0"/>
              <a:t>4. Bargaining Power of Suppliers</a:t>
            </a:r>
          </a:p>
        </p:txBody>
      </p:sp>
      <p:pic>
        <p:nvPicPr>
          <p:cNvPr id="4096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3900" y="1844675"/>
            <a:ext cx="7762875"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6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1988" y="2133600"/>
            <a:ext cx="7820025" cy="259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55650" y="2133600"/>
            <a:ext cx="8208963" cy="3886200"/>
          </a:xfrm>
        </p:spPr>
        <p:txBody>
          <a:bodyPr/>
          <a:lstStyle/>
          <a:p>
            <a:r>
              <a:rPr lang="en-US" altLang="en-US" smtClean="0"/>
              <a:t>When assessing buyer power, you have to ask yourself how easy it is for the customers to bring prices down. This depends on the following factors:</a:t>
            </a:r>
            <a:endParaRPr lang="en-GB" altLang="en-US" smtClean="0"/>
          </a:p>
          <a:p>
            <a:pPr lvl="1"/>
            <a:r>
              <a:rPr lang="en-US" altLang="en-US" smtClean="0"/>
              <a:t>The number of buyers</a:t>
            </a:r>
            <a:endParaRPr lang="en-GB" altLang="en-US" smtClean="0"/>
          </a:p>
          <a:p>
            <a:pPr lvl="1"/>
            <a:r>
              <a:rPr lang="en-US" altLang="en-US" smtClean="0"/>
              <a:t>The importance of each customer to a business</a:t>
            </a:r>
            <a:endParaRPr lang="en-GB" altLang="en-US" smtClean="0"/>
          </a:p>
          <a:p>
            <a:pPr lvl="1"/>
            <a:r>
              <a:rPr lang="en-US" altLang="en-US" smtClean="0"/>
              <a:t>The cost to consumers switching from your offering to products and services by another company.</a:t>
            </a:r>
            <a:endParaRPr lang="en-GB" altLang="en-US" smtClean="0"/>
          </a:p>
          <a:p>
            <a:r>
              <a:rPr lang="en-US" altLang="en-US" smtClean="0"/>
              <a:t>If you handle only some powerful purchasers, they often dictate the terms to you.</a:t>
            </a:r>
            <a:endParaRPr lang="en-GB" altLang="en-US" smtClean="0"/>
          </a:p>
          <a:p>
            <a:endParaRPr lang="en-GB" altLang="en-US" smtClean="0"/>
          </a:p>
        </p:txBody>
      </p:sp>
      <p:sp>
        <p:nvSpPr>
          <p:cNvPr id="41987" name="Title 1"/>
          <p:cNvSpPr>
            <a:spLocks noGrp="1"/>
          </p:cNvSpPr>
          <p:nvPr>
            <p:ph type="title"/>
          </p:nvPr>
        </p:nvSpPr>
        <p:spPr>
          <a:xfrm>
            <a:off x="755650" y="476250"/>
            <a:ext cx="7920038" cy="936625"/>
          </a:xfrm>
        </p:spPr>
        <p:txBody>
          <a:bodyPr/>
          <a:lstStyle/>
          <a:p>
            <a:r>
              <a:rPr lang="en-GB" altLang="en-US" sz="4000" smtClean="0"/>
              <a:t>5. Bargaining Power of Buyers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a:xfrm>
            <a:off x="755650" y="476250"/>
            <a:ext cx="7920038" cy="936625"/>
          </a:xfrm>
        </p:spPr>
        <p:txBody>
          <a:bodyPr/>
          <a:lstStyle/>
          <a:p>
            <a:r>
              <a:rPr lang="en-GB" altLang="en-US" sz="4000" smtClean="0"/>
              <a:t>5. Bargaining Power of Buyers</a:t>
            </a:r>
          </a:p>
        </p:txBody>
      </p:sp>
      <p:pic>
        <p:nvPicPr>
          <p:cNvPr id="4301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0563" y="1773238"/>
            <a:ext cx="7762875"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012"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2463" y="2060575"/>
            <a:ext cx="7839075" cy="178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a:xfrm>
            <a:off x="755650" y="476250"/>
            <a:ext cx="7993063" cy="1223963"/>
          </a:xfrm>
        </p:spPr>
        <p:txBody>
          <a:bodyPr/>
          <a:lstStyle/>
          <a:p>
            <a:r>
              <a:rPr lang="en-GB" altLang="en-US" sz="3600" smtClean="0"/>
              <a:t>Examples of Where the Power Lies in Different Markets</a:t>
            </a:r>
          </a:p>
        </p:txBody>
      </p:sp>
      <p:pic>
        <p:nvPicPr>
          <p:cNvPr id="4403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7700" y="1700213"/>
            <a:ext cx="7848600" cy="496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755650" y="476250"/>
            <a:ext cx="8208963" cy="1223963"/>
          </a:xfrm>
        </p:spPr>
        <p:txBody>
          <a:bodyPr/>
          <a:lstStyle/>
          <a:p>
            <a:pPr eaLnBrk="1" hangingPunct="1"/>
            <a:r>
              <a:rPr lang="en-GB" altLang="en-US" sz="3600" smtClean="0"/>
              <a:t>Understanding the Environmental Factors in Strategic Planning</a:t>
            </a:r>
          </a:p>
        </p:txBody>
      </p:sp>
      <p:pic>
        <p:nvPicPr>
          <p:cNvPr id="9219" name="Picture 2" descr="Internal and External Environmment in Strategic Plann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350" y="1916113"/>
            <a:ext cx="6408738" cy="409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Picture 1"/>
          <p:cNvPicPr>
            <a:picLocks noChangeAspect="1"/>
          </p:cNvPicPr>
          <p:nvPr/>
        </p:nvPicPr>
        <p:blipFill>
          <a:blip r:embed="rId3"/>
          <a:stretch>
            <a:fillRect/>
          </a:stretch>
        </p:blipFill>
        <p:spPr>
          <a:xfrm rot="18900000">
            <a:off x="965579" y="2906834"/>
            <a:ext cx="2915462" cy="1753502"/>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a:xfrm>
            <a:off x="755650" y="476250"/>
            <a:ext cx="6781800" cy="1368425"/>
          </a:xfrm>
        </p:spPr>
        <p:txBody>
          <a:bodyPr/>
          <a:lstStyle/>
          <a:p>
            <a:r>
              <a:rPr lang="en-GB" altLang="en-US" smtClean="0"/>
              <a:t>Porter’s 5 Forces …</a:t>
            </a:r>
          </a:p>
        </p:txBody>
      </p:sp>
      <p:sp>
        <p:nvSpPr>
          <p:cNvPr id="3" name="Content Placeholder 2"/>
          <p:cNvSpPr>
            <a:spLocks noGrp="1"/>
          </p:cNvSpPr>
          <p:nvPr>
            <p:ph idx="1"/>
          </p:nvPr>
        </p:nvSpPr>
        <p:spPr>
          <a:xfrm>
            <a:off x="755650" y="2279650"/>
            <a:ext cx="7543800" cy="3886200"/>
          </a:xfrm>
        </p:spPr>
        <p:txBody>
          <a:bodyPr/>
          <a:lstStyle/>
          <a:p>
            <a:pPr>
              <a:buFont typeface="Arial" charset="0"/>
              <a:buChar char="•"/>
              <a:defRPr/>
            </a:pPr>
            <a:r>
              <a:rPr lang="en-US" sz="4000" b="1" i="1" dirty="0" smtClean="0">
                <a:solidFill>
                  <a:schemeClr val="tx1"/>
                </a:solidFill>
                <a:cs typeface="Times New Roman" pitchFamily="18" charset="0"/>
              </a:rPr>
              <a:t>As rivalry among competing firms </a:t>
            </a:r>
            <a:r>
              <a:rPr lang="en-US" sz="4000" b="1" i="1" dirty="0" smtClean="0">
                <a:solidFill>
                  <a:srgbClr val="C00000"/>
                </a:solidFill>
                <a:effectLst>
                  <a:outerShdw blurRad="38100" dist="38100" dir="2700000" algn="tl">
                    <a:srgbClr val="000000"/>
                  </a:outerShdw>
                </a:effectLst>
                <a:cs typeface="Times New Roman" pitchFamily="18" charset="0"/>
              </a:rPr>
              <a:t>intensifies</a:t>
            </a:r>
            <a:r>
              <a:rPr lang="en-US" sz="4000" b="1" i="1" dirty="0" smtClean="0">
                <a:solidFill>
                  <a:schemeClr val="tx1"/>
                </a:solidFill>
                <a:cs typeface="Times New Roman" pitchFamily="18" charset="0"/>
              </a:rPr>
              <a:t>, industry profits </a:t>
            </a:r>
            <a:r>
              <a:rPr lang="en-US" sz="4000" b="1" i="1" dirty="0" smtClean="0">
                <a:solidFill>
                  <a:srgbClr val="C00000"/>
                </a:solidFill>
                <a:effectLst>
                  <a:outerShdw blurRad="38100" dist="38100" dir="2700000" algn="tl">
                    <a:srgbClr val="000000"/>
                  </a:outerShdw>
                </a:effectLst>
                <a:cs typeface="Times New Roman" pitchFamily="18" charset="0"/>
              </a:rPr>
              <a:t>decline</a:t>
            </a:r>
            <a:r>
              <a:rPr lang="en-US" sz="4000" b="1" i="1" dirty="0" smtClean="0">
                <a:solidFill>
                  <a:schemeClr val="tx1"/>
                </a:solidFill>
                <a:cs typeface="Times New Roman" pitchFamily="18" charset="0"/>
              </a:rPr>
              <a:t>, in some cases to the point where an industry becomes </a:t>
            </a:r>
            <a:r>
              <a:rPr lang="en-US" sz="4000" b="1" i="1" dirty="0" smtClean="0">
                <a:solidFill>
                  <a:srgbClr val="C00000"/>
                </a:solidFill>
                <a:effectLst>
                  <a:outerShdw blurRad="38100" dist="38100" dir="2700000" algn="tl">
                    <a:srgbClr val="000000"/>
                  </a:outerShdw>
                </a:effectLst>
                <a:cs typeface="Times New Roman" pitchFamily="18" charset="0"/>
              </a:rPr>
              <a:t>inherently unattractive</a:t>
            </a:r>
            <a:r>
              <a:rPr lang="en-US" sz="4000" b="1" i="1" dirty="0" smtClean="0">
                <a:solidFill>
                  <a:schemeClr val="tx1"/>
                </a:solidFill>
                <a:cs typeface="Times New Roman" pitchFamily="18" charset="0"/>
              </a:rPr>
              <a:t>.</a:t>
            </a:r>
          </a:p>
          <a:p>
            <a:pPr>
              <a:buFont typeface="Arial" charset="0"/>
              <a:buChar char="•"/>
              <a:defRPr/>
            </a:pPr>
            <a:endParaRPr lang="en-GB"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a:xfrm>
            <a:off x="755650" y="476250"/>
            <a:ext cx="6781800" cy="1600200"/>
          </a:xfrm>
        </p:spPr>
        <p:txBody>
          <a:bodyPr/>
          <a:lstStyle/>
          <a:p>
            <a:r>
              <a:rPr lang="en-GB" altLang="en-US" smtClean="0"/>
              <a:t>Using Porter’s 5F</a:t>
            </a:r>
          </a:p>
        </p:txBody>
      </p:sp>
      <p:sp>
        <p:nvSpPr>
          <p:cNvPr id="46083" name="Content Placeholder 2"/>
          <p:cNvSpPr>
            <a:spLocks noGrp="1"/>
          </p:cNvSpPr>
          <p:nvPr>
            <p:ph idx="1"/>
          </p:nvPr>
        </p:nvSpPr>
        <p:spPr>
          <a:xfrm>
            <a:off x="755650" y="2133600"/>
            <a:ext cx="7543800" cy="3886200"/>
          </a:xfrm>
        </p:spPr>
        <p:txBody>
          <a:bodyPr/>
          <a:lstStyle/>
          <a:p>
            <a:pPr eaLnBrk="1" hangingPunct="1"/>
            <a:r>
              <a:rPr lang="en-GB" altLang="en-US" smtClean="0"/>
              <a:t>An e-Commerce organisation can use the model to assess:</a:t>
            </a:r>
          </a:p>
          <a:p>
            <a:pPr lvl="1" eaLnBrk="1" hangingPunct="1"/>
            <a:r>
              <a:rPr lang="en-GB" altLang="en-US" smtClean="0"/>
              <a:t>the current situation;</a:t>
            </a:r>
          </a:p>
          <a:p>
            <a:pPr lvl="1" eaLnBrk="1" hangingPunct="1"/>
            <a:r>
              <a:rPr lang="en-GB" altLang="en-US" smtClean="0"/>
              <a:t>the opportunities;</a:t>
            </a:r>
          </a:p>
          <a:p>
            <a:pPr lvl="1" eaLnBrk="1" hangingPunct="1"/>
            <a:r>
              <a:rPr lang="en-GB" altLang="en-US" smtClean="0"/>
              <a:t>the threats.</a:t>
            </a:r>
          </a:p>
          <a:p>
            <a:endParaRPr lang="en-GB" altLang="en-US" smtClean="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a:xfrm>
            <a:off x="755650" y="476250"/>
            <a:ext cx="6781800" cy="1600200"/>
          </a:xfrm>
        </p:spPr>
        <p:txBody>
          <a:bodyPr/>
          <a:lstStyle/>
          <a:p>
            <a:r>
              <a:rPr lang="en-GB" altLang="en-US" smtClean="0"/>
              <a:t>Using Porter’s 5F</a:t>
            </a:r>
          </a:p>
        </p:txBody>
      </p:sp>
      <p:sp>
        <p:nvSpPr>
          <p:cNvPr id="47107" name="Content Placeholder 2"/>
          <p:cNvSpPr>
            <a:spLocks noGrp="1"/>
          </p:cNvSpPr>
          <p:nvPr>
            <p:ph idx="1"/>
          </p:nvPr>
        </p:nvSpPr>
        <p:spPr>
          <a:xfrm>
            <a:off x="755650" y="2133600"/>
            <a:ext cx="7543800" cy="3886200"/>
          </a:xfrm>
        </p:spPr>
        <p:txBody>
          <a:bodyPr/>
          <a:lstStyle/>
          <a:p>
            <a:pPr eaLnBrk="1" hangingPunct="1"/>
            <a:r>
              <a:rPr lang="en-GB" altLang="en-US" smtClean="0"/>
              <a:t>Fighting off the threats:</a:t>
            </a:r>
          </a:p>
          <a:p>
            <a:pPr lvl="1" eaLnBrk="1" hangingPunct="1"/>
            <a:r>
              <a:rPr lang="en-GB" altLang="en-US" smtClean="0"/>
              <a:t>beat existing competitors, make them less viable;</a:t>
            </a:r>
          </a:p>
          <a:p>
            <a:pPr lvl="1" eaLnBrk="1" hangingPunct="1"/>
            <a:r>
              <a:rPr lang="en-GB" altLang="en-US" smtClean="0"/>
              <a:t>build barriers against new entrants;</a:t>
            </a:r>
          </a:p>
          <a:p>
            <a:pPr lvl="1" eaLnBrk="1" hangingPunct="1"/>
            <a:r>
              <a:rPr lang="en-GB" altLang="en-US" smtClean="0"/>
              <a:t>build barriers against substitute products or services;</a:t>
            </a:r>
          </a:p>
          <a:p>
            <a:pPr lvl="1" eaLnBrk="1" hangingPunct="1"/>
            <a:r>
              <a:rPr lang="en-GB" altLang="en-US" smtClean="0"/>
              <a:t>reduce suppliers’ bargaining powers;</a:t>
            </a:r>
          </a:p>
          <a:p>
            <a:pPr lvl="1" eaLnBrk="1" hangingPunct="1"/>
            <a:r>
              <a:rPr lang="en-GB" altLang="en-US" smtClean="0"/>
              <a:t>reduce customers’ bargaining powers.</a:t>
            </a:r>
          </a:p>
          <a:p>
            <a:pPr eaLnBrk="1" hangingPunct="1"/>
            <a:r>
              <a:rPr lang="en-GB" altLang="en-US" smtClean="0"/>
              <a:t>(This is a rather negative outlook.)</a:t>
            </a:r>
          </a:p>
          <a:p>
            <a:endParaRPr lang="en-GB" altLang="en-US" smtClean="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p:nvPr>
        </p:nvSpPr>
        <p:spPr>
          <a:xfrm>
            <a:off x="755650" y="476250"/>
            <a:ext cx="6781800" cy="1600200"/>
          </a:xfrm>
        </p:spPr>
        <p:txBody>
          <a:bodyPr/>
          <a:lstStyle/>
          <a:p>
            <a:r>
              <a:rPr lang="en-GB" altLang="en-US" smtClean="0"/>
              <a:t>Using Porter’s 5F</a:t>
            </a:r>
          </a:p>
        </p:txBody>
      </p:sp>
      <p:sp>
        <p:nvSpPr>
          <p:cNvPr id="48131" name="Content Placeholder 2"/>
          <p:cNvSpPr>
            <a:spLocks noGrp="1"/>
          </p:cNvSpPr>
          <p:nvPr>
            <p:ph idx="1"/>
          </p:nvPr>
        </p:nvSpPr>
        <p:spPr>
          <a:xfrm>
            <a:off x="755650" y="2133600"/>
            <a:ext cx="7543800" cy="3886200"/>
          </a:xfrm>
        </p:spPr>
        <p:txBody>
          <a:bodyPr/>
          <a:lstStyle/>
          <a:p>
            <a:pPr eaLnBrk="1" hangingPunct="1">
              <a:lnSpc>
                <a:spcPct val="90000"/>
              </a:lnSpc>
            </a:pPr>
            <a:r>
              <a:rPr lang="en-GB" altLang="en-US" smtClean="0"/>
              <a:t>Taking advantage of opportunities:</a:t>
            </a:r>
          </a:p>
          <a:p>
            <a:pPr lvl="1" eaLnBrk="1" hangingPunct="1">
              <a:lnSpc>
                <a:spcPct val="90000"/>
              </a:lnSpc>
            </a:pPr>
            <a:r>
              <a:rPr lang="en-GB" altLang="en-US" smtClean="0"/>
              <a:t>out-perform existing competitors on cost and quality;</a:t>
            </a:r>
          </a:p>
          <a:p>
            <a:pPr lvl="1" eaLnBrk="1" hangingPunct="1">
              <a:lnSpc>
                <a:spcPct val="90000"/>
              </a:lnSpc>
            </a:pPr>
            <a:r>
              <a:rPr lang="en-GB" altLang="en-US" smtClean="0"/>
              <a:t>excel at what you do so customers don’t seek new entrants;</a:t>
            </a:r>
          </a:p>
          <a:p>
            <a:pPr lvl="1" eaLnBrk="1" hangingPunct="1">
              <a:lnSpc>
                <a:spcPct val="90000"/>
              </a:lnSpc>
            </a:pPr>
            <a:r>
              <a:rPr lang="en-GB" altLang="en-US" smtClean="0"/>
              <a:t>produce new and better products or services;</a:t>
            </a:r>
          </a:p>
          <a:p>
            <a:pPr lvl="1" eaLnBrk="1" hangingPunct="1">
              <a:lnSpc>
                <a:spcPct val="90000"/>
              </a:lnSpc>
            </a:pPr>
            <a:r>
              <a:rPr lang="en-GB" altLang="en-US" smtClean="0"/>
              <a:t>improve relationships with suppliers;</a:t>
            </a:r>
          </a:p>
          <a:p>
            <a:pPr lvl="1" eaLnBrk="1" hangingPunct="1">
              <a:lnSpc>
                <a:spcPct val="90000"/>
              </a:lnSpc>
            </a:pPr>
            <a:r>
              <a:rPr lang="en-GB" altLang="en-US" smtClean="0"/>
              <a:t>improve relationships and standards of service with customers.</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a:spLocks noGrp="1"/>
          </p:cNvSpPr>
          <p:nvPr>
            <p:ph type="title"/>
          </p:nvPr>
        </p:nvSpPr>
        <p:spPr>
          <a:xfrm>
            <a:off x="755650" y="476250"/>
            <a:ext cx="6781800" cy="1600200"/>
          </a:xfrm>
        </p:spPr>
        <p:txBody>
          <a:bodyPr/>
          <a:lstStyle/>
          <a:p>
            <a:pPr eaLnBrk="1" hangingPunct="1"/>
            <a:r>
              <a:rPr lang="en-GB" altLang="en-US" smtClean="0"/>
              <a:t>Summary</a:t>
            </a:r>
          </a:p>
        </p:txBody>
      </p:sp>
      <p:sp>
        <p:nvSpPr>
          <p:cNvPr id="28675" name="Content Placeholder 2"/>
          <p:cNvSpPr>
            <a:spLocks noGrp="1"/>
          </p:cNvSpPr>
          <p:nvPr>
            <p:ph idx="1"/>
          </p:nvPr>
        </p:nvSpPr>
        <p:spPr>
          <a:xfrm>
            <a:off x="755650" y="2276475"/>
            <a:ext cx="8388350" cy="3889375"/>
          </a:xfrm>
        </p:spPr>
        <p:txBody>
          <a:bodyPr/>
          <a:lstStyle/>
          <a:p>
            <a:pPr eaLnBrk="1" hangingPunct="1"/>
            <a:r>
              <a:rPr lang="en-GB" altLang="en-US" smtClean="0"/>
              <a:t>Defining the VISION &amp; Mission Statement is essential.</a:t>
            </a:r>
          </a:p>
          <a:p>
            <a:pPr lvl="1" eaLnBrk="1" hangingPunct="1"/>
            <a:r>
              <a:rPr lang="en-GB" altLang="en-US" smtClean="0"/>
              <a:t>We’ll take a look at some of these in tutorials &amp; Coursework</a:t>
            </a:r>
          </a:p>
          <a:p>
            <a:pPr eaLnBrk="1" hangingPunct="1"/>
            <a:r>
              <a:rPr lang="en-GB" altLang="en-US" smtClean="0"/>
              <a:t>Vision is the goal and the Strategy is the plan to get there.</a:t>
            </a:r>
          </a:p>
          <a:p>
            <a:pPr eaLnBrk="1" hangingPunct="1"/>
            <a:r>
              <a:rPr lang="en-GB" altLang="en-US" smtClean="0"/>
              <a:t>Understanding the Environmental Issues allows us to analyse the </a:t>
            </a:r>
            <a:r>
              <a:rPr lang="en-GB" altLang="en-US" b="1" i="1" smtClean="0">
                <a:solidFill>
                  <a:srgbClr val="C00000"/>
                </a:solidFill>
              </a:rPr>
              <a:t>attractiveness</a:t>
            </a:r>
            <a:r>
              <a:rPr lang="en-GB" altLang="en-US" smtClean="0">
                <a:solidFill>
                  <a:srgbClr val="C00000"/>
                </a:solidFill>
              </a:rPr>
              <a:t> </a:t>
            </a:r>
            <a:r>
              <a:rPr lang="en-GB" altLang="en-US" smtClean="0"/>
              <a:t>and </a:t>
            </a:r>
            <a:r>
              <a:rPr lang="en-GB" altLang="en-US" b="1" i="1" smtClean="0">
                <a:solidFill>
                  <a:srgbClr val="C00000"/>
                </a:solidFill>
              </a:rPr>
              <a:t>potential profitability </a:t>
            </a:r>
            <a:r>
              <a:rPr lang="en-GB" altLang="en-US" smtClean="0"/>
              <a:t>of an industry.</a:t>
            </a:r>
          </a:p>
          <a:p>
            <a:pPr lvl="1" eaLnBrk="1" hangingPunct="1"/>
            <a:r>
              <a:rPr lang="en-GB" altLang="en-US" smtClean="0"/>
              <a:t>Porter’s Five Forces.</a:t>
            </a:r>
          </a:p>
          <a:p>
            <a:pPr lvl="1" eaLnBrk="1" hangingPunct="1"/>
            <a:r>
              <a:rPr lang="en-GB" altLang="en-US" smtClean="0"/>
              <a:t>We’ll apply this in tutorials &amp; Coursework 1.</a:t>
            </a:r>
          </a:p>
        </p:txBody>
      </p:sp>
      <p:grpSp>
        <p:nvGrpSpPr>
          <p:cNvPr id="49156" name="Group 2"/>
          <p:cNvGrpSpPr>
            <a:grpSpLocks/>
          </p:cNvGrpSpPr>
          <p:nvPr/>
        </p:nvGrpSpPr>
        <p:grpSpPr bwMode="auto">
          <a:xfrm>
            <a:off x="5076825" y="476250"/>
            <a:ext cx="3175000" cy="1978025"/>
            <a:chOff x="5076825" y="476250"/>
            <a:chExt cx="3175000" cy="1978025"/>
          </a:xfrm>
        </p:grpSpPr>
        <p:pic>
          <p:nvPicPr>
            <p:cNvPr id="4915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76825" y="476250"/>
              <a:ext cx="3175000" cy="197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Oval 1"/>
            <p:cNvSpPr/>
            <p:nvPr/>
          </p:nvSpPr>
          <p:spPr>
            <a:xfrm>
              <a:off x="6732588" y="549275"/>
              <a:ext cx="1519237" cy="1150938"/>
            </a:xfrm>
            <a:prstGeom prst="ellipse">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67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8675">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8675">
                                            <p:txEl>
                                              <p:pRg st="2" end="2"/>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8675">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8675">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867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5"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17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2438" y="3797300"/>
            <a:ext cx="8201025" cy="280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17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0538" y="549275"/>
            <a:ext cx="8162925" cy="281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a:xfrm>
            <a:off x="755650" y="476250"/>
            <a:ext cx="8208963" cy="1081088"/>
          </a:xfrm>
        </p:spPr>
        <p:txBody>
          <a:bodyPr/>
          <a:lstStyle/>
          <a:p>
            <a:pPr eaLnBrk="1" hangingPunct="1"/>
            <a:r>
              <a:rPr lang="en-GB" altLang="en-US" sz="4400" smtClean="0"/>
              <a:t>Internal &amp; External Environment</a:t>
            </a:r>
          </a:p>
        </p:txBody>
      </p:sp>
      <p:sp>
        <p:nvSpPr>
          <p:cNvPr id="10243" name="Content Placeholder 2"/>
          <p:cNvSpPr>
            <a:spLocks noGrp="1"/>
          </p:cNvSpPr>
          <p:nvPr>
            <p:ph idx="1"/>
          </p:nvPr>
        </p:nvSpPr>
        <p:spPr>
          <a:xfrm>
            <a:off x="755650" y="2206625"/>
            <a:ext cx="8137525" cy="3886200"/>
          </a:xfrm>
        </p:spPr>
        <p:txBody>
          <a:bodyPr/>
          <a:lstStyle/>
          <a:p>
            <a:pPr eaLnBrk="1" hangingPunct="1"/>
            <a:r>
              <a:rPr lang="en-GB" altLang="en-US" sz="2000" smtClean="0"/>
              <a:t>All businesses have an internal and external environment. The internal environment is very much associated with the human resource of the business or organisation, and the manner in which people undertake work in accordance with the mission of the organisation. To some extent, the internal environment is controllable and changeable through planning and management processes.</a:t>
            </a:r>
          </a:p>
          <a:p>
            <a:pPr eaLnBrk="1" hangingPunct="1"/>
            <a:r>
              <a:rPr lang="en-GB" altLang="en-US" sz="2000" smtClean="0"/>
              <a:t>The external environment, on the other hand is not controllable. The managers of a business have no control over business competitors, or changes to law, or general economic conditions. However the managers of a business or organisation do have some measure of control as to how the business reacts to changes in its external environment.</a:t>
            </a:r>
          </a:p>
          <a:p>
            <a:pPr eaLnBrk="1" hangingPunct="1"/>
            <a:endParaRPr lang="en-GB" altLang="en-US" sz="2000"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animEffect transition="in" filter="fade">
                                      <p:cBhvr>
                                        <p:cTn id="7" dur="2000"/>
                                        <p:tgtEl>
                                          <p:spTgt spid="1024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243">
                                            <p:txEl>
                                              <p:pRg st="1" end="1"/>
                                            </p:txEl>
                                          </p:spTgt>
                                        </p:tgtEl>
                                        <p:attrNameLst>
                                          <p:attrName>style.visibility</p:attrName>
                                        </p:attrNameLst>
                                      </p:cBhvr>
                                      <p:to>
                                        <p:strVal val="visible"/>
                                      </p:to>
                                    </p:set>
                                    <p:animEffect transition="in" filter="fade">
                                      <p:cBhvr>
                                        <p:cTn id="12" dur="2000"/>
                                        <p:tgtEl>
                                          <p:spTgt spid="1024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a:xfrm>
            <a:off x="755650" y="822325"/>
            <a:ext cx="6781800" cy="877888"/>
          </a:xfrm>
        </p:spPr>
        <p:txBody>
          <a:bodyPr/>
          <a:lstStyle/>
          <a:p>
            <a:pPr eaLnBrk="1" hangingPunct="1"/>
            <a:r>
              <a:rPr lang="en-GB" altLang="en-US" smtClean="0"/>
              <a:t>Strategy Initiation</a:t>
            </a:r>
          </a:p>
        </p:txBody>
      </p:sp>
      <p:sp>
        <p:nvSpPr>
          <p:cNvPr id="5" name="Content Placeholder 2"/>
          <p:cNvSpPr>
            <a:spLocks noGrp="1"/>
          </p:cNvSpPr>
          <p:nvPr>
            <p:ph idx="1"/>
          </p:nvPr>
        </p:nvSpPr>
        <p:spPr>
          <a:xfrm>
            <a:off x="755650" y="1169988"/>
            <a:ext cx="8388350" cy="5688012"/>
          </a:xfrm>
        </p:spPr>
        <p:txBody>
          <a:bodyPr/>
          <a:lstStyle/>
          <a:p>
            <a:pPr eaLnBrk="1" hangingPunct="1"/>
            <a:r>
              <a:rPr lang="en-GB" altLang="en-US" sz="2800" smtClean="0"/>
              <a:t>The initiation stage of our Strategic Planning Model has three parts:</a:t>
            </a:r>
          </a:p>
          <a:p>
            <a:pPr lvl="1" eaLnBrk="1" hangingPunct="1"/>
            <a:r>
              <a:rPr lang="en-GB" altLang="en-US" sz="2400" smtClean="0"/>
              <a:t>Defining the Vision.</a:t>
            </a:r>
          </a:p>
          <a:p>
            <a:pPr lvl="1" eaLnBrk="1" hangingPunct="1"/>
            <a:r>
              <a:rPr lang="en-GB" altLang="en-US" sz="2400" smtClean="0"/>
              <a:t>Environmental Analysis</a:t>
            </a:r>
          </a:p>
          <a:p>
            <a:pPr lvl="2" eaLnBrk="1" hangingPunct="1"/>
            <a:r>
              <a:rPr lang="en-GB" altLang="en-US" smtClean="0"/>
              <a:t>Porter’s Five Forces;</a:t>
            </a:r>
          </a:p>
          <a:p>
            <a:pPr lvl="2" eaLnBrk="1" hangingPunct="1"/>
            <a:r>
              <a:rPr lang="en-GB" altLang="en-US" smtClean="0"/>
              <a:t>PEST Analysis;</a:t>
            </a:r>
          </a:p>
          <a:p>
            <a:pPr lvl="2" eaLnBrk="1" hangingPunct="1"/>
            <a:r>
              <a:rPr lang="en-GB" altLang="en-US" smtClean="0"/>
              <a:t>Other Approaches, e.g. SWOT, etc.</a:t>
            </a:r>
          </a:p>
          <a:p>
            <a:pPr lvl="1" eaLnBrk="1" hangingPunct="1"/>
            <a:r>
              <a:rPr lang="en-GB" altLang="en-US" sz="2400" smtClean="0"/>
              <a:t>Capability Analysis.</a:t>
            </a:r>
          </a:p>
        </p:txBody>
      </p:sp>
      <p:grpSp>
        <p:nvGrpSpPr>
          <p:cNvPr id="11268" name="Group 3"/>
          <p:cNvGrpSpPr>
            <a:grpSpLocks/>
          </p:cNvGrpSpPr>
          <p:nvPr/>
        </p:nvGrpSpPr>
        <p:grpSpPr bwMode="auto">
          <a:xfrm>
            <a:off x="7235825" y="822325"/>
            <a:ext cx="844550" cy="685800"/>
            <a:chOff x="3696" y="2784"/>
            <a:chExt cx="912" cy="624"/>
          </a:xfrm>
        </p:grpSpPr>
        <p:sp>
          <p:nvSpPr>
            <p:cNvPr id="11275" name="AutoShape 22"/>
            <p:cNvSpPr>
              <a:spLocks noChangeArrowheads="1"/>
            </p:cNvSpPr>
            <p:nvPr/>
          </p:nvSpPr>
          <p:spPr bwMode="auto">
            <a:xfrm>
              <a:off x="4032" y="2784"/>
              <a:ext cx="240" cy="144"/>
            </a:xfrm>
            <a:prstGeom prst="roundRect">
              <a:avLst>
                <a:gd name="adj" fmla="val 16667"/>
              </a:avLst>
            </a:prstGeom>
            <a:solidFill>
              <a:schemeClr val="folHlink"/>
            </a:solidFill>
            <a:ln w="9525">
              <a:solidFill>
                <a:schemeClr val="tx2"/>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sz="2400">
                <a:solidFill>
                  <a:schemeClr val="tx2"/>
                </a:solidFill>
                <a:latin typeface="Tahoma" panose="020B0604030504040204" pitchFamily="34" charset="0"/>
              </a:endParaRPr>
            </a:p>
          </p:txBody>
        </p:sp>
        <p:sp>
          <p:nvSpPr>
            <p:cNvPr id="11276" name="AutoShape 23"/>
            <p:cNvSpPr>
              <a:spLocks noChangeArrowheads="1"/>
            </p:cNvSpPr>
            <p:nvPr/>
          </p:nvSpPr>
          <p:spPr bwMode="auto">
            <a:xfrm>
              <a:off x="4032" y="3024"/>
              <a:ext cx="240" cy="144"/>
            </a:xfrm>
            <a:prstGeom prst="roundRect">
              <a:avLst>
                <a:gd name="adj" fmla="val 16667"/>
              </a:avLst>
            </a:prstGeom>
            <a:solidFill>
              <a:schemeClr val="folHlink"/>
            </a:solidFill>
            <a:ln w="9525">
              <a:solidFill>
                <a:schemeClr val="tx2"/>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sz="2400">
                <a:solidFill>
                  <a:schemeClr val="tx2"/>
                </a:solidFill>
                <a:latin typeface="Tahoma" panose="020B0604030504040204" pitchFamily="34" charset="0"/>
              </a:endParaRPr>
            </a:p>
          </p:txBody>
        </p:sp>
        <p:sp>
          <p:nvSpPr>
            <p:cNvPr id="11277" name="AutoShape 24"/>
            <p:cNvSpPr>
              <a:spLocks noChangeArrowheads="1"/>
            </p:cNvSpPr>
            <p:nvPr/>
          </p:nvSpPr>
          <p:spPr bwMode="auto">
            <a:xfrm>
              <a:off x="4032" y="3264"/>
              <a:ext cx="240" cy="144"/>
            </a:xfrm>
            <a:prstGeom prst="roundRect">
              <a:avLst>
                <a:gd name="adj" fmla="val 16667"/>
              </a:avLst>
            </a:prstGeom>
            <a:solidFill>
              <a:schemeClr val="folHlink"/>
            </a:solidFill>
            <a:ln w="9525">
              <a:solidFill>
                <a:schemeClr val="tx2"/>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sz="2400">
                <a:solidFill>
                  <a:schemeClr val="tx2"/>
                </a:solidFill>
                <a:latin typeface="Tahoma" panose="020B0604030504040204" pitchFamily="34" charset="0"/>
              </a:endParaRPr>
            </a:p>
          </p:txBody>
        </p:sp>
        <p:sp>
          <p:nvSpPr>
            <p:cNvPr id="11278" name="AutoShape 25"/>
            <p:cNvSpPr>
              <a:spLocks noChangeArrowheads="1"/>
            </p:cNvSpPr>
            <p:nvPr/>
          </p:nvSpPr>
          <p:spPr bwMode="auto">
            <a:xfrm>
              <a:off x="3696" y="3024"/>
              <a:ext cx="240" cy="144"/>
            </a:xfrm>
            <a:prstGeom prst="roundRect">
              <a:avLst>
                <a:gd name="adj" fmla="val 16667"/>
              </a:avLst>
            </a:prstGeom>
            <a:solidFill>
              <a:schemeClr val="folHlink"/>
            </a:solidFill>
            <a:ln w="9525">
              <a:solidFill>
                <a:schemeClr val="tx2"/>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sz="2400">
                <a:solidFill>
                  <a:schemeClr val="tx2"/>
                </a:solidFill>
                <a:latin typeface="Tahoma" panose="020B0604030504040204" pitchFamily="34" charset="0"/>
              </a:endParaRPr>
            </a:p>
          </p:txBody>
        </p:sp>
        <p:sp>
          <p:nvSpPr>
            <p:cNvPr id="11279" name="AutoShape 26"/>
            <p:cNvSpPr>
              <a:spLocks noChangeArrowheads="1"/>
            </p:cNvSpPr>
            <p:nvPr/>
          </p:nvSpPr>
          <p:spPr bwMode="auto">
            <a:xfrm>
              <a:off x="4368" y="3024"/>
              <a:ext cx="240" cy="144"/>
            </a:xfrm>
            <a:prstGeom prst="roundRect">
              <a:avLst>
                <a:gd name="adj" fmla="val 16667"/>
              </a:avLst>
            </a:prstGeom>
            <a:solidFill>
              <a:schemeClr val="folHlink"/>
            </a:solidFill>
            <a:ln w="9525">
              <a:solidFill>
                <a:schemeClr val="tx2"/>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sz="2400">
                <a:solidFill>
                  <a:schemeClr val="tx2"/>
                </a:solidFill>
                <a:latin typeface="Tahoma" panose="020B0604030504040204" pitchFamily="34" charset="0"/>
              </a:endParaRPr>
            </a:p>
          </p:txBody>
        </p:sp>
        <p:cxnSp>
          <p:nvCxnSpPr>
            <p:cNvPr id="11280" name="AutoShape 27"/>
            <p:cNvCxnSpPr>
              <a:cxnSpLocks noChangeShapeType="1"/>
              <a:stCxn id="11278" idx="3"/>
              <a:endCxn id="11276" idx="1"/>
            </p:cNvCxnSpPr>
            <p:nvPr/>
          </p:nvCxnSpPr>
          <p:spPr bwMode="auto">
            <a:xfrm>
              <a:off x="3936" y="3096"/>
              <a:ext cx="96" cy="0"/>
            </a:xfrm>
            <a:prstGeom prst="straightConnector1">
              <a:avLst/>
            </a:prstGeom>
            <a:noFill/>
            <a:ln w="9525">
              <a:solidFill>
                <a:schemeClr val="tx2"/>
              </a:solidFill>
              <a:miter lim="800000"/>
              <a:headEnd/>
              <a:tailEnd type="stealth" w="med" len="sm"/>
            </a:ln>
            <a:extLst>
              <a:ext uri="{909E8E84-426E-40DD-AFC4-6F175D3DCCD1}">
                <a14:hiddenFill xmlns:a14="http://schemas.microsoft.com/office/drawing/2010/main">
                  <a:noFill/>
                </a14:hiddenFill>
              </a:ext>
            </a:extLst>
          </p:spPr>
        </p:cxnSp>
        <p:cxnSp>
          <p:nvCxnSpPr>
            <p:cNvPr id="11281" name="AutoShape 28"/>
            <p:cNvCxnSpPr>
              <a:cxnSpLocks noChangeShapeType="1"/>
              <a:stCxn id="11275" idx="2"/>
              <a:endCxn id="11276" idx="0"/>
            </p:cNvCxnSpPr>
            <p:nvPr/>
          </p:nvCxnSpPr>
          <p:spPr bwMode="auto">
            <a:xfrm>
              <a:off x="4152" y="2928"/>
              <a:ext cx="0" cy="96"/>
            </a:xfrm>
            <a:prstGeom prst="straightConnector1">
              <a:avLst/>
            </a:prstGeom>
            <a:noFill/>
            <a:ln w="9525">
              <a:solidFill>
                <a:schemeClr val="tx2"/>
              </a:solidFill>
              <a:miter lim="800000"/>
              <a:headEnd/>
              <a:tailEnd type="stealth" w="med" len="sm"/>
            </a:ln>
            <a:extLst>
              <a:ext uri="{909E8E84-426E-40DD-AFC4-6F175D3DCCD1}">
                <a14:hiddenFill xmlns:a14="http://schemas.microsoft.com/office/drawing/2010/main">
                  <a:noFill/>
                </a14:hiddenFill>
              </a:ext>
            </a:extLst>
          </p:spPr>
        </p:cxnSp>
        <p:cxnSp>
          <p:nvCxnSpPr>
            <p:cNvPr id="11282" name="AutoShape 29"/>
            <p:cNvCxnSpPr>
              <a:cxnSpLocks noChangeShapeType="1"/>
              <a:stCxn id="11279" idx="1"/>
              <a:endCxn id="11276" idx="3"/>
            </p:cNvCxnSpPr>
            <p:nvPr/>
          </p:nvCxnSpPr>
          <p:spPr bwMode="auto">
            <a:xfrm flipH="1">
              <a:off x="4272" y="3096"/>
              <a:ext cx="96" cy="0"/>
            </a:xfrm>
            <a:prstGeom prst="straightConnector1">
              <a:avLst/>
            </a:prstGeom>
            <a:noFill/>
            <a:ln w="9525">
              <a:solidFill>
                <a:schemeClr val="tx2"/>
              </a:solidFill>
              <a:miter lim="800000"/>
              <a:headEnd/>
              <a:tailEnd type="stealth" w="med" len="sm"/>
            </a:ln>
            <a:extLst>
              <a:ext uri="{909E8E84-426E-40DD-AFC4-6F175D3DCCD1}">
                <a14:hiddenFill xmlns:a14="http://schemas.microsoft.com/office/drawing/2010/main">
                  <a:noFill/>
                </a14:hiddenFill>
              </a:ext>
            </a:extLst>
          </p:spPr>
        </p:cxnSp>
        <p:cxnSp>
          <p:nvCxnSpPr>
            <p:cNvPr id="11283" name="AutoShape 30"/>
            <p:cNvCxnSpPr>
              <a:cxnSpLocks noChangeShapeType="1"/>
              <a:stCxn id="11277" idx="0"/>
              <a:endCxn id="11276" idx="2"/>
            </p:cNvCxnSpPr>
            <p:nvPr/>
          </p:nvCxnSpPr>
          <p:spPr bwMode="auto">
            <a:xfrm flipV="1">
              <a:off x="4152" y="3168"/>
              <a:ext cx="0" cy="96"/>
            </a:xfrm>
            <a:prstGeom prst="straightConnector1">
              <a:avLst/>
            </a:prstGeom>
            <a:noFill/>
            <a:ln w="9525">
              <a:solidFill>
                <a:schemeClr val="tx2"/>
              </a:solidFill>
              <a:miter lim="800000"/>
              <a:headEnd/>
              <a:tailEnd type="stealth" w="med" len="sm"/>
            </a:ln>
            <a:extLst>
              <a:ext uri="{909E8E84-426E-40DD-AFC4-6F175D3DCCD1}">
                <a14:hiddenFill xmlns:a14="http://schemas.microsoft.com/office/drawing/2010/main">
                  <a:noFill/>
                </a14:hiddenFill>
              </a:ext>
            </a:extLst>
          </p:spPr>
        </p:cxnSp>
      </p:grpSp>
      <p:grpSp>
        <p:nvGrpSpPr>
          <p:cNvPr id="3" name="Group 19"/>
          <p:cNvGrpSpPr>
            <a:grpSpLocks/>
          </p:cNvGrpSpPr>
          <p:nvPr/>
        </p:nvGrpSpPr>
        <p:grpSpPr bwMode="auto">
          <a:xfrm>
            <a:off x="5746750" y="3370263"/>
            <a:ext cx="1962150" cy="1089025"/>
            <a:chOff x="5746750" y="3370262"/>
            <a:chExt cx="1961845" cy="1714921"/>
          </a:xfrm>
        </p:grpSpPr>
        <p:sp>
          <p:nvSpPr>
            <p:cNvPr id="11273" name="AutoShape 22"/>
            <p:cNvSpPr>
              <a:spLocks/>
            </p:cNvSpPr>
            <p:nvPr/>
          </p:nvSpPr>
          <p:spPr bwMode="auto">
            <a:xfrm>
              <a:off x="5746750" y="3370262"/>
              <a:ext cx="333375" cy="1714921"/>
            </a:xfrm>
            <a:prstGeom prst="rightBrace">
              <a:avLst>
                <a:gd name="adj1" fmla="val 32389"/>
                <a:gd name="adj2" fmla="val 50000"/>
              </a:avLst>
            </a:prstGeom>
            <a:noFill/>
            <a:ln w="57150">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sz="2400">
                <a:solidFill>
                  <a:schemeClr val="tx2"/>
                </a:solidFill>
                <a:latin typeface="Tahoma" panose="020B0604030504040204" pitchFamily="34" charset="0"/>
              </a:endParaRPr>
            </a:p>
          </p:txBody>
        </p:sp>
        <p:sp>
          <p:nvSpPr>
            <p:cNvPr id="11274" name="Text Box 24"/>
            <p:cNvSpPr txBox="1">
              <a:spLocks noChangeArrowheads="1"/>
            </p:cNvSpPr>
            <p:nvPr/>
          </p:nvSpPr>
          <p:spPr bwMode="auto">
            <a:xfrm>
              <a:off x="6124700" y="3998084"/>
              <a:ext cx="158389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sz="2400">
                  <a:solidFill>
                    <a:schemeClr val="hlink"/>
                  </a:solidFill>
                  <a:latin typeface="Tahoma" panose="020B0604030504040204" pitchFamily="34" charset="0"/>
                </a:rPr>
                <a:t>This Week</a:t>
              </a:r>
            </a:p>
          </p:txBody>
        </p:sp>
      </p:grpSp>
      <p:grpSp>
        <p:nvGrpSpPr>
          <p:cNvPr id="4" name="Group 21"/>
          <p:cNvGrpSpPr>
            <a:grpSpLocks/>
          </p:cNvGrpSpPr>
          <p:nvPr/>
        </p:nvGrpSpPr>
        <p:grpSpPr bwMode="auto">
          <a:xfrm>
            <a:off x="5746750" y="4518025"/>
            <a:ext cx="2022475" cy="1420813"/>
            <a:chOff x="5746875" y="4518560"/>
            <a:chExt cx="2022350" cy="1419526"/>
          </a:xfrm>
        </p:grpSpPr>
        <p:sp>
          <p:nvSpPr>
            <p:cNvPr id="11271" name="AutoShape 23"/>
            <p:cNvSpPr>
              <a:spLocks/>
            </p:cNvSpPr>
            <p:nvPr/>
          </p:nvSpPr>
          <p:spPr bwMode="auto">
            <a:xfrm>
              <a:off x="5746875" y="4518560"/>
              <a:ext cx="333375" cy="1168858"/>
            </a:xfrm>
            <a:prstGeom prst="rightBrace">
              <a:avLst>
                <a:gd name="adj1" fmla="val 12612"/>
                <a:gd name="adj2" fmla="val 50000"/>
              </a:avLst>
            </a:prstGeom>
            <a:noFill/>
            <a:ln w="57150">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sz="2400">
                <a:solidFill>
                  <a:schemeClr val="tx2"/>
                </a:solidFill>
                <a:latin typeface="Tahoma" panose="020B0604030504040204" pitchFamily="34" charset="0"/>
              </a:endParaRPr>
            </a:p>
          </p:txBody>
        </p:sp>
        <p:sp>
          <p:nvSpPr>
            <p:cNvPr id="11272" name="Text Box 25"/>
            <p:cNvSpPr txBox="1">
              <a:spLocks noChangeArrowheads="1"/>
            </p:cNvSpPr>
            <p:nvPr/>
          </p:nvSpPr>
          <p:spPr bwMode="auto">
            <a:xfrm>
              <a:off x="6122812" y="4869160"/>
              <a:ext cx="1646413" cy="10689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sz="2400">
                  <a:solidFill>
                    <a:schemeClr val="hlink"/>
                  </a:solidFill>
                  <a:latin typeface="Tahoma" panose="020B0604030504040204" pitchFamily="34" charset="0"/>
                </a:rPr>
                <a:t>Next Week</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500"/>
                                        <p:tgtEl>
                                          <p:spTgt spid="5">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fade">
                                      <p:cBhvr>
                                        <p:cTn id="27" dur="500"/>
                                        <p:tgtEl>
                                          <p:spTgt spid="5">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5">
                                            <p:txEl>
                                              <p:pRg st="5" end="5"/>
                                            </p:txEl>
                                          </p:spTgt>
                                        </p:tgtEl>
                                        <p:attrNameLst>
                                          <p:attrName>style.visibility</p:attrName>
                                        </p:attrNameLst>
                                      </p:cBhvr>
                                      <p:to>
                                        <p:strVal val="visible"/>
                                      </p:to>
                                    </p:set>
                                    <p:animEffect transition="in" filter="fade">
                                      <p:cBhvr>
                                        <p:cTn id="32" dur="500"/>
                                        <p:tgtEl>
                                          <p:spTgt spid="5">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5">
                                            <p:txEl>
                                              <p:pRg st="6" end="6"/>
                                            </p:txEl>
                                          </p:spTgt>
                                        </p:tgtEl>
                                        <p:attrNameLst>
                                          <p:attrName>style.visibility</p:attrName>
                                        </p:attrNameLst>
                                      </p:cBhvr>
                                      <p:to>
                                        <p:strVal val="visible"/>
                                      </p:to>
                                    </p:set>
                                    <p:animEffect transition="in" filter="fade">
                                      <p:cBhvr>
                                        <p:cTn id="37" dur="500"/>
                                        <p:tgtEl>
                                          <p:spTgt spid="5">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 presetClass="entr" presetSubtype="4" fill="hold" nodeType="clickEffect">
                                  <p:stCondLst>
                                    <p:cond delay="0"/>
                                  </p:stCondLst>
                                  <p:childTnLst>
                                    <p:set>
                                      <p:cBhvr>
                                        <p:cTn id="41" dur="1" fill="hold">
                                          <p:stCondLst>
                                            <p:cond delay="0"/>
                                          </p:stCondLst>
                                        </p:cTn>
                                        <p:tgtEl>
                                          <p:spTgt spid="3"/>
                                        </p:tgtEl>
                                        <p:attrNameLst>
                                          <p:attrName>style.visibility</p:attrName>
                                        </p:attrNameLst>
                                      </p:cBhvr>
                                      <p:to>
                                        <p:strVal val="visible"/>
                                      </p:to>
                                    </p:set>
                                    <p:anim calcmode="lin" valueType="num">
                                      <p:cBhvr additive="base">
                                        <p:cTn id="42" dur="500" fill="hold"/>
                                        <p:tgtEl>
                                          <p:spTgt spid="3"/>
                                        </p:tgtEl>
                                        <p:attrNameLst>
                                          <p:attrName>ppt_x</p:attrName>
                                        </p:attrNameLst>
                                      </p:cBhvr>
                                      <p:tavLst>
                                        <p:tav tm="0">
                                          <p:val>
                                            <p:strVal val="#ppt_x"/>
                                          </p:val>
                                        </p:tav>
                                        <p:tav tm="100000">
                                          <p:val>
                                            <p:strVal val="#ppt_x"/>
                                          </p:val>
                                        </p:tav>
                                      </p:tavLst>
                                    </p:anim>
                                    <p:anim calcmode="lin" valueType="num">
                                      <p:cBhvr additive="base">
                                        <p:cTn id="43"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44" fill="hold" nodeType="clickPar">
                      <p:stCondLst>
                        <p:cond delay="indefinite"/>
                      </p:stCondLst>
                      <p:childTnLst>
                        <p:par>
                          <p:cTn id="45" fill="hold" nodeType="withGroup">
                            <p:stCondLst>
                              <p:cond delay="0"/>
                            </p:stCondLst>
                            <p:childTnLst>
                              <p:par>
                                <p:cTn id="46" presetID="1" presetClass="entr" presetSubtype="0" fill="hold" nodeType="clickEffect">
                                  <p:stCondLst>
                                    <p:cond delay="0"/>
                                  </p:stCondLst>
                                  <p:childTnLst>
                                    <p:set>
                                      <p:cBhvr>
                                        <p:cTn id="47"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bldLvl="3"/>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a:xfrm>
            <a:off x="755650" y="1268413"/>
            <a:ext cx="8208963" cy="592137"/>
          </a:xfrm>
        </p:spPr>
        <p:txBody>
          <a:bodyPr/>
          <a:lstStyle/>
          <a:p>
            <a:r>
              <a:rPr lang="en-GB" altLang="en-US" sz="4000" smtClean="0"/>
              <a:t>Vision and Environmental Analysis</a:t>
            </a:r>
          </a:p>
        </p:txBody>
      </p:sp>
      <p:sp>
        <p:nvSpPr>
          <p:cNvPr id="12291" name="Content Placeholder 2"/>
          <p:cNvSpPr>
            <a:spLocks noGrp="1"/>
          </p:cNvSpPr>
          <p:nvPr>
            <p:ph idx="1"/>
          </p:nvPr>
        </p:nvSpPr>
        <p:spPr>
          <a:xfrm>
            <a:off x="755650" y="2133600"/>
            <a:ext cx="7920038" cy="3886200"/>
          </a:xfrm>
        </p:spPr>
        <p:txBody>
          <a:bodyPr/>
          <a:lstStyle/>
          <a:p>
            <a:pPr eaLnBrk="1" hangingPunct="1"/>
            <a:r>
              <a:rPr lang="en-GB" altLang="en-US" sz="2800" smtClean="0"/>
              <a:t>The start of a strategic plan is to decide what you want to do, and what people/situations around you require.</a:t>
            </a:r>
          </a:p>
          <a:p>
            <a:pPr eaLnBrk="1" hangingPunct="1"/>
            <a:r>
              <a:rPr lang="en-GB" altLang="en-US" sz="2800" smtClean="0"/>
              <a:t>In this lecture we shall</a:t>
            </a:r>
          </a:p>
          <a:p>
            <a:pPr lvl="1" eaLnBrk="1" hangingPunct="1"/>
            <a:r>
              <a:rPr lang="en-GB" altLang="en-US" sz="2400" smtClean="0"/>
              <a:t>consider the importance of defining the vision;</a:t>
            </a:r>
          </a:p>
          <a:p>
            <a:pPr lvl="1" eaLnBrk="1" hangingPunct="1"/>
            <a:r>
              <a:rPr lang="en-GB" altLang="en-US" sz="2400" smtClean="0"/>
              <a:t>examine some environmental analysis techniques;</a:t>
            </a:r>
          </a:p>
          <a:p>
            <a:pPr lvl="1" eaLnBrk="1" hangingPunct="1"/>
            <a:r>
              <a:rPr lang="en-GB" altLang="en-US" sz="2400" smtClean="0"/>
              <a:t>critically appraise the value of e-Commerce to buyers.  </a:t>
            </a:r>
            <a:r>
              <a:rPr lang="en-GB" altLang="en-US" sz="1800" smtClean="0"/>
              <a:t>(… finishing next week).</a:t>
            </a:r>
          </a:p>
        </p:txBody>
      </p:sp>
      <p:sp>
        <p:nvSpPr>
          <p:cNvPr id="12292" name="Title 1"/>
          <p:cNvSpPr txBox="1">
            <a:spLocks/>
          </p:cNvSpPr>
          <p:nvPr/>
        </p:nvSpPr>
        <p:spPr bwMode="auto">
          <a:xfrm>
            <a:off x="755650" y="422275"/>
            <a:ext cx="6781800" cy="877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sz="5400">
                <a:solidFill>
                  <a:srgbClr val="262626"/>
                </a:solidFill>
              </a:rPr>
              <a:t>Strategy Initiation</a:t>
            </a:r>
          </a:p>
        </p:txBody>
      </p:sp>
      <p:grpSp>
        <p:nvGrpSpPr>
          <p:cNvPr id="12293" name="Group 3"/>
          <p:cNvGrpSpPr>
            <a:grpSpLocks/>
          </p:cNvGrpSpPr>
          <p:nvPr/>
        </p:nvGrpSpPr>
        <p:grpSpPr bwMode="auto">
          <a:xfrm>
            <a:off x="7235825" y="422275"/>
            <a:ext cx="844550" cy="685800"/>
            <a:chOff x="3696" y="2784"/>
            <a:chExt cx="912" cy="624"/>
          </a:xfrm>
        </p:grpSpPr>
        <p:sp>
          <p:nvSpPr>
            <p:cNvPr id="12294" name="AutoShape 22"/>
            <p:cNvSpPr>
              <a:spLocks noChangeArrowheads="1"/>
            </p:cNvSpPr>
            <p:nvPr/>
          </p:nvSpPr>
          <p:spPr bwMode="auto">
            <a:xfrm>
              <a:off x="4032" y="2784"/>
              <a:ext cx="240" cy="144"/>
            </a:xfrm>
            <a:prstGeom prst="roundRect">
              <a:avLst>
                <a:gd name="adj" fmla="val 16667"/>
              </a:avLst>
            </a:prstGeom>
            <a:solidFill>
              <a:schemeClr val="folHlink"/>
            </a:solidFill>
            <a:ln w="9525">
              <a:solidFill>
                <a:schemeClr val="tx2"/>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sz="2400">
                <a:solidFill>
                  <a:schemeClr val="tx2"/>
                </a:solidFill>
                <a:latin typeface="Tahoma" panose="020B0604030504040204" pitchFamily="34" charset="0"/>
              </a:endParaRPr>
            </a:p>
          </p:txBody>
        </p:sp>
        <p:sp>
          <p:nvSpPr>
            <p:cNvPr id="12295" name="AutoShape 23"/>
            <p:cNvSpPr>
              <a:spLocks noChangeArrowheads="1"/>
            </p:cNvSpPr>
            <p:nvPr/>
          </p:nvSpPr>
          <p:spPr bwMode="auto">
            <a:xfrm>
              <a:off x="4032" y="3024"/>
              <a:ext cx="240" cy="144"/>
            </a:xfrm>
            <a:prstGeom prst="roundRect">
              <a:avLst>
                <a:gd name="adj" fmla="val 16667"/>
              </a:avLst>
            </a:prstGeom>
            <a:solidFill>
              <a:schemeClr val="folHlink"/>
            </a:solidFill>
            <a:ln w="9525">
              <a:solidFill>
                <a:schemeClr val="tx2"/>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sz="2400">
                <a:solidFill>
                  <a:schemeClr val="tx2"/>
                </a:solidFill>
                <a:latin typeface="Tahoma" panose="020B0604030504040204" pitchFamily="34" charset="0"/>
              </a:endParaRPr>
            </a:p>
          </p:txBody>
        </p:sp>
        <p:sp>
          <p:nvSpPr>
            <p:cNvPr id="12296" name="AutoShape 24"/>
            <p:cNvSpPr>
              <a:spLocks noChangeArrowheads="1"/>
            </p:cNvSpPr>
            <p:nvPr/>
          </p:nvSpPr>
          <p:spPr bwMode="auto">
            <a:xfrm>
              <a:off x="4032" y="3264"/>
              <a:ext cx="240" cy="144"/>
            </a:xfrm>
            <a:prstGeom prst="roundRect">
              <a:avLst>
                <a:gd name="adj" fmla="val 16667"/>
              </a:avLst>
            </a:prstGeom>
            <a:solidFill>
              <a:schemeClr val="folHlink"/>
            </a:solidFill>
            <a:ln w="9525">
              <a:solidFill>
                <a:schemeClr val="tx2"/>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sz="2400">
                <a:solidFill>
                  <a:schemeClr val="tx2"/>
                </a:solidFill>
                <a:latin typeface="Tahoma" panose="020B0604030504040204" pitchFamily="34" charset="0"/>
              </a:endParaRPr>
            </a:p>
          </p:txBody>
        </p:sp>
        <p:sp>
          <p:nvSpPr>
            <p:cNvPr id="12297" name="AutoShape 25"/>
            <p:cNvSpPr>
              <a:spLocks noChangeArrowheads="1"/>
            </p:cNvSpPr>
            <p:nvPr/>
          </p:nvSpPr>
          <p:spPr bwMode="auto">
            <a:xfrm>
              <a:off x="3696" y="3024"/>
              <a:ext cx="240" cy="144"/>
            </a:xfrm>
            <a:prstGeom prst="roundRect">
              <a:avLst>
                <a:gd name="adj" fmla="val 16667"/>
              </a:avLst>
            </a:prstGeom>
            <a:solidFill>
              <a:schemeClr val="folHlink"/>
            </a:solidFill>
            <a:ln w="9525">
              <a:solidFill>
                <a:schemeClr val="tx2"/>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sz="2400">
                <a:solidFill>
                  <a:schemeClr val="tx2"/>
                </a:solidFill>
                <a:latin typeface="Tahoma" panose="020B0604030504040204" pitchFamily="34" charset="0"/>
              </a:endParaRPr>
            </a:p>
          </p:txBody>
        </p:sp>
        <p:sp>
          <p:nvSpPr>
            <p:cNvPr id="12298" name="AutoShape 26"/>
            <p:cNvSpPr>
              <a:spLocks noChangeArrowheads="1"/>
            </p:cNvSpPr>
            <p:nvPr/>
          </p:nvSpPr>
          <p:spPr bwMode="auto">
            <a:xfrm>
              <a:off x="4368" y="3024"/>
              <a:ext cx="240" cy="144"/>
            </a:xfrm>
            <a:prstGeom prst="roundRect">
              <a:avLst>
                <a:gd name="adj" fmla="val 16667"/>
              </a:avLst>
            </a:prstGeom>
            <a:solidFill>
              <a:schemeClr val="folHlink"/>
            </a:solidFill>
            <a:ln w="9525">
              <a:solidFill>
                <a:schemeClr val="tx2"/>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sz="2400">
                <a:solidFill>
                  <a:schemeClr val="tx2"/>
                </a:solidFill>
                <a:latin typeface="Tahoma" panose="020B0604030504040204" pitchFamily="34" charset="0"/>
              </a:endParaRPr>
            </a:p>
          </p:txBody>
        </p:sp>
        <p:cxnSp>
          <p:nvCxnSpPr>
            <p:cNvPr id="12299" name="AutoShape 27"/>
            <p:cNvCxnSpPr>
              <a:cxnSpLocks noChangeShapeType="1"/>
              <a:stCxn id="12297" idx="3"/>
              <a:endCxn id="12295" idx="1"/>
            </p:cNvCxnSpPr>
            <p:nvPr/>
          </p:nvCxnSpPr>
          <p:spPr bwMode="auto">
            <a:xfrm>
              <a:off x="3936" y="3096"/>
              <a:ext cx="96" cy="0"/>
            </a:xfrm>
            <a:prstGeom prst="straightConnector1">
              <a:avLst/>
            </a:prstGeom>
            <a:noFill/>
            <a:ln w="9525">
              <a:solidFill>
                <a:schemeClr val="tx2"/>
              </a:solidFill>
              <a:miter lim="800000"/>
              <a:headEnd/>
              <a:tailEnd type="stealth" w="med" len="sm"/>
            </a:ln>
            <a:extLst>
              <a:ext uri="{909E8E84-426E-40DD-AFC4-6F175D3DCCD1}">
                <a14:hiddenFill xmlns:a14="http://schemas.microsoft.com/office/drawing/2010/main">
                  <a:noFill/>
                </a14:hiddenFill>
              </a:ext>
            </a:extLst>
          </p:spPr>
        </p:cxnSp>
        <p:cxnSp>
          <p:nvCxnSpPr>
            <p:cNvPr id="12300" name="AutoShape 28"/>
            <p:cNvCxnSpPr>
              <a:cxnSpLocks noChangeShapeType="1"/>
              <a:stCxn id="12294" idx="2"/>
              <a:endCxn id="12295" idx="0"/>
            </p:cNvCxnSpPr>
            <p:nvPr/>
          </p:nvCxnSpPr>
          <p:spPr bwMode="auto">
            <a:xfrm>
              <a:off x="4152" y="2928"/>
              <a:ext cx="0" cy="96"/>
            </a:xfrm>
            <a:prstGeom prst="straightConnector1">
              <a:avLst/>
            </a:prstGeom>
            <a:noFill/>
            <a:ln w="9525">
              <a:solidFill>
                <a:schemeClr val="tx2"/>
              </a:solidFill>
              <a:miter lim="800000"/>
              <a:headEnd/>
              <a:tailEnd type="stealth" w="med" len="sm"/>
            </a:ln>
            <a:extLst>
              <a:ext uri="{909E8E84-426E-40DD-AFC4-6F175D3DCCD1}">
                <a14:hiddenFill xmlns:a14="http://schemas.microsoft.com/office/drawing/2010/main">
                  <a:noFill/>
                </a14:hiddenFill>
              </a:ext>
            </a:extLst>
          </p:spPr>
        </p:cxnSp>
        <p:cxnSp>
          <p:nvCxnSpPr>
            <p:cNvPr id="12301" name="AutoShape 29"/>
            <p:cNvCxnSpPr>
              <a:cxnSpLocks noChangeShapeType="1"/>
              <a:stCxn id="12298" idx="1"/>
              <a:endCxn id="12295" idx="3"/>
            </p:cNvCxnSpPr>
            <p:nvPr/>
          </p:nvCxnSpPr>
          <p:spPr bwMode="auto">
            <a:xfrm flipH="1">
              <a:off x="4272" y="3096"/>
              <a:ext cx="96" cy="0"/>
            </a:xfrm>
            <a:prstGeom prst="straightConnector1">
              <a:avLst/>
            </a:prstGeom>
            <a:noFill/>
            <a:ln w="9525">
              <a:solidFill>
                <a:schemeClr val="tx2"/>
              </a:solidFill>
              <a:miter lim="800000"/>
              <a:headEnd/>
              <a:tailEnd type="stealth" w="med" len="sm"/>
            </a:ln>
            <a:extLst>
              <a:ext uri="{909E8E84-426E-40DD-AFC4-6F175D3DCCD1}">
                <a14:hiddenFill xmlns:a14="http://schemas.microsoft.com/office/drawing/2010/main">
                  <a:noFill/>
                </a14:hiddenFill>
              </a:ext>
            </a:extLst>
          </p:spPr>
        </p:cxnSp>
        <p:cxnSp>
          <p:nvCxnSpPr>
            <p:cNvPr id="12302" name="AutoShape 30"/>
            <p:cNvCxnSpPr>
              <a:cxnSpLocks noChangeShapeType="1"/>
              <a:stCxn id="12296" idx="0"/>
              <a:endCxn id="12295" idx="2"/>
            </p:cNvCxnSpPr>
            <p:nvPr/>
          </p:nvCxnSpPr>
          <p:spPr bwMode="auto">
            <a:xfrm flipV="1">
              <a:off x="4152" y="3168"/>
              <a:ext cx="0" cy="96"/>
            </a:xfrm>
            <a:prstGeom prst="straightConnector1">
              <a:avLst/>
            </a:prstGeom>
            <a:noFill/>
            <a:ln w="9525">
              <a:solidFill>
                <a:schemeClr val="tx2"/>
              </a:solidFill>
              <a:miter lim="800000"/>
              <a:headEnd/>
              <a:tailEnd type="stealth" w="med" len="sm"/>
            </a:ln>
            <a:extLst>
              <a:ext uri="{909E8E84-426E-40DD-AFC4-6F175D3DCCD1}">
                <a14:hiddenFill xmlns:a14="http://schemas.microsoft.com/office/drawing/2010/main">
                  <a:noFill/>
                </a14:hiddenFill>
              </a:ext>
            </a:extLst>
          </p:spPr>
        </p:cxnSp>
      </p:gr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55650" y="2781300"/>
            <a:ext cx="7543800" cy="3238500"/>
          </a:xfrm>
        </p:spPr>
        <p:txBody>
          <a:bodyPr/>
          <a:lstStyle/>
          <a:p>
            <a:r>
              <a:rPr lang="en-GB" altLang="en-US" smtClean="0"/>
              <a:t>The Vision of a company is the way that it views its products, its markets, its customers and itself.</a:t>
            </a:r>
          </a:p>
          <a:p>
            <a:r>
              <a:rPr lang="en-GB" altLang="en-US" smtClean="0"/>
              <a:t>The Vision defines what it wants to achieve and accomplish.</a:t>
            </a:r>
          </a:p>
          <a:p>
            <a:r>
              <a:rPr lang="en-GB" altLang="en-US" smtClean="0"/>
              <a:t>The Vision describes and communicates the future of the organisation:</a:t>
            </a:r>
          </a:p>
          <a:p>
            <a:pPr lvl="1" eaLnBrk="1" hangingPunct="1"/>
            <a:r>
              <a:rPr lang="en-GB" altLang="en-US" smtClean="0"/>
              <a:t>profit;</a:t>
            </a:r>
          </a:p>
          <a:p>
            <a:pPr lvl="1" eaLnBrk="1" hangingPunct="1"/>
            <a:r>
              <a:rPr lang="en-GB" altLang="en-US" smtClean="0"/>
              <a:t>market dominance;</a:t>
            </a:r>
          </a:p>
          <a:p>
            <a:pPr lvl="1" eaLnBrk="1" hangingPunct="1"/>
            <a:r>
              <a:rPr lang="en-GB" altLang="en-US" smtClean="0"/>
              <a:t>“breaking the mould”.</a:t>
            </a:r>
          </a:p>
          <a:p>
            <a:pPr eaLnBrk="1" hangingPunct="1"/>
            <a:r>
              <a:rPr lang="en-GB" altLang="en-US" smtClean="0"/>
              <a:t>Why is it important to define the Vision?</a:t>
            </a:r>
          </a:p>
          <a:p>
            <a:endParaRPr lang="en-GB" altLang="en-US" smtClean="0"/>
          </a:p>
          <a:p>
            <a:endParaRPr lang="en-GB" altLang="en-US" smtClean="0"/>
          </a:p>
        </p:txBody>
      </p:sp>
      <p:sp>
        <p:nvSpPr>
          <p:cNvPr id="13315" name="Title 1"/>
          <p:cNvSpPr>
            <a:spLocks noGrp="1"/>
          </p:cNvSpPr>
          <p:nvPr>
            <p:ph type="title"/>
          </p:nvPr>
        </p:nvSpPr>
        <p:spPr>
          <a:xfrm>
            <a:off x="755650" y="1397000"/>
            <a:ext cx="8208963" cy="592138"/>
          </a:xfrm>
        </p:spPr>
        <p:txBody>
          <a:bodyPr/>
          <a:lstStyle/>
          <a:p>
            <a:r>
              <a:rPr lang="en-GB" altLang="en-US" b="1" smtClean="0"/>
              <a:t>VISION</a:t>
            </a:r>
          </a:p>
        </p:txBody>
      </p:sp>
      <p:sp>
        <p:nvSpPr>
          <p:cNvPr id="13316" name="Title 1"/>
          <p:cNvSpPr txBox="1">
            <a:spLocks/>
          </p:cNvSpPr>
          <p:nvPr/>
        </p:nvSpPr>
        <p:spPr bwMode="auto">
          <a:xfrm>
            <a:off x="755650" y="422275"/>
            <a:ext cx="6781800" cy="877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sz="5400">
                <a:solidFill>
                  <a:srgbClr val="262626"/>
                </a:solidFill>
              </a:rPr>
              <a:t>Strategy Initiation</a:t>
            </a:r>
          </a:p>
        </p:txBody>
      </p:sp>
      <p:grpSp>
        <p:nvGrpSpPr>
          <p:cNvPr id="13317" name="Group 3"/>
          <p:cNvGrpSpPr>
            <a:grpSpLocks/>
          </p:cNvGrpSpPr>
          <p:nvPr/>
        </p:nvGrpSpPr>
        <p:grpSpPr bwMode="auto">
          <a:xfrm>
            <a:off x="7235825" y="422275"/>
            <a:ext cx="844550" cy="685800"/>
            <a:chOff x="3696" y="2784"/>
            <a:chExt cx="912" cy="624"/>
          </a:xfrm>
        </p:grpSpPr>
        <p:sp>
          <p:nvSpPr>
            <p:cNvPr id="13323" name="AutoShape 22"/>
            <p:cNvSpPr>
              <a:spLocks noChangeArrowheads="1"/>
            </p:cNvSpPr>
            <p:nvPr/>
          </p:nvSpPr>
          <p:spPr bwMode="auto">
            <a:xfrm>
              <a:off x="4032" y="2784"/>
              <a:ext cx="240" cy="144"/>
            </a:xfrm>
            <a:prstGeom prst="roundRect">
              <a:avLst>
                <a:gd name="adj" fmla="val 16667"/>
              </a:avLst>
            </a:prstGeom>
            <a:solidFill>
              <a:schemeClr val="folHlink"/>
            </a:solidFill>
            <a:ln w="9525">
              <a:solidFill>
                <a:schemeClr val="tx2"/>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sz="2400">
                <a:solidFill>
                  <a:schemeClr val="tx2"/>
                </a:solidFill>
                <a:latin typeface="Tahoma" panose="020B0604030504040204" pitchFamily="34" charset="0"/>
              </a:endParaRPr>
            </a:p>
          </p:txBody>
        </p:sp>
        <p:sp>
          <p:nvSpPr>
            <p:cNvPr id="13324" name="AutoShape 23"/>
            <p:cNvSpPr>
              <a:spLocks noChangeArrowheads="1"/>
            </p:cNvSpPr>
            <p:nvPr/>
          </p:nvSpPr>
          <p:spPr bwMode="auto">
            <a:xfrm>
              <a:off x="4032" y="3024"/>
              <a:ext cx="240" cy="144"/>
            </a:xfrm>
            <a:prstGeom prst="roundRect">
              <a:avLst>
                <a:gd name="adj" fmla="val 16667"/>
              </a:avLst>
            </a:prstGeom>
            <a:solidFill>
              <a:schemeClr val="folHlink"/>
            </a:solidFill>
            <a:ln w="9525">
              <a:solidFill>
                <a:schemeClr val="tx2"/>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sz="2400">
                <a:solidFill>
                  <a:schemeClr val="tx2"/>
                </a:solidFill>
                <a:latin typeface="Tahoma" panose="020B0604030504040204" pitchFamily="34" charset="0"/>
              </a:endParaRPr>
            </a:p>
          </p:txBody>
        </p:sp>
        <p:sp>
          <p:nvSpPr>
            <p:cNvPr id="13325" name="AutoShape 24"/>
            <p:cNvSpPr>
              <a:spLocks noChangeArrowheads="1"/>
            </p:cNvSpPr>
            <p:nvPr/>
          </p:nvSpPr>
          <p:spPr bwMode="auto">
            <a:xfrm>
              <a:off x="4032" y="3264"/>
              <a:ext cx="240" cy="144"/>
            </a:xfrm>
            <a:prstGeom prst="roundRect">
              <a:avLst>
                <a:gd name="adj" fmla="val 16667"/>
              </a:avLst>
            </a:prstGeom>
            <a:solidFill>
              <a:schemeClr val="folHlink"/>
            </a:solidFill>
            <a:ln w="9525">
              <a:solidFill>
                <a:schemeClr val="tx2"/>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sz="2400">
                <a:solidFill>
                  <a:schemeClr val="tx2"/>
                </a:solidFill>
                <a:latin typeface="Tahoma" panose="020B0604030504040204" pitchFamily="34" charset="0"/>
              </a:endParaRPr>
            </a:p>
          </p:txBody>
        </p:sp>
        <p:sp>
          <p:nvSpPr>
            <p:cNvPr id="13326" name="AutoShape 25"/>
            <p:cNvSpPr>
              <a:spLocks noChangeArrowheads="1"/>
            </p:cNvSpPr>
            <p:nvPr/>
          </p:nvSpPr>
          <p:spPr bwMode="auto">
            <a:xfrm>
              <a:off x="3696" y="3024"/>
              <a:ext cx="240" cy="144"/>
            </a:xfrm>
            <a:prstGeom prst="roundRect">
              <a:avLst>
                <a:gd name="adj" fmla="val 16667"/>
              </a:avLst>
            </a:prstGeom>
            <a:solidFill>
              <a:schemeClr val="folHlink"/>
            </a:solidFill>
            <a:ln w="9525">
              <a:solidFill>
                <a:schemeClr val="tx2"/>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sz="2400">
                <a:solidFill>
                  <a:schemeClr val="tx2"/>
                </a:solidFill>
                <a:latin typeface="Tahoma" panose="020B0604030504040204" pitchFamily="34" charset="0"/>
              </a:endParaRPr>
            </a:p>
          </p:txBody>
        </p:sp>
        <p:sp>
          <p:nvSpPr>
            <p:cNvPr id="13327" name="AutoShape 26"/>
            <p:cNvSpPr>
              <a:spLocks noChangeArrowheads="1"/>
            </p:cNvSpPr>
            <p:nvPr/>
          </p:nvSpPr>
          <p:spPr bwMode="auto">
            <a:xfrm>
              <a:off x="4368" y="3024"/>
              <a:ext cx="240" cy="144"/>
            </a:xfrm>
            <a:prstGeom prst="roundRect">
              <a:avLst>
                <a:gd name="adj" fmla="val 16667"/>
              </a:avLst>
            </a:prstGeom>
            <a:solidFill>
              <a:schemeClr val="folHlink"/>
            </a:solidFill>
            <a:ln w="9525">
              <a:solidFill>
                <a:schemeClr val="tx2"/>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sz="2400">
                <a:solidFill>
                  <a:schemeClr val="tx2"/>
                </a:solidFill>
                <a:latin typeface="Tahoma" panose="020B0604030504040204" pitchFamily="34" charset="0"/>
              </a:endParaRPr>
            </a:p>
          </p:txBody>
        </p:sp>
        <p:cxnSp>
          <p:nvCxnSpPr>
            <p:cNvPr id="13328" name="AutoShape 27"/>
            <p:cNvCxnSpPr>
              <a:cxnSpLocks noChangeShapeType="1"/>
              <a:stCxn id="13326" idx="3"/>
              <a:endCxn id="13324" idx="1"/>
            </p:cNvCxnSpPr>
            <p:nvPr/>
          </p:nvCxnSpPr>
          <p:spPr bwMode="auto">
            <a:xfrm>
              <a:off x="3936" y="3096"/>
              <a:ext cx="96" cy="0"/>
            </a:xfrm>
            <a:prstGeom prst="straightConnector1">
              <a:avLst/>
            </a:prstGeom>
            <a:noFill/>
            <a:ln w="9525">
              <a:solidFill>
                <a:schemeClr val="tx2"/>
              </a:solidFill>
              <a:miter lim="800000"/>
              <a:headEnd/>
              <a:tailEnd type="stealth" w="med" len="sm"/>
            </a:ln>
            <a:extLst>
              <a:ext uri="{909E8E84-426E-40DD-AFC4-6F175D3DCCD1}">
                <a14:hiddenFill xmlns:a14="http://schemas.microsoft.com/office/drawing/2010/main">
                  <a:noFill/>
                </a14:hiddenFill>
              </a:ext>
            </a:extLst>
          </p:spPr>
        </p:cxnSp>
        <p:cxnSp>
          <p:nvCxnSpPr>
            <p:cNvPr id="13329" name="AutoShape 28"/>
            <p:cNvCxnSpPr>
              <a:cxnSpLocks noChangeShapeType="1"/>
              <a:stCxn id="13323" idx="2"/>
              <a:endCxn id="13324" idx="0"/>
            </p:cNvCxnSpPr>
            <p:nvPr/>
          </p:nvCxnSpPr>
          <p:spPr bwMode="auto">
            <a:xfrm>
              <a:off x="4152" y="2928"/>
              <a:ext cx="0" cy="96"/>
            </a:xfrm>
            <a:prstGeom prst="straightConnector1">
              <a:avLst/>
            </a:prstGeom>
            <a:noFill/>
            <a:ln w="9525">
              <a:solidFill>
                <a:schemeClr val="tx2"/>
              </a:solidFill>
              <a:miter lim="800000"/>
              <a:headEnd/>
              <a:tailEnd type="stealth" w="med" len="sm"/>
            </a:ln>
            <a:extLst>
              <a:ext uri="{909E8E84-426E-40DD-AFC4-6F175D3DCCD1}">
                <a14:hiddenFill xmlns:a14="http://schemas.microsoft.com/office/drawing/2010/main">
                  <a:noFill/>
                </a14:hiddenFill>
              </a:ext>
            </a:extLst>
          </p:spPr>
        </p:cxnSp>
        <p:cxnSp>
          <p:nvCxnSpPr>
            <p:cNvPr id="13330" name="AutoShape 29"/>
            <p:cNvCxnSpPr>
              <a:cxnSpLocks noChangeShapeType="1"/>
              <a:stCxn id="13327" idx="1"/>
              <a:endCxn id="13324" idx="3"/>
            </p:cNvCxnSpPr>
            <p:nvPr/>
          </p:nvCxnSpPr>
          <p:spPr bwMode="auto">
            <a:xfrm flipH="1">
              <a:off x="4272" y="3096"/>
              <a:ext cx="96" cy="0"/>
            </a:xfrm>
            <a:prstGeom prst="straightConnector1">
              <a:avLst/>
            </a:prstGeom>
            <a:noFill/>
            <a:ln w="9525">
              <a:solidFill>
                <a:schemeClr val="tx2"/>
              </a:solidFill>
              <a:miter lim="800000"/>
              <a:headEnd/>
              <a:tailEnd type="stealth" w="med" len="sm"/>
            </a:ln>
            <a:extLst>
              <a:ext uri="{909E8E84-426E-40DD-AFC4-6F175D3DCCD1}">
                <a14:hiddenFill xmlns:a14="http://schemas.microsoft.com/office/drawing/2010/main">
                  <a:noFill/>
                </a14:hiddenFill>
              </a:ext>
            </a:extLst>
          </p:spPr>
        </p:cxnSp>
        <p:cxnSp>
          <p:nvCxnSpPr>
            <p:cNvPr id="13331" name="AutoShape 30"/>
            <p:cNvCxnSpPr>
              <a:cxnSpLocks noChangeShapeType="1"/>
              <a:stCxn id="13325" idx="0"/>
              <a:endCxn id="13324" idx="2"/>
            </p:cNvCxnSpPr>
            <p:nvPr/>
          </p:nvCxnSpPr>
          <p:spPr bwMode="auto">
            <a:xfrm flipV="1">
              <a:off x="4152" y="3168"/>
              <a:ext cx="0" cy="96"/>
            </a:xfrm>
            <a:prstGeom prst="straightConnector1">
              <a:avLst/>
            </a:prstGeom>
            <a:noFill/>
            <a:ln w="9525">
              <a:solidFill>
                <a:schemeClr val="tx2"/>
              </a:solidFill>
              <a:miter lim="800000"/>
              <a:headEnd/>
              <a:tailEnd type="stealth" w="med" len="sm"/>
            </a:ln>
            <a:extLst>
              <a:ext uri="{909E8E84-426E-40DD-AFC4-6F175D3DCCD1}">
                <a14:hiddenFill xmlns:a14="http://schemas.microsoft.com/office/drawing/2010/main">
                  <a:noFill/>
                </a14:hiddenFill>
              </a:ext>
            </a:extLst>
          </p:spPr>
        </p:cxnSp>
      </p:grpSp>
      <p:grpSp>
        <p:nvGrpSpPr>
          <p:cNvPr id="4" name="Group 16"/>
          <p:cNvGrpSpPr>
            <a:grpSpLocks/>
          </p:cNvGrpSpPr>
          <p:nvPr/>
        </p:nvGrpSpPr>
        <p:grpSpPr bwMode="auto">
          <a:xfrm>
            <a:off x="7381875" y="5462588"/>
            <a:ext cx="698500" cy="635000"/>
            <a:chOff x="144" y="1392"/>
            <a:chExt cx="601" cy="601"/>
          </a:xfrm>
        </p:grpSpPr>
        <p:sp>
          <p:nvSpPr>
            <p:cNvPr id="13319" name="Rectangle 17"/>
            <p:cNvSpPr>
              <a:spLocks noChangeArrowheads="1"/>
            </p:cNvSpPr>
            <p:nvPr/>
          </p:nvSpPr>
          <p:spPr bwMode="auto">
            <a:xfrm>
              <a:off x="144" y="1392"/>
              <a:ext cx="601" cy="601"/>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sz="2400">
                <a:solidFill>
                  <a:schemeClr val="tx2"/>
                </a:solidFill>
                <a:latin typeface="Tahoma" panose="020B0604030504040204" pitchFamily="34" charset="0"/>
              </a:endParaRPr>
            </a:p>
          </p:txBody>
        </p:sp>
        <p:sp>
          <p:nvSpPr>
            <p:cNvPr id="13320" name="Freeform 18"/>
            <p:cNvSpPr>
              <a:spLocks/>
            </p:cNvSpPr>
            <p:nvPr/>
          </p:nvSpPr>
          <p:spPr bwMode="auto">
            <a:xfrm>
              <a:off x="241" y="1533"/>
              <a:ext cx="409" cy="460"/>
            </a:xfrm>
            <a:custGeom>
              <a:avLst/>
              <a:gdLst>
                <a:gd name="T0" fmla="*/ 0 w 2049"/>
                <a:gd name="T1" fmla="*/ 0 h 2301"/>
                <a:gd name="T2" fmla="*/ 0 w 2049"/>
                <a:gd name="T3" fmla="*/ 0 h 2301"/>
                <a:gd name="T4" fmla="*/ 0 w 2049"/>
                <a:gd name="T5" fmla="*/ 0 h 2301"/>
                <a:gd name="T6" fmla="*/ 0 w 2049"/>
                <a:gd name="T7" fmla="*/ 0 h 2301"/>
                <a:gd name="T8" fmla="*/ 0 w 2049"/>
                <a:gd name="T9" fmla="*/ 0 h 2301"/>
                <a:gd name="T10" fmla="*/ 0 w 2049"/>
                <a:gd name="T11" fmla="*/ 0 h 2301"/>
                <a:gd name="T12" fmla="*/ 0 w 2049"/>
                <a:gd name="T13" fmla="*/ 0 h 2301"/>
                <a:gd name="T14" fmla="*/ 0 w 2049"/>
                <a:gd name="T15" fmla="*/ 0 h 2301"/>
                <a:gd name="T16" fmla="*/ 0 w 2049"/>
                <a:gd name="T17" fmla="*/ 0 h 2301"/>
                <a:gd name="T18" fmla="*/ 0 w 2049"/>
                <a:gd name="T19" fmla="*/ 0 h 2301"/>
                <a:gd name="T20" fmla="*/ 0 w 2049"/>
                <a:gd name="T21" fmla="*/ 0 h 2301"/>
                <a:gd name="T22" fmla="*/ 0 w 2049"/>
                <a:gd name="T23" fmla="*/ 0 h 2301"/>
                <a:gd name="T24" fmla="*/ 0 w 2049"/>
                <a:gd name="T25" fmla="*/ 0 h 2301"/>
                <a:gd name="T26" fmla="*/ 0 w 2049"/>
                <a:gd name="T27" fmla="*/ 0 h 2301"/>
                <a:gd name="T28" fmla="*/ 0 w 2049"/>
                <a:gd name="T29" fmla="*/ 0 h 2301"/>
                <a:gd name="T30" fmla="*/ 0 w 2049"/>
                <a:gd name="T31" fmla="*/ 0 h 2301"/>
                <a:gd name="T32" fmla="*/ 0 w 2049"/>
                <a:gd name="T33" fmla="*/ 0 h 2301"/>
                <a:gd name="T34" fmla="*/ 0 w 2049"/>
                <a:gd name="T35" fmla="*/ 0 h 2301"/>
                <a:gd name="T36" fmla="*/ 0 w 2049"/>
                <a:gd name="T37" fmla="*/ 0 h 2301"/>
                <a:gd name="T38" fmla="*/ 0 w 2049"/>
                <a:gd name="T39" fmla="*/ 0 h 2301"/>
                <a:gd name="T40" fmla="*/ 0 w 2049"/>
                <a:gd name="T41" fmla="*/ 0 h 2301"/>
                <a:gd name="T42" fmla="*/ 0 w 2049"/>
                <a:gd name="T43" fmla="*/ 0 h 2301"/>
                <a:gd name="T44" fmla="*/ 0 w 2049"/>
                <a:gd name="T45" fmla="*/ 0 h 2301"/>
                <a:gd name="T46" fmla="*/ 0 w 2049"/>
                <a:gd name="T47" fmla="*/ 0 h 2301"/>
                <a:gd name="T48" fmla="*/ 0 w 2049"/>
                <a:gd name="T49" fmla="*/ 0 h 2301"/>
                <a:gd name="T50" fmla="*/ 0 w 2049"/>
                <a:gd name="T51" fmla="*/ 0 h 2301"/>
                <a:gd name="T52" fmla="*/ 0 w 2049"/>
                <a:gd name="T53" fmla="*/ 0 h 2301"/>
                <a:gd name="T54" fmla="*/ 0 w 2049"/>
                <a:gd name="T55" fmla="*/ 0 h 2301"/>
                <a:gd name="T56" fmla="*/ 0 w 2049"/>
                <a:gd name="T57" fmla="*/ 0 h 2301"/>
                <a:gd name="T58" fmla="*/ 0 w 2049"/>
                <a:gd name="T59" fmla="*/ 0 h 2301"/>
                <a:gd name="T60" fmla="*/ 0 w 2049"/>
                <a:gd name="T61" fmla="*/ 0 h 2301"/>
                <a:gd name="T62" fmla="*/ 0 w 2049"/>
                <a:gd name="T63" fmla="*/ 0 h 2301"/>
                <a:gd name="T64" fmla="*/ 0 w 2049"/>
                <a:gd name="T65" fmla="*/ 0 h 2301"/>
                <a:gd name="T66" fmla="*/ 0 w 2049"/>
                <a:gd name="T67" fmla="*/ 0 h 2301"/>
                <a:gd name="T68" fmla="*/ 0 w 2049"/>
                <a:gd name="T69" fmla="*/ 0 h 2301"/>
                <a:gd name="T70" fmla="*/ 0 w 2049"/>
                <a:gd name="T71" fmla="*/ 0 h 2301"/>
                <a:gd name="T72" fmla="*/ 0 w 2049"/>
                <a:gd name="T73" fmla="*/ 0 h 2301"/>
                <a:gd name="T74" fmla="*/ 0 w 2049"/>
                <a:gd name="T75" fmla="*/ 0 h 2301"/>
                <a:gd name="T76" fmla="*/ 0 w 2049"/>
                <a:gd name="T77" fmla="*/ 0 h 2301"/>
                <a:gd name="T78" fmla="*/ 0 w 2049"/>
                <a:gd name="T79" fmla="*/ 0 h 2301"/>
                <a:gd name="T80" fmla="*/ 0 w 2049"/>
                <a:gd name="T81" fmla="*/ 0 h 2301"/>
                <a:gd name="T82" fmla="*/ 0 w 2049"/>
                <a:gd name="T83" fmla="*/ 0 h 2301"/>
                <a:gd name="T84" fmla="*/ 0 w 2049"/>
                <a:gd name="T85" fmla="*/ 0 h 2301"/>
                <a:gd name="T86" fmla="*/ 0 w 2049"/>
                <a:gd name="T87" fmla="*/ 0 h 2301"/>
                <a:gd name="T88" fmla="*/ 0 w 2049"/>
                <a:gd name="T89" fmla="*/ 0 h 2301"/>
                <a:gd name="T90" fmla="*/ 0 w 2049"/>
                <a:gd name="T91" fmla="*/ 0 h 2301"/>
                <a:gd name="T92" fmla="*/ 0 w 2049"/>
                <a:gd name="T93" fmla="*/ 0 h 2301"/>
                <a:gd name="T94" fmla="*/ 0 w 2049"/>
                <a:gd name="T95" fmla="*/ 0 h 2301"/>
                <a:gd name="T96" fmla="*/ 0 w 2049"/>
                <a:gd name="T97" fmla="*/ 0 h 2301"/>
                <a:gd name="T98" fmla="*/ 0 w 2049"/>
                <a:gd name="T99" fmla="*/ 0 h 230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2049"/>
                <a:gd name="T151" fmla="*/ 0 h 2301"/>
                <a:gd name="T152" fmla="*/ 2049 w 2049"/>
                <a:gd name="T153" fmla="*/ 2301 h 230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2049" h="2301">
                  <a:moveTo>
                    <a:pt x="1654" y="2300"/>
                  </a:moveTo>
                  <a:lnTo>
                    <a:pt x="658" y="2301"/>
                  </a:lnTo>
                  <a:lnTo>
                    <a:pt x="646" y="2216"/>
                  </a:lnTo>
                  <a:lnTo>
                    <a:pt x="624" y="2131"/>
                  </a:lnTo>
                  <a:lnTo>
                    <a:pt x="605" y="2068"/>
                  </a:lnTo>
                  <a:lnTo>
                    <a:pt x="593" y="2037"/>
                  </a:lnTo>
                  <a:lnTo>
                    <a:pt x="579" y="2011"/>
                  </a:lnTo>
                  <a:lnTo>
                    <a:pt x="555" y="1978"/>
                  </a:lnTo>
                  <a:lnTo>
                    <a:pt x="536" y="1956"/>
                  </a:lnTo>
                  <a:lnTo>
                    <a:pt x="499" y="1923"/>
                  </a:lnTo>
                  <a:lnTo>
                    <a:pt x="449" y="1893"/>
                  </a:lnTo>
                  <a:lnTo>
                    <a:pt x="431" y="1885"/>
                  </a:lnTo>
                  <a:lnTo>
                    <a:pt x="408" y="1875"/>
                  </a:lnTo>
                  <a:lnTo>
                    <a:pt x="375" y="1864"/>
                  </a:lnTo>
                  <a:lnTo>
                    <a:pt x="307" y="1855"/>
                  </a:lnTo>
                  <a:lnTo>
                    <a:pt x="200" y="1848"/>
                  </a:lnTo>
                  <a:lnTo>
                    <a:pt x="163" y="1836"/>
                  </a:lnTo>
                  <a:lnTo>
                    <a:pt x="136" y="1821"/>
                  </a:lnTo>
                  <a:lnTo>
                    <a:pt x="113" y="1798"/>
                  </a:lnTo>
                  <a:lnTo>
                    <a:pt x="106" y="1788"/>
                  </a:lnTo>
                  <a:lnTo>
                    <a:pt x="95" y="1768"/>
                  </a:lnTo>
                  <a:lnTo>
                    <a:pt x="88" y="1748"/>
                  </a:lnTo>
                  <a:lnTo>
                    <a:pt x="86" y="1723"/>
                  </a:lnTo>
                  <a:lnTo>
                    <a:pt x="87" y="1702"/>
                  </a:lnTo>
                  <a:lnTo>
                    <a:pt x="92" y="1681"/>
                  </a:lnTo>
                  <a:lnTo>
                    <a:pt x="101" y="1655"/>
                  </a:lnTo>
                  <a:lnTo>
                    <a:pt x="108" y="1640"/>
                  </a:lnTo>
                  <a:lnTo>
                    <a:pt x="113" y="1623"/>
                  </a:lnTo>
                  <a:lnTo>
                    <a:pt x="114" y="1601"/>
                  </a:lnTo>
                  <a:lnTo>
                    <a:pt x="106" y="1561"/>
                  </a:lnTo>
                  <a:lnTo>
                    <a:pt x="97" y="1536"/>
                  </a:lnTo>
                  <a:lnTo>
                    <a:pt x="79" y="1517"/>
                  </a:lnTo>
                  <a:lnTo>
                    <a:pt x="72" y="1503"/>
                  </a:lnTo>
                  <a:lnTo>
                    <a:pt x="69" y="1490"/>
                  </a:lnTo>
                  <a:lnTo>
                    <a:pt x="68" y="1475"/>
                  </a:lnTo>
                  <a:lnTo>
                    <a:pt x="69" y="1454"/>
                  </a:lnTo>
                  <a:lnTo>
                    <a:pt x="71" y="1445"/>
                  </a:lnTo>
                  <a:lnTo>
                    <a:pt x="82" y="1430"/>
                  </a:lnTo>
                  <a:lnTo>
                    <a:pt x="105" y="1412"/>
                  </a:lnTo>
                  <a:lnTo>
                    <a:pt x="114" y="1403"/>
                  </a:lnTo>
                  <a:lnTo>
                    <a:pt x="108" y="1396"/>
                  </a:lnTo>
                  <a:lnTo>
                    <a:pt x="101" y="1390"/>
                  </a:lnTo>
                  <a:lnTo>
                    <a:pt x="77" y="1378"/>
                  </a:lnTo>
                  <a:lnTo>
                    <a:pt x="70" y="1371"/>
                  </a:lnTo>
                  <a:lnTo>
                    <a:pt x="64" y="1362"/>
                  </a:lnTo>
                  <a:lnTo>
                    <a:pt x="59" y="1351"/>
                  </a:lnTo>
                  <a:lnTo>
                    <a:pt x="62" y="1338"/>
                  </a:lnTo>
                  <a:lnTo>
                    <a:pt x="68" y="1321"/>
                  </a:lnTo>
                  <a:lnTo>
                    <a:pt x="90" y="1278"/>
                  </a:lnTo>
                  <a:lnTo>
                    <a:pt x="97" y="1247"/>
                  </a:lnTo>
                  <a:lnTo>
                    <a:pt x="92" y="1229"/>
                  </a:lnTo>
                  <a:lnTo>
                    <a:pt x="82" y="1208"/>
                  </a:lnTo>
                  <a:lnTo>
                    <a:pt x="14" y="1164"/>
                  </a:lnTo>
                  <a:lnTo>
                    <a:pt x="4" y="1150"/>
                  </a:lnTo>
                  <a:lnTo>
                    <a:pt x="0" y="1132"/>
                  </a:lnTo>
                  <a:lnTo>
                    <a:pt x="0" y="1109"/>
                  </a:lnTo>
                  <a:lnTo>
                    <a:pt x="5" y="1091"/>
                  </a:lnTo>
                  <a:lnTo>
                    <a:pt x="13" y="1070"/>
                  </a:lnTo>
                  <a:lnTo>
                    <a:pt x="21" y="1058"/>
                  </a:lnTo>
                  <a:lnTo>
                    <a:pt x="181" y="882"/>
                  </a:lnTo>
                  <a:lnTo>
                    <a:pt x="202" y="849"/>
                  </a:lnTo>
                  <a:lnTo>
                    <a:pt x="223" y="803"/>
                  </a:lnTo>
                  <a:lnTo>
                    <a:pt x="231" y="764"/>
                  </a:lnTo>
                  <a:lnTo>
                    <a:pt x="234" y="736"/>
                  </a:lnTo>
                  <a:lnTo>
                    <a:pt x="233" y="706"/>
                  </a:lnTo>
                  <a:lnTo>
                    <a:pt x="231" y="688"/>
                  </a:lnTo>
                  <a:lnTo>
                    <a:pt x="234" y="632"/>
                  </a:lnTo>
                  <a:lnTo>
                    <a:pt x="243" y="561"/>
                  </a:lnTo>
                  <a:lnTo>
                    <a:pt x="265" y="476"/>
                  </a:lnTo>
                  <a:lnTo>
                    <a:pt x="282" y="427"/>
                  </a:lnTo>
                  <a:lnTo>
                    <a:pt x="321" y="351"/>
                  </a:lnTo>
                  <a:lnTo>
                    <a:pt x="380" y="267"/>
                  </a:lnTo>
                  <a:lnTo>
                    <a:pt x="442" y="202"/>
                  </a:lnTo>
                  <a:lnTo>
                    <a:pt x="548" y="124"/>
                  </a:lnTo>
                  <a:lnTo>
                    <a:pt x="620" y="87"/>
                  </a:lnTo>
                  <a:lnTo>
                    <a:pt x="749" y="41"/>
                  </a:lnTo>
                  <a:lnTo>
                    <a:pt x="942" y="5"/>
                  </a:lnTo>
                  <a:lnTo>
                    <a:pt x="1137" y="0"/>
                  </a:lnTo>
                  <a:lnTo>
                    <a:pt x="1276" y="14"/>
                  </a:lnTo>
                  <a:lnTo>
                    <a:pt x="1380" y="37"/>
                  </a:lnTo>
                  <a:lnTo>
                    <a:pt x="1547" y="102"/>
                  </a:lnTo>
                  <a:lnTo>
                    <a:pt x="1655" y="166"/>
                  </a:lnTo>
                  <a:lnTo>
                    <a:pt x="1734" y="226"/>
                  </a:lnTo>
                  <a:lnTo>
                    <a:pt x="1839" y="331"/>
                  </a:lnTo>
                  <a:lnTo>
                    <a:pt x="1928" y="449"/>
                  </a:lnTo>
                  <a:lnTo>
                    <a:pt x="1990" y="567"/>
                  </a:lnTo>
                  <a:lnTo>
                    <a:pt x="2024" y="669"/>
                  </a:lnTo>
                  <a:lnTo>
                    <a:pt x="2043" y="774"/>
                  </a:lnTo>
                  <a:lnTo>
                    <a:pt x="2049" y="908"/>
                  </a:lnTo>
                  <a:lnTo>
                    <a:pt x="2039" y="1016"/>
                  </a:lnTo>
                  <a:lnTo>
                    <a:pt x="1999" y="1174"/>
                  </a:lnTo>
                  <a:lnTo>
                    <a:pt x="1957" y="1272"/>
                  </a:lnTo>
                  <a:lnTo>
                    <a:pt x="1882" y="1376"/>
                  </a:lnTo>
                  <a:lnTo>
                    <a:pt x="1662" y="1627"/>
                  </a:lnTo>
                  <a:lnTo>
                    <a:pt x="1606" y="1721"/>
                  </a:lnTo>
                  <a:lnTo>
                    <a:pt x="1583" y="1770"/>
                  </a:lnTo>
                  <a:lnTo>
                    <a:pt x="1563" y="1848"/>
                  </a:lnTo>
                  <a:lnTo>
                    <a:pt x="1559" y="1932"/>
                  </a:lnTo>
                  <a:lnTo>
                    <a:pt x="1568" y="1991"/>
                  </a:lnTo>
                  <a:lnTo>
                    <a:pt x="1576" y="2021"/>
                  </a:lnTo>
                  <a:lnTo>
                    <a:pt x="1654" y="230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13321" name="Freeform 19"/>
            <p:cNvSpPr>
              <a:spLocks/>
            </p:cNvSpPr>
            <p:nvPr/>
          </p:nvSpPr>
          <p:spPr bwMode="auto">
            <a:xfrm>
              <a:off x="381" y="1593"/>
              <a:ext cx="127" cy="155"/>
            </a:xfrm>
            <a:custGeom>
              <a:avLst/>
              <a:gdLst>
                <a:gd name="T0" fmla="*/ 0 w 631"/>
                <a:gd name="T1" fmla="*/ 0 h 775"/>
                <a:gd name="T2" fmla="*/ 0 w 631"/>
                <a:gd name="T3" fmla="*/ 0 h 775"/>
                <a:gd name="T4" fmla="*/ 0 w 631"/>
                <a:gd name="T5" fmla="*/ 0 h 775"/>
                <a:gd name="T6" fmla="*/ 0 w 631"/>
                <a:gd name="T7" fmla="*/ 0 h 775"/>
                <a:gd name="T8" fmla="*/ 0 w 631"/>
                <a:gd name="T9" fmla="*/ 0 h 775"/>
                <a:gd name="T10" fmla="*/ 0 w 631"/>
                <a:gd name="T11" fmla="*/ 0 h 775"/>
                <a:gd name="T12" fmla="*/ 0 w 631"/>
                <a:gd name="T13" fmla="*/ 0 h 775"/>
                <a:gd name="T14" fmla="*/ 0 w 631"/>
                <a:gd name="T15" fmla="*/ 0 h 775"/>
                <a:gd name="T16" fmla="*/ 0 w 631"/>
                <a:gd name="T17" fmla="*/ 0 h 775"/>
                <a:gd name="T18" fmla="*/ 0 w 631"/>
                <a:gd name="T19" fmla="*/ 0 h 775"/>
                <a:gd name="T20" fmla="*/ 0 w 631"/>
                <a:gd name="T21" fmla="*/ 0 h 775"/>
                <a:gd name="T22" fmla="*/ 0 w 631"/>
                <a:gd name="T23" fmla="*/ 0 h 775"/>
                <a:gd name="T24" fmla="*/ 0 w 631"/>
                <a:gd name="T25" fmla="*/ 0 h 775"/>
                <a:gd name="T26" fmla="*/ 0 w 631"/>
                <a:gd name="T27" fmla="*/ 0 h 775"/>
                <a:gd name="T28" fmla="*/ 0 w 631"/>
                <a:gd name="T29" fmla="*/ 0 h 775"/>
                <a:gd name="T30" fmla="*/ 0 w 631"/>
                <a:gd name="T31" fmla="*/ 0 h 775"/>
                <a:gd name="T32" fmla="*/ 0 w 631"/>
                <a:gd name="T33" fmla="*/ 0 h 775"/>
                <a:gd name="T34" fmla="*/ 0 w 631"/>
                <a:gd name="T35" fmla="*/ 0 h 775"/>
                <a:gd name="T36" fmla="*/ 0 w 631"/>
                <a:gd name="T37" fmla="*/ 0 h 775"/>
                <a:gd name="T38" fmla="*/ 0 w 631"/>
                <a:gd name="T39" fmla="*/ 0 h 775"/>
                <a:gd name="T40" fmla="*/ 0 w 631"/>
                <a:gd name="T41" fmla="*/ 0 h 775"/>
                <a:gd name="T42" fmla="*/ 0 w 631"/>
                <a:gd name="T43" fmla="*/ 0 h 775"/>
                <a:gd name="T44" fmla="*/ 0 w 631"/>
                <a:gd name="T45" fmla="*/ 0 h 775"/>
                <a:gd name="T46" fmla="*/ 0 w 631"/>
                <a:gd name="T47" fmla="*/ 0 h 775"/>
                <a:gd name="T48" fmla="*/ 0 w 631"/>
                <a:gd name="T49" fmla="*/ 0 h 775"/>
                <a:gd name="T50" fmla="*/ 0 w 631"/>
                <a:gd name="T51" fmla="*/ 0 h 775"/>
                <a:gd name="T52" fmla="*/ 0 w 631"/>
                <a:gd name="T53" fmla="*/ 0 h 775"/>
                <a:gd name="T54" fmla="*/ 0 w 631"/>
                <a:gd name="T55" fmla="*/ 0 h 775"/>
                <a:gd name="T56" fmla="*/ 0 w 631"/>
                <a:gd name="T57" fmla="*/ 0 h 775"/>
                <a:gd name="T58" fmla="*/ 0 w 631"/>
                <a:gd name="T59" fmla="*/ 0 h 775"/>
                <a:gd name="T60" fmla="*/ 0 w 631"/>
                <a:gd name="T61" fmla="*/ 0 h 775"/>
                <a:gd name="T62" fmla="*/ 0 w 631"/>
                <a:gd name="T63" fmla="*/ 0 h 775"/>
                <a:gd name="T64" fmla="*/ 0 w 631"/>
                <a:gd name="T65" fmla="*/ 0 h 775"/>
                <a:gd name="T66" fmla="*/ 0 w 631"/>
                <a:gd name="T67" fmla="*/ 0 h 775"/>
                <a:gd name="T68" fmla="*/ 0 w 631"/>
                <a:gd name="T69" fmla="*/ 0 h 775"/>
                <a:gd name="T70" fmla="*/ 0 w 631"/>
                <a:gd name="T71" fmla="*/ 0 h 775"/>
                <a:gd name="T72" fmla="*/ 0 w 631"/>
                <a:gd name="T73" fmla="*/ 0 h 775"/>
                <a:gd name="T74" fmla="*/ 0 w 631"/>
                <a:gd name="T75" fmla="*/ 0 h 775"/>
                <a:gd name="T76" fmla="*/ 0 w 631"/>
                <a:gd name="T77" fmla="*/ 0 h 775"/>
                <a:gd name="T78" fmla="*/ 0 w 631"/>
                <a:gd name="T79" fmla="*/ 0 h 775"/>
                <a:gd name="T80" fmla="*/ 0 w 631"/>
                <a:gd name="T81" fmla="*/ 0 h 775"/>
                <a:gd name="T82" fmla="*/ 0 w 631"/>
                <a:gd name="T83" fmla="*/ 0 h 775"/>
                <a:gd name="T84" fmla="*/ 0 w 631"/>
                <a:gd name="T85" fmla="*/ 0 h 775"/>
                <a:gd name="T86" fmla="*/ 0 w 631"/>
                <a:gd name="T87" fmla="*/ 0 h 775"/>
                <a:gd name="T88" fmla="*/ 0 w 631"/>
                <a:gd name="T89" fmla="*/ 0 h 775"/>
                <a:gd name="T90" fmla="*/ 0 w 631"/>
                <a:gd name="T91" fmla="*/ 0 h 775"/>
                <a:gd name="T92" fmla="*/ 0 w 631"/>
                <a:gd name="T93" fmla="*/ 0 h 775"/>
                <a:gd name="T94" fmla="*/ 0 w 631"/>
                <a:gd name="T95" fmla="*/ 0 h 775"/>
                <a:gd name="T96" fmla="*/ 0 w 631"/>
                <a:gd name="T97" fmla="*/ 0 h 775"/>
                <a:gd name="T98" fmla="*/ 0 w 631"/>
                <a:gd name="T99" fmla="*/ 0 h 775"/>
                <a:gd name="T100" fmla="*/ 0 w 631"/>
                <a:gd name="T101" fmla="*/ 0 h 775"/>
                <a:gd name="T102" fmla="*/ 0 w 631"/>
                <a:gd name="T103" fmla="*/ 0 h 775"/>
                <a:gd name="T104" fmla="*/ 0 w 631"/>
                <a:gd name="T105" fmla="*/ 0 h 775"/>
                <a:gd name="T106" fmla="*/ 0 w 631"/>
                <a:gd name="T107" fmla="*/ 0 h 775"/>
                <a:gd name="T108" fmla="*/ 0 w 631"/>
                <a:gd name="T109" fmla="*/ 0 h 775"/>
                <a:gd name="T110" fmla="*/ 0 w 631"/>
                <a:gd name="T111" fmla="*/ 0 h 775"/>
                <a:gd name="T112" fmla="*/ 0 w 631"/>
                <a:gd name="T113" fmla="*/ 0 h 775"/>
                <a:gd name="T114" fmla="*/ 0 w 631"/>
                <a:gd name="T115" fmla="*/ 0 h 775"/>
                <a:gd name="T116" fmla="*/ 0 w 631"/>
                <a:gd name="T117" fmla="*/ 0 h 775"/>
                <a:gd name="T118" fmla="*/ 0 w 631"/>
                <a:gd name="T119" fmla="*/ 0 h 775"/>
                <a:gd name="T120" fmla="*/ 0 w 631"/>
                <a:gd name="T121" fmla="*/ 0 h 775"/>
                <a:gd name="T122" fmla="*/ 0 w 631"/>
                <a:gd name="T123" fmla="*/ 0 h 775"/>
                <a:gd name="T124" fmla="*/ 0 w 631"/>
                <a:gd name="T125" fmla="*/ 0 h 775"/>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631"/>
                <a:gd name="T190" fmla="*/ 0 h 775"/>
                <a:gd name="T191" fmla="*/ 631 w 631"/>
                <a:gd name="T192" fmla="*/ 775 h 775"/>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631" h="775">
                  <a:moveTo>
                    <a:pt x="112" y="775"/>
                  </a:moveTo>
                  <a:lnTo>
                    <a:pt x="112" y="642"/>
                  </a:lnTo>
                  <a:lnTo>
                    <a:pt x="116" y="614"/>
                  </a:lnTo>
                  <a:lnTo>
                    <a:pt x="126" y="595"/>
                  </a:lnTo>
                  <a:lnTo>
                    <a:pt x="138" y="575"/>
                  </a:lnTo>
                  <a:lnTo>
                    <a:pt x="155" y="554"/>
                  </a:lnTo>
                  <a:lnTo>
                    <a:pt x="172" y="533"/>
                  </a:lnTo>
                  <a:lnTo>
                    <a:pt x="191" y="512"/>
                  </a:lnTo>
                  <a:lnTo>
                    <a:pt x="212" y="491"/>
                  </a:lnTo>
                  <a:lnTo>
                    <a:pt x="232" y="470"/>
                  </a:lnTo>
                  <a:lnTo>
                    <a:pt x="253" y="448"/>
                  </a:lnTo>
                  <a:lnTo>
                    <a:pt x="272" y="427"/>
                  </a:lnTo>
                  <a:lnTo>
                    <a:pt x="291" y="405"/>
                  </a:lnTo>
                  <a:lnTo>
                    <a:pt x="306" y="383"/>
                  </a:lnTo>
                  <a:lnTo>
                    <a:pt x="318" y="362"/>
                  </a:lnTo>
                  <a:lnTo>
                    <a:pt x="328" y="341"/>
                  </a:lnTo>
                  <a:lnTo>
                    <a:pt x="334" y="309"/>
                  </a:lnTo>
                  <a:lnTo>
                    <a:pt x="327" y="271"/>
                  </a:lnTo>
                  <a:lnTo>
                    <a:pt x="316" y="250"/>
                  </a:lnTo>
                  <a:lnTo>
                    <a:pt x="284" y="218"/>
                  </a:lnTo>
                  <a:lnTo>
                    <a:pt x="263" y="208"/>
                  </a:lnTo>
                  <a:lnTo>
                    <a:pt x="239" y="200"/>
                  </a:lnTo>
                  <a:lnTo>
                    <a:pt x="213" y="195"/>
                  </a:lnTo>
                  <a:lnTo>
                    <a:pt x="186" y="192"/>
                  </a:lnTo>
                  <a:lnTo>
                    <a:pt x="158" y="190"/>
                  </a:lnTo>
                  <a:lnTo>
                    <a:pt x="130" y="190"/>
                  </a:lnTo>
                  <a:lnTo>
                    <a:pt x="102" y="193"/>
                  </a:lnTo>
                  <a:lnTo>
                    <a:pt x="77" y="195"/>
                  </a:lnTo>
                  <a:lnTo>
                    <a:pt x="51" y="200"/>
                  </a:lnTo>
                  <a:lnTo>
                    <a:pt x="28" y="203"/>
                  </a:lnTo>
                  <a:lnTo>
                    <a:pt x="0" y="209"/>
                  </a:lnTo>
                  <a:lnTo>
                    <a:pt x="0" y="21"/>
                  </a:lnTo>
                  <a:lnTo>
                    <a:pt x="35" y="15"/>
                  </a:lnTo>
                  <a:lnTo>
                    <a:pt x="102" y="7"/>
                  </a:lnTo>
                  <a:lnTo>
                    <a:pt x="167" y="1"/>
                  </a:lnTo>
                  <a:lnTo>
                    <a:pt x="229" y="0"/>
                  </a:lnTo>
                  <a:lnTo>
                    <a:pt x="286" y="1"/>
                  </a:lnTo>
                  <a:lnTo>
                    <a:pt x="340" y="7"/>
                  </a:lnTo>
                  <a:lnTo>
                    <a:pt x="390" y="16"/>
                  </a:lnTo>
                  <a:lnTo>
                    <a:pt x="475" y="45"/>
                  </a:lnTo>
                  <a:lnTo>
                    <a:pt x="512" y="64"/>
                  </a:lnTo>
                  <a:lnTo>
                    <a:pt x="545" y="87"/>
                  </a:lnTo>
                  <a:lnTo>
                    <a:pt x="573" y="114"/>
                  </a:lnTo>
                  <a:lnTo>
                    <a:pt x="595" y="144"/>
                  </a:lnTo>
                  <a:lnTo>
                    <a:pt x="612" y="178"/>
                  </a:lnTo>
                  <a:lnTo>
                    <a:pt x="624" y="215"/>
                  </a:lnTo>
                  <a:lnTo>
                    <a:pt x="631" y="275"/>
                  </a:lnTo>
                  <a:lnTo>
                    <a:pt x="630" y="296"/>
                  </a:lnTo>
                  <a:lnTo>
                    <a:pt x="624" y="333"/>
                  </a:lnTo>
                  <a:lnTo>
                    <a:pt x="612" y="368"/>
                  </a:lnTo>
                  <a:lnTo>
                    <a:pt x="596" y="398"/>
                  </a:lnTo>
                  <a:lnTo>
                    <a:pt x="576" y="426"/>
                  </a:lnTo>
                  <a:lnTo>
                    <a:pt x="554" y="452"/>
                  </a:lnTo>
                  <a:lnTo>
                    <a:pt x="530" y="475"/>
                  </a:lnTo>
                  <a:lnTo>
                    <a:pt x="504" y="496"/>
                  </a:lnTo>
                  <a:lnTo>
                    <a:pt x="479" y="516"/>
                  </a:lnTo>
                  <a:lnTo>
                    <a:pt x="453" y="534"/>
                  </a:lnTo>
                  <a:lnTo>
                    <a:pt x="429" y="553"/>
                  </a:lnTo>
                  <a:lnTo>
                    <a:pt x="389" y="588"/>
                  </a:lnTo>
                  <a:lnTo>
                    <a:pt x="361" y="624"/>
                  </a:lnTo>
                  <a:lnTo>
                    <a:pt x="356" y="653"/>
                  </a:lnTo>
                  <a:lnTo>
                    <a:pt x="356" y="775"/>
                  </a:lnTo>
                  <a:lnTo>
                    <a:pt x="112" y="775"/>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13322" name="Rectangle 20"/>
            <p:cNvSpPr>
              <a:spLocks noChangeArrowheads="1"/>
            </p:cNvSpPr>
            <p:nvPr/>
          </p:nvSpPr>
          <p:spPr bwMode="auto">
            <a:xfrm>
              <a:off x="401" y="1759"/>
              <a:ext cx="54" cy="42"/>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sz="2400">
                <a:solidFill>
                  <a:schemeClr val="tx2"/>
                </a:solidFill>
                <a:latin typeface="Tahoma" panose="020B0604030504040204" pitchFamily="34"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0" presetClass="entr" presetSubtype="0" fill="hold" nodeType="clickEffect">
                                  <p:stCondLst>
                                    <p:cond delay="0"/>
                                  </p:stCondLst>
                                  <p:childTnLst>
                                    <p:set>
                                      <p:cBhvr>
                                        <p:cTn id="41" dur="1" fill="hold">
                                          <p:stCondLst>
                                            <p:cond delay="0"/>
                                          </p:stCondLst>
                                        </p:cTn>
                                        <p:tgtEl>
                                          <p:spTgt spid="4"/>
                                        </p:tgtEl>
                                        <p:attrNameLst>
                                          <p:attrName>style.visibility</p:attrName>
                                        </p:attrNameLst>
                                      </p:cBhvr>
                                      <p:to>
                                        <p:strVal val="visible"/>
                                      </p:to>
                                    </p:set>
                                    <p:animEffect transition="in" filter="fade">
                                      <p:cBhvr>
                                        <p:cTn id="4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a:xfrm>
            <a:off x="755650" y="476250"/>
            <a:ext cx="7993063" cy="1081088"/>
          </a:xfrm>
        </p:spPr>
        <p:txBody>
          <a:bodyPr/>
          <a:lstStyle/>
          <a:p>
            <a:r>
              <a:rPr lang="en-GB" altLang="en-US" smtClean="0"/>
              <a:t>Importance of VISION?</a:t>
            </a:r>
          </a:p>
        </p:txBody>
      </p:sp>
      <p:sp>
        <p:nvSpPr>
          <p:cNvPr id="3" name="Content Placeholder 2"/>
          <p:cNvSpPr>
            <a:spLocks noGrp="1"/>
          </p:cNvSpPr>
          <p:nvPr>
            <p:ph idx="1"/>
          </p:nvPr>
        </p:nvSpPr>
        <p:spPr>
          <a:xfrm>
            <a:off x="755650" y="2133600"/>
            <a:ext cx="7543800" cy="3886200"/>
          </a:xfrm>
        </p:spPr>
        <p:txBody>
          <a:bodyPr/>
          <a:lstStyle/>
          <a:p>
            <a:r>
              <a:rPr lang="en-GB" altLang="en-US" smtClean="0"/>
              <a:t>The Vision answers the simple question </a:t>
            </a:r>
          </a:p>
          <a:p>
            <a:pPr lvl="1"/>
            <a:r>
              <a:rPr lang="en-GB" altLang="en-US" smtClean="0"/>
              <a:t>"Why are we here? (as a business)".  </a:t>
            </a:r>
          </a:p>
          <a:p>
            <a:r>
              <a:rPr lang="en-GB" altLang="en-US" smtClean="0"/>
              <a:t>The Vision is the Goal.  </a:t>
            </a:r>
          </a:p>
          <a:p>
            <a:pPr lvl="1"/>
            <a:r>
              <a:rPr lang="en-GB" altLang="en-US" smtClean="0"/>
              <a:t>It is not the same as a strategy;</a:t>
            </a:r>
            <a:r>
              <a:rPr lang="en-GB" altLang="en-US" b="1" smtClean="0"/>
              <a:t> </a:t>
            </a:r>
          </a:p>
          <a:p>
            <a:pPr lvl="1"/>
            <a:r>
              <a:rPr lang="en-GB" altLang="en-US" smtClean="0"/>
              <a:t>Business strategy tells you how a company is going to achieve (or maintain) its Vision.  </a:t>
            </a:r>
          </a:p>
          <a:p>
            <a:pPr lvl="2"/>
            <a:r>
              <a:rPr lang="en-GB" altLang="en-US" smtClean="0"/>
              <a:t>The strategy is a plan, </a:t>
            </a:r>
          </a:p>
          <a:p>
            <a:pPr lvl="2"/>
            <a:r>
              <a:rPr lang="en-GB" altLang="en-US" smtClean="0"/>
              <a:t>The tactics are how the plan will be executed, and </a:t>
            </a:r>
          </a:p>
          <a:p>
            <a:pPr lvl="2"/>
            <a:r>
              <a:rPr lang="en-GB" altLang="en-US" smtClean="0"/>
              <a:t>The Vision is the end-result.</a:t>
            </a:r>
          </a:p>
          <a:p>
            <a:endParaRPr lang="en-GB" altLang="en-US"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dvAuto="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NewsPrint">
  <a:themeElements>
    <a:clrScheme name="Custom 4">
      <a:dk1>
        <a:sysClr val="windowText" lastClr="000000"/>
      </a:dk1>
      <a:lt1>
        <a:sysClr val="window" lastClr="FFFFFF"/>
      </a:lt1>
      <a:dk2>
        <a:srgbClr val="303030"/>
      </a:dk2>
      <a:lt2>
        <a:srgbClr val="DEDEE0"/>
      </a:lt2>
      <a:accent1>
        <a:srgbClr val="BE0F34"/>
      </a:accent1>
      <a:accent2>
        <a:srgbClr val="726056"/>
      </a:accent2>
      <a:accent3>
        <a:srgbClr val="AC956E"/>
      </a:accent3>
      <a:accent4>
        <a:srgbClr val="808DA9"/>
      </a:accent4>
      <a:accent5>
        <a:srgbClr val="424E5B"/>
      </a:accent5>
      <a:accent6>
        <a:srgbClr val="730E00"/>
      </a:accent6>
      <a:hlink>
        <a:srgbClr val="CC0000"/>
      </a:hlink>
      <a:folHlink>
        <a:srgbClr val="D89243"/>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NewsPrint">
      <a:fillStyleLst>
        <a:solidFill>
          <a:schemeClr val="phClr"/>
        </a:solidFill>
        <a:gradFill rotWithShape="1">
          <a:gsLst>
            <a:gs pos="0">
              <a:schemeClr val="phClr">
                <a:tint val="37000"/>
                <a:hueMod val="100000"/>
                <a:satMod val="200000"/>
                <a:lumMod val="88000"/>
              </a:schemeClr>
            </a:gs>
            <a:gs pos="100000">
              <a:schemeClr val="phClr">
                <a:tint val="53000"/>
                <a:shade val="100000"/>
                <a:hueMod val="100000"/>
                <a:satMod val="350000"/>
                <a:lumMod val="79000"/>
              </a:schemeClr>
            </a:gs>
          </a:gsLst>
          <a:lin ang="5400000" scaled="1"/>
        </a:gradFill>
        <a:gradFill rotWithShape="1">
          <a:gsLst>
            <a:gs pos="0">
              <a:schemeClr val="phClr">
                <a:tint val="83000"/>
                <a:shade val="100000"/>
                <a:alpha val="100000"/>
                <a:hueMod val="100000"/>
                <a:satMod val="220000"/>
                <a:lumMod val="90000"/>
              </a:schemeClr>
            </a:gs>
            <a:gs pos="76000">
              <a:schemeClr val="phClr">
                <a:shade val="100000"/>
              </a:schemeClr>
            </a:gs>
            <a:gs pos="100000">
              <a:schemeClr val="phClr">
                <a:shade val="93000"/>
                <a:alpha val="100000"/>
                <a:satMod val="100000"/>
                <a:lumMod val="93000"/>
              </a:schemeClr>
            </a:gs>
          </a:gsLst>
          <a:path path="circle">
            <a:fillToRect l="15000" t="15000" r="100000" b="100000"/>
          </a:path>
        </a:gradFill>
      </a:fillStyleLst>
      <a:lnStyleLst>
        <a:ln w="15875" cap="flat" cmpd="sng" algn="ctr">
          <a:solidFill>
            <a:schemeClr val="phClr"/>
          </a:solidFill>
          <a:prstDash val="solid"/>
        </a:ln>
        <a:ln w="22225" cap="flat" cmpd="sng" algn="ctr">
          <a:solidFill>
            <a:schemeClr val="phClr"/>
          </a:solidFill>
          <a:prstDash val="solid"/>
        </a:ln>
        <a:ln w="34925" cap="flat" cmpd="sng" algn="ctr">
          <a:solidFill>
            <a:schemeClr val="phClr"/>
          </a:solidFill>
          <a:prstDash val="solid"/>
        </a:ln>
      </a:lnStyleLst>
      <a:effectStyleLst>
        <a:effectStyle>
          <a:effectLst>
            <a:outerShdw blurRad="50800" dist="12700" dir="5280000" rotWithShape="0">
              <a:srgbClr val="000000">
                <a:alpha val="40000"/>
              </a:srgbClr>
            </a:outerShdw>
          </a:effectLst>
        </a:effectStyle>
        <a:effectStyle>
          <a:effectLst>
            <a:outerShdw blurRad="38100" dist="38100" dir="5400000" rotWithShape="0">
              <a:srgbClr val="000000">
                <a:alpha val="35000"/>
              </a:srgbClr>
            </a:outerShdw>
          </a:effectLst>
        </a:effectStyle>
        <a:effectStyle>
          <a:effectLst>
            <a:outerShdw blurRad="38100" dist="38100" dir="5400000" rotWithShape="0">
              <a:srgbClr val="000000">
                <a:alpha val="35000"/>
              </a:srgbClr>
            </a:outerShdw>
          </a:effectLst>
          <a:scene3d>
            <a:camera prst="orthographicFront">
              <a:rot lat="0" lon="0" rev="0"/>
            </a:camera>
            <a:lightRig rig="brightRoom" dir="tl"/>
          </a:scene3d>
          <a:sp3d contourW="12700">
            <a:bevelT w="31750" h="12700"/>
            <a:contourClr>
              <a:schemeClr val="phClr"/>
            </a:contourClr>
          </a:sp3d>
        </a:effectStyle>
      </a:effectStyleLst>
      <a:bgFillStyleLst>
        <a:solidFill>
          <a:schemeClr val="phClr"/>
        </a:solidFill>
        <a:gradFill rotWithShape="1">
          <a:gsLst>
            <a:gs pos="0">
              <a:schemeClr val="phClr">
                <a:tint val="93000"/>
              </a:schemeClr>
            </a:gs>
            <a:gs pos="100000">
              <a:schemeClr val="phClr">
                <a:shade val="55000"/>
              </a:schemeClr>
            </a:gs>
          </a:gsLst>
          <a:lin ang="5400000" scaled="1"/>
        </a:gradFill>
        <a:blipFill rotWithShape="1">
          <a:blip xmlns:r="http://schemas.openxmlformats.org/officeDocument/2006/relationships" r:embed="rId1">
            <a:duotone>
              <a:schemeClr val="phClr">
                <a:shade val="20000"/>
                <a:satMod val="350000"/>
                <a:lumMod val="125000"/>
              </a:schemeClr>
              <a:schemeClr val="phClr">
                <a:tint val="90000"/>
                <a:satMod val="250000"/>
              </a:schemeClr>
            </a:duotone>
          </a:blip>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Newsprint</Template>
  <TotalTime>1579</TotalTime>
  <Words>1868</Words>
  <Application>Microsoft Office PowerPoint</Application>
  <PresentationFormat>On-screen Show (4:3)</PresentationFormat>
  <Paragraphs>228</Paragraphs>
  <Slides>45</Slides>
  <Notes>0</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45</vt:i4>
      </vt:variant>
    </vt:vector>
  </HeadingPairs>
  <TitlesOfParts>
    <vt:vector size="52" baseType="lpstr">
      <vt:lpstr>Arial</vt:lpstr>
      <vt:lpstr>Calibri</vt:lpstr>
      <vt:lpstr>Arial Black</vt:lpstr>
      <vt:lpstr>Tahoma</vt:lpstr>
      <vt:lpstr>Times New Roman</vt:lpstr>
      <vt:lpstr>NewsPrint</vt:lpstr>
      <vt:lpstr>Microsoft Clip Gallery</vt:lpstr>
      <vt:lpstr>IS3S661 Strategic IS Management    </vt:lpstr>
      <vt:lpstr>Last Week …A Strategy Life-Cycle</vt:lpstr>
      <vt:lpstr>Strategy Initiation</vt:lpstr>
      <vt:lpstr>Understanding the Environmental Factors in Strategic Planning</vt:lpstr>
      <vt:lpstr>Internal &amp; External Environment</vt:lpstr>
      <vt:lpstr>Strategy Initiation</vt:lpstr>
      <vt:lpstr>Vision and Environmental Analysis</vt:lpstr>
      <vt:lpstr>VISION</vt:lpstr>
      <vt:lpstr>Importance of VISION?</vt:lpstr>
      <vt:lpstr>Importance of VISION?</vt:lpstr>
      <vt:lpstr>Importance of VISION?</vt:lpstr>
      <vt:lpstr>Mission Statement Considerations</vt:lpstr>
      <vt:lpstr>Vision / Mission Statement</vt:lpstr>
      <vt:lpstr>Vision and Strategy</vt:lpstr>
      <vt:lpstr>MISSION &amp; VISION</vt:lpstr>
      <vt:lpstr>Google’s Vision</vt:lpstr>
      <vt:lpstr>PowerPoint Presentation</vt:lpstr>
      <vt:lpstr>General Motors’ Vision</vt:lpstr>
      <vt:lpstr>Volkswagen Vision</vt:lpstr>
      <vt:lpstr>PowerPoint Presentation</vt:lpstr>
      <vt:lpstr>PowerPoint Presentation</vt:lpstr>
      <vt:lpstr>Vision &amp; Strategy</vt:lpstr>
      <vt:lpstr>Do Strategies Change?</vt:lpstr>
      <vt:lpstr>Evolving Visions &amp; Strategies</vt:lpstr>
      <vt:lpstr>Ever Changing Strategies …</vt:lpstr>
      <vt:lpstr>Environmental Analysis</vt:lpstr>
      <vt:lpstr>Porter’s Five Forces</vt:lpstr>
      <vt:lpstr>PowerPoint Presentation</vt:lpstr>
      <vt:lpstr>1. Industry Rivalry</vt:lpstr>
      <vt:lpstr>1. Industry Rivalry</vt:lpstr>
      <vt:lpstr>2. Threat of New Entrants</vt:lpstr>
      <vt:lpstr>2. Threat of New Entrants</vt:lpstr>
      <vt:lpstr>3. Threat of Substitute Products &amp; Services</vt:lpstr>
      <vt:lpstr>3. Threat of Substitute Products &amp; Services</vt:lpstr>
      <vt:lpstr>4. Bargaining Power of Suppliers</vt:lpstr>
      <vt:lpstr>4. Bargaining Power of Suppliers</vt:lpstr>
      <vt:lpstr>5. Bargaining Power of Buyers</vt:lpstr>
      <vt:lpstr>5. Bargaining Power of Buyers</vt:lpstr>
      <vt:lpstr>Examples of Where the Power Lies in Different Markets</vt:lpstr>
      <vt:lpstr>Porter’s 5 Forces …</vt:lpstr>
      <vt:lpstr>Using Porter’s 5F</vt:lpstr>
      <vt:lpstr>Using Porter’s 5F</vt:lpstr>
      <vt:lpstr>Using Porter’s 5F</vt:lpstr>
      <vt:lpstr>Summary</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IS3S603 e-Business Systems &amp; Strategy</dc:title>
  <dc:creator>Kidner</dc:creator>
  <cp:lastModifiedBy>David Kidner</cp:lastModifiedBy>
  <cp:revision>124</cp:revision>
  <dcterms:created xsi:type="dcterms:W3CDTF">2015-09-27T11:09:28Z</dcterms:created>
  <dcterms:modified xsi:type="dcterms:W3CDTF">2019-10-01T08:41:18Z</dcterms:modified>
</cp:coreProperties>
</file>