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g" Type="http://schemas.openxmlformats.org/officeDocument/2006/relationships/image"/><Relationship Id="rId2" Target="/ppt/media/image2.jp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ppt/media/img_cc_black.png" Type="http://schemas.openxmlformats.org/officeDocument/2006/relationships/image"/><Relationship Id="rId6" Target="ppt/presentation.xml" Type="http://schemas.openxmlformats.org/officeDocument/2006/relationships/officeDocument"/><Relationship Id="rId7" Target="docProps/core.xml" Type="http://schemas.openxmlformats.org/package/2006/relationships/metadata/core-properties"/><Relationship Id="rId8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9144000" cy="5143500"/>
  <p:embeddedFontLst/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tableStyles.xml" Type="http://schemas.openxmlformats.org/officeDocument/2006/relationships/tableStyles"/><Relationship Id="rId29" Target="presProps.xml" Type="http://schemas.openxmlformats.org/officeDocument/2006/relationships/presProps"/><Relationship Id="rId30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1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569214"/>
            <a:ext cx="7543800" cy="2674619"/>
          </a:xfrm>
        </p:spPr>
        <p:txBody>
          <a:bodyPr anchor="b" rtlCol="0" vert="horz">
            <a:normAutofit/>
          </a:bodyPr>
          <a:lstStyle>
            <a:lvl1pPr algn="l" lvl="0">
              <a:lnSpc>
                <a:spcPct val="85000"/>
              </a:lnSpc>
              <a:defRPr baseline="0" dirty="0" lang="en-US" spc="-38"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ubtitle 2"/>
          <p:cNvSpPr>
            <a:spLocks noGrp="true"/>
          </p:cNvSpPr>
          <p:nvPr>
            <p:ph idx="1" type="subTitle"/>
          </p:nvPr>
        </p:nvSpPr>
        <p:spPr>
          <a:xfrm rot="0">
            <a:off x="825038" y="3341715"/>
            <a:ext cx="7543800" cy="857250"/>
          </a:xfrm>
        </p:spPr>
        <p:txBody>
          <a:bodyPr lIns="91440" rIns="91440" rtlCol="0" vert="horz">
            <a:normAutofit/>
          </a:bodyPr>
          <a:lstStyle>
            <a:lvl1pPr algn="l" indent="0" lvl="0" marL="0">
              <a:buNone/>
              <a:defRPr baseline="0" cap="all" dirty="0" lang="en-US" spc="150" sz="1800">
                <a:solidFill>
                  <a:schemeClr val="tx2"/>
                </a:solidFill>
                <a:latin typeface="+mj-lt"/>
              </a:defRPr>
            </a:lvl1pPr>
            <a:lvl2pPr algn="ctr" indent="0" lvl="1" marL="342900">
              <a:buNone/>
              <a:defRPr dirty="0" lang="en-US" sz="1800"/>
            </a:lvl2pPr>
            <a:lvl3pPr algn="ctr" indent="0" lvl="2" marL="685800">
              <a:buNone/>
              <a:defRPr dirty="0" lang="en-US" sz="1800"/>
            </a:lvl3pPr>
            <a:lvl4pPr algn="ctr" indent="0" lvl="3" marL="1028700">
              <a:buNone/>
              <a:defRPr dirty="0" lang="en-US" sz="1500"/>
            </a:lvl4pPr>
            <a:lvl5pPr algn="ctr" indent="0" lvl="4" marL="1371600">
              <a:buNone/>
              <a:defRPr dirty="0" lang="en-US" sz="1500"/>
            </a:lvl5pPr>
            <a:lvl6pPr algn="ctr" indent="0" lvl="5" marL="1714500">
              <a:buNone/>
              <a:defRPr dirty="0" lang="en-US" sz="1500"/>
            </a:lvl6pPr>
            <a:lvl7pPr algn="ctr" indent="0" lvl="6" marL="2057400">
              <a:buNone/>
              <a:defRPr dirty="0" lang="en-US" sz="1500"/>
            </a:lvl7pPr>
            <a:lvl8pPr algn="ctr" indent="0" lvl="7" marL="2400300">
              <a:buNone/>
              <a:defRPr dirty="0" lang="en-US" sz="1500"/>
            </a:lvl8pPr>
            <a:lvl9pPr algn="ctr" indent="0" lvl="8" marL="2743200">
              <a:buNone/>
              <a:defRPr dirty="0" lang="en-US" sz="1500"/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 rot="0"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idx="1" type="body"/>
          </p:nvPr>
        </p:nvSpPr>
        <p:spPr/>
        <p:txBody>
          <a:bodyPr bIns="0" lIns="45720" rIns="45720" rtlCol="0" tIns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Vertical Title 1"/>
          <p:cNvSpPr>
            <a:spLocks noGrp="true"/>
          </p:cNvSpPr>
          <p:nvPr>
            <p:ph type="title"/>
          </p:nvPr>
        </p:nvSpPr>
        <p:spPr>
          <a:xfrm rot="0">
            <a:off x="6543674" y="311084"/>
            <a:ext cx="1971675" cy="4318066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Vertical Text Placeholder 2"/>
          <p:cNvSpPr>
            <a:spLocks noGrp="true"/>
          </p:cNvSpPr>
          <p:nvPr>
            <p:ph idx="1" type="body"/>
          </p:nvPr>
        </p:nvSpPr>
        <p:spPr>
          <a:xfrm rot="0">
            <a:off x="628650" y="311083"/>
            <a:ext cx="5800725" cy="4318066"/>
          </a:xfrm>
        </p:spPr>
        <p:txBody>
          <a:bodyPr bIns="0" lIns="45720" rIns="45720" rtlCol="0" tIns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 mar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7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569214"/>
            <a:ext cx="7543800" cy="2674619"/>
          </a:xfrm>
        </p:spPr>
        <p:txBody>
          <a:bodyPr anchor="b" rtlCol="0" vert="horz">
            <a:normAutofit/>
          </a:bodyPr>
          <a:lstStyle>
            <a:lvl1pPr lvl="0">
              <a:lnSpc>
                <a:spcPct val="85000"/>
              </a:lnSpc>
              <a:defRPr dirty="0" 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3339846"/>
            <a:ext cx="7543800" cy="857250"/>
          </a:xfrm>
        </p:spPr>
        <p:txBody>
          <a:bodyPr anchor="t" lIns="91440" rIns="91440" rtlCol="0" vert="horz">
            <a:normAutofit/>
          </a:bodyPr>
          <a:lstStyle>
            <a:lvl1pPr indent="0" lvl="0" marL="0">
              <a:buNone/>
              <a:defRPr baseline="0" cap="all" dirty="0" lang="en-US" spc="150" sz="1800">
                <a:solidFill>
                  <a:schemeClr val="tx2"/>
                </a:solidFill>
                <a:latin typeface="+mj-lt"/>
              </a:defRPr>
            </a:lvl1pPr>
            <a:lvl2pPr indent="0" lvl="1" marL="342900">
              <a:buNone/>
              <a:defRPr dirty="0" lang="en-US" sz="135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685800">
              <a:buNone/>
              <a:defRPr dirty="0" lang="en-US" sz="12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0287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3716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17145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0574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24003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2743200">
              <a:buNone/>
              <a:defRPr dirty="0" lang="en-US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cxnSp>
        <p:nvCxnSpPr>
          <p:cNvPr id="9" name="Straight Connector 8"/>
          <p:cNvCxnSpPr/>
          <p:nvPr/>
        </p:nvCxnSpPr>
        <p:spPr>
          <a:xfrm rot="0"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>
          <a:xfrm rot="0">
            <a:off x="822959" y="214953"/>
            <a:ext cx="7543800" cy="1088068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22959" y="1384301"/>
            <a:ext cx="3703320" cy="301752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4663439" y="1384301"/>
            <a:ext cx="3703320" cy="301752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true"/>
          </p:cNvSpPr>
          <p:nvPr>
            <p:ph type="title"/>
          </p:nvPr>
        </p:nvSpPr>
        <p:spPr>
          <a:xfrm rot="0">
            <a:off x="822959" y="214953"/>
            <a:ext cx="7543800" cy="1088068"/>
          </a:xfrm>
        </p:spPr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1384539"/>
            <a:ext cx="3703320" cy="552212"/>
          </a:xfrm>
        </p:spPr>
        <p:txBody>
          <a:bodyPr anchor="ctr" lIns="91440" rIns="91440" rtlCol="0" vert="horz">
            <a:normAutofit/>
          </a:bodyPr>
          <a:lstStyle>
            <a:lvl1pPr indent="0" lvl="0" marL="0">
              <a:buNone/>
              <a:defRPr baseline="0" cap="all" dirty="0" lang="en-US" sz="1500">
                <a:solidFill>
                  <a:schemeClr val="tx2"/>
                </a:solidFill>
                <a:latin typeface="+mn-lt"/>
              </a:defRPr>
            </a:lvl1pPr>
            <a:lvl2pPr indent="0" lvl="1" marL="342900">
              <a:buNone/>
              <a:defRPr b="1" dirty="0" lang="en-US" sz="1500">
                <a:latin typeface="+mn-lt"/>
              </a:defRPr>
            </a:lvl2pPr>
            <a:lvl3pPr indent="0" lvl="2" marL="685800">
              <a:buNone/>
              <a:defRPr b="1" dirty="0" lang="en-US" sz="1350">
                <a:latin typeface="+mn-lt"/>
              </a:defRPr>
            </a:lvl3pPr>
            <a:lvl4pPr indent="0" lvl="3" marL="1028700">
              <a:buNone/>
              <a:defRPr b="1" dirty="0" lang="en-US" sz="1200">
                <a:latin typeface="+mn-lt"/>
              </a:defRPr>
            </a:lvl4pPr>
            <a:lvl5pPr indent="0" lvl="4" marL="1371600">
              <a:buNone/>
              <a:defRPr b="1" dirty="0" lang="en-US" sz="1200">
                <a:latin typeface="+mn-lt"/>
              </a:defRPr>
            </a:lvl5pPr>
            <a:lvl6pPr indent="0" lvl="5" marL="1714500">
              <a:buNone/>
              <a:defRPr b="1" dirty="0" lang="en-US" sz="1200">
                <a:latin typeface="+mn-lt"/>
              </a:defRPr>
            </a:lvl6pPr>
            <a:lvl7pPr indent="0" lvl="6" marL="2057400">
              <a:buNone/>
              <a:defRPr b="1" dirty="0" lang="en-US" sz="1200">
                <a:latin typeface="+mn-lt"/>
              </a:defRPr>
            </a:lvl7pPr>
            <a:lvl8pPr indent="0" lvl="7" marL="2400300">
              <a:buNone/>
              <a:defRPr b="1" dirty="0" lang="en-US" sz="1200">
                <a:latin typeface="+mn-lt"/>
              </a:defRPr>
            </a:lvl8pPr>
            <a:lvl9pPr indent="0" lvl="8" marL="2743200">
              <a:buNone/>
              <a:defRPr b="1" dirty="0" lang="en-US" sz="12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idx="2"/>
          </p:nvPr>
        </p:nvSpPr>
        <p:spPr>
          <a:xfrm rot="0">
            <a:off x="822959" y="1936751"/>
            <a:ext cx="3703320" cy="253365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63439" y="1384539"/>
            <a:ext cx="3703320" cy="552212"/>
          </a:xfrm>
        </p:spPr>
        <p:txBody>
          <a:bodyPr anchor="ctr" lIns="91440" rIns="91440" rtlCol="0" vert="horz">
            <a:normAutofit/>
          </a:bodyPr>
          <a:lstStyle>
            <a:lvl1pPr indent="0" lvl="0" marL="0">
              <a:buNone/>
              <a:defRPr baseline="0" cap="all" dirty="0" lang="en-US" sz="1500">
                <a:solidFill>
                  <a:schemeClr val="tx2"/>
                </a:solidFill>
                <a:latin typeface="+mn-lt"/>
              </a:defRPr>
            </a:lvl1pPr>
            <a:lvl2pPr indent="0" lvl="1" marL="342900">
              <a:buNone/>
              <a:defRPr b="1" dirty="0" lang="en-US" sz="1500">
                <a:latin typeface="+mn-lt"/>
              </a:defRPr>
            </a:lvl2pPr>
            <a:lvl3pPr indent="0" lvl="2" marL="685800">
              <a:buNone/>
              <a:defRPr b="1" dirty="0" lang="en-US" sz="1350">
                <a:latin typeface="+mn-lt"/>
              </a:defRPr>
            </a:lvl3pPr>
            <a:lvl4pPr indent="0" lvl="3" marL="1028700">
              <a:buNone/>
              <a:defRPr b="1" dirty="0" lang="en-US" sz="1200">
                <a:latin typeface="+mn-lt"/>
              </a:defRPr>
            </a:lvl4pPr>
            <a:lvl5pPr indent="0" lvl="4" marL="1371600">
              <a:buNone/>
              <a:defRPr b="1" dirty="0" lang="en-US" sz="1200">
                <a:latin typeface="+mn-lt"/>
              </a:defRPr>
            </a:lvl5pPr>
            <a:lvl6pPr indent="0" lvl="5" marL="1714500">
              <a:buNone/>
              <a:defRPr b="1" dirty="0" lang="en-US" sz="1200">
                <a:latin typeface="+mn-lt"/>
              </a:defRPr>
            </a:lvl6pPr>
            <a:lvl7pPr indent="0" lvl="6" marL="2057400">
              <a:buNone/>
              <a:defRPr b="1" dirty="0" lang="en-US" sz="1200">
                <a:latin typeface="+mn-lt"/>
              </a:defRPr>
            </a:lvl7pPr>
            <a:lvl8pPr indent="0" lvl="7" marL="2400300">
              <a:buNone/>
              <a:defRPr b="1" dirty="0" lang="en-US" sz="1200">
                <a:latin typeface="+mn-lt"/>
              </a:defRPr>
            </a:lvl8pPr>
            <a:lvl9pPr indent="0" lvl="8" marL="2743200">
              <a:buNone/>
              <a:defRPr b="1" dirty="0" lang="en-US" sz="12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4"/>
          </p:nvPr>
        </p:nvSpPr>
        <p:spPr>
          <a:xfrm rot="0">
            <a:off x="4663439" y="1936751"/>
            <a:ext cx="3703320" cy="253365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 rot="0"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 rot="0"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7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8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rot="0"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342900" y="445769"/>
            <a:ext cx="2400300" cy="1714500"/>
          </a:xfrm>
        </p:spPr>
        <p:txBody>
          <a:bodyPr anchor="b" rtlCol="0" vert="horz">
            <a:normAutofit/>
          </a:bodyPr>
          <a:lstStyle>
            <a:lvl1pPr lvl="0">
              <a:defRPr dirty="0" lang="en-US" sz="27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3600450" y="548640"/>
            <a:ext cx="4869179" cy="3943350"/>
          </a:xfrm>
        </p:spPr>
        <p:txBody>
          <a:bodyPr rtlCol="0" vert="horz"/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342900" y="2194560"/>
            <a:ext cx="2400300" cy="2534343"/>
          </a:xfrm>
        </p:spPr>
        <p:txBody>
          <a:bodyPr lIns="91440" rIns="91440" rtlCol="0" vert="horz">
            <a:normAutofit/>
          </a:bodyPr>
          <a:lstStyle>
            <a:lvl1pPr indent="0" lvl="0" marL="0">
              <a:buNone/>
              <a:defRPr dirty="0" lang="en-US" sz="1125">
                <a:solidFill>
                  <a:srgbClr val="ffffff"/>
                </a:solidFill>
              </a:defRPr>
            </a:lvl1pPr>
            <a:lvl2pPr indent="0" lvl="1" marL="342900">
              <a:buNone/>
              <a:defRPr dirty="0" lang="en-US" sz="900"/>
            </a:lvl2pPr>
            <a:lvl3pPr indent="0" lvl="2" marL="685800">
              <a:buNone/>
              <a:defRPr dirty="0" lang="en-US" sz="750"/>
            </a:lvl3pPr>
            <a:lvl4pPr indent="0" lvl="3" marL="1028700">
              <a:buNone/>
              <a:defRPr dirty="0" lang="en-US" sz="675"/>
            </a:lvl4pPr>
            <a:lvl5pPr indent="0" lvl="4" marL="1371600">
              <a:buNone/>
              <a:defRPr dirty="0" lang="en-US" sz="675"/>
            </a:lvl5pPr>
            <a:lvl6pPr indent="0" lvl="5" marL="1714500">
              <a:buNone/>
              <a:defRPr dirty="0" lang="en-US" sz="675"/>
            </a:lvl6pPr>
            <a:lvl7pPr indent="0" lvl="6" marL="2057400">
              <a:buNone/>
              <a:defRPr dirty="0" lang="en-US" sz="675"/>
            </a:lvl7pPr>
            <a:lvl8pPr indent="0" lvl="7" marL="2400300">
              <a:buNone/>
              <a:defRPr dirty="0" lang="en-US" sz="675"/>
            </a:lvl8pPr>
            <a:lvl9pPr indent="0" lvl="8" marL="2743200">
              <a:buNone/>
              <a:defRPr dirty="0" lang="en-US" sz="675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>
          <a:xfrm rot="0">
            <a:off x="349134" y="4844839"/>
            <a:ext cx="1963883" cy="273844"/>
          </a:xfrm>
        </p:spPr>
        <p:txBody>
          <a:bodyPr rtlCol="0" vert="horz"/>
          <a:lstStyle>
            <a:lvl1pPr algn="l"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>
          <a:xfrm rot="0">
            <a:off x="3600450" y="4844839"/>
            <a:ext cx="3486150" cy="273844"/>
          </a:xfrm>
        </p:spPr>
        <p:txBody>
          <a:bodyPr rtlCol="0" vert="horz"/>
          <a:lstStyle>
            <a:lvl1pPr algn="l" lvl="0">
              <a:defRPr dirty="0" lang="en-US">
                <a:solidFill>
                  <a:schemeClr val="tx2"/>
                </a:solidFill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chemeClr val="tx2"/>
                </a:solidFill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 rot="0"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>
          <a:xfrm rot="0">
            <a:off x="822959" y="3806189"/>
            <a:ext cx="7584948" cy="617220"/>
          </a:xfrm>
        </p:spPr>
        <p:txBody>
          <a:bodyPr anchor="b" bIns="0" lIns="91440" rIns="91440" rtlCol="0" tIns="0" vert="horz">
            <a:noAutofit/>
          </a:bodyPr>
          <a:lstStyle>
            <a:lvl1pPr lvl="0">
              <a:defRPr dirty="0" lang="en-US" sz="27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11" y="0"/>
            <a:ext cx="9143989" cy="3686307"/>
          </a:xfrm>
          <a:blipFill dpi="0" rotWithShape="1">
            <a:blip r:embed="rId2"/>
            <a:stretch>
              <a:fillRect/>
            </a:stretch>
          </a:blipFill>
        </p:spPr>
        <p:txBody>
          <a:bodyPr anchor="t" lIns="457200" rtlCol="0" tIns="457200" vert="horz"/>
          <a:lstStyle>
            <a:lvl1pPr indent="0" lvl="0" marL="0">
              <a:buNone/>
              <a:defRPr dirty="0" lang="en-US" sz="2400">
                <a:solidFill>
                  <a:schemeClr val="bg1"/>
                </a:solidFill>
              </a:defRPr>
            </a:lvl1pPr>
            <a:lvl2pPr indent="0" lvl="1" marL="342900">
              <a:buNone/>
              <a:defRPr dirty="0" lang="en-US" sz="2100"/>
            </a:lvl2pPr>
            <a:lvl3pPr indent="0" lvl="2" marL="685800">
              <a:buNone/>
              <a:defRPr dirty="0" lang="en-US" sz="1800"/>
            </a:lvl3pPr>
            <a:lvl4pPr indent="0" lvl="3" marL="1028700">
              <a:buNone/>
              <a:defRPr dirty="0" lang="en-US" sz="1500"/>
            </a:lvl4pPr>
            <a:lvl5pPr indent="0" lvl="4" marL="1371600">
              <a:buNone/>
              <a:defRPr dirty="0" lang="en-US" sz="1500"/>
            </a:lvl5pPr>
            <a:lvl6pPr indent="0" lvl="5" marL="1714500">
              <a:buNone/>
              <a:defRPr dirty="0" lang="en-US" sz="1500"/>
            </a:lvl6pPr>
            <a:lvl7pPr indent="0" lvl="6" marL="2057400">
              <a:buNone/>
              <a:defRPr dirty="0" lang="en-US" sz="1500"/>
            </a:lvl7pPr>
            <a:lvl8pPr indent="0" lvl="7" marL="2400300">
              <a:buNone/>
              <a:defRPr dirty="0" lang="en-US" sz="1500"/>
            </a:lvl8pPr>
            <a:lvl9pPr indent="0" lvl="8" marL="2743200">
              <a:buNone/>
              <a:defRPr dirty="0" lang="en-US" sz="1500"/>
            </a:lvl9pPr>
          </a:lstStyle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Text Placeholder 3"/>
          <p:cNvSpPr>
            <a:spLocks noGrp="true"/>
          </p:cNvSpPr>
          <p:nvPr>
            <p:ph idx="2" type="body"/>
          </p:nvPr>
        </p:nvSpPr>
        <p:spPr>
          <a:xfrm rot="0">
            <a:off x="822959" y="4430266"/>
            <a:ext cx="7584948" cy="445770"/>
          </a:xfrm>
        </p:spPr>
        <p:txBody>
          <a:bodyPr bIns="0" lIns="91440" rIns="91440" rtlCol="0" tIns="0" vert="horz">
            <a:normAutofit/>
          </a:bodyPr>
          <a:lstStyle>
            <a:lvl1pPr indent="0" lvl="0" marL="0">
              <a:spcBef>
                <a:spcPts val="0"/>
              </a:spcBef>
              <a:spcAft>
                <a:spcPts val="450"/>
              </a:spcAft>
              <a:buNone/>
              <a:defRPr dirty="0" lang="en-US" sz="1125">
                <a:solidFill>
                  <a:srgbClr val="ffffff"/>
                </a:solidFill>
              </a:defRPr>
            </a:lvl1pPr>
            <a:lvl2pPr indent="0" lvl="1" marL="342900">
              <a:buNone/>
              <a:defRPr dirty="0" lang="en-US" sz="900"/>
            </a:lvl2pPr>
            <a:lvl3pPr indent="0" lvl="2" marL="685800">
              <a:buNone/>
              <a:defRPr dirty="0" lang="en-US" sz="750"/>
            </a:lvl3pPr>
            <a:lvl4pPr indent="0" lvl="3" marL="1028700">
              <a:buNone/>
              <a:defRPr dirty="0" lang="en-US" sz="675"/>
            </a:lvl4pPr>
            <a:lvl5pPr indent="0" lvl="4" marL="1371600">
              <a:buNone/>
              <a:defRPr dirty="0" lang="en-US" sz="675"/>
            </a:lvl5pPr>
            <a:lvl6pPr indent="0" lvl="5" marL="1714500">
              <a:buNone/>
              <a:defRPr dirty="0" lang="en-US" sz="675"/>
            </a:lvl6pPr>
            <a:lvl7pPr indent="0" lvl="6" marL="2057400">
              <a:buNone/>
              <a:defRPr dirty="0" lang="en-US" sz="675"/>
            </a:lvl7pPr>
            <a:lvl8pPr indent="0" lvl="7" marL="2400300">
              <a:buNone/>
              <a:defRPr dirty="0" lang="en-US" sz="675"/>
            </a:lvl8pPr>
            <a:lvl9pPr indent="0" lvl="8" marL="2743200">
              <a:buNone/>
              <a:defRPr dirty="0" lang="en-US" sz="675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0"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8"/>
          <p:cNvSpPr/>
          <p:nvPr/>
        </p:nvSpPr>
        <p:spPr>
          <a:xfrm rot="0"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822959" y="214953"/>
            <a:ext cx="7543800" cy="1088068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822959" y="1384301"/>
            <a:ext cx="7543800" cy="301752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22961" y="4844839"/>
            <a:ext cx="1854203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lang="en-US" sz="675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2764639" y="4844839"/>
            <a:ext cx="3617103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aseline="0" cap="all" dirty="0" lang="en-US" sz="675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7425344" y="4844839"/>
            <a:ext cx="984019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788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cxnSp>
        <p:nvCxnSpPr>
          <p:cNvPr id="9" name="Straight Connector 9"/>
          <p:cNvCxnSpPr/>
          <p:nvPr/>
        </p:nvCxnSpPr>
        <p:spPr>
          <a:xfrm rot="0"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lvl="0" rtl="false">
        <a:lnSpc>
          <a:spcPct val="85000"/>
        </a:lnSpc>
        <a:spcBef>
          <a:spcPct val="0"/>
        </a:spcBef>
        <a:buNone/>
        <a:defRPr baseline="0" dirty="0" lang="en-US" spc="-38" sz="3600">
          <a:solidFill>
            <a:schemeClr val="tx1">
              <a:lumMod val="75000"/>
              <a:lumOff val="25000"/>
            </a:schemeClr>
          </a:solidFill>
          <a:latin typeface="+mj-lt"/>
        </a:defRPr>
      </a:lvl1pPr>
    </p:titleStyle>
    <p:bodyStyle>
      <a:lvl1pPr algn="l" indent="-68580" lvl="0" marL="68580" rtl="false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l"/>
        <a:defRPr dirty="0" lang="en-US" sz="150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137160" lvl="1" marL="28803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35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137160" lvl="2" marL="42519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137160" lvl="3" marL="56235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137160" lvl="4" marL="699516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171450" lvl="5" marL="82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6pPr>
      <a:lvl7pPr algn="l" indent="-171450" lvl="6" marL="97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7pPr>
      <a:lvl8pPr algn="l" indent="-171450" lvl="7" marL="112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8pPr>
      <a:lvl9pPr algn="l" indent="-171450" lvl="8" marL="1275000" rtl="false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dirty="0" lang="en-US" sz="1050">
          <a:solidFill>
            <a:schemeClr val="tx1">
              <a:lumMod val="75000"/>
              <a:lumOff val="25000"/>
            </a:schemeClr>
          </a:solidFill>
          <a:latin typeface="+mn-lt"/>
        </a:defRPr>
      </a:lvl9pPr>
    </p:bodyStyle>
    <p:otherStyle>
      <a:lvl1pPr algn="l" lvl="0" marL="0" rtl="false">
        <a:defRPr dirty="0" lang="en-US" sz="1350">
          <a:solidFill>
            <a:schemeClr val="tx1"/>
          </a:solidFill>
          <a:latin typeface="+mn-lt"/>
        </a:defRPr>
      </a:lvl1pPr>
      <a:lvl2pPr algn="l" lvl="1" marL="342900" rtl="false">
        <a:defRPr dirty="0" lang="en-US" sz="1350">
          <a:solidFill>
            <a:schemeClr val="tx1"/>
          </a:solidFill>
          <a:latin typeface="+mn-lt"/>
        </a:defRPr>
      </a:lvl2pPr>
      <a:lvl3pPr algn="l" lvl="2" marL="685800" rtl="false">
        <a:defRPr dirty="0" lang="en-US" sz="1350">
          <a:solidFill>
            <a:schemeClr val="tx1"/>
          </a:solidFill>
          <a:latin typeface="+mn-lt"/>
        </a:defRPr>
      </a:lvl3pPr>
      <a:lvl4pPr algn="l" lvl="3" marL="1028700" rtl="false">
        <a:defRPr dirty="0" lang="en-US" sz="1350">
          <a:solidFill>
            <a:schemeClr val="tx1"/>
          </a:solidFill>
          <a:latin typeface="+mn-lt"/>
        </a:defRPr>
      </a:lvl4pPr>
      <a:lvl5pPr algn="l" lvl="4" marL="1371600" rtl="false">
        <a:defRPr dirty="0" lang="en-US" sz="1350">
          <a:solidFill>
            <a:schemeClr val="tx1"/>
          </a:solidFill>
          <a:latin typeface="+mn-lt"/>
        </a:defRPr>
      </a:lvl5pPr>
      <a:lvl6pPr algn="l" lvl="5" marL="1714500" rtl="false">
        <a:defRPr dirty="0" lang="en-US" sz="1350">
          <a:solidFill>
            <a:schemeClr val="tx1"/>
          </a:solidFill>
          <a:latin typeface="+mn-lt"/>
        </a:defRPr>
      </a:lvl6pPr>
      <a:lvl7pPr algn="l" lvl="6" marL="2057400" rtl="false">
        <a:defRPr dirty="0" lang="en-US" sz="1350">
          <a:solidFill>
            <a:schemeClr val="tx1"/>
          </a:solidFill>
          <a:latin typeface="+mn-lt"/>
        </a:defRPr>
      </a:lvl7pPr>
      <a:lvl8pPr algn="l" lvl="7" marL="2400300" rtl="false">
        <a:defRPr dirty="0" lang="en-US" sz="1350">
          <a:solidFill>
            <a:schemeClr val="tx1"/>
          </a:solidFill>
          <a:latin typeface="+mn-lt"/>
        </a:defRPr>
      </a:lvl8pPr>
      <a:lvl9pPr algn="l" lvl="8" marL="2743200" rtl="false">
        <a:defRPr dirty="0" lang="en-US" sz="135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3754440" y="3446281"/>
            <a:ext cx="2137724" cy="238065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2000">
                <a:latin typeface="Arial"/>
              </a:rPr>
              <a:t>Dr Alex </a:t>
            </a:r>
            <a:r>
              <a:rPr dirty="0" err="1" lang="en-US" sz="2000">
                <a:latin typeface="Arial"/>
              </a:rPr>
              <a:t>Lohfink</a:t>
            </a:r>
            <a:endParaRPr dirty="0" err="1" lang="en-US" sz="2000">
              <a:latin typeface="Arial"/>
            </a:endParaRPr>
          </a:p>
        </p:txBody>
      </p:sp>
      <p:sp>
        <p:nvSpPr>
          <p:cNvPr id="3" name="object 5"/>
          <p:cNvSpPr txBox="1"/>
          <p:nvPr/>
        </p:nvSpPr>
        <p:spPr>
          <a:xfrm rot="0">
            <a:off x="8529496" y="4695112"/>
            <a:ext cx="124460" cy="17907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400">
                <a:latin typeface="Arial"/>
              </a:rPr>
              <a:t>1</a:t>
            </a:r>
            <a:endParaRPr dirty="0" lang="en-US" sz="1400">
              <a:latin typeface="Arial"/>
            </a:endParaRPr>
          </a:p>
        </p:txBody>
      </p:sp>
      <p:sp>
        <p:nvSpPr>
          <p:cNvPr id="4" name=""/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2829020" y="491609"/>
            <a:ext cx="3485959" cy="2045474"/>
          </a:xfrm>
          <a:custGeom>
            <a:avLst/>
            <a:gdLst/>
            <a:ahLst/>
            <a:cxnLst/>
            <a:rect b="b" l="0" r="r" t="0"/>
            <a:pathLst/>
          </a:custGeom>
          <a:ln cap="flat" w="25400">
            <a:solidFill>
              <a:schemeClr val="accent1">
                <a:shade val="50000"/>
              </a:schemeClr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 sz="3200">
                <a:latin typeface="Arial"/>
              </a:rPr>
              <a:t>Project Seminar</a:t>
            </a:r>
            <a:r>
              <a:rPr dirty="0" lang="en-US" spc="-114" sz="3200">
                <a:latin typeface="Arial"/>
              </a:rPr>
              <a:t> </a:t>
            </a:r>
          </a:p>
          <a:p>
            <a:pPr algn="ctr">
              <a:defRPr dirty="0" lang="en-US" sz="1400"/>
            </a:pPr>
            <a:r>
              <a:rPr dirty="0" lang="en-US" spc="-114" sz="3200">
                <a:latin typeface="Arial"/>
              </a:rPr>
              <a:t>2</a:t>
            </a:r>
          </a:p>
          <a:p>
            <a:pPr algn="ctr">
              <a:defRPr dirty="0" lang="en-US" sz="1400"/>
            </a:pPr>
            <a:r>
              <a:rPr dirty="0" lang="en-US" spc="-60" sz="3200">
                <a:latin typeface="Arial"/>
              </a:rPr>
              <a:t>Project Management</a:t>
            </a:r>
            <a:endParaRPr dirty="0" lang="en-US" spc="-60" sz="320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pc="-45" u="none"/>
              <a:t>Planning and Time</a:t>
            </a:r>
            <a:r>
              <a:rPr dirty="0" lang="en-US" spc="-80" u="none"/>
              <a:t> </a:t>
            </a:r>
            <a:r>
              <a:rPr dirty="0" lang="en-US" u="none"/>
              <a:t>Management</a:t>
            </a:r>
            <a:endParaRPr dirty="0" lang="en-US" u="non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>
              <a:buFont typeface="Wingdings"/>
              <a:buChar char=""/>
            </a:pPr>
            <a:r>
              <a:rPr dirty="0" lang="en-US" sz="1800">
                <a:solidFill>
                  <a:schemeClr val="tx1"/>
                </a:solidFill>
                <a:latin typeface="Arimo"/>
              </a:rPr>
              <a:t>Leaving to</a:t>
            </a:r>
            <a:r>
              <a:rPr dirty="0" lang="en-US" sz="1800">
                <a:solidFill>
                  <a:schemeClr val="tx1"/>
                </a:solidFill>
                <a:latin typeface="Arimo"/>
              </a:rPr>
              <a:t> the last couple of weeks/months - prone to failure!</a:t>
            </a:r>
          </a:p>
          <a:p>
            <a:pPr>
              <a:buFont typeface="Wingdings"/>
              <a:buChar char=""/>
            </a:pPr>
            <a:r>
              <a:rPr dirty="0" lang="en-US" sz="1800">
                <a:solidFill>
                  <a:schemeClr val="tx1"/>
                </a:solidFill>
                <a:latin typeface="Arimo"/>
              </a:rPr>
              <a:t>Large undertaking - break it down</a:t>
            </a:r>
          </a:p>
          <a:p>
            <a:pPr lvl="1">
              <a:buFont typeface="Wingdings"/>
              <a:buChar char=""/>
            </a:pPr>
            <a:r>
              <a:rPr dirty="0" lang="en-US" sz="1700">
                <a:solidFill>
                  <a:schemeClr val="tx1"/>
                </a:solidFill>
                <a:latin typeface="Arimo"/>
              </a:rPr>
              <a:t>Apply</a:t>
            </a:r>
            <a:r>
              <a:rPr dirty="0" lang="en-US" sz="1700">
                <a:solidFill>
                  <a:schemeClr val="tx1"/>
                </a:solidFill>
                <a:latin typeface="Arimo"/>
              </a:rPr>
              <a:t> careful thought and analysis to identify manageable component parts.</a:t>
            </a:r>
          </a:p>
          <a:p>
            <a:pPr>
              <a:buFont typeface="Wingdings"/>
              <a:buChar char=""/>
            </a:pPr>
            <a:r>
              <a:rPr dirty="0" lang="en-US" sz="1800">
                <a:solidFill>
                  <a:schemeClr val="tx1"/>
                </a:solidFill>
                <a:latin typeface="Arimo"/>
              </a:rPr>
              <a:t>Begin soon as possible</a:t>
            </a:r>
          </a:p>
          <a:p>
            <a:pPr>
              <a:buFont typeface="Wingdings"/>
              <a:buChar char=""/>
            </a:pPr>
            <a:r>
              <a:rPr dirty="0" lang="en-US" sz="1800">
                <a:solidFill>
                  <a:schemeClr val="tx1"/>
                </a:solidFill>
                <a:latin typeface="Arimo"/>
              </a:rPr>
              <a:t>Work consistently throughout the year </a:t>
            </a:r>
          </a:p>
          <a:p>
            <a:pPr>
              <a:buFont typeface="Wingdings"/>
              <a:buChar char=""/>
            </a:pPr>
            <a:r>
              <a:rPr dirty="0" lang="en-US" sz="1800">
                <a:solidFill>
                  <a:schemeClr val="tx1"/>
                </a:solidFill>
                <a:latin typeface="Arimo"/>
              </a:rPr>
              <a:t>Track progress closely.</a:t>
            </a:r>
            <a:endParaRPr dirty="0" lang="en-US" sz="1800">
              <a:solidFill>
                <a:schemeClr val="tx1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pc="-45" u="none"/>
              <a:t>Planning and Time</a:t>
            </a:r>
            <a:r>
              <a:rPr dirty="0" lang="en-US" spc="-80" u="none"/>
              <a:t> </a:t>
            </a:r>
            <a:r>
              <a:rPr dirty="0" lang="en-US" u="none"/>
              <a:t>Management</a:t>
            </a:r>
            <a:endParaRPr dirty="0" lang="en-US" u="non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>
              <a:buFont typeface="Wingdings"/>
              <a:buChar char=""/>
            </a:pPr>
            <a:r>
              <a:rPr b="1" dirty="0" lang="en-US" sz="1800">
                <a:latin typeface="Arimo"/>
              </a:rPr>
              <a:t>project schedule is essential</a:t>
            </a:r>
            <a:r>
              <a:rPr b="1" dirty="0" lang="en-US" sz="1800">
                <a:latin typeface="Arimo"/>
              </a:rPr>
              <a:t> </a:t>
            </a:r>
          </a:p>
          <a:p>
            <a:pPr lvl="1">
              <a:buFont typeface="Wingdings"/>
              <a:buChar char=""/>
            </a:pPr>
            <a:r>
              <a:rPr dirty="0" lang="en-US" sz="1800">
                <a:latin typeface="Arimo"/>
              </a:rPr>
              <a:t>forces you to identify the things you need to do   </a:t>
            </a:r>
          </a:p>
          <a:p>
            <a:pPr lvl="1">
              <a:buFont typeface="Wingdings"/>
              <a:buChar char=""/>
            </a:pPr>
            <a:r>
              <a:rPr dirty="0" lang="en-US" sz="1800">
                <a:latin typeface="Arimo"/>
              </a:rPr>
              <a:t>allocate time to tasks and </a:t>
            </a:r>
            <a:r>
              <a:rPr dirty="0" err="1" lang="en-US" sz="1800">
                <a:latin typeface="Arimo"/>
              </a:rPr>
              <a:t>sub-tasks</a:t>
            </a:r>
            <a:r>
              <a:rPr dirty="0" lang="en-US" sz="1800">
                <a:latin typeface="Arimo"/>
              </a:rPr>
              <a:t>  </a:t>
            </a:r>
          </a:p>
          <a:p>
            <a:pPr lvl="1">
              <a:buFont typeface="Wingdings"/>
              <a:buChar char=""/>
            </a:pPr>
            <a:r>
              <a:rPr dirty="0" lang="en-US" sz="1800">
                <a:latin typeface="Arimo"/>
              </a:rPr>
              <a:t/>
            </a:r>
          </a:p>
          <a:p>
            <a:pPr lvl="0">
              <a:buFont typeface="Wingdings"/>
              <a:buChar char=""/>
            </a:pPr>
            <a:r>
              <a:rPr b="1" dirty="0" lang="en-US" sz="1800">
                <a:latin typeface="Arimo"/>
              </a:rPr>
              <a:t>Identify all the major tasks</a:t>
            </a:r>
            <a:r>
              <a:rPr dirty="0" lang="en-US" sz="1800">
                <a:latin typeface="Arimo"/>
              </a:rPr>
              <a:t> </a:t>
            </a:r>
          </a:p>
          <a:p>
            <a:pPr lvl="1">
              <a:buFont typeface="Wingdings"/>
              <a:buChar char=""/>
            </a:pPr>
            <a:r>
              <a:rPr dirty="0" lang="en-US" sz="1800">
                <a:latin typeface="Arimo"/>
              </a:rPr>
              <a:t>Break these down into </a:t>
            </a:r>
            <a:r>
              <a:rPr dirty="0" err="1" lang="en-US" sz="1800">
                <a:latin typeface="Arimo"/>
              </a:rPr>
              <a:t>sub-tasks</a:t>
            </a:r>
          </a:p>
          <a:p>
            <a:pPr lvl="1">
              <a:buFont typeface="Wingdings"/>
              <a:buChar char=""/>
            </a:pPr>
            <a:r>
              <a:rPr dirty="0" lang="en-US">
                <a:latin typeface="Arimo"/>
              </a:rPr>
              <a:t/>
            </a:r>
          </a:p>
          <a:p>
            <a:pPr lvl="0">
              <a:buFont typeface="Wingdings"/>
              <a:buChar char=""/>
            </a:pPr>
            <a:r>
              <a:rPr dirty="0" lang="en-US">
                <a:latin typeface="Arimo"/>
              </a:rPr>
              <a:t/>
            </a:r>
            <a:endParaRPr dirty="0" lang="en-US">
              <a:latin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pc="-45" u="none"/>
              <a:t>Planning and Time</a:t>
            </a:r>
            <a:r>
              <a:rPr dirty="0" lang="en-US" spc="-80" u="none"/>
              <a:t> </a:t>
            </a:r>
            <a:r>
              <a:rPr dirty="0" lang="en-US" u="none"/>
              <a:t>Management</a:t>
            </a:r>
            <a:endParaRPr dirty="0" lang="en-US" u="non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>
              <a:buFont typeface="Wingdings"/>
              <a:buChar char=""/>
            </a:pPr>
            <a:r>
              <a:rPr dirty="0" lang="en-US" sz="1800">
                <a:latin typeface="Arimo"/>
              </a:rPr>
              <a:t>For each task and subtask:</a:t>
            </a:r>
          </a:p>
          <a:p>
            <a:pPr>
              <a:buFont typeface="Wingdings"/>
              <a:buChar char=""/>
            </a:pPr>
            <a:r>
              <a:rPr b="1" dirty="0" lang="en-US">
                <a:latin typeface="Arimo"/>
              </a:rPr>
              <a:t>Estimate task effort &amp; duration:</a:t>
            </a:r>
          </a:p>
          <a:p>
            <a:pPr lvl="1">
              <a:buFont typeface="Wingdings"/>
              <a:buChar char=""/>
            </a:pPr>
            <a:r>
              <a:rPr dirty="0" lang="en-US">
                <a:latin typeface="Arimo"/>
              </a:rPr>
              <a:t>estimate  effort you expect it to take (hours)  </a:t>
            </a:r>
          </a:p>
          <a:p>
            <a:pPr lvl="1">
              <a:buFont typeface="Wingdings"/>
              <a:buChar char=""/>
            </a:pPr>
            <a:r>
              <a:rPr dirty="0" lang="en-US">
                <a:latin typeface="Arimo"/>
              </a:rPr>
              <a:t>what period you will spread that effort over (days):</a:t>
            </a:r>
          </a:p>
          <a:p>
            <a:pPr>
              <a:buFont typeface="Wingdings"/>
              <a:buChar char=""/>
            </a:pPr>
            <a:r>
              <a:rPr b="1" dirty="0" lang="en-US">
                <a:latin typeface="Arimo"/>
              </a:rPr>
              <a:t>identify the required inputs</a:t>
            </a:r>
            <a:r>
              <a:rPr dirty="0" lang="en-US">
                <a:latin typeface="Arimo"/>
              </a:rPr>
              <a:t> </a:t>
            </a:r>
          </a:p>
          <a:p>
            <a:pPr lvl="1">
              <a:buFont typeface="Wingdings"/>
              <a:buChar char=""/>
            </a:pPr>
            <a:r>
              <a:rPr dirty="0" lang="en-US">
                <a:latin typeface="Arimo"/>
              </a:rPr>
              <a:t>information, software, hardware, the results of other tasks in your project.</a:t>
            </a:r>
          </a:p>
          <a:p>
            <a:pPr>
              <a:buFont typeface="Wingdings"/>
              <a:buChar char=""/>
            </a:pPr>
            <a:r>
              <a:rPr b="1" dirty="0" lang="en-US">
                <a:latin typeface="Arimo"/>
              </a:rPr>
              <a:t>Identify the expected outputs</a:t>
            </a:r>
          </a:p>
          <a:p>
            <a:pPr>
              <a:buFont typeface="Wingdings"/>
              <a:buChar char=""/>
            </a:pPr>
            <a:r>
              <a:rPr b="1" dirty="0" lang="en-US">
                <a:latin typeface="Arimo"/>
              </a:rPr>
              <a:t>Identify course of action if the task fails</a:t>
            </a:r>
            <a:r>
              <a:rPr dirty="0" lang="en-US">
                <a:latin typeface="Arimo"/>
              </a:rPr>
              <a:t> (</a:t>
            </a:r>
            <a:r>
              <a:rPr dirty="0" i="1" lang="en-US">
                <a:latin typeface="Arimo"/>
              </a:rPr>
              <a:t>e.g.</a:t>
            </a:r>
            <a:r>
              <a:rPr dirty="0" lang="en-US">
                <a:latin typeface="Arimo"/>
              </a:rPr>
              <a:t> the software or hardware doesn’t arrive in time)</a:t>
            </a:r>
          </a:p>
          <a:p>
            <a:pPr>
              <a:buFont typeface="Wingdings"/>
              <a:buChar char=""/>
            </a:pPr>
            <a:r>
              <a:rPr b="1" dirty="0" lang="en-US">
                <a:latin typeface="Arimo"/>
              </a:rPr>
              <a:t>identify the sequence od tasks</a:t>
            </a:r>
            <a:endParaRPr b="1" dirty="0" lang="en-US">
              <a:latin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pc="-45" u="none"/>
              <a:t>Planning and Time</a:t>
            </a:r>
            <a:r>
              <a:rPr dirty="0" lang="en-US" spc="-80" u="none"/>
              <a:t> </a:t>
            </a:r>
            <a:r>
              <a:rPr dirty="0" lang="en-US" u="none"/>
              <a:t>Management</a:t>
            </a:r>
            <a:endParaRPr dirty="0" lang="en-US" u="non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3200"/>
              <a:t>Schedule gives you a framework as a reference</a:t>
            </a:r>
          </a:p>
          <a:p>
            <a:pPr/>
            <a:r>
              <a:rPr dirty="0" lang="en-US" sz="3200"/>
              <a:t>Don't feel shackled by it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pc="-45" u="none"/>
              <a:t>Planning and Time</a:t>
            </a:r>
            <a:r>
              <a:rPr dirty="0" lang="en-US" spc="-80" u="none"/>
              <a:t> </a:t>
            </a:r>
            <a:r>
              <a:rPr dirty="0" lang="en-US" u="none"/>
              <a:t>Management</a:t>
            </a:r>
            <a:endParaRPr dirty="0" lang="en-US" u="non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>
              <a:buFont typeface="Wingdings"/>
              <a:buChar char=""/>
            </a:pPr>
            <a:r>
              <a:rPr dirty="0" lang="en-US">
                <a:latin typeface="Arimo"/>
              </a:rPr>
              <a:t>Can</a:t>
            </a:r>
            <a:r>
              <a:rPr dirty="0" lang="en-US">
                <a:latin typeface="Arimo"/>
              </a:rPr>
              <a:t> use a standard </a:t>
            </a:r>
            <a:r>
              <a:rPr b="1" dirty="0" lang="en-US">
                <a:latin typeface="Arimo"/>
              </a:rPr>
              <a:t>project management tool</a:t>
            </a:r>
            <a:r>
              <a:rPr dirty="0" lang="en-US">
                <a:latin typeface="Arimo"/>
              </a:rPr>
              <a:t> (such as Microsoft Project).</a:t>
            </a:r>
          </a:p>
          <a:p>
            <a:pPr>
              <a:buFont typeface="Wingdings"/>
              <a:buChar char=""/>
            </a:pPr>
            <a:r>
              <a:rPr dirty="0" lang="en-US">
                <a:latin typeface="Arimo"/>
              </a:rPr>
              <a:t>GANNT chart </a:t>
            </a:r>
          </a:p>
          <a:p>
            <a:pPr>
              <a:buFont typeface="Wingdings"/>
              <a:buChar char=""/>
            </a:pPr>
            <a:r>
              <a:rPr dirty="0" lang="en-US">
                <a:latin typeface="Arimo"/>
              </a:rPr>
              <a:t/>
            </a:r>
            <a:endParaRPr dirty="0" lang="en-US">
              <a:latin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fals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26206"/>
            <a:ext cx="9144000" cy="48910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err="1" lang="en-US"/>
              <a:t>Practicalites</a:t>
            </a:r>
            <a:endParaRPr dirty="0" err="1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Lato"/>
              </a:rPr>
              <a:t>Tasks tend to take longer than anticipated</a:t>
            </a:r>
          </a:p>
          <a:p>
            <a:pPr/>
            <a:r>
              <a:rPr dirty="0" lang="en-US">
                <a:latin typeface="Lato"/>
              </a:rPr>
              <a:t>Getting access to information (esp. data) may be difficult</a:t>
            </a:r>
          </a:p>
          <a:p>
            <a:pPr/>
            <a:r>
              <a:rPr dirty="0" lang="en-US">
                <a:latin typeface="Lato"/>
              </a:rPr>
              <a:t>Remember things like ethics, formatting, word count, structure</a:t>
            </a:r>
          </a:p>
          <a:p>
            <a:pPr/>
            <a:r>
              <a:rPr dirty="0" lang="en-US">
                <a:latin typeface="Lato"/>
              </a:rPr>
              <a:t>Academic </a:t>
            </a:r>
            <a:r>
              <a:rPr dirty="0" err="1" lang="en-US">
                <a:latin typeface="Lato"/>
              </a:rPr>
              <a:t>rigour</a:t>
            </a:r>
          </a:p>
          <a:p>
            <a:pPr/>
            <a:r>
              <a:rPr dirty="0" lang="en-US">
                <a:latin typeface="Lato"/>
              </a:rPr>
              <a:t>Meetings</a:t>
            </a:r>
          </a:p>
          <a:p>
            <a:pPr/>
            <a:r>
              <a:rPr dirty="0" lang="en-US">
                <a:latin typeface="Lato"/>
              </a:rPr>
              <a:t>Competing activities (other modules)</a:t>
            </a:r>
          </a:p>
          <a:p>
            <a:pPr/>
            <a:r>
              <a:rPr dirty="0" lang="en-US">
                <a:latin typeface="Lato"/>
              </a:rPr>
              <a:t>Plagiarism</a:t>
            </a:r>
          </a:p>
          <a:p>
            <a:pPr/>
            <a:r>
              <a:rPr dirty="0" lang="en-US">
                <a:latin typeface="Lato"/>
              </a:rPr>
              <a:t>Handling pressure</a:t>
            </a:r>
          </a:p>
          <a:p>
            <a:pPr/>
            <a:r>
              <a:rPr dirty="0" lang="en-US">
                <a:latin typeface="Lato"/>
              </a:rPr>
              <a:t>Use everything at your disposal</a:t>
            </a:r>
            <a:endParaRPr dirty="0" lang="en-US">
              <a:latin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Handling pressure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2800"/>
              <a:t>Managing deadlines</a:t>
            </a:r>
          </a:p>
          <a:p>
            <a:pPr/>
            <a:r>
              <a:rPr dirty="0" lang="en-US" sz="2800"/>
              <a:t>Keep on top of courseworks</a:t>
            </a:r>
          </a:p>
          <a:p>
            <a:pPr/>
            <a:r>
              <a:rPr dirty="0" lang="en-US" sz="2800"/>
              <a:t>Extenuating circumstances</a:t>
            </a:r>
          </a:p>
          <a:p>
            <a:pPr/>
            <a:r>
              <a:rPr dirty="0" err="1" lang="en-US" sz="2800"/>
              <a:t>Prioritise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err="1" lang="en-US"/>
              <a:t>Prioritising tasks</a:t>
            </a:r>
            <a:endParaRPr dirty="0" err="1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00100" y="1528600"/>
            <a:ext cx="7543800" cy="3017520"/>
          </a:xfrm>
        </p:spPr>
        <p:txBody>
          <a:bodyPr rtlCol="0" vert="horz"/>
          <a:lstStyle/>
          <a:p>
            <a:pPr/>
            <a:r>
              <a:rPr dirty="0" lang="en-US" sz="2800"/>
              <a:t>A - Important and urgent</a:t>
            </a:r>
          </a:p>
          <a:p>
            <a:pPr/>
            <a:r>
              <a:rPr dirty="0" lang="en-US" sz="2800"/>
              <a:t>B - Urgent but not important</a:t>
            </a:r>
          </a:p>
          <a:p>
            <a:pPr/>
            <a:r>
              <a:rPr dirty="0" lang="en-US" sz="2800"/>
              <a:t>C - Important but not urgent</a:t>
            </a:r>
          </a:p>
          <a:p>
            <a:pPr/>
            <a:r>
              <a:rPr dirty="0" lang="en-US" sz="2800"/>
              <a:t>D - Not important or urgent</a:t>
            </a:r>
            <a:endParaRPr dirty="0"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Manage content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b="1" dirty="0" lang="en-US" sz="2000">
                <a:latin typeface="+mn-lt"/>
              </a:rPr>
              <a:t>Academic rigour</a:t>
            </a:r>
          </a:p>
          <a:p>
            <a:pPr/>
            <a:r>
              <a:rPr dirty="0" lang="en-US"/>
              <a:t>Be </a:t>
            </a:r>
            <a:r>
              <a:rPr dirty="0" err="1" lang="en-US"/>
              <a:t>consise</a:t>
            </a:r>
          </a:p>
          <a:p>
            <a:pPr lvl="1"/>
            <a:r>
              <a:rPr dirty="0" lang="en-US"/>
              <a:t>No upside to being overly verbose</a:t>
            </a:r>
          </a:p>
          <a:p>
            <a:pPr lvl="1"/>
            <a:r>
              <a:rPr dirty="0" lang="en-US"/>
              <a:t/>
            </a:r>
          </a:p>
          <a:p>
            <a:pPr lvl="0"/>
            <a:r>
              <a:rPr dirty="0" lang="en-US"/>
              <a:t>Beware big claims/statements</a:t>
            </a:r>
          </a:p>
          <a:p>
            <a:pPr lvl="1"/>
            <a:r>
              <a:rPr dirty="0" lang="en-US"/>
              <a:t>These will be tested a viva</a:t>
            </a:r>
          </a:p>
          <a:p>
            <a:pPr lvl="1"/>
            <a:r>
              <a:rPr dirty="0" lang="en-US"/>
              <a:t/>
            </a:r>
          </a:p>
          <a:p>
            <a:pPr lvl="0"/>
            <a:r>
              <a:rPr dirty="0" lang="en-US"/>
              <a:t>Link sections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Today's lecture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/>
              <a:t>Recap</a:t>
            </a:r>
          </a:p>
          <a:p>
            <a:pPr/>
            <a:r>
              <a:rPr dirty="0" lang="en-US"/>
              <a:t>Bit about the ethics form</a:t>
            </a:r>
          </a:p>
          <a:p>
            <a:pPr/>
            <a:r>
              <a:rPr dirty="0" lang="en-US"/>
              <a:t>Time management</a:t>
            </a:r>
          </a:p>
          <a:p>
            <a:pPr/>
            <a:r>
              <a:rPr dirty="0" err="1" lang="en-US"/>
              <a:t>GANNT</a:t>
            </a:r>
            <a:r>
              <a:rPr dirty="0" lang="en-US"/>
              <a:t> chart</a:t>
            </a:r>
          </a:p>
          <a:p>
            <a:pPr/>
            <a:r>
              <a:rPr dirty="0" err="1" lang="en-US"/>
              <a:t>Practicalites</a:t>
            </a:r>
          </a:p>
          <a:p>
            <a:pPr/>
            <a:r>
              <a:rPr dirty="0" lang="en-US"/>
              <a:t>Handling pressure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0">
            <a:off x="800100" y="3838575"/>
            <a:ext cx="3466465" cy="563880"/>
          </a:xfrm>
          <a:prstGeom prst="rect">
            <a:avLst/>
          </a:prstGeom>
        </p:spPr>
        <p:txBody>
          <a:bodyPr bIns="0" lIns="0" rIns="0" rtlCol="0" tIns="22860" vert="horz" wrap="square">
            <a:spAutoFit/>
          </a:bodyPr>
          <a:lstStyle/>
          <a:p>
            <a:pPr algn="ctr" indent="-5080" marL="12700" marR="5080">
              <a:lnSpc>
                <a:spcPts val="1900"/>
              </a:lnSpc>
              <a:spcBef>
                <a:spcPts val="180"/>
              </a:spcBef>
            </a:pPr>
            <a:r>
              <a:rPr dirty="0" lang="en-US" spc="-5" sz="1600">
                <a:latin typeface="Arial"/>
              </a:rPr>
              <a:t>Example </a:t>
            </a:r>
            <a:r>
              <a:rPr dirty="0" lang="en-US" spc="10" sz="1600">
                <a:latin typeface="Arial"/>
              </a:rPr>
              <a:t>‘borrowed’ </a:t>
            </a:r>
            <a:r>
              <a:rPr dirty="0" lang="en-US" spc="-10" sz="1600">
                <a:latin typeface="Arial"/>
              </a:rPr>
              <a:t>from </a:t>
            </a:r>
            <a:r>
              <a:rPr dirty="0" lang="en-US" spc="-15" sz="1600">
                <a:latin typeface="Arial"/>
              </a:rPr>
              <a:t>Essential  </a:t>
            </a:r>
            <a:r>
              <a:rPr dirty="0" lang="en-US" spc="15" sz="1600">
                <a:latin typeface="Arial"/>
              </a:rPr>
              <a:t>Guide </a:t>
            </a:r>
            <a:r>
              <a:rPr dirty="0" lang="en-US" sz="1600">
                <a:latin typeface="Arial"/>
              </a:rPr>
              <a:t>to </a:t>
            </a:r>
            <a:r>
              <a:rPr dirty="0" lang="en-US" spc="15" sz="1600">
                <a:latin typeface="Arial"/>
              </a:rPr>
              <a:t>Doing </a:t>
            </a:r>
            <a:r>
              <a:rPr dirty="0" lang="en-US" spc="-60" sz="1600">
                <a:latin typeface="Arial"/>
              </a:rPr>
              <a:t>Your</a:t>
            </a:r>
            <a:r>
              <a:rPr dirty="0" lang="en-US" spc="-80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Research</a:t>
            </a:r>
            <a:r>
              <a:rPr dirty="0" lang="en-US" spc="-15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Project </a:t>
            </a:r>
            <a:r>
              <a:rPr dirty="0" lang="en-US" spc="10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O’Leary</a:t>
            </a:r>
            <a:r>
              <a:rPr dirty="0" lang="en-US" spc="-5" sz="1600">
                <a:latin typeface="Arial"/>
              </a:rPr>
              <a:t> (2014)</a:t>
            </a:r>
            <a:endParaRPr dirty="0" lang="en-US" spc="-5" sz="1600">
              <a:latin typeface="Arial"/>
            </a:endParaRPr>
          </a:p>
        </p:txBody>
      </p:sp>
      <p:sp>
        <p:nvSpPr>
          <p:cNvPr id="3" name="object 3"/>
          <p:cNvSpPr>
            <a:spLocks noGrp="true"/>
          </p:cNvSpPr>
          <p:nvPr>
            <p:ph type="title"/>
          </p:nvPr>
        </p:nvSpPr>
        <p:spPr>
          <a:xfrm rot="0">
            <a:off x="800100" y="855535"/>
            <a:ext cx="7543800" cy="448313"/>
          </a:xfrm>
          <a:prstGeom prst="rect">
            <a:avLst/>
          </a:prstGeom>
        </p:spPr>
        <p:txBody>
          <a:bodyPr bIns="0" lIns="0" rIns="0" rtlCol="0" tIns="41910" vert="horz" wrap="square">
            <a:spAutoFit/>
          </a:bodyPr>
          <a:lstStyle/>
          <a:p>
            <a:pPr algn="ctr" marL="12700" marR="5080">
              <a:lnSpc>
                <a:spcPts val="3200"/>
              </a:lnSpc>
              <a:spcBef>
                <a:spcPts val="330"/>
              </a:spcBef>
            </a:pPr>
            <a:r>
              <a:rPr b="1" dirty="0" lang="en-US" spc="-10" sz="2800" u="none">
                <a:latin typeface="Arial"/>
              </a:rPr>
              <a:t>Children who</a:t>
            </a:r>
            <a:r>
              <a:rPr b="1" dirty="0" lang="en-US" spc="-70" sz="2800" u="none">
                <a:latin typeface="Arial"/>
              </a:rPr>
              <a:t> </a:t>
            </a:r>
            <a:r>
              <a:rPr b="1" dirty="0" lang="en-US" spc="-10" sz="2800" u="none">
                <a:latin typeface="Arial"/>
              </a:rPr>
              <a:t>Eat  Fish </a:t>
            </a:r>
            <a:r>
              <a:rPr b="1" dirty="0" lang="en-US" spc="-5" sz="2800" u="none">
                <a:latin typeface="Arial"/>
              </a:rPr>
              <a:t>are </a:t>
            </a:r>
            <a:r>
              <a:rPr b="1" dirty="0" lang="en-US" spc="-10" sz="2800" u="none">
                <a:latin typeface="Arial"/>
              </a:rPr>
              <a:t>More  Intelligent</a:t>
            </a:r>
            <a:endParaRPr b="1" dirty="0" lang="en-US" spc="-10" sz="2800" u="none">
              <a:latin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0">
            <a:off x="1714500" y="2433637"/>
            <a:ext cx="1664335" cy="274320"/>
          </a:xfrm>
          <a:prstGeom prst="rect">
            <a:avLst/>
          </a:prstGeom>
        </p:spPr>
        <p:txBody>
          <a:bodyPr bIns="0" lIns="0" rIns="0" rtlCol="0" tIns="1651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i="1" lang="en-US" spc="15" sz="2200">
                <a:latin typeface="Arial"/>
              </a:rPr>
              <a:t>a</a:t>
            </a:r>
            <a:r>
              <a:rPr dirty="0" i="1" lang="en-US" spc="-75" sz="2200">
                <a:latin typeface="Arial"/>
              </a:rPr>
              <a:t> </a:t>
            </a:r>
            <a:r>
              <a:rPr dirty="0" i="1" lang="en-US" spc="15" sz="2200">
                <a:latin typeface="Arial"/>
              </a:rPr>
              <a:t>Hypothesis</a:t>
            </a:r>
            <a:endParaRPr dirty="0" i="1" lang="en-US" spc="15" sz="2200">
              <a:latin typeface="Arial"/>
            </a:endParaRPr>
          </a:p>
        </p:txBody>
      </p:sp>
      <p:sp>
        <p:nvSpPr>
          <p:cNvPr id="5" name="object 5"/>
          <p:cNvSpPr/>
          <p:nvPr/>
        </p:nvSpPr>
        <p:spPr>
          <a:xfrm rot="0">
            <a:off x="4759611" y="1401017"/>
            <a:ext cx="4351354" cy="2716395"/>
          </a:xfrm>
          <a:prstGeom prst="rect">
            <a:avLst/>
          </a:prstGeom>
          <a:blipFill dpi="0" rotWithShape="1">
            <a:blip r:embed="rId2"/>
            <a:stretch>
              <a:fillRect/>
            </a:stretch>
          </a:blipFill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object 6"/>
          <p:cNvSpPr/>
          <p:nvPr/>
        </p:nvSpPr>
        <p:spPr>
          <a:xfrm rot="0">
            <a:off x="1095660" y="1537154"/>
            <a:ext cx="2551804" cy="2067610"/>
          </a:xfrm>
          <a:custGeom>
            <a:avLst/>
            <a:gdLst/>
            <a:ahLst/>
            <a:cxnLst/>
            <a:rect b="b" l="0" r="r" t="0"/>
            <a:pathLst>
              <a:path h="2589371" w="3611245">
                <a:moveTo>
                  <a:pt x="270660" y="650372"/>
                </a:moveTo>
                <a:lnTo>
                  <a:pt x="293255" y="623082"/>
                </a:lnTo>
                <a:lnTo>
                  <a:pt x="316282" y="596435"/>
                </a:lnTo>
                <a:lnTo>
                  <a:pt x="339730" y="570428"/>
                </a:lnTo>
                <a:lnTo>
                  <a:pt x="363590" y="545057"/>
                </a:lnTo>
                <a:lnTo>
                  <a:pt x="387855" y="520318"/>
                </a:lnTo>
                <a:lnTo>
                  <a:pt x="412514" y="496207"/>
                </a:lnTo>
                <a:lnTo>
                  <a:pt x="437558" y="472720"/>
                </a:lnTo>
                <a:lnTo>
                  <a:pt x="462980" y="449855"/>
                </a:lnTo>
                <a:lnTo>
                  <a:pt x="488769" y="427606"/>
                </a:lnTo>
                <a:lnTo>
                  <a:pt x="514917" y="405970"/>
                </a:lnTo>
                <a:lnTo>
                  <a:pt x="541415" y="384943"/>
                </a:lnTo>
                <a:lnTo>
                  <a:pt x="568253" y="364523"/>
                </a:lnTo>
                <a:lnTo>
                  <a:pt x="622916" y="325483"/>
                </a:lnTo>
                <a:lnTo>
                  <a:pt x="678835" y="288820"/>
                </a:lnTo>
                <a:lnTo>
                  <a:pt x="735936" y="254505"/>
                </a:lnTo>
                <a:lnTo>
                  <a:pt x="794149" y="222506"/>
                </a:lnTo>
                <a:lnTo>
                  <a:pt x="853401" y="192793"/>
                </a:lnTo>
                <a:lnTo>
                  <a:pt x="913620" y="165337"/>
                </a:lnTo>
                <a:lnTo>
                  <a:pt x="974735" y="140108"/>
                </a:lnTo>
                <a:lnTo>
                  <a:pt x="1036673" y="117074"/>
                </a:lnTo>
                <a:lnTo>
                  <a:pt x="1099362" y="96206"/>
                </a:lnTo>
                <a:lnTo>
                  <a:pt x="1162732" y="77473"/>
                </a:lnTo>
                <a:lnTo>
                  <a:pt x="1226709" y="60847"/>
                </a:lnTo>
                <a:lnTo>
                  <a:pt x="1291221" y="46295"/>
                </a:lnTo>
                <a:lnTo>
                  <a:pt x="1356198" y="33788"/>
                </a:lnTo>
                <a:lnTo>
                  <a:pt x="1421566" y="23296"/>
                </a:lnTo>
                <a:lnTo>
                  <a:pt x="1487254" y="14788"/>
                </a:lnTo>
                <a:lnTo>
                  <a:pt x="1553190" y="8235"/>
                </a:lnTo>
                <a:lnTo>
                  <a:pt x="1619302" y="3607"/>
                </a:lnTo>
                <a:lnTo>
                  <a:pt x="1685518" y="871"/>
                </a:lnTo>
                <a:lnTo>
                  <a:pt x="1751767" y="0"/>
                </a:lnTo>
                <a:lnTo>
                  <a:pt x="1784880" y="254"/>
                </a:lnTo>
                <a:lnTo>
                  <a:pt x="1851042" y="2122"/>
                </a:lnTo>
                <a:lnTo>
                  <a:pt x="1917056" y="5779"/>
                </a:lnTo>
                <a:lnTo>
                  <a:pt x="1982850" y="11193"/>
                </a:lnTo>
                <a:lnTo>
                  <a:pt x="2048353" y="18335"/>
                </a:lnTo>
                <a:lnTo>
                  <a:pt x="2113492" y="27176"/>
                </a:lnTo>
                <a:lnTo>
                  <a:pt x="2178196" y="37683"/>
                </a:lnTo>
                <a:lnTo>
                  <a:pt x="2242393" y="49828"/>
                </a:lnTo>
                <a:lnTo>
                  <a:pt x="2306010" y="63580"/>
                </a:lnTo>
                <a:lnTo>
                  <a:pt x="2368976" y="78908"/>
                </a:lnTo>
                <a:lnTo>
                  <a:pt x="2431218" y="95784"/>
                </a:lnTo>
                <a:lnTo>
                  <a:pt x="2492666" y="114176"/>
                </a:lnTo>
                <a:lnTo>
                  <a:pt x="2553246" y="134055"/>
                </a:lnTo>
                <a:lnTo>
                  <a:pt x="2612887" y="155389"/>
                </a:lnTo>
                <a:lnTo>
                  <a:pt x="2671518" y="178150"/>
                </a:lnTo>
                <a:lnTo>
                  <a:pt x="2729065" y="202307"/>
                </a:lnTo>
                <a:lnTo>
                  <a:pt x="2785458" y="227828"/>
                </a:lnTo>
                <a:lnTo>
                  <a:pt x="2840624" y="254686"/>
                </a:lnTo>
                <a:lnTo>
                  <a:pt x="2894491" y="282848"/>
                </a:lnTo>
                <a:lnTo>
                  <a:pt x="2946988" y="312286"/>
                </a:lnTo>
                <a:lnTo>
                  <a:pt x="2998041" y="342967"/>
                </a:lnTo>
                <a:lnTo>
                  <a:pt x="3047581" y="374864"/>
                </a:lnTo>
                <a:lnTo>
                  <a:pt x="3095534" y="407945"/>
                </a:lnTo>
                <a:lnTo>
                  <a:pt x="3141828" y="442181"/>
                </a:lnTo>
                <a:lnTo>
                  <a:pt x="3186393" y="477540"/>
                </a:lnTo>
                <a:lnTo>
                  <a:pt x="3229155" y="513993"/>
                </a:lnTo>
                <a:lnTo>
                  <a:pt x="3270042" y="551509"/>
                </a:lnTo>
                <a:lnTo>
                  <a:pt x="3308984" y="590059"/>
                </a:lnTo>
                <a:lnTo>
                  <a:pt x="3345907" y="629613"/>
                </a:lnTo>
                <a:lnTo>
                  <a:pt x="3380741" y="670139"/>
                </a:lnTo>
                <a:lnTo>
                  <a:pt x="3413412" y="711608"/>
                </a:lnTo>
                <a:lnTo>
                  <a:pt x="3443850" y="753989"/>
                </a:lnTo>
                <a:lnTo>
                  <a:pt x="3471982" y="797254"/>
                </a:lnTo>
                <a:lnTo>
                  <a:pt x="3497736" y="841369"/>
                </a:lnTo>
                <a:lnTo>
                  <a:pt x="3521040" y="886308"/>
                </a:lnTo>
                <a:lnTo>
                  <a:pt x="3541822" y="932038"/>
                </a:lnTo>
                <a:lnTo>
                  <a:pt x="3560011" y="978530"/>
                </a:lnTo>
                <a:lnTo>
                  <a:pt x="3575535" y="1025752"/>
                </a:lnTo>
                <a:lnTo>
                  <a:pt x="3588321" y="1073677"/>
                </a:lnTo>
                <a:lnTo>
                  <a:pt x="3598297" y="1122271"/>
                </a:lnTo>
                <a:lnTo>
                  <a:pt x="3605393" y="1171507"/>
                </a:lnTo>
                <a:lnTo>
                  <a:pt x="3609535" y="1221355"/>
                </a:lnTo>
                <a:lnTo>
                  <a:pt x="3610651" y="1271782"/>
                </a:lnTo>
                <a:lnTo>
                  <a:pt x="3610053" y="1297203"/>
                </a:lnTo>
                <a:lnTo>
                  <a:pt x="3606497" y="1348444"/>
                </a:lnTo>
                <a:lnTo>
                  <a:pt x="3599736" y="1400191"/>
                </a:lnTo>
                <a:lnTo>
                  <a:pt x="3589698" y="1452411"/>
                </a:lnTo>
                <a:lnTo>
                  <a:pt x="3576310" y="1505077"/>
                </a:lnTo>
                <a:lnTo>
                  <a:pt x="3559503" y="1558156"/>
                </a:lnTo>
                <a:lnTo>
                  <a:pt x="3539202" y="1611620"/>
                </a:lnTo>
                <a:lnTo>
                  <a:pt x="3515336" y="1665438"/>
                </a:lnTo>
                <a:lnTo>
                  <a:pt x="3502044" y="1692470"/>
                </a:lnTo>
                <a:lnTo>
                  <a:pt x="3487834" y="1719579"/>
                </a:lnTo>
                <a:lnTo>
                  <a:pt x="3472697" y="1746762"/>
                </a:lnTo>
                <a:lnTo>
                  <a:pt x="3456623" y="1774015"/>
                </a:lnTo>
                <a:lnTo>
                  <a:pt x="3439605" y="1801333"/>
                </a:lnTo>
                <a:lnTo>
                  <a:pt x="3421632" y="1828713"/>
                </a:lnTo>
                <a:lnTo>
                  <a:pt x="3402696" y="1856152"/>
                </a:lnTo>
                <a:lnTo>
                  <a:pt x="3382788" y="1883644"/>
                </a:lnTo>
                <a:lnTo>
                  <a:pt x="3361899" y="1911188"/>
                </a:lnTo>
                <a:lnTo>
                  <a:pt x="3340019" y="1938779"/>
                </a:lnTo>
                <a:lnTo>
                  <a:pt x="3317424" y="1966069"/>
                </a:lnTo>
                <a:lnTo>
                  <a:pt x="3294398" y="1992715"/>
                </a:lnTo>
                <a:lnTo>
                  <a:pt x="3270950" y="2018723"/>
                </a:lnTo>
                <a:lnTo>
                  <a:pt x="3247089" y="2044094"/>
                </a:lnTo>
                <a:lnTo>
                  <a:pt x="3222825" y="2068834"/>
                </a:lnTo>
                <a:lnTo>
                  <a:pt x="3198166" y="2092945"/>
                </a:lnTo>
                <a:lnTo>
                  <a:pt x="3173121" y="2116431"/>
                </a:lnTo>
                <a:lnTo>
                  <a:pt x="3147699" y="2139297"/>
                </a:lnTo>
                <a:lnTo>
                  <a:pt x="3121910" y="2161546"/>
                </a:lnTo>
                <a:lnTo>
                  <a:pt x="3095762" y="2183182"/>
                </a:lnTo>
                <a:lnTo>
                  <a:pt x="3069265" y="2204208"/>
                </a:lnTo>
                <a:lnTo>
                  <a:pt x="3042426" y="2224629"/>
                </a:lnTo>
                <a:lnTo>
                  <a:pt x="2987763" y="2263669"/>
                </a:lnTo>
                <a:lnTo>
                  <a:pt x="2931845" y="2300331"/>
                </a:lnTo>
                <a:lnTo>
                  <a:pt x="2874743" y="2334646"/>
                </a:lnTo>
                <a:lnTo>
                  <a:pt x="2816531" y="2366645"/>
                </a:lnTo>
                <a:lnTo>
                  <a:pt x="2757279" y="2396358"/>
                </a:lnTo>
                <a:lnTo>
                  <a:pt x="2697059" y="2423814"/>
                </a:lnTo>
                <a:lnTo>
                  <a:pt x="2635945" y="2449043"/>
                </a:lnTo>
                <a:lnTo>
                  <a:pt x="2574007" y="2472077"/>
                </a:lnTo>
                <a:lnTo>
                  <a:pt x="2511317" y="2492945"/>
                </a:lnTo>
                <a:lnTo>
                  <a:pt x="2447948" y="2511678"/>
                </a:lnTo>
                <a:lnTo>
                  <a:pt x="2383971" y="2528304"/>
                </a:lnTo>
                <a:lnTo>
                  <a:pt x="2319458" y="2542857"/>
                </a:lnTo>
                <a:lnTo>
                  <a:pt x="2254482" y="2555363"/>
                </a:lnTo>
                <a:lnTo>
                  <a:pt x="2189114" y="2565856"/>
                </a:lnTo>
                <a:lnTo>
                  <a:pt x="2123426" y="2574363"/>
                </a:lnTo>
                <a:lnTo>
                  <a:pt x="2057490" y="2580916"/>
                </a:lnTo>
                <a:lnTo>
                  <a:pt x="1991377" y="2585545"/>
                </a:lnTo>
                <a:lnTo>
                  <a:pt x="1925161" y="2588280"/>
                </a:lnTo>
                <a:lnTo>
                  <a:pt x="1858913" y="2589151"/>
                </a:lnTo>
                <a:lnTo>
                  <a:pt x="1825799" y="2588897"/>
                </a:lnTo>
                <a:lnTo>
                  <a:pt x="1759638" y="2587029"/>
                </a:lnTo>
                <a:lnTo>
                  <a:pt x="1693624" y="2583373"/>
                </a:lnTo>
                <a:lnTo>
                  <a:pt x="1627829" y="2577958"/>
                </a:lnTo>
                <a:lnTo>
                  <a:pt x="1562326" y="2570816"/>
                </a:lnTo>
                <a:lnTo>
                  <a:pt x="1497187" y="2561977"/>
                </a:lnTo>
                <a:lnTo>
                  <a:pt x="1432483" y="2551469"/>
                </a:lnTo>
                <a:lnTo>
                  <a:pt x="1368287" y="2539324"/>
                </a:lnTo>
                <a:lnTo>
                  <a:pt x="1304670" y="2525572"/>
                </a:lnTo>
                <a:lnTo>
                  <a:pt x="1241704" y="2510243"/>
                </a:lnTo>
                <a:lnTo>
                  <a:pt x="1179462" y="2493367"/>
                </a:lnTo>
                <a:lnTo>
                  <a:pt x="1118014" y="2474975"/>
                </a:lnTo>
                <a:lnTo>
                  <a:pt x="1057434" y="2455096"/>
                </a:lnTo>
                <a:lnTo>
                  <a:pt x="997792" y="2433762"/>
                </a:lnTo>
                <a:lnTo>
                  <a:pt x="939162" y="2411001"/>
                </a:lnTo>
                <a:lnTo>
                  <a:pt x="881614" y="2386845"/>
                </a:lnTo>
                <a:lnTo>
                  <a:pt x="825222" y="2361323"/>
                </a:lnTo>
                <a:lnTo>
                  <a:pt x="770056" y="2334466"/>
                </a:lnTo>
                <a:lnTo>
                  <a:pt x="716189" y="2306303"/>
                </a:lnTo>
                <a:lnTo>
                  <a:pt x="663692" y="2276866"/>
                </a:lnTo>
                <a:lnTo>
                  <a:pt x="612638" y="2246184"/>
                </a:lnTo>
                <a:lnTo>
                  <a:pt x="563099" y="2214287"/>
                </a:lnTo>
                <a:lnTo>
                  <a:pt x="515146" y="2181206"/>
                </a:lnTo>
                <a:lnTo>
                  <a:pt x="468851" y="2146971"/>
                </a:lnTo>
                <a:lnTo>
                  <a:pt x="424287" y="2111611"/>
                </a:lnTo>
                <a:lnTo>
                  <a:pt x="381525" y="2075159"/>
                </a:lnTo>
                <a:lnTo>
                  <a:pt x="340637" y="2037642"/>
                </a:lnTo>
                <a:lnTo>
                  <a:pt x="301696" y="1999092"/>
                </a:lnTo>
                <a:lnTo>
                  <a:pt x="264772" y="1959538"/>
                </a:lnTo>
                <a:lnTo>
                  <a:pt x="229939" y="1919013"/>
                </a:lnTo>
                <a:lnTo>
                  <a:pt x="197267" y="1877544"/>
                </a:lnTo>
                <a:lnTo>
                  <a:pt x="166830" y="1835162"/>
                </a:lnTo>
                <a:lnTo>
                  <a:pt x="138698" y="1791898"/>
                </a:lnTo>
                <a:lnTo>
                  <a:pt x="112944" y="1747782"/>
                </a:lnTo>
                <a:lnTo>
                  <a:pt x="89640" y="1702844"/>
                </a:lnTo>
                <a:lnTo>
                  <a:pt x="68857" y="1657114"/>
                </a:lnTo>
                <a:lnTo>
                  <a:pt x="50668" y="1610623"/>
                </a:lnTo>
                <a:lnTo>
                  <a:pt x="35145" y="1563400"/>
                </a:lnTo>
                <a:lnTo>
                  <a:pt x="22359" y="1515475"/>
                </a:lnTo>
                <a:lnTo>
                  <a:pt x="12382" y="1466880"/>
                </a:lnTo>
                <a:lnTo>
                  <a:pt x="5287" y="1417644"/>
                </a:lnTo>
                <a:lnTo>
                  <a:pt x="1145" y="1367797"/>
                </a:lnTo>
                <a:lnTo>
                  <a:pt x="28" y="1317370"/>
                </a:lnTo>
                <a:lnTo>
                  <a:pt x="627" y="1291948"/>
                </a:lnTo>
                <a:lnTo>
                  <a:pt x="4183" y="1240707"/>
                </a:lnTo>
                <a:lnTo>
                  <a:pt x="10944" y="1188961"/>
                </a:lnTo>
                <a:lnTo>
                  <a:pt x="20982" y="1136740"/>
                </a:lnTo>
                <a:lnTo>
                  <a:pt x="34369" y="1084075"/>
                </a:lnTo>
                <a:lnTo>
                  <a:pt x="51177" y="1030995"/>
                </a:lnTo>
                <a:lnTo>
                  <a:pt x="71477" y="977531"/>
                </a:lnTo>
                <a:lnTo>
                  <a:pt x="95343" y="923713"/>
                </a:lnTo>
                <a:lnTo>
                  <a:pt x="108635" y="896681"/>
                </a:lnTo>
                <a:lnTo>
                  <a:pt x="122845" y="869572"/>
                </a:lnTo>
                <a:lnTo>
                  <a:pt x="137982" y="842389"/>
                </a:lnTo>
                <a:lnTo>
                  <a:pt x="154056" y="815137"/>
                </a:lnTo>
                <a:lnTo>
                  <a:pt x="171075" y="787819"/>
                </a:lnTo>
                <a:lnTo>
                  <a:pt x="189047" y="760439"/>
                </a:lnTo>
                <a:lnTo>
                  <a:pt x="207983" y="733000"/>
                </a:lnTo>
                <a:lnTo>
                  <a:pt x="227891" y="705507"/>
                </a:lnTo>
                <a:lnTo>
                  <a:pt x="248780" y="677963"/>
                </a:lnTo>
                <a:lnTo>
                  <a:pt x="270660" y="650372"/>
                </a:lnTo>
                <a:close/>
              </a:path>
            </a:pathLst>
          </a:custGeom>
          <a:ln w="25399">
            <a:solidFill>
              <a:srgbClr val="bbe0e3"/>
            </a:solidFill>
          </a:ln>
        </p:spPr>
        <p:txBody>
          <a:bodyPr bIns="0" lIns="0" rIns="0" rtlCol="0" tIns="0" vert="horz" wrap="square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 txBox="1"/>
          <p:nvPr/>
        </p:nvSpPr>
        <p:spPr>
          <a:xfrm flipH="false" flipV="false" rot="0">
            <a:off x="549478" y="186861"/>
            <a:ext cx="4557445" cy="308552"/>
          </a:xfrm>
          <a:prstGeom prst="rect">
            <a:avLst/>
          </a:prstGeom>
        </p:spPr>
        <p:txBody>
          <a:bodyPr bIns="47625" lIns="95250" rIns="95250" rtlCol="0" tIns="47625" vert="horz">
            <a:noAutofit/>
          </a:bodyPr>
          <a:lstStyle/>
          <a:p>
            <a:pPr algn="l" mar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dirty="0" lang="en-US" sz="1400">
                <a:solidFill>
                  <a:schemeClr val="tx1"/>
                </a:solidFill>
                <a:latin typeface="Calibri"/>
              </a:defRPr>
            </a:pPr>
            <a:r>
              <a:rPr dirty="0" lang="en-US" sz="3600" u="none">
                <a:solidFill>
                  <a:schemeClr val="tx1"/>
                </a:solidFill>
                <a:latin typeface="Calibri"/>
              </a:rPr>
              <a:t>Academic </a:t>
            </a:r>
            <a:r>
              <a:rPr dirty="0" err="1" lang="en-US" sz="3600" u="none">
                <a:solidFill>
                  <a:schemeClr val="tx1"/>
                </a:solidFill>
                <a:latin typeface="Calibri"/>
              </a:rPr>
              <a:t>rigour</a:t>
            </a:r>
            <a:endParaRPr dirty="0" err="1" lang="en-US" sz="3600" u="none">
              <a:solidFill>
                <a:schemeClr val="tx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algn="ctr" marL="13335">
              <a:lnSpc>
                <a:spcPts val="3940"/>
              </a:lnSpc>
              <a:spcBef>
                <a:spcPts val="100"/>
              </a:spcBef>
            </a:pPr>
            <a:r>
              <a:rPr dirty="0" lang="en-US" spc="-5" sz="3400">
                <a:latin typeface="Times New Roman"/>
              </a:rPr>
              <a:t>Radio report:</a:t>
            </a:r>
          </a:p>
          <a:p>
            <a:pPr algn="ctr">
              <a:lnSpc>
                <a:spcPts val="3940"/>
              </a:lnSpc>
            </a:pPr>
            <a:r>
              <a:rPr dirty="0" lang="en-US" spc="-5" sz="3400">
                <a:latin typeface="Times New Roman"/>
              </a:rPr>
              <a:t>“Eating Fish Increases </a:t>
            </a:r>
            <a:r>
              <a:rPr dirty="0" lang="en-US" spc="-90" sz="3400">
                <a:latin typeface="Times New Roman"/>
              </a:rPr>
              <a:t>Your</a:t>
            </a:r>
            <a:r>
              <a:rPr dirty="0" lang="en-US" spc="-130" sz="3400">
                <a:latin typeface="Times New Roman"/>
              </a:rPr>
              <a:t> </a:t>
            </a:r>
            <a:r>
              <a:rPr dirty="0" lang="en-US" sz="3400">
                <a:latin typeface="Times New Roman"/>
              </a:rPr>
              <a:t>IQ”</a:t>
            </a:r>
            <a:endParaRPr dirty="0" lang="en-US" sz="3400">
              <a:latin typeface="Times New Roman"/>
            </a:endParaRPr>
          </a:p>
        </p:txBody>
      </p:sp>
      <p:sp>
        <p:nvSpPr>
          <p:cNvPr id="3" name="object 4"/>
          <p:cNvSpPr txBox="1"/>
          <p:nvPr/>
        </p:nvSpPr>
        <p:spPr>
          <a:xfrm rot="0">
            <a:off x="978531" y="1303020"/>
            <a:ext cx="7232650" cy="688343"/>
          </a:xfrm>
          <a:prstGeom prst="rect">
            <a:avLst/>
          </a:prstGeom>
        </p:spPr>
        <p:txBody>
          <a:bodyPr bIns="0" lIns="0" rIns="0" rtlCol="0" tIns="27939" vert="horz" wrap="square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lang="en-US" spc="-5" sz="1600">
                <a:latin typeface="Times New Roman"/>
              </a:rPr>
              <a:t>Children </a:t>
            </a:r>
            <a:r>
              <a:rPr dirty="0" lang="en-US" sz="1600">
                <a:latin typeface="Times New Roman"/>
              </a:rPr>
              <a:t>who </a:t>
            </a:r>
            <a:r>
              <a:rPr dirty="0" lang="en-US" spc="-5" sz="1600">
                <a:latin typeface="Times New Roman"/>
              </a:rPr>
              <a:t>eat fish at least once </a:t>
            </a:r>
            <a:r>
              <a:rPr dirty="0" lang="en-US" sz="1600">
                <a:latin typeface="Times New Roman"/>
              </a:rPr>
              <a:t>a </a:t>
            </a:r>
            <a:r>
              <a:rPr dirty="0" lang="en-US" spc="-5" sz="1600">
                <a:latin typeface="Times New Roman"/>
              </a:rPr>
              <a:t>week have </a:t>
            </a:r>
            <a:r>
              <a:rPr dirty="0" lang="en-US" sz="1600">
                <a:latin typeface="Times New Roman"/>
              </a:rPr>
              <a:t>a </a:t>
            </a:r>
            <a:r>
              <a:rPr dirty="0" lang="en-US" spc="-5" sz="1600">
                <a:latin typeface="Times New Roman"/>
              </a:rPr>
              <a:t>higher </a:t>
            </a:r>
            <a:r>
              <a:rPr dirty="0" lang="en-US" sz="1600">
                <a:latin typeface="Times New Roman"/>
              </a:rPr>
              <a:t>IQ </a:t>
            </a:r>
            <a:r>
              <a:rPr dirty="0" lang="en-US" spc="-5" sz="1600">
                <a:latin typeface="Times New Roman"/>
              </a:rPr>
              <a:t>than  their </a:t>
            </a:r>
            <a:r>
              <a:rPr dirty="0" err="1" lang="en-US" spc="-5" sz="1600">
                <a:latin typeface="Times New Roman"/>
              </a:rPr>
              <a:t>non-fish</a:t>
            </a:r>
            <a:r>
              <a:rPr dirty="0" lang="en-US" spc="-5" sz="1600">
                <a:latin typeface="Times New Roman"/>
              </a:rPr>
              <a:t> eating</a:t>
            </a:r>
            <a:r>
              <a:rPr dirty="0" lang="en-US" spc="5" sz="1600">
                <a:latin typeface="Times New Roman"/>
              </a:rPr>
              <a:t> </a:t>
            </a:r>
            <a:r>
              <a:rPr dirty="0" lang="en-US" spc="-5" sz="1600">
                <a:latin typeface="Times New Roman"/>
              </a:rPr>
              <a:t>peers</a:t>
            </a:r>
            <a:endParaRPr dirty="0" lang="en-US" spc="-5" sz="1600">
              <a:latin typeface="Times New Roman"/>
            </a:endParaRPr>
          </a:p>
        </p:txBody>
      </p:sp>
      <p:sp>
        <p:nvSpPr>
          <p:cNvPr id="4" name="object 6"/>
          <p:cNvSpPr txBox="1"/>
          <p:nvPr/>
        </p:nvSpPr>
        <p:spPr>
          <a:xfrm rot="0">
            <a:off x="978531" y="2134266"/>
            <a:ext cx="6963409" cy="256479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1600">
                <a:latin typeface="Times New Roman"/>
              </a:rPr>
              <a:t>The above </a:t>
            </a:r>
            <a:r>
              <a:rPr b="1" dirty="0" lang="en-US" spc="-5" sz="1600">
                <a:latin typeface="Times New Roman"/>
              </a:rPr>
              <a:t>MUST </a:t>
            </a:r>
            <a:r>
              <a:rPr dirty="0" lang="en-US" sz="1600">
                <a:latin typeface="Times New Roman"/>
              </a:rPr>
              <a:t>be </a:t>
            </a:r>
            <a:r>
              <a:rPr dirty="0" lang="en-US" spc="-5" sz="1600">
                <a:latin typeface="Times New Roman"/>
              </a:rPr>
              <a:t>true </a:t>
            </a:r>
            <a:r>
              <a:rPr dirty="0" lang="en-US" sz="1600">
                <a:latin typeface="Times New Roman"/>
              </a:rPr>
              <a:t>-&gt; </a:t>
            </a:r>
            <a:r>
              <a:rPr dirty="0" lang="en-US" spc="-5" sz="1600">
                <a:latin typeface="Times New Roman"/>
              </a:rPr>
              <a:t>it said it </a:t>
            </a:r>
            <a:r>
              <a:rPr dirty="0" lang="en-US" sz="1600">
                <a:latin typeface="Times New Roman"/>
              </a:rPr>
              <a:t>on </a:t>
            </a:r>
            <a:r>
              <a:rPr dirty="0" lang="en-US" spc="-5" sz="1600">
                <a:latin typeface="Times New Roman"/>
              </a:rPr>
              <a:t>the</a:t>
            </a:r>
            <a:r>
              <a:rPr dirty="0" lang="en-US" spc="40" sz="1600">
                <a:latin typeface="Times New Roman"/>
              </a:rPr>
              <a:t> </a:t>
            </a:r>
            <a:r>
              <a:rPr dirty="0" lang="en-US" spc="-5" sz="1600">
                <a:latin typeface="Times New Roman"/>
              </a:rPr>
              <a:t>radio</a:t>
            </a:r>
            <a:endParaRPr dirty="0" lang="en-US" spc="-5" sz="1600">
              <a:latin typeface="Times New Roman"/>
            </a:endParaRPr>
          </a:p>
        </p:txBody>
      </p:sp>
      <p:sp>
        <p:nvSpPr>
          <p:cNvPr id="5" name="object 7"/>
          <p:cNvSpPr txBox="1"/>
          <p:nvPr/>
        </p:nvSpPr>
        <p:spPr>
          <a:xfrm rot="0">
            <a:off x="736568" y="2745781"/>
            <a:ext cx="86391" cy="26409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650">
                <a:latin typeface="Times New Roman"/>
              </a:rPr>
              <a:t/>
            </a:r>
            <a:endParaRPr dirty="0" lang="en-US" sz="1650">
              <a:latin typeface="Times New Roman"/>
            </a:endParaRPr>
          </a:p>
        </p:txBody>
      </p:sp>
      <p:sp>
        <p:nvSpPr>
          <p:cNvPr id="6" name="object 8"/>
          <p:cNvSpPr txBox="1"/>
          <p:nvPr/>
        </p:nvSpPr>
        <p:spPr>
          <a:xfrm rot="0">
            <a:off x="990600" y="2533650"/>
            <a:ext cx="7372350" cy="688343"/>
          </a:xfrm>
          <a:prstGeom prst="rect">
            <a:avLst/>
          </a:prstGeom>
        </p:spPr>
        <p:txBody>
          <a:bodyPr bIns="0" lIns="0" rIns="0" rtlCol="0" tIns="27939" vert="horz" wrap="square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lang="en-US" spc="-40" sz="1600">
                <a:latin typeface="Times New Roman"/>
              </a:rPr>
              <a:t>Various </a:t>
            </a:r>
            <a:r>
              <a:rPr dirty="0" lang="en-US" spc="-5" sz="1600">
                <a:latin typeface="Times New Roman"/>
              </a:rPr>
              <a:t>results were looked at: diet, education, </a:t>
            </a:r>
            <a:r>
              <a:rPr dirty="0" err="1" lang="en-US" spc="-5" sz="1600">
                <a:latin typeface="Times New Roman"/>
              </a:rPr>
              <a:t>socio-economic</a:t>
            </a:r>
            <a:r>
              <a:rPr dirty="0" lang="en-US" spc="-5" sz="1600">
                <a:latin typeface="Times New Roman"/>
              </a:rPr>
              <a:t>  status, age </a:t>
            </a:r>
            <a:r>
              <a:rPr dirty="0" lang="en-US" sz="1600">
                <a:latin typeface="Times New Roman"/>
              </a:rPr>
              <a:t>of </a:t>
            </a:r>
            <a:r>
              <a:rPr dirty="0" lang="en-US" spc="-5" sz="1600">
                <a:latin typeface="Times New Roman"/>
              </a:rPr>
              <a:t>parents, parental marital status and parent education  level</a:t>
            </a:r>
            <a:endParaRPr dirty="0" lang="en-US" spc="-5" sz="1600">
              <a:latin typeface="Times New Roman"/>
            </a:endParaRPr>
          </a:p>
        </p:txBody>
      </p:sp>
      <p:sp>
        <p:nvSpPr>
          <p:cNvPr id="7" name="object 10"/>
          <p:cNvSpPr txBox="1"/>
          <p:nvPr/>
        </p:nvSpPr>
        <p:spPr>
          <a:xfrm rot="0">
            <a:off x="978531" y="3464175"/>
            <a:ext cx="7449820" cy="101346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dirty="0" lang="en-US" spc="-5" sz="1600">
                <a:latin typeface="Times New Roman"/>
              </a:rPr>
              <a:t>Therefore selection </a:t>
            </a:r>
            <a:r>
              <a:rPr dirty="0" lang="en-US" sz="1600">
                <a:latin typeface="Times New Roman"/>
              </a:rPr>
              <a:t>of a </a:t>
            </a:r>
            <a:r>
              <a:rPr dirty="0" lang="en-US" spc="-5" sz="1600">
                <a:latin typeface="Times New Roman"/>
              </a:rPr>
              <a:t>single variable to </a:t>
            </a:r>
            <a:r>
              <a:rPr dirty="0" lang="en-US" sz="1600">
                <a:latin typeface="Times New Roman"/>
              </a:rPr>
              <a:t>‘support </a:t>
            </a:r>
            <a:r>
              <a:rPr dirty="0" lang="en-US" spc="-5" sz="1600">
                <a:latin typeface="Times New Roman"/>
              </a:rPr>
              <a:t>the</a:t>
            </a:r>
            <a:r>
              <a:rPr dirty="0" lang="en-US" spc="30" sz="1600">
                <a:latin typeface="Times New Roman"/>
              </a:rPr>
              <a:t> </a:t>
            </a:r>
            <a:r>
              <a:rPr dirty="0" lang="en-US" spc="-5" sz="1600">
                <a:latin typeface="Times New Roman"/>
              </a:rPr>
              <a:t>hypothesis’</a:t>
            </a:r>
          </a:p>
          <a:p>
            <a:pPr marL="12700" marR="59055">
              <a:lnSpc>
                <a:spcPts val="2600"/>
              </a:lnSpc>
              <a:spcBef>
                <a:spcPts val="100"/>
              </a:spcBef>
            </a:pPr>
            <a:r>
              <a:rPr dirty="0" lang="en-US" spc="-5" sz="1600">
                <a:latin typeface="Times New Roman"/>
              </a:rPr>
              <a:t>i.e. at </a:t>
            </a:r>
            <a:r>
              <a:rPr dirty="0" lang="en-US" sz="1600">
                <a:latin typeface="Times New Roman"/>
              </a:rPr>
              <a:t>one </a:t>
            </a:r>
            <a:r>
              <a:rPr dirty="0" lang="en-US" spc="-5" sz="1600">
                <a:latin typeface="Times New Roman"/>
              </a:rPr>
              <a:t>correlation </a:t>
            </a:r>
            <a:r>
              <a:rPr dirty="0" lang="en-US" spc="-45" sz="1600">
                <a:latin typeface="Times New Roman"/>
              </a:rPr>
              <a:t>EATING </a:t>
            </a:r>
            <a:r>
              <a:rPr dirty="0" lang="en-US" sz="1600">
                <a:latin typeface="Times New Roman"/>
              </a:rPr>
              <a:t>FISH AND IQ </a:t>
            </a:r>
            <a:r>
              <a:rPr dirty="0" lang="en-US" spc="-5" sz="1600">
                <a:latin typeface="Times New Roman"/>
              </a:rPr>
              <a:t>increased </a:t>
            </a:r>
            <a:r>
              <a:rPr dirty="0" lang="en-US" sz="1600">
                <a:latin typeface="Times New Roman"/>
              </a:rPr>
              <a:t>-&gt; or  </a:t>
            </a:r>
            <a:r>
              <a:rPr dirty="0" lang="en-US" spc="-5" sz="1600">
                <a:latin typeface="Times New Roman"/>
              </a:rPr>
              <a:t>reverse it ‘the more intelligent </a:t>
            </a:r>
            <a:r>
              <a:rPr dirty="0" lang="en-US" sz="1600">
                <a:latin typeface="Times New Roman"/>
              </a:rPr>
              <a:t>you </a:t>
            </a:r>
            <a:r>
              <a:rPr dirty="0" lang="en-US" spc="-5" sz="1600">
                <a:latin typeface="Times New Roman"/>
              </a:rPr>
              <a:t>are then the more fish </a:t>
            </a:r>
            <a:r>
              <a:rPr dirty="0" lang="en-US" sz="1600">
                <a:latin typeface="Times New Roman"/>
              </a:rPr>
              <a:t>you </a:t>
            </a:r>
            <a:r>
              <a:rPr dirty="0" lang="en-US" spc="-5" sz="1600">
                <a:latin typeface="Times New Roman"/>
              </a:rPr>
              <a:t>will  eat’?</a:t>
            </a:r>
            <a:endParaRPr dirty="0" lang="en-US" spc="-5" sz="1600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822959" y="739599"/>
            <a:ext cx="7543800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u="none"/>
              <a:t>Academic </a:t>
            </a:r>
            <a:r>
              <a:rPr dirty="0" err="1" lang="en-US" u="none"/>
              <a:t>rigour</a:t>
            </a:r>
            <a:endParaRPr dirty="0" err="1" lang="en-US" u="none"/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8C5D7590-88BE-4008-9990-D9F5EE56F233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647195" y="1420396"/>
            <a:ext cx="8117206" cy="804976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z="2000">
                <a:latin typeface="Arial"/>
              </a:rPr>
              <a:t>"Passenger numbers have increased since </a:t>
            </a:r>
            <a:r>
              <a:rPr dirty="0" err="1" lang="en-US" sz="2000">
                <a:latin typeface="Arial"/>
              </a:rPr>
              <a:t>privatisation</a:t>
            </a:r>
            <a:r>
              <a:rPr dirty="0" lang="en-US" sz="2000">
                <a:latin typeface="Arial"/>
              </a:rPr>
              <a:t>, so clearly </a:t>
            </a:r>
            <a:r>
              <a:rPr dirty="0" err="1" lang="en-US" sz="2000">
                <a:latin typeface="Arial"/>
              </a:rPr>
              <a:t>nationalisation</a:t>
            </a:r>
            <a:r>
              <a:rPr dirty="0" lang="en-US" sz="2000">
                <a:latin typeface="Arial"/>
              </a:rPr>
              <a:t> doesn't work......"</a:t>
            </a:r>
            <a:endParaRPr dirty="0" lang="en-US" sz="200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0">
            <a:off x="8430611" y="4695112"/>
            <a:ext cx="223520" cy="17907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400">
                <a:latin typeface="Arial"/>
              </a:rPr>
              <a:t>22</a:t>
            </a:r>
            <a:endParaRPr dirty="0" lang="en-US" sz="140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516796" y="4707744"/>
            <a:ext cx="14986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34FA2E3E-761D-468B-9B9A-E47D34695DC9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758507" y="292255"/>
            <a:ext cx="7543800" cy="62214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4000" u="none"/>
              <a:t>Every </a:t>
            </a:r>
            <a:r>
              <a:rPr dirty="0" lang="en-US" sz="4000" u="none"/>
              <a:t>Project should</a:t>
            </a:r>
            <a:r>
              <a:rPr dirty="0" lang="en-US" spc="-130" sz="4000" u="none"/>
              <a:t> </a:t>
            </a:r>
            <a:r>
              <a:rPr dirty="0" lang="en-US" sz="4000" u="none"/>
              <a:t>have</a:t>
            </a:r>
            <a:endParaRPr dirty="0" lang="en-US" sz="4000" u="none"/>
          </a:p>
        </p:txBody>
      </p:sp>
      <p:sp>
        <p:nvSpPr>
          <p:cNvPr id="4" name="object 3"/>
          <p:cNvSpPr txBox="1"/>
          <p:nvPr/>
        </p:nvSpPr>
        <p:spPr>
          <a:xfrm rot="0">
            <a:off x="495300" y="1204341"/>
            <a:ext cx="8070214" cy="2842698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indent="-279398" marL="292100">
              <a:lnSpc>
                <a:spcPts val="3360"/>
              </a:lnSpc>
              <a:spcBef>
                <a:spcPts val="105"/>
              </a:spcBef>
              <a:buChar char="•"/>
            </a:pPr>
            <a:r>
              <a:rPr dirty="0" lang="en-US">
                <a:latin typeface="Arial"/>
              </a:rPr>
              <a:t>Clear</a:t>
            </a:r>
            <a:r>
              <a:rPr dirty="0" lang="en-US" spc="-5">
                <a:latin typeface="Arial"/>
              </a:rPr>
              <a:t> Aims and </a:t>
            </a:r>
            <a:r>
              <a:rPr dirty="0" lang="en-US">
                <a:latin typeface="Arial"/>
              </a:rPr>
              <a:t>Objectives – What am I </a:t>
            </a:r>
            <a:r>
              <a:rPr dirty="0" lang="en-US" spc="-5">
                <a:latin typeface="Arial"/>
              </a:rPr>
              <a:t>going </a:t>
            </a:r>
            <a:r>
              <a:rPr dirty="0" lang="en-US">
                <a:latin typeface="Arial"/>
              </a:rPr>
              <a:t>to develop &amp; why?</a:t>
            </a:r>
          </a:p>
          <a:p>
            <a:pPr indent="-279398" marL="292100" marR="99060">
              <a:lnSpc>
                <a:spcPts val="2700"/>
              </a:lnSpc>
              <a:spcBef>
                <a:spcPts val="570"/>
              </a:spcBef>
              <a:buChar char="•"/>
            </a:pPr>
            <a:r>
              <a:rPr dirty="0" lang="en-US" spc="-5">
                <a:latin typeface="Arial"/>
              </a:rPr>
              <a:t>Literature </a:t>
            </a:r>
            <a:r>
              <a:rPr dirty="0" lang="en-US">
                <a:latin typeface="Arial"/>
              </a:rPr>
              <a:t>Review / </a:t>
            </a:r>
          </a:p>
          <a:p>
            <a:pPr indent="-279398" lvl="1" marL="749300" marR="99060">
              <a:lnSpc>
                <a:spcPts val="2700"/>
              </a:lnSpc>
              <a:spcBef>
                <a:spcPts val="570"/>
              </a:spcBef>
              <a:buChar char="•"/>
            </a:pPr>
            <a:r>
              <a:rPr dirty="0" lang="en-US">
                <a:latin typeface="Arial"/>
              </a:rPr>
              <a:t>Selection of appropriate </a:t>
            </a:r>
            <a:r>
              <a:rPr dirty="0" lang="en-US" spc="-5">
                <a:latin typeface="Arial"/>
              </a:rPr>
              <a:t>tools </a:t>
            </a:r>
          </a:p>
          <a:p>
            <a:pPr indent="-279398" lvl="1" marL="749300" marR="99060">
              <a:lnSpc>
                <a:spcPts val="2700"/>
              </a:lnSpc>
              <a:spcBef>
                <a:spcPts val="570"/>
              </a:spcBef>
              <a:buChar char="•"/>
            </a:pPr>
            <a:r>
              <a:rPr dirty="0" lang="en-US">
                <a:latin typeface="Arial"/>
              </a:rPr>
              <a:t>Prototyping </a:t>
            </a:r>
          </a:p>
          <a:p>
            <a:pPr indent="-279398" lvl="1" marL="749300" marR="99060">
              <a:lnSpc>
                <a:spcPts val="2700"/>
              </a:lnSpc>
              <a:spcBef>
                <a:spcPts val="570"/>
              </a:spcBef>
              <a:buChar char="•"/>
            </a:pPr>
            <a:r>
              <a:rPr dirty="0" lang="en-US" spc="-5">
                <a:latin typeface="Arial"/>
              </a:rPr>
              <a:t>Previous work</a:t>
            </a:r>
            <a:r>
              <a:rPr dirty="0" lang="en-US" spc="-5">
                <a:latin typeface="Arial"/>
              </a:rPr>
              <a:t> </a:t>
            </a:r>
          </a:p>
          <a:p>
            <a:pPr indent="-279398" lvl="1" marL="749300" marR="99060">
              <a:lnSpc>
                <a:spcPts val="2700"/>
              </a:lnSpc>
              <a:spcBef>
                <a:spcPts val="570"/>
              </a:spcBef>
              <a:buChar char="•"/>
            </a:pPr>
            <a:r>
              <a:rPr dirty="0" lang="en-US">
                <a:latin typeface="Arial"/>
              </a:rPr>
              <a:t>W</a:t>
            </a:r>
            <a:r>
              <a:rPr dirty="0" lang="en-US">
                <a:latin typeface="Arial"/>
              </a:rPr>
              <a:t>ho is it aimed at </a:t>
            </a:r>
            <a:r>
              <a:rPr dirty="0" lang="en-US" spc="-5">
                <a:latin typeface="Arial"/>
              </a:rPr>
              <a:t>etc.  </a:t>
            </a:r>
          </a:p>
          <a:p>
            <a:pPr indent="-279398" marL="292100">
              <a:lnSpc>
                <a:spcPct val="100000"/>
              </a:lnSpc>
              <a:spcBef>
                <a:spcPts val="409"/>
              </a:spcBef>
              <a:buChar char="•"/>
            </a:pPr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 rot="0">
            <a:off x="8516796" y="4707744"/>
            <a:ext cx="149860" cy="168115"/>
          </a:xfrm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A04E3C59-63A6-4F93-964C-6747B681E3B6}" type="slidenum"/>
            <a:endParaRPr dirty="0" lang="en-US"/>
          </a:p>
        </p:txBody>
      </p:sp>
      <p:sp>
        <p:nvSpPr>
          <p:cNvPr id="3" name="object 2"/>
          <p:cNvSpPr>
            <a:spLocks noGrp="true"/>
          </p:cNvSpPr>
          <p:nvPr>
            <p:ph type="title"/>
          </p:nvPr>
        </p:nvSpPr>
        <p:spPr>
          <a:xfrm rot="0">
            <a:off x="758507" y="292255"/>
            <a:ext cx="7543800" cy="622144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 sz="4000" u="none"/>
              <a:t>Every </a:t>
            </a:r>
            <a:r>
              <a:rPr dirty="0" lang="en-US" sz="4000" u="none"/>
              <a:t>Project should</a:t>
            </a:r>
            <a:r>
              <a:rPr dirty="0" lang="en-US" spc="-130" sz="4000" u="none"/>
              <a:t> </a:t>
            </a:r>
            <a:r>
              <a:rPr dirty="0" lang="en-US" sz="4000" u="none"/>
              <a:t>have</a:t>
            </a:r>
            <a:endParaRPr dirty="0" lang="en-US" sz="4000" u="none"/>
          </a:p>
        </p:txBody>
      </p:sp>
      <p:sp>
        <p:nvSpPr>
          <p:cNvPr id="4" name="object 3"/>
          <p:cNvSpPr txBox="1"/>
          <p:nvPr/>
        </p:nvSpPr>
        <p:spPr>
          <a:xfrm rot="0">
            <a:off x="495300" y="1204341"/>
            <a:ext cx="8070214" cy="2526468"/>
          </a:xfrm>
          <a:prstGeom prst="rect">
            <a:avLst/>
          </a:prstGeom>
        </p:spPr>
        <p:txBody>
          <a:bodyPr bIns="0" lIns="0" rIns="0" rtlCol="0" tIns="13335" vert="horz" wrap="square">
            <a:spAutoFit/>
          </a:bodyPr>
          <a:lstStyle/>
          <a:p>
            <a:pPr indent="-279398" marL="292100">
              <a:lnSpc>
                <a:spcPts val="3360"/>
              </a:lnSpc>
              <a:spcBef>
                <a:spcPts val="105"/>
              </a:spcBef>
              <a:buChar char="•"/>
            </a:pPr>
            <a:r>
              <a:rPr dirty="0" lang="en-US">
                <a:latin typeface="Arial"/>
              </a:rPr>
              <a:t>Clear </a:t>
            </a:r>
            <a:r>
              <a:rPr dirty="0" lang="en-US" spc="-5">
                <a:latin typeface="Arial"/>
              </a:rPr>
              <a:t>OUTPUTS </a:t>
            </a:r>
          </a:p>
          <a:p>
            <a:pPr indent="-279398" marL="292100">
              <a:lnSpc>
                <a:spcPts val="3360"/>
              </a:lnSpc>
              <a:spcBef>
                <a:spcPts val="105"/>
              </a:spcBef>
              <a:buChar char="•"/>
            </a:pPr>
            <a:r>
              <a:rPr dirty="0" lang="en-US">
                <a:latin typeface="Arial"/>
              </a:rPr>
              <a:t>Design </a:t>
            </a:r>
            <a:r>
              <a:rPr dirty="0" lang="en-US" spc="-5">
                <a:latin typeface="Arial"/>
              </a:rPr>
              <a:t>-based on</a:t>
            </a:r>
            <a:r>
              <a:rPr dirty="0" lang="en-US">
                <a:latin typeface="Arial"/>
              </a:rPr>
              <a:t> </a:t>
            </a:r>
            <a:r>
              <a:rPr dirty="0" lang="en-US" spc="-5">
                <a:latin typeface="Arial"/>
              </a:rPr>
              <a:t>outputs </a:t>
            </a:r>
          </a:p>
          <a:p>
            <a:pPr indent="-279398" marL="292100">
              <a:lnSpc>
                <a:spcPts val="3360"/>
              </a:lnSpc>
              <a:spcBef>
                <a:spcPts val="105"/>
              </a:spcBef>
              <a:buChar char="•"/>
            </a:pPr>
            <a:r>
              <a:rPr dirty="0" lang="en-US" spc="-5">
                <a:latin typeface="Arial"/>
              </a:rPr>
              <a:t>Prototype - based on design</a:t>
            </a:r>
          </a:p>
          <a:p>
            <a:pPr indent="-279398" marL="292100">
              <a:lnSpc>
                <a:spcPts val="3360"/>
              </a:lnSpc>
              <a:spcBef>
                <a:spcPts val="105"/>
              </a:spcBef>
              <a:buChar char="•"/>
            </a:pPr>
            <a:r>
              <a:rPr dirty="0" lang="en-US">
                <a:latin typeface="Arial"/>
              </a:rPr>
              <a:t>Evaluation of </a:t>
            </a:r>
            <a:r>
              <a:rPr dirty="0" lang="en-US" spc="-5">
                <a:latin typeface="Arial"/>
              </a:rPr>
              <a:t>prototype </a:t>
            </a:r>
            <a:r>
              <a:rPr dirty="0" lang="en-US">
                <a:latin typeface="Arial"/>
              </a:rPr>
              <a:t>(scope)… BY</a:t>
            </a:r>
            <a:r>
              <a:rPr dirty="0" lang="en-US" spc="-45">
                <a:latin typeface="Arial"/>
              </a:rPr>
              <a:t> </a:t>
            </a:r>
            <a:r>
              <a:rPr dirty="0" lang="en-US" spc="-5">
                <a:latin typeface="Arial"/>
              </a:rPr>
              <a:t>WHO?</a:t>
            </a:r>
          </a:p>
          <a:p>
            <a:pPr indent="-279398" marL="292100">
              <a:lnSpc>
                <a:spcPts val="3360"/>
              </a:lnSpc>
              <a:spcBef>
                <a:spcPts val="105"/>
              </a:spcBef>
              <a:buChar char="•"/>
            </a:pPr>
            <a:r>
              <a:rPr dirty="0" lang="en-US">
                <a:latin typeface="Arial"/>
              </a:rPr>
              <a:t>Conclusions</a:t>
            </a:r>
          </a:p>
          <a:p>
            <a:pPr indent="-279398" marL="292100">
              <a:lnSpc>
                <a:spcPct val="100000"/>
              </a:lnSpc>
              <a:spcBef>
                <a:spcPts val="409"/>
              </a:spcBef>
              <a:buChar char="•"/>
            </a:pPr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609600" y="427072"/>
            <a:ext cx="7543800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/>
              <a:t>Key dates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609600" y="1306784"/>
            <a:ext cx="7662545" cy="1579920"/>
          </a:xfrm>
          <a:prstGeom prst="rect">
            <a:avLst/>
          </a:prstGeom>
        </p:spPr>
        <p:txBody>
          <a:bodyPr bIns="0" lIns="0" rIns="0" rtlCol="0" tIns="76200" vert="horz" wrap="square">
            <a:spAutoFit/>
          </a:bodyPr>
          <a:lstStyle/>
          <a:p>
            <a:pPr indent="-342900" marL="355600" marR="124460">
              <a:lnSpc>
                <a:spcPts val="3500"/>
              </a:lnSpc>
              <a:spcBef>
                <a:spcPts val="600"/>
              </a:spcBef>
              <a:buChar char="•"/>
            </a:pPr>
            <a:r>
              <a:rPr dirty="0" lang="en-US" spc="-5" sz="1600">
                <a:latin typeface="Arial"/>
              </a:rPr>
              <a:t>Objectives </a:t>
            </a:r>
            <a:r>
              <a:rPr dirty="0" lang="en-US" sz="1600">
                <a:latin typeface="Arial"/>
              </a:rPr>
              <a:t>/ </a:t>
            </a:r>
            <a:r>
              <a:rPr dirty="0" lang="en-US" spc="-5" sz="1600">
                <a:latin typeface="Arial"/>
              </a:rPr>
              <a:t>Marking Scheme/Ethics  </a:t>
            </a:r>
            <a:r>
              <a:rPr dirty="0" lang="en-US" sz="1600">
                <a:latin typeface="Arial"/>
              </a:rPr>
              <a:t>Form </a:t>
            </a:r>
            <a:r>
              <a:rPr b="1" dirty="0" lang="en-US" sz="1600">
                <a:latin typeface="Arial"/>
              </a:rPr>
              <a:t>– </a:t>
            </a:r>
            <a:r>
              <a:rPr b="1" dirty="0" lang="en-US" spc="-5" sz="1600">
                <a:latin typeface="Arial"/>
              </a:rPr>
              <a:t>End of w/c </a:t>
            </a:r>
            <a:r>
              <a:rPr b="1" dirty="0" i="1" lang="en-US" sz="1600">
                <a:latin typeface="Arial"/>
              </a:rPr>
              <a:t>11th </a:t>
            </a:r>
            <a:r>
              <a:rPr b="1" dirty="0" i="1" lang="en-US" spc="-25" sz="1600">
                <a:latin typeface="Arial"/>
              </a:rPr>
              <a:t>October,</a:t>
            </a:r>
            <a:r>
              <a:rPr b="1" dirty="0" i="1" lang="en-US" spc="-595" sz="1600">
                <a:latin typeface="Arial"/>
              </a:rPr>
              <a:t> </a:t>
            </a:r>
            <a:r>
              <a:rPr b="1" dirty="0" i="1" lang="en-US" sz="1600">
                <a:latin typeface="Arial"/>
              </a:rPr>
              <a:t>2019</a:t>
            </a:r>
          </a:p>
          <a:p>
            <a:pPr indent="-292100" marL="304800">
              <a:lnSpc>
                <a:spcPct val="100000"/>
              </a:lnSpc>
              <a:spcBef>
                <a:spcPts val="140"/>
              </a:spcBef>
              <a:buChar char="•"/>
            </a:pPr>
            <a:r>
              <a:rPr dirty="0" lang="en-US" spc="-5" sz="1600">
                <a:latin typeface="Arial"/>
              </a:rPr>
              <a:t>Interim report </a:t>
            </a:r>
            <a:r>
              <a:rPr dirty="0" lang="en-US" sz="1600">
                <a:latin typeface="Arial"/>
              </a:rPr>
              <a:t>- </a:t>
            </a:r>
            <a:r>
              <a:rPr dirty="0" lang="en-US" spc="-5" sz="1600">
                <a:latin typeface="Arial"/>
              </a:rPr>
              <a:t>Initial </a:t>
            </a:r>
            <a:r>
              <a:rPr dirty="0" lang="en-US" sz="1600">
                <a:latin typeface="Arial"/>
              </a:rPr>
              <a:t>Research</a:t>
            </a:r>
            <a:r>
              <a:rPr dirty="0" lang="en-US" spc="5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etc</a:t>
            </a:r>
            <a:r>
              <a:rPr dirty="0" lang="en-US" spc="-5" sz="1600">
                <a:latin typeface="Arial"/>
              </a:rPr>
              <a:t> - </a:t>
            </a:r>
            <a:r>
              <a:rPr b="1" dirty="0" lang="en-US" spc="-5" sz="1600">
                <a:latin typeface="Arial"/>
              </a:rPr>
              <a:t>Friday </a:t>
            </a:r>
            <a:r>
              <a:rPr b="1" dirty="0" lang="en-US" sz="1600">
                <a:latin typeface="Arial"/>
              </a:rPr>
              <a:t>22nd </a:t>
            </a:r>
            <a:r>
              <a:rPr b="1" dirty="0" lang="en-US" spc="-20" sz="1600">
                <a:latin typeface="Arial"/>
              </a:rPr>
              <a:t>November, </a:t>
            </a:r>
            <a:r>
              <a:rPr b="1" dirty="0" lang="en-US" sz="1600">
                <a:latin typeface="Arial"/>
              </a:rPr>
              <a:t>2019</a:t>
            </a:r>
            <a:r>
              <a:rPr b="1" dirty="0" lang="en-US" spc="5" sz="1600">
                <a:latin typeface="Arial"/>
              </a:rPr>
              <a:t> </a:t>
            </a:r>
            <a:r>
              <a:rPr b="1" dirty="0" lang="en-US" sz="1600">
                <a:latin typeface="Arial"/>
              </a:rPr>
              <a:t>(10%)</a:t>
            </a:r>
          </a:p>
          <a:p>
            <a:pPr indent="-292100" marL="304800">
              <a:lnSpc>
                <a:spcPct val="100000"/>
              </a:lnSpc>
              <a:spcBef>
                <a:spcPts val="140"/>
              </a:spcBef>
              <a:buChar char="•"/>
            </a:pPr>
            <a:r>
              <a:rPr dirty="0" lang="en-US" spc="-5" sz="1600">
                <a:latin typeface="Arial"/>
              </a:rPr>
              <a:t>Final </a:t>
            </a:r>
            <a:r>
              <a:rPr dirty="0" lang="en-US" sz="1600">
                <a:latin typeface="Arial"/>
              </a:rPr>
              <a:t>Report - </a:t>
            </a:r>
            <a:r>
              <a:rPr b="1" dirty="0" lang="en-US" spc="-5" sz="1600">
                <a:latin typeface="Arial"/>
              </a:rPr>
              <a:t>Friday </a:t>
            </a:r>
            <a:r>
              <a:rPr b="1" dirty="0" lang="en-US" sz="1600">
                <a:latin typeface="Arial"/>
              </a:rPr>
              <a:t>29th </a:t>
            </a:r>
            <a:r>
              <a:rPr b="1" dirty="0" lang="en-US" spc="-5" sz="1600">
                <a:latin typeface="Arial"/>
              </a:rPr>
              <a:t>March,</a:t>
            </a:r>
            <a:r>
              <a:rPr b="1" dirty="0" lang="en-US" spc="-10" sz="1600">
                <a:latin typeface="Arial"/>
              </a:rPr>
              <a:t> </a:t>
            </a:r>
            <a:r>
              <a:rPr b="1" dirty="0" lang="en-US" sz="1600">
                <a:latin typeface="Arial"/>
              </a:rPr>
              <a:t>2019</a:t>
            </a:r>
          </a:p>
          <a:p>
            <a:pPr indent="-292100" marL="304800">
              <a:lnSpc>
                <a:spcPct val="100000"/>
              </a:lnSpc>
              <a:spcBef>
                <a:spcPts val="140"/>
              </a:spcBef>
              <a:buChar char="•"/>
            </a:pPr>
            <a:r>
              <a:rPr dirty="0" lang="en-US" sz="1600">
                <a:latin typeface="Arial"/>
              </a:rPr>
              <a:t>VIVA </a:t>
            </a:r>
            <a:r>
              <a:rPr b="1" dirty="0" lang="en-US" sz="1600">
                <a:latin typeface="Arial"/>
              </a:rPr>
              <a:t>- </a:t>
            </a:r>
            <a:r>
              <a:rPr dirty="0" lang="en-GB" sz="1600"/>
              <a:t>‌</a:t>
            </a:r>
            <a:r>
              <a:rPr b="1" dirty="0" lang="en-GB">
                <a:latin typeface="+mn-lt"/>
              </a:rPr>
              <a:t>Monday 27 April -</a:t>
            </a:r>
            <a:r>
              <a:rPr dirty="0" lang="en-US"/>
              <a:t> </a:t>
            </a:r>
            <a:r>
              <a:rPr b="1" dirty="0" lang="en-GB">
                <a:latin typeface="+mn-lt"/>
              </a:rPr>
              <a:t>Friday 15th May 2020</a:t>
            </a:r>
            <a:br>
              <a:rPr dirty="0" lang="en-GB" sz="1600"/>
            </a:br>
            <a:endParaRPr dirty="0" lang="en-GB" sz="1600"/>
          </a:p>
        </p:txBody>
      </p:sp>
      <p:sp>
        <p:nvSpPr>
          <p:cNvPr id="4" name="object 5"/>
          <p:cNvSpPr txBox="1"/>
          <p:nvPr/>
        </p:nvSpPr>
        <p:spPr>
          <a:xfrm rot="0">
            <a:off x="8529496" y="4695112"/>
            <a:ext cx="124460" cy="17907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400">
                <a:latin typeface="Arial"/>
              </a:rPr>
              <a:t>4</a:t>
            </a:r>
            <a:endParaRPr dirty="0" lang="en-US" sz="140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/>
          <p:nvPr/>
        </p:nvSpPr>
        <p:spPr>
          <a:xfrm rot="0">
            <a:off x="609600" y="209550"/>
            <a:ext cx="7432675" cy="354969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2654299">
              <a:lnSpc>
                <a:spcPct val="100000"/>
              </a:lnSpc>
              <a:spcBef>
                <a:spcPts val="100"/>
              </a:spcBef>
            </a:pPr>
            <a:r>
              <a:rPr b="1" dirty="0" lang="en-US" sz="1700" u="sng">
                <a:solidFill>
                  <a:srgbClr val="000000"/>
                </a:solidFill>
                <a:latin typeface="Times New Roman"/>
              </a:rPr>
              <a:t>A </a:t>
            </a:r>
            <a:r>
              <a:rPr b="1" dirty="0" lang="en-US" spc="-10" sz="1700" u="sng">
                <a:solidFill>
                  <a:srgbClr val="000000"/>
                </a:solidFill>
                <a:latin typeface="Times New Roman"/>
              </a:rPr>
              <a:t>project </a:t>
            </a:r>
            <a:r>
              <a:rPr b="1" dirty="0" lang="en-US" spc="-5" sz="1700" u="sng">
                <a:solidFill>
                  <a:srgbClr val="000000"/>
                </a:solidFill>
                <a:latin typeface="Times New Roman"/>
              </a:rPr>
              <a:t>topic </a:t>
            </a:r>
            <a:r>
              <a:rPr b="1" dirty="0" lang="en-US" sz="1700" u="sng">
                <a:solidFill>
                  <a:srgbClr val="000000"/>
                </a:solidFill>
                <a:latin typeface="Times New Roman"/>
              </a:rPr>
              <a:t>must</a:t>
            </a:r>
            <a:r>
              <a:rPr b="1" dirty="0" lang="en-US" spc="-90" sz="1700" u="sng">
                <a:solidFill>
                  <a:srgbClr val="000000"/>
                </a:solidFill>
                <a:latin typeface="Times New Roman"/>
              </a:rPr>
              <a:t> </a:t>
            </a:r>
            <a:r>
              <a:rPr b="1" dirty="0" lang="en-US" sz="1700" u="sng">
                <a:solidFill>
                  <a:srgbClr val="000000"/>
                </a:solidFill>
                <a:latin typeface="Times New Roman"/>
              </a:rPr>
              <a:t>&gt;&gt;</a:t>
            </a:r>
          </a:p>
          <a:p>
            <a:pPr marL="12700">
              <a:lnSpc>
                <a:spcPts val="2019"/>
              </a:lnSpc>
              <a:spcBef>
                <a:spcPts val="1460"/>
              </a:spcBef>
            </a:pPr>
            <a:r>
              <a:rPr dirty="0" lang="en-US" sz="1700">
                <a:latin typeface="Times New Roman"/>
              </a:rPr>
              <a:t>be a </a:t>
            </a:r>
            <a:r>
              <a:rPr dirty="0" lang="en-US" spc="-5" sz="1700">
                <a:latin typeface="Times New Roman"/>
              </a:rPr>
              <a:t>problem which involves </a:t>
            </a:r>
            <a:r>
              <a:rPr b="1" dirty="0" lang="en-US" spc="-5" sz="1700">
                <a:latin typeface="Times New Roman"/>
              </a:rPr>
              <a:t>significant design decision making </a:t>
            </a:r>
            <a:r>
              <a:rPr dirty="0" lang="en-US" spc="-5" sz="1700">
                <a:latin typeface="Times New Roman"/>
              </a:rPr>
              <a:t>and includes</a:t>
            </a:r>
            <a:r>
              <a:rPr dirty="0" lang="en-US" spc="70" sz="1700">
                <a:latin typeface="Times New Roman"/>
              </a:rPr>
              <a:t> </a:t>
            </a:r>
            <a:r>
              <a:rPr dirty="0" lang="en-US" sz="1700">
                <a:latin typeface="Times New Roman"/>
              </a:rPr>
              <a:t>a</a:t>
            </a:r>
          </a:p>
          <a:p>
            <a:pPr marL="190500">
              <a:lnSpc>
                <a:spcPts val="2019"/>
              </a:lnSpc>
            </a:pPr>
            <a:r>
              <a:rPr b="1" dirty="0" lang="en-US" spc="-5" sz="1700">
                <a:latin typeface="Times New Roman"/>
              </a:rPr>
              <a:t>critical evaluation </a:t>
            </a:r>
            <a:r>
              <a:rPr b="1" dirty="0" lang="en-US" sz="1700">
                <a:latin typeface="Times New Roman"/>
              </a:rPr>
              <a:t>of </a:t>
            </a:r>
            <a:r>
              <a:rPr b="1" dirty="0" lang="en-US" spc="-5" sz="1700">
                <a:latin typeface="Times New Roman"/>
              </a:rPr>
              <a:t>alternatives </a:t>
            </a:r>
            <a:r>
              <a:rPr dirty="0" lang="en-US" spc="-5" sz="1700">
                <a:latin typeface="Times New Roman"/>
              </a:rPr>
              <a:t>using formal and judgmental</a:t>
            </a:r>
            <a:r>
              <a:rPr dirty="0" lang="en-US" spc="35" sz="1700">
                <a:latin typeface="Times New Roman"/>
              </a:rPr>
              <a:t> </a:t>
            </a:r>
            <a:r>
              <a:rPr dirty="0" lang="en-US" spc="-5" sz="1700">
                <a:latin typeface="Times New Roman"/>
              </a:rPr>
              <a:t>criteria.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lang="en-US" spc="-5" sz="1700">
                <a:latin typeface="Times New Roman"/>
              </a:rPr>
              <a:t/>
            </a:r>
          </a:p>
          <a:p>
            <a:pPr indent="-165099" marL="177800" marR="2154555">
              <a:lnSpc>
                <a:spcPts val="2000"/>
              </a:lnSpc>
            </a:pPr>
            <a:r>
              <a:rPr dirty="0" lang="en-US" spc="-5" sz="1700">
                <a:latin typeface="Times New Roman"/>
              </a:rPr>
              <a:t>involve the project progressing through the following stages: </a:t>
            </a:r>
          </a:p>
          <a:p>
            <a:pPr indent="-165099" marL="177800" marR="2154555">
              <a:lnSpc>
                <a:spcPts val="2000"/>
              </a:lnSpc>
            </a:pPr>
            <a:r>
              <a:rPr dirty="0" lang="en-US" spc="-5" sz="1700">
                <a:latin typeface="Times New Roman"/>
              </a:rPr>
              <a:t/>
            </a:r>
          </a:p>
          <a:p>
            <a:pPr indent="-285750" marL="463549" marR="261620">
              <a:lnSpc>
                <a:spcPts val="2000"/>
              </a:lnSpc>
              <a:buFont typeface="Arial"/>
              <a:buChar char="•"/>
            </a:pPr>
            <a:r>
              <a:rPr dirty="0" lang="en-US" spc="-5" sz="1700">
                <a:latin typeface="Times New Roman"/>
              </a:rPr>
              <a:t>Research and investigation</a:t>
            </a:r>
          </a:p>
          <a:p>
            <a:pPr indent="-285750" marL="463549" marR="261620">
              <a:lnSpc>
                <a:spcPts val="2000"/>
              </a:lnSpc>
              <a:buFont typeface="Arial"/>
              <a:buChar char="•"/>
            </a:pPr>
            <a:r>
              <a:rPr dirty="0" lang="en-US" spc="-5" sz="1700">
                <a:latin typeface="Times New Roman"/>
              </a:rPr>
              <a:t>Design and development </a:t>
            </a:r>
            <a:r>
              <a:rPr dirty="0" lang="en-US" sz="1700">
                <a:latin typeface="Times New Roman"/>
              </a:rPr>
              <a:t>of a </a:t>
            </a:r>
            <a:r>
              <a:rPr dirty="0" lang="en-US" spc="-5" sz="1700">
                <a:latin typeface="Times New Roman"/>
              </a:rPr>
              <a:t>solution to the project</a:t>
            </a:r>
          </a:p>
          <a:p>
            <a:pPr indent="-285750" marL="463549" marR="261620">
              <a:lnSpc>
                <a:spcPts val="2000"/>
              </a:lnSpc>
              <a:buFont typeface="Arial"/>
              <a:buChar char="•"/>
            </a:pPr>
            <a:r>
              <a:rPr dirty="0" lang="en-US" spc="-5" sz="1700">
                <a:latin typeface="Times New Roman"/>
              </a:rPr>
              <a:t>Implementation </a:t>
            </a:r>
          </a:p>
          <a:p>
            <a:pPr indent="-285750" marL="463549" marR="2306320">
              <a:lnSpc>
                <a:spcPts val="2000"/>
              </a:lnSpc>
              <a:buFont typeface="Arial"/>
              <a:buChar char="•"/>
            </a:pPr>
            <a:r>
              <a:rPr b="1" dirty="0" lang="en-US" spc="-5" sz="1700">
                <a:latin typeface="Times New Roman"/>
              </a:rPr>
              <a:t>Evaluation </a:t>
            </a:r>
            <a:r>
              <a:rPr dirty="0" lang="en-US" spc="-5" sz="1700">
                <a:latin typeface="Times New Roman"/>
              </a:rPr>
              <a:t>and critique </a:t>
            </a:r>
            <a:r>
              <a:rPr dirty="0" lang="en-US" sz="1700">
                <a:latin typeface="Times New Roman"/>
              </a:rPr>
              <a:t>of </a:t>
            </a:r>
            <a:r>
              <a:rPr dirty="0" lang="en-US" spc="-5" sz="1700">
                <a:latin typeface="Times New Roman"/>
              </a:rPr>
              <a:t>the solution(s) </a:t>
            </a:r>
          </a:p>
          <a:p>
            <a:pPr indent="-285750" marL="463549" marR="2306320">
              <a:lnSpc>
                <a:spcPts val="2000"/>
              </a:lnSpc>
              <a:buFont typeface="Arial"/>
              <a:buChar char="•"/>
            </a:pPr>
            <a:r>
              <a:rPr dirty="0" lang="en-US" spc="-5" sz="1700">
                <a:latin typeface="Times New Roman"/>
              </a:rPr>
              <a:t>Dissertation </a:t>
            </a:r>
          </a:p>
          <a:p>
            <a:pPr indent="-285750" marL="463549" marR="5080">
              <a:lnSpc>
                <a:spcPts val="2000"/>
              </a:lnSpc>
              <a:buFont typeface="Arial"/>
              <a:buChar char="•"/>
            </a:pPr>
            <a:r>
              <a:rPr dirty="0" lang="en-US" sz="1700">
                <a:latin typeface="Times New Roman"/>
              </a:rPr>
              <a:t>A </a:t>
            </a:r>
            <a:r>
              <a:rPr dirty="0" lang="en-US" spc="-5" sz="1700">
                <a:latin typeface="Times New Roman"/>
              </a:rPr>
              <a:t>formal presentation identifying the </a:t>
            </a:r>
            <a:r>
              <a:rPr dirty="0" lang="en-US" spc="-15" sz="1700">
                <a:latin typeface="Times New Roman"/>
              </a:rPr>
              <a:t>project’s </a:t>
            </a:r>
            <a:r>
              <a:rPr dirty="0" lang="en-US" spc="-5" sz="1700">
                <a:latin typeface="Times New Roman"/>
              </a:rPr>
              <a:t>progress through the stages identified  above.</a:t>
            </a:r>
            <a:endParaRPr dirty="0" lang="en-US" spc="-5" sz="1700">
              <a:latin typeface="Times New Roman"/>
            </a:endParaRPr>
          </a:p>
        </p:txBody>
      </p:sp>
      <p:sp>
        <p:nvSpPr>
          <p:cNvPr id="3" name="object 10"/>
          <p:cNvSpPr txBox="1"/>
          <p:nvPr/>
        </p:nvSpPr>
        <p:spPr>
          <a:xfrm rot="0">
            <a:off x="8529496" y="4695112"/>
            <a:ext cx="124460" cy="17907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400">
                <a:latin typeface="Arial"/>
              </a:rPr>
              <a:t>5</a:t>
            </a:r>
            <a:endParaRPr dirty="0" lang="en-US" sz="140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495300" y="435540"/>
            <a:ext cx="7543800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/>
              <a:t>Faculty</a:t>
            </a:r>
            <a:r>
              <a:rPr dirty="0" lang="en-US" spc="10"/>
              <a:t> </a:t>
            </a:r>
            <a:r>
              <a:rPr dirty="0" lang="en-US" spc="-5"/>
              <a:t>Ethics</a:t>
            </a:r>
            <a:r>
              <a:rPr dirty="0" lang="en-US" spc="-229"/>
              <a:t> </a:t>
            </a:r>
            <a:r>
              <a:rPr dirty="0" lang="en-US"/>
              <a:t>Approval</a:t>
            </a:r>
            <a:r>
              <a:rPr dirty="0" lang="en-US" spc="-5"/>
              <a:t>Form</a:t>
            </a:r>
            <a:r>
              <a:rPr dirty="0" lang="en-US" spc="-85"/>
              <a:t> </a:t>
            </a:r>
            <a:endParaRPr dirty="0" lang="en-US" spc="-85"/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830C90BC-1E47-40B6-972F-D63058072A1E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628278" y="1437646"/>
            <a:ext cx="7116445" cy="1982447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algn="l" indent="-342900" marL="571500">
              <a:lnSpc>
                <a:spcPts val="2130"/>
              </a:lnSpc>
              <a:spcBef>
                <a:spcPts val="100"/>
              </a:spcBef>
              <a:buFont typeface="Wingdings"/>
              <a:buChar char=""/>
            </a:pPr>
            <a:r>
              <a:rPr dirty="0" lang="en-US" spc="-5" sz="1600">
                <a:latin typeface="Arial"/>
              </a:rPr>
              <a:t>2 page form</a:t>
            </a:r>
          </a:p>
          <a:p>
            <a:pPr algn="l" indent="-342900" marL="571500">
              <a:lnSpc>
                <a:spcPts val="2130"/>
              </a:lnSpc>
              <a:spcBef>
                <a:spcPts val="100"/>
              </a:spcBef>
              <a:buFont typeface="Wingdings"/>
              <a:buChar char=""/>
            </a:pPr>
            <a:r>
              <a:rPr dirty="0" lang="en-US" spc="-5" sz="1600">
                <a:latin typeface="Arial"/>
              </a:rPr>
              <a:t/>
            </a:r>
          </a:p>
          <a:p>
            <a:pPr algn="l" indent="-342900" marL="571500">
              <a:lnSpc>
                <a:spcPts val="2130"/>
              </a:lnSpc>
              <a:spcBef>
                <a:spcPts val="100"/>
              </a:spcBef>
              <a:buFont typeface="Wingdings"/>
              <a:buChar char=""/>
            </a:pPr>
            <a:r>
              <a:rPr dirty="0" lang="en-US" spc="-5" sz="1600">
                <a:latin typeface="Arial"/>
              </a:rPr>
              <a:t>Complete during your first meeting </a:t>
            </a:r>
          </a:p>
          <a:p>
            <a:pPr algn="l" indent="-342900" marL="571500">
              <a:lnSpc>
                <a:spcPts val="2130"/>
              </a:lnSpc>
              <a:spcBef>
                <a:spcPts val="100"/>
              </a:spcBef>
              <a:buFont typeface="Wingdings"/>
              <a:buChar char=""/>
            </a:pPr>
            <a:r>
              <a:rPr dirty="0" lang="en-US" spc="-5" sz="1600">
                <a:latin typeface="Arial"/>
              </a:rPr>
              <a:t/>
            </a:r>
          </a:p>
          <a:p>
            <a:pPr algn="l" indent="-342900" marL="571500">
              <a:lnSpc>
                <a:spcPts val="2130"/>
              </a:lnSpc>
              <a:spcBef>
                <a:spcPts val="100"/>
              </a:spcBef>
              <a:buFont typeface="Wingdings"/>
              <a:buChar char=""/>
            </a:pPr>
            <a:r>
              <a:rPr dirty="0" lang="en-US" spc="-5" sz="1600">
                <a:latin typeface="Arial"/>
              </a:rPr>
              <a:t>Get supervisor to send to me</a:t>
            </a:r>
          </a:p>
          <a:p>
            <a:pPr algn="l" indent="-342900" marL="571500">
              <a:lnSpc>
                <a:spcPts val="2130"/>
              </a:lnSpc>
              <a:spcBef>
                <a:spcPts val="100"/>
              </a:spcBef>
              <a:buFont typeface="Wingdings"/>
              <a:buChar char=""/>
            </a:pPr>
            <a:r>
              <a:rPr dirty="0" lang="en-US" spc="-5" sz="1600">
                <a:latin typeface="Arial"/>
              </a:rPr>
              <a:t/>
            </a:r>
          </a:p>
          <a:p>
            <a:pPr algn="l" indent="-342900" marL="571500">
              <a:lnSpc>
                <a:spcPts val="2130"/>
              </a:lnSpc>
              <a:spcBef>
                <a:spcPts val="100"/>
              </a:spcBef>
              <a:buFont typeface="Wingdings"/>
              <a:buChar char=""/>
            </a:pPr>
            <a:r>
              <a:rPr dirty="0" lang="en-US" spc="-5" sz="1600">
                <a:latin typeface="Arial"/>
              </a:rPr>
              <a:t>Will be a problem if not completed</a:t>
            </a:r>
            <a:r>
              <a:rPr dirty="0" lang="en-US" spc="-5" sz="1600">
                <a:latin typeface="Arial"/>
              </a:rPr>
              <a:t> </a:t>
            </a:r>
            <a:endParaRPr dirty="0" lang="en-US" spc="-5" sz="160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495300" y="-317172"/>
            <a:ext cx="7543800" cy="1088068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5"/>
              <a:t>Good</a:t>
            </a:r>
            <a:r>
              <a:rPr dirty="0" lang="en-US"/>
              <a:t>Project</a:t>
            </a:r>
            <a:r>
              <a:rPr dirty="0" lang="en-US" spc="-100"/>
              <a:t> </a:t>
            </a:r>
            <a:r>
              <a:rPr dirty="0" lang="en-US"/>
              <a:t>Progress</a:t>
            </a:r>
            <a:endParaRPr dirty="0" lang="en-US"/>
          </a:p>
        </p:txBody>
      </p:sp>
      <p:sp>
        <p:nvSpPr>
          <p:cNvPr id="3" name="object 3"/>
          <p:cNvSpPr txBox="1"/>
          <p:nvPr/>
        </p:nvSpPr>
        <p:spPr>
          <a:xfrm rot="0">
            <a:off x="495300" y="1347454"/>
            <a:ext cx="8040370" cy="2910621"/>
          </a:xfrm>
          <a:prstGeom prst="rect">
            <a:avLst/>
          </a:prstGeom>
        </p:spPr>
        <p:txBody>
          <a:bodyPr bIns="0" lIns="0" rIns="0" rtlCol="0" tIns="889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err="1" lang="en-US" sz="2500">
                <a:latin typeface="Arial"/>
              </a:rPr>
              <a:t>»</a:t>
            </a:r>
            <a:r>
              <a:rPr dirty="0" lang="en-US" sz="2500">
                <a:latin typeface="Arial"/>
              </a:rPr>
              <a:t> </a:t>
            </a:r>
            <a:r>
              <a:rPr dirty="0" lang="en-US" sz="1600">
                <a:latin typeface="Arial"/>
              </a:rPr>
              <a:t>Clear idea of what you are doing and</a:t>
            </a:r>
            <a:r>
              <a:rPr dirty="0" lang="en-US" spc="-30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why - </a:t>
            </a:r>
            <a:r>
              <a:rPr b="1" cap="all" dirty="0" lang="en-US" sz="1600">
                <a:latin typeface="Arial"/>
              </a:rPr>
              <a:t>strong project proposal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err="1" lang="en-US" sz="1600">
                <a:latin typeface="Arial"/>
              </a:rPr>
              <a:t>»</a:t>
            </a:r>
            <a:r>
              <a:rPr dirty="0" lang="en-US" sz="1600">
                <a:latin typeface="Arial"/>
              </a:rPr>
              <a:t> F</a:t>
            </a:r>
            <a:r>
              <a:rPr dirty="0" lang="en-US" spc="-5" sz="1600">
                <a:latin typeface="Arial"/>
              </a:rPr>
              <a:t>ocus </a:t>
            </a:r>
            <a:r>
              <a:rPr dirty="0" lang="en-US" sz="1600">
                <a:latin typeface="Arial"/>
              </a:rPr>
              <a:t>on </a:t>
            </a:r>
            <a:r>
              <a:rPr dirty="0" lang="en-US" spc="-5" sz="1600">
                <a:latin typeface="Arial"/>
              </a:rPr>
              <a:t>the CORE</a:t>
            </a:r>
            <a:r>
              <a:rPr dirty="0" lang="en-US" spc="90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issues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err="1" lang="en-US" sz="1600">
                <a:latin typeface="Arial"/>
              </a:rPr>
              <a:t>»</a:t>
            </a:r>
            <a:r>
              <a:rPr dirty="0" lang="en-US" sz="1600">
                <a:latin typeface="Arial"/>
              </a:rPr>
              <a:t> A</a:t>
            </a:r>
            <a:r>
              <a:rPr dirty="0" lang="en-US" sz="1600">
                <a:latin typeface="Arial"/>
              </a:rPr>
              <a:t>pply </a:t>
            </a:r>
            <a:r>
              <a:rPr dirty="0" lang="en-US" spc="-5" sz="1600">
                <a:latin typeface="Arial"/>
              </a:rPr>
              <a:t>knowledge/skills</a:t>
            </a:r>
            <a:r>
              <a:rPr dirty="0" lang="en-US" spc="-5" sz="1600">
                <a:latin typeface="Arial"/>
              </a:rPr>
              <a:t> to </a:t>
            </a:r>
            <a:r>
              <a:rPr dirty="0" err="1" lang="en-US" spc="-5" sz="1600">
                <a:latin typeface="Arial"/>
              </a:rPr>
              <a:t>non-trivial</a:t>
            </a:r>
            <a:r>
              <a:rPr dirty="0" lang="en-US" spc="10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issues</a:t>
            </a:r>
          </a:p>
          <a:p>
            <a:pPr indent="-266700" marL="279398" marR="5080">
              <a:lnSpc>
                <a:spcPts val="2900"/>
              </a:lnSpc>
              <a:spcBef>
                <a:spcPts val="880"/>
              </a:spcBef>
            </a:pPr>
            <a:r>
              <a:rPr dirty="0" err="1" lang="en-US" sz="1600">
                <a:latin typeface="Arial"/>
              </a:rPr>
              <a:t>»</a:t>
            </a:r>
            <a:r>
              <a:rPr dirty="0" lang="en-US" sz="1600">
                <a:latin typeface="Arial"/>
              </a:rPr>
              <a:t> Self manage your </a:t>
            </a:r>
            <a:r>
              <a:rPr dirty="0" lang="en-US" spc="-5" sz="1600">
                <a:latin typeface="Arial"/>
              </a:rPr>
              <a:t>time </a:t>
            </a:r>
            <a:r>
              <a:rPr dirty="0" lang="en-US" sz="1600">
                <a:latin typeface="Arial"/>
              </a:rPr>
              <a:t>and progress - </a:t>
            </a:r>
            <a:r>
              <a:rPr dirty="0" lang="en-US" spc="-5" sz="1600">
                <a:latin typeface="Arial"/>
              </a:rPr>
              <a:t>with reference to  </a:t>
            </a:r>
            <a:r>
              <a:rPr dirty="0" lang="en-US" sz="1600">
                <a:latin typeface="Arial"/>
              </a:rPr>
              <a:t>your </a:t>
            </a:r>
            <a:r>
              <a:rPr dirty="0" lang="en-US" spc="-5" sz="1600">
                <a:latin typeface="Arial"/>
              </a:rPr>
              <a:t>first</a:t>
            </a:r>
            <a:r>
              <a:rPr dirty="0" lang="en-US" spc="-15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assessor</a:t>
            </a:r>
          </a:p>
          <a:p>
            <a:pPr indent="-266700" marL="279398" marR="368935">
              <a:lnSpc>
                <a:spcPts val="2900"/>
              </a:lnSpc>
              <a:spcBef>
                <a:spcPts val="800"/>
              </a:spcBef>
            </a:pPr>
            <a:r>
              <a:rPr dirty="0" err="1" lang="en-US" sz="1600">
                <a:latin typeface="Arial"/>
              </a:rPr>
              <a:t>»</a:t>
            </a:r>
            <a:r>
              <a:rPr dirty="0" lang="en-US" sz="1600">
                <a:latin typeface="Arial"/>
              </a:rPr>
              <a:t> Things (</a:t>
            </a:r>
            <a:r>
              <a:rPr dirty="0" lang="en-US" sz="1600">
                <a:latin typeface="Arial"/>
              </a:rPr>
              <a:t>report </a:t>
            </a:r>
            <a:r>
              <a:rPr dirty="0" lang="en-US" spc="-5" sz="1600">
                <a:latin typeface="Arial"/>
              </a:rPr>
              <a:t>writing, </a:t>
            </a:r>
            <a:r>
              <a:rPr dirty="0" lang="en-US" sz="1600">
                <a:latin typeface="Arial"/>
              </a:rPr>
              <a:t>research, </a:t>
            </a:r>
            <a:r>
              <a:rPr dirty="0" lang="en-US" spc="-5" sz="1600">
                <a:latin typeface="Arial"/>
              </a:rPr>
              <a:t>application, </a:t>
            </a:r>
            <a:r>
              <a:rPr dirty="0" lang="en-US" sz="1600">
                <a:latin typeface="Arial"/>
              </a:rPr>
              <a:t>design, </a:t>
            </a:r>
            <a:r>
              <a:rPr dirty="0" lang="en-US" spc="-5" sz="1600">
                <a:latin typeface="Arial"/>
              </a:rPr>
              <a:t>etc) should improve</a:t>
            </a:r>
            <a:r>
              <a:rPr dirty="0" lang="en-US" spc="-5" sz="1600">
                <a:latin typeface="Arial"/>
              </a:rPr>
              <a:t> with </a:t>
            </a:r>
            <a:r>
              <a:rPr dirty="0" lang="en-US" sz="1600">
                <a:latin typeface="Arial"/>
              </a:rPr>
              <a:t>progress of your</a:t>
            </a:r>
            <a:r>
              <a:rPr dirty="0" lang="en-US" spc="-35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project</a:t>
            </a:r>
          </a:p>
          <a:p>
            <a:pPr indent="-266700" marL="279398" marR="57785">
              <a:lnSpc>
                <a:spcPts val="2900"/>
              </a:lnSpc>
              <a:spcBef>
                <a:spcPts val="800"/>
              </a:spcBef>
            </a:pPr>
            <a:r>
              <a:rPr dirty="0" err="1" lang="en-US" sz="1600">
                <a:latin typeface="Arial"/>
              </a:rPr>
              <a:t>»</a:t>
            </a:r>
            <a:r>
              <a:rPr dirty="0" lang="en-US" sz="1600">
                <a:latin typeface="Arial"/>
              </a:rPr>
              <a:t> Address weaknesses as you progress </a:t>
            </a:r>
            <a:endParaRPr dirty="0" lang="en-US" sz="1600">
              <a:latin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 rot="0">
            <a:off x="8430611" y="4695112"/>
            <a:ext cx="223520" cy="179070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z="1400">
                <a:latin typeface="Arial"/>
              </a:rPr>
              <a:t>21</a:t>
            </a:r>
            <a:endParaRPr dirty="0" lang="en-US" sz="140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true"/>
          </p:cNvSpPr>
          <p:nvPr>
            <p:ph type="title"/>
          </p:nvPr>
        </p:nvSpPr>
        <p:spPr>
          <a:xfrm rot="0">
            <a:off x="822959" y="739599"/>
            <a:ext cx="7543800" cy="561203"/>
          </a:xfrm>
          <a:prstGeom prst="rect">
            <a:avLst/>
          </a:prstGeom>
        </p:spPr>
        <p:txBody>
          <a:bodyPr bIns="0" lIns="0" rIns="0" rtlCol="0" tIns="1270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lang="en-US" spc="-45" u="none"/>
              <a:t>Planning and Time</a:t>
            </a:r>
            <a:r>
              <a:rPr dirty="0" lang="en-US" spc="-80" u="none"/>
              <a:t> </a:t>
            </a:r>
            <a:r>
              <a:rPr dirty="0" lang="en-US" u="none"/>
              <a:t>Management</a:t>
            </a:r>
            <a:endParaRPr dirty="0" lang="en-US" u="none"/>
          </a:p>
        </p:txBody>
      </p:sp>
      <p:sp>
        <p:nvSpPr>
          <p:cNvPr id="3" name="object 4"/>
          <p:cNvSpPr>
            <a:spLocks noGrp="true"/>
          </p:cNvSpPr>
          <p:nvPr>
            <p:ph idx="12" sz="quarter" type="sldNum"/>
          </p:nvPr>
        </p:nvSpPr>
        <p:spPr>
          <a:prstGeom prst="rect">
            <a:avLst/>
          </a:prstGeom>
        </p:spPr>
        <p:txBody>
          <a:bodyPr bIns="0" lIns="0" rIns="0" rtlCol="0" tIns="0" vert="horz" wrap="square">
            <a:spAutoFit/>
          </a:bodyPr>
          <a:lstStyle/>
          <a:p>
            <a:pPr marL="25400">
              <a:lnSpc>
                <a:spcPts val="1644"/>
              </a:lnSpc>
            </a:pPr>
            <a:fld id="{F3BC6BA3-8516-4189-B12F-79614CD148AA}" type="slidenum"/>
            <a:endParaRPr dirty="0" lang="en-US"/>
          </a:p>
        </p:txBody>
      </p:sp>
      <p:sp>
        <p:nvSpPr>
          <p:cNvPr id="4" name="object 3"/>
          <p:cNvSpPr txBox="1"/>
          <p:nvPr/>
        </p:nvSpPr>
        <p:spPr>
          <a:xfrm rot="0">
            <a:off x="529904" y="1659731"/>
            <a:ext cx="8084184" cy="2082669"/>
          </a:xfrm>
          <a:prstGeom prst="rect">
            <a:avLst/>
          </a:prstGeom>
        </p:spPr>
        <p:txBody>
          <a:bodyPr bIns="0" lIns="0" rIns="0" rtlCol="0" tIns="83820" vert="horz"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err="1" lang="en-US" sz="3200">
                <a:latin typeface="Arial"/>
              </a:rPr>
              <a:t>»</a:t>
            </a:r>
            <a:r>
              <a:rPr dirty="0" lang="en-US" sz="3200">
                <a:latin typeface="Arial"/>
              </a:rPr>
              <a:t> </a:t>
            </a:r>
            <a:r>
              <a:rPr dirty="0" lang="en-US" sz="1600">
                <a:latin typeface="Arial"/>
              </a:rPr>
              <a:t>13 hour per week on</a:t>
            </a:r>
            <a:r>
              <a:rPr dirty="0" lang="en-US" spc="-10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project</a:t>
            </a:r>
          </a:p>
          <a:p>
            <a:pPr indent="-342900" marL="355600" marR="287655">
              <a:lnSpc>
                <a:spcPts val="3700"/>
              </a:lnSpc>
              <a:spcBef>
                <a:spcPts val="800"/>
              </a:spcBef>
            </a:pPr>
            <a:r>
              <a:rPr dirty="0" err="1" lang="en-US" sz="1600">
                <a:latin typeface="Arial"/>
              </a:rPr>
              <a:t>»</a:t>
            </a:r>
            <a:r>
              <a:rPr dirty="0" lang="en-US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i.e. </a:t>
            </a:r>
            <a:r>
              <a:rPr dirty="0" lang="en-US" sz="1600">
                <a:latin typeface="Arial"/>
              </a:rPr>
              <a:t>if you are ‘working’ a 40 hour week -  nearly one </a:t>
            </a:r>
            <a:r>
              <a:rPr dirty="0" lang="en-US" spc="-5" sz="1600">
                <a:latin typeface="Arial"/>
              </a:rPr>
              <a:t>third </a:t>
            </a:r>
            <a:r>
              <a:rPr dirty="0" lang="en-US" sz="1600">
                <a:latin typeface="Arial"/>
              </a:rPr>
              <a:t>of your </a:t>
            </a:r>
            <a:r>
              <a:rPr dirty="0" lang="en-US" spc="-5" sz="1600">
                <a:latin typeface="Arial"/>
              </a:rPr>
              <a:t>study time</a:t>
            </a:r>
            <a:r>
              <a:rPr dirty="0" lang="en-US" spc="-55" sz="1600">
                <a:latin typeface="Arial"/>
              </a:rPr>
              <a:t> </a:t>
            </a:r>
            <a:r>
              <a:rPr dirty="0" lang="en-US" sz="1600">
                <a:latin typeface="Arial"/>
              </a:rPr>
              <a:t>should  be spent on your</a:t>
            </a:r>
            <a:r>
              <a:rPr dirty="0" lang="en-US" spc="-20" sz="1600">
                <a:latin typeface="Arial"/>
              </a:rPr>
              <a:t> </a:t>
            </a:r>
            <a:r>
              <a:rPr dirty="0" lang="en-US" spc="-5" sz="1600">
                <a:latin typeface="Arial"/>
              </a:rPr>
              <a:t>project!!!</a:t>
            </a:r>
          </a:p>
          <a:p>
            <a:pPr indent="-342900" marL="355600" marR="5080">
              <a:lnSpc>
                <a:spcPts val="3700"/>
              </a:lnSpc>
            </a:pPr>
            <a:r>
              <a:rPr dirty="0" err="1" lang="en-US" sz="1600">
                <a:latin typeface="Arial"/>
              </a:rPr>
              <a:t>»</a:t>
            </a:r>
            <a:r>
              <a:rPr dirty="0" lang="en-US" sz="1600">
                <a:latin typeface="Arial"/>
              </a:rPr>
              <a:t> Be </a:t>
            </a:r>
            <a:r>
              <a:rPr dirty="0" lang="en-US" spc="-5" sz="1600">
                <a:latin typeface="Arial"/>
              </a:rPr>
              <a:t>realistic -&gt; time </a:t>
            </a:r>
            <a:r>
              <a:rPr dirty="0" lang="en-US" sz="1600">
                <a:latin typeface="Arial"/>
              </a:rPr>
              <a:t>plan should be adhered to as far as possible</a:t>
            </a:r>
            <a:endParaRPr dirty="0" lang="en-US" sz="1600">
              <a:latin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TWO_EDGED_FRAME:0.0,1.0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Retrospect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Retrospec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cap="flat" w="12700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Retrospect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Retrospec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b="100000" l="100000" r="100000" t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b="100000" l="100000" r="100000" t="100000"/>
          </a:path>
        </a:gradFill>
      </a:fillStyleLst>
      <a:lnStyleLst>
        <a:ln cap="flat" w="12700">
          <a:solidFill>
            <a:schemeClr val="phClr"/>
          </a:solidFill>
          <a:prstDash val="solid"/>
        </a:ln>
        <a:ln cap="flat" w="15875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Alex Lohfink</dc:creator>
  <cp:lastModifiedBy>Alex Lohfink</cp:lastModifiedBy>
  <dcterms:created xmlns:xsi="http://www.w3.org/2001/XMLSchema-instance" xsi:type="dcterms:W3CDTF">2019-08-21T18:02:48Z</dcterms:created>
  <dcterms:modified xmlns:xsi="http://www.w3.org/2001/XMLSchema-instance" xsi:type="dcterms:W3CDTF">2019-10-02T14:21:33Z</dcterms:modified>
</cp:coreProperties>
</file>