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EF8844F-9167-47C0-8E24-D544D68EB518}" type="datetime1">
              <a:rPr b="0" lang="en-GB" sz="900" spc="-1" strike="noStrike">
                <a:solidFill>
                  <a:srgbClr val="ffffff"/>
                </a:solidFill>
                <a:latin typeface="Calibri"/>
              </a:rPr>
              <a:t>28/10/2019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08DAC63-5145-42AC-AAB2-9907EDC7B74F}" type="datetime1">
              <a:rPr b="0" lang="en-GB" sz="900" spc="-1" strike="noStrike">
                <a:solidFill>
                  <a:srgbClr val="ffffff"/>
                </a:solidFill>
                <a:latin typeface="Calibri"/>
              </a:rPr>
              <a:t>28/10/2019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733920" y="4952880"/>
            <a:ext cx="24379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Dr Alex Lohfink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529480" y="6260040"/>
            <a:ext cx="12420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104640" y="1665720"/>
            <a:ext cx="2934360" cy="1557720"/>
          </a:xfrm>
          <a:prstGeom prst="rect">
            <a:avLst/>
          </a:prstGeom>
          <a:noFill/>
          <a:ln w="25560">
            <a:solidFill>
              <a:schemeClr val="accent1">
                <a:shade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Project Seminar</a:t>
            </a:r>
            <a:r>
              <a:rPr b="0" lang="en-GB" sz="3200" spc="-55" strike="noStrike">
                <a:solidFill>
                  <a:srgbClr val="000000"/>
                </a:solidFill>
                <a:latin typeface="Arial"/>
              </a:rPr>
              <a:t> 1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Getting Started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51400" y="300960"/>
            <a:ext cx="7441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52" strike="noStrike">
                <a:solidFill>
                  <a:srgbClr val="404040"/>
                </a:solidFill>
                <a:latin typeface="Calibri Light"/>
              </a:rPr>
              <a:t>Project structure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994600" y="4399920"/>
            <a:ext cx="1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36400" y="1861200"/>
            <a:ext cx="807120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304920" indent="-291600">
              <a:lnSpc>
                <a:spcPts val="2866"/>
              </a:lnSpc>
              <a:spcBef>
                <a:spcPts val="105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7" strike="noStrike">
                <a:solidFill>
                  <a:srgbClr val="000000"/>
                </a:solidFill>
                <a:latin typeface="Arial"/>
              </a:rPr>
              <a:t>Aims and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Objectives</a:t>
            </a:r>
            <a:endParaRPr b="0" lang="en-GB" sz="2000" spc="-1" strike="noStrike">
              <a:latin typeface="Arial"/>
            </a:endParaRPr>
          </a:p>
          <a:p>
            <a:pPr lvl="1" marL="762120" indent="-291600">
              <a:lnSpc>
                <a:spcPts val="2866"/>
              </a:lnSpc>
              <a:spcBef>
                <a:spcPts val="105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scope</a:t>
            </a:r>
            <a:endParaRPr b="0" lang="en-GB" sz="2000" spc="-1" strike="noStrike">
              <a:latin typeface="Arial"/>
            </a:endParaRPr>
          </a:p>
          <a:p>
            <a:pPr marL="304920" indent="-291600">
              <a:lnSpc>
                <a:spcPts val="2801"/>
              </a:lnSpc>
              <a:spcBef>
                <a:spcPts val="55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Literature review </a:t>
            </a:r>
            <a:endParaRPr b="0" lang="en-GB" sz="2000" spc="-1" strike="noStrike">
              <a:latin typeface="Arial"/>
            </a:endParaRPr>
          </a:p>
          <a:p>
            <a:pPr lvl="1" marL="762120" indent="-291600">
              <a:lnSpc>
                <a:spcPts val="2801"/>
              </a:lnSpc>
              <a:spcBef>
                <a:spcPts val="55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Clear outputs (early)</a:t>
            </a:r>
            <a:endParaRPr b="0" lang="en-GB" sz="2000" spc="-1" strike="noStrike">
              <a:latin typeface="Arial"/>
            </a:endParaRPr>
          </a:p>
          <a:p>
            <a:pPr marL="304920" indent="-291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Design  </a:t>
            </a:r>
            <a:endParaRPr b="0" lang="en-GB" sz="2000" spc="-1" strike="noStrike">
              <a:latin typeface="Arial"/>
            </a:endParaRPr>
          </a:p>
          <a:p>
            <a:pPr lvl="1" marL="762120" indent="-291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use outputs</a:t>
            </a:r>
            <a:endParaRPr b="0" lang="en-GB" sz="2000" spc="-1" strike="noStrike">
              <a:latin typeface="Arial"/>
            </a:endParaRPr>
          </a:p>
          <a:p>
            <a:pPr marL="304920" indent="-2916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Implementation (Prototype/Deliverable) </a:t>
            </a:r>
            <a:endParaRPr b="0" lang="en-GB" sz="2000" spc="-1" strike="noStrike">
              <a:latin typeface="Arial"/>
            </a:endParaRPr>
          </a:p>
          <a:p>
            <a:pPr lvl="1" marL="762120" indent="-2916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based on design</a:t>
            </a:r>
            <a:endParaRPr b="0" lang="en-GB" sz="2000" spc="-1" strike="noStrike">
              <a:latin typeface="Arial"/>
            </a:endParaRPr>
          </a:p>
          <a:p>
            <a:pPr marL="304920" indent="-2916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Evaluation of prototype/deliverable </a:t>
            </a:r>
            <a:endParaRPr b="0" lang="en-GB" sz="2000" spc="-1" strike="noStrike">
              <a:latin typeface="Arial"/>
            </a:endParaRPr>
          </a:p>
          <a:p>
            <a:pPr marL="304920" indent="-2916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Conclusions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Aims and objectives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 overall project aim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Should be concise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Realistic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Achievable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4 or 5 project objectives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 objective contributes to the project aim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Achieving project objectives, therefore, achieves the project aim.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Project Aim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concise statement of the intended purpose of the study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Eg: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aim of this project is 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to design and implement a software tool that....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to perform a study that will identify hidden patterns in students' feedback through cluster analysis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Calibri"/>
              <a:buChar char="◦"/>
            </a:pPr>
            <a:r>
              <a:rPr b="0" lang="en-US" sz="1800" spc="-1" strike="noStrike" cap="small">
                <a:solidFill>
                  <a:srgbClr val="404040"/>
                </a:solidFill>
                <a:latin typeface="Calibri"/>
              </a:rPr>
              <a:t>To Development of a Feature-Rich Practical Online Leave Management System (LMS)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Objectives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Eg: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To carry out a literature review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To identify core features of.......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To conduct user interviews.....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To design and implement a proof of concept prototype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Purpose of aims and objectives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Focus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Define scope of the study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Framework for evaluation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552760" y="-309960"/>
            <a:ext cx="403308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800" spc="-7" strike="noStrike" u="sng">
                <a:solidFill>
                  <a:srgbClr val="000000"/>
                </a:solidFill>
                <a:uFillTx/>
                <a:latin typeface="Calibri Light"/>
              </a:rPr>
              <a:t>Ethical</a:t>
            </a:r>
            <a:r>
              <a:rPr b="0" lang="en-US" sz="4800" spc="-310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r>
              <a:rPr b="0" lang="en-US" sz="4800" spc="-52" strike="noStrike" u="sng">
                <a:solidFill>
                  <a:srgbClr val="000000"/>
                </a:solidFill>
                <a:uFillTx/>
                <a:latin typeface="Calibri Light"/>
              </a:rPr>
              <a:t>Approval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994600" y="4399920"/>
            <a:ext cx="1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85800" y="1905120"/>
            <a:ext cx="7529400" cy="29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>
            <a:spAutoFit/>
          </a:bodyPr>
          <a:p>
            <a:pPr marL="469800" indent="-456840">
              <a:lnSpc>
                <a:spcPts val="3699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2" strike="noStrike">
                <a:solidFill>
                  <a:srgbClr val="000000"/>
                </a:solidFill>
                <a:latin typeface="Times New Roman"/>
              </a:rPr>
              <a:t>Supervisor </a:t>
            </a:r>
            <a:r>
              <a:rPr b="0" lang="en-GB" sz="3200" spc="-7" strike="noStrike">
                <a:solidFill>
                  <a:srgbClr val="000000"/>
                </a:solidFill>
                <a:latin typeface="Times New Roman"/>
              </a:rPr>
              <a:t> to  ensure that the project is ethically acceptable  </a:t>
            </a:r>
            <a:endParaRPr b="0" lang="en-GB" sz="3200" spc="-1" strike="noStrike">
              <a:latin typeface="Arial"/>
            </a:endParaRPr>
          </a:p>
          <a:p>
            <a:pPr>
              <a:lnSpc>
                <a:spcPts val="3699"/>
              </a:lnSpc>
              <a:spcBef>
                <a:spcPts val="340"/>
              </a:spcBef>
            </a:pPr>
            <a:endParaRPr b="0" lang="en-GB" sz="3200" spc="-1" strike="noStrike">
              <a:latin typeface="Arial"/>
            </a:endParaRPr>
          </a:p>
          <a:p>
            <a:pPr marL="469800" indent="-456840">
              <a:lnSpc>
                <a:spcPts val="3699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26" strike="noStrike">
                <a:solidFill>
                  <a:srgbClr val="000000"/>
                </a:solidFill>
                <a:latin typeface="Times New Roman"/>
              </a:rPr>
              <a:t>Faculty’s </a:t>
            </a:r>
            <a:r>
              <a:rPr b="0" lang="en-GB" sz="3200" spc="-7" strike="noStrike">
                <a:solidFill>
                  <a:srgbClr val="000000"/>
                </a:solidFill>
                <a:latin typeface="Times New Roman"/>
              </a:rPr>
              <a:t>ethics project 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form </a:t>
            </a:r>
            <a:r>
              <a:rPr b="0" lang="en-GB" sz="3200" spc="-7" strike="noStrike">
                <a:solidFill>
                  <a:srgbClr val="000000"/>
                </a:solidFill>
                <a:latin typeface="Times New Roman"/>
              </a:rPr>
              <a:t>completed and submitted to the  </a:t>
            </a:r>
            <a:r>
              <a:rPr b="0" lang="en-GB" sz="3200" spc="-21" strike="noStrike">
                <a:solidFill>
                  <a:srgbClr val="000000"/>
                </a:solidFill>
                <a:latin typeface="Times New Roman"/>
              </a:rPr>
              <a:t>department’s </a:t>
            </a:r>
            <a:r>
              <a:rPr b="0" lang="en-GB" sz="3200" spc="-7" strike="noStrike">
                <a:solidFill>
                  <a:srgbClr val="000000"/>
                </a:solidFill>
                <a:latin typeface="Times New Roman"/>
              </a:rPr>
              <a:t>project</a:t>
            </a:r>
            <a:r>
              <a:rPr b="0" lang="en-GB" sz="3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3200" spc="-32" strike="noStrike">
                <a:solidFill>
                  <a:srgbClr val="000000"/>
                </a:solidFill>
                <a:latin typeface="Times New Roman"/>
              </a:rPr>
              <a:t>organizer.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057400" y="-18000"/>
            <a:ext cx="487656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800" spc="-7" strike="noStrike">
                <a:solidFill>
                  <a:srgbClr val="404040"/>
                </a:solidFill>
                <a:latin typeface="Calibri Light"/>
              </a:rPr>
              <a:t>Important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 </a:t>
            </a:r>
            <a:r>
              <a:rPr b="0" lang="en-US" sz="4800" spc="-7" strike="noStrike">
                <a:solidFill>
                  <a:srgbClr val="404040"/>
                </a:solidFill>
                <a:latin typeface="Calibri Light"/>
              </a:rPr>
              <a:t>Notes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994600" y="4399920"/>
            <a:ext cx="1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65560" y="1828800"/>
            <a:ext cx="7860240" cy="31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>
            <a:spAutoFit/>
          </a:bodyPr>
          <a:p>
            <a:pPr marL="355680" indent="-342720">
              <a:lnSpc>
                <a:spcPts val="3699"/>
              </a:lnSpc>
              <a:spcBef>
                <a:spcPts val="34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Aim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pass project at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first attempt</a:t>
            </a:r>
            <a:r>
              <a:rPr b="0" lang="en-GB" sz="2800" spc="-72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 marL="355680" indent="-342720">
              <a:lnSpc>
                <a:spcPts val="3699"/>
              </a:lnSpc>
              <a:spcBef>
                <a:spcPts val="7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Meet deadlines of hand in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dates</a:t>
            </a:r>
            <a:r>
              <a:rPr b="0" lang="en-GB" sz="2800" spc="-1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/ 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times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… 13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hours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per week</a:t>
            </a:r>
            <a:r>
              <a:rPr b="0" lang="en-GB" sz="28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800" spc="-15" strike="noStrike">
                <a:solidFill>
                  <a:srgbClr val="000000"/>
                </a:solidFill>
                <a:latin typeface="Arial"/>
              </a:rPr>
              <a:t>effort</a:t>
            </a:r>
            <a:endParaRPr b="0" lang="en-GB" sz="2800" spc="-1" strike="noStrike">
              <a:latin typeface="Arial"/>
            </a:endParaRPr>
          </a:p>
          <a:p>
            <a:pPr marL="355680" indent="-342720">
              <a:lnSpc>
                <a:spcPts val="3699"/>
              </a:lnSpc>
              <a:spcBef>
                <a:spcPts val="7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Attend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weekly project</a:t>
            </a:r>
            <a:r>
              <a:rPr b="0" lang="en-GB" sz="2800" spc="-1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supervisor 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meetings</a:t>
            </a:r>
            <a:endParaRPr b="0" lang="en-GB" sz="2800" spc="-1" strike="noStrike">
              <a:latin typeface="Arial"/>
            </a:endParaRPr>
          </a:p>
          <a:p>
            <a:pPr marL="355680" indent="-342720">
              <a:lnSpc>
                <a:spcPts val="3699"/>
              </a:lnSpc>
              <a:spcBef>
                <a:spcPts val="7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Produce a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diary for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inclusion</a:t>
            </a:r>
            <a:r>
              <a:rPr b="0" lang="en-GB" sz="2800" spc="-10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within  final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report –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PROJECT</a:t>
            </a:r>
            <a:r>
              <a:rPr b="0" lang="en-GB" sz="28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800" spc="-7" strike="noStrike">
                <a:solidFill>
                  <a:srgbClr val="000000"/>
                </a:solidFill>
                <a:latin typeface="Arial"/>
              </a:rPr>
              <a:t>BLOG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417880" y="6276960"/>
            <a:ext cx="248400" cy="2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644"/>
              </a:lnSpc>
            </a:pPr>
            <a:fld id="{3C27C775-6AE3-4566-8FD4-9B4BF3180DE0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12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41360" y="-339120"/>
            <a:ext cx="7772040" cy="1968840"/>
          </a:xfrm>
          <a:prstGeom prst="rect">
            <a:avLst/>
          </a:prstGeom>
          <a:noFill/>
          <a:ln>
            <a:noFill/>
          </a:ln>
        </p:spPr>
        <p:txBody>
          <a:bodyPr lIns="0" rIns="0" tIns="63360" bIns="0" anchor="b">
            <a:spAutoFit/>
          </a:bodyPr>
          <a:p>
            <a:pPr marL="445680" indent="-431280">
              <a:lnSpc>
                <a:spcPts val="5000"/>
              </a:lnSpc>
              <a:spcBef>
                <a:spcPts val="499"/>
              </a:spcBef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LSEPI - Legal, Social,</a:t>
            </a:r>
            <a:r>
              <a:rPr b="0" lang="en-US" sz="4800" spc="-97" strike="noStrike">
                <a:solidFill>
                  <a:srgbClr val="404040"/>
                </a:solidFill>
                <a:latin typeface="Calibri Light"/>
              </a:rPr>
              <a:t> </a:t>
            </a:r>
            <a:r>
              <a:rPr b="0" lang="en-US" sz="4800" spc="-7" strike="noStrike">
                <a:solidFill>
                  <a:srgbClr val="404040"/>
                </a:solidFill>
                <a:latin typeface="Calibri Light"/>
              </a:rPr>
              <a:t>Ethics 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and</a:t>
            </a:r>
            <a:r>
              <a:rPr b="0" lang="en-US" sz="4800" spc="-7" strike="noStrike">
                <a:solidFill>
                  <a:srgbClr val="404040"/>
                </a:solidFill>
                <a:latin typeface="Calibri Light"/>
              </a:rPr>
              <a:t>Professionalissues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61320" y="1905120"/>
            <a:ext cx="7756200" cy="29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>
            <a:spAutoFit/>
          </a:bodyPr>
          <a:p>
            <a:pPr marL="355680" indent="-342720">
              <a:lnSpc>
                <a:spcPts val="3699"/>
              </a:lnSpc>
              <a:spcBef>
                <a:spcPts val="340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Separate chapter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interim report</a:t>
            </a:r>
            <a:endParaRPr b="0" lang="en-GB" sz="3200" spc="-1" strike="noStrike">
              <a:latin typeface="Arial"/>
            </a:endParaRPr>
          </a:p>
          <a:p>
            <a:pPr marL="355680" indent="-342720">
              <a:lnSpc>
                <a:spcPts val="3699"/>
              </a:lnSpc>
              <a:spcBef>
                <a:spcPts val="700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Consider general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aspects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relation to  computing projects</a:t>
            </a:r>
            <a:endParaRPr b="0" lang="en-GB" sz="3200" spc="-1" strike="noStrike">
              <a:latin typeface="Arial"/>
            </a:endParaRPr>
          </a:p>
          <a:p>
            <a:pPr marL="355680" indent="-342720">
              <a:lnSpc>
                <a:spcPts val="3699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Specifics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of how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related to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your own  project</a:t>
            </a:r>
            <a:r>
              <a:rPr b="0" lang="en-GB" sz="32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needs</a:t>
            </a:r>
            <a:endParaRPr b="0" lang="en-GB" sz="3200" spc="-1" strike="noStrike">
              <a:latin typeface="Arial"/>
            </a:endParaRPr>
          </a:p>
          <a:p>
            <a:pPr marL="1260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Appendix in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Final</a:t>
            </a:r>
            <a:r>
              <a:rPr b="0" lang="en-GB" sz="32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Report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314800" y="29520"/>
            <a:ext cx="398844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800" spc="-80" strike="noStrike">
                <a:solidFill>
                  <a:srgbClr val="404040"/>
                </a:solidFill>
                <a:latin typeface="Calibri Light"/>
              </a:rPr>
              <a:t>Common Issues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994600" y="4399920"/>
            <a:ext cx="1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09480" y="1752480"/>
            <a:ext cx="8161920" cy="40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>
            <a:spAutoFit/>
          </a:bodyPr>
          <a:p>
            <a:pPr marL="352440" indent="-342720">
              <a:lnSpc>
                <a:spcPts val="3399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Project</a:t>
            </a:r>
            <a:r>
              <a:rPr b="0" lang="en-GB" sz="32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Management</a:t>
            </a:r>
            <a:endParaRPr b="0" lang="en-GB" sz="3200" spc="-1" strike="noStrike">
              <a:latin typeface="Arial"/>
            </a:endParaRPr>
          </a:p>
          <a:p>
            <a:pPr marL="352440" indent="-342720">
              <a:lnSpc>
                <a:spcPts val="3399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Imprecise/unrealistic aims and objectives</a:t>
            </a:r>
            <a:endParaRPr b="0" lang="en-GB" sz="3200" spc="-1" strike="noStrike">
              <a:latin typeface="Arial"/>
            </a:endParaRPr>
          </a:p>
          <a:p>
            <a:pPr marL="352440" indent="-3427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Literature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Review</a:t>
            </a:r>
            <a:endParaRPr b="0" lang="en-GB" sz="3200" spc="-1" strike="noStrike">
              <a:latin typeface="Arial"/>
            </a:endParaRPr>
          </a:p>
          <a:p>
            <a:pPr marL="352440" indent="-3427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en-GB" sz="3200" spc="-1" strike="noStrike">
              <a:latin typeface="Arial"/>
            </a:endParaRPr>
          </a:p>
          <a:p>
            <a:pPr marL="352440" indent="-3427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Copying/Plagiarism</a:t>
            </a:r>
            <a:endParaRPr b="0" lang="en-GB" sz="3200" spc="-1" strike="noStrike">
              <a:latin typeface="Arial"/>
            </a:endParaRPr>
          </a:p>
          <a:p>
            <a:pPr marL="352440" indent="-3427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Disappearing </a:t>
            </a:r>
            <a:r>
              <a:rPr b="0" lang="en-GB" sz="3200" spc="-21" strike="noStrike">
                <a:solidFill>
                  <a:srgbClr val="000000"/>
                </a:solidFill>
                <a:latin typeface="Arial"/>
              </a:rPr>
              <a:t>off</a:t>
            </a:r>
            <a:r>
              <a:rPr b="0" lang="en-GB" sz="32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“radar”</a:t>
            </a:r>
            <a:endParaRPr b="0" lang="en-GB" sz="3200" spc="-1" strike="noStrike">
              <a:latin typeface="Arial"/>
            </a:endParaRPr>
          </a:p>
          <a:p>
            <a:pPr marL="352440" indent="-342720">
              <a:lnSpc>
                <a:spcPct val="87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Dealing with unforseen events (extenuating  circumstances)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262960" y="141120"/>
            <a:ext cx="51976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Project</a:t>
            </a:r>
            <a:r>
              <a:rPr b="0" lang="en-US" sz="4800" spc="-100" strike="noStrike">
                <a:solidFill>
                  <a:srgbClr val="404040"/>
                </a:solidFill>
                <a:latin typeface="Calibri Light"/>
              </a:rPr>
              <a:t>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Reports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994600" y="4399920"/>
            <a:ext cx="1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18040" y="1981080"/>
            <a:ext cx="80978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>
            <a:spAutoFit/>
          </a:bodyPr>
          <a:p>
            <a:pPr marL="355680" indent="-342720">
              <a:lnSpc>
                <a:spcPct val="77000"/>
              </a:lnSpc>
              <a:spcBef>
                <a:spcPts val="85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Dissertation100 pages/15000 words) / </a:t>
            </a:r>
            <a:r>
              <a:rPr b="0" lang="en-GB" sz="2000" spc="-7" strike="noStrike">
                <a:solidFill>
                  <a:srgbClr val="000000"/>
                </a:solidFill>
                <a:latin typeface="Arial"/>
              </a:rPr>
              <a:t>Interim report (20-30 pages/3000 words)</a:t>
            </a:r>
            <a:endParaRPr b="0" lang="en-GB" sz="2000" spc="-1" strike="noStrike">
              <a:latin typeface="Arial"/>
            </a:endParaRPr>
          </a:p>
          <a:p>
            <a:pPr marL="355680" indent="-342720">
              <a:lnSpc>
                <a:spcPts val="3169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7" strike="noStrike">
                <a:solidFill>
                  <a:srgbClr val="000000"/>
                </a:solidFill>
                <a:latin typeface="Arial"/>
              </a:rPr>
              <a:t>hapter for</a:t>
            </a:r>
            <a:r>
              <a:rPr b="0" lang="en-GB" sz="2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LSEPI in interim report/appendix for dissertation</a:t>
            </a:r>
            <a:endParaRPr b="0" lang="en-GB" sz="2000" spc="-1" strike="noStrike">
              <a:latin typeface="Arial"/>
            </a:endParaRPr>
          </a:p>
          <a:p>
            <a:pPr marL="355680" indent="-342720">
              <a:lnSpc>
                <a:spcPts val="29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7" strike="noStrike">
                <a:solidFill>
                  <a:srgbClr val="000000"/>
                </a:solidFill>
                <a:latin typeface="Arial"/>
              </a:rPr>
              <a:t>Suggested structure in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project handbook</a:t>
            </a:r>
            <a:r>
              <a:rPr b="0" lang="en-GB" sz="2000" spc="-92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355680" indent="-342720">
              <a:lnSpc>
                <a:spcPts val="322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15" strike="noStrike">
                <a:solidFill>
                  <a:srgbClr val="000000"/>
                </a:solidFill>
                <a:latin typeface="Arial"/>
              </a:rPr>
              <a:t>Word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Processed &amp; Bound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(include</a:t>
            </a:r>
            <a:r>
              <a:rPr b="0" lang="en-GB" sz="20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appendices)</a:t>
            </a:r>
            <a:endParaRPr b="0" lang="en-GB" sz="2000" spc="-1" strike="noStrike">
              <a:latin typeface="Arial"/>
            </a:endParaRPr>
          </a:p>
          <a:p>
            <a:pPr marL="355680" indent="-342720">
              <a:lnSpc>
                <a:spcPts val="3251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55" strike="noStrike">
                <a:solidFill>
                  <a:srgbClr val="000000"/>
                </a:solidFill>
                <a:latin typeface="Arial"/>
              </a:rPr>
              <a:t>Two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Copies / Single Sided / </a:t>
            </a:r>
            <a:r>
              <a:rPr b="0" lang="en-GB" sz="2000" spc="-7" strike="noStrike">
                <a:solidFill>
                  <a:srgbClr val="000000"/>
                </a:solidFill>
                <a:latin typeface="Arial"/>
              </a:rPr>
              <a:t>Font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12 / 1 ½</a:t>
            </a:r>
            <a:r>
              <a:rPr b="0" lang="en-GB" sz="20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Space</a:t>
            </a:r>
            <a:endParaRPr b="0" lang="en-GB" sz="2000" spc="-1" strike="noStrike">
              <a:latin typeface="Arial"/>
            </a:endParaRPr>
          </a:p>
          <a:p>
            <a:pPr marL="355680" indent="-342720">
              <a:lnSpc>
                <a:spcPts val="3251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7" strike="noStrike">
                <a:solidFill>
                  <a:srgbClr val="000000"/>
                </a:solidFill>
                <a:latin typeface="Arial"/>
              </a:rPr>
              <a:t>Referencing</a:t>
            </a:r>
            <a:endParaRPr b="0" lang="en-GB" sz="2000" spc="-1" strike="noStrike">
              <a:latin typeface="Arial"/>
            </a:endParaRPr>
          </a:p>
          <a:p>
            <a:pPr marL="355680" indent="-342720">
              <a:lnSpc>
                <a:spcPts val="3251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21" strike="noStrike">
                <a:solidFill>
                  <a:srgbClr val="000000"/>
                </a:solidFill>
                <a:latin typeface="Arial"/>
              </a:rPr>
              <a:t>Web </a:t>
            </a:r>
            <a:r>
              <a:rPr b="0" lang="en-GB" sz="2000" spc="-7" strike="noStrike">
                <a:solidFill>
                  <a:srgbClr val="000000"/>
                </a:solidFill>
                <a:latin typeface="Arial"/>
              </a:rPr>
              <a:t>Referencing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(support /</a:t>
            </a:r>
            <a:r>
              <a:rPr b="0" lang="en-GB" sz="2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7" strike="noStrike">
                <a:solidFill>
                  <a:srgbClr val="000000"/>
                </a:solidFill>
                <a:latin typeface="Arial"/>
              </a:rPr>
              <a:t>date)</a:t>
            </a:r>
            <a:endParaRPr b="0" lang="en-GB" sz="2000" spc="-1" strike="noStrike">
              <a:latin typeface="Arial"/>
            </a:endParaRPr>
          </a:p>
          <a:p>
            <a:pPr marL="355680" indent="-342720">
              <a:lnSpc>
                <a:spcPts val="328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000" spc="-7" strike="noStrike">
                <a:solidFill>
                  <a:srgbClr val="000000"/>
                </a:solidFill>
                <a:latin typeface="Arial"/>
              </a:rPr>
              <a:t>External Projects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(ownership) /</a:t>
            </a:r>
            <a:r>
              <a:rPr b="0" lang="en-GB" sz="2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32" strike="noStrike">
                <a:solidFill>
                  <a:srgbClr val="000000"/>
                </a:solidFill>
                <a:latin typeface="Arial"/>
              </a:rPr>
              <a:t>S.A.W.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Todays lecture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18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What have I got to do and by when?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Aim of the project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What is a degree project?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Choosing a project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Types of project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Project structure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Project reports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LSEPI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Common issues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l"/>
            </a:pPr>
            <a:r>
              <a:rPr b="0" lang="en-US" sz="6000" spc="-1" strike="noStrike">
                <a:solidFill>
                  <a:srgbClr val="404040"/>
                </a:solidFill>
                <a:latin typeface="Calibri"/>
              </a:rPr>
              <a:t>Whats coming next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417880" y="6276960"/>
            <a:ext cx="248400" cy="2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644"/>
              </a:lnSpc>
            </a:pPr>
            <a:fld id="{2F2736F9-4F7A-4DA2-A751-CF1119100D8A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12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42760" y="212760"/>
            <a:ext cx="74584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800" spc="-12" strike="noStrike">
                <a:solidFill>
                  <a:srgbClr val="404040"/>
                </a:solidFill>
                <a:latin typeface="Calibri Light"/>
              </a:rPr>
              <a:t>What's coming next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95360" y="1528920"/>
            <a:ext cx="7823520" cy="38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3880" bIns="0">
            <a:spAutoFit/>
          </a:bodyPr>
          <a:p>
            <a:pPr marL="12600">
              <a:lnSpc>
                <a:spcPct val="100000"/>
              </a:lnSpc>
              <a:spcBef>
                <a:spcPts val="660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Lecture One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GB" sz="320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getting started</a:t>
            </a:r>
            <a:endParaRPr b="0" lang="en-GB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Lecture </a:t>
            </a:r>
            <a:r>
              <a:rPr b="0" lang="en-GB" sz="3200" spc="-60" strike="noStrike">
                <a:solidFill>
                  <a:srgbClr val="000000"/>
                </a:solidFill>
                <a:latin typeface="Arial"/>
              </a:rPr>
              <a:t>Two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- project management</a:t>
            </a:r>
            <a:endParaRPr b="0" lang="en-GB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0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Lecture Three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literature</a:t>
            </a:r>
            <a:r>
              <a:rPr b="0" lang="en-GB" sz="32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review</a:t>
            </a:r>
            <a:endParaRPr b="0" lang="en-GB" sz="3200" spc="-1" strike="noStrike">
              <a:latin typeface="Arial"/>
            </a:endParaRPr>
          </a:p>
          <a:p>
            <a:pPr marL="355680" indent="-342720">
              <a:lnSpc>
                <a:spcPts val="3699"/>
              </a:lnSpc>
              <a:spcBef>
                <a:spcPts val="9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Lecture Four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interim report</a:t>
            </a:r>
            <a:endParaRPr b="0" lang="en-GB" sz="3200" spc="-1" strike="noStrike">
              <a:latin typeface="Arial"/>
            </a:endParaRPr>
          </a:p>
          <a:p>
            <a:pPr marL="12600" indent="-342720">
              <a:lnSpc>
                <a:spcPct val="100000"/>
              </a:lnSpc>
              <a:spcBef>
                <a:spcPts val="459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Lecture Five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- LSEPI</a:t>
            </a:r>
            <a:endParaRPr b="0" lang="en-GB" sz="3200" spc="-1" strike="noStrike">
              <a:latin typeface="Arial"/>
            </a:endParaRPr>
          </a:p>
          <a:p>
            <a:pPr marL="12600" indent="-342720">
              <a:lnSpc>
                <a:spcPct val="100000"/>
              </a:lnSpc>
              <a:spcBef>
                <a:spcPts val="660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»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Lecture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Six -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final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report and</a:t>
            </a:r>
            <a:r>
              <a:rPr b="0" lang="en-GB" sz="320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3200" spc="-7" strike="noStrike">
                <a:solidFill>
                  <a:srgbClr val="000000"/>
                </a:solidFill>
                <a:latin typeface="Arial"/>
              </a:rPr>
              <a:t>presentation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417880" y="6276960"/>
            <a:ext cx="248400" cy="2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644"/>
              </a:lnSpc>
            </a:pPr>
            <a:fld id="{9C7CA064-5111-46CC-B9B4-60FBAA8C486E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20000" y="-93960"/>
            <a:ext cx="450108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800" spc="-7" strike="noStrike">
                <a:solidFill>
                  <a:srgbClr val="404040"/>
                </a:solidFill>
                <a:latin typeface="Calibri Light"/>
              </a:rPr>
              <a:t>Finally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822960" y="1845720"/>
            <a:ext cx="7543440" cy="393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>
            <a:spAutoFit/>
          </a:bodyPr>
          <a:p>
            <a:pPr marL="306720" indent="-291600">
              <a:lnSpc>
                <a:spcPts val="3600"/>
              </a:lnSpc>
              <a:spcBef>
                <a:spcPts val="354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•"/>
            </a:pP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“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9" strike="noStrike">
                <a:solidFill>
                  <a:srgbClr val="404040"/>
                </a:solidFill>
                <a:latin typeface="Calibri"/>
              </a:rPr>
              <a:t>final 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year degree project </a:t>
            </a:r>
            <a:r>
              <a:rPr b="0" lang="en-US" sz="2000" spc="9" strike="noStrike">
                <a:solidFill>
                  <a:srgbClr val="404040"/>
                </a:solidFill>
                <a:latin typeface="Calibri"/>
              </a:rPr>
              <a:t>is 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most  important judge of </a:t>
            </a:r>
            <a:r>
              <a:rPr b="0" lang="en-US" sz="2000" spc="18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student’s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9" strike="noStrike">
                <a:solidFill>
                  <a:srgbClr val="404040"/>
                </a:solidFill>
                <a:latin typeface="Calibri"/>
              </a:rPr>
              <a:t>ability”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06720" indent="-291600">
              <a:lnSpc>
                <a:spcPts val="3600"/>
              </a:lnSpc>
              <a:spcBef>
                <a:spcPts val="700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•"/>
            </a:pPr>
            <a:r>
              <a:rPr b="1" lang="en-US" sz="2000" spc="4" strike="noStrike" u="sng">
                <a:solidFill>
                  <a:srgbClr val="404040"/>
                </a:solidFill>
                <a:uFillTx/>
                <a:latin typeface="Calibri"/>
              </a:rPr>
              <a:t>If </a:t>
            </a:r>
            <a:r>
              <a:rPr b="1" lang="en-US" sz="2000" spc="12" strike="noStrike" u="sng">
                <a:solidFill>
                  <a:srgbClr val="404040"/>
                </a:solidFill>
                <a:uFillTx/>
                <a:latin typeface="Calibri"/>
              </a:rPr>
              <a:t>you </a:t>
            </a:r>
            <a:r>
              <a:rPr b="1" lang="en-US" sz="2000" spc="9" strike="noStrike" u="sng">
                <a:solidFill>
                  <a:srgbClr val="404040"/>
                </a:solidFill>
                <a:uFillTx/>
                <a:latin typeface="Calibri"/>
              </a:rPr>
              <a:t>let </a:t>
            </a:r>
            <a:r>
              <a:rPr b="1" lang="en-US" sz="2000" spc="12" strike="noStrike" u="sng">
                <a:solidFill>
                  <a:srgbClr val="404040"/>
                </a:solidFill>
                <a:uFillTx/>
                <a:latin typeface="Calibri"/>
              </a:rPr>
              <a:t>the project </a:t>
            </a:r>
            <a:r>
              <a:rPr b="1" lang="en-US" sz="2000" spc="9" strike="noStrike" u="sng">
                <a:solidFill>
                  <a:srgbClr val="404040"/>
                </a:solidFill>
                <a:uFillTx/>
                <a:latin typeface="Calibri"/>
              </a:rPr>
              <a:t>slide </a:t>
            </a:r>
            <a:r>
              <a:rPr b="1" lang="en-US" sz="2000" spc="4" strike="noStrike" u="sng">
                <a:solidFill>
                  <a:srgbClr val="404040"/>
                </a:solidFill>
                <a:uFillTx/>
                <a:latin typeface="Calibri"/>
              </a:rPr>
              <a:t>it </a:t>
            </a:r>
            <a:r>
              <a:rPr b="1" lang="en-US" sz="2000" spc="9" strike="noStrike" u="sng">
                <a:solidFill>
                  <a:srgbClr val="404040"/>
                </a:solidFill>
                <a:uFillTx/>
                <a:latin typeface="Calibri"/>
              </a:rPr>
              <a:t>will </a:t>
            </a:r>
            <a:r>
              <a:rPr b="1" lang="en-US" sz="2000" spc="18" strike="noStrike" u="sng">
                <a:solidFill>
                  <a:srgbClr val="404040"/>
                </a:solidFill>
                <a:uFillTx/>
                <a:latin typeface="Calibri"/>
              </a:rPr>
              <a:t>be </a:t>
            </a:r>
            <a:r>
              <a:rPr b="1" lang="en-US" sz="2000" spc="12" strike="noStrike" u="sng">
                <a:solidFill>
                  <a:srgbClr val="404040"/>
                </a:solidFill>
                <a:uFillTx/>
                <a:latin typeface="Calibri"/>
              </a:rPr>
              <a:t>very  </a:t>
            </a:r>
            <a:r>
              <a:rPr b="1" lang="en-US" sz="2000" spc="4" strike="noStrike" u="sng">
                <a:solidFill>
                  <a:srgbClr val="404040"/>
                </a:solidFill>
                <a:uFillTx/>
                <a:latin typeface="Calibri"/>
              </a:rPr>
              <a:t>difficult </a:t>
            </a:r>
            <a:r>
              <a:rPr b="1" lang="en-US" sz="2000" spc="9" strike="noStrike" u="sng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1" lang="en-US" sz="2000" spc="12" strike="noStrike" u="sng">
                <a:solidFill>
                  <a:srgbClr val="404040"/>
                </a:solidFill>
                <a:uFillTx/>
                <a:latin typeface="Calibri"/>
              </a:rPr>
              <a:t>recover</a:t>
            </a:r>
            <a:r>
              <a:rPr b="1" lang="en-US" sz="2000" spc="12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06720" indent="-291600">
              <a:lnSpc>
                <a:spcPts val="3600"/>
              </a:lnSpc>
              <a:spcBef>
                <a:spcPts val="700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•"/>
            </a:pP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Do not allow </a:t>
            </a:r>
            <a:r>
              <a:rPr b="0" lang="en-US" sz="2000" spc="9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take</a:t>
            </a:r>
            <a:r>
              <a:rPr b="0" lang="en-US" sz="2000" spc="-7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over  </a:t>
            </a:r>
            <a:r>
              <a:rPr b="0" lang="en-US" sz="2000" spc="9" strike="noStrike">
                <a:solidFill>
                  <a:srgbClr val="404040"/>
                </a:solidFill>
                <a:latin typeface="Calibri"/>
              </a:rPr>
              <a:t>all 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your </a:t>
            </a:r>
            <a:r>
              <a:rPr b="0" lang="en-US" sz="2000" spc="9" strike="noStrike">
                <a:solidFill>
                  <a:srgbClr val="404040"/>
                </a:solidFill>
                <a:latin typeface="Calibri"/>
              </a:rPr>
              <a:t>final 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year studies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06720" indent="-291600">
              <a:lnSpc>
                <a:spcPts val="3600"/>
              </a:lnSpc>
              <a:spcBef>
                <a:spcPts val="700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•"/>
            </a:pP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Time </a:t>
            </a:r>
            <a:r>
              <a:rPr b="0" lang="en-US" sz="2000" spc="18" strike="noStrike">
                <a:solidFill>
                  <a:srgbClr val="404040"/>
                </a:solidFill>
                <a:latin typeface="Calibri"/>
              </a:rPr>
              <a:t>management </a:t>
            </a:r>
            <a:r>
              <a:rPr b="0" lang="en-US" sz="2000" spc="9" strike="noStrike">
                <a:solidFill>
                  <a:srgbClr val="404040"/>
                </a:solidFill>
                <a:latin typeface="Calibri"/>
              </a:rPr>
              <a:t>will </a:t>
            </a:r>
            <a:r>
              <a:rPr b="0" lang="en-US" sz="2000" spc="18" strike="noStrike">
                <a:solidFill>
                  <a:srgbClr val="404040"/>
                </a:solidFill>
                <a:latin typeface="Calibri"/>
              </a:rPr>
              <a:t>be an 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issue </a:t>
            </a:r>
            <a:r>
              <a:rPr b="0" lang="en-US" sz="2000" spc="9" strike="noStrike">
                <a:solidFill>
                  <a:srgbClr val="404040"/>
                </a:solidFill>
                <a:latin typeface="Calibri"/>
              </a:rPr>
              <a:t>for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9" strike="noStrike">
                <a:solidFill>
                  <a:srgbClr val="404040"/>
                </a:solidFill>
                <a:latin typeface="Calibri"/>
              </a:rPr>
              <a:t>all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4880" indent="-329760">
              <a:lnSpc>
                <a:spcPct val="100000"/>
              </a:lnSpc>
              <a:spcBef>
                <a:spcPts val="581"/>
              </a:spcBef>
              <a:spcAft>
                <a:spcPts val="201"/>
              </a:spcAft>
              <a:buClr>
                <a:srgbClr val="bd416d"/>
              </a:buClr>
              <a:buFont typeface="Calibri"/>
              <a:buChar char="•"/>
            </a:pP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REFERENCING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94600" y="4399920"/>
            <a:ext cx="1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0880" y="2301840"/>
            <a:ext cx="8381520" cy="35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>
              <a:lnSpc>
                <a:spcPts val="3129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1600" spc="-7" strike="noStrike">
                <a:solidFill>
                  <a:srgbClr val="000000"/>
                </a:solidFill>
                <a:latin typeface="Arial"/>
              </a:rPr>
              <a:t>Proposal/Ethics</a:t>
            </a:r>
            <a:r>
              <a:rPr b="0" lang="en-GB" sz="16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600" spc="-7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GB" sz="1600" spc="-1" strike="noStrike">
              <a:latin typeface="Arial"/>
            </a:endParaRPr>
          </a:p>
          <a:p>
            <a:pPr lvl="1" marL="812880" indent="-3427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i="1" lang="en-GB" sz="1600" spc="-1" strike="noStrike">
                <a:solidFill>
                  <a:srgbClr val="000000"/>
                </a:solidFill>
                <a:latin typeface="Arial"/>
              </a:rPr>
              <a:t>ASAP, no later than11th </a:t>
            </a:r>
            <a:r>
              <a:rPr b="1" i="1" lang="en-GB" sz="1600" spc="-21" strike="noStrike">
                <a:solidFill>
                  <a:srgbClr val="000000"/>
                </a:solidFill>
                <a:latin typeface="Arial"/>
              </a:rPr>
              <a:t>October,</a:t>
            </a:r>
            <a:r>
              <a:rPr b="1" i="1" lang="en-GB" sz="1600" spc="16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GB" sz="1600" spc="-1" strike="noStrike">
                <a:solidFill>
                  <a:srgbClr val="000000"/>
                </a:solidFill>
                <a:latin typeface="Arial"/>
              </a:rPr>
              <a:t>2019 (advisory)</a:t>
            </a:r>
            <a:endParaRPr b="0" lang="en-GB" sz="1600" spc="-1" strike="noStrike">
              <a:latin typeface="Arial"/>
            </a:endParaRPr>
          </a:p>
          <a:p>
            <a:pPr marL="466560">
              <a:lnSpc>
                <a:spcPct val="100000"/>
              </a:lnSpc>
              <a:spcBef>
                <a:spcPts val="99"/>
              </a:spcBef>
            </a:pPr>
            <a:endParaRPr b="0" lang="en-GB" sz="16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1600" spc="-7" strike="noStrike">
                <a:solidFill>
                  <a:srgbClr val="000000"/>
                </a:solidFill>
                <a:latin typeface="Arial"/>
              </a:rPr>
              <a:t>Interim Report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GB" sz="1600" spc="-7" strike="noStrike">
                <a:solidFill>
                  <a:srgbClr val="000000"/>
                </a:solidFill>
                <a:latin typeface="Arial"/>
              </a:rPr>
              <a:t>Initial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Research</a:t>
            </a:r>
            <a:r>
              <a:rPr b="0" lang="en-GB" sz="16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600" spc="-7" strike="noStrike">
                <a:solidFill>
                  <a:srgbClr val="000000"/>
                </a:solidFill>
                <a:latin typeface="Arial"/>
              </a:rPr>
              <a:t>etc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GB" sz="1600" spc="-1" strike="noStrike">
              <a:latin typeface="Arial"/>
            </a:endParaRPr>
          </a:p>
          <a:p>
            <a:pPr lvl="2" marL="1270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GB" sz="1600" spc="-7" strike="noStrike">
                <a:solidFill>
                  <a:srgbClr val="000000"/>
                </a:solidFill>
                <a:latin typeface="Arial"/>
              </a:rPr>
              <a:t>Friday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22nd </a:t>
            </a:r>
            <a:r>
              <a:rPr b="1" lang="en-GB" sz="1600" spc="-21" strike="noStrike">
                <a:solidFill>
                  <a:srgbClr val="000000"/>
                </a:solidFill>
                <a:latin typeface="Arial"/>
              </a:rPr>
              <a:t>November,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2019</a:t>
            </a:r>
            <a:r>
              <a:rPr b="1" lang="en-GB" sz="16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(10%)</a:t>
            </a:r>
            <a:endParaRPr b="0" lang="en-GB" sz="1600" spc="-1" strike="noStrike">
              <a:latin typeface="Arial"/>
            </a:endParaRPr>
          </a:p>
          <a:p>
            <a:pPr marL="355680" indent="-342720">
              <a:lnSpc>
                <a:spcPts val="3671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1600" spc="-7" strike="noStrike">
                <a:solidFill>
                  <a:srgbClr val="000000"/>
                </a:solidFill>
                <a:latin typeface="Arial"/>
              </a:rPr>
              <a:t>Dissertation:</a:t>
            </a:r>
            <a:endParaRPr b="0" lang="en-GB" sz="1600" spc="-1" strike="noStrike">
              <a:latin typeface="Arial"/>
            </a:endParaRPr>
          </a:p>
          <a:p>
            <a:pPr lvl="1" marL="812880" indent="-342720">
              <a:lnSpc>
                <a:spcPts val="3671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GB" sz="1600" spc="-7" strike="noStrike">
                <a:solidFill>
                  <a:srgbClr val="000000"/>
                </a:solidFill>
                <a:latin typeface="Arial"/>
              </a:rPr>
              <a:t>Friday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27th </a:t>
            </a:r>
            <a:r>
              <a:rPr b="1" lang="en-GB" sz="1600" spc="-7" strike="noStrike">
                <a:solidFill>
                  <a:srgbClr val="000000"/>
                </a:solidFill>
                <a:latin typeface="Arial"/>
              </a:rPr>
              <a:t>March,</a:t>
            </a:r>
            <a:r>
              <a:rPr b="1" lang="en-GB" sz="16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2020</a:t>
            </a:r>
            <a:endParaRPr b="0" lang="en-GB" sz="1600" spc="-1" strike="noStrike">
              <a:latin typeface="Arial"/>
            </a:endParaRPr>
          </a:p>
          <a:p>
            <a:pPr marL="355680" indent="-342720">
              <a:lnSpc>
                <a:spcPts val="3671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GB" sz="1600" spc="-7" strike="noStrike">
                <a:solidFill>
                  <a:srgbClr val="000000"/>
                </a:solidFill>
                <a:latin typeface="Arial"/>
              </a:rPr>
              <a:t>VIVA (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20%)  + A3</a:t>
            </a:r>
            <a:r>
              <a:rPr b="0" lang="en-GB" sz="1600" spc="-1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600" spc="-7" strike="noStrike">
                <a:solidFill>
                  <a:srgbClr val="000000"/>
                </a:solidFill>
                <a:latin typeface="Arial"/>
              </a:rPr>
              <a:t>POSTER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 (10%)</a:t>
            </a:r>
            <a:endParaRPr b="0" lang="en-GB" sz="1600" spc="-1" strike="noStrike">
              <a:latin typeface="Arial"/>
            </a:endParaRPr>
          </a:p>
          <a:p>
            <a:pPr lvl="1" marL="812880" indent="-342720">
              <a:lnSpc>
                <a:spcPts val="3671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GB" sz="1600" spc="-7" strike="noStrike">
                <a:solidFill>
                  <a:srgbClr val="000000"/>
                </a:solidFill>
                <a:latin typeface="Arial"/>
              </a:rPr>
              <a:t>Monday</a:t>
            </a:r>
            <a:r>
              <a:rPr b="1" lang="en-GB" sz="16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27 </a:t>
            </a:r>
            <a:r>
              <a:rPr b="1" lang="en-GB" sz="1600" spc="-7" strike="noStrike">
                <a:solidFill>
                  <a:srgbClr val="000000"/>
                </a:solidFill>
                <a:latin typeface="Arial"/>
              </a:rPr>
              <a:t>April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1600" spc="-7" strike="noStrike">
                <a:solidFill>
                  <a:srgbClr val="000000"/>
                </a:solidFill>
                <a:latin typeface="Arial"/>
              </a:rPr>
              <a:t>Friday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15th</a:t>
            </a:r>
            <a:r>
              <a:rPr b="1" lang="en-GB" sz="16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May 2020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831040" y="1852560"/>
            <a:ext cx="2503440" cy="461520"/>
          </a:xfrm>
          <a:prstGeom prst="rect">
            <a:avLst/>
          </a:prstGeom>
          <a:solidFill>
            <a:schemeClr val="accent1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ffffff"/>
                </a:solidFill>
                <a:uFillTx/>
                <a:latin typeface="Calibri"/>
              </a:rPr>
              <a:t>Key Dates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925920" y="662760"/>
            <a:ext cx="629460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ctr">
            <a:sp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What have I got to do and by when?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269640" y="3069360"/>
            <a:ext cx="5413680" cy="189108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994600" y="4399920"/>
            <a:ext cx="1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62120" y="2175480"/>
            <a:ext cx="7491240" cy="23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ts val="2001"/>
              </a:lnSpc>
            </a:pPr>
            <a:r>
              <a:rPr b="0" lang="en-GB" sz="3200" spc="-7" strike="noStrike">
                <a:solidFill>
                  <a:srgbClr val="000000"/>
                </a:solidFill>
                <a:latin typeface="Calibri"/>
              </a:rPr>
              <a:t>To allow the student to:</a:t>
            </a:r>
            <a:endParaRPr b="0" lang="en-GB" sz="3200" spc="-1" strike="noStrike">
              <a:latin typeface="Arial"/>
            </a:endParaRPr>
          </a:p>
          <a:p>
            <a:pPr marL="12600">
              <a:lnSpc>
                <a:spcPts val="2001"/>
              </a:lnSpc>
            </a:pPr>
            <a:endParaRPr b="0" lang="en-GB" sz="3200" spc="-1" strike="noStrike">
              <a:latin typeface="Arial"/>
            </a:endParaRPr>
          </a:p>
          <a:p>
            <a:pPr marL="298440" indent="-285480">
              <a:lnSpc>
                <a:spcPts val="2001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7" strike="noStrike">
                <a:solidFill>
                  <a:srgbClr val="000000"/>
                </a:solidFill>
                <a:latin typeface="Calibri"/>
              </a:rPr>
              <a:t>develop and  demonstrate the application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GB" sz="2800" spc="-7" strike="noStrike">
                <a:solidFill>
                  <a:srgbClr val="000000"/>
                </a:solidFill>
                <a:latin typeface="Calibri"/>
              </a:rPr>
              <a:t>their skills and knowledge to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2800" spc="-7" strike="noStrike">
                <a:solidFill>
                  <a:srgbClr val="000000"/>
                </a:solidFill>
                <a:latin typeface="Calibri"/>
              </a:rPr>
              <a:t>non-trivial topic 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GB" sz="2800" spc="-7" strike="noStrike">
                <a:solidFill>
                  <a:srgbClr val="000000"/>
                </a:solidFill>
                <a:latin typeface="Calibri"/>
              </a:rPr>
              <a:t> problem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718360" y="594720"/>
            <a:ext cx="3578760" cy="583200"/>
          </a:xfrm>
          <a:prstGeom prst="rect">
            <a:avLst/>
          </a:prstGeom>
          <a:solidFill>
            <a:schemeClr val="accent1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7" strike="noStrike">
                <a:solidFill>
                  <a:srgbClr val="ffffff"/>
                </a:solidFill>
                <a:latin typeface="Times New Roman"/>
              </a:rPr>
              <a:t>Aim </a:t>
            </a:r>
            <a:r>
              <a:rPr b="0" lang="en-GB" sz="3200" spc="-1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GB" sz="3200" spc="-7" strike="noStrike">
                <a:solidFill>
                  <a:srgbClr val="ffffff"/>
                </a:solidFill>
                <a:latin typeface="Times New Roman"/>
              </a:rPr>
              <a:t>the project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What is a degree project?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An independent work resulting in an individually written report.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Normally performed within the specialisation that the student has chosen.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Must be approved by the supervisor and coordinator.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A written proposal of the task is needed at this early stage.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What is a dgree project?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88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Non-trivial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Extends previous modules (one or two)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Lato"/>
              </a:rPr>
              <a:t>Not an assignment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568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BAD:  "Investigate the effect of colour in HCI"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568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GOOD: "Investigate ways to increase engagement with online resources"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568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BAD:  "Build a website on my favourite......"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568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GOOD: "Develop a feature-rich practical “Web Enabled Estate Agent” (WEEA)"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Choosing a project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22960" y="1845720"/>
            <a:ext cx="7543440" cy="42498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76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Students are encouraged to develop their own projects in discussion with a subject specialist.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Document with staff suggested projects/areas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proposal should be prepared (see sample)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Focus on  key concepts: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RESEARCH: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What is being investigated 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How does this relate to other work in the area?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How will you approach the problem?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IMPLEMENTATION: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Software, experiment, document, data gathering and analysis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EVALUATION: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Wingdings" charset="2"/>
              <a:buChar char="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How will you critically evaluate their implementation.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Types of project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8568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Discovering the truth about something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Creating, modifying or justifying a theory or model of something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Finding a good, or better, way of doing or implementing something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bd416d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Lato"/>
              </a:rPr>
              <a:t>Creating something like a computer program for stock control, or a training course.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Types of implementation and evaluation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22960" y="1845720"/>
            <a:ext cx="7543440" cy="4344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64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Times New Roman"/>
              </a:rPr>
              <a:t>  </a:t>
            </a:r>
            <a:br/>
            <a:r>
              <a:rPr b="1" lang="en-US" sz="2000" spc="-1" strike="noStrike">
                <a:solidFill>
                  <a:srgbClr val="404040"/>
                </a:solidFill>
                <a:latin typeface="Lato"/>
              </a:rPr>
              <a:t>   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Software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testing and/or user testing 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Experimental study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consider not only the outcomes of the experiment,  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experimental design, eg. the validity of the experiment;repeatability of the experiment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0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Document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(eg. a policy document or a procedure) 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evaluation needs to be conducted with </a:t>
            </a:r>
            <a:r>
              <a:rPr b="0" lang="en-US" sz="1800" spc="-1" strike="noStrike" u="sng">
                <a:solidFill>
                  <a:srgbClr val="404040"/>
                </a:solidFill>
                <a:uFillTx/>
                <a:latin typeface="Calibri"/>
              </a:rPr>
              <a:t>representative end users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. (This point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should be carefully considered before embarking on a project that has a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document as the implementation).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0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br/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Primary data gathering and analysis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evaluation should consider the design of the data gathering instrument, the validity of the results; the repeatability of the study.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bd416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 data should be subjected to a statistical analysis.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LibreOffice/6.3.2.2$Linux_X86_64 LibreOffice_project/e1663a74855acfc3cddf258a1b61ef869561d205</Application>
  <Company>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2019-08-21T11:30:02Z</dcterms:created>
  <dc:creator>Alex Lohfink</dc:creator>
  <dc:description/>
  <dc:language>en-GB</dc:language>
  <cp:lastModifiedBy/>
  <dcterms:modified xsi:type="dcterms:W3CDTF">2019-10-28T20:39:47Z</dcterms:modified>
  <cp:revision>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3.0000</vt:lpwstr>
  </property>
  <property fmtid="{D5CDD505-2E9C-101B-9397-08002B2CF9AE}" pid="3" name="Company">
    <vt:lpwstr>Company</vt:lpwstr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