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34" r:id="rId3"/>
    <p:sldId id="335" r:id="rId4"/>
    <p:sldId id="336" r:id="rId5"/>
    <p:sldId id="337" r:id="rId6"/>
    <p:sldId id="338" r:id="rId7"/>
    <p:sldId id="339" r:id="rId8"/>
    <p:sldId id="340" r:id="rId9"/>
    <p:sldId id="341" r:id="rId10"/>
    <p:sldId id="342" r:id="rId11"/>
    <p:sldId id="343" r:id="rId12"/>
    <p:sldId id="344" r:id="rId13"/>
    <p:sldId id="346" r:id="rId14"/>
    <p:sldId id="345" r:id="rId15"/>
    <p:sldId id="362" r:id="rId16"/>
    <p:sldId id="363" r:id="rId17"/>
    <p:sldId id="364"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47"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6"/>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9B7BCE00-D665-414C-A3E6-8B16565DD446}" type="datetimeFigureOut">
              <a:rPr lang="en-GB"/>
              <a:pPr>
                <a:defRPr/>
              </a:pPr>
              <a:t>08/10/2019</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BF47A63C-15EF-48EA-BB6B-96DBF45EEA87}"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5828356-4AB5-4959-B3EE-E87F7B3CD6A0}" type="datetimeFigureOut">
              <a:rPr lang="en-GB"/>
              <a:pPr>
                <a:defRPr/>
              </a:pPr>
              <a:t>08/10/2019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D4A320B-0BE2-4E15-B784-208BC778924C}"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136288-AC4E-4F43-A82A-2BE96FC6EDFD}" type="datetimeFigureOut">
              <a:rPr lang="en-GB"/>
              <a:pPr>
                <a:defRPr/>
              </a:pPr>
              <a:t>08/10/2019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D569630-965E-4705-BB2D-BBF96324FA3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600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55576" y="2132856"/>
            <a:ext cx="754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CE4042-F1A5-4A32-B3D4-7E3D69D71DDB}" type="datetimeFigureOut">
              <a:rPr lang="en-GB"/>
              <a:pPr>
                <a:defRPr/>
              </a:pPr>
              <a:t>08/10/2019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43A4153-8E8B-4B71-B279-ADC1BD280911}"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2000" y="3276600"/>
            <a:ext cx="7543800" cy="1676400"/>
          </a:xfrm>
        </p:spPr>
        <p:txBody>
          <a:bodyPr/>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1E18C49E-DF81-4EB7-B171-D7262F39DED8}" type="datetimeFigureOut">
              <a:rPr lang="en-GB"/>
              <a:pPr>
                <a:defRPr/>
              </a:pPr>
              <a:t>08/10/2019</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82F03DD4-E77A-42A7-94E7-DDFBCD096AEE}"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F6C58B7-136A-49A9-BBAC-EAFA21209319}" type="datetimeFigureOut">
              <a:rPr lang="en-GB"/>
              <a:pPr>
                <a:defRPr/>
              </a:pPr>
              <a:t>08/10/2019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537A626-1D42-4663-BF8B-78A078665F0C}"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a:off x="7588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46450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pPr>
              <a:defRPr/>
            </a:pPr>
            <a:fld id="{8D04A289-1393-4C14-A9E9-6C161CCCE2EE}" type="datetimeFigureOut">
              <a:rPr lang="en-GB"/>
              <a:pPr>
                <a:defRPr/>
              </a:pPr>
              <a:t>08/10/2019</a:t>
            </a:fld>
            <a:endParaRPr lang="en-GB"/>
          </a:p>
        </p:txBody>
      </p:sp>
      <p:sp>
        <p:nvSpPr>
          <p:cNvPr id="10" name="Footer Placeholder 7"/>
          <p:cNvSpPr>
            <a:spLocks noGrp="1"/>
          </p:cNvSpPr>
          <p:nvPr>
            <p:ph type="ftr" sz="quarter" idx="11"/>
          </p:nvPr>
        </p:nvSpPr>
        <p:spPr/>
        <p:txBody>
          <a:bodyPr/>
          <a:lstStyle>
            <a:lvl1pPr>
              <a:defRPr/>
            </a:lvl1pPr>
          </a:lstStyle>
          <a:p>
            <a:pPr>
              <a:defRPr/>
            </a:pPr>
            <a:endParaRPr lang="en-GB"/>
          </a:p>
        </p:txBody>
      </p:sp>
      <p:sp>
        <p:nvSpPr>
          <p:cNvPr id="11" name="Slide Number Placeholder 8"/>
          <p:cNvSpPr>
            <a:spLocks noGrp="1"/>
          </p:cNvSpPr>
          <p:nvPr>
            <p:ph type="sldNum" sz="quarter" idx="12"/>
          </p:nvPr>
        </p:nvSpPr>
        <p:spPr/>
        <p:txBody>
          <a:bodyPr/>
          <a:lstStyle>
            <a:lvl1pPr>
              <a:defRPr/>
            </a:lvl1pPr>
          </a:lstStyle>
          <a:p>
            <a:pPr>
              <a:defRPr/>
            </a:pPr>
            <a:fld id="{EB08C8E6-162C-4C48-8668-F184EC8D7105}"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EAA6403-80E6-4953-90C6-14543518EE4E}" type="datetimeFigureOut">
              <a:rPr lang="en-GB"/>
              <a:pPr>
                <a:defRPr/>
              </a:pPr>
              <a:t>08/10/2019</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662916B-4B0C-4C58-8700-556350856C3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A683F9-0387-4520-B9A9-A9CE719A4554}" type="datetimeFigureOut">
              <a:rPr lang="en-GB"/>
              <a:pPr>
                <a:defRPr/>
              </a:pPr>
              <a:t>08/10/2019</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33D79A84-8542-4F3D-A1A6-5CADD81C0C4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9"/>
          <p:cNvCxnSpPr/>
          <p:nvPr/>
        </p:nvCxnSpPr>
        <p:spPr>
          <a:xfrm rot="5400000">
            <a:off x="1677194" y="2515394"/>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572000"/>
            <a:ext cx="6784848" cy="1600200"/>
          </a:xfrm>
        </p:spPr>
        <p:txBody>
          <a:bodyPr>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EF33E8FF-913B-4E45-B141-B93B5DBB0397}" type="datetimeFigureOut">
              <a:rPr lang="en-GB"/>
              <a:pPr>
                <a:defRPr/>
              </a:pPr>
              <a:t>08/10/2019</a:t>
            </a:fld>
            <a:endParaRPr lang="en-GB"/>
          </a:p>
        </p:txBody>
      </p:sp>
      <p:sp>
        <p:nvSpPr>
          <p:cNvPr id="7" name="Footer Placeholder 5"/>
          <p:cNvSpPr>
            <a:spLocks noGrp="1"/>
          </p:cNvSpPr>
          <p:nvPr>
            <p:ph type="ftr" sz="quarter" idx="11"/>
          </p:nvPr>
        </p:nvSpPr>
        <p:spPr/>
        <p:txBody>
          <a:bodyPr/>
          <a:lstStyle>
            <a:lvl1pPr>
              <a:defRPr/>
            </a:lvl1pPr>
          </a:lstStyle>
          <a:p>
            <a:pPr>
              <a:defRPr/>
            </a:pPr>
            <a:endParaRPr lang="en-GB"/>
          </a:p>
        </p:txBody>
      </p:sp>
      <p:sp>
        <p:nvSpPr>
          <p:cNvPr id="8" name="Slide Number Placeholder 6"/>
          <p:cNvSpPr>
            <a:spLocks noGrp="1"/>
          </p:cNvSpPr>
          <p:nvPr>
            <p:ph type="sldNum" sz="quarter" idx="12"/>
          </p:nvPr>
        </p:nvSpPr>
        <p:spPr/>
        <p:txBody>
          <a:bodyPr/>
          <a:lstStyle>
            <a:lvl1pPr>
              <a:defRPr/>
            </a:lvl1pPr>
          </a:lstStyle>
          <a:p>
            <a:pPr>
              <a:defRPr/>
            </a:pPr>
            <a:fld id="{D277048F-DD13-41B2-9967-F20780017F9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50392" y="3505200"/>
            <a:ext cx="73914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4A5627-6F3C-44B2-8AC5-BF8E8FF20B05}" type="datetimeFigureOut">
              <a:rPr lang="en-GB"/>
              <a:pPr>
                <a:defRPr/>
              </a:pPr>
              <a:t>08/10/2019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EA9BC23-61C9-42A0-BA4F-EB588F184D17}"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4572000"/>
            <a:ext cx="6781800" cy="1600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762000" y="685800"/>
            <a:ext cx="7543800" cy="3886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48400" y="6208713"/>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2">
                    <a:lumMod val="90000"/>
                    <a:lumOff val="10000"/>
                  </a:schemeClr>
                </a:solidFill>
                <a:latin typeface="+mn-lt"/>
                <a:cs typeface="+mn-cs"/>
              </a:defRPr>
            </a:lvl1pPr>
          </a:lstStyle>
          <a:p>
            <a:pPr>
              <a:defRPr/>
            </a:pPr>
            <a:fld id="{6F1F2E36-E74E-4359-968E-4E98DBDA44FB}" type="datetimeFigureOut">
              <a:rPr lang="en-GB"/>
              <a:pPr>
                <a:defRPr/>
              </a:pPr>
              <a:t>08/10/2019</a:t>
            </a:fld>
            <a:endParaRPr lang="en-GB"/>
          </a:p>
        </p:txBody>
      </p:sp>
      <p:sp>
        <p:nvSpPr>
          <p:cNvPr id="5" name="Footer Placeholder 4"/>
          <p:cNvSpPr>
            <a:spLocks noGrp="1"/>
          </p:cNvSpPr>
          <p:nvPr>
            <p:ph type="ftr" sz="quarter" idx="3"/>
          </p:nvPr>
        </p:nvSpPr>
        <p:spPr>
          <a:xfrm>
            <a:off x="762000" y="6208713"/>
            <a:ext cx="4873625" cy="365125"/>
          </a:xfrm>
          <a:prstGeom prst="rect">
            <a:avLst/>
          </a:prstGeom>
        </p:spPr>
        <p:txBody>
          <a:bodyPr vert="horz" lIns="91440" tIns="45720" rIns="91440" bIns="45720" rtlCol="0" anchor="ctr"/>
          <a:lstStyle>
            <a:lvl1pPr algn="l" fontAlgn="auto">
              <a:spcBef>
                <a:spcPts val="0"/>
              </a:spcBef>
              <a:spcAft>
                <a:spcPts val="0"/>
              </a:spcAft>
              <a:defRPr sz="1200" b="1">
                <a:solidFill>
                  <a:schemeClr val="tx2">
                    <a:lumMod val="90000"/>
                    <a:lumOff val="10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7620000" y="5688013"/>
            <a:ext cx="762000" cy="365125"/>
          </a:xfrm>
          <a:prstGeom prst="rect">
            <a:avLst/>
          </a:prstGeom>
        </p:spPr>
        <p:txBody>
          <a:bodyPr vert="horz" lIns="91440" tIns="45720" rIns="91440" bIns="45720" rtlCol="0" anchor="ctr"/>
          <a:lstStyle>
            <a:lvl1pPr algn="r" fontAlgn="auto">
              <a:spcBef>
                <a:spcPts val="0"/>
              </a:spcBef>
              <a:spcAft>
                <a:spcPts val="0"/>
              </a:spcAft>
              <a:defRPr sz="2400">
                <a:solidFill>
                  <a:schemeClr val="tx1">
                    <a:lumMod val="85000"/>
                    <a:lumOff val="15000"/>
                  </a:schemeClr>
                </a:solidFill>
                <a:latin typeface="+mj-lt"/>
                <a:cs typeface="+mn-cs"/>
              </a:defRPr>
            </a:lvl1pPr>
          </a:lstStyle>
          <a:p>
            <a:pPr>
              <a:defRPr/>
            </a:pPr>
            <a:fld id="{815ADE63-78BD-4ADF-9F7F-2AFFF337C03D}" type="slidenum">
              <a:rPr lang="en-GB"/>
              <a:pPr>
                <a:defRPr/>
              </a:pPr>
              <a:t>‹#›</a:t>
            </a:fld>
            <a:endParaRPr lang="en-GB"/>
          </a:p>
        </p:txBody>
      </p:sp>
      <p:sp>
        <p:nvSpPr>
          <p:cNvPr id="8" name="Rectangle 7"/>
          <p:cNvSpPr/>
          <p:nvPr/>
        </p:nvSpPr>
        <p:spPr>
          <a:xfrm>
            <a:off x="777875"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26" r:id="rId1"/>
    <p:sldLayoutId id="2147483719" r:id="rId2"/>
    <p:sldLayoutId id="2147483727" r:id="rId3"/>
    <p:sldLayoutId id="2147483720" r:id="rId4"/>
    <p:sldLayoutId id="2147483728" r:id="rId5"/>
    <p:sldLayoutId id="2147483721" r:id="rId6"/>
    <p:sldLayoutId id="2147483722" r:id="rId7"/>
    <p:sldLayoutId id="2147483729" r:id="rId8"/>
    <p:sldLayoutId id="2147483723" r:id="rId9"/>
    <p:sldLayoutId id="2147483724" r:id="rId10"/>
    <p:sldLayoutId id="2147483725" r:id="rId11"/>
  </p:sldLayoutIdLst>
  <p:txStyles>
    <p:titleStyle>
      <a:lvl1pPr algn="l" rtl="0" eaLnBrk="0" fontAlgn="base" hangingPunct="0">
        <a:spcBef>
          <a:spcPct val="0"/>
        </a:spcBef>
        <a:spcAft>
          <a:spcPct val="0"/>
        </a:spcAft>
        <a:defRPr sz="5400" kern="1200">
          <a:solidFill>
            <a:srgbClr val="262626"/>
          </a:solidFill>
          <a:latin typeface="+mj-lt"/>
          <a:ea typeface="+mj-ea"/>
          <a:cs typeface="+mj-cs"/>
        </a:defRPr>
      </a:lvl1pPr>
      <a:lvl2pPr algn="l" rtl="0" eaLnBrk="0" fontAlgn="base" hangingPunct="0">
        <a:spcBef>
          <a:spcPct val="0"/>
        </a:spcBef>
        <a:spcAft>
          <a:spcPct val="0"/>
        </a:spcAft>
        <a:defRPr sz="5400">
          <a:solidFill>
            <a:srgbClr val="262626"/>
          </a:solidFill>
          <a:latin typeface="Arial" pitchFamily="34" charset="0"/>
        </a:defRPr>
      </a:lvl2pPr>
      <a:lvl3pPr algn="l" rtl="0" eaLnBrk="0" fontAlgn="base" hangingPunct="0">
        <a:spcBef>
          <a:spcPct val="0"/>
        </a:spcBef>
        <a:spcAft>
          <a:spcPct val="0"/>
        </a:spcAft>
        <a:defRPr sz="5400">
          <a:solidFill>
            <a:srgbClr val="262626"/>
          </a:solidFill>
          <a:latin typeface="Arial" pitchFamily="34" charset="0"/>
        </a:defRPr>
      </a:lvl3pPr>
      <a:lvl4pPr algn="l" rtl="0" eaLnBrk="0" fontAlgn="base" hangingPunct="0">
        <a:spcBef>
          <a:spcPct val="0"/>
        </a:spcBef>
        <a:spcAft>
          <a:spcPct val="0"/>
        </a:spcAft>
        <a:defRPr sz="5400">
          <a:solidFill>
            <a:srgbClr val="262626"/>
          </a:solidFill>
          <a:latin typeface="Arial" pitchFamily="34" charset="0"/>
        </a:defRPr>
      </a:lvl4pPr>
      <a:lvl5pPr algn="l" rtl="0" eaLnBrk="0" fontAlgn="base" hangingPunct="0">
        <a:spcBef>
          <a:spcPct val="0"/>
        </a:spcBef>
        <a:spcAft>
          <a:spcPct val="0"/>
        </a:spcAft>
        <a:defRPr sz="5400">
          <a:solidFill>
            <a:srgbClr val="262626"/>
          </a:solidFill>
          <a:latin typeface="Aria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3725" indent="-273050" algn="l" rtl="0" eaLnBrk="0" fontAlgn="base" hangingPunct="0">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8363" indent="-228600"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716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david.kidner@southwales.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GB" altLang="en-US" sz="4800" dirty="0" smtClean="0">
                <a:solidFill>
                  <a:schemeClr val="bg1"/>
                </a:solidFill>
                <a:latin typeface="Arial Black" pitchFamily="34" charset="0"/>
              </a:rPr>
              <a:t>IS3S661</a:t>
            </a:r>
            <a:r>
              <a:rPr lang="en-GB" altLang="en-US" sz="4800" dirty="0" smtClean="0">
                <a:solidFill>
                  <a:schemeClr val="bg1"/>
                </a:solidFill>
                <a:latin typeface="Arial Black" pitchFamily="34" charset="0"/>
              </a:rPr>
              <a:t/>
            </a:r>
            <a:br>
              <a:rPr lang="en-GB" altLang="en-US" sz="4800" dirty="0" smtClean="0">
                <a:solidFill>
                  <a:schemeClr val="bg1"/>
                </a:solidFill>
                <a:latin typeface="Arial Black" pitchFamily="34" charset="0"/>
              </a:rPr>
            </a:br>
            <a:r>
              <a:rPr lang="en-GB" altLang="en-US" sz="4800" dirty="0" smtClean="0">
                <a:solidFill>
                  <a:schemeClr val="bg1"/>
                </a:solidFill>
                <a:latin typeface="Arial Black" pitchFamily="34" charset="0"/>
              </a:rPr>
              <a:t>Strategic IS</a:t>
            </a:r>
            <a:br>
              <a:rPr lang="en-GB" altLang="en-US" sz="4800" dirty="0" smtClean="0">
                <a:solidFill>
                  <a:schemeClr val="bg1"/>
                </a:solidFill>
                <a:latin typeface="Arial Black" pitchFamily="34" charset="0"/>
              </a:rPr>
            </a:br>
            <a:r>
              <a:rPr lang="en-GB" altLang="en-US" sz="4800" dirty="0" smtClean="0">
                <a:solidFill>
                  <a:schemeClr val="bg1"/>
                </a:solidFill>
                <a:latin typeface="Arial Black" pitchFamily="34" charset="0"/>
              </a:rPr>
              <a:t>Management</a:t>
            </a:r>
            <a:r>
              <a:rPr lang="en-GB" altLang="en-US" sz="4800" dirty="0" smtClean="0"/>
              <a:t/>
            </a:r>
            <a:br>
              <a:rPr lang="en-GB" altLang="en-US" sz="4800" dirty="0" smtClean="0"/>
            </a:br>
            <a:r>
              <a:rPr lang="en-GB" altLang="en-US" sz="4800" dirty="0" smtClean="0"/>
              <a:t/>
            </a:r>
            <a:br>
              <a:rPr lang="en-GB" altLang="en-US" sz="4800" dirty="0" smtClean="0"/>
            </a:br>
            <a:r>
              <a:rPr lang="en-GB" altLang="en-US" sz="4800" dirty="0" smtClean="0"/>
              <a:t/>
            </a:r>
            <a:br>
              <a:rPr lang="en-GB" altLang="en-US" sz="4800" dirty="0" smtClean="0"/>
            </a:br>
            <a:endParaRPr lang="en-GB" altLang="en-US" sz="4800" dirty="0" smtClean="0"/>
          </a:p>
        </p:txBody>
      </p:sp>
      <p:sp>
        <p:nvSpPr>
          <p:cNvPr id="6147" name="Subtitle 2"/>
          <p:cNvSpPr>
            <a:spLocks noGrp="1"/>
          </p:cNvSpPr>
          <p:nvPr>
            <p:ph type="subTitle" idx="1"/>
          </p:nvPr>
        </p:nvSpPr>
        <p:spPr>
          <a:xfrm>
            <a:off x="762000" y="3573463"/>
            <a:ext cx="7842250" cy="2141537"/>
          </a:xfrm>
        </p:spPr>
        <p:txBody>
          <a:bodyPr>
            <a:normAutofit fontScale="92500"/>
          </a:bodyPr>
          <a:lstStyle/>
          <a:p>
            <a:pPr eaLnBrk="1" hangingPunct="1">
              <a:defRPr/>
            </a:pPr>
            <a:r>
              <a:rPr lang="en-GB" altLang="en-US" sz="3500" b="1" dirty="0" smtClean="0">
                <a:solidFill>
                  <a:srgbClr val="C00000"/>
                </a:solidFill>
                <a:cs typeface="Arial" charset="0"/>
              </a:rPr>
              <a:t>What</a:t>
            </a:r>
            <a:r>
              <a:rPr lang="en-GB" altLang="en-US" sz="3500" b="1" dirty="0" smtClean="0">
                <a:solidFill>
                  <a:srgbClr val="C00000"/>
                </a:solidFill>
                <a:cs typeface="Arial" charset="0"/>
              </a:rPr>
              <a:t>? Strategy Initiation: </a:t>
            </a:r>
          </a:p>
          <a:p>
            <a:pPr eaLnBrk="1" hangingPunct="1">
              <a:defRPr/>
            </a:pPr>
            <a:r>
              <a:rPr lang="en-GB" altLang="en-US" sz="3500" b="1" dirty="0" smtClean="0">
                <a:solidFill>
                  <a:srgbClr val="C00000"/>
                </a:solidFill>
                <a:cs typeface="Arial" charset="0"/>
              </a:rPr>
              <a:t>Environmental Analysis continued …</a:t>
            </a:r>
          </a:p>
          <a:p>
            <a:pPr eaLnBrk="1" hangingPunct="1">
              <a:defRPr/>
            </a:pPr>
            <a:endParaRPr lang="en-GB" altLang="en-US" dirty="0" smtClean="0">
              <a:cs typeface="Arial" charset="0"/>
            </a:endParaRPr>
          </a:p>
          <a:p>
            <a:pPr eaLnBrk="1" hangingPunct="1">
              <a:defRPr/>
            </a:pPr>
            <a:r>
              <a:rPr lang="en-GB" altLang="en-US" dirty="0" smtClean="0">
                <a:cs typeface="Arial" charset="0"/>
              </a:rPr>
              <a:t>David </a:t>
            </a:r>
            <a:r>
              <a:rPr lang="en-GB" altLang="en-US" dirty="0" err="1" smtClean="0">
                <a:cs typeface="Arial" charset="0"/>
              </a:rPr>
              <a:t>Kidner</a:t>
            </a:r>
            <a:r>
              <a:rPr lang="en-GB" altLang="en-US" dirty="0" smtClean="0">
                <a:cs typeface="Arial" charset="0"/>
              </a:rPr>
              <a:t>  </a:t>
            </a:r>
            <a:r>
              <a:rPr lang="en-GB" altLang="en-US" sz="2000" dirty="0" smtClean="0">
                <a:cs typeface="Arial" charset="0"/>
              </a:rPr>
              <a:t>(J302) </a:t>
            </a:r>
            <a:r>
              <a:rPr lang="en-GB" altLang="en-US" sz="2000" dirty="0" smtClean="0">
                <a:cs typeface="Arial" charset="0"/>
                <a:hlinkClick r:id="rId2"/>
              </a:rPr>
              <a:t>david.kidner@southwales.ac.uk</a:t>
            </a:r>
            <a:endParaRPr lang="en-GB" altLang="en-US" sz="2000" dirty="0" smtClean="0">
              <a:cs typeface="Arial" charset="0"/>
            </a:endParaRPr>
          </a:p>
          <a:p>
            <a:pPr eaLnBrk="1" hangingPunct="1">
              <a:defRPr/>
            </a:pPr>
            <a:endParaRPr lang="en-GB" altLang="en-US" sz="2000" dirty="0" smtClean="0"/>
          </a:p>
        </p:txBody>
      </p:sp>
      <p:pic>
        <p:nvPicPr>
          <p:cNvPr id="6148" name="Picture 4" descr="USW logo Raspberry Screen.jpg"/>
          <p:cNvPicPr>
            <a:picLocks noChangeAspect="1"/>
          </p:cNvPicPr>
          <p:nvPr/>
        </p:nvPicPr>
        <p:blipFill>
          <a:blip r:embed="rId3" cstate="print"/>
          <a:srcRect/>
          <a:stretch>
            <a:fillRect/>
          </a:stretch>
        </p:blipFill>
        <p:spPr bwMode="auto">
          <a:xfrm>
            <a:off x="7164388" y="31750"/>
            <a:ext cx="1079500"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188640"/>
            <a:ext cx="6781800" cy="1152128"/>
          </a:xfrm>
        </p:spPr>
        <p:txBody>
          <a:bodyPr/>
          <a:lstStyle/>
          <a:p>
            <a:r>
              <a:rPr lang="en-GB" sz="3600" dirty="0" smtClean="0"/>
              <a:t>PEST:  Other Factors</a:t>
            </a:r>
            <a:endParaRPr lang="en-GB" sz="3600" dirty="0"/>
          </a:p>
        </p:txBody>
      </p:sp>
      <p:sp>
        <p:nvSpPr>
          <p:cNvPr id="5" name="Content Placeholder 2"/>
          <p:cNvSpPr>
            <a:spLocks noGrp="1"/>
          </p:cNvSpPr>
          <p:nvPr>
            <p:ph idx="1"/>
          </p:nvPr>
        </p:nvSpPr>
        <p:spPr>
          <a:xfrm>
            <a:off x="755576" y="2132856"/>
            <a:ext cx="8388424" cy="3886200"/>
          </a:xfrm>
        </p:spPr>
        <p:txBody>
          <a:bodyPr/>
          <a:lstStyle/>
          <a:p>
            <a:pPr>
              <a:lnSpc>
                <a:spcPct val="80000"/>
              </a:lnSpc>
            </a:pPr>
            <a:r>
              <a:rPr lang="en-US" altLang="en-US" dirty="0" smtClean="0">
                <a:effectLst>
                  <a:outerShdw blurRad="38100" dist="38100" dir="2700000" algn="tl">
                    <a:srgbClr val="C0C0C0"/>
                  </a:outerShdw>
                </a:effectLst>
              </a:rPr>
              <a:t>Increasing emphasis on other environmental factors</a:t>
            </a:r>
            <a:endParaRPr lang="en-US" altLang="en-US" dirty="0">
              <a:effectLst>
                <a:outerShdw blurRad="38100" dist="38100" dir="2700000" algn="tl">
                  <a:srgbClr val="C0C0C0"/>
                </a:outerShdw>
              </a:effectLst>
            </a:endParaRPr>
          </a:p>
          <a:p>
            <a:pPr>
              <a:lnSpc>
                <a:spcPct val="80000"/>
              </a:lnSpc>
            </a:pPr>
            <a:r>
              <a:rPr lang="en-US" altLang="en-US" dirty="0" smtClean="0">
                <a:effectLst>
                  <a:outerShdw blurRad="38100" dist="38100" dir="2700000" algn="tl">
                    <a:srgbClr val="C0C0C0"/>
                  </a:outerShdw>
                </a:effectLst>
              </a:rPr>
              <a:t>The </a:t>
            </a:r>
            <a:r>
              <a:rPr lang="en-US" altLang="en-US" b="1" dirty="0" smtClean="0">
                <a:solidFill>
                  <a:srgbClr val="00B050"/>
                </a:solidFill>
                <a:effectLst>
                  <a:outerShdw blurRad="38100" dist="38100" dir="2700000" algn="tl">
                    <a:srgbClr val="C0C0C0"/>
                  </a:outerShdw>
                </a:effectLst>
              </a:rPr>
              <a:t>ENVIRONMENT</a:t>
            </a:r>
          </a:p>
          <a:p>
            <a:pPr lvl="1">
              <a:lnSpc>
                <a:spcPct val="80000"/>
              </a:lnSpc>
            </a:pPr>
            <a:r>
              <a:rPr lang="en-US" altLang="en-US" dirty="0" smtClean="0"/>
              <a:t>Considered some issues under Political (i.e. Reactive)</a:t>
            </a:r>
          </a:p>
          <a:p>
            <a:pPr lvl="1">
              <a:lnSpc>
                <a:spcPct val="80000"/>
              </a:lnSpc>
            </a:pPr>
            <a:r>
              <a:rPr lang="en-US" altLang="en-US" dirty="0" smtClean="0"/>
              <a:t>Global Warming, Rising Sea Level, Wetter Winters;</a:t>
            </a:r>
          </a:p>
          <a:p>
            <a:pPr lvl="1">
              <a:lnSpc>
                <a:spcPct val="80000"/>
              </a:lnSpc>
            </a:pPr>
            <a:r>
              <a:rPr lang="en-US" altLang="en-US" dirty="0" smtClean="0"/>
              <a:t>Green Awareness, Ethical Considerations;</a:t>
            </a:r>
          </a:p>
          <a:p>
            <a:pPr lvl="1">
              <a:lnSpc>
                <a:spcPct val="80000"/>
              </a:lnSpc>
            </a:pPr>
            <a:r>
              <a:rPr lang="en-US" altLang="en-US" dirty="0" smtClean="0"/>
              <a:t>Can businesses afford not to be (seen as) environmentally friendly?</a:t>
            </a:r>
          </a:p>
          <a:p>
            <a:pPr lvl="1">
              <a:lnSpc>
                <a:spcPct val="80000"/>
              </a:lnSpc>
            </a:pPr>
            <a:r>
              <a:rPr lang="en-US" altLang="en-US" dirty="0" smtClean="0"/>
              <a:t>Packaging and Waste;</a:t>
            </a:r>
          </a:p>
          <a:p>
            <a:pPr lvl="2">
              <a:lnSpc>
                <a:spcPct val="80000"/>
              </a:lnSpc>
            </a:pPr>
            <a:r>
              <a:rPr lang="en-US" altLang="en-US" sz="1800" dirty="0"/>
              <a:t>e</a:t>
            </a:r>
            <a:r>
              <a:rPr lang="en-US" altLang="en-US" sz="1800" dirty="0" smtClean="0"/>
              <a:t>.g. BABZ Media fined £45K in August 2015 for </a:t>
            </a:r>
            <a:r>
              <a:rPr lang="en-GB" sz="1800" dirty="0"/>
              <a:t>for non-compliance with environmental legislation across three separate material types: packaging waste, batteries and electrical </a:t>
            </a:r>
            <a:r>
              <a:rPr lang="en-GB" sz="1800" dirty="0" smtClean="0"/>
              <a:t>equipment</a:t>
            </a:r>
            <a:r>
              <a:rPr lang="en-GB" sz="1800" dirty="0"/>
              <a:t>;</a:t>
            </a:r>
            <a:endParaRPr lang="en-US" sz="1800" dirty="0" smtClean="0"/>
          </a:p>
          <a:p>
            <a:pPr lvl="2">
              <a:lnSpc>
                <a:spcPct val="80000"/>
              </a:lnSpc>
            </a:pPr>
            <a:r>
              <a:rPr lang="en-US" altLang="en-US" sz="1800" dirty="0"/>
              <a:t>e</a:t>
            </a:r>
            <a:r>
              <a:rPr lang="en-US" altLang="en-US" sz="1800" dirty="0" smtClean="0"/>
              <a:t>.g. </a:t>
            </a:r>
            <a:r>
              <a:rPr lang="en-US" altLang="en-US" sz="1800" dirty="0"/>
              <a:t>BABZ </a:t>
            </a:r>
            <a:r>
              <a:rPr lang="en-US" altLang="en-US" sz="1800" dirty="0" smtClean="0"/>
              <a:t>Media problems with Royal Mail for mailing batteries;</a:t>
            </a:r>
          </a:p>
          <a:p>
            <a:pPr lvl="2">
              <a:lnSpc>
                <a:spcPct val="80000"/>
              </a:lnSpc>
            </a:pPr>
            <a:r>
              <a:rPr lang="en-US" altLang="en-US" sz="1800" dirty="0"/>
              <a:t>e</a:t>
            </a:r>
            <a:r>
              <a:rPr lang="en-US" altLang="en-US" sz="1800" dirty="0" smtClean="0"/>
              <a:t>.g. </a:t>
            </a:r>
            <a:r>
              <a:rPr lang="en-US" altLang="en-US" sz="1800" dirty="0"/>
              <a:t>BABZ Media </a:t>
            </a:r>
            <a:r>
              <a:rPr lang="en-US" altLang="en-US" sz="1800" dirty="0" smtClean="0"/>
              <a:t>no longer trading as of October 2015.</a:t>
            </a:r>
            <a:endParaRPr lang="en-US" altLang="en-US" sz="1800" dirty="0"/>
          </a:p>
          <a:p>
            <a:pPr>
              <a:lnSpc>
                <a:spcPct val="80000"/>
              </a:lnSpc>
            </a:pPr>
            <a:endParaRPr lang="en-US" altLang="en-US" dirty="0">
              <a:effectLst>
                <a:outerShdw blurRad="38100" dist="38100" dir="2700000" algn="tl">
                  <a:srgbClr val="C0C0C0"/>
                </a:outerShdw>
              </a:effectLst>
            </a:endParaRPr>
          </a:p>
        </p:txBody>
      </p:sp>
    </p:spTree>
    <p:extLst>
      <p:ext uri="{BB962C8B-B14F-4D97-AF65-F5344CB8AC3E}">
        <p14:creationId xmlns:p14="http://schemas.microsoft.com/office/powerpoint/2010/main" val="289707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188640"/>
            <a:ext cx="6781800" cy="936104"/>
          </a:xfrm>
        </p:spPr>
        <p:txBody>
          <a:bodyPr/>
          <a:lstStyle/>
          <a:p>
            <a:r>
              <a:rPr lang="en-GB" sz="3600" dirty="0" smtClean="0"/>
              <a:t>PEST:  Other Factors</a:t>
            </a:r>
            <a:endParaRPr lang="en-GB" sz="3600" dirty="0"/>
          </a:p>
        </p:txBody>
      </p:sp>
      <p:sp>
        <p:nvSpPr>
          <p:cNvPr id="5" name="Content Placeholder 2"/>
          <p:cNvSpPr>
            <a:spLocks noGrp="1"/>
          </p:cNvSpPr>
          <p:nvPr>
            <p:ph idx="1"/>
          </p:nvPr>
        </p:nvSpPr>
        <p:spPr>
          <a:xfrm>
            <a:off x="755576" y="1991072"/>
            <a:ext cx="8388424" cy="3886200"/>
          </a:xfrm>
        </p:spPr>
        <p:txBody>
          <a:bodyPr/>
          <a:lstStyle/>
          <a:p>
            <a:pPr>
              <a:lnSpc>
                <a:spcPct val="80000"/>
              </a:lnSpc>
            </a:pPr>
            <a:r>
              <a:rPr lang="en-US" altLang="en-US" dirty="0" smtClean="0">
                <a:effectLst>
                  <a:outerShdw blurRad="38100" dist="38100" dir="2700000" algn="tl">
                    <a:srgbClr val="C0C0C0"/>
                  </a:outerShdw>
                </a:effectLst>
              </a:rPr>
              <a:t>Increasing emphasis on other environmental factors</a:t>
            </a:r>
            <a:endParaRPr lang="en-US" altLang="en-US" dirty="0">
              <a:effectLst>
                <a:outerShdw blurRad="38100" dist="38100" dir="2700000" algn="tl">
                  <a:srgbClr val="C0C0C0"/>
                </a:outerShdw>
              </a:effectLst>
            </a:endParaRPr>
          </a:p>
          <a:p>
            <a:pPr>
              <a:lnSpc>
                <a:spcPct val="80000"/>
              </a:lnSpc>
            </a:pPr>
            <a:r>
              <a:rPr lang="en-US" altLang="en-US" b="1" dirty="0" smtClean="0">
                <a:solidFill>
                  <a:srgbClr val="00B050"/>
                </a:solidFill>
                <a:effectLst>
                  <a:outerShdw blurRad="38100" dist="38100" dir="2700000" algn="tl">
                    <a:srgbClr val="C0C0C0"/>
                  </a:outerShdw>
                </a:effectLst>
              </a:rPr>
              <a:t>LEGAL ISSUES</a:t>
            </a:r>
          </a:p>
          <a:p>
            <a:pPr lvl="1">
              <a:lnSpc>
                <a:spcPct val="80000"/>
              </a:lnSpc>
            </a:pPr>
            <a:r>
              <a:rPr lang="en-US" altLang="en-US" dirty="0" smtClean="0"/>
              <a:t>Considered some issues under Political (i.e. Regulation)</a:t>
            </a:r>
          </a:p>
          <a:p>
            <a:pPr lvl="1">
              <a:lnSpc>
                <a:spcPct val="80000"/>
              </a:lnSpc>
            </a:pPr>
            <a:r>
              <a:rPr lang="en-US" altLang="en-US" dirty="0" smtClean="0"/>
              <a:t>Compliance with British Standards</a:t>
            </a:r>
            <a:r>
              <a:rPr lang="en-US" altLang="en-US" dirty="0" smtClean="0"/>
              <a:t>;</a:t>
            </a:r>
          </a:p>
          <a:p>
            <a:pPr lvl="1">
              <a:lnSpc>
                <a:spcPct val="80000"/>
              </a:lnSpc>
            </a:pPr>
            <a:r>
              <a:rPr lang="en-US" altLang="en-US" dirty="0" smtClean="0"/>
              <a:t>Computer Misuse Act;</a:t>
            </a:r>
            <a:endParaRPr lang="en-US" altLang="en-US" dirty="0" smtClean="0"/>
          </a:p>
          <a:p>
            <a:pPr lvl="1">
              <a:lnSpc>
                <a:spcPct val="80000"/>
              </a:lnSpc>
            </a:pPr>
            <a:r>
              <a:rPr lang="en-US" altLang="en-US" dirty="0" smtClean="0"/>
              <a:t>Data Protection Act; Selling Customer Data!</a:t>
            </a:r>
          </a:p>
          <a:p>
            <a:pPr lvl="1">
              <a:lnSpc>
                <a:spcPct val="80000"/>
              </a:lnSpc>
            </a:pPr>
            <a:r>
              <a:rPr lang="en-US" altLang="en-US" dirty="0" smtClean="0"/>
              <a:t>Offshore Trading – especially e-Commerce, e.g. DVDs</a:t>
            </a:r>
            <a:endParaRPr lang="en-GB" altLang="en-US" dirty="0" smtClean="0"/>
          </a:p>
          <a:p>
            <a:pPr lvl="1">
              <a:lnSpc>
                <a:spcPct val="80000"/>
              </a:lnSpc>
            </a:pPr>
            <a:r>
              <a:rPr lang="en-GB" dirty="0" smtClean="0"/>
              <a:t>Paying </a:t>
            </a:r>
            <a:r>
              <a:rPr lang="en-GB" dirty="0"/>
              <a:t>commissions direct to staff (Bribery Act</a:t>
            </a:r>
            <a:r>
              <a:rPr lang="en-GB" dirty="0" smtClean="0"/>
              <a:t>)</a:t>
            </a:r>
            <a:r>
              <a:rPr lang="en-GB" dirty="0"/>
              <a:t> </a:t>
            </a:r>
            <a:endParaRPr lang="en-GB" dirty="0" smtClean="0"/>
          </a:p>
          <a:p>
            <a:pPr lvl="1">
              <a:lnSpc>
                <a:spcPct val="80000"/>
              </a:lnSpc>
            </a:pPr>
            <a:r>
              <a:rPr lang="en-GB" dirty="0"/>
              <a:t>S</a:t>
            </a:r>
            <a:r>
              <a:rPr lang="en-GB" dirty="0" smtClean="0"/>
              <a:t>tealing </a:t>
            </a:r>
            <a:r>
              <a:rPr lang="en-GB" dirty="0"/>
              <a:t>images from other websites </a:t>
            </a:r>
            <a:r>
              <a:rPr lang="en-GB" dirty="0" smtClean="0"/>
              <a:t>(Copyright infringement)</a:t>
            </a:r>
          </a:p>
          <a:p>
            <a:pPr lvl="1">
              <a:lnSpc>
                <a:spcPct val="80000"/>
              </a:lnSpc>
            </a:pPr>
            <a:r>
              <a:rPr lang="en-GB" dirty="0" smtClean="0"/>
              <a:t>Bloggers </a:t>
            </a:r>
            <a:r>
              <a:rPr lang="en-GB" dirty="0"/>
              <a:t>being paid, but not disclosing that they are promoting a business (misleading practices</a:t>
            </a:r>
            <a:r>
              <a:rPr lang="en-GB" dirty="0" smtClean="0"/>
              <a:t>)</a:t>
            </a:r>
          </a:p>
          <a:p>
            <a:pPr lvl="1">
              <a:lnSpc>
                <a:spcPct val="80000"/>
              </a:lnSpc>
            </a:pPr>
            <a:r>
              <a:rPr lang="en-GB" dirty="0" smtClean="0"/>
              <a:t>Using </a:t>
            </a:r>
            <a:r>
              <a:rPr lang="en-GB" dirty="0"/>
              <a:t>well-known brand names on your own website (passing off – common tort</a:t>
            </a:r>
            <a:r>
              <a:rPr lang="en-GB" dirty="0" smtClean="0"/>
              <a:t>).</a:t>
            </a:r>
          </a:p>
          <a:p>
            <a:pPr lvl="1">
              <a:lnSpc>
                <a:spcPct val="80000"/>
              </a:lnSpc>
            </a:pPr>
            <a:r>
              <a:rPr lang="en-GB" dirty="0" smtClean="0"/>
              <a:t>Reviews – Own Positive; Competitor Negative</a:t>
            </a:r>
          </a:p>
          <a:p>
            <a:pPr lvl="1">
              <a:lnSpc>
                <a:spcPct val="80000"/>
              </a:lnSpc>
            </a:pPr>
            <a:endParaRPr lang="en-GB" sz="1800" dirty="0"/>
          </a:p>
        </p:txBody>
      </p:sp>
    </p:spTree>
    <p:extLst>
      <p:ext uri="{BB962C8B-B14F-4D97-AF65-F5344CB8AC3E}">
        <p14:creationId xmlns:p14="http://schemas.microsoft.com/office/powerpoint/2010/main" val="365085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936104"/>
          </a:xfrm>
        </p:spPr>
        <p:txBody>
          <a:bodyPr/>
          <a:lstStyle/>
          <a:p>
            <a:r>
              <a:rPr lang="en-GB" dirty="0" smtClean="0"/>
              <a:t>Amazon</a:t>
            </a:r>
            <a:endParaRPr lang="en-GB" dirty="0"/>
          </a:p>
        </p:txBody>
      </p:sp>
      <p:sp>
        <p:nvSpPr>
          <p:cNvPr id="3" name="Content Placeholder 2"/>
          <p:cNvSpPr>
            <a:spLocks noGrp="1"/>
          </p:cNvSpPr>
          <p:nvPr>
            <p:ph idx="1"/>
          </p:nvPr>
        </p:nvSpPr>
        <p:spPr>
          <a:xfrm>
            <a:off x="5298454" y="1556792"/>
            <a:ext cx="3744416" cy="3886200"/>
          </a:xfrm>
        </p:spPr>
        <p:txBody>
          <a:bodyPr/>
          <a:lstStyle/>
          <a:p>
            <a:r>
              <a:rPr lang="en-GB" sz="1800" b="1" dirty="0" smtClean="0"/>
              <a:t>BBC 18</a:t>
            </a:r>
            <a:r>
              <a:rPr lang="en-GB" sz="1800" b="1" baseline="30000" dirty="0" smtClean="0"/>
              <a:t>th</a:t>
            </a:r>
            <a:r>
              <a:rPr lang="en-GB" sz="1800" b="1" dirty="0" smtClean="0"/>
              <a:t> October 2015:</a:t>
            </a:r>
          </a:p>
          <a:p>
            <a:r>
              <a:rPr lang="en-GB" sz="1800" b="1" dirty="0" smtClean="0"/>
              <a:t>Amazon </a:t>
            </a:r>
            <a:r>
              <a:rPr lang="en-GB" sz="1800" b="1" dirty="0"/>
              <a:t>is taking legal action against more than 1,000 people it says have posted fake reviews on its website.</a:t>
            </a:r>
          </a:p>
          <a:p>
            <a:r>
              <a:rPr lang="en-GB" sz="1800" dirty="0"/>
              <a:t>The US online retail giant has filed a lawsuit in Seattle, Washington.</a:t>
            </a:r>
          </a:p>
          <a:p>
            <a:r>
              <a:rPr lang="en-GB" sz="1800" dirty="0"/>
              <a:t>It says its brand reputation is being damaged by "false, misleading and inauthentic" reviews paid for by sellers seeking to improve the appeal of their products.</a:t>
            </a:r>
          </a:p>
          <a:p>
            <a:r>
              <a:rPr lang="en-GB" sz="1800" dirty="0"/>
              <a:t>It comes after </a:t>
            </a:r>
            <a:r>
              <a:rPr lang="en-GB" sz="1800" dirty="0" smtClean="0"/>
              <a:t>Amazon sued a number of websites in April for selling </a:t>
            </a:r>
            <a:r>
              <a:rPr lang="en-GB" sz="1800" dirty="0"/>
              <a:t>fake reviews.</a:t>
            </a:r>
          </a:p>
          <a:p>
            <a:endParaRPr lang="en-GB" sz="1600"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556792"/>
            <a:ext cx="4391199" cy="4199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5701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78740"/>
            <a:ext cx="6781800" cy="3240360"/>
          </a:xfrm>
        </p:spPr>
        <p:txBody>
          <a:bodyPr/>
          <a:lstStyle/>
          <a:p>
            <a:r>
              <a:rPr lang="en-GB" dirty="0" smtClean="0"/>
              <a:t>PEST</a:t>
            </a:r>
            <a:br>
              <a:rPr lang="en-GB" dirty="0" smtClean="0"/>
            </a:br>
            <a:r>
              <a:rPr lang="en-GB" dirty="0" smtClean="0"/>
              <a:t>+</a:t>
            </a:r>
            <a:br>
              <a:rPr lang="en-GB" dirty="0" smtClean="0"/>
            </a:br>
            <a:r>
              <a:rPr lang="en-GB" sz="3600" dirty="0" smtClean="0"/>
              <a:t>Environment</a:t>
            </a:r>
            <a:br>
              <a:rPr lang="en-GB" sz="3600" dirty="0" smtClean="0"/>
            </a:br>
            <a:r>
              <a:rPr lang="en-GB" dirty="0" smtClean="0"/>
              <a:t>+</a:t>
            </a:r>
            <a:br>
              <a:rPr lang="en-GB" dirty="0" smtClean="0"/>
            </a:br>
            <a:r>
              <a:rPr lang="en-GB" sz="3600" dirty="0" smtClean="0"/>
              <a:t>Legal</a:t>
            </a:r>
            <a:br>
              <a:rPr lang="en-GB" sz="3600" dirty="0" smtClean="0"/>
            </a:br>
            <a:r>
              <a:rPr lang="en-GB" dirty="0" smtClean="0"/>
              <a:t>=</a:t>
            </a:r>
            <a:br>
              <a:rPr lang="en-GB" dirty="0" smtClean="0"/>
            </a:br>
            <a:r>
              <a:rPr lang="en-GB" dirty="0" smtClean="0"/>
              <a:t>PESTEL</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7904" y="1008924"/>
            <a:ext cx="4962525" cy="4895850"/>
          </a:xfrm>
          <a:prstGeom prst="rect">
            <a:avLst/>
          </a:prstGeom>
        </p:spPr>
      </p:pic>
      <p:sp>
        <p:nvSpPr>
          <p:cNvPr id="5" name="TextBox 4"/>
          <p:cNvSpPr txBox="1"/>
          <p:nvPr/>
        </p:nvSpPr>
        <p:spPr>
          <a:xfrm>
            <a:off x="5298537" y="3164461"/>
            <a:ext cx="1781257" cy="584775"/>
          </a:xfrm>
          <a:prstGeom prst="rect">
            <a:avLst/>
          </a:prstGeom>
          <a:noFill/>
        </p:spPr>
        <p:txBody>
          <a:bodyPr wrap="none" rtlCol="0">
            <a:spAutoFit/>
          </a:bodyPr>
          <a:lstStyle/>
          <a:p>
            <a:r>
              <a:rPr lang="en-GB" sz="3200" b="1" dirty="0" smtClean="0">
                <a:solidFill>
                  <a:schemeClr val="bg1"/>
                </a:solidFill>
              </a:rPr>
              <a:t>PESTEL</a:t>
            </a:r>
            <a:endParaRPr lang="en-GB" sz="3200" b="1" dirty="0">
              <a:solidFill>
                <a:schemeClr val="bg1"/>
              </a:solidFill>
            </a:endParaRPr>
          </a:p>
        </p:txBody>
      </p:sp>
    </p:spTree>
    <p:extLst>
      <p:ext uri="{BB962C8B-B14F-4D97-AF65-F5344CB8AC3E}">
        <p14:creationId xmlns:p14="http://schemas.microsoft.com/office/powerpoint/2010/main" val="31353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6712"/>
            <a:ext cx="8624006" cy="5112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899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136904" cy="1080120"/>
          </a:xfrm>
        </p:spPr>
        <p:txBody>
          <a:bodyPr/>
          <a:lstStyle/>
          <a:p>
            <a:r>
              <a:rPr lang="en-GB" b="1" dirty="0" smtClean="0"/>
              <a:t>STEEP</a:t>
            </a:r>
            <a:r>
              <a:rPr lang="en-GB" dirty="0" smtClean="0"/>
              <a:t> = PEST + Ethical</a:t>
            </a:r>
            <a:endParaRPr lang="en-GB" dirty="0"/>
          </a:p>
        </p:txBody>
      </p:sp>
      <p:sp>
        <p:nvSpPr>
          <p:cNvPr id="3" name="Content Placeholder 2"/>
          <p:cNvSpPr>
            <a:spLocks noGrp="1"/>
          </p:cNvSpPr>
          <p:nvPr>
            <p:ph idx="1"/>
          </p:nvPr>
        </p:nvSpPr>
        <p:spPr/>
        <p:txBody>
          <a:bodyPr/>
          <a:lstStyle/>
          <a:p>
            <a:r>
              <a:rPr lang="en-GB" dirty="0" smtClean="0"/>
              <a:t>Business Ethics</a:t>
            </a:r>
          </a:p>
          <a:p>
            <a:pPr lvl="1"/>
            <a:r>
              <a:rPr lang="en-US" sz="1800" dirty="0" smtClean="0"/>
              <a:t>The study of proper business policies and practices regarding potentially controversial issues, such as corporate governance, insider trading, bribery, discrimination, corporate social responsibility and fiduciary responsibilities. </a:t>
            </a:r>
          </a:p>
          <a:p>
            <a:pPr lvl="1"/>
            <a:r>
              <a:rPr lang="en-US" sz="1800" dirty="0" smtClean="0"/>
              <a:t>Business ethics are often guided by law, while other times provide a basic framework that businesses may choose to follow in order to gain public acceptance. </a:t>
            </a:r>
          </a:p>
          <a:p>
            <a:pPr lvl="1"/>
            <a:r>
              <a:rPr lang="en-US" sz="1800" dirty="0" smtClean="0"/>
              <a:t>When do Business Ethics “cross the line” and alienate customers or consumers?</a:t>
            </a:r>
            <a:r>
              <a:rPr lang="en-US" dirty="0" smtClean="0"/>
              <a:t/>
            </a:r>
            <a:br>
              <a:rPr lang="en-US" dirty="0" smtClean="0"/>
            </a:b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792088"/>
          </a:xfrm>
        </p:spPr>
        <p:txBody>
          <a:bodyPr/>
          <a:lstStyle/>
          <a:p>
            <a:r>
              <a:rPr lang="en-GB" dirty="0" smtClean="0"/>
              <a:t>Business Ethics?</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cstate="print"/>
          <a:srcRect/>
          <a:stretch>
            <a:fillRect/>
          </a:stretch>
        </p:blipFill>
        <p:spPr bwMode="auto">
          <a:xfrm>
            <a:off x="827584" y="1484784"/>
            <a:ext cx="6264696" cy="4904598"/>
          </a:xfrm>
          <a:prstGeom prst="rect">
            <a:avLst/>
          </a:prstGeom>
          <a:noFill/>
          <a:ln w="9525">
            <a:noFill/>
            <a:miter lim="800000"/>
            <a:headEnd/>
            <a:tailEnd/>
          </a:ln>
        </p:spPr>
      </p:pic>
      <p:sp>
        <p:nvSpPr>
          <p:cNvPr id="5" name="Rectangle 4"/>
          <p:cNvSpPr/>
          <p:nvPr/>
        </p:nvSpPr>
        <p:spPr>
          <a:xfrm>
            <a:off x="0" y="6519446"/>
            <a:ext cx="9144000" cy="338554"/>
          </a:xfrm>
          <a:prstGeom prst="rect">
            <a:avLst/>
          </a:prstGeom>
        </p:spPr>
        <p:txBody>
          <a:bodyPr wrap="square">
            <a:spAutoFit/>
          </a:bodyPr>
          <a:lstStyle/>
          <a:p>
            <a:r>
              <a:rPr lang="en-GB" sz="1600" b="1" dirty="0" smtClean="0"/>
              <a:t>http://www.mirror.co.uk/news/business/six-firms-including-google-facebook-5081824</a:t>
            </a:r>
            <a:endParaRPr lang="en-GB" sz="16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936104"/>
          </a:xfrm>
        </p:spPr>
        <p:txBody>
          <a:bodyPr/>
          <a:lstStyle/>
          <a:p>
            <a:r>
              <a:rPr lang="en-GB" dirty="0" smtClean="0"/>
              <a:t>Business Ethics</a:t>
            </a:r>
            <a:endParaRPr lang="en-GB" dirty="0"/>
          </a:p>
        </p:txBody>
      </p:sp>
      <p:sp>
        <p:nvSpPr>
          <p:cNvPr id="3" name="Content Placeholder 2"/>
          <p:cNvSpPr>
            <a:spLocks noGrp="1"/>
          </p:cNvSpPr>
          <p:nvPr>
            <p:ph idx="1"/>
          </p:nvPr>
        </p:nvSpPr>
        <p:spPr>
          <a:xfrm>
            <a:off x="755576" y="1340768"/>
            <a:ext cx="8388424" cy="4824536"/>
          </a:xfrm>
        </p:spPr>
        <p:txBody>
          <a:bodyPr/>
          <a:lstStyle/>
          <a:p>
            <a:r>
              <a:rPr lang="en-GB" dirty="0" smtClean="0"/>
              <a:t>What would it take for you to stop using Amazon, Apple,  Google, eBay, </a:t>
            </a:r>
            <a:r>
              <a:rPr lang="en-GB" dirty="0" err="1" smtClean="0"/>
              <a:t>Facebook</a:t>
            </a:r>
            <a:r>
              <a:rPr lang="en-GB" dirty="0" smtClean="0"/>
              <a:t>, Starbucks?</a:t>
            </a:r>
          </a:p>
          <a:p>
            <a:r>
              <a:rPr lang="en-GB" dirty="0" smtClean="0"/>
              <a:t>Public Opinion can turn quickly.</a:t>
            </a:r>
          </a:p>
          <a:p>
            <a:pPr lvl="1"/>
            <a:r>
              <a:rPr lang="en-GB" sz="1800" b="1" dirty="0" smtClean="0"/>
              <a:t>Nestle</a:t>
            </a:r>
            <a:r>
              <a:rPr lang="en-GB" sz="1800" dirty="0" smtClean="0"/>
              <a:t> – Infant formula in developing countries</a:t>
            </a:r>
          </a:p>
          <a:p>
            <a:pPr lvl="1"/>
            <a:r>
              <a:rPr lang="en-GB" sz="1800" b="1" dirty="0" smtClean="0"/>
              <a:t>McDonald’s</a:t>
            </a:r>
            <a:r>
              <a:rPr lang="en-GB" sz="1800" dirty="0" smtClean="0"/>
              <a:t> – Co-ordinated campaigns alleging “</a:t>
            </a:r>
            <a:r>
              <a:rPr lang="en-GB" sz="1800" dirty="0" err="1" smtClean="0"/>
              <a:t>McDollars</a:t>
            </a:r>
            <a:r>
              <a:rPr lang="en-GB" sz="1800" dirty="0" smtClean="0"/>
              <a:t>, </a:t>
            </a:r>
            <a:r>
              <a:rPr lang="en-GB" sz="1800" dirty="0" err="1" smtClean="0"/>
              <a:t>McGreedy</a:t>
            </a:r>
            <a:r>
              <a:rPr lang="en-GB" sz="1800" dirty="0" smtClean="0"/>
              <a:t>, </a:t>
            </a:r>
            <a:r>
              <a:rPr lang="en-GB" sz="1800" dirty="0" err="1" smtClean="0"/>
              <a:t>McCancer</a:t>
            </a:r>
            <a:r>
              <a:rPr lang="en-GB" sz="1800" dirty="0" smtClean="0"/>
              <a:t>, </a:t>
            </a:r>
            <a:r>
              <a:rPr lang="en-GB" sz="1800" dirty="0" err="1" smtClean="0"/>
              <a:t>McMurder</a:t>
            </a:r>
            <a:r>
              <a:rPr lang="en-GB" sz="1800" dirty="0" smtClean="0"/>
              <a:t>, </a:t>
            </a:r>
            <a:r>
              <a:rPr lang="en-GB" sz="1800" dirty="0" err="1" smtClean="0"/>
              <a:t>McProfits</a:t>
            </a:r>
            <a:r>
              <a:rPr lang="en-GB" sz="1800" dirty="0" smtClean="0"/>
              <a:t>, </a:t>
            </a:r>
            <a:r>
              <a:rPr lang="en-GB" sz="1800" dirty="0" err="1" smtClean="0"/>
              <a:t>McGarbage</a:t>
            </a:r>
            <a:r>
              <a:rPr lang="en-GB" sz="1800" dirty="0" smtClean="0"/>
              <a:t>” </a:t>
            </a:r>
          </a:p>
          <a:p>
            <a:pPr lvl="1"/>
            <a:r>
              <a:rPr lang="en-GB" sz="1800" b="1" dirty="0" smtClean="0"/>
              <a:t>Mattel</a:t>
            </a:r>
            <a:r>
              <a:rPr lang="en-GB" sz="1800" dirty="0" smtClean="0"/>
              <a:t> – Hazardous Chinese made toys</a:t>
            </a:r>
          </a:p>
          <a:p>
            <a:pPr lvl="1"/>
            <a:r>
              <a:rPr lang="en-GB" sz="1800" b="1" dirty="0" smtClean="0"/>
              <a:t>BP</a:t>
            </a:r>
            <a:r>
              <a:rPr lang="en-GB" sz="1800" dirty="0" smtClean="0"/>
              <a:t> – Environmental Practices</a:t>
            </a:r>
          </a:p>
          <a:p>
            <a:pPr lvl="1"/>
            <a:r>
              <a:rPr lang="en-GB" sz="1800" b="1" dirty="0" smtClean="0"/>
              <a:t>Primark</a:t>
            </a:r>
            <a:r>
              <a:rPr lang="en-GB" sz="1800" dirty="0" smtClean="0"/>
              <a:t> – Exploitation of Workers (&amp; children) in 3</a:t>
            </a:r>
            <a:r>
              <a:rPr lang="en-GB" sz="1800" baseline="30000" dirty="0" smtClean="0"/>
              <a:t>rd</a:t>
            </a:r>
            <a:r>
              <a:rPr lang="en-GB" sz="1800" dirty="0" smtClean="0"/>
              <a:t> world countries</a:t>
            </a:r>
          </a:p>
          <a:p>
            <a:pPr lvl="1"/>
            <a:r>
              <a:rPr lang="en-GB" sz="1800" b="1" dirty="0" smtClean="0"/>
              <a:t>Starbucks</a:t>
            </a:r>
            <a:r>
              <a:rPr lang="en-GB" sz="1800" dirty="0" smtClean="0"/>
              <a:t> – “Every cup of coffee sold earns a farmer 2p”</a:t>
            </a:r>
          </a:p>
          <a:p>
            <a:pPr lvl="1"/>
            <a:r>
              <a:rPr lang="en-GB" sz="1800" b="1" dirty="0" smtClean="0"/>
              <a:t>Burberry, Harrods </a:t>
            </a:r>
            <a:r>
              <a:rPr lang="en-GB" sz="1800" dirty="0" smtClean="0"/>
              <a:t>– Fur Products</a:t>
            </a:r>
          </a:p>
          <a:p>
            <a:pPr lvl="1"/>
            <a:r>
              <a:rPr lang="en-GB" sz="1800" b="1" dirty="0" smtClean="0"/>
              <a:t>Banks</a:t>
            </a:r>
            <a:r>
              <a:rPr lang="en-GB" sz="1800" dirty="0" smtClean="0"/>
              <a:t> – Any</a:t>
            </a:r>
          </a:p>
          <a:p>
            <a:pPr lvl="1"/>
            <a:r>
              <a:rPr lang="en-GB" sz="1800" b="1" dirty="0" smtClean="0"/>
              <a:t>Supermarkets</a:t>
            </a:r>
            <a:r>
              <a:rPr lang="en-GB" sz="1800" dirty="0" smtClean="0"/>
              <a:t> – Exploitation of Dairy Farmers, Horsey Burgers, ...</a:t>
            </a:r>
          </a:p>
          <a:p>
            <a:pPr lvl="1"/>
            <a:r>
              <a:rPr lang="en-GB" sz="1800" b="1" dirty="0" smtClean="0"/>
              <a:t>Charities</a:t>
            </a:r>
            <a:r>
              <a:rPr lang="en-GB" sz="1800" dirty="0" smtClean="0"/>
              <a:t> – Medical Research on Animals</a:t>
            </a:r>
            <a:endParaRPr lang="en-GB" sz="1800" dirty="0"/>
          </a:p>
        </p:txBody>
      </p:sp>
      <p:sp>
        <p:nvSpPr>
          <p:cNvPr id="4" name="Rectangle 3"/>
          <p:cNvSpPr/>
          <p:nvPr/>
        </p:nvSpPr>
        <p:spPr>
          <a:xfrm>
            <a:off x="251520" y="6550223"/>
            <a:ext cx="8892480" cy="307777"/>
          </a:xfrm>
          <a:prstGeom prst="rect">
            <a:avLst/>
          </a:prstGeom>
        </p:spPr>
        <p:txBody>
          <a:bodyPr wrap="square">
            <a:spAutoFit/>
          </a:bodyPr>
          <a:lstStyle/>
          <a:p>
            <a:r>
              <a:rPr lang="en-GB" sz="1400" b="1" dirty="0" smtClean="0"/>
              <a:t>Other Examples, see http://www.actionforourplanet.com/#/unethical-companies/4540107786</a:t>
            </a:r>
            <a:endParaRPr lang="en-GB"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008112"/>
          </a:xfrm>
        </p:spPr>
        <p:txBody>
          <a:bodyPr/>
          <a:lstStyle/>
          <a:p>
            <a:r>
              <a:rPr lang="en-GB" dirty="0" smtClean="0"/>
              <a:t>PEST Analysis</a:t>
            </a:r>
            <a:endParaRPr lang="en-GB" dirty="0"/>
          </a:p>
        </p:txBody>
      </p:sp>
      <p:sp>
        <p:nvSpPr>
          <p:cNvPr id="3" name="Content Placeholder 2"/>
          <p:cNvSpPr>
            <a:spLocks noGrp="1"/>
          </p:cNvSpPr>
          <p:nvPr>
            <p:ph idx="1"/>
          </p:nvPr>
        </p:nvSpPr>
        <p:spPr>
          <a:xfrm>
            <a:off x="755576" y="2132856"/>
            <a:ext cx="8280920" cy="3886200"/>
          </a:xfrm>
        </p:spPr>
        <p:txBody>
          <a:bodyPr/>
          <a:lstStyle/>
          <a:p>
            <a:r>
              <a:rPr lang="en-GB" sz="2000" dirty="0"/>
              <a:t>PEST or PESTEL analysis is a simple and effective tool used </a:t>
            </a:r>
            <a:r>
              <a:rPr lang="en-GB" sz="2000" dirty="0" smtClean="0"/>
              <a:t>to </a:t>
            </a:r>
            <a:r>
              <a:rPr lang="en-GB" sz="2000" dirty="0"/>
              <a:t>identify the key external (macro </a:t>
            </a:r>
            <a:r>
              <a:rPr lang="en-GB" sz="2000" dirty="0" smtClean="0"/>
              <a:t>environment) </a:t>
            </a:r>
            <a:r>
              <a:rPr lang="en-GB" sz="2000" dirty="0"/>
              <a:t>forces that might affect an </a:t>
            </a:r>
            <a:r>
              <a:rPr lang="en-GB" sz="2000" dirty="0" smtClean="0"/>
              <a:t>organisation – now and in the future. </a:t>
            </a:r>
          </a:p>
          <a:p>
            <a:r>
              <a:rPr lang="en-GB" sz="2000" dirty="0" smtClean="0"/>
              <a:t>These </a:t>
            </a:r>
            <a:r>
              <a:rPr lang="en-GB" sz="2000" dirty="0"/>
              <a:t>forces can create both opportunities and </a:t>
            </a:r>
            <a:r>
              <a:rPr lang="en-GB" sz="2000" dirty="0" smtClean="0"/>
              <a:t>threats. </a:t>
            </a:r>
          </a:p>
          <a:p>
            <a:r>
              <a:rPr lang="en-GB" sz="2000" dirty="0" smtClean="0"/>
              <a:t>PEST Analysis should allow us to </a:t>
            </a:r>
            <a:r>
              <a:rPr lang="en-GB" sz="2000" dirty="0"/>
              <a:t>exploit the changes (opportunities) or defend against them (threats) better than competitors would do.</a:t>
            </a:r>
          </a:p>
          <a:p>
            <a:r>
              <a:rPr lang="en-GB" sz="2000" dirty="0"/>
              <a:t>The outcome of PEST is an understanding of the overall picture surrounding the company</a:t>
            </a:r>
            <a:r>
              <a:rPr lang="en-GB" sz="2000" dirty="0" smtClean="0"/>
              <a:t>.</a:t>
            </a:r>
          </a:p>
          <a:p>
            <a:r>
              <a:rPr lang="en-GB" sz="2000" dirty="0"/>
              <a:t>PEST analysis is also </a:t>
            </a:r>
            <a:r>
              <a:rPr lang="en-GB" sz="2000" dirty="0" smtClean="0"/>
              <a:t>undertaken to </a:t>
            </a:r>
            <a:r>
              <a:rPr lang="en-GB" sz="2000" dirty="0"/>
              <a:t>assess the potential of a new market. The general rule is that the more negative forces </a:t>
            </a:r>
            <a:r>
              <a:rPr lang="en-GB" sz="2000" dirty="0" smtClean="0"/>
              <a:t>that are </a:t>
            </a:r>
            <a:r>
              <a:rPr lang="en-GB" sz="2000" dirty="0"/>
              <a:t>affecting that market the harder it is to do business in it. The difficulties that will have to be dealt with significantly reduce profit potential and the firm can simply decide not to engage in any activity in that market</a:t>
            </a:r>
          </a:p>
          <a:p>
            <a:endParaRPr lang="en-GB" sz="1800" dirty="0"/>
          </a:p>
        </p:txBody>
      </p:sp>
    </p:spTree>
    <p:extLst>
      <p:ext uri="{BB962C8B-B14F-4D97-AF65-F5344CB8AC3E}">
        <p14:creationId xmlns:p14="http://schemas.microsoft.com/office/powerpoint/2010/main" val="319024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152128"/>
          </a:xfrm>
        </p:spPr>
        <p:txBody>
          <a:bodyPr/>
          <a:lstStyle/>
          <a:p>
            <a:r>
              <a:rPr lang="en-GB" dirty="0" smtClean="0"/>
              <a:t>PEST Analysis</a:t>
            </a:r>
            <a:endParaRPr lang="en-GB" dirty="0"/>
          </a:p>
        </p:txBody>
      </p:sp>
      <p:sp>
        <p:nvSpPr>
          <p:cNvPr id="3" name="Content Placeholder 2"/>
          <p:cNvSpPr>
            <a:spLocks noGrp="1"/>
          </p:cNvSpPr>
          <p:nvPr>
            <p:ph idx="1"/>
          </p:nvPr>
        </p:nvSpPr>
        <p:spPr>
          <a:xfrm>
            <a:off x="755576" y="1844824"/>
            <a:ext cx="7848872" cy="4248472"/>
          </a:xfrm>
        </p:spPr>
        <p:txBody>
          <a:bodyPr/>
          <a:lstStyle/>
          <a:p>
            <a:r>
              <a:rPr lang="en-GB" sz="2200" dirty="0"/>
              <a:t>Gathering information is just a first important step in doing PEST analysis. </a:t>
            </a:r>
            <a:endParaRPr lang="en-GB" sz="2200" dirty="0" smtClean="0"/>
          </a:p>
          <a:p>
            <a:r>
              <a:rPr lang="en-GB" sz="2200" dirty="0" smtClean="0"/>
              <a:t>Once </a:t>
            </a:r>
            <a:r>
              <a:rPr lang="en-GB" sz="2200" dirty="0"/>
              <a:t>it is done, the information has to be </a:t>
            </a:r>
            <a:r>
              <a:rPr lang="en-GB" sz="2200" dirty="0" smtClean="0"/>
              <a:t>evaluated.</a:t>
            </a:r>
          </a:p>
          <a:p>
            <a:r>
              <a:rPr lang="en-GB" sz="2200" dirty="0" smtClean="0"/>
              <a:t>There </a:t>
            </a:r>
            <a:r>
              <a:rPr lang="en-GB" sz="2200" dirty="0"/>
              <a:t>are many factors changing in the external environment but not all of them are affecting or might affect an </a:t>
            </a:r>
            <a:r>
              <a:rPr lang="en-GB" sz="2200" dirty="0" smtClean="0"/>
              <a:t>organisation</a:t>
            </a:r>
            <a:r>
              <a:rPr lang="en-GB" sz="2200" dirty="0"/>
              <a:t>. Therefore, it is essential to identify which PEST factors represent the opportunities or threats for an </a:t>
            </a:r>
            <a:r>
              <a:rPr lang="en-GB" sz="2200" dirty="0" smtClean="0"/>
              <a:t>organisation </a:t>
            </a:r>
            <a:r>
              <a:rPr lang="en-GB" sz="2200" dirty="0"/>
              <a:t>and </a:t>
            </a:r>
            <a:r>
              <a:rPr lang="en-GB" sz="2200" u="sng" dirty="0"/>
              <a:t>list only those factors in PEST analysis</a:t>
            </a:r>
            <a:r>
              <a:rPr lang="en-GB" sz="2200" dirty="0"/>
              <a:t>. This allows focusing on the most important changes that might have an impact on the company</a:t>
            </a:r>
            <a:r>
              <a:rPr lang="en-GB" sz="2200" dirty="0" smtClean="0"/>
              <a:t>.</a:t>
            </a:r>
          </a:p>
          <a:p>
            <a:r>
              <a:rPr lang="en-GB" sz="2200" dirty="0" smtClean="0"/>
              <a:t>In some cases a threat may be an opportunity to change ahead of the competition.</a:t>
            </a:r>
            <a:endParaRPr lang="en-GB" sz="2200" dirty="0"/>
          </a:p>
        </p:txBody>
      </p:sp>
    </p:spTree>
    <p:extLst>
      <p:ext uri="{BB962C8B-B14F-4D97-AF65-F5344CB8AC3E}">
        <p14:creationId xmlns:p14="http://schemas.microsoft.com/office/powerpoint/2010/main" val="42526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masonmyers.com/wp-content/uploads/2013/02/fiveforcesmichaelporter.png"/>
          <p:cNvPicPr>
            <a:picLocks noChangeAspect="1" noChangeArrowheads="1"/>
          </p:cNvPicPr>
          <p:nvPr/>
        </p:nvPicPr>
        <p:blipFill>
          <a:blip r:embed="rId2" cstate="print"/>
          <a:srcRect/>
          <a:stretch>
            <a:fillRect/>
          </a:stretch>
        </p:blipFill>
        <p:spPr bwMode="auto">
          <a:xfrm>
            <a:off x="1116013" y="549275"/>
            <a:ext cx="6786562" cy="5478463"/>
          </a:xfrm>
          <a:prstGeom prst="rect">
            <a:avLst/>
          </a:prstGeom>
          <a:noFill/>
          <a:ln w="9525">
            <a:noFill/>
            <a:miter lim="800000"/>
            <a:headEnd/>
            <a:tailEnd/>
          </a:ln>
        </p:spPr>
      </p:pic>
      <p:sp>
        <p:nvSpPr>
          <p:cNvPr id="29699" name="TextBox 3"/>
          <p:cNvSpPr txBox="1">
            <a:spLocks noChangeArrowheads="1"/>
          </p:cNvSpPr>
          <p:nvPr/>
        </p:nvSpPr>
        <p:spPr bwMode="auto">
          <a:xfrm>
            <a:off x="107950" y="549275"/>
            <a:ext cx="1733550" cy="1568450"/>
          </a:xfrm>
          <a:prstGeom prst="rect">
            <a:avLst/>
          </a:prstGeom>
          <a:noFill/>
          <a:ln w="9525">
            <a:noFill/>
            <a:miter lim="800000"/>
            <a:headEnd/>
            <a:tailEnd/>
          </a:ln>
        </p:spPr>
        <p:txBody>
          <a:bodyPr wrap="none">
            <a:spAutoFit/>
          </a:bodyPr>
          <a:lstStyle/>
          <a:p>
            <a:r>
              <a:rPr lang="en-GB" sz="3200" b="1">
                <a:solidFill>
                  <a:srgbClr val="C00000"/>
                </a:solidFill>
              </a:rPr>
              <a:t>Porter’s</a:t>
            </a:r>
          </a:p>
          <a:p>
            <a:r>
              <a:rPr lang="en-GB" sz="3200" b="1">
                <a:solidFill>
                  <a:srgbClr val="C00000"/>
                </a:solidFill>
              </a:rPr>
              <a:t>Five</a:t>
            </a:r>
          </a:p>
          <a:p>
            <a:r>
              <a:rPr lang="en-GB" sz="3200" b="1">
                <a:solidFill>
                  <a:srgbClr val="C00000"/>
                </a:solidFill>
              </a:rPr>
              <a:t>Forces</a:t>
            </a:r>
          </a:p>
        </p:txBody>
      </p:sp>
      <p:sp>
        <p:nvSpPr>
          <p:cNvPr id="6" name="Text Box 18"/>
          <p:cNvSpPr txBox="1">
            <a:spLocks noChangeArrowheads="1"/>
          </p:cNvSpPr>
          <p:nvPr/>
        </p:nvSpPr>
        <p:spPr bwMode="auto">
          <a:xfrm>
            <a:off x="6300788" y="4365625"/>
            <a:ext cx="2592387" cy="2371725"/>
          </a:xfrm>
          <a:prstGeom prst="rect">
            <a:avLst/>
          </a:prstGeom>
          <a:solidFill>
            <a:schemeClr val="accent4">
              <a:lumMod val="20000"/>
              <a:lumOff val="80000"/>
            </a:schemeClr>
          </a:solidFill>
          <a:ln w="9525" algn="ctr">
            <a:noFill/>
            <a:miter lim="800000"/>
            <a:headEnd type="none" w="sm" len="sm"/>
            <a:tailEnd type="none" w="sm" len="sm"/>
          </a:ln>
          <a:effectLst/>
        </p:spPr>
        <p:txBody>
          <a:bodyPr lIns="108000" tIns="108000" rIns="108000" bIns="108000" anchor="ctr">
            <a:spAutoFit/>
          </a:bodyPr>
          <a:lstStyle/>
          <a:p>
            <a:pPr algn="ctr" defTabSz="762000">
              <a:spcBef>
                <a:spcPct val="50000"/>
              </a:spcBef>
              <a:defRPr/>
            </a:pPr>
            <a:r>
              <a:rPr lang="en-GB" sz="2000" dirty="0"/>
              <a:t>The strength of the Five Forces will determine the level of Profit within an Industry that a Competitor can expect to make.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92696"/>
            <a:ext cx="6781800" cy="720080"/>
          </a:xfrm>
        </p:spPr>
        <p:txBody>
          <a:bodyPr/>
          <a:lstStyle/>
          <a:p>
            <a:r>
              <a:rPr lang="en-GB" dirty="0" smtClean="0"/>
              <a:t>HMV</a:t>
            </a:r>
            <a:endParaRPr lang="en-GB" dirty="0"/>
          </a:p>
        </p:txBody>
      </p:sp>
      <p:sp>
        <p:nvSpPr>
          <p:cNvPr id="3" name="Content Placeholder 2"/>
          <p:cNvSpPr>
            <a:spLocks noGrp="1"/>
          </p:cNvSpPr>
          <p:nvPr>
            <p:ph idx="1"/>
          </p:nvPr>
        </p:nvSpPr>
        <p:spPr>
          <a:xfrm>
            <a:off x="755576" y="1916832"/>
            <a:ext cx="8208912" cy="3886200"/>
          </a:xfrm>
        </p:spPr>
        <p:txBody>
          <a:bodyPr/>
          <a:lstStyle/>
          <a:p>
            <a:r>
              <a:rPr lang="en-GB" sz="2000" dirty="0"/>
              <a:t>One company which ignored broader </a:t>
            </a:r>
            <a:r>
              <a:rPr lang="en-GB" sz="2000" dirty="0" smtClean="0"/>
              <a:t>PEST </a:t>
            </a:r>
            <a:r>
              <a:rPr lang="en-GB" sz="2000" dirty="0"/>
              <a:t>factors for years was HMV, a UK retailer of music with a long heritage. </a:t>
            </a:r>
            <a:endParaRPr lang="en-GB" sz="2000" dirty="0" smtClean="0"/>
          </a:p>
          <a:p>
            <a:r>
              <a:rPr lang="en-GB" sz="2000" dirty="0" smtClean="0"/>
              <a:t>Originally </a:t>
            </a:r>
            <a:r>
              <a:rPr lang="en-GB" sz="2000" dirty="0"/>
              <a:t>selling </a:t>
            </a:r>
            <a:r>
              <a:rPr lang="en-GB" sz="2000" dirty="0" smtClean="0"/>
              <a:t>vinyl records, </a:t>
            </a:r>
            <a:r>
              <a:rPr lang="en-GB" sz="2000" dirty="0"/>
              <a:t>it failed to address the sociological impact of the internet, especially online retailing. </a:t>
            </a:r>
            <a:endParaRPr lang="en-GB" sz="2000" dirty="0" smtClean="0"/>
          </a:p>
          <a:p>
            <a:r>
              <a:rPr lang="en-GB" sz="2000" dirty="0" smtClean="0"/>
              <a:t>Its </a:t>
            </a:r>
            <a:r>
              <a:rPr lang="en-GB" sz="2000" dirty="0"/>
              <a:t>sales continued to drop as fewer people walked into a physical store on main street to buy music. </a:t>
            </a:r>
            <a:endParaRPr lang="en-GB" sz="2000" dirty="0" smtClean="0"/>
          </a:p>
          <a:p>
            <a:r>
              <a:rPr lang="en-GB" sz="2000" dirty="0" smtClean="0"/>
              <a:t>Emerging </a:t>
            </a:r>
            <a:r>
              <a:rPr lang="en-GB" sz="2000" dirty="0"/>
              <a:t>competitors such as Napster and later Spotify, offered music streaming and download services, effectively making the HMV model redundant. </a:t>
            </a:r>
            <a:endParaRPr lang="en-GB" sz="2000" dirty="0" smtClean="0"/>
          </a:p>
          <a:p>
            <a:r>
              <a:rPr lang="en-GB" sz="2000" dirty="0" smtClean="0"/>
              <a:t>The new MD of </a:t>
            </a:r>
            <a:r>
              <a:rPr lang="en-GB" sz="2000" dirty="0"/>
              <a:t>HMV </a:t>
            </a:r>
            <a:r>
              <a:rPr lang="en-GB" sz="2000" dirty="0" smtClean="0"/>
              <a:t>was told by an ad agency (after a PEST analysis) that “</a:t>
            </a:r>
            <a:r>
              <a:rPr lang="en-GB" sz="2000" i="1" dirty="0" smtClean="0"/>
              <a:t>The </a:t>
            </a:r>
            <a:r>
              <a:rPr lang="en-GB" sz="2000" i="1" dirty="0"/>
              <a:t>three greatest threats to HMV are, online retailers, downloadable music and supermarkets discounting loss leader product</a:t>
            </a:r>
            <a:r>
              <a:rPr lang="en-GB" sz="2000" dirty="0"/>
              <a:t>”. </a:t>
            </a:r>
            <a:r>
              <a:rPr lang="en-GB" sz="2000" dirty="0" smtClean="0"/>
              <a:t>The MD got visibly angry and ended the meeting.</a:t>
            </a:r>
          </a:p>
          <a:p>
            <a:r>
              <a:rPr lang="en-GB" sz="2000" dirty="0" smtClean="0"/>
              <a:t>(Chaffey, 2015)</a:t>
            </a:r>
            <a:endParaRPr lang="en-GB" sz="2000" dirty="0"/>
          </a:p>
        </p:txBody>
      </p:sp>
      <p:pic>
        <p:nvPicPr>
          <p:cNvPr id="13314" name="Picture 2" descr="http://showbizgeek.com/wp-content/uploads/2013/07/Screen-Shot-2013-07-03-at-00.24.2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548680"/>
            <a:ext cx="1584176" cy="92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15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152128"/>
          </a:xfrm>
        </p:spPr>
        <p:txBody>
          <a:bodyPr/>
          <a:lstStyle/>
          <a:p>
            <a:r>
              <a:rPr lang="en-GB" dirty="0" smtClean="0"/>
              <a:t>To SWOT a PEST</a:t>
            </a:r>
            <a:endParaRPr lang="en-GB" dirty="0"/>
          </a:p>
        </p:txBody>
      </p:sp>
      <p:sp>
        <p:nvSpPr>
          <p:cNvPr id="3" name="Content Placeholder 2"/>
          <p:cNvSpPr>
            <a:spLocks noGrp="1"/>
          </p:cNvSpPr>
          <p:nvPr>
            <p:ph idx="1"/>
          </p:nvPr>
        </p:nvSpPr>
        <p:spPr>
          <a:xfrm>
            <a:off x="683568" y="1700808"/>
            <a:ext cx="8352928" cy="4318248"/>
          </a:xfrm>
        </p:spPr>
        <p:txBody>
          <a:bodyPr/>
          <a:lstStyle/>
          <a:p>
            <a:r>
              <a:rPr lang="en-GB" dirty="0" smtClean="0"/>
              <a:t>PEST recognises </a:t>
            </a:r>
            <a:r>
              <a:rPr lang="en-GB" b="1" dirty="0" smtClean="0">
                <a:solidFill>
                  <a:srgbClr val="C00000"/>
                </a:solidFill>
              </a:rPr>
              <a:t>O</a:t>
            </a:r>
            <a:r>
              <a:rPr lang="en-GB" dirty="0" smtClean="0"/>
              <a:t>pportunities and </a:t>
            </a:r>
            <a:r>
              <a:rPr lang="en-GB" b="1" dirty="0" smtClean="0">
                <a:solidFill>
                  <a:srgbClr val="C00000"/>
                </a:solidFill>
              </a:rPr>
              <a:t>T</a:t>
            </a:r>
            <a:r>
              <a:rPr lang="en-GB" dirty="0" smtClean="0"/>
              <a:t>hreats;</a:t>
            </a:r>
          </a:p>
          <a:p>
            <a:r>
              <a:rPr lang="en-GB" dirty="0" smtClean="0"/>
              <a:t>A Business should recognise its </a:t>
            </a:r>
            <a:r>
              <a:rPr lang="en-GB" b="1" dirty="0" smtClean="0">
                <a:solidFill>
                  <a:srgbClr val="C00000"/>
                </a:solidFill>
              </a:rPr>
              <a:t>S</a:t>
            </a:r>
            <a:r>
              <a:rPr lang="en-GB" dirty="0" smtClean="0"/>
              <a:t>trengths &amp; </a:t>
            </a:r>
            <a:r>
              <a:rPr lang="en-GB" b="1" dirty="0" smtClean="0">
                <a:solidFill>
                  <a:srgbClr val="C00000"/>
                </a:solidFill>
              </a:rPr>
              <a:t>W</a:t>
            </a:r>
            <a:r>
              <a:rPr lang="en-GB" dirty="0" smtClean="0"/>
              <a:t>eaknesses;</a:t>
            </a:r>
          </a:p>
          <a:p>
            <a:r>
              <a:rPr lang="en-GB" dirty="0"/>
              <a:t>A SWOT summarises the </a:t>
            </a:r>
            <a:r>
              <a:rPr lang="en-GB" i="1" dirty="0"/>
              <a:t>internal strategic strengths and weaknesses </a:t>
            </a:r>
            <a:r>
              <a:rPr lang="en-GB" dirty="0"/>
              <a:t>of a </a:t>
            </a:r>
            <a:r>
              <a:rPr lang="en-GB" dirty="0" smtClean="0"/>
              <a:t>business </a:t>
            </a:r>
            <a:r>
              <a:rPr lang="en-GB" dirty="0"/>
              <a:t>strategy and the </a:t>
            </a:r>
            <a:r>
              <a:rPr lang="en-GB" i="1" dirty="0"/>
              <a:t>external strategic opportunities and threats </a:t>
            </a:r>
            <a:r>
              <a:rPr lang="en-GB" dirty="0"/>
              <a:t>that are </a:t>
            </a:r>
            <a:r>
              <a:rPr lang="en-GB" i="1" dirty="0"/>
              <a:t>available to all competitors </a:t>
            </a:r>
            <a:r>
              <a:rPr lang="en-GB" dirty="0"/>
              <a:t>in a market. </a:t>
            </a:r>
            <a:endParaRPr lang="en-GB" dirty="0" smtClean="0"/>
          </a:p>
          <a:p>
            <a:r>
              <a:rPr lang="en-GB" dirty="0" smtClean="0"/>
              <a:t>Considers both</a:t>
            </a:r>
          </a:p>
          <a:p>
            <a:pPr lvl="1"/>
            <a:r>
              <a:rPr lang="en-GB" sz="2000" dirty="0" smtClean="0"/>
              <a:t>External &amp; Internal Environments</a:t>
            </a:r>
            <a:r>
              <a:rPr lang="en-GB" sz="2000" dirty="0"/>
              <a:t>	</a:t>
            </a:r>
          </a:p>
          <a:p>
            <a:endParaRPr lang="en-GB" dirty="0"/>
          </a:p>
        </p:txBody>
      </p:sp>
      <p:pic>
        <p:nvPicPr>
          <p:cNvPr id="4" name="Picture 2" descr="Internal and External Environmment in Strategic Plan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4526605"/>
            <a:ext cx="3384104" cy="216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04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SWOT</a:t>
            </a:r>
            <a:endParaRPr lang="en-GB" dirty="0"/>
          </a:p>
        </p:txBody>
      </p:sp>
      <p:sp>
        <p:nvSpPr>
          <p:cNvPr id="3" name="Content Placeholder 2"/>
          <p:cNvSpPr>
            <a:spLocks noGrp="1"/>
          </p:cNvSpPr>
          <p:nvPr>
            <p:ph idx="1"/>
          </p:nvPr>
        </p:nvSpPr>
        <p:spPr>
          <a:xfrm>
            <a:off x="755576" y="3140968"/>
            <a:ext cx="7543800" cy="2878088"/>
          </a:xfrm>
        </p:spPr>
        <p:txBody>
          <a:bodyPr/>
          <a:lstStyle/>
          <a:p>
            <a:r>
              <a:rPr lang="en-GB" dirty="0"/>
              <a:t>Strengths and weaknesses are internal to the company and can be directly managed by it, while the opportunities and threats are external and the company can only anticipate and react to them. Often, </a:t>
            </a:r>
            <a:r>
              <a:rPr lang="en-GB" dirty="0" smtClean="0"/>
              <a:t>SWOT is </a:t>
            </a:r>
            <a:r>
              <a:rPr lang="en-GB" dirty="0"/>
              <a:t>presented in a form of a matrix as in the illustration </a:t>
            </a:r>
            <a:r>
              <a:rPr lang="en-GB" dirty="0" smtClean="0"/>
              <a:t>….</a:t>
            </a:r>
            <a:endParaRPr lang="en-GB" dirty="0"/>
          </a:p>
        </p:txBody>
      </p:sp>
      <p:pic>
        <p:nvPicPr>
          <p:cNvPr id="14338" name="Picture 2" descr="What is Swot Analys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76672"/>
            <a:ext cx="5015880" cy="282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488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upload.wikimedia.org/wikipedia/commons/thumb/0/0b/SWOT_en.svg/2000px-SWOT_e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06642"/>
            <a:ext cx="5616624" cy="6318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360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280920" cy="1008112"/>
          </a:xfrm>
        </p:spPr>
        <p:txBody>
          <a:bodyPr/>
          <a:lstStyle/>
          <a:p>
            <a:r>
              <a:rPr lang="en-GB" sz="6600" b="1" dirty="0" smtClean="0"/>
              <a:t>SW</a:t>
            </a:r>
            <a:r>
              <a:rPr lang="en-GB" sz="4000" b="1" dirty="0" smtClean="0"/>
              <a:t>OT</a:t>
            </a:r>
            <a:r>
              <a:rPr lang="en-GB" b="1" dirty="0" smtClean="0"/>
              <a:t>: </a:t>
            </a:r>
            <a:r>
              <a:rPr lang="en-GB" sz="3600" dirty="0" smtClean="0"/>
              <a:t>Strengths &amp; Weaknesses</a:t>
            </a:r>
            <a:endParaRPr lang="en-GB" sz="3600" dirty="0"/>
          </a:p>
        </p:txBody>
      </p:sp>
      <p:sp>
        <p:nvSpPr>
          <p:cNvPr id="3" name="Content Placeholder 2"/>
          <p:cNvSpPr>
            <a:spLocks noGrp="1"/>
          </p:cNvSpPr>
          <p:nvPr>
            <p:ph idx="1"/>
          </p:nvPr>
        </p:nvSpPr>
        <p:spPr>
          <a:xfrm>
            <a:off x="755576" y="2132856"/>
            <a:ext cx="8208912" cy="3886200"/>
          </a:xfrm>
        </p:spPr>
        <p:txBody>
          <a:bodyPr/>
          <a:lstStyle/>
          <a:p>
            <a:r>
              <a:rPr lang="en-GB" sz="2000" dirty="0"/>
              <a:t>Strengths and weaknesses are the factors of the firm’s internal environment. </a:t>
            </a:r>
            <a:endParaRPr lang="en-GB" sz="2000" dirty="0" smtClean="0"/>
          </a:p>
          <a:p>
            <a:r>
              <a:rPr lang="en-GB" sz="2000" dirty="0" smtClean="0"/>
              <a:t>When </a:t>
            </a:r>
            <a:r>
              <a:rPr lang="en-GB" sz="2000" dirty="0"/>
              <a:t>looking for strengths, ask </a:t>
            </a:r>
            <a:r>
              <a:rPr lang="en-GB" sz="2000" i="1" dirty="0"/>
              <a:t>what do you do better or have more valuable than your competitors have?</a:t>
            </a:r>
            <a:r>
              <a:rPr lang="en-GB" sz="2000" dirty="0"/>
              <a:t> </a:t>
            </a:r>
            <a:endParaRPr lang="en-GB" sz="2000" dirty="0" smtClean="0"/>
          </a:p>
          <a:p>
            <a:r>
              <a:rPr lang="en-GB" sz="2000" dirty="0" smtClean="0"/>
              <a:t>In </a:t>
            </a:r>
            <a:r>
              <a:rPr lang="en-GB" sz="2000" dirty="0"/>
              <a:t>case of the weaknesses, ask </a:t>
            </a:r>
            <a:r>
              <a:rPr lang="en-GB" sz="2000" i="1" dirty="0"/>
              <a:t>what could you improve and at least catch up with your competitors</a:t>
            </a:r>
            <a:r>
              <a:rPr lang="en-GB" sz="2000" i="1" dirty="0" smtClean="0"/>
              <a:t>?</a:t>
            </a:r>
          </a:p>
          <a:p>
            <a:r>
              <a:rPr lang="en-GB" sz="2000" dirty="0"/>
              <a:t>S</a:t>
            </a:r>
            <a:r>
              <a:rPr lang="en-GB" sz="2000" dirty="0" smtClean="0"/>
              <a:t>trengths &amp; Weaknesses may be recognised from the </a:t>
            </a:r>
            <a:r>
              <a:rPr lang="en-GB" sz="2000" dirty="0"/>
              <a:t>firm’s:</a:t>
            </a:r>
          </a:p>
          <a:p>
            <a:pPr lvl="1"/>
            <a:r>
              <a:rPr lang="en-GB" sz="1600" dirty="0"/>
              <a:t>Resources: land, equipment, knowledge, brand equity, intellectual property, etc.</a:t>
            </a:r>
          </a:p>
          <a:p>
            <a:pPr lvl="1"/>
            <a:r>
              <a:rPr lang="en-GB" sz="1600" dirty="0"/>
              <a:t>Core competencies</a:t>
            </a:r>
          </a:p>
          <a:p>
            <a:pPr lvl="1"/>
            <a:r>
              <a:rPr lang="en-GB" sz="1600" dirty="0"/>
              <a:t>Capabilities</a:t>
            </a:r>
          </a:p>
          <a:p>
            <a:pPr lvl="1"/>
            <a:r>
              <a:rPr lang="en-GB" sz="1600" dirty="0"/>
              <a:t>Functional areas: management, operations, marketing, finances, human resources and R&amp;D</a:t>
            </a:r>
          </a:p>
          <a:p>
            <a:pPr lvl="1"/>
            <a:r>
              <a:rPr lang="en-GB" sz="1600" dirty="0"/>
              <a:t>Organizational culture</a:t>
            </a:r>
          </a:p>
          <a:p>
            <a:pPr lvl="1"/>
            <a:r>
              <a:rPr lang="en-GB" sz="1600" dirty="0"/>
              <a:t>Value chain activities</a:t>
            </a:r>
          </a:p>
          <a:p>
            <a:endParaRPr lang="en-GB" dirty="0"/>
          </a:p>
        </p:txBody>
      </p:sp>
    </p:spTree>
    <p:extLst>
      <p:ext uri="{BB962C8B-B14F-4D97-AF65-F5344CB8AC3E}">
        <p14:creationId xmlns:p14="http://schemas.microsoft.com/office/powerpoint/2010/main" val="251166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476672"/>
            <a:ext cx="8280920" cy="1008112"/>
          </a:xfrm>
        </p:spPr>
        <p:txBody>
          <a:bodyPr/>
          <a:lstStyle/>
          <a:p>
            <a:r>
              <a:rPr lang="en-GB" sz="4000" b="1" dirty="0" smtClean="0"/>
              <a:t>SW</a:t>
            </a:r>
            <a:r>
              <a:rPr lang="en-GB" sz="6600" b="1" dirty="0" smtClean="0"/>
              <a:t>OT</a:t>
            </a:r>
            <a:r>
              <a:rPr lang="en-GB" b="1" dirty="0" smtClean="0"/>
              <a:t>: </a:t>
            </a:r>
            <a:r>
              <a:rPr lang="en-GB" sz="3600" dirty="0" smtClean="0"/>
              <a:t>Opportunities &amp; Threats</a:t>
            </a:r>
            <a:endParaRPr lang="en-GB" sz="3600" dirty="0"/>
          </a:p>
        </p:txBody>
      </p:sp>
      <p:sp>
        <p:nvSpPr>
          <p:cNvPr id="5" name="Content Placeholder 2"/>
          <p:cNvSpPr>
            <a:spLocks noGrp="1"/>
          </p:cNvSpPr>
          <p:nvPr>
            <p:ph idx="1"/>
          </p:nvPr>
        </p:nvSpPr>
        <p:spPr>
          <a:xfrm>
            <a:off x="755576" y="2132856"/>
            <a:ext cx="8208912" cy="3886200"/>
          </a:xfrm>
        </p:spPr>
        <p:txBody>
          <a:bodyPr/>
          <a:lstStyle/>
          <a:p>
            <a:r>
              <a:rPr lang="en-GB" dirty="0"/>
              <a:t>Opportunities and threats are the external uncontrollable factors that usually appear or arise due to the changes in the macro environment, industry or competitors’ actions. </a:t>
            </a:r>
            <a:endParaRPr lang="en-GB" dirty="0" smtClean="0"/>
          </a:p>
          <a:p>
            <a:r>
              <a:rPr lang="en-GB" dirty="0" smtClean="0"/>
              <a:t>Opportunities </a:t>
            </a:r>
            <a:r>
              <a:rPr lang="en-GB" dirty="0"/>
              <a:t>represent the external situations that bring a competitive advantage if seized upon. </a:t>
            </a:r>
            <a:endParaRPr lang="en-GB" dirty="0" smtClean="0"/>
          </a:p>
          <a:p>
            <a:r>
              <a:rPr lang="en-GB" dirty="0" smtClean="0"/>
              <a:t>Threats </a:t>
            </a:r>
            <a:r>
              <a:rPr lang="en-GB" dirty="0"/>
              <a:t>may damage </a:t>
            </a:r>
            <a:r>
              <a:rPr lang="en-GB" dirty="0" smtClean="0"/>
              <a:t>the company </a:t>
            </a:r>
            <a:r>
              <a:rPr lang="en-GB" dirty="0"/>
              <a:t>so </a:t>
            </a:r>
            <a:r>
              <a:rPr lang="en-GB" dirty="0" smtClean="0"/>
              <a:t>need to avoid </a:t>
            </a:r>
            <a:r>
              <a:rPr lang="en-GB" dirty="0"/>
              <a:t>or defend against them</a:t>
            </a:r>
            <a:r>
              <a:rPr lang="en-GB" dirty="0" smtClean="0"/>
              <a:t>.</a:t>
            </a:r>
          </a:p>
          <a:p>
            <a:r>
              <a:rPr lang="en-GB" dirty="0" smtClean="0"/>
              <a:t>Identified through PEST Analysis.</a:t>
            </a:r>
          </a:p>
          <a:p>
            <a:endParaRPr lang="en-GB" dirty="0"/>
          </a:p>
        </p:txBody>
      </p:sp>
    </p:spTree>
    <p:extLst>
      <p:ext uri="{BB962C8B-B14F-4D97-AF65-F5344CB8AC3E}">
        <p14:creationId xmlns:p14="http://schemas.microsoft.com/office/powerpoint/2010/main" val="1223027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008112"/>
          </a:xfrm>
        </p:spPr>
        <p:txBody>
          <a:bodyPr/>
          <a:lstStyle/>
          <a:p>
            <a:r>
              <a:rPr lang="en-GB" dirty="0" smtClean="0"/>
              <a:t>SWOT Limitations</a:t>
            </a:r>
            <a:endParaRPr lang="en-GB" dirty="0"/>
          </a:p>
        </p:txBody>
      </p:sp>
      <p:sp>
        <p:nvSpPr>
          <p:cNvPr id="3" name="Content Placeholder 2"/>
          <p:cNvSpPr>
            <a:spLocks noGrp="1"/>
          </p:cNvSpPr>
          <p:nvPr>
            <p:ph idx="1"/>
          </p:nvPr>
        </p:nvSpPr>
        <p:spPr>
          <a:xfrm>
            <a:off x="755576" y="2132856"/>
            <a:ext cx="8064896" cy="3886200"/>
          </a:xfrm>
        </p:spPr>
        <p:txBody>
          <a:bodyPr/>
          <a:lstStyle/>
          <a:p>
            <a:r>
              <a:rPr lang="en-GB" dirty="0"/>
              <a:t>Although there are clear benefits of doing the analysis, many managers and academics heavily </a:t>
            </a:r>
            <a:r>
              <a:rPr lang="en-GB" dirty="0" smtClean="0"/>
              <a:t>criticise </a:t>
            </a:r>
            <a:r>
              <a:rPr lang="en-GB" dirty="0"/>
              <a:t>or don’t even </a:t>
            </a:r>
            <a:r>
              <a:rPr lang="en-GB" dirty="0" smtClean="0"/>
              <a:t>recognise </a:t>
            </a:r>
            <a:r>
              <a:rPr lang="en-GB" dirty="0"/>
              <a:t>it as a serious </a:t>
            </a:r>
            <a:r>
              <a:rPr lang="en-GB" dirty="0" smtClean="0"/>
              <a:t>tool.</a:t>
            </a:r>
            <a:endParaRPr lang="en-GB" baseline="30000" dirty="0"/>
          </a:p>
          <a:p>
            <a:r>
              <a:rPr lang="en-GB" dirty="0" smtClean="0"/>
              <a:t>According </a:t>
            </a:r>
            <a:r>
              <a:rPr lang="en-GB" dirty="0"/>
              <a:t>to many, it is a ‘low-grade’ analysis. </a:t>
            </a:r>
            <a:endParaRPr lang="en-GB" dirty="0" smtClean="0"/>
          </a:p>
          <a:p>
            <a:r>
              <a:rPr lang="en-GB" dirty="0" smtClean="0"/>
              <a:t>“Flaws” include:</a:t>
            </a:r>
          </a:p>
          <a:p>
            <a:pPr lvl="1"/>
            <a:r>
              <a:rPr lang="en-GB" sz="2000" dirty="0" smtClean="0"/>
              <a:t>Excessive </a:t>
            </a:r>
            <a:r>
              <a:rPr lang="en-GB" sz="2000" dirty="0"/>
              <a:t>lists of strengths, weaknesses, opportunities and threats;</a:t>
            </a:r>
          </a:p>
          <a:p>
            <a:pPr lvl="1"/>
            <a:r>
              <a:rPr lang="en-GB" sz="2000" dirty="0"/>
              <a:t>No </a:t>
            </a:r>
            <a:r>
              <a:rPr lang="en-GB" sz="2000" dirty="0" smtClean="0"/>
              <a:t>prioritisation </a:t>
            </a:r>
            <a:r>
              <a:rPr lang="en-GB" sz="2000" dirty="0"/>
              <a:t>of factors;</a:t>
            </a:r>
          </a:p>
          <a:p>
            <a:pPr lvl="1"/>
            <a:r>
              <a:rPr lang="en-GB" sz="2000" dirty="0"/>
              <a:t>Factors are described too broadly;</a:t>
            </a:r>
          </a:p>
          <a:p>
            <a:pPr lvl="1"/>
            <a:r>
              <a:rPr lang="en-GB" sz="2000" dirty="0"/>
              <a:t>Factors are often opinions not </a:t>
            </a:r>
            <a:r>
              <a:rPr lang="en-GB" sz="2000" dirty="0" smtClean="0"/>
              <a:t>facts (too subjective);</a:t>
            </a:r>
            <a:endParaRPr lang="en-GB" sz="2000" dirty="0"/>
          </a:p>
          <a:p>
            <a:pPr lvl="1"/>
            <a:r>
              <a:rPr lang="en-GB" sz="2000" dirty="0"/>
              <a:t>No </a:t>
            </a:r>
            <a:r>
              <a:rPr lang="en-GB" sz="2000" dirty="0" smtClean="0"/>
              <a:t>recognised </a:t>
            </a:r>
            <a:r>
              <a:rPr lang="en-GB" sz="2000" dirty="0"/>
              <a:t>method to distinguish between strengths and weaknesses, opportunities and threats.</a:t>
            </a:r>
          </a:p>
          <a:p>
            <a:endParaRPr lang="en-GB" dirty="0"/>
          </a:p>
        </p:txBody>
      </p:sp>
    </p:spTree>
    <p:extLst>
      <p:ext uri="{BB962C8B-B14F-4D97-AF65-F5344CB8AC3E}">
        <p14:creationId xmlns:p14="http://schemas.microsoft.com/office/powerpoint/2010/main" val="439109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388424" cy="936104"/>
          </a:xfrm>
        </p:spPr>
        <p:txBody>
          <a:bodyPr/>
          <a:lstStyle/>
          <a:p>
            <a:r>
              <a:rPr lang="en-GB" sz="4400" dirty="0" smtClean="0"/>
              <a:t>Guidelines for Successful SWOT</a:t>
            </a:r>
            <a:endParaRPr lang="en-GB" sz="4400" dirty="0"/>
          </a:p>
        </p:txBody>
      </p:sp>
      <p:sp>
        <p:nvSpPr>
          <p:cNvPr id="3" name="Content Placeholder 2"/>
          <p:cNvSpPr>
            <a:spLocks noGrp="1"/>
          </p:cNvSpPr>
          <p:nvPr>
            <p:ph idx="1"/>
          </p:nvPr>
        </p:nvSpPr>
        <p:spPr>
          <a:xfrm>
            <a:off x="755576" y="2132856"/>
            <a:ext cx="8208912" cy="3886200"/>
          </a:xfrm>
        </p:spPr>
        <p:txBody>
          <a:bodyPr/>
          <a:lstStyle/>
          <a:p>
            <a:r>
              <a:rPr lang="en-GB" sz="2000" dirty="0" smtClean="0"/>
              <a:t>To eliminate </a:t>
            </a:r>
            <a:r>
              <a:rPr lang="en-GB" sz="2000" dirty="0"/>
              <a:t>most of </a:t>
            </a:r>
            <a:r>
              <a:rPr lang="en-GB" sz="2000" dirty="0" smtClean="0"/>
              <a:t>the perceived SWOT limitations </a:t>
            </a:r>
            <a:r>
              <a:rPr lang="en-GB" sz="2000" dirty="0"/>
              <a:t>and improve it's results significantly:</a:t>
            </a:r>
          </a:p>
          <a:p>
            <a:pPr lvl="1"/>
            <a:r>
              <a:rPr lang="en-GB" sz="1800" dirty="0"/>
              <a:t>Factors have to be identified relative to the competitors. </a:t>
            </a:r>
            <a:endParaRPr lang="en-GB" sz="1800" dirty="0" smtClean="0"/>
          </a:p>
          <a:p>
            <a:pPr lvl="2"/>
            <a:r>
              <a:rPr lang="en-GB" sz="1600" dirty="0" smtClean="0"/>
              <a:t>It </a:t>
            </a:r>
            <a:r>
              <a:rPr lang="en-GB" sz="1600" dirty="0"/>
              <a:t>allows specifying whether the factor is a strength or a weakness.</a:t>
            </a:r>
          </a:p>
          <a:p>
            <a:pPr lvl="1"/>
            <a:r>
              <a:rPr lang="en-GB" sz="1800" dirty="0"/>
              <a:t>List between 3 – 5 items for each category. </a:t>
            </a:r>
            <a:endParaRPr lang="en-GB" sz="1800" dirty="0" smtClean="0"/>
          </a:p>
          <a:p>
            <a:pPr lvl="2"/>
            <a:r>
              <a:rPr lang="en-GB" sz="1600" dirty="0" smtClean="0"/>
              <a:t>Prevents </a:t>
            </a:r>
            <a:r>
              <a:rPr lang="en-GB" sz="1600" dirty="0"/>
              <a:t>creating too short or endless lists.</a:t>
            </a:r>
          </a:p>
          <a:p>
            <a:pPr lvl="1"/>
            <a:r>
              <a:rPr lang="en-GB" sz="1800" dirty="0"/>
              <a:t>Items must be clearly defined and as specific as possible. </a:t>
            </a:r>
            <a:endParaRPr lang="en-GB" sz="1800" dirty="0" smtClean="0"/>
          </a:p>
          <a:p>
            <a:pPr lvl="2"/>
            <a:r>
              <a:rPr lang="en-GB" sz="1600" i="1" dirty="0" smtClean="0"/>
              <a:t>For </a:t>
            </a:r>
            <a:r>
              <a:rPr lang="en-GB" sz="1600" i="1" dirty="0"/>
              <a:t>example</a:t>
            </a:r>
            <a:r>
              <a:rPr lang="en-GB" sz="1600" dirty="0"/>
              <a:t>, </a:t>
            </a:r>
            <a:r>
              <a:rPr lang="en-GB" sz="1600" dirty="0" smtClean="0"/>
              <a:t>“brand image” (is vague</a:t>
            </a:r>
            <a:r>
              <a:rPr lang="en-GB" sz="1600" dirty="0"/>
              <a:t>); </a:t>
            </a:r>
            <a:r>
              <a:rPr lang="en-GB" sz="1600" dirty="0" smtClean="0"/>
              <a:t>“strong </a:t>
            </a:r>
            <a:r>
              <a:rPr lang="en-GB" sz="1600" dirty="0"/>
              <a:t>brand </a:t>
            </a:r>
            <a:r>
              <a:rPr lang="en-GB" sz="1600" dirty="0" smtClean="0"/>
              <a:t>image” (is more </a:t>
            </a:r>
            <a:r>
              <a:rPr lang="en-GB" sz="1600" dirty="0"/>
              <a:t>precise); </a:t>
            </a:r>
            <a:r>
              <a:rPr lang="en-GB" sz="1600" dirty="0" smtClean="0"/>
              <a:t>“brand </a:t>
            </a:r>
            <a:r>
              <a:rPr lang="en-GB" sz="1600" dirty="0"/>
              <a:t>image valued at </a:t>
            </a:r>
            <a:r>
              <a:rPr lang="en-GB" sz="1600" dirty="0" smtClean="0"/>
              <a:t>£5 </a:t>
            </a:r>
            <a:r>
              <a:rPr lang="en-GB" sz="1600" dirty="0"/>
              <a:t>billion, which is the most valued brand in the </a:t>
            </a:r>
            <a:r>
              <a:rPr lang="en-GB" sz="1600" dirty="0" smtClean="0"/>
              <a:t>market” </a:t>
            </a:r>
            <a:r>
              <a:rPr lang="en-GB" sz="1600" dirty="0"/>
              <a:t>(very good).</a:t>
            </a:r>
          </a:p>
          <a:p>
            <a:pPr lvl="1"/>
            <a:r>
              <a:rPr lang="en-GB" sz="1800" dirty="0"/>
              <a:t>Rely on facts not opinions. </a:t>
            </a:r>
            <a:endParaRPr lang="en-GB" sz="1800" dirty="0" smtClean="0"/>
          </a:p>
          <a:p>
            <a:pPr lvl="2"/>
            <a:r>
              <a:rPr lang="en-GB" sz="1600" dirty="0" smtClean="0"/>
              <a:t>Find </a:t>
            </a:r>
            <a:r>
              <a:rPr lang="en-GB" sz="1600" dirty="0"/>
              <a:t>some external information or involve someone who could provide an unbiased opinion.</a:t>
            </a:r>
          </a:p>
          <a:p>
            <a:pPr lvl="1"/>
            <a:r>
              <a:rPr lang="en-GB" sz="1800" dirty="0"/>
              <a:t>Factors should be action orientated. </a:t>
            </a:r>
            <a:endParaRPr lang="en-GB" sz="1800" dirty="0" smtClean="0"/>
          </a:p>
          <a:p>
            <a:pPr lvl="2"/>
            <a:r>
              <a:rPr lang="en-GB" sz="1600" i="1" dirty="0" smtClean="0"/>
              <a:t>For </a:t>
            </a:r>
            <a:r>
              <a:rPr lang="en-GB" sz="1600" i="1" dirty="0"/>
              <a:t>example</a:t>
            </a:r>
            <a:r>
              <a:rPr lang="en-GB" sz="1600" dirty="0"/>
              <a:t>, “slow introduction of new products” is action orientated weakness.</a:t>
            </a:r>
          </a:p>
          <a:p>
            <a:pPr lvl="1"/>
            <a:endParaRPr lang="en-GB" dirty="0"/>
          </a:p>
        </p:txBody>
      </p:sp>
    </p:spTree>
    <p:extLst>
      <p:ext uri="{BB962C8B-B14F-4D97-AF65-F5344CB8AC3E}">
        <p14:creationId xmlns:p14="http://schemas.microsoft.com/office/powerpoint/2010/main" val="69144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466" y="836712"/>
            <a:ext cx="8388424" cy="1008112"/>
          </a:xfrm>
        </p:spPr>
        <p:txBody>
          <a:bodyPr/>
          <a:lstStyle/>
          <a:p>
            <a:r>
              <a:rPr lang="en-GB" sz="4400" dirty="0" smtClean="0"/>
              <a:t>From SWOT to TOWS Analysis</a:t>
            </a:r>
            <a:endParaRPr lang="en-GB" sz="4400" dirty="0"/>
          </a:p>
        </p:txBody>
      </p:sp>
      <p:sp>
        <p:nvSpPr>
          <p:cNvPr id="3" name="Content Placeholder 2"/>
          <p:cNvSpPr>
            <a:spLocks noGrp="1"/>
          </p:cNvSpPr>
          <p:nvPr>
            <p:ph idx="1"/>
          </p:nvPr>
        </p:nvSpPr>
        <p:spPr>
          <a:xfrm>
            <a:off x="755576" y="2132856"/>
            <a:ext cx="7920880" cy="3886200"/>
          </a:xfrm>
        </p:spPr>
        <p:txBody>
          <a:bodyPr/>
          <a:lstStyle/>
          <a:p>
            <a:r>
              <a:rPr lang="en-GB" dirty="0"/>
              <a:t>A TOWS analysis involves the same basic process of listing strengths, weaknesses, opportunities and threats as a SWOT analysis, but with a TOWS analysis, threats and opportunities are examined first and weaknesses and strengths are examined last. </a:t>
            </a:r>
            <a:endParaRPr lang="en-GB" dirty="0" smtClean="0"/>
          </a:p>
          <a:p>
            <a:r>
              <a:rPr lang="en-GB" dirty="0" smtClean="0"/>
              <a:t>After </a:t>
            </a:r>
            <a:r>
              <a:rPr lang="en-GB" dirty="0"/>
              <a:t>creating </a:t>
            </a:r>
            <a:r>
              <a:rPr lang="en-GB" dirty="0" smtClean="0"/>
              <a:t>these lists, </a:t>
            </a:r>
            <a:r>
              <a:rPr lang="en-GB" dirty="0"/>
              <a:t>managers examine ways the company can take advantage of opportunities and </a:t>
            </a:r>
            <a:r>
              <a:rPr lang="en-GB" dirty="0" smtClean="0"/>
              <a:t>minimise </a:t>
            </a:r>
            <a:r>
              <a:rPr lang="en-GB" dirty="0"/>
              <a:t>threats by exploiting strengths and overcoming weaknesses.</a:t>
            </a:r>
          </a:p>
        </p:txBody>
      </p:sp>
    </p:spTree>
    <p:extLst>
      <p:ext uri="{BB962C8B-B14F-4D97-AF65-F5344CB8AC3E}">
        <p14:creationId xmlns:p14="http://schemas.microsoft.com/office/powerpoint/2010/main" val="1963131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152128"/>
          </a:xfrm>
        </p:spPr>
        <p:txBody>
          <a:bodyPr/>
          <a:lstStyle/>
          <a:p>
            <a:r>
              <a:rPr lang="en-GB" dirty="0" smtClean="0"/>
              <a:t>TOWS Analysis</a:t>
            </a:r>
            <a:endParaRPr lang="en-GB" dirty="0"/>
          </a:p>
        </p:txBody>
      </p:sp>
      <p:sp>
        <p:nvSpPr>
          <p:cNvPr id="3" name="Content Placeholder 2"/>
          <p:cNvSpPr>
            <a:spLocks noGrp="1"/>
          </p:cNvSpPr>
          <p:nvPr>
            <p:ph idx="1"/>
          </p:nvPr>
        </p:nvSpPr>
        <p:spPr>
          <a:xfrm>
            <a:off x="755576" y="2132856"/>
            <a:ext cx="8064896" cy="3886200"/>
          </a:xfrm>
        </p:spPr>
        <p:txBody>
          <a:bodyPr/>
          <a:lstStyle/>
          <a:p>
            <a:r>
              <a:rPr lang="en-GB" dirty="0"/>
              <a:t>SWOT or TOWS analysis helps you get a better understanding of the strategic choices that you face. (Remember that "strategy" is the art of determining how you'll "win" in business and life.) It helps you ask, and answer, the following questions: How do you:</a:t>
            </a:r>
          </a:p>
          <a:p>
            <a:r>
              <a:rPr lang="en-GB" dirty="0"/>
              <a:t>Make the most of your strengths?</a:t>
            </a:r>
          </a:p>
          <a:p>
            <a:r>
              <a:rPr lang="en-GB" dirty="0"/>
              <a:t>Circumvent your weaknesses?</a:t>
            </a:r>
          </a:p>
          <a:p>
            <a:r>
              <a:rPr lang="en-GB" dirty="0" smtClean="0"/>
              <a:t>Capitalise </a:t>
            </a:r>
            <a:r>
              <a:rPr lang="en-GB" dirty="0"/>
              <a:t>on your opportunities?</a:t>
            </a:r>
          </a:p>
          <a:p>
            <a:r>
              <a:rPr lang="en-GB" dirty="0"/>
              <a:t>Manage your threats?</a:t>
            </a:r>
          </a:p>
          <a:p>
            <a:endParaRPr lang="en-GB" dirty="0"/>
          </a:p>
        </p:txBody>
      </p:sp>
    </p:spTree>
    <p:extLst>
      <p:ext uri="{BB962C8B-B14F-4D97-AF65-F5344CB8AC3E}">
        <p14:creationId xmlns:p14="http://schemas.microsoft.com/office/powerpoint/2010/main" val="530006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strategy4u.com/assessment_tools/porters_five_forces/porters_five_forces_lg.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399" y="436384"/>
            <a:ext cx="7954065" cy="572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630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008112"/>
          </a:xfrm>
        </p:spPr>
        <p:txBody>
          <a:bodyPr/>
          <a:lstStyle/>
          <a:p>
            <a:r>
              <a:rPr lang="en-GB" dirty="0" smtClean="0"/>
              <a:t>TOWS Matrix</a:t>
            </a:r>
            <a:endParaRPr lang="en-GB" dirty="0"/>
          </a:p>
        </p:txBody>
      </p:sp>
      <p:sp>
        <p:nvSpPr>
          <p:cNvPr id="3" name="Content Placeholder 2"/>
          <p:cNvSpPr>
            <a:spLocks noGrp="1"/>
          </p:cNvSpPr>
          <p:nvPr>
            <p:ph idx="1"/>
          </p:nvPr>
        </p:nvSpPr>
        <p:spPr>
          <a:xfrm>
            <a:off x="467544" y="2132856"/>
            <a:ext cx="1872208" cy="3886200"/>
          </a:xfrm>
        </p:spPr>
        <p:txBody>
          <a:bodyPr/>
          <a:lstStyle/>
          <a:p>
            <a:r>
              <a:rPr lang="en-GB" sz="1400" dirty="0"/>
              <a:t>M</a:t>
            </a:r>
            <a:r>
              <a:rPr lang="en-GB" sz="1400" dirty="0" smtClean="0"/>
              <a:t>atch </a:t>
            </a:r>
            <a:r>
              <a:rPr lang="en-GB" sz="1400" dirty="0"/>
              <a:t>external opportunities and threats with your internal strengths and weaknesses</a:t>
            </a:r>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1628800"/>
            <a:ext cx="6610350"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434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224136"/>
          </a:xfrm>
        </p:spPr>
        <p:txBody>
          <a:bodyPr/>
          <a:lstStyle/>
          <a:p>
            <a:r>
              <a:rPr lang="en-GB" dirty="0" smtClean="0"/>
              <a:t>TOWS Example</a:t>
            </a:r>
            <a:endParaRPr lang="en-GB"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218" y="1844824"/>
            <a:ext cx="791527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5025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208912" cy="936104"/>
          </a:xfrm>
        </p:spPr>
        <p:txBody>
          <a:bodyPr/>
          <a:lstStyle/>
          <a:p>
            <a:r>
              <a:rPr lang="en-GB" dirty="0" smtClean="0"/>
              <a:t>Summary: </a:t>
            </a:r>
            <a:r>
              <a:rPr lang="en-GB" sz="4400" dirty="0" smtClean="0"/>
              <a:t>Which Technique?</a:t>
            </a:r>
            <a:endParaRPr lang="en-GB" sz="4400" dirty="0"/>
          </a:p>
        </p:txBody>
      </p:sp>
      <p:sp>
        <p:nvSpPr>
          <p:cNvPr id="3" name="Content Placeholder 2"/>
          <p:cNvSpPr>
            <a:spLocks noGrp="1"/>
          </p:cNvSpPr>
          <p:nvPr>
            <p:ph idx="1"/>
          </p:nvPr>
        </p:nvSpPr>
        <p:spPr>
          <a:xfrm>
            <a:off x="1043608" y="2348880"/>
            <a:ext cx="7848872" cy="2952328"/>
          </a:xfrm>
        </p:spPr>
        <p:txBody>
          <a:bodyPr/>
          <a:lstStyle/>
          <a:p>
            <a:pPr eaLnBrk="1" hangingPunct="1"/>
            <a:r>
              <a:rPr lang="en-GB" altLang="en-US" sz="2000" dirty="0"/>
              <a:t>Porter’s 5F has a narrower scope than PEST.</a:t>
            </a:r>
          </a:p>
          <a:p>
            <a:pPr lvl="1" eaLnBrk="1" hangingPunct="1"/>
            <a:r>
              <a:rPr lang="en-GB" altLang="en-US" sz="1800" dirty="0"/>
              <a:t>Pretty much any organisation is susceptible to influences from suppliers, customers, competitors etc.</a:t>
            </a:r>
          </a:p>
          <a:p>
            <a:pPr eaLnBrk="1" hangingPunct="1"/>
            <a:r>
              <a:rPr lang="en-GB" altLang="en-US" sz="2000" dirty="0"/>
              <a:t>Some organisations are </a:t>
            </a:r>
            <a:r>
              <a:rPr lang="en-GB" altLang="en-US" sz="2000" i="1" dirty="0"/>
              <a:t>particularly</a:t>
            </a:r>
            <a:r>
              <a:rPr lang="en-GB" altLang="en-US" sz="2000" dirty="0"/>
              <a:t> vulnerable to </a:t>
            </a:r>
            <a:r>
              <a:rPr lang="en-GB" altLang="en-US" sz="2000" dirty="0" smtClean="0"/>
              <a:t>certain external influences</a:t>
            </a:r>
            <a:r>
              <a:rPr lang="en-GB" altLang="en-US" sz="2000" dirty="0"/>
              <a:t>, </a:t>
            </a:r>
            <a:r>
              <a:rPr lang="en-GB" altLang="en-US" sz="2000" dirty="0" smtClean="0"/>
              <a:t>e.g.</a:t>
            </a:r>
            <a:endParaRPr lang="en-GB" altLang="en-US" sz="2000" dirty="0"/>
          </a:p>
          <a:p>
            <a:pPr lvl="1" eaLnBrk="1" hangingPunct="1"/>
            <a:r>
              <a:rPr lang="en-GB" altLang="en-US" sz="1800" dirty="0"/>
              <a:t>highly regulated industries;</a:t>
            </a:r>
          </a:p>
          <a:p>
            <a:pPr lvl="1" eaLnBrk="1" hangingPunct="1"/>
            <a:r>
              <a:rPr lang="en-GB" altLang="en-US" sz="1800" dirty="0"/>
              <a:t>changes in fashion, technology and so on</a:t>
            </a:r>
            <a:r>
              <a:rPr lang="en-GB" altLang="en-US" sz="1800" dirty="0" smtClean="0"/>
              <a:t>.</a:t>
            </a:r>
          </a:p>
          <a:p>
            <a:pPr eaLnBrk="1" hangingPunct="1"/>
            <a:r>
              <a:rPr lang="en-GB" altLang="en-US" sz="2000" dirty="0" smtClean="0"/>
              <a:t>Requirement to Identify both External and Internal Environment Factors</a:t>
            </a:r>
          </a:p>
          <a:p>
            <a:pPr lvl="1" eaLnBrk="1" hangingPunct="1"/>
            <a:r>
              <a:rPr lang="en-GB" altLang="en-US" sz="1800" dirty="0" smtClean="0"/>
              <a:t>Assess Strengths and Weaknesses</a:t>
            </a:r>
          </a:p>
          <a:p>
            <a:pPr lvl="1" eaLnBrk="1" hangingPunct="1"/>
            <a:r>
              <a:rPr lang="en-GB" altLang="en-US" sz="1800" dirty="0" smtClean="0"/>
              <a:t>Opportunities and Threats</a:t>
            </a:r>
          </a:p>
          <a:p>
            <a:pPr eaLnBrk="1" hangingPunct="1"/>
            <a:r>
              <a:rPr lang="en-GB" altLang="en-US" sz="2000" dirty="0" smtClean="0"/>
              <a:t>Develop Business Strategies to </a:t>
            </a:r>
            <a:r>
              <a:rPr lang="en-GB" sz="2000" dirty="0"/>
              <a:t>Match external opportunities and threats with your internal strengths and </a:t>
            </a:r>
            <a:r>
              <a:rPr lang="en-GB" sz="2000" dirty="0" smtClean="0"/>
              <a:t>weaknesses</a:t>
            </a:r>
            <a:r>
              <a:rPr lang="en-GB" altLang="en-US" sz="2000" dirty="0" smtClean="0"/>
              <a:t> </a:t>
            </a:r>
            <a:endParaRPr lang="en-GB" altLang="en-US" sz="2000" dirty="0"/>
          </a:p>
        </p:txBody>
      </p:sp>
      <p:sp>
        <p:nvSpPr>
          <p:cNvPr id="4" name="Text Box 22"/>
          <p:cNvSpPr txBox="1">
            <a:spLocks noChangeArrowheads="1"/>
          </p:cNvSpPr>
          <p:nvPr/>
        </p:nvSpPr>
        <p:spPr bwMode="auto">
          <a:xfrm rot="16200000">
            <a:off x="-114251" y="1950191"/>
            <a:ext cx="13051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Tahoma" pitchFamily="34" charset="0"/>
              </a:defRPr>
            </a:lvl1pPr>
            <a:lvl2pPr marL="742950" indent="-285750" eaLnBrk="0" hangingPunct="0">
              <a:defRPr sz="2400">
                <a:solidFill>
                  <a:schemeClr val="tx2"/>
                </a:solidFill>
                <a:latin typeface="Tahoma" pitchFamily="34" charset="0"/>
              </a:defRPr>
            </a:lvl2pPr>
            <a:lvl3pPr marL="1143000" indent="-228600" eaLnBrk="0" hangingPunct="0">
              <a:defRPr sz="2400">
                <a:solidFill>
                  <a:schemeClr val="tx2"/>
                </a:solidFill>
                <a:latin typeface="Tahoma" pitchFamily="34" charset="0"/>
              </a:defRPr>
            </a:lvl3pPr>
            <a:lvl4pPr marL="1600200" indent="-228600" eaLnBrk="0" hangingPunct="0">
              <a:defRPr sz="2400">
                <a:solidFill>
                  <a:schemeClr val="tx2"/>
                </a:solidFill>
                <a:latin typeface="Tahoma" pitchFamily="34" charset="0"/>
              </a:defRPr>
            </a:lvl4pPr>
            <a:lvl5pPr marL="2057400" indent="-228600" eaLnBrk="0" hangingPunct="0">
              <a:defRPr sz="2400">
                <a:solidFill>
                  <a:schemeClr val="tx2"/>
                </a:solidFill>
                <a:latin typeface="Tahoma" pitchFamily="34" charset="0"/>
              </a:defRPr>
            </a:lvl5pPr>
            <a:lvl6pPr marL="2514600" indent="-228600" algn="ctr" eaLnBrk="0" fontAlgn="base" hangingPunct="0">
              <a:spcBef>
                <a:spcPct val="0"/>
              </a:spcBef>
              <a:spcAft>
                <a:spcPct val="0"/>
              </a:spcAft>
              <a:defRPr sz="2400">
                <a:solidFill>
                  <a:schemeClr val="tx2"/>
                </a:solidFill>
                <a:latin typeface="Tahoma" pitchFamily="34" charset="0"/>
              </a:defRPr>
            </a:lvl6pPr>
            <a:lvl7pPr marL="2971800" indent="-228600" algn="ctr" eaLnBrk="0" fontAlgn="base" hangingPunct="0">
              <a:spcBef>
                <a:spcPct val="0"/>
              </a:spcBef>
              <a:spcAft>
                <a:spcPct val="0"/>
              </a:spcAft>
              <a:defRPr sz="2400">
                <a:solidFill>
                  <a:schemeClr val="tx2"/>
                </a:solidFill>
                <a:latin typeface="Tahoma" pitchFamily="34" charset="0"/>
              </a:defRPr>
            </a:lvl7pPr>
            <a:lvl8pPr marL="3429000" indent="-228600" algn="ctr" eaLnBrk="0" fontAlgn="base" hangingPunct="0">
              <a:spcBef>
                <a:spcPct val="0"/>
              </a:spcBef>
              <a:spcAft>
                <a:spcPct val="0"/>
              </a:spcAft>
              <a:defRPr sz="2400">
                <a:solidFill>
                  <a:schemeClr val="tx2"/>
                </a:solidFill>
                <a:latin typeface="Tahoma" pitchFamily="34" charset="0"/>
              </a:defRPr>
            </a:lvl8pPr>
            <a:lvl9pPr marL="3886200" indent="-228600" algn="ctr" eaLnBrk="0" fontAlgn="base" hangingPunct="0">
              <a:spcBef>
                <a:spcPct val="0"/>
              </a:spcBef>
              <a:spcAft>
                <a:spcPct val="0"/>
              </a:spcAft>
              <a:defRPr sz="2400">
                <a:solidFill>
                  <a:schemeClr val="tx2"/>
                </a:solidFill>
                <a:latin typeface="Tahoma" pitchFamily="34" charset="0"/>
              </a:defRPr>
            </a:lvl9pPr>
          </a:lstStyle>
          <a:p>
            <a:pPr eaLnBrk="1" hangingPunct="1"/>
            <a:r>
              <a:rPr lang="en-GB" altLang="en-US" sz="1600" b="1" dirty="0">
                <a:solidFill>
                  <a:srgbClr val="C00000"/>
                </a:solidFill>
              </a:rPr>
              <a:t>Porter’s 5F</a:t>
            </a:r>
          </a:p>
        </p:txBody>
      </p:sp>
      <p:sp>
        <p:nvSpPr>
          <p:cNvPr id="5" name="AutoShape 24"/>
          <p:cNvSpPr>
            <a:spLocks/>
          </p:cNvSpPr>
          <p:nvPr/>
        </p:nvSpPr>
        <p:spPr bwMode="auto">
          <a:xfrm>
            <a:off x="708195" y="1628801"/>
            <a:ext cx="310931" cy="1008112"/>
          </a:xfrm>
          <a:prstGeom prst="leftBrace">
            <a:avLst>
              <a:gd name="adj1" fmla="val 28810"/>
              <a:gd name="adj2" fmla="val 50000"/>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2"/>
                </a:solidFill>
                <a:latin typeface="Tahoma" pitchFamily="34" charset="0"/>
              </a:defRPr>
            </a:lvl1pPr>
            <a:lvl2pPr marL="742950" indent="-285750" eaLnBrk="0" hangingPunct="0">
              <a:defRPr sz="2400">
                <a:solidFill>
                  <a:schemeClr val="tx2"/>
                </a:solidFill>
                <a:latin typeface="Tahoma" pitchFamily="34" charset="0"/>
              </a:defRPr>
            </a:lvl2pPr>
            <a:lvl3pPr marL="1143000" indent="-228600" eaLnBrk="0" hangingPunct="0">
              <a:defRPr sz="2400">
                <a:solidFill>
                  <a:schemeClr val="tx2"/>
                </a:solidFill>
                <a:latin typeface="Tahoma" pitchFamily="34" charset="0"/>
              </a:defRPr>
            </a:lvl3pPr>
            <a:lvl4pPr marL="1600200" indent="-228600" eaLnBrk="0" hangingPunct="0">
              <a:defRPr sz="2400">
                <a:solidFill>
                  <a:schemeClr val="tx2"/>
                </a:solidFill>
                <a:latin typeface="Tahoma" pitchFamily="34" charset="0"/>
              </a:defRPr>
            </a:lvl4pPr>
            <a:lvl5pPr marL="2057400" indent="-228600" eaLnBrk="0" hangingPunct="0">
              <a:defRPr sz="2400">
                <a:solidFill>
                  <a:schemeClr val="tx2"/>
                </a:solidFill>
                <a:latin typeface="Tahoma" pitchFamily="34" charset="0"/>
              </a:defRPr>
            </a:lvl5pPr>
            <a:lvl6pPr marL="2514600" indent="-228600" algn="ctr" eaLnBrk="0" fontAlgn="base" hangingPunct="0">
              <a:spcBef>
                <a:spcPct val="0"/>
              </a:spcBef>
              <a:spcAft>
                <a:spcPct val="0"/>
              </a:spcAft>
              <a:defRPr sz="2400">
                <a:solidFill>
                  <a:schemeClr val="tx2"/>
                </a:solidFill>
                <a:latin typeface="Tahoma" pitchFamily="34" charset="0"/>
              </a:defRPr>
            </a:lvl6pPr>
            <a:lvl7pPr marL="2971800" indent="-228600" algn="ctr" eaLnBrk="0" fontAlgn="base" hangingPunct="0">
              <a:spcBef>
                <a:spcPct val="0"/>
              </a:spcBef>
              <a:spcAft>
                <a:spcPct val="0"/>
              </a:spcAft>
              <a:defRPr sz="2400">
                <a:solidFill>
                  <a:schemeClr val="tx2"/>
                </a:solidFill>
                <a:latin typeface="Tahoma" pitchFamily="34" charset="0"/>
              </a:defRPr>
            </a:lvl7pPr>
            <a:lvl8pPr marL="3429000" indent="-228600" algn="ctr" eaLnBrk="0" fontAlgn="base" hangingPunct="0">
              <a:spcBef>
                <a:spcPct val="0"/>
              </a:spcBef>
              <a:spcAft>
                <a:spcPct val="0"/>
              </a:spcAft>
              <a:defRPr sz="2400">
                <a:solidFill>
                  <a:schemeClr val="tx2"/>
                </a:solidFill>
                <a:latin typeface="Tahoma" pitchFamily="34" charset="0"/>
              </a:defRPr>
            </a:lvl8pPr>
            <a:lvl9pPr marL="3886200" indent="-228600" algn="ctr" eaLnBrk="0" fontAlgn="base" hangingPunct="0">
              <a:spcBef>
                <a:spcPct val="0"/>
              </a:spcBef>
              <a:spcAft>
                <a:spcPct val="0"/>
              </a:spcAft>
              <a:defRPr sz="2400">
                <a:solidFill>
                  <a:schemeClr val="tx2"/>
                </a:solidFill>
                <a:latin typeface="Tahoma" pitchFamily="34" charset="0"/>
              </a:defRPr>
            </a:lvl9pPr>
          </a:lstStyle>
          <a:p>
            <a:pPr eaLnBrk="1" hangingPunct="1"/>
            <a:endParaRPr lang="en-US" altLang="en-US"/>
          </a:p>
        </p:txBody>
      </p:sp>
      <p:sp>
        <p:nvSpPr>
          <p:cNvPr id="6" name="Text Box 23"/>
          <p:cNvSpPr txBox="1">
            <a:spLocks noChangeArrowheads="1"/>
          </p:cNvSpPr>
          <p:nvPr/>
        </p:nvSpPr>
        <p:spPr bwMode="auto">
          <a:xfrm rot="16200000">
            <a:off x="184582" y="3219230"/>
            <a:ext cx="7008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Tahoma" pitchFamily="34" charset="0"/>
              </a:defRPr>
            </a:lvl1pPr>
            <a:lvl2pPr marL="742950" indent="-285750" eaLnBrk="0" hangingPunct="0">
              <a:defRPr sz="2400">
                <a:solidFill>
                  <a:schemeClr val="tx2"/>
                </a:solidFill>
                <a:latin typeface="Tahoma" pitchFamily="34" charset="0"/>
              </a:defRPr>
            </a:lvl2pPr>
            <a:lvl3pPr marL="1143000" indent="-228600" eaLnBrk="0" hangingPunct="0">
              <a:defRPr sz="2400">
                <a:solidFill>
                  <a:schemeClr val="tx2"/>
                </a:solidFill>
                <a:latin typeface="Tahoma" pitchFamily="34" charset="0"/>
              </a:defRPr>
            </a:lvl3pPr>
            <a:lvl4pPr marL="1600200" indent="-228600" eaLnBrk="0" hangingPunct="0">
              <a:defRPr sz="2400">
                <a:solidFill>
                  <a:schemeClr val="tx2"/>
                </a:solidFill>
                <a:latin typeface="Tahoma" pitchFamily="34" charset="0"/>
              </a:defRPr>
            </a:lvl4pPr>
            <a:lvl5pPr marL="2057400" indent="-228600" eaLnBrk="0" hangingPunct="0">
              <a:defRPr sz="2400">
                <a:solidFill>
                  <a:schemeClr val="tx2"/>
                </a:solidFill>
                <a:latin typeface="Tahoma" pitchFamily="34" charset="0"/>
              </a:defRPr>
            </a:lvl5pPr>
            <a:lvl6pPr marL="2514600" indent="-228600" algn="ctr" eaLnBrk="0" fontAlgn="base" hangingPunct="0">
              <a:spcBef>
                <a:spcPct val="0"/>
              </a:spcBef>
              <a:spcAft>
                <a:spcPct val="0"/>
              </a:spcAft>
              <a:defRPr sz="2400">
                <a:solidFill>
                  <a:schemeClr val="tx2"/>
                </a:solidFill>
                <a:latin typeface="Tahoma" pitchFamily="34" charset="0"/>
              </a:defRPr>
            </a:lvl6pPr>
            <a:lvl7pPr marL="2971800" indent="-228600" algn="ctr" eaLnBrk="0" fontAlgn="base" hangingPunct="0">
              <a:spcBef>
                <a:spcPct val="0"/>
              </a:spcBef>
              <a:spcAft>
                <a:spcPct val="0"/>
              </a:spcAft>
              <a:defRPr sz="2400">
                <a:solidFill>
                  <a:schemeClr val="tx2"/>
                </a:solidFill>
                <a:latin typeface="Tahoma" pitchFamily="34" charset="0"/>
              </a:defRPr>
            </a:lvl7pPr>
            <a:lvl8pPr marL="3429000" indent="-228600" algn="ctr" eaLnBrk="0" fontAlgn="base" hangingPunct="0">
              <a:spcBef>
                <a:spcPct val="0"/>
              </a:spcBef>
              <a:spcAft>
                <a:spcPct val="0"/>
              </a:spcAft>
              <a:defRPr sz="2400">
                <a:solidFill>
                  <a:schemeClr val="tx2"/>
                </a:solidFill>
                <a:latin typeface="Tahoma" pitchFamily="34" charset="0"/>
              </a:defRPr>
            </a:lvl8pPr>
            <a:lvl9pPr marL="3886200" indent="-228600" algn="ctr" eaLnBrk="0" fontAlgn="base" hangingPunct="0">
              <a:spcBef>
                <a:spcPct val="0"/>
              </a:spcBef>
              <a:spcAft>
                <a:spcPct val="0"/>
              </a:spcAft>
              <a:defRPr sz="2400">
                <a:solidFill>
                  <a:schemeClr val="tx2"/>
                </a:solidFill>
                <a:latin typeface="Tahoma" pitchFamily="34" charset="0"/>
              </a:defRPr>
            </a:lvl9pPr>
          </a:lstStyle>
          <a:p>
            <a:pPr eaLnBrk="1" hangingPunct="1"/>
            <a:r>
              <a:rPr lang="en-GB" altLang="en-US" sz="1600" b="1" dirty="0"/>
              <a:t>PEST</a:t>
            </a:r>
          </a:p>
        </p:txBody>
      </p:sp>
      <p:sp>
        <p:nvSpPr>
          <p:cNvPr id="7" name="AutoShape 25"/>
          <p:cNvSpPr>
            <a:spLocks/>
          </p:cNvSpPr>
          <p:nvPr/>
        </p:nvSpPr>
        <p:spPr bwMode="auto">
          <a:xfrm>
            <a:off x="704275" y="2772051"/>
            <a:ext cx="314852" cy="1296988"/>
          </a:xfrm>
          <a:prstGeom prst="leftBrace">
            <a:avLst>
              <a:gd name="adj1" fmla="val 41429"/>
              <a:gd name="adj2" fmla="val 50000"/>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2"/>
                </a:solidFill>
                <a:latin typeface="Tahoma" pitchFamily="34" charset="0"/>
              </a:defRPr>
            </a:lvl1pPr>
            <a:lvl2pPr marL="742950" indent="-285750" eaLnBrk="0" hangingPunct="0">
              <a:defRPr sz="2400">
                <a:solidFill>
                  <a:schemeClr val="tx2"/>
                </a:solidFill>
                <a:latin typeface="Tahoma" pitchFamily="34" charset="0"/>
              </a:defRPr>
            </a:lvl2pPr>
            <a:lvl3pPr marL="1143000" indent="-228600" eaLnBrk="0" hangingPunct="0">
              <a:defRPr sz="2400">
                <a:solidFill>
                  <a:schemeClr val="tx2"/>
                </a:solidFill>
                <a:latin typeface="Tahoma" pitchFamily="34" charset="0"/>
              </a:defRPr>
            </a:lvl3pPr>
            <a:lvl4pPr marL="1600200" indent="-228600" eaLnBrk="0" hangingPunct="0">
              <a:defRPr sz="2400">
                <a:solidFill>
                  <a:schemeClr val="tx2"/>
                </a:solidFill>
                <a:latin typeface="Tahoma" pitchFamily="34" charset="0"/>
              </a:defRPr>
            </a:lvl4pPr>
            <a:lvl5pPr marL="2057400" indent="-228600" eaLnBrk="0" hangingPunct="0">
              <a:defRPr sz="2400">
                <a:solidFill>
                  <a:schemeClr val="tx2"/>
                </a:solidFill>
                <a:latin typeface="Tahoma" pitchFamily="34" charset="0"/>
              </a:defRPr>
            </a:lvl5pPr>
            <a:lvl6pPr marL="2514600" indent="-228600" algn="ctr" eaLnBrk="0" fontAlgn="base" hangingPunct="0">
              <a:spcBef>
                <a:spcPct val="0"/>
              </a:spcBef>
              <a:spcAft>
                <a:spcPct val="0"/>
              </a:spcAft>
              <a:defRPr sz="2400">
                <a:solidFill>
                  <a:schemeClr val="tx2"/>
                </a:solidFill>
                <a:latin typeface="Tahoma" pitchFamily="34" charset="0"/>
              </a:defRPr>
            </a:lvl6pPr>
            <a:lvl7pPr marL="2971800" indent="-228600" algn="ctr" eaLnBrk="0" fontAlgn="base" hangingPunct="0">
              <a:spcBef>
                <a:spcPct val="0"/>
              </a:spcBef>
              <a:spcAft>
                <a:spcPct val="0"/>
              </a:spcAft>
              <a:defRPr sz="2400">
                <a:solidFill>
                  <a:schemeClr val="tx2"/>
                </a:solidFill>
                <a:latin typeface="Tahoma" pitchFamily="34" charset="0"/>
              </a:defRPr>
            </a:lvl7pPr>
            <a:lvl8pPr marL="3429000" indent="-228600" algn="ctr" eaLnBrk="0" fontAlgn="base" hangingPunct="0">
              <a:spcBef>
                <a:spcPct val="0"/>
              </a:spcBef>
              <a:spcAft>
                <a:spcPct val="0"/>
              </a:spcAft>
              <a:defRPr sz="2400">
                <a:solidFill>
                  <a:schemeClr val="tx2"/>
                </a:solidFill>
                <a:latin typeface="Tahoma" pitchFamily="34" charset="0"/>
              </a:defRPr>
            </a:lvl8pPr>
            <a:lvl9pPr marL="3886200" indent="-228600" algn="ctr" eaLnBrk="0" fontAlgn="base" hangingPunct="0">
              <a:spcBef>
                <a:spcPct val="0"/>
              </a:spcBef>
              <a:spcAft>
                <a:spcPct val="0"/>
              </a:spcAft>
              <a:defRPr sz="2400">
                <a:solidFill>
                  <a:schemeClr val="tx2"/>
                </a:solidFill>
                <a:latin typeface="Tahoma" pitchFamily="34" charset="0"/>
              </a:defRPr>
            </a:lvl9pPr>
          </a:lstStyle>
          <a:p>
            <a:pPr eaLnBrk="1" hangingPunct="1"/>
            <a:endParaRPr lang="en-US" altLang="en-US"/>
          </a:p>
        </p:txBody>
      </p:sp>
      <p:sp>
        <p:nvSpPr>
          <p:cNvPr id="8" name="Text Box 22"/>
          <p:cNvSpPr txBox="1">
            <a:spLocks noChangeArrowheads="1"/>
          </p:cNvSpPr>
          <p:nvPr/>
        </p:nvSpPr>
        <p:spPr bwMode="auto">
          <a:xfrm rot="16200000">
            <a:off x="181380" y="4456730"/>
            <a:ext cx="8098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Tahoma" pitchFamily="34" charset="0"/>
              </a:defRPr>
            </a:lvl1pPr>
            <a:lvl2pPr marL="742950" indent="-285750" eaLnBrk="0" hangingPunct="0">
              <a:defRPr sz="2400">
                <a:solidFill>
                  <a:schemeClr val="tx2"/>
                </a:solidFill>
                <a:latin typeface="Tahoma" pitchFamily="34" charset="0"/>
              </a:defRPr>
            </a:lvl2pPr>
            <a:lvl3pPr marL="1143000" indent="-228600" eaLnBrk="0" hangingPunct="0">
              <a:defRPr sz="2400">
                <a:solidFill>
                  <a:schemeClr val="tx2"/>
                </a:solidFill>
                <a:latin typeface="Tahoma" pitchFamily="34" charset="0"/>
              </a:defRPr>
            </a:lvl3pPr>
            <a:lvl4pPr marL="1600200" indent="-228600" eaLnBrk="0" hangingPunct="0">
              <a:defRPr sz="2400">
                <a:solidFill>
                  <a:schemeClr val="tx2"/>
                </a:solidFill>
                <a:latin typeface="Tahoma" pitchFamily="34" charset="0"/>
              </a:defRPr>
            </a:lvl4pPr>
            <a:lvl5pPr marL="2057400" indent="-228600" eaLnBrk="0" hangingPunct="0">
              <a:defRPr sz="2400">
                <a:solidFill>
                  <a:schemeClr val="tx2"/>
                </a:solidFill>
                <a:latin typeface="Tahoma" pitchFamily="34" charset="0"/>
              </a:defRPr>
            </a:lvl5pPr>
            <a:lvl6pPr marL="2514600" indent="-228600" algn="ctr" eaLnBrk="0" fontAlgn="base" hangingPunct="0">
              <a:spcBef>
                <a:spcPct val="0"/>
              </a:spcBef>
              <a:spcAft>
                <a:spcPct val="0"/>
              </a:spcAft>
              <a:defRPr sz="2400">
                <a:solidFill>
                  <a:schemeClr val="tx2"/>
                </a:solidFill>
                <a:latin typeface="Tahoma" pitchFamily="34" charset="0"/>
              </a:defRPr>
            </a:lvl6pPr>
            <a:lvl7pPr marL="2971800" indent="-228600" algn="ctr" eaLnBrk="0" fontAlgn="base" hangingPunct="0">
              <a:spcBef>
                <a:spcPct val="0"/>
              </a:spcBef>
              <a:spcAft>
                <a:spcPct val="0"/>
              </a:spcAft>
              <a:defRPr sz="2400">
                <a:solidFill>
                  <a:schemeClr val="tx2"/>
                </a:solidFill>
                <a:latin typeface="Tahoma" pitchFamily="34" charset="0"/>
              </a:defRPr>
            </a:lvl7pPr>
            <a:lvl8pPr marL="3429000" indent="-228600" algn="ctr" eaLnBrk="0" fontAlgn="base" hangingPunct="0">
              <a:spcBef>
                <a:spcPct val="0"/>
              </a:spcBef>
              <a:spcAft>
                <a:spcPct val="0"/>
              </a:spcAft>
              <a:defRPr sz="2400">
                <a:solidFill>
                  <a:schemeClr val="tx2"/>
                </a:solidFill>
                <a:latin typeface="Tahoma" pitchFamily="34" charset="0"/>
              </a:defRPr>
            </a:lvl8pPr>
            <a:lvl9pPr marL="3886200" indent="-228600" algn="ctr" eaLnBrk="0" fontAlgn="base" hangingPunct="0">
              <a:spcBef>
                <a:spcPct val="0"/>
              </a:spcBef>
              <a:spcAft>
                <a:spcPct val="0"/>
              </a:spcAft>
              <a:defRPr sz="2400">
                <a:solidFill>
                  <a:schemeClr val="tx2"/>
                </a:solidFill>
                <a:latin typeface="Tahoma" pitchFamily="34" charset="0"/>
              </a:defRPr>
            </a:lvl9pPr>
          </a:lstStyle>
          <a:p>
            <a:pPr eaLnBrk="1" hangingPunct="1"/>
            <a:r>
              <a:rPr lang="en-GB" altLang="en-US" sz="1600" b="1" dirty="0" smtClean="0">
                <a:solidFill>
                  <a:srgbClr val="0070C0"/>
                </a:solidFill>
              </a:rPr>
              <a:t>SWOT</a:t>
            </a:r>
            <a:endParaRPr lang="en-GB" altLang="en-US" sz="1600" b="1" dirty="0">
              <a:solidFill>
                <a:srgbClr val="0070C0"/>
              </a:solidFill>
            </a:endParaRPr>
          </a:p>
        </p:txBody>
      </p:sp>
      <p:sp>
        <p:nvSpPr>
          <p:cNvPr id="9" name="AutoShape 24"/>
          <p:cNvSpPr>
            <a:spLocks/>
          </p:cNvSpPr>
          <p:nvPr/>
        </p:nvSpPr>
        <p:spPr bwMode="auto">
          <a:xfrm>
            <a:off x="732677" y="4149080"/>
            <a:ext cx="286449" cy="1071456"/>
          </a:xfrm>
          <a:prstGeom prst="leftBrace">
            <a:avLst>
              <a:gd name="adj1" fmla="val 28810"/>
              <a:gd name="adj2" fmla="val 50000"/>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2"/>
                </a:solidFill>
                <a:latin typeface="Tahoma" pitchFamily="34" charset="0"/>
              </a:defRPr>
            </a:lvl1pPr>
            <a:lvl2pPr marL="742950" indent="-285750" eaLnBrk="0" hangingPunct="0">
              <a:defRPr sz="2400">
                <a:solidFill>
                  <a:schemeClr val="tx2"/>
                </a:solidFill>
                <a:latin typeface="Tahoma" pitchFamily="34" charset="0"/>
              </a:defRPr>
            </a:lvl2pPr>
            <a:lvl3pPr marL="1143000" indent="-228600" eaLnBrk="0" hangingPunct="0">
              <a:defRPr sz="2400">
                <a:solidFill>
                  <a:schemeClr val="tx2"/>
                </a:solidFill>
                <a:latin typeface="Tahoma" pitchFamily="34" charset="0"/>
              </a:defRPr>
            </a:lvl3pPr>
            <a:lvl4pPr marL="1600200" indent="-228600" eaLnBrk="0" hangingPunct="0">
              <a:defRPr sz="2400">
                <a:solidFill>
                  <a:schemeClr val="tx2"/>
                </a:solidFill>
                <a:latin typeface="Tahoma" pitchFamily="34" charset="0"/>
              </a:defRPr>
            </a:lvl4pPr>
            <a:lvl5pPr marL="2057400" indent="-228600" eaLnBrk="0" hangingPunct="0">
              <a:defRPr sz="2400">
                <a:solidFill>
                  <a:schemeClr val="tx2"/>
                </a:solidFill>
                <a:latin typeface="Tahoma" pitchFamily="34" charset="0"/>
              </a:defRPr>
            </a:lvl5pPr>
            <a:lvl6pPr marL="2514600" indent="-228600" algn="ctr" eaLnBrk="0" fontAlgn="base" hangingPunct="0">
              <a:spcBef>
                <a:spcPct val="0"/>
              </a:spcBef>
              <a:spcAft>
                <a:spcPct val="0"/>
              </a:spcAft>
              <a:defRPr sz="2400">
                <a:solidFill>
                  <a:schemeClr val="tx2"/>
                </a:solidFill>
                <a:latin typeface="Tahoma" pitchFamily="34" charset="0"/>
              </a:defRPr>
            </a:lvl6pPr>
            <a:lvl7pPr marL="2971800" indent="-228600" algn="ctr" eaLnBrk="0" fontAlgn="base" hangingPunct="0">
              <a:spcBef>
                <a:spcPct val="0"/>
              </a:spcBef>
              <a:spcAft>
                <a:spcPct val="0"/>
              </a:spcAft>
              <a:defRPr sz="2400">
                <a:solidFill>
                  <a:schemeClr val="tx2"/>
                </a:solidFill>
                <a:latin typeface="Tahoma" pitchFamily="34" charset="0"/>
              </a:defRPr>
            </a:lvl7pPr>
            <a:lvl8pPr marL="3429000" indent="-228600" algn="ctr" eaLnBrk="0" fontAlgn="base" hangingPunct="0">
              <a:spcBef>
                <a:spcPct val="0"/>
              </a:spcBef>
              <a:spcAft>
                <a:spcPct val="0"/>
              </a:spcAft>
              <a:defRPr sz="2400">
                <a:solidFill>
                  <a:schemeClr val="tx2"/>
                </a:solidFill>
                <a:latin typeface="Tahoma" pitchFamily="34" charset="0"/>
              </a:defRPr>
            </a:lvl8pPr>
            <a:lvl9pPr marL="3886200" indent="-228600" algn="ctr" eaLnBrk="0" fontAlgn="base" hangingPunct="0">
              <a:spcBef>
                <a:spcPct val="0"/>
              </a:spcBef>
              <a:spcAft>
                <a:spcPct val="0"/>
              </a:spcAft>
              <a:defRPr sz="2400">
                <a:solidFill>
                  <a:schemeClr val="tx2"/>
                </a:solidFill>
                <a:latin typeface="Tahoma" pitchFamily="34" charset="0"/>
              </a:defRPr>
            </a:lvl9pPr>
          </a:lstStyle>
          <a:p>
            <a:pPr eaLnBrk="1" hangingPunct="1"/>
            <a:endParaRPr lang="en-US" altLang="en-US"/>
          </a:p>
        </p:txBody>
      </p:sp>
      <p:sp>
        <p:nvSpPr>
          <p:cNvPr id="10" name="Text Box 23"/>
          <p:cNvSpPr txBox="1">
            <a:spLocks noChangeArrowheads="1"/>
          </p:cNvSpPr>
          <p:nvPr/>
        </p:nvSpPr>
        <p:spPr bwMode="auto">
          <a:xfrm rot="16200000">
            <a:off x="213788" y="5456178"/>
            <a:ext cx="8098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Tahoma" pitchFamily="34" charset="0"/>
              </a:defRPr>
            </a:lvl1pPr>
            <a:lvl2pPr marL="742950" indent="-285750" eaLnBrk="0" hangingPunct="0">
              <a:defRPr sz="2400">
                <a:solidFill>
                  <a:schemeClr val="tx2"/>
                </a:solidFill>
                <a:latin typeface="Tahoma" pitchFamily="34" charset="0"/>
              </a:defRPr>
            </a:lvl2pPr>
            <a:lvl3pPr marL="1143000" indent="-228600" eaLnBrk="0" hangingPunct="0">
              <a:defRPr sz="2400">
                <a:solidFill>
                  <a:schemeClr val="tx2"/>
                </a:solidFill>
                <a:latin typeface="Tahoma" pitchFamily="34" charset="0"/>
              </a:defRPr>
            </a:lvl3pPr>
            <a:lvl4pPr marL="1600200" indent="-228600" eaLnBrk="0" hangingPunct="0">
              <a:defRPr sz="2400">
                <a:solidFill>
                  <a:schemeClr val="tx2"/>
                </a:solidFill>
                <a:latin typeface="Tahoma" pitchFamily="34" charset="0"/>
              </a:defRPr>
            </a:lvl4pPr>
            <a:lvl5pPr marL="2057400" indent="-228600" eaLnBrk="0" hangingPunct="0">
              <a:defRPr sz="2400">
                <a:solidFill>
                  <a:schemeClr val="tx2"/>
                </a:solidFill>
                <a:latin typeface="Tahoma" pitchFamily="34" charset="0"/>
              </a:defRPr>
            </a:lvl5pPr>
            <a:lvl6pPr marL="2514600" indent="-228600" algn="ctr" eaLnBrk="0" fontAlgn="base" hangingPunct="0">
              <a:spcBef>
                <a:spcPct val="0"/>
              </a:spcBef>
              <a:spcAft>
                <a:spcPct val="0"/>
              </a:spcAft>
              <a:defRPr sz="2400">
                <a:solidFill>
                  <a:schemeClr val="tx2"/>
                </a:solidFill>
                <a:latin typeface="Tahoma" pitchFamily="34" charset="0"/>
              </a:defRPr>
            </a:lvl6pPr>
            <a:lvl7pPr marL="2971800" indent="-228600" algn="ctr" eaLnBrk="0" fontAlgn="base" hangingPunct="0">
              <a:spcBef>
                <a:spcPct val="0"/>
              </a:spcBef>
              <a:spcAft>
                <a:spcPct val="0"/>
              </a:spcAft>
              <a:defRPr sz="2400">
                <a:solidFill>
                  <a:schemeClr val="tx2"/>
                </a:solidFill>
                <a:latin typeface="Tahoma" pitchFamily="34" charset="0"/>
              </a:defRPr>
            </a:lvl7pPr>
            <a:lvl8pPr marL="3429000" indent="-228600" algn="ctr" eaLnBrk="0" fontAlgn="base" hangingPunct="0">
              <a:spcBef>
                <a:spcPct val="0"/>
              </a:spcBef>
              <a:spcAft>
                <a:spcPct val="0"/>
              </a:spcAft>
              <a:defRPr sz="2400">
                <a:solidFill>
                  <a:schemeClr val="tx2"/>
                </a:solidFill>
                <a:latin typeface="Tahoma" pitchFamily="34" charset="0"/>
              </a:defRPr>
            </a:lvl8pPr>
            <a:lvl9pPr marL="3886200" indent="-228600" algn="ctr" eaLnBrk="0" fontAlgn="base" hangingPunct="0">
              <a:spcBef>
                <a:spcPct val="0"/>
              </a:spcBef>
              <a:spcAft>
                <a:spcPct val="0"/>
              </a:spcAft>
              <a:defRPr sz="2400">
                <a:solidFill>
                  <a:schemeClr val="tx2"/>
                </a:solidFill>
                <a:latin typeface="Tahoma" pitchFamily="34" charset="0"/>
              </a:defRPr>
            </a:lvl9pPr>
          </a:lstStyle>
          <a:p>
            <a:pPr eaLnBrk="1" hangingPunct="1"/>
            <a:r>
              <a:rPr lang="en-GB" altLang="en-US" sz="1600" b="1" dirty="0" smtClean="0">
                <a:solidFill>
                  <a:srgbClr val="00B050"/>
                </a:solidFill>
              </a:rPr>
              <a:t>TOWS</a:t>
            </a:r>
            <a:endParaRPr lang="en-GB" altLang="en-US" sz="1600" b="1" dirty="0">
              <a:solidFill>
                <a:srgbClr val="00B050"/>
              </a:solidFill>
            </a:endParaRPr>
          </a:p>
        </p:txBody>
      </p:sp>
      <p:sp>
        <p:nvSpPr>
          <p:cNvPr id="11" name="AutoShape 25"/>
          <p:cNvSpPr>
            <a:spLocks/>
          </p:cNvSpPr>
          <p:nvPr/>
        </p:nvSpPr>
        <p:spPr bwMode="auto">
          <a:xfrm>
            <a:off x="827584" y="5301208"/>
            <a:ext cx="159385" cy="648494"/>
          </a:xfrm>
          <a:prstGeom prst="leftBrace">
            <a:avLst>
              <a:gd name="adj1" fmla="val 41429"/>
              <a:gd name="adj2" fmla="val 50000"/>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2"/>
                </a:solidFill>
                <a:latin typeface="Tahoma" pitchFamily="34" charset="0"/>
              </a:defRPr>
            </a:lvl1pPr>
            <a:lvl2pPr marL="742950" indent="-285750" eaLnBrk="0" hangingPunct="0">
              <a:defRPr sz="2400">
                <a:solidFill>
                  <a:schemeClr val="tx2"/>
                </a:solidFill>
                <a:latin typeface="Tahoma" pitchFamily="34" charset="0"/>
              </a:defRPr>
            </a:lvl2pPr>
            <a:lvl3pPr marL="1143000" indent="-228600" eaLnBrk="0" hangingPunct="0">
              <a:defRPr sz="2400">
                <a:solidFill>
                  <a:schemeClr val="tx2"/>
                </a:solidFill>
                <a:latin typeface="Tahoma" pitchFamily="34" charset="0"/>
              </a:defRPr>
            </a:lvl3pPr>
            <a:lvl4pPr marL="1600200" indent="-228600" eaLnBrk="0" hangingPunct="0">
              <a:defRPr sz="2400">
                <a:solidFill>
                  <a:schemeClr val="tx2"/>
                </a:solidFill>
                <a:latin typeface="Tahoma" pitchFamily="34" charset="0"/>
              </a:defRPr>
            </a:lvl4pPr>
            <a:lvl5pPr marL="2057400" indent="-228600" eaLnBrk="0" hangingPunct="0">
              <a:defRPr sz="2400">
                <a:solidFill>
                  <a:schemeClr val="tx2"/>
                </a:solidFill>
                <a:latin typeface="Tahoma" pitchFamily="34" charset="0"/>
              </a:defRPr>
            </a:lvl5pPr>
            <a:lvl6pPr marL="2514600" indent="-228600" algn="ctr" eaLnBrk="0" fontAlgn="base" hangingPunct="0">
              <a:spcBef>
                <a:spcPct val="0"/>
              </a:spcBef>
              <a:spcAft>
                <a:spcPct val="0"/>
              </a:spcAft>
              <a:defRPr sz="2400">
                <a:solidFill>
                  <a:schemeClr val="tx2"/>
                </a:solidFill>
                <a:latin typeface="Tahoma" pitchFamily="34" charset="0"/>
              </a:defRPr>
            </a:lvl6pPr>
            <a:lvl7pPr marL="2971800" indent="-228600" algn="ctr" eaLnBrk="0" fontAlgn="base" hangingPunct="0">
              <a:spcBef>
                <a:spcPct val="0"/>
              </a:spcBef>
              <a:spcAft>
                <a:spcPct val="0"/>
              </a:spcAft>
              <a:defRPr sz="2400">
                <a:solidFill>
                  <a:schemeClr val="tx2"/>
                </a:solidFill>
                <a:latin typeface="Tahoma" pitchFamily="34" charset="0"/>
              </a:defRPr>
            </a:lvl7pPr>
            <a:lvl8pPr marL="3429000" indent="-228600" algn="ctr" eaLnBrk="0" fontAlgn="base" hangingPunct="0">
              <a:spcBef>
                <a:spcPct val="0"/>
              </a:spcBef>
              <a:spcAft>
                <a:spcPct val="0"/>
              </a:spcAft>
              <a:defRPr sz="2400">
                <a:solidFill>
                  <a:schemeClr val="tx2"/>
                </a:solidFill>
                <a:latin typeface="Tahoma" pitchFamily="34" charset="0"/>
              </a:defRPr>
            </a:lvl8pPr>
            <a:lvl9pPr marL="3886200" indent="-228600" algn="ctr" eaLnBrk="0" fontAlgn="base" hangingPunct="0">
              <a:spcBef>
                <a:spcPct val="0"/>
              </a:spcBef>
              <a:spcAft>
                <a:spcPct val="0"/>
              </a:spcAft>
              <a:defRPr sz="2400">
                <a:solidFill>
                  <a:schemeClr val="tx2"/>
                </a:solidFill>
                <a:latin typeface="Tahoma" pitchFamily="34" charset="0"/>
              </a:defRPr>
            </a:lvl9pPr>
          </a:lstStyle>
          <a:p>
            <a:pPr eaLnBrk="1" hangingPunct="1"/>
            <a:endParaRPr lang="en-US" altLang="en-US"/>
          </a:p>
        </p:txBody>
      </p:sp>
    </p:spTree>
    <p:extLst>
      <p:ext uri="{BB962C8B-B14F-4D97-AF65-F5344CB8AC3E}">
        <p14:creationId xmlns:p14="http://schemas.microsoft.com/office/powerpoint/2010/main" val="2027113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224136"/>
          </a:xfrm>
        </p:spPr>
        <p:txBody>
          <a:bodyPr/>
          <a:lstStyle/>
          <a:p>
            <a:r>
              <a:rPr lang="en-GB" dirty="0" smtClean="0"/>
              <a:t>Porter’s Five Forces</a:t>
            </a:r>
            <a:endParaRPr lang="en-GB" dirty="0"/>
          </a:p>
        </p:txBody>
      </p:sp>
      <p:sp>
        <p:nvSpPr>
          <p:cNvPr id="3" name="Content Placeholder 2"/>
          <p:cNvSpPr>
            <a:spLocks noGrp="1"/>
          </p:cNvSpPr>
          <p:nvPr>
            <p:ph idx="1"/>
          </p:nvPr>
        </p:nvSpPr>
        <p:spPr>
          <a:xfrm>
            <a:off x="755576" y="1988840"/>
            <a:ext cx="7920880" cy="4030216"/>
          </a:xfrm>
        </p:spPr>
        <p:txBody>
          <a:bodyPr/>
          <a:lstStyle/>
          <a:p>
            <a:r>
              <a:rPr lang="en-GB" dirty="0" smtClean="0"/>
              <a:t>In the tutorial, we’ll look at some examples and case studies to see how it is applied.</a:t>
            </a:r>
          </a:p>
          <a:p>
            <a:pPr lvl="1"/>
            <a:r>
              <a:rPr lang="en-GB" dirty="0" smtClean="0"/>
              <a:t>For entering an industry;</a:t>
            </a:r>
          </a:p>
          <a:p>
            <a:pPr lvl="1"/>
            <a:r>
              <a:rPr lang="en-GB" dirty="0" smtClean="0"/>
              <a:t>For comparing players in an industry;</a:t>
            </a:r>
          </a:p>
          <a:p>
            <a:pPr lvl="1"/>
            <a:r>
              <a:rPr lang="en-GB" dirty="0" smtClean="0"/>
              <a:t>For traditional businesses and e-Commerce businesses;</a:t>
            </a:r>
          </a:p>
          <a:p>
            <a:pPr lvl="1"/>
            <a:r>
              <a:rPr lang="en-GB" dirty="0" smtClean="0"/>
              <a:t>Determining Answers (</a:t>
            </a:r>
            <a:r>
              <a:rPr lang="en-GB" dirty="0" err="1" smtClean="0"/>
              <a:t>Profitibility</a:t>
            </a:r>
            <a:r>
              <a:rPr lang="en-GB" dirty="0" smtClean="0"/>
              <a:t>, Attractiveness, etc.);</a:t>
            </a:r>
          </a:p>
          <a:p>
            <a:pPr lvl="2"/>
            <a:r>
              <a:rPr lang="en-GB" dirty="0" smtClean="0"/>
              <a:t>Quantifying and Qualifying an Analysis </a:t>
            </a:r>
          </a:p>
          <a:p>
            <a:endParaRPr lang="en-GB" dirty="0"/>
          </a:p>
        </p:txBody>
      </p:sp>
    </p:spTree>
    <p:extLst>
      <p:ext uri="{BB962C8B-B14F-4D97-AF65-F5344CB8AC3E}">
        <p14:creationId xmlns:p14="http://schemas.microsoft.com/office/powerpoint/2010/main" val="246685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992888" cy="1600200"/>
          </a:xfrm>
        </p:spPr>
        <p:txBody>
          <a:bodyPr/>
          <a:lstStyle/>
          <a:p>
            <a:r>
              <a:rPr lang="en-GB" dirty="0" smtClean="0"/>
              <a:t>Environmental Analysis:</a:t>
            </a:r>
            <a:br>
              <a:rPr lang="en-GB" dirty="0" smtClean="0"/>
            </a:br>
            <a:r>
              <a:rPr lang="en-GB" dirty="0" smtClean="0"/>
              <a:t>PEST</a:t>
            </a:r>
            <a:endParaRPr lang="en-GB" dirty="0"/>
          </a:p>
        </p:txBody>
      </p:sp>
      <p:sp>
        <p:nvSpPr>
          <p:cNvPr id="3" name="Content Placeholder 2"/>
          <p:cNvSpPr>
            <a:spLocks noGrp="1"/>
          </p:cNvSpPr>
          <p:nvPr>
            <p:ph idx="1"/>
          </p:nvPr>
        </p:nvSpPr>
        <p:spPr>
          <a:xfrm>
            <a:off x="755576" y="3789040"/>
            <a:ext cx="7992888" cy="2129779"/>
          </a:xfrm>
        </p:spPr>
        <p:txBody>
          <a:bodyPr/>
          <a:lstStyle/>
          <a:p>
            <a:r>
              <a:rPr lang="en-GB" dirty="0" smtClean="0"/>
              <a:t>PEST </a:t>
            </a:r>
            <a:r>
              <a:rPr lang="en-GB" dirty="0"/>
              <a:t>is </a:t>
            </a:r>
            <a:r>
              <a:rPr lang="en-GB" dirty="0" smtClean="0"/>
              <a:t>an alternative method used </a:t>
            </a:r>
            <a:r>
              <a:rPr lang="en-GB" dirty="0"/>
              <a:t>in business </a:t>
            </a:r>
            <a:r>
              <a:rPr lang="en-GB" dirty="0" smtClean="0"/>
              <a:t>planning </a:t>
            </a:r>
            <a:r>
              <a:rPr lang="en-GB" dirty="0"/>
              <a:t>which summarises how to review the broader forces sometimes known as </a:t>
            </a:r>
            <a:r>
              <a:rPr lang="en-GB" i="1" dirty="0" smtClean="0"/>
              <a:t>macro-environment</a:t>
            </a:r>
            <a:r>
              <a:rPr lang="en-GB" dirty="0" smtClean="0"/>
              <a:t> </a:t>
            </a:r>
            <a:r>
              <a:rPr lang="en-GB" dirty="0"/>
              <a:t>which shape a business. </a:t>
            </a:r>
            <a:endParaRPr lang="en-GB" dirty="0" smtClean="0"/>
          </a:p>
          <a:p>
            <a:r>
              <a:rPr lang="en-GB" dirty="0"/>
              <a:t>PEST analysis is used when conducting an environment scan; to review competitors, markets and the situation in which an organisation finds itself. </a:t>
            </a:r>
          </a:p>
        </p:txBody>
      </p:sp>
      <p:pic>
        <p:nvPicPr>
          <p:cNvPr id="9218" name="Picture 2" descr="http://legacy.businesscasestudies.co.uk/company_images/121/288/121501465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0768"/>
            <a:ext cx="4896544" cy="21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805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6781800" cy="1152128"/>
          </a:xfrm>
        </p:spPr>
        <p:txBody>
          <a:bodyPr/>
          <a:lstStyle/>
          <a:p>
            <a:r>
              <a:rPr lang="en-GB" sz="6600" dirty="0" smtClean="0"/>
              <a:t>P</a:t>
            </a:r>
            <a:r>
              <a:rPr lang="en-GB" sz="3600" dirty="0" smtClean="0"/>
              <a:t>EST:  Political Factors</a:t>
            </a:r>
            <a:endParaRPr lang="en-GB" sz="3600" dirty="0"/>
          </a:p>
        </p:txBody>
      </p:sp>
      <p:sp>
        <p:nvSpPr>
          <p:cNvPr id="3" name="Content Placeholder 2"/>
          <p:cNvSpPr>
            <a:spLocks noGrp="1"/>
          </p:cNvSpPr>
          <p:nvPr>
            <p:ph idx="1"/>
          </p:nvPr>
        </p:nvSpPr>
        <p:spPr>
          <a:xfrm>
            <a:off x="539552" y="1700808"/>
            <a:ext cx="8604448" cy="4318248"/>
          </a:xfrm>
        </p:spPr>
        <p:txBody>
          <a:bodyPr/>
          <a:lstStyle/>
          <a:p>
            <a:pPr>
              <a:lnSpc>
                <a:spcPct val="90000"/>
              </a:lnSpc>
            </a:pPr>
            <a:r>
              <a:rPr lang="en-US" altLang="en-US" dirty="0">
                <a:effectLst>
                  <a:outerShdw blurRad="38100" dist="38100" dir="2700000" algn="tl">
                    <a:srgbClr val="C0C0C0"/>
                  </a:outerShdw>
                </a:effectLst>
              </a:rPr>
              <a:t>H</a:t>
            </a:r>
            <a:r>
              <a:rPr lang="en-US" altLang="en-US" dirty="0" smtClean="0">
                <a:effectLst>
                  <a:outerShdw blurRad="38100" dist="38100" dir="2700000" algn="tl">
                    <a:srgbClr val="C0C0C0"/>
                  </a:outerShdw>
                </a:effectLst>
              </a:rPr>
              <a:t>ow </a:t>
            </a:r>
            <a:r>
              <a:rPr lang="en-US" altLang="en-US" dirty="0">
                <a:effectLst>
                  <a:outerShdw blurRad="38100" dist="38100" dir="2700000" algn="tl">
                    <a:srgbClr val="C0C0C0"/>
                  </a:outerShdw>
                </a:effectLst>
              </a:rPr>
              <a:t>political developments, regionally, nationally and internationally might affect a business’s </a:t>
            </a:r>
            <a:r>
              <a:rPr lang="en-US" altLang="en-US" dirty="0" smtClean="0">
                <a:effectLst>
                  <a:outerShdw blurRad="38100" dist="38100" dir="2700000" algn="tl">
                    <a:srgbClr val="C0C0C0"/>
                  </a:outerShdw>
                </a:effectLst>
              </a:rPr>
              <a:t>strategy, e.g.</a:t>
            </a:r>
          </a:p>
          <a:p>
            <a:pPr>
              <a:lnSpc>
                <a:spcPct val="90000"/>
              </a:lnSpc>
            </a:pPr>
            <a:r>
              <a:rPr lang="en-US" altLang="en-US" dirty="0" smtClean="0">
                <a:effectLst>
                  <a:outerShdw blurRad="38100" dist="38100" dir="2700000" algn="tl">
                    <a:srgbClr val="C0C0C0"/>
                  </a:outerShdw>
                </a:effectLst>
              </a:rPr>
              <a:t>How stable is the Political Environment?</a:t>
            </a:r>
          </a:p>
          <a:p>
            <a:pPr lvl="1">
              <a:lnSpc>
                <a:spcPct val="90000"/>
              </a:lnSpc>
            </a:pPr>
            <a:r>
              <a:rPr lang="en-US" altLang="en-US" sz="1800" dirty="0" smtClean="0">
                <a:effectLst>
                  <a:outerShdw blurRad="38100" dist="38100" dir="2700000" algn="tl">
                    <a:srgbClr val="C0C0C0"/>
                  </a:outerShdw>
                </a:effectLst>
              </a:rPr>
              <a:t>Coalition or Majority Government; EC referendum; Devolution </a:t>
            </a:r>
            <a:endParaRPr lang="en-US" altLang="en-US" sz="1800" dirty="0">
              <a:effectLst>
                <a:outerShdw blurRad="38100" dist="38100" dir="2700000" algn="tl">
                  <a:srgbClr val="C0C0C0"/>
                </a:outerShdw>
              </a:effectLst>
            </a:endParaRPr>
          </a:p>
          <a:p>
            <a:pPr>
              <a:lnSpc>
                <a:spcPct val="90000"/>
              </a:lnSpc>
            </a:pPr>
            <a:r>
              <a:rPr lang="en-US" altLang="en-US" dirty="0">
                <a:effectLst>
                  <a:outerShdw blurRad="38100" dist="38100" dir="2700000" algn="tl">
                    <a:srgbClr val="C0C0C0"/>
                  </a:outerShdw>
                </a:effectLst>
              </a:rPr>
              <a:t>Employee P</a:t>
            </a:r>
            <a:r>
              <a:rPr lang="en-US" altLang="en-US" dirty="0" smtClean="0">
                <a:effectLst>
                  <a:outerShdw blurRad="38100" dist="38100" dir="2700000" algn="tl">
                    <a:srgbClr val="C0C0C0"/>
                  </a:outerShdw>
                </a:effectLst>
              </a:rPr>
              <a:t>rotection</a:t>
            </a:r>
          </a:p>
          <a:p>
            <a:pPr lvl="1">
              <a:lnSpc>
                <a:spcPct val="90000"/>
              </a:lnSpc>
            </a:pPr>
            <a:r>
              <a:rPr lang="en-US" altLang="en-US" sz="1800" dirty="0" smtClean="0">
                <a:effectLst>
                  <a:outerShdw blurRad="38100" dist="38100" dir="2700000" algn="tl">
                    <a:srgbClr val="C0C0C0"/>
                  </a:outerShdw>
                </a:effectLst>
              </a:rPr>
              <a:t>Health &amp; safety; </a:t>
            </a:r>
            <a:r>
              <a:rPr lang="en-US" altLang="en-US" sz="1800" dirty="0">
                <a:effectLst>
                  <a:outerShdw blurRad="38100" dist="38100" dir="2700000" algn="tl">
                    <a:srgbClr val="C0C0C0"/>
                  </a:outerShdw>
                </a:effectLst>
              </a:rPr>
              <a:t>redundancy </a:t>
            </a:r>
            <a:r>
              <a:rPr lang="en-US" altLang="en-US" sz="1800" dirty="0" smtClean="0">
                <a:effectLst>
                  <a:outerShdw blurRad="38100" dist="38100" dir="2700000" algn="tl">
                    <a:srgbClr val="C0C0C0"/>
                  </a:outerShdw>
                </a:effectLst>
              </a:rPr>
              <a:t>pay; discrimination policies; </a:t>
            </a:r>
            <a:r>
              <a:rPr lang="en-US" altLang="en-US" sz="1800" dirty="0">
                <a:effectLst>
                  <a:outerShdw blurRad="38100" dist="38100" dir="2700000" algn="tl">
                    <a:srgbClr val="C0C0C0"/>
                  </a:outerShdw>
                </a:effectLst>
              </a:rPr>
              <a:t>minimum </a:t>
            </a:r>
            <a:r>
              <a:rPr lang="en-US" altLang="en-US" sz="1800" dirty="0" smtClean="0">
                <a:effectLst>
                  <a:outerShdw blurRad="38100" dist="38100" dir="2700000" algn="tl">
                    <a:srgbClr val="C0C0C0"/>
                  </a:outerShdw>
                </a:effectLst>
              </a:rPr>
              <a:t>wage; maternity &amp; paternity rights</a:t>
            </a:r>
            <a:endParaRPr lang="en-US" altLang="en-US" sz="1800" dirty="0">
              <a:effectLst>
                <a:outerShdw blurRad="38100" dist="38100" dir="2700000" algn="tl">
                  <a:srgbClr val="C0C0C0"/>
                </a:outerShdw>
              </a:effectLst>
            </a:endParaRPr>
          </a:p>
          <a:p>
            <a:pPr>
              <a:lnSpc>
                <a:spcPct val="90000"/>
              </a:lnSpc>
            </a:pPr>
            <a:r>
              <a:rPr lang="en-US" altLang="en-US" dirty="0">
                <a:effectLst>
                  <a:outerShdw blurRad="38100" dist="38100" dir="2700000" algn="tl">
                    <a:srgbClr val="C0C0C0"/>
                  </a:outerShdw>
                </a:effectLst>
              </a:rPr>
              <a:t>Consumer P</a:t>
            </a:r>
            <a:r>
              <a:rPr lang="en-US" altLang="en-US" dirty="0" smtClean="0">
                <a:effectLst>
                  <a:outerShdw blurRad="38100" dist="38100" dir="2700000" algn="tl">
                    <a:srgbClr val="C0C0C0"/>
                  </a:outerShdw>
                </a:effectLst>
              </a:rPr>
              <a:t>rotection</a:t>
            </a:r>
          </a:p>
          <a:p>
            <a:pPr lvl="1">
              <a:lnSpc>
                <a:spcPct val="90000"/>
              </a:lnSpc>
            </a:pPr>
            <a:r>
              <a:rPr lang="en-US" altLang="en-US" sz="1800" dirty="0" smtClean="0">
                <a:effectLst>
                  <a:outerShdw blurRad="38100" dist="38100" dir="2700000" algn="tl">
                    <a:srgbClr val="C0C0C0"/>
                  </a:outerShdw>
                </a:effectLst>
              </a:rPr>
              <a:t>truth </a:t>
            </a:r>
            <a:r>
              <a:rPr lang="en-US" altLang="en-US" sz="1800" dirty="0">
                <a:effectLst>
                  <a:outerShdw blurRad="38100" dist="38100" dir="2700000" algn="tl">
                    <a:srgbClr val="C0C0C0"/>
                  </a:outerShdw>
                </a:effectLst>
              </a:rPr>
              <a:t>in advertising, high-pressure sales tactics, sales agreements</a:t>
            </a:r>
          </a:p>
          <a:p>
            <a:pPr>
              <a:lnSpc>
                <a:spcPct val="90000"/>
              </a:lnSpc>
            </a:pPr>
            <a:r>
              <a:rPr lang="en-US" altLang="en-US" dirty="0">
                <a:effectLst>
                  <a:outerShdw blurRad="38100" dist="38100" dir="2700000" algn="tl">
                    <a:srgbClr val="C0C0C0"/>
                  </a:outerShdw>
                </a:effectLst>
              </a:rPr>
              <a:t>Competition P</a:t>
            </a:r>
            <a:r>
              <a:rPr lang="en-US" altLang="en-US" dirty="0" smtClean="0">
                <a:effectLst>
                  <a:outerShdw blurRad="38100" dist="38100" dir="2700000" algn="tl">
                    <a:srgbClr val="C0C0C0"/>
                  </a:outerShdw>
                </a:effectLst>
              </a:rPr>
              <a:t>rotection</a:t>
            </a:r>
          </a:p>
          <a:p>
            <a:pPr lvl="1">
              <a:lnSpc>
                <a:spcPct val="90000"/>
              </a:lnSpc>
            </a:pPr>
            <a:r>
              <a:rPr lang="en-US" altLang="en-US" sz="1800" dirty="0" smtClean="0">
                <a:effectLst>
                  <a:outerShdw blurRad="38100" dist="38100" dir="2700000" algn="tl">
                    <a:srgbClr val="C0C0C0"/>
                  </a:outerShdw>
                </a:effectLst>
              </a:rPr>
              <a:t>unfair </a:t>
            </a:r>
            <a:r>
              <a:rPr lang="en-US" altLang="en-US" sz="1800" dirty="0">
                <a:effectLst>
                  <a:outerShdw blurRad="38100" dist="38100" dir="2700000" algn="tl">
                    <a:srgbClr val="C0C0C0"/>
                  </a:outerShdw>
                </a:effectLst>
              </a:rPr>
              <a:t>trade practices, </a:t>
            </a:r>
            <a:r>
              <a:rPr lang="en-US" altLang="en-US" sz="1800" dirty="0" smtClean="0">
                <a:effectLst>
                  <a:outerShdw blurRad="38100" dist="38100" dir="2700000" algn="tl">
                    <a:srgbClr val="C0C0C0"/>
                  </a:outerShdw>
                </a:effectLst>
              </a:rPr>
              <a:t>monopoly</a:t>
            </a:r>
            <a:r>
              <a:rPr lang="en-US" altLang="en-US" sz="1800" dirty="0">
                <a:effectLst>
                  <a:outerShdw blurRad="38100" dist="38100" dir="2700000" algn="tl">
                    <a:srgbClr val="C0C0C0"/>
                  </a:outerShdw>
                </a:effectLst>
              </a:rPr>
              <a:t>, mergers &amp; </a:t>
            </a:r>
            <a:r>
              <a:rPr lang="en-US" altLang="en-US" sz="1800" dirty="0" smtClean="0">
                <a:effectLst>
                  <a:outerShdw blurRad="38100" dist="38100" dir="2700000" algn="tl">
                    <a:srgbClr val="C0C0C0"/>
                  </a:outerShdw>
                </a:effectLst>
              </a:rPr>
              <a:t>takeovers, role of regulator</a:t>
            </a:r>
          </a:p>
          <a:p>
            <a:pPr>
              <a:lnSpc>
                <a:spcPct val="90000"/>
              </a:lnSpc>
            </a:pPr>
            <a:r>
              <a:rPr lang="en-US" altLang="en-US" dirty="0" smtClean="0">
                <a:effectLst>
                  <a:outerShdw blurRad="38100" dist="38100" dir="2700000" algn="tl">
                    <a:srgbClr val="C0C0C0"/>
                  </a:outerShdw>
                </a:effectLst>
              </a:rPr>
              <a:t>Environmental Protection &amp; Health</a:t>
            </a:r>
          </a:p>
          <a:p>
            <a:pPr lvl="1">
              <a:lnSpc>
                <a:spcPct val="90000"/>
              </a:lnSpc>
            </a:pPr>
            <a:r>
              <a:rPr lang="en-US" altLang="en-US" sz="1800" dirty="0" smtClean="0">
                <a:effectLst>
                  <a:outerShdw blurRad="38100" dist="38100" dir="2700000" algn="tl">
                    <a:srgbClr val="C0C0C0"/>
                  </a:outerShdw>
                </a:effectLst>
              </a:rPr>
              <a:t>Carbon emissions; Petrol, Tobacco, Alcohol Tax; 5p Bag Tax; Advertising Ban</a:t>
            </a:r>
            <a:endParaRPr lang="en-US" altLang="en-US" sz="1800" dirty="0">
              <a:effectLst>
                <a:outerShdw blurRad="38100" dist="38100" dir="2700000" algn="tl">
                  <a:srgbClr val="C0C0C0"/>
                </a:outerShdw>
              </a:effectLst>
            </a:endParaRPr>
          </a:p>
          <a:p>
            <a:endParaRPr lang="en-GB" dirty="0"/>
          </a:p>
        </p:txBody>
      </p:sp>
    </p:spTree>
    <p:extLst>
      <p:ext uri="{BB962C8B-B14F-4D97-AF65-F5344CB8AC3E}">
        <p14:creationId xmlns:p14="http://schemas.microsoft.com/office/powerpoint/2010/main" val="2659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188640"/>
            <a:ext cx="6781800" cy="1152128"/>
          </a:xfrm>
        </p:spPr>
        <p:txBody>
          <a:bodyPr/>
          <a:lstStyle/>
          <a:p>
            <a:r>
              <a:rPr lang="en-GB" sz="3600" dirty="0" smtClean="0"/>
              <a:t>P</a:t>
            </a:r>
            <a:r>
              <a:rPr lang="en-GB" sz="6600" dirty="0" smtClean="0"/>
              <a:t>E</a:t>
            </a:r>
            <a:r>
              <a:rPr lang="en-GB" sz="3600" dirty="0" smtClean="0"/>
              <a:t>ST:  Economic Factors</a:t>
            </a:r>
            <a:endParaRPr lang="en-GB" sz="3600" dirty="0"/>
          </a:p>
        </p:txBody>
      </p:sp>
      <p:sp>
        <p:nvSpPr>
          <p:cNvPr id="5" name="Content Placeholder 2"/>
          <p:cNvSpPr>
            <a:spLocks noGrp="1"/>
          </p:cNvSpPr>
          <p:nvPr>
            <p:ph idx="1"/>
          </p:nvPr>
        </p:nvSpPr>
        <p:spPr>
          <a:xfrm>
            <a:off x="755576" y="2276872"/>
            <a:ext cx="8388424" cy="3886200"/>
          </a:xfrm>
        </p:spPr>
        <p:txBody>
          <a:bodyPr/>
          <a:lstStyle/>
          <a:p>
            <a:r>
              <a:rPr lang="en-US" altLang="en-US" dirty="0">
                <a:effectLst>
                  <a:outerShdw blurRad="38100" dist="38100" dir="2700000" algn="tl">
                    <a:srgbClr val="C0C0C0"/>
                  </a:outerShdw>
                </a:effectLst>
              </a:rPr>
              <a:t>A</a:t>
            </a:r>
            <a:r>
              <a:rPr lang="en-US" altLang="en-US" dirty="0" smtClean="0">
                <a:effectLst>
                  <a:outerShdw blurRad="38100" dist="38100" dir="2700000" algn="tl">
                    <a:srgbClr val="C0C0C0"/>
                  </a:outerShdw>
                </a:effectLst>
              </a:rPr>
              <a:t>nalysis </a:t>
            </a:r>
            <a:r>
              <a:rPr lang="en-US" altLang="en-US" dirty="0">
                <a:effectLst>
                  <a:outerShdw blurRad="38100" dist="38100" dir="2700000" algn="tl">
                    <a:srgbClr val="C0C0C0"/>
                  </a:outerShdw>
                </a:effectLst>
              </a:rPr>
              <a:t>of a wide variety of economic factors and </a:t>
            </a:r>
            <a:r>
              <a:rPr lang="en-US" altLang="en-US" dirty="0">
                <a:solidFill>
                  <a:schemeClr val="tx1"/>
                </a:solidFill>
                <a:effectLst>
                  <a:outerShdw blurRad="38100" dist="38100" dir="2700000" algn="tl">
                    <a:srgbClr val="C0C0C0"/>
                  </a:outerShdw>
                </a:effectLst>
              </a:rPr>
              <a:t>their effects on a business. They include:</a:t>
            </a:r>
          </a:p>
          <a:p>
            <a:r>
              <a:rPr lang="en-US" altLang="en-US" dirty="0">
                <a:solidFill>
                  <a:schemeClr val="tx1"/>
                </a:solidFill>
                <a:effectLst>
                  <a:outerShdw blurRad="38100" dist="38100" dir="2700000" algn="tl">
                    <a:srgbClr val="C0C0C0"/>
                  </a:outerShdw>
                </a:effectLst>
              </a:rPr>
              <a:t>Economic growth and rising living </a:t>
            </a:r>
            <a:r>
              <a:rPr lang="en-US" altLang="en-US" dirty="0" smtClean="0">
                <a:solidFill>
                  <a:schemeClr val="tx1"/>
                </a:solidFill>
                <a:effectLst>
                  <a:outerShdw blurRad="38100" dist="38100" dir="2700000" algn="tl">
                    <a:srgbClr val="C0C0C0"/>
                  </a:outerShdw>
                </a:effectLst>
              </a:rPr>
              <a:t>standards;</a:t>
            </a:r>
            <a:endParaRPr lang="en-US" altLang="en-US" dirty="0">
              <a:solidFill>
                <a:schemeClr val="tx1"/>
              </a:solidFill>
              <a:effectLst>
                <a:outerShdw blurRad="38100" dist="38100" dir="2700000" algn="tl">
                  <a:srgbClr val="C0C0C0"/>
                </a:outerShdw>
              </a:effectLst>
            </a:endParaRPr>
          </a:p>
          <a:p>
            <a:r>
              <a:rPr lang="en-US" altLang="en-US" dirty="0" smtClean="0">
                <a:solidFill>
                  <a:schemeClr val="tx1"/>
                </a:solidFill>
                <a:effectLst>
                  <a:outerShdw blurRad="38100" dist="38100" dir="2700000" algn="tl">
                    <a:srgbClr val="C0C0C0"/>
                  </a:outerShdw>
                </a:effectLst>
              </a:rPr>
              <a:t>Low / high </a:t>
            </a:r>
            <a:r>
              <a:rPr lang="en-US" altLang="en-US" dirty="0">
                <a:solidFill>
                  <a:schemeClr val="tx1"/>
                </a:solidFill>
                <a:effectLst>
                  <a:outerShdw blurRad="38100" dist="38100" dir="2700000" algn="tl">
                    <a:srgbClr val="C0C0C0"/>
                  </a:outerShdw>
                </a:effectLst>
              </a:rPr>
              <a:t>levels of </a:t>
            </a:r>
            <a:r>
              <a:rPr lang="en-US" altLang="en-US" dirty="0" smtClean="0">
                <a:solidFill>
                  <a:schemeClr val="tx1"/>
                </a:solidFill>
                <a:effectLst>
                  <a:outerShdw blurRad="38100" dist="38100" dir="2700000" algn="tl">
                    <a:srgbClr val="C0C0C0"/>
                  </a:outerShdw>
                </a:effectLst>
              </a:rPr>
              <a:t>inflation;</a:t>
            </a:r>
            <a:endParaRPr lang="en-US" altLang="en-US" dirty="0">
              <a:solidFill>
                <a:schemeClr val="tx1"/>
              </a:solidFill>
              <a:effectLst>
                <a:outerShdw blurRad="38100" dist="38100" dir="2700000" algn="tl">
                  <a:srgbClr val="C0C0C0"/>
                </a:outerShdw>
              </a:effectLst>
            </a:endParaRPr>
          </a:p>
          <a:p>
            <a:r>
              <a:rPr lang="en-US" altLang="en-US" dirty="0" smtClean="0">
                <a:solidFill>
                  <a:schemeClr val="tx1"/>
                </a:solidFill>
                <a:effectLst>
                  <a:outerShdw blurRad="38100" dist="38100" dir="2700000" algn="tl">
                    <a:srgbClr val="C0C0C0"/>
                  </a:outerShdw>
                </a:effectLst>
              </a:rPr>
              <a:t>Low / high </a:t>
            </a:r>
            <a:r>
              <a:rPr lang="en-US" altLang="en-US" dirty="0">
                <a:solidFill>
                  <a:schemeClr val="tx1"/>
                </a:solidFill>
                <a:effectLst>
                  <a:outerShdw blurRad="38100" dist="38100" dir="2700000" algn="tl">
                    <a:srgbClr val="C0C0C0"/>
                  </a:outerShdw>
                </a:effectLst>
              </a:rPr>
              <a:t>levels of </a:t>
            </a:r>
            <a:r>
              <a:rPr lang="en-US" altLang="en-US" dirty="0" smtClean="0">
                <a:solidFill>
                  <a:schemeClr val="tx1"/>
                </a:solidFill>
                <a:effectLst>
                  <a:outerShdw blurRad="38100" dist="38100" dir="2700000" algn="tl">
                    <a:srgbClr val="C0C0C0"/>
                  </a:outerShdw>
                </a:effectLst>
              </a:rPr>
              <a:t>unemployment;</a:t>
            </a:r>
            <a:endParaRPr lang="en-US" altLang="en-US" dirty="0">
              <a:solidFill>
                <a:schemeClr val="tx1"/>
              </a:solidFill>
              <a:effectLst>
                <a:outerShdw blurRad="38100" dist="38100" dir="2700000" algn="tl">
                  <a:srgbClr val="C0C0C0"/>
                </a:outerShdw>
              </a:effectLst>
            </a:endParaRPr>
          </a:p>
          <a:p>
            <a:r>
              <a:rPr lang="en-US" altLang="en-US" dirty="0">
                <a:solidFill>
                  <a:schemeClr val="tx1"/>
                </a:solidFill>
                <a:effectLst>
                  <a:outerShdw blurRad="38100" dist="38100" dir="2700000" algn="tl">
                    <a:srgbClr val="C0C0C0"/>
                  </a:outerShdw>
                </a:effectLst>
              </a:rPr>
              <a:t>Balance of payments </a:t>
            </a:r>
            <a:r>
              <a:rPr lang="en-US" altLang="en-US" dirty="0" smtClean="0">
                <a:solidFill>
                  <a:schemeClr val="tx1"/>
                </a:solidFill>
                <a:effectLst>
                  <a:outerShdw blurRad="38100" dist="38100" dir="2700000" algn="tl">
                    <a:srgbClr val="C0C0C0"/>
                  </a:outerShdw>
                </a:effectLst>
              </a:rPr>
              <a:t>(value of </a:t>
            </a:r>
            <a:r>
              <a:rPr lang="en-US" altLang="en-US" dirty="0">
                <a:solidFill>
                  <a:schemeClr val="tx1"/>
                </a:solidFill>
                <a:effectLst>
                  <a:outerShdw blurRad="38100" dist="38100" dir="2700000" algn="tl">
                    <a:srgbClr val="C0C0C0"/>
                  </a:outerShdw>
                </a:effectLst>
              </a:rPr>
              <a:t>imports </a:t>
            </a:r>
            <a:r>
              <a:rPr lang="en-US" altLang="en-US" dirty="0" smtClean="0">
                <a:solidFill>
                  <a:schemeClr val="tx1"/>
                </a:solidFill>
                <a:effectLst>
                  <a:outerShdw blurRad="38100" dist="38100" dir="2700000" algn="tl">
                    <a:srgbClr val="C0C0C0"/>
                  </a:outerShdw>
                </a:effectLst>
              </a:rPr>
              <a:t>vs. </a:t>
            </a:r>
            <a:r>
              <a:rPr lang="en-US" altLang="en-US" dirty="0">
                <a:solidFill>
                  <a:schemeClr val="tx1"/>
                </a:solidFill>
                <a:effectLst>
                  <a:outerShdw blurRad="38100" dist="38100" dir="2700000" algn="tl">
                    <a:srgbClr val="C0C0C0"/>
                  </a:outerShdw>
                </a:effectLst>
              </a:rPr>
              <a:t>exports</a:t>
            </a:r>
            <a:r>
              <a:rPr lang="en-US" altLang="en-US" dirty="0" smtClean="0">
                <a:solidFill>
                  <a:schemeClr val="tx1"/>
                </a:solidFill>
                <a:effectLst>
                  <a:outerShdw blurRad="38100" dist="38100" dir="2700000" algn="tl">
                    <a:srgbClr val="C0C0C0"/>
                  </a:outerShdw>
                </a:effectLst>
              </a:rPr>
              <a:t>);</a:t>
            </a:r>
          </a:p>
          <a:p>
            <a:r>
              <a:rPr lang="en-US" altLang="en-US" dirty="0" smtClean="0">
                <a:solidFill>
                  <a:schemeClr val="tx1"/>
                </a:solidFill>
                <a:effectLst>
                  <a:outerShdw blurRad="38100" dist="38100" dir="2700000" algn="tl">
                    <a:srgbClr val="C0C0C0"/>
                  </a:outerShdw>
                </a:effectLst>
              </a:rPr>
              <a:t>Taxation (VAT Sales Tax; NI; Corporation Tax) or Political?</a:t>
            </a:r>
          </a:p>
          <a:p>
            <a:r>
              <a:rPr lang="en-US" altLang="en-US" dirty="0" smtClean="0">
                <a:solidFill>
                  <a:schemeClr val="tx1"/>
                </a:solidFill>
                <a:effectLst>
                  <a:outerShdw blurRad="38100" dist="38100" dir="2700000" algn="tl">
                    <a:srgbClr val="C0C0C0"/>
                  </a:outerShdw>
                </a:effectLst>
              </a:rPr>
              <a:t>Interest Rates;</a:t>
            </a:r>
          </a:p>
          <a:p>
            <a:r>
              <a:rPr lang="en-US" altLang="en-US" dirty="0" smtClean="0">
                <a:solidFill>
                  <a:schemeClr val="tx1"/>
                </a:solidFill>
                <a:effectLst>
                  <a:outerShdw blurRad="38100" dist="38100" dir="2700000" algn="tl">
                    <a:srgbClr val="C0C0C0"/>
                  </a:outerShdw>
                </a:effectLst>
              </a:rPr>
              <a:t>Energy Costs;</a:t>
            </a:r>
          </a:p>
          <a:p>
            <a:r>
              <a:rPr lang="en-US" altLang="en-US" dirty="0" smtClean="0">
                <a:solidFill>
                  <a:schemeClr val="tx1"/>
                </a:solidFill>
                <a:effectLst>
                  <a:outerShdw blurRad="38100" dist="38100" dir="2700000" algn="tl">
                    <a:srgbClr val="C0C0C0"/>
                  </a:outerShdw>
                </a:effectLst>
              </a:rPr>
              <a:t>Pension Changes: Cashing in Pension Pots;</a:t>
            </a:r>
          </a:p>
          <a:p>
            <a:r>
              <a:rPr lang="en-US" altLang="en-US" dirty="0" smtClean="0">
                <a:solidFill>
                  <a:schemeClr val="tx1"/>
                </a:solidFill>
                <a:effectLst>
                  <a:outerShdw blurRad="38100" dist="38100" dir="2700000" algn="tl">
                    <a:srgbClr val="C0C0C0"/>
                  </a:outerShdw>
                </a:effectLst>
              </a:rPr>
              <a:t>Disposable Income …</a:t>
            </a:r>
          </a:p>
          <a:p>
            <a:r>
              <a:rPr lang="en-US" altLang="en-US" dirty="0" smtClean="0">
                <a:solidFill>
                  <a:schemeClr val="tx1"/>
                </a:solidFill>
                <a:effectLst>
                  <a:outerShdw blurRad="38100" dist="38100" dir="2700000" algn="tl">
                    <a:srgbClr val="C0C0C0"/>
                  </a:outerShdw>
                </a:effectLst>
              </a:rPr>
              <a:t>Austerity Measures - </a:t>
            </a:r>
            <a:r>
              <a:rPr lang="en-GB" altLang="en-US" sz="2000" b="1" dirty="0" smtClean="0"/>
              <a:t>Y</a:t>
            </a:r>
            <a:r>
              <a:rPr lang="en-GB" sz="2000" b="1" dirty="0" smtClean="0"/>
              <a:t>ea or Nay – Political or Economic?</a:t>
            </a:r>
            <a:endParaRPr lang="en-US" altLang="en-US" sz="2000" dirty="0">
              <a:solidFill>
                <a:schemeClr val="tx1"/>
              </a:solidFill>
              <a:effectLst>
                <a:outerShdw blurRad="38100" dist="38100" dir="2700000" algn="tl">
                  <a:srgbClr val="C0C0C0"/>
                </a:outerShdw>
              </a:effectLst>
            </a:endParaRPr>
          </a:p>
          <a:p>
            <a:endParaRPr lang="en-GB" dirty="0"/>
          </a:p>
        </p:txBody>
      </p:sp>
    </p:spTree>
    <p:extLst>
      <p:ext uri="{BB962C8B-B14F-4D97-AF65-F5344CB8AC3E}">
        <p14:creationId xmlns:p14="http://schemas.microsoft.com/office/powerpoint/2010/main" val="29481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188640"/>
            <a:ext cx="6781800" cy="1152128"/>
          </a:xfrm>
        </p:spPr>
        <p:txBody>
          <a:bodyPr/>
          <a:lstStyle/>
          <a:p>
            <a:r>
              <a:rPr lang="en-GB" sz="3600" dirty="0" smtClean="0"/>
              <a:t>PE</a:t>
            </a:r>
            <a:r>
              <a:rPr lang="en-GB" sz="6600" dirty="0" smtClean="0"/>
              <a:t>S</a:t>
            </a:r>
            <a:r>
              <a:rPr lang="en-GB" sz="3600" dirty="0" smtClean="0"/>
              <a:t>T:  Social Factors</a:t>
            </a:r>
            <a:endParaRPr lang="en-GB" sz="3600" dirty="0"/>
          </a:p>
        </p:txBody>
      </p:sp>
      <p:sp>
        <p:nvSpPr>
          <p:cNvPr id="5" name="Content Placeholder 2"/>
          <p:cNvSpPr>
            <a:spLocks noGrp="1"/>
          </p:cNvSpPr>
          <p:nvPr>
            <p:ph idx="1"/>
          </p:nvPr>
        </p:nvSpPr>
        <p:spPr>
          <a:xfrm>
            <a:off x="755576" y="2132856"/>
            <a:ext cx="8388424" cy="3886200"/>
          </a:xfrm>
        </p:spPr>
        <p:txBody>
          <a:bodyPr/>
          <a:lstStyle/>
          <a:p>
            <a:pPr>
              <a:lnSpc>
                <a:spcPct val="80000"/>
              </a:lnSpc>
            </a:pPr>
            <a:r>
              <a:rPr lang="en-US" altLang="en-US" dirty="0" smtClean="0">
                <a:effectLst>
                  <a:outerShdw blurRad="38100" dist="38100" dir="2700000" algn="tl">
                    <a:srgbClr val="C0C0C0"/>
                  </a:outerShdw>
                </a:effectLst>
              </a:rPr>
              <a:t>Affect of social </a:t>
            </a:r>
            <a:r>
              <a:rPr lang="en-US" altLang="en-US" dirty="0">
                <a:effectLst>
                  <a:outerShdw blurRad="38100" dist="38100" dir="2700000" algn="tl">
                    <a:srgbClr val="C0C0C0"/>
                  </a:outerShdw>
                </a:effectLst>
              </a:rPr>
              <a:t>changes taking place outside of the </a:t>
            </a:r>
            <a:r>
              <a:rPr lang="en-US" altLang="en-US" dirty="0" smtClean="0">
                <a:effectLst>
                  <a:outerShdw blurRad="38100" dist="38100" dir="2700000" algn="tl">
                    <a:srgbClr val="C0C0C0"/>
                  </a:outerShdw>
                </a:effectLst>
              </a:rPr>
              <a:t>business</a:t>
            </a:r>
            <a:r>
              <a:rPr lang="en-US" altLang="en-US" dirty="0">
                <a:effectLst>
                  <a:outerShdw blurRad="38100" dist="38100" dir="2700000" algn="tl">
                    <a:srgbClr val="C0C0C0"/>
                  </a:outerShdw>
                </a:effectLst>
              </a:rPr>
              <a:t> </a:t>
            </a:r>
            <a:r>
              <a:rPr lang="en-US" altLang="en-US" dirty="0" smtClean="0">
                <a:effectLst>
                  <a:outerShdw blurRad="38100" dist="38100" dir="2700000" algn="tl">
                    <a:srgbClr val="C0C0C0"/>
                  </a:outerShdw>
                </a:effectLst>
              </a:rPr>
              <a:t>…</a:t>
            </a:r>
            <a:endParaRPr lang="en-US" altLang="en-US"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Aging population, reduced birth rates, longer life </a:t>
            </a:r>
            <a:r>
              <a:rPr lang="en-US" altLang="en-US" dirty="0" smtClean="0">
                <a:effectLst>
                  <a:outerShdw blurRad="38100" dist="38100" dir="2700000" algn="tl">
                    <a:srgbClr val="C0C0C0"/>
                  </a:outerShdw>
                </a:effectLst>
              </a:rPr>
              <a:t>expectancy;</a:t>
            </a:r>
            <a:endParaRPr lang="en-US" altLang="en-US"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Changing role of women in the </a:t>
            </a:r>
            <a:r>
              <a:rPr lang="en-US" altLang="en-US" dirty="0" smtClean="0">
                <a:effectLst>
                  <a:outerShdw blurRad="38100" dist="38100" dir="2700000" algn="tl">
                    <a:srgbClr val="C0C0C0"/>
                  </a:outerShdw>
                </a:effectLst>
              </a:rPr>
              <a:t>workplace;</a:t>
            </a:r>
            <a:endParaRPr lang="en-US" altLang="en-US"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Improved Education – better skilled </a:t>
            </a:r>
            <a:r>
              <a:rPr lang="en-US" altLang="en-US" dirty="0" smtClean="0">
                <a:effectLst>
                  <a:outerShdw blurRad="38100" dist="38100" dir="2700000" algn="tl">
                    <a:srgbClr val="C0C0C0"/>
                  </a:outerShdw>
                </a:effectLst>
              </a:rPr>
              <a:t>workers;</a:t>
            </a:r>
            <a:endParaRPr lang="en-US" altLang="en-US"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Early retirement, more leisure </a:t>
            </a:r>
            <a:r>
              <a:rPr lang="en-US" altLang="en-US" dirty="0" smtClean="0">
                <a:effectLst>
                  <a:outerShdw blurRad="38100" dist="38100" dir="2700000" algn="tl">
                    <a:srgbClr val="C0C0C0"/>
                  </a:outerShdw>
                </a:effectLst>
              </a:rPr>
              <a:t>time;</a:t>
            </a:r>
          </a:p>
          <a:p>
            <a:pPr>
              <a:lnSpc>
                <a:spcPct val="80000"/>
              </a:lnSpc>
            </a:pPr>
            <a:r>
              <a:rPr lang="en-US" altLang="en-US" dirty="0" smtClean="0">
                <a:effectLst>
                  <a:outerShdw blurRad="38100" dist="38100" dir="2700000" algn="tl">
                    <a:srgbClr val="C0C0C0"/>
                  </a:outerShdw>
                </a:effectLst>
              </a:rPr>
              <a:t>Changing fashions;</a:t>
            </a:r>
          </a:p>
          <a:p>
            <a:pPr>
              <a:lnSpc>
                <a:spcPct val="80000"/>
              </a:lnSpc>
            </a:pPr>
            <a:r>
              <a:rPr lang="en-US" altLang="en-US" dirty="0" smtClean="0">
                <a:effectLst>
                  <a:outerShdw blurRad="38100" dist="38100" dir="2700000" algn="tl">
                    <a:srgbClr val="C0C0C0"/>
                  </a:outerShdw>
                </a:effectLst>
              </a:rPr>
              <a:t>Social Media;</a:t>
            </a:r>
            <a:endParaRPr lang="en-US" altLang="en-US"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Rising divorce rates, more </a:t>
            </a:r>
            <a:r>
              <a:rPr lang="en-US" altLang="en-US" dirty="0" smtClean="0">
                <a:effectLst>
                  <a:outerShdw blurRad="38100" dist="38100" dir="2700000" algn="tl">
                    <a:srgbClr val="C0C0C0"/>
                  </a:outerShdw>
                </a:effectLst>
              </a:rPr>
              <a:t>single-parent households;</a:t>
            </a:r>
            <a:endParaRPr lang="en-US" altLang="en-US"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Job </a:t>
            </a:r>
            <a:r>
              <a:rPr lang="en-US" altLang="en-US" dirty="0" smtClean="0">
                <a:effectLst>
                  <a:outerShdw blurRad="38100" dist="38100" dir="2700000" algn="tl">
                    <a:srgbClr val="C0C0C0"/>
                  </a:outerShdw>
                </a:effectLst>
              </a:rPr>
              <a:t>security;</a:t>
            </a:r>
            <a:endParaRPr lang="en-US" altLang="en-US"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Immigration creating a wider range of consumer </a:t>
            </a:r>
            <a:r>
              <a:rPr lang="en-US" altLang="en-US" dirty="0" smtClean="0">
                <a:effectLst>
                  <a:outerShdw blurRad="38100" dist="38100" dir="2700000" algn="tl">
                    <a:srgbClr val="C0C0C0"/>
                  </a:outerShdw>
                </a:effectLst>
              </a:rPr>
              <a:t>tastes;</a:t>
            </a:r>
          </a:p>
          <a:p>
            <a:pPr>
              <a:lnSpc>
                <a:spcPct val="80000"/>
              </a:lnSpc>
            </a:pPr>
            <a:r>
              <a:rPr lang="en-US" altLang="en-US" dirty="0" smtClean="0">
                <a:effectLst>
                  <a:outerShdw blurRad="38100" dist="38100" dir="2700000" algn="tl">
                    <a:srgbClr val="C0C0C0"/>
                  </a:outerShdw>
                </a:effectLst>
              </a:rPr>
              <a:t>Demographics;</a:t>
            </a:r>
            <a:endParaRPr lang="en-US" altLang="en-US" dirty="0">
              <a:effectLst>
                <a:outerShdw blurRad="38100" dist="38100" dir="2700000" algn="tl">
                  <a:srgbClr val="C0C0C0"/>
                </a:outerShdw>
              </a:effectLst>
            </a:endParaRPr>
          </a:p>
          <a:p>
            <a:endParaRPr lang="en-GB" dirty="0"/>
          </a:p>
        </p:txBody>
      </p:sp>
    </p:spTree>
    <p:extLst>
      <p:ext uri="{BB962C8B-B14F-4D97-AF65-F5344CB8AC3E}">
        <p14:creationId xmlns:p14="http://schemas.microsoft.com/office/powerpoint/2010/main" val="32966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188640"/>
            <a:ext cx="6781800" cy="1152128"/>
          </a:xfrm>
        </p:spPr>
        <p:txBody>
          <a:bodyPr/>
          <a:lstStyle/>
          <a:p>
            <a:r>
              <a:rPr lang="en-GB" sz="3600" dirty="0" smtClean="0"/>
              <a:t>PES</a:t>
            </a:r>
            <a:r>
              <a:rPr lang="en-GB" sz="6600" dirty="0" smtClean="0"/>
              <a:t>T</a:t>
            </a:r>
            <a:r>
              <a:rPr lang="en-GB" sz="3600" dirty="0" smtClean="0"/>
              <a:t>:  Technological Factors</a:t>
            </a:r>
            <a:endParaRPr lang="en-GB" sz="3600" dirty="0"/>
          </a:p>
        </p:txBody>
      </p:sp>
      <p:sp>
        <p:nvSpPr>
          <p:cNvPr id="5" name="Content Placeholder 2"/>
          <p:cNvSpPr>
            <a:spLocks noGrp="1"/>
          </p:cNvSpPr>
          <p:nvPr>
            <p:ph idx="1"/>
          </p:nvPr>
        </p:nvSpPr>
        <p:spPr>
          <a:xfrm>
            <a:off x="755576" y="2132856"/>
            <a:ext cx="8388424" cy="3886200"/>
          </a:xfrm>
        </p:spPr>
        <p:txBody>
          <a:bodyPr/>
          <a:lstStyle/>
          <a:p>
            <a:pPr>
              <a:lnSpc>
                <a:spcPct val="80000"/>
              </a:lnSpc>
            </a:pPr>
            <a:r>
              <a:rPr lang="en-US" altLang="en-US" dirty="0">
                <a:effectLst>
                  <a:outerShdw blurRad="38100" dist="38100" dir="2700000" algn="tl">
                    <a:srgbClr val="C0C0C0"/>
                  </a:outerShdw>
                </a:effectLst>
              </a:rPr>
              <a:t>I</a:t>
            </a:r>
            <a:r>
              <a:rPr lang="en-US" altLang="en-US" dirty="0" smtClean="0">
                <a:effectLst>
                  <a:outerShdw blurRad="38100" dist="38100" dir="2700000" algn="tl">
                    <a:srgbClr val="C0C0C0"/>
                  </a:outerShdw>
                </a:effectLst>
              </a:rPr>
              <a:t>mpact </a:t>
            </a:r>
            <a:r>
              <a:rPr lang="en-US" altLang="en-US" dirty="0">
                <a:effectLst>
                  <a:outerShdw blurRad="38100" dist="38100" dir="2700000" algn="tl">
                    <a:srgbClr val="C0C0C0"/>
                  </a:outerShdw>
                </a:effectLst>
              </a:rPr>
              <a:t>of </a:t>
            </a:r>
            <a:r>
              <a:rPr lang="en-US" altLang="en-US" dirty="0" smtClean="0">
                <a:effectLst>
                  <a:outerShdw blurRad="38100" dist="38100" dir="2700000" algn="tl">
                    <a:srgbClr val="C0C0C0"/>
                  </a:outerShdw>
                </a:effectLst>
              </a:rPr>
              <a:t>technology on </a:t>
            </a:r>
            <a:r>
              <a:rPr lang="en-US" altLang="en-US" dirty="0">
                <a:effectLst>
                  <a:outerShdw blurRad="38100" dist="38100" dir="2700000" algn="tl">
                    <a:srgbClr val="C0C0C0"/>
                  </a:outerShdw>
                </a:effectLst>
              </a:rPr>
              <a:t>business </a:t>
            </a:r>
            <a:r>
              <a:rPr lang="en-US" altLang="en-US" dirty="0" smtClean="0">
                <a:effectLst>
                  <a:outerShdw blurRad="38100" dist="38100" dir="2700000" algn="tl">
                    <a:srgbClr val="C0C0C0"/>
                  </a:outerShdw>
                </a:effectLst>
              </a:rPr>
              <a:t>strategy … </a:t>
            </a:r>
            <a:endParaRPr lang="en-US" altLang="en-US"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Business Software A</a:t>
            </a:r>
            <a:r>
              <a:rPr lang="en-US" altLang="en-US" dirty="0" smtClean="0">
                <a:effectLst>
                  <a:outerShdw blurRad="38100" dist="38100" dir="2700000" algn="tl">
                    <a:srgbClr val="C0C0C0"/>
                  </a:outerShdw>
                </a:effectLst>
              </a:rPr>
              <a:t>pplications </a:t>
            </a:r>
            <a:r>
              <a:rPr lang="en-US" altLang="en-US" dirty="0">
                <a:effectLst>
                  <a:outerShdw blurRad="38100" dist="38100" dir="2700000" algn="tl">
                    <a:srgbClr val="C0C0C0"/>
                  </a:outerShdw>
                </a:effectLst>
              </a:rPr>
              <a:t>(word processing, spreadsheets, database, accounting systems, inventory systems</a:t>
            </a:r>
            <a:r>
              <a:rPr lang="en-US" altLang="en-US" dirty="0" smtClean="0">
                <a:effectLst>
                  <a:outerShdw blurRad="38100" dist="38100" dir="2700000" algn="tl">
                    <a:srgbClr val="C0C0C0"/>
                  </a:outerShdw>
                </a:effectLst>
              </a:rPr>
              <a:t>);</a:t>
            </a:r>
          </a:p>
          <a:p>
            <a:pPr lvl="1">
              <a:lnSpc>
                <a:spcPct val="80000"/>
              </a:lnSpc>
            </a:pPr>
            <a:r>
              <a:rPr lang="en-US" altLang="en-US" sz="1800" dirty="0" smtClean="0">
                <a:effectLst>
                  <a:outerShdw blurRad="38100" dist="38100" dir="2700000" algn="tl">
                    <a:srgbClr val="C0C0C0"/>
                  </a:outerShdw>
                </a:effectLst>
              </a:rPr>
              <a:t>The Spreadsheet was the “Killer App” for the PC;</a:t>
            </a:r>
            <a:endParaRPr lang="en-US" altLang="en-US" sz="1800"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Computer-aided </a:t>
            </a:r>
            <a:r>
              <a:rPr lang="en-US" altLang="en-US" dirty="0" smtClean="0">
                <a:effectLst>
                  <a:outerShdw blurRad="38100" dist="38100" dir="2700000" algn="tl">
                    <a:srgbClr val="C0C0C0"/>
                  </a:outerShdw>
                </a:effectLst>
              </a:rPr>
              <a:t>design (CAD);</a:t>
            </a:r>
            <a:endParaRPr lang="en-US" altLang="en-US" dirty="0">
              <a:effectLst>
                <a:outerShdw blurRad="38100" dist="38100" dir="2700000" algn="tl">
                  <a:srgbClr val="C0C0C0"/>
                </a:outerShdw>
              </a:effectLst>
            </a:endParaRPr>
          </a:p>
          <a:p>
            <a:pPr>
              <a:lnSpc>
                <a:spcPct val="80000"/>
              </a:lnSpc>
            </a:pPr>
            <a:r>
              <a:rPr lang="en-US" altLang="en-US" dirty="0">
                <a:effectLst>
                  <a:outerShdw blurRad="38100" dist="38100" dir="2700000" algn="tl">
                    <a:srgbClr val="C0C0C0"/>
                  </a:outerShdw>
                </a:effectLst>
              </a:rPr>
              <a:t>Computer-aided </a:t>
            </a:r>
            <a:r>
              <a:rPr lang="en-US" altLang="en-US" dirty="0" smtClean="0">
                <a:effectLst>
                  <a:outerShdw blurRad="38100" dist="38100" dir="2700000" algn="tl">
                    <a:srgbClr val="C0C0C0"/>
                  </a:outerShdw>
                </a:effectLst>
              </a:rPr>
              <a:t>manufacturing (CAM);</a:t>
            </a:r>
          </a:p>
          <a:p>
            <a:pPr lvl="1">
              <a:lnSpc>
                <a:spcPct val="80000"/>
              </a:lnSpc>
            </a:pPr>
            <a:r>
              <a:rPr lang="en-US" altLang="en-US" sz="1800" dirty="0" smtClean="0">
                <a:effectLst>
                  <a:outerShdw blurRad="38100" dist="38100" dir="2700000" algn="tl">
                    <a:srgbClr val="C0C0C0"/>
                  </a:outerShdw>
                </a:effectLst>
              </a:rPr>
              <a:t>3D Printing …</a:t>
            </a:r>
            <a:endParaRPr lang="en-US" altLang="en-US" sz="1800" dirty="0">
              <a:effectLst>
                <a:outerShdw blurRad="38100" dist="38100" dir="2700000" algn="tl">
                  <a:srgbClr val="C0C0C0"/>
                </a:outerShdw>
              </a:effectLst>
            </a:endParaRPr>
          </a:p>
          <a:p>
            <a:pPr>
              <a:lnSpc>
                <a:spcPct val="80000"/>
              </a:lnSpc>
            </a:pPr>
            <a:r>
              <a:rPr lang="en-US" altLang="en-US" dirty="0" smtClean="0">
                <a:effectLst>
                  <a:outerShdw blurRad="38100" dist="38100" dir="2700000" algn="tl">
                    <a:srgbClr val="C0C0C0"/>
                  </a:outerShdw>
                </a:effectLst>
              </a:rPr>
              <a:t>Internet / Intranet;</a:t>
            </a:r>
          </a:p>
          <a:p>
            <a:pPr>
              <a:lnSpc>
                <a:spcPct val="80000"/>
              </a:lnSpc>
            </a:pPr>
            <a:r>
              <a:rPr lang="en-US" altLang="en-US" dirty="0" smtClean="0">
                <a:effectLst>
                  <a:outerShdw blurRad="38100" dist="38100" dir="2700000" algn="tl">
                    <a:srgbClr val="C0C0C0"/>
                  </a:outerShdw>
                </a:effectLst>
              </a:rPr>
              <a:t>Mobile Technology;</a:t>
            </a:r>
          </a:p>
          <a:p>
            <a:r>
              <a:rPr lang="en-US" altLang="en-US" dirty="0"/>
              <a:t>New Discoveries &amp; </a:t>
            </a:r>
            <a:r>
              <a:rPr lang="en-US" altLang="en-US" dirty="0" smtClean="0"/>
              <a:t>Innovations;</a:t>
            </a:r>
            <a:endParaRPr lang="en-US" altLang="en-US" dirty="0"/>
          </a:p>
          <a:p>
            <a:r>
              <a:rPr lang="en-US" altLang="en-US" dirty="0"/>
              <a:t>Speed &amp; Cost of Technology </a:t>
            </a:r>
            <a:r>
              <a:rPr lang="en-US" altLang="en-US" dirty="0" smtClean="0"/>
              <a:t>Transfer;</a:t>
            </a:r>
            <a:endParaRPr lang="en-US" altLang="en-US" dirty="0"/>
          </a:p>
          <a:p>
            <a:r>
              <a:rPr lang="en-US" altLang="en-US" dirty="0"/>
              <a:t>Rate of </a:t>
            </a:r>
            <a:r>
              <a:rPr lang="en-US" altLang="en-US" dirty="0" smtClean="0"/>
              <a:t>Obsolescence.</a:t>
            </a:r>
            <a:endParaRPr lang="en-US" altLang="en-US" dirty="0"/>
          </a:p>
          <a:p>
            <a:pPr>
              <a:lnSpc>
                <a:spcPct val="80000"/>
              </a:lnSpc>
            </a:pPr>
            <a:endParaRPr lang="en-US" altLang="en-US" dirty="0">
              <a:effectLst>
                <a:outerShdw blurRad="38100" dist="38100" dir="2700000" algn="tl">
                  <a:srgbClr val="C0C0C0"/>
                </a:outerShdw>
              </a:effectLst>
            </a:endParaRPr>
          </a:p>
        </p:txBody>
      </p:sp>
    </p:spTree>
    <p:extLst>
      <p:ext uri="{BB962C8B-B14F-4D97-AF65-F5344CB8AC3E}">
        <p14:creationId xmlns:p14="http://schemas.microsoft.com/office/powerpoint/2010/main" val="121179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500"/>
                                        <p:tgtEl>
                                          <p:spTgt spid="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fade">
                                      <p:cBhvr>
                                        <p:cTn id="43" dur="500"/>
                                        <p:tgtEl>
                                          <p:spTgt spid="5">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fade">
                                      <p:cBhvr>
                                        <p:cTn id="48" dur="500"/>
                                        <p:tgtEl>
                                          <p:spTgt spid="5">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Effect transition="in" filter="fade">
                                      <p:cBhvr>
                                        <p:cTn id="5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4">
      <a:dk1>
        <a:sysClr val="windowText" lastClr="000000"/>
      </a:dk1>
      <a:lt1>
        <a:sysClr val="window" lastClr="FFFFFF"/>
      </a:lt1>
      <a:dk2>
        <a:srgbClr val="303030"/>
      </a:dk2>
      <a:lt2>
        <a:srgbClr val="DEDEE0"/>
      </a:lt2>
      <a:accent1>
        <a:srgbClr val="BE0F34"/>
      </a:accent1>
      <a:accent2>
        <a:srgbClr val="726056"/>
      </a:accent2>
      <a:accent3>
        <a:srgbClr val="AC956E"/>
      </a:accent3>
      <a:accent4>
        <a:srgbClr val="808DA9"/>
      </a:accent4>
      <a:accent5>
        <a:srgbClr val="424E5B"/>
      </a:accent5>
      <a:accent6>
        <a:srgbClr val="730E00"/>
      </a:accent6>
      <a:hlink>
        <a:srgbClr val="CC00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1911</TotalTime>
  <Words>2026</Words>
  <Application>Microsoft Office PowerPoint</Application>
  <PresentationFormat>On-screen Show (4:3)</PresentationFormat>
  <Paragraphs>209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Tahoma</vt:lpstr>
      <vt:lpstr>NewsPrint</vt:lpstr>
      <vt:lpstr>IS3S661 Strategic IS Management   </vt:lpstr>
      <vt:lpstr>PowerPoint Presentation</vt:lpstr>
      <vt:lpstr>PowerPoint Presentation</vt:lpstr>
      <vt:lpstr>Porter’s Five Forces</vt:lpstr>
      <vt:lpstr>Environmental Analysis: PEST</vt:lpstr>
      <vt:lpstr>PEST:  Political Factors</vt:lpstr>
      <vt:lpstr>PEST:  Economic Factors</vt:lpstr>
      <vt:lpstr>PEST:  Social Factors</vt:lpstr>
      <vt:lpstr>PEST:  Technological Factors</vt:lpstr>
      <vt:lpstr>PEST:  Other Factors</vt:lpstr>
      <vt:lpstr>PEST:  Other Factors</vt:lpstr>
      <vt:lpstr>Amazon</vt:lpstr>
      <vt:lpstr>PEST + Environment + Legal = PESTEL</vt:lpstr>
      <vt:lpstr>PowerPoint Presentation</vt:lpstr>
      <vt:lpstr>STEEP = PEST + Ethical</vt:lpstr>
      <vt:lpstr>Business Ethics?</vt:lpstr>
      <vt:lpstr>Business Ethics</vt:lpstr>
      <vt:lpstr>PEST Analysis</vt:lpstr>
      <vt:lpstr>PEST Analysis</vt:lpstr>
      <vt:lpstr>HMV</vt:lpstr>
      <vt:lpstr>To SWOT a PEST</vt:lpstr>
      <vt:lpstr>SWOT</vt:lpstr>
      <vt:lpstr>PowerPoint Presentation</vt:lpstr>
      <vt:lpstr>SWOT: Strengths &amp; Weaknesses</vt:lpstr>
      <vt:lpstr>SWOT: Opportunities &amp; Threats</vt:lpstr>
      <vt:lpstr>SWOT Limitations</vt:lpstr>
      <vt:lpstr>Guidelines for Successful SWOT</vt:lpstr>
      <vt:lpstr>From SWOT to TOWS Analysis</vt:lpstr>
      <vt:lpstr>TOWS Analysis</vt:lpstr>
      <vt:lpstr>TOWS Matrix</vt:lpstr>
      <vt:lpstr>TOWS Example</vt:lpstr>
      <vt:lpstr>Summary: Which Technique?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IS3S603 e-Business Systems &amp; Strategy</dc:title>
  <dc:creator>Kidner</dc:creator>
  <cp:lastModifiedBy>David Kidner</cp:lastModifiedBy>
  <cp:revision>153</cp:revision>
  <dcterms:created xsi:type="dcterms:W3CDTF">2015-09-27T11:09:28Z</dcterms:created>
  <dcterms:modified xsi:type="dcterms:W3CDTF">2019-10-08T10:03:56Z</dcterms:modified>
</cp:coreProperties>
</file>