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91" r:id="rId2"/>
    <p:sldId id="354" r:id="rId3"/>
    <p:sldId id="391" r:id="rId4"/>
    <p:sldId id="392" r:id="rId5"/>
    <p:sldId id="393" r:id="rId6"/>
    <p:sldId id="395" r:id="rId7"/>
    <p:sldId id="394" r:id="rId8"/>
    <p:sldId id="396" r:id="rId9"/>
    <p:sldId id="411" r:id="rId10"/>
    <p:sldId id="397" r:id="rId11"/>
    <p:sldId id="414" r:id="rId12"/>
    <p:sldId id="399" r:id="rId13"/>
    <p:sldId id="421" r:id="rId14"/>
    <p:sldId id="398" r:id="rId15"/>
    <p:sldId id="401" r:id="rId16"/>
    <p:sldId id="402" r:id="rId17"/>
    <p:sldId id="400" r:id="rId18"/>
    <p:sldId id="403" r:id="rId19"/>
    <p:sldId id="406" r:id="rId20"/>
    <p:sldId id="407" r:id="rId21"/>
    <p:sldId id="408" r:id="rId22"/>
    <p:sldId id="409" r:id="rId23"/>
    <p:sldId id="410" r:id="rId24"/>
    <p:sldId id="404" r:id="rId25"/>
    <p:sldId id="405" r:id="rId26"/>
    <p:sldId id="412" r:id="rId27"/>
    <p:sldId id="413" r:id="rId28"/>
    <p:sldId id="390" r:id="rId29"/>
    <p:sldId id="415" r:id="rId30"/>
    <p:sldId id="416" r:id="rId31"/>
    <p:sldId id="417" r:id="rId32"/>
    <p:sldId id="418" r:id="rId33"/>
    <p:sldId id="419" r:id="rId34"/>
    <p:sldId id="42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F6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0000" autoAdjust="0"/>
  </p:normalViewPr>
  <p:slideViewPr>
    <p:cSldViewPr>
      <p:cViewPr varScale="1">
        <p:scale>
          <a:sx n="104" d="100"/>
          <a:sy n="104" d="100"/>
        </p:scale>
        <p:origin x="1854" y="96"/>
      </p:cViewPr>
      <p:guideLst>
        <p:guide orient="horz" pos="2160"/>
        <p:guide pos="2880"/>
      </p:guideLst>
    </p:cSldViewPr>
  </p:slideViewPr>
  <p:notesTextViewPr>
    <p:cViewPr>
      <p:scale>
        <a:sx n="3" d="2"/>
        <a:sy n="3" d="2"/>
      </p:scale>
      <p:origin x="0" y="0"/>
    </p:cViewPr>
  </p:notesTextViewPr>
  <p:sorterViewPr>
    <p:cViewPr varScale="1">
      <p:scale>
        <a:sx n="1" d="1"/>
        <a:sy n="1" d="1"/>
      </p:scale>
      <p:origin x="0" y="-139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6DE6C4-B2B2-4516-9B2C-48EB35EF0659}" type="datetimeFigureOut">
              <a:rPr lang="en-GB" smtClean="0"/>
              <a:pPr/>
              <a:t>17/01/2020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41EB-28DF-4655-AA41-0F1A8E73A98F}" type="slidenum">
              <a:rPr lang="en-GB" smtClean="0"/>
              <a:pPr/>
              <a:t>‹#›</a:t>
            </a:fld>
            <a:endParaRPr lang="en-GB"/>
          </a:p>
        </p:txBody>
      </p:sp>
    </p:spTree>
    <p:extLst>
      <p:ext uri="{BB962C8B-B14F-4D97-AF65-F5344CB8AC3E}">
        <p14:creationId xmlns:p14="http://schemas.microsoft.com/office/powerpoint/2010/main" val="166990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In PRINCE2, </a:t>
            </a:r>
            <a:r>
              <a:rPr lang="en-GB" dirty="0" err="1"/>
              <a:t>AgilePM</a:t>
            </a:r>
            <a:r>
              <a:rPr lang="en-GB" dirty="0"/>
              <a:t>, DSDM and ITIL, the distinction between the Business, Customers and Users is clear. In Lean Thinking (and Agile?) the distinction is not so clear.</a:t>
            </a:r>
          </a:p>
        </p:txBody>
      </p:sp>
      <p:sp>
        <p:nvSpPr>
          <p:cNvPr id="4" name="Header Placeholder 3"/>
          <p:cNvSpPr>
            <a:spLocks noGrp="1"/>
          </p:cNvSpPr>
          <p:nvPr>
            <p:ph type="hdr" sz="quarter" idx="10"/>
          </p:nvPr>
        </p:nvSpPr>
        <p:spPr/>
        <p:txBody>
          <a:bodyPr/>
          <a:lstStyle/>
          <a:p>
            <a:r>
              <a:rPr lang="en-US"/>
              <a:t>IS3S601</a:t>
            </a:r>
          </a:p>
        </p:txBody>
      </p:sp>
      <p:sp>
        <p:nvSpPr>
          <p:cNvPr id="5" name="Date Placeholder 4"/>
          <p:cNvSpPr>
            <a:spLocks noGrp="1"/>
          </p:cNvSpPr>
          <p:nvPr>
            <p:ph type="dt" idx="11"/>
          </p:nvPr>
        </p:nvSpPr>
        <p:spPr/>
        <p:txBody>
          <a:bodyPr/>
          <a:lstStyle/>
          <a:p>
            <a:r>
              <a:rPr lang="en-GB"/>
              <a:t>2013/2014</a:t>
            </a:r>
            <a:endParaRPr lang="en-US"/>
          </a:p>
        </p:txBody>
      </p:sp>
      <p:sp>
        <p:nvSpPr>
          <p:cNvPr id="6" name="Slide Number Placeholder 5"/>
          <p:cNvSpPr>
            <a:spLocks noGrp="1"/>
          </p:cNvSpPr>
          <p:nvPr>
            <p:ph type="sldNum" sz="quarter" idx="12"/>
          </p:nvPr>
        </p:nvSpPr>
        <p:spPr/>
        <p:txBody>
          <a:bodyPr/>
          <a:lstStyle/>
          <a:p>
            <a:fld id="{9E359C26-EED5-0D43-AFB8-24E11E404507}" type="slidenum">
              <a:rPr lang="en-US" smtClean="0"/>
              <a:pPr/>
              <a:t>8</a:t>
            </a:fld>
            <a:endParaRPr lang="en-US"/>
          </a:p>
        </p:txBody>
      </p:sp>
    </p:spTree>
    <p:extLst>
      <p:ext uri="{BB962C8B-B14F-4D97-AF65-F5344CB8AC3E}">
        <p14:creationId xmlns:p14="http://schemas.microsoft.com/office/powerpoint/2010/main" val="3046733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0E84F59-31D6-4521-A2A7-178D98CB1301}" type="datetimeFigureOut">
              <a:rPr lang="en-GB" smtClean="0"/>
              <a:pPr/>
              <a:t>17/01/2020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0E84F59-31D6-4521-A2A7-178D98CB1301}" type="datetimeFigureOut">
              <a:rPr lang="en-GB" smtClean="0"/>
              <a:pPr/>
              <a:t>17/01/2020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0E84F59-31D6-4521-A2A7-178D98CB1301}" type="datetimeFigureOut">
              <a:rPr lang="en-GB" smtClean="0"/>
              <a:pPr/>
              <a:t>17/01/2020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0E84F59-31D6-4521-A2A7-178D98CB1301}" type="datetimeFigureOut">
              <a:rPr lang="en-GB" smtClean="0"/>
              <a:pPr/>
              <a:t>17/01/2020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E84F59-31D6-4521-A2A7-178D98CB1301}" type="datetimeFigureOut">
              <a:rPr lang="en-GB" smtClean="0"/>
              <a:pPr/>
              <a:t>17/01/2020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0E84F59-31D6-4521-A2A7-178D98CB1301}" type="datetimeFigureOut">
              <a:rPr lang="en-GB" smtClean="0"/>
              <a:pPr/>
              <a:t>17/01/2020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0E84F59-31D6-4521-A2A7-178D98CB1301}" type="datetimeFigureOut">
              <a:rPr lang="en-GB" smtClean="0"/>
              <a:pPr/>
              <a:t>17/01/2020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0E84F59-31D6-4521-A2A7-178D98CB1301}" type="datetimeFigureOut">
              <a:rPr lang="en-GB" smtClean="0"/>
              <a:pPr/>
              <a:t>17/01/2020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84F59-31D6-4521-A2A7-178D98CB1301}" type="datetimeFigureOut">
              <a:rPr lang="en-GB" smtClean="0"/>
              <a:pPr/>
              <a:t>17/01/2020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E84F59-31D6-4521-A2A7-178D98CB1301}" type="datetimeFigureOut">
              <a:rPr lang="en-GB" smtClean="0"/>
              <a:pPr/>
              <a:t>17/01/2020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E84F59-31D6-4521-A2A7-178D98CB1301}" type="datetimeFigureOut">
              <a:rPr lang="en-GB" smtClean="0"/>
              <a:pPr/>
              <a:t>17/01/2020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40000"/>
                <a:satMod val="350000"/>
              </a:schemeClr>
            </a:gs>
            <a:gs pos="40000">
              <a:schemeClr val="bg1">
                <a:alpha val="57000"/>
              </a:schemeClr>
            </a:gs>
            <a:gs pos="100000">
              <a:schemeClr val="tx2">
                <a:lumMod val="60000"/>
                <a:lumOff val="40000"/>
                <a:alpha val="56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03648" y="274638"/>
            <a:ext cx="7283152"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E84F59-31D6-4521-A2A7-178D98CB1301}" type="datetimeFigureOut">
              <a:rPr lang="en-GB" smtClean="0"/>
              <a:pPr/>
              <a:t>17/01/2020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9EC7E-64EA-4BDE-B695-E9B855201ECA}" type="slidenum">
              <a:rPr lang="en-GB" smtClean="0"/>
              <a:pPr/>
              <a:t>‹#›</a:t>
            </a:fld>
            <a:endParaRPr lang="en-GB"/>
          </a:p>
        </p:txBody>
      </p:sp>
      <p:pic>
        <p:nvPicPr>
          <p:cNvPr id="8" name="Picture 7" descr="USW logo Raspberry Screen.jpg"/>
          <p:cNvPicPr>
            <a:picLocks noChangeAspect="1"/>
          </p:cNvPicPr>
          <p:nvPr userDrawn="1"/>
        </p:nvPicPr>
        <p:blipFill>
          <a:blip r:embed="rId13" cstate="print">
            <a:extLst>
              <a:ext uri="{28A0092B-C50C-407E-A947-70E740481C1C}">
                <a14:useLocalDpi xmlns:a14="http://schemas.microsoft.com/office/drawing/2010/main" val="0"/>
              </a:ext>
            </a:extLst>
          </a:blip>
          <a:srcRect l="7659" t="8116" r="5130" b="6703"/>
          <a:stretch>
            <a:fillRect/>
          </a:stretch>
        </p:blipFill>
        <p:spPr>
          <a:xfrm>
            <a:off x="107504" y="116632"/>
            <a:ext cx="1224136" cy="12241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minitab.com/uploadedFiles/Documents/sample-materials/TrainingSampleValueStreamQC3.pdf" TargetMode="External"/><Relationship Id="rId2" Type="http://schemas.openxmlformats.org/officeDocument/2006/relationships/hyperlink" Target="http://www.lucidchart.com/pages/value-stream-mapping" TargetMode="External"/><Relationship Id="rId1" Type="http://schemas.openxmlformats.org/officeDocument/2006/relationships/slideLayout" Target="../slideLayouts/slideLayout2.xml"/><Relationship Id="rId4" Type="http://schemas.openxmlformats.org/officeDocument/2006/relationships/hyperlink" Target="http://courses.washington.edu/ie337/Value_Stream_Mapping.pdf"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PXZPMAXniT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Lecture 16- Lean Thinking</a:t>
            </a:r>
            <a:endParaRPr lang="en-GB" dirty="0"/>
          </a:p>
        </p:txBody>
      </p:sp>
      <p:sp>
        <p:nvSpPr>
          <p:cNvPr id="3" name="Subtitle 2"/>
          <p:cNvSpPr>
            <a:spLocks noGrp="1"/>
          </p:cNvSpPr>
          <p:nvPr>
            <p:ph type="subTitle" idx="1"/>
          </p:nvPr>
        </p:nvSpPr>
        <p:spPr/>
        <p:txBody>
          <a:bodyPr/>
          <a:lstStyle/>
          <a:p>
            <a:r>
              <a:rPr lang="en-GB" dirty="0" smtClean="0"/>
              <a:t>Dr Paul Jarvis</a:t>
            </a:r>
          </a:p>
          <a:p>
            <a:r>
              <a:rPr lang="en-GB" dirty="0" smtClean="0"/>
              <a:t>J303</a:t>
            </a:r>
          </a:p>
          <a:p>
            <a:r>
              <a:rPr lang="en-GB" dirty="0" smtClean="0"/>
              <a:t>paul.jarvis@southwales.ac.uk</a:t>
            </a:r>
            <a:endParaRPr lang="en-GB" dirty="0"/>
          </a:p>
        </p:txBody>
      </p:sp>
    </p:spTree>
    <p:extLst>
      <p:ext uri="{BB962C8B-B14F-4D97-AF65-F5344CB8AC3E}">
        <p14:creationId xmlns:p14="http://schemas.microsoft.com/office/powerpoint/2010/main" val="2958829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Value Stream</a:t>
            </a:r>
            <a:endParaRPr lang="en-GB" dirty="0"/>
          </a:p>
        </p:txBody>
      </p:sp>
      <p:sp>
        <p:nvSpPr>
          <p:cNvPr id="4" name="Rounded Rectangle 3"/>
          <p:cNvSpPr/>
          <p:nvPr/>
        </p:nvSpPr>
        <p:spPr>
          <a:xfrm>
            <a:off x="755576" y="2847351"/>
            <a:ext cx="1224136" cy="108012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smtClean="0"/>
              <a:t>Task 1</a:t>
            </a:r>
            <a:endParaRPr lang="en-GB" dirty="0"/>
          </a:p>
        </p:txBody>
      </p:sp>
      <p:sp>
        <p:nvSpPr>
          <p:cNvPr id="5" name="Rounded Rectangle 4"/>
          <p:cNvSpPr/>
          <p:nvPr/>
        </p:nvSpPr>
        <p:spPr>
          <a:xfrm>
            <a:off x="2699792" y="2847351"/>
            <a:ext cx="1224136" cy="108012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a:t>
            </a:r>
            <a:r>
              <a:rPr lang="en-GB" dirty="0" smtClean="0"/>
              <a:t> 2</a:t>
            </a:r>
            <a:endParaRPr lang="en-GB" dirty="0"/>
          </a:p>
        </p:txBody>
      </p:sp>
      <p:sp>
        <p:nvSpPr>
          <p:cNvPr id="6" name="Rounded Rectangle 5"/>
          <p:cNvSpPr/>
          <p:nvPr/>
        </p:nvSpPr>
        <p:spPr>
          <a:xfrm>
            <a:off x="4644008" y="2849134"/>
            <a:ext cx="1224136" cy="108012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a:t>
            </a:r>
            <a:r>
              <a:rPr lang="en-GB" dirty="0" smtClean="0"/>
              <a:t> 3</a:t>
            </a:r>
            <a:endParaRPr lang="en-GB" dirty="0"/>
          </a:p>
        </p:txBody>
      </p:sp>
      <p:sp>
        <p:nvSpPr>
          <p:cNvPr id="7" name="Rounded Rectangle 6"/>
          <p:cNvSpPr/>
          <p:nvPr/>
        </p:nvSpPr>
        <p:spPr>
          <a:xfrm>
            <a:off x="6588224" y="2847351"/>
            <a:ext cx="1224136" cy="108012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a:t>
            </a:r>
            <a:r>
              <a:rPr lang="en-GB" dirty="0" smtClean="0"/>
              <a:t> 4</a:t>
            </a:r>
            <a:endParaRPr lang="en-GB" dirty="0"/>
          </a:p>
        </p:txBody>
      </p:sp>
      <p:sp>
        <p:nvSpPr>
          <p:cNvPr id="13" name="Striped Right Arrow 12"/>
          <p:cNvSpPr/>
          <p:nvPr/>
        </p:nvSpPr>
        <p:spPr>
          <a:xfrm>
            <a:off x="755576" y="2167950"/>
            <a:ext cx="7056784" cy="609526"/>
          </a:xfrm>
          <a:prstGeom prst="strip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14" name="TextBox 13"/>
          <p:cNvSpPr txBox="1"/>
          <p:nvPr/>
        </p:nvSpPr>
        <p:spPr>
          <a:xfrm>
            <a:off x="2267744" y="2288047"/>
            <a:ext cx="3816424" cy="369332"/>
          </a:xfrm>
          <a:prstGeom prst="rect">
            <a:avLst/>
          </a:prstGeom>
          <a:noFill/>
        </p:spPr>
        <p:txBody>
          <a:bodyPr wrap="square" rtlCol="0">
            <a:spAutoFit/>
          </a:bodyPr>
          <a:lstStyle/>
          <a:p>
            <a:r>
              <a:rPr lang="en-GB" dirty="0" smtClean="0">
                <a:solidFill>
                  <a:schemeClr val="bg1"/>
                </a:solidFill>
              </a:rPr>
              <a:t>Items flow through the stream</a:t>
            </a:r>
            <a:endParaRPr lang="en-GB" dirty="0">
              <a:solidFill>
                <a:schemeClr val="bg1"/>
              </a:solidFill>
            </a:endParaRPr>
          </a:p>
        </p:txBody>
      </p:sp>
      <p:sp>
        <p:nvSpPr>
          <p:cNvPr id="15" name="TextBox 14"/>
          <p:cNvSpPr txBox="1"/>
          <p:nvPr/>
        </p:nvSpPr>
        <p:spPr>
          <a:xfrm>
            <a:off x="359532" y="5451480"/>
            <a:ext cx="3276364"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‘Items’ might be physical objects.</a:t>
            </a:r>
          </a:p>
          <a:p>
            <a:r>
              <a:rPr lang="en-GB" dirty="0" smtClean="0"/>
              <a:t>Example: Materials in manufacturing (putting together a phone)</a:t>
            </a:r>
            <a:endParaRPr lang="en-GB" dirty="0"/>
          </a:p>
        </p:txBody>
      </p:sp>
      <p:sp>
        <p:nvSpPr>
          <p:cNvPr id="16" name="TextBox 15"/>
          <p:cNvSpPr txBox="1"/>
          <p:nvPr/>
        </p:nvSpPr>
        <p:spPr>
          <a:xfrm>
            <a:off x="3923928" y="5451480"/>
            <a:ext cx="4896544"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smtClean="0"/>
              <a:t>‘Items’ might </a:t>
            </a:r>
            <a:r>
              <a:rPr lang="en-GB" u="sng" dirty="0" smtClean="0"/>
              <a:t>not</a:t>
            </a:r>
            <a:r>
              <a:rPr lang="en-GB" dirty="0" smtClean="0"/>
              <a:t> be physical objects.</a:t>
            </a:r>
          </a:p>
          <a:p>
            <a:r>
              <a:rPr lang="en-GB" dirty="0" smtClean="0"/>
              <a:t>Example: Customer needs being fulfilled by receiving a service (assigning a customer to a phone contract)</a:t>
            </a:r>
            <a:endParaRPr lang="en-GB" dirty="0"/>
          </a:p>
        </p:txBody>
      </p:sp>
      <p:sp>
        <p:nvSpPr>
          <p:cNvPr id="17" name="TextBox 16"/>
          <p:cNvSpPr txBox="1"/>
          <p:nvPr/>
        </p:nvSpPr>
        <p:spPr>
          <a:xfrm>
            <a:off x="218356" y="1358554"/>
            <a:ext cx="8468444" cy="830997"/>
          </a:xfrm>
          <a:prstGeom prst="rect">
            <a:avLst/>
          </a:prstGeom>
          <a:noFill/>
        </p:spPr>
        <p:txBody>
          <a:bodyPr wrap="square" rtlCol="0">
            <a:spAutoFit/>
          </a:bodyPr>
          <a:lstStyle/>
          <a:p>
            <a:r>
              <a:rPr lang="en-GB" sz="2400" dirty="0"/>
              <a:t>A value stream maps out the activities taken to deliver the product or service. ‘Items’ flow through the stream of tasks to </a:t>
            </a:r>
            <a:r>
              <a:rPr lang="en-GB" sz="2400" dirty="0" smtClean="0"/>
              <a:t>completion</a:t>
            </a:r>
            <a:endParaRPr lang="en-GB" sz="2400" dirty="0"/>
          </a:p>
        </p:txBody>
      </p:sp>
      <p:sp>
        <p:nvSpPr>
          <p:cNvPr id="18" name="Rectangle 17"/>
          <p:cNvSpPr/>
          <p:nvPr/>
        </p:nvSpPr>
        <p:spPr>
          <a:xfrm>
            <a:off x="761256" y="4117274"/>
            <a:ext cx="7051104"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GB" dirty="0"/>
              <a:t>3 types of tasks (Womack and Jones, 2003):</a:t>
            </a:r>
          </a:p>
          <a:p>
            <a:pPr marL="342900" indent="-342900">
              <a:buFont typeface="+mj-lt"/>
              <a:buAutoNum type="arabicPeriod"/>
            </a:pPr>
            <a:r>
              <a:rPr lang="en-GB" b="1" dirty="0"/>
              <a:t>Problem-solving </a:t>
            </a:r>
            <a:r>
              <a:rPr lang="en-GB" b="1" dirty="0" smtClean="0"/>
              <a:t>tasks: </a:t>
            </a:r>
            <a:r>
              <a:rPr lang="en-GB" dirty="0" err="1" smtClean="0"/>
              <a:t>eg</a:t>
            </a:r>
            <a:r>
              <a:rPr lang="en-GB" dirty="0" smtClean="0"/>
              <a:t>. Designing something</a:t>
            </a:r>
          </a:p>
          <a:p>
            <a:pPr marL="342900" indent="-342900">
              <a:buFont typeface="+mj-lt"/>
              <a:buAutoNum type="arabicPeriod"/>
            </a:pPr>
            <a:r>
              <a:rPr lang="en-GB" b="1" dirty="0"/>
              <a:t>Information management </a:t>
            </a:r>
            <a:r>
              <a:rPr lang="en-GB" b="1" dirty="0" smtClean="0"/>
              <a:t>tasks: </a:t>
            </a:r>
            <a:r>
              <a:rPr lang="en-GB" dirty="0" err="1" smtClean="0"/>
              <a:t>eg</a:t>
            </a:r>
            <a:r>
              <a:rPr lang="en-GB" dirty="0" smtClean="0"/>
              <a:t>. Taking an order from a customer</a:t>
            </a:r>
            <a:endParaRPr lang="en-GB" dirty="0"/>
          </a:p>
          <a:p>
            <a:pPr marL="342900" indent="-342900">
              <a:buFont typeface="+mj-lt"/>
              <a:buAutoNum type="arabicPeriod"/>
            </a:pPr>
            <a:r>
              <a:rPr lang="en-GB" b="1" dirty="0"/>
              <a:t>Physical transformation </a:t>
            </a:r>
            <a:r>
              <a:rPr lang="en-GB" b="1" dirty="0" smtClean="0"/>
              <a:t>tasks: </a:t>
            </a:r>
            <a:r>
              <a:rPr lang="en-GB" dirty="0" err="1" smtClean="0"/>
              <a:t>eg</a:t>
            </a:r>
            <a:r>
              <a:rPr lang="en-GB" dirty="0" smtClean="0"/>
              <a:t>. Assembling components</a:t>
            </a:r>
            <a:endParaRPr lang="en-GB" dirty="0"/>
          </a:p>
        </p:txBody>
      </p:sp>
    </p:spTree>
    <p:extLst>
      <p:ext uri="{BB962C8B-B14F-4D97-AF65-F5344CB8AC3E}">
        <p14:creationId xmlns:p14="http://schemas.microsoft.com/office/powerpoint/2010/main" val="33291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Value Stream: Example</a:t>
            </a:r>
            <a:endParaRPr lang="en-GB" dirty="0"/>
          </a:p>
        </p:txBody>
      </p:sp>
      <p:sp>
        <p:nvSpPr>
          <p:cNvPr id="4" name="Rounded Rectangle 3"/>
          <p:cNvSpPr/>
          <p:nvPr/>
        </p:nvSpPr>
        <p:spPr>
          <a:xfrm>
            <a:off x="781980" y="3316313"/>
            <a:ext cx="1224136" cy="47272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smtClean="0"/>
              <a:t>Task 1</a:t>
            </a:r>
            <a:endParaRPr lang="en-GB" dirty="0"/>
          </a:p>
        </p:txBody>
      </p:sp>
      <p:sp>
        <p:nvSpPr>
          <p:cNvPr id="5" name="Rounded Rectangle 4"/>
          <p:cNvSpPr/>
          <p:nvPr/>
        </p:nvSpPr>
        <p:spPr>
          <a:xfrm>
            <a:off x="2726196" y="3316313"/>
            <a:ext cx="1224136" cy="47272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a:t>
            </a:r>
            <a:r>
              <a:rPr lang="en-GB" dirty="0" smtClean="0"/>
              <a:t> 2</a:t>
            </a:r>
            <a:endParaRPr lang="en-GB" dirty="0"/>
          </a:p>
        </p:txBody>
      </p:sp>
      <p:sp>
        <p:nvSpPr>
          <p:cNvPr id="6" name="Rounded Rectangle 5"/>
          <p:cNvSpPr/>
          <p:nvPr/>
        </p:nvSpPr>
        <p:spPr>
          <a:xfrm>
            <a:off x="4670412" y="3318096"/>
            <a:ext cx="1224136" cy="47272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a:t>
            </a:r>
            <a:r>
              <a:rPr lang="en-GB" dirty="0" smtClean="0"/>
              <a:t> 3</a:t>
            </a:r>
            <a:endParaRPr lang="en-GB" dirty="0"/>
          </a:p>
        </p:txBody>
      </p:sp>
      <p:sp>
        <p:nvSpPr>
          <p:cNvPr id="7" name="Rounded Rectangle 6"/>
          <p:cNvSpPr/>
          <p:nvPr/>
        </p:nvSpPr>
        <p:spPr>
          <a:xfrm>
            <a:off x="6614628" y="3316313"/>
            <a:ext cx="1224136" cy="47272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a:t>
            </a:r>
            <a:r>
              <a:rPr lang="en-GB" dirty="0" smtClean="0"/>
              <a:t> 4</a:t>
            </a:r>
            <a:endParaRPr lang="en-GB" dirty="0"/>
          </a:p>
        </p:txBody>
      </p:sp>
      <p:sp>
        <p:nvSpPr>
          <p:cNvPr id="13" name="Striped Right Arrow 12"/>
          <p:cNvSpPr/>
          <p:nvPr/>
        </p:nvSpPr>
        <p:spPr>
          <a:xfrm>
            <a:off x="781980" y="2636912"/>
            <a:ext cx="7056784" cy="609526"/>
          </a:xfrm>
          <a:prstGeom prst="strip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14" name="TextBox 13"/>
          <p:cNvSpPr txBox="1"/>
          <p:nvPr/>
        </p:nvSpPr>
        <p:spPr>
          <a:xfrm>
            <a:off x="2294148" y="2757009"/>
            <a:ext cx="3816424" cy="369332"/>
          </a:xfrm>
          <a:prstGeom prst="rect">
            <a:avLst/>
          </a:prstGeom>
          <a:noFill/>
        </p:spPr>
        <p:txBody>
          <a:bodyPr wrap="square" rtlCol="0">
            <a:spAutoFit/>
          </a:bodyPr>
          <a:lstStyle/>
          <a:p>
            <a:r>
              <a:rPr lang="en-GB" dirty="0" smtClean="0">
                <a:solidFill>
                  <a:schemeClr val="bg1"/>
                </a:solidFill>
              </a:rPr>
              <a:t>Items flow through the stream</a:t>
            </a:r>
            <a:endParaRPr lang="en-GB" dirty="0">
              <a:solidFill>
                <a:schemeClr val="bg1"/>
              </a:solidFill>
            </a:endParaRPr>
          </a:p>
        </p:txBody>
      </p:sp>
      <p:sp>
        <p:nvSpPr>
          <p:cNvPr id="18" name="Rectangle 17"/>
          <p:cNvSpPr/>
          <p:nvPr/>
        </p:nvSpPr>
        <p:spPr>
          <a:xfrm>
            <a:off x="761256" y="1310662"/>
            <a:ext cx="7051104"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GB" dirty="0"/>
              <a:t>3 types of tasks (Womack and Jones, 2003):</a:t>
            </a:r>
          </a:p>
          <a:p>
            <a:pPr marL="342900" indent="-342900">
              <a:buFont typeface="+mj-lt"/>
              <a:buAutoNum type="arabicPeriod"/>
            </a:pPr>
            <a:r>
              <a:rPr lang="en-GB" b="1" dirty="0"/>
              <a:t>Problem-solving </a:t>
            </a:r>
            <a:r>
              <a:rPr lang="en-GB" b="1" dirty="0" smtClean="0"/>
              <a:t>tasks: </a:t>
            </a:r>
            <a:r>
              <a:rPr lang="en-GB" dirty="0" err="1" smtClean="0"/>
              <a:t>eg</a:t>
            </a:r>
            <a:r>
              <a:rPr lang="en-GB" dirty="0" smtClean="0"/>
              <a:t>. Designing something</a:t>
            </a:r>
          </a:p>
          <a:p>
            <a:pPr marL="342900" indent="-342900">
              <a:buFont typeface="+mj-lt"/>
              <a:buAutoNum type="arabicPeriod"/>
            </a:pPr>
            <a:r>
              <a:rPr lang="en-GB" b="1" dirty="0"/>
              <a:t>Information management </a:t>
            </a:r>
            <a:r>
              <a:rPr lang="en-GB" b="1" dirty="0" smtClean="0"/>
              <a:t>tasks: </a:t>
            </a:r>
            <a:r>
              <a:rPr lang="en-GB" dirty="0" err="1" smtClean="0"/>
              <a:t>eg</a:t>
            </a:r>
            <a:r>
              <a:rPr lang="en-GB" dirty="0" smtClean="0"/>
              <a:t>. Taking an order from a customer</a:t>
            </a:r>
            <a:endParaRPr lang="en-GB" dirty="0"/>
          </a:p>
          <a:p>
            <a:pPr marL="342900" indent="-342900">
              <a:buFont typeface="+mj-lt"/>
              <a:buAutoNum type="arabicPeriod"/>
            </a:pPr>
            <a:r>
              <a:rPr lang="en-GB" b="1" dirty="0"/>
              <a:t>Physical transformation </a:t>
            </a:r>
            <a:r>
              <a:rPr lang="en-GB" b="1" dirty="0" smtClean="0"/>
              <a:t>tasks: </a:t>
            </a:r>
            <a:r>
              <a:rPr lang="en-GB" dirty="0" err="1" smtClean="0"/>
              <a:t>eg</a:t>
            </a:r>
            <a:r>
              <a:rPr lang="en-GB" dirty="0" smtClean="0"/>
              <a:t>. Assembling components</a:t>
            </a:r>
            <a:endParaRPr lang="en-GB" dirty="0"/>
          </a:p>
        </p:txBody>
      </p:sp>
      <p:sp>
        <p:nvSpPr>
          <p:cNvPr id="19" name="Rounded Rectangle 18"/>
          <p:cNvSpPr/>
          <p:nvPr/>
        </p:nvSpPr>
        <p:spPr>
          <a:xfrm>
            <a:off x="781980" y="3839443"/>
            <a:ext cx="1224136" cy="208823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Customer orders new TV from a website</a:t>
            </a:r>
            <a:endParaRPr lang="en-GB" dirty="0"/>
          </a:p>
        </p:txBody>
      </p:sp>
      <p:sp>
        <p:nvSpPr>
          <p:cNvPr id="20" name="Rounded Rectangle 19"/>
          <p:cNvSpPr/>
          <p:nvPr/>
        </p:nvSpPr>
        <p:spPr>
          <a:xfrm>
            <a:off x="2654188" y="3854050"/>
            <a:ext cx="1368152" cy="208823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Work out when it can be delivered, which van, optimal route </a:t>
            </a:r>
            <a:endParaRPr lang="en-GB" dirty="0"/>
          </a:p>
        </p:txBody>
      </p:sp>
      <p:sp>
        <p:nvSpPr>
          <p:cNvPr id="21" name="Rounded Rectangle 20"/>
          <p:cNvSpPr/>
          <p:nvPr/>
        </p:nvSpPr>
        <p:spPr>
          <a:xfrm>
            <a:off x="4682929" y="3854050"/>
            <a:ext cx="1224136" cy="20736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Inform customer of delivery window</a:t>
            </a:r>
            <a:endParaRPr lang="en-GB" dirty="0"/>
          </a:p>
        </p:txBody>
      </p:sp>
      <p:sp>
        <p:nvSpPr>
          <p:cNvPr id="22" name="Rounded Rectangle 21"/>
          <p:cNvSpPr/>
          <p:nvPr/>
        </p:nvSpPr>
        <p:spPr>
          <a:xfrm>
            <a:off x="6614628" y="3854050"/>
            <a:ext cx="1224136" cy="208823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a:t>Put it on the van, deliver it</a:t>
            </a:r>
          </a:p>
          <a:p>
            <a:pPr algn="ctr"/>
            <a:r>
              <a:rPr lang="en-GB" dirty="0" smtClean="0"/>
              <a:t> </a:t>
            </a:r>
            <a:endParaRPr lang="en-GB" dirty="0"/>
          </a:p>
        </p:txBody>
      </p:sp>
      <p:sp>
        <p:nvSpPr>
          <p:cNvPr id="23" name="Rounded Rectangle 22"/>
          <p:cNvSpPr/>
          <p:nvPr/>
        </p:nvSpPr>
        <p:spPr>
          <a:xfrm>
            <a:off x="781980" y="6039632"/>
            <a:ext cx="1224136" cy="47272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smtClean="0"/>
              <a:t>Type   </a:t>
            </a:r>
            <a:endParaRPr lang="en-GB" dirty="0"/>
          </a:p>
        </p:txBody>
      </p:sp>
      <p:sp>
        <p:nvSpPr>
          <p:cNvPr id="24" name="Rounded Rectangle 23"/>
          <p:cNvSpPr/>
          <p:nvPr/>
        </p:nvSpPr>
        <p:spPr>
          <a:xfrm>
            <a:off x="2726196" y="6039632"/>
            <a:ext cx="1224136" cy="47272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smtClean="0"/>
              <a:t>Type  </a:t>
            </a:r>
            <a:endParaRPr lang="en-GB" dirty="0"/>
          </a:p>
        </p:txBody>
      </p:sp>
      <p:sp>
        <p:nvSpPr>
          <p:cNvPr id="25" name="Rounded Rectangle 24"/>
          <p:cNvSpPr/>
          <p:nvPr/>
        </p:nvSpPr>
        <p:spPr>
          <a:xfrm>
            <a:off x="4670412" y="6041415"/>
            <a:ext cx="1224136" cy="47272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smtClean="0"/>
              <a:t>Type  </a:t>
            </a:r>
            <a:endParaRPr lang="en-GB" dirty="0"/>
          </a:p>
        </p:txBody>
      </p:sp>
      <p:sp>
        <p:nvSpPr>
          <p:cNvPr id="26" name="Rounded Rectangle 25"/>
          <p:cNvSpPr/>
          <p:nvPr/>
        </p:nvSpPr>
        <p:spPr>
          <a:xfrm>
            <a:off x="6614628" y="6039632"/>
            <a:ext cx="1224136" cy="47272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smtClean="0"/>
              <a:t>Type  </a:t>
            </a:r>
            <a:endParaRPr lang="en-GB" dirty="0"/>
          </a:p>
        </p:txBody>
      </p:sp>
      <p:sp>
        <p:nvSpPr>
          <p:cNvPr id="3" name="TextBox 2"/>
          <p:cNvSpPr txBox="1"/>
          <p:nvPr/>
        </p:nvSpPr>
        <p:spPr>
          <a:xfrm>
            <a:off x="1646076" y="6091329"/>
            <a:ext cx="36004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GB" dirty="0" smtClean="0"/>
              <a:t>2</a:t>
            </a:r>
            <a:endParaRPr lang="en-GB" dirty="0"/>
          </a:p>
        </p:txBody>
      </p:sp>
      <p:sp>
        <p:nvSpPr>
          <p:cNvPr id="27" name="TextBox 26"/>
          <p:cNvSpPr txBox="1"/>
          <p:nvPr/>
        </p:nvSpPr>
        <p:spPr>
          <a:xfrm>
            <a:off x="5534508" y="6091329"/>
            <a:ext cx="36004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GB" dirty="0" smtClean="0"/>
              <a:t>2</a:t>
            </a:r>
            <a:endParaRPr lang="en-GB" dirty="0"/>
          </a:p>
        </p:txBody>
      </p:sp>
      <p:sp>
        <p:nvSpPr>
          <p:cNvPr id="28" name="TextBox 27"/>
          <p:cNvSpPr txBox="1"/>
          <p:nvPr/>
        </p:nvSpPr>
        <p:spPr>
          <a:xfrm>
            <a:off x="3590292" y="6091329"/>
            <a:ext cx="36004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GB" dirty="0"/>
              <a:t>1</a:t>
            </a:r>
          </a:p>
        </p:txBody>
      </p:sp>
      <p:sp>
        <p:nvSpPr>
          <p:cNvPr id="29" name="TextBox 28"/>
          <p:cNvSpPr txBox="1"/>
          <p:nvPr/>
        </p:nvSpPr>
        <p:spPr>
          <a:xfrm>
            <a:off x="7478724" y="6091329"/>
            <a:ext cx="36004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GB" dirty="0" smtClean="0"/>
              <a:t>3</a:t>
            </a:r>
            <a:endParaRPr lang="en-GB" dirty="0"/>
          </a:p>
        </p:txBody>
      </p:sp>
    </p:spTree>
    <p:extLst>
      <p:ext uri="{BB962C8B-B14F-4D97-AF65-F5344CB8AC3E}">
        <p14:creationId xmlns:p14="http://schemas.microsoft.com/office/powerpoint/2010/main" val="252350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1.  The next law: </a:t>
            </a:r>
            <a:r>
              <a:rPr lang="en-GB" dirty="0" smtClean="0"/>
              <a:t>the </a:t>
            </a:r>
            <a:r>
              <a:rPr lang="en-GB" dirty="0"/>
              <a:t>Law of Flexibility</a:t>
            </a:r>
          </a:p>
        </p:txBody>
      </p:sp>
      <p:sp>
        <p:nvSpPr>
          <p:cNvPr id="3" name="Content Placeholder 2"/>
          <p:cNvSpPr>
            <a:spLocks noGrp="1"/>
          </p:cNvSpPr>
          <p:nvPr>
            <p:ph idx="1"/>
          </p:nvPr>
        </p:nvSpPr>
        <p:spPr/>
        <p:txBody>
          <a:bodyPr/>
          <a:lstStyle/>
          <a:p>
            <a:pPr marL="0" indent="0">
              <a:buNone/>
            </a:pPr>
            <a:r>
              <a:rPr lang="en-GB" dirty="0" smtClean="0"/>
              <a:t>“</a:t>
            </a:r>
            <a:r>
              <a:rPr lang="en-GB" dirty="0"/>
              <a:t>The velocity of any process is proportional to the flexibility of the process.” </a:t>
            </a:r>
          </a:p>
          <a:p>
            <a:endParaRPr lang="en-GB" dirty="0"/>
          </a:p>
        </p:txBody>
      </p:sp>
      <p:sp>
        <p:nvSpPr>
          <p:cNvPr id="4" name="TextBox 3"/>
          <p:cNvSpPr txBox="1"/>
          <p:nvPr/>
        </p:nvSpPr>
        <p:spPr>
          <a:xfrm>
            <a:off x="3203848" y="3078351"/>
            <a:ext cx="4536504"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2400" dirty="0"/>
              <a:t>The more the process is receptive and flexible to adopt changes, the </a:t>
            </a:r>
            <a:r>
              <a:rPr lang="en-GB" sz="2400" dirty="0" smtClean="0"/>
              <a:t>easier it is to optimise overall performance.</a:t>
            </a:r>
          </a:p>
          <a:p>
            <a:r>
              <a:rPr lang="en-GB" sz="2400" dirty="0" smtClean="0"/>
              <a:t>If we stick rigidly to our old ways, we can’t improve</a:t>
            </a:r>
            <a:endParaRPr lang="en-GB" sz="2400" dirty="0"/>
          </a:p>
        </p:txBody>
      </p:sp>
    </p:spTree>
    <p:extLst>
      <p:ext uri="{BB962C8B-B14F-4D97-AF65-F5344CB8AC3E}">
        <p14:creationId xmlns:p14="http://schemas.microsoft.com/office/powerpoint/2010/main" val="4151206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Value Achieved?</a:t>
            </a:r>
            <a:endParaRPr lang="en-GB" dirty="0"/>
          </a:p>
        </p:txBody>
      </p:sp>
      <p:sp>
        <p:nvSpPr>
          <p:cNvPr id="4" name="Rounded Rectangle 3"/>
          <p:cNvSpPr/>
          <p:nvPr/>
        </p:nvSpPr>
        <p:spPr>
          <a:xfrm>
            <a:off x="971600" y="3030283"/>
            <a:ext cx="1224136" cy="47272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smtClean="0"/>
              <a:t>Task 1</a:t>
            </a:r>
            <a:endParaRPr lang="en-GB" dirty="0"/>
          </a:p>
        </p:txBody>
      </p:sp>
      <p:sp>
        <p:nvSpPr>
          <p:cNvPr id="5" name="Rounded Rectangle 4"/>
          <p:cNvSpPr/>
          <p:nvPr/>
        </p:nvSpPr>
        <p:spPr>
          <a:xfrm>
            <a:off x="2915816" y="3030283"/>
            <a:ext cx="1224136" cy="47272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a:t>
            </a:r>
            <a:r>
              <a:rPr lang="en-GB" dirty="0" smtClean="0"/>
              <a:t> 2</a:t>
            </a:r>
            <a:endParaRPr lang="en-GB" dirty="0"/>
          </a:p>
        </p:txBody>
      </p:sp>
      <p:sp>
        <p:nvSpPr>
          <p:cNvPr id="6" name="Rounded Rectangle 5"/>
          <p:cNvSpPr/>
          <p:nvPr/>
        </p:nvSpPr>
        <p:spPr>
          <a:xfrm>
            <a:off x="4860032" y="3032066"/>
            <a:ext cx="1224136" cy="47272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a:t>
            </a:r>
            <a:r>
              <a:rPr lang="en-GB" dirty="0" smtClean="0"/>
              <a:t> 3</a:t>
            </a:r>
            <a:endParaRPr lang="en-GB" dirty="0"/>
          </a:p>
        </p:txBody>
      </p:sp>
      <p:sp>
        <p:nvSpPr>
          <p:cNvPr id="7" name="Rounded Rectangle 6"/>
          <p:cNvSpPr/>
          <p:nvPr/>
        </p:nvSpPr>
        <p:spPr>
          <a:xfrm>
            <a:off x="6804248" y="3030283"/>
            <a:ext cx="1224136" cy="47272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a:t>
            </a:r>
            <a:r>
              <a:rPr lang="en-GB" dirty="0" smtClean="0"/>
              <a:t> 4</a:t>
            </a:r>
            <a:endParaRPr lang="en-GB" dirty="0"/>
          </a:p>
        </p:txBody>
      </p:sp>
      <p:sp>
        <p:nvSpPr>
          <p:cNvPr id="13" name="Striped Right Arrow 12"/>
          <p:cNvSpPr/>
          <p:nvPr/>
        </p:nvSpPr>
        <p:spPr>
          <a:xfrm>
            <a:off x="971600" y="2350882"/>
            <a:ext cx="7056784" cy="609526"/>
          </a:xfrm>
          <a:prstGeom prst="strip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14" name="TextBox 13"/>
          <p:cNvSpPr txBox="1"/>
          <p:nvPr/>
        </p:nvSpPr>
        <p:spPr>
          <a:xfrm>
            <a:off x="2483768" y="2470979"/>
            <a:ext cx="3816424" cy="369332"/>
          </a:xfrm>
          <a:prstGeom prst="rect">
            <a:avLst/>
          </a:prstGeom>
          <a:noFill/>
        </p:spPr>
        <p:txBody>
          <a:bodyPr wrap="square" rtlCol="0">
            <a:spAutoFit/>
          </a:bodyPr>
          <a:lstStyle/>
          <a:p>
            <a:r>
              <a:rPr lang="en-GB" dirty="0" smtClean="0">
                <a:solidFill>
                  <a:schemeClr val="bg1"/>
                </a:solidFill>
              </a:rPr>
              <a:t>Items flow through the stream</a:t>
            </a:r>
            <a:endParaRPr lang="en-GB" dirty="0">
              <a:solidFill>
                <a:schemeClr val="bg1"/>
              </a:solidFill>
            </a:endParaRPr>
          </a:p>
        </p:txBody>
      </p:sp>
      <p:sp>
        <p:nvSpPr>
          <p:cNvPr id="19" name="Rounded Rectangle 18"/>
          <p:cNvSpPr/>
          <p:nvPr/>
        </p:nvSpPr>
        <p:spPr>
          <a:xfrm>
            <a:off x="971600" y="3553413"/>
            <a:ext cx="1224136" cy="208823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Customer orders new TV from a website</a:t>
            </a:r>
            <a:endParaRPr lang="en-GB" dirty="0"/>
          </a:p>
        </p:txBody>
      </p:sp>
      <p:sp>
        <p:nvSpPr>
          <p:cNvPr id="20" name="Rounded Rectangle 19"/>
          <p:cNvSpPr/>
          <p:nvPr/>
        </p:nvSpPr>
        <p:spPr>
          <a:xfrm>
            <a:off x="2843808" y="3568020"/>
            <a:ext cx="1368152" cy="208823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Work out when it can be delivered, which van, optimal route </a:t>
            </a:r>
            <a:endParaRPr lang="en-GB" dirty="0"/>
          </a:p>
        </p:txBody>
      </p:sp>
      <p:sp>
        <p:nvSpPr>
          <p:cNvPr id="21" name="Rounded Rectangle 20"/>
          <p:cNvSpPr/>
          <p:nvPr/>
        </p:nvSpPr>
        <p:spPr>
          <a:xfrm>
            <a:off x="4872549" y="3568020"/>
            <a:ext cx="1224136" cy="207362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Inform customer of delivery window</a:t>
            </a:r>
            <a:endParaRPr lang="en-GB" dirty="0"/>
          </a:p>
        </p:txBody>
      </p:sp>
      <p:sp>
        <p:nvSpPr>
          <p:cNvPr id="22" name="Rounded Rectangle 21"/>
          <p:cNvSpPr/>
          <p:nvPr/>
        </p:nvSpPr>
        <p:spPr>
          <a:xfrm>
            <a:off x="6804248" y="3568020"/>
            <a:ext cx="1224136" cy="208823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a:t>Put it on the van, deliver it</a:t>
            </a:r>
          </a:p>
          <a:p>
            <a:pPr algn="ctr"/>
            <a:r>
              <a:rPr lang="en-GB" dirty="0" smtClean="0"/>
              <a:t> </a:t>
            </a:r>
            <a:endParaRPr lang="en-GB" dirty="0"/>
          </a:p>
        </p:txBody>
      </p:sp>
      <p:sp>
        <p:nvSpPr>
          <p:cNvPr id="23" name="Rounded Rectangle 22"/>
          <p:cNvSpPr/>
          <p:nvPr/>
        </p:nvSpPr>
        <p:spPr>
          <a:xfrm>
            <a:off x="971600" y="5753602"/>
            <a:ext cx="1224136" cy="91575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smtClean="0"/>
              <a:t>Value?</a:t>
            </a:r>
          </a:p>
          <a:p>
            <a:pPr algn="ctr"/>
            <a:r>
              <a:rPr lang="en-GB" dirty="0" smtClean="0"/>
              <a:t>   </a:t>
            </a:r>
            <a:endParaRPr lang="en-GB" dirty="0"/>
          </a:p>
        </p:txBody>
      </p:sp>
      <p:sp>
        <p:nvSpPr>
          <p:cNvPr id="3" name="TextBox 2"/>
          <p:cNvSpPr txBox="1"/>
          <p:nvPr/>
        </p:nvSpPr>
        <p:spPr>
          <a:xfrm>
            <a:off x="1312763" y="6232720"/>
            <a:ext cx="541809"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GB" dirty="0" smtClean="0"/>
              <a:t>Yes</a:t>
            </a:r>
            <a:endParaRPr lang="en-GB" dirty="0"/>
          </a:p>
        </p:txBody>
      </p:sp>
      <p:sp>
        <p:nvSpPr>
          <p:cNvPr id="31" name="TextBox 30"/>
          <p:cNvSpPr txBox="1"/>
          <p:nvPr/>
        </p:nvSpPr>
        <p:spPr>
          <a:xfrm>
            <a:off x="1512158" y="1254602"/>
            <a:ext cx="3027422"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2000" b="1" dirty="0"/>
              <a:t>Value-Added Tasks</a:t>
            </a:r>
          </a:p>
          <a:p>
            <a:r>
              <a:rPr lang="en-GB" sz="2000" dirty="0" smtClean="0"/>
              <a:t>Activities </a:t>
            </a:r>
            <a:r>
              <a:rPr lang="en-GB" sz="2000" dirty="0"/>
              <a:t>that </a:t>
            </a:r>
            <a:r>
              <a:rPr lang="en-GB" sz="2000" dirty="0" smtClean="0"/>
              <a:t>create </a:t>
            </a:r>
            <a:r>
              <a:rPr lang="en-GB" sz="2000" dirty="0"/>
              <a:t>value</a:t>
            </a:r>
          </a:p>
        </p:txBody>
      </p:sp>
      <p:sp>
        <p:nvSpPr>
          <p:cNvPr id="32" name="TextBox 31"/>
          <p:cNvSpPr txBox="1"/>
          <p:nvPr/>
        </p:nvSpPr>
        <p:spPr>
          <a:xfrm>
            <a:off x="5199134" y="1254602"/>
            <a:ext cx="2609930"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000" b="1" dirty="0" err="1" smtClean="0"/>
              <a:t>Muda</a:t>
            </a:r>
            <a:endParaRPr lang="en-GB" sz="2000" b="1" dirty="0" smtClean="0"/>
          </a:p>
          <a:p>
            <a:r>
              <a:rPr lang="en-GB" sz="2000" dirty="0" smtClean="0"/>
              <a:t>No </a:t>
            </a:r>
            <a:r>
              <a:rPr lang="en-GB" sz="2000" dirty="0" smtClean="0"/>
              <a:t>value</a:t>
            </a:r>
            <a:endParaRPr lang="en-GB" sz="2000" dirty="0"/>
          </a:p>
        </p:txBody>
      </p:sp>
      <p:sp>
        <p:nvSpPr>
          <p:cNvPr id="33" name="Rounded Rectangle 32"/>
          <p:cNvSpPr/>
          <p:nvPr/>
        </p:nvSpPr>
        <p:spPr>
          <a:xfrm>
            <a:off x="2915816" y="5753602"/>
            <a:ext cx="1224136" cy="91575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smtClean="0"/>
              <a:t>Value?</a:t>
            </a:r>
          </a:p>
          <a:p>
            <a:pPr algn="ctr"/>
            <a:r>
              <a:rPr lang="en-GB" dirty="0" smtClean="0"/>
              <a:t>   </a:t>
            </a:r>
            <a:endParaRPr lang="en-GB" dirty="0"/>
          </a:p>
        </p:txBody>
      </p:sp>
      <p:sp>
        <p:nvSpPr>
          <p:cNvPr id="34" name="TextBox 33"/>
          <p:cNvSpPr txBox="1"/>
          <p:nvPr/>
        </p:nvSpPr>
        <p:spPr>
          <a:xfrm>
            <a:off x="3256979" y="6232720"/>
            <a:ext cx="541809"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GB" dirty="0" smtClean="0"/>
              <a:t>No</a:t>
            </a:r>
            <a:endParaRPr lang="en-GB" dirty="0"/>
          </a:p>
        </p:txBody>
      </p:sp>
      <p:sp>
        <p:nvSpPr>
          <p:cNvPr id="35" name="Rounded Rectangle 34"/>
          <p:cNvSpPr/>
          <p:nvPr/>
        </p:nvSpPr>
        <p:spPr>
          <a:xfrm>
            <a:off x="4860032" y="5738074"/>
            <a:ext cx="1224136" cy="91575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smtClean="0"/>
              <a:t>Value?</a:t>
            </a:r>
          </a:p>
          <a:p>
            <a:pPr algn="ctr"/>
            <a:r>
              <a:rPr lang="en-GB" dirty="0" smtClean="0"/>
              <a:t>   </a:t>
            </a:r>
            <a:endParaRPr lang="en-GB" dirty="0"/>
          </a:p>
        </p:txBody>
      </p:sp>
      <p:sp>
        <p:nvSpPr>
          <p:cNvPr id="36" name="TextBox 35"/>
          <p:cNvSpPr txBox="1"/>
          <p:nvPr/>
        </p:nvSpPr>
        <p:spPr>
          <a:xfrm>
            <a:off x="5201195" y="6217192"/>
            <a:ext cx="541809"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GB" dirty="0" smtClean="0"/>
              <a:t>Yes</a:t>
            </a:r>
            <a:endParaRPr lang="en-GB" dirty="0"/>
          </a:p>
        </p:txBody>
      </p:sp>
      <p:sp>
        <p:nvSpPr>
          <p:cNvPr id="37" name="Rounded Rectangle 36"/>
          <p:cNvSpPr/>
          <p:nvPr/>
        </p:nvSpPr>
        <p:spPr>
          <a:xfrm>
            <a:off x="6804248" y="5759313"/>
            <a:ext cx="1224136" cy="91575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smtClean="0"/>
              <a:t>Value?</a:t>
            </a:r>
          </a:p>
          <a:p>
            <a:pPr algn="ctr"/>
            <a:r>
              <a:rPr lang="en-GB" dirty="0" smtClean="0"/>
              <a:t>   </a:t>
            </a:r>
            <a:endParaRPr lang="en-GB" dirty="0"/>
          </a:p>
        </p:txBody>
      </p:sp>
      <p:sp>
        <p:nvSpPr>
          <p:cNvPr id="38" name="TextBox 37"/>
          <p:cNvSpPr txBox="1"/>
          <p:nvPr/>
        </p:nvSpPr>
        <p:spPr>
          <a:xfrm>
            <a:off x="7145411" y="6238431"/>
            <a:ext cx="541809"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GB" dirty="0" smtClean="0"/>
              <a:t>Yes</a:t>
            </a:r>
            <a:endParaRPr lang="en-GB" dirty="0"/>
          </a:p>
        </p:txBody>
      </p:sp>
    </p:spTree>
    <p:extLst>
      <p:ext uri="{BB962C8B-B14F-4D97-AF65-F5344CB8AC3E}">
        <p14:creationId xmlns:p14="http://schemas.microsoft.com/office/powerpoint/2010/main" val="321768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4" grpId="0" animBg="1"/>
      <p:bldP spid="36" grpId="0" animBg="1"/>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Muda</a:t>
            </a:r>
            <a:r>
              <a:rPr lang="en-GB" dirty="0" smtClean="0"/>
              <a:t> Tasks</a:t>
            </a:r>
            <a:endParaRPr lang="en-GB" dirty="0"/>
          </a:p>
        </p:txBody>
      </p:sp>
      <p:sp>
        <p:nvSpPr>
          <p:cNvPr id="14" name="TextBox 13"/>
          <p:cNvSpPr txBox="1"/>
          <p:nvPr/>
        </p:nvSpPr>
        <p:spPr>
          <a:xfrm>
            <a:off x="1043608" y="4819157"/>
            <a:ext cx="6912768"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2800" dirty="0" smtClean="0"/>
              <a:t>Ideally we should map the entire supply chain.</a:t>
            </a:r>
          </a:p>
          <a:p>
            <a:r>
              <a:rPr lang="en-GB" sz="2800" dirty="0" smtClean="0"/>
              <a:t>Our goal is to minimise avoidable activities. </a:t>
            </a:r>
          </a:p>
          <a:p>
            <a:r>
              <a:rPr lang="en-GB" sz="2800" dirty="0" smtClean="0"/>
              <a:t>Do this through </a:t>
            </a:r>
            <a:r>
              <a:rPr lang="en-GB" sz="2800" b="1" dirty="0" smtClean="0"/>
              <a:t>Value Stream Analysis</a:t>
            </a:r>
            <a:endParaRPr lang="en-GB" sz="2800" b="1" dirty="0"/>
          </a:p>
        </p:txBody>
      </p:sp>
      <p:sp>
        <p:nvSpPr>
          <p:cNvPr id="8" name="TextBox 7"/>
          <p:cNvSpPr txBox="1"/>
          <p:nvPr/>
        </p:nvSpPr>
        <p:spPr>
          <a:xfrm>
            <a:off x="3209020" y="2132856"/>
            <a:ext cx="3672408" cy="193899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sz="2000" dirty="0" smtClean="0"/>
              <a:t>Finding the optimal route for a van with lots of items to deliver doesn’t create value for the customer. Can we avoid it or not, given our resources?</a:t>
            </a:r>
          </a:p>
          <a:p>
            <a:r>
              <a:rPr lang="en-GB" sz="2000" b="1" dirty="0" smtClean="0"/>
              <a:t>Is it Type 1 or Type 2?</a:t>
            </a:r>
            <a:endParaRPr lang="en-GB" sz="2000" b="1" dirty="0"/>
          </a:p>
        </p:txBody>
      </p:sp>
      <p:sp>
        <p:nvSpPr>
          <p:cNvPr id="10" name="Rounded Rectangle 9"/>
          <p:cNvSpPr/>
          <p:nvPr/>
        </p:nvSpPr>
        <p:spPr>
          <a:xfrm>
            <a:off x="1115616" y="1552746"/>
            <a:ext cx="1224136" cy="472727"/>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a:t>
            </a:r>
            <a:r>
              <a:rPr lang="en-GB" dirty="0" smtClean="0"/>
              <a:t> 2</a:t>
            </a:r>
            <a:endParaRPr lang="en-GB" dirty="0"/>
          </a:p>
        </p:txBody>
      </p:sp>
      <p:sp>
        <p:nvSpPr>
          <p:cNvPr id="15" name="Rounded Rectangle 14"/>
          <p:cNvSpPr/>
          <p:nvPr/>
        </p:nvSpPr>
        <p:spPr>
          <a:xfrm>
            <a:off x="1043608" y="2090483"/>
            <a:ext cx="1368152" cy="208823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Work out when it can be delivered, which van, optimal route </a:t>
            </a:r>
            <a:endParaRPr lang="en-GB" dirty="0"/>
          </a:p>
        </p:txBody>
      </p:sp>
    </p:spTree>
    <p:extLst>
      <p:ext uri="{BB962C8B-B14F-4D97-AF65-F5344CB8AC3E}">
        <p14:creationId xmlns:p14="http://schemas.microsoft.com/office/powerpoint/2010/main" val="280868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Value Stream Analysis</a:t>
            </a:r>
          </a:p>
        </p:txBody>
      </p:sp>
      <p:sp>
        <p:nvSpPr>
          <p:cNvPr id="4" name="TextBox 3"/>
          <p:cNvSpPr txBox="1"/>
          <p:nvPr/>
        </p:nvSpPr>
        <p:spPr>
          <a:xfrm>
            <a:off x="457200" y="1402653"/>
            <a:ext cx="8507288"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2400" dirty="0" smtClean="0"/>
              <a:t>Value Stream Analysis is a planning </a:t>
            </a:r>
            <a:r>
              <a:rPr lang="en-GB" sz="2400" dirty="0"/>
              <a:t>tool for optimising the </a:t>
            </a:r>
            <a:r>
              <a:rPr lang="en-GB" sz="2400" dirty="0" smtClean="0"/>
              <a:t>results. We examine our current state </a:t>
            </a:r>
            <a:r>
              <a:rPr lang="en-GB" sz="2400" b="1" dirty="0" smtClean="0"/>
              <a:t>Value Stream Mapping</a:t>
            </a:r>
            <a:r>
              <a:rPr lang="en-GB" sz="2400" dirty="0" smtClean="0"/>
              <a:t> (VSM), apply Lean Thinking principles and create an optimised future state VSM</a:t>
            </a:r>
            <a:endParaRPr lang="en-GB" sz="2400" b="1" dirty="0"/>
          </a:p>
        </p:txBody>
      </p:sp>
      <p:sp>
        <p:nvSpPr>
          <p:cNvPr id="5" name="Rounded Rectangle 4"/>
          <p:cNvSpPr/>
          <p:nvPr/>
        </p:nvSpPr>
        <p:spPr>
          <a:xfrm>
            <a:off x="1763688" y="3388321"/>
            <a:ext cx="1224136" cy="50121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smtClean="0"/>
              <a:t>Task 1</a:t>
            </a:r>
            <a:endParaRPr lang="en-GB" dirty="0"/>
          </a:p>
        </p:txBody>
      </p:sp>
      <p:sp>
        <p:nvSpPr>
          <p:cNvPr id="6" name="Rounded Rectangle 5"/>
          <p:cNvSpPr/>
          <p:nvPr/>
        </p:nvSpPr>
        <p:spPr>
          <a:xfrm>
            <a:off x="3707904" y="3388321"/>
            <a:ext cx="1224136" cy="50121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a:t>
            </a:r>
            <a:r>
              <a:rPr lang="en-GB" dirty="0" smtClean="0"/>
              <a:t> 2</a:t>
            </a:r>
            <a:endParaRPr lang="en-GB" dirty="0"/>
          </a:p>
        </p:txBody>
      </p:sp>
      <p:sp>
        <p:nvSpPr>
          <p:cNvPr id="7" name="Rounded Rectangle 6"/>
          <p:cNvSpPr/>
          <p:nvPr/>
        </p:nvSpPr>
        <p:spPr>
          <a:xfrm>
            <a:off x="5652120" y="3390104"/>
            <a:ext cx="1224136" cy="50121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a:t>
            </a:r>
            <a:r>
              <a:rPr lang="en-GB" dirty="0" smtClean="0"/>
              <a:t> 3</a:t>
            </a:r>
            <a:endParaRPr lang="en-GB" dirty="0"/>
          </a:p>
        </p:txBody>
      </p:sp>
      <p:sp>
        <p:nvSpPr>
          <p:cNvPr id="8" name="Rounded Rectangle 7"/>
          <p:cNvSpPr/>
          <p:nvPr/>
        </p:nvSpPr>
        <p:spPr>
          <a:xfrm>
            <a:off x="7596336" y="3388321"/>
            <a:ext cx="1224136" cy="50121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a:t>Task</a:t>
            </a:r>
            <a:r>
              <a:rPr lang="en-GB" dirty="0" smtClean="0"/>
              <a:t> 4</a:t>
            </a:r>
            <a:endParaRPr lang="en-GB" dirty="0"/>
          </a:p>
        </p:txBody>
      </p:sp>
      <p:sp>
        <p:nvSpPr>
          <p:cNvPr id="9" name="Striped Right Arrow 8"/>
          <p:cNvSpPr/>
          <p:nvPr/>
        </p:nvSpPr>
        <p:spPr>
          <a:xfrm>
            <a:off x="1763688" y="2708920"/>
            <a:ext cx="7056784" cy="609526"/>
          </a:xfrm>
          <a:prstGeom prst="strip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11" name="Rounded Rectangle 10"/>
          <p:cNvSpPr/>
          <p:nvPr/>
        </p:nvSpPr>
        <p:spPr>
          <a:xfrm>
            <a:off x="323528" y="2829017"/>
            <a:ext cx="1224136" cy="106051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smtClean="0"/>
              <a:t>Current State VSM</a:t>
            </a:r>
            <a:endParaRPr lang="en-GB" dirty="0"/>
          </a:p>
        </p:txBody>
      </p:sp>
      <p:sp>
        <p:nvSpPr>
          <p:cNvPr id="12" name="Rounded Rectangle 11"/>
          <p:cNvSpPr/>
          <p:nvPr/>
        </p:nvSpPr>
        <p:spPr>
          <a:xfrm>
            <a:off x="1762696" y="5980609"/>
            <a:ext cx="1224136" cy="60715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dirty="0" smtClean="0">
                <a:solidFill>
                  <a:schemeClr val="tx1"/>
                </a:solidFill>
              </a:rPr>
              <a:t>Task 1</a:t>
            </a:r>
            <a:endParaRPr lang="en-GB" dirty="0">
              <a:solidFill>
                <a:schemeClr val="tx1"/>
              </a:solidFill>
            </a:endParaRPr>
          </a:p>
        </p:txBody>
      </p:sp>
      <p:sp>
        <p:nvSpPr>
          <p:cNvPr id="13" name="Rounded Rectangle 12"/>
          <p:cNvSpPr/>
          <p:nvPr/>
        </p:nvSpPr>
        <p:spPr>
          <a:xfrm>
            <a:off x="4679020" y="5980608"/>
            <a:ext cx="1224136" cy="60715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dirty="0">
                <a:solidFill>
                  <a:schemeClr val="tx1"/>
                </a:solidFill>
              </a:rPr>
              <a:t>Task</a:t>
            </a:r>
            <a:r>
              <a:rPr lang="en-GB" dirty="0" smtClean="0">
                <a:solidFill>
                  <a:schemeClr val="tx1"/>
                </a:solidFill>
              </a:rPr>
              <a:t> 2b (changed)</a:t>
            </a:r>
            <a:endParaRPr lang="en-GB" dirty="0">
              <a:solidFill>
                <a:schemeClr val="tx1"/>
              </a:solidFill>
            </a:endParaRPr>
          </a:p>
        </p:txBody>
      </p:sp>
      <p:sp>
        <p:nvSpPr>
          <p:cNvPr id="15" name="Rounded Rectangle 14"/>
          <p:cNvSpPr/>
          <p:nvPr/>
        </p:nvSpPr>
        <p:spPr>
          <a:xfrm>
            <a:off x="7595344" y="5980609"/>
            <a:ext cx="1224136" cy="60715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dirty="0">
                <a:solidFill>
                  <a:schemeClr val="tx1"/>
                </a:solidFill>
              </a:rPr>
              <a:t>Task</a:t>
            </a:r>
            <a:r>
              <a:rPr lang="en-GB" dirty="0" smtClean="0">
                <a:solidFill>
                  <a:schemeClr val="tx1"/>
                </a:solidFill>
              </a:rPr>
              <a:t> 3</a:t>
            </a:r>
            <a:endParaRPr lang="en-GB" dirty="0">
              <a:solidFill>
                <a:schemeClr val="tx1"/>
              </a:solidFill>
            </a:endParaRPr>
          </a:p>
        </p:txBody>
      </p:sp>
      <p:sp>
        <p:nvSpPr>
          <p:cNvPr id="16" name="Striped Right Arrow 15"/>
          <p:cNvSpPr/>
          <p:nvPr/>
        </p:nvSpPr>
        <p:spPr>
          <a:xfrm>
            <a:off x="1762696" y="5301208"/>
            <a:ext cx="7056784" cy="609526"/>
          </a:xfrm>
          <a:prstGeom prst="striped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18" name="Rounded Rectangle 17"/>
          <p:cNvSpPr/>
          <p:nvPr/>
        </p:nvSpPr>
        <p:spPr>
          <a:xfrm>
            <a:off x="322536" y="5421305"/>
            <a:ext cx="1224136" cy="116645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dirty="0" smtClean="0">
                <a:solidFill>
                  <a:schemeClr val="tx1"/>
                </a:solidFill>
              </a:rPr>
              <a:t>Future State VSM</a:t>
            </a:r>
            <a:endParaRPr lang="en-GB" dirty="0">
              <a:solidFill>
                <a:schemeClr val="tx1"/>
              </a:solidFill>
            </a:endParaRPr>
          </a:p>
        </p:txBody>
      </p:sp>
      <p:sp>
        <p:nvSpPr>
          <p:cNvPr id="19" name="Down Arrow 18"/>
          <p:cNvSpPr/>
          <p:nvPr/>
        </p:nvSpPr>
        <p:spPr>
          <a:xfrm>
            <a:off x="3707904" y="4115864"/>
            <a:ext cx="3168352" cy="96932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dirty="0" smtClean="0">
                <a:solidFill>
                  <a:schemeClr val="tx1"/>
                </a:solidFill>
              </a:rPr>
              <a:t>Apply Lean Thinking</a:t>
            </a:r>
            <a:r>
              <a:rPr lang="en-GB" dirty="0">
                <a:solidFill>
                  <a:schemeClr val="tx1"/>
                </a:solidFill>
              </a:rPr>
              <a:t> principles</a:t>
            </a:r>
          </a:p>
        </p:txBody>
      </p:sp>
    </p:spTree>
    <p:extLst>
      <p:ext uri="{BB962C8B-B14F-4D97-AF65-F5344CB8AC3E}">
        <p14:creationId xmlns:p14="http://schemas.microsoft.com/office/powerpoint/2010/main" val="245340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132856"/>
            <a:ext cx="6131024" cy="4525963"/>
          </a:xfrm>
        </p:spPr>
        <p:style>
          <a:lnRef idx="2">
            <a:schemeClr val="accent5"/>
          </a:lnRef>
          <a:fillRef idx="1">
            <a:schemeClr val="lt1"/>
          </a:fillRef>
          <a:effectRef idx="0">
            <a:schemeClr val="accent5"/>
          </a:effectRef>
          <a:fontRef idx="minor">
            <a:schemeClr val="dk1"/>
          </a:fontRef>
        </p:style>
        <p:txBody>
          <a:bodyPr>
            <a:normAutofit fontScale="85000" lnSpcReduction="20000"/>
          </a:bodyPr>
          <a:lstStyle/>
          <a:p>
            <a:pPr marL="514350" indent="-514350">
              <a:buFont typeface="+mj-lt"/>
              <a:buAutoNum type="arabicPeriod"/>
            </a:pPr>
            <a:r>
              <a:rPr lang="en-GB" dirty="0"/>
              <a:t>Specify value from </a:t>
            </a:r>
            <a:r>
              <a:rPr lang="en-GB" dirty="0" smtClean="0"/>
              <a:t>customer perspective.</a:t>
            </a:r>
            <a:endParaRPr lang="en-GB" dirty="0"/>
          </a:p>
          <a:p>
            <a:pPr marL="514350" indent="-514350">
              <a:buFont typeface="+mj-lt"/>
              <a:buAutoNum type="arabicPeriod"/>
            </a:pPr>
            <a:r>
              <a:rPr lang="en-GB" dirty="0"/>
              <a:t>Identify the value stream for each product family.</a:t>
            </a:r>
          </a:p>
          <a:p>
            <a:pPr marL="514350" indent="-514350">
              <a:buFont typeface="+mj-lt"/>
              <a:buAutoNum type="arabicPeriod"/>
            </a:pPr>
            <a:r>
              <a:rPr lang="en-GB" dirty="0"/>
              <a:t>Eliminate Type 2 </a:t>
            </a:r>
            <a:r>
              <a:rPr lang="en-GB" dirty="0" err="1"/>
              <a:t>Muda</a:t>
            </a:r>
            <a:r>
              <a:rPr lang="en-GB" dirty="0"/>
              <a:t>.</a:t>
            </a:r>
          </a:p>
          <a:p>
            <a:pPr marL="514350" indent="-514350">
              <a:buFont typeface="+mj-lt"/>
              <a:buAutoNum type="arabicPeriod"/>
            </a:pPr>
            <a:r>
              <a:rPr lang="en-GB" dirty="0"/>
              <a:t>Make the value stream flow smoothly.</a:t>
            </a:r>
          </a:p>
          <a:p>
            <a:pPr marL="514350" indent="-514350">
              <a:buFont typeface="+mj-lt"/>
              <a:buAutoNum type="arabicPeriod"/>
            </a:pPr>
            <a:r>
              <a:rPr lang="en-GB" dirty="0"/>
              <a:t>Replace supplier ‘push’ with customer ‘pull’.</a:t>
            </a:r>
          </a:p>
          <a:p>
            <a:pPr marL="514350" indent="-514350">
              <a:buFont typeface="+mj-lt"/>
              <a:buAutoNum type="arabicPeriod"/>
            </a:pPr>
            <a:r>
              <a:rPr lang="en-GB" dirty="0"/>
              <a:t>Manage toward perfection, </a:t>
            </a:r>
            <a:r>
              <a:rPr lang="en-GB" dirty="0" smtClean="0"/>
              <a:t>reducing </a:t>
            </a:r>
            <a:r>
              <a:rPr lang="en-GB" dirty="0"/>
              <a:t>amount of time and information needed to serve the </a:t>
            </a:r>
            <a:r>
              <a:rPr lang="en-GB" dirty="0" smtClean="0"/>
              <a:t>customer</a:t>
            </a:r>
            <a:endParaRPr lang="en-GB" dirty="0"/>
          </a:p>
        </p:txBody>
      </p:sp>
      <p:sp>
        <p:nvSpPr>
          <p:cNvPr id="9" name="Content Placeholder 2"/>
          <p:cNvSpPr txBox="1">
            <a:spLocks/>
          </p:cNvSpPr>
          <p:nvPr/>
        </p:nvSpPr>
        <p:spPr>
          <a:xfrm>
            <a:off x="323528" y="2132856"/>
            <a:ext cx="6131024" cy="4525963"/>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GB" dirty="0" smtClean="0">
                <a:solidFill>
                  <a:schemeClr val="bg1"/>
                </a:solidFill>
              </a:rPr>
              <a:t> </a:t>
            </a:r>
            <a:r>
              <a:rPr lang="en-GB" dirty="0" smtClean="0">
                <a:solidFill>
                  <a:srgbClr val="FF0000"/>
                </a:solidFill>
              </a:rPr>
              <a:t>In a nutshell…</a:t>
            </a:r>
            <a:r>
              <a:rPr lang="en-GB" dirty="0" smtClean="0">
                <a:solidFill>
                  <a:schemeClr val="bg1"/>
                </a:solidFill>
              </a:rPr>
              <a:t>Specify value from customer perspective.</a:t>
            </a:r>
          </a:p>
          <a:p>
            <a:pPr marL="514350" indent="-514350">
              <a:buFont typeface="+mj-lt"/>
              <a:buAutoNum type="arabicPeriod"/>
            </a:pPr>
            <a:r>
              <a:rPr lang="en-GB" dirty="0" smtClean="0">
                <a:solidFill>
                  <a:schemeClr val="bg1"/>
                </a:solidFill>
              </a:rPr>
              <a:t>Identify the value stream for each product family.</a:t>
            </a:r>
          </a:p>
          <a:p>
            <a:pPr marL="514350" indent="-514350">
              <a:buFont typeface="+mj-lt"/>
              <a:buAutoNum type="arabicPeriod"/>
            </a:pPr>
            <a:r>
              <a:rPr lang="en-GB" dirty="0" smtClean="0"/>
              <a:t>Eliminate Type 2 </a:t>
            </a:r>
            <a:r>
              <a:rPr lang="en-GB" dirty="0" err="1" smtClean="0"/>
              <a:t>Muda</a:t>
            </a:r>
            <a:r>
              <a:rPr lang="en-GB" dirty="0" smtClean="0"/>
              <a:t>.</a:t>
            </a:r>
          </a:p>
          <a:p>
            <a:pPr marL="514350" indent="-514350">
              <a:buFont typeface="+mj-lt"/>
              <a:buAutoNum type="arabicPeriod"/>
            </a:pPr>
            <a:r>
              <a:rPr lang="en-GB" dirty="0" smtClean="0"/>
              <a:t>Make the value stream flow smoothly.</a:t>
            </a:r>
          </a:p>
          <a:p>
            <a:pPr marL="514350" indent="-514350">
              <a:buFont typeface="+mj-lt"/>
              <a:buAutoNum type="arabicPeriod"/>
            </a:pPr>
            <a:r>
              <a:rPr lang="en-GB" dirty="0" smtClean="0">
                <a:solidFill>
                  <a:schemeClr val="bg1"/>
                </a:solidFill>
              </a:rPr>
              <a:t>Replace supplier ‘push’ with customer ‘pull’.</a:t>
            </a:r>
          </a:p>
          <a:p>
            <a:pPr marL="514350" indent="-514350">
              <a:buFont typeface="+mj-lt"/>
              <a:buAutoNum type="arabicPeriod"/>
            </a:pPr>
            <a:r>
              <a:rPr lang="en-GB" dirty="0" smtClean="0"/>
              <a:t>Manage toward perfection, </a:t>
            </a:r>
            <a:r>
              <a:rPr lang="en-GB" dirty="0" smtClean="0">
                <a:solidFill>
                  <a:schemeClr val="bg1"/>
                </a:solidFill>
              </a:rPr>
              <a:t>reducing amount of time and information needed to serve the customer</a:t>
            </a:r>
            <a:endParaRPr lang="en-GB" dirty="0">
              <a:solidFill>
                <a:schemeClr val="bg1"/>
              </a:solidFill>
            </a:endParaRPr>
          </a:p>
        </p:txBody>
      </p:sp>
      <p:sp>
        <p:nvSpPr>
          <p:cNvPr id="2" name="Title 1"/>
          <p:cNvSpPr>
            <a:spLocks noGrp="1"/>
          </p:cNvSpPr>
          <p:nvPr>
            <p:ph type="title"/>
          </p:nvPr>
        </p:nvSpPr>
        <p:spPr/>
        <p:txBody>
          <a:bodyPr/>
          <a:lstStyle/>
          <a:p>
            <a:r>
              <a:rPr lang="en-GB" dirty="0"/>
              <a:t>Value Stream </a:t>
            </a:r>
            <a:r>
              <a:rPr lang="en-GB" dirty="0" smtClean="0"/>
              <a:t>Analysis Steps</a:t>
            </a:r>
            <a:endParaRPr lang="en-GB" dirty="0"/>
          </a:p>
        </p:txBody>
      </p:sp>
      <p:sp>
        <p:nvSpPr>
          <p:cNvPr id="6" name="Rectangle 5"/>
          <p:cNvSpPr/>
          <p:nvPr/>
        </p:nvSpPr>
        <p:spPr>
          <a:xfrm>
            <a:off x="6300192" y="1277759"/>
            <a:ext cx="2736304" cy="286232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dirty="0" smtClean="0"/>
              <a:t>Example </a:t>
            </a:r>
            <a:r>
              <a:rPr lang="en-GB" dirty="0" err="1" smtClean="0"/>
              <a:t>muda</a:t>
            </a:r>
            <a:r>
              <a:rPr lang="en-GB" dirty="0" smtClean="0"/>
              <a:t> (</a:t>
            </a:r>
            <a:r>
              <a:rPr lang="en-GB" dirty="0"/>
              <a:t>Minitab, 2010</a:t>
            </a:r>
            <a:r>
              <a:rPr lang="en-GB" dirty="0" smtClean="0"/>
              <a:t>):</a:t>
            </a:r>
          </a:p>
          <a:p>
            <a:pPr marL="285750" indent="-285750">
              <a:buFont typeface="Arial" panose="020B0604020202020204" pitchFamily="34" charset="0"/>
              <a:buChar char="•"/>
            </a:pPr>
            <a:r>
              <a:rPr lang="en-GB" dirty="0" smtClean="0"/>
              <a:t>overproduction</a:t>
            </a:r>
            <a:r>
              <a:rPr lang="en-GB" dirty="0"/>
              <a:t>, excess inventory, uneven flow;</a:t>
            </a:r>
          </a:p>
          <a:p>
            <a:pPr marL="285750" indent="-285750">
              <a:buFont typeface="Arial" panose="020B0604020202020204" pitchFamily="34" charset="0"/>
              <a:buChar char="•"/>
            </a:pPr>
            <a:r>
              <a:rPr lang="en-GB" dirty="0"/>
              <a:t>unnecessary motion, transportation;</a:t>
            </a:r>
          </a:p>
          <a:p>
            <a:pPr marL="285750" indent="-285750">
              <a:buFont typeface="Arial" panose="020B0604020202020204" pitchFamily="34" charset="0"/>
              <a:buChar char="•"/>
            </a:pPr>
            <a:r>
              <a:rPr lang="en-GB" dirty="0"/>
              <a:t>over-processing;</a:t>
            </a:r>
          </a:p>
          <a:p>
            <a:pPr marL="285750" indent="-285750">
              <a:buFont typeface="Arial" panose="020B0604020202020204" pitchFamily="34" charset="0"/>
              <a:buChar char="•"/>
            </a:pPr>
            <a:r>
              <a:rPr lang="en-GB" dirty="0"/>
              <a:t>defects;</a:t>
            </a:r>
          </a:p>
          <a:p>
            <a:pPr marL="285750" indent="-285750">
              <a:buFont typeface="Arial" panose="020B0604020202020204" pitchFamily="34" charset="0"/>
              <a:buChar char="•"/>
            </a:pPr>
            <a:r>
              <a:rPr lang="en-GB" dirty="0"/>
              <a:t>inefficient use of human intellect</a:t>
            </a:r>
            <a:r>
              <a:rPr lang="en-GB" dirty="0" smtClean="0"/>
              <a:t>.</a:t>
            </a:r>
            <a:endParaRPr lang="en-GB" dirty="0"/>
          </a:p>
        </p:txBody>
      </p:sp>
      <p:cxnSp>
        <p:nvCxnSpPr>
          <p:cNvPr id="8" name="Straight Arrow Connector 7"/>
          <p:cNvCxnSpPr/>
          <p:nvPr/>
        </p:nvCxnSpPr>
        <p:spPr>
          <a:xfrm flipH="1">
            <a:off x="4139952" y="3212976"/>
            <a:ext cx="2160240" cy="5040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6084168" y="4365104"/>
            <a:ext cx="504056" cy="5707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779912" y="3933056"/>
            <a:ext cx="2520280" cy="5760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6454552" y="4935897"/>
            <a:ext cx="2232248"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400" dirty="0" smtClean="0"/>
              <a:t>More about flow soon</a:t>
            </a:r>
            <a:endParaRPr lang="en-GB" sz="2400" dirty="0"/>
          </a:p>
        </p:txBody>
      </p:sp>
    </p:spTree>
    <p:extLst>
      <p:ext uri="{BB962C8B-B14F-4D97-AF65-F5344CB8AC3E}">
        <p14:creationId xmlns:p14="http://schemas.microsoft.com/office/powerpoint/2010/main" val="224347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15"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2. </a:t>
            </a:r>
            <a:r>
              <a:rPr lang="en-GB" dirty="0"/>
              <a:t>The second law: </a:t>
            </a:r>
            <a:r>
              <a:rPr lang="en-GB" dirty="0" smtClean="0"/>
              <a:t>the </a:t>
            </a:r>
            <a:r>
              <a:rPr lang="en-GB" dirty="0"/>
              <a:t>Law of Focus</a:t>
            </a:r>
          </a:p>
        </p:txBody>
      </p:sp>
      <p:sp>
        <p:nvSpPr>
          <p:cNvPr id="3" name="Content Placeholder 2"/>
          <p:cNvSpPr>
            <a:spLocks noGrp="1"/>
          </p:cNvSpPr>
          <p:nvPr>
            <p:ph idx="1"/>
          </p:nvPr>
        </p:nvSpPr>
        <p:spPr/>
        <p:txBody>
          <a:bodyPr/>
          <a:lstStyle/>
          <a:p>
            <a:pPr marL="0" indent="0">
              <a:buNone/>
            </a:pPr>
            <a:r>
              <a:rPr lang="en-GB" dirty="0"/>
              <a:t>“20% of the activities in a process cause 80% of the delay.”</a:t>
            </a:r>
          </a:p>
        </p:txBody>
      </p:sp>
      <p:sp>
        <p:nvSpPr>
          <p:cNvPr id="4" name="Rectangle 3"/>
          <p:cNvSpPr/>
          <p:nvPr/>
        </p:nvSpPr>
        <p:spPr>
          <a:xfrm>
            <a:off x="2699792" y="3068960"/>
            <a:ext cx="5094312" cy="193899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GB" sz="2400" dirty="0" smtClean="0"/>
              <a:t>The </a:t>
            </a:r>
            <a:r>
              <a:rPr lang="en-GB" sz="2400" dirty="0"/>
              <a:t>main causes of delay </a:t>
            </a:r>
            <a:r>
              <a:rPr lang="en-GB" sz="2400" dirty="0" smtClean="0"/>
              <a:t>in the overall process usually come from a small proportion of the activities.</a:t>
            </a:r>
          </a:p>
          <a:p>
            <a:r>
              <a:rPr lang="en-GB" sz="2400" dirty="0" smtClean="0"/>
              <a:t>It only takes a few areas to be improved to bring about a large impact</a:t>
            </a:r>
            <a:endParaRPr lang="en-GB" sz="2400" dirty="0"/>
          </a:p>
        </p:txBody>
      </p:sp>
    </p:spTree>
    <p:extLst>
      <p:ext uri="{BB962C8B-B14F-4D97-AF65-F5344CB8AC3E}">
        <p14:creationId xmlns:p14="http://schemas.microsoft.com/office/powerpoint/2010/main" val="844716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Flow</a:t>
            </a:r>
            <a:endParaRPr lang="en-GB" dirty="0"/>
          </a:p>
        </p:txBody>
      </p:sp>
      <p:sp>
        <p:nvSpPr>
          <p:cNvPr id="3" name="Content Placeholder 2"/>
          <p:cNvSpPr>
            <a:spLocks noGrp="1"/>
          </p:cNvSpPr>
          <p:nvPr>
            <p:ph idx="1"/>
          </p:nvPr>
        </p:nvSpPr>
        <p:spPr/>
        <p:txBody>
          <a:bodyPr/>
          <a:lstStyle/>
          <a:p>
            <a:pPr marL="0" indent="0">
              <a:buNone/>
            </a:pPr>
            <a:r>
              <a:rPr lang="en-GB" dirty="0" smtClean="0"/>
              <a:t>‘Flow</a:t>
            </a:r>
            <a:r>
              <a:rPr lang="en-GB" dirty="0"/>
              <a:t>’ means work that is conducted smoothly and efficiently.</a:t>
            </a:r>
          </a:p>
          <a:p>
            <a:endParaRPr lang="en-GB" dirty="0"/>
          </a:p>
        </p:txBody>
      </p:sp>
      <p:sp>
        <p:nvSpPr>
          <p:cNvPr id="4" name="TextBox 3"/>
          <p:cNvSpPr txBox="1"/>
          <p:nvPr/>
        </p:nvSpPr>
        <p:spPr>
          <a:xfrm>
            <a:off x="4427984" y="2824424"/>
            <a:ext cx="2869976"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sz="2400" dirty="0" smtClean="0"/>
              <a:t>Low wait times; even flow, without peaks and troughs (</a:t>
            </a:r>
            <a:r>
              <a:rPr lang="en-GB" sz="2400" i="1" dirty="0" err="1" smtClean="0"/>
              <a:t>mura</a:t>
            </a:r>
            <a:r>
              <a:rPr lang="en-GB" sz="2400" dirty="0" smtClean="0"/>
              <a:t>)</a:t>
            </a:r>
            <a:endParaRPr lang="en-GB" sz="2400" dirty="0"/>
          </a:p>
        </p:txBody>
      </p:sp>
      <p:sp>
        <p:nvSpPr>
          <p:cNvPr id="5" name="TextBox 4"/>
          <p:cNvSpPr txBox="1"/>
          <p:nvPr/>
        </p:nvSpPr>
        <p:spPr>
          <a:xfrm>
            <a:off x="611560" y="2819028"/>
            <a:ext cx="3456384" cy="34163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2400" dirty="0" smtClean="0"/>
              <a:t>Flow pulled by customers rather than pushed by suppliers: </a:t>
            </a:r>
          </a:p>
          <a:p>
            <a:r>
              <a:rPr lang="en-GB" sz="2400" dirty="0" smtClean="0"/>
              <a:t>The </a:t>
            </a:r>
            <a:r>
              <a:rPr lang="en-GB" sz="2400" u="sng" dirty="0" smtClean="0"/>
              <a:t>customer</a:t>
            </a:r>
            <a:r>
              <a:rPr lang="en-GB" sz="2400" dirty="0" smtClean="0"/>
              <a:t> decides how much they want and when</a:t>
            </a:r>
          </a:p>
          <a:p>
            <a:r>
              <a:rPr lang="en-GB" sz="2400" dirty="0" smtClean="0"/>
              <a:t>[ITIL: demand pulls capacity, not the other way around]</a:t>
            </a:r>
            <a:endParaRPr lang="en-GB" sz="2400" dirty="0"/>
          </a:p>
        </p:txBody>
      </p:sp>
      <p:sp>
        <p:nvSpPr>
          <p:cNvPr id="6" name="TextBox 5"/>
          <p:cNvSpPr txBox="1"/>
          <p:nvPr/>
        </p:nvSpPr>
        <p:spPr>
          <a:xfrm>
            <a:off x="4427984" y="4221088"/>
            <a:ext cx="4258816"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400" dirty="0" smtClean="0"/>
              <a:t>There are ways of working that can hinder flow:</a:t>
            </a:r>
          </a:p>
          <a:p>
            <a:pPr marL="342900" indent="-342900">
              <a:buFont typeface="Arial" panose="020B0604020202020204" pitchFamily="34" charset="0"/>
              <a:buChar char="•"/>
            </a:pPr>
            <a:r>
              <a:rPr lang="en-GB" sz="2400" dirty="0" smtClean="0"/>
              <a:t>Batches</a:t>
            </a:r>
          </a:p>
          <a:p>
            <a:pPr marL="342900" indent="-342900">
              <a:buFont typeface="Arial" panose="020B0604020202020204" pitchFamily="34" charset="0"/>
              <a:buChar char="•"/>
            </a:pPr>
            <a:r>
              <a:rPr lang="en-GB" sz="2400" dirty="0" smtClean="0"/>
              <a:t>‘Just In Case’</a:t>
            </a:r>
          </a:p>
          <a:p>
            <a:pPr marL="342900" indent="-342900">
              <a:buFont typeface="Arial" panose="020B0604020202020204" pitchFamily="34" charset="0"/>
              <a:buChar char="•"/>
            </a:pPr>
            <a:r>
              <a:rPr lang="en-GB" sz="2400" dirty="0" smtClean="0"/>
              <a:t>Errors</a:t>
            </a:r>
          </a:p>
          <a:p>
            <a:pPr marL="342900" indent="-342900">
              <a:buFont typeface="Arial" panose="020B0604020202020204" pitchFamily="34" charset="0"/>
              <a:buChar char="•"/>
            </a:pPr>
            <a:r>
              <a:rPr lang="en-GB" sz="2400" dirty="0" smtClean="0"/>
              <a:t>Departments</a:t>
            </a:r>
            <a:endParaRPr lang="en-GB" sz="2400" dirty="0"/>
          </a:p>
        </p:txBody>
      </p:sp>
    </p:spTree>
    <p:extLst>
      <p:ext uri="{BB962C8B-B14F-4D97-AF65-F5344CB8AC3E}">
        <p14:creationId xmlns:p14="http://schemas.microsoft.com/office/powerpoint/2010/main" val="359184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Barriers to </a:t>
            </a:r>
            <a:r>
              <a:rPr lang="en-GB" dirty="0" smtClean="0"/>
              <a:t>flow 1: </a:t>
            </a:r>
            <a:r>
              <a:rPr lang="en-GB" dirty="0"/>
              <a:t>Batches</a:t>
            </a:r>
          </a:p>
        </p:txBody>
      </p:sp>
      <p:sp>
        <p:nvSpPr>
          <p:cNvPr id="3" name="Content Placeholder 2"/>
          <p:cNvSpPr>
            <a:spLocks noGrp="1"/>
          </p:cNvSpPr>
          <p:nvPr>
            <p:ph idx="1"/>
          </p:nvPr>
        </p:nvSpPr>
        <p:spPr>
          <a:xfrm>
            <a:off x="536968" y="1435221"/>
            <a:ext cx="8229600" cy="4525963"/>
          </a:xfrm>
        </p:spPr>
        <p:txBody>
          <a:bodyPr/>
          <a:lstStyle/>
          <a:p>
            <a:pPr marL="0" indent="0">
              <a:buNone/>
            </a:pPr>
            <a:r>
              <a:rPr lang="en-GB" dirty="0" smtClean="0"/>
              <a:t>Batches can appear to be efficient in isolation</a:t>
            </a:r>
            <a:endParaRPr lang="en-GB" dirty="0"/>
          </a:p>
        </p:txBody>
      </p:sp>
      <p:sp>
        <p:nvSpPr>
          <p:cNvPr id="4" name="Rectangle 3">
            <a:extLst>
              <a:ext uri="{FF2B5EF4-FFF2-40B4-BE49-F238E27FC236}">
                <a16:creationId xmlns:a16="http://schemas.microsoft.com/office/drawing/2014/main" id="{1D718795-EF7B-4B52-AC4C-2A15AC827D1A}"/>
              </a:ext>
            </a:extLst>
          </p:cNvPr>
          <p:cNvSpPr/>
          <p:nvPr/>
        </p:nvSpPr>
        <p:spPr>
          <a:xfrm>
            <a:off x="251520" y="3212976"/>
            <a:ext cx="1515291" cy="93562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dirty="0">
                <a:solidFill>
                  <a:schemeClr val="tx1"/>
                </a:solidFill>
              </a:rPr>
              <a:t>Produce components (continuous)</a:t>
            </a:r>
          </a:p>
        </p:txBody>
      </p:sp>
      <p:sp>
        <p:nvSpPr>
          <p:cNvPr id="5" name="Cylinder 7">
            <a:extLst>
              <a:ext uri="{FF2B5EF4-FFF2-40B4-BE49-F238E27FC236}">
                <a16:creationId xmlns:a16="http://schemas.microsoft.com/office/drawing/2014/main" id="{ECF65B77-178F-49C9-9A38-1BE3B4024F02}"/>
              </a:ext>
            </a:extLst>
          </p:cNvPr>
          <p:cNvSpPr/>
          <p:nvPr/>
        </p:nvSpPr>
        <p:spPr>
          <a:xfrm>
            <a:off x="1852812" y="3879183"/>
            <a:ext cx="1854926" cy="1614533"/>
          </a:xfrm>
          <a:prstGeom prst="ca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solidFill>
                  <a:schemeClr val="tx1"/>
                </a:solidFill>
              </a:rPr>
              <a:t>Store up enough components for the batch process</a:t>
            </a:r>
          </a:p>
        </p:txBody>
      </p:sp>
      <p:sp>
        <p:nvSpPr>
          <p:cNvPr id="6" name="Rectangle 5">
            <a:extLst>
              <a:ext uri="{FF2B5EF4-FFF2-40B4-BE49-F238E27FC236}">
                <a16:creationId xmlns:a16="http://schemas.microsoft.com/office/drawing/2014/main" id="{CA45FDEE-929E-4809-A372-97BA8D3A9DB5}"/>
              </a:ext>
            </a:extLst>
          </p:cNvPr>
          <p:cNvSpPr/>
          <p:nvPr/>
        </p:nvSpPr>
        <p:spPr>
          <a:xfrm>
            <a:off x="3793739" y="3221683"/>
            <a:ext cx="1515291" cy="93562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dirty="0">
                <a:solidFill>
                  <a:schemeClr val="tx1"/>
                </a:solidFill>
              </a:rPr>
              <a:t>Assemble components (batch of 100)</a:t>
            </a:r>
          </a:p>
        </p:txBody>
      </p:sp>
      <p:sp>
        <p:nvSpPr>
          <p:cNvPr id="7" name="Cylinder 9">
            <a:extLst>
              <a:ext uri="{FF2B5EF4-FFF2-40B4-BE49-F238E27FC236}">
                <a16:creationId xmlns:a16="http://schemas.microsoft.com/office/drawing/2014/main" id="{876BA73D-FC96-484A-A02A-83B53D7D9902}"/>
              </a:ext>
            </a:extLst>
          </p:cNvPr>
          <p:cNvSpPr/>
          <p:nvPr/>
        </p:nvSpPr>
        <p:spPr>
          <a:xfrm>
            <a:off x="5395031" y="3869566"/>
            <a:ext cx="1854926" cy="1614533"/>
          </a:xfrm>
          <a:prstGeom prst="ca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solidFill>
                  <a:schemeClr val="tx1"/>
                </a:solidFill>
              </a:rPr>
              <a:t>100 assembled items piled up from the batch process</a:t>
            </a:r>
          </a:p>
        </p:txBody>
      </p:sp>
      <p:sp>
        <p:nvSpPr>
          <p:cNvPr id="8" name="Rectangle 7">
            <a:extLst>
              <a:ext uri="{FF2B5EF4-FFF2-40B4-BE49-F238E27FC236}">
                <a16:creationId xmlns:a16="http://schemas.microsoft.com/office/drawing/2014/main" id="{B01F9C65-5F9B-4417-A27A-00F7148BD112}"/>
              </a:ext>
            </a:extLst>
          </p:cNvPr>
          <p:cNvSpPr/>
          <p:nvPr/>
        </p:nvSpPr>
        <p:spPr>
          <a:xfrm>
            <a:off x="7335959" y="3230390"/>
            <a:ext cx="1515291" cy="93562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dirty="0">
                <a:solidFill>
                  <a:schemeClr val="tx1"/>
                </a:solidFill>
              </a:rPr>
              <a:t>Finish off the items (continuous)</a:t>
            </a:r>
          </a:p>
        </p:txBody>
      </p:sp>
      <p:sp>
        <p:nvSpPr>
          <p:cNvPr id="9" name="Arrow: Bent 15">
            <a:extLst>
              <a:ext uri="{FF2B5EF4-FFF2-40B4-BE49-F238E27FC236}">
                <a16:creationId xmlns:a16="http://schemas.microsoft.com/office/drawing/2014/main" id="{2D31FFB2-2F14-4023-B66A-E40D7609626A}"/>
              </a:ext>
            </a:extLst>
          </p:cNvPr>
          <p:cNvSpPr/>
          <p:nvPr/>
        </p:nvSpPr>
        <p:spPr>
          <a:xfrm rot="5400000">
            <a:off x="1779058" y="3361293"/>
            <a:ext cx="567147" cy="591643"/>
          </a:xfrm>
          <a:prstGeom prst="ben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solidFill>
                <a:schemeClr val="tx1"/>
              </a:solidFill>
            </a:endParaRPr>
          </a:p>
        </p:txBody>
      </p:sp>
      <p:sp>
        <p:nvSpPr>
          <p:cNvPr id="10" name="Arrow: Bent 16">
            <a:extLst>
              <a:ext uri="{FF2B5EF4-FFF2-40B4-BE49-F238E27FC236}">
                <a16:creationId xmlns:a16="http://schemas.microsoft.com/office/drawing/2014/main" id="{4B05246A-647A-453B-88DA-EF8EDFE2EA1A}"/>
              </a:ext>
            </a:extLst>
          </p:cNvPr>
          <p:cNvSpPr/>
          <p:nvPr/>
        </p:nvSpPr>
        <p:spPr>
          <a:xfrm rot="5400000">
            <a:off x="5327806" y="3356937"/>
            <a:ext cx="567147" cy="591643"/>
          </a:xfrm>
          <a:prstGeom prst="ben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solidFill>
                <a:schemeClr val="tx1"/>
              </a:solidFill>
            </a:endParaRPr>
          </a:p>
        </p:txBody>
      </p:sp>
      <p:sp>
        <p:nvSpPr>
          <p:cNvPr id="11" name="Arrow: Bent 17">
            <a:extLst>
              <a:ext uri="{FF2B5EF4-FFF2-40B4-BE49-F238E27FC236}">
                <a16:creationId xmlns:a16="http://schemas.microsoft.com/office/drawing/2014/main" id="{BBD71923-0CCF-44E0-95CB-3663BFD0E8FA}"/>
              </a:ext>
            </a:extLst>
          </p:cNvPr>
          <p:cNvSpPr/>
          <p:nvPr/>
        </p:nvSpPr>
        <p:spPr>
          <a:xfrm>
            <a:off x="3179782" y="3369185"/>
            <a:ext cx="591643" cy="571503"/>
          </a:xfrm>
          <a:prstGeom prst="ben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solidFill>
                <a:schemeClr val="tx1"/>
              </a:solidFill>
            </a:endParaRPr>
          </a:p>
        </p:txBody>
      </p:sp>
      <p:sp>
        <p:nvSpPr>
          <p:cNvPr id="12" name="Arrow: Bent 18">
            <a:extLst>
              <a:ext uri="{FF2B5EF4-FFF2-40B4-BE49-F238E27FC236}">
                <a16:creationId xmlns:a16="http://schemas.microsoft.com/office/drawing/2014/main" id="{838FF039-ADF5-4989-97D1-730B22F32272}"/>
              </a:ext>
            </a:extLst>
          </p:cNvPr>
          <p:cNvSpPr/>
          <p:nvPr/>
        </p:nvSpPr>
        <p:spPr>
          <a:xfrm>
            <a:off x="6728530" y="3364829"/>
            <a:ext cx="591643" cy="571503"/>
          </a:xfrm>
          <a:prstGeom prst="ben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solidFill>
                <a:schemeClr val="tx1"/>
              </a:solidFill>
            </a:endParaRPr>
          </a:p>
        </p:txBody>
      </p:sp>
      <p:sp>
        <p:nvSpPr>
          <p:cNvPr id="13" name="TextBox 12"/>
          <p:cNvSpPr txBox="1"/>
          <p:nvPr/>
        </p:nvSpPr>
        <p:spPr>
          <a:xfrm>
            <a:off x="163702" y="2002681"/>
            <a:ext cx="85585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2400" dirty="0" smtClean="0"/>
              <a:t>Individual process efficiency increases. Workers and equipment do a lot of the same kind of work without needing to make changes</a:t>
            </a:r>
            <a:endParaRPr lang="en-GB" sz="2400" dirty="0"/>
          </a:p>
        </p:txBody>
      </p:sp>
      <p:sp>
        <p:nvSpPr>
          <p:cNvPr id="14" name="TextBox 13"/>
          <p:cNvSpPr txBox="1"/>
          <p:nvPr/>
        </p:nvSpPr>
        <p:spPr>
          <a:xfrm>
            <a:off x="157680" y="5640185"/>
            <a:ext cx="855850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GB" sz="2400" dirty="0" smtClean="0"/>
              <a:t>Overall system efficiency decreases. Delays </a:t>
            </a:r>
            <a:r>
              <a:rPr lang="en-GB" sz="2400" dirty="0"/>
              <a:t>just before and just after </a:t>
            </a:r>
            <a:r>
              <a:rPr lang="en-GB" sz="2400" dirty="0" smtClean="0"/>
              <a:t>each </a:t>
            </a:r>
            <a:r>
              <a:rPr lang="en-GB" sz="2400" dirty="0"/>
              <a:t>batch process</a:t>
            </a:r>
          </a:p>
        </p:txBody>
      </p:sp>
      <p:sp>
        <p:nvSpPr>
          <p:cNvPr id="15" name="Down Arrow 14"/>
          <p:cNvSpPr/>
          <p:nvPr/>
        </p:nvSpPr>
        <p:spPr>
          <a:xfrm>
            <a:off x="4139952" y="2854831"/>
            <a:ext cx="905272" cy="362624"/>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66759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P spid="11" grpId="0" animBg="1"/>
      <p:bldP spid="12" grpId="0" animBg="1"/>
      <p:bldP spid="13"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a:t>
            </a:r>
            <a:endParaRPr lang="en-GB" dirty="0"/>
          </a:p>
        </p:txBody>
      </p:sp>
      <p:sp>
        <p:nvSpPr>
          <p:cNvPr id="3" name="Content Placeholder 2"/>
          <p:cNvSpPr>
            <a:spLocks noGrp="1"/>
          </p:cNvSpPr>
          <p:nvPr>
            <p:ph idx="1"/>
          </p:nvPr>
        </p:nvSpPr>
        <p:spPr/>
        <p:txBody>
          <a:bodyPr/>
          <a:lstStyle/>
          <a:p>
            <a:pPr marL="0" indent="0">
              <a:buNone/>
            </a:pPr>
            <a:r>
              <a:rPr lang="en-GB" dirty="0" smtClean="0"/>
              <a:t>What are Type 1 and Type 2 </a:t>
            </a:r>
            <a:r>
              <a:rPr lang="en-GB" dirty="0" err="1" smtClean="0"/>
              <a:t>Muda</a:t>
            </a:r>
            <a:r>
              <a:rPr lang="en-GB" dirty="0" smtClean="0"/>
              <a:t>?</a:t>
            </a:r>
          </a:p>
          <a:p>
            <a:pPr marL="0" indent="0">
              <a:buNone/>
            </a:pPr>
            <a:r>
              <a:rPr lang="en-GB" dirty="0" smtClean="0"/>
              <a:t>What is flow?</a:t>
            </a:r>
          </a:p>
          <a:p>
            <a:pPr marL="0" indent="0">
              <a:buNone/>
            </a:pPr>
            <a:r>
              <a:rPr lang="en-GB" dirty="0" smtClean="0"/>
              <a:t>What is the Law of Velocity?</a:t>
            </a:r>
          </a:p>
        </p:txBody>
      </p:sp>
    </p:spTree>
    <p:extLst>
      <p:ext uri="{BB962C8B-B14F-4D97-AF65-F5344CB8AC3E}">
        <p14:creationId xmlns:p14="http://schemas.microsoft.com/office/powerpoint/2010/main" val="707805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Batch sizes</a:t>
            </a:r>
            <a:endParaRPr lang="en-GB" dirty="0"/>
          </a:p>
        </p:txBody>
      </p:sp>
      <p:sp>
        <p:nvSpPr>
          <p:cNvPr id="3" name="Content Placeholder 2"/>
          <p:cNvSpPr>
            <a:spLocks noGrp="1"/>
          </p:cNvSpPr>
          <p:nvPr>
            <p:ph idx="1"/>
          </p:nvPr>
        </p:nvSpPr>
        <p:spPr>
          <a:xfrm>
            <a:off x="517942" y="1311391"/>
            <a:ext cx="8229600" cy="4525963"/>
          </a:xfrm>
        </p:spPr>
        <p:txBody>
          <a:bodyPr/>
          <a:lstStyle/>
          <a:p>
            <a:pPr marL="0" indent="0">
              <a:buNone/>
            </a:pPr>
            <a:r>
              <a:rPr lang="en-GB" dirty="0" smtClean="0"/>
              <a:t>Large batches prevent us from customising individual items</a:t>
            </a:r>
            <a:endParaRPr lang="en-GB" dirty="0"/>
          </a:p>
        </p:txBody>
      </p:sp>
      <p:sp>
        <p:nvSpPr>
          <p:cNvPr id="4" name="TextBox 3"/>
          <p:cNvSpPr txBox="1"/>
          <p:nvPr/>
        </p:nvSpPr>
        <p:spPr>
          <a:xfrm>
            <a:off x="3790256" y="1916832"/>
            <a:ext cx="4896544" cy="258532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dirty="0" smtClean="0"/>
              <a:t>Can you think of an example where modern technology makes it easy to produce a batch size of one?</a:t>
            </a:r>
          </a:p>
          <a:p>
            <a:r>
              <a:rPr lang="en-GB" dirty="0" smtClean="0"/>
              <a:t>Books: previously large printing runs needed; many books unsold and wasted. Now generate one electronic copy when needed</a:t>
            </a:r>
          </a:p>
          <a:p>
            <a:r>
              <a:rPr lang="en-GB" dirty="0" smtClean="0"/>
              <a:t>Printing a large batch is </a:t>
            </a:r>
            <a:r>
              <a:rPr lang="en-GB" dirty="0" err="1" smtClean="0"/>
              <a:t>muda</a:t>
            </a:r>
            <a:r>
              <a:rPr lang="en-GB" dirty="0" smtClean="0"/>
              <a:t>:</a:t>
            </a:r>
          </a:p>
          <a:p>
            <a:r>
              <a:rPr lang="en-GB" dirty="0" smtClean="0"/>
              <a:t>Used to be Type       ?</a:t>
            </a:r>
          </a:p>
          <a:p>
            <a:r>
              <a:rPr lang="en-GB" dirty="0" smtClean="0"/>
              <a:t>Now, Type        ?</a:t>
            </a:r>
            <a:endParaRPr lang="en-GB" dirty="0"/>
          </a:p>
        </p:txBody>
      </p:sp>
      <p:sp>
        <p:nvSpPr>
          <p:cNvPr id="5" name="TextBox 4"/>
          <p:cNvSpPr txBox="1"/>
          <p:nvPr/>
        </p:nvSpPr>
        <p:spPr>
          <a:xfrm>
            <a:off x="5529064" y="3850015"/>
            <a:ext cx="49371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smtClean="0"/>
              <a:t>1</a:t>
            </a:r>
            <a:endParaRPr lang="en-GB" dirty="0"/>
          </a:p>
        </p:txBody>
      </p:sp>
      <p:sp>
        <p:nvSpPr>
          <p:cNvPr id="6" name="TextBox 5"/>
          <p:cNvSpPr txBox="1"/>
          <p:nvPr/>
        </p:nvSpPr>
        <p:spPr>
          <a:xfrm>
            <a:off x="5041404" y="4132823"/>
            <a:ext cx="49371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dirty="0" smtClean="0"/>
              <a:t>2</a:t>
            </a:r>
            <a:endParaRPr lang="en-GB" dirty="0"/>
          </a:p>
        </p:txBody>
      </p:sp>
      <p:sp>
        <p:nvSpPr>
          <p:cNvPr id="7" name="TextBox 6"/>
          <p:cNvSpPr txBox="1"/>
          <p:nvPr/>
        </p:nvSpPr>
        <p:spPr>
          <a:xfrm>
            <a:off x="408604" y="2563163"/>
            <a:ext cx="2977103"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000" dirty="0" smtClean="0"/>
              <a:t>Example: cars.</a:t>
            </a:r>
          </a:p>
          <a:p>
            <a:r>
              <a:rPr lang="en-GB" sz="2000" dirty="0" smtClean="0"/>
              <a:t>Each car needs a different colour, seat cover, radio, etc. It’s very hard to identify the right batch size for each specification</a:t>
            </a:r>
            <a:endParaRPr lang="en-GB" sz="2000" dirty="0"/>
          </a:p>
        </p:txBody>
      </p:sp>
      <p:sp>
        <p:nvSpPr>
          <p:cNvPr id="8" name="TextBox 7"/>
          <p:cNvSpPr txBox="1"/>
          <p:nvPr/>
        </p:nvSpPr>
        <p:spPr>
          <a:xfrm>
            <a:off x="408604" y="4678184"/>
            <a:ext cx="8278196" cy="193899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2400" dirty="0" smtClean="0"/>
              <a:t>Agile software development uses development cycles  (‘sprints’) that involve regular testing of added features (a </a:t>
            </a:r>
            <a:r>
              <a:rPr lang="en-GB" sz="2400" b="1" dirty="0" smtClean="0"/>
              <a:t>batch of 1 feature</a:t>
            </a:r>
            <a:r>
              <a:rPr lang="en-GB" sz="2400" dirty="0" smtClean="0"/>
              <a:t> at a time).</a:t>
            </a:r>
          </a:p>
          <a:p>
            <a:r>
              <a:rPr lang="en-GB" sz="2400" dirty="0" smtClean="0"/>
              <a:t>Traditionally, an entire system was developed before testing (a </a:t>
            </a:r>
            <a:r>
              <a:rPr lang="en-GB" sz="2400" b="1" dirty="0" smtClean="0"/>
              <a:t>batch of lots of features </a:t>
            </a:r>
            <a:r>
              <a:rPr lang="en-GB" sz="2400" dirty="0" smtClean="0"/>
              <a:t>that took a long time)</a:t>
            </a:r>
            <a:endParaRPr lang="en-GB" sz="2400" dirty="0"/>
          </a:p>
        </p:txBody>
      </p:sp>
    </p:spTree>
    <p:extLst>
      <p:ext uri="{BB962C8B-B14F-4D97-AF65-F5344CB8AC3E}">
        <p14:creationId xmlns:p14="http://schemas.microsoft.com/office/powerpoint/2010/main" val="329053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Barriers to </a:t>
            </a:r>
            <a:r>
              <a:rPr lang="en-GB" dirty="0" smtClean="0"/>
              <a:t>flow 2: Just In Case</a:t>
            </a:r>
            <a:endParaRPr lang="en-GB" dirty="0"/>
          </a:p>
        </p:txBody>
      </p:sp>
      <p:sp>
        <p:nvSpPr>
          <p:cNvPr id="3" name="Content Placeholder 2"/>
          <p:cNvSpPr>
            <a:spLocks noGrp="1"/>
          </p:cNvSpPr>
          <p:nvPr>
            <p:ph idx="1"/>
          </p:nvPr>
        </p:nvSpPr>
        <p:spPr/>
        <p:txBody>
          <a:bodyPr>
            <a:normAutofit/>
          </a:bodyPr>
          <a:lstStyle/>
          <a:p>
            <a:pPr marL="0" indent="0">
              <a:buNone/>
            </a:pPr>
            <a:r>
              <a:rPr lang="en-GB" sz="2800" dirty="0" smtClean="0"/>
              <a:t>We </a:t>
            </a:r>
            <a:r>
              <a:rPr lang="en-GB" sz="2800" i="1" dirty="0" smtClean="0"/>
              <a:t>could</a:t>
            </a:r>
            <a:r>
              <a:rPr lang="en-GB" sz="2800" dirty="0" smtClean="0"/>
              <a:t> produce items ahead of time, then we can use them instantly, just in case we need them later</a:t>
            </a:r>
            <a:endParaRPr lang="en-GB" sz="2800" dirty="0"/>
          </a:p>
        </p:txBody>
      </p:sp>
      <p:sp>
        <p:nvSpPr>
          <p:cNvPr id="4" name="TextBox 3"/>
          <p:cNvSpPr txBox="1"/>
          <p:nvPr/>
        </p:nvSpPr>
        <p:spPr>
          <a:xfrm>
            <a:off x="457200" y="2708920"/>
            <a:ext cx="4896544" cy="267765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sz="2400" dirty="0" smtClean="0"/>
              <a:t>Why does this hinder flow?</a:t>
            </a:r>
          </a:p>
          <a:p>
            <a:r>
              <a:rPr lang="en-GB" sz="2400" dirty="0" smtClean="0"/>
              <a:t>Lots of Work In Progress (WIP) ties up capital, components, storage space, wastes time.</a:t>
            </a:r>
          </a:p>
          <a:p>
            <a:r>
              <a:rPr lang="en-GB" sz="2400" dirty="0" smtClean="0"/>
              <a:t>We might end up not needing them:</a:t>
            </a:r>
          </a:p>
          <a:p>
            <a:r>
              <a:rPr lang="en-GB" sz="2400" dirty="0" smtClean="0"/>
              <a:t>Items become obsolete, items get damaged</a:t>
            </a:r>
            <a:endParaRPr lang="en-GB" sz="2400" dirty="0"/>
          </a:p>
        </p:txBody>
      </p:sp>
      <p:sp>
        <p:nvSpPr>
          <p:cNvPr id="5" name="TextBox 4"/>
          <p:cNvSpPr txBox="1"/>
          <p:nvPr/>
        </p:nvSpPr>
        <p:spPr>
          <a:xfrm>
            <a:off x="5693993" y="2708920"/>
            <a:ext cx="2592288" cy="193899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sz="2000" dirty="0" smtClean="0"/>
              <a:t>Alternative:</a:t>
            </a:r>
          </a:p>
          <a:p>
            <a:r>
              <a:rPr lang="en-GB" sz="2000" dirty="0" smtClean="0"/>
              <a:t>Just In Time. </a:t>
            </a:r>
          </a:p>
          <a:p>
            <a:r>
              <a:rPr lang="en-GB" sz="2000" dirty="0" smtClean="0"/>
              <a:t>If components arrive exactly when you want them, you never need to store anything</a:t>
            </a:r>
            <a:endParaRPr lang="en-GB" sz="2000" dirty="0"/>
          </a:p>
        </p:txBody>
      </p:sp>
      <p:sp>
        <p:nvSpPr>
          <p:cNvPr id="6" name="TextBox 5"/>
          <p:cNvSpPr txBox="1"/>
          <p:nvPr/>
        </p:nvSpPr>
        <p:spPr>
          <a:xfrm>
            <a:off x="379886" y="5499849"/>
            <a:ext cx="8278196"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2400" dirty="0" smtClean="0"/>
              <a:t>In software development, we could waste effort developing features customers don’t want (“just in case someone does want it”). Not providing </a:t>
            </a:r>
            <a:r>
              <a:rPr lang="en-GB" sz="2400" b="1" dirty="0" smtClean="0"/>
              <a:t>value</a:t>
            </a:r>
            <a:endParaRPr lang="en-GB" sz="2400" b="1" dirty="0"/>
          </a:p>
        </p:txBody>
      </p:sp>
    </p:spTree>
    <p:extLst>
      <p:ext uri="{BB962C8B-B14F-4D97-AF65-F5344CB8AC3E}">
        <p14:creationId xmlns:p14="http://schemas.microsoft.com/office/powerpoint/2010/main" val="354026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Barriers to </a:t>
            </a:r>
            <a:r>
              <a:rPr lang="en-GB" dirty="0" smtClean="0"/>
              <a:t>flow 3: Errors</a:t>
            </a:r>
            <a:endParaRPr lang="en-GB" dirty="0"/>
          </a:p>
        </p:txBody>
      </p:sp>
      <p:sp>
        <p:nvSpPr>
          <p:cNvPr id="3" name="Content Placeholder 2"/>
          <p:cNvSpPr>
            <a:spLocks noGrp="1"/>
          </p:cNvSpPr>
          <p:nvPr>
            <p:ph idx="1"/>
          </p:nvPr>
        </p:nvSpPr>
        <p:spPr>
          <a:xfrm>
            <a:off x="457200" y="1600200"/>
            <a:ext cx="5770984" cy="4525963"/>
          </a:xfrm>
        </p:spPr>
        <p:txBody>
          <a:bodyPr>
            <a:normAutofit fontScale="85000" lnSpcReduction="10000"/>
          </a:bodyPr>
          <a:lstStyle/>
          <a:p>
            <a:pPr marL="0" indent="0">
              <a:buNone/>
            </a:pPr>
            <a:r>
              <a:rPr lang="en-GB" dirty="0"/>
              <a:t>Errors cause several problems:</a:t>
            </a:r>
          </a:p>
          <a:p>
            <a:r>
              <a:rPr lang="en-GB" dirty="0"/>
              <a:t>Work </a:t>
            </a:r>
            <a:r>
              <a:rPr lang="en-GB" dirty="0" smtClean="0"/>
              <a:t>is wasted</a:t>
            </a:r>
            <a:r>
              <a:rPr lang="en-GB" dirty="0"/>
              <a:t>.</a:t>
            </a:r>
          </a:p>
          <a:p>
            <a:r>
              <a:rPr lang="en-GB" dirty="0"/>
              <a:t>Further work </a:t>
            </a:r>
            <a:r>
              <a:rPr lang="en-GB" dirty="0" smtClean="0"/>
              <a:t>required </a:t>
            </a:r>
            <a:r>
              <a:rPr lang="en-GB" dirty="0"/>
              <a:t>to correct </a:t>
            </a:r>
            <a:r>
              <a:rPr lang="en-GB" dirty="0" smtClean="0"/>
              <a:t>errors</a:t>
            </a:r>
            <a:endParaRPr lang="en-GB" dirty="0"/>
          </a:p>
          <a:p>
            <a:r>
              <a:rPr lang="en-GB" dirty="0"/>
              <a:t>Downstream processes are </a:t>
            </a:r>
            <a:r>
              <a:rPr lang="en-GB" dirty="0" smtClean="0"/>
              <a:t>delayed</a:t>
            </a:r>
            <a:endParaRPr lang="en-GB" dirty="0"/>
          </a:p>
          <a:p>
            <a:r>
              <a:rPr lang="en-GB" dirty="0"/>
              <a:t>Reworked items are often of a lower standard, are less reliable, </a:t>
            </a:r>
            <a:r>
              <a:rPr lang="en-GB" dirty="0" err="1" smtClean="0"/>
              <a:t>etc</a:t>
            </a:r>
            <a:r>
              <a:rPr lang="en-GB" dirty="0" smtClean="0"/>
              <a:t> </a:t>
            </a:r>
          </a:p>
          <a:p>
            <a:r>
              <a:rPr lang="en-GB" dirty="0" smtClean="0"/>
              <a:t>Delayed orders lead </a:t>
            </a:r>
            <a:r>
              <a:rPr lang="en-GB" dirty="0"/>
              <a:t>to dissatisfaction.</a:t>
            </a:r>
          </a:p>
        </p:txBody>
      </p:sp>
      <p:sp>
        <p:nvSpPr>
          <p:cNvPr id="4" name="TextBox 3"/>
          <p:cNvSpPr txBox="1"/>
          <p:nvPr/>
        </p:nvSpPr>
        <p:spPr>
          <a:xfrm>
            <a:off x="3221849" y="5119231"/>
            <a:ext cx="5724636"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2400" dirty="0" smtClean="0"/>
              <a:t>Lean Thinking:</a:t>
            </a:r>
          </a:p>
          <a:p>
            <a:r>
              <a:rPr lang="en-GB" sz="2400" i="1" dirty="0" err="1" smtClean="0"/>
              <a:t>Poka</a:t>
            </a:r>
            <a:r>
              <a:rPr lang="en-GB" sz="2400" i="1" dirty="0" smtClean="0"/>
              <a:t> yoke</a:t>
            </a:r>
            <a:r>
              <a:rPr lang="en-GB" sz="2400" dirty="0" smtClean="0"/>
              <a:t>: in built preventative measures.</a:t>
            </a:r>
          </a:p>
          <a:p>
            <a:r>
              <a:rPr lang="en-GB" sz="2400" dirty="0" smtClean="0"/>
              <a:t>Example: entering a date into a system-select from a calendar rather than type in</a:t>
            </a:r>
            <a:endParaRPr lang="en-GB" sz="2400" dirty="0"/>
          </a:p>
        </p:txBody>
      </p:sp>
      <p:sp>
        <p:nvSpPr>
          <p:cNvPr id="5" name="TextBox 4"/>
          <p:cNvSpPr txBox="1"/>
          <p:nvPr/>
        </p:nvSpPr>
        <p:spPr>
          <a:xfrm>
            <a:off x="6732240" y="2852936"/>
            <a:ext cx="2304256"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400" dirty="0" smtClean="0"/>
              <a:t>Which of these disrupt </a:t>
            </a:r>
            <a:r>
              <a:rPr lang="en-GB" sz="2400" b="1" dirty="0" smtClean="0"/>
              <a:t>flow</a:t>
            </a:r>
            <a:r>
              <a:rPr lang="en-GB" sz="2400" dirty="0" smtClean="0"/>
              <a:t>?</a:t>
            </a:r>
            <a:endParaRPr lang="en-GB" sz="2400" dirty="0"/>
          </a:p>
        </p:txBody>
      </p:sp>
      <p:cxnSp>
        <p:nvCxnSpPr>
          <p:cNvPr id="6" name="Straight Arrow Connector 5"/>
          <p:cNvCxnSpPr/>
          <p:nvPr/>
        </p:nvCxnSpPr>
        <p:spPr>
          <a:xfrm flipH="1" flipV="1">
            <a:off x="5724128" y="2707073"/>
            <a:ext cx="1008112" cy="2897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83568" y="2420888"/>
            <a:ext cx="5040560" cy="5760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a:stCxn id="5" idx="1"/>
          </p:cNvCxnSpPr>
          <p:nvPr/>
        </p:nvCxnSpPr>
        <p:spPr>
          <a:xfrm flipH="1">
            <a:off x="6048165" y="3268435"/>
            <a:ext cx="684075" cy="26444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07680" y="3263919"/>
            <a:ext cx="5376487" cy="5760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1395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Barriers to </a:t>
            </a:r>
            <a:r>
              <a:rPr lang="en-GB" dirty="0" smtClean="0"/>
              <a:t>flow 4: </a:t>
            </a:r>
            <a:r>
              <a:rPr lang="en-GB" dirty="0"/>
              <a:t>Departments</a:t>
            </a:r>
          </a:p>
        </p:txBody>
      </p:sp>
      <p:sp>
        <p:nvSpPr>
          <p:cNvPr id="5" name="Line 5">
            <a:extLst>
              <a:ext uri="{FF2B5EF4-FFF2-40B4-BE49-F238E27FC236}">
                <a16:creationId xmlns:a16="http://schemas.microsoft.com/office/drawing/2014/main" id="{0968207F-3AE1-4045-B636-43AC16BC4C49}"/>
              </a:ext>
            </a:extLst>
          </p:cNvPr>
          <p:cNvSpPr>
            <a:spLocks noChangeShapeType="1"/>
          </p:cNvSpPr>
          <p:nvPr/>
        </p:nvSpPr>
        <p:spPr bwMode="auto">
          <a:xfrm>
            <a:off x="5120995" y="1486868"/>
            <a:ext cx="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 name="Line 6">
            <a:extLst>
              <a:ext uri="{FF2B5EF4-FFF2-40B4-BE49-F238E27FC236}">
                <a16:creationId xmlns:a16="http://schemas.microsoft.com/office/drawing/2014/main" id="{4D0000EB-4D2A-4D1C-B2D9-C390321D35AE}"/>
              </a:ext>
            </a:extLst>
          </p:cNvPr>
          <p:cNvSpPr>
            <a:spLocks noChangeShapeType="1"/>
          </p:cNvSpPr>
          <p:nvPr/>
        </p:nvSpPr>
        <p:spPr bwMode="auto">
          <a:xfrm flipH="1">
            <a:off x="2582583" y="1486868"/>
            <a:ext cx="2544762"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 name="Line 7">
            <a:extLst>
              <a:ext uri="{FF2B5EF4-FFF2-40B4-BE49-F238E27FC236}">
                <a16:creationId xmlns:a16="http://schemas.microsoft.com/office/drawing/2014/main" id="{FB842116-A4F7-4045-8E23-818F17B9E956}"/>
              </a:ext>
            </a:extLst>
          </p:cNvPr>
          <p:cNvSpPr>
            <a:spLocks noChangeShapeType="1"/>
          </p:cNvSpPr>
          <p:nvPr/>
        </p:nvSpPr>
        <p:spPr bwMode="auto">
          <a:xfrm>
            <a:off x="5127345" y="1486868"/>
            <a:ext cx="2519363"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 name="Line 9">
            <a:extLst>
              <a:ext uri="{FF2B5EF4-FFF2-40B4-BE49-F238E27FC236}">
                <a16:creationId xmlns:a16="http://schemas.microsoft.com/office/drawing/2014/main" id="{7F9E565A-FD96-41A3-B446-58347D7D0C6C}"/>
              </a:ext>
            </a:extLst>
          </p:cNvPr>
          <p:cNvSpPr>
            <a:spLocks noChangeShapeType="1"/>
          </p:cNvSpPr>
          <p:nvPr/>
        </p:nvSpPr>
        <p:spPr bwMode="auto">
          <a:xfrm>
            <a:off x="2588933" y="2248868"/>
            <a:ext cx="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0" name="Line 10">
            <a:extLst>
              <a:ext uri="{FF2B5EF4-FFF2-40B4-BE49-F238E27FC236}">
                <a16:creationId xmlns:a16="http://schemas.microsoft.com/office/drawing/2014/main" id="{71F685FD-E9A3-4EA3-805A-7F9443B1B58A}"/>
              </a:ext>
            </a:extLst>
          </p:cNvPr>
          <p:cNvSpPr>
            <a:spLocks noChangeShapeType="1"/>
          </p:cNvSpPr>
          <p:nvPr/>
        </p:nvSpPr>
        <p:spPr bwMode="auto">
          <a:xfrm>
            <a:off x="2593695" y="2248868"/>
            <a:ext cx="833438"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 name="Line 11">
            <a:extLst>
              <a:ext uri="{FF2B5EF4-FFF2-40B4-BE49-F238E27FC236}">
                <a16:creationId xmlns:a16="http://schemas.microsoft.com/office/drawing/2014/main" id="{FA116FA9-4145-46E0-867C-29EBF2BEE8EB}"/>
              </a:ext>
            </a:extLst>
          </p:cNvPr>
          <p:cNvSpPr>
            <a:spLocks noChangeShapeType="1"/>
          </p:cNvSpPr>
          <p:nvPr/>
        </p:nvSpPr>
        <p:spPr bwMode="auto">
          <a:xfrm flipH="1">
            <a:off x="1738033" y="2248868"/>
            <a:ext cx="855662"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0" name="Line 70">
            <a:extLst>
              <a:ext uri="{FF2B5EF4-FFF2-40B4-BE49-F238E27FC236}">
                <a16:creationId xmlns:a16="http://schemas.microsoft.com/office/drawing/2014/main" id="{977F6A05-76E5-47B7-8906-C6A3D944C1BA}"/>
              </a:ext>
            </a:extLst>
          </p:cNvPr>
          <p:cNvSpPr>
            <a:spLocks noChangeShapeType="1"/>
          </p:cNvSpPr>
          <p:nvPr/>
        </p:nvSpPr>
        <p:spPr bwMode="auto">
          <a:xfrm>
            <a:off x="5120995" y="2248868"/>
            <a:ext cx="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1" name="Line 71">
            <a:extLst>
              <a:ext uri="{FF2B5EF4-FFF2-40B4-BE49-F238E27FC236}">
                <a16:creationId xmlns:a16="http://schemas.microsoft.com/office/drawing/2014/main" id="{DD7A781F-8179-4976-8382-69EFB3127A95}"/>
              </a:ext>
            </a:extLst>
          </p:cNvPr>
          <p:cNvSpPr>
            <a:spLocks noChangeShapeType="1"/>
          </p:cNvSpPr>
          <p:nvPr/>
        </p:nvSpPr>
        <p:spPr bwMode="auto">
          <a:xfrm>
            <a:off x="5127345" y="2248868"/>
            <a:ext cx="83185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2" name="Line 72">
            <a:extLst>
              <a:ext uri="{FF2B5EF4-FFF2-40B4-BE49-F238E27FC236}">
                <a16:creationId xmlns:a16="http://schemas.microsoft.com/office/drawing/2014/main" id="{55612C46-B28C-4C95-987F-BB80D029EAC9}"/>
              </a:ext>
            </a:extLst>
          </p:cNvPr>
          <p:cNvSpPr>
            <a:spLocks noChangeShapeType="1"/>
          </p:cNvSpPr>
          <p:nvPr/>
        </p:nvSpPr>
        <p:spPr bwMode="auto">
          <a:xfrm flipH="1">
            <a:off x="4270095" y="2248868"/>
            <a:ext cx="85725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7" name="Line 77">
            <a:extLst>
              <a:ext uri="{FF2B5EF4-FFF2-40B4-BE49-F238E27FC236}">
                <a16:creationId xmlns:a16="http://schemas.microsoft.com/office/drawing/2014/main" id="{D5463F6B-7F00-4668-9CCC-7AAF522D68CF}"/>
              </a:ext>
            </a:extLst>
          </p:cNvPr>
          <p:cNvSpPr>
            <a:spLocks noChangeShapeType="1"/>
          </p:cNvSpPr>
          <p:nvPr/>
        </p:nvSpPr>
        <p:spPr bwMode="auto">
          <a:xfrm>
            <a:off x="7653058" y="2248868"/>
            <a:ext cx="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8" name="Line 78">
            <a:extLst>
              <a:ext uri="{FF2B5EF4-FFF2-40B4-BE49-F238E27FC236}">
                <a16:creationId xmlns:a16="http://schemas.microsoft.com/office/drawing/2014/main" id="{CCFF5163-1650-4A55-A6F4-F917B2E7D7A2}"/>
              </a:ext>
            </a:extLst>
          </p:cNvPr>
          <p:cNvSpPr>
            <a:spLocks noChangeShapeType="1"/>
          </p:cNvSpPr>
          <p:nvPr/>
        </p:nvSpPr>
        <p:spPr bwMode="auto">
          <a:xfrm>
            <a:off x="7660995" y="2248868"/>
            <a:ext cx="830263"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79" name="Line 79">
            <a:extLst>
              <a:ext uri="{FF2B5EF4-FFF2-40B4-BE49-F238E27FC236}">
                <a16:creationId xmlns:a16="http://schemas.microsoft.com/office/drawing/2014/main" id="{48960F07-C684-45DB-946A-5569E7C90240}"/>
              </a:ext>
            </a:extLst>
          </p:cNvPr>
          <p:cNvSpPr>
            <a:spLocks noChangeShapeType="1"/>
          </p:cNvSpPr>
          <p:nvPr/>
        </p:nvSpPr>
        <p:spPr bwMode="auto">
          <a:xfrm flipH="1">
            <a:off x="6803745" y="2248868"/>
            <a:ext cx="85725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48" name="Rectangle 247"/>
          <p:cNvSpPr/>
          <p:nvPr/>
        </p:nvSpPr>
        <p:spPr>
          <a:xfrm>
            <a:off x="1676178" y="1843973"/>
            <a:ext cx="2008187" cy="52231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GB" altLang="en-US" b="1">
                <a:latin typeface="Arial" panose="020B0604020202020204" pitchFamily="34" charset="0"/>
              </a:rPr>
              <a:t>Sales &amp; marketing</a:t>
            </a:r>
            <a:endParaRPr lang="en-GB" altLang="en-US" b="1" dirty="0">
              <a:latin typeface="Arial" panose="020B0604020202020204" pitchFamily="34" charset="0"/>
            </a:endParaRPr>
          </a:p>
        </p:txBody>
      </p:sp>
      <p:sp>
        <p:nvSpPr>
          <p:cNvPr id="249" name="Rectangle 248"/>
          <p:cNvSpPr/>
          <p:nvPr/>
        </p:nvSpPr>
        <p:spPr>
          <a:xfrm>
            <a:off x="4123251" y="1843973"/>
            <a:ext cx="2008187" cy="52231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altLang="en-US" b="1" dirty="0">
                <a:latin typeface="Arial" panose="020B0604020202020204" pitchFamily="34" charset="0"/>
              </a:rPr>
              <a:t>Production</a:t>
            </a:r>
          </a:p>
        </p:txBody>
      </p:sp>
      <p:sp>
        <p:nvSpPr>
          <p:cNvPr id="250" name="Rectangle 249"/>
          <p:cNvSpPr/>
          <p:nvPr/>
        </p:nvSpPr>
        <p:spPr>
          <a:xfrm>
            <a:off x="6542385" y="1844316"/>
            <a:ext cx="2008187" cy="52231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altLang="en-US" b="1" dirty="0" smtClean="0">
                <a:latin typeface="Arial" panose="020B0604020202020204" pitchFamily="34" charset="0"/>
              </a:rPr>
              <a:t>Accounting</a:t>
            </a:r>
            <a:endParaRPr lang="en-GB" altLang="en-US" b="1" dirty="0">
              <a:latin typeface="Arial" panose="020B0604020202020204" pitchFamily="34" charset="0"/>
            </a:endParaRPr>
          </a:p>
        </p:txBody>
      </p:sp>
      <p:sp>
        <p:nvSpPr>
          <p:cNvPr id="252" name="Oval 251"/>
          <p:cNvSpPr/>
          <p:nvPr/>
        </p:nvSpPr>
        <p:spPr>
          <a:xfrm>
            <a:off x="4716367" y="1044724"/>
            <a:ext cx="821955" cy="59285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263" name="TextBox 262"/>
          <p:cNvSpPr txBox="1"/>
          <p:nvPr/>
        </p:nvSpPr>
        <p:spPr>
          <a:xfrm>
            <a:off x="117058" y="1314092"/>
            <a:ext cx="1442692"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dirty="0" smtClean="0"/>
              <a:t>Traditionally, group people who do similar tasks</a:t>
            </a:r>
            <a:endParaRPr lang="en-GB" dirty="0"/>
          </a:p>
        </p:txBody>
      </p:sp>
      <p:sp>
        <p:nvSpPr>
          <p:cNvPr id="264" name="Line 21">
            <a:extLst>
              <a:ext uri="{FF2B5EF4-FFF2-40B4-BE49-F238E27FC236}">
                <a16:creationId xmlns:a16="http://schemas.microsoft.com/office/drawing/2014/main" id="{D651BB4A-80D8-4040-9C00-8432DCF0E19C}"/>
              </a:ext>
            </a:extLst>
          </p:cNvPr>
          <p:cNvSpPr>
            <a:spLocks noChangeShapeType="1"/>
          </p:cNvSpPr>
          <p:nvPr/>
        </p:nvSpPr>
        <p:spPr bwMode="auto">
          <a:xfrm flipH="1">
            <a:off x="2646909" y="4917512"/>
            <a:ext cx="2403475"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65" name="Line 22">
            <a:extLst>
              <a:ext uri="{FF2B5EF4-FFF2-40B4-BE49-F238E27FC236}">
                <a16:creationId xmlns:a16="http://schemas.microsoft.com/office/drawing/2014/main" id="{A4403977-0AB1-4AD6-A9E3-7FC78C92CE20}"/>
              </a:ext>
            </a:extLst>
          </p:cNvPr>
          <p:cNvSpPr>
            <a:spLocks noChangeShapeType="1"/>
          </p:cNvSpPr>
          <p:nvPr/>
        </p:nvSpPr>
        <p:spPr bwMode="auto">
          <a:xfrm flipH="1">
            <a:off x="4334422" y="4917512"/>
            <a:ext cx="855662"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66" name="Line 23">
            <a:extLst>
              <a:ext uri="{FF2B5EF4-FFF2-40B4-BE49-F238E27FC236}">
                <a16:creationId xmlns:a16="http://schemas.microsoft.com/office/drawing/2014/main" id="{5703B9CF-7C48-481E-AFD9-5821EBB9BB01}"/>
              </a:ext>
            </a:extLst>
          </p:cNvPr>
          <p:cNvSpPr>
            <a:spLocks noChangeShapeType="1"/>
          </p:cNvSpPr>
          <p:nvPr/>
        </p:nvSpPr>
        <p:spPr bwMode="auto">
          <a:xfrm>
            <a:off x="5261522" y="4917512"/>
            <a:ext cx="831850"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67" name="Line 24">
            <a:extLst>
              <a:ext uri="{FF2B5EF4-FFF2-40B4-BE49-F238E27FC236}">
                <a16:creationId xmlns:a16="http://schemas.microsoft.com/office/drawing/2014/main" id="{8475A854-1382-43F5-BD21-72CD8264CD5E}"/>
              </a:ext>
            </a:extLst>
          </p:cNvPr>
          <p:cNvSpPr>
            <a:spLocks noChangeShapeType="1"/>
          </p:cNvSpPr>
          <p:nvPr/>
        </p:nvSpPr>
        <p:spPr bwMode="auto">
          <a:xfrm>
            <a:off x="5472659" y="4917512"/>
            <a:ext cx="2379663" cy="444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68" name="Line 25">
            <a:extLst>
              <a:ext uri="{FF2B5EF4-FFF2-40B4-BE49-F238E27FC236}">
                <a16:creationId xmlns:a16="http://schemas.microsoft.com/office/drawing/2014/main" id="{6A32A49E-9EC6-4E73-A68B-D480D920BC65}"/>
              </a:ext>
            </a:extLst>
          </p:cNvPr>
          <p:cNvSpPr>
            <a:spLocks noChangeShapeType="1"/>
          </p:cNvSpPr>
          <p:nvPr/>
        </p:nvSpPr>
        <p:spPr bwMode="auto">
          <a:xfrm>
            <a:off x="2442122" y="5777937"/>
            <a:ext cx="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69" name="Line 26">
            <a:extLst>
              <a:ext uri="{FF2B5EF4-FFF2-40B4-BE49-F238E27FC236}">
                <a16:creationId xmlns:a16="http://schemas.microsoft.com/office/drawing/2014/main" id="{E488F38F-0F5F-4D79-AD67-2D61A620F800}"/>
              </a:ext>
            </a:extLst>
          </p:cNvPr>
          <p:cNvSpPr>
            <a:spLocks noChangeShapeType="1"/>
          </p:cNvSpPr>
          <p:nvPr/>
        </p:nvSpPr>
        <p:spPr bwMode="auto">
          <a:xfrm flipH="1">
            <a:off x="1802359" y="5777937"/>
            <a:ext cx="504825"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0" name="Line 27">
            <a:extLst>
              <a:ext uri="{FF2B5EF4-FFF2-40B4-BE49-F238E27FC236}">
                <a16:creationId xmlns:a16="http://schemas.microsoft.com/office/drawing/2014/main" id="{4D3C5742-FD09-4A07-A9C9-D4B4F92AAF91}"/>
              </a:ext>
            </a:extLst>
          </p:cNvPr>
          <p:cNvSpPr>
            <a:spLocks noChangeShapeType="1"/>
          </p:cNvSpPr>
          <p:nvPr/>
        </p:nvSpPr>
        <p:spPr bwMode="auto">
          <a:xfrm>
            <a:off x="2588172" y="5777937"/>
            <a:ext cx="411162"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1" name="Line 28">
            <a:extLst>
              <a:ext uri="{FF2B5EF4-FFF2-40B4-BE49-F238E27FC236}">
                <a16:creationId xmlns:a16="http://schemas.microsoft.com/office/drawing/2014/main" id="{0A14C125-1945-4C43-B516-BE12A51709BE}"/>
              </a:ext>
            </a:extLst>
          </p:cNvPr>
          <p:cNvSpPr>
            <a:spLocks noChangeShapeType="1"/>
          </p:cNvSpPr>
          <p:nvPr/>
        </p:nvSpPr>
        <p:spPr bwMode="auto">
          <a:xfrm>
            <a:off x="4340772" y="5777937"/>
            <a:ext cx="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2" name="Line 29">
            <a:extLst>
              <a:ext uri="{FF2B5EF4-FFF2-40B4-BE49-F238E27FC236}">
                <a16:creationId xmlns:a16="http://schemas.microsoft.com/office/drawing/2014/main" id="{14C77812-B277-4602-B738-57928B97049E}"/>
              </a:ext>
            </a:extLst>
          </p:cNvPr>
          <p:cNvSpPr>
            <a:spLocks noChangeShapeType="1"/>
          </p:cNvSpPr>
          <p:nvPr/>
        </p:nvSpPr>
        <p:spPr bwMode="auto">
          <a:xfrm flipH="1">
            <a:off x="3702597" y="5777937"/>
            <a:ext cx="503237"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3" name="Line 30">
            <a:extLst>
              <a:ext uri="{FF2B5EF4-FFF2-40B4-BE49-F238E27FC236}">
                <a16:creationId xmlns:a16="http://schemas.microsoft.com/office/drawing/2014/main" id="{CFFAD573-8E94-4F41-806B-82EE5B78267A}"/>
              </a:ext>
            </a:extLst>
          </p:cNvPr>
          <p:cNvSpPr>
            <a:spLocks noChangeShapeType="1"/>
          </p:cNvSpPr>
          <p:nvPr/>
        </p:nvSpPr>
        <p:spPr bwMode="auto">
          <a:xfrm>
            <a:off x="4486821" y="5777937"/>
            <a:ext cx="496759" cy="52325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4" name="Line 31">
            <a:extLst>
              <a:ext uri="{FF2B5EF4-FFF2-40B4-BE49-F238E27FC236}">
                <a16:creationId xmlns:a16="http://schemas.microsoft.com/office/drawing/2014/main" id="{132909DA-58D8-453A-8888-951FE2BFDFB2}"/>
              </a:ext>
            </a:extLst>
          </p:cNvPr>
          <p:cNvSpPr>
            <a:spLocks noChangeShapeType="1"/>
          </p:cNvSpPr>
          <p:nvPr/>
        </p:nvSpPr>
        <p:spPr bwMode="auto">
          <a:xfrm>
            <a:off x="6239422" y="5777937"/>
            <a:ext cx="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5" name="Line 32">
            <a:extLst>
              <a:ext uri="{FF2B5EF4-FFF2-40B4-BE49-F238E27FC236}">
                <a16:creationId xmlns:a16="http://schemas.microsoft.com/office/drawing/2014/main" id="{8ACFCA2D-E277-45A2-900D-DA9D9D0B4339}"/>
              </a:ext>
            </a:extLst>
          </p:cNvPr>
          <p:cNvSpPr>
            <a:spLocks noChangeShapeType="1"/>
          </p:cNvSpPr>
          <p:nvPr/>
        </p:nvSpPr>
        <p:spPr bwMode="auto">
          <a:xfrm flipH="1">
            <a:off x="5601247" y="5777937"/>
            <a:ext cx="503237"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6" name="Line 33">
            <a:extLst>
              <a:ext uri="{FF2B5EF4-FFF2-40B4-BE49-F238E27FC236}">
                <a16:creationId xmlns:a16="http://schemas.microsoft.com/office/drawing/2014/main" id="{65915371-0A4B-4F83-A732-B480C9C1A071}"/>
              </a:ext>
            </a:extLst>
          </p:cNvPr>
          <p:cNvSpPr>
            <a:spLocks noChangeShapeType="1"/>
          </p:cNvSpPr>
          <p:nvPr/>
        </p:nvSpPr>
        <p:spPr bwMode="auto">
          <a:xfrm>
            <a:off x="6387059" y="5777937"/>
            <a:ext cx="409575"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7" name="Line 34">
            <a:extLst>
              <a:ext uri="{FF2B5EF4-FFF2-40B4-BE49-F238E27FC236}">
                <a16:creationId xmlns:a16="http://schemas.microsoft.com/office/drawing/2014/main" id="{C6B80DAC-9764-47C4-A173-C45D604B4F55}"/>
              </a:ext>
            </a:extLst>
          </p:cNvPr>
          <p:cNvSpPr>
            <a:spLocks noChangeShapeType="1"/>
          </p:cNvSpPr>
          <p:nvPr/>
        </p:nvSpPr>
        <p:spPr bwMode="auto">
          <a:xfrm>
            <a:off x="8139659" y="5777937"/>
            <a:ext cx="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8" name="Line 35">
            <a:extLst>
              <a:ext uri="{FF2B5EF4-FFF2-40B4-BE49-F238E27FC236}">
                <a16:creationId xmlns:a16="http://schemas.microsoft.com/office/drawing/2014/main" id="{30492F47-E1ED-41A2-B442-F67DE5AC74C9}"/>
              </a:ext>
            </a:extLst>
          </p:cNvPr>
          <p:cNvSpPr>
            <a:spLocks noChangeShapeType="1"/>
          </p:cNvSpPr>
          <p:nvPr/>
        </p:nvSpPr>
        <p:spPr bwMode="auto">
          <a:xfrm flipH="1">
            <a:off x="7499897" y="5777937"/>
            <a:ext cx="504825"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9" name="Line 36">
            <a:extLst>
              <a:ext uri="{FF2B5EF4-FFF2-40B4-BE49-F238E27FC236}">
                <a16:creationId xmlns:a16="http://schemas.microsoft.com/office/drawing/2014/main" id="{869941ED-349C-4CB8-97A1-28223353941C}"/>
              </a:ext>
            </a:extLst>
          </p:cNvPr>
          <p:cNvSpPr>
            <a:spLocks noChangeShapeType="1"/>
          </p:cNvSpPr>
          <p:nvPr/>
        </p:nvSpPr>
        <p:spPr bwMode="auto">
          <a:xfrm>
            <a:off x="8285709" y="5777937"/>
            <a:ext cx="409575"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80" name="Rectangle: Rounded Corners 66">
            <a:extLst>
              <a:ext uri="{FF2B5EF4-FFF2-40B4-BE49-F238E27FC236}">
                <a16:creationId xmlns:a16="http://schemas.microsoft.com/office/drawing/2014/main" id="{EEB7D020-9511-4E97-A3F9-C2CB4958E69D}"/>
              </a:ext>
            </a:extLst>
          </p:cNvPr>
          <p:cNvSpPr/>
          <p:nvPr/>
        </p:nvSpPr>
        <p:spPr>
          <a:xfrm>
            <a:off x="3567524" y="5376344"/>
            <a:ext cx="1531119" cy="67146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281" name="Rectangle: Rounded Corners 67">
            <a:extLst>
              <a:ext uri="{FF2B5EF4-FFF2-40B4-BE49-F238E27FC236}">
                <a16:creationId xmlns:a16="http://schemas.microsoft.com/office/drawing/2014/main" id="{6280FF59-538A-413E-96F4-E09B60163764}"/>
              </a:ext>
            </a:extLst>
          </p:cNvPr>
          <p:cNvSpPr/>
          <p:nvPr/>
        </p:nvSpPr>
        <p:spPr>
          <a:xfrm>
            <a:off x="5496474" y="5376344"/>
            <a:ext cx="1531119" cy="67146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282" name="Rectangle: Rounded Corners 68">
            <a:extLst>
              <a:ext uri="{FF2B5EF4-FFF2-40B4-BE49-F238E27FC236}">
                <a16:creationId xmlns:a16="http://schemas.microsoft.com/office/drawing/2014/main" id="{4EE5DE14-4BB7-4242-A19D-B9C769388C1A}"/>
              </a:ext>
            </a:extLst>
          </p:cNvPr>
          <p:cNvSpPr/>
          <p:nvPr/>
        </p:nvSpPr>
        <p:spPr>
          <a:xfrm>
            <a:off x="7386235" y="5376344"/>
            <a:ext cx="1531119" cy="67146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283" name="Rectangle: Rounded Corners 65">
            <a:extLst>
              <a:ext uri="{FF2B5EF4-FFF2-40B4-BE49-F238E27FC236}">
                <a16:creationId xmlns:a16="http://schemas.microsoft.com/office/drawing/2014/main" id="{C6448568-2B06-4F61-92C8-BDC5DC89F210}"/>
              </a:ext>
            </a:extLst>
          </p:cNvPr>
          <p:cNvSpPr/>
          <p:nvPr/>
        </p:nvSpPr>
        <p:spPr>
          <a:xfrm>
            <a:off x="1664700" y="5376344"/>
            <a:ext cx="1531119" cy="67146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a:p>
        </p:txBody>
      </p:sp>
      <p:sp>
        <p:nvSpPr>
          <p:cNvPr id="296" name="AutoShape 37">
            <a:extLst>
              <a:ext uri="{FF2B5EF4-FFF2-40B4-BE49-F238E27FC236}">
                <a16:creationId xmlns:a16="http://schemas.microsoft.com/office/drawing/2014/main" id="{95FCA360-CA2B-43D4-A363-899BAF931B24}"/>
              </a:ext>
            </a:extLst>
          </p:cNvPr>
          <p:cNvSpPr>
            <a:spLocks noChangeArrowheads="1"/>
          </p:cNvSpPr>
          <p:nvPr/>
        </p:nvSpPr>
        <p:spPr bwMode="auto">
          <a:xfrm>
            <a:off x="1743622" y="5450912"/>
            <a:ext cx="622300" cy="520700"/>
          </a:xfrm>
          <a:prstGeom prst="roundRect">
            <a:avLst>
              <a:gd name="adj" fmla="val 12495"/>
            </a:avLst>
          </a:prstGeom>
          <a:ln>
            <a:headEnd/>
            <a:tailEnd/>
          </a:ln>
        </p:spPr>
        <p:style>
          <a:lnRef idx="0">
            <a:schemeClr val="accent6"/>
          </a:lnRef>
          <a:fillRef idx="3">
            <a:schemeClr val="accent6"/>
          </a:fillRef>
          <a:effectRef idx="3">
            <a:schemeClr val="accent6"/>
          </a:effectRef>
          <a:fontRef idx="minor">
            <a:schemeClr val="lt1"/>
          </a:fontRef>
        </p:style>
        <p:txBody>
          <a:bodyPr wrap="none" lIns="90488" tIns="44450" rIns="90488" bIns="44450"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GB" altLang="en-US" sz="1400" b="1">
                <a:latin typeface="Arial" panose="020B0604020202020204" pitchFamily="34" charset="0"/>
              </a:rPr>
              <a:t>Record</a:t>
            </a:r>
            <a:br>
              <a:rPr lang="en-GB" altLang="en-US" sz="1400" b="1">
                <a:latin typeface="Arial" panose="020B0604020202020204" pitchFamily="34" charset="0"/>
              </a:rPr>
            </a:br>
            <a:r>
              <a:rPr lang="en-GB" altLang="en-US" sz="1400" b="1">
                <a:latin typeface="Arial" panose="020B0604020202020204" pitchFamily="34" charset="0"/>
              </a:rPr>
              <a:t>sale</a:t>
            </a:r>
          </a:p>
        </p:txBody>
      </p:sp>
      <p:sp>
        <p:nvSpPr>
          <p:cNvPr id="297" name="AutoShape 38">
            <a:extLst>
              <a:ext uri="{FF2B5EF4-FFF2-40B4-BE49-F238E27FC236}">
                <a16:creationId xmlns:a16="http://schemas.microsoft.com/office/drawing/2014/main" id="{6F49BB71-221C-408E-A6D6-8CF569818E1D}"/>
              </a:ext>
            </a:extLst>
          </p:cNvPr>
          <p:cNvSpPr>
            <a:spLocks noChangeArrowheads="1"/>
          </p:cNvSpPr>
          <p:nvPr/>
        </p:nvSpPr>
        <p:spPr bwMode="auto">
          <a:xfrm>
            <a:off x="2518322" y="5450912"/>
            <a:ext cx="620712" cy="520700"/>
          </a:xfrm>
          <a:prstGeom prst="roundRect">
            <a:avLst>
              <a:gd name="adj" fmla="val 12495"/>
            </a:avLst>
          </a:prstGeom>
          <a:ln>
            <a:headEnd/>
            <a:tailEnd/>
          </a:ln>
        </p:spPr>
        <p:style>
          <a:lnRef idx="0">
            <a:schemeClr val="accent6"/>
          </a:lnRef>
          <a:fillRef idx="3">
            <a:schemeClr val="accent6"/>
          </a:fillRef>
          <a:effectRef idx="3">
            <a:schemeClr val="accent6"/>
          </a:effectRef>
          <a:fontRef idx="minor">
            <a:schemeClr val="lt1"/>
          </a:fontRef>
        </p:style>
        <p:txBody>
          <a:bodyPr wrap="none" lIns="90488" tIns="44450" rIns="90488" bIns="44450"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GB" altLang="en-US" sz="1600" b="1">
                <a:latin typeface="Arial" panose="020B0604020202020204" pitchFamily="34" charset="0"/>
              </a:rPr>
              <a:t>Order</a:t>
            </a:r>
            <a:br>
              <a:rPr lang="en-GB" altLang="en-US" sz="1600" b="1">
                <a:latin typeface="Arial" panose="020B0604020202020204" pitchFamily="34" charset="0"/>
              </a:rPr>
            </a:br>
            <a:r>
              <a:rPr lang="en-GB" altLang="en-US" sz="1600" b="1">
                <a:latin typeface="Arial" panose="020B0604020202020204" pitchFamily="34" charset="0"/>
              </a:rPr>
              <a:t>goods</a:t>
            </a:r>
          </a:p>
        </p:txBody>
      </p:sp>
      <p:sp>
        <p:nvSpPr>
          <p:cNvPr id="298" name="AutoShape 39">
            <a:extLst>
              <a:ext uri="{FF2B5EF4-FFF2-40B4-BE49-F238E27FC236}">
                <a16:creationId xmlns:a16="http://schemas.microsoft.com/office/drawing/2014/main" id="{C86A9BA6-38BF-4E47-BDAB-6E3F1CF25971}"/>
              </a:ext>
            </a:extLst>
          </p:cNvPr>
          <p:cNvSpPr>
            <a:spLocks noChangeArrowheads="1"/>
          </p:cNvSpPr>
          <p:nvPr/>
        </p:nvSpPr>
        <p:spPr bwMode="auto">
          <a:xfrm>
            <a:off x="3643859" y="5450912"/>
            <a:ext cx="620713" cy="520700"/>
          </a:xfrm>
          <a:prstGeom prst="roundRect">
            <a:avLst>
              <a:gd name="adj" fmla="val 12495"/>
            </a:avLst>
          </a:prstGeom>
          <a:ln>
            <a:headEnd/>
            <a:tailEnd/>
          </a:ln>
        </p:spPr>
        <p:style>
          <a:lnRef idx="0">
            <a:schemeClr val="accent6"/>
          </a:lnRef>
          <a:fillRef idx="3">
            <a:schemeClr val="accent6"/>
          </a:fillRef>
          <a:effectRef idx="3">
            <a:schemeClr val="accent6"/>
          </a:effectRef>
          <a:fontRef idx="minor">
            <a:schemeClr val="lt1"/>
          </a:fontRef>
        </p:style>
        <p:txBody>
          <a:bodyPr wrap="none" lIns="90488" tIns="44450" rIns="90488" bIns="44450"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GB" altLang="en-US" sz="1600" b="1">
                <a:latin typeface="Arial" panose="020B0604020202020204" pitchFamily="34" charset="0"/>
              </a:rPr>
              <a:t>Manu-</a:t>
            </a:r>
            <a:br>
              <a:rPr lang="en-GB" altLang="en-US" sz="1600" b="1">
                <a:latin typeface="Arial" panose="020B0604020202020204" pitchFamily="34" charset="0"/>
              </a:rPr>
            </a:br>
            <a:r>
              <a:rPr lang="en-GB" altLang="en-US" sz="1600" b="1">
                <a:latin typeface="Arial" panose="020B0604020202020204" pitchFamily="34" charset="0"/>
              </a:rPr>
              <a:t>facture</a:t>
            </a:r>
          </a:p>
        </p:txBody>
      </p:sp>
      <p:sp>
        <p:nvSpPr>
          <p:cNvPr id="299" name="AutoShape 40">
            <a:extLst>
              <a:ext uri="{FF2B5EF4-FFF2-40B4-BE49-F238E27FC236}">
                <a16:creationId xmlns:a16="http://schemas.microsoft.com/office/drawing/2014/main" id="{78A7029E-6674-4D69-B109-AD857F58527D}"/>
              </a:ext>
            </a:extLst>
          </p:cNvPr>
          <p:cNvSpPr>
            <a:spLocks noChangeArrowheads="1"/>
          </p:cNvSpPr>
          <p:nvPr/>
        </p:nvSpPr>
        <p:spPr bwMode="auto">
          <a:xfrm>
            <a:off x="4416972" y="5450912"/>
            <a:ext cx="620712" cy="520700"/>
          </a:xfrm>
          <a:prstGeom prst="roundRect">
            <a:avLst>
              <a:gd name="adj" fmla="val 12495"/>
            </a:avLst>
          </a:prstGeom>
          <a:ln>
            <a:headEnd/>
            <a:tailEnd/>
          </a:ln>
        </p:spPr>
        <p:style>
          <a:lnRef idx="0">
            <a:schemeClr val="accent6"/>
          </a:lnRef>
          <a:fillRef idx="3">
            <a:schemeClr val="accent6"/>
          </a:fillRef>
          <a:effectRef idx="3">
            <a:schemeClr val="accent6"/>
          </a:effectRef>
          <a:fontRef idx="minor">
            <a:schemeClr val="lt1"/>
          </a:fontRef>
        </p:style>
        <p:txBody>
          <a:bodyPr wrap="none" lIns="90488" tIns="44450" rIns="90488" bIns="44450"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GB" altLang="en-US" sz="1600" b="1">
                <a:latin typeface="Arial" panose="020B0604020202020204" pitchFamily="34" charset="0"/>
              </a:rPr>
              <a:t>Asse-</a:t>
            </a:r>
            <a:br>
              <a:rPr lang="en-GB" altLang="en-US" sz="1600" b="1">
                <a:latin typeface="Arial" panose="020B0604020202020204" pitchFamily="34" charset="0"/>
              </a:rPr>
            </a:br>
            <a:r>
              <a:rPr lang="en-GB" altLang="en-US" sz="1600" b="1">
                <a:latin typeface="Arial" panose="020B0604020202020204" pitchFamily="34" charset="0"/>
              </a:rPr>
              <a:t>mble</a:t>
            </a:r>
          </a:p>
        </p:txBody>
      </p:sp>
      <p:sp>
        <p:nvSpPr>
          <p:cNvPr id="300" name="AutoShape 41">
            <a:extLst>
              <a:ext uri="{FF2B5EF4-FFF2-40B4-BE49-F238E27FC236}">
                <a16:creationId xmlns:a16="http://schemas.microsoft.com/office/drawing/2014/main" id="{103C9218-041D-4C3D-9D32-369E4ECFE1BE}"/>
              </a:ext>
            </a:extLst>
          </p:cNvPr>
          <p:cNvSpPr>
            <a:spLocks noChangeArrowheads="1"/>
          </p:cNvSpPr>
          <p:nvPr/>
        </p:nvSpPr>
        <p:spPr bwMode="auto">
          <a:xfrm>
            <a:off x="5542509" y="5450912"/>
            <a:ext cx="620713" cy="520700"/>
          </a:xfrm>
          <a:prstGeom prst="roundRect">
            <a:avLst>
              <a:gd name="adj" fmla="val 12495"/>
            </a:avLst>
          </a:prstGeom>
          <a:ln>
            <a:headEnd/>
            <a:tailEnd/>
          </a:ln>
        </p:spPr>
        <p:style>
          <a:lnRef idx="0">
            <a:schemeClr val="accent6"/>
          </a:lnRef>
          <a:fillRef idx="3">
            <a:schemeClr val="accent6"/>
          </a:fillRef>
          <a:effectRef idx="3">
            <a:schemeClr val="accent6"/>
          </a:effectRef>
          <a:fontRef idx="minor">
            <a:schemeClr val="lt1"/>
          </a:fontRef>
        </p:style>
        <p:txBody>
          <a:bodyPr wrap="none" lIns="90488" tIns="44450" rIns="90488" bIns="44450"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GB" altLang="en-US" sz="1600" b="1">
                <a:latin typeface="Arial" panose="020B0604020202020204" pitchFamily="34" charset="0"/>
              </a:rPr>
              <a:t>Disp-</a:t>
            </a:r>
            <a:br>
              <a:rPr lang="en-GB" altLang="en-US" sz="1600" b="1">
                <a:latin typeface="Arial" panose="020B0604020202020204" pitchFamily="34" charset="0"/>
              </a:rPr>
            </a:br>
            <a:r>
              <a:rPr lang="en-GB" altLang="en-US" sz="1600" b="1">
                <a:latin typeface="Arial" panose="020B0604020202020204" pitchFamily="34" charset="0"/>
              </a:rPr>
              <a:t>atch</a:t>
            </a:r>
          </a:p>
        </p:txBody>
      </p:sp>
      <p:sp>
        <p:nvSpPr>
          <p:cNvPr id="301" name="AutoShape 42">
            <a:extLst>
              <a:ext uri="{FF2B5EF4-FFF2-40B4-BE49-F238E27FC236}">
                <a16:creationId xmlns:a16="http://schemas.microsoft.com/office/drawing/2014/main" id="{89CA2FC8-5B83-4BA1-A68D-F6AFEEC9C268}"/>
              </a:ext>
            </a:extLst>
          </p:cNvPr>
          <p:cNvSpPr>
            <a:spLocks noChangeArrowheads="1"/>
          </p:cNvSpPr>
          <p:nvPr/>
        </p:nvSpPr>
        <p:spPr bwMode="auto">
          <a:xfrm>
            <a:off x="6315622" y="5450912"/>
            <a:ext cx="622300" cy="520700"/>
          </a:xfrm>
          <a:prstGeom prst="roundRect">
            <a:avLst>
              <a:gd name="adj" fmla="val 12495"/>
            </a:avLst>
          </a:prstGeom>
          <a:ln>
            <a:headEnd/>
            <a:tailEnd/>
          </a:ln>
        </p:spPr>
        <p:style>
          <a:lnRef idx="0">
            <a:schemeClr val="accent6"/>
          </a:lnRef>
          <a:fillRef idx="3">
            <a:schemeClr val="accent6"/>
          </a:fillRef>
          <a:effectRef idx="3">
            <a:schemeClr val="accent6"/>
          </a:effectRef>
          <a:fontRef idx="minor">
            <a:schemeClr val="lt1"/>
          </a:fontRef>
        </p:style>
        <p:txBody>
          <a:bodyPr wrap="none" lIns="90488" tIns="44450" rIns="90488" bIns="44450"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GB" altLang="en-US" sz="1400" b="1">
                <a:latin typeface="Arial" panose="020B0604020202020204" pitchFamily="34" charset="0"/>
              </a:rPr>
              <a:t>Invoice</a:t>
            </a:r>
          </a:p>
        </p:txBody>
      </p:sp>
      <p:sp>
        <p:nvSpPr>
          <p:cNvPr id="302" name="AutoShape 43">
            <a:extLst>
              <a:ext uri="{FF2B5EF4-FFF2-40B4-BE49-F238E27FC236}">
                <a16:creationId xmlns:a16="http://schemas.microsoft.com/office/drawing/2014/main" id="{BB06C475-CAEA-4EF2-A75B-C3AA987E1BD5}"/>
              </a:ext>
            </a:extLst>
          </p:cNvPr>
          <p:cNvSpPr>
            <a:spLocks noChangeArrowheads="1"/>
          </p:cNvSpPr>
          <p:nvPr/>
        </p:nvSpPr>
        <p:spPr bwMode="auto">
          <a:xfrm>
            <a:off x="7441159" y="5450912"/>
            <a:ext cx="622300" cy="520700"/>
          </a:xfrm>
          <a:prstGeom prst="roundRect">
            <a:avLst>
              <a:gd name="adj" fmla="val 12495"/>
            </a:avLst>
          </a:prstGeom>
          <a:ln>
            <a:headEnd/>
            <a:tailEnd/>
          </a:ln>
        </p:spPr>
        <p:style>
          <a:lnRef idx="0">
            <a:schemeClr val="accent6"/>
          </a:lnRef>
          <a:fillRef idx="3">
            <a:schemeClr val="accent6"/>
          </a:fillRef>
          <a:effectRef idx="3">
            <a:schemeClr val="accent6"/>
          </a:effectRef>
          <a:fontRef idx="minor">
            <a:schemeClr val="lt1"/>
          </a:fontRef>
        </p:style>
        <p:txBody>
          <a:bodyPr wrap="none" lIns="90488" tIns="44450" rIns="90488" bIns="44450"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GB" altLang="en-US" sz="1400" b="1">
                <a:latin typeface="Arial" panose="020B0604020202020204" pitchFamily="34" charset="0"/>
              </a:rPr>
              <a:t>Chase</a:t>
            </a:r>
            <a:br>
              <a:rPr lang="en-GB" altLang="en-US" sz="1400" b="1">
                <a:latin typeface="Arial" panose="020B0604020202020204" pitchFamily="34" charset="0"/>
              </a:rPr>
            </a:br>
            <a:r>
              <a:rPr lang="en-GB" altLang="en-US" sz="1400" b="1">
                <a:latin typeface="Arial" panose="020B0604020202020204" pitchFamily="34" charset="0"/>
              </a:rPr>
              <a:t>paymnt</a:t>
            </a:r>
          </a:p>
        </p:txBody>
      </p:sp>
      <p:sp>
        <p:nvSpPr>
          <p:cNvPr id="303" name="AutoShape 44">
            <a:extLst>
              <a:ext uri="{FF2B5EF4-FFF2-40B4-BE49-F238E27FC236}">
                <a16:creationId xmlns:a16="http://schemas.microsoft.com/office/drawing/2014/main" id="{9001B540-CC01-4A80-A321-E853C6A022EF}"/>
              </a:ext>
            </a:extLst>
          </p:cNvPr>
          <p:cNvSpPr>
            <a:spLocks noChangeArrowheads="1"/>
          </p:cNvSpPr>
          <p:nvPr/>
        </p:nvSpPr>
        <p:spPr bwMode="auto">
          <a:xfrm>
            <a:off x="8215859" y="5450912"/>
            <a:ext cx="620713" cy="520700"/>
          </a:xfrm>
          <a:prstGeom prst="roundRect">
            <a:avLst>
              <a:gd name="adj" fmla="val 12495"/>
            </a:avLst>
          </a:prstGeom>
          <a:ln>
            <a:headEnd/>
            <a:tailEnd/>
          </a:ln>
        </p:spPr>
        <p:style>
          <a:lnRef idx="0">
            <a:schemeClr val="accent6"/>
          </a:lnRef>
          <a:fillRef idx="3">
            <a:schemeClr val="accent6"/>
          </a:fillRef>
          <a:effectRef idx="3">
            <a:schemeClr val="accent6"/>
          </a:effectRef>
          <a:fontRef idx="minor">
            <a:schemeClr val="lt1"/>
          </a:fontRef>
        </p:style>
        <p:txBody>
          <a:bodyPr wrap="none" lIns="90488" tIns="44450" rIns="90488" bIns="44450"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GB" altLang="en-US" b="1">
                <a:latin typeface="Arial" panose="020B0604020202020204" pitchFamily="34" charset="0"/>
              </a:rPr>
              <a:t>Cash</a:t>
            </a:r>
          </a:p>
        </p:txBody>
      </p:sp>
      <p:sp>
        <p:nvSpPr>
          <p:cNvPr id="304" name="AutoShape 45">
            <a:extLst>
              <a:ext uri="{FF2B5EF4-FFF2-40B4-BE49-F238E27FC236}">
                <a16:creationId xmlns:a16="http://schemas.microsoft.com/office/drawing/2014/main" id="{CEDBA30D-E638-407E-B742-ECA64E1F65E2}"/>
              </a:ext>
            </a:extLst>
          </p:cNvPr>
          <p:cNvSpPr>
            <a:spLocks noChangeArrowheads="1"/>
          </p:cNvSpPr>
          <p:nvPr/>
        </p:nvSpPr>
        <p:spPr bwMode="auto">
          <a:xfrm>
            <a:off x="3205751" y="5619968"/>
            <a:ext cx="357326" cy="157970"/>
          </a:xfrm>
          <a:prstGeom prst="rightArrow">
            <a:avLst>
              <a:gd name="adj1" fmla="val 50000"/>
              <a:gd name="adj2" fmla="val 96600"/>
            </a:avLst>
          </a:prstGeom>
          <a:ln>
            <a:headEnd/>
            <a:tailEnd/>
          </a:ln>
        </p:spPr>
        <p:style>
          <a:lnRef idx="0">
            <a:schemeClr val="dk1"/>
          </a:lnRef>
          <a:fillRef idx="3">
            <a:schemeClr val="dk1"/>
          </a:fillRef>
          <a:effectRef idx="3">
            <a:schemeClr val="dk1"/>
          </a:effectRef>
          <a:fontRef idx="minor">
            <a:schemeClr val="lt1"/>
          </a:fontRef>
        </p:style>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305" name="AutoShape 46">
            <a:extLst>
              <a:ext uri="{FF2B5EF4-FFF2-40B4-BE49-F238E27FC236}">
                <a16:creationId xmlns:a16="http://schemas.microsoft.com/office/drawing/2014/main" id="{9024C12B-C8BA-48F3-B21B-248261B5F050}"/>
              </a:ext>
            </a:extLst>
          </p:cNvPr>
          <p:cNvSpPr>
            <a:spLocks noChangeArrowheads="1"/>
          </p:cNvSpPr>
          <p:nvPr/>
        </p:nvSpPr>
        <p:spPr bwMode="auto">
          <a:xfrm>
            <a:off x="5092608" y="5636445"/>
            <a:ext cx="412214" cy="158147"/>
          </a:xfrm>
          <a:prstGeom prst="rightArrow">
            <a:avLst>
              <a:gd name="adj1" fmla="val 50000"/>
              <a:gd name="adj2" fmla="val 96600"/>
            </a:avLst>
          </a:prstGeom>
          <a:ln>
            <a:headEnd/>
            <a:tailEnd/>
          </a:ln>
        </p:spPr>
        <p:style>
          <a:lnRef idx="0">
            <a:schemeClr val="dk1"/>
          </a:lnRef>
          <a:fillRef idx="3">
            <a:schemeClr val="dk1"/>
          </a:fillRef>
          <a:effectRef idx="3">
            <a:schemeClr val="dk1"/>
          </a:effectRef>
          <a:fontRef idx="minor">
            <a:schemeClr val="lt1"/>
          </a:fontRef>
        </p:style>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306" name="AutoShape 47">
            <a:extLst>
              <a:ext uri="{FF2B5EF4-FFF2-40B4-BE49-F238E27FC236}">
                <a16:creationId xmlns:a16="http://schemas.microsoft.com/office/drawing/2014/main" id="{280819B8-62E8-4F48-88DA-1BB5DAE4FBDE}"/>
              </a:ext>
            </a:extLst>
          </p:cNvPr>
          <p:cNvSpPr>
            <a:spLocks noChangeArrowheads="1"/>
          </p:cNvSpPr>
          <p:nvPr/>
        </p:nvSpPr>
        <p:spPr bwMode="auto">
          <a:xfrm>
            <a:off x="7037525" y="5619967"/>
            <a:ext cx="334964" cy="174625"/>
          </a:xfrm>
          <a:prstGeom prst="rightArrow">
            <a:avLst>
              <a:gd name="adj1" fmla="val 50000"/>
              <a:gd name="adj2" fmla="val 96600"/>
            </a:avLst>
          </a:prstGeom>
          <a:ln>
            <a:headEnd/>
            <a:tailEnd/>
          </a:ln>
        </p:spPr>
        <p:style>
          <a:lnRef idx="0">
            <a:schemeClr val="dk1"/>
          </a:lnRef>
          <a:fillRef idx="3">
            <a:schemeClr val="dk1"/>
          </a:fillRef>
          <a:effectRef idx="3">
            <a:schemeClr val="dk1"/>
          </a:effectRef>
          <a:fontRef idx="minor">
            <a:schemeClr val="lt1"/>
          </a:fontRef>
        </p:style>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307" name="Rectangle: Rounded Corners 64">
            <a:extLst>
              <a:ext uri="{FF2B5EF4-FFF2-40B4-BE49-F238E27FC236}">
                <a16:creationId xmlns:a16="http://schemas.microsoft.com/office/drawing/2014/main" id="{F7B7909C-D940-4D9F-9C34-28251D46D3A9}"/>
              </a:ext>
            </a:extLst>
          </p:cNvPr>
          <p:cNvSpPr/>
          <p:nvPr/>
        </p:nvSpPr>
        <p:spPr>
          <a:xfrm>
            <a:off x="4416972" y="4437112"/>
            <a:ext cx="1606550" cy="67566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2400" b="1" dirty="0">
                <a:solidFill>
                  <a:schemeClr val="tx1"/>
                </a:solidFill>
              </a:rPr>
              <a:t>Product A</a:t>
            </a:r>
          </a:p>
        </p:txBody>
      </p:sp>
      <p:sp>
        <p:nvSpPr>
          <p:cNvPr id="319" name="Oval 318"/>
          <p:cNvSpPr/>
          <p:nvPr/>
        </p:nvSpPr>
        <p:spPr>
          <a:xfrm>
            <a:off x="3543810" y="6298637"/>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20" name="Oval 319"/>
          <p:cNvSpPr/>
          <p:nvPr/>
        </p:nvSpPr>
        <p:spPr>
          <a:xfrm>
            <a:off x="4198145" y="6305389"/>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21" name="Oval 320"/>
          <p:cNvSpPr/>
          <p:nvPr/>
        </p:nvSpPr>
        <p:spPr>
          <a:xfrm>
            <a:off x="4856334" y="6298637"/>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25" name="Oval 324"/>
          <p:cNvSpPr/>
          <p:nvPr/>
        </p:nvSpPr>
        <p:spPr>
          <a:xfrm>
            <a:off x="1617006" y="6294439"/>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26" name="Oval 325"/>
          <p:cNvSpPr/>
          <p:nvPr/>
        </p:nvSpPr>
        <p:spPr>
          <a:xfrm>
            <a:off x="2271341" y="6301191"/>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27" name="Oval 326"/>
          <p:cNvSpPr/>
          <p:nvPr/>
        </p:nvSpPr>
        <p:spPr>
          <a:xfrm>
            <a:off x="2929530" y="6294439"/>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28" name="Oval 327"/>
          <p:cNvSpPr/>
          <p:nvPr/>
        </p:nvSpPr>
        <p:spPr>
          <a:xfrm>
            <a:off x="5416659" y="6294439"/>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29" name="Oval 328"/>
          <p:cNvSpPr/>
          <p:nvPr/>
        </p:nvSpPr>
        <p:spPr>
          <a:xfrm>
            <a:off x="6070994" y="6301191"/>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30" name="Oval 329"/>
          <p:cNvSpPr/>
          <p:nvPr/>
        </p:nvSpPr>
        <p:spPr>
          <a:xfrm>
            <a:off x="6729183" y="6294439"/>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31" name="Oval 330"/>
          <p:cNvSpPr/>
          <p:nvPr/>
        </p:nvSpPr>
        <p:spPr>
          <a:xfrm>
            <a:off x="7321488" y="6294439"/>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32" name="Oval 331"/>
          <p:cNvSpPr/>
          <p:nvPr/>
        </p:nvSpPr>
        <p:spPr>
          <a:xfrm>
            <a:off x="7975823" y="6301191"/>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33" name="Oval 332"/>
          <p:cNvSpPr/>
          <p:nvPr/>
        </p:nvSpPr>
        <p:spPr>
          <a:xfrm>
            <a:off x="8634012" y="6294439"/>
            <a:ext cx="269875" cy="2880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334" name="TextBox 333"/>
          <p:cNvSpPr txBox="1"/>
          <p:nvPr/>
        </p:nvSpPr>
        <p:spPr>
          <a:xfrm>
            <a:off x="75994" y="4283961"/>
            <a:ext cx="1483756"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smtClean="0"/>
              <a:t>Alternatively, group people who work on the same product or service</a:t>
            </a:r>
            <a:endParaRPr lang="en-GB" dirty="0"/>
          </a:p>
        </p:txBody>
      </p:sp>
      <p:sp>
        <p:nvSpPr>
          <p:cNvPr id="335" name="TextBox 334"/>
          <p:cNvSpPr txBox="1"/>
          <p:nvPr/>
        </p:nvSpPr>
        <p:spPr>
          <a:xfrm>
            <a:off x="3026015" y="3284948"/>
            <a:ext cx="4328137"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sz="2400" dirty="0" smtClean="0"/>
              <a:t>Work might become disjointed, lack of communication, delays</a:t>
            </a:r>
            <a:endParaRPr lang="en-GB" sz="2400" dirty="0"/>
          </a:p>
        </p:txBody>
      </p:sp>
      <p:sp>
        <p:nvSpPr>
          <p:cNvPr id="76" name="Rectangle: Rounded Corners 64">
            <a:extLst>
              <a:ext uri="{FF2B5EF4-FFF2-40B4-BE49-F238E27FC236}">
                <a16:creationId xmlns:a16="http://schemas.microsoft.com/office/drawing/2014/main" id="{F7B7909C-D940-4D9F-9C34-28251D46D3A9}"/>
              </a:ext>
            </a:extLst>
          </p:cNvPr>
          <p:cNvSpPr/>
          <p:nvPr/>
        </p:nvSpPr>
        <p:spPr>
          <a:xfrm>
            <a:off x="1376106" y="2698378"/>
            <a:ext cx="825596" cy="46947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200" b="1" dirty="0">
                <a:solidFill>
                  <a:schemeClr val="tx1"/>
                </a:solidFill>
              </a:rPr>
              <a:t>Product A</a:t>
            </a:r>
          </a:p>
        </p:txBody>
      </p:sp>
      <p:sp>
        <p:nvSpPr>
          <p:cNvPr id="80" name="Rectangle: Rounded Corners 64">
            <a:extLst>
              <a:ext uri="{FF2B5EF4-FFF2-40B4-BE49-F238E27FC236}">
                <a16:creationId xmlns:a16="http://schemas.microsoft.com/office/drawing/2014/main" id="{F7B7909C-D940-4D9F-9C34-28251D46D3A9}"/>
              </a:ext>
            </a:extLst>
          </p:cNvPr>
          <p:cNvSpPr/>
          <p:nvPr/>
        </p:nvSpPr>
        <p:spPr>
          <a:xfrm>
            <a:off x="2205670" y="2698378"/>
            <a:ext cx="825596" cy="46947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200" b="1" dirty="0">
                <a:solidFill>
                  <a:schemeClr val="tx1"/>
                </a:solidFill>
              </a:rPr>
              <a:t>Product </a:t>
            </a:r>
            <a:r>
              <a:rPr lang="en-GB" sz="1200" b="1" dirty="0" smtClean="0">
                <a:solidFill>
                  <a:schemeClr val="tx1"/>
                </a:solidFill>
              </a:rPr>
              <a:t>B</a:t>
            </a:r>
            <a:endParaRPr lang="en-GB" sz="1200" b="1" dirty="0">
              <a:solidFill>
                <a:schemeClr val="tx1"/>
              </a:solidFill>
            </a:endParaRPr>
          </a:p>
        </p:txBody>
      </p:sp>
      <p:sp>
        <p:nvSpPr>
          <p:cNvPr id="81" name="Rectangle: Rounded Corners 64">
            <a:extLst>
              <a:ext uri="{FF2B5EF4-FFF2-40B4-BE49-F238E27FC236}">
                <a16:creationId xmlns:a16="http://schemas.microsoft.com/office/drawing/2014/main" id="{F7B7909C-D940-4D9F-9C34-28251D46D3A9}"/>
              </a:ext>
            </a:extLst>
          </p:cNvPr>
          <p:cNvSpPr/>
          <p:nvPr/>
        </p:nvSpPr>
        <p:spPr>
          <a:xfrm>
            <a:off x="3030862" y="2698595"/>
            <a:ext cx="825596" cy="46947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200" b="1" dirty="0">
                <a:solidFill>
                  <a:schemeClr val="tx1"/>
                </a:solidFill>
              </a:rPr>
              <a:t>Product </a:t>
            </a:r>
            <a:r>
              <a:rPr lang="en-GB" sz="1200" b="1" dirty="0" smtClean="0">
                <a:solidFill>
                  <a:schemeClr val="tx1"/>
                </a:solidFill>
              </a:rPr>
              <a:t>C</a:t>
            </a:r>
            <a:endParaRPr lang="en-GB" sz="1200" b="1" dirty="0">
              <a:solidFill>
                <a:schemeClr val="tx1"/>
              </a:solidFill>
            </a:endParaRPr>
          </a:p>
        </p:txBody>
      </p:sp>
      <p:sp>
        <p:nvSpPr>
          <p:cNvPr id="82" name="Rectangle: Rounded Corners 64">
            <a:extLst>
              <a:ext uri="{FF2B5EF4-FFF2-40B4-BE49-F238E27FC236}">
                <a16:creationId xmlns:a16="http://schemas.microsoft.com/office/drawing/2014/main" id="{F7B7909C-D940-4D9F-9C34-28251D46D3A9}"/>
              </a:ext>
            </a:extLst>
          </p:cNvPr>
          <p:cNvSpPr/>
          <p:nvPr/>
        </p:nvSpPr>
        <p:spPr>
          <a:xfrm>
            <a:off x="3915018" y="2698595"/>
            <a:ext cx="825596" cy="46947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200" b="1" dirty="0">
                <a:solidFill>
                  <a:schemeClr val="tx1"/>
                </a:solidFill>
              </a:rPr>
              <a:t>Product A</a:t>
            </a:r>
          </a:p>
        </p:txBody>
      </p:sp>
      <p:sp>
        <p:nvSpPr>
          <p:cNvPr id="83" name="Rectangle: Rounded Corners 64">
            <a:extLst>
              <a:ext uri="{FF2B5EF4-FFF2-40B4-BE49-F238E27FC236}">
                <a16:creationId xmlns:a16="http://schemas.microsoft.com/office/drawing/2014/main" id="{F7B7909C-D940-4D9F-9C34-28251D46D3A9}"/>
              </a:ext>
            </a:extLst>
          </p:cNvPr>
          <p:cNvSpPr/>
          <p:nvPr/>
        </p:nvSpPr>
        <p:spPr>
          <a:xfrm>
            <a:off x="4740614" y="2698378"/>
            <a:ext cx="825596" cy="46947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200" b="1" dirty="0">
                <a:solidFill>
                  <a:schemeClr val="tx1"/>
                </a:solidFill>
              </a:rPr>
              <a:t>Product </a:t>
            </a:r>
            <a:r>
              <a:rPr lang="en-GB" sz="1200" b="1" dirty="0" smtClean="0">
                <a:solidFill>
                  <a:schemeClr val="tx1"/>
                </a:solidFill>
              </a:rPr>
              <a:t>B</a:t>
            </a:r>
            <a:endParaRPr lang="en-GB" sz="1200" b="1" dirty="0">
              <a:solidFill>
                <a:schemeClr val="tx1"/>
              </a:solidFill>
            </a:endParaRPr>
          </a:p>
        </p:txBody>
      </p:sp>
      <p:sp>
        <p:nvSpPr>
          <p:cNvPr id="84" name="Rectangle: Rounded Corners 64">
            <a:extLst>
              <a:ext uri="{FF2B5EF4-FFF2-40B4-BE49-F238E27FC236}">
                <a16:creationId xmlns:a16="http://schemas.microsoft.com/office/drawing/2014/main" id="{F7B7909C-D940-4D9F-9C34-28251D46D3A9}"/>
              </a:ext>
            </a:extLst>
          </p:cNvPr>
          <p:cNvSpPr/>
          <p:nvPr/>
        </p:nvSpPr>
        <p:spPr>
          <a:xfrm>
            <a:off x="5569275" y="2707700"/>
            <a:ext cx="825596" cy="46947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200" b="1" dirty="0">
                <a:solidFill>
                  <a:schemeClr val="tx1"/>
                </a:solidFill>
              </a:rPr>
              <a:t>Product </a:t>
            </a:r>
            <a:r>
              <a:rPr lang="en-GB" sz="1200" b="1" dirty="0" smtClean="0">
                <a:solidFill>
                  <a:schemeClr val="tx1"/>
                </a:solidFill>
              </a:rPr>
              <a:t>C</a:t>
            </a:r>
            <a:endParaRPr lang="en-GB" sz="1200" b="1" dirty="0">
              <a:solidFill>
                <a:schemeClr val="tx1"/>
              </a:solidFill>
            </a:endParaRPr>
          </a:p>
        </p:txBody>
      </p:sp>
      <p:sp>
        <p:nvSpPr>
          <p:cNvPr id="85" name="Rectangle: Rounded Corners 64">
            <a:extLst>
              <a:ext uri="{FF2B5EF4-FFF2-40B4-BE49-F238E27FC236}">
                <a16:creationId xmlns:a16="http://schemas.microsoft.com/office/drawing/2014/main" id="{F7B7909C-D940-4D9F-9C34-28251D46D3A9}"/>
              </a:ext>
            </a:extLst>
          </p:cNvPr>
          <p:cNvSpPr/>
          <p:nvPr/>
        </p:nvSpPr>
        <p:spPr>
          <a:xfrm>
            <a:off x="6439536" y="2700971"/>
            <a:ext cx="825596" cy="46947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200" b="1" dirty="0">
                <a:solidFill>
                  <a:schemeClr val="tx1"/>
                </a:solidFill>
              </a:rPr>
              <a:t>Product A</a:t>
            </a:r>
          </a:p>
        </p:txBody>
      </p:sp>
      <p:sp>
        <p:nvSpPr>
          <p:cNvPr id="86" name="Rectangle: Rounded Corners 64">
            <a:extLst>
              <a:ext uri="{FF2B5EF4-FFF2-40B4-BE49-F238E27FC236}">
                <a16:creationId xmlns:a16="http://schemas.microsoft.com/office/drawing/2014/main" id="{F7B7909C-D940-4D9F-9C34-28251D46D3A9}"/>
              </a:ext>
            </a:extLst>
          </p:cNvPr>
          <p:cNvSpPr/>
          <p:nvPr/>
        </p:nvSpPr>
        <p:spPr>
          <a:xfrm>
            <a:off x="7268197" y="2700971"/>
            <a:ext cx="825596" cy="46947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200" b="1" dirty="0">
                <a:solidFill>
                  <a:schemeClr val="tx1"/>
                </a:solidFill>
              </a:rPr>
              <a:t>Product </a:t>
            </a:r>
            <a:r>
              <a:rPr lang="en-GB" sz="1200" b="1" dirty="0" smtClean="0">
                <a:solidFill>
                  <a:schemeClr val="tx1"/>
                </a:solidFill>
              </a:rPr>
              <a:t>B</a:t>
            </a:r>
            <a:endParaRPr lang="en-GB" sz="1200" b="1" dirty="0">
              <a:solidFill>
                <a:schemeClr val="tx1"/>
              </a:solidFill>
            </a:endParaRPr>
          </a:p>
        </p:txBody>
      </p:sp>
      <p:sp>
        <p:nvSpPr>
          <p:cNvPr id="87" name="Rectangle: Rounded Corners 64">
            <a:extLst>
              <a:ext uri="{FF2B5EF4-FFF2-40B4-BE49-F238E27FC236}">
                <a16:creationId xmlns:a16="http://schemas.microsoft.com/office/drawing/2014/main" id="{F7B7909C-D940-4D9F-9C34-28251D46D3A9}"/>
              </a:ext>
            </a:extLst>
          </p:cNvPr>
          <p:cNvSpPr/>
          <p:nvPr/>
        </p:nvSpPr>
        <p:spPr>
          <a:xfrm>
            <a:off x="8081497" y="2700971"/>
            <a:ext cx="825596" cy="46947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200" b="1" dirty="0">
                <a:solidFill>
                  <a:schemeClr val="tx1"/>
                </a:solidFill>
              </a:rPr>
              <a:t>Product </a:t>
            </a:r>
            <a:r>
              <a:rPr lang="en-GB" sz="1200" b="1" dirty="0" smtClean="0">
                <a:solidFill>
                  <a:schemeClr val="tx1"/>
                </a:solidFill>
              </a:rPr>
              <a:t>C</a:t>
            </a:r>
            <a:endParaRPr lang="en-GB" sz="1200" b="1" dirty="0">
              <a:solidFill>
                <a:schemeClr val="tx1"/>
              </a:solidFill>
            </a:endParaRPr>
          </a:p>
        </p:txBody>
      </p:sp>
    </p:spTree>
    <p:extLst>
      <p:ext uri="{BB962C8B-B14F-4D97-AF65-F5344CB8AC3E}">
        <p14:creationId xmlns:p14="http://schemas.microsoft.com/office/powerpoint/2010/main" val="245943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0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1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2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2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2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2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2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3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3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3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3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P spid="265" grpId="0" animBg="1"/>
      <p:bldP spid="266" grpId="0" animBg="1"/>
      <p:bldP spid="267" grpId="0" animBg="1"/>
      <p:bldP spid="268" grpId="0" animBg="1"/>
      <p:bldP spid="269" grpId="0" animBg="1"/>
      <p:bldP spid="270" grpId="0" animBg="1"/>
      <p:bldP spid="271" grpId="0" animBg="1"/>
      <p:bldP spid="272" grpId="0" animBg="1"/>
      <p:bldP spid="273" grpId="0" animBg="1"/>
      <p:bldP spid="274" grpId="0" animBg="1"/>
      <p:bldP spid="275" grpId="0" animBg="1"/>
      <p:bldP spid="276" grpId="0" animBg="1"/>
      <p:bldP spid="277" grpId="0" animBg="1"/>
      <p:bldP spid="278" grpId="0" animBg="1"/>
      <p:bldP spid="279" grpId="0" animBg="1"/>
      <p:bldP spid="280" grpId="0" animBg="1"/>
      <p:bldP spid="281" grpId="0" animBg="1"/>
      <p:bldP spid="282" grpId="0" animBg="1"/>
      <p:bldP spid="283"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19" grpId="0" animBg="1"/>
      <p:bldP spid="320" grpId="0" animBg="1"/>
      <p:bldP spid="321" grpId="0" animBg="1"/>
      <p:bldP spid="325" grpId="0" animBg="1"/>
      <p:bldP spid="326" grpId="0" animBg="1"/>
      <p:bldP spid="327" grpId="0" animBg="1"/>
      <p:bldP spid="328" grpId="0" animBg="1"/>
      <p:bldP spid="329" grpId="0" animBg="1"/>
      <p:bldP spid="330" grpId="0" animBg="1"/>
      <p:bldP spid="331" grpId="0" animBg="1"/>
      <p:bldP spid="332" grpId="0" animBg="1"/>
      <p:bldP spid="333" grpId="0" animBg="1"/>
      <p:bldP spid="334" grpId="0" animBg="1"/>
      <p:bldP spid="33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3.  The third law: </a:t>
            </a:r>
            <a:r>
              <a:rPr lang="en-GB" dirty="0" smtClean="0"/>
              <a:t>the </a:t>
            </a:r>
            <a:r>
              <a:rPr lang="en-GB" dirty="0"/>
              <a:t>Law of Velocity</a:t>
            </a:r>
          </a:p>
        </p:txBody>
      </p:sp>
      <p:sp>
        <p:nvSpPr>
          <p:cNvPr id="3" name="Content Placeholder 2"/>
          <p:cNvSpPr>
            <a:spLocks noGrp="1"/>
          </p:cNvSpPr>
          <p:nvPr>
            <p:ph idx="1"/>
          </p:nvPr>
        </p:nvSpPr>
        <p:spPr/>
        <p:txBody>
          <a:bodyPr/>
          <a:lstStyle/>
          <a:p>
            <a:pPr marL="0" indent="0">
              <a:buNone/>
            </a:pPr>
            <a:r>
              <a:rPr lang="en-GB" dirty="0"/>
              <a:t>“The velocity of any process is inversely proportional to the amount of ‘work in progress’ (WIP). This is also called Little’s Law.” </a:t>
            </a:r>
          </a:p>
        </p:txBody>
      </p:sp>
      <p:sp>
        <p:nvSpPr>
          <p:cNvPr id="4" name="Rectangle 3"/>
          <p:cNvSpPr/>
          <p:nvPr/>
        </p:nvSpPr>
        <p:spPr>
          <a:xfrm>
            <a:off x="2123728" y="3573016"/>
            <a:ext cx="5094312"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GB" sz="2400" dirty="0" smtClean="0"/>
              <a:t>The more work in progress (unfinished tasks), the slower the overall process. </a:t>
            </a:r>
          </a:p>
          <a:p>
            <a:pPr marL="342900" indent="-342900">
              <a:buFont typeface="Arial" panose="020B0604020202020204" pitchFamily="34" charset="0"/>
              <a:buChar char="•"/>
            </a:pPr>
            <a:r>
              <a:rPr lang="en-GB" sz="2400" b="1" dirty="0" smtClean="0"/>
              <a:t>Batches</a:t>
            </a:r>
            <a:r>
              <a:rPr lang="en-GB" sz="2400" dirty="0" smtClean="0"/>
              <a:t> create </a:t>
            </a:r>
            <a:r>
              <a:rPr lang="en-GB" sz="2400" dirty="0"/>
              <a:t>a lot of WIP.</a:t>
            </a:r>
          </a:p>
          <a:p>
            <a:pPr marL="342900" indent="-342900">
              <a:buFont typeface="Arial" panose="020B0604020202020204" pitchFamily="34" charset="0"/>
              <a:buChar char="•"/>
            </a:pPr>
            <a:r>
              <a:rPr lang="en-GB" sz="2400" b="1" dirty="0" smtClean="0"/>
              <a:t>‘</a:t>
            </a:r>
            <a:r>
              <a:rPr lang="en-GB" sz="2400" b="1" dirty="0"/>
              <a:t>Just In Case</a:t>
            </a:r>
            <a:r>
              <a:rPr lang="en-GB" sz="2400" b="1" dirty="0" smtClean="0"/>
              <a:t>’ </a:t>
            </a:r>
            <a:r>
              <a:rPr lang="en-GB" sz="2400" dirty="0" smtClean="0"/>
              <a:t>creates </a:t>
            </a:r>
            <a:r>
              <a:rPr lang="en-GB" sz="2400" dirty="0"/>
              <a:t>a lot of WIP</a:t>
            </a:r>
            <a:r>
              <a:rPr lang="en-GB" sz="2400" dirty="0" smtClean="0"/>
              <a:t>.</a:t>
            </a:r>
            <a:endParaRPr lang="en-GB" sz="2400" dirty="0"/>
          </a:p>
          <a:p>
            <a:pPr marL="342900" indent="-342900">
              <a:buFont typeface="Arial" panose="020B0604020202020204" pitchFamily="34" charset="0"/>
              <a:buChar char="•"/>
            </a:pPr>
            <a:r>
              <a:rPr lang="en-GB" sz="2400" b="1" dirty="0" smtClean="0"/>
              <a:t>Errors</a:t>
            </a:r>
            <a:r>
              <a:rPr lang="en-GB" sz="2400" dirty="0" smtClean="0"/>
              <a:t> create </a:t>
            </a:r>
            <a:r>
              <a:rPr lang="en-GB" sz="2400" dirty="0"/>
              <a:t>a lot of WIP</a:t>
            </a:r>
            <a:r>
              <a:rPr lang="en-GB" sz="2400" dirty="0" smtClean="0"/>
              <a:t>.</a:t>
            </a:r>
            <a:endParaRPr lang="en-GB" sz="2400" dirty="0"/>
          </a:p>
          <a:p>
            <a:pPr marL="342900" indent="-342900">
              <a:buFont typeface="Arial" panose="020B0604020202020204" pitchFamily="34" charset="0"/>
              <a:buChar char="•"/>
            </a:pPr>
            <a:r>
              <a:rPr lang="en-GB" sz="2400" b="1" dirty="0" smtClean="0"/>
              <a:t>Departments</a:t>
            </a:r>
            <a:r>
              <a:rPr lang="en-GB" sz="2400" dirty="0" smtClean="0"/>
              <a:t> create </a:t>
            </a:r>
            <a:r>
              <a:rPr lang="en-GB" sz="2400" dirty="0"/>
              <a:t>a lot of WIP</a:t>
            </a:r>
            <a:r>
              <a:rPr lang="en-GB" sz="2400" dirty="0" smtClean="0"/>
              <a:t>.</a:t>
            </a:r>
            <a:endParaRPr lang="en-GB" sz="2400" dirty="0"/>
          </a:p>
        </p:txBody>
      </p:sp>
    </p:spTree>
    <p:extLst>
      <p:ext uri="{BB962C8B-B14F-4D97-AF65-F5344CB8AC3E}">
        <p14:creationId xmlns:p14="http://schemas.microsoft.com/office/powerpoint/2010/main" val="238688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4.  The fourth and last law: </a:t>
            </a:r>
            <a:r>
              <a:rPr lang="en-GB" dirty="0" smtClean="0"/>
              <a:t>The </a:t>
            </a:r>
            <a:r>
              <a:rPr lang="en-GB" dirty="0"/>
              <a:t>Law of Complexity and Cost</a:t>
            </a:r>
          </a:p>
        </p:txBody>
      </p:sp>
      <p:sp>
        <p:nvSpPr>
          <p:cNvPr id="3" name="Content Placeholder 2"/>
          <p:cNvSpPr>
            <a:spLocks noGrp="1"/>
          </p:cNvSpPr>
          <p:nvPr>
            <p:ph idx="1"/>
          </p:nvPr>
        </p:nvSpPr>
        <p:spPr/>
        <p:txBody>
          <a:bodyPr/>
          <a:lstStyle/>
          <a:p>
            <a:pPr marL="0" indent="0">
              <a:buNone/>
            </a:pPr>
            <a:r>
              <a:rPr lang="en-GB" dirty="0" smtClean="0"/>
              <a:t>“</a:t>
            </a:r>
            <a:r>
              <a:rPr lang="en-GB" dirty="0"/>
              <a:t>The complexity of the service or product offering adds more non-value, costs, and WIP than either poor quality (low sigma) or slow speed (</a:t>
            </a:r>
            <a:r>
              <a:rPr lang="en-GB" dirty="0" err="1"/>
              <a:t>unlean</a:t>
            </a:r>
            <a:r>
              <a:rPr lang="en-GB" dirty="0"/>
              <a:t>) process problems</a:t>
            </a:r>
            <a:r>
              <a:rPr lang="en-GB" dirty="0" smtClean="0"/>
              <a:t>.”</a:t>
            </a:r>
            <a:endParaRPr lang="en-GB" dirty="0"/>
          </a:p>
        </p:txBody>
      </p:sp>
      <p:sp>
        <p:nvSpPr>
          <p:cNvPr id="4" name="Rectangle 3"/>
          <p:cNvSpPr/>
          <p:nvPr/>
        </p:nvSpPr>
        <p:spPr>
          <a:xfrm>
            <a:off x="2498068" y="4005064"/>
            <a:ext cx="5094312"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GB" sz="2400" dirty="0" smtClean="0"/>
              <a:t>We should aim to develop the minimum viable solution.</a:t>
            </a:r>
          </a:p>
          <a:p>
            <a:r>
              <a:rPr lang="en-GB" sz="2400" dirty="0" smtClean="0"/>
              <a:t>Do what needs to be done, no more</a:t>
            </a:r>
          </a:p>
        </p:txBody>
      </p:sp>
    </p:spTree>
    <p:extLst>
      <p:ext uri="{BB962C8B-B14F-4D97-AF65-F5344CB8AC3E}">
        <p14:creationId xmlns:p14="http://schemas.microsoft.com/office/powerpoint/2010/main" val="17364800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pic>
        <p:nvPicPr>
          <p:cNvPr id="7" name="Picture 6"/>
          <p:cNvPicPr>
            <a:picLocks noChangeAspect="1"/>
          </p:cNvPicPr>
          <p:nvPr/>
        </p:nvPicPr>
        <p:blipFill>
          <a:blip r:embed="rId2"/>
          <a:stretch>
            <a:fillRect/>
          </a:stretch>
        </p:blipFill>
        <p:spPr>
          <a:xfrm>
            <a:off x="3779912" y="3397738"/>
            <a:ext cx="5218212" cy="3153949"/>
          </a:xfrm>
          <a:prstGeom prst="rect">
            <a:avLst/>
          </a:prstGeom>
          <a:ln>
            <a:solidFill>
              <a:schemeClr val="tx1"/>
            </a:solidFill>
          </a:ln>
        </p:spPr>
      </p:pic>
      <p:sp>
        <p:nvSpPr>
          <p:cNvPr id="6" name="Rectangle 5"/>
          <p:cNvSpPr/>
          <p:nvPr/>
        </p:nvSpPr>
        <p:spPr>
          <a:xfrm>
            <a:off x="473224" y="1298084"/>
            <a:ext cx="4572000" cy="2677656"/>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r>
              <a:rPr lang="en-GB" sz="2400" dirty="0"/>
              <a:t>‘Lean’ emphasises producing the minimum viable solution:</a:t>
            </a:r>
          </a:p>
          <a:p>
            <a:pPr marL="285750" indent="-285750">
              <a:buFont typeface="Arial" panose="020B0604020202020204" pitchFamily="34" charset="0"/>
              <a:buChar char="•"/>
            </a:pPr>
            <a:r>
              <a:rPr lang="en-GB" sz="2400" dirty="0"/>
              <a:t>simplest, quickest, cheapest yet still effective;</a:t>
            </a:r>
          </a:p>
          <a:p>
            <a:pPr marL="285750" indent="-285750">
              <a:buFont typeface="Arial" panose="020B0604020202020204" pitchFamily="34" charset="0"/>
              <a:buChar char="•"/>
            </a:pPr>
            <a:r>
              <a:rPr lang="en-GB" sz="2400" dirty="0"/>
              <a:t>avoid tying up resources unnecessarily;</a:t>
            </a:r>
          </a:p>
          <a:p>
            <a:pPr marL="285750" indent="-285750">
              <a:buFont typeface="Arial" panose="020B0604020202020204" pitchFamily="34" charset="0"/>
              <a:buChar char="•"/>
            </a:pPr>
            <a:r>
              <a:rPr lang="en-GB" sz="2400" dirty="0"/>
              <a:t>maximising work not done.</a:t>
            </a:r>
          </a:p>
        </p:txBody>
      </p:sp>
      <p:sp>
        <p:nvSpPr>
          <p:cNvPr id="8" name="Rectangle 7"/>
          <p:cNvSpPr/>
          <p:nvPr/>
        </p:nvSpPr>
        <p:spPr>
          <a:xfrm>
            <a:off x="473224" y="4119138"/>
            <a:ext cx="3162672" cy="230832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GB" sz="2400" dirty="0" smtClean="0"/>
              <a:t>Lean Thinking is applicable to software development.</a:t>
            </a:r>
          </a:p>
          <a:p>
            <a:r>
              <a:rPr lang="en-GB" sz="2400" dirty="0" smtClean="0"/>
              <a:t>We will look at how it relates to Agile in particular next time</a:t>
            </a:r>
            <a:endParaRPr lang="en-GB" sz="2400" dirty="0"/>
          </a:p>
        </p:txBody>
      </p:sp>
    </p:spTree>
    <p:extLst>
      <p:ext uri="{BB962C8B-B14F-4D97-AF65-F5344CB8AC3E}">
        <p14:creationId xmlns:p14="http://schemas.microsoft.com/office/powerpoint/2010/main" val="280023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Five laws</a:t>
            </a:r>
            <a:endParaRPr lang="en-GB" dirty="0"/>
          </a:p>
        </p:txBody>
      </p:sp>
      <p:pic>
        <p:nvPicPr>
          <p:cNvPr id="4" name="Picture 3"/>
          <p:cNvPicPr>
            <a:picLocks noChangeAspect="1"/>
          </p:cNvPicPr>
          <p:nvPr/>
        </p:nvPicPr>
        <p:blipFill>
          <a:blip r:embed="rId2"/>
          <a:stretch>
            <a:fillRect/>
          </a:stretch>
        </p:blipFill>
        <p:spPr>
          <a:xfrm>
            <a:off x="2436118" y="2060848"/>
            <a:ext cx="5218212" cy="3153949"/>
          </a:xfrm>
          <a:prstGeom prst="rect">
            <a:avLst/>
          </a:prstGeom>
          <a:ln>
            <a:solidFill>
              <a:schemeClr val="tx1"/>
            </a:solidFill>
          </a:ln>
        </p:spPr>
      </p:pic>
      <p:sp>
        <p:nvSpPr>
          <p:cNvPr id="5" name="TextBox 4"/>
          <p:cNvSpPr txBox="1"/>
          <p:nvPr/>
        </p:nvSpPr>
        <p:spPr>
          <a:xfrm>
            <a:off x="292048" y="1039644"/>
            <a:ext cx="2009083"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400" dirty="0" smtClean="0"/>
              <a:t>Provide value from the customer perspective</a:t>
            </a:r>
            <a:endParaRPr lang="en-GB" sz="2400" dirty="0"/>
          </a:p>
        </p:txBody>
      </p:sp>
      <p:cxnSp>
        <p:nvCxnSpPr>
          <p:cNvPr id="6" name="Straight Arrow Connector 5"/>
          <p:cNvCxnSpPr/>
          <p:nvPr/>
        </p:nvCxnSpPr>
        <p:spPr>
          <a:xfrm>
            <a:off x="2051720" y="2617967"/>
            <a:ext cx="792088" cy="6432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46240" y="1422068"/>
            <a:ext cx="504056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400" dirty="0" smtClean="0"/>
              <a:t>Being receptive to changes allows us to optimise performance</a:t>
            </a:r>
            <a:endParaRPr lang="en-GB" sz="2400" dirty="0"/>
          </a:p>
        </p:txBody>
      </p:sp>
      <p:cxnSp>
        <p:nvCxnSpPr>
          <p:cNvPr id="11" name="Straight Arrow Connector 10"/>
          <p:cNvCxnSpPr/>
          <p:nvPr/>
        </p:nvCxnSpPr>
        <p:spPr>
          <a:xfrm flipH="1">
            <a:off x="5436097" y="2253065"/>
            <a:ext cx="360039" cy="13818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96823" y="5376814"/>
            <a:ext cx="3658202"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400" dirty="0" smtClean="0"/>
              <a:t>Minimising work in progress (unfinished tasks) gets to the goal quicker</a:t>
            </a:r>
            <a:endParaRPr lang="en-GB" sz="2400" dirty="0"/>
          </a:p>
        </p:txBody>
      </p:sp>
      <p:cxnSp>
        <p:nvCxnSpPr>
          <p:cNvPr id="14" name="Straight Arrow Connector 13"/>
          <p:cNvCxnSpPr/>
          <p:nvPr/>
        </p:nvCxnSpPr>
        <p:spPr>
          <a:xfrm flipV="1">
            <a:off x="1723266" y="4581128"/>
            <a:ext cx="977195" cy="82739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49089" y="4437112"/>
            <a:ext cx="1979278"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400" dirty="0" smtClean="0"/>
              <a:t>Work only on what we need to, producing the minimum viable solution</a:t>
            </a:r>
            <a:endParaRPr lang="en-GB" sz="2400" dirty="0"/>
          </a:p>
        </p:txBody>
      </p:sp>
      <p:cxnSp>
        <p:nvCxnSpPr>
          <p:cNvPr id="16" name="Straight Arrow Connector 15"/>
          <p:cNvCxnSpPr/>
          <p:nvPr/>
        </p:nvCxnSpPr>
        <p:spPr>
          <a:xfrm flipH="1" flipV="1">
            <a:off x="6137482" y="5045158"/>
            <a:ext cx="911608" cy="36666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1862" y="3106166"/>
            <a:ext cx="1694555"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400" dirty="0" smtClean="0"/>
              <a:t>A few small changes can have a big overall impact</a:t>
            </a:r>
            <a:endParaRPr lang="en-GB" sz="2400" dirty="0"/>
          </a:p>
        </p:txBody>
      </p:sp>
      <p:cxnSp>
        <p:nvCxnSpPr>
          <p:cNvPr id="20" name="Straight Arrow Connector 19"/>
          <p:cNvCxnSpPr/>
          <p:nvPr/>
        </p:nvCxnSpPr>
        <p:spPr>
          <a:xfrm>
            <a:off x="1826418" y="3933056"/>
            <a:ext cx="874043" cy="20038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75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lstStyle/>
          <a:p>
            <a:pPr marL="0" indent="0">
              <a:buNone/>
            </a:pPr>
            <a:r>
              <a:rPr lang="en-GB" dirty="0"/>
              <a:t>What are Type 1 and Type 2 </a:t>
            </a:r>
            <a:r>
              <a:rPr lang="en-GB" dirty="0" err="1"/>
              <a:t>Muda</a:t>
            </a:r>
            <a:r>
              <a:rPr lang="en-GB" dirty="0"/>
              <a:t>?</a:t>
            </a:r>
          </a:p>
          <a:p>
            <a:pPr marL="0" indent="0">
              <a:buNone/>
            </a:pPr>
            <a:r>
              <a:rPr lang="en-GB" dirty="0"/>
              <a:t>What is flow?</a:t>
            </a:r>
          </a:p>
          <a:p>
            <a:pPr marL="0" indent="0">
              <a:buNone/>
            </a:pPr>
            <a:r>
              <a:rPr lang="en-GB" dirty="0"/>
              <a:t>What is the Law of Velocity</a:t>
            </a:r>
            <a:r>
              <a:rPr lang="en-GB" dirty="0" smtClean="0"/>
              <a:t>?</a:t>
            </a:r>
            <a:endParaRPr lang="en-GB" dirty="0"/>
          </a:p>
        </p:txBody>
      </p:sp>
    </p:spTree>
    <p:extLst>
      <p:ext uri="{BB962C8B-B14F-4D97-AF65-F5344CB8AC3E}">
        <p14:creationId xmlns:p14="http://schemas.microsoft.com/office/powerpoint/2010/main" val="2897607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4" name="Content Placeholder 3"/>
          <p:cNvSpPr>
            <a:spLocks noGrp="1"/>
          </p:cNvSpPr>
          <p:nvPr>
            <p:ph idx="1"/>
          </p:nvPr>
        </p:nvSpPr>
        <p:spPr/>
        <p:txBody>
          <a:bodyPr>
            <a:normAutofit fontScale="77500" lnSpcReduction="20000"/>
          </a:bodyPr>
          <a:lstStyle/>
          <a:p>
            <a:r>
              <a:rPr lang="en-GB" dirty="0" err="1" smtClean="0"/>
              <a:t>LucidChart</a:t>
            </a:r>
            <a:r>
              <a:rPr lang="en-GB" dirty="0" smtClean="0"/>
              <a:t> </a:t>
            </a:r>
            <a:r>
              <a:rPr lang="en-GB" dirty="0"/>
              <a:t>(2016) </a:t>
            </a:r>
            <a:r>
              <a:rPr lang="en-GB" i="1" dirty="0"/>
              <a:t>All About Value Stream Mapping.</a:t>
            </a:r>
            <a:r>
              <a:rPr lang="en-GB" dirty="0"/>
              <a:t> </a:t>
            </a:r>
            <a:br>
              <a:rPr lang="en-GB" dirty="0"/>
            </a:br>
            <a:r>
              <a:rPr lang="en-GB" sz="2300" dirty="0" smtClean="0">
                <a:hlinkClick r:id="rId2"/>
              </a:rPr>
              <a:t>www.lucidchart.com/pages/value-stream-mapping</a:t>
            </a:r>
            <a:r>
              <a:rPr lang="en-GB" sz="2300" dirty="0" smtClean="0"/>
              <a:t> (</a:t>
            </a:r>
            <a:r>
              <a:rPr lang="en-GB" sz="2300" dirty="0"/>
              <a:t>accessed 25 Nov 16)</a:t>
            </a:r>
            <a:endParaRPr lang="en-GB" sz="1800" dirty="0"/>
          </a:p>
          <a:p>
            <a:r>
              <a:rPr lang="en-GB" dirty="0" err="1"/>
              <a:t>MiniTab</a:t>
            </a:r>
            <a:r>
              <a:rPr lang="en-GB" dirty="0"/>
              <a:t> (2010) </a:t>
            </a:r>
            <a:r>
              <a:rPr lang="en-GB" i="1" dirty="0"/>
              <a:t>Map the Value Stream.</a:t>
            </a:r>
            <a:r>
              <a:rPr lang="en-GB" dirty="0"/>
              <a:t> </a:t>
            </a:r>
            <a:r>
              <a:rPr lang="en-GB" sz="2300" dirty="0">
                <a:hlinkClick r:id="rId3"/>
              </a:rPr>
              <a:t>https://</a:t>
            </a:r>
            <a:r>
              <a:rPr lang="en-GB" sz="2300" dirty="0" smtClean="0">
                <a:hlinkClick r:id="rId3"/>
              </a:rPr>
              <a:t>www.minitab.com/uploadedFiles/Documents/sample-materials/TrainingSampleValueStreamQC3.pdf</a:t>
            </a:r>
            <a:r>
              <a:rPr lang="en-GB" sz="2300" dirty="0" smtClean="0"/>
              <a:t>  </a:t>
            </a:r>
            <a:r>
              <a:rPr lang="en-GB" sz="2300" dirty="0"/>
              <a:t>(accessed 25 Nov 16)</a:t>
            </a:r>
            <a:endParaRPr lang="en-GB" sz="1800" dirty="0"/>
          </a:p>
          <a:p>
            <a:r>
              <a:rPr lang="en-GB" dirty="0"/>
              <a:t>Stern, T.V. (2017) </a:t>
            </a:r>
            <a:r>
              <a:rPr lang="en-GB" i="1" dirty="0"/>
              <a:t>Lean and Agile Project Management. </a:t>
            </a:r>
            <a:r>
              <a:rPr lang="en-GB" dirty="0"/>
              <a:t>CRC Press Taylor and Francis. </a:t>
            </a:r>
          </a:p>
          <a:p>
            <a:r>
              <a:rPr lang="en-GB" dirty="0"/>
              <a:t>Washington (</a:t>
            </a:r>
            <a:r>
              <a:rPr lang="en-GB" dirty="0" err="1"/>
              <a:t>nd</a:t>
            </a:r>
            <a:r>
              <a:rPr lang="en-GB" dirty="0"/>
              <a:t>) </a:t>
            </a:r>
            <a:r>
              <a:rPr lang="en-GB" i="1" dirty="0"/>
              <a:t>Value Stream Mapping. </a:t>
            </a:r>
            <a:r>
              <a:rPr lang="en-GB" dirty="0"/>
              <a:t>University of Washington.</a:t>
            </a:r>
            <a:br>
              <a:rPr lang="en-GB" dirty="0"/>
            </a:br>
            <a:r>
              <a:rPr lang="en-GB" sz="2100" dirty="0">
                <a:hlinkClick r:id="rId4"/>
              </a:rPr>
              <a:t>http://</a:t>
            </a:r>
            <a:r>
              <a:rPr lang="en-GB" sz="2100" dirty="0" smtClean="0">
                <a:hlinkClick r:id="rId4"/>
              </a:rPr>
              <a:t>courses.washington.edu/ie337/Value_Stream_Mapping.pdf</a:t>
            </a:r>
            <a:r>
              <a:rPr lang="en-GB" sz="2100" dirty="0" smtClean="0"/>
              <a:t> (</a:t>
            </a:r>
            <a:r>
              <a:rPr lang="en-GB" sz="2100" dirty="0"/>
              <a:t>accessed 5 Jan 17)</a:t>
            </a:r>
            <a:endParaRPr lang="en-GB" dirty="0"/>
          </a:p>
          <a:p>
            <a:r>
              <a:rPr lang="en-GB" dirty="0"/>
              <a:t>Womack, J.P., and Jones, D.T. (2003) </a:t>
            </a:r>
            <a:r>
              <a:rPr lang="en-GB" i="1" dirty="0"/>
              <a:t>Lean Thinking: Banish Waste and Create Wealth in Your Corporation. </a:t>
            </a:r>
            <a:r>
              <a:rPr lang="en-GB" dirty="0"/>
              <a:t>2ed. New York: Simon &amp; Schuster.</a:t>
            </a:r>
          </a:p>
        </p:txBody>
      </p:sp>
    </p:spTree>
    <p:extLst>
      <p:ext uri="{BB962C8B-B14F-4D97-AF65-F5344CB8AC3E}">
        <p14:creationId xmlns:p14="http://schemas.microsoft.com/office/powerpoint/2010/main" val="1520889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Lean Thinking</a:t>
            </a:r>
            <a:endParaRPr lang="en-GB" dirty="0"/>
          </a:p>
        </p:txBody>
      </p:sp>
      <p:sp>
        <p:nvSpPr>
          <p:cNvPr id="4" name="TextBox 3"/>
          <p:cNvSpPr txBox="1"/>
          <p:nvPr/>
        </p:nvSpPr>
        <p:spPr>
          <a:xfrm>
            <a:off x="6372200" y="1600200"/>
            <a:ext cx="2592288" cy="403187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1600" dirty="0"/>
              <a:t>Based mostly on work by Kiichiro Toyoda, </a:t>
            </a:r>
            <a:r>
              <a:rPr lang="en-GB" sz="1600" dirty="0" err="1"/>
              <a:t>Taiichi</a:t>
            </a:r>
            <a:r>
              <a:rPr lang="en-GB" sz="1600" dirty="0"/>
              <a:t> </a:t>
            </a:r>
            <a:r>
              <a:rPr lang="en-GB" sz="1600" dirty="0" err="1"/>
              <a:t>Ohno</a:t>
            </a:r>
            <a:r>
              <a:rPr lang="en-GB" sz="1600" dirty="0"/>
              <a:t>, and others at Toyota in Japan. </a:t>
            </a:r>
            <a:endParaRPr lang="en-GB" sz="1600" dirty="0" smtClean="0"/>
          </a:p>
          <a:p>
            <a:r>
              <a:rPr lang="en-GB" sz="1600" dirty="0" smtClean="0"/>
              <a:t>Originally </a:t>
            </a:r>
            <a:r>
              <a:rPr lang="en-GB" sz="1600" dirty="0"/>
              <a:t>codified and published in </a:t>
            </a:r>
            <a:r>
              <a:rPr lang="en-GB" sz="1600" dirty="0" smtClean="0"/>
              <a:t>Womack</a:t>
            </a:r>
            <a:r>
              <a:rPr lang="en-GB" sz="1600" dirty="0"/>
              <a:t>, J.P., Jones, D.T. and </a:t>
            </a:r>
            <a:r>
              <a:rPr lang="en-GB" sz="1600" dirty="0" err="1"/>
              <a:t>Roos</a:t>
            </a:r>
            <a:r>
              <a:rPr lang="en-GB" sz="1600" dirty="0"/>
              <a:t>, D. (1990) </a:t>
            </a:r>
            <a:r>
              <a:rPr lang="en-GB" sz="1600" i="1" dirty="0"/>
              <a:t>The Machine That Changed the World. </a:t>
            </a:r>
            <a:r>
              <a:rPr lang="en-GB" sz="1600" dirty="0"/>
              <a:t>Free Press.</a:t>
            </a:r>
          </a:p>
          <a:p>
            <a:r>
              <a:rPr lang="en-GB" sz="1600" dirty="0"/>
              <a:t>Further developed in </a:t>
            </a:r>
            <a:r>
              <a:rPr lang="en-GB" sz="1600" dirty="0" smtClean="0"/>
              <a:t>Womack</a:t>
            </a:r>
            <a:r>
              <a:rPr lang="en-GB" sz="1600" dirty="0"/>
              <a:t>, J.P., and Jones, D.T. (1996) </a:t>
            </a:r>
            <a:r>
              <a:rPr lang="en-GB" sz="1600" i="1" dirty="0"/>
              <a:t>Lean Thinking: Banish Waste and Create Wealth in Your Corporation. </a:t>
            </a:r>
            <a:r>
              <a:rPr lang="en-GB" sz="1600" dirty="0"/>
              <a:t>1ed. New York: Simon &amp; Schuster</a:t>
            </a:r>
            <a:r>
              <a:rPr lang="en-GB" sz="1600" dirty="0" smtClean="0"/>
              <a:t>.</a:t>
            </a:r>
            <a:endParaRPr lang="en-GB" sz="1600" dirty="0"/>
          </a:p>
        </p:txBody>
      </p:sp>
      <p:sp>
        <p:nvSpPr>
          <p:cNvPr id="5" name="TextBox 4"/>
          <p:cNvSpPr txBox="1"/>
          <p:nvPr/>
        </p:nvSpPr>
        <p:spPr>
          <a:xfrm>
            <a:off x="611560" y="1600200"/>
            <a:ext cx="3960440"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GB" sz="2400" dirty="0" smtClean="0"/>
              <a:t>Maximise the amount of work </a:t>
            </a:r>
            <a:r>
              <a:rPr lang="en-GB" sz="2400" b="1" dirty="0" smtClean="0"/>
              <a:t>not</a:t>
            </a:r>
            <a:r>
              <a:rPr lang="en-GB" sz="2400" dirty="0" smtClean="0"/>
              <a:t> done (avoid unnecessary work)</a:t>
            </a:r>
          </a:p>
          <a:p>
            <a:pPr marL="285750" indent="-285750">
              <a:buFont typeface="Arial" panose="020B0604020202020204" pitchFamily="34" charset="0"/>
              <a:buChar char="•"/>
            </a:pPr>
            <a:r>
              <a:rPr lang="en-GB" sz="2400" dirty="0" smtClean="0"/>
              <a:t>Work smarter, not harder</a:t>
            </a:r>
          </a:p>
          <a:p>
            <a:r>
              <a:rPr lang="en-GB" sz="2400" dirty="0">
                <a:hlinkClick r:id="rId2"/>
              </a:rPr>
              <a:t>https://</a:t>
            </a:r>
            <a:r>
              <a:rPr lang="en-GB" sz="2400" dirty="0" smtClean="0">
                <a:hlinkClick r:id="rId2"/>
              </a:rPr>
              <a:t>www.youtube.com/watch?v=PXZPMAXniTs</a:t>
            </a:r>
            <a:endParaRPr lang="en-GB" sz="2400" dirty="0"/>
          </a:p>
        </p:txBody>
      </p:sp>
      <p:sp>
        <p:nvSpPr>
          <p:cNvPr id="6" name="Rectangle 5"/>
          <p:cNvSpPr/>
          <p:nvPr/>
        </p:nvSpPr>
        <p:spPr>
          <a:xfrm>
            <a:off x="611560" y="4325898"/>
            <a:ext cx="3960440"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GB" sz="2400" dirty="0"/>
              <a:t>Key concepts are simplicity, speed, focus, quality, and an emphasis on customers’ needs</a:t>
            </a:r>
          </a:p>
        </p:txBody>
      </p:sp>
    </p:spTree>
    <p:extLst>
      <p:ext uri="{BB962C8B-B14F-4D97-AF65-F5344CB8AC3E}">
        <p14:creationId xmlns:p14="http://schemas.microsoft.com/office/powerpoint/2010/main" val="24415509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GB" dirty="0"/>
              <a:t>Annex</a:t>
            </a:r>
            <a:br>
              <a:rPr lang="en-GB" dirty="0"/>
            </a:br>
            <a:r>
              <a:rPr lang="en-GB" dirty="0"/>
              <a:t>Value stream mapping (1)</a:t>
            </a:r>
          </a:p>
        </p:txBody>
      </p:sp>
      <p:sp>
        <p:nvSpPr>
          <p:cNvPr id="7" name="Content Placeholder 6"/>
          <p:cNvSpPr>
            <a:spLocks noGrp="1"/>
          </p:cNvSpPr>
          <p:nvPr>
            <p:ph idx="1"/>
          </p:nvPr>
        </p:nvSpPr>
        <p:spPr/>
        <p:txBody>
          <a:bodyPr>
            <a:normAutofit fontScale="92500" lnSpcReduction="20000"/>
          </a:bodyPr>
          <a:lstStyle/>
          <a:p>
            <a:r>
              <a:rPr lang="en-GB" dirty="0"/>
              <a:t>A value stream map illustrates the flow of materials and information as the product or service moves through the process.</a:t>
            </a:r>
          </a:p>
          <a:p>
            <a:r>
              <a:rPr lang="en-GB" dirty="0"/>
              <a:t>Use a value stream map to identify one or more of the following types of waste:</a:t>
            </a:r>
          </a:p>
          <a:p>
            <a:pPr lvl="1"/>
            <a:r>
              <a:rPr lang="en-GB" dirty="0"/>
              <a:t>overproduction, excess inventory, uneven flow;</a:t>
            </a:r>
          </a:p>
          <a:p>
            <a:pPr lvl="1"/>
            <a:r>
              <a:rPr lang="en-GB" dirty="0"/>
              <a:t>unnecessary motion, transportation;</a:t>
            </a:r>
          </a:p>
          <a:p>
            <a:pPr lvl="1"/>
            <a:r>
              <a:rPr lang="en-GB" dirty="0"/>
              <a:t>over-processing;</a:t>
            </a:r>
          </a:p>
          <a:p>
            <a:pPr lvl="1"/>
            <a:r>
              <a:rPr lang="en-GB" dirty="0"/>
              <a:t>defects;</a:t>
            </a:r>
          </a:p>
          <a:p>
            <a:pPr lvl="1"/>
            <a:r>
              <a:rPr lang="en-GB" dirty="0"/>
              <a:t>inefficient use of human intellect.</a:t>
            </a:r>
          </a:p>
          <a:p>
            <a:pPr lvl="3"/>
            <a:r>
              <a:rPr lang="en-GB" dirty="0"/>
              <a:t>(Minitab, 2010)</a:t>
            </a:r>
          </a:p>
        </p:txBody>
      </p:sp>
    </p:spTree>
    <p:extLst>
      <p:ext uri="{BB962C8B-B14F-4D97-AF65-F5344CB8AC3E}">
        <p14:creationId xmlns:p14="http://schemas.microsoft.com/office/powerpoint/2010/main" val="1172687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GB" dirty="0"/>
              <a:t>Annex</a:t>
            </a:r>
            <a:br>
              <a:rPr lang="en-GB" dirty="0"/>
            </a:br>
            <a:r>
              <a:rPr lang="en-GB" dirty="0"/>
              <a:t>Value stream mapping (2)</a:t>
            </a:r>
          </a:p>
        </p:txBody>
      </p:sp>
      <p:pic>
        <p:nvPicPr>
          <p:cNvPr id="14" name="Content Placeholder 13">
            <a:extLst>
              <a:ext uri="{FF2B5EF4-FFF2-40B4-BE49-F238E27FC236}">
                <a16:creationId xmlns:a16="http://schemas.microsoft.com/office/drawing/2014/main" id="{21FA0614-DE98-45E6-8338-391F64EDC851}"/>
              </a:ext>
            </a:extLst>
          </p:cNvPr>
          <p:cNvPicPr>
            <a:picLocks noGrp="1" noChangeAspect="1"/>
          </p:cNvPicPr>
          <p:nvPr>
            <p:ph idx="1"/>
          </p:nvPr>
        </p:nvPicPr>
        <p:blipFill>
          <a:blip r:embed="rId2"/>
          <a:stretch>
            <a:fillRect/>
          </a:stretch>
        </p:blipFill>
        <p:spPr>
          <a:xfrm>
            <a:off x="457200" y="1643856"/>
            <a:ext cx="8229600" cy="4267200"/>
          </a:xfrm>
          <a:prstGeom prst="rect">
            <a:avLst/>
          </a:prstGeom>
        </p:spPr>
      </p:pic>
      <p:sp>
        <p:nvSpPr>
          <p:cNvPr id="15" name="TextBox 14">
            <a:extLst>
              <a:ext uri="{FF2B5EF4-FFF2-40B4-BE49-F238E27FC236}">
                <a16:creationId xmlns:a16="http://schemas.microsoft.com/office/drawing/2014/main" id="{6579D1AB-9E2E-4A7E-9960-23A0BA8B60F7}"/>
              </a:ext>
            </a:extLst>
          </p:cNvPr>
          <p:cNvSpPr txBox="1"/>
          <p:nvPr/>
        </p:nvSpPr>
        <p:spPr>
          <a:xfrm>
            <a:off x="937947" y="5894168"/>
            <a:ext cx="7291868" cy="646331"/>
          </a:xfrm>
          <a:prstGeom prst="rect">
            <a:avLst/>
          </a:prstGeom>
          <a:noFill/>
        </p:spPr>
        <p:txBody>
          <a:bodyPr wrap="none" rtlCol="0">
            <a:spAutoFit/>
          </a:bodyPr>
          <a:lstStyle/>
          <a:p>
            <a:pPr algn="ctr"/>
            <a:r>
              <a:rPr lang="en-GB" dirty="0"/>
              <a:t>Example VSM of a manufacturing system that has extensive WIP and delays.</a:t>
            </a:r>
          </a:p>
          <a:p>
            <a:pPr algn="ctr"/>
            <a:r>
              <a:rPr lang="en-GB" dirty="0"/>
              <a:t>(Washington, </a:t>
            </a:r>
            <a:r>
              <a:rPr lang="en-GB" dirty="0" err="1"/>
              <a:t>nd</a:t>
            </a:r>
            <a:r>
              <a:rPr lang="en-GB" dirty="0"/>
              <a:t>)</a:t>
            </a:r>
          </a:p>
        </p:txBody>
      </p:sp>
    </p:spTree>
    <p:extLst>
      <p:ext uri="{BB962C8B-B14F-4D97-AF65-F5344CB8AC3E}">
        <p14:creationId xmlns:p14="http://schemas.microsoft.com/office/powerpoint/2010/main" val="678854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GB" sz="4000"/>
              <a:t>Annex</a:t>
            </a:r>
            <a:br>
              <a:rPr lang="en-GB" sz="4000"/>
            </a:br>
            <a:r>
              <a:rPr lang="en-GB" sz="4000"/>
              <a:t>Tips for value stream mapping (1)</a:t>
            </a:r>
            <a:endParaRPr lang="en-GB" sz="4000" dirty="0"/>
          </a:p>
        </p:txBody>
      </p:sp>
      <p:sp>
        <p:nvSpPr>
          <p:cNvPr id="7" name="Content Placeholder 6"/>
          <p:cNvSpPr>
            <a:spLocks noGrp="1"/>
          </p:cNvSpPr>
          <p:nvPr>
            <p:ph idx="1"/>
          </p:nvPr>
        </p:nvSpPr>
        <p:spPr/>
        <p:txBody>
          <a:bodyPr>
            <a:normAutofit fontScale="92500" lnSpcReduction="20000"/>
          </a:bodyPr>
          <a:lstStyle/>
          <a:p>
            <a:r>
              <a:rPr lang="en-GB"/>
              <a:t>Experience directly. You (or your team) should follow the whole value stream yourself. Don’t rely on impressions, assumptions, or conversations about how things “usually” happen. If it’s a physical thing, walk it, use a stopwatch to time various steps, and experience it all as directly as possible. At least one team member needs to walk the whole stream. If you rely on subteams to walk different portions, and nobody walks the whole thing, you will miss an essential perspective to VSM.</a:t>
            </a:r>
          </a:p>
          <a:p>
            <a:pPr lvl="3"/>
            <a:r>
              <a:rPr lang="en-GB"/>
              <a:t>(LucidChart, 2016)</a:t>
            </a:r>
            <a:endParaRPr lang="en-GB" dirty="0"/>
          </a:p>
        </p:txBody>
      </p:sp>
    </p:spTree>
    <p:extLst>
      <p:ext uri="{BB962C8B-B14F-4D97-AF65-F5344CB8AC3E}">
        <p14:creationId xmlns:p14="http://schemas.microsoft.com/office/powerpoint/2010/main" val="856657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000" dirty="0"/>
              <a:t>Annex</a:t>
            </a:r>
            <a:br>
              <a:rPr lang="en-GB" sz="4000" dirty="0"/>
            </a:br>
            <a:r>
              <a:rPr lang="en-GB" sz="4000" kern="1200" dirty="0">
                <a:solidFill>
                  <a:schemeClr val="tx1"/>
                </a:solidFill>
                <a:effectLst/>
                <a:latin typeface="+mj-lt"/>
                <a:ea typeface="ＭＳ Ｐゴシック" charset="0"/>
                <a:cs typeface="ＭＳ Ｐゴシック" charset="0"/>
              </a:rPr>
              <a:t>Tips for value stream mapping (2)</a:t>
            </a:r>
            <a:endParaRPr lang="en-GB" sz="4000" dirty="0"/>
          </a:p>
        </p:txBody>
      </p:sp>
      <p:sp>
        <p:nvSpPr>
          <p:cNvPr id="3" name="Content Placeholder 2"/>
          <p:cNvSpPr>
            <a:spLocks noGrp="1"/>
          </p:cNvSpPr>
          <p:nvPr>
            <p:ph idx="1"/>
          </p:nvPr>
        </p:nvSpPr>
        <p:spPr/>
        <p:txBody>
          <a:bodyPr/>
          <a:lstStyle/>
          <a:p>
            <a:r>
              <a:rPr lang="en-GB" dirty="0"/>
              <a:t>Sketch an initial VSM by hand. Start by sketching in pencil as you document the steps. Later you can use chart-drawing software to communicate and collaborate better and map out a future/ideal state.</a:t>
            </a:r>
          </a:p>
          <a:p>
            <a:r>
              <a:rPr lang="en-GB" dirty="0"/>
              <a:t>Do initial walk-through. You might start with a quick walk to experience it at an overview level, and then do it again in more detail.</a:t>
            </a:r>
          </a:p>
          <a:p>
            <a:pPr lvl="3"/>
            <a:r>
              <a:rPr lang="en-GB" dirty="0"/>
              <a:t>(LucidChart, 2016)</a:t>
            </a:r>
          </a:p>
        </p:txBody>
      </p:sp>
    </p:spTree>
    <p:extLst>
      <p:ext uri="{BB962C8B-B14F-4D97-AF65-F5344CB8AC3E}">
        <p14:creationId xmlns:p14="http://schemas.microsoft.com/office/powerpoint/2010/main" val="3065756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000" dirty="0"/>
              <a:t>Annex</a:t>
            </a:r>
            <a:br>
              <a:rPr lang="en-GB" sz="4000" dirty="0"/>
            </a:br>
            <a:r>
              <a:rPr lang="en-GB" sz="4000" kern="1200" dirty="0">
                <a:solidFill>
                  <a:schemeClr val="tx1"/>
                </a:solidFill>
                <a:effectLst/>
                <a:latin typeface="+mj-lt"/>
                <a:ea typeface="ＭＳ Ｐゴシック" charset="0"/>
                <a:cs typeface="ＭＳ Ｐゴシック" charset="0"/>
              </a:rPr>
              <a:t>Tips for value stream mapping (3)</a:t>
            </a:r>
            <a:endParaRPr lang="en-GB" sz="4000" dirty="0"/>
          </a:p>
        </p:txBody>
      </p:sp>
      <p:sp>
        <p:nvSpPr>
          <p:cNvPr id="3" name="Content Placeholder 2"/>
          <p:cNvSpPr>
            <a:spLocks noGrp="1"/>
          </p:cNvSpPr>
          <p:nvPr>
            <p:ph idx="1"/>
          </p:nvPr>
        </p:nvSpPr>
        <p:spPr/>
        <p:txBody>
          <a:bodyPr>
            <a:normAutofit fontScale="92500" lnSpcReduction="20000"/>
          </a:bodyPr>
          <a:lstStyle/>
          <a:p>
            <a:r>
              <a:rPr lang="en-GB" dirty="0"/>
              <a:t>Try doing it in reverse, from end product or service to its origins. Various items could become more clear and meaningful with that perspective. Many veteran VSM practitioners do it this way.</a:t>
            </a:r>
          </a:p>
          <a:p>
            <a:r>
              <a:rPr lang="en-GB" dirty="0"/>
              <a:t>Keep asking why. In Lean Six Sigma, it’s sometimes called the Five Whys. The idea is to simply ask why something is done as it is. To the response, another why is asked. This continues until you drill down to the ultimate basis for the action.</a:t>
            </a:r>
          </a:p>
          <a:p>
            <a:pPr lvl="1"/>
            <a:r>
              <a:rPr lang="en-GB" dirty="0"/>
              <a:t>(LucidChart, 2016)</a:t>
            </a:r>
          </a:p>
        </p:txBody>
      </p:sp>
    </p:spTree>
    <p:extLst>
      <p:ext uri="{BB962C8B-B14F-4D97-AF65-F5344CB8AC3E}">
        <p14:creationId xmlns:p14="http://schemas.microsoft.com/office/powerpoint/2010/main" val="392472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Five Laws of </a:t>
            </a:r>
            <a:r>
              <a:rPr lang="en-GB" dirty="0" smtClean="0"/>
              <a:t>Lean (0-4)</a:t>
            </a:r>
            <a:endParaRPr lang="en-GB" dirty="0"/>
          </a:p>
        </p:txBody>
      </p:sp>
      <p:sp>
        <p:nvSpPr>
          <p:cNvPr id="3" name="Content Placeholder 2"/>
          <p:cNvSpPr>
            <a:spLocks noGrp="1"/>
          </p:cNvSpPr>
          <p:nvPr>
            <p:ph idx="1"/>
          </p:nvPr>
        </p:nvSpPr>
        <p:spPr/>
        <p:txBody>
          <a:bodyPr/>
          <a:lstStyle/>
          <a:p>
            <a:pPr marL="0" indent="0">
              <a:buNone/>
            </a:pPr>
            <a:r>
              <a:rPr lang="en-GB" dirty="0"/>
              <a:t>0. The Law of the Market</a:t>
            </a:r>
          </a:p>
          <a:p>
            <a:pPr marL="0" indent="0">
              <a:buNone/>
            </a:pPr>
            <a:r>
              <a:rPr lang="en-GB" dirty="0"/>
              <a:t>1. The Law of Flexibility</a:t>
            </a:r>
          </a:p>
          <a:p>
            <a:pPr marL="0" indent="0">
              <a:buNone/>
            </a:pPr>
            <a:r>
              <a:rPr lang="en-GB" dirty="0"/>
              <a:t>2. The Law of Focus</a:t>
            </a:r>
          </a:p>
          <a:p>
            <a:pPr marL="0" indent="0">
              <a:buNone/>
            </a:pPr>
            <a:r>
              <a:rPr lang="en-GB" dirty="0"/>
              <a:t>3. The Law of Velocity</a:t>
            </a:r>
          </a:p>
          <a:p>
            <a:pPr marL="0" indent="0">
              <a:buNone/>
            </a:pPr>
            <a:r>
              <a:rPr lang="en-GB" dirty="0"/>
              <a:t>4. The Law of Complexity and </a:t>
            </a:r>
            <a:r>
              <a:rPr lang="en-GB" dirty="0" smtClean="0"/>
              <a:t>Cost</a:t>
            </a:r>
            <a:endParaRPr lang="en-GB" dirty="0"/>
          </a:p>
        </p:txBody>
      </p:sp>
    </p:spTree>
    <p:extLst>
      <p:ext uri="{BB962C8B-B14F-4D97-AF65-F5344CB8AC3E}">
        <p14:creationId xmlns:p14="http://schemas.microsoft.com/office/powerpoint/2010/main" val="3186304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Value</a:t>
            </a:r>
            <a:endParaRPr lang="en-GB" dirty="0"/>
          </a:p>
        </p:txBody>
      </p:sp>
      <p:sp>
        <p:nvSpPr>
          <p:cNvPr id="3" name="Content Placeholder 2"/>
          <p:cNvSpPr>
            <a:spLocks noGrp="1"/>
          </p:cNvSpPr>
          <p:nvPr>
            <p:ph idx="1"/>
          </p:nvPr>
        </p:nvSpPr>
        <p:spPr/>
        <p:txBody>
          <a:bodyPr/>
          <a:lstStyle/>
          <a:p>
            <a:pPr marL="0" indent="0">
              <a:buNone/>
            </a:pPr>
            <a:r>
              <a:rPr lang="en-GB" dirty="0" smtClean="0"/>
              <a:t>We use this term in ITSM a lot. Who determines whether something is of value?</a:t>
            </a:r>
          </a:p>
          <a:p>
            <a:pPr marL="0" indent="0">
              <a:buNone/>
            </a:pPr>
            <a:endParaRPr lang="en-GB" dirty="0"/>
          </a:p>
        </p:txBody>
      </p:sp>
      <p:sp>
        <p:nvSpPr>
          <p:cNvPr id="4" name="TextBox 3"/>
          <p:cNvSpPr txBox="1"/>
          <p:nvPr/>
        </p:nvSpPr>
        <p:spPr>
          <a:xfrm>
            <a:off x="3383868" y="2636912"/>
            <a:ext cx="237626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sz="2800" dirty="0" smtClean="0"/>
              <a:t>The Customer</a:t>
            </a:r>
            <a:endParaRPr lang="en-GB" sz="2800" dirty="0"/>
          </a:p>
        </p:txBody>
      </p:sp>
      <p:sp>
        <p:nvSpPr>
          <p:cNvPr id="5" name="TextBox 4"/>
          <p:cNvSpPr txBox="1"/>
          <p:nvPr/>
        </p:nvSpPr>
        <p:spPr>
          <a:xfrm>
            <a:off x="302840" y="3446403"/>
            <a:ext cx="5472608"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2000" dirty="0" smtClean="0"/>
              <a:t>A business can do things that produce short-term benefits:</a:t>
            </a:r>
          </a:p>
          <a:p>
            <a:pPr marL="285750" indent="-285750">
              <a:buFont typeface="Arial" panose="020B0604020202020204" pitchFamily="34" charset="0"/>
              <a:buChar char="•"/>
            </a:pPr>
            <a:r>
              <a:rPr lang="en-GB" sz="2000" dirty="0" smtClean="0"/>
              <a:t>Raise prices</a:t>
            </a:r>
          </a:p>
          <a:p>
            <a:pPr marL="285750" indent="-285750">
              <a:buFont typeface="Arial" panose="020B0604020202020204" pitchFamily="34" charset="0"/>
              <a:buChar char="•"/>
            </a:pPr>
            <a:r>
              <a:rPr lang="en-GB" sz="2000" dirty="0" smtClean="0"/>
              <a:t>Cut costs (without passing on savings to customers)</a:t>
            </a:r>
          </a:p>
          <a:p>
            <a:pPr marL="285750" indent="-285750">
              <a:buFont typeface="Arial" panose="020B0604020202020204" pitchFamily="34" charset="0"/>
              <a:buChar char="•"/>
            </a:pPr>
            <a:r>
              <a:rPr lang="en-GB" sz="2000" dirty="0" smtClean="0"/>
              <a:t>Use effort to make internal changes that make life easier (without helping customers)</a:t>
            </a:r>
          </a:p>
          <a:p>
            <a:r>
              <a:rPr lang="en-GB" sz="2000" dirty="0" smtClean="0"/>
              <a:t>None of these benefit customers, who will go elsewhere if they aren’t getting value</a:t>
            </a:r>
            <a:endParaRPr lang="en-GB" sz="2000" dirty="0"/>
          </a:p>
        </p:txBody>
      </p:sp>
      <p:sp>
        <p:nvSpPr>
          <p:cNvPr id="6" name="TextBox 5"/>
          <p:cNvSpPr txBox="1"/>
          <p:nvPr/>
        </p:nvSpPr>
        <p:spPr>
          <a:xfrm>
            <a:off x="6084168" y="2564904"/>
            <a:ext cx="2756992" cy="34163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sz="2400" dirty="0" smtClean="0"/>
              <a:t>Customers want value. They want something:</a:t>
            </a:r>
          </a:p>
          <a:p>
            <a:pPr marL="285750" indent="-285750">
              <a:buFont typeface="Arial" panose="020B0604020202020204" pitchFamily="34" charset="0"/>
              <a:buChar char="•"/>
            </a:pPr>
            <a:r>
              <a:rPr lang="en-GB" sz="2400" dirty="0" smtClean="0"/>
              <a:t>Of the desired quality</a:t>
            </a:r>
          </a:p>
          <a:p>
            <a:pPr marL="285750" indent="-285750">
              <a:buFont typeface="Arial" panose="020B0604020202020204" pitchFamily="34" charset="0"/>
              <a:buChar char="•"/>
            </a:pPr>
            <a:r>
              <a:rPr lang="en-GB" sz="2400" dirty="0" smtClean="0"/>
              <a:t>At the right time and place</a:t>
            </a:r>
          </a:p>
          <a:p>
            <a:pPr marL="285750" indent="-285750">
              <a:buFont typeface="Arial" panose="020B0604020202020204" pitchFamily="34" charset="0"/>
              <a:buChar char="•"/>
            </a:pPr>
            <a:r>
              <a:rPr lang="en-GB" sz="2400" dirty="0" smtClean="0"/>
              <a:t>At an appropriate price</a:t>
            </a:r>
            <a:endParaRPr lang="en-GB" sz="2400" dirty="0"/>
          </a:p>
        </p:txBody>
      </p:sp>
    </p:spTree>
    <p:extLst>
      <p:ext uri="{BB962C8B-B14F-4D97-AF65-F5344CB8AC3E}">
        <p14:creationId xmlns:p14="http://schemas.microsoft.com/office/powerpoint/2010/main" val="281453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74638"/>
            <a:ext cx="2448272" cy="1143000"/>
          </a:xfrm>
        </p:spPr>
        <p:txBody>
          <a:bodyPr/>
          <a:lstStyle/>
          <a:p>
            <a:r>
              <a:rPr lang="en-GB" dirty="0" err="1" smtClean="0"/>
              <a:t>Muda</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a:t>In lean thinking, </a:t>
            </a:r>
            <a:r>
              <a:rPr lang="en-GB" sz="2400" i="1" dirty="0" err="1"/>
              <a:t>muda</a:t>
            </a:r>
            <a:r>
              <a:rPr lang="en-GB" sz="2400" dirty="0"/>
              <a:t> activities </a:t>
            </a:r>
            <a:r>
              <a:rPr lang="en-GB" sz="2400" dirty="0" smtClean="0"/>
              <a:t>absorb </a:t>
            </a:r>
            <a:r>
              <a:rPr lang="en-GB" sz="2400" dirty="0"/>
              <a:t>resources but add no value. Examples:</a:t>
            </a:r>
          </a:p>
          <a:p>
            <a:pPr lvl="1"/>
            <a:r>
              <a:rPr lang="en-GB" sz="2000" dirty="0"/>
              <a:t>Processing steps that aren’t absolutely necessary.</a:t>
            </a:r>
          </a:p>
          <a:p>
            <a:pPr lvl="1"/>
            <a:r>
              <a:rPr lang="en-GB" sz="2000" dirty="0"/>
              <a:t>Mistakes that require rectification.</a:t>
            </a:r>
          </a:p>
          <a:p>
            <a:pPr lvl="1"/>
            <a:r>
              <a:rPr lang="en-GB" sz="2000" dirty="0"/>
              <a:t>Producing goods that no-one wants, so inventories pile up.</a:t>
            </a:r>
          </a:p>
          <a:p>
            <a:pPr lvl="1"/>
            <a:r>
              <a:rPr lang="en-GB" sz="2000" dirty="0"/>
              <a:t>Adding features that no-one uses, wasting our effort.</a:t>
            </a:r>
          </a:p>
          <a:p>
            <a:pPr lvl="1"/>
            <a:r>
              <a:rPr lang="en-GB" sz="2000" dirty="0"/>
              <a:t>Providing services that don’t meet the needs of customers</a:t>
            </a:r>
          </a:p>
        </p:txBody>
      </p:sp>
      <p:sp>
        <p:nvSpPr>
          <p:cNvPr id="4" name="TextBox 3"/>
          <p:cNvSpPr txBox="1"/>
          <p:nvPr/>
        </p:nvSpPr>
        <p:spPr>
          <a:xfrm>
            <a:off x="3851920" y="404664"/>
            <a:ext cx="5112568" cy="95410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800" dirty="0" smtClean="0"/>
              <a:t>A Japanese </a:t>
            </a:r>
            <a:r>
              <a:rPr lang="en-GB" sz="2800" dirty="0"/>
              <a:t>word meaning futility, uselessness, and wastefulness</a:t>
            </a:r>
          </a:p>
        </p:txBody>
      </p:sp>
      <p:sp>
        <p:nvSpPr>
          <p:cNvPr id="5" name="TextBox 4"/>
          <p:cNvSpPr txBox="1"/>
          <p:nvPr/>
        </p:nvSpPr>
        <p:spPr>
          <a:xfrm>
            <a:off x="472645" y="4509120"/>
            <a:ext cx="3456384" cy="163121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GB" sz="2000" b="1" dirty="0" smtClean="0"/>
              <a:t>Type 1 </a:t>
            </a:r>
            <a:r>
              <a:rPr lang="en-GB" sz="2000" b="1" dirty="0" err="1" smtClean="0"/>
              <a:t>Muda</a:t>
            </a:r>
            <a:endParaRPr lang="en-GB" sz="2000" b="1" dirty="0" smtClean="0"/>
          </a:p>
          <a:p>
            <a:r>
              <a:rPr lang="en-GB" sz="2000" dirty="0"/>
              <a:t>Activities that create no value but seem to be unavoidable with current technologies or production assets</a:t>
            </a:r>
          </a:p>
        </p:txBody>
      </p:sp>
      <p:sp>
        <p:nvSpPr>
          <p:cNvPr id="6" name="TextBox 5"/>
          <p:cNvSpPr txBox="1"/>
          <p:nvPr/>
        </p:nvSpPr>
        <p:spPr>
          <a:xfrm>
            <a:off x="4788024" y="4509120"/>
            <a:ext cx="3456384"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000" b="1" dirty="0" smtClean="0"/>
              <a:t>Type 2 </a:t>
            </a:r>
            <a:r>
              <a:rPr lang="en-GB" sz="2000" b="1" dirty="0" err="1" smtClean="0"/>
              <a:t>Muda</a:t>
            </a:r>
            <a:endParaRPr lang="en-GB" sz="2000" b="1" dirty="0" smtClean="0"/>
          </a:p>
          <a:p>
            <a:r>
              <a:rPr lang="en-GB" sz="2000" dirty="0"/>
              <a:t>Activities that create no value and are immediately avoidable</a:t>
            </a:r>
          </a:p>
        </p:txBody>
      </p:sp>
    </p:spTree>
    <p:extLst>
      <p:ext uri="{BB962C8B-B14F-4D97-AF65-F5344CB8AC3E}">
        <p14:creationId xmlns:p14="http://schemas.microsoft.com/office/powerpoint/2010/main" val="101717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Business Relationship Managers</a:t>
            </a:r>
            <a:endParaRPr lang="en-GB" dirty="0"/>
          </a:p>
        </p:txBody>
      </p:sp>
      <p:sp>
        <p:nvSpPr>
          <p:cNvPr id="4" name="TextBox 3"/>
          <p:cNvSpPr txBox="1"/>
          <p:nvPr/>
        </p:nvSpPr>
        <p:spPr>
          <a:xfrm>
            <a:off x="189035" y="1428711"/>
            <a:ext cx="4896544" cy="267765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sz="2400" dirty="0" smtClean="0"/>
              <a:t>In ITIL, what do BRMs do?</a:t>
            </a:r>
          </a:p>
          <a:p>
            <a:r>
              <a:rPr lang="en-GB" sz="2400" dirty="0" smtClean="0"/>
              <a:t>Among other things, they find out what the customer </a:t>
            </a:r>
            <a:r>
              <a:rPr lang="en-GB" sz="2400" u="sng" dirty="0" smtClean="0"/>
              <a:t>really</a:t>
            </a:r>
            <a:r>
              <a:rPr lang="en-GB" sz="2400" dirty="0" smtClean="0"/>
              <a:t> wants, to make sure we are fulfilling their needs.</a:t>
            </a:r>
          </a:p>
          <a:p>
            <a:r>
              <a:rPr lang="en-GB" sz="2400" i="1" dirty="0" smtClean="0"/>
              <a:t>Not</a:t>
            </a:r>
            <a:r>
              <a:rPr lang="en-GB" sz="2400" dirty="0" smtClean="0"/>
              <a:t> telling them what </a:t>
            </a:r>
            <a:r>
              <a:rPr lang="en-GB" sz="2400" i="1" dirty="0" smtClean="0"/>
              <a:t>we think</a:t>
            </a:r>
            <a:r>
              <a:rPr lang="en-GB" sz="2400" dirty="0" smtClean="0"/>
              <a:t> they need</a:t>
            </a:r>
            <a:endParaRPr lang="en-GB" sz="2400" dirty="0"/>
          </a:p>
        </p:txBody>
      </p:sp>
      <p:sp>
        <p:nvSpPr>
          <p:cNvPr id="3" name="TextBox 2"/>
          <p:cNvSpPr txBox="1"/>
          <p:nvPr/>
        </p:nvSpPr>
        <p:spPr>
          <a:xfrm>
            <a:off x="189035" y="4295164"/>
            <a:ext cx="4176464"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dirty="0" smtClean="0"/>
              <a:t>Imagine a call to your mobile provider:</a:t>
            </a:r>
          </a:p>
          <a:p>
            <a:r>
              <a:rPr lang="en-GB" dirty="0" smtClean="0"/>
              <a:t>“If you pay just £3 extra per month then I can add our new ‘Track My Number of </a:t>
            </a:r>
            <a:r>
              <a:rPr lang="en-GB" dirty="0" err="1" smtClean="0"/>
              <a:t>Voicemails’</a:t>
            </a:r>
            <a:r>
              <a:rPr lang="en-GB" dirty="0" smtClean="0"/>
              <a:t> App. It is usually £4 per month! You’d find it really useful! It would help me hit my sales target and we spent a long time developing this app.”</a:t>
            </a:r>
          </a:p>
          <a:p>
            <a:r>
              <a:rPr lang="en-GB" dirty="0" smtClean="0"/>
              <a:t>This doesn’t add value for the customer</a:t>
            </a:r>
            <a:endParaRPr lang="en-GB" dirty="0"/>
          </a:p>
        </p:txBody>
      </p:sp>
      <p:sp>
        <p:nvSpPr>
          <p:cNvPr id="5" name="TextBox 4"/>
          <p:cNvSpPr txBox="1"/>
          <p:nvPr/>
        </p:nvSpPr>
        <p:spPr>
          <a:xfrm>
            <a:off x="4788024" y="4295164"/>
            <a:ext cx="4225906"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GB" sz="2000" b="1" dirty="0" smtClean="0"/>
              <a:t>Type 1 </a:t>
            </a:r>
            <a:r>
              <a:rPr lang="en-GB" sz="2000" b="1" dirty="0" err="1" smtClean="0"/>
              <a:t>Muda</a:t>
            </a:r>
            <a:endParaRPr lang="en-GB" sz="2000" b="1" dirty="0" smtClean="0"/>
          </a:p>
          <a:p>
            <a:r>
              <a:rPr lang="en-GB" sz="2000" dirty="0" smtClean="0"/>
              <a:t>Unavoidable </a:t>
            </a:r>
            <a:r>
              <a:rPr lang="en-GB" sz="2000" dirty="0"/>
              <a:t>with current </a:t>
            </a:r>
            <a:r>
              <a:rPr lang="en-GB" sz="2000" dirty="0" smtClean="0"/>
              <a:t>technologies</a:t>
            </a:r>
            <a:endParaRPr lang="en-GB" sz="2000" dirty="0"/>
          </a:p>
        </p:txBody>
      </p:sp>
      <p:sp>
        <p:nvSpPr>
          <p:cNvPr id="6" name="TextBox 5"/>
          <p:cNvSpPr txBox="1"/>
          <p:nvPr/>
        </p:nvSpPr>
        <p:spPr>
          <a:xfrm>
            <a:off x="4788024" y="5081589"/>
            <a:ext cx="4225906"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000" b="1" dirty="0" smtClean="0"/>
              <a:t>Type 2 </a:t>
            </a:r>
            <a:r>
              <a:rPr lang="en-GB" sz="2000" b="1" dirty="0" err="1" smtClean="0"/>
              <a:t>Muda</a:t>
            </a:r>
            <a:endParaRPr lang="en-GB" sz="2000" b="1" dirty="0" smtClean="0"/>
          </a:p>
          <a:p>
            <a:r>
              <a:rPr lang="en-GB" sz="2000" dirty="0" smtClean="0"/>
              <a:t>Immediately </a:t>
            </a:r>
            <a:r>
              <a:rPr lang="en-GB" sz="2000" dirty="0"/>
              <a:t>avoidable</a:t>
            </a:r>
          </a:p>
        </p:txBody>
      </p:sp>
      <p:sp>
        <p:nvSpPr>
          <p:cNvPr id="7" name="TextBox 6"/>
          <p:cNvSpPr txBox="1"/>
          <p:nvPr/>
        </p:nvSpPr>
        <p:spPr>
          <a:xfrm>
            <a:off x="4788024" y="5868014"/>
            <a:ext cx="4225906"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2000" b="1" dirty="0" smtClean="0"/>
              <a:t>Type 1 or Type 2 </a:t>
            </a:r>
            <a:r>
              <a:rPr lang="en-GB" sz="2000" b="1" dirty="0" err="1" smtClean="0"/>
              <a:t>Muda</a:t>
            </a:r>
            <a:r>
              <a:rPr lang="en-GB" sz="2000" b="1" dirty="0" smtClean="0"/>
              <a:t>?</a:t>
            </a:r>
          </a:p>
          <a:p>
            <a:r>
              <a:rPr lang="en-GB" sz="2000" dirty="0" smtClean="0"/>
              <a:t>Type 2</a:t>
            </a:r>
            <a:endParaRPr lang="en-GB" sz="2000" dirty="0"/>
          </a:p>
        </p:txBody>
      </p:sp>
      <p:cxnSp>
        <p:nvCxnSpPr>
          <p:cNvPr id="9" name="Straight Arrow Connector 8"/>
          <p:cNvCxnSpPr>
            <a:stCxn id="7" idx="1"/>
          </p:cNvCxnSpPr>
          <p:nvPr/>
        </p:nvCxnSpPr>
        <p:spPr>
          <a:xfrm flipH="1" flipV="1">
            <a:off x="3682836" y="5991059"/>
            <a:ext cx="1105188" cy="23089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220072" y="1890376"/>
            <a:ext cx="3793858"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smtClean="0"/>
              <a:t>Some businesses find it hard to specify value and focus on what is convenient for them, not the customer.</a:t>
            </a:r>
          </a:p>
          <a:p>
            <a:r>
              <a:rPr lang="en-GB" dirty="0" smtClean="0"/>
              <a:t>For example, creating ‘efficiency’ by producing large batches at a time</a:t>
            </a:r>
            <a:endParaRPr lang="en-GB" dirty="0"/>
          </a:p>
        </p:txBody>
      </p:sp>
    </p:spTree>
    <p:extLst>
      <p:ext uri="{BB962C8B-B14F-4D97-AF65-F5344CB8AC3E}">
        <p14:creationId xmlns:p14="http://schemas.microsoft.com/office/powerpoint/2010/main" val="396554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0.  The zeroth law: </a:t>
            </a:r>
            <a:r>
              <a:rPr lang="en-GB" dirty="0" smtClean="0"/>
              <a:t>the </a:t>
            </a:r>
            <a:r>
              <a:rPr lang="en-GB" dirty="0"/>
              <a:t>Law of the Market</a:t>
            </a:r>
          </a:p>
        </p:txBody>
      </p:sp>
      <p:sp>
        <p:nvSpPr>
          <p:cNvPr id="3" name="Content Placeholder 2"/>
          <p:cNvSpPr>
            <a:spLocks noGrp="1"/>
          </p:cNvSpPr>
          <p:nvPr>
            <p:ph idx="1"/>
          </p:nvPr>
        </p:nvSpPr>
        <p:spPr/>
        <p:txBody>
          <a:bodyPr>
            <a:normAutofit/>
          </a:bodyPr>
          <a:lstStyle/>
          <a:p>
            <a:pPr marL="0" indent="0">
              <a:buNone/>
            </a:pPr>
            <a:r>
              <a:rPr lang="en-GB" dirty="0" smtClean="0"/>
              <a:t>“</a:t>
            </a:r>
            <a:r>
              <a:rPr lang="en-GB" i="1" dirty="0"/>
              <a:t>Customer Critical To </a:t>
            </a:r>
            <a:r>
              <a:rPr lang="en-GB" i="1" dirty="0" smtClean="0"/>
              <a:t>Quality </a:t>
            </a:r>
            <a:r>
              <a:rPr lang="en-GB" dirty="0" smtClean="0"/>
              <a:t>defines </a:t>
            </a:r>
            <a:r>
              <a:rPr lang="en-GB" dirty="0"/>
              <a:t>quality and is the highest priority for improvement, followed by ROI (Return </a:t>
            </a:r>
            <a:r>
              <a:rPr lang="en-GB" dirty="0" smtClean="0"/>
              <a:t>On Investment</a:t>
            </a:r>
            <a:r>
              <a:rPr lang="en-GB" dirty="0"/>
              <a:t>) and net present value.”</a:t>
            </a:r>
          </a:p>
          <a:p>
            <a:pPr lvl="3"/>
            <a:r>
              <a:rPr lang="en-GB" dirty="0"/>
              <a:t>(Stern, 2017)</a:t>
            </a:r>
          </a:p>
        </p:txBody>
      </p:sp>
      <p:sp>
        <p:nvSpPr>
          <p:cNvPr id="8" name="TextBox 7"/>
          <p:cNvSpPr txBox="1"/>
          <p:nvPr/>
        </p:nvSpPr>
        <p:spPr>
          <a:xfrm>
            <a:off x="3275856" y="4365104"/>
            <a:ext cx="5040560"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2400" dirty="0" smtClean="0"/>
              <a:t>We must define value properly, so that our focus is in the right place, </a:t>
            </a:r>
            <a:r>
              <a:rPr lang="en-GB" sz="2400" dirty="0" err="1" smtClean="0"/>
              <a:t>ie</a:t>
            </a:r>
            <a:r>
              <a:rPr lang="en-GB" sz="2400" dirty="0" smtClean="0"/>
              <a:t>. </a:t>
            </a:r>
            <a:r>
              <a:rPr lang="en-GB" sz="2400" dirty="0"/>
              <a:t>customers are the highest </a:t>
            </a:r>
            <a:r>
              <a:rPr lang="en-GB" sz="2400" dirty="0" smtClean="0"/>
              <a:t>priority.</a:t>
            </a:r>
          </a:p>
          <a:p>
            <a:r>
              <a:rPr lang="en-GB" sz="2400" dirty="0" smtClean="0"/>
              <a:t>All </a:t>
            </a:r>
            <a:r>
              <a:rPr lang="en-GB" sz="2400" dirty="0"/>
              <a:t>other principles are built upon this</a:t>
            </a:r>
          </a:p>
        </p:txBody>
      </p:sp>
    </p:spTree>
    <p:extLst>
      <p:ext uri="{BB962C8B-B14F-4D97-AF65-F5344CB8AC3E}">
        <p14:creationId xmlns:p14="http://schemas.microsoft.com/office/powerpoint/2010/main" val="699197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Mobile </a:t>
            </a:r>
            <a:r>
              <a:rPr lang="en-GB" dirty="0" smtClean="0"/>
              <a:t>phones</a:t>
            </a:r>
            <a:endParaRPr lang="en-GB" dirty="0"/>
          </a:p>
        </p:txBody>
      </p:sp>
      <p:sp>
        <p:nvSpPr>
          <p:cNvPr id="3" name="Content Placeholder 2"/>
          <p:cNvSpPr>
            <a:spLocks noGrp="1"/>
          </p:cNvSpPr>
          <p:nvPr>
            <p:ph idx="1"/>
          </p:nvPr>
        </p:nvSpPr>
        <p:spPr/>
        <p:txBody>
          <a:bodyPr/>
          <a:lstStyle/>
          <a:p>
            <a:pPr marL="0" indent="0">
              <a:buNone/>
            </a:pPr>
            <a:r>
              <a:rPr lang="en-GB" dirty="0" smtClean="0"/>
              <a:t>How do customers think about screen size in terms of value? How has this changed over time?</a:t>
            </a:r>
          </a:p>
        </p:txBody>
      </p:sp>
      <p:sp>
        <p:nvSpPr>
          <p:cNvPr id="4" name="TextBox 3"/>
          <p:cNvSpPr txBox="1"/>
          <p:nvPr/>
        </p:nvSpPr>
        <p:spPr>
          <a:xfrm>
            <a:off x="2411760" y="4509120"/>
            <a:ext cx="3816424" cy="132343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sz="2000" dirty="0" smtClean="0"/>
              <a:t>We can work on improving things as much as we want. But are we working on the right things? Do they add value?</a:t>
            </a:r>
            <a:endParaRPr lang="en-GB" sz="2000" dirty="0"/>
          </a:p>
        </p:txBody>
      </p:sp>
    </p:spTree>
    <p:extLst>
      <p:ext uri="{BB962C8B-B14F-4D97-AF65-F5344CB8AC3E}">
        <p14:creationId xmlns:p14="http://schemas.microsoft.com/office/powerpoint/2010/main" val="16921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12410</TotalTime>
  <Words>2640</Words>
  <Application>Microsoft Office PowerPoint</Application>
  <PresentationFormat>On-screen Show (4:3)</PresentationFormat>
  <Paragraphs>322</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ＭＳ Ｐゴシック</vt:lpstr>
      <vt:lpstr>Arial</vt:lpstr>
      <vt:lpstr>Calibri</vt:lpstr>
      <vt:lpstr>Tahoma</vt:lpstr>
      <vt:lpstr>Office Theme</vt:lpstr>
      <vt:lpstr>Lecture 16- Lean Thinking</vt:lpstr>
      <vt:lpstr>Learn</vt:lpstr>
      <vt:lpstr>Lean Thinking</vt:lpstr>
      <vt:lpstr>Five Laws of Lean (0-4)</vt:lpstr>
      <vt:lpstr>Value</vt:lpstr>
      <vt:lpstr>Muda</vt:lpstr>
      <vt:lpstr>Business Relationship Managers</vt:lpstr>
      <vt:lpstr>0.  The zeroth law: the Law of the Market</vt:lpstr>
      <vt:lpstr>Mobile phones</vt:lpstr>
      <vt:lpstr>Value Stream</vt:lpstr>
      <vt:lpstr>Value Stream: Example</vt:lpstr>
      <vt:lpstr>1.  The next law: the Law of Flexibility</vt:lpstr>
      <vt:lpstr>Value Achieved?</vt:lpstr>
      <vt:lpstr>Muda Tasks</vt:lpstr>
      <vt:lpstr>Value Stream Analysis</vt:lpstr>
      <vt:lpstr>Value Stream Analysis Steps</vt:lpstr>
      <vt:lpstr>2. The second law: the Law of Focus</vt:lpstr>
      <vt:lpstr>Flow</vt:lpstr>
      <vt:lpstr>Barriers to flow 1: Batches</vt:lpstr>
      <vt:lpstr>Batch sizes</vt:lpstr>
      <vt:lpstr>Barriers to flow 2: Just In Case</vt:lpstr>
      <vt:lpstr>Barriers to flow 3: Errors</vt:lpstr>
      <vt:lpstr>Barriers to flow 4: Departments</vt:lpstr>
      <vt:lpstr>3.  The third law: the Law of Velocity</vt:lpstr>
      <vt:lpstr>4.  The fourth and last law: The Law of Complexity and Cost</vt:lpstr>
      <vt:lpstr>Conclusions</vt:lpstr>
      <vt:lpstr>Five laws</vt:lpstr>
      <vt:lpstr>Summary</vt:lpstr>
      <vt:lpstr>References</vt:lpstr>
      <vt:lpstr>Annex Value stream mapping (1)</vt:lpstr>
      <vt:lpstr>Annex Value stream mapping (2)</vt:lpstr>
      <vt:lpstr>Annex Tips for value stream mapping (1)</vt:lpstr>
      <vt:lpstr>Annex Tips for value stream mapping (2)</vt:lpstr>
      <vt:lpstr>Annex Tips for value stream mapping (3)</vt:lpstr>
    </vt:vector>
  </TitlesOfParts>
  <Company>UoG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psjarvis</dc:creator>
  <cp:lastModifiedBy>Paul Jarvis</cp:lastModifiedBy>
  <cp:revision>658</cp:revision>
  <dcterms:created xsi:type="dcterms:W3CDTF">2013-03-11T12:59:45Z</dcterms:created>
  <dcterms:modified xsi:type="dcterms:W3CDTF">2020-01-17T12:54:09Z</dcterms:modified>
</cp:coreProperties>
</file>