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486" r:id="rId12"/>
    <p:sldId id="487" r:id="rId13"/>
    <p:sldId id="48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8229600" cy="6172200"/>
  <p:notesSz cx="82296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71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75" y="2263141"/>
            <a:ext cx="5940406" cy="2036503"/>
          </a:xfrm>
        </p:spPr>
        <p:txBody>
          <a:bodyPr anchor="b">
            <a:normAutofit/>
          </a:bodyPr>
          <a:lstStyle>
            <a:lvl1pPr>
              <a:defRPr sz="4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175" y="4299642"/>
            <a:ext cx="5940406" cy="101365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/>
              <a:t>© </a:t>
            </a:r>
            <a:r>
              <a:rPr lang="en-US"/>
              <a:t>Learning </a:t>
            </a:r>
            <a:r>
              <a:rPr lang="en-US" spc="0"/>
              <a:t>Tree </a:t>
            </a:r>
            <a:r>
              <a:rPr lang="en-US" spc="-5"/>
              <a:t>International, Inc. All </a:t>
            </a:r>
            <a:r>
              <a:rPr lang="en-US" spc="0"/>
              <a:t>rights </a:t>
            </a:r>
            <a:r>
              <a:rPr lang="en-US"/>
              <a:t>reserved. Not to </a:t>
            </a:r>
            <a:r>
              <a:rPr lang="en-US" spc="5"/>
              <a:t>be </a:t>
            </a:r>
            <a:r>
              <a:rPr lang="en-US"/>
              <a:t>reproduced without prior </a:t>
            </a:r>
            <a:r>
              <a:rPr lang="en-US" spc="-5"/>
              <a:t>written</a:t>
            </a:r>
            <a:r>
              <a:rPr lang="en-US" spc="160"/>
              <a:t> </a:t>
            </a:r>
            <a:r>
              <a:rPr lang="en-US"/>
              <a:t>consent.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076587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6517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548640"/>
            <a:ext cx="5932787" cy="2805336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918641"/>
            <a:ext cx="5932787" cy="1400278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449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11" y="548640"/>
            <a:ext cx="5498628" cy="2606040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74375" y="3154680"/>
            <a:ext cx="5088499" cy="342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918641"/>
            <a:ext cx="5932787" cy="1400278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  <p:sp>
        <p:nvSpPr>
          <p:cNvPr id="14" name="TextBox 13"/>
          <p:cNvSpPr txBox="1"/>
          <p:nvPr/>
        </p:nvSpPr>
        <p:spPr>
          <a:xfrm>
            <a:off x="1627485" y="583205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2580" y="2614776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10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2194561"/>
            <a:ext cx="5932787" cy="2452361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663440"/>
            <a:ext cx="5932787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41985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69311" y="548640"/>
            <a:ext cx="5498628" cy="2606040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48173" y="3909060"/>
            <a:ext cx="6019463" cy="7543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3" y="4663440"/>
            <a:ext cx="6019463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  <p:sp>
        <p:nvSpPr>
          <p:cNvPr id="11" name="TextBox 10"/>
          <p:cNvSpPr txBox="1"/>
          <p:nvPr/>
        </p:nvSpPr>
        <p:spPr>
          <a:xfrm>
            <a:off x="1627485" y="583205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2580" y="2614776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81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564666"/>
            <a:ext cx="5932786" cy="2592018"/>
          </a:xfrm>
        </p:spPr>
        <p:txBody>
          <a:bodyPr anchor="ctr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48174" y="3909060"/>
            <a:ext cx="5932787" cy="7543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663440"/>
            <a:ext cx="5932787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09129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25966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0681" y="564666"/>
            <a:ext cx="1490519" cy="47554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8175" y="564666"/>
            <a:ext cx="4244713" cy="47554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3233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81" y="561699"/>
            <a:ext cx="5930279" cy="1152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74" y="1920240"/>
            <a:ext cx="5932787" cy="33998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/>
              <a:t>© </a:t>
            </a:r>
            <a:r>
              <a:rPr lang="en-US"/>
              <a:t>Learning </a:t>
            </a:r>
            <a:r>
              <a:rPr lang="en-US" spc="0"/>
              <a:t>Tree </a:t>
            </a:r>
            <a:r>
              <a:rPr lang="en-US" spc="-5"/>
              <a:t>International, Inc. All </a:t>
            </a:r>
            <a:r>
              <a:rPr lang="en-US" spc="0"/>
              <a:t>rights </a:t>
            </a:r>
            <a:r>
              <a:rPr lang="en-US"/>
              <a:t>reserved. Not to </a:t>
            </a:r>
            <a:r>
              <a:rPr lang="en-US" spc="5"/>
              <a:t>be </a:t>
            </a:r>
            <a:r>
              <a:rPr lang="en-US"/>
              <a:t>reproduced without prior </a:t>
            </a:r>
            <a:r>
              <a:rPr lang="en-US" spc="-5"/>
              <a:t>written</a:t>
            </a:r>
            <a:r>
              <a:rPr lang="en-US" spc="160"/>
              <a:t> </a:t>
            </a:r>
            <a:r>
              <a:rPr lang="en-US"/>
              <a:t>consent.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722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1867106"/>
            <a:ext cx="5932787" cy="132192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223260"/>
            <a:ext cx="5932787" cy="77436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/>
              <a:t>© </a:t>
            </a:r>
            <a:r>
              <a:rPr lang="en-US"/>
              <a:t>Learning </a:t>
            </a:r>
            <a:r>
              <a:rPr lang="en-US" spc="0"/>
              <a:t>Tree </a:t>
            </a:r>
            <a:r>
              <a:rPr lang="en-US" spc="-5"/>
              <a:t>International, Inc. All </a:t>
            </a:r>
            <a:r>
              <a:rPr lang="en-US" spc="0"/>
              <a:t>rights </a:t>
            </a:r>
            <a:r>
              <a:rPr lang="en-US"/>
              <a:t>reserved. Not to </a:t>
            </a:r>
            <a:r>
              <a:rPr lang="en-US" spc="5"/>
              <a:t>be </a:t>
            </a:r>
            <a:r>
              <a:rPr lang="en-US"/>
              <a:t>reproduced without prior </a:t>
            </a:r>
            <a:r>
              <a:rPr lang="en-US" spc="-5"/>
              <a:t>written</a:t>
            </a:r>
            <a:r>
              <a:rPr lang="en-US" spc="160"/>
              <a:t> </a:t>
            </a:r>
            <a:r>
              <a:rPr lang="en-US"/>
              <a:t>consent.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9713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8175" y="1923036"/>
            <a:ext cx="2877778" cy="33906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577" y="1923036"/>
            <a:ext cx="2877384" cy="33906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/>
              <a:t>© </a:t>
            </a:r>
            <a:r>
              <a:rPr lang="en-US"/>
              <a:t>Learning </a:t>
            </a:r>
            <a:r>
              <a:rPr lang="en-US" spc="0"/>
              <a:t>Tree </a:t>
            </a:r>
            <a:r>
              <a:rPr lang="en-US" spc="-5"/>
              <a:t>International, Inc. All </a:t>
            </a:r>
            <a:r>
              <a:rPr lang="en-US" spc="0"/>
              <a:t>rights </a:t>
            </a:r>
            <a:r>
              <a:rPr lang="en-US"/>
              <a:t>reserved. Not to </a:t>
            </a:r>
            <a:r>
              <a:rPr lang="en-US" spc="5"/>
              <a:t>be </a:t>
            </a:r>
            <a:r>
              <a:rPr lang="en-US"/>
              <a:t>reproduced without prior </a:t>
            </a:r>
            <a:r>
              <a:rPr lang="en-US" spc="-5"/>
              <a:t>written</a:t>
            </a:r>
            <a:r>
              <a:rPr lang="en-US" spc="160"/>
              <a:t> </a:t>
            </a:r>
            <a:r>
              <a:rPr lang="en-US"/>
              <a:t>consent.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709005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21769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8817" y="2003963"/>
            <a:ext cx="2587136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8173" y="2522599"/>
            <a:ext cx="2877779" cy="2795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0539" y="2001058"/>
            <a:ext cx="2585915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344" y="2519694"/>
            <a:ext cx="2876112" cy="2795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/>
              <a:t>© </a:t>
            </a:r>
            <a:r>
              <a:rPr lang="en-US"/>
              <a:t>Learning </a:t>
            </a:r>
            <a:r>
              <a:rPr lang="en-US" spc="0"/>
              <a:t>Tree </a:t>
            </a:r>
            <a:r>
              <a:rPr lang="en-US" spc="-5"/>
              <a:t>International, Inc. All </a:t>
            </a:r>
            <a:r>
              <a:rPr lang="en-US" spc="0"/>
              <a:t>rights </a:t>
            </a:r>
            <a:r>
              <a:rPr lang="en-US"/>
              <a:t>reserved. Not to </a:t>
            </a:r>
            <a:r>
              <a:rPr lang="en-US" spc="5"/>
              <a:t>be </a:t>
            </a:r>
            <a:r>
              <a:rPr lang="en-US"/>
              <a:t>reproduced without prior </a:t>
            </a:r>
            <a:r>
              <a:rPr lang="en-US" spc="-5"/>
              <a:t>written</a:t>
            </a:r>
            <a:r>
              <a:rPr lang="en-US" spc="160"/>
              <a:t> </a:t>
            </a:r>
            <a:r>
              <a:rPr lang="en-US"/>
              <a:t>consent.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709005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5050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80" y="561699"/>
            <a:ext cx="5930280" cy="1152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6984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5801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3" y="401479"/>
            <a:ext cx="2366626" cy="878681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145" y="401480"/>
            <a:ext cx="3411815" cy="48734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3" y="1438752"/>
            <a:ext cx="2366626" cy="3836192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21146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4320540"/>
            <a:ext cx="5932787" cy="510064"/>
          </a:xfrm>
        </p:spPr>
        <p:txBody>
          <a:bodyPr anchor="b">
            <a:normAutofit/>
          </a:bodyPr>
          <a:lstStyle>
            <a:lvl1pPr algn="l">
              <a:defRPr sz="2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8174" y="571469"/>
            <a:ext cx="5932787" cy="3469473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830604"/>
            <a:ext cx="5932787" cy="444341"/>
          </a:xfrm>
        </p:spPr>
        <p:txBody>
          <a:bodyPr>
            <a:normAutofit/>
          </a:bodyPr>
          <a:lstStyle>
            <a:lvl1pPr marL="0" indent="0">
              <a:buNone/>
              <a:defRPr sz="108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2273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05740"/>
            <a:ext cx="1783080" cy="597476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8379" y="257"/>
            <a:ext cx="1757045" cy="616767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64592" cy="6172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0680" y="561699"/>
            <a:ext cx="5930280" cy="115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1920240"/>
            <a:ext cx="5932787" cy="349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5160" y="5521581"/>
            <a:ext cx="689742" cy="33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74" y="5522228"/>
            <a:ext cx="5144839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/>
              <a:t>© </a:t>
            </a:r>
            <a:r>
              <a:rPr lang="en-US"/>
              <a:t>Learning </a:t>
            </a:r>
            <a:r>
              <a:rPr lang="en-US" spc="0"/>
              <a:t>Tree </a:t>
            </a:r>
            <a:r>
              <a:rPr lang="en-US" spc="-5"/>
              <a:t>International, Inc. All </a:t>
            </a:r>
            <a:r>
              <a:rPr lang="en-US" spc="0"/>
              <a:t>rights </a:t>
            </a:r>
            <a:r>
              <a:rPr lang="en-US"/>
              <a:t>reserved. Not to </a:t>
            </a:r>
            <a:r>
              <a:rPr lang="en-US" spc="5"/>
              <a:t>be </a:t>
            </a:r>
            <a:r>
              <a:rPr lang="en-US"/>
              <a:t>reproduced without prior </a:t>
            </a:r>
            <a:r>
              <a:rPr lang="en-US" spc="-5"/>
              <a:t>written</a:t>
            </a:r>
            <a:r>
              <a:rPr lang="en-US" spc="160"/>
              <a:t> </a:t>
            </a:r>
            <a:r>
              <a:rPr lang="en-US"/>
              <a:t>consent.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0105" y="709005"/>
            <a:ext cx="5264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E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GB" spc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83259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11480" rtl="0" eaLnBrk="1" latinLnBrk="0" hangingPunct="1">
        <a:spcBef>
          <a:spcPct val="0"/>
        </a:spcBef>
        <a:buNone/>
        <a:defRPr sz="324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610" indent="-30861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4800" y="2476500"/>
            <a:ext cx="776350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44625">
              <a:lnSpc>
                <a:spcPct val="100000"/>
              </a:lnSpc>
              <a:spcBef>
                <a:spcPts val="130"/>
              </a:spcBef>
            </a:pPr>
            <a:r>
              <a:rPr sz="2850" b="1" spc="5" dirty="0">
                <a:solidFill>
                  <a:srgbClr val="0059AB"/>
                </a:solidFill>
                <a:latin typeface="Arial"/>
                <a:cs typeface="Arial"/>
              </a:rPr>
              <a:t>Data</a:t>
            </a:r>
            <a:r>
              <a:rPr sz="2850" b="1" spc="-35" dirty="0">
                <a:solidFill>
                  <a:srgbClr val="0059AB"/>
                </a:solidFill>
                <a:latin typeface="Arial"/>
                <a:cs typeface="Arial"/>
              </a:rPr>
              <a:t> </a:t>
            </a:r>
            <a:r>
              <a:rPr sz="2850" b="1" spc="5" dirty="0">
                <a:solidFill>
                  <a:srgbClr val="0059AB"/>
                </a:solidFill>
                <a:latin typeface="Arial"/>
                <a:cs typeface="Arial"/>
              </a:rPr>
              <a:t>Science</a:t>
            </a:r>
            <a:r>
              <a:rPr lang="en-GB" sz="2850" b="1" spc="5" dirty="0">
                <a:solidFill>
                  <a:srgbClr val="0059AB"/>
                </a:solidFill>
                <a:latin typeface="Arial"/>
                <a:cs typeface="Arial"/>
              </a:rPr>
              <a:t> and data Mining</a:t>
            </a:r>
            <a:endParaRPr sz="2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8049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Data-Driven Decision</a:t>
            </a:r>
            <a:r>
              <a:rPr spc="-75" dirty="0"/>
              <a:t> </a:t>
            </a:r>
            <a:r>
              <a:rPr dirty="0"/>
              <a:t>Making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104900"/>
            <a:ext cx="7326630" cy="48234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statistical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world,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is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referred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as a</a:t>
            </a:r>
            <a:r>
              <a:rPr sz="1600" b="1" spc="-2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“hypothesis”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hypothesis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actually composed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two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hypotheses: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 </a:t>
            </a:r>
            <a:r>
              <a:rPr sz="1600" i="1" spc="10" dirty="0">
                <a:latin typeface="Century Schoolbook"/>
                <a:cs typeface="Century Schoolbook"/>
              </a:rPr>
              <a:t>null </a:t>
            </a:r>
            <a:r>
              <a:rPr sz="1600" i="1" spc="5" dirty="0">
                <a:latin typeface="Century Schoolbook"/>
                <a:cs typeface="Century Schoolbook"/>
              </a:rPr>
              <a:t>hypothesis</a:t>
            </a:r>
            <a:r>
              <a:rPr sz="1600" i="1" spc="-15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(H</a:t>
            </a:r>
            <a:r>
              <a:rPr sz="1600" spc="5" dirty="0">
                <a:latin typeface="Cambria Math"/>
                <a:cs typeface="Cambria Math"/>
              </a:rPr>
              <a:t>₀</a:t>
            </a:r>
            <a:r>
              <a:rPr sz="1600" spc="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An </a:t>
            </a:r>
            <a:r>
              <a:rPr sz="1600" i="1" spc="5" dirty="0">
                <a:latin typeface="Century Schoolbook"/>
                <a:cs typeface="Century Schoolbook"/>
              </a:rPr>
              <a:t>alternative hypothesis</a:t>
            </a:r>
            <a:r>
              <a:rPr sz="1600" i="1" spc="-130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(H</a:t>
            </a:r>
            <a:r>
              <a:rPr sz="1575" spc="7" baseline="-21164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 question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such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709295" indent="-28575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v"/>
            </a:pPr>
            <a:r>
              <a:rPr sz="1600" i="1" spc="10" dirty="0">
                <a:latin typeface="Arial"/>
                <a:cs typeface="Arial"/>
              </a:rPr>
              <a:t>“Do </a:t>
            </a:r>
            <a:r>
              <a:rPr sz="1600" i="1" spc="5" dirty="0">
                <a:latin typeface="Arial"/>
                <a:cs typeface="Arial"/>
              </a:rPr>
              <a:t>flexible </a:t>
            </a:r>
            <a:r>
              <a:rPr sz="1600" i="1" spc="10" dirty="0">
                <a:latin typeface="Arial"/>
                <a:cs typeface="Arial"/>
              </a:rPr>
              <a:t>work hours </a:t>
            </a:r>
            <a:r>
              <a:rPr sz="1600" i="1" spc="5" dirty="0">
                <a:latin typeface="Arial"/>
                <a:cs typeface="Arial"/>
              </a:rPr>
              <a:t>improve employee</a:t>
            </a:r>
            <a:r>
              <a:rPr sz="1600" i="1" spc="-26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productivity?”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3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Would </a:t>
            </a:r>
            <a:r>
              <a:rPr sz="1600" spc="10" dirty="0">
                <a:latin typeface="Arial"/>
                <a:cs typeface="Arial"/>
              </a:rPr>
              <a:t>then be phrased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758190" marR="92075" lvl="1" indent="-28575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10" dirty="0">
                <a:latin typeface="Cambria Math"/>
                <a:cs typeface="Cambria Math"/>
              </a:rPr>
              <a:t>₀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Arial"/>
                <a:cs typeface="Arial"/>
              </a:rPr>
              <a:t>(null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hypothesis):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“There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i="1" spc="15" dirty="0">
                <a:latin typeface="Century Schoolbook"/>
                <a:cs typeface="Century Schoolbook"/>
              </a:rPr>
              <a:t>no</a:t>
            </a:r>
            <a:r>
              <a:rPr sz="1600" i="1" spc="-1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difference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relationship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between  flexible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10" dirty="0">
                <a:latin typeface="Arial"/>
                <a:cs typeface="Arial"/>
              </a:rPr>
              <a:t>hours and </a:t>
            </a:r>
            <a:r>
              <a:rPr sz="1600" spc="5" dirty="0">
                <a:latin typeface="Arial"/>
                <a:cs typeface="Arial"/>
              </a:rPr>
              <a:t>employee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productivity”</a:t>
            </a:r>
            <a:endParaRPr sz="1600" dirty="0">
              <a:latin typeface="Arial"/>
              <a:cs typeface="Arial"/>
            </a:endParaRPr>
          </a:p>
          <a:p>
            <a:pPr marL="758190" marR="5080" lvl="1" indent="-285750">
              <a:lnSpc>
                <a:spcPct val="101299"/>
              </a:lnSpc>
              <a:spcBef>
                <a:spcPts val="17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260" algn="l"/>
              </a:tabLst>
            </a:pPr>
            <a:r>
              <a:rPr sz="1600" spc="10" dirty="0">
                <a:latin typeface="Arial"/>
                <a:cs typeface="Arial"/>
              </a:rPr>
              <a:t>H</a:t>
            </a:r>
            <a:r>
              <a:rPr sz="1575" spc="15" baseline="-21164" dirty="0">
                <a:latin typeface="Arial"/>
                <a:cs typeface="Arial"/>
              </a:rPr>
              <a:t>a</a:t>
            </a:r>
            <a:r>
              <a:rPr sz="1575" spc="-7" baseline="-2116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(alternative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hypothesis):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“There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negative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relationship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between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availability of </a:t>
            </a:r>
            <a:r>
              <a:rPr sz="1600" spc="0" dirty="0">
                <a:latin typeface="Arial"/>
                <a:cs typeface="Arial"/>
              </a:rPr>
              <a:t>flexible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10" dirty="0">
                <a:latin typeface="Arial"/>
                <a:cs typeface="Arial"/>
              </a:rPr>
              <a:t>hours and </a:t>
            </a:r>
            <a:r>
              <a:rPr sz="1600" spc="5" dirty="0">
                <a:latin typeface="Arial"/>
                <a:cs typeface="Arial"/>
              </a:rPr>
              <a:t>employee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productivity”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Formulating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business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into a</a:t>
            </a:r>
            <a:r>
              <a:rPr sz="1600" b="1" spc="-2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Focuses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data-mining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effort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defining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variables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interest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Helps determine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10" dirty="0">
                <a:latin typeface="Arial"/>
                <a:cs typeface="Arial"/>
              </a:rPr>
              <a:t>data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5" dirty="0">
                <a:latin typeface="Arial"/>
                <a:cs typeface="Arial"/>
              </a:rPr>
              <a:t>not </a:t>
            </a:r>
            <a:r>
              <a:rPr sz="1600" spc="10" dirty="0">
                <a:latin typeface="Arial"/>
                <a:cs typeface="Arial"/>
              </a:rPr>
              <a:t>be needed </a:t>
            </a:r>
            <a:r>
              <a:rPr sz="1600" spc="5" dirty="0">
                <a:latin typeface="Arial"/>
                <a:cs typeface="Arial"/>
              </a:rPr>
              <a:t>in the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study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Clarifies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5" dirty="0">
                <a:latin typeface="Arial"/>
                <a:cs typeface="Arial"/>
              </a:rPr>
              <a:t>statistical tests </a:t>
            </a:r>
            <a:r>
              <a:rPr sz="1600" spc="10" dirty="0">
                <a:latin typeface="Arial"/>
                <a:cs typeface="Arial"/>
              </a:rPr>
              <a:t>are </a:t>
            </a:r>
            <a:r>
              <a:rPr sz="1600" spc="5" dirty="0">
                <a:latin typeface="Arial"/>
                <a:cs typeface="Arial"/>
              </a:rPr>
              <a:t>required to </a:t>
            </a:r>
            <a:r>
              <a:rPr sz="1600" spc="0" dirty="0">
                <a:latin typeface="Arial"/>
                <a:cs typeface="Arial"/>
              </a:rPr>
              <a:t>answer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5930279" cy="6727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Data mining techniques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943100"/>
            <a:ext cx="5932787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Process of partitioning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(or objects) into a set of meaningful sub-classes, called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clusters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Help users understand the natural grouping or structure in 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set.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Used either as a stand-alone tool to get insight into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distribution or as a preprocessing step for other algorithms.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 to as unsupervised learning because there is no set target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58CDE5-4973-4A97-B5D8-FAC2544AFFCD}"/>
              </a:ext>
            </a:extLst>
          </p:cNvPr>
          <p:cNvSpPr txBox="1">
            <a:spLocks/>
          </p:cNvSpPr>
          <p:nvPr/>
        </p:nvSpPr>
        <p:spPr>
          <a:xfrm>
            <a:off x="1371600" y="1333500"/>
            <a:ext cx="5930279" cy="672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11480" rtl="0" eaLnBrk="1" latinLnBrk="0" hangingPunct="1">
              <a:spcBef>
                <a:spcPct val="0"/>
              </a:spcBef>
              <a:buNone/>
              <a:defRPr sz="324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Clustering </a:t>
            </a:r>
            <a:b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35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617220"/>
            <a:ext cx="5930279" cy="1152801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020" y="1303020"/>
            <a:ext cx="6377940" cy="4526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Predicts an outcome based on input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Separates data into various categories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Comprises assigning a class label to a set of unclassified data 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classification is categorized as supervised learning</a:t>
            </a:r>
          </a:p>
          <a:p>
            <a:pPr marL="41148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uses two data 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training set (seen data) to build the model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observations have already been classified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 set (unseen data) to measure its performance in terms of its error rate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Percentage of incorrectly classified instances in the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1" y="548640"/>
            <a:ext cx="5930279" cy="1152801"/>
          </a:xfrm>
        </p:spPr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Association rules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3020" y="1701441"/>
            <a:ext cx="6446520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discovers the probability of the co-occurrence of items in a collection.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relationships between co-occurring items are expressed as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association rules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often used to analyze sales transactions.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163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Type </a:t>
            </a:r>
            <a:r>
              <a:rPr dirty="0"/>
              <a:t>I and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150" dirty="0"/>
              <a:t> </a:t>
            </a:r>
            <a:r>
              <a:rPr spc="-5" dirty="0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181100"/>
            <a:ext cx="7560945" cy="41941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6" marR="1397635" indent="-285750">
              <a:lnSpc>
                <a:spcPts val="1939"/>
              </a:lnSpc>
              <a:spcBef>
                <a:spcPts val="4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(a false positive) occurs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if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 hypothesis  is rejected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actually</a:t>
            </a:r>
            <a:r>
              <a:rPr sz="1600" b="1" spc="-2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true</a:t>
            </a:r>
            <a:endParaRPr sz="1600" dirty="0">
              <a:latin typeface="Arial"/>
              <a:cs typeface="Arial"/>
            </a:endParaRPr>
          </a:p>
          <a:p>
            <a:pPr marL="472440" marR="226060" indent="-200660">
              <a:lnSpc>
                <a:spcPct val="101200"/>
              </a:lnSpc>
              <a:spcBef>
                <a:spcPts val="10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example, in </a:t>
            </a:r>
            <a:r>
              <a:rPr sz="1600" spc="10" dirty="0">
                <a:latin typeface="Arial"/>
                <a:cs typeface="Arial"/>
              </a:rPr>
              <a:t>a drug </a:t>
            </a:r>
            <a:r>
              <a:rPr sz="1600" spc="0" dirty="0">
                <a:latin typeface="Arial"/>
                <a:cs typeface="Arial"/>
              </a:rPr>
              <a:t>trial, if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5" dirty="0">
                <a:latin typeface="Arial"/>
                <a:cs typeface="Arial"/>
              </a:rPr>
              <a:t>reject the null hypothesis,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claiming  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particular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beneficial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disease</a:t>
            </a:r>
            <a:endParaRPr sz="1600" dirty="0">
              <a:latin typeface="Arial"/>
              <a:cs typeface="Arial"/>
            </a:endParaRPr>
          </a:p>
          <a:p>
            <a:pPr marL="472440" marR="684530" indent="-20066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However,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null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true,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disease;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5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made a </a:t>
            </a:r>
            <a:r>
              <a:rPr sz="1600" spc="5" dirty="0">
                <a:latin typeface="Arial"/>
                <a:cs typeface="Arial"/>
              </a:rPr>
              <a:t>false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claim</a:t>
            </a:r>
            <a:endParaRPr sz="1600" dirty="0">
              <a:latin typeface="Arial"/>
              <a:cs typeface="Arial"/>
            </a:endParaRPr>
          </a:p>
          <a:p>
            <a:pPr marL="297816" marR="130175" indent="-28575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(a false negative)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occurs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 hypothesis is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false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not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reject</a:t>
            </a:r>
            <a:r>
              <a:rPr sz="1600" b="1" spc="-2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472440" marR="5080" indent="-200660">
              <a:lnSpc>
                <a:spcPct val="101200"/>
              </a:lnSpc>
              <a:spcBef>
                <a:spcPts val="13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concluding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benefit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disease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when  it </a:t>
            </a:r>
            <a:r>
              <a:rPr sz="1600" spc="5" dirty="0">
                <a:latin typeface="Arial"/>
                <a:cs typeface="Arial"/>
              </a:rPr>
              <a:t>actually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does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Wingdings" panose="05000000000000000000" pitchFamily="2" charset="2"/>
              <a:buChar char="v"/>
            </a:pP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cannot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completely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eliminated</a:t>
            </a:r>
            <a:endParaRPr sz="1600" dirty="0">
              <a:latin typeface="Arial"/>
              <a:cs typeface="Arial"/>
            </a:endParaRPr>
          </a:p>
          <a:p>
            <a:pPr marL="472440" marR="252095" indent="-200660">
              <a:lnSpc>
                <a:spcPct val="1012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likelihood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either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minimized,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but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typically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probability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other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increased</a:t>
            </a:r>
            <a:endParaRPr sz="1600" dirty="0">
              <a:latin typeface="Arial"/>
              <a:cs typeface="Arial"/>
            </a:endParaRPr>
          </a:p>
          <a:p>
            <a:pPr marL="472440" marR="765175" indent="-20066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particular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case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often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determine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which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error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you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  </a:t>
            </a:r>
            <a:r>
              <a:rPr sz="1600" spc="5" dirty="0">
                <a:latin typeface="Arial"/>
                <a:cs typeface="Arial"/>
              </a:rPr>
              <a:t>accepting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1" y="0"/>
            <a:ext cx="7892287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Null </a:t>
            </a:r>
            <a:r>
              <a:rPr spc="-5" dirty="0"/>
              <a:t>Hypothesis </a:t>
            </a:r>
            <a:r>
              <a:rPr dirty="0"/>
              <a:t>vs. </a:t>
            </a:r>
            <a:r>
              <a:rPr spc="-5" dirty="0"/>
              <a:t>Alternate</a:t>
            </a:r>
            <a:r>
              <a:rPr spc="114"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7" name="object 7"/>
          <p:cNvSpPr/>
          <p:nvPr/>
        </p:nvSpPr>
        <p:spPr>
          <a:xfrm>
            <a:off x="588352" y="2602813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52" y="3416680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352" y="4230496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800" y="525779"/>
            <a:ext cx="7567295" cy="4114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5"/>
              </a:spcBef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owner of 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retail store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assumes his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employees are honest. However,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 data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daily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takings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showing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discrepancies.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owner  has the choice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assuming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due to human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error,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ignoring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situation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b)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making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allegation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theft.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205"/>
              </a:lnSpc>
              <a:spcBef>
                <a:spcPts val="102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alternate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  <a:p>
            <a:pPr marL="271145">
              <a:lnSpc>
                <a:spcPts val="1905"/>
              </a:lnSpc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Explain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answer.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 amount to 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this</a:t>
            </a:r>
            <a:r>
              <a:rPr sz="1600" b="1" spc="-2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problem?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 amount to 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this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problem?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more serious? Explain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answer.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352" y="5044312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76" y="1693164"/>
            <a:ext cx="37185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168" y="2747772"/>
            <a:ext cx="371856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023" y="3549396"/>
            <a:ext cx="374904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1" y="4366259"/>
            <a:ext cx="371856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4681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5" dirty="0"/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723900"/>
            <a:ext cx="7383780" cy="45034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 data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needs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look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disprove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472440" marR="5080" indent="-200660" algn="just">
              <a:lnSpc>
                <a:spcPct val="1012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needs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recommender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engine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achieves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rate  of </a:t>
            </a:r>
            <a:r>
              <a:rPr sz="1600" spc="10" dirty="0">
                <a:latin typeface="Arial"/>
                <a:cs typeface="Arial"/>
              </a:rPr>
              <a:t>3 percent </a:t>
            </a:r>
            <a:r>
              <a:rPr sz="1600" spc="5" dirty="0">
                <a:latin typeface="Arial"/>
                <a:cs typeface="Arial"/>
              </a:rPr>
              <a:t>or </a:t>
            </a:r>
            <a:r>
              <a:rPr sz="1600" spc="10" dirty="0">
                <a:latin typeface="Arial"/>
                <a:cs typeface="Arial"/>
              </a:rPr>
              <a:t>more, and </a:t>
            </a:r>
            <a:r>
              <a:rPr sz="1600" spc="5" dirty="0">
                <a:latin typeface="Arial"/>
                <a:cs typeface="Arial"/>
              </a:rPr>
              <a:t>is statistically </a:t>
            </a:r>
            <a:r>
              <a:rPr sz="1600" i="1" spc="5" dirty="0">
                <a:latin typeface="Century Schoolbook"/>
                <a:cs typeface="Century Schoolbook"/>
              </a:rPr>
              <a:t>in</a:t>
            </a:r>
            <a:r>
              <a:rPr sz="1600" spc="5" dirty="0">
                <a:latin typeface="Arial"/>
                <a:cs typeface="Arial"/>
              </a:rPr>
              <a:t>consistent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5" dirty="0">
                <a:latin typeface="Arial"/>
                <a:cs typeface="Arial"/>
              </a:rPr>
              <a:t>the organization’s  current conversion rate of 1.5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percent</a:t>
            </a:r>
            <a:endParaRPr sz="1600" dirty="0">
              <a:latin typeface="Arial"/>
              <a:cs typeface="Arial"/>
            </a:endParaRPr>
          </a:p>
          <a:p>
            <a:pPr marL="297816" marR="171450" indent="-28575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These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quantitative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requirements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impose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constraints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on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quality</a:t>
            </a:r>
            <a:r>
              <a:rPr sz="1600" b="1" spc="-1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quantity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needed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achieve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goal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Thus,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initial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focus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identify appropriate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sets by</a:t>
            </a:r>
            <a:r>
              <a:rPr sz="1600" b="1" spc="-2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asking: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already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sufficient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answer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question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asked?</a:t>
            </a:r>
            <a:endParaRPr sz="1600" dirty="0">
              <a:latin typeface="Arial"/>
              <a:cs typeface="Arial"/>
            </a:endParaRPr>
          </a:p>
          <a:p>
            <a:pPr marL="472440" marR="143510" indent="-20066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not,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how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get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need?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(this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entail  proactive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collection)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there variances </a:t>
            </a:r>
            <a:r>
              <a:rPr sz="1600" spc="10" dirty="0">
                <a:latin typeface="Arial"/>
                <a:cs typeface="Arial"/>
              </a:rPr>
              <a:t>and biases </a:t>
            </a:r>
            <a:r>
              <a:rPr sz="1600" dirty="0">
                <a:latin typeface="Arial"/>
                <a:cs typeface="Arial"/>
              </a:rPr>
              <a:t>within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data?</a:t>
            </a:r>
            <a:endParaRPr sz="1600" dirty="0">
              <a:latin typeface="Arial"/>
              <a:cs typeface="Arial"/>
            </a:endParaRPr>
          </a:p>
          <a:p>
            <a:pPr marL="472440" marR="716280" indent="-20066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What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reasonable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realistic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baseline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against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which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our  </a:t>
            </a:r>
            <a:r>
              <a:rPr sz="1600" spc="5" dirty="0"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How </a:t>
            </a:r>
            <a:r>
              <a:rPr sz="1600" spc="10" dirty="0">
                <a:latin typeface="Arial"/>
                <a:cs typeface="Arial"/>
              </a:rPr>
              <a:t>much data do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0" dirty="0">
                <a:latin typeface="Arial"/>
                <a:cs typeface="Arial"/>
              </a:rPr>
              <a:t>need </a:t>
            </a:r>
            <a:r>
              <a:rPr sz="1600" spc="5" dirty="0">
                <a:latin typeface="Arial"/>
                <a:cs typeface="Arial"/>
              </a:rPr>
              <a:t>to reject </a:t>
            </a:r>
            <a:r>
              <a:rPr sz="1600" spc="10" dirty="0">
                <a:latin typeface="Arial"/>
                <a:cs typeface="Arial"/>
              </a:rPr>
              <a:t>our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485394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Overview of the Data-Mining</a:t>
            </a:r>
            <a:r>
              <a:rPr spc="-90" dirty="0"/>
              <a:t> </a:t>
            </a:r>
            <a:r>
              <a:rPr dirty="0"/>
              <a:t>Process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333500"/>
            <a:ext cx="7535545" cy="3934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1" marR="869950" indent="-285750">
              <a:lnSpc>
                <a:spcPct val="1012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1600" spc="2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visualizations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statistical tests are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generated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understand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nature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quality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sets</a:t>
            </a:r>
            <a:endParaRPr sz="1600" dirty="0">
              <a:latin typeface="Arial"/>
              <a:cs typeface="Arial"/>
            </a:endParaRPr>
          </a:p>
          <a:p>
            <a:pPr marL="297816" marR="998219" indent="-285750">
              <a:lnSpc>
                <a:spcPct val="101200"/>
              </a:lnSpc>
              <a:spcBef>
                <a:spcPts val="1275"/>
              </a:spcBef>
              <a:buFont typeface="Wingdings" panose="05000000000000000000" pitchFamily="2" charset="2"/>
              <a:buChar char="v"/>
            </a:pPr>
            <a:r>
              <a:rPr sz="1600" spc="2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Insights derived 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should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communicated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back to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stakeholders 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rapid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cycle</a:t>
            </a:r>
            <a:endParaRPr sz="1600" dirty="0">
              <a:latin typeface="Arial"/>
              <a:cs typeface="Arial"/>
            </a:endParaRPr>
          </a:p>
          <a:p>
            <a:pPr marL="55753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530225" algn="l"/>
                <a:tab pos="531495" algn="l"/>
              </a:tabLst>
            </a:pPr>
            <a:r>
              <a:rPr sz="1600" spc="5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every few </a:t>
            </a:r>
            <a:r>
              <a:rPr sz="1600" spc="5" dirty="0">
                <a:latin typeface="Arial"/>
                <a:cs typeface="Arial"/>
              </a:rPr>
              <a:t>days to </a:t>
            </a:r>
            <a:r>
              <a:rPr sz="1600" spc="10" dirty="0">
                <a:latin typeface="Arial"/>
                <a:cs typeface="Arial"/>
              </a:rPr>
              <a:t>every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week</a:t>
            </a:r>
          </a:p>
          <a:p>
            <a:pPr marL="298451" marR="195580" indent="-285750">
              <a:lnSpc>
                <a:spcPct val="101200"/>
              </a:lnSpc>
              <a:spcBef>
                <a:spcPts val="1275"/>
              </a:spcBef>
              <a:buFont typeface="Wingdings" panose="05000000000000000000" pitchFamily="2" charset="2"/>
              <a:buChar char="v"/>
            </a:pPr>
            <a:r>
              <a:rPr sz="1600" spc="2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Questions/hypotheses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further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honed and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new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examined with each</a:t>
            </a:r>
            <a:r>
              <a:rPr sz="1600" b="1" spc="-2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cycle</a:t>
            </a:r>
            <a:endParaRPr sz="1600" dirty="0">
              <a:latin typeface="Arial"/>
              <a:cs typeface="Arial"/>
            </a:endParaRPr>
          </a:p>
          <a:p>
            <a:pPr marL="355601" marR="202565" indent="-34290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Through this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iterative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process,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 reaches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deeper</a:t>
            </a:r>
            <a:r>
              <a:rPr sz="1600" b="1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insight  into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exactly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answer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valuable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real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355601" marR="5080" indent="-342900">
              <a:lnSpc>
                <a:spcPts val="1939"/>
              </a:lnSpc>
              <a:spcBef>
                <a:spcPts val="1280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also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reaches conclusions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viable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tools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2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 used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answer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those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6967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Where Does Data Come</a:t>
            </a:r>
            <a:r>
              <a:rPr spc="-35" dirty="0"/>
              <a:t> </a:t>
            </a:r>
            <a:r>
              <a:rPr dirty="0"/>
              <a:t>From?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638300"/>
            <a:ext cx="5680710" cy="19297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can come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both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internal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external</a:t>
            </a:r>
            <a:r>
              <a:rPr sz="1600" b="1" spc="-1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sources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Wireless sensor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networks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NoSQL data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stores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Internet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Spatial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warehouse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Transactional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systems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5100332"/>
            <a:ext cx="31781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latin typeface="Arial"/>
                <a:cs typeface="Arial"/>
              </a:rPr>
              <a:t>NoSQL </a:t>
            </a:r>
            <a:r>
              <a:rPr sz="1250" spc="5" dirty="0">
                <a:latin typeface="Arial"/>
                <a:cs typeface="Arial"/>
              </a:rPr>
              <a:t>= </a:t>
            </a:r>
            <a:r>
              <a:rPr sz="1250" spc="-10" dirty="0">
                <a:latin typeface="Arial"/>
                <a:cs typeface="Arial"/>
              </a:rPr>
              <a:t>not only </a:t>
            </a:r>
            <a:r>
              <a:rPr sz="1250" dirty="0">
                <a:latin typeface="Arial"/>
                <a:cs typeface="Arial"/>
              </a:rPr>
              <a:t>structured query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language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92" y="0"/>
            <a:ext cx="18846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215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007F"/>
                </a:solidFill>
                <a:latin typeface="Arial"/>
                <a:cs typeface="Arial"/>
              </a:rPr>
              <a:t>Sourcing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668770" cy="5518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 each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source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intend using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size,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frequency,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quality,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" y="1367027"/>
            <a:ext cx="7104888" cy="211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736" y="1357883"/>
            <a:ext cx="7120127" cy="213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6" y="1357883"/>
            <a:ext cx="7120255" cy="2131060"/>
          </a:xfrm>
          <a:custGeom>
            <a:avLst/>
            <a:gdLst/>
            <a:ahLst/>
            <a:cxnLst/>
            <a:rect l="l" t="t" r="r" b="b"/>
            <a:pathLst>
              <a:path w="7120255" h="2131060">
                <a:moveTo>
                  <a:pt x="7120127" y="2130552"/>
                </a:moveTo>
                <a:lnTo>
                  <a:pt x="7120127" y="0"/>
                </a:lnTo>
                <a:lnTo>
                  <a:pt x="0" y="0"/>
                </a:lnTo>
                <a:lnTo>
                  <a:pt x="0" y="2130552"/>
                </a:lnTo>
                <a:lnTo>
                  <a:pt x="6095" y="2130552"/>
                </a:lnTo>
                <a:lnTo>
                  <a:pt x="6095" y="9144"/>
                </a:lnTo>
                <a:lnTo>
                  <a:pt x="9143" y="3048"/>
                </a:lnTo>
                <a:lnTo>
                  <a:pt x="9143" y="9144"/>
                </a:lnTo>
                <a:lnTo>
                  <a:pt x="7114032" y="9143"/>
                </a:lnTo>
                <a:lnTo>
                  <a:pt x="7114032" y="3048"/>
                </a:lnTo>
                <a:lnTo>
                  <a:pt x="7117080" y="9143"/>
                </a:lnTo>
                <a:lnTo>
                  <a:pt x="7117080" y="2130552"/>
                </a:lnTo>
                <a:lnTo>
                  <a:pt x="7120127" y="2130552"/>
                </a:lnTo>
                <a:close/>
              </a:path>
              <a:path w="7120255" h="2131060">
                <a:moveTo>
                  <a:pt x="9143" y="9144"/>
                </a:moveTo>
                <a:lnTo>
                  <a:pt x="9143" y="3048"/>
                </a:lnTo>
                <a:lnTo>
                  <a:pt x="6095" y="9144"/>
                </a:lnTo>
                <a:lnTo>
                  <a:pt x="9143" y="9144"/>
                </a:lnTo>
                <a:close/>
              </a:path>
              <a:path w="7120255" h="2131060">
                <a:moveTo>
                  <a:pt x="9143" y="2124456"/>
                </a:moveTo>
                <a:lnTo>
                  <a:pt x="9143" y="9144"/>
                </a:lnTo>
                <a:lnTo>
                  <a:pt x="6095" y="9144"/>
                </a:lnTo>
                <a:lnTo>
                  <a:pt x="6095" y="2124456"/>
                </a:lnTo>
                <a:lnTo>
                  <a:pt x="9143" y="2124456"/>
                </a:lnTo>
                <a:close/>
              </a:path>
              <a:path w="7120255" h="2131060">
                <a:moveTo>
                  <a:pt x="7117080" y="2124455"/>
                </a:moveTo>
                <a:lnTo>
                  <a:pt x="6095" y="2124456"/>
                </a:lnTo>
                <a:lnTo>
                  <a:pt x="9143" y="2127504"/>
                </a:lnTo>
                <a:lnTo>
                  <a:pt x="9143" y="2130552"/>
                </a:lnTo>
                <a:lnTo>
                  <a:pt x="7114032" y="2130552"/>
                </a:lnTo>
                <a:lnTo>
                  <a:pt x="7114032" y="2127504"/>
                </a:lnTo>
                <a:lnTo>
                  <a:pt x="7117080" y="2124455"/>
                </a:lnTo>
                <a:close/>
              </a:path>
              <a:path w="7120255" h="2131060">
                <a:moveTo>
                  <a:pt x="9143" y="2130552"/>
                </a:moveTo>
                <a:lnTo>
                  <a:pt x="9143" y="2127504"/>
                </a:lnTo>
                <a:lnTo>
                  <a:pt x="6095" y="2124456"/>
                </a:lnTo>
                <a:lnTo>
                  <a:pt x="6095" y="2130552"/>
                </a:lnTo>
                <a:lnTo>
                  <a:pt x="9143" y="2130552"/>
                </a:lnTo>
                <a:close/>
              </a:path>
              <a:path w="7120255" h="2131060">
                <a:moveTo>
                  <a:pt x="7117080" y="9143"/>
                </a:moveTo>
                <a:lnTo>
                  <a:pt x="7114032" y="3048"/>
                </a:lnTo>
                <a:lnTo>
                  <a:pt x="7114032" y="9143"/>
                </a:lnTo>
                <a:lnTo>
                  <a:pt x="7117080" y="9143"/>
                </a:lnTo>
                <a:close/>
              </a:path>
              <a:path w="7120255" h="2131060">
                <a:moveTo>
                  <a:pt x="7117080" y="2124455"/>
                </a:moveTo>
                <a:lnTo>
                  <a:pt x="7117080" y="9143"/>
                </a:lnTo>
                <a:lnTo>
                  <a:pt x="7114032" y="9143"/>
                </a:lnTo>
                <a:lnTo>
                  <a:pt x="7114032" y="2124455"/>
                </a:lnTo>
                <a:lnTo>
                  <a:pt x="7117080" y="2124455"/>
                </a:lnTo>
                <a:close/>
              </a:path>
              <a:path w="7120255" h="2131060">
                <a:moveTo>
                  <a:pt x="7117080" y="2130552"/>
                </a:moveTo>
                <a:lnTo>
                  <a:pt x="7117080" y="2124455"/>
                </a:lnTo>
                <a:lnTo>
                  <a:pt x="7114032" y="2127504"/>
                </a:lnTo>
                <a:lnTo>
                  <a:pt x="7114032" y="2130552"/>
                </a:lnTo>
                <a:lnTo>
                  <a:pt x="7117080" y="213055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6401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dirty="0"/>
              <a:t>What is </a:t>
            </a:r>
            <a:r>
              <a:rPr spc="0" dirty="0"/>
              <a:t>Data</a:t>
            </a:r>
            <a:r>
              <a:rPr spc="-60" dirty="0"/>
              <a:t> </a:t>
            </a:r>
            <a:r>
              <a:rPr spc="0" dirty="0"/>
              <a:t>Science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181100"/>
            <a:ext cx="7227570" cy="3126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data</a:t>
            </a:r>
            <a:r>
              <a:rPr sz="1600" b="1" i="1" spc="-35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science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science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 err="1">
                <a:latin typeface="Arial"/>
                <a:cs typeface="Arial"/>
              </a:rPr>
              <a:t>discov</a:t>
            </a:r>
            <a:r>
              <a:rPr lang="en-GB" sz="1600" spc="5" dirty="0" err="1">
                <a:latin typeface="Arial"/>
                <a:cs typeface="Arial"/>
              </a:rPr>
              <a:t>ering</a:t>
            </a:r>
            <a:r>
              <a:rPr lang="en-GB" sz="1600" spc="5" dirty="0">
                <a:latin typeface="Arial"/>
                <a:cs typeface="Arial"/>
              </a:rPr>
              <a:t> patterns and trends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lang="en-GB" sz="1600" spc="10" dirty="0">
                <a:latin typeface="Arial"/>
                <a:cs typeface="Arial"/>
              </a:rPr>
              <a:t>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answer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one </a:t>
            </a:r>
            <a:r>
              <a:rPr sz="1600" spc="5" dirty="0">
                <a:latin typeface="Arial"/>
                <a:cs typeface="Arial"/>
              </a:rPr>
              <a:t>question </a:t>
            </a:r>
            <a:r>
              <a:rPr sz="1600" spc="0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leads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new questions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Where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science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data</a:t>
            </a:r>
            <a:r>
              <a:rPr sz="1600" b="1" i="1" spc="-190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science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Focuses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real-world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problem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aims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explain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Uses </a:t>
            </a:r>
            <a:r>
              <a:rPr sz="1600" spc="5" dirty="0">
                <a:latin typeface="Arial"/>
                <a:cs typeface="Arial"/>
              </a:rPr>
              <a:t>testable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idea</a:t>
            </a:r>
            <a:r>
              <a:rPr lang="en-GB" sz="1600" spc="10" dirty="0">
                <a:latin typeface="Arial"/>
                <a:cs typeface="Arial"/>
              </a:rPr>
              <a:t>s 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evidence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find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examine?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Questions </a:t>
            </a:r>
            <a:r>
              <a:rPr sz="1600" spc="5" dirty="0">
                <a:latin typeface="Arial"/>
                <a:cs typeface="Arial"/>
              </a:rPr>
              <a:t>often start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observation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 err="1">
                <a:latin typeface="Arial"/>
                <a:cs typeface="Arial"/>
              </a:rPr>
              <a:t>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scientist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make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about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observed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phenomena</a:t>
            </a:r>
            <a:endParaRPr sz="1600" dirty="0">
              <a:latin typeface="Arial"/>
              <a:cs typeface="Arial"/>
            </a:endParaRPr>
          </a:p>
          <a:p>
            <a:pPr marL="557530" marR="191770" indent="-285750">
              <a:lnSpc>
                <a:spcPct val="1012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essential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testable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based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reason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  </a:t>
            </a:r>
            <a:r>
              <a:rPr sz="1600" spc="5" dirty="0">
                <a:latin typeface="Arial"/>
                <a:cs typeface="Arial"/>
              </a:rPr>
              <a:t>prior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393" y="4574652"/>
            <a:ext cx="76885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Evaluate </a:t>
            </a:r>
            <a:r>
              <a:rPr spc="0" dirty="0"/>
              <a:t>What </a:t>
            </a:r>
            <a:r>
              <a:rPr dirty="0"/>
              <a:t>Data Is </a:t>
            </a:r>
            <a:r>
              <a:rPr spc="-5" dirty="0"/>
              <a:t>Available </a:t>
            </a:r>
            <a:r>
              <a:rPr dirty="0"/>
              <a:t>for </a:t>
            </a:r>
            <a:r>
              <a:rPr spc="-5" dirty="0"/>
              <a:t>Your </a:t>
            </a:r>
            <a:r>
              <a:rPr dirty="0"/>
              <a:t>Specific</a:t>
            </a:r>
            <a:r>
              <a:rPr spc="0" dirty="0"/>
              <a:t> </a:t>
            </a:r>
            <a:r>
              <a:rPr dirty="0"/>
              <a:t>Question</a:t>
            </a:r>
          </a:p>
        </p:txBody>
      </p:sp>
      <p:sp>
        <p:nvSpPr>
          <p:cNvPr id="5" name="object 5"/>
          <p:cNvSpPr/>
          <p:nvPr/>
        </p:nvSpPr>
        <p:spPr>
          <a:xfrm>
            <a:off x="3697223" y="2101595"/>
            <a:ext cx="1264920" cy="494030"/>
          </a:xfrm>
          <a:custGeom>
            <a:avLst/>
            <a:gdLst/>
            <a:ahLst/>
            <a:cxnLst/>
            <a:rect l="l" t="t" r="r" b="b"/>
            <a:pathLst>
              <a:path w="1264920" h="494030">
                <a:moveTo>
                  <a:pt x="246888" y="493775"/>
                </a:moveTo>
                <a:lnTo>
                  <a:pt x="246888" y="0"/>
                </a:lnTo>
                <a:lnTo>
                  <a:pt x="0" y="246887"/>
                </a:lnTo>
                <a:lnTo>
                  <a:pt x="246888" y="493775"/>
                </a:lnTo>
                <a:close/>
              </a:path>
              <a:path w="1264920" h="494030">
                <a:moveTo>
                  <a:pt x="1018032" y="368807"/>
                </a:moveTo>
                <a:lnTo>
                  <a:pt x="1018032" y="124967"/>
                </a:lnTo>
                <a:lnTo>
                  <a:pt x="246888" y="124967"/>
                </a:lnTo>
                <a:lnTo>
                  <a:pt x="246887" y="368807"/>
                </a:lnTo>
                <a:lnTo>
                  <a:pt x="1018032" y="368807"/>
                </a:lnTo>
                <a:close/>
              </a:path>
              <a:path w="1264920" h="494030">
                <a:moveTo>
                  <a:pt x="1264920" y="246887"/>
                </a:moveTo>
                <a:lnTo>
                  <a:pt x="1018032" y="0"/>
                </a:lnTo>
                <a:lnTo>
                  <a:pt x="1018032" y="493775"/>
                </a:lnTo>
                <a:lnTo>
                  <a:pt x="1264920" y="246887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1128" y="2095500"/>
            <a:ext cx="1277620" cy="506095"/>
          </a:xfrm>
          <a:custGeom>
            <a:avLst/>
            <a:gdLst/>
            <a:ahLst/>
            <a:cxnLst/>
            <a:rect l="l" t="t" r="r" b="b"/>
            <a:pathLst>
              <a:path w="1277620" h="506094">
                <a:moveTo>
                  <a:pt x="259080" y="124968"/>
                </a:moveTo>
                <a:lnTo>
                  <a:pt x="259080" y="3048"/>
                </a:lnTo>
                <a:lnTo>
                  <a:pt x="256032" y="3048"/>
                </a:lnTo>
                <a:lnTo>
                  <a:pt x="252984" y="0"/>
                </a:lnTo>
                <a:lnTo>
                  <a:pt x="249936" y="0"/>
                </a:lnTo>
                <a:lnTo>
                  <a:pt x="246888" y="3048"/>
                </a:lnTo>
                <a:lnTo>
                  <a:pt x="3048" y="249936"/>
                </a:lnTo>
                <a:lnTo>
                  <a:pt x="0" y="249936"/>
                </a:lnTo>
                <a:lnTo>
                  <a:pt x="0" y="256032"/>
                </a:lnTo>
                <a:lnTo>
                  <a:pt x="3048" y="256032"/>
                </a:lnTo>
                <a:lnTo>
                  <a:pt x="9144" y="262204"/>
                </a:lnTo>
                <a:lnTo>
                  <a:pt x="9144" y="249936"/>
                </a:lnTo>
                <a:lnTo>
                  <a:pt x="12192" y="252984"/>
                </a:lnTo>
                <a:lnTo>
                  <a:pt x="246888" y="18288"/>
                </a:lnTo>
                <a:lnTo>
                  <a:pt x="246888" y="6096"/>
                </a:lnTo>
                <a:lnTo>
                  <a:pt x="256032" y="9144"/>
                </a:lnTo>
                <a:lnTo>
                  <a:pt x="256032" y="124968"/>
                </a:lnTo>
                <a:lnTo>
                  <a:pt x="259080" y="124968"/>
                </a:lnTo>
                <a:close/>
              </a:path>
              <a:path w="1277620" h="506094">
                <a:moveTo>
                  <a:pt x="12192" y="252984"/>
                </a:moveTo>
                <a:lnTo>
                  <a:pt x="9144" y="249936"/>
                </a:lnTo>
                <a:lnTo>
                  <a:pt x="9144" y="256032"/>
                </a:lnTo>
                <a:lnTo>
                  <a:pt x="12192" y="252984"/>
                </a:lnTo>
                <a:close/>
              </a:path>
              <a:path w="1277620" h="506094">
                <a:moveTo>
                  <a:pt x="256032" y="496824"/>
                </a:moveTo>
                <a:lnTo>
                  <a:pt x="12192" y="252984"/>
                </a:lnTo>
                <a:lnTo>
                  <a:pt x="9144" y="256032"/>
                </a:lnTo>
                <a:lnTo>
                  <a:pt x="9144" y="262204"/>
                </a:lnTo>
                <a:lnTo>
                  <a:pt x="246888" y="502920"/>
                </a:lnTo>
                <a:lnTo>
                  <a:pt x="246888" y="499872"/>
                </a:lnTo>
                <a:lnTo>
                  <a:pt x="256032" y="496824"/>
                </a:lnTo>
                <a:close/>
              </a:path>
              <a:path w="1277620" h="506094">
                <a:moveTo>
                  <a:pt x="256032" y="9144"/>
                </a:moveTo>
                <a:lnTo>
                  <a:pt x="246888" y="6096"/>
                </a:lnTo>
                <a:lnTo>
                  <a:pt x="246888" y="18288"/>
                </a:lnTo>
                <a:lnTo>
                  <a:pt x="256032" y="9144"/>
                </a:lnTo>
                <a:close/>
              </a:path>
              <a:path w="1277620" h="506094">
                <a:moveTo>
                  <a:pt x="256032" y="124968"/>
                </a:moveTo>
                <a:lnTo>
                  <a:pt x="256032" y="9144"/>
                </a:lnTo>
                <a:lnTo>
                  <a:pt x="246888" y="18288"/>
                </a:lnTo>
                <a:lnTo>
                  <a:pt x="246888" y="134112"/>
                </a:lnTo>
                <a:lnTo>
                  <a:pt x="252984" y="134112"/>
                </a:lnTo>
                <a:lnTo>
                  <a:pt x="252984" y="124968"/>
                </a:lnTo>
                <a:lnTo>
                  <a:pt x="256032" y="124968"/>
                </a:lnTo>
                <a:close/>
              </a:path>
              <a:path w="1277620" h="506094">
                <a:moveTo>
                  <a:pt x="1030224" y="484632"/>
                </a:moveTo>
                <a:lnTo>
                  <a:pt x="1030224" y="371856"/>
                </a:lnTo>
                <a:lnTo>
                  <a:pt x="246888" y="371856"/>
                </a:lnTo>
                <a:lnTo>
                  <a:pt x="246888" y="487680"/>
                </a:lnTo>
                <a:lnTo>
                  <a:pt x="252984" y="493776"/>
                </a:lnTo>
                <a:lnTo>
                  <a:pt x="252984" y="381000"/>
                </a:lnTo>
                <a:lnTo>
                  <a:pt x="259080" y="374904"/>
                </a:lnTo>
                <a:lnTo>
                  <a:pt x="259080" y="381000"/>
                </a:lnTo>
                <a:lnTo>
                  <a:pt x="1018032" y="381000"/>
                </a:lnTo>
                <a:lnTo>
                  <a:pt x="1018032" y="374904"/>
                </a:lnTo>
                <a:lnTo>
                  <a:pt x="1024128" y="381000"/>
                </a:lnTo>
                <a:lnTo>
                  <a:pt x="1024128" y="490728"/>
                </a:lnTo>
                <a:lnTo>
                  <a:pt x="1030224" y="484632"/>
                </a:lnTo>
                <a:close/>
              </a:path>
              <a:path w="1277620" h="506094">
                <a:moveTo>
                  <a:pt x="256032" y="502920"/>
                </a:moveTo>
                <a:lnTo>
                  <a:pt x="256032" y="496824"/>
                </a:lnTo>
                <a:lnTo>
                  <a:pt x="246888" y="499872"/>
                </a:lnTo>
                <a:lnTo>
                  <a:pt x="246888" y="502920"/>
                </a:lnTo>
                <a:lnTo>
                  <a:pt x="249936" y="505968"/>
                </a:lnTo>
                <a:lnTo>
                  <a:pt x="252984" y="505968"/>
                </a:lnTo>
                <a:lnTo>
                  <a:pt x="256032" y="502920"/>
                </a:lnTo>
                <a:close/>
              </a:path>
              <a:path w="1277620" h="506094">
                <a:moveTo>
                  <a:pt x="1024128" y="124968"/>
                </a:moveTo>
                <a:lnTo>
                  <a:pt x="252984" y="124968"/>
                </a:lnTo>
                <a:lnTo>
                  <a:pt x="259080" y="131064"/>
                </a:lnTo>
                <a:lnTo>
                  <a:pt x="259079" y="134112"/>
                </a:lnTo>
                <a:lnTo>
                  <a:pt x="1018032" y="134112"/>
                </a:lnTo>
                <a:lnTo>
                  <a:pt x="1018032" y="131064"/>
                </a:lnTo>
                <a:lnTo>
                  <a:pt x="1024128" y="124968"/>
                </a:lnTo>
                <a:close/>
              </a:path>
              <a:path w="1277620" h="506094">
                <a:moveTo>
                  <a:pt x="259079" y="134112"/>
                </a:moveTo>
                <a:lnTo>
                  <a:pt x="259080" y="131064"/>
                </a:lnTo>
                <a:lnTo>
                  <a:pt x="252984" y="124968"/>
                </a:lnTo>
                <a:lnTo>
                  <a:pt x="252984" y="134112"/>
                </a:lnTo>
                <a:lnTo>
                  <a:pt x="259079" y="134112"/>
                </a:lnTo>
                <a:close/>
              </a:path>
              <a:path w="1277620" h="506094">
                <a:moveTo>
                  <a:pt x="259080" y="381000"/>
                </a:moveTo>
                <a:lnTo>
                  <a:pt x="259080" y="374904"/>
                </a:lnTo>
                <a:lnTo>
                  <a:pt x="252984" y="381000"/>
                </a:lnTo>
                <a:lnTo>
                  <a:pt x="259080" y="381000"/>
                </a:lnTo>
                <a:close/>
              </a:path>
              <a:path w="1277620" h="506094">
                <a:moveTo>
                  <a:pt x="259080" y="502920"/>
                </a:moveTo>
                <a:lnTo>
                  <a:pt x="259080" y="381000"/>
                </a:lnTo>
                <a:lnTo>
                  <a:pt x="252984" y="381000"/>
                </a:lnTo>
                <a:lnTo>
                  <a:pt x="252984" y="493776"/>
                </a:lnTo>
                <a:lnTo>
                  <a:pt x="256032" y="496824"/>
                </a:lnTo>
                <a:lnTo>
                  <a:pt x="256032" y="502920"/>
                </a:lnTo>
                <a:lnTo>
                  <a:pt x="259080" y="502920"/>
                </a:lnTo>
                <a:close/>
              </a:path>
              <a:path w="1277620" h="506094">
                <a:moveTo>
                  <a:pt x="1030224" y="6096"/>
                </a:moveTo>
                <a:lnTo>
                  <a:pt x="1024128" y="0"/>
                </a:lnTo>
                <a:lnTo>
                  <a:pt x="1021080" y="0"/>
                </a:lnTo>
                <a:lnTo>
                  <a:pt x="1018032" y="3048"/>
                </a:lnTo>
                <a:lnTo>
                  <a:pt x="1018032" y="9144"/>
                </a:lnTo>
                <a:lnTo>
                  <a:pt x="1030224" y="6096"/>
                </a:lnTo>
                <a:close/>
              </a:path>
              <a:path w="1277620" h="506094">
                <a:moveTo>
                  <a:pt x="1277112" y="256032"/>
                </a:moveTo>
                <a:lnTo>
                  <a:pt x="1277112" y="249936"/>
                </a:lnTo>
                <a:lnTo>
                  <a:pt x="1274064" y="249936"/>
                </a:lnTo>
                <a:lnTo>
                  <a:pt x="1030224" y="6096"/>
                </a:lnTo>
                <a:lnTo>
                  <a:pt x="1018032" y="9144"/>
                </a:lnTo>
                <a:lnTo>
                  <a:pt x="1261872" y="252984"/>
                </a:lnTo>
                <a:lnTo>
                  <a:pt x="1264920" y="249936"/>
                </a:lnTo>
                <a:lnTo>
                  <a:pt x="1264920" y="265176"/>
                </a:lnTo>
                <a:lnTo>
                  <a:pt x="1274064" y="256032"/>
                </a:lnTo>
                <a:lnTo>
                  <a:pt x="1277112" y="256032"/>
                </a:lnTo>
                <a:close/>
              </a:path>
              <a:path w="1277620" h="506094">
                <a:moveTo>
                  <a:pt x="1030224" y="134112"/>
                </a:moveTo>
                <a:lnTo>
                  <a:pt x="1030224" y="21336"/>
                </a:lnTo>
                <a:lnTo>
                  <a:pt x="1018032" y="9144"/>
                </a:lnTo>
                <a:lnTo>
                  <a:pt x="1018032" y="124968"/>
                </a:lnTo>
                <a:lnTo>
                  <a:pt x="1024128" y="124968"/>
                </a:lnTo>
                <a:lnTo>
                  <a:pt x="1024128" y="134112"/>
                </a:lnTo>
                <a:lnTo>
                  <a:pt x="1030224" y="134112"/>
                </a:lnTo>
                <a:close/>
              </a:path>
              <a:path w="1277620" h="506094">
                <a:moveTo>
                  <a:pt x="1024128" y="134112"/>
                </a:moveTo>
                <a:lnTo>
                  <a:pt x="1024128" y="124968"/>
                </a:lnTo>
                <a:lnTo>
                  <a:pt x="1018032" y="131064"/>
                </a:lnTo>
                <a:lnTo>
                  <a:pt x="1018032" y="134112"/>
                </a:lnTo>
                <a:lnTo>
                  <a:pt x="1024128" y="134112"/>
                </a:lnTo>
                <a:close/>
              </a:path>
              <a:path w="1277620" h="506094">
                <a:moveTo>
                  <a:pt x="1024128" y="381000"/>
                </a:moveTo>
                <a:lnTo>
                  <a:pt x="1018032" y="374904"/>
                </a:lnTo>
                <a:lnTo>
                  <a:pt x="1018032" y="381000"/>
                </a:lnTo>
                <a:lnTo>
                  <a:pt x="1024128" y="381000"/>
                </a:lnTo>
                <a:close/>
              </a:path>
              <a:path w="1277620" h="506094">
                <a:moveTo>
                  <a:pt x="1024128" y="490728"/>
                </a:moveTo>
                <a:lnTo>
                  <a:pt x="1024128" y="381000"/>
                </a:lnTo>
                <a:lnTo>
                  <a:pt x="1018032" y="381000"/>
                </a:lnTo>
                <a:lnTo>
                  <a:pt x="1018032" y="496824"/>
                </a:lnTo>
                <a:lnTo>
                  <a:pt x="1024128" y="490728"/>
                </a:lnTo>
                <a:close/>
              </a:path>
              <a:path w="1277620" h="506094">
                <a:moveTo>
                  <a:pt x="1264920" y="265176"/>
                </a:moveTo>
                <a:lnTo>
                  <a:pt x="1264920" y="256032"/>
                </a:lnTo>
                <a:lnTo>
                  <a:pt x="1261872" y="252984"/>
                </a:lnTo>
                <a:lnTo>
                  <a:pt x="1018032" y="496824"/>
                </a:lnTo>
                <a:lnTo>
                  <a:pt x="1030224" y="499872"/>
                </a:lnTo>
                <a:lnTo>
                  <a:pt x="1264920" y="265176"/>
                </a:lnTo>
                <a:close/>
              </a:path>
              <a:path w="1277620" h="506094">
                <a:moveTo>
                  <a:pt x="1030224" y="499872"/>
                </a:moveTo>
                <a:lnTo>
                  <a:pt x="1018032" y="496824"/>
                </a:lnTo>
                <a:lnTo>
                  <a:pt x="1018032" y="502920"/>
                </a:lnTo>
                <a:lnTo>
                  <a:pt x="1021080" y="505968"/>
                </a:lnTo>
                <a:lnTo>
                  <a:pt x="1024128" y="505968"/>
                </a:lnTo>
                <a:lnTo>
                  <a:pt x="1030224" y="499872"/>
                </a:lnTo>
                <a:close/>
              </a:path>
              <a:path w="1277620" h="506094">
                <a:moveTo>
                  <a:pt x="1264920" y="256032"/>
                </a:moveTo>
                <a:lnTo>
                  <a:pt x="1264920" y="249936"/>
                </a:lnTo>
                <a:lnTo>
                  <a:pt x="1261872" y="252984"/>
                </a:lnTo>
                <a:lnTo>
                  <a:pt x="1264920" y="2560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991" y="3329940"/>
            <a:ext cx="2600325" cy="993775"/>
          </a:xfrm>
          <a:custGeom>
            <a:avLst/>
            <a:gdLst/>
            <a:ahLst/>
            <a:cxnLst/>
            <a:rect l="l" t="t" r="r" b="b"/>
            <a:pathLst>
              <a:path w="2600325" h="993775">
                <a:moveTo>
                  <a:pt x="2599944" y="990600"/>
                </a:moveTo>
                <a:lnTo>
                  <a:pt x="2599944" y="6096"/>
                </a:lnTo>
                <a:lnTo>
                  <a:pt x="2593848" y="0"/>
                </a:lnTo>
                <a:lnTo>
                  <a:pt x="6095" y="0"/>
                </a:lnTo>
                <a:lnTo>
                  <a:pt x="0" y="6096"/>
                </a:lnTo>
                <a:lnTo>
                  <a:pt x="0" y="990600"/>
                </a:lnTo>
                <a:lnTo>
                  <a:pt x="6096" y="993648"/>
                </a:lnTo>
                <a:lnTo>
                  <a:pt x="12191" y="993648"/>
                </a:lnTo>
                <a:lnTo>
                  <a:pt x="12192" y="24384"/>
                </a:lnTo>
                <a:lnTo>
                  <a:pt x="24383" y="12192"/>
                </a:lnTo>
                <a:lnTo>
                  <a:pt x="24383" y="24384"/>
                </a:lnTo>
                <a:lnTo>
                  <a:pt x="2572511" y="24384"/>
                </a:lnTo>
                <a:lnTo>
                  <a:pt x="2572511" y="12191"/>
                </a:lnTo>
                <a:lnTo>
                  <a:pt x="2584704" y="24384"/>
                </a:lnTo>
                <a:lnTo>
                  <a:pt x="2584704" y="993648"/>
                </a:lnTo>
                <a:lnTo>
                  <a:pt x="2593848" y="993648"/>
                </a:lnTo>
                <a:lnTo>
                  <a:pt x="2599944" y="990600"/>
                </a:lnTo>
                <a:close/>
              </a:path>
              <a:path w="2600325" h="993775">
                <a:moveTo>
                  <a:pt x="24383" y="24384"/>
                </a:moveTo>
                <a:lnTo>
                  <a:pt x="24383" y="12192"/>
                </a:lnTo>
                <a:lnTo>
                  <a:pt x="12192" y="24384"/>
                </a:lnTo>
                <a:lnTo>
                  <a:pt x="24383" y="24384"/>
                </a:lnTo>
                <a:close/>
              </a:path>
              <a:path w="2600325" h="993775">
                <a:moveTo>
                  <a:pt x="24383" y="969264"/>
                </a:moveTo>
                <a:lnTo>
                  <a:pt x="24383" y="24384"/>
                </a:lnTo>
                <a:lnTo>
                  <a:pt x="12192" y="24384"/>
                </a:lnTo>
                <a:lnTo>
                  <a:pt x="12192" y="969264"/>
                </a:lnTo>
                <a:lnTo>
                  <a:pt x="24383" y="969264"/>
                </a:lnTo>
                <a:close/>
              </a:path>
              <a:path w="2600325" h="993775">
                <a:moveTo>
                  <a:pt x="2584704" y="969264"/>
                </a:moveTo>
                <a:lnTo>
                  <a:pt x="12192" y="969264"/>
                </a:lnTo>
                <a:lnTo>
                  <a:pt x="24383" y="981456"/>
                </a:lnTo>
                <a:lnTo>
                  <a:pt x="24383" y="993648"/>
                </a:lnTo>
                <a:lnTo>
                  <a:pt x="2572511" y="993648"/>
                </a:lnTo>
                <a:lnTo>
                  <a:pt x="2572511" y="981456"/>
                </a:lnTo>
                <a:lnTo>
                  <a:pt x="2584704" y="969264"/>
                </a:lnTo>
                <a:close/>
              </a:path>
              <a:path w="2600325" h="993775">
                <a:moveTo>
                  <a:pt x="24383" y="993648"/>
                </a:moveTo>
                <a:lnTo>
                  <a:pt x="24383" y="981456"/>
                </a:lnTo>
                <a:lnTo>
                  <a:pt x="12192" y="969264"/>
                </a:lnTo>
                <a:lnTo>
                  <a:pt x="12191" y="993648"/>
                </a:lnTo>
                <a:lnTo>
                  <a:pt x="24383" y="993648"/>
                </a:lnTo>
                <a:close/>
              </a:path>
              <a:path w="2600325" h="993775">
                <a:moveTo>
                  <a:pt x="2584704" y="24384"/>
                </a:moveTo>
                <a:lnTo>
                  <a:pt x="2572511" y="12191"/>
                </a:lnTo>
                <a:lnTo>
                  <a:pt x="2572511" y="24384"/>
                </a:lnTo>
                <a:lnTo>
                  <a:pt x="2584704" y="24384"/>
                </a:lnTo>
                <a:close/>
              </a:path>
              <a:path w="2600325" h="993775">
                <a:moveTo>
                  <a:pt x="2584704" y="969264"/>
                </a:moveTo>
                <a:lnTo>
                  <a:pt x="2584704" y="24384"/>
                </a:lnTo>
                <a:lnTo>
                  <a:pt x="2572511" y="24384"/>
                </a:lnTo>
                <a:lnTo>
                  <a:pt x="2572511" y="969264"/>
                </a:lnTo>
                <a:lnTo>
                  <a:pt x="2584704" y="969264"/>
                </a:lnTo>
                <a:close/>
              </a:path>
              <a:path w="2600325" h="993775">
                <a:moveTo>
                  <a:pt x="2584704" y="993648"/>
                </a:moveTo>
                <a:lnTo>
                  <a:pt x="2584704" y="969264"/>
                </a:lnTo>
                <a:lnTo>
                  <a:pt x="2572511" y="981456"/>
                </a:lnTo>
                <a:lnTo>
                  <a:pt x="2572511" y="993648"/>
                </a:lnTo>
                <a:lnTo>
                  <a:pt x="2584704" y="9936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6779" y="3362972"/>
            <a:ext cx="2381885" cy="903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</a:pPr>
            <a:r>
              <a:rPr sz="1400" spc="5" dirty="0">
                <a:latin typeface="Arial"/>
                <a:cs typeface="Arial"/>
              </a:rPr>
              <a:t>Look at </a:t>
            </a:r>
            <a:r>
              <a:rPr sz="1400" spc="10" dirty="0">
                <a:latin typeface="Arial"/>
                <a:cs typeface="Arial"/>
              </a:rPr>
              <a:t>each </a:t>
            </a:r>
            <a:r>
              <a:rPr sz="1400" spc="5" dirty="0">
                <a:latin typeface="Arial"/>
                <a:cs typeface="Arial"/>
              </a:rPr>
              <a:t>of </a:t>
            </a:r>
            <a:r>
              <a:rPr sz="1400" spc="10" dirty="0">
                <a:latin typeface="Arial"/>
                <a:cs typeface="Arial"/>
              </a:rPr>
              <a:t>the </a:t>
            </a:r>
            <a:r>
              <a:rPr sz="1400" spc="0" dirty="0">
                <a:latin typeface="Arial"/>
                <a:cs typeface="Arial"/>
              </a:rPr>
              <a:t>related  </a:t>
            </a:r>
            <a:r>
              <a:rPr sz="1400" spc="5" dirty="0">
                <a:latin typeface="Arial"/>
                <a:cs typeface="Arial"/>
              </a:rPr>
              <a:t>ideas </a:t>
            </a:r>
            <a:r>
              <a:rPr sz="1400" spc="10" dirty="0">
                <a:latin typeface="Arial"/>
                <a:cs typeface="Arial"/>
              </a:rPr>
              <a:t>on </a:t>
            </a:r>
            <a:r>
              <a:rPr sz="1400" spc="0" dirty="0">
                <a:latin typeface="Arial"/>
                <a:cs typeface="Arial"/>
              </a:rPr>
              <a:t>your </a:t>
            </a:r>
            <a:r>
              <a:rPr sz="1400" spc="5" dirty="0">
                <a:latin typeface="Arial"/>
                <a:cs typeface="Arial"/>
              </a:rPr>
              <a:t>concept map  </a:t>
            </a:r>
            <a:r>
              <a:rPr sz="1400" spc="10" dirty="0">
                <a:latin typeface="Arial"/>
                <a:cs typeface="Arial"/>
              </a:rPr>
              <a:t>and </a:t>
            </a:r>
            <a:r>
              <a:rPr sz="1400" spc="5" dirty="0">
                <a:latin typeface="Arial"/>
                <a:cs typeface="Arial"/>
              </a:rPr>
              <a:t>evaluate which </a:t>
            </a:r>
            <a:r>
              <a:rPr sz="1400" spc="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have  </a:t>
            </a:r>
            <a:r>
              <a:rPr sz="1400" spc="5" dirty="0">
                <a:latin typeface="Arial"/>
                <a:cs typeface="Arial"/>
              </a:rPr>
              <a:t>data available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for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3688" y="1751076"/>
            <a:ext cx="276148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4544" y="1741932"/>
            <a:ext cx="2776728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4544" y="1741932"/>
            <a:ext cx="2776855" cy="1249680"/>
          </a:xfrm>
          <a:custGeom>
            <a:avLst/>
            <a:gdLst/>
            <a:ahLst/>
            <a:cxnLst/>
            <a:rect l="l" t="t" r="r" b="b"/>
            <a:pathLst>
              <a:path w="2776854" h="1249680">
                <a:moveTo>
                  <a:pt x="2776728" y="1249679"/>
                </a:moveTo>
                <a:lnTo>
                  <a:pt x="2776728" y="0"/>
                </a:lnTo>
                <a:lnTo>
                  <a:pt x="0" y="0"/>
                </a:lnTo>
                <a:lnTo>
                  <a:pt x="0" y="1249679"/>
                </a:lnTo>
                <a:lnTo>
                  <a:pt x="6095" y="1249679"/>
                </a:lnTo>
                <a:lnTo>
                  <a:pt x="6095" y="9143"/>
                </a:lnTo>
                <a:lnTo>
                  <a:pt x="9143" y="3048"/>
                </a:lnTo>
                <a:lnTo>
                  <a:pt x="9143" y="9143"/>
                </a:lnTo>
                <a:lnTo>
                  <a:pt x="2770631" y="9143"/>
                </a:lnTo>
                <a:lnTo>
                  <a:pt x="2770631" y="3048"/>
                </a:lnTo>
                <a:lnTo>
                  <a:pt x="2773679" y="9143"/>
                </a:lnTo>
                <a:lnTo>
                  <a:pt x="2773679" y="1249679"/>
                </a:lnTo>
                <a:lnTo>
                  <a:pt x="2776728" y="1249679"/>
                </a:lnTo>
                <a:close/>
              </a:path>
              <a:path w="2776854" h="1249680">
                <a:moveTo>
                  <a:pt x="9143" y="9143"/>
                </a:moveTo>
                <a:lnTo>
                  <a:pt x="9143" y="3048"/>
                </a:lnTo>
                <a:lnTo>
                  <a:pt x="6095" y="9143"/>
                </a:lnTo>
                <a:lnTo>
                  <a:pt x="9143" y="9143"/>
                </a:lnTo>
                <a:close/>
              </a:path>
              <a:path w="2776854" h="1249680">
                <a:moveTo>
                  <a:pt x="9143" y="1240535"/>
                </a:moveTo>
                <a:lnTo>
                  <a:pt x="9143" y="9143"/>
                </a:lnTo>
                <a:lnTo>
                  <a:pt x="6095" y="9143"/>
                </a:lnTo>
                <a:lnTo>
                  <a:pt x="6095" y="1240535"/>
                </a:lnTo>
                <a:lnTo>
                  <a:pt x="9143" y="1240535"/>
                </a:lnTo>
                <a:close/>
              </a:path>
              <a:path w="2776854" h="1249680">
                <a:moveTo>
                  <a:pt x="2773679" y="1240535"/>
                </a:moveTo>
                <a:lnTo>
                  <a:pt x="6095" y="1240535"/>
                </a:lnTo>
                <a:lnTo>
                  <a:pt x="9143" y="1246631"/>
                </a:lnTo>
                <a:lnTo>
                  <a:pt x="9143" y="1249679"/>
                </a:lnTo>
                <a:lnTo>
                  <a:pt x="2770631" y="1249679"/>
                </a:lnTo>
                <a:lnTo>
                  <a:pt x="2770631" y="1246631"/>
                </a:lnTo>
                <a:lnTo>
                  <a:pt x="2773679" y="1240535"/>
                </a:lnTo>
                <a:close/>
              </a:path>
              <a:path w="2776854" h="1249680">
                <a:moveTo>
                  <a:pt x="9143" y="1249679"/>
                </a:moveTo>
                <a:lnTo>
                  <a:pt x="9143" y="1246631"/>
                </a:lnTo>
                <a:lnTo>
                  <a:pt x="6095" y="1240535"/>
                </a:lnTo>
                <a:lnTo>
                  <a:pt x="6095" y="1249679"/>
                </a:lnTo>
                <a:lnTo>
                  <a:pt x="9143" y="1249679"/>
                </a:lnTo>
                <a:close/>
              </a:path>
              <a:path w="2776854" h="1249680">
                <a:moveTo>
                  <a:pt x="2773679" y="9143"/>
                </a:moveTo>
                <a:lnTo>
                  <a:pt x="2770631" y="3048"/>
                </a:lnTo>
                <a:lnTo>
                  <a:pt x="2770631" y="9143"/>
                </a:lnTo>
                <a:lnTo>
                  <a:pt x="2773679" y="9143"/>
                </a:lnTo>
                <a:close/>
              </a:path>
              <a:path w="2776854" h="1249680">
                <a:moveTo>
                  <a:pt x="2773679" y="1240535"/>
                </a:moveTo>
                <a:lnTo>
                  <a:pt x="2773679" y="9143"/>
                </a:lnTo>
                <a:lnTo>
                  <a:pt x="2770631" y="9143"/>
                </a:lnTo>
                <a:lnTo>
                  <a:pt x="2770631" y="1240535"/>
                </a:lnTo>
                <a:lnTo>
                  <a:pt x="2773679" y="1240535"/>
                </a:lnTo>
                <a:close/>
              </a:path>
              <a:path w="2776854" h="1249680">
                <a:moveTo>
                  <a:pt x="2773679" y="1249679"/>
                </a:moveTo>
                <a:lnTo>
                  <a:pt x="2773679" y="1240535"/>
                </a:lnTo>
                <a:lnTo>
                  <a:pt x="2770631" y="1246631"/>
                </a:lnTo>
                <a:lnTo>
                  <a:pt x="2770631" y="1249679"/>
                </a:lnTo>
                <a:lnTo>
                  <a:pt x="2773679" y="1249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9665" y="3457409"/>
            <a:ext cx="4089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C</a:t>
            </a:r>
            <a:r>
              <a:rPr sz="1400" b="1" spc="40" dirty="0">
                <a:solidFill>
                  <a:srgbClr val="CC6500"/>
                </a:solidFill>
                <a:latin typeface="Bradley Hand ITC"/>
                <a:cs typeface="Bradley Hand ITC"/>
              </a:rPr>
              <a:t>a</a:t>
            </a:r>
            <a:r>
              <a:rPr sz="1400" b="1" spc="30" dirty="0">
                <a:solidFill>
                  <a:srgbClr val="CC6500"/>
                </a:solidFill>
                <a:latin typeface="Bradley Hand ITC"/>
                <a:cs typeface="Bradley Hand ITC"/>
              </a:rPr>
              <a:t>s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h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5183" y="1120139"/>
            <a:ext cx="807720" cy="536575"/>
          </a:xfrm>
          <a:custGeom>
            <a:avLst/>
            <a:gdLst/>
            <a:ahLst/>
            <a:cxnLst/>
            <a:rect l="l" t="t" r="r" b="b"/>
            <a:pathLst>
              <a:path w="807720" h="536575">
                <a:moveTo>
                  <a:pt x="755875" y="421534"/>
                </a:moveTo>
                <a:lnTo>
                  <a:pt x="716569" y="332480"/>
                </a:lnTo>
                <a:lnTo>
                  <a:pt x="689214" y="291227"/>
                </a:lnTo>
                <a:lnTo>
                  <a:pt x="656996" y="252021"/>
                </a:lnTo>
                <a:lnTo>
                  <a:pt x="621357" y="215739"/>
                </a:lnTo>
                <a:lnTo>
                  <a:pt x="583741" y="183255"/>
                </a:lnTo>
                <a:lnTo>
                  <a:pt x="545592" y="155447"/>
                </a:lnTo>
                <a:lnTo>
                  <a:pt x="463295" y="106679"/>
                </a:lnTo>
                <a:lnTo>
                  <a:pt x="368808" y="64007"/>
                </a:lnTo>
                <a:lnTo>
                  <a:pt x="298704" y="42671"/>
                </a:lnTo>
                <a:lnTo>
                  <a:pt x="192024" y="15239"/>
                </a:lnTo>
                <a:lnTo>
                  <a:pt x="155448" y="12191"/>
                </a:lnTo>
                <a:lnTo>
                  <a:pt x="115823" y="6095"/>
                </a:lnTo>
                <a:lnTo>
                  <a:pt x="79248" y="3047"/>
                </a:lnTo>
                <a:lnTo>
                  <a:pt x="39624" y="0"/>
                </a:lnTo>
                <a:lnTo>
                  <a:pt x="0" y="0"/>
                </a:lnTo>
                <a:lnTo>
                  <a:pt x="0" y="12192"/>
                </a:lnTo>
                <a:lnTo>
                  <a:pt x="39624" y="12191"/>
                </a:lnTo>
                <a:lnTo>
                  <a:pt x="79248" y="15239"/>
                </a:lnTo>
                <a:lnTo>
                  <a:pt x="152400" y="21335"/>
                </a:lnTo>
                <a:lnTo>
                  <a:pt x="192024" y="27431"/>
                </a:lnTo>
                <a:lnTo>
                  <a:pt x="225552" y="36575"/>
                </a:lnTo>
                <a:lnTo>
                  <a:pt x="262128" y="42671"/>
                </a:lnTo>
                <a:lnTo>
                  <a:pt x="426720" y="100583"/>
                </a:lnTo>
                <a:lnTo>
                  <a:pt x="484631" y="131063"/>
                </a:lnTo>
                <a:lnTo>
                  <a:pt x="512064" y="149351"/>
                </a:lnTo>
                <a:lnTo>
                  <a:pt x="539496" y="164592"/>
                </a:lnTo>
                <a:lnTo>
                  <a:pt x="577804" y="194119"/>
                </a:lnTo>
                <a:lnTo>
                  <a:pt x="614575" y="225899"/>
                </a:lnTo>
                <a:lnTo>
                  <a:pt x="648919" y="260203"/>
                </a:lnTo>
                <a:lnTo>
                  <a:pt x="679943" y="297306"/>
                </a:lnTo>
                <a:lnTo>
                  <a:pt x="706758" y="337481"/>
                </a:lnTo>
                <a:lnTo>
                  <a:pt x="728472" y="380999"/>
                </a:lnTo>
                <a:lnTo>
                  <a:pt x="742983" y="423276"/>
                </a:lnTo>
                <a:lnTo>
                  <a:pt x="755875" y="421534"/>
                </a:lnTo>
                <a:close/>
              </a:path>
              <a:path w="807720" h="536575">
                <a:moveTo>
                  <a:pt x="758952" y="523113"/>
                </a:moveTo>
                <a:lnTo>
                  <a:pt x="758952" y="432815"/>
                </a:lnTo>
                <a:lnTo>
                  <a:pt x="746760" y="435863"/>
                </a:lnTo>
                <a:lnTo>
                  <a:pt x="742983" y="423276"/>
                </a:lnTo>
                <a:lnTo>
                  <a:pt x="694944" y="429768"/>
                </a:lnTo>
                <a:lnTo>
                  <a:pt x="758952" y="523113"/>
                </a:lnTo>
                <a:close/>
              </a:path>
              <a:path w="807720" h="536575">
                <a:moveTo>
                  <a:pt x="758952" y="432815"/>
                </a:moveTo>
                <a:lnTo>
                  <a:pt x="755875" y="421534"/>
                </a:lnTo>
                <a:lnTo>
                  <a:pt x="742983" y="423276"/>
                </a:lnTo>
                <a:lnTo>
                  <a:pt x="746760" y="435863"/>
                </a:lnTo>
                <a:lnTo>
                  <a:pt x="758952" y="432815"/>
                </a:lnTo>
                <a:close/>
              </a:path>
              <a:path w="807720" h="536575">
                <a:moveTo>
                  <a:pt x="807720" y="414527"/>
                </a:moveTo>
                <a:lnTo>
                  <a:pt x="755875" y="421534"/>
                </a:lnTo>
                <a:lnTo>
                  <a:pt x="758952" y="432815"/>
                </a:lnTo>
                <a:lnTo>
                  <a:pt x="758952" y="523113"/>
                </a:lnTo>
                <a:lnTo>
                  <a:pt x="768096" y="536447"/>
                </a:lnTo>
                <a:lnTo>
                  <a:pt x="807720" y="414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8791" y="1903476"/>
            <a:ext cx="241300" cy="850900"/>
          </a:xfrm>
          <a:custGeom>
            <a:avLst/>
            <a:gdLst/>
            <a:ahLst/>
            <a:cxnLst/>
            <a:rect l="l" t="t" r="r" b="b"/>
            <a:pathLst>
              <a:path w="241300" h="850900">
                <a:moveTo>
                  <a:pt x="91860" y="781780"/>
                </a:moveTo>
                <a:lnTo>
                  <a:pt x="64007" y="740664"/>
                </a:lnTo>
                <a:lnTo>
                  <a:pt x="0" y="850391"/>
                </a:lnTo>
                <a:lnTo>
                  <a:pt x="82295" y="840594"/>
                </a:lnTo>
                <a:lnTo>
                  <a:pt x="82295" y="789432"/>
                </a:lnTo>
                <a:lnTo>
                  <a:pt x="91860" y="781780"/>
                </a:lnTo>
                <a:close/>
              </a:path>
              <a:path w="241300" h="850900">
                <a:moveTo>
                  <a:pt x="98020" y="790873"/>
                </a:moveTo>
                <a:lnTo>
                  <a:pt x="91860" y="781780"/>
                </a:lnTo>
                <a:lnTo>
                  <a:pt x="82295" y="789432"/>
                </a:lnTo>
                <a:lnTo>
                  <a:pt x="88391" y="798576"/>
                </a:lnTo>
                <a:lnTo>
                  <a:pt x="98020" y="790873"/>
                </a:lnTo>
                <a:close/>
              </a:path>
              <a:path w="241300" h="850900">
                <a:moveTo>
                  <a:pt x="128015" y="835152"/>
                </a:moveTo>
                <a:lnTo>
                  <a:pt x="98020" y="790873"/>
                </a:lnTo>
                <a:lnTo>
                  <a:pt x="88391" y="798576"/>
                </a:lnTo>
                <a:lnTo>
                  <a:pt x="82295" y="789432"/>
                </a:lnTo>
                <a:lnTo>
                  <a:pt x="82295" y="840594"/>
                </a:lnTo>
                <a:lnTo>
                  <a:pt x="128015" y="835152"/>
                </a:lnTo>
                <a:close/>
              </a:path>
              <a:path w="241300" h="850900">
                <a:moveTo>
                  <a:pt x="227795" y="529251"/>
                </a:moveTo>
                <a:lnTo>
                  <a:pt x="227795" y="418269"/>
                </a:lnTo>
                <a:lnTo>
                  <a:pt x="225107" y="469228"/>
                </a:lnTo>
                <a:lnTo>
                  <a:pt x="219455" y="521208"/>
                </a:lnTo>
                <a:lnTo>
                  <a:pt x="207263" y="576072"/>
                </a:lnTo>
                <a:lnTo>
                  <a:pt x="190191" y="625026"/>
                </a:lnTo>
                <a:lnTo>
                  <a:pt x="169806" y="672898"/>
                </a:lnTo>
                <a:lnTo>
                  <a:pt x="144529" y="718077"/>
                </a:lnTo>
                <a:lnTo>
                  <a:pt x="112775" y="758952"/>
                </a:lnTo>
                <a:lnTo>
                  <a:pt x="91860" y="781780"/>
                </a:lnTo>
                <a:lnTo>
                  <a:pt x="98020" y="790873"/>
                </a:lnTo>
                <a:lnTo>
                  <a:pt x="103631" y="786384"/>
                </a:lnTo>
                <a:lnTo>
                  <a:pt x="106679" y="786384"/>
                </a:lnTo>
                <a:lnTo>
                  <a:pt x="121919" y="768096"/>
                </a:lnTo>
                <a:lnTo>
                  <a:pt x="168837" y="701312"/>
                </a:lnTo>
                <a:lnTo>
                  <a:pt x="192033" y="654076"/>
                </a:lnTo>
                <a:lnTo>
                  <a:pt x="209890" y="604415"/>
                </a:lnTo>
                <a:lnTo>
                  <a:pt x="225551" y="551688"/>
                </a:lnTo>
                <a:lnTo>
                  <a:pt x="227795" y="529251"/>
                </a:lnTo>
                <a:close/>
              </a:path>
              <a:path w="241300" h="850900">
                <a:moveTo>
                  <a:pt x="240791" y="402336"/>
                </a:moveTo>
                <a:lnTo>
                  <a:pt x="237743" y="338328"/>
                </a:lnTo>
                <a:lnTo>
                  <a:pt x="231647" y="271272"/>
                </a:lnTo>
                <a:lnTo>
                  <a:pt x="219455" y="204215"/>
                </a:lnTo>
                <a:lnTo>
                  <a:pt x="201167" y="137160"/>
                </a:lnTo>
                <a:lnTo>
                  <a:pt x="188975" y="103632"/>
                </a:lnTo>
                <a:lnTo>
                  <a:pt x="179831" y="70104"/>
                </a:lnTo>
                <a:lnTo>
                  <a:pt x="164591" y="33528"/>
                </a:lnTo>
                <a:lnTo>
                  <a:pt x="149351" y="0"/>
                </a:lnTo>
                <a:lnTo>
                  <a:pt x="140207" y="6096"/>
                </a:lnTo>
                <a:lnTo>
                  <a:pt x="155447" y="39624"/>
                </a:lnTo>
                <a:lnTo>
                  <a:pt x="167639" y="73152"/>
                </a:lnTo>
                <a:lnTo>
                  <a:pt x="184358" y="122625"/>
                </a:lnTo>
                <a:lnTo>
                  <a:pt x="198449" y="171705"/>
                </a:lnTo>
                <a:lnTo>
                  <a:pt x="209863" y="220593"/>
                </a:lnTo>
                <a:lnTo>
                  <a:pt x="218552" y="269491"/>
                </a:lnTo>
                <a:lnTo>
                  <a:pt x="224470" y="318602"/>
                </a:lnTo>
                <a:lnTo>
                  <a:pt x="227567" y="368127"/>
                </a:lnTo>
                <a:lnTo>
                  <a:pt x="227795" y="529251"/>
                </a:lnTo>
                <a:lnTo>
                  <a:pt x="228599" y="521208"/>
                </a:lnTo>
                <a:lnTo>
                  <a:pt x="234695" y="493776"/>
                </a:lnTo>
                <a:lnTo>
                  <a:pt x="237743" y="463295"/>
                </a:lnTo>
                <a:lnTo>
                  <a:pt x="240791" y="4023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7479" y="2945892"/>
            <a:ext cx="558165" cy="710565"/>
          </a:xfrm>
          <a:custGeom>
            <a:avLst/>
            <a:gdLst/>
            <a:ahLst/>
            <a:cxnLst/>
            <a:rect l="l" t="t" r="r" b="b"/>
            <a:pathLst>
              <a:path w="558164" h="710564">
                <a:moveTo>
                  <a:pt x="113792" y="647530"/>
                </a:moveTo>
                <a:lnTo>
                  <a:pt x="109728" y="597408"/>
                </a:lnTo>
                <a:lnTo>
                  <a:pt x="0" y="661416"/>
                </a:lnTo>
                <a:lnTo>
                  <a:pt x="103632" y="703931"/>
                </a:lnTo>
                <a:lnTo>
                  <a:pt x="103632" y="649224"/>
                </a:lnTo>
                <a:lnTo>
                  <a:pt x="113792" y="647530"/>
                </a:lnTo>
                <a:close/>
              </a:path>
              <a:path w="558164" h="710564">
                <a:moveTo>
                  <a:pt x="114767" y="659560"/>
                </a:moveTo>
                <a:lnTo>
                  <a:pt x="113792" y="647530"/>
                </a:lnTo>
                <a:lnTo>
                  <a:pt x="103632" y="649224"/>
                </a:lnTo>
                <a:lnTo>
                  <a:pt x="103632" y="661416"/>
                </a:lnTo>
                <a:lnTo>
                  <a:pt x="114767" y="659560"/>
                </a:lnTo>
                <a:close/>
              </a:path>
              <a:path w="558164" h="710564">
                <a:moveTo>
                  <a:pt x="118872" y="710184"/>
                </a:moveTo>
                <a:lnTo>
                  <a:pt x="114767" y="659560"/>
                </a:lnTo>
                <a:lnTo>
                  <a:pt x="103632" y="661416"/>
                </a:lnTo>
                <a:lnTo>
                  <a:pt x="103632" y="703931"/>
                </a:lnTo>
                <a:lnTo>
                  <a:pt x="118872" y="710184"/>
                </a:lnTo>
                <a:close/>
              </a:path>
              <a:path w="558164" h="710564">
                <a:moveTo>
                  <a:pt x="121920" y="658368"/>
                </a:moveTo>
                <a:lnTo>
                  <a:pt x="121920" y="646176"/>
                </a:lnTo>
                <a:lnTo>
                  <a:pt x="113792" y="647530"/>
                </a:lnTo>
                <a:lnTo>
                  <a:pt x="114767" y="659560"/>
                </a:lnTo>
                <a:lnTo>
                  <a:pt x="121920" y="658368"/>
                </a:lnTo>
                <a:close/>
              </a:path>
              <a:path w="558164" h="710564">
                <a:moveTo>
                  <a:pt x="557784" y="3048"/>
                </a:moveTo>
                <a:lnTo>
                  <a:pt x="545592" y="0"/>
                </a:lnTo>
                <a:lnTo>
                  <a:pt x="542544" y="36576"/>
                </a:lnTo>
                <a:lnTo>
                  <a:pt x="536448" y="73152"/>
                </a:lnTo>
                <a:lnTo>
                  <a:pt x="527372" y="119742"/>
                </a:lnTo>
                <a:lnTo>
                  <a:pt x="516145" y="165938"/>
                </a:lnTo>
                <a:lnTo>
                  <a:pt x="502702" y="211562"/>
                </a:lnTo>
                <a:lnTo>
                  <a:pt x="486978" y="256435"/>
                </a:lnTo>
                <a:lnTo>
                  <a:pt x="468908" y="300379"/>
                </a:lnTo>
                <a:lnTo>
                  <a:pt x="448425" y="343216"/>
                </a:lnTo>
                <a:lnTo>
                  <a:pt x="425466" y="384766"/>
                </a:lnTo>
                <a:lnTo>
                  <a:pt x="399964" y="424852"/>
                </a:lnTo>
                <a:lnTo>
                  <a:pt x="371856" y="463296"/>
                </a:lnTo>
                <a:lnTo>
                  <a:pt x="353568" y="484632"/>
                </a:lnTo>
                <a:lnTo>
                  <a:pt x="335280" y="509016"/>
                </a:lnTo>
                <a:lnTo>
                  <a:pt x="297232" y="544535"/>
                </a:lnTo>
                <a:lnTo>
                  <a:pt x="256894" y="577757"/>
                </a:lnTo>
                <a:lnTo>
                  <a:pt x="213838" y="607088"/>
                </a:lnTo>
                <a:lnTo>
                  <a:pt x="167640" y="630936"/>
                </a:lnTo>
                <a:lnTo>
                  <a:pt x="118872" y="646176"/>
                </a:lnTo>
                <a:lnTo>
                  <a:pt x="121920" y="646176"/>
                </a:lnTo>
                <a:lnTo>
                  <a:pt x="121920" y="658368"/>
                </a:lnTo>
                <a:lnTo>
                  <a:pt x="146304" y="649224"/>
                </a:lnTo>
                <a:lnTo>
                  <a:pt x="189763" y="631933"/>
                </a:lnTo>
                <a:lnTo>
                  <a:pt x="230924" y="609825"/>
                </a:lnTo>
                <a:lnTo>
                  <a:pt x="269765" y="583336"/>
                </a:lnTo>
                <a:lnTo>
                  <a:pt x="306267" y="552906"/>
                </a:lnTo>
                <a:lnTo>
                  <a:pt x="340411" y="518970"/>
                </a:lnTo>
                <a:lnTo>
                  <a:pt x="372177" y="481968"/>
                </a:lnTo>
                <a:lnTo>
                  <a:pt x="401545" y="442338"/>
                </a:lnTo>
                <a:lnTo>
                  <a:pt x="428496" y="400516"/>
                </a:lnTo>
                <a:lnTo>
                  <a:pt x="453010" y="356942"/>
                </a:lnTo>
                <a:lnTo>
                  <a:pt x="475068" y="312053"/>
                </a:lnTo>
                <a:lnTo>
                  <a:pt x="494650" y="266286"/>
                </a:lnTo>
                <a:lnTo>
                  <a:pt x="511737" y="220081"/>
                </a:lnTo>
                <a:lnTo>
                  <a:pt x="526308" y="173874"/>
                </a:lnTo>
                <a:lnTo>
                  <a:pt x="538345" y="128103"/>
                </a:lnTo>
                <a:lnTo>
                  <a:pt x="547827" y="83207"/>
                </a:lnTo>
                <a:lnTo>
                  <a:pt x="554736" y="39624"/>
                </a:lnTo>
                <a:lnTo>
                  <a:pt x="557784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8488" y="2744723"/>
            <a:ext cx="472440" cy="780415"/>
          </a:xfrm>
          <a:custGeom>
            <a:avLst/>
            <a:gdLst/>
            <a:ahLst/>
            <a:cxnLst/>
            <a:rect l="l" t="t" r="r" b="b"/>
            <a:pathLst>
              <a:path w="472439" h="780414">
                <a:moveTo>
                  <a:pt x="106679" y="128015"/>
                </a:moveTo>
                <a:lnTo>
                  <a:pt x="91439" y="0"/>
                </a:lnTo>
                <a:lnTo>
                  <a:pt x="0" y="88392"/>
                </a:lnTo>
                <a:lnTo>
                  <a:pt x="48297" y="106331"/>
                </a:lnTo>
                <a:lnTo>
                  <a:pt x="51815" y="97536"/>
                </a:lnTo>
                <a:lnTo>
                  <a:pt x="60959" y="100583"/>
                </a:lnTo>
                <a:lnTo>
                  <a:pt x="60959" y="111034"/>
                </a:lnTo>
                <a:lnTo>
                  <a:pt x="106679" y="128015"/>
                </a:lnTo>
                <a:close/>
              </a:path>
              <a:path w="472439" h="780414">
                <a:moveTo>
                  <a:pt x="59319" y="110425"/>
                </a:moveTo>
                <a:lnTo>
                  <a:pt x="48297" y="106331"/>
                </a:lnTo>
                <a:lnTo>
                  <a:pt x="45720" y="112775"/>
                </a:lnTo>
                <a:lnTo>
                  <a:pt x="45720" y="115823"/>
                </a:lnTo>
                <a:lnTo>
                  <a:pt x="42671" y="140208"/>
                </a:lnTo>
                <a:lnTo>
                  <a:pt x="42671" y="164592"/>
                </a:lnTo>
                <a:lnTo>
                  <a:pt x="43460" y="222056"/>
                </a:lnTo>
                <a:lnTo>
                  <a:pt x="51815" y="270973"/>
                </a:lnTo>
                <a:lnTo>
                  <a:pt x="51815" y="164592"/>
                </a:lnTo>
                <a:lnTo>
                  <a:pt x="57912" y="115823"/>
                </a:lnTo>
                <a:lnTo>
                  <a:pt x="57912" y="118872"/>
                </a:lnTo>
                <a:lnTo>
                  <a:pt x="59319" y="110425"/>
                </a:lnTo>
                <a:close/>
              </a:path>
              <a:path w="472439" h="780414">
                <a:moveTo>
                  <a:pt x="60959" y="100583"/>
                </a:moveTo>
                <a:lnTo>
                  <a:pt x="51815" y="97536"/>
                </a:lnTo>
                <a:lnTo>
                  <a:pt x="48297" y="106331"/>
                </a:lnTo>
                <a:lnTo>
                  <a:pt x="59319" y="110425"/>
                </a:lnTo>
                <a:lnTo>
                  <a:pt x="60959" y="100583"/>
                </a:lnTo>
                <a:close/>
              </a:path>
              <a:path w="472439" h="780414">
                <a:moveTo>
                  <a:pt x="472439" y="768096"/>
                </a:moveTo>
                <a:lnTo>
                  <a:pt x="411480" y="731520"/>
                </a:lnTo>
                <a:lnTo>
                  <a:pt x="368568" y="699976"/>
                </a:lnTo>
                <a:lnTo>
                  <a:pt x="327049" y="666534"/>
                </a:lnTo>
                <a:lnTo>
                  <a:pt x="287185" y="631152"/>
                </a:lnTo>
                <a:lnTo>
                  <a:pt x="249240" y="593788"/>
                </a:lnTo>
                <a:lnTo>
                  <a:pt x="213478" y="554400"/>
                </a:lnTo>
                <a:lnTo>
                  <a:pt x="180161" y="512946"/>
                </a:lnTo>
                <a:lnTo>
                  <a:pt x="149554" y="469384"/>
                </a:lnTo>
                <a:lnTo>
                  <a:pt x="121919" y="423672"/>
                </a:lnTo>
                <a:lnTo>
                  <a:pt x="97535" y="368808"/>
                </a:lnTo>
                <a:lnTo>
                  <a:pt x="77737" y="320231"/>
                </a:lnTo>
                <a:lnTo>
                  <a:pt x="63684" y="269247"/>
                </a:lnTo>
                <a:lnTo>
                  <a:pt x="55127" y="216990"/>
                </a:lnTo>
                <a:lnTo>
                  <a:pt x="51815" y="164592"/>
                </a:lnTo>
                <a:lnTo>
                  <a:pt x="51815" y="270973"/>
                </a:lnTo>
                <a:lnTo>
                  <a:pt x="66624" y="321368"/>
                </a:lnTo>
                <a:lnTo>
                  <a:pt x="85343" y="374904"/>
                </a:lnTo>
                <a:lnTo>
                  <a:pt x="112775" y="426719"/>
                </a:lnTo>
                <a:lnTo>
                  <a:pt x="137405" y="469468"/>
                </a:lnTo>
                <a:lnTo>
                  <a:pt x="164133" y="509845"/>
                </a:lnTo>
                <a:lnTo>
                  <a:pt x="192904" y="548024"/>
                </a:lnTo>
                <a:lnTo>
                  <a:pt x="223664" y="584179"/>
                </a:lnTo>
                <a:lnTo>
                  <a:pt x="256358" y="618482"/>
                </a:lnTo>
                <a:lnTo>
                  <a:pt x="290931" y="651109"/>
                </a:lnTo>
                <a:lnTo>
                  <a:pt x="327330" y="682232"/>
                </a:lnTo>
                <a:lnTo>
                  <a:pt x="365499" y="712026"/>
                </a:lnTo>
                <a:lnTo>
                  <a:pt x="405384" y="740664"/>
                </a:lnTo>
                <a:lnTo>
                  <a:pt x="435864" y="758952"/>
                </a:lnTo>
                <a:lnTo>
                  <a:pt x="466344" y="780288"/>
                </a:lnTo>
                <a:lnTo>
                  <a:pt x="472439" y="768096"/>
                </a:lnTo>
                <a:close/>
              </a:path>
              <a:path w="472439" h="780414">
                <a:moveTo>
                  <a:pt x="60959" y="111034"/>
                </a:moveTo>
                <a:lnTo>
                  <a:pt x="60959" y="100583"/>
                </a:lnTo>
                <a:lnTo>
                  <a:pt x="59319" y="110425"/>
                </a:lnTo>
                <a:lnTo>
                  <a:pt x="60959" y="1110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816" y="2921507"/>
            <a:ext cx="1463040" cy="670560"/>
          </a:xfrm>
          <a:custGeom>
            <a:avLst/>
            <a:gdLst/>
            <a:ahLst/>
            <a:cxnLst/>
            <a:rect l="l" t="t" r="r" b="b"/>
            <a:pathLst>
              <a:path w="1463039" h="670560">
                <a:moveTo>
                  <a:pt x="109728" y="103631"/>
                </a:moveTo>
                <a:lnTo>
                  <a:pt x="33528" y="0"/>
                </a:lnTo>
                <a:lnTo>
                  <a:pt x="0" y="124967"/>
                </a:lnTo>
                <a:lnTo>
                  <a:pt x="48768" y="115485"/>
                </a:lnTo>
                <a:lnTo>
                  <a:pt x="48768" y="103631"/>
                </a:lnTo>
                <a:lnTo>
                  <a:pt x="57912" y="100583"/>
                </a:lnTo>
                <a:lnTo>
                  <a:pt x="62782" y="112760"/>
                </a:lnTo>
                <a:lnTo>
                  <a:pt x="109728" y="103631"/>
                </a:lnTo>
                <a:close/>
              </a:path>
              <a:path w="1463039" h="670560">
                <a:moveTo>
                  <a:pt x="62782" y="112760"/>
                </a:moveTo>
                <a:lnTo>
                  <a:pt x="57912" y="100583"/>
                </a:lnTo>
                <a:lnTo>
                  <a:pt x="48768" y="103631"/>
                </a:lnTo>
                <a:lnTo>
                  <a:pt x="51837" y="114888"/>
                </a:lnTo>
                <a:lnTo>
                  <a:pt x="62782" y="112760"/>
                </a:lnTo>
                <a:close/>
              </a:path>
              <a:path w="1463039" h="670560">
                <a:moveTo>
                  <a:pt x="51837" y="114888"/>
                </a:moveTo>
                <a:lnTo>
                  <a:pt x="48768" y="103631"/>
                </a:lnTo>
                <a:lnTo>
                  <a:pt x="48768" y="115485"/>
                </a:lnTo>
                <a:lnTo>
                  <a:pt x="51837" y="114888"/>
                </a:lnTo>
                <a:close/>
              </a:path>
              <a:path w="1463039" h="670560">
                <a:moveTo>
                  <a:pt x="70103" y="131063"/>
                </a:moveTo>
                <a:lnTo>
                  <a:pt x="62782" y="112760"/>
                </a:lnTo>
                <a:lnTo>
                  <a:pt x="51837" y="114888"/>
                </a:lnTo>
                <a:lnTo>
                  <a:pt x="57912" y="137159"/>
                </a:lnTo>
                <a:lnTo>
                  <a:pt x="67056" y="157276"/>
                </a:lnTo>
                <a:lnTo>
                  <a:pt x="67056" y="131063"/>
                </a:lnTo>
                <a:lnTo>
                  <a:pt x="70103" y="131063"/>
                </a:lnTo>
                <a:close/>
              </a:path>
              <a:path w="1463039" h="670560">
                <a:moveTo>
                  <a:pt x="1463040" y="670559"/>
                </a:moveTo>
                <a:lnTo>
                  <a:pt x="1463040" y="658367"/>
                </a:lnTo>
                <a:lnTo>
                  <a:pt x="1389888" y="655319"/>
                </a:lnTo>
                <a:lnTo>
                  <a:pt x="1316736" y="655319"/>
                </a:lnTo>
                <a:lnTo>
                  <a:pt x="1106424" y="637031"/>
                </a:lnTo>
                <a:lnTo>
                  <a:pt x="972312" y="618743"/>
                </a:lnTo>
                <a:lnTo>
                  <a:pt x="908304" y="606551"/>
                </a:lnTo>
                <a:lnTo>
                  <a:pt x="844296" y="591311"/>
                </a:lnTo>
                <a:lnTo>
                  <a:pt x="783336" y="579119"/>
                </a:lnTo>
                <a:lnTo>
                  <a:pt x="725424" y="560831"/>
                </a:lnTo>
                <a:lnTo>
                  <a:pt x="667512" y="545591"/>
                </a:lnTo>
                <a:lnTo>
                  <a:pt x="609600" y="527303"/>
                </a:lnTo>
                <a:lnTo>
                  <a:pt x="454152" y="463295"/>
                </a:lnTo>
                <a:lnTo>
                  <a:pt x="408431" y="441959"/>
                </a:lnTo>
                <a:lnTo>
                  <a:pt x="362712" y="417575"/>
                </a:lnTo>
                <a:lnTo>
                  <a:pt x="320040" y="393191"/>
                </a:lnTo>
                <a:lnTo>
                  <a:pt x="280416" y="365759"/>
                </a:lnTo>
                <a:lnTo>
                  <a:pt x="243840" y="338327"/>
                </a:lnTo>
                <a:lnTo>
                  <a:pt x="210312" y="310895"/>
                </a:lnTo>
                <a:lnTo>
                  <a:pt x="149352" y="256031"/>
                </a:lnTo>
                <a:lnTo>
                  <a:pt x="124968" y="225551"/>
                </a:lnTo>
                <a:lnTo>
                  <a:pt x="85343" y="164591"/>
                </a:lnTo>
                <a:lnTo>
                  <a:pt x="67056" y="131063"/>
                </a:lnTo>
                <a:lnTo>
                  <a:pt x="67056" y="157276"/>
                </a:lnTo>
                <a:lnTo>
                  <a:pt x="115824" y="231647"/>
                </a:lnTo>
                <a:lnTo>
                  <a:pt x="170687" y="292607"/>
                </a:lnTo>
                <a:lnTo>
                  <a:pt x="237744" y="347471"/>
                </a:lnTo>
                <a:lnTo>
                  <a:pt x="274320" y="374903"/>
                </a:lnTo>
                <a:lnTo>
                  <a:pt x="313944" y="402335"/>
                </a:lnTo>
                <a:lnTo>
                  <a:pt x="356616" y="426719"/>
                </a:lnTo>
                <a:lnTo>
                  <a:pt x="402336" y="451103"/>
                </a:lnTo>
                <a:lnTo>
                  <a:pt x="451103" y="475487"/>
                </a:lnTo>
                <a:lnTo>
                  <a:pt x="499872" y="496823"/>
                </a:lnTo>
                <a:lnTo>
                  <a:pt x="551688" y="518159"/>
                </a:lnTo>
                <a:lnTo>
                  <a:pt x="606552" y="536447"/>
                </a:lnTo>
                <a:lnTo>
                  <a:pt x="654857" y="552258"/>
                </a:lnTo>
                <a:lnTo>
                  <a:pt x="703905" y="567090"/>
                </a:lnTo>
                <a:lnTo>
                  <a:pt x="753604" y="580931"/>
                </a:lnTo>
                <a:lnTo>
                  <a:pt x="803861" y="593771"/>
                </a:lnTo>
                <a:lnTo>
                  <a:pt x="854583" y="605596"/>
                </a:lnTo>
                <a:lnTo>
                  <a:pt x="905678" y="616396"/>
                </a:lnTo>
                <a:lnTo>
                  <a:pt x="957052" y="626159"/>
                </a:lnTo>
                <a:lnTo>
                  <a:pt x="1008615" y="634872"/>
                </a:lnTo>
                <a:lnTo>
                  <a:pt x="1060272" y="642525"/>
                </a:lnTo>
                <a:lnTo>
                  <a:pt x="1111931" y="649105"/>
                </a:lnTo>
                <a:lnTo>
                  <a:pt x="1163499" y="654600"/>
                </a:lnTo>
                <a:lnTo>
                  <a:pt x="1214885" y="659000"/>
                </a:lnTo>
                <a:lnTo>
                  <a:pt x="1265994" y="662291"/>
                </a:lnTo>
                <a:lnTo>
                  <a:pt x="1316736" y="664463"/>
                </a:lnTo>
                <a:lnTo>
                  <a:pt x="1463040" y="670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07" y="1900427"/>
            <a:ext cx="287020" cy="731520"/>
          </a:xfrm>
          <a:custGeom>
            <a:avLst/>
            <a:gdLst/>
            <a:ahLst/>
            <a:cxnLst/>
            <a:rect l="l" t="t" r="r" b="b"/>
            <a:pathLst>
              <a:path w="287019" h="731519">
                <a:moveTo>
                  <a:pt x="184727" y="59265"/>
                </a:moveTo>
                <a:lnTo>
                  <a:pt x="179925" y="48381"/>
                </a:lnTo>
                <a:lnTo>
                  <a:pt x="164676" y="57912"/>
                </a:lnTo>
                <a:lnTo>
                  <a:pt x="149436" y="73152"/>
                </a:lnTo>
                <a:lnTo>
                  <a:pt x="137244" y="88392"/>
                </a:lnTo>
                <a:lnTo>
                  <a:pt x="114365" y="115512"/>
                </a:lnTo>
                <a:lnTo>
                  <a:pt x="78464" y="177812"/>
                </a:lnTo>
                <a:lnTo>
                  <a:pt x="54948" y="234696"/>
                </a:lnTo>
                <a:lnTo>
                  <a:pt x="36660" y="286512"/>
                </a:lnTo>
                <a:lnTo>
                  <a:pt x="24849" y="336975"/>
                </a:lnTo>
                <a:lnTo>
                  <a:pt x="15138" y="387897"/>
                </a:lnTo>
                <a:lnTo>
                  <a:pt x="7666" y="439188"/>
                </a:lnTo>
                <a:lnTo>
                  <a:pt x="2573" y="490756"/>
                </a:lnTo>
                <a:lnTo>
                  <a:pt x="0" y="542510"/>
                </a:lnTo>
                <a:lnTo>
                  <a:pt x="84" y="594360"/>
                </a:lnTo>
                <a:lnTo>
                  <a:pt x="3132" y="661416"/>
                </a:lnTo>
                <a:lnTo>
                  <a:pt x="9228" y="731520"/>
                </a:lnTo>
                <a:lnTo>
                  <a:pt x="11673" y="731520"/>
                </a:lnTo>
                <a:lnTo>
                  <a:pt x="11673" y="539940"/>
                </a:lnTo>
                <a:lnTo>
                  <a:pt x="13831" y="488664"/>
                </a:lnTo>
                <a:lnTo>
                  <a:pt x="18696" y="437598"/>
                </a:lnTo>
                <a:lnTo>
                  <a:pt x="26210" y="386857"/>
                </a:lnTo>
                <a:lnTo>
                  <a:pt x="36318" y="336558"/>
                </a:lnTo>
                <a:lnTo>
                  <a:pt x="48964" y="286815"/>
                </a:lnTo>
                <a:lnTo>
                  <a:pt x="64092" y="237744"/>
                </a:lnTo>
                <a:lnTo>
                  <a:pt x="76284" y="213360"/>
                </a:lnTo>
                <a:lnTo>
                  <a:pt x="85428" y="192024"/>
                </a:lnTo>
                <a:lnTo>
                  <a:pt x="97352" y="165693"/>
                </a:lnTo>
                <a:lnTo>
                  <a:pt x="111474" y="140474"/>
                </a:lnTo>
                <a:lnTo>
                  <a:pt x="127814" y="116646"/>
                </a:lnTo>
                <a:lnTo>
                  <a:pt x="146388" y="94488"/>
                </a:lnTo>
                <a:lnTo>
                  <a:pt x="158580" y="79248"/>
                </a:lnTo>
                <a:lnTo>
                  <a:pt x="173820" y="64008"/>
                </a:lnTo>
                <a:lnTo>
                  <a:pt x="173820" y="67056"/>
                </a:lnTo>
                <a:lnTo>
                  <a:pt x="184727" y="59265"/>
                </a:lnTo>
                <a:close/>
              </a:path>
              <a:path w="287019" h="731519">
                <a:moveTo>
                  <a:pt x="21420" y="731520"/>
                </a:moveTo>
                <a:lnTo>
                  <a:pt x="15324" y="661416"/>
                </a:lnTo>
                <a:lnTo>
                  <a:pt x="12276" y="591312"/>
                </a:lnTo>
                <a:lnTo>
                  <a:pt x="11673" y="539940"/>
                </a:lnTo>
                <a:lnTo>
                  <a:pt x="11673" y="731520"/>
                </a:lnTo>
                <a:lnTo>
                  <a:pt x="21420" y="731520"/>
                </a:lnTo>
                <a:close/>
              </a:path>
              <a:path w="287019" h="731519">
                <a:moveTo>
                  <a:pt x="286596" y="6096"/>
                </a:moveTo>
                <a:lnTo>
                  <a:pt x="158580" y="0"/>
                </a:lnTo>
                <a:lnTo>
                  <a:pt x="179925" y="48381"/>
                </a:lnTo>
                <a:lnTo>
                  <a:pt x="189060" y="42672"/>
                </a:lnTo>
                <a:lnTo>
                  <a:pt x="195156" y="51816"/>
                </a:lnTo>
                <a:lnTo>
                  <a:pt x="195156" y="82905"/>
                </a:lnTo>
                <a:lnTo>
                  <a:pt x="204300" y="103632"/>
                </a:lnTo>
                <a:lnTo>
                  <a:pt x="286596" y="6096"/>
                </a:lnTo>
                <a:close/>
              </a:path>
              <a:path w="287019" h="731519">
                <a:moveTo>
                  <a:pt x="195156" y="51816"/>
                </a:moveTo>
                <a:lnTo>
                  <a:pt x="189060" y="42672"/>
                </a:lnTo>
                <a:lnTo>
                  <a:pt x="179925" y="48381"/>
                </a:lnTo>
                <a:lnTo>
                  <a:pt x="184727" y="59265"/>
                </a:lnTo>
                <a:lnTo>
                  <a:pt x="195156" y="51816"/>
                </a:lnTo>
                <a:close/>
              </a:path>
              <a:path w="287019" h="731519">
                <a:moveTo>
                  <a:pt x="195156" y="82905"/>
                </a:moveTo>
                <a:lnTo>
                  <a:pt x="195156" y="51816"/>
                </a:lnTo>
                <a:lnTo>
                  <a:pt x="184727" y="59265"/>
                </a:lnTo>
                <a:lnTo>
                  <a:pt x="195156" y="829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4983" y="1086611"/>
            <a:ext cx="746760" cy="515620"/>
          </a:xfrm>
          <a:custGeom>
            <a:avLst/>
            <a:gdLst/>
            <a:ahLst/>
            <a:cxnLst/>
            <a:rect l="l" t="t" r="r" b="b"/>
            <a:pathLst>
              <a:path w="746760" h="515619">
                <a:moveTo>
                  <a:pt x="635053" y="62982"/>
                </a:moveTo>
                <a:lnTo>
                  <a:pt x="633045" y="50601"/>
                </a:lnTo>
                <a:lnTo>
                  <a:pt x="576071" y="60960"/>
                </a:lnTo>
                <a:lnTo>
                  <a:pt x="502919" y="79248"/>
                </a:lnTo>
                <a:lnTo>
                  <a:pt x="450907" y="97746"/>
                </a:lnTo>
                <a:lnTo>
                  <a:pt x="401074" y="115712"/>
                </a:lnTo>
                <a:lnTo>
                  <a:pt x="353121" y="134090"/>
                </a:lnTo>
                <a:lnTo>
                  <a:pt x="306747" y="153823"/>
                </a:lnTo>
                <a:lnTo>
                  <a:pt x="261655" y="175855"/>
                </a:lnTo>
                <a:lnTo>
                  <a:pt x="217543" y="201129"/>
                </a:lnTo>
                <a:lnTo>
                  <a:pt x="174112" y="230588"/>
                </a:lnTo>
                <a:lnTo>
                  <a:pt x="131063" y="265176"/>
                </a:lnTo>
                <a:lnTo>
                  <a:pt x="91439" y="301752"/>
                </a:lnTo>
                <a:lnTo>
                  <a:pt x="58091" y="338783"/>
                </a:lnTo>
                <a:lnTo>
                  <a:pt x="31275" y="381033"/>
                </a:lnTo>
                <a:lnTo>
                  <a:pt x="11681" y="427076"/>
                </a:lnTo>
                <a:lnTo>
                  <a:pt x="0" y="475488"/>
                </a:lnTo>
                <a:lnTo>
                  <a:pt x="0" y="496824"/>
                </a:lnTo>
                <a:lnTo>
                  <a:pt x="3047" y="515112"/>
                </a:lnTo>
                <a:lnTo>
                  <a:pt x="12191" y="515112"/>
                </a:lnTo>
                <a:lnTo>
                  <a:pt x="12191" y="475488"/>
                </a:lnTo>
                <a:lnTo>
                  <a:pt x="18287" y="438912"/>
                </a:lnTo>
                <a:lnTo>
                  <a:pt x="27431" y="420624"/>
                </a:lnTo>
                <a:lnTo>
                  <a:pt x="33527" y="399288"/>
                </a:lnTo>
                <a:lnTo>
                  <a:pt x="42671" y="381000"/>
                </a:lnTo>
                <a:lnTo>
                  <a:pt x="67055" y="344424"/>
                </a:lnTo>
                <a:lnTo>
                  <a:pt x="82295" y="326136"/>
                </a:lnTo>
                <a:lnTo>
                  <a:pt x="118871" y="289560"/>
                </a:lnTo>
                <a:lnTo>
                  <a:pt x="137159" y="274320"/>
                </a:lnTo>
                <a:lnTo>
                  <a:pt x="158495" y="256032"/>
                </a:lnTo>
                <a:lnTo>
                  <a:pt x="197135" y="227795"/>
                </a:lnTo>
                <a:lnTo>
                  <a:pt x="238255" y="201905"/>
                </a:lnTo>
                <a:lnTo>
                  <a:pt x="281353" y="178284"/>
                </a:lnTo>
                <a:lnTo>
                  <a:pt x="325931" y="156852"/>
                </a:lnTo>
                <a:lnTo>
                  <a:pt x="371486" y="137531"/>
                </a:lnTo>
                <a:lnTo>
                  <a:pt x="417519" y="120241"/>
                </a:lnTo>
                <a:lnTo>
                  <a:pt x="463529" y="104904"/>
                </a:lnTo>
                <a:lnTo>
                  <a:pt x="509016" y="91440"/>
                </a:lnTo>
                <a:lnTo>
                  <a:pt x="579119" y="73152"/>
                </a:lnTo>
                <a:lnTo>
                  <a:pt x="635053" y="62982"/>
                </a:lnTo>
                <a:close/>
              </a:path>
              <a:path w="746760" h="515619">
                <a:moveTo>
                  <a:pt x="746760" y="39623"/>
                </a:moveTo>
                <a:lnTo>
                  <a:pt x="624840" y="0"/>
                </a:lnTo>
                <a:lnTo>
                  <a:pt x="633045" y="50601"/>
                </a:lnTo>
                <a:lnTo>
                  <a:pt x="643127" y="48768"/>
                </a:lnTo>
                <a:lnTo>
                  <a:pt x="646176" y="60960"/>
                </a:lnTo>
                <a:lnTo>
                  <a:pt x="646176" y="110624"/>
                </a:lnTo>
                <a:lnTo>
                  <a:pt x="746760" y="39623"/>
                </a:lnTo>
                <a:close/>
              </a:path>
              <a:path w="746760" h="515619">
                <a:moveTo>
                  <a:pt x="646176" y="60960"/>
                </a:moveTo>
                <a:lnTo>
                  <a:pt x="643127" y="48768"/>
                </a:lnTo>
                <a:lnTo>
                  <a:pt x="633045" y="50601"/>
                </a:lnTo>
                <a:lnTo>
                  <a:pt x="635053" y="62982"/>
                </a:lnTo>
                <a:lnTo>
                  <a:pt x="646176" y="60960"/>
                </a:lnTo>
                <a:close/>
              </a:path>
              <a:path w="746760" h="515619">
                <a:moveTo>
                  <a:pt x="646176" y="110624"/>
                </a:moveTo>
                <a:lnTo>
                  <a:pt x="646176" y="60960"/>
                </a:lnTo>
                <a:lnTo>
                  <a:pt x="635053" y="62982"/>
                </a:lnTo>
                <a:lnTo>
                  <a:pt x="643127" y="112775"/>
                </a:lnTo>
                <a:lnTo>
                  <a:pt x="646176" y="1106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2352" y="1997964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112776" y="115823"/>
                </a:moveTo>
                <a:lnTo>
                  <a:pt x="64008" y="0"/>
                </a:lnTo>
                <a:lnTo>
                  <a:pt x="0" y="109727"/>
                </a:lnTo>
                <a:lnTo>
                  <a:pt x="51816" y="112528"/>
                </a:lnTo>
                <a:lnTo>
                  <a:pt x="51816" y="100583"/>
                </a:lnTo>
                <a:lnTo>
                  <a:pt x="64008" y="100583"/>
                </a:lnTo>
                <a:lnTo>
                  <a:pt x="64008" y="113187"/>
                </a:lnTo>
                <a:lnTo>
                  <a:pt x="112776" y="115823"/>
                </a:lnTo>
                <a:close/>
              </a:path>
              <a:path w="567055" h="567055">
                <a:moveTo>
                  <a:pt x="64008" y="113187"/>
                </a:moveTo>
                <a:lnTo>
                  <a:pt x="64008" y="100583"/>
                </a:lnTo>
                <a:lnTo>
                  <a:pt x="51816" y="100583"/>
                </a:lnTo>
                <a:lnTo>
                  <a:pt x="51816" y="112528"/>
                </a:lnTo>
                <a:lnTo>
                  <a:pt x="64008" y="113187"/>
                </a:lnTo>
                <a:close/>
              </a:path>
              <a:path w="567055" h="567055">
                <a:moveTo>
                  <a:pt x="566928" y="557783"/>
                </a:moveTo>
                <a:lnTo>
                  <a:pt x="505968" y="536447"/>
                </a:lnTo>
                <a:lnTo>
                  <a:pt x="445008" y="509015"/>
                </a:lnTo>
                <a:lnTo>
                  <a:pt x="401507" y="486990"/>
                </a:lnTo>
                <a:lnTo>
                  <a:pt x="358305" y="463460"/>
                </a:lnTo>
                <a:lnTo>
                  <a:pt x="315997" y="438072"/>
                </a:lnTo>
                <a:lnTo>
                  <a:pt x="275180" y="410474"/>
                </a:lnTo>
                <a:lnTo>
                  <a:pt x="236451" y="380314"/>
                </a:lnTo>
                <a:lnTo>
                  <a:pt x="200405" y="347239"/>
                </a:lnTo>
                <a:lnTo>
                  <a:pt x="167640" y="310895"/>
                </a:lnTo>
                <a:lnTo>
                  <a:pt x="137160" y="274319"/>
                </a:lnTo>
                <a:lnTo>
                  <a:pt x="103848" y="226190"/>
                </a:lnTo>
                <a:lnTo>
                  <a:pt x="76762" y="167946"/>
                </a:lnTo>
                <a:lnTo>
                  <a:pt x="64008" y="115823"/>
                </a:lnTo>
                <a:lnTo>
                  <a:pt x="64008" y="113187"/>
                </a:lnTo>
                <a:lnTo>
                  <a:pt x="51816" y="112528"/>
                </a:lnTo>
                <a:lnTo>
                  <a:pt x="51816" y="118871"/>
                </a:lnTo>
                <a:lnTo>
                  <a:pt x="57912" y="140207"/>
                </a:lnTo>
                <a:lnTo>
                  <a:pt x="71930" y="183387"/>
                </a:lnTo>
                <a:lnTo>
                  <a:pt x="91614" y="225169"/>
                </a:lnTo>
                <a:lnTo>
                  <a:pt x="116339" y="265389"/>
                </a:lnTo>
                <a:lnTo>
                  <a:pt x="145478" y="303883"/>
                </a:lnTo>
                <a:lnTo>
                  <a:pt x="178403" y="340488"/>
                </a:lnTo>
                <a:lnTo>
                  <a:pt x="214488" y="375038"/>
                </a:lnTo>
                <a:lnTo>
                  <a:pt x="253106" y="407370"/>
                </a:lnTo>
                <a:lnTo>
                  <a:pt x="293631" y="437320"/>
                </a:lnTo>
                <a:lnTo>
                  <a:pt x="335435" y="464723"/>
                </a:lnTo>
                <a:lnTo>
                  <a:pt x="377893" y="489416"/>
                </a:lnTo>
                <a:lnTo>
                  <a:pt x="420378" y="511234"/>
                </a:lnTo>
                <a:lnTo>
                  <a:pt x="462262" y="530014"/>
                </a:lnTo>
                <a:lnTo>
                  <a:pt x="502920" y="545591"/>
                </a:lnTo>
                <a:lnTo>
                  <a:pt x="563880" y="566927"/>
                </a:lnTo>
                <a:lnTo>
                  <a:pt x="566928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3643" y="1284732"/>
            <a:ext cx="257175" cy="1219200"/>
          </a:xfrm>
          <a:custGeom>
            <a:avLst/>
            <a:gdLst/>
            <a:ahLst/>
            <a:cxnLst/>
            <a:rect l="l" t="t" r="r" b="b"/>
            <a:pathLst>
              <a:path w="257175" h="1219200">
                <a:moveTo>
                  <a:pt x="46658" y="89806"/>
                </a:moveTo>
                <a:lnTo>
                  <a:pt x="16116" y="146303"/>
                </a:lnTo>
                <a:lnTo>
                  <a:pt x="6033" y="194496"/>
                </a:lnTo>
                <a:lnTo>
                  <a:pt x="955" y="248499"/>
                </a:lnTo>
                <a:lnTo>
                  <a:pt x="0" y="305500"/>
                </a:lnTo>
                <a:lnTo>
                  <a:pt x="2287" y="362683"/>
                </a:lnTo>
                <a:lnTo>
                  <a:pt x="6937" y="417236"/>
                </a:lnTo>
                <a:lnTo>
                  <a:pt x="10020" y="441931"/>
                </a:lnTo>
                <a:lnTo>
                  <a:pt x="10020" y="307847"/>
                </a:lnTo>
                <a:lnTo>
                  <a:pt x="13068" y="271272"/>
                </a:lnTo>
                <a:lnTo>
                  <a:pt x="13068" y="237744"/>
                </a:lnTo>
                <a:lnTo>
                  <a:pt x="19164" y="176784"/>
                </a:lnTo>
                <a:lnTo>
                  <a:pt x="25260" y="149352"/>
                </a:lnTo>
                <a:lnTo>
                  <a:pt x="34404" y="121919"/>
                </a:lnTo>
                <a:lnTo>
                  <a:pt x="40500" y="97536"/>
                </a:lnTo>
                <a:lnTo>
                  <a:pt x="40500" y="100584"/>
                </a:lnTo>
                <a:lnTo>
                  <a:pt x="46658" y="89806"/>
                </a:lnTo>
                <a:close/>
              </a:path>
              <a:path w="257175" h="1219200">
                <a:moveTo>
                  <a:pt x="119748" y="0"/>
                </a:moveTo>
                <a:lnTo>
                  <a:pt x="876" y="45719"/>
                </a:lnTo>
                <a:lnTo>
                  <a:pt x="38513" y="81963"/>
                </a:lnTo>
                <a:lnTo>
                  <a:pt x="43548" y="73152"/>
                </a:lnTo>
                <a:lnTo>
                  <a:pt x="52692" y="79247"/>
                </a:lnTo>
                <a:lnTo>
                  <a:pt x="52692" y="95616"/>
                </a:lnTo>
                <a:lnTo>
                  <a:pt x="83172" y="124968"/>
                </a:lnTo>
                <a:lnTo>
                  <a:pt x="119748" y="0"/>
                </a:lnTo>
                <a:close/>
              </a:path>
              <a:path w="257175" h="1219200">
                <a:moveTo>
                  <a:pt x="256908" y="1216152"/>
                </a:moveTo>
                <a:lnTo>
                  <a:pt x="211188" y="1106424"/>
                </a:lnTo>
                <a:lnTo>
                  <a:pt x="150296" y="953748"/>
                </a:lnTo>
                <a:lnTo>
                  <a:pt x="132937" y="905559"/>
                </a:lnTo>
                <a:lnTo>
                  <a:pt x="116463" y="855711"/>
                </a:lnTo>
                <a:lnTo>
                  <a:pt x="100895" y="804738"/>
                </a:lnTo>
                <a:lnTo>
                  <a:pt x="86257" y="753174"/>
                </a:lnTo>
                <a:lnTo>
                  <a:pt x="72572" y="701553"/>
                </a:lnTo>
                <a:lnTo>
                  <a:pt x="59860" y="650409"/>
                </a:lnTo>
                <a:lnTo>
                  <a:pt x="48146" y="600276"/>
                </a:lnTo>
                <a:lnTo>
                  <a:pt x="37452" y="551688"/>
                </a:lnTo>
                <a:lnTo>
                  <a:pt x="19164" y="423672"/>
                </a:lnTo>
                <a:lnTo>
                  <a:pt x="10020" y="307847"/>
                </a:lnTo>
                <a:lnTo>
                  <a:pt x="10020" y="441931"/>
                </a:lnTo>
                <a:lnTo>
                  <a:pt x="19164" y="512064"/>
                </a:lnTo>
                <a:lnTo>
                  <a:pt x="28308" y="554736"/>
                </a:lnTo>
                <a:lnTo>
                  <a:pt x="37916" y="606983"/>
                </a:lnTo>
                <a:lnTo>
                  <a:pt x="48884" y="657992"/>
                </a:lnTo>
                <a:lnTo>
                  <a:pt x="61125" y="708030"/>
                </a:lnTo>
                <a:lnTo>
                  <a:pt x="74548" y="757364"/>
                </a:lnTo>
                <a:lnTo>
                  <a:pt x="89067" y="806259"/>
                </a:lnTo>
                <a:lnTo>
                  <a:pt x="104592" y="854983"/>
                </a:lnTo>
                <a:lnTo>
                  <a:pt x="121036" y="903802"/>
                </a:lnTo>
                <a:lnTo>
                  <a:pt x="138309" y="952983"/>
                </a:lnTo>
                <a:lnTo>
                  <a:pt x="156324" y="1002792"/>
                </a:lnTo>
                <a:lnTo>
                  <a:pt x="198996" y="1112520"/>
                </a:lnTo>
                <a:lnTo>
                  <a:pt x="247764" y="1219200"/>
                </a:lnTo>
                <a:lnTo>
                  <a:pt x="256908" y="1216152"/>
                </a:lnTo>
                <a:close/>
              </a:path>
              <a:path w="257175" h="1219200">
                <a:moveTo>
                  <a:pt x="52692" y="79247"/>
                </a:moveTo>
                <a:lnTo>
                  <a:pt x="43548" y="73152"/>
                </a:lnTo>
                <a:lnTo>
                  <a:pt x="38513" y="81963"/>
                </a:lnTo>
                <a:lnTo>
                  <a:pt x="46658" y="89806"/>
                </a:lnTo>
                <a:lnTo>
                  <a:pt x="52692" y="79247"/>
                </a:lnTo>
                <a:close/>
              </a:path>
              <a:path w="257175" h="1219200">
                <a:moveTo>
                  <a:pt x="52692" y="95616"/>
                </a:moveTo>
                <a:lnTo>
                  <a:pt x="52692" y="79247"/>
                </a:lnTo>
                <a:lnTo>
                  <a:pt x="46658" y="89806"/>
                </a:lnTo>
                <a:lnTo>
                  <a:pt x="52692" y="956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2868" y="1518831"/>
            <a:ext cx="814705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02899"/>
              </a:lnSpc>
              <a:spcBef>
                <a:spcPts val="90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Products</a:t>
            </a:r>
            <a:r>
              <a:rPr sz="1400" b="1" spc="-125" dirty="0">
                <a:solidFill>
                  <a:srgbClr val="CC6500"/>
                </a:solidFill>
                <a:latin typeface="Bradley Hand ITC"/>
                <a:cs typeface="Bradley Hand ITC"/>
              </a:rPr>
              <a:t> 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/  </a:t>
            </a: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Services</a:t>
            </a:r>
            <a:endParaRPr sz="1400">
              <a:latin typeface="Bradley Hand ITC"/>
              <a:cs typeface="Bradley Hand ITC"/>
            </a:endParaRPr>
          </a:p>
          <a:p>
            <a:pPr marR="132080" algn="r">
              <a:lnSpc>
                <a:spcPct val="100000"/>
              </a:lnSpc>
              <a:spcBef>
                <a:spcPts val="484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453" y="185413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847" y="1034796"/>
            <a:ext cx="957580" cy="1445260"/>
          </a:xfrm>
          <a:custGeom>
            <a:avLst/>
            <a:gdLst/>
            <a:ahLst/>
            <a:cxnLst/>
            <a:rect l="l" t="t" r="r" b="b"/>
            <a:pathLst>
              <a:path w="957580" h="1445260">
                <a:moveTo>
                  <a:pt x="850882" y="58764"/>
                </a:moveTo>
                <a:lnTo>
                  <a:pt x="846517" y="47011"/>
                </a:lnTo>
                <a:lnTo>
                  <a:pt x="841247" y="48767"/>
                </a:lnTo>
                <a:lnTo>
                  <a:pt x="786383" y="73151"/>
                </a:lnTo>
                <a:lnTo>
                  <a:pt x="731519" y="100583"/>
                </a:lnTo>
                <a:lnTo>
                  <a:pt x="687636" y="123359"/>
                </a:lnTo>
                <a:lnTo>
                  <a:pt x="645490" y="147861"/>
                </a:lnTo>
                <a:lnTo>
                  <a:pt x="604751" y="174040"/>
                </a:lnTo>
                <a:lnTo>
                  <a:pt x="565090" y="201845"/>
                </a:lnTo>
                <a:lnTo>
                  <a:pt x="526176" y="231224"/>
                </a:lnTo>
                <a:lnTo>
                  <a:pt x="487679" y="262127"/>
                </a:lnTo>
                <a:lnTo>
                  <a:pt x="441959" y="301751"/>
                </a:lnTo>
                <a:lnTo>
                  <a:pt x="402335" y="341375"/>
                </a:lnTo>
                <a:lnTo>
                  <a:pt x="359663" y="380999"/>
                </a:lnTo>
                <a:lnTo>
                  <a:pt x="323087" y="423671"/>
                </a:lnTo>
                <a:lnTo>
                  <a:pt x="249935" y="515111"/>
                </a:lnTo>
                <a:lnTo>
                  <a:pt x="219455" y="560832"/>
                </a:lnTo>
                <a:lnTo>
                  <a:pt x="188975" y="609599"/>
                </a:lnTo>
                <a:lnTo>
                  <a:pt x="161543" y="658367"/>
                </a:lnTo>
                <a:lnTo>
                  <a:pt x="138165" y="702232"/>
                </a:lnTo>
                <a:lnTo>
                  <a:pt x="116659" y="746975"/>
                </a:lnTo>
                <a:lnTo>
                  <a:pt x="97012" y="792523"/>
                </a:lnTo>
                <a:lnTo>
                  <a:pt x="79212" y="838804"/>
                </a:lnTo>
                <a:lnTo>
                  <a:pt x="63246" y="885744"/>
                </a:lnTo>
                <a:lnTo>
                  <a:pt x="49102" y="933271"/>
                </a:lnTo>
                <a:lnTo>
                  <a:pt x="36766" y="981313"/>
                </a:lnTo>
                <a:lnTo>
                  <a:pt x="26227" y="1029795"/>
                </a:lnTo>
                <a:lnTo>
                  <a:pt x="17471" y="1078646"/>
                </a:lnTo>
                <a:lnTo>
                  <a:pt x="10485" y="1127793"/>
                </a:lnTo>
                <a:lnTo>
                  <a:pt x="5258" y="1177162"/>
                </a:lnTo>
                <a:lnTo>
                  <a:pt x="1777" y="1226682"/>
                </a:lnTo>
                <a:lnTo>
                  <a:pt x="28" y="1276278"/>
                </a:lnTo>
                <a:lnTo>
                  <a:pt x="0" y="1325880"/>
                </a:lnTo>
                <a:lnTo>
                  <a:pt x="6095" y="1383792"/>
                </a:lnTo>
                <a:lnTo>
                  <a:pt x="9143" y="1444752"/>
                </a:lnTo>
                <a:lnTo>
                  <a:pt x="11981" y="1444042"/>
                </a:lnTo>
                <a:lnTo>
                  <a:pt x="11981" y="1273440"/>
                </a:lnTo>
                <a:lnTo>
                  <a:pt x="13608" y="1224072"/>
                </a:lnTo>
                <a:lnTo>
                  <a:pt x="17065" y="1174796"/>
                </a:lnTo>
                <a:lnTo>
                  <a:pt x="22342" y="1125681"/>
                </a:lnTo>
                <a:lnTo>
                  <a:pt x="29432" y="1076796"/>
                </a:lnTo>
                <a:lnTo>
                  <a:pt x="38326" y="1028209"/>
                </a:lnTo>
                <a:lnTo>
                  <a:pt x="49015" y="979989"/>
                </a:lnTo>
                <a:lnTo>
                  <a:pt x="61491" y="932205"/>
                </a:lnTo>
                <a:lnTo>
                  <a:pt x="75744" y="884925"/>
                </a:lnTo>
                <a:lnTo>
                  <a:pt x="91767" y="838219"/>
                </a:lnTo>
                <a:lnTo>
                  <a:pt x="109550" y="792155"/>
                </a:lnTo>
                <a:lnTo>
                  <a:pt x="129086" y="746802"/>
                </a:lnTo>
                <a:lnTo>
                  <a:pt x="150365" y="702229"/>
                </a:lnTo>
                <a:lnTo>
                  <a:pt x="173379" y="658504"/>
                </a:lnTo>
                <a:lnTo>
                  <a:pt x="198119" y="615695"/>
                </a:lnTo>
                <a:lnTo>
                  <a:pt x="228599" y="566927"/>
                </a:lnTo>
                <a:lnTo>
                  <a:pt x="259079" y="521207"/>
                </a:lnTo>
                <a:lnTo>
                  <a:pt x="295655" y="475488"/>
                </a:lnTo>
                <a:lnTo>
                  <a:pt x="368807" y="390143"/>
                </a:lnTo>
                <a:lnTo>
                  <a:pt x="408431" y="347471"/>
                </a:lnTo>
                <a:lnTo>
                  <a:pt x="451103" y="307847"/>
                </a:lnTo>
                <a:lnTo>
                  <a:pt x="493775" y="271271"/>
                </a:lnTo>
                <a:lnTo>
                  <a:pt x="539495" y="234695"/>
                </a:lnTo>
                <a:lnTo>
                  <a:pt x="585215" y="201167"/>
                </a:lnTo>
                <a:lnTo>
                  <a:pt x="633983" y="167639"/>
                </a:lnTo>
                <a:lnTo>
                  <a:pt x="685799" y="140207"/>
                </a:lnTo>
                <a:lnTo>
                  <a:pt x="737615" y="109727"/>
                </a:lnTo>
                <a:lnTo>
                  <a:pt x="789431" y="85343"/>
                </a:lnTo>
                <a:lnTo>
                  <a:pt x="844296" y="60959"/>
                </a:lnTo>
                <a:lnTo>
                  <a:pt x="850882" y="58764"/>
                </a:lnTo>
                <a:close/>
              </a:path>
              <a:path w="957580" h="1445260">
                <a:moveTo>
                  <a:pt x="21335" y="1441704"/>
                </a:moveTo>
                <a:lnTo>
                  <a:pt x="15239" y="1383792"/>
                </a:lnTo>
                <a:lnTo>
                  <a:pt x="12191" y="1322832"/>
                </a:lnTo>
                <a:lnTo>
                  <a:pt x="11981" y="1273440"/>
                </a:lnTo>
                <a:lnTo>
                  <a:pt x="11981" y="1444042"/>
                </a:lnTo>
                <a:lnTo>
                  <a:pt x="21335" y="1441704"/>
                </a:lnTo>
                <a:close/>
              </a:path>
              <a:path w="957580" h="1445260">
                <a:moveTo>
                  <a:pt x="957072" y="12191"/>
                </a:moveTo>
                <a:lnTo>
                  <a:pt x="829056" y="0"/>
                </a:lnTo>
                <a:lnTo>
                  <a:pt x="846517" y="47011"/>
                </a:lnTo>
                <a:lnTo>
                  <a:pt x="859535" y="42671"/>
                </a:lnTo>
                <a:lnTo>
                  <a:pt x="862584" y="54863"/>
                </a:lnTo>
                <a:lnTo>
                  <a:pt x="862584" y="90267"/>
                </a:lnTo>
                <a:lnTo>
                  <a:pt x="868680" y="106679"/>
                </a:lnTo>
                <a:lnTo>
                  <a:pt x="957072" y="12191"/>
                </a:lnTo>
                <a:close/>
              </a:path>
              <a:path w="957580" h="1445260">
                <a:moveTo>
                  <a:pt x="862584" y="54863"/>
                </a:moveTo>
                <a:lnTo>
                  <a:pt x="859535" y="42671"/>
                </a:lnTo>
                <a:lnTo>
                  <a:pt x="846517" y="47011"/>
                </a:lnTo>
                <a:lnTo>
                  <a:pt x="850882" y="58764"/>
                </a:lnTo>
                <a:lnTo>
                  <a:pt x="862584" y="54863"/>
                </a:lnTo>
                <a:close/>
              </a:path>
              <a:path w="957580" h="1445260">
                <a:moveTo>
                  <a:pt x="862584" y="90267"/>
                </a:moveTo>
                <a:lnTo>
                  <a:pt x="862584" y="54863"/>
                </a:lnTo>
                <a:lnTo>
                  <a:pt x="850882" y="58764"/>
                </a:lnTo>
                <a:lnTo>
                  <a:pt x="862584" y="902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816" y="363095"/>
            <a:ext cx="6159500" cy="123303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5"/>
              </a:spcBef>
              <a:buFont typeface="Wingdings" panose="05000000000000000000" pitchFamily="2" charset="2"/>
              <a:buChar char="q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available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to answer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  <a:p>
            <a:pPr marL="1444625">
              <a:lnSpc>
                <a:spcPct val="100000"/>
              </a:lnSpc>
              <a:spcBef>
                <a:spcPts val="869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Customers</a:t>
            </a:r>
            <a:endParaRPr sz="1400" dirty="0">
              <a:latin typeface="Bradley Hand ITC"/>
              <a:cs typeface="Bradley Hand ITC"/>
            </a:endParaRPr>
          </a:p>
          <a:p>
            <a:pPr marL="673735">
              <a:lnSpc>
                <a:spcPct val="100000"/>
              </a:lnSpc>
              <a:spcBef>
                <a:spcPts val="175"/>
              </a:spcBef>
              <a:tabLst>
                <a:tab pos="1179830" algn="l"/>
              </a:tabLst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	</a:t>
            </a:r>
            <a:r>
              <a:rPr sz="1875" spc="7" baseline="2222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875" baseline="2222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6683" y="1381785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2911" y="219557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158" y="2460508"/>
            <a:ext cx="781685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Resources</a:t>
            </a:r>
            <a:endParaRPr sz="1400">
              <a:latin typeface="Bradley Hand ITC"/>
              <a:cs typeface="Bradley Hand ITC"/>
            </a:endParaRPr>
          </a:p>
          <a:p>
            <a:pPr marL="6413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7992" y="2420553"/>
            <a:ext cx="922019" cy="5949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Capabilities</a:t>
            </a:r>
            <a:endParaRPr sz="1400">
              <a:latin typeface="Bradley Hand ITC"/>
              <a:cs typeface="Bradley Hand ITC"/>
            </a:endParaRPr>
          </a:p>
          <a:p>
            <a:pPr marL="125095">
              <a:lnSpc>
                <a:spcPct val="100000"/>
              </a:lnSpc>
              <a:spcBef>
                <a:spcPts val="605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9255" y="3335502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9138" y="2488107"/>
            <a:ext cx="670560" cy="446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Revenue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555" y="1415224"/>
            <a:ext cx="528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marL="82550">
              <a:lnSpc>
                <a:spcPts val="1585"/>
              </a:lnSpc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Sales</a:t>
            </a:r>
            <a:endParaRPr sz="1400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2842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Combining Data</a:t>
            </a:r>
            <a:r>
              <a:rPr spc="-114" dirty="0"/>
              <a:t> </a:t>
            </a:r>
            <a:r>
              <a:rPr spc="0" dirty="0"/>
              <a:t>Sources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485900"/>
            <a:ext cx="7406640" cy="2313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1016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combining separate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 to answer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question,</a:t>
            </a:r>
            <a:r>
              <a:rPr sz="1600" b="1" spc="-2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ensure 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investigate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availability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across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time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range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interest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0" dirty="0">
                <a:latin typeface="Arial"/>
                <a:cs typeface="Arial"/>
              </a:rPr>
              <a:t>you </a:t>
            </a:r>
            <a:r>
              <a:rPr sz="1600" spc="5" dirty="0">
                <a:latin typeface="Arial"/>
                <a:cs typeface="Arial"/>
              </a:rPr>
              <a:t>investigating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across: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Multiple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years?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same month </a:t>
            </a:r>
            <a:r>
              <a:rPr sz="1600" spc="5" dirty="0">
                <a:latin typeface="Arial"/>
                <a:cs typeface="Arial"/>
              </a:rPr>
              <a:t>in different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years?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Equally,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spatial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ranges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should match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combining</a:t>
            </a:r>
            <a:r>
              <a:rPr sz="1600" b="1" spc="-3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Local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International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48069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 </a:t>
            </a:r>
            <a:r>
              <a:rPr spc="-15" dirty="0"/>
              <a:t>Are </a:t>
            </a:r>
            <a:r>
              <a:rPr dirty="0"/>
              <a:t>Data </a:t>
            </a:r>
            <a:r>
              <a:rPr spc="-15" dirty="0"/>
              <a:t>Analytic</a:t>
            </a:r>
            <a:r>
              <a:rPr spc="150" dirty="0"/>
              <a:t> </a:t>
            </a:r>
            <a:r>
              <a:rPr spc="-5" dirty="0"/>
              <a:t>Techniques?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257300"/>
            <a:ext cx="7194550" cy="40690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questions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techniques?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“What page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visitor </a:t>
            </a:r>
            <a:r>
              <a:rPr sz="1600" spc="0" dirty="0">
                <a:latin typeface="Arial"/>
                <a:cs typeface="Arial"/>
              </a:rPr>
              <a:t>next view, </a:t>
            </a:r>
            <a:r>
              <a:rPr sz="1600" spc="10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visitor’s…..”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2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0" dirty="0">
                <a:latin typeface="Arial"/>
                <a:cs typeface="Arial"/>
              </a:rPr>
              <a:t>Browsing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Demographics</a:t>
            </a:r>
            <a:endParaRPr sz="1600" dirty="0">
              <a:latin typeface="Arial"/>
              <a:cs typeface="Arial"/>
            </a:endParaRPr>
          </a:p>
          <a:p>
            <a:pPr marL="557530" marR="592455" indent="-28575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“Should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credit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card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company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approve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transaction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that's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waiting,  </a:t>
            </a:r>
            <a:r>
              <a:rPr sz="1600" spc="10" dirty="0">
                <a:latin typeface="Arial"/>
                <a:cs typeface="Arial"/>
              </a:rPr>
              <a:t>given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the…”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User's </a:t>
            </a:r>
            <a:r>
              <a:rPr sz="1600" spc="10" dirty="0">
                <a:latin typeface="Arial"/>
                <a:cs typeface="Arial"/>
              </a:rPr>
              <a:t>usage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Item being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purchased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Location of 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merchant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</a:t>
            </a:r>
            <a:r>
              <a:rPr sz="1600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not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1600" b="1" spc="-2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techniques?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pages </a:t>
            </a:r>
            <a:r>
              <a:rPr sz="1600" spc="5" dirty="0">
                <a:latin typeface="Arial"/>
                <a:cs typeface="Arial"/>
              </a:rPr>
              <a:t>did visitors </a:t>
            </a:r>
            <a:r>
              <a:rPr sz="1600" spc="10" dirty="0">
                <a:latin typeface="Arial"/>
                <a:cs typeface="Arial"/>
              </a:rPr>
              <a:t>view most </a:t>
            </a:r>
            <a:r>
              <a:rPr sz="1600" spc="5" dirty="0">
                <a:latin typeface="Arial"/>
                <a:cs typeface="Arial"/>
              </a:rPr>
              <a:t>often?”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 </a:t>
            </a:r>
            <a:r>
              <a:rPr sz="1600" spc="10" dirty="0">
                <a:latin typeface="Arial"/>
                <a:cs typeface="Arial"/>
              </a:rPr>
              <a:t>are our </a:t>
            </a:r>
            <a:r>
              <a:rPr sz="1600" spc="5" dirty="0">
                <a:latin typeface="Arial"/>
                <a:cs typeface="Arial"/>
              </a:rPr>
              <a:t>sales figures,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city?”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“What products are most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popular?”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mining tells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something that isn’t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simple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summary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the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51739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Approaches for Data Mining </a:t>
            </a:r>
            <a:r>
              <a:rPr spc="0" dirty="0"/>
              <a:t>Large</a:t>
            </a:r>
            <a:r>
              <a:rPr spc="-50" dirty="0"/>
              <a:t> </a:t>
            </a:r>
            <a:r>
              <a:rPr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562100"/>
            <a:ext cx="7306309" cy="3069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6" marR="1315720" indent="-285750">
              <a:lnSpc>
                <a:spcPts val="1939"/>
              </a:lnSpc>
              <a:spcBef>
                <a:spcPts val="420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Historically,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where the data set to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analyzed 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 for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memory,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approach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has been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data-mine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sample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Take </a:t>
            </a:r>
            <a:r>
              <a:rPr sz="1600" spc="10" dirty="0">
                <a:latin typeface="Arial"/>
                <a:cs typeface="Arial"/>
              </a:rPr>
              <a:t>a manageable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subset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Fits in memory, </a:t>
            </a:r>
            <a:r>
              <a:rPr sz="1600" spc="10" dirty="0">
                <a:latin typeface="Arial"/>
                <a:cs typeface="Arial"/>
              </a:rPr>
              <a:t>runs </a:t>
            </a:r>
            <a:r>
              <a:rPr sz="1600" spc="5" dirty="0">
                <a:latin typeface="Arial"/>
                <a:cs typeface="Arial"/>
              </a:rPr>
              <a:t>in </a:t>
            </a:r>
            <a:r>
              <a:rPr sz="1600" spc="10" dirty="0">
                <a:latin typeface="Arial"/>
                <a:cs typeface="Arial"/>
              </a:rPr>
              <a:t>reasonable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Develop 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Limitations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1600" b="1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method?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Does </a:t>
            </a:r>
            <a:r>
              <a:rPr sz="1600" spc="5" dirty="0">
                <a:latin typeface="Arial"/>
                <a:cs typeface="Arial"/>
              </a:rPr>
              <a:t>not </a:t>
            </a:r>
            <a:r>
              <a:rPr sz="1600" spc="10" dirty="0">
                <a:latin typeface="Arial"/>
                <a:cs typeface="Arial"/>
              </a:rPr>
              <a:t>support </a:t>
            </a:r>
            <a:r>
              <a:rPr sz="1600" spc="5" dirty="0">
                <a:latin typeface="Arial"/>
                <a:cs typeface="Arial"/>
              </a:rPr>
              <a:t>finer-grained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approaches</a:t>
            </a:r>
            <a:endParaRPr sz="1600" dirty="0">
              <a:latin typeface="Arial"/>
              <a:cs typeface="Arial"/>
            </a:endParaRPr>
          </a:p>
          <a:p>
            <a:pPr marL="758190" marR="530225" lvl="1" indent="-28575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making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specific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purchase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recommendations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  “Customers </a:t>
            </a:r>
            <a:r>
              <a:rPr sz="1600" dirty="0">
                <a:latin typeface="Arial"/>
                <a:cs typeface="Arial"/>
              </a:rPr>
              <a:t>who </a:t>
            </a:r>
            <a:r>
              <a:rPr sz="1600" spc="10" dirty="0">
                <a:latin typeface="Arial"/>
                <a:cs typeface="Arial"/>
              </a:rPr>
              <a:t>bought product </a:t>
            </a:r>
            <a:r>
              <a:rPr sz="1600" spc="5" dirty="0">
                <a:latin typeface="Arial"/>
                <a:cs typeface="Arial"/>
              </a:rPr>
              <a:t>X, also </a:t>
            </a:r>
            <a:r>
              <a:rPr sz="1600" spc="10" dirty="0">
                <a:latin typeface="Arial"/>
                <a:cs typeface="Arial"/>
              </a:rPr>
              <a:t>bought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...”</a:t>
            </a:r>
            <a:endParaRPr sz="1600" dirty="0">
              <a:latin typeface="Arial"/>
              <a:cs typeface="Arial"/>
            </a:endParaRPr>
          </a:p>
          <a:p>
            <a:pPr marL="758190" marR="5080" lvl="1" indent="-28575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Such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techniques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much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broader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approaches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such  </a:t>
            </a:r>
            <a:r>
              <a:rPr sz="1600" spc="5" dirty="0">
                <a:latin typeface="Arial"/>
                <a:cs typeface="Arial"/>
              </a:rPr>
              <a:t>as: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“Our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10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popular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products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...”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60706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Finding Business Questions: Where </a:t>
            </a:r>
            <a:r>
              <a:rPr dirty="0"/>
              <a:t>to</a:t>
            </a:r>
            <a:r>
              <a:rPr spc="-150" dirty="0"/>
              <a:t> </a:t>
            </a:r>
            <a:r>
              <a:rPr spc="0" dirty="0"/>
              <a:t>Begin?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409700"/>
            <a:ext cx="7600315" cy="297299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There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plenty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could ask about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Start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thinking broadly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organization’s</a:t>
            </a:r>
            <a:r>
              <a:rPr sz="1600" b="1" spc="-3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strategy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Most </a:t>
            </a:r>
            <a:r>
              <a:rPr sz="1600" spc="5" dirty="0">
                <a:latin typeface="Arial"/>
                <a:cs typeface="Arial"/>
              </a:rPr>
              <a:t>organizations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operate under a </a:t>
            </a:r>
            <a:r>
              <a:rPr sz="1600" spc="5" dirty="0">
                <a:latin typeface="Arial"/>
                <a:cs typeface="Arial"/>
              </a:rPr>
              <a:t>strategy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map</a:t>
            </a:r>
            <a:endParaRPr sz="1600" dirty="0">
              <a:latin typeface="Arial"/>
              <a:cs typeface="Arial"/>
            </a:endParaRPr>
          </a:p>
          <a:p>
            <a:pPr marL="557530" marR="5080" indent="-28575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familiar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you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5" dirty="0">
                <a:latin typeface="Arial"/>
                <a:cs typeface="Arial"/>
              </a:rPr>
              <a:t> with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goals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organization,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focused  </a:t>
            </a:r>
            <a:r>
              <a:rPr sz="1600" spc="0" dirty="0">
                <a:latin typeface="Arial"/>
                <a:cs typeface="Arial"/>
              </a:rPr>
              <a:t>your </a:t>
            </a:r>
            <a:r>
              <a:rPr sz="1600" spc="10" dirty="0">
                <a:latin typeface="Arial"/>
                <a:cs typeface="Arial"/>
              </a:rPr>
              <a:t>data science </a:t>
            </a:r>
            <a:r>
              <a:rPr sz="1600" spc="5" dirty="0">
                <a:latin typeface="Arial"/>
                <a:cs typeface="Arial"/>
              </a:rPr>
              <a:t>projects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Don’t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worry initially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what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2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available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Write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down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anything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interesting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noticed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around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</a:pP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An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observation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turn 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data science</a:t>
            </a:r>
            <a:r>
              <a:rPr sz="1600" b="1" spc="-2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Talk </a:t>
            </a:r>
            <a:r>
              <a:rPr sz="1600" spc="10" dirty="0">
                <a:latin typeface="Arial"/>
                <a:cs typeface="Arial"/>
              </a:rPr>
              <a:t>about </a:t>
            </a:r>
            <a:r>
              <a:rPr sz="1600" spc="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0" dirty="0">
                <a:latin typeface="Arial"/>
                <a:cs typeface="Arial"/>
              </a:rPr>
              <a:t>your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colleagues!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3958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Align </a:t>
            </a:r>
            <a:r>
              <a:rPr dirty="0"/>
              <a:t>Data Science Questions to Organizational</a:t>
            </a:r>
            <a:r>
              <a:rPr spc="5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1181100"/>
            <a:ext cx="5824728" cy="468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3960" y="504444"/>
            <a:ext cx="5824855" cy="4681855"/>
          </a:xfrm>
          <a:custGeom>
            <a:avLst/>
            <a:gdLst/>
            <a:ahLst/>
            <a:cxnLst/>
            <a:rect l="l" t="t" r="r" b="b"/>
            <a:pathLst>
              <a:path w="5824855" h="4681855">
                <a:moveTo>
                  <a:pt x="5824728" y="4681728"/>
                </a:moveTo>
                <a:lnTo>
                  <a:pt x="5824728" y="0"/>
                </a:lnTo>
                <a:lnTo>
                  <a:pt x="0" y="0"/>
                </a:lnTo>
                <a:lnTo>
                  <a:pt x="0" y="4681728"/>
                </a:lnTo>
                <a:lnTo>
                  <a:pt x="3047" y="4681728"/>
                </a:lnTo>
                <a:lnTo>
                  <a:pt x="3047" y="9144"/>
                </a:lnTo>
                <a:lnTo>
                  <a:pt x="6095" y="6096"/>
                </a:lnTo>
                <a:lnTo>
                  <a:pt x="6095" y="9144"/>
                </a:lnTo>
                <a:lnTo>
                  <a:pt x="5818632" y="9143"/>
                </a:lnTo>
                <a:lnTo>
                  <a:pt x="5818632" y="6095"/>
                </a:lnTo>
                <a:lnTo>
                  <a:pt x="5821680" y="9143"/>
                </a:lnTo>
                <a:lnTo>
                  <a:pt x="5821680" y="4681728"/>
                </a:lnTo>
                <a:lnTo>
                  <a:pt x="5824728" y="4681728"/>
                </a:lnTo>
                <a:close/>
              </a:path>
              <a:path w="5824855" h="4681855">
                <a:moveTo>
                  <a:pt x="6095" y="9144"/>
                </a:moveTo>
                <a:lnTo>
                  <a:pt x="6095" y="6096"/>
                </a:lnTo>
                <a:lnTo>
                  <a:pt x="3047" y="9144"/>
                </a:lnTo>
                <a:lnTo>
                  <a:pt x="6095" y="9144"/>
                </a:lnTo>
                <a:close/>
              </a:path>
              <a:path w="5824855" h="4681855">
                <a:moveTo>
                  <a:pt x="6095" y="4672584"/>
                </a:moveTo>
                <a:lnTo>
                  <a:pt x="6095" y="9144"/>
                </a:lnTo>
                <a:lnTo>
                  <a:pt x="3047" y="9144"/>
                </a:lnTo>
                <a:lnTo>
                  <a:pt x="3048" y="4672584"/>
                </a:lnTo>
                <a:lnTo>
                  <a:pt x="6095" y="4672584"/>
                </a:lnTo>
                <a:close/>
              </a:path>
              <a:path w="5824855" h="4681855">
                <a:moveTo>
                  <a:pt x="5821680" y="4672583"/>
                </a:moveTo>
                <a:lnTo>
                  <a:pt x="3048" y="4672584"/>
                </a:lnTo>
                <a:lnTo>
                  <a:pt x="6095" y="4678679"/>
                </a:lnTo>
                <a:lnTo>
                  <a:pt x="6095" y="4681728"/>
                </a:lnTo>
                <a:lnTo>
                  <a:pt x="5818632" y="4681728"/>
                </a:lnTo>
                <a:lnTo>
                  <a:pt x="5818632" y="4678680"/>
                </a:lnTo>
                <a:lnTo>
                  <a:pt x="5821680" y="4672583"/>
                </a:lnTo>
                <a:close/>
              </a:path>
              <a:path w="5824855" h="4681855">
                <a:moveTo>
                  <a:pt x="6095" y="4681728"/>
                </a:moveTo>
                <a:lnTo>
                  <a:pt x="6095" y="4678679"/>
                </a:lnTo>
                <a:lnTo>
                  <a:pt x="3048" y="4672584"/>
                </a:lnTo>
                <a:lnTo>
                  <a:pt x="3047" y="4681728"/>
                </a:lnTo>
                <a:lnTo>
                  <a:pt x="6095" y="4681728"/>
                </a:lnTo>
                <a:close/>
              </a:path>
              <a:path w="5824855" h="4681855">
                <a:moveTo>
                  <a:pt x="5821680" y="9143"/>
                </a:moveTo>
                <a:lnTo>
                  <a:pt x="5818632" y="6095"/>
                </a:lnTo>
                <a:lnTo>
                  <a:pt x="5818632" y="9143"/>
                </a:lnTo>
                <a:lnTo>
                  <a:pt x="5821680" y="9143"/>
                </a:lnTo>
                <a:close/>
              </a:path>
              <a:path w="5824855" h="4681855">
                <a:moveTo>
                  <a:pt x="5821680" y="4672583"/>
                </a:moveTo>
                <a:lnTo>
                  <a:pt x="5821680" y="9143"/>
                </a:lnTo>
                <a:lnTo>
                  <a:pt x="5818632" y="9143"/>
                </a:lnTo>
                <a:lnTo>
                  <a:pt x="5818632" y="4672583"/>
                </a:lnTo>
                <a:lnTo>
                  <a:pt x="5821680" y="4672583"/>
                </a:lnTo>
                <a:close/>
              </a:path>
              <a:path w="5824855" h="4681855">
                <a:moveTo>
                  <a:pt x="5821680" y="4681728"/>
                </a:moveTo>
                <a:lnTo>
                  <a:pt x="5821680" y="4672583"/>
                </a:lnTo>
                <a:lnTo>
                  <a:pt x="5818632" y="4678680"/>
                </a:lnTo>
                <a:lnTo>
                  <a:pt x="5818632" y="4681728"/>
                </a:lnTo>
                <a:lnTo>
                  <a:pt x="5821680" y="46817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988434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Concept</a:t>
            </a:r>
            <a:r>
              <a:rPr spc="-80" dirty="0"/>
              <a:t> </a:t>
            </a:r>
            <a:r>
              <a:rPr spc="0" dirty="0"/>
              <a:t>Maps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1844" y="2930156"/>
            <a:ext cx="1549400" cy="1562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0"/>
              </a:spcBef>
            </a:pP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Draw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lines  </a:t>
            </a:r>
            <a:r>
              <a:rPr sz="1400" b="1" spc="15" dirty="0">
                <a:solidFill>
                  <a:srgbClr val="00007F"/>
                </a:solidFill>
                <a:latin typeface="Arial"/>
                <a:cs typeface="Arial"/>
              </a:rPr>
              <a:t>between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entities  you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think might  have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interesting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relationships</a:t>
            </a:r>
            <a:r>
              <a:rPr sz="14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that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might </a:t>
            </a:r>
            <a:r>
              <a:rPr sz="1400" b="1" spc="15" dirty="0">
                <a:solidFill>
                  <a:srgbClr val="00007F"/>
                </a:solidFill>
                <a:latin typeface="Arial"/>
                <a:cs typeface="Arial"/>
              </a:rPr>
              <a:t>be </a:t>
            </a:r>
            <a:r>
              <a:rPr sz="1400" b="1" spc="25" dirty="0">
                <a:solidFill>
                  <a:srgbClr val="00007F"/>
                </a:solidFill>
                <a:latin typeface="Arial"/>
                <a:cs typeface="Arial"/>
              </a:rPr>
              <a:t>worth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investigating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5016" y="2647188"/>
            <a:ext cx="161290" cy="1207135"/>
          </a:xfrm>
          <a:custGeom>
            <a:avLst/>
            <a:gdLst/>
            <a:ahLst/>
            <a:cxnLst/>
            <a:rect l="l" t="t" r="r" b="b"/>
            <a:pathLst>
              <a:path w="161289" h="1207135">
                <a:moveTo>
                  <a:pt x="160784" y="661190"/>
                </a:moveTo>
                <a:lnTo>
                  <a:pt x="159553" y="611841"/>
                </a:lnTo>
                <a:lnTo>
                  <a:pt x="156546" y="562481"/>
                </a:lnTo>
                <a:lnTo>
                  <a:pt x="151841" y="513173"/>
                </a:lnTo>
                <a:lnTo>
                  <a:pt x="145513" y="463980"/>
                </a:lnTo>
                <a:lnTo>
                  <a:pt x="137639" y="414968"/>
                </a:lnTo>
                <a:lnTo>
                  <a:pt x="128298" y="366199"/>
                </a:lnTo>
                <a:lnTo>
                  <a:pt x="117565" y="317739"/>
                </a:lnTo>
                <a:lnTo>
                  <a:pt x="105517" y="269650"/>
                </a:lnTo>
                <a:lnTo>
                  <a:pt x="92232" y="221998"/>
                </a:lnTo>
                <a:lnTo>
                  <a:pt x="77786" y="174845"/>
                </a:lnTo>
                <a:lnTo>
                  <a:pt x="62256" y="128256"/>
                </a:lnTo>
                <a:lnTo>
                  <a:pt x="45720" y="82296"/>
                </a:lnTo>
                <a:lnTo>
                  <a:pt x="12192" y="0"/>
                </a:lnTo>
                <a:lnTo>
                  <a:pt x="0" y="6096"/>
                </a:lnTo>
                <a:lnTo>
                  <a:pt x="33528" y="88392"/>
                </a:lnTo>
                <a:lnTo>
                  <a:pt x="64008" y="170688"/>
                </a:lnTo>
                <a:lnTo>
                  <a:pt x="91440" y="252984"/>
                </a:lnTo>
                <a:lnTo>
                  <a:pt x="128016" y="420623"/>
                </a:lnTo>
                <a:lnTo>
                  <a:pt x="140208" y="499872"/>
                </a:lnTo>
                <a:lnTo>
                  <a:pt x="146304" y="582168"/>
                </a:lnTo>
                <a:lnTo>
                  <a:pt x="149352" y="661416"/>
                </a:lnTo>
                <a:lnTo>
                  <a:pt x="149352" y="835620"/>
                </a:lnTo>
                <a:lnTo>
                  <a:pt x="153050" y="808524"/>
                </a:lnTo>
                <a:lnTo>
                  <a:pt x="157609" y="759595"/>
                </a:lnTo>
                <a:lnTo>
                  <a:pt x="160161" y="710462"/>
                </a:lnTo>
                <a:lnTo>
                  <a:pt x="160784" y="661190"/>
                </a:lnTo>
                <a:close/>
              </a:path>
              <a:path w="161289" h="1207135">
                <a:moveTo>
                  <a:pt x="60656" y="1105141"/>
                </a:moveTo>
                <a:lnTo>
                  <a:pt x="15240" y="1078992"/>
                </a:lnTo>
                <a:lnTo>
                  <a:pt x="12192" y="1207008"/>
                </a:lnTo>
                <a:lnTo>
                  <a:pt x="54864" y="1178141"/>
                </a:lnTo>
                <a:lnTo>
                  <a:pt x="54864" y="1115568"/>
                </a:lnTo>
                <a:lnTo>
                  <a:pt x="60656" y="1105141"/>
                </a:lnTo>
                <a:close/>
              </a:path>
              <a:path w="161289" h="1207135">
                <a:moveTo>
                  <a:pt x="71599" y="1111441"/>
                </a:moveTo>
                <a:lnTo>
                  <a:pt x="60656" y="1105141"/>
                </a:lnTo>
                <a:lnTo>
                  <a:pt x="54864" y="1115568"/>
                </a:lnTo>
                <a:lnTo>
                  <a:pt x="67056" y="1121664"/>
                </a:lnTo>
                <a:lnTo>
                  <a:pt x="71599" y="1111441"/>
                </a:lnTo>
                <a:close/>
              </a:path>
              <a:path w="161289" h="1207135">
                <a:moveTo>
                  <a:pt x="115824" y="1136904"/>
                </a:moveTo>
                <a:lnTo>
                  <a:pt x="71599" y="1111441"/>
                </a:lnTo>
                <a:lnTo>
                  <a:pt x="67056" y="1121664"/>
                </a:lnTo>
                <a:lnTo>
                  <a:pt x="54864" y="1115568"/>
                </a:lnTo>
                <a:lnTo>
                  <a:pt x="54864" y="1178141"/>
                </a:lnTo>
                <a:lnTo>
                  <a:pt x="115824" y="1136904"/>
                </a:lnTo>
                <a:close/>
              </a:path>
              <a:path w="161289" h="1207135">
                <a:moveTo>
                  <a:pt x="149352" y="835620"/>
                </a:moveTo>
                <a:lnTo>
                  <a:pt x="149352" y="661416"/>
                </a:lnTo>
                <a:lnTo>
                  <a:pt x="146304" y="737616"/>
                </a:lnTo>
                <a:lnTo>
                  <a:pt x="140208" y="813816"/>
                </a:lnTo>
                <a:lnTo>
                  <a:pt x="132656" y="863470"/>
                </a:lnTo>
                <a:lnTo>
                  <a:pt x="123319" y="912831"/>
                </a:lnTo>
                <a:lnTo>
                  <a:pt x="111967" y="961749"/>
                </a:lnTo>
                <a:lnTo>
                  <a:pt x="98369" y="1010074"/>
                </a:lnTo>
                <a:lnTo>
                  <a:pt x="82296" y="1057656"/>
                </a:lnTo>
                <a:lnTo>
                  <a:pt x="60656" y="1105141"/>
                </a:lnTo>
                <a:lnTo>
                  <a:pt x="71599" y="1111441"/>
                </a:lnTo>
                <a:lnTo>
                  <a:pt x="97462" y="1047870"/>
                </a:lnTo>
                <a:lnTo>
                  <a:pt x="113209" y="1000920"/>
                </a:lnTo>
                <a:lnTo>
                  <a:pt x="126564" y="953447"/>
                </a:lnTo>
                <a:lnTo>
                  <a:pt x="137605" y="905514"/>
                </a:lnTo>
                <a:lnTo>
                  <a:pt x="146408" y="857185"/>
                </a:lnTo>
                <a:lnTo>
                  <a:pt x="149352" y="8356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458" y="458406"/>
            <a:ext cx="6764020" cy="197810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Write all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topics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down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Think in terms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differences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relationships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among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parameters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Draw connections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show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entities might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related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Brainstorm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map of ideas with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colleagues</a:t>
            </a:r>
            <a:endParaRPr sz="1600" dirty="0">
              <a:latin typeface="Arial"/>
              <a:cs typeface="Arial"/>
            </a:endParaRPr>
          </a:p>
          <a:p>
            <a:pPr marL="1877695">
              <a:lnSpc>
                <a:spcPct val="100000"/>
              </a:lnSpc>
              <a:spcBef>
                <a:spcPts val="173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Customers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2481" y="4786338"/>
            <a:ext cx="4089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C</a:t>
            </a:r>
            <a:r>
              <a:rPr sz="1400" b="1" spc="40" dirty="0">
                <a:solidFill>
                  <a:srgbClr val="CC6500"/>
                </a:solidFill>
                <a:latin typeface="Bradley Hand ITC"/>
                <a:cs typeface="Bradley Hand ITC"/>
              </a:rPr>
              <a:t>a</a:t>
            </a:r>
            <a:r>
              <a:rPr sz="1400" b="1" spc="30" dirty="0">
                <a:solidFill>
                  <a:srgbClr val="CC6500"/>
                </a:solidFill>
                <a:latin typeface="Bradley Hand ITC"/>
                <a:cs typeface="Bradley Hand ITC"/>
              </a:rPr>
              <a:t>s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h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2449067"/>
            <a:ext cx="807720" cy="536575"/>
          </a:xfrm>
          <a:custGeom>
            <a:avLst/>
            <a:gdLst/>
            <a:ahLst/>
            <a:cxnLst/>
            <a:rect l="l" t="t" r="r" b="b"/>
            <a:pathLst>
              <a:path w="807720" h="536575">
                <a:moveTo>
                  <a:pt x="755982" y="422917"/>
                </a:moveTo>
                <a:lnTo>
                  <a:pt x="737616" y="374903"/>
                </a:lnTo>
                <a:lnTo>
                  <a:pt x="713232" y="326135"/>
                </a:lnTo>
                <a:lnTo>
                  <a:pt x="679704" y="280415"/>
                </a:lnTo>
                <a:lnTo>
                  <a:pt x="597408" y="195071"/>
                </a:lnTo>
                <a:lnTo>
                  <a:pt x="490728" y="121919"/>
                </a:lnTo>
                <a:lnTo>
                  <a:pt x="449602" y="99426"/>
                </a:lnTo>
                <a:lnTo>
                  <a:pt x="406424" y="79507"/>
                </a:lnTo>
                <a:lnTo>
                  <a:pt x="361583" y="62055"/>
                </a:lnTo>
                <a:lnTo>
                  <a:pt x="315463" y="46959"/>
                </a:lnTo>
                <a:lnTo>
                  <a:pt x="268453" y="34113"/>
                </a:lnTo>
                <a:lnTo>
                  <a:pt x="220940" y="23407"/>
                </a:lnTo>
                <a:lnTo>
                  <a:pt x="173310" y="14733"/>
                </a:lnTo>
                <a:lnTo>
                  <a:pt x="125950" y="7983"/>
                </a:lnTo>
                <a:lnTo>
                  <a:pt x="79248" y="3047"/>
                </a:lnTo>
                <a:lnTo>
                  <a:pt x="39624" y="3047"/>
                </a:lnTo>
                <a:lnTo>
                  <a:pt x="0" y="0"/>
                </a:lnTo>
                <a:lnTo>
                  <a:pt x="0" y="12192"/>
                </a:lnTo>
                <a:lnTo>
                  <a:pt x="39624" y="12191"/>
                </a:lnTo>
                <a:lnTo>
                  <a:pt x="76200" y="15239"/>
                </a:lnTo>
                <a:lnTo>
                  <a:pt x="115823" y="18287"/>
                </a:lnTo>
                <a:lnTo>
                  <a:pt x="152400" y="24383"/>
                </a:lnTo>
                <a:lnTo>
                  <a:pt x="192024" y="30479"/>
                </a:lnTo>
                <a:lnTo>
                  <a:pt x="262128" y="45719"/>
                </a:lnTo>
                <a:lnTo>
                  <a:pt x="362712" y="76199"/>
                </a:lnTo>
                <a:lnTo>
                  <a:pt x="426720" y="103631"/>
                </a:lnTo>
                <a:lnTo>
                  <a:pt x="457200" y="115823"/>
                </a:lnTo>
                <a:lnTo>
                  <a:pt x="484631" y="134111"/>
                </a:lnTo>
                <a:lnTo>
                  <a:pt x="512064" y="149351"/>
                </a:lnTo>
                <a:lnTo>
                  <a:pt x="539496" y="167639"/>
                </a:lnTo>
                <a:lnTo>
                  <a:pt x="578572" y="195729"/>
                </a:lnTo>
                <a:lnTo>
                  <a:pt x="615399" y="226836"/>
                </a:lnTo>
                <a:lnTo>
                  <a:pt x="649390" y="260937"/>
                </a:lnTo>
                <a:lnTo>
                  <a:pt x="679958" y="298012"/>
                </a:lnTo>
                <a:lnTo>
                  <a:pt x="706514" y="338040"/>
                </a:lnTo>
                <a:lnTo>
                  <a:pt x="728472" y="380999"/>
                </a:lnTo>
                <a:lnTo>
                  <a:pt x="743484" y="424944"/>
                </a:lnTo>
                <a:lnTo>
                  <a:pt x="755982" y="422917"/>
                </a:lnTo>
                <a:close/>
              </a:path>
              <a:path w="807720" h="536575">
                <a:moveTo>
                  <a:pt x="758952" y="523494"/>
                </a:moveTo>
                <a:lnTo>
                  <a:pt x="758952" y="432815"/>
                </a:lnTo>
                <a:lnTo>
                  <a:pt x="746760" y="435863"/>
                </a:lnTo>
                <a:lnTo>
                  <a:pt x="743484" y="424944"/>
                </a:lnTo>
                <a:lnTo>
                  <a:pt x="694944" y="432816"/>
                </a:lnTo>
                <a:lnTo>
                  <a:pt x="758952" y="523494"/>
                </a:lnTo>
                <a:close/>
              </a:path>
              <a:path w="807720" h="536575">
                <a:moveTo>
                  <a:pt x="758952" y="432815"/>
                </a:moveTo>
                <a:lnTo>
                  <a:pt x="755982" y="422917"/>
                </a:lnTo>
                <a:lnTo>
                  <a:pt x="743484" y="424944"/>
                </a:lnTo>
                <a:lnTo>
                  <a:pt x="746760" y="435863"/>
                </a:lnTo>
                <a:lnTo>
                  <a:pt x="758952" y="432815"/>
                </a:lnTo>
                <a:close/>
              </a:path>
              <a:path w="807720" h="536575">
                <a:moveTo>
                  <a:pt x="807720" y="414527"/>
                </a:moveTo>
                <a:lnTo>
                  <a:pt x="755982" y="422917"/>
                </a:lnTo>
                <a:lnTo>
                  <a:pt x="758952" y="432815"/>
                </a:lnTo>
                <a:lnTo>
                  <a:pt x="758952" y="523494"/>
                </a:lnTo>
                <a:lnTo>
                  <a:pt x="768096" y="536447"/>
                </a:lnTo>
                <a:lnTo>
                  <a:pt x="807720" y="414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1608" y="3235451"/>
            <a:ext cx="241300" cy="850900"/>
          </a:xfrm>
          <a:custGeom>
            <a:avLst/>
            <a:gdLst/>
            <a:ahLst/>
            <a:cxnLst/>
            <a:rect l="l" t="t" r="r" b="b"/>
            <a:pathLst>
              <a:path w="241300" h="850900">
                <a:moveTo>
                  <a:pt x="91860" y="778732"/>
                </a:moveTo>
                <a:lnTo>
                  <a:pt x="64007" y="737616"/>
                </a:lnTo>
                <a:lnTo>
                  <a:pt x="0" y="850391"/>
                </a:lnTo>
                <a:lnTo>
                  <a:pt x="82295" y="838635"/>
                </a:lnTo>
                <a:lnTo>
                  <a:pt x="82295" y="786384"/>
                </a:lnTo>
                <a:lnTo>
                  <a:pt x="91860" y="778732"/>
                </a:lnTo>
                <a:close/>
              </a:path>
              <a:path w="241300" h="850900">
                <a:moveTo>
                  <a:pt x="98020" y="787825"/>
                </a:moveTo>
                <a:lnTo>
                  <a:pt x="91860" y="778732"/>
                </a:lnTo>
                <a:lnTo>
                  <a:pt x="82295" y="786384"/>
                </a:lnTo>
                <a:lnTo>
                  <a:pt x="88391" y="795528"/>
                </a:lnTo>
                <a:lnTo>
                  <a:pt x="98020" y="787825"/>
                </a:lnTo>
                <a:close/>
              </a:path>
              <a:path w="241300" h="850900">
                <a:moveTo>
                  <a:pt x="128015" y="832104"/>
                </a:moveTo>
                <a:lnTo>
                  <a:pt x="98020" y="787825"/>
                </a:lnTo>
                <a:lnTo>
                  <a:pt x="88391" y="795528"/>
                </a:lnTo>
                <a:lnTo>
                  <a:pt x="82295" y="786384"/>
                </a:lnTo>
                <a:lnTo>
                  <a:pt x="82295" y="838635"/>
                </a:lnTo>
                <a:lnTo>
                  <a:pt x="128015" y="832104"/>
                </a:lnTo>
                <a:close/>
              </a:path>
              <a:path w="241300" h="850900">
                <a:moveTo>
                  <a:pt x="228647" y="520969"/>
                </a:moveTo>
                <a:lnTo>
                  <a:pt x="228647" y="407136"/>
                </a:lnTo>
                <a:lnTo>
                  <a:pt x="226703" y="454898"/>
                </a:lnTo>
                <a:lnTo>
                  <a:pt x="221595" y="502105"/>
                </a:lnTo>
                <a:lnTo>
                  <a:pt x="213114" y="548492"/>
                </a:lnTo>
                <a:lnTo>
                  <a:pt x="201050" y="593799"/>
                </a:lnTo>
                <a:lnTo>
                  <a:pt x="185193" y="637761"/>
                </a:lnTo>
                <a:lnTo>
                  <a:pt x="165335" y="680115"/>
                </a:lnTo>
                <a:lnTo>
                  <a:pt x="141266" y="720600"/>
                </a:lnTo>
                <a:lnTo>
                  <a:pt x="112775" y="758952"/>
                </a:lnTo>
                <a:lnTo>
                  <a:pt x="97535" y="777240"/>
                </a:lnTo>
                <a:lnTo>
                  <a:pt x="97535" y="774192"/>
                </a:lnTo>
                <a:lnTo>
                  <a:pt x="91860" y="778732"/>
                </a:lnTo>
                <a:lnTo>
                  <a:pt x="98020" y="787825"/>
                </a:lnTo>
                <a:lnTo>
                  <a:pt x="103631" y="783336"/>
                </a:lnTo>
                <a:lnTo>
                  <a:pt x="121919" y="765048"/>
                </a:lnTo>
                <a:lnTo>
                  <a:pt x="137159" y="746760"/>
                </a:lnTo>
                <a:lnTo>
                  <a:pt x="167639" y="704088"/>
                </a:lnTo>
                <a:lnTo>
                  <a:pt x="179831" y="679704"/>
                </a:lnTo>
                <a:lnTo>
                  <a:pt x="188975" y="655320"/>
                </a:lnTo>
                <a:lnTo>
                  <a:pt x="201167" y="630936"/>
                </a:lnTo>
                <a:lnTo>
                  <a:pt x="210311" y="603504"/>
                </a:lnTo>
                <a:lnTo>
                  <a:pt x="216407" y="576072"/>
                </a:lnTo>
                <a:lnTo>
                  <a:pt x="225551" y="548640"/>
                </a:lnTo>
                <a:lnTo>
                  <a:pt x="228599" y="521208"/>
                </a:lnTo>
                <a:lnTo>
                  <a:pt x="228647" y="520969"/>
                </a:lnTo>
                <a:close/>
              </a:path>
              <a:path w="241300" h="850900">
                <a:moveTo>
                  <a:pt x="240791" y="399288"/>
                </a:moveTo>
                <a:lnTo>
                  <a:pt x="237743" y="335280"/>
                </a:lnTo>
                <a:lnTo>
                  <a:pt x="231647" y="268224"/>
                </a:lnTo>
                <a:lnTo>
                  <a:pt x="219455" y="201168"/>
                </a:lnTo>
                <a:lnTo>
                  <a:pt x="201167" y="134112"/>
                </a:lnTo>
                <a:lnTo>
                  <a:pt x="188975" y="100584"/>
                </a:lnTo>
                <a:lnTo>
                  <a:pt x="179831" y="67056"/>
                </a:lnTo>
                <a:lnTo>
                  <a:pt x="149351" y="0"/>
                </a:lnTo>
                <a:lnTo>
                  <a:pt x="140207" y="3048"/>
                </a:lnTo>
                <a:lnTo>
                  <a:pt x="155447" y="36576"/>
                </a:lnTo>
                <a:lnTo>
                  <a:pt x="171271" y="79321"/>
                </a:lnTo>
                <a:lnTo>
                  <a:pt x="185606" y="123613"/>
                </a:lnTo>
                <a:lnTo>
                  <a:pt x="198245" y="169189"/>
                </a:lnTo>
                <a:lnTo>
                  <a:pt x="208977" y="215787"/>
                </a:lnTo>
                <a:lnTo>
                  <a:pt x="217592" y="263144"/>
                </a:lnTo>
                <a:lnTo>
                  <a:pt x="223882" y="310996"/>
                </a:lnTo>
                <a:lnTo>
                  <a:pt x="227637" y="359081"/>
                </a:lnTo>
                <a:lnTo>
                  <a:pt x="228647" y="407136"/>
                </a:lnTo>
                <a:lnTo>
                  <a:pt x="228647" y="520969"/>
                </a:lnTo>
                <a:lnTo>
                  <a:pt x="234695" y="490728"/>
                </a:lnTo>
                <a:lnTo>
                  <a:pt x="237743" y="460248"/>
                </a:lnTo>
                <a:lnTo>
                  <a:pt x="240791" y="3992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0295" y="4277867"/>
            <a:ext cx="558165" cy="710565"/>
          </a:xfrm>
          <a:custGeom>
            <a:avLst/>
            <a:gdLst/>
            <a:ahLst/>
            <a:cxnLst/>
            <a:rect l="l" t="t" r="r" b="b"/>
            <a:pathLst>
              <a:path w="558164" h="710564">
                <a:moveTo>
                  <a:pt x="113686" y="644500"/>
                </a:moveTo>
                <a:lnTo>
                  <a:pt x="109728" y="594360"/>
                </a:lnTo>
                <a:lnTo>
                  <a:pt x="0" y="658368"/>
                </a:lnTo>
                <a:lnTo>
                  <a:pt x="103632" y="703540"/>
                </a:lnTo>
                <a:lnTo>
                  <a:pt x="103632" y="646176"/>
                </a:lnTo>
                <a:lnTo>
                  <a:pt x="113686" y="644500"/>
                </a:lnTo>
                <a:close/>
              </a:path>
              <a:path w="558164" h="710564">
                <a:moveTo>
                  <a:pt x="114636" y="656533"/>
                </a:moveTo>
                <a:lnTo>
                  <a:pt x="113686" y="644500"/>
                </a:lnTo>
                <a:lnTo>
                  <a:pt x="103632" y="646176"/>
                </a:lnTo>
                <a:lnTo>
                  <a:pt x="103632" y="658368"/>
                </a:lnTo>
                <a:lnTo>
                  <a:pt x="114636" y="656533"/>
                </a:lnTo>
                <a:close/>
              </a:path>
              <a:path w="558164" h="710564">
                <a:moveTo>
                  <a:pt x="118872" y="710184"/>
                </a:moveTo>
                <a:lnTo>
                  <a:pt x="114636" y="656533"/>
                </a:lnTo>
                <a:lnTo>
                  <a:pt x="103632" y="658368"/>
                </a:lnTo>
                <a:lnTo>
                  <a:pt x="103632" y="703540"/>
                </a:lnTo>
                <a:lnTo>
                  <a:pt x="118872" y="710184"/>
                </a:lnTo>
                <a:close/>
              </a:path>
              <a:path w="558164" h="710564">
                <a:moveTo>
                  <a:pt x="121920" y="643128"/>
                </a:moveTo>
                <a:lnTo>
                  <a:pt x="113686" y="644500"/>
                </a:lnTo>
                <a:lnTo>
                  <a:pt x="114636" y="656533"/>
                </a:lnTo>
                <a:lnTo>
                  <a:pt x="118872" y="655828"/>
                </a:lnTo>
                <a:lnTo>
                  <a:pt x="118872" y="646176"/>
                </a:lnTo>
                <a:lnTo>
                  <a:pt x="121920" y="643128"/>
                </a:lnTo>
                <a:close/>
              </a:path>
              <a:path w="558164" h="710564">
                <a:moveTo>
                  <a:pt x="557784" y="0"/>
                </a:moveTo>
                <a:lnTo>
                  <a:pt x="545592" y="0"/>
                </a:lnTo>
                <a:lnTo>
                  <a:pt x="542544" y="36576"/>
                </a:lnTo>
                <a:lnTo>
                  <a:pt x="536448" y="70104"/>
                </a:lnTo>
                <a:lnTo>
                  <a:pt x="527097" y="115778"/>
                </a:lnTo>
                <a:lnTo>
                  <a:pt x="515748" y="161799"/>
                </a:lnTo>
                <a:lnTo>
                  <a:pt x="502301" y="207769"/>
                </a:lnTo>
                <a:lnTo>
                  <a:pt x="486654" y="253290"/>
                </a:lnTo>
                <a:lnTo>
                  <a:pt x="468705" y="297964"/>
                </a:lnTo>
                <a:lnTo>
                  <a:pt x="448352" y="341395"/>
                </a:lnTo>
                <a:lnTo>
                  <a:pt x="425494" y="383184"/>
                </a:lnTo>
                <a:lnTo>
                  <a:pt x="400029" y="422934"/>
                </a:lnTo>
                <a:lnTo>
                  <a:pt x="353568" y="484631"/>
                </a:lnTo>
                <a:lnTo>
                  <a:pt x="301758" y="540837"/>
                </a:lnTo>
                <a:lnTo>
                  <a:pt x="258275" y="575767"/>
                </a:lnTo>
                <a:lnTo>
                  <a:pt x="211384" y="606276"/>
                </a:lnTo>
                <a:lnTo>
                  <a:pt x="167640" y="627888"/>
                </a:lnTo>
                <a:lnTo>
                  <a:pt x="118872" y="646176"/>
                </a:lnTo>
                <a:lnTo>
                  <a:pt x="118872" y="655828"/>
                </a:lnTo>
                <a:lnTo>
                  <a:pt x="170688" y="640080"/>
                </a:lnTo>
                <a:lnTo>
                  <a:pt x="223630" y="612753"/>
                </a:lnTo>
                <a:lnTo>
                  <a:pt x="264661" y="585820"/>
                </a:lnTo>
                <a:lnTo>
                  <a:pt x="302140" y="554013"/>
                </a:lnTo>
                <a:lnTo>
                  <a:pt x="344424" y="512064"/>
                </a:lnTo>
                <a:lnTo>
                  <a:pt x="381000" y="469392"/>
                </a:lnTo>
                <a:lnTo>
                  <a:pt x="432816" y="390144"/>
                </a:lnTo>
                <a:lnTo>
                  <a:pt x="463296" y="335280"/>
                </a:lnTo>
                <a:lnTo>
                  <a:pt x="490728" y="274320"/>
                </a:lnTo>
                <a:lnTo>
                  <a:pt x="515112" y="210311"/>
                </a:lnTo>
                <a:lnTo>
                  <a:pt x="533400" y="143256"/>
                </a:lnTo>
                <a:lnTo>
                  <a:pt x="539496" y="109728"/>
                </a:lnTo>
                <a:lnTo>
                  <a:pt x="548640" y="73152"/>
                </a:lnTo>
                <a:lnTo>
                  <a:pt x="554736" y="36576"/>
                </a:lnTo>
                <a:lnTo>
                  <a:pt x="55778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1304" y="4076700"/>
            <a:ext cx="472440" cy="777240"/>
          </a:xfrm>
          <a:custGeom>
            <a:avLst/>
            <a:gdLst/>
            <a:ahLst/>
            <a:cxnLst/>
            <a:rect l="l" t="t" r="r" b="b"/>
            <a:pathLst>
              <a:path w="472439" h="777239">
                <a:moveTo>
                  <a:pt x="106679" y="124967"/>
                </a:moveTo>
                <a:lnTo>
                  <a:pt x="91439" y="0"/>
                </a:lnTo>
                <a:lnTo>
                  <a:pt x="0" y="88391"/>
                </a:lnTo>
                <a:lnTo>
                  <a:pt x="48325" y="104960"/>
                </a:lnTo>
                <a:lnTo>
                  <a:pt x="51815" y="94487"/>
                </a:lnTo>
                <a:lnTo>
                  <a:pt x="60959" y="97535"/>
                </a:lnTo>
                <a:lnTo>
                  <a:pt x="60959" y="109292"/>
                </a:lnTo>
                <a:lnTo>
                  <a:pt x="106679" y="124967"/>
                </a:lnTo>
                <a:close/>
              </a:path>
              <a:path w="472439" h="777239">
                <a:moveTo>
                  <a:pt x="59106" y="108657"/>
                </a:moveTo>
                <a:lnTo>
                  <a:pt x="48325" y="104960"/>
                </a:lnTo>
                <a:lnTo>
                  <a:pt x="45720" y="112775"/>
                </a:lnTo>
                <a:lnTo>
                  <a:pt x="42671" y="137159"/>
                </a:lnTo>
                <a:lnTo>
                  <a:pt x="42671" y="164591"/>
                </a:lnTo>
                <a:lnTo>
                  <a:pt x="43540" y="220492"/>
                </a:lnTo>
                <a:lnTo>
                  <a:pt x="52096" y="270610"/>
                </a:lnTo>
                <a:lnTo>
                  <a:pt x="52778" y="272909"/>
                </a:lnTo>
                <a:lnTo>
                  <a:pt x="52778" y="165750"/>
                </a:lnTo>
                <a:lnTo>
                  <a:pt x="57912" y="115823"/>
                </a:lnTo>
                <a:lnTo>
                  <a:pt x="59106" y="108657"/>
                </a:lnTo>
                <a:close/>
              </a:path>
              <a:path w="472439" h="777239">
                <a:moveTo>
                  <a:pt x="60959" y="97535"/>
                </a:moveTo>
                <a:lnTo>
                  <a:pt x="51815" y="94487"/>
                </a:lnTo>
                <a:lnTo>
                  <a:pt x="48325" y="104960"/>
                </a:lnTo>
                <a:lnTo>
                  <a:pt x="59106" y="108657"/>
                </a:lnTo>
                <a:lnTo>
                  <a:pt x="60959" y="97535"/>
                </a:lnTo>
                <a:close/>
              </a:path>
              <a:path w="472439" h="777239">
                <a:moveTo>
                  <a:pt x="472439" y="768095"/>
                </a:moveTo>
                <a:lnTo>
                  <a:pt x="401758" y="721752"/>
                </a:lnTo>
                <a:lnTo>
                  <a:pt x="362176" y="692718"/>
                </a:lnTo>
                <a:lnTo>
                  <a:pt x="323797" y="662166"/>
                </a:lnTo>
                <a:lnTo>
                  <a:pt x="287205" y="629559"/>
                </a:lnTo>
                <a:lnTo>
                  <a:pt x="252983" y="594359"/>
                </a:lnTo>
                <a:lnTo>
                  <a:pt x="207264" y="548639"/>
                </a:lnTo>
                <a:lnTo>
                  <a:pt x="170687" y="496823"/>
                </a:lnTo>
                <a:lnTo>
                  <a:pt x="143271" y="455560"/>
                </a:lnTo>
                <a:lnTo>
                  <a:pt x="117971" y="411319"/>
                </a:lnTo>
                <a:lnTo>
                  <a:pt x="95632" y="364681"/>
                </a:lnTo>
                <a:lnTo>
                  <a:pt x="77100" y="316225"/>
                </a:lnTo>
                <a:lnTo>
                  <a:pt x="63217" y="266531"/>
                </a:lnTo>
                <a:lnTo>
                  <a:pt x="54828" y="216179"/>
                </a:lnTo>
                <a:lnTo>
                  <a:pt x="52778" y="165750"/>
                </a:lnTo>
                <a:lnTo>
                  <a:pt x="52778" y="272909"/>
                </a:lnTo>
                <a:lnTo>
                  <a:pt x="66608" y="319534"/>
                </a:lnTo>
                <a:lnTo>
                  <a:pt x="85343" y="371855"/>
                </a:lnTo>
                <a:lnTo>
                  <a:pt x="112775" y="426719"/>
                </a:lnTo>
                <a:lnTo>
                  <a:pt x="137655" y="467810"/>
                </a:lnTo>
                <a:lnTo>
                  <a:pt x="164598" y="507446"/>
                </a:lnTo>
                <a:lnTo>
                  <a:pt x="193539" y="545549"/>
                </a:lnTo>
                <a:lnTo>
                  <a:pt x="224410" y="582042"/>
                </a:lnTo>
                <a:lnTo>
                  <a:pt x="257145" y="616846"/>
                </a:lnTo>
                <a:lnTo>
                  <a:pt x="291676" y="649884"/>
                </a:lnTo>
                <a:lnTo>
                  <a:pt x="327938" y="681077"/>
                </a:lnTo>
                <a:lnTo>
                  <a:pt x="365862" y="710347"/>
                </a:lnTo>
                <a:lnTo>
                  <a:pt x="405384" y="737615"/>
                </a:lnTo>
                <a:lnTo>
                  <a:pt x="435864" y="758951"/>
                </a:lnTo>
                <a:lnTo>
                  <a:pt x="466344" y="777239"/>
                </a:lnTo>
                <a:lnTo>
                  <a:pt x="472439" y="768095"/>
                </a:lnTo>
                <a:close/>
              </a:path>
              <a:path w="472439" h="777239">
                <a:moveTo>
                  <a:pt x="60959" y="109292"/>
                </a:moveTo>
                <a:lnTo>
                  <a:pt x="60959" y="97535"/>
                </a:lnTo>
                <a:lnTo>
                  <a:pt x="59106" y="108657"/>
                </a:lnTo>
                <a:lnTo>
                  <a:pt x="60959" y="1092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632" y="4253484"/>
            <a:ext cx="1463040" cy="668020"/>
          </a:xfrm>
          <a:custGeom>
            <a:avLst/>
            <a:gdLst/>
            <a:ahLst/>
            <a:cxnLst/>
            <a:rect l="l" t="t" r="r" b="b"/>
            <a:pathLst>
              <a:path w="1463039" h="668020">
                <a:moveTo>
                  <a:pt x="109728" y="100584"/>
                </a:moveTo>
                <a:lnTo>
                  <a:pt x="33528" y="0"/>
                </a:lnTo>
                <a:lnTo>
                  <a:pt x="0" y="121920"/>
                </a:lnTo>
                <a:lnTo>
                  <a:pt x="48768" y="112437"/>
                </a:lnTo>
                <a:lnTo>
                  <a:pt x="48768" y="100584"/>
                </a:lnTo>
                <a:lnTo>
                  <a:pt x="57912" y="97536"/>
                </a:lnTo>
                <a:lnTo>
                  <a:pt x="61310" y="109998"/>
                </a:lnTo>
                <a:lnTo>
                  <a:pt x="109728" y="100584"/>
                </a:lnTo>
                <a:close/>
              </a:path>
              <a:path w="1463039" h="668020">
                <a:moveTo>
                  <a:pt x="61310" y="109998"/>
                </a:moveTo>
                <a:lnTo>
                  <a:pt x="57912" y="97536"/>
                </a:lnTo>
                <a:lnTo>
                  <a:pt x="48768" y="100584"/>
                </a:lnTo>
                <a:lnTo>
                  <a:pt x="51837" y="111840"/>
                </a:lnTo>
                <a:lnTo>
                  <a:pt x="61310" y="109998"/>
                </a:lnTo>
                <a:close/>
              </a:path>
              <a:path w="1463039" h="668020">
                <a:moveTo>
                  <a:pt x="51837" y="111840"/>
                </a:moveTo>
                <a:lnTo>
                  <a:pt x="48768" y="100584"/>
                </a:lnTo>
                <a:lnTo>
                  <a:pt x="48768" y="112437"/>
                </a:lnTo>
                <a:lnTo>
                  <a:pt x="51837" y="111840"/>
                </a:lnTo>
                <a:close/>
              </a:path>
              <a:path w="1463039" h="668020">
                <a:moveTo>
                  <a:pt x="1463040" y="667512"/>
                </a:moveTo>
                <a:lnTo>
                  <a:pt x="1463040" y="655320"/>
                </a:lnTo>
                <a:lnTo>
                  <a:pt x="1389888" y="655320"/>
                </a:lnTo>
                <a:lnTo>
                  <a:pt x="1316736" y="652272"/>
                </a:lnTo>
                <a:lnTo>
                  <a:pt x="1265748" y="649373"/>
                </a:lnTo>
                <a:lnTo>
                  <a:pt x="1214519" y="645609"/>
                </a:lnTo>
                <a:lnTo>
                  <a:pt x="1163116" y="640952"/>
                </a:lnTo>
                <a:lnTo>
                  <a:pt x="1111609" y="635378"/>
                </a:lnTo>
                <a:lnTo>
                  <a:pt x="1060066" y="628858"/>
                </a:lnTo>
                <a:lnTo>
                  <a:pt x="1008555" y="621368"/>
                </a:lnTo>
                <a:lnTo>
                  <a:pt x="957146" y="612882"/>
                </a:lnTo>
                <a:lnTo>
                  <a:pt x="905908" y="603372"/>
                </a:lnTo>
                <a:lnTo>
                  <a:pt x="854909" y="592814"/>
                </a:lnTo>
                <a:lnTo>
                  <a:pt x="804217" y="581180"/>
                </a:lnTo>
                <a:lnTo>
                  <a:pt x="753902" y="568445"/>
                </a:lnTo>
                <a:lnTo>
                  <a:pt x="704033" y="554582"/>
                </a:lnTo>
                <a:lnTo>
                  <a:pt x="654677" y="539566"/>
                </a:lnTo>
                <a:lnTo>
                  <a:pt x="605905" y="523370"/>
                </a:lnTo>
                <a:lnTo>
                  <a:pt x="557784" y="505968"/>
                </a:lnTo>
                <a:lnTo>
                  <a:pt x="454152" y="463296"/>
                </a:lnTo>
                <a:lnTo>
                  <a:pt x="362712" y="414528"/>
                </a:lnTo>
                <a:lnTo>
                  <a:pt x="320040" y="390144"/>
                </a:lnTo>
                <a:lnTo>
                  <a:pt x="280416" y="365760"/>
                </a:lnTo>
                <a:lnTo>
                  <a:pt x="243840" y="338328"/>
                </a:lnTo>
                <a:lnTo>
                  <a:pt x="210312" y="310896"/>
                </a:lnTo>
                <a:lnTo>
                  <a:pt x="179831" y="280416"/>
                </a:lnTo>
                <a:lnTo>
                  <a:pt x="149352" y="252984"/>
                </a:lnTo>
                <a:lnTo>
                  <a:pt x="124968" y="222504"/>
                </a:lnTo>
                <a:lnTo>
                  <a:pt x="103631" y="192024"/>
                </a:lnTo>
                <a:lnTo>
                  <a:pt x="67056" y="131064"/>
                </a:lnTo>
                <a:lnTo>
                  <a:pt x="61310" y="109998"/>
                </a:lnTo>
                <a:lnTo>
                  <a:pt x="51837" y="111840"/>
                </a:lnTo>
                <a:lnTo>
                  <a:pt x="57912" y="134112"/>
                </a:lnTo>
                <a:lnTo>
                  <a:pt x="73152" y="167640"/>
                </a:lnTo>
                <a:lnTo>
                  <a:pt x="94487" y="198120"/>
                </a:lnTo>
                <a:lnTo>
                  <a:pt x="115824" y="231648"/>
                </a:lnTo>
                <a:lnTo>
                  <a:pt x="143256" y="262128"/>
                </a:lnTo>
                <a:lnTo>
                  <a:pt x="170687" y="289560"/>
                </a:lnTo>
                <a:lnTo>
                  <a:pt x="204215" y="320040"/>
                </a:lnTo>
                <a:lnTo>
                  <a:pt x="237744" y="347472"/>
                </a:lnTo>
                <a:lnTo>
                  <a:pt x="274320" y="374904"/>
                </a:lnTo>
                <a:lnTo>
                  <a:pt x="313944" y="399288"/>
                </a:lnTo>
                <a:lnTo>
                  <a:pt x="356616" y="426720"/>
                </a:lnTo>
                <a:lnTo>
                  <a:pt x="402336" y="448056"/>
                </a:lnTo>
                <a:lnTo>
                  <a:pt x="451103" y="472440"/>
                </a:lnTo>
                <a:lnTo>
                  <a:pt x="499872" y="493776"/>
                </a:lnTo>
                <a:lnTo>
                  <a:pt x="551688" y="515112"/>
                </a:lnTo>
                <a:lnTo>
                  <a:pt x="606552" y="536448"/>
                </a:lnTo>
                <a:lnTo>
                  <a:pt x="661416" y="554736"/>
                </a:lnTo>
                <a:lnTo>
                  <a:pt x="722376" y="569976"/>
                </a:lnTo>
                <a:lnTo>
                  <a:pt x="780288" y="588264"/>
                </a:lnTo>
                <a:lnTo>
                  <a:pt x="844296" y="600456"/>
                </a:lnTo>
                <a:lnTo>
                  <a:pt x="905256" y="615696"/>
                </a:lnTo>
                <a:lnTo>
                  <a:pt x="972312" y="627888"/>
                </a:lnTo>
                <a:lnTo>
                  <a:pt x="1106424" y="646176"/>
                </a:lnTo>
                <a:lnTo>
                  <a:pt x="1316736" y="664464"/>
                </a:lnTo>
                <a:lnTo>
                  <a:pt x="1389888" y="667512"/>
                </a:lnTo>
                <a:lnTo>
                  <a:pt x="1463040" y="667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4536" y="3229355"/>
            <a:ext cx="287020" cy="731520"/>
          </a:xfrm>
          <a:custGeom>
            <a:avLst/>
            <a:gdLst/>
            <a:ahLst/>
            <a:cxnLst/>
            <a:rect l="l" t="t" r="r" b="b"/>
            <a:pathLst>
              <a:path w="287019" h="731520">
                <a:moveTo>
                  <a:pt x="184391" y="58535"/>
                </a:moveTo>
                <a:lnTo>
                  <a:pt x="179912" y="48381"/>
                </a:lnTo>
                <a:lnTo>
                  <a:pt x="164663" y="57911"/>
                </a:lnTo>
                <a:lnTo>
                  <a:pt x="149423" y="73151"/>
                </a:lnTo>
                <a:lnTo>
                  <a:pt x="117052" y="114178"/>
                </a:lnTo>
                <a:lnTo>
                  <a:pt x="95402" y="146780"/>
                </a:lnTo>
                <a:lnTo>
                  <a:pt x="76379" y="180667"/>
                </a:lnTo>
                <a:lnTo>
                  <a:pt x="54935" y="234695"/>
                </a:lnTo>
                <a:lnTo>
                  <a:pt x="36647" y="286511"/>
                </a:lnTo>
                <a:lnTo>
                  <a:pt x="25156" y="336230"/>
                </a:lnTo>
                <a:lnTo>
                  <a:pt x="15514" y="387352"/>
                </a:lnTo>
                <a:lnTo>
                  <a:pt x="7953" y="439302"/>
                </a:lnTo>
                <a:lnTo>
                  <a:pt x="2704" y="491504"/>
                </a:lnTo>
                <a:lnTo>
                  <a:pt x="0" y="543381"/>
                </a:lnTo>
                <a:lnTo>
                  <a:pt x="71" y="594360"/>
                </a:lnTo>
                <a:lnTo>
                  <a:pt x="3119" y="661416"/>
                </a:lnTo>
                <a:lnTo>
                  <a:pt x="9215" y="731519"/>
                </a:lnTo>
                <a:lnTo>
                  <a:pt x="11770" y="731519"/>
                </a:lnTo>
                <a:lnTo>
                  <a:pt x="11770" y="562814"/>
                </a:lnTo>
                <a:lnTo>
                  <a:pt x="13018" y="511441"/>
                </a:lnTo>
                <a:lnTo>
                  <a:pt x="16604" y="459370"/>
                </a:lnTo>
                <a:lnTo>
                  <a:pt x="22768" y="407114"/>
                </a:lnTo>
                <a:lnTo>
                  <a:pt x="31756" y="355187"/>
                </a:lnTo>
                <a:lnTo>
                  <a:pt x="43809" y="304101"/>
                </a:lnTo>
                <a:lnTo>
                  <a:pt x="59171" y="254369"/>
                </a:lnTo>
                <a:lnTo>
                  <a:pt x="78085" y="206505"/>
                </a:lnTo>
                <a:lnTo>
                  <a:pt x="100793" y="161021"/>
                </a:lnTo>
                <a:lnTo>
                  <a:pt x="127540" y="118431"/>
                </a:lnTo>
                <a:lnTo>
                  <a:pt x="158567" y="79247"/>
                </a:lnTo>
                <a:lnTo>
                  <a:pt x="170759" y="69494"/>
                </a:lnTo>
                <a:lnTo>
                  <a:pt x="170759" y="67055"/>
                </a:lnTo>
                <a:lnTo>
                  <a:pt x="184391" y="58535"/>
                </a:lnTo>
                <a:close/>
              </a:path>
              <a:path w="287019" h="731520">
                <a:moveTo>
                  <a:pt x="21407" y="731519"/>
                </a:moveTo>
                <a:lnTo>
                  <a:pt x="15311" y="661416"/>
                </a:lnTo>
                <a:lnTo>
                  <a:pt x="12615" y="612977"/>
                </a:lnTo>
                <a:lnTo>
                  <a:pt x="11770" y="562814"/>
                </a:lnTo>
                <a:lnTo>
                  <a:pt x="11770" y="731519"/>
                </a:lnTo>
                <a:lnTo>
                  <a:pt x="21407" y="731519"/>
                </a:lnTo>
                <a:close/>
              </a:path>
              <a:path w="287019" h="731520">
                <a:moveTo>
                  <a:pt x="286583" y="6095"/>
                </a:moveTo>
                <a:lnTo>
                  <a:pt x="158567" y="0"/>
                </a:lnTo>
                <a:lnTo>
                  <a:pt x="179912" y="48381"/>
                </a:lnTo>
                <a:lnTo>
                  <a:pt x="189047" y="42671"/>
                </a:lnTo>
                <a:lnTo>
                  <a:pt x="195143" y="51815"/>
                </a:lnTo>
                <a:lnTo>
                  <a:pt x="195143" y="82905"/>
                </a:lnTo>
                <a:lnTo>
                  <a:pt x="204287" y="103631"/>
                </a:lnTo>
                <a:lnTo>
                  <a:pt x="286583" y="6095"/>
                </a:lnTo>
                <a:close/>
              </a:path>
              <a:path w="287019" h="731520">
                <a:moveTo>
                  <a:pt x="173807" y="67055"/>
                </a:moveTo>
                <a:lnTo>
                  <a:pt x="170759" y="67055"/>
                </a:lnTo>
                <a:lnTo>
                  <a:pt x="170759" y="69494"/>
                </a:lnTo>
                <a:lnTo>
                  <a:pt x="173807" y="67055"/>
                </a:lnTo>
                <a:close/>
              </a:path>
              <a:path w="287019" h="731520">
                <a:moveTo>
                  <a:pt x="195143" y="51815"/>
                </a:moveTo>
                <a:lnTo>
                  <a:pt x="189047" y="42671"/>
                </a:lnTo>
                <a:lnTo>
                  <a:pt x="179912" y="48381"/>
                </a:lnTo>
                <a:lnTo>
                  <a:pt x="184391" y="58535"/>
                </a:lnTo>
                <a:lnTo>
                  <a:pt x="195143" y="51815"/>
                </a:lnTo>
                <a:close/>
              </a:path>
              <a:path w="287019" h="731520">
                <a:moveTo>
                  <a:pt x="195143" y="82905"/>
                </a:moveTo>
                <a:lnTo>
                  <a:pt x="195143" y="51815"/>
                </a:lnTo>
                <a:lnTo>
                  <a:pt x="184391" y="58535"/>
                </a:lnTo>
                <a:lnTo>
                  <a:pt x="195143" y="829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2418588"/>
            <a:ext cx="746760" cy="515620"/>
          </a:xfrm>
          <a:custGeom>
            <a:avLst/>
            <a:gdLst/>
            <a:ahLst/>
            <a:cxnLst/>
            <a:rect l="l" t="t" r="r" b="b"/>
            <a:pathLst>
              <a:path w="746760" h="515619">
                <a:moveTo>
                  <a:pt x="634655" y="60530"/>
                </a:moveTo>
                <a:lnTo>
                  <a:pt x="576071" y="60960"/>
                </a:lnTo>
                <a:lnTo>
                  <a:pt x="502919" y="79248"/>
                </a:lnTo>
                <a:lnTo>
                  <a:pt x="435863" y="100584"/>
                </a:lnTo>
                <a:lnTo>
                  <a:pt x="368807" y="124968"/>
                </a:lnTo>
                <a:lnTo>
                  <a:pt x="307847" y="152400"/>
                </a:lnTo>
                <a:lnTo>
                  <a:pt x="277367" y="167640"/>
                </a:lnTo>
                <a:lnTo>
                  <a:pt x="249935" y="179832"/>
                </a:lnTo>
                <a:lnTo>
                  <a:pt x="222503" y="195072"/>
                </a:lnTo>
                <a:lnTo>
                  <a:pt x="198119" y="213360"/>
                </a:lnTo>
                <a:lnTo>
                  <a:pt x="173735" y="228600"/>
                </a:lnTo>
                <a:lnTo>
                  <a:pt x="149351" y="246888"/>
                </a:lnTo>
                <a:lnTo>
                  <a:pt x="128015" y="262128"/>
                </a:lnTo>
                <a:lnTo>
                  <a:pt x="91439" y="298704"/>
                </a:lnTo>
                <a:lnTo>
                  <a:pt x="59916" y="333627"/>
                </a:lnTo>
                <a:lnTo>
                  <a:pt x="31408" y="379533"/>
                </a:lnTo>
                <a:lnTo>
                  <a:pt x="10056" y="429220"/>
                </a:lnTo>
                <a:lnTo>
                  <a:pt x="0" y="475488"/>
                </a:lnTo>
                <a:lnTo>
                  <a:pt x="0" y="493776"/>
                </a:lnTo>
                <a:lnTo>
                  <a:pt x="3047" y="515112"/>
                </a:lnTo>
                <a:lnTo>
                  <a:pt x="12191" y="512064"/>
                </a:lnTo>
                <a:lnTo>
                  <a:pt x="12191" y="475488"/>
                </a:lnTo>
                <a:lnTo>
                  <a:pt x="15239" y="454152"/>
                </a:lnTo>
                <a:lnTo>
                  <a:pt x="18287" y="435864"/>
                </a:lnTo>
                <a:lnTo>
                  <a:pt x="24383" y="417576"/>
                </a:lnTo>
                <a:lnTo>
                  <a:pt x="42671" y="381000"/>
                </a:lnTo>
                <a:lnTo>
                  <a:pt x="54863" y="362712"/>
                </a:lnTo>
                <a:lnTo>
                  <a:pt x="67055" y="341376"/>
                </a:lnTo>
                <a:lnTo>
                  <a:pt x="137159" y="271272"/>
                </a:lnTo>
                <a:lnTo>
                  <a:pt x="158495" y="256032"/>
                </a:lnTo>
                <a:lnTo>
                  <a:pt x="179831" y="237744"/>
                </a:lnTo>
                <a:lnTo>
                  <a:pt x="228599" y="207264"/>
                </a:lnTo>
                <a:lnTo>
                  <a:pt x="310895" y="161544"/>
                </a:lnTo>
                <a:lnTo>
                  <a:pt x="371855" y="134111"/>
                </a:lnTo>
                <a:lnTo>
                  <a:pt x="438911" y="109727"/>
                </a:lnTo>
                <a:lnTo>
                  <a:pt x="505967" y="88392"/>
                </a:lnTo>
                <a:lnTo>
                  <a:pt x="579119" y="73152"/>
                </a:lnTo>
                <a:lnTo>
                  <a:pt x="634655" y="60530"/>
                </a:lnTo>
                <a:close/>
              </a:path>
              <a:path w="746760" h="515619">
                <a:moveTo>
                  <a:pt x="746760" y="36575"/>
                </a:moveTo>
                <a:lnTo>
                  <a:pt x="624840" y="0"/>
                </a:lnTo>
                <a:lnTo>
                  <a:pt x="633045" y="50601"/>
                </a:lnTo>
                <a:lnTo>
                  <a:pt x="643127" y="48768"/>
                </a:lnTo>
                <a:lnTo>
                  <a:pt x="646176" y="57912"/>
                </a:lnTo>
                <a:lnTo>
                  <a:pt x="646176" y="110534"/>
                </a:lnTo>
                <a:lnTo>
                  <a:pt x="746760" y="36575"/>
                </a:lnTo>
                <a:close/>
              </a:path>
              <a:path w="746760" h="515619">
                <a:moveTo>
                  <a:pt x="646176" y="57912"/>
                </a:moveTo>
                <a:lnTo>
                  <a:pt x="643127" y="48768"/>
                </a:lnTo>
                <a:lnTo>
                  <a:pt x="633045" y="50601"/>
                </a:lnTo>
                <a:lnTo>
                  <a:pt x="634655" y="60530"/>
                </a:lnTo>
                <a:lnTo>
                  <a:pt x="646176" y="57912"/>
                </a:lnTo>
                <a:close/>
              </a:path>
              <a:path w="746760" h="515619">
                <a:moveTo>
                  <a:pt x="646176" y="110534"/>
                </a:moveTo>
                <a:lnTo>
                  <a:pt x="646176" y="57912"/>
                </a:lnTo>
                <a:lnTo>
                  <a:pt x="634655" y="60530"/>
                </a:lnTo>
                <a:lnTo>
                  <a:pt x="643127" y="112775"/>
                </a:lnTo>
                <a:lnTo>
                  <a:pt x="646176" y="1105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5167" y="3326891"/>
            <a:ext cx="567055" cy="570230"/>
          </a:xfrm>
          <a:custGeom>
            <a:avLst/>
            <a:gdLst/>
            <a:ahLst/>
            <a:cxnLst/>
            <a:rect l="l" t="t" r="r" b="b"/>
            <a:pathLst>
              <a:path w="567055" h="570229">
                <a:moveTo>
                  <a:pt x="112776" y="118871"/>
                </a:moveTo>
                <a:lnTo>
                  <a:pt x="64008" y="0"/>
                </a:lnTo>
                <a:lnTo>
                  <a:pt x="0" y="109727"/>
                </a:lnTo>
                <a:lnTo>
                  <a:pt x="51816" y="113929"/>
                </a:lnTo>
                <a:lnTo>
                  <a:pt x="51816" y="103631"/>
                </a:lnTo>
                <a:lnTo>
                  <a:pt x="64008" y="103631"/>
                </a:lnTo>
                <a:lnTo>
                  <a:pt x="64008" y="114917"/>
                </a:lnTo>
                <a:lnTo>
                  <a:pt x="112776" y="118871"/>
                </a:lnTo>
                <a:close/>
              </a:path>
              <a:path w="567055" h="570229">
                <a:moveTo>
                  <a:pt x="64008" y="114917"/>
                </a:moveTo>
                <a:lnTo>
                  <a:pt x="64008" y="103631"/>
                </a:lnTo>
                <a:lnTo>
                  <a:pt x="51816" y="103631"/>
                </a:lnTo>
                <a:lnTo>
                  <a:pt x="51816" y="113929"/>
                </a:lnTo>
                <a:lnTo>
                  <a:pt x="64008" y="114917"/>
                </a:lnTo>
                <a:close/>
              </a:path>
              <a:path w="567055" h="570229">
                <a:moveTo>
                  <a:pt x="566928" y="557783"/>
                </a:moveTo>
                <a:lnTo>
                  <a:pt x="505968" y="536447"/>
                </a:lnTo>
                <a:lnTo>
                  <a:pt x="466276" y="521106"/>
                </a:lnTo>
                <a:lnTo>
                  <a:pt x="425258" y="502534"/>
                </a:lnTo>
                <a:lnTo>
                  <a:pt x="383544" y="480915"/>
                </a:lnTo>
                <a:lnTo>
                  <a:pt x="341767" y="456430"/>
                </a:lnTo>
                <a:lnTo>
                  <a:pt x="300557" y="429262"/>
                </a:lnTo>
                <a:lnTo>
                  <a:pt x="260546" y="399592"/>
                </a:lnTo>
                <a:lnTo>
                  <a:pt x="222364" y="367603"/>
                </a:lnTo>
                <a:lnTo>
                  <a:pt x="186644" y="333477"/>
                </a:lnTo>
                <a:lnTo>
                  <a:pt x="154016" y="297395"/>
                </a:lnTo>
                <a:lnTo>
                  <a:pt x="125112" y="259541"/>
                </a:lnTo>
                <a:lnTo>
                  <a:pt x="100563" y="220095"/>
                </a:lnTo>
                <a:lnTo>
                  <a:pt x="81001" y="179241"/>
                </a:lnTo>
                <a:lnTo>
                  <a:pt x="67056" y="137159"/>
                </a:lnTo>
                <a:lnTo>
                  <a:pt x="64008" y="115823"/>
                </a:lnTo>
                <a:lnTo>
                  <a:pt x="64008" y="114917"/>
                </a:lnTo>
                <a:lnTo>
                  <a:pt x="51816" y="113929"/>
                </a:lnTo>
                <a:lnTo>
                  <a:pt x="51816" y="118871"/>
                </a:lnTo>
                <a:lnTo>
                  <a:pt x="57912" y="140207"/>
                </a:lnTo>
                <a:lnTo>
                  <a:pt x="60960" y="161544"/>
                </a:lnTo>
                <a:lnTo>
                  <a:pt x="90449" y="224061"/>
                </a:lnTo>
                <a:lnTo>
                  <a:pt x="128016" y="283464"/>
                </a:lnTo>
                <a:lnTo>
                  <a:pt x="158496" y="320040"/>
                </a:lnTo>
                <a:lnTo>
                  <a:pt x="195072" y="359664"/>
                </a:lnTo>
                <a:lnTo>
                  <a:pt x="231199" y="390420"/>
                </a:lnTo>
                <a:lnTo>
                  <a:pt x="270614" y="420965"/>
                </a:lnTo>
                <a:lnTo>
                  <a:pt x="312358" y="450308"/>
                </a:lnTo>
                <a:lnTo>
                  <a:pt x="355470" y="477457"/>
                </a:lnTo>
                <a:lnTo>
                  <a:pt x="398990" y="501421"/>
                </a:lnTo>
                <a:lnTo>
                  <a:pt x="441960" y="521208"/>
                </a:lnTo>
                <a:lnTo>
                  <a:pt x="502920" y="548640"/>
                </a:lnTo>
                <a:lnTo>
                  <a:pt x="563880" y="569976"/>
                </a:lnTo>
                <a:lnTo>
                  <a:pt x="566928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6416" y="2616707"/>
            <a:ext cx="257175" cy="1219200"/>
          </a:xfrm>
          <a:custGeom>
            <a:avLst/>
            <a:gdLst/>
            <a:ahLst/>
            <a:cxnLst/>
            <a:rect l="l" t="t" r="r" b="b"/>
            <a:pathLst>
              <a:path w="257175" h="1219200">
                <a:moveTo>
                  <a:pt x="46778" y="88182"/>
                </a:moveTo>
                <a:lnTo>
                  <a:pt x="16159" y="143256"/>
                </a:lnTo>
                <a:lnTo>
                  <a:pt x="6114" y="193876"/>
                </a:lnTo>
                <a:lnTo>
                  <a:pt x="1009" y="248107"/>
                </a:lnTo>
                <a:lnTo>
                  <a:pt x="0" y="304209"/>
                </a:lnTo>
                <a:lnTo>
                  <a:pt x="2242" y="360442"/>
                </a:lnTo>
                <a:lnTo>
                  <a:pt x="6894" y="415067"/>
                </a:lnTo>
                <a:lnTo>
                  <a:pt x="10777" y="447096"/>
                </a:lnTo>
                <a:lnTo>
                  <a:pt x="10777" y="268495"/>
                </a:lnTo>
                <a:lnTo>
                  <a:pt x="13559" y="217872"/>
                </a:lnTo>
                <a:lnTo>
                  <a:pt x="21064" y="167880"/>
                </a:lnTo>
                <a:lnTo>
                  <a:pt x="34447" y="118872"/>
                </a:lnTo>
                <a:lnTo>
                  <a:pt x="40543" y="97536"/>
                </a:lnTo>
                <a:lnTo>
                  <a:pt x="46778" y="88182"/>
                </a:lnTo>
                <a:close/>
              </a:path>
              <a:path w="257175" h="1219200">
                <a:moveTo>
                  <a:pt x="119791" y="0"/>
                </a:moveTo>
                <a:lnTo>
                  <a:pt x="919" y="45719"/>
                </a:lnTo>
                <a:lnTo>
                  <a:pt x="38611" y="80620"/>
                </a:lnTo>
                <a:lnTo>
                  <a:pt x="43591" y="73152"/>
                </a:lnTo>
                <a:lnTo>
                  <a:pt x="52735" y="79247"/>
                </a:lnTo>
                <a:lnTo>
                  <a:pt x="52735" y="93697"/>
                </a:lnTo>
                <a:lnTo>
                  <a:pt x="83215" y="121919"/>
                </a:lnTo>
                <a:lnTo>
                  <a:pt x="119791" y="0"/>
                </a:lnTo>
                <a:close/>
              </a:path>
              <a:path w="257175" h="1219200">
                <a:moveTo>
                  <a:pt x="256951" y="1213104"/>
                </a:moveTo>
                <a:lnTo>
                  <a:pt x="211231" y="1106424"/>
                </a:lnTo>
                <a:lnTo>
                  <a:pt x="168559" y="996696"/>
                </a:lnTo>
                <a:lnTo>
                  <a:pt x="147223" y="944880"/>
                </a:lnTo>
                <a:lnTo>
                  <a:pt x="128935" y="893063"/>
                </a:lnTo>
                <a:lnTo>
                  <a:pt x="98455" y="789432"/>
                </a:lnTo>
                <a:lnTo>
                  <a:pt x="83215" y="740664"/>
                </a:lnTo>
                <a:lnTo>
                  <a:pt x="58831" y="643128"/>
                </a:lnTo>
                <a:lnTo>
                  <a:pt x="46639" y="597408"/>
                </a:lnTo>
                <a:lnTo>
                  <a:pt x="37495" y="551688"/>
                </a:lnTo>
                <a:lnTo>
                  <a:pt x="19207" y="420623"/>
                </a:lnTo>
                <a:lnTo>
                  <a:pt x="14756" y="370223"/>
                </a:lnTo>
                <a:lnTo>
                  <a:pt x="11561" y="319396"/>
                </a:lnTo>
                <a:lnTo>
                  <a:pt x="10777" y="268495"/>
                </a:lnTo>
                <a:lnTo>
                  <a:pt x="10777" y="447096"/>
                </a:lnTo>
                <a:lnTo>
                  <a:pt x="13111" y="466344"/>
                </a:lnTo>
                <a:lnTo>
                  <a:pt x="19207" y="509016"/>
                </a:lnTo>
                <a:lnTo>
                  <a:pt x="28351" y="554736"/>
                </a:lnTo>
                <a:lnTo>
                  <a:pt x="38297" y="607665"/>
                </a:lnTo>
                <a:lnTo>
                  <a:pt x="49513" y="658838"/>
                </a:lnTo>
                <a:lnTo>
                  <a:pt x="61913" y="708671"/>
                </a:lnTo>
                <a:lnTo>
                  <a:pt x="75410" y="757579"/>
                </a:lnTo>
                <a:lnTo>
                  <a:pt x="89919" y="805978"/>
                </a:lnTo>
                <a:lnTo>
                  <a:pt x="105355" y="854283"/>
                </a:lnTo>
                <a:lnTo>
                  <a:pt x="121632" y="902910"/>
                </a:lnTo>
                <a:lnTo>
                  <a:pt x="156367" y="1002792"/>
                </a:lnTo>
                <a:lnTo>
                  <a:pt x="199039" y="1109472"/>
                </a:lnTo>
                <a:lnTo>
                  <a:pt x="247807" y="1219200"/>
                </a:lnTo>
                <a:lnTo>
                  <a:pt x="256951" y="1213104"/>
                </a:lnTo>
                <a:close/>
              </a:path>
              <a:path w="257175" h="1219200">
                <a:moveTo>
                  <a:pt x="52735" y="79247"/>
                </a:moveTo>
                <a:lnTo>
                  <a:pt x="43591" y="73152"/>
                </a:lnTo>
                <a:lnTo>
                  <a:pt x="38611" y="80620"/>
                </a:lnTo>
                <a:lnTo>
                  <a:pt x="46778" y="88182"/>
                </a:lnTo>
                <a:lnTo>
                  <a:pt x="52735" y="79247"/>
                </a:lnTo>
                <a:close/>
              </a:path>
              <a:path w="257175" h="1219200">
                <a:moveTo>
                  <a:pt x="52735" y="93697"/>
                </a:moveTo>
                <a:lnTo>
                  <a:pt x="52735" y="79247"/>
                </a:lnTo>
                <a:lnTo>
                  <a:pt x="46778" y="88182"/>
                </a:lnTo>
                <a:lnTo>
                  <a:pt x="52735" y="9369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3269" y="3186137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0664" y="2363723"/>
            <a:ext cx="957580" cy="1445260"/>
          </a:xfrm>
          <a:custGeom>
            <a:avLst/>
            <a:gdLst/>
            <a:ahLst/>
            <a:cxnLst/>
            <a:rect l="l" t="t" r="r" b="b"/>
            <a:pathLst>
              <a:path w="957580" h="1445260">
                <a:moveTo>
                  <a:pt x="850882" y="58764"/>
                </a:moveTo>
                <a:lnTo>
                  <a:pt x="847524" y="49723"/>
                </a:lnTo>
                <a:lnTo>
                  <a:pt x="841247" y="51815"/>
                </a:lnTo>
                <a:lnTo>
                  <a:pt x="731519" y="100583"/>
                </a:lnTo>
                <a:lnTo>
                  <a:pt x="688790" y="125012"/>
                </a:lnTo>
                <a:lnTo>
                  <a:pt x="646528" y="150077"/>
                </a:lnTo>
                <a:lnTo>
                  <a:pt x="605008" y="176202"/>
                </a:lnTo>
                <a:lnTo>
                  <a:pt x="564508" y="203812"/>
                </a:lnTo>
                <a:lnTo>
                  <a:pt x="525306" y="233328"/>
                </a:lnTo>
                <a:lnTo>
                  <a:pt x="487679" y="265175"/>
                </a:lnTo>
                <a:lnTo>
                  <a:pt x="441959" y="301751"/>
                </a:lnTo>
                <a:lnTo>
                  <a:pt x="399287" y="341375"/>
                </a:lnTo>
                <a:lnTo>
                  <a:pt x="359663" y="384047"/>
                </a:lnTo>
                <a:lnTo>
                  <a:pt x="286511" y="469391"/>
                </a:lnTo>
                <a:lnTo>
                  <a:pt x="249935" y="515111"/>
                </a:lnTo>
                <a:lnTo>
                  <a:pt x="219455" y="563879"/>
                </a:lnTo>
                <a:lnTo>
                  <a:pt x="188975" y="609599"/>
                </a:lnTo>
                <a:lnTo>
                  <a:pt x="158495" y="661415"/>
                </a:lnTo>
                <a:lnTo>
                  <a:pt x="135953" y="705394"/>
                </a:lnTo>
                <a:lnTo>
                  <a:pt x="115122" y="750149"/>
                </a:lnTo>
                <a:lnTo>
                  <a:pt x="96006" y="795621"/>
                </a:lnTo>
                <a:lnTo>
                  <a:pt x="78608" y="841750"/>
                </a:lnTo>
                <a:lnTo>
                  <a:pt x="62933" y="888474"/>
                </a:lnTo>
                <a:lnTo>
                  <a:pt x="48984" y="935734"/>
                </a:lnTo>
                <a:lnTo>
                  <a:pt x="36765" y="983470"/>
                </a:lnTo>
                <a:lnTo>
                  <a:pt x="26280" y="1031621"/>
                </a:lnTo>
                <a:lnTo>
                  <a:pt x="17533" y="1080128"/>
                </a:lnTo>
                <a:lnTo>
                  <a:pt x="10528" y="1128929"/>
                </a:lnTo>
                <a:lnTo>
                  <a:pt x="5268" y="1177965"/>
                </a:lnTo>
                <a:lnTo>
                  <a:pt x="1757" y="1227176"/>
                </a:lnTo>
                <a:lnTo>
                  <a:pt x="0" y="1276501"/>
                </a:lnTo>
                <a:lnTo>
                  <a:pt x="0" y="1325893"/>
                </a:lnTo>
                <a:lnTo>
                  <a:pt x="3047" y="1383792"/>
                </a:lnTo>
                <a:lnTo>
                  <a:pt x="9143" y="1444752"/>
                </a:lnTo>
                <a:lnTo>
                  <a:pt x="12191" y="1444752"/>
                </a:lnTo>
                <a:lnTo>
                  <a:pt x="12191" y="1267967"/>
                </a:lnTo>
                <a:lnTo>
                  <a:pt x="14014" y="1217680"/>
                </a:lnTo>
                <a:lnTo>
                  <a:pt x="17508" y="1169971"/>
                </a:lnTo>
                <a:lnTo>
                  <a:pt x="22702" y="1123669"/>
                </a:lnTo>
                <a:lnTo>
                  <a:pt x="29624" y="1077597"/>
                </a:lnTo>
                <a:lnTo>
                  <a:pt x="38303" y="1030584"/>
                </a:lnTo>
                <a:lnTo>
                  <a:pt x="48767" y="981456"/>
                </a:lnTo>
                <a:lnTo>
                  <a:pt x="64007" y="926591"/>
                </a:lnTo>
                <a:lnTo>
                  <a:pt x="79247" y="874776"/>
                </a:lnTo>
                <a:lnTo>
                  <a:pt x="97535" y="819911"/>
                </a:lnTo>
                <a:lnTo>
                  <a:pt x="118871" y="768095"/>
                </a:lnTo>
                <a:lnTo>
                  <a:pt x="143255" y="716279"/>
                </a:lnTo>
                <a:lnTo>
                  <a:pt x="170687" y="667511"/>
                </a:lnTo>
                <a:lnTo>
                  <a:pt x="198119" y="615695"/>
                </a:lnTo>
                <a:lnTo>
                  <a:pt x="228599" y="569976"/>
                </a:lnTo>
                <a:lnTo>
                  <a:pt x="259079" y="521207"/>
                </a:lnTo>
                <a:lnTo>
                  <a:pt x="295655" y="475488"/>
                </a:lnTo>
                <a:lnTo>
                  <a:pt x="368807" y="390143"/>
                </a:lnTo>
                <a:lnTo>
                  <a:pt x="408431" y="350519"/>
                </a:lnTo>
                <a:lnTo>
                  <a:pt x="493775" y="271271"/>
                </a:lnTo>
                <a:lnTo>
                  <a:pt x="539495" y="237743"/>
                </a:lnTo>
                <a:lnTo>
                  <a:pt x="585215" y="201167"/>
                </a:lnTo>
                <a:lnTo>
                  <a:pt x="633983" y="170687"/>
                </a:lnTo>
                <a:lnTo>
                  <a:pt x="685799" y="140207"/>
                </a:lnTo>
                <a:lnTo>
                  <a:pt x="789431" y="85343"/>
                </a:lnTo>
                <a:lnTo>
                  <a:pt x="844295" y="60959"/>
                </a:lnTo>
                <a:lnTo>
                  <a:pt x="850882" y="58764"/>
                </a:lnTo>
                <a:close/>
              </a:path>
              <a:path w="957580" h="1445260">
                <a:moveTo>
                  <a:pt x="21335" y="1444752"/>
                </a:moveTo>
                <a:lnTo>
                  <a:pt x="15239" y="1383792"/>
                </a:lnTo>
                <a:lnTo>
                  <a:pt x="12191" y="1325880"/>
                </a:lnTo>
                <a:lnTo>
                  <a:pt x="12191" y="1444752"/>
                </a:lnTo>
                <a:lnTo>
                  <a:pt x="21335" y="1444752"/>
                </a:lnTo>
                <a:close/>
              </a:path>
              <a:path w="957580" h="1445260">
                <a:moveTo>
                  <a:pt x="957071" y="15239"/>
                </a:moveTo>
                <a:lnTo>
                  <a:pt x="829055" y="0"/>
                </a:lnTo>
                <a:lnTo>
                  <a:pt x="847524" y="49723"/>
                </a:lnTo>
                <a:lnTo>
                  <a:pt x="859535" y="45719"/>
                </a:lnTo>
                <a:lnTo>
                  <a:pt x="862583" y="54863"/>
                </a:lnTo>
                <a:lnTo>
                  <a:pt x="862583" y="90267"/>
                </a:lnTo>
                <a:lnTo>
                  <a:pt x="868679" y="106679"/>
                </a:lnTo>
                <a:lnTo>
                  <a:pt x="957071" y="15239"/>
                </a:lnTo>
                <a:close/>
              </a:path>
              <a:path w="957580" h="1445260">
                <a:moveTo>
                  <a:pt x="862583" y="54863"/>
                </a:moveTo>
                <a:lnTo>
                  <a:pt x="859535" y="45719"/>
                </a:lnTo>
                <a:lnTo>
                  <a:pt x="847524" y="49723"/>
                </a:lnTo>
                <a:lnTo>
                  <a:pt x="850882" y="58764"/>
                </a:lnTo>
                <a:lnTo>
                  <a:pt x="862583" y="54863"/>
                </a:lnTo>
                <a:close/>
              </a:path>
              <a:path w="957580" h="1445260">
                <a:moveTo>
                  <a:pt x="862583" y="90267"/>
                </a:moveTo>
                <a:lnTo>
                  <a:pt x="862583" y="54863"/>
                </a:lnTo>
                <a:lnTo>
                  <a:pt x="850882" y="58764"/>
                </a:lnTo>
                <a:lnTo>
                  <a:pt x="862583" y="902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85684" y="2476004"/>
            <a:ext cx="814705" cy="1090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20"/>
              </a:spcBef>
              <a:tabLst>
                <a:tab pos="649605" algn="l"/>
              </a:tabLst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	</a:t>
            </a:r>
            <a:r>
              <a:rPr sz="1875" spc="7" baseline="2222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875" baseline="2222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2800"/>
              </a:lnSpc>
              <a:spcBef>
                <a:spcPts val="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Products</a:t>
            </a:r>
            <a:r>
              <a:rPr sz="1400" b="1" spc="-130" dirty="0">
                <a:solidFill>
                  <a:srgbClr val="CC6500"/>
                </a:solidFill>
                <a:latin typeface="Bradley Hand ITC"/>
                <a:cs typeface="Bradley Hand ITC"/>
              </a:rPr>
              <a:t> 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/  </a:t>
            </a: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Services</a:t>
            </a:r>
            <a:endParaRPr sz="1400">
              <a:latin typeface="Bradley Hand ITC"/>
              <a:cs typeface="Bradley Hand ITC"/>
            </a:endParaRPr>
          </a:p>
          <a:p>
            <a:pPr marR="132080" algn="r">
              <a:lnSpc>
                <a:spcPct val="100000"/>
              </a:lnSpc>
              <a:spcBef>
                <a:spcPts val="484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9500" y="2710713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5727" y="3524503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975" y="3792591"/>
            <a:ext cx="781685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Resources</a:t>
            </a:r>
            <a:endParaRPr sz="1400">
              <a:latin typeface="Bradley Hand ITC"/>
              <a:cs typeface="Bradley Hand ITC"/>
            </a:endParaRPr>
          </a:p>
          <a:p>
            <a:pPr marL="6413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0808" y="3755943"/>
            <a:ext cx="922019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Capabilities</a:t>
            </a:r>
            <a:endParaRPr sz="1400">
              <a:latin typeface="Bradley Hand ITC"/>
              <a:cs typeface="Bradley Hand ITC"/>
            </a:endParaRPr>
          </a:p>
          <a:p>
            <a:pPr marL="12509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2071" y="466765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1954" y="3817200"/>
            <a:ext cx="670560" cy="446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Revenue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1371" y="2744304"/>
            <a:ext cx="528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marL="82550">
              <a:lnSpc>
                <a:spcPts val="1585"/>
              </a:lnSpc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Sales</a:t>
            </a:r>
            <a:endParaRPr sz="1400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3157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Examples of Business</a:t>
            </a:r>
            <a:r>
              <a:rPr spc="-65" dirty="0"/>
              <a:t> </a:t>
            </a:r>
            <a:r>
              <a:rPr dirty="0"/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028700"/>
            <a:ext cx="7577455" cy="33647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testing</a:t>
            </a:r>
            <a:endParaRPr sz="1600" dirty="0">
              <a:latin typeface="Arial"/>
              <a:cs typeface="Arial"/>
            </a:endParaRPr>
          </a:p>
          <a:p>
            <a:pPr marL="557530" marR="463550" indent="-285750">
              <a:lnSpc>
                <a:spcPct val="101200"/>
              </a:lnSpc>
              <a:spcBef>
                <a:spcPts val="12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Decreasing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number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steps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website</a:t>
            </a:r>
            <a:r>
              <a:rPr sz="1600" spc="-5" dirty="0">
                <a:latin typeface="Arial"/>
                <a:cs typeface="Arial"/>
              </a:rPr>
              <a:t> 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increase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</a:t>
            </a:r>
            <a:r>
              <a:rPr sz="1600" spc="10" dirty="0">
                <a:latin typeface="Arial"/>
                <a:cs typeface="Arial"/>
              </a:rPr>
              <a:t>number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Segmentation/classification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common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characteristics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different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groups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customers?”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Prediction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“Will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customer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become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profitable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customer?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so,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profitable?”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Many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causal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questions: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“What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happen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if…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…I </a:t>
            </a:r>
            <a:r>
              <a:rPr sz="1600" spc="0" dirty="0">
                <a:latin typeface="Arial"/>
                <a:cs typeface="Arial"/>
              </a:rPr>
              <a:t>showed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ad?”</a:t>
            </a:r>
            <a:endParaRPr sz="1600" dirty="0">
              <a:latin typeface="Arial"/>
              <a:cs typeface="Arial"/>
            </a:endParaRPr>
          </a:p>
          <a:p>
            <a:pPr marL="298451" marR="5080" indent="-285750">
              <a:lnSpc>
                <a:spcPts val="1939"/>
              </a:lnSpc>
              <a:spcBef>
                <a:spcPts val="134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It’s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easier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ask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correlation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questions: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“What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happened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past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showed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1600" b="1" spc="-1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ad?”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7470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Translating </a:t>
            </a:r>
            <a:r>
              <a:rPr spc="0" dirty="0"/>
              <a:t>Business Questions </a:t>
            </a:r>
            <a:r>
              <a:rPr dirty="0"/>
              <a:t>Into </a:t>
            </a:r>
            <a:r>
              <a:rPr spc="0" dirty="0"/>
              <a:t>Data Mining</a:t>
            </a:r>
            <a:r>
              <a:rPr spc="-85" dirty="0"/>
              <a:t> </a:t>
            </a:r>
            <a:r>
              <a:rPr spc="0" dirty="0"/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871" y="1181100"/>
            <a:ext cx="7529830" cy="441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Hone each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until</a:t>
            </a:r>
            <a:r>
              <a:rPr sz="1600" b="1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they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as narrow a scope as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possible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Contain </a:t>
            </a:r>
            <a:r>
              <a:rPr sz="1600" spc="0" dirty="0">
                <a:latin typeface="Arial"/>
                <a:cs typeface="Arial"/>
              </a:rPr>
              <a:t>explicitly </a:t>
            </a:r>
            <a:r>
              <a:rPr sz="1600" spc="5" dirty="0">
                <a:latin typeface="Arial"/>
                <a:cs typeface="Arial"/>
              </a:rPr>
              <a:t>quantitative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clauses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ranked by </a:t>
            </a:r>
            <a:r>
              <a:rPr sz="1600" spc="5" dirty="0">
                <a:latin typeface="Arial"/>
                <a:cs typeface="Arial"/>
              </a:rPr>
              <a:t>relative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value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potentially answerable </a:t>
            </a:r>
            <a:r>
              <a:rPr sz="1600" spc="10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the available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271780" marR="808990" indent="-635">
              <a:lnSpc>
                <a:spcPct val="101200"/>
              </a:lnSpc>
              <a:spcBef>
                <a:spcPts val="140"/>
              </a:spcBef>
            </a:pPr>
            <a:r>
              <a:rPr sz="1600" i="1" spc="10" dirty="0">
                <a:latin typeface="Arial"/>
                <a:cs typeface="Arial"/>
              </a:rPr>
              <a:t>“Can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we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extract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additional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revenue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from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the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logs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of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user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activity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our  website?”</a:t>
            </a:r>
            <a:endParaRPr sz="16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250"/>
              </a:spcBef>
            </a:pPr>
            <a:r>
              <a:rPr sz="1600" spc="15" dirty="0">
                <a:latin typeface="Arial"/>
                <a:cs typeface="Arial"/>
              </a:rPr>
              <a:t>may </a:t>
            </a:r>
            <a:r>
              <a:rPr sz="1600" spc="10" dirty="0">
                <a:latin typeface="Arial"/>
                <a:cs typeface="Arial"/>
              </a:rPr>
              <a:t>be honed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to…</a:t>
            </a:r>
            <a:endParaRPr sz="1600" dirty="0">
              <a:latin typeface="Arial"/>
              <a:cs typeface="Arial"/>
            </a:endParaRPr>
          </a:p>
          <a:p>
            <a:pPr marL="271780" marR="617855">
              <a:lnSpc>
                <a:spcPct val="101200"/>
              </a:lnSpc>
              <a:spcBef>
                <a:spcPts val="1225"/>
              </a:spcBef>
            </a:pPr>
            <a:r>
              <a:rPr sz="1600" i="1" spc="10" dirty="0">
                <a:latin typeface="Arial"/>
                <a:cs typeface="Arial"/>
              </a:rPr>
              <a:t>“Can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we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increase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our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online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conversion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rates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from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1 percent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to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least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2  percent by </a:t>
            </a:r>
            <a:r>
              <a:rPr sz="1600" i="1" spc="5" dirty="0">
                <a:latin typeface="Arial"/>
                <a:cs typeface="Arial"/>
              </a:rPr>
              <a:t>providing targeted</a:t>
            </a:r>
            <a:r>
              <a:rPr sz="1600" i="1" spc="-2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recommendations?”</a:t>
            </a:r>
            <a:endParaRPr sz="16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245"/>
              </a:spcBef>
            </a:pPr>
            <a:r>
              <a:rPr sz="1600" spc="15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might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translated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final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audience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271780" marR="5080">
              <a:lnSpc>
                <a:spcPct val="101200"/>
              </a:lnSpc>
              <a:spcBef>
                <a:spcPts val="1225"/>
              </a:spcBef>
            </a:pPr>
            <a:r>
              <a:rPr sz="1600" i="1" spc="5" dirty="0">
                <a:latin typeface="Arial"/>
                <a:cs typeface="Arial"/>
              </a:rPr>
              <a:t>“An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item-based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recommendation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engine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offers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no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additional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conversion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beyond  what </a:t>
            </a:r>
            <a:r>
              <a:rPr sz="1600" i="1" dirty="0">
                <a:latin typeface="Arial"/>
                <a:cs typeface="Arial"/>
              </a:rPr>
              <a:t>we’re </a:t>
            </a:r>
            <a:r>
              <a:rPr sz="1600" i="1" spc="5" dirty="0">
                <a:latin typeface="Arial"/>
                <a:cs typeface="Arial"/>
              </a:rPr>
              <a:t>already</a:t>
            </a:r>
            <a:r>
              <a:rPr sz="1600" i="1" spc="-10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achieving.”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1623</Words>
  <Application>Microsoft Office PowerPoint</Application>
  <PresentationFormat>Custom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</vt:lpstr>
      <vt:lpstr>Bradley Hand ITC</vt:lpstr>
      <vt:lpstr>Cambria Math</vt:lpstr>
      <vt:lpstr>Century Gothic</vt:lpstr>
      <vt:lpstr>Century Schoolbook</vt:lpstr>
      <vt:lpstr>Times New Roman</vt:lpstr>
      <vt:lpstr>Wingdings</vt:lpstr>
      <vt:lpstr>Wingdings 3</vt:lpstr>
      <vt:lpstr>Wisp</vt:lpstr>
      <vt:lpstr>PowerPoint Presentation</vt:lpstr>
      <vt:lpstr>What is Data Science</vt:lpstr>
      <vt:lpstr>What Are Data Analytic Techniques?</vt:lpstr>
      <vt:lpstr>Approaches for Data Mining Large Data</vt:lpstr>
      <vt:lpstr>Finding Business Questions: Where to Begin?</vt:lpstr>
      <vt:lpstr>Align Data Science Questions to Organizational Strategy</vt:lpstr>
      <vt:lpstr>Concept Maps</vt:lpstr>
      <vt:lpstr>Examples of Business Questions</vt:lpstr>
      <vt:lpstr>Translating Business Questions Into Data Mining Problems</vt:lpstr>
      <vt:lpstr>Data-Driven Decision Making</vt:lpstr>
      <vt:lpstr>Data mining techniques  </vt:lpstr>
      <vt:lpstr>Classification</vt:lpstr>
      <vt:lpstr>Association rules  </vt:lpstr>
      <vt:lpstr>Type I and Type II Errors</vt:lpstr>
      <vt:lpstr>Null Hypothesis vs. Alternate Hypothesis</vt:lpstr>
      <vt:lpstr>Data Collection</vt:lpstr>
      <vt:lpstr>Overview of the Data-Mining Process</vt:lpstr>
      <vt:lpstr>Where Does Data Come From?</vt:lpstr>
      <vt:lpstr>PowerPoint Presentation</vt:lpstr>
      <vt:lpstr>Evaluate What Data Is Available for Your Specific Question</vt:lpstr>
      <vt:lpstr>Combining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Audience</dc:title>
  <cp:lastModifiedBy>Alex Lohfink</cp:lastModifiedBy>
  <cp:revision>5</cp:revision>
  <dcterms:created xsi:type="dcterms:W3CDTF">2017-10-03T08:29:04Z</dcterms:created>
  <dcterms:modified xsi:type="dcterms:W3CDTF">2020-01-12T10:02:23Z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2017-07-18T00:00:00Z</vt:filetime>
  </property>
  <property fmtid="{D5CDD505-2E9C-101B-9397-08002B2CF9AE}" pid="3" name="LastSaved">
    <vt:filetime>2017-10-03T00:00:00Z</vt:filetime>
  </property>
</Properties>
</file>