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9"/>
  </p:notesMasterIdLst>
  <p:sldIdLst>
    <p:sldId id="256" r:id="rId2"/>
    <p:sldId id="257" r:id="rId3"/>
    <p:sldId id="332" r:id="rId4"/>
    <p:sldId id="333" r:id="rId5"/>
    <p:sldId id="335" r:id="rId6"/>
    <p:sldId id="334" r:id="rId7"/>
    <p:sldId id="259" r:id="rId8"/>
    <p:sldId id="260" r:id="rId9"/>
    <p:sldId id="261" r:id="rId10"/>
    <p:sldId id="262" r:id="rId11"/>
    <p:sldId id="263" r:id="rId12"/>
    <p:sldId id="267" r:id="rId13"/>
    <p:sldId id="268" r:id="rId14"/>
    <p:sldId id="270" r:id="rId15"/>
    <p:sldId id="269" r:id="rId16"/>
    <p:sldId id="325" r:id="rId17"/>
    <p:sldId id="271" r:id="rId18"/>
    <p:sldId id="299" r:id="rId19"/>
    <p:sldId id="300" r:id="rId20"/>
    <p:sldId id="324" r:id="rId21"/>
    <p:sldId id="321" r:id="rId22"/>
    <p:sldId id="323" r:id="rId23"/>
    <p:sldId id="322" r:id="rId24"/>
    <p:sldId id="272" r:id="rId25"/>
    <p:sldId id="307" r:id="rId26"/>
    <p:sldId id="308" r:id="rId27"/>
    <p:sldId id="329" r:id="rId28"/>
    <p:sldId id="274" r:id="rId29"/>
    <p:sldId id="275" r:id="rId30"/>
    <p:sldId id="276" r:id="rId31"/>
    <p:sldId id="277" r:id="rId32"/>
    <p:sldId id="281" r:id="rId33"/>
    <p:sldId id="282" r:id="rId34"/>
    <p:sldId id="283" r:id="rId35"/>
    <p:sldId id="284" r:id="rId36"/>
    <p:sldId id="285" r:id="rId37"/>
    <p:sldId id="286" r:id="rId38"/>
    <p:sldId id="288" r:id="rId39"/>
    <p:sldId id="327" r:id="rId40"/>
    <p:sldId id="328" r:id="rId41"/>
    <p:sldId id="312" r:id="rId42"/>
    <p:sldId id="314" r:id="rId43"/>
    <p:sldId id="315" r:id="rId44"/>
    <p:sldId id="289" r:id="rId45"/>
    <p:sldId id="290" r:id="rId46"/>
    <p:sldId id="330" r:id="rId47"/>
    <p:sldId id="331"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GB">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C68C27CC-49CB-4C75-8E8D-DCB094124AC3}" type="datetimeFigureOut">
              <a:rPr lang="en-GB" smtClean="0">
                <a:uFillTx/>
              </a:rPr>
              <a:t>10/12/2018</a:t>
            </a:fld>
            <a:endParaRPr lang="en-GB">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GB">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GB">
              <a:uFillTx/>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GB">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BE1179CB-0F58-4B39-92AB-BCA6784FCFBF}" type="slidenum">
              <a:rPr lang="en-GB" smtClean="0">
                <a:uFillTx/>
              </a:rPr>
              <a:t>‹#›</a:t>
            </a:fld>
            <a:endParaRPr lang="en-GB">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Times New Roman" charset="0"/>
            </a:endParaRPr>
          </a:p>
        </p:txBody>
      </p:sp>
      <p:sp>
        <p:nvSpPr>
          <p:cNvPr id="63492" name="Slide Number Placeholder 3"/>
          <p:cNvSpPr>
            <a:spLocks noGrp="1"/>
          </p:cNvSpPr>
          <p:nvPr>
            <p:ph type="sldNum" sz="quarter" idx="5"/>
          </p:nvPr>
        </p:nvSpPr>
        <p:spPr>
          <a:noFill/>
        </p:spPr>
        <p:txBody>
          <a:bodyPr/>
          <a:lstStyle/>
          <a:p>
            <a:fld id="{73C8098B-61A9-49F1-B0E1-2206AAB43458}" type="slidenum">
              <a:rPr lang="en-US" smtClean="0"/>
              <a:pPr/>
              <a:t>4</a:t>
            </a:fld>
            <a:endParaRPr lang="en-US" smtClean="0"/>
          </a:p>
        </p:txBody>
      </p:sp>
    </p:spTree>
    <p:extLst>
      <p:ext uri="{BB962C8B-B14F-4D97-AF65-F5344CB8AC3E}">
        <p14:creationId xmlns:p14="http://schemas.microsoft.com/office/powerpoint/2010/main" val="30576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a:noFill/>
        </p:spPr>
        <p:txBody>
          <a:bodyPr/>
          <a:lstStyle/>
          <a:p>
            <a:endParaRPr lang="en-US">
              <a:uFillTx/>
              <a:latin typeface="Times New Roman" charset="0"/>
            </a:endParaRPr>
          </a:p>
        </p:txBody>
      </p:sp>
      <p:sp>
        <p:nvSpPr>
          <p:cNvPr id="94212" name="Slide Number Placeholder 3"/>
          <p:cNvSpPr>
            <a:spLocks noGrp="1"/>
          </p:cNvSpPr>
          <p:nvPr>
            <p:ph type="sldNum" sz="quarter" idx="5"/>
          </p:nvPr>
        </p:nvSpPr>
        <p:spPr>
          <a:noFill/>
        </p:spPr>
        <p:txBody>
          <a:bodyPr/>
          <a:lstStyle/>
          <a:p>
            <a:fld id="{40F51678-7970-42EE-9116-3E24C5D80D89}" type="slidenum">
              <a:rPr lang="en-US" smtClean="0">
                <a:uFillTx/>
              </a:rPr>
              <a:pPr/>
              <a:t>13</a:t>
            </a:fld>
            <a:endParaRPr lang="en-US">
              <a:uFillTx/>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a:noFill/>
        </p:spPr>
        <p:txBody>
          <a:bodyPr/>
          <a:lstStyle/>
          <a:p>
            <a:endParaRPr lang="en-US">
              <a:uFillTx/>
              <a:latin typeface="Times New Roman" charset="0"/>
            </a:endParaRPr>
          </a:p>
        </p:txBody>
      </p:sp>
      <p:sp>
        <p:nvSpPr>
          <p:cNvPr id="98308" name="Slide Number Placeholder 3"/>
          <p:cNvSpPr>
            <a:spLocks noGrp="1"/>
          </p:cNvSpPr>
          <p:nvPr>
            <p:ph type="sldNum" sz="quarter" idx="5"/>
          </p:nvPr>
        </p:nvSpPr>
        <p:spPr>
          <a:noFill/>
        </p:spPr>
        <p:txBody>
          <a:bodyPr/>
          <a:lstStyle/>
          <a:p>
            <a:fld id="{4D1A0B84-771B-44EC-A316-0CB25E80A660}" type="slidenum">
              <a:rPr lang="en-US" smtClean="0">
                <a:uFillTx/>
              </a:rPr>
              <a:pPr/>
              <a:t>15</a:t>
            </a:fld>
            <a:endParaRPr lang="en-US">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a:noFill/>
        </p:spPr>
        <p:txBody>
          <a:bodyPr/>
          <a:lstStyle/>
          <a:p>
            <a:endParaRPr lang="en-US">
              <a:uFillTx/>
              <a:latin typeface="Times New Roman" charset="0"/>
            </a:endParaRPr>
          </a:p>
        </p:txBody>
      </p:sp>
      <p:sp>
        <p:nvSpPr>
          <p:cNvPr id="100356" name="Slide Number Placeholder 3"/>
          <p:cNvSpPr>
            <a:spLocks noGrp="1"/>
          </p:cNvSpPr>
          <p:nvPr>
            <p:ph type="sldNum" sz="quarter" idx="5"/>
          </p:nvPr>
        </p:nvSpPr>
        <p:spPr>
          <a:noFill/>
        </p:spPr>
        <p:txBody>
          <a:bodyPr/>
          <a:lstStyle/>
          <a:p>
            <a:fld id="{A30D2643-8A91-46A1-A597-2D5F2C3ECDC2}" type="slidenum">
              <a:rPr lang="en-US" smtClean="0">
                <a:uFillTx/>
              </a:rPr>
              <a:pPr/>
              <a:t>17</a:t>
            </a:fld>
            <a:endParaRPr lang="en-US">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p:spPr>
        <p:txBody>
          <a:bodyPr/>
          <a:lstStyle/>
          <a:p>
            <a:endParaRPr lang="en-US">
              <a:uFillTx/>
              <a:latin typeface="Times New Roman" charset="0"/>
            </a:endParaRPr>
          </a:p>
        </p:txBody>
      </p:sp>
      <p:sp>
        <p:nvSpPr>
          <p:cNvPr id="87044" name="Slide Number Placeholder 3"/>
          <p:cNvSpPr>
            <a:spLocks noGrp="1"/>
          </p:cNvSpPr>
          <p:nvPr>
            <p:ph type="sldNum" sz="quarter" idx="5"/>
          </p:nvPr>
        </p:nvSpPr>
        <p:spPr>
          <a:noFill/>
        </p:spPr>
        <p:txBody>
          <a:bodyPr/>
          <a:lstStyle/>
          <a:p>
            <a:fld id="{791D0DEF-20D1-42A9-8EB2-5CF1CBA9BEF5}" type="slidenum">
              <a:rPr lang="en-US" smtClean="0">
                <a:uFillTx/>
              </a:rPr>
              <a:pPr/>
              <a:t>18</a:t>
            </a:fld>
            <a:endParaRPr lang="en-US">
              <a:uFillTx/>
            </a:endParaRPr>
          </a:p>
        </p:txBody>
      </p:sp>
    </p:spTree>
    <p:extLst>
      <p:ext uri="{BB962C8B-B14F-4D97-AF65-F5344CB8AC3E}">
        <p14:creationId xmlns:p14="http://schemas.microsoft.com/office/powerpoint/2010/main" val="59453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p:spPr>
        <p:txBody>
          <a:bodyPr/>
          <a:lstStyle/>
          <a:p>
            <a:endParaRPr lang="en-US">
              <a:uFillTx/>
              <a:latin typeface="Times New Roman" charset="0"/>
            </a:endParaRPr>
          </a:p>
        </p:txBody>
      </p:sp>
      <p:sp>
        <p:nvSpPr>
          <p:cNvPr id="88068" name="Slide Number Placeholder 3"/>
          <p:cNvSpPr>
            <a:spLocks noGrp="1"/>
          </p:cNvSpPr>
          <p:nvPr>
            <p:ph type="sldNum" sz="quarter" idx="5"/>
          </p:nvPr>
        </p:nvSpPr>
        <p:spPr>
          <a:noFill/>
        </p:spPr>
        <p:txBody>
          <a:bodyPr/>
          <a:lstStyle/>
          <a:p>
            <a:fld id="{1F7A7DBA-5A20-46DD-9494-DCC03CE3451F}" type="slidenum">
              <a:rPr lang="en-US" smtClean="0">
                <a:uFillTx/>
              </a:rPr>
              <a:pPr/>
              <a:t>19</a:t>
            </a:fld>
            <a:endParaRPr lang="en-US">
              <a:uFillTx/>
            </a:endParaRPr>
          </a:p>
        </p:txBody>
      </p:sp>
    </p:spTree>
    <p:extLst>
      <p:ext uri="{BB962C8B-B14F-4D97-AF65-F5344CB8AC3E}">
        <p14:creationId xmlns:p14="http://schemas.microsoft.com/office/powerpoint/2010/main" val="4038458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7F0EF27-9990-4B1F-98C4-6033DFA6C36E}"/>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8388998A-A49E-4DD9-8A63-A07588073CB0}"/>
              </a:ext>
            </a:extLst>
          </p:cNvPr>
          <p:cNvSpPr>
            <a:spLocks noGrp="1" noChangeArrowheads="1"/>
          </p:cNvSpPr>
          <p:nvPr>
            <p:ph type="body" idx="1"/>
          </p:nvPr>
        </p:nvSpPr>
        <p:spPr>
          <a:noFill/>
        </p:spPr>
        <p:txBody>
          <a:bodyPr/>
          <a:lstStyle/>
          <a:p>
            <a:r>
              <a:rPr lang="en-US" altLang="en-US" sz="1000"/>
              <a:t>The term </a:t>
            </a:r>
            <a:r>
              <a:rPr lang="en-US" altLang="en-US" sz="1000" i="1"/>
              <a:t>transparently</a:t>
            </a:r>
            <a:r>
              <a:rPr lang="en-US" altLang="en-US" sz="1000"/>
              <a:t> means that the application operates from a logical point of view as if the data were all managed by a single DBMS running on a single machine</a:t>
            </a:r>
          </a:p>
          <a:p>
            <a:endParaRPr lang="en-GB" altLang="en-US"/>
          </a:p>
        </p:txBody>
      </p:sp>
    </p:spTree>
    <p:extLst>
      <p:ext uri="{BB962C8B-B14F-4D97-AF65-F5344CB8AC3E}">
        <p14:creationId xmlns:p14="http://schemas.microsoft.com/office/powerpoint/2010/main" val="2766777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49AA2F6-B97B-4797-8E2F-4B8F9188FBCD}"/>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DC955C07-CF90-4DB1-91DE-97C81221AD65}"/>
              </a:ext>
            </a:extLst>
          </p:cNvPr>
          <p:cNvSpPr>
            <a:spLocks noGrp="1" noChangeArrowheads="1"/>
          </p:cNvSpPr>
          <p:nvPr>
            <p:ph type="body" idx="1"/>
          </p:nvPr>
        </p:nvSpPr>
        <p:spPr>
          <a:noFill/>
        </p:spPr>
        <p:txBody>
          <a:bodyPr/>
          <a:lstStyle/>
          <a:p>
            <a:r>
              <a:rPr lang="en-US" altLang="en-US" sz="1000"/>
              <a:t>The term </a:t>
            </a:r>
            <a:r>
              <a:rPr lang="en-US" altLang="en-US" sz="1000" i="1"/>
              <a:t>transparently</a:t>
            </a:r>
            <a:r>
              <a:rPr lang="en-US" altLang="en-US" sz="1000"/>
              <a:t> means that the application operates from a logical point of view as if the data were all managed by a single DBMS running on a single machine</a:t>
            </a:r>
          </a:p>
          <a:p>
            <a:endParaRPr lang="en-GB" altLang="en-US"/>
          </a:p>
        </p:txBody>
      </p:sp>
    </p:spTree>
    <p:extLst>
      <p:ext uri="{BB962C8B-B14F-4D97-AF65-F5344CB8AC3E}">
        <p14:creationId xmlns:p14="http://schemas.microsoft.com/office/powerpoint/2010/main" val="1612978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uFillTx/>
                <a:latin typeface="Arial" pitchFamily="34" charset="0"/>
              </a:defRPr>
            </a:lvl1pPr>
            <a:lvl2pPr marL="742950" indent="-285750" eaLnBrk="0" hangingPunct="0">
              <a:spcBef>
                <a:spcPct val="30000"/>
              </a:spcBef>
              <a:defRPr sz="1200">
                <a:solidFill>
                  <a:schemeClr val="tx1"/>
                </a:solidFill>
                <a:uFillTx/>
                <a:latin typeface="Arial" pitchFamily="34" charset="0"/>
              </a:defRPr>
            </a:lvl2pPr>
            <a:lvl3pPr marL="1143000" indent="-228600" eaLnBrk="0" hangingPunct="0">
              <a:spcBef>
                <a:spcPct val="30000"/>
              </a:spcBef>
              <a:defRPr sz="1200">
                <a:solidFill>
                  <a:schemeClr val="tx1"/>
                </a:solidFill>
                <a:uFillTx/>
                <a:latin typeface="Arial" pitchFamily="34" charset="0"/>
              </a:defRPr>
            </a:lvl3pPr>
            <a:lvl4pPr marL="1600200" indent="-228600" eaLnBrk="0" hangingPunct="0">
              <a:spcBef>
                <a:spcPct val="30000"/>
              </a:spcBef>
              <a:defRPr sz="1200">
                <a:solidFill>
                  <a:schemeClr val="tx1"/>
                </a:solidFill>
                <a:uFillTx/>
                <a:latin typeface="Arial" pitchFamily="34" charset="0"/>
              </a:defRPr>
            </a:lvl4pPr>
            <a:lvl5pPr marL="2057400" indent="-228600" eaLnBrk="0" hangingPunct="0">
              <a:spcBef>
                <a:spcPct val="30000"/>
              </a:spcBef>
              <a:defRPr sz="1200">
                <a:solidFill>
                  <a:schemeClr val="tx1"/>
                </a:solidFill>
                <a:uFillTx/>
                <a:latin typeface="Arial" pitchFamily="34" charset="0"/>
              </a:defRPr>
            </a:lvl5pPr>
            <a:lvl6pPr marL="2514600" indent="-228600" eaLnBrk="0" fontAlgn="base" hangingPunct="0">
              <a:spcBef>
                <a:spcPct val="30000"/>
              </a:spcBef>
              <a:spcAft>
                <a:spcPct val="0"/>
              </a:spcAft>
              <a:defRPr sz="1200">
                <a:solidFill>
                  <a:schemeClr val="tx1"/>
                </a:solidFill>
                <a:uFillTx/>
                <a:latin typeface="Arial" pitchFamily="34" charset="0"/>
              </a:defRPr>
            </a:lvl6pPr>
            <a:lvl7pPr marL="2971800" indent="-228600" eaLnBrk="0" fontAlgn="base" hangingPunct="0">
              <a:spcBef>
                <a:spcPct val="30000"/>
              </a:spcBef>
              <a:spcAft>
                <a:spcPct val="0"/>
              </a:spcAft>
              <a:defRPr sz="1200">
                <a:solidFill>
                  <a:schemeClr val="tx1"/>
                </a:solidFill>
                <a:uFillTx/>
                <a:latin typeface="Arial" pitchFamily="34" charset="0"/>
              </a:defRPr>
            </a:lvl7pPr>
            <a:lvl8pPr marL="3429000" indent="-228600" eaLnBrk="0" fontAlgn="base" hangingPunct="0">
              <a:spcBef>
                <a:spcPct val="30000"/>
              </a:spcBef>
              <a:spcAft>
                <a:spcPct val="0"/>
              </a:spcAft>
              <a:defRPr sz="1200">
                <a:solidFill>
                  <a:schemeClr val="tx1"/>
                </a:solidFill>
                <a:uFillTx/>
                <a:latin typeface="Arial" pitchFamily="34" charset="0"/>
              </a:defRPr>
            </a:lvl8pPr>
            <a:lvl9pPr marL="3886200" indent="-228600" eaLnBrk="0" fontAlgn="base" hangingPunct="0">
              <a:spcBef>
                <a:spcPct val="30000"/>
              </a:spcBef>
              <a:spcAft>
                <a:spcPct val="0"/>
              </a:spcAft>
              <a:defRPr sz="1200">
                <a:solidFill>
                  <a:schemeClr val="tx1"/>
                </a:solidFill>
                <a:uFillTx/>
                <a:latin typeface="Arial" pitchFamily="34" charset="0"/>
              </a:defRPr>
            </a:lvl9pPr>
          </a:lstStyle>
          <a:p>
            <a:pPr eaLnBrk="1" hangingPunct="1">
              <a:spcBef>
                <a:spcPct val="0"/>
              </a:spcBef>
            </a:pPr>
            <a:fld id="{D3BD1850-DEAC-471F-A19E-5FCD21CB03F0}" type="slidenum">
              <a:rPr lang="en-GB" altLang="en-US" smtClean="0">
                <a:uFillTx/>
              </a:rPr>
              <a:pPr eaLnBrk="1" hangingPunct="1">
                <a:spcBef>
                  <a:spcPct val="0"/>
                </a:spcBef>
              </a:pPr>
              <a:t>28</a:t>
            </a:fld>
            <a:endParaRPr lang="en-GB" altLang="en-US">
              <a:uFillTx/>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en-US" altLang="en-US">
              <a:uFillTx/>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uFillTx/>
                <a:latin typeface="Arial" pitchFamily="34" charset="0"/>
              </a:defRPr>
            </a:lvl1pPr>
            <a:lvl2pPr marL="742950" indent="-285750" eaLnBrk="0" hangingPunct="0">
              <a:spcBef>
                <a:spcPct val="30000"/>
              </a:spcBef>
              <a:defRPr sz="1200">
                <a:solidFill>
                  <a:schemeClr val="tx1"/>
                </a:solidFill>
                <a:uFillTx/>
                <a:latin typeface="Arial" pitchFamily="34" charset="0"/>
              </a:defRPr>
            </a:lvl2pPr>
            <a:lvl3pPr marL="1143000" indent="-228600" eaLnBrk="0" hangingPunct="0">
              <a:spcBef>
                <a:spcPct val="30000"/>
              </a:spcBef>
              <a:defRPr sz="1200">
                <a:solidFill>
                  <a:schemeClr val="tx1"/>
                </a:solidFill>
                <a:uFillTx/>
                <a:latin typeface="Arial" pitchFamily="34" charset="0"/>
              </a:defRPr>
            </a:lvl3pPr>
            <a:lvl4pPr marL="1600200" indent="-228600" eaLnBrk="0" hangingPunct="0">
              <a:spcBef>
                <a:spcPct val="30000"/>
              </a:spcBef>
              <a:defRPr sz="1200">
                <a:solidFill>
                  <a:schemeClr val="tx1"/>
                </a:solidFill>
                <a:uFillTx/>
                <a:latin typeface="Arial" pitchFamily="34" charset="0"/>
              </a:defRPr>
            </a:lvl4pPr>
            <a:lvl5pPr marL="2057400" indent="-228600" eaLnBrk="0" hangingPunct="0">
              <a:spcBef>
                <a:spcPct val="30000"/>
              </a:spcBef>
              <a:defRPr sz="1200">
                <a:solidFill>
                  <a:schemeClr val="tx1"/>
                </a:solidFill>
                <a:uFillTx/>
                <a:latin typeface="Arial" pitchFamily="34" charset="0"/>
              </a:defRPr>
            </a:lvl5pPr>
            <a:lvl6pPr marL="2514600" indent="-228600" eaLnBrk="0" fontAlgn="base" hangingPunct="0">
              <a:spcBef>
                <a:spcPct val="30000"/>
              </a:spcBef>
              <a:spcAft>
                <a:spcPct val="0"/>
              </a:spcAft>
              <a:defRPr sz="1200">
                <a:solidFill>
                  <a:schemeClr val="tx1"/>
                </a:solidFill>
                <a:uFillTx/>
                <a:latin typeface="Arial" pitchFamily="34" charset="0"/>
              </a:defRPr>
            </a:lvl6pPr>
            <a:lvl7pPr marL="2971800" indent="-228600" eaLnBrk="0" fontAlgn="base" hangingPunct="0">
              <a:spcBef>
                <a:spcPct val="30000"/>
              </a:spcBef>
              <a:spcAft>
                <a:spcPct val="0"/>
              </a:spcAft>
              <a:defRPr sz="1200">
                <a:solidFill>
                  <a:schemeClr val="tx1"/>
                </a:solidFill>
                <a:uFillTx/>
                <a:latin typeface="Arial" pitchFamily="34" charset="0"/>
              </a:defRPr>
            </a:lvl7pPr>
            <a:lvl8pPr marL="3429000" indent="-228600" eaLnBrk="0" fontAlgn="base" hangingPunct="0">
              <a:spcBef>
                <a:spcPct val="30000"/>
              </a:spcBef>
              <a:spcAft>
                <a:spcPct val="0"/>
              </a:spcAft>
              <a:defRPr sz="1200">
                <a:solidFill>
                  <a:schemeClr val="tx1"/>
                </a:solidFill>
                <a:uFillTx/>
                <a:latin typeface="Arial" pitchFamily="34" charset="0"/>
              </a:defRPr>
            </a:lvl8pPr>
            <a:lvl9pPr marL="3886200" indent="-228600" eaLnBrk="0" fontAlgn="base" hangingPunct="0">
              <a:spcBef>
                <a:spcPct val="30000"/>
              </a:spcBef>
              <a:spcAft>
                <a:spcPct val="0"/>
              </a:spcAft>
              <a:defRPr sz="1200">
                <a:solidFill>
                  <a:schemeClr val="tx1"/>
                </a:solidFill>
                <a:uFillTx/>
                <a:latin typeface="Arial" pitchFamily="34" charset="0"/>
              </a:defRPr>
            </a:lvl9pPr>
          </a:lstStyle>
          <a:p>
            <a:pPr eaLnBrk="1" hangingPunct="1">
              <a:spcBef>
                <a:spcPct val="0"/>
              </a:spcBef>
            </a:pPr>
            <a:fld id="{F2CA7B6F-3125-4602-A42B-AE9F71997226}" type="slidenum">
              <a:rPr lang="en-GB" altLang="en-US" smtClean="0">
                <a:uFillTx/>
              </a:rPr>
              <a:pPr eaLnBrk="1" hangingPunct="1">
                <a:spcBef>
                  <a:spcPct val="0"/>
                </a:spcBef>
              </a:pPr>
              <a:t>29</a:t>
            </a:fld>
            <a:endParaRPr lang="en-GB" altLang="en-US">
              <a:uFillTx/>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eaLnBrk="1" hangingPunct="1"/>
            <a:endParaRPr lang="en-US" altLang="en-US">
              <a:uFillTx/>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uFillTx/>
                <a:latin typeface="Arial" pitchFamily="34" charset="0"/>
              </a:defRPr>
            </a:lvl1pPr>
            <a:lvl2pPr marL="742950" indent="-285750" eaLnBrk="0" hangingPunct="0">
              <a:spcBef>
                <a:spcPct val="30000"/>
              </a:spcBef>
              <a:defRPr sz="1200">
                <a:solidFill>
                  <a:schemeClr val="tx1"/>
                </a:solidFill>
                <a:uFillTx/>
                <a:latin typeface="Arial" pitchFamily="34" charset="0"/>
              </a:defRPr>
            </a:lvl2pPr>
            <a:lvl3pPr marL="1143000" indent="-228600" eaLnBrk="0" hangingPunct="0">
              <a:spcBef>
                <a:spcPct val="30000"/>
              </a:spcBef>
              <a:defRPr sz="1200">
                <a:solidFill>
                  <a:schemeClr val="tx1"/>
                </a:solidFill>
                <a:uFillTx/>
                <a:latin typeface="Arial" pitchFamily="34" charset="0"/>
              </a:defRPr>
            </a:lvl3pPr>
            <a:lvl4pPr marL="1600200" indent="-228600" eaLnBrk="0" hangingPunct="0">
              <a:spcBef>
                <a:spcPct val="30000"/>
              </a:spcBef>
              <a:defRPr sz="1200">
                <a:solidFill>
                  <a:schemeClr val="tx1"/>
                </a:solidFill>
                <a:uFillTx/>
                <a:latin typeface="Arial" pitchFamily="34" charset="0"/>
              </a:defRPr>
            </a:lvl4pPr>
            <a:lvl5pPr marL="2057400" indent="-228600" eaLnBrk="0" hangingPunct="0">
              <a:spcBef>
                <a:spcPct val="30000"/>
              </a:spcBef>
              <a:defRPr sz="1200">
                <a:solidFill>
                  <a:schemeClr val="tx1"/>
                </a:solidFill>
                <a:uFillTx/>
                <a:latin typeface="Arial" pitchFamily="34" charset="0"/>
              </a:defRPr>
            </a:lvl5pPr>
            <a:lvl6pPr marL="2514600" indent="-228600" eaLnBrk="0" fontAlgn="base" hangingPunct="0">
              <a:spcBef>
                <a:spcPct val="30000"/>
              </a:spcBef>
              <a:spcAft>
                <a:spcPct val="0"/>
              </a:spcAft>
              <a:defRPr sz="1200">
                <a:solidFill>
                  <a:schemeClr val="tx1"/>
                </a:solidFill>
                <a:uFillTx/>
                <a:latin typeface="Arial" pitchFamily="34" charset="0"/>
              </a:defRPr>
            </a:lvl6pPr>
            <a:lvl7pPr marL="2971800" indent="-228600" eaLnBrk="0" fontAlgn="base" hangingPunct="0">
              <a:spcBef>
                <a:spcPct val="30000"/>
              </a:spcBef>
              <a:spcAft>
                <a:spcPct val="0"/>
              </a:spcAft>
              <a:defRPr sz="1200">
                <a:solidFill>
                  <a:schemeClr val="tx1"/>
                </a:solidFill>
                <a:uFillTx/>
                <a:latin typeface="Arial" pitchFamily="34" charset="0"/>
              </a:defRPr>
            </a:lvl7pPr>
            <a:lvl8pPr marL="3429000" indent="-228600" eaLnBrk="0" fontAlgn="base" hangingPunct="0">
              <a:spcBef>
                <a:spcPct val="30000"/>
              </a:spcBef>
              <a:spcAft>
                <a:spcPct val="0"/>
              </a:spcAft>
              <a:defRPr sz="1200">
                <a:solidFill>
                  <a:schemeClr val="tx1"/>
                </a:solidFill>
                <a:uFillTx/>
                <a:latin typeface="Arial" pitchFamily="34" charset="0"/>
              </a:defRPr>
            </a:lvl8pPr>
            <a:lvl9pPr marL="3886200" indent="-228600" eaLnBrk="0" fontAlgn="base" hangingPunct="0">
              <a:spcBef>
                <a:spcPct val="30000"/>
              </a:spcBef>
              <a:spcAft>
                <a:spcPct val="0"/>
              </a:spcAft>
              <a:defRPr sz="1200">
                <a:solidFill>
                  <a:schemeClr val="tx1"/>
                </a:solidFill>
                <a:uFillTx/>
                <a:latin typeface="Arial" pitchFamily="34" charset="0"/>
              </a:defRPr>
            </a:lvl9pPr>
          </a:lstStyle>
          <a:p>
            <a:pPr eaLnBrk="1" hangingPunct="1">
              <a:spcBef>
                <a:spcPct val="0"/>
              </a:spcBef>
            </a:pPr>
            <a:fld id="{4D0B03E4-48BC-4703-8769-F815C72A8425}" type="slidenum">
              <a:rPr lang="en-GB" altLang="en-US" smtClean="0">
                <a:uFillTx/>
              </a:rPr>
              <a:pPr eaLnBrk="1" hangingPunct="1">
                <a:spcBef>
                  <a:spcPct val="0"/>
                </a:spcBef>
              </a:pPr>
              <a:t>30</a:t>
            </a:fld>
            <a:endParaRPr lang="en-GB" altLang="en-US">
              <a:uFillTx/>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endParaRPr lang="en-US" altLang="en-US">
              <a:uFillTx/>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Times New Roman" charset="0"/>
            </a:endParaRPr>
          </a:p>
        </p:txBody>
      </p:sp>
      <p:sp>
        <p:nvSpPr>
          <p:cNvPr id="72708" name="Slide Number Placeholder 3"/>
          <p:cNvSpPr>
            <a:spLocks noGrp="1"/>
          </p:cNvSpPr>
          <p:nvPr>
            <p:ph type="sldNum" sz="quarter" idx="5"/>
          </p:nvPr>
        </p:nvSpPr>
        <p:spPr>
          <a:noFill/>
        </p:spPr>
        <p:txBody>
          <a:bodyPr/>
          <a:lstStyle/>
          <a:p>
            <a:fld id="{C30BC1C0-3A2B-4ACF-A6B1-552E6BB33EEF}" type="slidenum">
              <a:rPr lang="en-US" smtClean="0"/>
              <a:pPr/>
              <a:t>5</a:t>
            </a:fld>
            <a:endParaRPr lang="en-US" smtClean="0"/>
          </a:p>
        </p:txBody>
      </p:sp>
    </p:spTree>
    <p:extLst>
      <p:ext uri="{BB962C8B-B14F-4D97-AF65-F5344CB8AC3E}">
        <p14:creationId xmlns:p14="http://schemas.microsoft.com/office/powerpoint/2010/main" val="196930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uFillTx/>
                <a:latin typeface="Arial" pitchFamily="34" charset="0"/>
              </a:defRPr>
            </a:lvl1pPr>
            <a:lvl2pPr marL="742950" indent="-285750" eaLnBrk="0" hangingPunct="0">
              <a:spcBef>
                <a:spcPct val="30000"/>
              </a:spcBef>
              <a:defRPr sz="1200">
                <a:solidFill>
                  <a:schemeClr val="tx1"/>
                </a:solidFill>
                <a:uFillTx/>
                <a:latin typeface="Arial" pitchFamily="34" charset="0"/>
              </a:defRPr>
            </a:lvl2pPr>
            <a:lvl3pPr marL="1143000" indent="-228600" eaLnBrk="0" hangingPunct="0">
              <a:spcBef>
                <a:spcPct val="30000"/>
              </a:spcBef>
              <a:defRPr sz="1200">
                <a:solidFill>
                  <a:schemeClr val="tx1"/>
                </a:solidFill>
                <a:uFillTx/>
                <a:latin typeface="Arial" pitchFamily="34" charset="0"/>
              </a:defRPr>
            </a:lvl3pPr>
            <a:lvl4pPr marL="1600200" indent="-228600" eaLnBrk="0" hangingPunct="0">
              <a:spcBef>
                <a:spcPct val="30000"/>
              </a:spcBef>
              <a:defRPr sz="1200">
                <a:solidFill>
                  <a:schemeClr val="tx1"/>
                </a:solidFill>
                <a:uFillTx/>
                <a:latin typeface="Arial" pitchFamily="34" charset="0"/>
              </a:defRPr>
            </a:lvl4pPr>
            <a:lvl5pPr marL="2057400" indent="-228600" eaLnBrk="0" hangingPunct="0">
              <a:spcBef>
                <a:spcPct val="30000"/>
              </a:spcBef>
              <a:defRPr sz="1200">
                <a:solidFill>
                  <a:schemeClr val="tx1"/>
                </a:solidFill>
                <a:uFillTx/>
                <a:latin typeface="Arial" pitchFamily="34" charset="0"/>
              </a:defRPr>
            </a:lvl5pPr>
            <a:lvl6pPr marL="2514600" indent="-228600" eaLnBrk="0" fontAlgn="base" hangingPunct="0">
              <a:spcBef>
                <a:spcPct val="30000"/>
              </a:spcBef>
              <a:spcAft>
                <a:spcPct val="0"/>
              </a:spcAft>
              <a:defRPr sz="1200">
                <a:solidFill>
                  <a:schemeClr val="tx1"/>
                </a:solidFill>
                <a:uFillTx/>
                <a:latin typeface="Arial" pitchFamily="34" charset="0"/>
              </a:defRPr>
            </a:lvl6pPr>
            <a:lvl7pPr marL="2971800" indent="-228600" eaLnBrk="0" fontAlgn="base" hangingPunct="0">
              <a:spcBef>
                <a:spcPct val="30000"/>
              </a:spcBef>
              <a:spcAft>
                <a:spcPct val="0"/>
              </a:spcAft>
              <a:defRPr sz="1200">
                <a:solidFill>
                  <a:schemeClr val="tx1"/>
                </a:solidFill>
                <a:uFillTx/>
                <a:latin typeface="Arial" pitchFamily="34" charset="0"/>
              </a:defRPr>
            </a:lvl7pPr>
            <a:lvl8pPr marL="3429000" indent="-228600" eaLnBrk="0" fontAlgn="base" hangingPunct="0">
              <a:spcBef>
                <a:spcPct val="30000"/>
              </a:spcBef>
              <a:spcAft>
                <a:spcPct val="0"/>
              </a:spcAft>
              <a:defRPr sz="1200">
                <a:solidFill>
                  <a:schemeClr val="tx1"/>
                </a:solidFill>
                <a:uFillTx/>
                <a:latin typeface="Arial" pitchFamily="34" charset="0"/>
              </a:defRPr>
            </a:lvl8pPr>
            <a:lvl9pPr marL="3886200" indent="-228600" eaLnBrk="0" fontAlgn="base" hangingPunct="0">
              <a:spcBef>
                <a:spcPct val="30000"/>
              </a:spcBef>
              <a:spcAft>
                <a:spcPct val="0"/>
              </a:spcAft>
              <a:defRPr sz="1200">
                <a:solidFill>
                  <a:schemeClr val="tx1"/>
                </a:solidFill>
                <a:uFillTx/>
                <a:latin typeface="Arial" pitchFamily="34" charset="0"/>
              </a:defRPr>
            </a:lvl9pPr>
          </a:lstStyle>
          <a:p>
            <a:pPr eaLnBrk="1" hangingPunct="1">
              <a:spcBef>
                <a:spcPct val="0"/>
              </a:spcBef>
            </a:pPr>
            <a:fld id="{27B49A75-8EC6-42C6-86FF-A66E4E9B8B39}" type="slidenum">
              <a:rPr lang="en-GB" altLang="en-US" smtClean="0">
                <a:uFillTx/>
              </a:rPr>
              <a:pPr eaLnBrk="1" hangingPunct="1">
                <a:spcBef>
                  <a:spcPct val="0"/>
                </a:spcBef>
              </a:pPr>
              <a:t>31</a:t>
            </a:fld>
            <a:endParaRPr lang="en-GB" altLang="en-US">
              <a:uFillTx/>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endParaRPr lang="en-US" altLang="en-US">
              <a:uFillTx/>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FEC9F4B8-6F34-4979-A1D4-673DFF740421}" type="slidenum">
              <a:rPr lang="en-US">
                <a:uFillTx/>
              </a:rPr>
              <a:pPr/>
              <a:t>33</a:t>
            </a:fld>
            <a:endParaRPr lang="en-US">
              <a:uFillTx/>
            </a:endParaRPr>
          </a:p>
        </p:txBody>
      </p:sp>
      <p:sp>
        <p:nvSpPr>
          <p:cNvPr id="1326082" name="Slide Image Placeholder 1"/>
          <p:cNvSpPr>
            <a:spLocks noGrp="1" noRot="1" noChangeAspect="1" noTextEdit="1"/>
          </p:cNvSpPr>
          <p:nvPr>
            <p:ph type="sldImg"/>
          </p:nvPr>
        </p:nvSpPr>
        <p:spPr/>
      </p:sp>
      <p:sp>
        <p:nvSpPr>
          <p:cNvPr id="1326083" name="Notes Placeholder 2"/>
          <p:cNvSpPr>
            <a:spLocks noGrp="1"/>
          </p:cNvSpPr>
          <p:nvPr>
            <p:ph type="body" idx="1"/>
          </p:nvPr>
        </p:nvSpPr>
        <p:spPr>
          <a:xfrm>
            <a:off x="223838" y="4416425"/>
            <a:ext cx="6492875" cy="4629150"/>
          </a:xfrm>
        </p:spPr>
        <p:txBody>
          <a:bodyPr lIns="93136" tIns="46566" rIns="93136" bIns="46566">
            <a:spAutoFit/>
          </a:bodyPr>
          <a:lstStyle/>
          <a:p>
            <a:r>
              <a:rPr lang="en-CA" sz="1000">
                <a:uFillTx/>
              </a:rPr>
              <a:t>Obviously, there are many other forms of data. Let</a:t>
            </a:r>
            <a:r>
              <a:rPr lang="en-CA" altLang="en-US" sz="1000">
                <a:uFillTx/>
              </a:rPr>
              <a:t>’</a:t>
            </a:r>
            <a:r>
              <a:rPr lang="en-CA" sz="1000">
                <a:uFillTx/>
              </a:rPr>
              <a:t>s start with the hottest topic associated with Big Data today: social networks. Twitter generates about 12 terabytes a day of tweet data – which is every single day. Now, keep in mind, these numbers are hard to keep accurate, so the point is that they</a:t>
            </a:r>
            <a:r>
              <a:rPr lang="en-CA" altLang="en-US" sz="1000">
                <a:uFillTx/>
              </a:rPr>
              <a:t>’</a:t>
            </a:r>
            <a:r>
              <a:rPr lang="en-CA" sz="1000">
                <a:uFillTx/>
              </a:rPr>
              <a:t>re </a:t>
            </a:r>
            <a:r>
              <a:rPr lang="en-CA" sz="1000" b="1">
                <a:uFillTx/>
              </a:rPr>
              <a:t>big</a:t>
            </a:r>
            <a:r>
              <a:rPr lang="en-CA" sz="1000">
                <a:uFillTx/>
              </a:rPr>
              <a:t>, right?</a:t>
            </a:r>
            <a:r>
              <a:rPr lang="en-CA" sz="1000" b="1">
                <a:uFillTx/>
              </a:rPr>
              <a:t> </a:t>
            </a:r>
            <a:r>
              <a:rPr lang="en-CA" sz="1000">
                <a:uFillTx/>
              </a:rPr>
              <a:t>So don</a:t>
            </a:r>
            <a:r>
              <a:rPr lang="en-CA" altLang="en-US" sz="1000">
                <a:uFillTx/>
              </a:rPr>
              <a:t>’</a:t>
            </a:r>
            <a:r>
              <a:rPr lang="en-CA" sz="1000">
                <a:uFillTx/>
              </a:rPr>
              <a:t>t fixate on the actual number because they change all the time and realize that even if these numbers are out of date by 2 years, it</a:t>
            </a:r>
            <a:r>
              <a:rPr lang="en-CA" altLang="en-US" sz="1000">
                <a:uFillTx/>
              </a:rPr>
              <a:t>’</a:t>
            </a:r>
            <a:r>
              <a:rPr lang="en-CA" sz="1000">
                <a:uFillTx/>
              </a:rPr>
              <a:t>s at a point where it</a:t>
            </a:r>
            <a:r>
              <a:rPr lang="en-CA" altLang="en-US" sz="1000">
                <a:uFillTx/>
              </a:rPr>
              <a:t>’</a:t>
            </a:r>
            <a:r>
              <a:rPr lang="en-CA" sz="1000">
                <a:uFillTx/>
              </a:rPr>
              <a:t>s too staggering to handle exclusively using traditional approaches.</a:t>
            </a:r>
          </a:p>
          <a:p>
            <a:endParaRPr lang="en-CA" sz="1000">
              <a:uFillTx/>
            </a:endParaRPr>
          </a:p>
          <a:p>
            <a:r>
              <a:rPr lang="en-CA" sz="1000">
                <a:uFillTx/>
              </a:rPr>
              <a:t>+CLICK+</a:t>
            </a:r>
          </a:p>
          <a:p>
            <a:r>
              <a:rPr lang="en-CA" sz="1000">
                <a:uFillTx/>
              </a:rPr>
              <a:t>Facebook over a year ago was generating 25 terabytes of log data every day (</a:t>
            </a:r>
            <a:r>
              <a:rPr lang="en-US" sz="1000">
                <a:uFillTx/>
              </a:rPr>
              <a:t>Facebook log data reference: http://www.datacenterknowledge.com/archives/2009/04/17/a-look-inside-facebooks-data-center/</a:t>
            </a:r>
          </a:p>
          <a:p>
            <a:r>
              <a:rPr lang="en-CA" sz="1000">
                <a:uFillTx/>
              </a:rPr>
              <a:t>) and probably about 7 to 8 terabytes of data that goes up on the Internet. </a:t>
            </a:r>
          </a:p>
          <a:p>
            <a:endParaRPr lang="en-CA" sz="1000">
              <a:uFillTx/>
            </a:endParaRPr>
          </a:p>
          <a:p>
            <a:r>
              <a:rPr lang="en-CA" sz="1000">
                <a:uFillTx/>
              </a:rPr>
              <a:t>+CLICK+</a:t>
            </a:r>
          </a:p>
          <a:p>
            <a:r>
              <a:rPr lang="en-CA" sz="1000">
                <a:uFillTx/>
              </a:rPr>
              <a:t>Google, who knows?  Look at Google Plus, YouTube, Google Maps, and all that kind of stuff. So that</a:t>
            </a:r>
            <a:r>
              <a:rPr lang="en-CA" altLang="en-US" sz="1000">
                <a:uFillTx/>
              </a:rPr>
              <a:t>’</a:t>
            </a:r>
            <a:r>
              <a:rPr lang="en-CA" sz="1000">
                <a:uFillTx/>
              </a:rPr>
              <a:t>s the left hand of this chart – the social network layer.</a:t>
            </a:r>
          </a:p>
          <a:p>
            <a:endParaRPr lang="en-CA" sz="1000">
              <a:uFillTx/>
            </a:endParaRPr>
          </a:p>
          <a:p>
            <a:r>
              <a:rPr lang="en-CA" sz="1000">
                <a:uFillTx/>
              </a:rPr>
              <a:t>+CLICK+</a:t>
            </a:r>
          </a:p>
          <a:p>
            <a:r>
              <a:rPr lang="en-CA" sz="1000">
                <a:uFillTx/>
              </a:rPr>
              <a:t>Now let</a:t>
            </a:r>
            <a:r>
              <a:rPr lang="en-CA" altLang="en-US" sz="1000">
                <a:uFillTx/>
              </a:rPr>
              <a:t>’</a:t>
            </a:r>
            <a:r>
              <a:rPr lang="en-CA" sz="1000">
                <a:uFillTx/>
              </a:rPr>
              <a:t>s get back to instrumentation: there are massive amounts of proliferated technologies that allow us to be more interconnected than in the history of the world – and it just isn</a:t>
            </a:r>
            <a:r>
              <a:rPr lang="en-CA" altLang="en-US" sz="1000">
                <a:uFillTx/>
              </a:rPr>
              <a:t>’</a:t>
            </a:r>
            <a:r>
              <a:rPr lang="en-CA" sz="1000">
                <a:uFillTx/>
              </a:rPr>
              <a:t>t P2P (people to people) interconnections, it</a:t>
            </a:r>
            <a:r>
              <a:rPr lang="en-CA" altLang="en-US" sz="1000">
                <a:uFillTx/>
              </a:rPr>
              <a:t>’</a:t>
            </a:r>
            <a:r>
              <a:rPr lang="en-CA" sz="1000">
                <a:uFillTx/>
              </a:rPr>
              <a:t>s M2M (machine to machine) as well. Again, with these numbers, who cares what the current number is, I try to keep them updated, but it</a:t>
            </a:r>
            <a:r>
              <a:rPr lang="en-CA" altLang="en-US" sz="1000">
                <a:uFillTx/>
              </a:rPr>
              <a:t>’</a:t>
            </a:r>
            <a:r>
              <a:rPr lang="en-CA" sz="1000">
                <a:uFillTx/>
              </a:rPr>
              <a:t>s the point that even if they are out of date, it</a:t>
            </a:r>
            <a:r>
              <a:rPr lang="en-CA" altLang="en-US" sz="1000">
                <a:uFillTx/>
              </a:rPr>
              <a:t>’</a:t>
            </a:r>
            <a:r>
              <a:rPr lang="en-CA" sz="1000">
                <a:uFillTx/>
              </a:rPr>
              <a:t>s almost unimaginable how large these numbers are. Over 4.6 billion camera phones that leverage built-in GPD to tag your location or your photos, purpose built GPS devices, smart metres. If you recall the bridge that collapsed in Minneapolis a number of years ago in the USA, it was rebuilt with smart sensors inside it that measure the contraction of the concrete based on weather conditions, ice build up, and so much more. </a:t>
            </a:r>
          </a:p>
          <a:p>
            <a:endParaRPr lang="en-CA" sz="1000">
              <a:uFillTx/>
            </a:endParaRPr>
          </a:p>
          <a:p>
            <a:r>
              <a:rPr lang="en-CA" sz="1000">
                <a:uFillTx/>
              </a:rPr>
              <a:t>So I didn</a:t>
            </a:r>
            <a:r>
              <a:rPr lang="en-CA" altLang="en-US" sz="1000">
                <a:uFillTx/>
              </a:rPr>
              <a:t>’</a:t>
            </a:r>
            <a:r>
              <a:rPr lang="en-CA" sz="1000">
                <a:uFillTx/>
              </a:rPr>
              <a:t>t realise how true it was when Sam P launched Smart Planet: I thought it was a marketing play. But truly the world is more instrumented, interconnected, and intelligent than it</a:t>
            </a:r>
            <a:r>
              <a:rPr lang="en-CA" altLang="en-US" sz="1000">
                <a:uFillTx/>
              </a:rPr>
              <a:t>’</a:t>
            </a:r>
            <a:r>
              <a:rPr lang="en-CA" sz="1000">
                <a:uFillTx/>
              </a:rPr>
              <a:t>s ever been before and this capability allows us to address new problems and gain new insight never before thought possible and that</a:t>
            </a:r>
            <a:r>
              <a:rPr lang="en-CA" altLang="en-US" sz="1000">
                <a:uFillTx/>
              </a:rPr>
              <a:t>’</a:t>
            </a:r>
            <a:r>
              <a:rPr lang="en-CA" sz="1000">
                <a:uFillTx/>
              </a:rPr>
              <a:t>s what the Big Data opportunity is going to be all about!</a:t>
            </a:r>
          </a:p>
          <a:p>
            <a:endParaRPr lang="en-US" sz="1000">
              <a:uFillTx/>
            </a:endParaRPr>
          </a:p>
        </p:txBody>
      </p:sp>
      <p:sp>
        <p:nvSpPr>
          <p:cNvPr id="1326084" name="Slide Number Placeholder 3"/>
          <p:cNvSpPr txBox="1">
            <a:spLocks noGrp="1"/>
          </p:cNvSpPr>
          <p:nvPr/>
        </p:nvSpPr>
        <p:spPr bwMode="auto">
          <a:xfrm>
            <a:off x="3970338" y="8829675"/>
            <a:ext cx="3038475" cy="465138"/>
          </a:xfrm>
          <a:prstGeom prst="rect">
            <a:avLst/>
          </a:prstGeom>
          <a:noFill/>
          <a:ln w="9525">
            <a:noFill/>
            <a:miter lim="800000"/>
          </a:ln>
        </p:spPr>
        <p:txBody>
          <a:bodyPr lIns="93136" tIns="46566" rIns="93136" bIns="46566" anchor="b"/>
          <a:lstStyle/>
          <a:p>
            <a:pPr algn="r" defTabSz="930275"/>
            <a:fld id="{080F7277-8B8D-48C3-89F7-247841EEF6B8}" type="slidenum">
              <a:rPr lang="en-US" sz="1200">
                <a:uFillTx/>
                <a:ea typeface="ＭＳ Ｐゴシック" pitchFamily="34" charset="-128"/>
              </a:rPr>
              <a:pPr algn="r" defTabSz="930275"/>
              <a:t>33</a:t>
            </a:fld>
            <a:endParaRPr lang="en-US" sz="1200">
              <a:uFillTx/>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2C8E3A1-1C62-4215-98E5-48C8697326B1}" type="slidenum">
              <a:rPr lang="en-US">
                <a:uFillTx/>
              </a:rPr>
              <a:pPr/>
              <a:t>34</a:t>
            </a:fld>
            <a:endParaRPr lang="en-US">
              <a:uFillTx/>
            </a:endParaRPr>
          </a:p>
        </p:txBody>
      </p:sp>
      <p:sp>
        <p:nvSpPr>
          <p:cNvPr id="116737"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ln>
        </p:spPr>
      </p:sp>
      <p:sp>
        <p:nvSpPr>
          <p:cNvPr id="116738" name="Rectangle 2"/>
          <p:cNvSpPr txBox="1">
            <a:spLocks noGrp="1" noChangeArrowheads="1"/>
          </p:cNvSpPr>
          <p:nvPr>
            <p:ph type="body" idx="1"/>
          </p:nvPr>
        </p:nvSpPr>
        <p:spPr bwMode="auto">
          <a:xfrm>
            <a:off x="700746" y="4415618"/>
            <a:ext cx="5608909" cy="4183724"/>
          </a:xfrm>
          <a:prstGeom prst="rect">
            <a:avLst/>
          </a:prstGeom>
          <a:noFill/>
          <a:ln cap="flat">
            <a:round/>
          </a:ln>
        </p:spPr>
        <p:txBody>
          <a:bodyPr wrap="none" anchor="ctr"/>
          <a:lstStyle/>
          <a:p>
            <a:endParaRPr lang="en-US">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27827F64-0CE9-409D-9E5A-28BE634317B4}" type="slidenum">
              <a:rPr lang="en-US">
                <a:uFillTx/>
              </a:rPr>
              <a:pPr/>
              <a:t>35</a:t>
            </a:fld>
            <a:endParaRPr lang="en-US">
              <a:uFillTx/>
            </a:endParaRPr>
          </a:p>
        </p:txBody>
      </p:sp>
      <p:sp>
        <p:nvSpPr>
          <p:cNvPr id="117761"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ln>
        </p:spPr>
      </p:sp>
      <p:sp>
        <p:nvSpPr>
          <p:cNvPr id="117762" name="Rectangle 2"/>
          <p:cNvSpPr txBox="1">
            <a:spLocks noGrp="1" noChangeArrowheads="1"/>
          </p:cNvSpPr>
          <p:nvPr>
            <p:ph type="body" idx="1"/>
          </p:nvPr>
        </p:nvSpPr>
        <p:spPr bwMode="auto">
          <a:xfrm>
            <a:off x="700746" y="4415618"/>
            <a:ext cx="5608909" cy="4183724"/>
          </a:xfrm>
          <a:prstGeom prst="rect">
            <a:avLst/>
          </a:prstGeom>
          <a:noFill/>
          <a:ln cap="flat">
            <a:round/>
          </a:ln>
        </p:spPr>
        <p:txBody>
          <a:bodyPr wrap="none" anchor="ctr"/>
          <a:lstStyle/>
          <a:p>
            <a:endParaRPr lang="en-US">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71B5E658-FBB2-432E-A368-F7EB0C228886}" type="slidenum">
              <a:rPr lang="en-US">
                <a:uFillTx/>
              </a:rPr>
              <a:pPr/>
              <a:t>36</a:t>
            </a:fld>
            <a:endParaRPr lang="en-US">
              <a:uFillTx/>
            </a:endParaRPr>
          </a:p>
        </p:txBody>
      </p:sp>
      <p:sp>
        <p:nvSpPr>
          <p:cNvPr id="118785"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ln>
        </p:spPr>
      </p:sp>
      <p:sp>
        <p:nvSpPr>
          <p:cNvPr id="118786" name="Rectangle 2"/>
          <p:cNvSpPr txBox="1">
            <a:spLocks noGrp="1" noChangeArrowheads="1"/>
          </p:cNvSpPr>
          <p:nvPr>
            <p:ph type="body" idx="1"/>
          </p:nvPr>
        </p:nvSpPr>
        <p:spPr bwMode="auto">
          <a:xfrm>
            <a:off x="700746" y="4415618"/>
            <a:ext cx="5608909" cy="4183724"/>
          </a:xfrm>
          <a:prstGeom prst="rect">
            <a:avLst/>
          </a:prstGeom>
          <a:noFill/>
          <a:ln cap="flat">
            <a:round/>
          </a:ln>
        </p:spPr>
        <p:txBody>
          <a:bodyPr wrap="none" anchor="ctr"/>
          <a:lstStyle/>
          <a:p>
            <a:endParaRPr lang="en-US">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D66F2A22-FEBA-4E59-AD87-7E228A539861}" type="slidenum">
              <a:rPr lang="en-US">
                <a:uFillTx/>
              </a:rPr>
              <a:pPr/>
              <a:t>37</a:t>
            </a:fld>
            <a:endParaRPr lang="en-US">
              <a:uFillTx/>
            </a:endParaRPr>
          </a:p>
        </p:txBody>
      </p:sp>
      <p:sp>
        <p:nvSpPr>
          <p:cNvPr id="120833"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ln>
        </p:spPr>
      </p:sp>
      <p:sp>
        <p:nvSpPr>
          <p:cNvPr id="120834" name="Rectangle 2"/>
          <p:cNvSpPr txBox="1">
            <a:spLocks noGrp="1" noChangeArrowheads="1"/>
          </p:cNvSpPr>
          <p:nvPr>
            <p:ph type="body" idx="1"/>
          </p:nvPr>
        </p:nvSpPr>
        <p:spPr bwMode="auto">
          <a:xfrm>
            <a:off x="700746" y="4415618"/>
            <a:ext cx="5608909" cy="4183724"/>
          </a:xfrm>
          <a:prstGeom prst="rect">
            <a:avLst/>
          </a:prstGeom>
          <a:noFill/>
          <a:ln cap="flat">
            <a:round/>
          </a:ln>
        </p:spPr>
        <p:txBody>
          <a:bodyPr wrap="none" anchor="ctr"/>
          <a:lstStyle/>
          <a:p>
            <a:endParaRPr lang="en-US">
              <a:uFillTx/>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EB0438FC-E385-45A3-A2D9-5846DD3C1FF3}" type="slidenum">
              <a:rPr lang="en-US">
                <a:uFillTx/>
              </a:rPr>
              <a:pPr/>
              <a:t>44</a:t>
            </a:fld>
            <a:endParaRPr lang="en-US">
              <a:uFillTx/>
            </a:endParaRPr>
          </a:p>
        </p:txBody>
      </p:sp>
      <p:sp>
        <p:nvSpPr>
          <p:cNvPr id="130049"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ln>
        </p:spPr>
      </p:sp>
      <p:sp>
        <p:nvSpPr>
          <p:cNvPr id="130050" name="Rectangle 2"/>
          <p:cNvSpPr txBox="1">
            <a:spLocks noGrp="1" noChangeArrowheads="1"/>
          </p:cNvSpPr>
          <p:nvPr>
            <p:ph type="body" idx="1"/>
          </p:nvPr>
        </p:nvSpPr>
        <p:spPr bwMode="auto">
          <a:xfrm>
            <a:off x="700746" y="4415618"/>
            <a:ext cx="5608909" cy="4183724"/>
          </a:xfrm>
          <a:prstGeom prst="rect">
            <a:avLst/>
          </a:prstGeom>
          <a:noFill/>
          <a:ln cap="flat">
            <a:round/>
          </a:ln>
        </p:spPr>
        <p:txBody>
          <a:bodyPr wrap="none" anchor="ctr"/>
          <a:lstStyle/>
          <a:p>
            <a:endParaRPr lang="en-US">
              <a:uFillTx/>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AD18FAC2-7475-47B4-B969-91B31D861CD8}" type="slidenum">
              <a:rPr lang="en-US">
                <a:uFillTx/>
              </a:rPr>
              <a:pPr/>
              <a:t>45</a:t>
            </a:fld>
            <a:endParaRPr lang="en-US">
              <a:uFillTx/>
            </a:endParaRPr>
          </a:p>
        </p:txBody>
      </p:sp>
      <p:sp>
        <p:nvSpPr>
          <p:cNvPr id="147457"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ln>
        </p:spPr>
      </p:sp>
      <p:sp>
        <p:nvSpPr>
          <p:cNvPr id="147458" name="Rectangle 2"/>
          <p:cNvSpPr txBox="1">
            <a:spLocks noGrp="1" noChangeArrowheads="1"/>
          </p:cNvSpPr>
          <p:nvPr>
            <p:ph type="body" idx="1"/>
          </p:nvPr>
        </p:nvSpPr>
        <p:spPr bwMode="auto">
          <a:xfrm>
            <a:off x="700746" y="4415618"/>
            <a:ext cx="5608909" cy="4183724"/>
          </a:xfrm>
          <a:prstGeom prst="rect">
            <a:avLst/>
          </a:prstGeom>
          <a:noFill/>
          <a:ln cap="flat">
            <a:round/>
          </a:ln>
        </p:spPr>
        <p:txBody>
          <a:bodyPr wrap="none" anchor="ctr"/>
          <a:lstStyle/>
          <a:p>
            <a:endParaRPr lang="en-US">
              <a:uFillTx/>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BCF305-9D5C-4971-9B46-2A00B3859814}" type="slidenum">
              <a:rPr lang="en-US"/>
              <a:pPr/>
              <a:t>47</a:t>
            </a:fld>
            <a:endParaRPr lang="en-US"/>
          </a:p>
        </p:txBody>
      </p:sp>
      <p:sp>
        <p:nvSpPr>
          <p:cNvPr id="163841" name="Rectangle 1"/>
          <p:cNvSpPr txBox="1">
            <a:spLocks noGrp="1" noRot="1" noChangeAspect="1" noChangeArrowheads="1"/>
          </p:cNvSpPr>
          <p:nvPr>
            <p:ph type="sldImg"/>
          </p:nvPr>
        </p:nvSpPr>
        <p:spPr bwMode="auto">
          <a:xfrm>
            <a:off x="1179513" y="706438"/>
            <a:ext cx="4649787" cy="3486150"/>
          </a:xfrm>
          <a:prstGeom prst="rect">
            <a:avLst/>
          </a:prstGeom>
          <a:solidFill>
            <a:srgbClr val="FFFFFF"/>
          </a:solidFill>
          <a:ln>
            <a:solidFill>
              <a:srgbClr val="000000"/>
            </a:solidFill>
            <a:miter lim="800000"/>
            <a:headEnd/>
            <a:tailEnd/>
          </a:ln>
        </p:spPr>
      </p:sp>
      <p:sp>
        <p:nvSpPr>
          <p:cNvPr id="163842" name="Rectangle 2"/>
          <p:cNvSpPr txBox="1">
            <a:spLocks noGrp="1" noChangeArrowheads="1"/>
          </p:cNvSpPr>
          <p:nvPr>
            <p:ph type="body" idx="1"/>
          </p:nvPr>
        </p:nvSpPr>
        <p:spPr bwMode="auto">
          <a:xfrm>
            <a:off x="700746" y="4415618"/>
            <a:ext cx="5608909" cy="4183724"/>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14022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Times New Roman" charset="0"/>
            </a:endParaRPr>
          </a:p>
        </p:txBody>
      </p:sp>
      <p:sp>
        <p:nvSpPr>
          <p:cNvPr id="71684" name="Slide Number Placeholder 3"/>
          <p:cNvSpPr>
            <a:spLocks noGrp="1"/>
          </p:cNvSpPr>
          <p:nvPr>
            <p:ph type="sldNum" sz="quarter" idx="5"/>
          </p:nvPr>
        </p:nvSpPr>
        <p:spPr>
          <a:noFill/>
        </p:spPr>
        <p:txBody>
          <a:bodyPr/>
          <a:lstStyle/>
          <a:p>
            <a:fld id="{6C7E4969-15F2-41D7-A9A6-15253CD7FD52}" type="slidenum">
              <a:rPr lang="en-US" smtClean="0"/>
              <a:pPr/>
              <a:t>6</a:t>
            </a:fld>
            <a:endParaRPr lang="en-US" smtClean="0"/>
          </a:p>
        </p:txBody>
      </p:sp>
    </p:spTree>
    <p:extLst>
      <p:ext uri="{BB962C8B-B14F-4D97-AF65-F5344CB8AC3E}">
        <p14:creationId xmlns:p14="http://schemas.microsoft.com/office/powerpoint/2010/main" val="370387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p:spPr>
        <p:txBody>
          <a:bodyPr/>
          <a:lstStyle/>
          <a:p>
            <a:endParaRPr lang="en-US">
              <a:uFillTx/>
              <a:latin typeface="Times New Roman" charset="0"/>
            </a:endParaRPr>
          </a:p>
        </p:txBody>
      </p:sp>
      <p:sp>
        <p:nvSpPr>
          <p:cNvPr id="77828" name="Slide Number Placeholder 3"/>
          <p:cNvSpPr>
            <a:spLocks noGrp="1"/>
          </p:cNvSpPr>
          <p:nvPr>
            <p:ph type="sldNum" sz="quarter" idx="5"/>
          </p:nvPr>
        </p:nvSpPr>
        <p:spPr>
          <a:noFill/>
        </p:spPr>
        <p:txBody>
          <a:bodyPr/>
          <a:lstStyle/>
          <a:p>
            <a:fld id="{D6746212-1197-48E0-B6FE-B3E907C88A1A}" type="slidenum">
              <a:rPr lang="en-US" smtClean="0">
                <a:uFillTx/>
              </a:rPr>
              <a:pPr/>
              <a:t>7</a:t>
            </a:fld>
            <a:endParaRPr lang="en-US">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p:spPr>
        <p:txBody>
          <a:bodyPr/>
          <a:lstStyle/>
          <a:p>
            <a:endParaRPr lang="en-US">
              <a:uFillTx/>
              <a:latin typeface="Times New Roman" charset="0"/>
            </a:endParaRPr>
          </a:p>
        </p:txBody>
      </p:sp>
      <p:sp>
        <p:nvSpPr>
          <p:cNvPr id="78852" name="Slide Number Placeholder 3"/>
          <p:cNvSpPr>
            <a:spLocks noGrp="1"/>
          </p:cNvSpPr>
          <p:nvPr>
            <p:ph type="sldNum" sz="quarter" idx="5"/>
          </p:nvPr>
        </p:nvSpPr>
        <p:spPr>
          <a:noFill/>
        </p:spPr>
        <p:txBody>
          <a:bodyPr/>
          <a:lstStyle/>
          <a:p>
            <a:fld id="{BE0A7DCC-4181-4997-8CD7-DB629B2147D8}" type="slidenum">
              <a:rPr lang="en-US" smtClean="0">
                <a:uFillTx/>
              </a:rPr>
              <a:pPr/>
              <a:t>8</a:t>
            </a:fld>
            <a:endParaRPr lang="en-US">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p:spPr>
        <p:txBody>
          <a:bodyPr/>
          <a:lstStyle/>
          <a:p>
            <a:endParaRPr lang="en-US">
              <a:uFillTx/>
              <a:latin typeface="Times New Roman" charset="0"/>
            </a:endParaRPr>
          </a:p>
        </p:txBody>
      </p:sp>
      <p:sp>
        <p:nvSpPr>
          <p:cNvPr id="79876" name="Slide Number Placeholder 3"/>
          <p:cNvSpPr>
            <a:spLocks noGrp="1"/>
          </p:cNvSpPr>
          <p:nvPr>
            <p:ph type="sldNum" sz="quarter" idx="5"/>
          </p:nvPr>
        </p:nvSpPr>
        <p:spPr>
          <a:noFill/>
        </p:spPr>
        <p:txBody>
          <a:bodyPr/>
          <a:lstStyle/>
          <a:p>
            <a:fld id="{5B019B07-AAB9-40EB-8A67-DE52296AD103}" type="slidenum">
              <a:rPr lang="en-US" smtClean="0">
                <a:uFillTx/>
              </a:rPr>
              <a:pPr/>
              <a:t>9</a:t>
            </a:fld>
            <a:endParaRPr lang="en-US">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p:spPr>
        <p:txBody>
          <a:bodyPr/>
          <a:lstStyle/>
          <a:p>
            <a:endParaRPr lang="en-US">
              <a:uFillTx/>
              <a:latin typeface="Times New Roman" charset="0"/>
            </a:endParaRPr>
          </a:p>
        </p:txBody>
      </p:sp>
      <p:sp>
        <p:nvSpPr>
          <p:cNvPr id="80900" name="Slide Number Placeholder 3"/>
          <p:cNvSpPr>
            <a:spLocks noGrp="1"/>
          </p:cNvSpPr>
          <p:nvPr>
            <p:ph type="sldNum" sz="quarter" idx="5"/>
          </p:nvPr>
        </p:nvSpPr>
        <p:spPr>
          <a:noFill/>
        </p:spPr>
        <p:txBody>
          <a:bodyPr/>
          <a:lstStyle/>
          <a:p>
            <a:fld id="{93D16895-C04E-49FB-96FB-F120E44DB6E3}" type="slidenum">
              <a:rPr lang="en-US" smtClean="0">
                <a:uFillTx/>
              </a:rPr>
              <a:pPr/>
              <a:t>10</a:t>
            </a:fld>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p:txBody>
          <a:bodyPr/>
          <a:lstStyle/>
          <a:p>
            <a:fld id="{4BBD8F26-D95D-4E4F-B114-CC87CF3EED1F}" type="slidenum">
              <a:rPr lang="en-US">
                <a:uFillTx/>
              </a:rPr>
              <a:pPr/>
              <a:t>11</a:t>
            </a:fld>
            <a:endParaRPr lang="en-US">
              <a:uFillTx/>
            </a:endParaRPr>
          </a:p>
        </p:txBody>
      </p:sp>
      <p:sp>
        <p:nvSpPr>
          <p:cNvPr id="57345" name="Text Box 1"/>
          <p:cNvSpPr txBox="1">
            <a:spLocks noChangeArrowheads="1"/>
          </p:cNvSpPr>
          <p:nvPr/>
        </p:nvSpPr>
        <p:spPr bwMode="auto">
          <a:xfrm>
            <a:off x="3884613" y="8685213"/>
            <a:ext cx="2971800" cy="457200"/>
          </a:xfrm>
          <a:prstGeom prst="rect">
            <a:avLst/>
          </a:prstGeom>
          <a:noFill/>
          <a:ln w="9525">
            <a:noFill/>
            <a:round/>
          </a:ln>
          <a:effectLst/>
        </p:spPr>
        <p:txBody>
          <a:bodyPr lIns="90000" tIns="46800" rIns="90000" bIns="46800" anchor="b"/>
          <a:lstStyle/>
          <a:p>
            <a:pPr algn="r" eaLnBrk="1" hangingPunct="1"/>
            <a:fld id="{F63A4DE2-C32A-48DE-8210-4F0CABAFD187}" type="slidenum">
              <a:rPr lang="en-US" sz="1200">
                <a:solidFill>
                  <a:srgbClr val="000000"/>
                </a:solidFill>
                <a:uFillTx/>
                <a:ea typeface="MS Gothic" charset="0"/>
                <a:cs typeface="MS Gothic" charset="0"/>
              </a:rPr>
              <a:pPr algn="r" eaLnBrk="1" hangingPunct="1"/>
              <a:t>11</a:t>
            </a:fld>
            <a:endParaRPr lang="en-US" sz="1200">
              <a:solidFill>
                <a:srgbClr val="000000"/>
              </a:solidFill>
              <a:uFillTx/>
              <a:ea typeface="MS Gothic" charset="0"/>
              <a:cs typeface="MS Gothic" charset="0"/>
            </a:endParaRPr>
          </a:p>
        </p:txBody>
      </p:sp>
      <p:sp>
        <p:nvSpPr>
          <p:cNvPr id="5734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ln>
          <a:effectLst/>
        </p:spPr>
        <p:txBody>
          <a:bodyPr wrap="none" anchor="ctr"/>
          <a:lstStyle/>
          <a:p>
            <a:endParaRPr lang="en-US">
              <a:uFillTx/>
            </a:endParaRPr>
          </a:p>
        </p:txBody>
      </p:sp>
      <p:sp>
        <p:nvSpPr>
          <p:cNvPr id="57347" name="Rectangle 3"/>
          <p:cNvSpPr txBox="1">
            <a:spLocks noGrp="1" noChangeArrowheads="1"/>
          </p:cNvSpPr>
          <p:nvPr>
            <p:ph type="body"/>
          </p:nvPr>
        </p:nvSpPr>
        <p:spPr bwMode="auto">
          <a:xfrm>
            <a:off x="685800" y="4343400"/>
            <a:ext cx="5486400" cy="4208463"/>
          </a:xfrm>
          <a:prstGeom prst="rect">
            <a:avLst/>
          </a:prstGeom>
          <a:noFill/>
          <a:ln>
            <a:round/>
          </a:ln>
        </p:spPr>
        <p:txBody>
          <a:bodyPr wrap="none" anchor="ctr"/>
          <a:lstStyle/>
          <a:p>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p:spPr>
        <p:txBody>
          <a:bodyPr/>
          <a:lstStyle/>
          <a:p>
            <a:endParaRPr lang="en-US">
              <a:uFillTx/>
              <a:latin typeface="Times New Roman" charset="0"/>
            </a:endParaRPr>
          </a:p>
        </p:txBody>
      </p:sp>
      <p:sp>
        <p:nvSpPr>
          <p:cNvPr id="90116" name="Slide Number Placeholder 3"/>
          <p:cNvSpPr>
            <a:spLocks noGrp="1"/>
          </p:cNvSpPr>
          <p:nvPr>
            <p:ph type="sldNum" sz="quarter" idx="5"/>
          </p:nvPr>
        </p:nvSpPr>
        <p:spPr>
          <a:noFill/>
        </p:spPr>
        <p:txBody>
          <a:bodyPr/>
          <a:lstStyle/>
          <a:p>
            <a:fld id="{95B93A81-5A92-4A38-B9BE-F1618BAAE0F3}" type="slidenum">
              <a:rPr lang="en-US" smtClean="0">
                <a:uFillTx/>
              </a:rPr>
              <a:pPr/>
              <a:t>12</a:t>
            </a:fld>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BA2EFA-C529-47D1-BB3A-03E96A976886}"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364338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472D0C-18F0-414E-9844-0A9D496D9E13}"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30484934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472D0C-18F0-414E-9844-0A9D496D9E13}"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69711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472D0C-18F0-414E-9844-0A9D496D9E13}"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361587696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472D0C-18F0-414E-9844-0A9D496D9E13}"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8622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472D0C-18F0-414E-9844-0A9D496D9E13}"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6924186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987A8B-BB32-4B31-8A90-DCF015B162FA}"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2302839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8E2B1-6A52-4EC3-BAA6-3BE09AF89BA3}"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4239096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cSld name="1_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uFillTx/>
              </a:defRPr>
            </a:lvl1pPr>
          </a:lstStyle>
          <a:p>
            <a:r>
              <a:rPr lang="en-US">
                <a:uFillTx/>
              </a:rPr>
              <a:t>Click icon to add picture</a:t>
            </a:r>
            <a:endParaRPr lang="en-US" dirty="0">
              <a:uFillTx/>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uFillTx/>
                <a:latin typeface="+mj-lt"/>
              </a:defRPr>
            </a:lvl1pPr>
          </a:lstStyle>
          <a:p>
            <a:r>
              <a:rPr lang="en-US">
                <a:uFillTx/>
              </a:rPr>
              <a:t>Click to edit Master title style</a:t>
            </a:r>
            <a:endParaRPr lang="en-US" dirty="0">
              <a:uFillTx/>
            </a:endParaRPr>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3E9BE4A0-D7BB-437B-8C33-87426A4F703C}" type="datetime1">
              <a:rPr lang="en-US" smtClean="0">
                <a:uFillTx/>
              </a:rPr>
              <a:t>12/10/2018</a:t>
            </a:fld>
            <a:endParaRPr lang="en-US">
              <a:uFillTx/>
            </a:endParaRPr>
          </a:p>
        </p:txBody>
      </p:sp>
      <p:sp>
        <p:nvSpPr>
          <p:cNvPr id="6" name="Footer Placeholder 5"/>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196348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596A5-93E7-4132-9FF6-E94296C4CA87}"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319143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31156D-D03D-43AC-9551-D3653057FACE}" type="datetime1">
              <a:rPr lang="en-US" smtClean="0">
                <a:uFillTx/>
              </a:rPr>
              <a:t>12/10/2018</a:t>
            </a:fld>
            <a:endParaRPr lang="en-US">
              <a:uFillTx/>
            </a:endParaRPr>
          </a:p>
        </p:txBody>
      </p:sp>
      <p:sp>
        <p:nvSpPr>
          <p:cNvPr id="5" name="Footer Placeholder 4"/>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2582668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FB25B9-6E91-4A2C-AF12-0C0923A07A42}" type="datetime1">
              <a:rPr lang="en-US" smtClean="0">
                <a:uFillTx/>
              </a:rPr>
              <a:t>12/10/2018</a:t>
            </a:fld>
            <a:endParaRPr lang="en-US">
              <a:uFillTx/>
            </a:endParaRPr>
          </a:p>
        </p:txBody>
      </p:sp>
      <p:sp>
        <p:nvSpPr>
          <p:cNvPr id="6" name="Footer Placeholder 5"/>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47815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018444-D455-4A0A-B205-D1616E68EA5E}" type="datetime1">
              <a:rPr lang="en-US" smtClean="0">
                <a:uFillTx/>
              </a:rPr>
              <a:t>12/10/2018</a:t>
            </a:fld>
            <a:endParaRPr lang="en-US">
              <a:uFillTx/>
            </a:endParaRPr>
          </a:p>
        </p:txBody>
      </p:sp>
      <p:sp>
        <p:nvSpPr>
          <p:cNvPr id="8" name="Footer Placeholder 7"/>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358095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8785C9-436E-4EDB-A084-6B37A2761036}" type="datetime1">
              <a:rPr lang="en-US" smtClean="0">
                <a:uFillTx/>
              </a:rPr>
              <a:t>12/10/2018</a:t>
            </a:fld>
            <a:endParaRPr lang="en-US">
              <a:uFillTx/>
            </a:endParaRPr>
          </a:p>
        </p:txBody>
      </p:sp>
      <p:sp>
        <p:nvSpPr>
          <p:cNvPr id="4" name="Footer Placeholder 3"/>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397492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D6238-1DB7-4CBC-A448-9C0766B08852}" type="datetime1">
              <a:rPr lang="en-US" smtClean="0">
                <a:uFillTx/>
              </a:rPr>
              <a:t>12/10/2018</a:t>
            </a:fld>
            <a:endParaRPr lang="en-US">
              <a:uFillTx/>
            </a:endParaRPr>
          </a:p>
        </p:txBody>
      </p:sp>
      <p:sp>
        <p:nvSpPr>
          <p:cNvPr id="3" name="Footer Placeholder 2"/>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229199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776C388-6EB5-4143-A5FB-C7CB2474CF4E}" type="datetime1">
              <a:rPr lang="en-US" smtClean="0">
                <a:uFillTx/>
              </a:rPr>
              <a:t>12/10/2018</a:t>
            </a:fld>
            <a:endParaRPr lang="en-US">
              <a:uFillTx/>
            </a:endParaRPr>
          </a:p>
        </p:txBody>
      </p:sp>
      <p:sp>
        <p:nvSpPr>
          <p:cNvPr id="6" name="Footer Placeholder 5"/>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144112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472D0C-18F0-414E-9844-0A9D496D9E13}" type="datetime1">
              <a:rPr lang="en-US" smtClean="0">
                <a:uFillTx/>
              </a:rPr>
              <a:t>12/10/2018</a:t>
            </a:fld>
            <a:endParaRPr lang="en-US">
              <a:uFillTx/>
            </a:endParaRPr>
          </a:p>
        </p:txBody>
      </p:sp>
      <p:sp>
        <p:nvSpPr>
          <p:cNvPr id="6" name="Footer Placeholder 5"/>
          <p:cNvSpPr>
            <a:spLocks noGrp="1"/>
          </p:cNvSpPr>
          <p:nvPr>
            <p:ph type="ftr" sz="quarter" idx="11"/>
          </p:nvPr>
        </p:nvSpPr>
        <p:spPr/>
        <p:txBody>
          <a:bodyPr/>
          <a:lstStyle/>
          <a:p>
            <a:r>
              <a:rPr lang="en-US" smtClean="0">
                <a:uFillTx/>
              </a:rPr>
              <a:t>© Learning Tree International, Inc. All rights reserved. Not to be reproduced without prior written consent.</a:t>
            </a:r>
            <a:endParaRPr lang="en-US">
              <a:uFillTx/>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16837990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472D0C-18F0-414E-9844-0A9D496D9E13}" type="datetime1">
              <a:rPr lang="en-US" smtClean="0">
                <a:uFillTx/>
              </a:rPr>
              <a:t>12/10/2018</a:t>
            </a:fld>
            <a:endParaRPr lang="en-US">
              <a:uFillTx/>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uFillTx/>
              </a:rPr>
              <a:t>© Learning Tree International, Inc. All rights reserved. Not to be reproduced without prior written consent.</a:t>
            </a:r>
            <a:endParaRPr lang="en-US">
              <a:uFillTx/>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uFillTx/>
              </a:rPr>
              <a:pPr/>
              <a:t>‹#›</a:t>
            </a:fld>
            <a:endParaRPr lang="en-US">
              <a:uFillTx/>
            </a:endParaRPr>
          </a:p>
        </p:txBody>
      </p:sp>
    </p:spTree>
    <p:extLst>
      <p:ext uri="{BB962C8B-B14F-4D97-AF65-F5344CB8AC3E}">
        <p14:creationId xmlns:p14="http://schemas.microsoft.com/office/powerpoint/2010/main" val="24716512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Parallel_computing" TargetMode="External"/><Relationship Id="rId7" Type="http://schemas.openxmlformats.org/officeDocument/2006/relationships/hyperlink" Target="http://en.wikipedia.org/wiki/Procedure_(computing)" TargetMode="External"/><Relationship Id="rId2" Type="http://schemas.openxmlformats.org/officeDocument/2006/relationships/hyperlink" Target="http://en.wikipedia.org/wiki/Programming_model" TargetMode="External"/><Relationship Id="rId1" Type="http://schemas.openxmlformats.org/officeDocument/2006/relationships/slideLayout" Target="../slideLayouts/slideLayout2.xml"/><Relationship Id="rId6" Type="http://schemas.openxmlformats.org/officeDocument/2006/relationships/hyperlink" Target="http://en.wikipedia.org/wiki/Map_(parallel_pattern)" TargetMode="External"/><Relationship Id="rId5" Type="http://schemas.openxmlformats.org/officeDocument/2006/relationships/hyperlink" Target="http://en.wikipedia.org/wiki/Cluster_(computing)" TargetMode="External"/><Relationship Id="rId4" Type="http://schemas.openxmlformats.org/officeDocument/2006/relationships/hyperlink" Target="http://en.wikipedia.org/wiki/Distributed_computin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uFillTx/>
              </a:rPr>
              <a:t>REVISION LECTURE</a:t>
            </a:r>
          </a:p>
        </p:txBody>
      </p:sp>
      <p:sp>
        <p:nvSpPr>
          <p:cNvPr id="3" name="Subtitle 2"/>
          <p:cNvSpPr>
            <a:spLocks noGrp="1"/>
          </p:cNvSpPr>
          <p:nvPr>
            <p:ph type="subTitle" idx="1"/>
          </p:nvPr>
        </p:nvSpPr>
        <p:spPr/>
        <p:txBody>
          <a:bodyPr/>
          <a:lstStyle/>
          <a:p>
            <a:r>
              <a:rPr lang="en-GB" dirty="0">
                <a:uFillTx/>
              </a:rPr>
              <a:t>DR ALEX LOHFINK</a:t>
            </a:r>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1</a:t>
            </a:fld>
            <a:endParaRPr lang="en-US">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uFillTx/>
              </a:rPr>
              <a:t>Attributes</a:t>
            </a:r>
          </a:p>
        </p:txBody>
      </p:sp>
      <p:sp>
        <p:nvSpPr>
          <p:cNvPr id="26627" name="Rectangle 3"/>
          <p:cNvSpPr>
            <a:spLocks noGrp="1" noChangeArrowheads="1"/>
          </p:cNvSpPr>
          <p:nvPr>
            <p:ph idx="1"/>
          </p:nvPr>
        </p:nvSpPr>
        <p:spPr/>
        <p:txBody>
          <a:bodyPr/>
          <a:lstStyle/>
          <a:p>
            <a:r>
              <a:rPr lang="en-US">
                <a:uFillTx/>
              </a:rPr>
              <a:t>Use to search, filter, and classify facts</a:t>
            </a:r>
          </a:p>
          <a:p>
            <a:r>
              <a:rPr lang="en-US">
                <a:uFillTx/>
              </a:rPr>
              <a:t>Dimensions provide descriptions of facts through their attributes</a:t>
            </a:r>
          </a:p>
          <a:p>
            <a:r>
              <a:rPr lang="en-US">
                <a:uFillTx/>
              </a:rPr>
              <a:t>No mathematical limit to the number of dimensions</a:t>
            </a:r>
          </a:p>
          <a:p>
            <a:r>
              <a:rPr lang="en-US">
                <a:uFillTx/>
              </a:rPr>
              <a:t>Slice and dice: focus on slices of the data cube for more detailed analysis</a:t>
            </a:r>
          </a:p>
        </p:txBody>
      </p:sp>
      <p:sp>
        <p:nvSpPr>
          <p:cNvPr id="3" name="Slide Number Placeholder 4"/>
          <p:cNvSpPr>
            <a:spLocks noGrp="1"/>
          </p:cNvSpPr>
          <p:nvPr>
            <p:ph type="sldNum" sz="quarter" idx="12"/>
          </p:nvPr>
        </p:nvSpPr>
        <p:spPr/>
        <p:txBody>
          <a:bodyPr/>
          <a:lstStyle/>
          <a:p>
            <a:pPr>
              <a:defRPr>
                <a:uFillTx/>
              </a:defRPr>
            </a:pPr>
            <a:fld id="{3D3D8021-BA06-43D1-8C9C-EE060A334393}" type="slidenum">
              <a:rPr lang="en-US" smtClean="0">
                <a:uFillTx/>
              </a:rPr>
              <a:pPr>
                <a:defRPr>
                  <a:uFillTx/>
                </a:defRPr>
              </a:pPr>
              <a:t>10</a:t>
            </a:fld>
            <a:endParaRPr lang="en-US" dirty="0">
              <a:uFillTx/>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cstate="print"/>
          <a:srcRect/>
          <a:stretch>
            <a:fillRect/>
          </a:stretch>
        </p:blipFill>
        <p:spPr bwMode="auto">
          <a:xfrm>
            <a:off x="1066800" y="1219200"/>
            <a:ext cx="6858000" cy="4392706"/>
          </a:xfrm>
          <a:prstGeom prst="rect">
            <a:avLst/>
          </a:prstGeom>
          <a:noFill/>
          <a:ln w="9525">
            <a:noFill/>
            <a:round/>
          </a:ln>
          <a:effectLst/>
        </p:spPr>
      </p:pic>
      <p:sp>
        <p:nvSpPr>
          <p:cNvPr id="15362" name="Text Box 2"/>
          <p:cNvSpPr txBox="1">
            <a:spLocks noChangeArrowheads="1"/>
          </p:cNvSpPr>
          <p:nvPr/>
        </p:nvSpPr>
        <p:spPr bwMode="auto">
          <a:xfrm>
            <a:off x="457200" y="292100"/>
            <a:ext cx="8229600" cy="850900"/>
          </a:xfrm>
          <a:prstGeom prst="rect">
            <a:avLst/>
          </a:prstGeom>
          <a:noFill/>
          <a:ln w="9525">
            <a:noFill/>
            <a:round/>
          </a:ln>
          <a:effectLst/>
        </p:spPr>
        <p:txBody>
          <a:bodyPr anchor="ctr"/>
          <a:lstStyle/>
          <a:p>
            <a:pPr algn="ctr" eaLnBrk="1" hangingPunct="1"/>
            <a:r>
              <a:rPr lang="en-GB" sz="4400">
                <a:solidFill>
                  <a:srgbClr val="000000"/>
                </a:solidFill>
                <a:uFillTx/>
                <a:latin typeface="Calibri" pitchFamily="32" charset="0"/>
                <a:ea typeface="MS Gothic" charset="0"/>
                <a:cs typeface="MS Gothic" charset="0"/>
              </a:rPr>
              <a:t>Star Schema (in RDBMS)</a:t>
            </a:r>
          </a:p>
        </p:txBody>
      </p:sp>
      <p:sp>
        <p:nvSpPr>
          <p:cNvPr id="2" name="Slide Number Placeholder 1"/>
          <p:cNvSpPr>
            <a:spLocks noGrp="1"/>
          </p:cNvSpPr>
          <p:nvPr>
            <p:ph type="sldNum" sz="quarter" idx="12"/>
          </p:nvPr>
        </p:nvSpPr>
        <p:spPr/>
        <p:txBody>
          <a:bodyPr/>
          <a:lstStyle/>
          <a:p>
            <a:pPr>
              <a:defRPr>
                <a:uFillTx/>
              </a:defRPr>
            </a:pPr>
            <a:fld id="{43B1D448-C806-4D11-B0C3-CC3967DAB8AD}" type="slidenum">
              <a:rPr lang="en-US" smtClean="0">
                <a:uFillTx/>
              </a:rPr>
              <a:pPr>
                <a:defRPr>
                  <a:uFillTx/>
                </a:defRPr>
              </a:pPr>
              <a:t>11</a:t>
            </a:fld>
            <a:endParaRPr lang="en-US" dirty="0">
              <a:uFillTx/>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uFillTx/>
              </a:rPr>
              <a:t>Online Analytical Processing </a:t>
            </a:r>
          </a:p>
        </p:txBody>
      </p:sp>
      <p:sp>
        <p:nvSpPr>
          <p:cNvPr id="35843" name="Rectangle 3"/>
          <p:cNvSpPr>
            <a:spLocks noGrp="1" noChangeArrowheads="1"/>
          </p:cNvSpPr>
          <p:nvPr>
            <p:ph idx="1"/>
          </p:nvPr>
        </p:nvSpPr>
        <p:spPr/>
        <p:txBody>
          <a:bodyPr/>
          <a:lstStyle/>
          <a:p>
            <a:r>
              <a:rPr lang="en-US">
                <a:uFillTx/>
              </a:rPr>
              <a:t>Three main characteristics:</a:t>
            </a:r>
          </a:p>
          <a:p>
            <a:pPr lvl="1"/>
            <a:r>
              <a:rPr lang="en-US">
                <a:uFillTx/>
              </a:rPr>
              <a:t>Multidimensional data analysis techniques</a:t>
            </a:r>
          </a:p>
          <a:p>
            <a:pPr lvl="1"/>
            <a:r>
              <a:rPr lang="en-US">
                <a:uFillTx/>
              </a:rPr>
              <a:t>Advanced database support</a:t>
            </a:r>
          </a:p>
          <a:p>
            <a:pPr lvl="1"/>
            <a:r>
              <a:rPr lang="en-US">
                <a:uFillTx/>
              </a:rPr>
              <a:t>Easy-to-use end-user interfaces</a:t>
            </a:r>
          </a:p>
        </p:txBody>
      </p:sp>
      <p:sp>
        <p:nvSpPr>
          <p:cNvPr id="3" name="Slide Number Placeholder 4"/>
          <p:cNvSpPr>
            <a:spLocks noGrp="1"/>
          </p:cNvSpPr>
          <p:nvPr>
            <p:ph type="sldNum" sz="quarter" idx="12"/>
          </p:nvPr>
        </p:nvSpPr>
        <p:spPr>
          <a:xfrm>
            <a:off x="4419600" y="6284913"/>
            <a:ext cx="4724400" cy="274637"/>
          </a:xfrm>
        </p:spPr>
        <p:txBody>
          <a:bodyPr/>
          <a:lstStyle/>
          <a:p>
            <a:pPr>
              <a:defRPr>
                <a:uFillTx/>
              </a:defRPr>
            </a:pPr>
            <a:fld id="{AED66382-96CC-49D3-8C17-65BF4384BF5E}" type="slidenum">
              <a:rPr lang="en-US" smtClean="0">
                <a:uFillTx/>
              </a:rPr>
              <a:pPr>
                <a:defRPr>
                  <a:uFillTx/>
                </a:defRPr>
              </a:pPr>
              <a:t>12</a:t>
            </a:fld>
            <a:endParaRPr lang="en-US" dirty="0">
              <a:uFillTx/>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uFillTx/>
              </a:rPr>
              <a:t>OLAP Architecture</a:t>
            </a:r>
          </a:p>
        </p:txBody>
      </p:sp>
      <p:sp>
        <p:nvSpPr>
          <p:cNvPr id="39939" name="Rectangle 3"/>
          <p:cNvSpPr>
            <a:spLocks noGrp="1" noChangeArrowheads="1"/>
          </p:cNvSpPr>
          <p:nvPr>
            <p:ph idx="1"/>
          </p:nvPr>
        </p:nvSpPr>
        <p:spPr/>
        <p:txBody>
          <a:bodyPr/>
          <a:lstStyle/>
          <a:p>
            <a:r>
              <a:rPr lang="en-US" dirty="0">
                <a:uFillTx/>
              </a:rPr>
              <a:t>Three main architectural components:</a:t>
            </a:r>
          </a:p>
          <a:p>
            <a:pPr lvl="1"/>
            <a:r>
              <a:rPr lang="en-US" dirty="0">
                <a:uFillTx/>
              </a:rPr>
              <a:t>Graphical user interface (GUI)</a:t>
            </a:r>
          </a:p>
          <a:p>
            <a:pPr lvl="1"/>
            <a:r>
              <a:rPr lang="en-US" dirty="0">
                <a:uFillTx/>
              </a:rPr>
              <a:t>Analytical processing logic</a:t>
            </a:r>
          </a:p>
          <a:p>
            <a:pPr lvl="1"/>
            <a:r>
              <a:rPr lang="en-US" dirty="0">
                <a:uFillTx/>
              </a:rPr>
              <a:t>Data-processing logic</a:t>
            </a:r>
          </a:p>
          <a:p>
            <a:pPr lvl="1"/>
            <a:endParaRPr lang="en-US" dirty="0">
              <a:uFillTx/>
            </a:endParaRPr>
          </a:p>
          <a:p>
            <a:pPr>
              <a:buFont typeface="Arial" panose="020B0604020202020204" pitchFamily="34" charset="0"/>
              <a:buChar char="•"/>
            </a:pPr>
            <a:r>
              <a:rPr lang="en-US" b="0" dirty="0">
                <a:uFillTx/>
              </a:rPr>
              <a:t>Designed to use both operational and data warehouse data</a:t>
            </a:r>
          </a:p>
          <a:p>
            <a:pPr>
              <a:buFont typeface="Arial" panose="020B0604020202020204" pitchFamily="34" charset="0"/>
              <a:buChar char="•"/>
            </a:pPr>
            <a:r>
              <a:rPr lang="en-US" b="0" dirty="0">
                <a:uFillTx/>
              </a:rPr>
              <a:t>In most implementations, data warehouse and OLAP are interrelated and complementary</a:t>
            </a:r>
          </a:p>
          <a:p>
            <a:pPr>
              <a:buFont typeface="Arial" panose="020B0604020202020204" pitchFamily="34" charset="0"/>
              <a:buChar char="•"/>
            </a:pPr>
            <a:r>
              <a:rPr lang="en-US" b="0" dirty="0">
                <a:uFillTx/>
              </a:rPr>
              <a:t>OLAP systems merge data warehouse and data mart approaches</a:t>
            </a:r>
          </a:p>
          <a:p>
            <a:pPr lvl="1"/>
            <a:endParaRPr lang="en-US" dirty="0">
              <a:uFillTx/>
            </a:endParaRPr>
          </a:p>
        </p:txBody>
      </p:sp>
      <p:sp>
        <p:nvSpPr>
          <p:cNvPr id="40963" name="Slide Number Placeholder 4"/>
          <p:cNvSpPr>
            <a:spLocks noGrp="1"/>
          </p:cNvSpPr>
          <p:nvPr>
            <p:ph type="sldNum" sz="quarter" idx="12"/>
          </p:nvPr>
        </p:nvSpPr>
        <p:spPr>
          <a:xfrm>
            <a:off x="4419600" y="6284913"/>
            <a:ext cx="4724400" cy="274637"/>
          </a:xfrm>
        </p:spPr>
        <p:txBody>
          <a:bodyPr/>
          <a:lstStyle/>
          <a:p>
            <a:pPr>
              <a:defRPr>
                <a:uFillTx/>
              </a:defRPr>
            </a:pPr>
            <a:fld id="{162C9830-4BF7-4577-9470-AAD299F13D96}" type="slidenum">
              <a:rPr lang="en-US">
                <a:uFillTx/>
              </a:rPr>
              <a:pPr>
                <a:defRPr>
                  <a:uFillTx/>
                </a:defRPr>
              </a:pPr>
              <a:t>13</a:t>
            </a:fld>
            <a:endParaRPr lang="en-US" dirty="0">
              <a:uFillTx/>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4419600" y="6284913"/>
            <a:ext cx="4724400" cy="274637"/>
          </a:xfrm>
        </p:spPr>
        <p:txBody>
          <a:bodyPr/>
          <a:lstStyle/>
          <a:p>
            <a:pPr>
              <a:defRPr>
                <a:uFillTx/>
              </a:defRPr>
            </a:pPr>
            <a:fld id="{43B1D448-C806-4D11-B0C3-CC3967DAB8AD}" type="slidenum">
              <a:rPr lang="en-US" smtClean="0">
                <a:uFillTx/>
              </a:rPr>
              <a:pPr>
                <a:defRPr>
                  <a:uFillTx/>
                </a:defRPr>
              </a:pPr>
              <a:t>14</a:t>
            </a:fld>
            <a:endParaRPr lang="en-US" dirty="0">
              <a:uFillTx/>
            </a:endParaRPr>
          </a:p>
        </p:txBody>
      </p:sp>
      <p:pic>
        <p:nvPicPr>
          <p:cNvPr id="4" name="Picture 3"/>
          <p:cNvPicPr>
            <a:picLocks noChangeAspect="1"/>
          </p:cNvPicPr>
          <p:nvPr/>
        </p:nvPicPr>
        <p:blipFill>
          <a:blip r:embed="rId2" cstate="print"/>
          <a:stretch>
            <a:fillRect/>
          </a:stretch>
        </p:blipFill>
        <p:spPr>
          <a:xfrm>
            <a:off x="1828800" y="990600"/>
            <a:ext cx="5562600" cy="44326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uFillTx/>
              </a:rPr>
              <a:t>Multidimensional OLAP</a:t>
            </a:r>
          </a:p>
        </p:txBody>
      </p:sp>
      <p:sp>
        <p:nvSpPr>
          <p:cNvPr id="44035" name="Rectangle 3"/>
          <p:cNvSpPr>
            <a:spLocks noGrp="1" noChangeArrowheads="1"/>
          </p:cNvSpPr>
          <p:nvPr>
            <p:ph idx="1"/>
          </p:nvPr>
        </p:nvSpPr>
        <p:spPr>
          <a:xfrm>
            <a:off x="822960" y="1100628"/>
            <a:ext cx="7520940" cy="4538172"/>
          </a:xfrm>
        </p:spPr>
        <p:txBody>
          <a:bodyPr>
            <a:normAutofit fontScale="92500" lnSpcReduction="10000"/>
          </a:bodyPr>
          <a:lstStyle/>
          <a:p>
            <a:r>
              <a:rPr lang="en-US" dirty="0">
                <a:uFillTx/>
              </a:rPr>
              <a:t>Multidimensional online analytical processing (MOLAP) extends OLAP functionality to multidimensional database management systems (MDBMSs</a:t>
            </a:r>
            <a:r>
              <a:rPr lang="en-US" dirty="0" smtClean="0">
                <a:uFillTx/>
              </a:rPr>
              <a:t>)</a:t>
            </a:r>
          </a:p>
          <a:p>
            <a:endParaRPr lang="en-US" dirty="0">
              <a:uFillTx/>
            </a:endParaRPr>
          </a:p>
          <a:p>
            <a:pPr lvl="1"/>
            <a:r>
              <a:rPr lang="en-US" dirty="0">
                <a:uFillTx/>
              </a:rPr>
              <a:t>MDBMS end users visualize stored data as a 3D data cube</a:t>
            </a:r>
          </a:p>
          <a:p>
            <a:pPr lvl="1"/>
            <a:r>
              <a:rPr lang="en-US" dirty="0">
                <a:uFillTx/>
              </a:rPr>
              <a:t>Data cubes can grow to </a:t>
            </a:r>
            <a:r>
              <a:rPr lang="en-US" i="1" dirty="0">
                <a:uFillTx/>
              </a:rPr>
              <a:t>n</a:t>
            </a:r>
            <a:r>
              <a:rPr lang="en-US" dirty="0">
                <a:uFillTx/>
              </a:rPr>
              <a:t> dimensions, becoming </a:t>
            </a:r>
            <a:r>
              <a:rPr lang="en-US" dirty="0" err="1">
                <a:uFillTx/>
              </a:rPr>
              <a:t>hypercubes</a:t>
            </a:r>
            <a:endParaRPr lang="en-US" dirty="0">
              <a:uFillTx/>
            </a:endParaRPr>
          </a:p>
          <a:p>
            <a:pPr lvl="1"/>
            <a:r>
              <a:rPr lang="en-US" dirty="0">
                <a:uFillTx/>
              </a:rPr>
              <a:t>To speed access, data cubes are held in memory in a cube </a:t>
            </a:r>
            <a:r>
              <a:rPr lang="en-US" dirty="0" smtClean="0">
                <a:uFillTx/>
              </a:rPr>
              <a:t>cache</a:t>
            </a:r>
          </a:p>
          <a:p>
            <a:pPr lvl="1"/>
            <a:endParaRPr lang="en-US" dirty="0"/>
          </a:p>
          <a:p>
            <a:pPr lvl="1"/>
            <a:r>
              <a:rPr lang="en-US" dirty="0"/>
              <a:t>An OLAP cube </a:t>
            </a:r>
            <a:r>
              <a:rPr lang="en-US" dirty="0" smtClean="0"/>
              <a:t>- method </a:t>
            </a:r>
            <a:r>
              <a:rPr lang="en-US" dirty="0"/>
              <a:t>of storing data in a multidimensional form, generally for reporting purposes. </a:t>
            </a:r>
            <a:endParaRPr lang="en-US" dirty="0" smtClean="0"/>
          </a:p>
          <a:p>
            <a:pPr lvl="1"/>
            <a:r>
              <a:rPr lang="en-US" dirty="0" smtClean="0"/>
              <a:t>data </a:t>
            </a:r>
            <a:r>
              <a:rPr lang="en-US" dirty="0"/>
              <a:t>(measures) </a:t>
            </a:r>
            <a:r>
              <a:rPr lang="en-US" dirty="0" smtClean="0"/>
              <a:t>categorized </a:t>
            </a:r>
            <a:r>
              <a:rPr lang="en-US" dirty="0"/>
              <a:t>by </a:t>
            </a:r>
            <a:r>
              <a:rPr lang="en-US" dirty="0" smtClean="0"/>
              <a:t>dimensions </a:t>
            </a:r>
          </a:p>
          <a:p>
            <a:pPr lvl="1"/>
            <a:r>
              <a:rPr lang="en-US" dirty="0" smtClean="0"/>
              <a:t>often </a:t>
            </a:r>
            <a:r>
              <a:rPr lang="en-US" dirty="0"/>
              <a:t>pre-summarized across dimensions to </a:t>
            </a:r>
            <a:r>
              <a:rPr lang="en-US" dirty="0" smtClean="0"/>
              <a:t>improve </a:t>
            </a:r>
            <a:r>
              <a:rPr lang="en-US" dirty="0"/>
              <a:t>query time over relational databases. </a:t>
            </a:r>
            <a:endParaRPr lang="en-US" dirty="0" smtClean="0"/>
          </a:p>
          <a:p>
            <a:pPr lvl="1"/>
            <a:r>
              <a:rPr lang="en-US" dirty="0" smtClean="0"/>
              <a:t>The </a:t>
            </a:r>
            <a:r>
              <a:rPr lang="en-US" dirty="0"/>
              <a:t>query language used to interact and perform tasks with OLAP cubes is multidimensional expressions (MDX). </a:t>
            </a:r>
            <a:endParaRPr lang="en-US" dirty="0">
              <a:uFillTx/>
            </a:endParaRPr>
          </a:p>
        </p:txBody>
      </p:sp>
      <p:sp>
        <p:nvSpPr>
          <p:cNvPr id="3" name="Slide Number Placeholder 4"/>
          <p:cNvSpPr>
            <a:spLocks noGrp="1"/>
          </p:cNvSpPr>
          <p:nvPr>
            <p:ph type="sldNum" sz="quarter" idx="12"/>
          </p:nvPr>
        </p:nvSpPr>
        <p:spPr>
          <a:xfrm>
            <a:off x="4419600" y="6284913"/>
            <a:ext cx="4724400" cy="274637"/>
          </a:xfrm>
        </p:spPr>
        <p:txBody>
          <a:bodyPr/>
          <a:lstStyle/>
          <a:p>
            <a:pPr>
              <a:defRPr>
                <a:uFillTx/>
              </a:defRPr>
            </a:pPr>
            <a:fld id="{4B27BC83-A9E0-4DCF-903C-5560343FC6C6}" type="slidenum">
              <a:rPr lang="en-US" smtClean="0">
                <a:uFillTx/>
              </a:rPr>
              <a:pPr>
                <a:defRPr>
                  <a:uFillTx/>
                </a:defRPr>
              </a:pPr>
              <a:t>15</a:t>
            </a:fld>
            <a:endParaRPr lang="en-US" dirty="0">
              <a:uFillTx/>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OLAP</a:t>
            </a:r>
            <a:endParaRPr lang="en-GB" dirty="0"/>
          </a:p>
        </p:txBody>
      </p:sp>
      <p:sp>
        <p:nvSpPr>
          <p:cNvPr id="3" name="Content Placeholder 2"/>
          <p:cNvSpPr>
            <a:spLocks noGrp="1"/>
          </p:cNvSpPr>
          <p:nvPr>
            <p:ph idx="1"/>
          </p:nvPr>
        </p:nvSpPr>
        <p:spPr>
          <a:xfrm>
            <a:off x="822960" y="1219200"/>
            <a:ext cx="7520940" cy="3579849"/>
          </a:xfrm>
        </p:spPr>
        <p:txBody>
          <a:bodyPr/>
          <a:lstStyle/>
          <a:p>
            <a:pPr>
              <a:buFont typeface="Arial" panose="020B0604020202020204" pitchFamily="34" charset="0"/>
              <a:buChar char="•"/>
            </a:pPr>
            <a:r>
              <a:rPr lang="en-US" b="0" dirty="0"/>
              <a:t>Although it stores data like a traditional database does, an OLAP cube is structured very differently.  </a:t>
            </a:r>
            <a:endParaRPr lang="en-US" b="0" dirty="0" smtClean="0"/>
          </a:p>
          <a:p>
            <a:pPr>
              <a:buFont typeface="Arial" panose="020B0604020202020204" pitchFamily="34" charset="0"/>
              <a:buChar char="•"/>
            </a:pPr>
            <a:r>
              <a:rPr lang="en-US" b="0" dirty="0" smtClean="0"/>
              <a:t>OLAP </a:t>
            </a:r>
            <a:r>
              <a:rPr lang="en-US" b="0" dirty="0"/>
              <a:t>cubes, however, are used by business users for advanced </a:t>
            </a:r>
            <a:r>
              <a:rPr lang="en-US" b="0" dirty="0" smtClean="0"/>
              <a:t>analytics</a:t>
            </a:r>
          </a:p>
          <a:p>
            <a:pPr>
              <a:buFont typeface="Arial" panose="020B0604020202020204" pitchFamily="34" charset="0"/>
              <a:buChar char="•"/>
            </a:pPr>
            <a:r>
              <a:rPr lang="en-US" b="0" dirty="0"/>
              <a:t>D</a:t>
            </a:r>
            <a:r>
              <a:rPr lang="en-US" b="0" dirty="0" smtClean="0"/>
              <a:t>esigned </a:t>
            </a:r>
            <a:r>
              <a:rPr lang="en-US" b="0" dirty="0"/>
              <a:t>using business logic and understanding. </a:t>
            </a:r>
            <a:endParaRPr lang="en-US" b="0" dirty="0" smtClean="0"/>
          </a:p>
          <a:p>
            <a:pPr>
              <a:buFont typeface="Arial" panose="020B0604020202020204" pitchFamily="34" charset="0"/>
              <a:buChar char="•"/>
            </a:pPr>
            <a:r>
              <a:rPr lang="en-US" b="0" dirty="0"/>
              <a:t>C</a:t>
            </a:r>
            <a:r>
              <a:rPr lang="en-US" b="0" dirty="0" smtClean="0"/>
              <a:t>an </a:t>
            </a:r>
            <a:r>
              <a:rPr lang="en-US" b="0" dirty="0"/>
              <a:t>report on millions of records at a </a:t>
            </a:r>
            <a:r>
              <a:rPr lang="en-US" b="0" dirty="0" smtClean="0"/>
              <a:t>time </a:t>
            </a:r>
          </a:p>
          <a:p>
            <a:pPr>
              <a:buFont typeface="Arial" panose="020B0604020202020204" pitchFamily="34" charset="0"/>
              <a:buChar char="•"/>
            </a:pPr>
            <a:r>
              <a:rPr lang="en-US" b="0" dirty="0" smtClean="0"/>
              <a:t>Business </a:t>
            </a:r>
            <a:r>
              <a:rPr lang="en-US" b="0" dirty="0"/>
              <a:t>users can query OLAP cubes using plain English.</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16</a:t>
            </a:fld>
            <a:endParaRPr lang="en-US">
              <a:uFillTx/>
            </a:endParaRPr>
          </a:p>
        </p:txBody>
      </p:sp>
    </p:spTree>
    <p:extLst>
      <p:ext uri="{BB962C8B-B14F-4D97-AF65-F5344CB8AC3E}">
        <p14:creationId xmlns:p14="http://schemas.microsoft.com/office/powerpoint/2010/main" val="2447773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2" name="Picture 4" descr="Fig13-11.bmp"/>
          <p:cNvPicPr>
            <a:picLocks noChangeAspect="1"/>
          </p:cNvPicPr>
          <p:nvPr/>
        </p:nvPicPr>
        <p:blipFill>
          <a:blip r:embed="rId3" cstate="print"/>
          <a:srcRect/>
          <a:stretch>
            <a:fillRect/>
          </a:stretch>
        </p:blipFill>
        <p:spPr bwMode="auto">
          <a:xfrm>
            <a:off x="685800" y="1447800"/>
            <a:ext cx="7797800" cy="3124200"/>
          </a:xfrm>
          <a:prstGeom prst="rect">
            <a:avLst/>
          </a:prstGeom>
          <a:noFill/>
          <a:ln w="9525">
            <a:noFill/>
            <a:miter lim="800000"/>
          </a:ln>
        </p:spPr>
      </p:pic>
      <p:sp>
        <p:nvSpPr>
          <p:cNvPr id="46084" name="Slide Number Placeholder 2"/>
          <p:cNvSpPr>
            <a:spLocks noGrp="1"/>
          </p:cNvSpPr>
          <p:nvPr>
            <p:ph type="sldNum" sz="quarter" idx="12"/>
          </p:nvPr>
        </p:nvSpPr>
        <p:spPr>
          <a:xfrm>
            <a:off x="4419600" y="6284913"/>
            <a:ext cx="4724400" cy="274637"/>
          </a:xfrm>
        </p:spPr>
        <p:txBody>
          <a:bodyPr/>
          <a:lstStyle/>
          <a:p>
            <a:pPr>
              <a:defRPr>
                <a:uFillTx/>
              </a:defRPr>
            </a:pPr>
            <a:fld id="{7C12C0CA-B54A-4FAB-B290-E8D0511B756D}" type="slidenum">
              <a:rPr lang="en-US">
                <a:uFillTx/>
              </a:rPr>
              <a:pPr>
                <a:defRPr>
                  <a:uFillTx/>
                </a:defRPr>
              </a:pPr>
              <a:t>17</a:t>
            </a:fld>
            <a:endParaRPr lang="en-US" dirty="0">
              <a:uFillTx/>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uFillTx/>
              </a:rPr>
              <a:t>Data Mining </a:t>
            </a:r>
          </a:p>
        </p:txBody>
      </p:sp>
      <p:sp>
        <p:nvSpPr>
          <p:cNvPr id="32771" name="Rectangle 3"/>
          <p:cNvSpPr>
            <a:spLocks noGrp="1" noChangeArrowheads="1"/>
          </p:cNvSpPr>
          <p:nvPr>
            <p:ph idx="1"/>
          </p:nvPr>
        </p:nvSpPr>
        <p:spPr/>
        <p:txBody>
          <a:bodyPr/>
          <a:lstStyle/>
          <a:p>
            <a:r>
              <a:rPr lang="en-US" dirty="0">
                <a:uFillTx/>
              </a:rPr>
              <a:t>Data-mining tools do the following:</a:t>
            </a:r>
          </a:p>
          <a:p>
            <a:pPr lvl="1"/>
            <a:r>
              <a:rPr lang="en-US" dirty="0">
                <a:uFillTx/>
              </a:rPr>
              <a:t>Analyze data</a:t>
            </a:r>
          </a:p>
          <a:p>
            <a:pPr lvl="1"/>
            <a:r>
              <a:rPr lang="en-US" dirty="0">
                <a:uFillTx/>
              </a:rPr>
              <a:t>Uncover problems or opportunities hidden in data relationships</a:t>
            </a:r>
          </a:p>
          <a:p>
            <a:pPr lvl="1"/>
            <a:r>
              <a:rPr lang="en-US" dirty="0">
                <a:uFillTx/>
              </a:rPr>
              <a:t>Form computer models based on their findings</a:t>
            </a:r>
          </a:p>
          <a:p>
            <a:pPr lvl="1"/>
            <a:r>
              <a:rPr lang="en-US" dirty="0">
                <a:uFillTx/>
              </a:rPr>
              <a:t>Use models to predict business behavior</a:t>
            </a:r>
          </a:p>
          <a:p>
            <a:r>
              <a:rPr lang="en-US" dirty="0">
                <a:uFillTx/>
              </a:rPr>
              <a:t>Runs in two modes</a:t>
            </a:r>
          </a:p>
          <a:p>
            <a:pPr lvl="1"/>
            <a:r>
              <a:rPr lang="en-US" dirty="0">
                <a:uFillTx/>
              </a:rPr>
              <a:t>Guided</a:t>
            </a:r>
          </a:p>
          <a:p>
            <a:pPr lvl="1"/>
            <a:r>
              <a:rPr lang="en-US" dirty="0">
                <a:uFillTx/>
              </a:rPr>
              <a:t>Automated</a:t>
            </a:r>
          </a:p>
          <a:p>
            <a:pPr lvl="1"/>
            <a:endParaRPr lang="en-US" dirty="0">
              <a:uFillTx/>
            </a:endParaRPr>
          </a:p>
        </p:txBody>
      </p:sp>
      <p:sp>
        <p:nvSpPr>
          <p:cNvPr id="3" name="Slide Number Placeholder 4"/>
          <p:cNvSpPr>
            <a:spLocks noGrp="1"/>
          </p:cNvSpPr>
          <p:nvPr>
            <p:ph type="sldNum" sz="quarter" idx="12"/>
          </p:nvPr>
        </p:nvSpPr>
        <p:spPr>
          <a:xfrm>
            <a:off x="4419600" y="6284913"/>
            <a:ext cx="4724400" cy="274637"/>
          </a:xfrm>
        </p:spPr>
        <p:txBody>
          <a:bodyPr/>
          <a:lstStyle/>
          <a:p>
            <a:pPr>
              <a:defRPr>
                <a:uFillTx/>
              </a:defRPr>
            </a:pPr>
            <a:fld id="{78096A24-DF64-41C3-8EF4-D04D54A8B77F}" type="slidenum">
              <a:rPr lang="en-US" smtClean="0">
                <a:uFillTx/>
              </a:rPr>
              <a:pPr>
                <a:defRPr>
                  <a:uFillTx/>
                </a:defRPr>
              </a:pPr>
              <a:t>18</a:t>
            </a:fld>
            <a:endParaRPr lang="en-US" dirty="0">
              <a:uFillTx/>
            </a:endParaRPr>
          </a:p>
        </p:txBody>
      </p:sp>
    </p:spTree>
    <p:extLst>
      <p:ext uri="{BB962C8B-B14F-4D97-AF65-F5344CB8AC3E}">
        <p14:creationId xmlns:p14="http://schemas.microsoft.com/office/powerpoint/2010/main" val="1267567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419600" y="6284913"/>
            <a:ext cx="4724400" cy="274637"/>
          </a:xfrm>
        </p:spPr>
        <p:txBody>
          <a:bodyPr/>
          <a:lstStyle/>
          <a:p>
            <a:pPr>
              <a:defRPr>
                <a:uFillTx/>
              </a:defRPr>
            </a:pPr>
            <a:fld id="{292C74C7-7D51-4FB8-A653-775ABE67052A}" type="slidenum">
              <a:rPr lang="en-US" smtClean="0">
                <a:uFillTx/>
              </a:rPr>
              <a:pPr>
                <a:defRPr>
                  <a:uFillTx/>
                </a:defRPr>
              </a:pPr>
              <a:t>19</a:t>
            </a:fld>
            <a:endParaRPr lang="en-US" dirty="0">
              <a:uFillTx/>
            </a:endParaRPr>
          </a:p>
        </p:txBody>
      </p:sp>
      <p:pic>
        <p:nvPicPr>
          <p:cNvPr id="33796" name="Content Placeholder 5" descr="Fig13-15.bmp"/>
          <p:cNvPicPr>
            <a:picLocks noGrp="1" noChangeAspect="1"/>
          </p:cNvPicPr>
          <p:nvPr>
            <p:ph idx="4294967295"/>
          </p:nvPr>
        </p:nvPicPr>
        <p:blipFill>
          <a:blip r:embed="rId3" cstate="print"/>
          <a:srcRect/>
          <a:stretch>
            <a:fillRect/>
          </a:stretch>
        </p:blipFill>
        <p:spPr>
          <a:xfrm>
            <a:off x="0" y="533400"/>
            <a:ext cx="7235825" cy="5410200"/>
          </a:xfrm>
        </p:spPr>
      </p:pic>
    </p:spTree>
    <p:extLst>
      <p:ext uri="{BB962C8B-B14F-4D97-AF65-F5344CB8AC3E}">
        <p14:creationId xmlns:p14="http://schemas.microsoft.com/office/powerpoint/2010/main" val="124877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uFillTx/>
              </a:rPr>
              <a:t>TOPICS</a:t>
            </a:r>
          </a:p>
        </p:txBody>
      </p:sp>
      <p:sp>
        <p:nvSpPr>
          <p:cNvPr id="3" name="Content Placeholder 2"/>
          <p:cNvSpPr>
            <a:spLocks noGrp="1"/>
          </p:cNvSpPr>
          <p:nvPr>
            <p:ph idx="1"/>
          </p:nvPr>
        </p:nvSpPr>
        <p:spPr>
          <a:xfrm>
            <a:off x="822960" y="914400"/>
            <a:ext cx="7520940" cy="5452572"/>
          </a:xfrm>
        </p:spPr>
        <p:txBody>
          <a:bodyPr>
            <a:normAutofit fontScale="92500" lnSpcReduction="20000"/>
          </a:bodyPr>
          <a:lstStyle/>
          <a:p>
            <a:endParaRPr lang="en-GB" dirty="0">
              <a:uFillTx/>
            </a:endParaRPr>
          </a:p>
          <a:p>
            <a:r>
              <a:rPr lang="en-GB" dirty="0">
                <a:uFillTx/>
              </a:rPr>
              <a:t>DATA WAREHOUSE</a:t>
            </a:r>
          </a:p>
          <a:p>
            <a:pPr lvl="1"/>
            <a:r>
              <a:rPr lang="en-GB" dirty="0" smtClean="0"/>
              <a:t>Purpose</a:t>
            </a:r>
            <a:endParaRPr lang="en-GB" dirty="0" smtClean="0">
              <a:uFillTx/>
            </a:endParaRPr>
          </a:p>
          <a:p>
            <a:pPr lvl="1"/>
            <a:r>
              <a:rPr lang="en-GB" dirty="0" smtClean="0">
                <a:uFillTx/>
              </a:rPr>
              <a:t>MOLAP/ROLAP</a:t>
            </a:r>
          </a:p>
          <a:p>
            <a:pPr lvl="1"/>
            <a:r>
              <a:rPr lang="en-GB" dirty="0" smtClean="0"/>
              <a:t>STAR SCHEMA</a:t>
            </a:r>
            <a:endParaRPr lang="en-GB" dirty="0">
              <a:uFillTx/>
            </a:endParaRPr>
          </a:p>
          <a:p>
            <a:pPr lvl="1"/>
            <a:r>
              <a:rPr lang="en-GB" dirty="0" smtClean="0">
                <a:uFillTx/>
              </a:rPr>
              <a:t>DATA </a:t>
            </a:r>
            <a:r>
              <a:rPr lang="en-GB" dirty="0">
                <a:uFillTx/>
              </a:rPr>
              <a:t>MINING</a:t>
            </a:r>
          </a:p>
          <a:p>
            <a:endParaRPr lang="en-GB" dirty="0">
              <a:uFillTx/>
            </a:endParaRPr>
          </a:p>
          <a:p>
            <a:r>
              <a:rPr lang="en-GB" dirty="0">
                <a:uFillTx/>
              </a:rPr>
              <a:t>DDBMS</a:t>
            </a:r>
          </a:p>
          <a:p>
            <a:pPr lvl="1"/>
            <a:r>
              <a:rPr lang="en-GB" dirty="0" smtClean="0">
                <a:uFillTx/>
              </a:rPr>
              <a:t>Definition</a:t>
            </a:r>
          </a:p>
          <a:p>
            <a:pPr lvl="1"/>
            <a:r>
              <a:rPr lang="en-GB" dirty="0" smtClean="0">
                <a:uFillTx/>
              </a:rPr>
              <a:t>Components</a:t>
            </a:r>
            <a:endParaRPr lang="en-GB" dirty="0">
              <a:uFillTx/>
            </a:endParaRPr>
          </a:p>
          <a:p>
            <a:pPr lvl="1"/>
            <a:r>
              <a:rPr lang="en-GB" dirty="0">
                <a:uFillTx/>
              </a:rPr>
              <a:t>FRAGMENTATION</a:t>
            </a:r>
          </a:p>
          <a:p>
            <a:pPr lvl="1"/>
            <a:endParaRPr lang="en-GB" dirty="0">
              <a:uFillTx/>
            </a:endParaRPr>
          </a:p>
          <a:p>
            <a:r>
              <a:rPr lang="en-GB" dirty="0">
                <a:uFillTx/>
              </a:rPr>
              <a:t>BIG DATA</a:t>
            </a:r>
          </a:p>
          <a:p>
            <a:pPr lvl="1"/>
            <a:r>
              <a:rPr lang="en-GB" dirty="0" smtClean="0">
                <a:uFillTx/>
              </a:rPr>
              <a:t>Definition</a:t>
            </a:r>
          </a:p>
          <a:p>
            <a:pPr lvl="1"/>
            <a:r>
              <a:rPr lang="en-GB" dirty="0" smtClean="0"/>
              <a:t>Examples</a:t>
            </a:r>
            <a:endParaRPr lang="en-GB" dirty="0">
              <a:uFillTx/>
            </a:endParaRPr>
          </a:p>
          <a:p>
            <a:pPr lvl="1"/>
            <a:r>
              <a:rPr lang="en-GB" dirty="0" smtClean="0">
                <a:uFillTx/>
              </a:rPr>
              <a:t>NOSQL storage</a:t>
            </a:r>
          </a:p>
          <a:p>
            <a:pPr lvl="1"/>
            <a:r>
              <a:rPr lang="en-GB" dirty="0" err="1" smtClean="0"/>
              <a:t>MapReduce</a:t>
            </a:r>
            <a:endParaRPr lang="en-GB" dirty="0">
              <a:uFillTx/>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2</a:t>
            </a:fld>
            <a:endParaRPr lang="en-US">
              <a:uFillTx/>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 techniques</a:t>
            </a:r>
            <a:endParaRPr lang="en-GB" dirty="0"/>
          </a:p>
        </p:txBody>
      </p:sp>
      <p:sp>
        <p:nvSpPr>
          <p:cNvPr id="3" name="Content Placeholder 2"/>
          <p:cNvSpPr>
            <a:spLocks noGrp="1"/>
          </p:cNvSpPr>
          <p:nvPr>
            <p:ph idx="1"/>
          </p:nvPr>
        </p:nvSpPr>
        <p:spPr>
          <a:xfrm>
            <a:off x="1131558" y="1828800"/>
            <a:ext cx="7520940" cy="3579849"/>
          </a:xfrm>
        </p:spPr>
        <p:txBody>
          <a:bodyPr>
            <a:normAutofit/>
          </a:bodyPr>
          <a:lstStyle/>
          <a:p>
            <a:pPr marL="571500" indent="-571500">
              <a:buFont typeface="Arial" panose="020B0604020202020204" pitchFamily="34" charset="0"/>
              <a:buChar char="•"/>
            </a:pPr>
            <a:r>
              <a:rPr lang="en-GB" sz="3600" dirty="0" smtClean="0"/>
              <a:t>CLUSTERING</a:t>
            </a:r>
          </a:p>
          <a:p>
            <a:pPr marL="571500" indent="-571500">
              <a:buFont typeface="Arial" panose="020B0604020202020204" pitchFamily="34" charset="0"/>
              <a:buChar char="•"/>
            </a:pPr>
            <a:r>
              <a:rPr lang="en-GB" sz="3600" dirty="0" smtClean="0"/>
              <a:t>CLASSIFICATION</a:t>
            </a:r>
          </a:p>
          <a:p>
            <a:pPr marL="571500" indent="-571500">
              <a:buFont typeface="Arial" panose="020B0604020202020204" pitchFamily="34" charset="0"/>
              <a:buChar char="•"/>
            </a:pPr>
            <a:r>
              <a:rPr lang="en-GB" sz="3600" dirty="0" smtClean="0"/>
              <a:t>ASSOCIALTION RULES</a:t>
            </a:r>
            <a:endParaRPr lang="en-GB"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20</a:t>
            </a:fld>
            <a:endParaRPr lang="en-US">
              <a:uFillTx/>
            </a:endParaRPr>
          </a:p>
        </p:txBody>
      </p:sp>
    </p:spTree>
    <p:extLst>
      <p:ext uri="{BB962C8B-B14F-4D97-AF65-F5344CB8AC3E}">
        <p14:creationId xmlns:p14="http://schemas.microsoft.com/office/powerpoint/2010/main" val="292512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85800" y="762000"/>
            <a:ext cx="3500261" cy="446561"/>
          </a:xfrm>
          <a:prstGeom prst="rect">
            <a:avLst/>
          </a:prstGeom>
        </p:spPr>
        <p:txBody>
          <a:bodyPr vert="horz" wrap="square" lIns="0" tIns="15522" rIns="0" bIns="0" rtlCol="0" anchor="ctr">
            <a:spAutoFit/>
          </a:bodyPr>
          <a:lstStyle/>
          <a:p>
            <a:pPr marL="14111">
              <a:spcBef>
                <a:spcPts val="122"/>
              </a:spcBef>
            </a:pPr>
            <a:r>
              <a:rPr dirty="0"/>
              <a:t>Clustering</a:t>
            </a:r>
            <a:r>
              <a:rPr dirty="0" smtClean="0"/>
              <a:t>:</a:t>
            </a:r>
            <a:endParaRPr dirty="0"/>
          </a:p>
        </p:txBody>
      </p:sp>
      <p:sp>
        <p:nvSpPr>
          <p:cNvPr id="9" name="Slide Number Placeholder 8"/>
          <p:cNvSpPr>
            <a:spLocks noGrp="1"/>
          </p:cNvSpPr>
          <p:nvPr>
            <p:ph type="sldNum" sz="quarter" idx="12"/>
          </p:nvPr>
        </p:nvSpPr>
        <p:spPr/>
        <p:txBody>
          <a:bodyPr/>
          <a:lstStyle/>
          <a:p>
            <a:fld id="{B6F15528-21DE-4FAA-801E-634DDDAF4B2B}" type="slidenum">
              <a:rPr lang="en-US" smtClean="0">
                <a:uFillTx/>
              </a:rPr>
              <a:pPr/>
              <a:t>21</a:t>
            </a:fld>
            <a:endParaRPr lang="en-US">
              <a:uFillTx/>
            </a:endParaRPr>
          </a:p>
        </p:txBody>
      </p:sp>
      <p:sp>
        <p:nvSpPr>
          <p:cNvPr id="5" name="object 5"/>
          <p:cNvSpPr txBox="1"/>
          <p:nvPr/>
        </p:nvSpPr>
        <p:spPr>
          <a:xfrm>
            <a:off x="609600" y="1687447"/>
            <a:ext cx="8024989" cy="2964957"/>
          </a:xfrm>
          <a:prstGeom prst="rect">
            <a:avLst/>
          </a:prstGeom>
        </p:spPr>
        <p:txBody>
          <a:bodyPr vert="horz" wrap="square" lIns="0" tIns="16933" rIns="0" bIns="0" rtlCol="0">
            <a:spAutoFit/>
          </a:bodyPr>
          <a:lstStyle/>
          <a:p>
            <a:pPr marL="14111">
              <a:lnSpc>
                <a:spcPts val="2450"/>
              </a:lnSpc>
              <a:spcBef>
                <a:spcPts val="133"/>
              </a:spcBef>
            </a:pPr>
            <a:r>
              <a:rPr sz="2056" spc="144" dirty="0">
                <a:solidFill>
                  <a:srgbClr val="DA2027"/>
                </a:solidFill>
                <a:latin typeface="Arial"/>
                <a:cs typeface="Arial"/>
              </a:rPr>
              <a:t></a:t>
            </a:r>
            <a:r>
              <a:rPr sz="2056" spc="44" dirty="0">
                <a:solidFill>
                  <a:srgbClr val="DA2027"/>
                </a:solidFill>
                <a:latin typeface="Arial"/>
                <a:cs typeface="Arial"/>
              </a:rPr>
              <a:t> </a:t>
            </a:r>
            <a:r>
              <a:rPr sz="1778" b="1" spc="17" dirty="0">
                <a:solidFill>
                  <a:srgbClr val="00007F"/>
                </a:solidFill>
                <a:latin typeface="Arial"/>
                <a:cs typeface="Arial"/>
              </a:rPr>
              <a:t>Clustering</a:t>
            </a:r>
            <a:r>
              <a:rPr sz="1778" b="1" spc="-78" dirty="0">
                <a:solidFill>
                  <a:srgbClr val="00007F"/>
                </a:solidFill>
                <a:latin typeface="Arial"/>
                <a:cs typeface="Arial"/>
              </a:rPr>
              <a:t> </a:t>
            </a:r>
            <a:r>
              <a:rPr sz="1778" b="1" spc="11" dirty="0">
                <a:solidFill>
                  <a:srgbClr val="00007F"/>
                </a:solidFill>
                <a:latin typeface="Arial"/>
                <a:cs typeface="Arial"/>
              </a:rPr>
              <a:t>involves</a:t>
            </a:r>
            <a:r>
              <a:rPr sz="1778" b="1" spc="-56" dirty="0">
                <a:solidFill>
                  <a:srgbClr val="00007F"/>
                </a:solidFill>
                <a:latin typeface="Arial"/>
                <a:cs typeface="Arial"/>
              </a:rPr>
              <a:t> </a:t>
            </a:r>
            <a:r>
              <a:rPr sz="1778" b="1" spc="17" dirty="0">
                <a:solidFill>
                  <a:srgbClr val="00007F"/>
                </a:solidFill>
                <a:latin typeface="Arial"/>
                <a:cs typeface="Arial"/>
              </a:rPr>
              <a:t>looking</a:t>
            </a:r>
            <a:r>
              <a:rPr sz="1778" b="1" spc="-78" dirty="0">
                <a:solidFill>
                  <a:srgbClr val="00007F"/>
                </a:solidFill>
                <a:latin typeface="Arial"/>
                <a:cs typeface="Arial"/>
              </a:rPr>
              <a:t> </a:t>
            </a:r>
            <a:r>
              <a:rPr sz="1778" b="1" spc="17" dirty="0">
                <a:solidFill>
                  <a:srgbClr val="00007F"/>
                </a:solidFill>
                <a:latin typeface="Arial"/>
                <a:cs typeface="Arial"/>
              </a:rPr>
              <a:t>for</a:t>
            </a:r>
            <a:r>
              <a:rPr sz="1778" b="1" spc="-17" dirty="0">
                <a:solidFill>
                  <a:srgbClr val="00007F"/>
                </a:solidFill>
                <a:latin typeface="Arial"/>
                <a:cs typeface="Arial"/>
              </a:rPr>
              <a:t> </a:t>
            </a:r>
            <a:r>
              <a:rPr sz="1778" b="1" spc="17" dirty="0">
                <a:solidFill>
                  <a:srgbClr val="00007F"/>
                </a:solidFill>
                <a:latin typeface="Arial"/>
                <a:cs typeface="Arial"/>
              </a:rPr>
              <a:t>natural</a:t>
            </a:r>
            <a:r>
              <a:rPr sz="1778" b="1" spc="-61" dirty="0">
                <a:solidFill>
                  <a:srgbClr val="00007F"/>
                </a:solidFill>
                <a:latin typeface="Arial"/>
                <a:cs typeface="Arial"/>
              </a:rPr>
              <a:t> </a:t>
            </a:r>
            <a:r>
              <a:rPr sz="1778" b="1" spc="11" dirty="0">
                <a:solidFill>
                  <a:srgbClr val="00007F"/>
                </a:solidFill>
                <a:latin typeface="Arial"/>
                <a:cs typeface="Arial"/>
              </a:rPr>
              <a:t>groupings</a:t>
            </a:r>
            <a:r>
              <a:rPr sz="1778" b="1" spc="-89" dirty="0">
                <a:solidFill>
                  <a:srgbClr val="00007F"/>
                </a:solidFill>
                <a:latin typeface="Arial"/>
                <a:cs typeface="Arial"/>
              </a:rPr>
              <a:t> </a:t>
            </a:r>
            <a:r>
              <a:rPr sz="1778" b="1" spc="11" dirty="0">
                <a:solidFill>
                  <a:srgbClr val="00007F"/>
                </a:solidFill>
                <a:latin typeface="Arial"/>
                <a:cs typeface="Arial"/>
              </a:rPr>
              <a:t>in</a:t>
            </a:r>
            <a:r>
              <a:rPr sz="1778" b="1" dirty="0">
                <a:solidFill>
                  <a:srgbClr val="00007F"/>
                </a:solidFill>
                <a:latin typeface="Arial"/>
                <a:cs typeface="Arial"/>
              </a:rPr>
              <a:t> </a:t>
            </a:r>
            <a:r>
              <a:rPr sz="1778" b="1" spc="22" dirty="0">
                <a:solidFill>
                  <a:srgbClr val="00007F"/>
                </a:solidFill>
                <a:latin typeface="Arial"/>
                <a:cs typeface="Arial"/>
              </a:rPr>
              <a:t>data</a:t>
            </a:r>
            <a:r>
              <a:rPr sz="1778" b="1" spc="-28" dirty="0">
                <a:solidFill>
                  <a:srgbClr val="00007F"/>
                </a:solidFill>
                <a:latin typeface="Arial"/>
                <a:cs typeface="Arial"/>
              </a:rPr>
              <a:t> </a:t>
            </a:r>
            <a:r>
              <a:rPr sz="1778" b="1" spc="17" dirty="0">
                <a:solidFill>
                  <a:srgbClr val="00007F"/>
                </a:solidFill>
                <a:latin typeface="Arial"/>
                <a:cs typeface="Arial"/>
              </a:rPr>
              <a:t>items</a:t>
            </a:r>
            <a:r>
              <a:rPr sz="1778" b="1" spc="-28" dirty="0">
                <a:solidFill>
                  <a:srgbClr val="00007F"/>
                </a:solidFill>
                <a:latin typeface="Arial"/>
                <a:cs typeface="Arial"/>
              </a:rPr>
              <a:t> </a:t>
            </a:r>
            <a:r>
              <a:rPr sz="1778" b="1" spc="17" dirty="0">
                <a:solidFill>
                  <a:srgbClr val="00007F"/>
                </a:solidFill>
                <a:latin typeface="Arial"/>
                <a:cs typeface="Arial"/>
              </a:rPr>
              <a:t>that</a:t>
            </a:r>
            <a:r>
              <a:rPr sz="1778" b="1" spc="-56" dirty="0">
                <a:solidFill>
                  <a:srgbClr val="00007F"/>
                </a:solidFill>
                <a:latin typeface="Arial"/>
                <a:cs typeface="Arial"/>
              </a:rPr>
              <a:t> </a:t>
            </a:r>
            <a:r>
              <a:rPr sz="1778" b="1" spc="-94" dirty="0">
                <a:solidFill>
                  <a:srgbClr val="00007F"/>
                </a:solidFill>
                <a:latin typeface="Arial"/>
                <a:cs typeface="Arial"/>
              </a:rPr>
              <a:t>are</a:t>
            </a:r>
            <a:endParaRPr sz="1778" dirty="0">
              <a:latin typeface="Arial"/>
              <a:cs typeface="Arial"/>
            </a:endParaRPr>
          </a:p>
          <a:p>
            <a:pPr marL="301269">
              <a:lnSpc>
                <a:spcPts val="2117"/>
              </a:lnSpc>
            </a:pPr>
            <a:r>
              <a:rPr sz="1778" b="1" i="1" spc="217" dirty="0">
                <a:solidFill>
                  <a:srgbClr val="00007F"/>
                </a:solidFill>
                <a:latin typeface="Times New Roman"/>
                <a:cs typeface="Times New Roman"/>
              </a:rPr>
              <a:t>not </a:t>
            </a:r>
            <a:r>
              <a:rPr sz="1778" b="1" spc="11" dirty="0">
                <a:solidFill>
                  <a:srgbClr val="00007F"/>
                </a:solidFill>
                <a:latin typeface="Arial"/>
                <a:cs typeface="Arial"/>
              </a:rPr>
              <a:t>driven </a:t>
            </a:r>
            <a:r>
              <a:rPr sz="1778" b="1" spc="22" dirty="0">
                <a:solidFill>
                  <a:srgbClr val="00007F"/>
                </a:solidFill>
                <a:latin typeface="Arial"/>
                <a:cs typeface="Arial"/>
              </a:rPr>
              <a:t>by </a:t>
            </a:r>
            <a:r>
              <a:rPr sz="1778" b="1" spc="11" dirty="0">
                <a:solidFill>
                  <a:srgbClr val="00007F"/>
                </a:solidFill>
                <a:latin typeface="Arial"/>
                <a:cs typeface="Arial"/>
              </a:rPr>
              <a:t>prespecified</a:t>
            </a:r>
            <a:r>
              <a:rPr sz="1778" b="1" spc="-339" dirty="0">
                <a:solidFill>
                  <a:srgbClr val="00007F"/>
                </a:solidFill>
                <a:latin typeface="Arial"/>
                <a:cs typeface="Arial"/>
              </a:rPr>
              <a:t> </a:t>
            </a:r>
            <a:r>
              <a:rPr sz="1778" b="1" spc="11" dirty="0">
                <a:solidFill>
                  <a:srgbClr val="00007F"/>
                </a:solidFill>
                <a:latin typeface="Arial"/>
                <a:cs typeface="Arial"/>
              </a:rPr>
              <a:t>criteria</a:t>
            </a:r>
            <a:endParaRPr sz="1778" dirty="0">
              <a:latin typeface="Arial"/>
              <a:cs typeface="Arial"/>
            </a:endParaRPr>
          </a:p>
          <a:p>
            <a:pPr marL="524928" marR="596894" indent="-222953">
              <a:lnSpc>
                <a:spcPct val="101200"/>
              </a:lnSpc>
              <a:spcBef>
                <a:spcPts val="189"/>
              </a:spcBef>
              <a:buClr>
                <a:srgbClr val="DA2027"/>
              </a:buClr>
              <a:buSzPct val="115625"/>
              <a:buChar char="•"/>
              <a:tabLst>
                <a:tab pos="525634" algn="l"/>
              </a:tabLst>
            </a:pPr>
            <a:r>
              <a:rPr sz="1778" spc="17" dirty="0">
                <a:latin typeface="Arial"/>
                <a:cs typeface="Arial"/>
              </a:rPr>
              <a:t>For</a:t>
            </a:r>
            <a:r>
              <a:rPr sz="1778" spc="-39" dirty="0">
                <a:latin typeface="Arial"/>
                <a:cs typeface="Arial"/>
              </a:rPr>
              <a:t> </a:t>
            </a:r>
            <a:r>
              <a:rPr sz="1778" spc="11" dirty="0">
                <a:latin typeface="Arial"/>
                <a:cs typeface="Arial"/>
              </a:rPr>
              <a:t>example,</a:t>
            </a:r>
            <a:r>
              <a:rPr sz="1778" spc="-33" dirty="0">
                <a:latin typeface="Arial"/>
                <a:cs typeface="Arial"/>
              </a:rPr>
              <a:t> </a:t>
            </a:r>
            <a:r>
              <a:rPr sz="1778" spc="17" dirty="0">
                <a:latin typeface="Arial"/>
                <a:cs typeface="Arial"/>
              </a:rPr>
              <a:t>do</a:t>
            </a:r>
            <a:r>
              <a:rPr sz="1778" spc="-33" dirty="0">
                <a:latin typeface="Arial"/>
                <a:cs typeface="Arial"/>
              </a:rPr>
              <a:t> </a:t>
            </a:r>
            <a:r>
              <a:rPr sz="1778" spc="17" dirty="0">
                <a:latin typeface="Arial"/>
                <a:cs typeface="Arial"/>
              </a:rPr>
              <a:t>our</a:t>
            </a:r>
            <a:r>
              <a:rPr sz="1778" spc="-6" dirty="0">
                <a:latin typeface="Arial"/>
                <a:cs typeface="Arial"/>
              </a:rPr>
              <a:t> </a:t>
            </a:r>
            <a:r>
              <a:rPr sz="1778" spc="11" dirty="0">
                <a:latin typeface="Arial"/>
                <a:cs typeface="Arial"/>
              </a:rPr>
              <a:t>customers</a:t>
            </a:r>
            <a:r>
              <a:rPr sz="1778" spc="-67" dirty="0">
                <a:latin typeface="Arial"/>
                <a:cs typeface="Arial"/>
              </a:rPr>
              <a:t> </a:t>
            </a:r>
            <a:r>
              <a:rPr sz="1778" spc="11" dirty="0">
                <a:latin typeface="Arial"/>
                <a:cs typeface="Arial"/>
              </a:rPr>
              <a:t>naturally</a:t>
            </a:r>
            <a:r>
              <a:rPr sz="1778" spc="-89" dirty="0">
                <a:latin typeface="Arial"/>
                <a:cs typeface="Arial"/>
              </a:rPr>
              <a:t> </a:t>
            </a:r>
            <a:r>
              <a:rPr sz="1778" spc="11" dirty="0">
                <a:latin typeface="Arial"/>
                <a:cs typeface="Arial"/>
              </a:rPr>
              <a:t>fall</a:t>
            </a:r>
            <a:r>
              <a:rPr sz="1778" spc="-11" dirty="0">
                <a:latin typeface="Arial"/>
                <a:cs typeface="Arial"/>
              </a:rPr>
              <a:t> </a:t>
            </a:r>
            <a:r>
              <a:rPr sz="1778" spc="11" dirty="0">
                <a:latin typeface="Arial"/>
                <a:cs typeface="Arial"/>
              </a:rPr>
              <a:t>into</a:t>
            </a:r>
            <a:r>
              <a:rPr sz="1778" spc="-11" dirty="0">
                <a:latin typeface="Arial"/>
                <a:cs typeface="Arial"/>
              </a:rPr>
              <a:t> </a:t>
            </a:r>
            <a:r>
              <a:rPr sz="1778" spc="11" dirty="0">
                <a:latin typeface="Arial"/>
                <a:cs typeface="Arial"/>
              </a:rPr>
              <a:t>different</a:t>
            </a:r>
            <a:r>
              <a:rPr sz="1778" spc="-89" dirty="0">
                <a:latin typeface="Arial"/>
                <a:cs typeface="Arial"/>
              </a:rPr>
              <a:t> </a:t>
            </a:r>
            <a:r>
              <a:rPr sz="1778" spc="17" dirty="0">
                <a:latin typeface="Arial"/>
                <a:cs typeface="Arial"/>
              </a:rPr>
              <a:t>behavioral  groups?</a:t>
            </a:r>
            <a:endParaRPr sz="1778" dirty="0">
              <a:latin typeface="Arial"/>
              <a:cs typeface="Arial"/>
            </a:endParaRPr>
          </a:p>
          <a:p>
            <a:pPr marL="14111">
              <a:spcBef>
                <a:spcPts val="1161"/>
              </a:spcBef>
            </a:pPr>
            <a:r>
              <a:rPr sz="2056" spc="144" dirty="0">
                <a:solidFill>
                  <a:srgbClr val="DA2027"/>
                </a:solidFill>
                <a:latin typeface="Arial"/>
                <a:cs typeface="Arial"/>
              </a:rPr>
              <a:t></a:t>
            </a:r>
            <a:r>
              <a:rPr sz="2056" spc="39" dirty="0">
                <a:solidFill>
                  <a:srgbClr val="DA2027"/>
                </a:solidFill>
                <a:latin typeface="Arial"/>
                <a:cs typeface="Arial"/>
              </a:rPr>
              <a:t> </a:t>
            </a:r>
            <a:r>
              <a:rPr sz="1778" b="1" spc="17" dirty="0">
                <a:solidFill>
                  <a:srgbClr val="00007F"/>
                </a:solidFill>
                <a:latin typeface="Arial"/>
                <a:cs typeface="Arial"/>
              </a:rPr>
              <a:t>Referred</a:t>
            </a:r>
            <a:r>
              <a:rPr sz="1778" b="1" spc="-61" dirty="0">
                <a:solidFill>
                  <a:srgbClr val="00007F"/>
                </a:solidFill>
                <a:latin typeface="Arial"/>
                <a:cs typeface="Arial"/>
              </a:rPr>
              <a:t> </a:t>
            </a:r>
            <a:r>
              <a:rPr sz="1778" b="1" spc="17" dirty="0">
                <a:solidFill>
                  <a:srgbClr val="00007F"/>
                </a:solidFill>
                <a:latin typeface="Arial"/>
                <a:cs typeface="Arial"/>
              </a:rPr>
              <a:t>to</a:t>
            </a:r>
            <a:r>
              <a:rPr sz="1778" b="1" spc="-11" dirty="0">
                <a:solidFill>
                  <a:srgbClr val="00007F"/>
                </a:solidFill>
                <a:latin typeface="Arial"/>
                <a:cs typeface="Arial"/>
              </a:rPr>
              <a:t> </a:t>
            </a:r>
            <a:r>
              <a:rPr sz="1778" b="1" spc="22" dirty="0">
                <a:solidFill>
                  <a:srgbClr val="00007F"/>
                </a:solidFill>
                <a:latin typeface="Arial"/>
                <a:cs typeface="Arial"/>
              </a:rPr>
              <a:t>as</a:t>
            </a:r>
            <a:r>
              <a:rPr sz="1778" b="1" spc="-6" dirty="0">
                <a:solidFill>
                  <a:srgbClr val="00007F"/>
                </a:solidFill>
                <a:latin typeface="Arial"/>
                <a:cs typeface="Arial"/>
              </a:rPr>
              <a:t> </a:t>
            </a:r>
            <a:r>
              <a:rPr sz="1778" b="1" spc="11" dirty="0">
                <a:solidFill>
                  <a:srgbClr val="00007F"/>
                </a:solidFill>
                <a:latin typeface="Arial"/>
                <a:cs typeface="Arial"/>
              </a:rPr>
              <a:t>unsupervised</a:t>
            </a:r>
            <a:r>
              <a:rPr sz="1778" b="1" spc="-83" dirty="0">
                <a:solidFill>
                  <a:srgbClr val="00007F"/>
                </a:solidFill>
                <a:latin typeface="Arial"/>
                <a:cs typeface="Arial"/>
              </a:rPr>
              <a:t> </a:t>
            </a:r>
            <a:r>
              <a:rPr sz="1778" b="1" spc="17" dirty="0">
                <a:solidFill>
                  <a:srgbClr val="00007F"/>
                </a:solidFill>
                <a:latin typeface="Arial"/>
                <a:cs typeface="Arial"/>
              </a:rPr>
              <a:t>learning</a:t>
            </a:r>
            <a:r>
              <a:rPr sz="1778" b="1" spc="-89" dirty="0">
                <a:solidFill>
                  <a:srgbClr val="00007F"/>
                </a:solidFill>
                <a:latin typeface="Arial"/>
                <a:cs typeface="Arial"/>
              </a:rPr>
              <a:t> </a:t>
            </a:r>
            <a:r>
              <a:rPr sz="1778" b="1" spc="22" dirty="0">
                <a:solidFill>
                  <a:srgbClr val="00007F"/>
                </a:solidFill>
                <a:latin typeface="Arial"/>
                <a:cs typeface="Arial"/>
              </a:rPr>
              <a:t>because</a:t>
            </a:r>
            <a:r>
              <a:rPr sz="1778" b="1" spc="-83" dirty="0">
                <a:solidFill>
                  <a:srgbClr val="00007F"/>
                </a:solidFill>
                <a:latin typeface="Arial"/>
                <a:cs typeface="Arial"/>
              </a:rPr>
              <a:t> </a:t>
            </a:r>
            <a:r>
              <a:rPr sz="1778" b="1" spc="17" dirty="0">
                <a:solidFill>
                  <a:srgbClr val="00007F"/>
                </a:solidFill>
                <a:latin typeface="Arial"/>
                <a:cs typeface="Arial"/>
              </a:rPr>
              <a:t>there</a:t>
            </a:r>
            <a:r>
              <a:rPr sz="1778" b="1" spc="-33" dirty="0">
                <a:solidFill>
                  <a:srgbClr val="00007F"/>
                </a:solidFill>
                <a:latin typeface="Arial"/>
                <a:cs typeface="Arial"/>
              </a:rPr>
              <a:t> </a:t>
            </a:r>
            <a:r>
              <a:rPr sz="1778" b="1" spc="17" dirty="0">
                <a:solidFill>
                  <a:srgbClr val="00007F"/>
                </a:solidFill>
                <a:latin typeface="Arial"/>
                <a:cs typeface="Arial"/>
              </a:rPr>
              <a:t>is</a:t>
            </a:r>
            <a:r>
              <a:rPr sz="1778" b="1" spc="-11" dirty="0">
                <a:solidFill>
                  <a:srgbClr val="00007F"/>
                </a:solidFill>
                <a:latin typeface="Arial"/>
                <a:cs typeface="Arial"/>
              </a:rPr>
              <a:t> </a:t>
            </a:r>
            <a:r>
              <a:rPr sz="1778" b="1" spc="22" dirty="0">
                <a:solidFill>
                  <a:srgbClr val="00007F"/>
                </a:solidFill>
                <a:latin typeface="Arial"/>
                <a:cs typeface="Arial"/>
              </a:rPr>
              <a:t>no</a:t>
            </a:r>
            <a:r>
              <a:rPr sz="1778" b="1" spc="-33" dirty="0">
                <a:solidFill>
                  <a:srgbClr val="00007F"/>
                </a:solidFill>
                <a:latin typeface="Arial"/>
                <a:cs typeface="Arial"/>
              </a:rPr>
              <a:t> </a:t>
            </a:r>
            <a:r>
              <a:rPr sz="1778" b="1" spc="17" dirty="0">
                <a:solidFill>
                  <a:srgbClr val="00007F"/>
                </a:solidFill>
                <a:latin typeface="Arial"/>
                <a:cs typeface="Arial"/>
              </a:rPr>
              <a:t>set</a:t>
            </a:r>
            <a:r>
              <a:rPr sz="1778" b="1" spc="-28" dirty="0">
                <a:solidFill>
                  <a:srgbClr val="00007F"/>
                </a:solidFill>
                <a:latin typeface="Arial"/>
                <a:cs typeface="Arial"/>
              </a:rPr>
              <a:t> </a:t>
            </a:r>
            <a:r>
              <a:rPr sz="1778" b="1" spc="17" dirty="0">
                <a:solidFill>
                  <a:srgbClr val="00007F"/>
                </a:solidFill>
                <a:latin typeface="Arial"/>
                <a:cs typeface="Arial"/>
              </a:rPr>
              <a:t>target</a:t>
            </a:r>
            <a:endParaRPr sz="1778" dirty="0">
              <a:latin typeface="Arial"/>
              <a:cs typeface="Arial"/>
            </a:endParaRPr>
          </a:p>
          <a:p>
            <a:pPr marL="301269" marR="522810" indent="-287863">
              <a:lnSpc>
                <a:spcPts val="2154"/>
              </a:lnSpc>
              <a:spcBef>
                <a:spcPts val="1411"/>
              </a:spcBef>
            </a:pPr>
            <a:r>
              <a:rPr sz="2056" spc="144" dirty="0">
                <a:solidFill>
                  <a:srgbClr val="DA2027"/>
                </a:solidFill>
                <a:latin typeface="Arial"/>
                <a:cs typeface="Arial"/>
              </a:rPr>
              <a:t></a:t>
            </a:r>
            <a:r>
              <a:rPr sz="2056" spc="44" dirty="0">
                <a:solidFill>
                  <a:srgbClr val="DA2027"/>
                </a:solidFill>
                <a:latin typeface="Arial"/>
                <a:cs typeface="Arial"/>
              </a:rPr>
              <a:t> </a:t>
            </a:r>
            <a:r>
              <a:rPr sz="1778" b="1" spc="17" dirty="0">
                <a:solidFill>
                  <a:srgbClr val="00007F"/>
                </a:solidFill>
                <a:latin typeface="Arial"/>
                <a:cs typeface="Arial"/>
              </a:rPr>
              <a:t>Often</a:t>
            </a:r>
            <a:r>
              <a:rPr sz="1778" b="1" spc="-61" dirty="0">
                <a:solidFill>
                  <a:srgbClr val="00007F"/>
                </a:solidFill>
                <a:latin typeface="Arial"/>
                <a:cs typeface="Arial"/>
              </a:rPr>
              <a:t> </a:t>
            </a:r>
            <a:r>
              <a:rPr sz="1778" b="1" spc="22" dirty="0">
                <a:solidFill>
                  <a:srgbClr val="00007F"/>
                </a:solidFill>
                <a:latin typeface="Arial"/>
                <a:cs typeface="Arial"/>
              </a:rPr>
              <a:t>used</a:t>
            </a:r>
            <a:r>
              <a:rPr sz="1778" b="1" spc="-56" dirty="0">
                <a:solidFill>
                  <a:srgbClr val="00007F"/>
                </a:solidFill>
                <a:latin typeface="Arial"/>
                <a:cs typeface="Arial"/>
              </a:rPr>
              <a:t> </a:t>
            </a:r>
            <a:r>
              <a:rPr sz="1778" b="1" spc="17" dirty="0">
                <a:solidFill>
                  <a:srgbClr val="00007F"/>
                </a:solidFill>
                <a:latin typeface="Arial"/>
                <a:cs typeface="Arial"/>
              </a:rPr>
              <a:t>to</a:t>
            </a:r>
            <a:r>
              <a:rPr sz="1778" b="1" dirty="0">
                <a:solidFill>
                  <a:srgbClr val="00007F"/>
                </a:solidFill>
                <a:latin typeface="Arial"/>
                <a:cs typeface="Arial"/>
              </a:rPr>
              <a:t> </a:t>
            </a:r>
            <a:r>
              <a:rPr sz="1778" b="1" spc="17" dirty="0">
                <a:solidFill>
                  <a:srgbClr val="00007F"/>
                </a:solidFill>
                <a:latin typeface="Arial"/>
                <a:cs typeface="Arial"/>
              </a:rPr>
              <a:t>aid</a:t>
            </a:r>
            <a:r>
              <a:rPr sz="1778" b="1" spc="-28" dirty="0">
                <a:solidFill>
                  <a:srgbClr val="00007F"/>
                </a:solidFill>
                <a:latin typeface="Arial"/>
                <a:cs typeface="Arial"/>
              </a:rPr>
              <a:t> </a:t>
            </a:r>
            <a:r>
              <a:rPr sz="1778" b="1" spc="11" dirty="0">
                <a:solidFill>
                  <a:srgbClr val="00007F"/>
                </a:solidFill>
                <a:latin typeface="Arial"/>
                <a:cs typeface="Arial"/>
              </a:rPr>
              <a:t>in</a:t>
            </a:r>
            <a:r>
              <a:rPr sz="1778" b="1" dirty="0">
                <a:solidFill>
                  <a:srgbClr val="00007F"/>
                </a:solidFill>
                <a:latin typeface="Arial"/>
                <a:cs typeface="Arial"/>
              </a:rPr>
              <a:t> </a:t>
            </a:r>
            <a:r>
              <a:rPr sz="1778" b="1" spc="11" dirty="0">
                <a:solidFill>
                  <a:srgbClr val="00007F"/>
                </a:solidFill>
                <a:latin typeface="Arial"/>
                <a:cs typeface="Arial"/>
              </a:rPr>
              <a:t>understanding</a:t>
            </a:r>
            <a:r>
              <a:rPr sz="1778" b="1" spc="-78" dirty="0">
                <a:solidFill>
                  <a:srgbClr val="00007F"/>
                </a:solidFill>
                <a:latin typeface="Arial"/>
                <a:cs typeface="Arial"/>
              </a:rPr>
              <a:t> </a:t>
            </a:r>
            <a:r>
              <a:rPr sz="1778" b="1" spc="17" dirty="0">
                <a:solidFill>
                  <a:srgbClr val="00007F"/>
                </a:solidFill>
                <a:latin typeface="Arial"/>
                <a:cs typeface="Arial"/>
              </a:rPr>
              <a:t>of</a:t>
            </a:r>
            <a:r>
              <a:rPr sz="1778" b="1" dirty="0">
                <a:solidFill>
                  <a:srgbClr val="00007F"/>
                </a:solidFill>
                <a:latin typeface="Arial"/>
                <a:cs typeface="Arial"/>
              </a:rPr>
              <a:t> </a:t>
            </a:r>
            <a:r>
              <a:rPr sz="1778" b="1" spc="22" dirty="0">
                <a:solidFill>
                  <a:srgbClr val="00007F"/>
                </a:solidFill>
                <a:latin typeface="Arial"/>
                <a:cs typeface="Arial"/>
              </a:rPr>
              <a:t>an</a:t>
            </a:r>
            <a:r>
              <a:rPr sz="1778" b="1" spc="-28" dirty="0">
                <a:solidFill>
                  <a:srgbClr val="00007F"/>
                </a:solidFill>
                <a:latin typeface="Arial"/>
                <a:cs typeface="Arial"/>
              </a:rPr>
              <a:t> </a:t>
            </a:r>
            <a:r>
              <a:rPr sz="1778" b="1" spc="22" dirty="0">
                <a:solidFill>
                  <a:srgbClr val="00007F"/>
                </a:solidFill>
                <a:latin typeface="Arial"/>
                <a:cs typeface="Arial"/>
              </a:rPr>
              <a:t>aspect</a:t>
            </a:r>
            <a:r>
              <a:rPr sz="1778" b="1" spc="-61" dirty="0">
                <a:solidFill>
                  <a:srgbClr val="00007F"/>
                </a:solidFill>
                <a:latin typeface="Arial"/>
                <a:cs typeface="Arial"/>
              </a:rPr>
              <a:t> </a:t>
            </a:r>
            <a:r>
              <a:rPr sz="1778" b="1" spc="17" dirty="0">
                <a:solidFill>
                  <a:srgbClr val="00007F"/>
                </a:solidFill>
                <a:latin typeface="Arial"/>
                <a:cs typeface="Arial"/>
              </a:rPr>
              <a:t>of</a:t>
            </a:r>
            <a:r>
              <a:rPr sz="1778" b="1" spc="-28" dirty="0">
                <a:solidFill>
                  <a:srgbClr val="00007F"/>
                </a:solidFill>
                <a:latin typeface="Arial"/>
                <a:cs typeface="Arial"/>
              </a:rPr>
              <a:t> </a:t>
            </a:r>
            <a:r>
              <a:rPr sz="1778" b="1" spc="17" dirty="0">
                <a:solidFill>
                  <a:srgbClr val="00007F"/>
                </a:solidFill>
                <a:latin typeface="Arial"/>
                <a:cs typeface="Arial"/>
              </a:rPr>
              <a:t>the</a:t>
            </a:r>
            <a:r>
              <a:rPr sz="1778" b="1" spc="-28" dirty="0">
                <a:solidFill>
                  <a:srgbClr val="00007F"/>
                </a:solidFill>
                <a:latin typeface="Arial"/>
                <a:cs typeface="Arial"/>
              </a:rPr>
              <a:t> </a:t>
            </a:r>
            <a:r>
              <a:rPr sz="1778" b="1" spc="17" dirty="0">
                <a:solidFill>
                  <a:srgbClr val="00007F"/>
                </a:solidFill>
                <a:latin typeface="Arial"/>
                <a:cs typeface="Arial"/>
              </a:rPr>
              <a:t>business</a:t>
            </a:r>
            <a:r>
              <a:rPr sz="1778" b="1" spc="-56" dirty="0">
                <a:solidFill>
                  <a:srgbClr val="00007F"/>
                </a:solidFill>
                <a:latin typeface="Arial"/>
                <a:cs typeface="Arial"/>
              </a:rPr>
              <a:t> </a:t>
            </a:r>
            <a:r>
              <a:rPr sz="1778" b="1" spc="-422" dirty="0">
                <a:solidFill>
                  <a:srgbClr val="00007F"/>
                </a:solidFill>
                <a:latin typeface="Arial"/>
                <a:cs typeface="Arial"/>
              </a:rPr>
              <a:t>in  </a:t>
            </a:r>
            <a:r>
              <a:rPr sz="1778" b="1" spc="17" dirty="0">
                <a:solidFill>
                  <a:srgbClr val="00007F"/>
                </a:solidFill>
                <a:latin typeface="Arial"/>
                <a:cs typeface="Arial"/>
              </a:rPr>
              <a:t>order</a:t>
            </a:r>
            <a:r>
              <a:rPr sz="1778" b="1" spc="-56" dirty="0">
                <a:solidFill>
                  <a:srgbClr val="00007F"/>
                </a:solidFill>
                <a:latin typeface="Arial"/>
                <a:cs typeface="Arial"/>
              </a:rPr>
              <a:t> </a:t>
            </a:r>
            <a:r>
              <a:rPr sz="1778" b="1" spc="17" dirty="0">
                <a:solidFill>
                  <a:srgbClr val="00007F"/>
                </a:solidFill>
                <a:latin typeface="Arial"/>
                <a:cs typeface="Arial"/>
              </a:rPr>
              <a:t>to</a:t>
            </a:r>
            <a:r>
              <a:rPr sz="1778" b="1" spc="-11" dirty="0">
                <a:solidFill>
                  <a:srgbClr val="00007F"/>
                </a:solidFill>
                <a:latin typeface="Arial"/>
                <a:cs typeface="Arial"/>
              </a:rPr>
              <a:t> </a:t>
            </a:r>
            <a:r>
              <a:rPr sz="1778" b="1" spc="11" dirty="0">
                <a:solidFill>
                  <a:srgbClr val="00007F"/>
                </a:solidFill>
                <a:latin typeface="Arial"/>
                <a:cs typeface="Arial"/>
              </a:rPr>
              <a:t>provide</a:t>
            </a:r>
            <a:r>
              <a:rPr sz="1778" b="1" spc="-61" dirty="0">
                <a:solidFill>
                  <a:srgbClr val="00007F"/>
                </a:solidFill>
                <a:latin typeface="Arial"/>
                <a:cs typeface="Arial"/>
              </a:rPr>
              <a:t> </a:t>
            </a:r>
            <a:r>
              <a:rPr sz="1778" b="1" spc="17" dirty="0">
                <a:solidFill>
                  <a:srgbClr val="00007F"/>
                </a:solidFill>
                <a:latin typeface="Arial"/>
                <a:cs typeface="Arial"/>
              </a:rPr>
              <a:t>better</a:t>
            </a:r>
            <a:r>
              <a:rPr sz="1778" b="1" spc="-56" dirty="0">
                <a:solidFill>
                  <a:srgbClr val="00007F"/>
                </a:solidFill>
                <a:latin typeface="Arial"/>
                <a:cs typeface="Arial"/>
              </a:rPr>
              <a:t> </a:t>
            </a:r>
            <a:r>
              <a:rPr sz="1778" b="1" spc="11" dirty="0">
                <a:solidFill>
                  <a:srgbClr val="00007F"/>
                </a:solidFill>
                <a:latin typeface="Arial"/>
                <a:cs typeface="Arial"/>
              </a:rPr>
              <a:t>products/services,</a:t>
            </a:r>
            <a:r>
              <a:rPr sz="1778" b="1" spc="-67" dirty="0">
                <a:solidFill>
                  <a:srgbClr val="00007F"/>
                </a:solidFill>
                <a:latin typeface="Arial"/>
                <a:cs typeface="Arial"/>
              </a:rPr>
              <a:t> </a:t>
            </a:r>
            <a:r>
              <a:rPr sz="1778" b="1" spc="17" dirty="0">
                <a:solidFill>
                  <a:srgbClr val="00007F"/>
                </a:solidFill>
                <a:latin typeface="Arial"/>
                <a:cs typeface="Arial"/>
              </a:rPr>
              <a:t>marketing</a:t>
            </a:r>
            <a:r>
              <a:rPr sz="1778" b="1" spc="-78" dirty="0">
                <a:solidFill>
                  <a:srgbClr val="00007F"/>
                </a:solidFill>
                <a:latin typeface="Arial"/>
                <a:cs typeface="Arial"/>
              </a:rPr>
              <a:t> </a:t>
            </a:r>
            <a:r>
              <a:rPr sz="1778" b="1" spc="17" dirty="0">
                <a:solidFill>
                  <a:srgbClr val="00007F"/>
                </a:solidFill>
                <a:latin typeface="Arial"/>
                <a:cs typeface="Arial"/>
              </a:rPr>
              <a:t>campaigns</a:t>
            </a:r>
            <a:endParaRPr sz="1778" dirty="0">
              <a:latin typeface="Arial"/>
              <a:cs typeface="Arial"/>
            </a:endParaRPr>
          </a:p>
          <a:p>
            <a:pPr marL="524928" marR="5644" indent="-222953">
              <a:lnSpc>
                <a:spcPct val="101200"/>
              </a:lnSpc>
              <a:spcBef>
                <a:spcPts val="144"/>
              </a:spcBef>
              <a:buClr>
                <a:srgbClr val="DA2027"/>
              </a:buClr>
              <a:buSzPct val="115625"/>
              <a:buChar char="•"/>
              <a:tabLst>
                <a:tab pos="525634" algn="l"/>
              </a:tabLst>
            </a:pPr>
            <a:r>
              <a:rPr sz="1778" spc="17" dirty="0">
                <a:latin typeface="Arial"/>
                <a:cs typeface="Arial"/>
              </a:rPr>
              <a:t>For</a:t>
            </a:r>
            <a:r>
              <a:rPr sz="1778" spc="-39" dirty="0">
                <a:latin typeface="Arial"/>
                <a:cs typeface="Arial"/>
              </a:rPr>
              <a:t> </a:t>
            </a:r>
            <a:r>
              <a:rPr sz="1778" spc="11" dirty="0">
                <a:latin typeface="Arial"/>
                <a:cs typeface="Arial"/>
              </a:rPr>
              <a:t>example,</a:t>
            </a:r>
            <a:r>
              <a:rPr sz="1778" spc="-39" dirty="0">
                <a:latin typeface="Arial"/>
                <a:cs typeface="Arial"/>
              </a:rPr>
              <a:t> </a:t>
            </a:r>
            <a:r>
              <a:rPr sz="1778" spc="17" dirty="0">
                <a:latin typeface="Arial"/>
                <a:cs typeface="Arial"/>
              </a:rPr>
              <a:t>a</a:t>
            </a:r>
            <a:r>
              <a:rPr sz="1778" spc="-6" dirty="0">
                <a:latin typeface="Arial"/>
                <a:cs typeface="Arial"/>
              </a:rPr>
              <a:t> </a:t>
            </a:r>
            <a:r>
              <a:rPr sz="1778" spc="11" dirty="0">
                <a:latin typeface="Arial"/>
                <a:cs typeface="Arial"/>
              </a:rPr>
              <a:t>better</a:t>
            </a:r>
            <a:r>
              <a:rPr sz="1778" spc="-67" dirty="0">
                <a:latin typeface="Arial"/>
                <a:cs typeface="Arial"/>
              </a:rPr>
              <a:t> </a:t>
            </a:r>
            <a:r>
              <a:rPr sz="1778" spc="11" dirty="0">
                <a:latin typeface="Arial"/>
                <a:cs typeface="Arial"/>
              </a:rPr>
              <a:t>understanding</a:t>
            </a:r>
            <a:r>
              <a:rPr sz="1778" spc="-83" dirty="0">
                <a:latin typeface="Arial"/>
                <a:cs typeface="Arial"/>
              </a:rPr>
              <a:t> </a:t>
            </a:r>
            <a:r>
              <a:rPr sz="1778" spc="11" dirty="0">
                <a:latin typeface="Arial"/>
                <a:cs typeface="Arial"/>
              </a:rPr>
              <a:t>of</a:t>
            </a:r>
            <a:r>
              <a:rPr sz="1778" spc="-11" dirty="0">
                <a:latin typeface="Arial"/>
                <a:cs typeface="Arial"/>
              </a:rPr>
              <a:t> </a:t>
            </a:r>
            <a:r>
              <a:rPr sz="1778" spc="17" dirty="0">
                <a:latin typeface="Arial"/>
                <a:cs typeface="Arial"/>
              </a:rPr>
              <a:t>mobile</a:t>
            </a:r>
            <a:r>
              <a:rPr sz="1778" spc="-39" dirty="0">
                <a:latin typeface="Arial"/>
                <a:cs typeface="Arial"/>
              </a:rPr>
              <a:t> </a:t>
            </a:r>
            <a:r>
              <a:rPr sz="1778" spc="17" dirty="0">
                <a:latin typeface="Arial"/>
                <a:cs typeface="Arial"/>
              </a:rPr>
              <a:t>phone</a:t>
            </a:r>
            <a:r>
              <a:rPr sz="1778" spc="-61" dirty="0">
                <a:latin typeface="Arial"/>
                <a:cs typeface="Arial"/>
              </a:rPr>
              <a:t> </a:t>
            </a:r>
            <a:r>
              <a:rPr sz="1778" spc="17" dirty="0">
                <a:latin typeface="Arial"/>
                <a:cs typeface="Arial"/>
              </a:rPr>
              <a:t>customers</a:t>
            </a:r>
            <a:r>
              <a:rPr sz="1778" spc="-94" dirty="0">
                <a:latin typeface="Arial"/>
                <a:cs typeface="Arial"/>
              </a:rPr>
              <a:t> </a:t>
            </a:r>
            <a:r>
              <a:rPr sz="1778" spc="22" dirty="0">
                <a:latin typeface="Arial"/>
                <a:cs typeface="Arial"/>
              </a:rPr>
              <a:t>may</a:t>
            </a:r>
            <a:r>
              <a:rPr sz="1778" spc="-44" dirty="0">
                <a:latin typeface="Arial"/>
                <a:cs typeface="Arial"/>
              </a:rPr>
              <a:t> </a:t>
            </a:r>
            <a:r>
              <a:rPr sz="1778" spc="11" dirty="0">
                <a:latin typeface="Arial"/>
                <a:cs typeface="Arial"/>
              </a:rPr>
              <a:t>lead  to different </a:t>
            </a:r>
            <a:r>
              <a:rPr sz="1778" spc="6" dirty="0">
                <a:latin typeface="Arial"/>
                <a:cs typeface="Arial"/>
              </a:rPr>
              <a:t>network </a:t>
            </a:r>
            <a:r>
              <a:rPr sz="1778" spc="17" dirty="0">
                <a:latin typeface="Arial"/>
                <a:cs typeface="Arial"/>
              </a:rPr>
              <a:t>packages being</a:t>
            </a:r>
            <a:r>
              <a:rPr sz="1778" spc="-272" dirty="0">
                <a:latin typeface="Arial"/>
                <a:cs typeface="Arial"/>
              </a:rPr>
              <a:t> </a:t>
            </a:r>
            <a:r>
              <a:rPr sz="1778" spc="11" dirty="0">
                <a:latin typeface="Arial"/>
                <a:cs typeface="Arial"/>
              </a:rPr>
              <a:t>offered</a:t>
            </a:r>
            <a:endParaRPr sz="1778" dirty="0">
              <a:latin typeface="Arial"/>
              <a:cs typeface="Arial"/>
            </a:endParaRPr>
          </a:p>
        </p:txBody>
      </p:sp>
    </p:spTree>
    <p:extLst>
      <p:ext uri="{BB962C8B-B14F-4D97-AF65-F5344CB8AC3E}">
        <p14:creationId xmlns:p14="http://schemas.microsoft.com/office/powerpoint/2010/main" val="252772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130161"/>
            <a:ext cx="3973689" cy="446561"/>
          </a:xfrm>
          <a:prstGeom prst="rect">
            <a:avLst/>
          </a:prstGeom>
        </p:spPr>
        <p:txBody>
          <a:bodyPr vert="horz" wrap="square" lIns="0" tIns="15522" rIns="0" bIns="0" rtlCol="0" anchor="ctr">
            <a:spAutoFit/>
          </a:bodyPr>
          <a:lstStyle/>
          <a:p>
            <a:pPr marL="14111">
              <a:spcBef>
                <a:spcPts val="122"/>
              </a:spcBef>
            </a:pPr>
            <a:r>
              <a:rPr dirty="0"/>
              <a:t>Classification</a:t>
            </a:r>
            <a:r>
              <a:rPr dirty="0" smtClean="0"/>
              <a:t>:</a:t>
            </a:r>
            <a:endParaRPr dirty="0"/>
          </a:p>
        </p:txBody>
      </p:sp>
      <p:sp>
        <p:nvSpPr>
          <p:cNvPr id="5" name="object 5"/>
          <p:cNvSpPr txBox="1"/>
          <p:nvPr/>
        </p:nvSpPr>
        <p:spPr>
          <a:xfrm>
            <a:off x="358421" y="494225"/>
            <a:ext cx="8483600" cy="5332977"/>
          </a:xfrm>
          <a:prstGeom prst="rect">
            <a:avLst/>
          </a:prstGeom>
        </p:spPr>
        <p:txBody>
          <a:bodyPr vert="horz" wrap="square" lIns="0" tIns="99483" rIns="0" bIns="0" rtlCol="0">
            <a:spAutoFit/>
          </a:bodyPr>
          <a:lstStyle/>
          <a:p>
            <a:pPr marL="14111">
              <a:spcBef>
                <a:spcPts val="783"/>
              </a:spcBef>
            </a:pPr>
            <a:r>
              <a:rPr sz="2056" spc="144" dirty="0">
                <a:solidFill>
                  <a:srgbClr val="DA2027"/>
                </a:solidFill>
                <a:latin typeface="Arial"/>
                <a:cs typeface="Arial"/>
              </a:rPr>
              <a:t></a:t>
            </a:r>
            <a:r>
              <a:rPr sz="2056" spc="44" dirty="0">
                <a:solidFill>
                  <a:srgbClr val="DA2027"/>
                </a:solidFill>
                <a:latin typeface="Arial"/>
                <a:cs typeface="Arial"/>
              </a:rPr>
              <a:t> </a:t>
            </a:r>
            <a:r>
              <a:rPr sz="1778" b="1" spc="6" dirty="0">
                <a:solidFill>
                  <a:srgbClr val="00007F"/>
                </a:solidFill>
                <a:latin typeface="Arial"/>
                <a:cs typeface="Arial"/>
              </a:rPr>
              <a:t>The</a:t>
            </a:r>
            <a:r>
              <a:rPr sz="1778" b="1" spc="22" dirty="0">
                <a:solidFill>
                  <a:srgbClr val="00007F"/>
                </a:solidFill>
                <a:latin typeface="Arial"/>
                <a:cs typeface="Arial"/>
              </a:rPr>
              <a:t> </a:t>
            </a:r>
            <a:r>
              <a:rPr sz="1778" b="1" spc="17" dirty="0">
                <a:solidFill>
                  <a:srgbClr val="00007F"/>
                </a:solidFill>
                <a:latin typeface="Arial"/>
                <a:cs typeface="Arial"/>
              </a:rPr>
              <a:t>purpose</a:t>
            </a:r>
            <a:r>
              <a:rPr sz="1778" b="1" spc="-89" dirty="0">
                <a:solidFill>
                  <a:srgbClr val="00007F"/>
                </a:solidFill>
                <a:latin typeface="Arial"/>
                <a:cs typeface="Arial"/>
              </a:rPr>
              <a:t> </a:t>
            </a:r>
            <a:r>
              <a:rPr sz="1778" b="1" spc="17" dirty="0">
                <a:solidFill>
                  <a:srgbClr val="00007F"/>
                </a:solidFill>
                <a:latin typeface="Arial"/>
                <a:cs typeface="Arial"/>
              </a:rPr>
              <a:t>of</a:t>
            </a:r>
            <a:r>
              <a:rPr sz="1778" b="1" spc="-28" dirty="0">
                <a:solidFill>
                  <a:srgbClr val="00007F"/>
                </a:solidFill>
                <a:latin typeface="Arial"/>
                <a:cs typeface="Arial"/>
              </a:rPr>
              <a:t> </a:t>
            </a:r>
            <a:r>
              <a:rPr sz="1778" b="1" spc="11" dirty="0">
                <a:solidFill>
                  <a:srgbClr val="00007F"/>
                </a:solidFill>
                <a:latin typeface="Arial"/>
                <a:cs typeface="Arial"/>
              </a:rPr>
              <a:t>classification</a:t>
            </a:r>
            <a:r>
              <a:rPr sz="1778" b="1" spc="-78" dirty="0">
                <a:solidFill>
                  <a:srgbClr val="00007F"/>
                </a:solidFill>
                <a:latin typeface="Arial"/>
                <a:cs typeface="Arial"/>
              </a:rPr>
              <a:t> </a:t>
            </a:r>
            <a:r>
              <a:rPr sz="1778" b="1" spc="17" dirty="0">
                <a:solidFill>
                  <a:srgbClr val="00007F"/>
                </a:solidFill>
                <a:latin typeface="Arial"/>
                <a:cs typeface="Arial"/>
              </a:rPr>
              <a:t>is</a:t>
            </a:r>
            <a:r>
              <a:rPr sz="1778" b="1" spc="-6" dirty="0">
                <a:solidFill>
                  <a:srgbClr val="00007F"/>
                </a:solidFill>
                <a:latin typeface="Arial"/>
                <a:cs typeface="Arial"/>
              </a:rPr>
              <a:t> </a:t>
            </a:r>
            <a:r>
              <a:rPr sz="1778" b="1" spc="17" dirty="0">
                <a:solidFill>
                  <a:srgbClr val="00007F"/>
                </a:solidFill>
                <a:latin typeface="Arial"/>
                <a:cs typeface="Arial"/>
              </a:rPr>
              <a:t>to</a:t>
            </a:r>
            <a:r>
              <a:rPr sz="1778" b="1" spc="-28" dirty="0">
                <a:solidFill>
                  <a:srgbClr val="00007F"/>
                </a:solidFill>
                <a:latin typeface="Arial"/>
                <a:cs typeface="Arial"/>
              </a:rPr>
              <a:t> </a:t>
            </a:r>
            <a:r>
              <a:rPr sz="1778" b="1" spc="17" dirty="0">
                <a:solidFill>
                  <a:srgbClr val="00007F"/>
                </a:solidFill>
                <a:latin typeface="Arial"/>
                <a:cs typeface="Arial"/>
              </a:rPr>
              <a:t>predict</a:t>
            </a:r>
            <a:r>
              <a:rPr sz="1778" b="1" spc="-56" dirty="0">
                <a:solidFill>
                  <a:srgbClr val="00007F"/>
                </a:solidFill>
                <a:latin typeface="Arial"/>
                <a:cs typeface="Arial"/>
              </a:rPr>
              <a:t> </a:t>
            </a:r>
            <a:r>
              <a:rPr sz="1778" b="1" spc="22" dirty="0">
                <a:solidFill>
                  <a:srgbClr val="00007F"/>
                </a:solidFill>
                <a:latin typeface="Arial"/>
                <a:cs typeface="Arial"/>
              </a:rPr>
              <a:t>an</a:t>
            </a:r>
            <a:r>
              <a:rPr sz="1778" b="1" spc="-22" dirty="0">
                <a:solidFill>
                  <a:srgbClr val="00007F"/>
                </a:solidFill>
                <a:latin typeface="Arial"/>
                <a:cs typeface="Arial"/>
              </a:rPr>
              <a:t> </a:t>
            </a:r>
            <a:r>
              <a:rPr sz="1778" b="1" spc="22" dirty="0">
                <a:solidFill>
                  <a:srgbClr val="00007F"/>
                </a:solidFill>
                <a:latin typeface="Arial"/>
                <a:cs typeface="Arial"/>
              </a:rPr>
              <a:t>outcome</a:t>
            </a:r>
            <a:r>
              <a:rPr sz="1778" b="1" spc="-83" dirty="0">
                <a:solidFill>
                  <a:srgbClr val="00007F"/>
                </a:solidFill>
                <a:latin typeface="Arial"/>
                <a:cs typeface="Arial"/>
              </a:rPr>
              <a:t> </a:t>
            </a:r>
            <a:r>
              <a:rPr sz="1778" b="1" spc="22" dirty="0">
                <a:solidFill>
                  <a:srgbClr val="00007F"/>
                </a:solidFill>
                <a:latin typeface="Arial"/>
                <a:cs typeface="Arial"/>
              </a:rPr>
              <a:t>based</a:t>
            </a:r>
            <a:r>
              <a:rPr sz="1778" b="1" spc="-56" dirty="0">
                <a:solidFill>
                  <a:srgbClr val="00007F"/>
                </a:solidFill>
                <a:latin typeface="Arial"/>
                <a:cs typeface="Arial"/>
              </a:rPr>
              <a:t> </a:t>
            </a:r>
            <a:r>
              <a:rPr sz="1778" b="1" spc="22" dirty="0">
                <a:solidFill>
                  <a:srgbClr val="00007F"/>
                </a:solidFill>
                <a:latin typeface="Arial"/>
                <a:cs typeface="Arial"/>
              </a:rPr>
              <a:t>on</a:t>
            </a:r>
            <a:r>
              <a:rPr sz="1778" b="1" spc="-28" dirty="0">
                <a:solidFill>
                  <a:srgbClr val="00007F"/>
                </a:solidFill>
                <a:latin typeface="Arial"/>
                <a:cs typeface="Arial"/>
              </a:rPr>
              <a:t> </a:t>
            </a:r>
            <a:r>
              <a:rPr sz="1778" b="1" spc="17" dirty="0">
                <a:solidFill>
                  <a:srgbClr val="00007F"/>
                </a:solidFill>
                <a:latin typeface="Arial"/>
                <a:cs typeface="Arial"/>
              </a:rPr>
              <a:t>input</a:t>
            </a:r>
            <a:r>
              <a:rPr sz="1778" b="1" spc="-56" dirty="0">
                <a:solidFill>
                  <a:srgbClr val="00007F"/>
                </a:solidFill>
                <a:latin typeface="Arial"/>
                <a:cs typeface="Arial"/>
              </a:rPr>
              <a:t> </a:t>
            </a:r>
            <a:r>
              <a:rPr sz="1778" b="1" spc="22" dirty="0">
                <a:solidFill>
                  <a:srgbClr val="00007F"/>
                </a:solidFill>
                <a:latin typeface="Arial"/>
                <a:cs typeface="Arial"/>
              </a:rPr>
              <a:t>data</a:t>
            </a:r>
            <a:endParaRPr sz="1778">
              <a:latin typeface="Arial"/>
              <a:cs typeface="Arial"/>
            </a:endParaRPr>
          </a:p>
          <a:p>
            <a:pPr marL="301975" marR="11994" indent="-287863">
              <a:lnSpc>
                <a:spcPts val="2154"/>
              </a:lnSpc>
              <a:spcBef>
                <a:spcPts val="1011"/>
              </a:spcBef>
            </a:pPr>
            <a:r>
              <a:rPr sz="2056" spc="144" dirty="0">
                <a:solidFill>
                  <a:srgbClr val="DA2027"/>
                </a:solidFill>
                <a:latin typeface="Arial"/>
                <a:cs typeface="Arial"/>
              </a:rPr>
              <a:t></a:t>
            </a:r>
            <a:r>
              <a:rPr sz="2056" spc="39" dirty="0">
                <a:solidFill>
                  <a:srgbClr val="DA2027"/>
                </a:solidFill>
                <a:latin typeface="Arial"/>
                <a:cs typeface="Arial"/>
              </a:rPr>
              <a:t> </a:t>
            </a:r>
            <a:r>
              <a:rPr sz="1778" b="1" spc="22" dirty="0">
                <a:solidFill>
                  <a:srgbClr val="00007F"/>
                </a:solidFill>
                <a:latin typeface="Arial"/>
                <a:cs typeface="Arial"/>
              </a:rPr>
              <a:t>A</a:t>
            </a:r>
            <a:r>
              <a:rPr sz="1778" b="1" spc="11" dirty="0">
                <a:solidFill>
                  <a:srgbClr val="00007F"/>
                </a:solidFill>
                <a:latin typeface="Arial"/>
                <a:cs typeface="Arial"/>
              </a:rPr>
              <a:t> </a:t>
            </a:r>
            <a:r>
              <a:rPr sz="1778" b="1" spc="22" dirty="0">
                <a:solidFill>
                  <a:srgbClr val="00007F"/>
                </a:solidFill>
                <a:latin typeface="Arial"/>
                <a:cs typeface="Arial"/>
              </a:rPr>
              <a:t>number</a:t>
            </a:r>
            <a:r>
              <a:rPr sz="1778" b="1" spc="-83" dirty="0">
                <a:solidFill>
                  <a:srgbClr val="00007F"/>
                </a:solidFill>
                <a:latin typeface="Arial"/>
                <a:cs typeface="Arial"/>
              </a:rPr>
              <a:t> </a:t>
            </a:r>
            <a:r>
              <a:rPr sz="1778" b="1" spc="17" dirty="0">
                <a:solidFill>
                  <a:srgbClr val="00007F"/>
                </a:solidFill>
                <a:latin typeface="Arial"/>
                <a:cs typeface="Arial"/>
              </a:rPr>
              <a:t>of</a:t>
            </a:r>
            <a:r>
              <a:rPr sz="1778" b="1" spc="-28" dirty="0">
                <a:solidFill>
                  <a:srgbClr val="00007F"/>
                </a:solidFill>
                <a:latin typeface="Arial"/>
                <a:cs typeface="Arial"/>
              </a:rPr>
              <a:t> </a:t>
            </a:r>
            <a:r>
              <a:rPr sz="1778" b="1" spc="17" dirty="0">
                <a:solidFill>
                  <a:srgbClr val="00007F"/>
                </a:solidFill>
                <a:latin typeface="Arial"/>
                <a:cs typeface="Arial"/>
              </a:rPr>
              <a:t>predictor</a:t>
            </a:r>
            <a:r>
              <a:rPr sz="1778" b="1" spc="-78" dirty="0">
                <a:solidFill>
                  <a:srgbClr val="00007F"/>
                </a:solidFill>
                <a:latin typeface="Arial"/>
                <a:cs typeface="Arial"/>
              </a:rPr>
              <a:t> </a:t>
            </a:r>
            <a:r>
              <a:rPr sz="1778" b="1" spc="11" dirty="0">
                <a:solidFill>
                  <a:srgbClr val="00007F"/>
                </a:solidFill>
                <a:latin typeface="Arial"/>
                <a:cs typeface="Arial"/>
              </a:rPr>
              <a:t>variables</a:t>
            </a:r>
            <a:r>
              <a:rPr sz="1778" b="1" spc="-61" dirty="0">
                <a:solidFill>
                  <a:srgbClr val="00007F"/>
                </a:solidFill>
                <a:latin typeface="Arial"/>
                <a:cs typeface="Arial"/>
              </a:rPr>
              <a:t> </a:t>
            </a:r>
            <a:r>
              <a:rPr sz="1778" b="1" spc="11" dirty="0">
                <a:solidFill>
                  <a:srgbClr val="00007F"/>
                </a:solidFill>
                <a:latin typeface="Arial"/>
                <a:cs typeface="Arial"/>
              </a:rPr>
              <a:t>are</a:t>
            </a:r>
            <a:r>
              <a:rPr sz="1778" b="1" spc="-6" dirty="0">
                <a:solidFill>
                  <a:srgbClr val="00007F"/>
                </a:solidFill>
                <a:latin typeface="Arial"/>
                <a:cs typeface="Arial"/>
              </a:rPr>
              <a:t> </a:t>
            </a:r>
            <a:r>
              <a:rPr sz="1778" b="1" spc="17" dirty="0">
                <a:solidFill>
                  <a:srgbClr val="00007F"/>
                </a:solidFill>
                <a:latin typeface="Arial"/>
                <a:cs typeface="Arial"/>
              </a:rPr>
              <a:t>combined</a:t>
            </a:r>
            <a:r>
              <a:rPr sz="1778" b="1" spc="-83" dirty="0">
                <a:solidFill>
                  <a:srgbClr val="00007F"/>
                </a:solidFill>
                <a:latin typeface="Arial"/>
                <a:cs typeface="Arial"/>
              </a:rPr>
              <a:t> </a:t>
            </a:r>
            <a:r>
              <a:rPr sz="1778" b="1" spc="17" dirty="0">
                <a:solidFill>
                  <a:srgbClr val="00007F"/>
                </a:solidFill>
                <a:latin typeface="Arial"/>
                <a:cs typeface="Arial"/>
              </a:rPr>
              <a:t>to</a:t>
            </a:r>
            <a:r>
              <a:rPr sz="1778" b="1" dirty="0">
                <a:solidFill>
                  <a:srgbClr val="00007F"/>
                </a:solidFill>
                <a:latin typeface="Arial"/>
                <a:cs typeface="Arial"/>
              </a:rPr>
              <a:t> </a:t>
            </a:r>
            <a:r>
              <a:rPr sz="1778" b="1" spc="22" dirty="0">
                <a:solidFill>
                  <a:srgbClr val="00007F"/>
                </a:solidFill>
                <a:latin typeface="Arial"/>
                <a:cs typeface="Arial"/>
              </a:rPr>
              <a:t>best</a:t>
            </a:r>
            <a:r>
              <a:rPr sz="1778" b="1" spc="-56" dirty="0">
                <a:solidFill>
                  <a:srgbClr val="00007F"/>
                </a:solidFill>
                <a:latin typeface="Arial"/>
                <a:cs typeface="Arial"/>
              </a:rPr>
              <a:t> </a:t>
            </a:r>
            <a:r>
              <a:rPr sz="1778" b="1" spc="22" dirty="0">
                <a:solidFill>
                  <a:srgbClr val="00007F"/>
                </a:solidFill>
                <a:latin typeface="Arial"/>
                <a:cs typeface="Arial"/>
              </a:rPr>
              <a:t>decide</a:t>
            </a:r>
            <a:r>
              <a:rPr sz="1778" b="1" spc="-61" dirty="0">
                <a:solidFill>
                  <a:srgbClr val="00007F"/>
                </a:solidFill>
                <a:latin typeface="Arial"/>
                <a:cs typeface="Arial"/>
              </a:rPr>
              <a:t> </a:t>
            </a:r>
            <a:r>
              <a:rPr sz="1778" b="1" spc="17" dirty="0">
                <a:solidFill>
                  <a:srgbClr val="00007F"/>
                </a:solidFill>
                <a:latin typeface="Arial"/>
                <a:cs typeface="Arial"/>
              </a:rPr>
              <a:t>the</a:t>
            </a:r>
            <a:r>
              <a:rPr sz="1778" b="1" spc="-28" dirty="0">
                <a:solidFill>
                  <a:srgbClr val="00007F"/>
                </a:solidFill>
                <a:latin typeface="Arial"/>
                <a:cs typeface="Arial"/>
              </a:rPr>
              <a:t> </a:t>
            </a:r>
            <a:r>
              <a:rPr sz="1778" b="1" spc="17" dirty="0">
                <a:solidFill>
                  <a:srgbClr val="00007F"/>
                </a:solidFill>
                <a:latin typeface="Arial"/>
                <a:cs typeface="Arial"/>
              </a:rPr>
              <a:t>output</a:t>
            </a:r>
            <a:r>
              <a:rPr sz="1778" b="1" spc="-61" dirty="0">
                <a:solidFill>
                  <a:srgbClr val="00007F"/>
                </a:solidFill>
                <a:latin typeface="Arial"/>
                <a:cs typeface="Arial"/>
              </a:rPr>
              <a:t> </a:t>
            </a:r>
            <a:r>
              <a:rPr sz="1778" b="1" spc="-372" dirty="0">
                <a:solidFill>
                  <a:srgbClr val="00007F"/>
                </a:solidFill>
                <a:latin typeface="Arial"/>
                <a:cs typeface="Arial"/>
              </a:rPr>
              <a:t>for  </a:t>
            </a:r>
            <a:r>
              <a:rPr sz="1778" b="1" spc="17" dirty="0">
                <a:solidFill>
                  <a:srgbClr val="00007F"/>
                </a:solidFill>
                <a:latin typeface="Arial"/>
                <a:cs typeface="Arial"/>
              </a:rPr>
              <a:t>a target</a:t>
            </a:r>
            <a:r>
              <a:rPr sz="1778" b="1" spc="-72" dirty="0">
                <a:solidFill>
                  <a:srgbClr val="00007F"/>
                </a:solidFill>
                <a:latin typeface="Arial"/>
                <a:cs typeface="Arial"/>
              </a:rPr>
              <a:t> </a:t>
            </a:r>
            <a:r>
              <a:rPr sz="1778" b="1" spc="11" dirty="0">
                <a:solidFill>
                  <a:srgbClr val="00007F"/>
                </a:solidFill>
                <a:latin typeface="Arial"/>
                <a:cs typeface="Arial"/>
              </a:rPr>
              <a:t>variable</a:t>
            </a:r>
            <a:endParaRPr sz="1778">
              <a:latin typeface="Arial"/>
              <a:cs typeface="Arial"/>
            </a:endParaRPr>
          </a:p>
          <a:p>
            <a:pPr marL="524928" indent="-222953">
              <a:spcBef>
                <a:spcPts val="172"/>
              </a:spcBef>
              <a:buClr>
                <a:srgbClr val="DA2027"/>
              </a:buClr>
              <a:buSzPct val="115625"/>
              <a:buChar char="•"/>
              <a:tabLst>
                <a:tab pos="525634" algn="l"/>
              </a:tabLst>
            </a:pPr>
            <a:r>
              <a:rPr sz="1778" spc="6" dirty="0">
                <a:latin typeface="Arial"/>
                <a:cs typeface="Arial"/>
              </a:rPr>
              <a:t>Known </a:t>
            </a:r>
            <a:r>
              <a:rPr sz="1778" spc="17" dirty="0">
                <a:latin typeface="Arial"/>
                <a:cs typeface="Arial"/>
              </a:rPr>
              <a:t>as a </a:t>
            </a:r>
            <a:r>
              <a:rPr sz="1778" spc="11" dirty="0">
                <a:latin typeface="Arial"/>
                <a:cs typeface="Arial"/>
              </a:rPr>
              <a:t>classification </a:t>
            </a:r>
            <a:r>
              <a:rPr sz="1778" spc="17" dirty="0">
                <a:latin typeface="Arial"/>
                <a:cs typeface="Arial"/>
              </a:rPr>
              <a:t>model </a:t>
            </a:r>
            <a:r>
              <a:rPr sz="1778" spc="11" dirty="0">
                <a:latin typeface="Arial"/>
                <a:cs typeface="Arial"/>
              </a:rPr>
              <a:t>(a set of predictor</a:t>
            </a:r>
            <a:r>
              <a:rPr sz="1778" spc="-367" dirty="0">
                <a:latin typeface="Arial"/>
                <a:cs typeface="Arial"/>
              </a:rPr>
              <a:t> </a:t>
            </a:r>
            <a:r>
              <a:rPr sz="1778" spc="11" dirty="0">
                <a:latin typeface="Arial"/>
                <a:cs typeface="Arial"/>
              </a:rPr>
              <a:t>rules)</a:t>
            </a:r>
            <a:endParaRPr sz="1778">
              <a:latin typeface="Arial"/>
              <a:cs typeface="Arial"/>
            </a:endParaRPr>
          </a:p>
          <a:p>
            <a:pPr marL="14111">
              <a:spcBef>
                <a:spcPts val="1132"/>
              </a:spcBef>
            </a:pPr>
            <a:r>
              <a:rPr sz="2056" spc="144" dirty="0">
                <a:solidFill>
                  <a:srgbClr val="DA2027"/>
                </a:solidFill>
                <a:latin typeface="Arial"/>
                <a:cs typeface="Arial"/>
              </a:rPr>
              <a:t></a:t>
            </a:r>
            <a:r>
              <a:rPr sz="2056" spc="-356" dirty="0">
                <a:solidFill>
                  <a:srgbClr val="DA2027"/>
                </a:solidFill>
                <a:latin typeface="Arial"/>
                <a:cs typeface="Arial"/>
              </a:rPr>
              <a:t> </a:t>
            </a:r>
            <a:r>
              <a:rPr sz="1778" b="1" spc="17" dirty="0">
                <a:solidFill>
                  <a:srgbClr val="00007F"/>
                </a:solidFill>
                <a:latin typeface="Arial"/>
                <a:cs typeface="Arial"/>
              </a:rPr>
              <a:t>Classification separates </a:t>
            </a:r>
            <a:r>
              <a:rPr sz="1778" b="1" spc="22" dirty="0">
                <a:solidFill>
                  <a:srgbClr val="00007F"/>
                </a:solidFill>
                <a:latin typeface="Arial"/>
                <a:cs typeface="Arial"/>
              </a:rPr>
              <a:t>data </a:t>
            </a:r>
            <a:r>
              <a:rPr sz="1778" b="1" spc="17" dirty="0">
                <a:solidFill>
                  <a:srgbClr val="00007F"/>
                </a:solidFill>
                <a:latin typeface="Arial"/>
                <a:cs typeface="Arial"/>
              </a:rPr>
              <a:t>into </a:t>
            </a:r>
            <a:r>
              <a:rPr sz="1778" b="1" spc="11" dirty="0">
                <a:solidFill>
                  <a:srgbClr val="00007F"/>
                </a:solidFill>
                <a:latin typeface="Arial"/>
                <a:cs typeface="Arial"/>
              </a:rPr>
              <a:t>various </a:t>
            </a:r>
            <a:r>
              <a:rPr sz="1778" b="1" spc="17" dirty="0">
                <a:solidFill>
                  <a:srgbClr val="00007F"/>
                </a:solidFill>
                <a:latin typeface="Arial"/>
                <a:cs typeface="Arial"/>
              </a:rPr>
              <a:t>categories</a:t>
            </a:r>
            <a:endParaRPr sz="1778">
              <a:latin typeface="Arial"/>
              <a:cs typeface="Arial"/>
            </a:endParaRPr>
          </a:p>
          <a:p>
            <a:pPr marL="524928" indent="-222953">
              <a:spcBef>
                <a:spcPts val="183"/>
              </a:spcBef>
              <a:buClr>
                <a:srgbClr val="DA2027"/>
              </a:buClr>
              <a:buSzPct val="115625"/>
              <a:buChar char="•"/>
              <a:tabLst>
                <a:tab pos="525634" algn="l"/>
              </a:tabLst>
            </a:pPr>
            <a:r>
              <a:rPr sz="1778" spc="17" dirty="0">
                <a:latin typeface="Arial"/>
                <a:cs typeface="Arial"/>
              </a:rPr>
              <a:t>Comprises</a:t>
            </a:r>
            <a:r>
              <a:rPr sz="1778" spc="-94" dirty="0">
                <a:latin typeface="Arial"/>
                <a:cs typeface="Arial"/>
              </a:rPr>
              <a:t> </a:t>
            </a:r>
            <a:r>
              <a:rPr sz="1778" spc="11" dirty="0">
                <a:latin typeface="Arial"/>
                <a:cs typeface="Arial"/>
              </a:rPr>
              <a:t>assigning</a:t>
            </a:r>
            <a:r>
              <a:rPr sz="1778" spc="-61" dirty="0">
                <a:latin typeface="Arial"/>
                <a:cs typeface="Arial"/>
              </a:rPr>
              <a:t> </a:t>
            </a:r>
            <a:r>
              <a:rPr sz="1778" spc="17" dirty="0">
                <a:latin typeface="Arial"/>
                <a:cs typeface="Arial"/>
              </a:rPr>
              <a:t>a</a:t>
            </a:r>
            <a:r>
              <a:rPr sz="1778" spc="-17" dirty="0">
                <a:latin typeface="Arial"/>
                <a:cs typeface="Arial"/>
              </a:rPr>
              <a:t> </a:t>
            </a:r>
            <a:r>
              <a:rPr sz="1778" spc="11" dirty="0">
                <a:latin typeface="Arial"/>
                <a:cs typeface="Arial"/>
              </a:rPr>
              <a:t>class</a:t>
            </a:r>
            <a:r>
              <a:rPr sz="1778" spc="-11" dirty="0">
                <a:latin typeface="Arial"/>
                <a:cs typeface="Arial"/>
              </a:rPr>
              <a:t> </a:t>
            </a:r>
            <a:r>
              <a:rPr sz="1778" spc="11" dirty="0">
                <a:latin typeface="Arial"/>
                <a:cs typeface="Arial"/>
              </a:rPr>
              <a:t>label</a:t>
            </a:r>
            <a:r>
              <a:rPr sz="1778" spc="-39" dirty="0">
                <a:latin typeface="Arial"/>
                <a:cs typeface="Arial"/>
              </a:rPr>
              <a:t> </a:t>
            </a:r>
            <a:r>
              <a:rPr sz="1778" spc="11" dirty="0">
                <a:latin typeface="Arial"/>
                <a:cs typeface="Arial"/>
              </a:rPr>
              <a:t>to</a:t>
            </a:r>
            <a:r>
              <a:rPr sz="1778" spc="-6" dirty="0">
                <a:latin typeface="Arial"/>
                <a:cs typeface="Arial"/>
              </a:rPr>
              <a:t> </a:t>
            </a:r>
            <a:r>
              <a:rPr sz="1778" spc="17" dirty="0">
                <a:latin typeface="Arial"/>
                <a:cs typeface="Arial"/>
              </a:rPr>
              <a:t>a</a:t>
            </a:r>
            <a:r>
              <a:rPr sz="1778" spc="-6" dirty="0">
                <a:latin typeface="Arial"/>
                <a:cs typeface="Arial"/>
              </a:rPr>
              <a:t> </a:t>
            </a:r>
            <a:r>
              <a:rPr sz="1778" spc="11" dirty="0">
                <a:latin typeface="Arial"/>
                <a:cs typeface="Arial"/>
              </a:rPr>
              <a:t>set</a:t>
            </a:r>
            <a:r>
              <a:rPr sz="1778" spc="-11" dirty="0">
                <a:latin typeface="Arial"/>
                <a:cs typeface="Arial"/>
              </a:rPr>
              <a:t> </a:t>
            </a:r>
            <a:r>
              <a:rPr sz="1778" spc="11" dirty="0">
                <a:latin typeface="Arial"/>
                <a:cs typeface="Arial"/>
              </a:rPr>
              <a:t>of</a:t>
            </a:r>
            <a:r>
              <a:rPr sz="1778" spc="-6" dirty="0">
                <a:latin typeface="Arial"/>
                <a:cs typeface="Arial"/>
              </a:rPr>
              <a:t> </a:t>
            </a:r>
            <a:r>
              <a:rPr sz="1778" spc="11" dirty="0">
                <a:latin typeface="Arial"/>
                <a:cs typeface="Arial"/>
              </a:rPr>
              <a:t>unclassified</a:t>
            </a:r>
            <a:r>
              <a:rPr sz="1778" spc="-94" dirty="0">
                <a:latin typeface="Arial"/>
                <a:cs typeface="Arial"/>
              </a:rPr>
              <a:t> </a:t>
            </a:r>
            <a:r>
              <a:rPr sz="1778" spc="17" dirty="0">
                <a:latin typeface="Arial"/>
                <a:cs typeface="Arial"/>
              </a:rPr>
              <a:t>data</a:t>
            </a:r>
            <a:r>
              <a:rPr sz="1778" spc="-33" dirty="0">
                <a:latin typeface="Arial"/>
                <a:cs typeface="Arial"/>
              </a:rPr>
              <a:t> </a:t>
            </a:r>
            <a:r>
              <a:rPr sz="1778" spc="11" dirty="0">
                <a:latin typeface="Arial"/>
                <a:cs typeface="Arial"/>
              </a:rPr>
              <a:t>sets</a:t>
            </a:r>
            <a:endParaRPr sz="1778">
              <a:latin typeface="Arial"/>
              <a:cs typeface="Arial"/>
            </a:endParaRPr>
          </a:p>
          <a:p>
            <a:pPr marL="759170" lvl="1" indent="-234242">
              <a:spcBef>
                <a:spcPts val="217"/>
              </a:spcBef>
              <a:buClr>
                <a:srgbClr val="DA2027"/>
              </a:buClr>
              <a:buChar char="–"/>
              <a:tabLst>
                <a:tab pos="759876" algn="l"/>
              </a:tabLst>
            </a:pPr>
            <a:r>
              <a:rPr sz="1778" spc="22" dirty="0">
                <a:latin typeface="Arial"/>
                <a:cs typeface="Arial"/>
              </a:rPr>
              <a:t>Thus,</a:t>
            </a:r>
            <a:r>
              <a:rPr sz="1778" spc="-67" dirty="0">
                <a:latin typeface="Arial"/>
                <a:cs typeface="Arial"/>
              </a:rPr>
              <a:t> </a:t>
            </a:r>
            <a:r>
              <a:rPr sz="1778" spc="11" dirty="0">
                <a:latin typeface="Arial"/>
                <a:cs typeface="Arial"/>
              </a:rPr>
              <a:t>classification</a:t>
            </a:r>
            <a:r>
              <a:rPr sz="1778" spc="-94" dirty="0">
                <a:latin typeface="Arial"/>
                <a:cs typeface="Arial"/>
              </a:rPr>
              <a:t> </a:t>
            </a:r>
            <a:r>
              <a:rPr sz="1778" spc="11" dirty="0">
                <a:latin typeface="Arial"/>
                <a:cs typeface="Arial"/>
              </a:rPr>
              <a:t>is</a:t>
            </a:r>
            <a:r>
              <a:rPr sz="1778" spc="-17" dirty="0">
                <a:latin typeface="Arial"/>
                <a:cs typeface="Arial"/>
              </a:rPr>
              <a:t> </a:t>
            </a:r>
            <a:r>
              <a:rPr sz="1778" spc="11" dirty="0">
                <a:latin typeface="Arial"/>
                <a:cs typeface="Arial"/>
              </a:rPr>
              <a:t>categorized</a:t>
            </a:r>
            <a:r>
              <a:rPr sz="1778" spc="-89" dirty="0">
                <a:latin typeface="Arial"/>
                <a:cs typeface="Arial"/>
              </a:rPr>
              <a:t> </a:t>
            </a:r>
            <a:r>
              <a:rPr sz="1778" spc="17" dirty="0">
                <a:latin typeface="Arial"/>
                <a:cs typeface="Arial"/>
              </a:rPr>
              <a:t>as</a:t>
            </a:r>
            <a:r>
              <a:rPr sz="1778" spc="-6" dirty="0">
                <a:latin typeface="Arial"/>
                <a:cs typeface="Arial"/>
              </a:rPr>
              <a:t> </a:t>
            </a:r>
            <a:r>
              <a:rPr sz="1778" spc="17" dirty="0">
                <a:latin typeface="Arial"/>
                <a:cs typeface="Arial"/>
              </a:rPr>
              <a:t>supervised</a:t>
            </a:r>
            <a:r>
              <a:rPr sz="1778" spc="-89" dirty="0">
                <a:latin typeface="Arial"/>
                <a:cs typeface="Arial"/>
              </a:rPr>
              <a:t> </a:t>
            </a:r>
            <a:r>
              <a:rPr sz="1778" spc="11" dirty="0">
                <a:latin typeface="Arial"/>
                <a:cs typeface="Arial"/>
              </a:rPr>
              <a:t>learning</a:t>
            </a:r>
            <a:endParaRPr sz="1778">
              <a:latin typeface="Arial"/>
              <a:cs typeface="Arial"/>
            </a:endParaRPr>
          </a:p>
          <a:p>
            <a:pPr marL="14111">
              <a:spcBef>
                <a:spcPts val="1161"/>
              </a:spcBef>
            </a:pPr>
            <a:r>
              <a:rPr sz="2056" spc="144" dirty="0">
                <a:solidFill>
                  <a:srgbClr val="DA2027"/>
                </a:solidFill>
                <a:latin typeface="Arial"/>
                <a:cs typeface="Arial"/>
              </a:rPr>
              <a:t></a:t>
            </a:r>
            <a:r>
              <a:rPr sz="2056" spc="-267" dirty="0">
                <a:solidFill>
                  <a:srgbClr val="DA2027"/>
                </a:solidFill>
                <a:latin typeface="Arial"/>
                <a:cs typeface="Arial"/>
              </a:rPr>
              <a:t> </a:t>
            </a:r>
            <a:r>
              <a:rPr sz="1778" b="1" spc="17" dirty="0">
                <a:solidFill>
                  <a:srgbClr val="00007F"/>
                </a:solidFill>
                <a:latin typeface="Arial"/>
                <a:cs typeface="Arial"/>
              </a:rPr>
              <a:t>Classification </a:t>
            </a:r>
            <a:r>
              <a:rPr sz="1778" b="1" spc="22" dirty="0">
                <a:solidFill>
                  <a:srgbClr val="00007F"/>
                </a:solidFill>
                <a:latin typeface="Arial"/>
                <a:cs typeface="Arial"/>
              </a:rPr>
              <a:t>uses two data sets</a:t>
            </a:r>
            <a:endParaRPr sz="1778">
              <a:latin typeface="Arial"/>
              <a:cs typeface="Arial"/>
            </a:endParaRPr>
          </a:p>
          <a:p>
            <a:pPr marL="524928" indent="-222953">
              <a:spcBef>
                <a:spcPts val="156"/>
              </a:spcBef>
              <a:buClr>
                <a:srgbClr val="DA2027"/>
              </a:buClr>
              <a:buSzPct val="115625"/>
              <a:buChar char="•"/>
              <a:tabLst>
                <a:tab pos="525634" algn="l"/>
              </a:tabLst>
            </a:pPr>
            <a:r>
              <a:rPr sz="1778" spc="28" dirty="0">
                <a:latin typeface="Arial"/>
                <a:cs typeface="Arial"/>
              </a:rPr>
              <a:t>The</a:t>
            </a:r>
            <a:r>
              <a:rPr sz="1778" spc="-67" dirty="0">
                <a:latin typeface="Arial"/>
                <a:cs typeface="Arial"/>
              </a:rPr>
              <a:t> </a:t>
            </a:r>
            <a:r>
              <a:rPr sz="1778" spc="11" dirty="0">
                <a:latin typeface="Arial"/>
                <a:cs typeface="Arial"/>
              </a:rPr>
              <a:t>training</a:t>
            </a:r>
            <a:r>
              <a:rPr sz="1778" spc="-67" dirty="0">
                <a:latin typeface="Arial"/>
                <a:cs typeface="Arial"/>
              </a:rPr>
              <a:t> </a:t>
            </a:r>
            <a:r>
              <a:rPr sz="1778" spc="11" dirty="0">
                <a:latin typeface="Arial"/>
                <a:cs typeface="Arial"/>
              </a:rPr>
              <a:t>set</a:t>
            </a:r>
            <a:r>
              <a:rPr sz="1778" spc="-11" dirty="0">
                <a:latin typeface="Arial"/>
                <a:cs typeface="Arial"/>
              </a:rPr>
              <a:t> </a:t>
            </a:r>
            <a:r>
              <a:rPr sz="1778" spc="17" dirty="0">
                <a:latin typeface="Arial"/>
                <a:cs typeface="Arial"/>
              </a:rPr>
              <a:t>(seen</a:t>
            </a:r>
            <a:r>
              <a:rPr sz="1778" spc="-67" dirty="0">
                <a:latin typeface="Arial"/>
                <a:cs typeface="Arial"/>
              </a:rPr>
              <a:t> </a:t>
            </a:r>
            <a:r>
              <a:rPr sz="1778" spc="11" dirty="0">
                <a:latin typeface="Arial"/>
                <a:cs typeface="Arial"/>
              </a:rPr>
              <a:t>data)</a:t>
            </a:r>
            <a:r>
              <a:rPr sz="1778" spc="-39" dirty="0">
                <a:latin typeface="Arial"/>
                <a:cs typeface="Arial"/>
              </a:rPr>
              <a:t> </a:t>
            </a:r>
            <a:r>
              <a:rPr sz="1778" spc="11" dirty="0">
                <a:latin typeface="Arial"/>
                <a:cs typeface="Arial"/>
              </a:rPr>
              <a:t>to</a:t>
            </a:r>
            <a:r>
              <a:rPr sz="1778" spc="-11" dirty="0">
                <a:latin typeface="Arial"/>
                <a:cs typeface="Arial"/>
              </a:rPr>
              <a:t> </a:t>
            </a:r>
            <a:r>
              <a:rPr sz="1778" spc="11" dirty="0">
                <a:latin typeface="Arial"/>
                <a:cs typeface="Arial"/>
              </a:rPr>
              <a:t>build</a:t>
            </a:r>
            <a:r>
              <a:rPr sz="1778" spc="-39" dirty="0">
                <a:latin typeface="Arial"/>
                <a:cs typeface="Arial"/>
              </a:rPr>
              <a:t> </a:t>
            </a:r>
            <a:r>
              <a:rPr sz="1778" spc="11" dirty="0">
                <a:latin typeface="Arial"/>
                <a:cs typeface="Arial"/>
              </a:rPr>
              <a:t>the</a:t>
            </a:r>
            <a:r>
              <a:rPr sz="1778" spc="-11" dirty="0">
                <a:latin typeface="Arial"/>
                <a:cs typeface="Arial"/>
              </a:rPr>
              <a:t> </a:t>
            </a:r>
            <a:r>
              <a:rPr sz="1778" spc="17" dirty="0">
                <a:latin typeface="Arial"/>
                <a:cs typeface="Arial"/>
              </a:rPr>
              <a:t>model</a:t>
            </a:r>
            <a:endParaRPr sz="1778">
              <a:latin typeface="Arial"/>
              <a:cs typeface="Arial"/>
            </a:endParaRPr>
          </a:p>
          <a:p>
            <a:pPr marL="759170" lvl="1" indent="-234242">
              <a:spcBef>
                <a:spcPts val="239"/>
              </a:spcBef>
              <a:buClr>
                <a:srgbClr val="DA2027"/>
              </a:buClr>
              <a:buChar char="–"/>
              <a:tabLst>
                <a:tab pos="759876" algn="l"/>
              </a:tabLst>
            </a:pPr>
            <a:r>
              <a:rPr sz="1778" spc="28" dirty="0">
                <a:latin typeface="Arial"/>
                <a:cs typeface="Arial"/>
              </a:rPr>
              <a:t>The</a:t>
            </a:r>
            <a:r>
              <a:rPr sz="1778" spc="-67" dirty="0">
                <a:latin typeface="Arial"/>
                <a:cs typeface="Arial"/>
              </a:rPr>
              <a:t> </a:t>
            </a:r>
            <a:r>
              <a:rPr sz="1778" spc="11" dirty="0">
                <a:latin typeface="Arial"/>
                <a:cs typeface="Arial"/>
              </a:rPr>
              <a:t>observations</a:t>
            </a:r>
            <a:r>
              <a:rPr sz="1778" spc="-94" dirty="0">
                <a:latin typeface="Arial"/>
                <a:cs typeface="Arial"/>
              </a:rPr>
              <a:t> </a:t>
            </a:r>
            <a:r>
              <a:rPr sz="1778" spc="22" dirty="0">
                <a:latin typeface="Arial"/>
                <a:cs typeface="Arial"/>
              </a:rPr>
              <a:t>have</a:t>
            </a:r>
            <a:r>
              <a:rPr sz="1778" spc="-67" dirty="0">
                <a:latin typeface="Arial"/>
                <a:cs typeface="Arial"/>
              </a:rPr>
              <a:t> </a:t>
            </a:r>
            <a:r>
              <a:rPr sz="1778" spc="11" dirty="0">
                <a:latin typeface="Arial"/>
                <a:cs typeface="Arial"/>
              </a:rPr>
              <a:t>already</a:t>
            </a:r>
            <a:r>
              <a:rPr sz="1778" spc="-72" dirty="0">
                <a:latin typeface="Arial"/>
                <a:cs typeface="Arial"/>
              </a:rPr>
              <a:t> </a:t>
            </a:r>
            <a:r>
              <a:rPr sz="1778" spc="17" dirty="0">
                <a:latin typeface="Arial"/>
                <a:cs typeface="Arial"/>
              </a:rPr>
              <a:t>been</a:t>
            </a:r>
            <a:r>
              <a:rPr sz="1778" spc="-39" dirty="0">
                <a:latin typeface="Arial"/>
                <a:cs typeface="Arial"/>
              </a:rPr>
              <a:t> </a:t>
            </a:r>
            <a:r>
              <a:rPr sz="1778" spc="11" dirty="0">
                <a:latin typeface="Arial"/>
                <a:cs typeface="Arial"/>
              </a:rPr>
              <a:t>classified</a:t>
            </a:r>
            <a:endParaRPr sz="1778">
              <a:latin typeface="Arial"/>
              <a:cs typeface="Arial"/>
            </a:endParaRPr>
          </a:p>
          <a:p>
            <a:pPr marL="524928" indent="-222953">
              <a:spcBef>
                <a:spcPts val="217"/>
              </a:spcBef>
              <a:buClr>
                <a:srgbClr val="DA2027"/>
              </a:buClr>
              <a:buSzPct val="115625"/>
              <a:buChar char="•"/>
              <a:tabLst>
                <a:tab pos="525634" algn="l"/>
              </a:tabLst>
            </a:pPr>
            <a:r>
              <a:rPr sz="1778" spc="28" dirty="0">
                <a:latin typeface="Arial"/>
                <a:cs typeface="Arial"/>
              </a:rPr>
              <a:t>The</a:t>
            </a:r>
            <a:r>
              <a:rPr sz="1778" spc="-67" dirty="0">
                <a:latin typeface="Arial"/>
                <a:cs typeface="Arial"/>
              </a:rPr>
              <a:t> </a:t>
            </a:r>
            <a:r>
              <a:rPr sz="1778" spc="11" dirty="0">
                <a:latin typeface="Arial"/>
                <a:cs typeface="Arial"/>
              </a:rPr>
              <a:t>test</a:t>
            </a:r>
            <a:r>
              <a:rPr sz="1778" spc="-6" dirty="0">
                <a:latin typeface="Arial"/>
                <a:cs typeface="Arial"/>
              </a:rPr>
              <a:t> </a:t>
            </a:r>
            <a:r>
              <a:rPr sz="1778" spc="11" dirty="0">
                <a:latin typeface="Arial"/>
                <a:cs typeface="Arial"/>
              </a:rPr>
              <a:t>set</a:t>
            </a:r>
            <a:r>
              <a:rPr sz="1778" spc="-33" dirty="0">
                <a:latin typeface="Arial"/>
                <a:cs typeface="Arial"/>
              </a:rPr>
              <a:t> </a:t>
            </a:r>
            <a:r>
              <a:rPr sz="1778" spc="17" dirty="0">
                <a:latin typeface="Arial"/>
                <a:cs typeface="Arial"/>
              </a:rPr>
              <a:t>(unseen</a:t>
            </a:r>
            <a:r>
              <a:rPr sz="1778" spc="-61" dirty="0">
                <a:latin typeface="Arial"/>
                <a:cs typeface="Arial"/>
              </a:rPr>
              <a:t> </a:t>
            </a:r>
            <a:r>
              <a:rPr sz="1778" spc="11" dirty="0">
                <a:latin typeface="Arial"/>
                <a:cs typeface="Arial"/>
              </a:rPr>
              <a:t>data)</a:t>
            </a:r>
            <a:r>
              <a:rPr sz="1778" spc="-61" dirty="0">
                <a:latin typeface="Arial"/>
                <a:cs typeface="Arial"/>
              </a:rPr>
              <a:t> </a:t>
            </a:r>
            <a:r>
              <a:rPr sz="1778" spc="11" dirty="0">
                <a:latin typeface="Arial"/>
                <a:cs typeface="Arial"/>
              </a:rPr>
              <a:t>to</a:t>
            </a:r>
            <a:r>
              <a:rPr sz="1778" spc="-6" dirty="0">
                <a:latin typeface="Arial"/>
                <a:cs typeface="Arial"/>
              </a:rPr>
              <a:t> </a:t>
            </a:r>
            <a:r>
              <a:rPr sz="1778" spc="17" dirty="0">
                <a:latin typeface="Arial"/>
                <a:cs typeface="Arial"/>
              </a:rPr>
              <a:t>measure</a:t>
            </a:r>
            <a:r>
              <a:rPr sz="1778" spc="-61" dirty="0">
                <a:latin typeface="Arial"/>
                <a:cs typeface="Arial"/>
              </a:rPr>
              <a:t> </a:t>
            </a:r>
            <a:r>
              <a:rPr sz="1778" spc="11" dirty="0">
                <a:latin typeface="Arial"/>
                <a:cs typeface="Arial"/>
              </a:rPr>
              <a:t>its</a:t>
            </a:r>
            <a:r>
              <a:rPr sz="1778" spc="-6" dirty="0">
                <a:latin typeface="Arial"/>
                <a:cs typeface="Arial"/>
              </a:rPr>
              <a:t> </a:t>
            </a:r>
            <a:r>
              <a:rPr sz="1778" spc="11" dirty="0">
                <a:latin typeface="Arial"/>
                <a:cs typeface="Arial"/>
              </a:rPr>
              <a:t>performance</a:t>
            </a:r>
            <a:r>
              <a:rPr sz="1778" spc="-89" dirty="0">
                <a:latin typeface="Arial"/>
                <a:cs typeface="Arial"/>
              </a:rPr>
              <a:t> </a:t>
            </a:r>
            <a:r>
              <a:rPr sz="1778" spc="11" dirty="0">
                <a:latin typeface="Arial"/>
                <a:cs typeface="Arial"/>
              </a:rPr>
              <a:t>in</a:t>
            </a:r>
            <a:r>
              <a:rPr sz="1778" spc="22" dirty="0">
                <a:latin typeface="Arial"/>
                <a:cs typeface="Arial"/>
              </a:rPr>
              <a:t> </a:t>
            </a:r>
            <a:r>
              <a:rPr sz="1778" spc="17" dirty="0">
                <a:latin typeface="Arial"/>
                <a:cs typeface="Arial"/>
              </a:rPr>
              <a:t>terms</a:t>
            </a:r>
            <a:r>
              <a:rPr sz="1778" spc="-61" dirty="0">
                <a:latin typeface="Arial"/>
                <a:cs typeface="Arial"/>
              </a:rPr>
              <a:t> </a:t>
            </a:r>
            <a:r>
              <a:rPr sz="1778" spc="11" dirty="0">
                <a:latin typeface="Arial"/>
                <a:cs typeface="Arial"/>
              </a:rPr>
              <a:t>of</a:t>
            </a:r>
            <a:r>
              <a:rPr sz="1778" spc="-6" dirty="0">
                <a:latin typeface="Arial"/>
                <a:cs typeface="Arial"/>
              </a:rPr>
              <a:t> </a:t>
            </a:r>
            <a:r>
              <a:rPr sz="1778" spc="11" dirty="0">
                <a:latin typeface="Arial"/>
                <a:cs typeface="Arial"/>
              </a:rPr>
              <a:t>its</a:t>
            </a:r>
            <a:r>
              <a:rPr sz="1778" spc="-6" dirty="0">
                <a:latin typeface="Arial"/>
                <a:cs typeface="Arial"/>
              </a:rPr>
              <a:t> </a:t>
            </a:r>
            <a:r>
              <a:rPr sz="1778" spc="11" dirty="0">
                <a:latin typeface="Arial"/>
                <a:cs typeface="Arial"/>
              </a:rPr>
              <a:t>error</a:t>
            </a:r>
            <a:r>
              <a:rPr sz="1778" spc="-33" dirty="0">
                <a:latin typeface="Arial"/>
                <a:cs typeface="Arial"/>
              </a:rPr>
              <a:t> </a:t>
            </a:r>
            <a:r>
              <a:rPr sz="1778" spc="11" dirty="0">
                <a:latin typeface="Arial"/>
                <a:cs typeface="Arial"/>
              </a:rPr>
              <a:t>rate</a:t>
            </a:r>
            <a:endParaRPr sz="1778">
              <a:latin typeface="Arial"/>
              <a:cs typeface="Arial"/>
            </a:endParaRPr>
          </a:p>
          <a:p>
            <a:pPr marL="759170" lvl="1" indent="-234242">
              <a:spcBef>
                <a:spcPts val="239"/>
              </a:spcBef>
              <a:buClr>
                <a:srgbClr val="DA2027"/>
              </a:buClr>
              <a:buChar char="–"/>
              <a:tabLst>
                <a:tab pos="759876" algn="l"/>
              </a:tabLst>
            </a:pPr>
            <a:r>
              <a:rPr sz="1778" spc="17" dirty="0">
                <a:latin typeface="Arial"/>
                <a:cs typeface="Arial"/>
              </a:rPr>
              <a:t>Percentage</a:t>
            </a:r>
            <a:r>
              <a:rPr sz="1778" spc="-94" dirty="0">
                <a:latin typeface="Arial"/>
                <a:cs typeface="Arial"/>
              </a:rPr>
              <a:t> </a:t>
            </a:r>
            <a:r>
              <a:rPr sz="1778" spc="11" dirty="0">
                <a:latin typeface="Arial"/>
                <a:cs typeface="Arial"/>
              </a:rPr>
              <a:t>of</a:t>
            </a:r>
            <a:r>
              <a:rPr sz="1778" spc="-17" dirty="0">
                <a:latin typeface="Arial"/>
                <a:cs typeface="Arial"/>
              </a:rPr>
              <a:t> </a:t>
            </a:r>
            <a:r>
              <a:rPr sz="1778" spc="11" dirty="0">
                <a:latin typeface="Arial"/>
                <a:cs typeface="Arial"/>
              </a:rPr>
              <a:t>incorrectly</a:t>
            </a:r>
            <a:r>
              <a:rPr sz="1778" spc="-94" dirty="0">
                <a:latin typeface="Arial"/>
                <a:cs typeface="Arial"/>
              </a:rPr>
              <a:t> </a:t>
            </a:r>
            <a:r>
              <a:rPr sz="1778" spc="11" dirty="0">
                <a:latin typeface="Arial"/>
                <a:cs typeface="Arial"/>
              </a:rPr>
              <a:t>classified</a:t>
            </a:r>
            <a:r>
              <a:rPr sz="1778" spc="-67" dirty="0">
                <a:latin typeface="Arial"/>
                <a:cs typeface="Arial"/>
              </a:rPr>
              <a:t> </a:t>
            </a:r>
            <a:r>
              <a:rPr sz="1778" spc="11" dirty="0">
                <a:latin typeface="Arial"/>
                <a:cs typeface="Arial"/>
              </a:rPr>
              <a:t>instances</a:t>
            </a:r>
            <a:r>
              <a:rPr sz="1778" spc="-61" dirty="0">
                <a:latin typeface="Arial"/>
                <a:cs typeface="Arial"/>
              </a:rPr>
              <a:t> </a:t>
            </a:r>
            <a:r>
              <a:rPr sz="1778" spc="11" dirty="0">
                <a:latin typeface="Arial"/>
                <a:cs typeface="Arial"/>
              </a:rPr>
              <a:t>in</a:t>
            </a:r>
            <a:r>
              <a:rPr sz="1778" spc="-17" dirty="0">
                <a:latin typeface="Arial"/>
                <a:cs typeface="Arial"/>
              </a:rPr>
              <a:t> </a:t>
            </a:r>
            <a:r>
              <a:rPr sz="1778" spc="11" dirty="0">
                <a:latin typeface="Arial"/>
                <a:cs typeface="Arial"/>
              </a:rPr>
              <a:t>the</a:t>
            </a:r>
            <a:r>
              <a:rPr sz="1778" spc="-11" dirty="0">
                <a:latin typeface="Arial"/>
                <a:cs typeface="Arial"/>
              </a:rPr>
              <a:t> </a:t>
            </a:r>
            <a:r>
              <a:rPr sz="1778" spc="17" dirty="0">
                <a:latin typeface="Arial"/>
                <a:cs typeface="Arial"/>
              </a:rPr>
              <a:t>data</a:t>
            </a:r>
            <a:r>
              <a:rPr sz="1778" spc="-39" dirty="0">
                <a:latin typeface="Arial"/>
                <a:cs typeface="Arial"/>
              </a:rPr>
              <a:t> </a:t>
            </a:r>
            <a:r>
              <a:rPr sz="1778" spc="11" dirty="0">
                <a:latin typeface="Arial"/>
                <a:cs typeface="Arial"/>
              </a:rPr>
              <a:t>set</a:t>
            </a:r>
            <a:endParaRPr sz="1778">
              <a:latin typeface="Arial"/>
              <a:cs typeface="Arial"/>
            </a:endParaRPr>
          </a:p>
          <a:p>
            <a:pPr marL="14111">
              <a:spcBef>
                <a:spcPts val="1132"/>
              </a:spcBef>
            </a:pPr>
            <a:r>
              <a:rPr sz="2056" spc="144" dirty="0">
                <a:solidFill>
                  <a:srgbClr val="DA2027"/>
                </a:solidFill>
                <a:latin typeface="Arial"/>
                <a:cs typeface="Arial"/>
              </a:rPr>
              <a:t></a:t>
            </a:r>
            <a:r>
              <a:rPr sz="2056" spc="39" dirty="0">
                <a:solidFill>
                  <a:srgbClr val="DA2027"/>
                </a:solidFill>
                <a:latin typeface="Arial"/>
                <a:cs typeface="Arial"/>
              </a:rPr>
              <a:t> </a:t>
            </a:r>
            <a:r>
              <a:rPr sz="1778" b="1" spc="17" dirty="0">
                <a:solidFill>
                  <a:srgbClr val="00007F"/>
                </a:solidFill>
                <a:latin typeface="Arial"/>
                <a:cs typeface="Arial"/>
              </a:rPr>
              <a:t>Sometimes,</a:t>
            </a:r>
            <a:r>
              <a:rPr sz="1778" b="1" spc="-61" dirty="0">
                <a:solidFill>
                  <a:srgbClr val="00007F"/>
                </a:solidFill>
                <a:latin typeface="Arial"/>
                <a:cs typeface="Arial"/>
              </a:rPr>
              <a:t> </a:t>
            </a:r>
            <a:r>
              <a:rPr sz="1778" b="1" spc="17" dirty="0">
                <a:solidFill>
                  <a:srgbClr val="00007F"/>
                </a:solidFill>
                <a:latin typeface="Arial"/>
                <a:cs typeface="Arial"/>
              </a:rPr>
              <a:t>a</a:t>
            </a:r>
            <a:r>
              <a:rPr sz="1778" b="1" spc="-11" dirty="0">
                <a:solidFill>
                  <a:srgbClr val="00007F"/>
                </a:solidFill>
                <a:latin typeface="Arial"/>
                <a:cs typeface="Arial"/>
              </a:rPr>
              <a:t> </a:t>
            </a:r>
            <a:r>
              <a:rPr sz="1778" b="1" spc="17" dirty="0">
                <a:solidFill>
                  <a:srgbClr val="00007F"/>
                </a:solidFill>
                <a:latin typeface="Arial"/>
                <a:cs typeface="Arial"/>
              </a:rPr>
              <a:t>validation</a:t>
            </a:r>
            <a:r>
              <a:rPr sz="1778" b="1" spc="-83" dirty="0">
                <a:solidFill>
                  <a:srgbClr val="00007F"/>
                </a:solidFill>
                <a:latin typeface="Arial"/>
                <a:cs typeface="Arial"/>
              </a:rPr>
              <a:t> </a:t>
            </a:r>
            <a:r>
              <a:rPr sz="1778" b="1" spc="17" dirty="0">
                <a:solidFill>
                  <a:srgbClr val="00007F"/>
                </a:solidFill>
                <a:latin typeface="Arial"/>
                <a:cs typeface="Arial"/>
              </a:rPr>
              <a:t>set</a:t>
            </a:r>
            <a:r>
              <a:rPr sz="1778" b="1" spc="-39" dirty="0">
                <a:solidFill>
                  <a:srgbClr val="00007F"/>
                </a:solidFill>
                <a:latin typeface="Arial"/>
                <a:cs typeface="Arial"/>
              </a:rPr>
              <a:t> </a:t>
            </a:r>
            <a:r>
              <a:rPr sz="1778" b="1" spc="17" dirty="0">
                <a:solidFill>
                  <a:srgbClr val="00007F"/>
                </a:solidFill>
                <a:latin typeface="Arial"/>
                <a:cs typeface="Arial"/>
              </a:rPr>
              <a:t>is</a:t>
            </a:r>
            <a:r>
              <a:rPr sz="1778" b="1" spc="-11" dirty="0">
                <a:solidFill>
                  <a:srgbClr val="00007F"/>
                </a:solidFill>
                <a:latin typeface="Arial"/>
                <a:cs typeface="Arial"/>
              </a:rPr>
              <a:t> </a:t>
            </a:r>
            <a:r>
              <a:rPr sz="1778" b="1" spc="17" dirty="0">
                <a:solidFill>
                  <a:srgbClr val="00007F"/>
                </a:solidFill>
                <a:latin typeface="Arial"/>
                <a:cs typeface="Arial"/>
              </a:rPr>
              <a:t>also</a:t>
            </a:r>
            <a:r>
              <a:rPr sz="1778" b="1" spc="-33" dirty="0">
                <a:solidFill>
                  <a:srgbClr val="00007F"/>
                </a:solidFill>
                <a:latin typeface="Arial"/>
                <a:cs typeface="Arial"/>
              </a:rPr>
              <a:t> </a:t>
            </a:r>
            <a:r>
              <a:rPr sz="1778" b="1" spc="22" dirty="0">
                <a:solidFill>
                  <a:srgbClr val="00007F"/>
                </a:solidFill>
                <a:latin typeface="Arial"/>
                <a:cs typeface="Arial"/>
              </a:rPr>
              <a:t>used</a:t>
            </a:r>
            <a:r>
              <a:rPr sz="1778" b="1" spc="-61" dirty="0">
                <a:solidFill>
                  <a:srgbClr val="00007F"/>
                </a:solidFill>
                <a:latin typeface="Arial"/>
                <a:cs typeface="Arial"/>
              </a:rPr>
              <a:t> </a:t>
            </a:r>
            <a:r>
              <a:rPr sz="1778" b="1" spc="17" dirty="0">
                <a:solidFill>
                  <a:srgbClr val="00007F"/>
                </a:solidFill>
                <a:latin typeface="Arial"/>
                <a:cs typeface="Arial"/>
              </a:rPr>
              <a:t>to</a:t>
            </a:r>
            <a:r>
              <a:rPr sz="1778" b="1" spc="-33" dirty="0">
                <a:solidFill>
                  <a:srgbClr val="00007F"/>
                </a:solidFill>
                <a:latin typeface="Arial"/>
                <a:cs typeface="Arial"/>
              </a:rPr>
              <a:t> </a:t>
            </a:r>
            <a:r>
              <a:rPr sz="1778" b="1" spc="22" dirty="0">
                <a:solidFill>
                  <a:srgbClr val="00007F"/>
                </a:solidFill>
                <a:latin typeface="Arial"/>
                <a:cs typeface="Arial"/>
              </a:rPr>
              <a:t>tune</a:t>
            </a:r>
            <a:r>
              <a:rPr sz="1778" b="1" spc="-33" dirty="0">
                <a:solidFill>
                  <a:srgbClr val="00007F"/>
                </a:solidFill>
                <a:latin typeface="Arial"/>
                <a:cs typeface="Arial"/>
              </a:rPr>
              <a:t> </a:t>
            </a:r>
            <a:r>
              <a:rPr sz="1778" b="1" spc="17" dirty="0">
                <a:solidFill>
                  <a:srgbClr val="00007F"/>
                </a:solidFill>
                <a:latin typeface="Arial"/>
                <a:cs typeface="Arial"/>
              </a:rPr>
              <a:t>the</a:t>
            </a:r>
            <a:r>
              <a:rPr sz="1778" b="1" spc="-28" dirty="0">
                <a:solidFill>
                  <a:srgbClr val="00007F"/>
                </a:solidFill>
                <a:latin typeface="Arial"/>
                <a:cs typeface="Arial"/>
              </a:rPr>
              <a:t> </a:t>
            </a:r>
            <a:r>
              <a:rPr sz="1778" b="1" spc="17" dirty="0">
                <a:solidFill>
                  <a:srgbClr val="00007F"/>
                </a:solidFill>
                <a:latin typeface="Arial"/>
                <a:cs typeface="Arial"/>
              </a:rPr>
              <a:t>model</a:t>
            </a:r>
            <a:endParaRPr sz="1778">
              <a:latin typeface="Arial"/>
              <a:cs typeface="Arial"/>
            </a:endParaRPr>
          </a:p>
          <a:p>
            <a:pPr marL="301975" marR="50094" indent="-287863">
              <a:lnSpc>
                <a:spcPts val="2154"/>
              </a:lnSpc>
              <a:spcBef>
                <a:spcPts val="1439"/>
              </a:spcBef>
            </a:pPr>
            <a:r>
              <a:rPr sz="2056" spc="144" dirty="0">
                <a:solidFill>
                  <a:srgbClr val="DA2027"/>
                </a:solidFill>
                <a:latin typeface="Arial"/>
                <a:cs typeface="Arial"/>
              </a:rPr>
              <a:t> </a:t>
            </a:r>
            <a:r>
              <a:rPr sz="1778" b="1" spc="6" dirty="0">
                <a:solidFill>
                  <a:srgbClr val="00007F"/>
                </a:solidFill>
                <a:latin typeface="Arial"/>
                <a:cs typeface="Arial"/>
              </a:rPr>
              <a:t>The </a:t>
            </a:r>
            <a:r>
              <a:rPr sz="1778" b="1" spc="22" dirty="0">
                <a:solidFill>
                  <a:srgbClr val="00007F"/>
                </a:solidFill>
                <a:latin typeface="Arial"/>
                <a:cs typeface="Arial"/>
              </a:rPr>
              <a:t>data </a:t>
            </a:r>
            <a:r>
              <a:rPr sz="1778" b="1" spc="17" dirty="0">
                <a:solidFill>
                  <a:srgbClr val="00007F"/>
                </a:solidFill>
                <a:latin typeface="Arial"/>
                <a:cs typeface="Arial"/>
              </a:rPr>
              <a:t>sets </a:t>
            </a:r>
            <a:r>
              <a:rPr sz="1778" b="1" spc="22" dirty="0">
                <a:solidFill>
                  <a:srgbClr val="00007F"/>
                </a:solidFill>
                <a:latin typeface="Arial"/>
                <a:cs typeface="Arial"/>
              </a:rPr>
              <a:t>need </a:t>
            </a:r>
            <a:r>
              <a:rPr sz="1778" b="1" spc="17" dirty="0">
                <a:solidFill>
                  <a:srgbClr val="00007F"/>
                </a:solidFill>
                <a:latin typeface="Arial"/>
                <a:cs typeface="Arial"/>
              </a:rPr>
              <a:t>to </a:t>
            </a:r>
            <a:r>
              <a:rPr sz="1778" b="1" spc="22" dirty="0">
                <a:solidFill>
                  <a:srgbClr val="00007F"/>
                </a:solidFill>
                <a:latin typeface="Arial"/>
                <a:cs typeface="Arial"/>
              </a:rPr>
              <a:t>be </a:t>
            </a:r>
            <a:r>
              <a:rPr sz="1778" b="1" spc="11" dirty="0">
                <a:solidFill>
                  <a:srgbClr val="00007F"/>
                </a:solidFill>
                <a:latin typeface="Arial"/>
                <a:cs typeface="Arial"/>
              </a:rPr>
              <a:t>representative </a:t>
            </a:r>
            <a:r>
              <a:rPr sz="1778" b="1" spc="17" dirty="0">
                <a:solidFill>
                  <a:srgbClr val="00007F"/>
                </a:solidFill>
                <a:latin typeface="Arial"/>
                <a:cs typeface="Arial"/>
              </a:rPr>
              <a:t>samples of the </a:t>
            </a:r>
            <a:r>
              <a:rPr sz="1778" b="1" spc="22" dirty="0">
                <a:solidFill>
                  <a:srgbClr val="00007F"/>
                </a:solidFill>
                <a:latin typeface="Arial"/>
                <a:cs typeface="Arial"/>
              </a:rPr>
              <a:t>data </a:t>
            </a:r>
            <a:r>
              <a:rPr sz="1778" b="1" spc="17" dirty="0">
                <a:solidFill>
                  <a:srgbClr val="00007F"/>
                </a:solidFill>
                <a:latin typeface="Arial"/>
                <a:cs typeface="Arial"/>
              </a:rPr>
              <a:t>that the  </a:t>
            </a:r>
            <a:r>
              <a:rPr sz="1778" b="1" spc="-17" dirty="0">
                <a:solidFill>
                  <a:srgbClr val="00007F"/>
                </a:solidFill>
                <a:latin typeface="Arial"/>
                <a:cs typeface="Arial"/>
              </a:rPr>
              <a:t>model </a:t>
            </a:r>
            <a:r>
              <a:rPr sz="1778" b="1" spc="11" dirty="0">
                <a:solidFill>
                  <a:srgbClr val="00007F"/>
                </a:solidFill>
                <a:latin typeface="Arial"/>
                <a:cs typeface="Arial"/>
              </a:rPr>
              <a:t>will </a:t>
            </a:r>
            <a:r>
              <a:rPr sz="1778" b="1" spc="22" dirty="0">
                <a:solidFill>
                  <a:srgbClr val="00007F"/>
                </a:solidFill>
                <a:latin typeface="Arial"/>
                <a:cs typeface="Arial"/>
              </a:rPr>
              <a:t>be </a:t>
            </a:r>
            <a:r>
              <a:rPr sz="1778" b="1" spc="17" dirty="0">
                <a:solidFill>
                  <a:srgbClr val="00007F"/>
                </a:solidFill>
                <a:latin typeface="Arial"/>
                <a:cs typeface="Arial"/>
              </a:rPr>
              <a:t>applied</a:t>
            </a:r>
            <a:r>
              <a:rPr sz="1778" b="1" spc="-139" dirty="0">
                <a:solidFill>
                  <a:srgbClr val="00007F"/>
                </a:solidFill>
                <a:latin typeface="Arial"/>
                <a:cs typeface="Arial"/>
              </a:rPr>
              <a:t> </a:t>
            </a:r>
            <a:r>
              <a:rPr sz="1778" b="1" spc="17" dirty="0">
                <a:solidFill>
                  <a:srgbClr val="00007F"/>
                </a:solidFill>
                <a:latin typeface="Arial"/>
                <a:cs typeface="Arial"/>
              </a:rPr>
              <a:t>to</a:t>
            </a:r>
            <a:endParaRPr sz="1778">
              <a:latin typeface="Arial"/>
              <a:cs typeface="Arial"/>
            </a:endParaRPr>
          </a:p>
        </p:txBody>
      </p:sp>
    </p:spTree>
    <p:extLst>
      <p:ext uri="{BB962C8B-B14F-4D97-AF65-F5344CB8AC3E}">
        <p14:creationId xmlns:p14="http://schemas.microsoft.com/office/powerpoint/2010/main" val="287044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198157"/>
            <a:ext cx="4899378" cy="446561"/>
          </a:xfrm>
          <a:prstGeom prst="rect">
            <a:avLst/>
          </a:prstGeom>
        </p:spPr>
        <p:txBody>
          <a:bodyPr vert="horz" wrap="square" lIns="0" tIns="15522" rIns="0" bIns="0" rtlCol="0" anchor="ctr">
            <a:spAutoFit/>
          </a:bodyPr>
          <a:lstStyle/>
          <a:p>
            <a:pPr marL="14111">
              <a:spcBef>
                <a:spcPts val="122"/>
              </a:spcBef>
            </a:pPr>
            <a:r>
              <a:rPr dirty="0" smtClean="0"/>
              <a:t>Association</a:t>
            </a:r>
            <a:r>
              <a:rPr spc="-33" dirty="0" smtClean="0"/>
              <a:t> </a:t>
            </a:r>
            <a:r>
              <a:rPr spc="6" dirty="0"/>
              <a:t>Rules</a:t>
            </a:r>
          </a:p>
        </p:txBody>
      </p:sp>
      <p:sp>
        <p:nvSpPr>
          <p:cNvPr id="8" name="Slide Number Placeholder 7"/>
          <p:cNvSpPr>
            <a:spLocks noGrp="1"/>
          </p:cNvSpPr>
          <p:nvPr>
            <p:ph type="sldNum" sz="quarter" idx="12"/>
          </p:nvPr>
        </p:nvSpPr>
        <p:spPr/>
        <p:txBody>
          <a:bodyPr/>
          <a:lstStyle/>
          <a:p>
            <a:fld id="{B6F15528-21DE-4FAA-801E-634DDDAF4B2B}" type="slidenum">
              <a:rPr lang="en-US" smtClean="0">
                <a:uFillTx/>
              </a:rPr>
              <a:pPr/>
              <a:t>23</a:t>
            </a:fld>
            <a:endParaRPr lang="en-US">
              <a:uFillTx/>
            </a:endParaRPr>
          </a:p>
        </p:txBody>
      </p:sp>
      <p:sp>
        <p:nvSpPr>
          <p:cNvPr id="5" name="object 5"/>
          <p:cNvSpPr txBox="1"/>
          <p:nvPr/>
        </p:nvSpPr>
        <p:spPr>
          <a:xfrm>
            <a:off x="381000" y="988267"/>
            <a:ext cx="8158339" cy="3630695"/>
          </a:xfrm>
          <a:prstGeom prst="rect">
            <a:avLst/>
          </a:prstGeom>
        </p:spPr>
        <p:txBody>
          <a:bodyPr vert="horz" wrap="square" lIns="0" tIns="59267" rIns="0" bIns="0" rtlCol="0">
            <a:spAutoFit/>
          </a:bodyPr>
          <a:lstStyle/>
          <a:p>
            <a:pPr marL="301975" marR="5644" indent="-287863">
              <a:lnSpc>
                <a:spcPts val="2154"/>
              </a:lnSpc>
              <a:spcBef>
                <a:spcPts val="467"/>
              </a:spcBef>
            </a:pPr>
            <a:r>
              <a:rPr sz="2056" spc="144" dirty="0">
                <a:solidFill>
                  <a:srgbClr val="DA2027"/>
                </a:solidFill>
                <a:latin typeface="Arial"/>
                <a:cs typeface="Arial"/>
              </a:rPr>
              <a:t></a:t>
            </a:r>
            <a:r>
              <a:rPr sz="2056" spc="56" dirty="0">
                <a:solidFill>
                  <a:srgbClr val="DA2027"/>
                </a:solidFill>
                <a:latin typeface="Arial"/>
                <a:cs typeface="Arial"/>
              </a:rPr>
              <a:t> </a:t>
            </a:r>
            <a:r>
              <a:rPr sz="1778" b="1" spc="22" dirty="0">
                <a:solidFill>
                  <a:srgbClr val="00007F"/>
                </a:solidFill>
                <a:latin typeface="Arial"/>
                <a:cs typeface="Arial"/>
              </a:rPr>
              <a:t>Method</a:t>
            </a:r>
            <a:r>
              <a:rPr sz="1778" b="1" spc="-72" dirty="0">
                <a:solidFill>
                  <a:srgbClr val="00007F"/>
                </a:solidFill>
                <a:latin typeface="Arial"/>
                <a:cs typeface="Arial"/>
              </a:rPr>
              <a:t> </a:t>
            </a:r>
            <a:r>
              <a:rPr sz="1778" b="1" spc="17" dirty="0">
                <a:solidFill>
                  <a:srgbClr val="00007F"/>
                </a:solidFill>
                <a:latin typeface="Arial"/>
                <a:cs typeface="Arial"/>
              </a:rPr>
              <a:t>of</a:t>
            </a:r>
            <a:r>
              <a:rPr sz="1778" b="1" spc="-17" dirty="0">
                <a:solidFill>
                  <a:srgbClr val="00007F"/>
                </a:solidFill>
                <a:latin typeface="Arial"/>
                <a:cs typeface="Arial"/>
              </a:rPr>
              <a:t> </a:t>
            </a:r>
            <a:r>
              <a:rPr sz="1778" b="1" spc="17" dirty="0">
                <a:solidFill>
                  <a:srgbClr val="00007F"/>
                </a:solidFill>
                <a:latin typeface="Arial"/>
                <a:cs typeface="Arial"/>
              </a:rPr>
              <a:t>discovering</a:t>
            </a:r>
            <a:r>
              <a:rPr sz="1778" b="1" spc="-72" dirty="0">
                <a:solidFill>
                  <a:srgbClr val="00007F"/>
                </a:solidFill>
                <a:latin typeface="Arial"/>
                <a:cs typeface="Arial"/>
              </a:rPr>
              <a:t> </a:t>
            </a:r>
            <a:r>
              <a:rPr sz="1778" b="1" spc="11" dirty="0">
                <a:solidFill>
                  <a:srgbClr val="00007F"/>
                </a:solidFill>
                <a:latin typeface="Arial"/>
                <a:cs typeface="Arial"/>
              </a:rPr>
              <a:t>relationships</a:t>
            </a:r>
            <a:r>
              <a:rPr sz="1778" b="1" spc="-61" dirty="0">
                <a:solidFill>
                  <a:srgbClr val="00007F"/>
                </a:solidFill>
                <a:latin typeface="Arial"/>
                <a:cs typeface="Arial"/>
              </a:rPr>
              <a:t> </a:t>
            </a:r>
            <a:r>
              <a:rPr sz="1778" b="1" spc="17" dirty="0">
                <a:solidFill>
                  <a:srgbClr val="00007F"/>
                </a:solidFill>
                <a:latin typeface="Arial"/>
                <a:cs typeface="Arial"/>
              </a:rPr>
              <a:t>between</a:t>
            </a:r>
            <a:r>
              <a:rPr sz="1778" b="1" spc="-78" dirty="0">
                <a:solidFill>
                  <a:srgbClr val="00007F"/>
                </a:solidFill>
                <a:latin typeface="Arial"/>
                <a:cs typeface="Arial"/>
              </a:rPr>
              <a:t> </a:t>
            </a:r>
            <a:r>
              <a:rPr sz="1778" b="1" spc="17" dirty="0">
                <a:solidFill>
                  <a:srgbClr val="00007F"/>
                </a:solidFill>
                <a:latin typeface="Arial"/>
                <a:cs typeface="Arial"/>
              </a:rPr>
              <a:t>seemingly</a:t>
            </a:r>
            <a:r>
              <a:rPr sz="1778" b="1" spc="-78" dirty="0">
                <a:solidFill>
                  <a:srgbClr val="00007F"/>
                </a:solidFill>
                <a:latin typeface="Arial"/>
                <a:cs typeface="Arial"/>
              </a:rPr>
              <a:t> </a:t>
            </a:r>
            <a:r>
              <a:rPr sz="1778" b="1" spc="17" dirty="0">
                <a:solidFill>
                  <a:srgbClr val="00007F"/>
                </a:solidFill>
                <a:latin typeface="Arial"/>
                <a:cs typeface="Arial"/>
              </a:rPr>
              <a:t>unrelated</a:t>
            </a:r>
            <a:r>
              <a:rPr sz="1778" b="1" spc="-67" dirty="0">
                <a:solidFill>
                  <a:srgbClr val="00007F"/>
                </a:solidFill>
                <a:latin typeface="Arial"/>
                <a:cs typeface="Arial"/>
              </a:rPr>
              <a:t> </a:t>
            </a:r>
            <a:r>
              <a:rPr sz="1778" b="1" spc="-78" dirty="0">
                <a:solidFill>
                  <a:srgbClr val="00007F"/>
                </a:solidFill>
                <a:latin typeface="Arial"/>
                <a:cs typeface="Arial"/>
              </a:rPr>
              <a:t>items  </a:t>
            </a:r>
            <a:r>
              <a:rPr sz="1778" b="1" spc="17" dirty="0">
                <a:solidFill>
                  <a:srgbClr val="00007F"/>
                </a:solidFill>
                <a:latin typeface="Arial"/>
                <a:cs typeface="Arial"/>
              </a:rPr>
              <a:t>within a </a:t>
            </a:r>
            <a:r>
              <a:rPr sz="1778" b="1" spc="11" dirty="0">
                <a:solidFill>
                  <a:srgbClr val="00007F"/>
                </a:solidFill>
                <a:latin typeface="Arial"/>
                <a:cs typeface="Arial"/>
              </a:rPr>
              <a:t>transactional </a:t>
            </a:r>
            <a:r>
              <a:rPr sz="1778" b="1" spc="22" dirty="0">
                <a:solidFill>
                  <a:srgbClr val="00007F"/>
                </a:solidFill>
                <a:latin typeface="Arial"/>
                <a:cs typeface="Arial"/>
              </a:rPr>
              <a:t>data</a:t>
            </a:r>
            <a:r>
              <a:rPr sz="1778" b="1" spc="-244" dirty="0">
                <a:solidFill>
                  <a:srgbClr val="00007F"/>
                </a:solidFill>
                <a:latin typeface="Arial"/>
                <a:cs typeface="Arial"/>
              </a:rPr>
              <a:t> </a:t>
            </a:r>
            <a:r>
              <a:rPr sz="1778" b="1" spc="22" dirty="0">
                <a:solidFill>
                  <a:srgbClr val="00007F"/>
                </a:solidFill>
                <a:latin typeface="Arial"/>
                <a:cs typeface="Arial"/>
              </a:rPr>
              <a:t>set</a:t>
            </a:r>
            <a:endParaRPr sz="1778" dirty="0">
              <a:latin typeface="Arial"/>
              <a:cs typeface="Arial"/>
            </a:endParaRPr>
          </a:p>
          <a:p>
            <a:pPr marL="14111">
              <a:spcBef>
                <a:spcPts val="1061"/>
              </a:spcBef>
            </a:pPr>
            <a:r>
              <a:rPr sz="2056" spc="144" dirty="0">
                <a:solidFill>
                  <a:srgbClr val="DA2027"/>
                </a:solidFill>
                <a:latin typeface="Arial"/>
                <a:cs typeface="Arial"/>
              </a:rPr>
              <a:t></a:t>
            </a:r>
            <a:r>
              <a:rPr sz="2056" spc="33" dirty="0">
                <a:solidFill>
                  <a:srgbClr val="DA2027"/>
                </a:solidFill>
                <a:latin typeface="Arial"/>
                <a:cs typeface="Arial"/>
              </a:rPr>
              <a:t> </a:t>
            </a:r>
            <a:r>
              <a:rPr sz="1778" b="1" spc="22" dirty="0">
                <a:solidFill>
                  <a:srgbClr val="00007F"/>
                </a:solidFill>
                <a:latin typeface="Arial"/>
                <a:cs typeface="Arial"/>
              </a:rPr>
              <a:t>Often</a:t>
            </a:r>
            <a:r>
              <a:rPr sz="1778" b="1" spc="-61" dirty="0">
                <a:solidFill>
                  <a:srgbClr val="00007F"/>
                </a:solidFill>
                <a:latin typeface="Arial"/>
                <a:cs typeface="Arial"/>
              </a:rPr>
              <a:t> </a:t>
            </a:r>
            <a:r>
              <a:rPr sz="1778" b="1" spc="22" dirty="0">
                <a:solidFill>
                  <a:srgbClr val="00007F"/>
                </a:solidFill>
                <a:latin typeface="Arial"/>
                <a:cs typeface="Arial"/>
              </a:rPr>
              <a:t>used</a:t>
            </a:r>
            <a:r>
              <a:rPr sz="1778" b="1" spc="-61" dirty="0">
                <a:solidFill>
                  <a:srgbClr val="00007F"/>
                </a:solidFill>
                <a:latin typeface="Arial"/>
                <a:cs typeface="Arial"/>
              </a:rPr>
              <a:t> </a:t>
            </a:r>
            <a:r>
              <a:rPr sz="1778" b="1" spc="17" dirty="0">
                <a:solidFill>
                  <a:srgbClr val="00007F"/>
                </a:solidFill>
                <a:latin typeface="Arial"/>
                <a:cs typeface="Arial"/>
              </a:rPr>
              <a:t>for</a:t>
            </a:r>
            <a:r>
              <a:rPr sz="1778" b="1" spc="-33" dirty="0">
                <a:solidFill>
                  <a:srgbClr val="00007F"/>
                </a:solidFill>
                <a:latin typeface="Arial"/>
                <a:cs typeface="Arial"/>
              </a:rPr>
              <a:t> </a:t>
            </a:r>
            <a:r>
              <a:rPr sz="1778" b="1" i="1" spc="250" dirty="0">
                <a:solidFill>
                  <a:srgbClr val="00007F"/>
                </a:solidFill>
                <a:latin typeface="Times New Roman"/>
                <a:cs typeface="Times New Roman"/>
              </a:rPr>
              <a:t>market</a:t>
            </a:r>
            <a:r>
              <a:rPr sz="1778" b="1" i="1" spc="67" dirty="0">
                <a:solidFill>
                  <a:srgbClr val="00007F"/>
                </a:solidFill>
                <a:latin typeface="Times New Roman"/>
                <a:cs typeface="Times New Roman"/>
              </a:rPr>
              <a:t> </a:t>
            </a:r>
            <a:r>
              <a:rPr sz="1778" b="1" i="1" spc="227" dirty="0">
                <a:solidFill>
                  <a:srgbClr val="00007F"/>
                </a:solidFill>
                <a:latin typeface="Times New Roman"/>
                <a:cs typeface="Times New Roman"/>
              </a:rPr>
              <a:t>basket</a:t>
            </a:r>
            <a:r>
              <a:rPr sz="1778" b="1" i="1" spc="17" dirty="0">
                <a:solidFill>
                  <a:srgbClr val="00007F"/>
                </a:solidFill>
                <a:latin typeface="Times New Roman"/>
                <a:cs typeface="Times New Roman"/>
              </a:rPr>
              <a:t> </a:t>
            </a:r>
            <a:r>
              <a:rPr sz="1778" b="1" i="1" spc="222" dirty="0">
                <a:solidFill>
                  <a:srgbClr val="00007F"/>
                </a:solidFill>
                <a:latin typeface="Times New Roman"/>
                <a:cs typeface="Times New Roman"/>
              </a:rPr>
              <a:t>analysis</a:t>
            </a:r>
            <a:endParaRPr sz="1778" dirty="0">
              <a:latin typeface="Times New Roman"/>
              <a:cs typeface="Times New Roman"/>
            </a:endParaRPr>
          </a:p>
          <a:p>
            <a:pPr marL="524928" marR="168626" indent="-222953">
              <a:lnSpc>
                <a:spcPct val="101200"/>
              </a:lnSpc>
              <a:spcBef>
                <a:spcPts val="161"/>
              </a:spcBef>
              <a:buClr>
                <a:srgbClr val="DA2027"/>
              </a:buClr>
              <a:buSzPct val="115625"/>
              <a:buChar char="•"/>
              <a:tabLst>
                <a:tab pos="525634" algn="l"/>
              </a:tabLst>
            </a:pPr>
            <a:r>
              <a:rPr sz="1778" spc="17" dirty="0">
                <a:latin typeface="Arial"/>
                <a:cs typeface="Arial"/>
              </a:rPr>
              <a:t>Proven</a:t>
            </a:r>
            <a:r>
              <a:rPr sz="1778" spc="-361" dirty="0">
                <a:latin typeface="Arial"/>
                <a:cs typeface="Arial"/>
              </a:rPr>
              <a:t> </a:t>
            </a:r>
            <a:r>
              <a:rPr sz="1778" spc="11" dirty="0">
                <a:latin typeface="Arial"/>
                <a:cs typeface="Arial"/>
              </a:rPr>
              <a:t>useful for mass-market retail, </a:t>
            </a:r>
            <a:r>
              <a:rPr sz="1778" spc="17" dirty="0">
                <a:latin typeface="Arial"/>
                <a:cs typeface="Arial"/>
              </a:rPr>
              <a:t>such as </a:t>
            </a:r>
            <a:r>
              <a:rPr sz="1778" spc="6" dirty="0">
                <a:latin typeface="Arial"/>
                <a:cs typeface="Arial"/>
              </a:rPr>
              <a:t>supermarkets, </a:t>
            </a:r>
            <a:r>
              <a:rPr sz="1778" spc="11" dirty="0">
                <a:latin typeface="Arial"/>
                <a:cs typeface="Arial"/>
              </a:rPr>
              <a:t>convenience  stores, </a:t>
            </a:r>
            <a:r>
              <a:rPr sz="1778" spc="17" dirty="0">
                <a:latin typeface="Arial"/>
                <a:cs typeface="Arial"/>
              </a:rPr>
              <a:t>drug </a:t>
            </a:r>
            <a:r>
              <a:rPr sz="1778" spc="11" dirty="0">
                <a:latin typeface="Arial"/>
                <a:cs typeface="Arial"/>
              </a:rPr>
              <a:t>stores, </a:t>
            </a:r>
            <a:r>
              <a:rPr sz="1778" spc="17" dirty="0">
                <a:latin typeface="Arial"/>
                <a:cs typeface="Arial"/>
              </a:rPr>
              <a:t>and </a:t>
            </a:r>
            <a:r>
              <a:rPr sz="1778" spc="11" dirty="0">
                <a:latin typeface="Arial"/>
                <a:cs typeface="Arial"/>
              </a:rPr>
              <a:t>fast-food</a:t>
            </a:r>
            <a:r>
              <a:rPr sz="1778" spc="-333" dirty="0">
                <a:latin typeface="Arial"/>
                <a:cs typeface="Arial"/>
              </a:rPr>
              <a:t> </a:t>
            </a:r>
            <a:r>
              <a:rPr sz="1778" spc="17" dirty="0">
                <a:latin typeface="Arial"/>
                <a:cs typeface="Arial"/>
              </a:rPr>
              <a:t>chains</a:t>
            </a:r>
            <a:endParaRPr sz="1778" dirty="0">
              <a:latin typeface="Arial"/>
              <a:cs typeface="Arial"/>
            </a:endParaRPr>
          </a:p>
          <a:p>
            <a:pPr marL="14111">
              <a:spcBef>
                <a:spcPts val="1132"/>
              </a:spcBef>
            </a:pPr>
            <a:r>
              <a:rPr sz="2056" spc="144" dirty="0">
                <a:solidFill>
                  <a:srgbClr val="DA2027"/>
                </a:solidFill>
                <a:latin typeface="Arial"/>
                <a:cs typeface="Arial"/>
              </a:rPr>
              <a:t></a:t>
            </a:r>
            <a:r>
              <a:rPr sz="2056" spc="33" dirty="0">
                <a:solidFill>
                  <a:srgbClr val="DA2027"/>
                </a:solidFill>
                <a:latin typeface="Arial"/>
                <a:cs typeface="Arial"/>
              </a:rPr>
              <a:t> </a:t>
            </a:r>
            <a:r>
              <a:rPr sz="1778" b="1" spc="17" dirty="0">
                <a:solidFill>
                  <a:srgbClr val="00007F"/>
                </a:solidFill>
                <a:latin typeface="Arial"/>
                <a:cs typeface="Arial"/>
              </a:rPr>
              <a:t>Estimates</a:t>
            </a:r>
            <a:r>
              <a:rPr sz="1778" b="1" spc="-61" dirty="0">
                <a:solidFill>
                  <a:srgbClr val="00007F"/>
                </a:solidFill>
                <a:latin typeface="Arial"/>
                <a:cs typeface="Arial"/>
              </a:rPr>
              <a:t> </a:t>
            </a:r>
            <a:r>
              <a:rPr sz="1778" b="1" spc="22" dirty="0">
                <a:solidFill>
                  <a:srgbClr val="00007F"/>
                </a:solidFill>
                <a:latin typeface="Arial"/>
                <a:cs typeface="Arial"/>
              </a:rPr>
              <a:t>how</a:t>
            </a:r>
            <a:r>
              <a:rPr sz="1778" b="1" spc="-61" dirty="0">
                <a:solidFill>
                  <a:srgbClr val="00007F"/>
                </a:solidFill>
                <a:latin typeface="Arial"/>
                <a:cs typeface="Arial"/>
              </a:rPr>
              <a:t> </a:t>
            </a:r>
            <a:r>
              <a:rPr sz="1778" b="1" spc="17" dirty="0">
                <a:solidFill>
                  <a:srgbClr val="00007F"/>
                </a:solidFill>
                <a:latin typeface="Arial"/>
                <a:cs typeface="Arial"/>
              </a:rPr>
              <a:t>items</a:t>
            </a:r>
            <a:r>
              <a:rPr sz="1778" b="1" spc="-33" dirty="0">
                <a:solidFill>
                  <a:srgbClr val="00007F"/>
                </a:solidFill>
                <a:latin typeface="Arial"/>
                <a:cs typeface="Arial"/>
              </a:rPr>
              <a:t> </a:t>
            </a:r>
            <a:r>
              <a:rPr sz="1778" b="1" spc="11" dirty="0">
                <a:solidFill>
                  <a:srgbClr val="00007F"/>
                </a:solidFill>
                <a:latin typeface="Arial"/>
                <a:cs typeface="Arial"/>
              </a:rPr>
              <a:t>are</a:t>
            </a:r>
            <a:r>
              <a:rPr sz="1778" b="1" spc="-11" dirty="0">
                <a:solidFill>
                  <a:srgbClr val="00007F"/>
                </a:solidFill>
                <a:latin typeface="Arial"/>
                <a:cs typeface="Arial"/>
              </a:rPr>
              <a:t> </a:t>
            </a:r>
            <a:r>
              <a:rPr sz="1778" b="1" spc="17" dirty="0">
                <a:solidFill>
                  <a:srgbClr val="00007F"/>
                </a:solidFill>
                <a:latin typeface="Arial"/>
                <a:cs typeface="Arial"/>
              </a:rPr>
              <a:t>related</a:t>
            </a:r>
            <a:r>
              <a:rPr sz="1778" b="1" spc="-61" dirty="0">
                <a:solidFill>
                  <a:srgbClr val="00007F"/>
                </a:solidFill>
                <a:latin typeface="Arial"/>
                <a:cs typeface="Arial"/>
              </a:rPr>
              <a:t> </a:t>
            </a:r>
            <a:r>
              <a:rPr sz="1778" b="1" spc="17" dirty="0">
                <a:solidFill>
                  <a:srgbClr val="00007F"/>
                </a:solidFill>
                <a:latin typeface="Arial"/>
                <a:cs typeface="Arial"/>
              </a:rPr>
              <a:t>to</a:t>
            </a:r>
            <a:r>
              <a:rPr sz="1778" b="1" spc="-17" dirty="0">
                <a:solidFill>
                  <a:srgbClr val="00007F"/>
                </a:solidFill>
                <a:latin typeface="Arial"/>
                <a:cs typeface="Arial"/>
              </a:rPr>
              <a:t> </a:t>
            </a:r>
            <a:r>
              <a:rPr sz="1778" b="1" spc="22" dirty="0">
                <a:solidFill>
                  <a:srgbClr val="00007F"/>
                </a:solidFill>
                <a:latin typeface="Arial"/>
                <a:cs typeface="Arial"/>
              </a:rPr>
              <a:t>each</a:t>
            </a:r>
            <a:r>
              <a:rPr sz="1778" b="1" spc="-61" dirty="0">
                <a:solidFill>
                  <a:srgbClr val="00007F"/>
                </a:solidFill>
                <a:latin typeface="Arial"/>
                <a:cs typeface="Arial"/>
              </a:rPr>
              <a:t> </a:t>
            </a:r>
            <a:r>
              <a:rPr sz="1778" b="1" spc="22" dirty="0">
                <a:solidFill>
                  <a:srgbClr val="00007F"/>
                </a:solidFill>
                <a:latin typeface="Arial"/>
                <a:cs typeface="Arial"/>
              </a:rPr>
              <a:t>other</a:t>
            </a:r>
            <a:endParaRPr sz="1778" dirty="0">
              <a:latin typeface="Arial"/>
              <a:cs typeface="Arial"/>
            </a:endParaRPr>
          </a:p>
          <a:p>
            <a:pPr marL="524928" indent="-222953">
              <a:spcBef>
                <a:spcPts val="189"/>
              </a:spcBef>
              <a:buClr>
                <a:srgbClr val="DA2027"/>
              </a:buClr>
              <a:buSzPct val="115625"/>
              <a:buChar char="•"/>
              <a:tabLst>
                <a:tab pos="525634" algn="l"/>
              </a:tabLst>
            </a:pPr>
            <a:r>
              <a:rPr sz="1778" spc="22" dirty="0">
                <a:latin typeface="Arial"/>
                <a:cs typeface="Arial"/>
              </a:rPr>
              <a:t>How </a:t>
            </a:r>
            <a:r>
              <a:rPr sz="1778" spc="11" dirty="0">
                <a:latin typeface="Arial"/>
                <a:cs typeface="Arial"/>
              </a:rPr>
              <a:t>they </a:t>
            </a:r>
            <a:r>
              <a:rPr sz="1778" spc="17" dirty="0">
                <a:latin typeface="Arial"/>
                <a:cs typeface="Arial"/>
              </a:rPr>
              <a:t>group</a:t>
            </a:r>
            <a:r>
              <a:rPr sz="1778" spc="-172" dirty="0">
                <a:latin typeface="Arial"/>
                <a:cs typeface="Arial"/>
              </a:rPr>
              <a:t> </a:t>
            </a:r>
            <a:r>
              <a:rPr sz="1778" spc="11" dirty="0">
                <a:latin typeface="Arial"/>
                <a:cs typeface="Arial"/>
              </a:rPr>
              <a:t>together</a:t>
            </a:r>
            <a:endParaRPr sz="1778" dirty="0">
              <a:latin typeface="Arial"/>
              <a:cs typeface="Arial"/>
            </a:endParaRPr>
          </a:p>
          <a:p>
            <a:pPr marL="14111">
              <a:spcBef>
                <a:spcPts val="1132"/>
              </a:spcBef>
            </a:pPr>
            <a:r>
              <a:rPr sz="2056" spc="144" dirty="0">
                <a:solidFill>
                  <a:srgbClr val="DA2027"/>
                </a:solidFill>
                <a:latin typeface="Arial"/>
                <a:cs typeface="Arial"/>
              </a:rPr>
              <a:t> </a:t>
            </a:r>
            <a:r>
              <a:rPr sz="1778" b="1" spc="-11" dirty="0">
                <a:solidFill>
                  <a:srgbClr val="00007F"/>
                </a:solidFill>
                <a:latin typeface="Arial"/>
                <a:cs typeface="Arial"/>
              </a:rPr>
              <a:t>An </a:t>
            </a:r>
            <a:r>
              <a:rPr sz="1778" b="1" spc="11" dirty="0">
                <a:solidFill>
                  <a:srgbClr val="00007F"/>
                </a:solidFill>
                <a:latin typeface="Arial"/>
                <a:cs typeface="Arial"/>
              </a:rPr>
              <a:t>unsupervised </a:t>
            </a:r>
            <a:r>
              <a:rPr sz="1778" b="1" spc="17" dirty="0">
                <a:solidFill>
                  <a:srgbClr val="00007F"/>
                </a:solidFill>
                <a:latin typeface="Arial"/>
                <a:cs typeface="Arial"/>
              </a:rPr>
              <a:t>data-mining</a:t>
            </a:r>
            <a:r>
              <a:rPr sz="1778" b="1" spc="-233" dirty="0">
                <a:solidFill>
                  <a:srgbClr val="00007F"/>
                </a:solidFill>
                <a:latin typeface="Arial"/>
                <a:cs typeface="Arial"/>
              </a:rPr>
              <a:t> </a:t>
            </a:r>
            <a:r>
              <a:rPr sz="1778" b="1" spc="17" dirty="0">
                <a:solidFill>
                  <a:srgbClr val="00007F"/>
                </a:solidFill>
                <a:latin typeface="Arial"/>
                <a:cs typeface="Arial"/>
              </a:rPr>
              <a:t>technique</a:t>
            </a:r>
            <a:endParaRPr sz="1778" dirty="0">
              <a:latin typeface="Arial"/>
              <a:cs typeface="Arial"/>
            </a:endParaRPr>
          </a:p>
          <a:p>
            <a:pPr marL="524928" indent="-222953">
              <a:spcBef>
                <a:spcPts val="183"/>
              </a:spcBef>
              <a:buClr>
                <a:srgbClr val="DA2027"/>
              </a:buClr>
              <a:buSzPct val="115625"/>
              <a:buChar char="•"/>
              <a:tabLst>
                <a:tab pos="525634" algn="l"/>
              </a:tabLst>
            </a:pPr>
            <a:r>
              <a:rPr sz="1778" spc="22" dirty="0">
                <a:latin typeface="Arial"/>
                <a:cs typeface="Arial"/>
              </a:rPr>
              <a:t>There </a:t>
            </a:r>
            <a:r>
              <a:rPr sz="1778" spc="11" dirty="0">
                <a:latin typeface="Arial"/>
                <a:cs typeface="Arial"/>
              </a:rPr>
              <a:t>is </a:t>
            </a:r>
            <a:r>
              <a:rPr sz="1778" spc="17" dirty="0">
                <a:latin typeface="Arial"/>
                <a:cs typeface="Arial"/>
              </a:rPr>
              <a:t>no </a:t>
            </a:r>
            <a:r>
              <a:rPr sz="1778" spc="11" dirty="0">
                <a:latin typeface="Arial"/>
                <a:cs typeface="Arial"/>
              </a:rPr>
              <a:t>specific target</a:t>
            </a:r>
            <a:r>
              <a:rPr sz="1778" spc="-289" dirty="0">
                <a:latin typeface="Arial"/>
                <a:cs typeface="Arial"/>
              </a:rPr>
              <a:t> </a:t>
            </a:r>
            <a:r>
              <a:rPr sz="1778" spc="11" dirty="0">
                <a:latin typeface="Arial"/>
                <a:cs typeface="Arial"/>
              </a:rPr>
              <a:t>specified</a:t>
            </a:r>
            <a:endParaRPr sz="1778" dirty="0">
              <a:latin typeface="Arial"/>
              <a:cs typeface="Arial"/>
            </a:endParaRPr>
          </a:p>
          <a:p>
            <a:pPr marL="14111">
              <a:spcBef>
                <a:spcPts val="1139"/>
              </a:spcBef>
            </a:pPr>
            <a:r>
              <a:rPr sz="2056" spc="144" dirty="0">
                <a:solidFill>
                  <a:srgbClr val="DA2027"/>
                </a:solidFill>
                <a:latin typeface="Arial"/>
                <a:cs typeface="Arial"/>
              </a:rPr>
              <a:t></a:t>
            </a:r>
            <a:r>
              <a:rPr sz="2056" spc="-261" dirty="0">
                <a:solidFill>
                  <a:srgbClr val="DA2027"/>
                </a:solidFill>
                <a:latin typeface="Arial"/>
                <a:cs typeface="Arial"/>
              </a:rPr>
              <a:t> </a:t>
            </a:r>
            <a:r>
              <a:rPr sz="1778" b="1" spc="17" dirty="0">
                <a:solidFill>
                  <a:srgbClr val="00007F"/>
                </a:solidFill>
                <a:latin typeface="Arial"/>
                <a:cs typeface="Arial"/>
              </a:rPr>
              <a:t>Easily understood </a:t>
            </a:r>
            <a:r>
              <a:rPr sz="1778" b="1" spc="22" dirty="0">
                <a:solidFill>
                  <a:srgbClr val="00007F"/>
                </a:solidFill>
                <a:latin typeface="Arial"/>
                <a:cs typeface="Arial"/>
              </a:rPr>
              <a:t>by </a:t>
            </a:r>
            <a:r>
              <a:rPr sz="1778" b="1" spc="17" dirty="0">
                <a:solidFill>
                  <a:srgbClr val="00007F"/>
                </a:solidFill>
                <a:latin typeface="Arial"/>
                <a:cs typeface="Arial"/>
              </a:rPr>
              <a:t>business users</a:t>
            </a:r>
            <a:endParaRPr sz="1778" dirty="0">
              <a:latin typeface="Arial"/>
              <a:cs typeface="Arial"/>
            </a:endParaRPr>
          </a:p>
        </p:txBody>
      </p:sp>
    </p:spTree>
    <p:extLst>
      <p:ext uri="{BB962C8B-B14F-4D97-AF65-F5344CB8AC3E}">
        <p14:creationId xmlns:p14="http://schemas.microsoft.com/office/powerpoint/2010/main" val="77556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2"/>
          <a:srcRect l="13784" r="13784"/>
          <a:stretch>
            <a:fillRect/>
          </a:stretch>
        </p:blipFill>
        <p:spPr>
          <a:xfrm>
            <a:off x="2057400" y="2133600"/>
            <a:ext cx="3241358" cy="3124200"/>
          </a:xfrm>
        </p:spPr>
      </p:pic>
      <p:sp>
        <p:nvSpPr>
          <p:cNvPr id="3" name="Title 2"/>
          <p:cNvSpPr>
            <a:spLocks noGrp="1"/>
          </p:cNvSpPr>
          <p:nvPr>
            <p:ph type="title"/>
          </p:nvPr>
        </p:nvSpPr>
        <p:spPr/>
        <p:txBody>
          <a:bodyPr/>
          <a:lstStyle/>
          <a:p>
            <a:r>
              <a:rPr lang="en-GB" dirty="0" err="1">
                <a:uFillTx/>
              </a:rPr>
              <a:t>DISTRIBUTEd</a:t>
            </a:r>
            <a:r>
              <a:rPr lang="en-GB" dirty="0">
                <a:uFillTx/>
              </a:rPr>
              <a:t> DATABASE SYSTEMS</a:t>
            </a: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24</a:t>
            </a:fld>
            <a:endParaRPr lang="en-US">
              <a:uFillTx/>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B245F2-1BF0-4E58-83A3-5FA4D1C5DAF0}"/>
              </a:ext>
            </a:extLst>
          </p:cNvPr>
          <p:cNvSpPr>
            <a:spLocks noGrp="1" noChangeArrowheads="1"/>
          </p:cNvSpPr>
          <p:nvPr>
            <p:ph type="title"/>
          </p:nvPr>
        </p:nvSpPr>
        <p:spPr/>
        <p:txBody>
          <a:bodyPr/>
          <a:lstStyle/>
          <a:p>
            <a:pPr>
              <a:defRPr/>
            </a:pPr>
            <a:r>
              <a:rPr lang="en-US" altLang="en-US"/>
              <a:t>What do we mean by distributed?</a:t>
            </a:r>
          </a:p>
        </p:txBody>
      </p:sp>
      <p:sp>
        <p:nvSpPr>
          <p:cNvPr id="23555" name="Rectangle 3">
            <a:extLst>
              <a:ext uri="{FF2B5EF4-FFF2-40B4-BE49-F238E27FC236}">
                <a16:creationId xmlns:a16="http://schemas.microsoft.com/office/drawing/2014/main" id="{B9171910-66ED-4F58-9361-529399A46104}"/>
              </a:ext>
            </a:extLst>
          </p:cNvPr>
          <p:cNvSpPr>
            <a:spLocks noGrp="1" noChangeArrowheads="1"/>
          </p:cNvSpPr>
          <p:nvPr>
            <p:ph idx="1"/>
          </p:nvPr>
        </p:nvSpPr>
        <p:spPr>
          <a:noFill/>
        </p:spPr>
        <p:txBody>
          <a:bodyPr>
            <a:normAutofit fontScale="92500" lnSpcReduction="20000"/>
          </a:bodyPr>
          <a:lstStyle/>
          <a:p>
            <a:pPr marL="387350" indent="-387350">
              <a:buFont typeface="Monotype Sorts" pitchFamily="2" charset="2"/>
              <a:buNone/>
            </a:pPr>
            <a:r>
              <a:rPr lang="en-US" altLang="en-US" sz="2400"/>
              <a:t>Full support for distributed databases implies a single application should be able to operate transparently on data:</a:t>
            </a:r>
          </a:p>
          <a:p>
            <a:pPr marL="387350" indent="-387350"/>
            <a:r>
              <a:rPr lang="en-US" altLang="en-US" sz="2400"/>
              <a:t>that is spread across a variety of different databases, </a:t>
            </a:r>
          </a:p>
          <a:p>
            <a:pPr marL="387350" indent="-387350"/>
            <a:r>
              <a:rPr lang="en-US" altLang="en-US" sz="2400"/>
              <a:t>managed by a variety of different DBMSs,</a:t>
            </a:r>
          </a:p>
          <a:p>
            <a:pPr marL="387350" indent="-387350"/>
            <a:r>
              <a:rPr lang="en-US" altLang="en-US" sz="2400"/>
              <a:t>running on a variety of different machines,</a:t>
            </a:r>
          </a:p>
          <a:p>
            <a:pPr marL="387350" indent="-387350"/>
            <a:r>
              <a:rPr lang="en-US" altLang="en-US" sz="2400"/>
              <a:t>supported by a variety of different operating systems</a:t>
            </a:r>
          </a:p>
          <a:p>
            <a:pPr marL="387350" indent="-387350"/>
            <a:r>
              <a:rPr lang="en-US" altLang="en-US" sz="2400"/>
              <a:t>and connected together by a variety of different communications networks</a:t>
            </a: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25</a:t>
            </a:fld>
            <a:endParaRPr lang="en-US">
              <a:uFillTx/>
            </a:endParaRPr>
          </a:p>
        </p:txBody>
      </p:sp>
    </p:spTree>
    <p:extLst>
      <p:ext uri="{BB962C8B-B14F-4D97-AF65-F5344CB8AC3E}">
        <p14:creationId xmlns:p14="http://schemas.microsoft.com/office/powerpoint/2010/main" val="37140396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937444-447C-4BE3-9052-E96CAB85F378}"/>
              </a:ext>
            </a:extLst>
          </p:cNvPr>
          <p:cNvSpPr>
            <a:spLocks noGrp="1" noChangeArrowheads="1"/>
          </p:cNvSpPr>
          <p:nvPr>
            <p:ph type="title"/>
          </p:nvPr>
        </p:nvSpPr>
        <p:spPr/>
        <p:txBody>
          <a:bodyPr/>
          <a:lstStyle/>
          <a:p>
            <a:pPr>
              <a:defRPr/>
            </a:pPr>
            <a:r>
              <a:rPr lang="en-US" altLang="en-US"/>
              <a:t>Distributed Database</a:t>
            </a:r>
          </a:p>
        </p:txBody>
      </p:sp>
      <p:sp>
        <p:nvSpPr>
          <p:cNvPr id="24579" name="Rectangle 3">
            <a:extLst>
              <a:ext uri="{FF2B5EF4-FFF2-40B4-BE49-F238E27FC236}">
                <a16:creationId xmlns:a16="http://schemas.microsoft.com/office/drawing/2014/main" id="{AED5D3D7-2133-4916-B3D1-213A6063FCC1}"/>
              </a:ext>
            </a:extLst>
          </p:cNvPr>
          <p:cNvSpPr>
            <a:spLocks noGrp="1" noChangeArrowheads="1"/>
          </p:cNvSpPr>
          <p:nvPr>
            <p:ph idx="1"/>
          </p:nvPr>
        </p:nvSpPr>
        <p:spPr>
          <a:noFill/>
        </p:spPr>
        <p:txBody>
          <a:bodyPr>
            <a:normAutofit fontScale="92500" lnSpcReduction="20000"/>
          </a:bodyPr>
          <a:lstStyle/>
          <a:p>
            <a:pPr marL="387350" indent="-387350">
              <a:lnSpc>
                <a:spcPct val="80000"/>
              </a:lnSpc>
            </a:pPr>
            <a:r>
              <a:rPr lang="en-US" altLang="en-US" sz="2400"/>
              <a:t>Data is partitioned into ‘fragments’ – these may be replicated</a:t>
            </a:r>
          </a:p>
          <a:p>
            <a:pPr marL="387350" indent="-387350">
              <a:lnSpc>
                <a:spcPct val="80000"/>
              </a:lnSpc>
            </a:pPr>
            <a:r>
              <a:rPr lang="en-US" altLang="en-US" sz="2400"/>
              <a:t>Fragments are allocated to different sites</a:t>
            </a:r>
          </a:p>
          <a:p>
            <a:pPr marL="387350" indent="-387350">
              <a:lnSpc>
                <a:spcPct val="80000"/>
              </a:lnSpc>
            </a:pPr>
            <a:r>
              <a:rPr lang="en-US" altLang="en-US" sz="2400"/>
              <a:t>Each site is managed by a DBMS</a:t>
            </a:r>
          </a:p>
          <a:p>
            <a:pPr marL="387350" indent="-387350">
              <a:lnSpc>
                <a:spcPct val="80000"/>
              </a:lnSpc>
            </a:pPr>
            <a:r>
              <a:rPr lang="en-US" altLang="en-US" sz="2400"/>
              <a:t>Each DBMS may handle ‘Local applications’ but </a:t>
            </a:r>
            <a:r>
              <a:rPr lang="en-US" altLang="en-US" sz="2400" u="sng"/>
              <a:t>must</a:t>
            </a:r>
            <a:r>
              <a:rPr lang="en-US" altLang="en-US" sz="2400"/>
              <a:t> handle at least one ‘Global application’</a:t>
            </a:r>
          </a:p>
          <a:p>
            <a:pPr marL="387350" indent="-387350">
              <a:lnSpc>
                <a:spcPct val="80000"/>
              </a:lnSpc>
            </a:pPr>
            <a:r>
              <a:rPr lang="en-US" altLang="en-US" sz="2400"/>
              <a:t>There may be a variety of different DBMSs (heterogeneous)</a:t>
            </a:r>
          </a:p>
          <a:p>
            <a:pPr marL="387350" indent="-387350">
              <a:lnSpc>
                <a:spcPct val="80000"/>
              </a:lnSpc>
            </a:pPr>
            <a:r>
              <a:rPr lang="en-US" altLang="en-US" sz="2400"/>
              <a:t>running on a variety of different machines,</a:t>
            </a:r>
          </a:p>
          <a:p>
            <a:pPr marL="387350" indent="-387350">
              <a:lnSpc>
                <a:spcPct val="80000"/>
              </a:lnSpc>
            </a:pPr>
            <a:r>
              <a:rPr lang="en-US" altLang="en-US" sz="2400"/>
              <a:t>supported by a variety of different operating systems</a:t>
            </a:r>
          </a:p>
          <a:p>
            <a:pPr marL="387350" indent="-387350">
              <a:lnSpc>
                <a:spcPct val="80000"/>
              </a:lnSpc>
            </a:pPr>
            <a:r>
              <a:rPr lang="en-US" altLang="en-US" sz="2400"/>
              <a:t>and connected together by a variety of different communications networks</a:t>
            </a: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26</a:t>
            </a:fld>
            <a:endParaRPr lang="en-US">
              <a:uFillTx/>
            </a:endParaRPr>
          </a:p>
        </p:txBody>
      </p:sp>
    </p:spTree>
    <p:extLst>
      <p:ext uri="{BB962C8B-B14F-4D97-AF65-F5344CB8AC3E}">
        <p14:creationId xmlns:p14="http://schemas.microsoft.com/office/powerpoint/2010/main" val="19464761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Components of a </a:t>
            </a:r>
            <a:r>
              <a:rPr lang="en-GB" dirty="0" err="1" smtClean="0"/>
              <a:t>dds</a:t>
            </a:r>
            <a:endParaRPr lang="en-GB"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7AB40B-C849-41E3-BD69-35F838008FF7}" type="slidenum">
              <a:rPr lang="en-GB" altLang="en-US" sz="1600">
                <a:solidFill>
                  <a:srgbClr val="FFFFFF"/>
                </a:solidFill>
              </a:rPr>
              <a:pPr/>
              <a:t>27</a:t>
            </a:fld>
            <a:endParaRPr lang="en-GB" altLang="en-US" sz="1600">
              <a:solidFill>
                <a:srgbClr val="FFFFFF"/>
              </a:solidFill>
            </a:endParaRPr>
          </a:p>
        </p:txBody>
      </p:sp>
      <p:sp>
        <p:nvSpPr>
          <p:cNvPr id="26628" name="Rectangle 3"/>
          <p:cNvSpPr>
            <a:spLocks noChangeArrowheads="1"/>
          </p:cNvSpPr>
          <p:nvPr/>
        </p:nvSpPr>
        <p:spPr bwMode="auto">
          <a:xfrm>
            <a:off x="250825" y="1052513"/>
            <a:ext cx="8407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Arial" panose="020B0604020202020204" pitchFamily="34" charset="0"/>
              <a:buChar char="•"/>
            </a:pPr>
            <a:r>
              <a:rPr lang="en-GB" altLang="en-US"/>
              <a:t>The User Interface Handler </a:t>
            </a:r>
          </a:p>
          <a:p>
            <a:pPr lvl="1">
              <a:buFont typeface="Wingdings" panose="05000000000000000000" pitchFamily="2" charset="2"/>
              <a:buChar char="Ø"/>
            </a:pPr>
            <a:r>
              <a:rPr lang="en-GB" altLang="en-US"/>
              <a:t>interprets user commands (typically in SQL) and formats results.</a:t>
            </a:r>
          </a:p>
          <a:p>
            <a:pPr>
              <a:buFont typeface="Arial" panose="020B0604020202020204" pitchFamily="34" charset="0"/>
              <a:buChar char="•"/>
            </a:pPr>
            <a:r>
              <a:rPr lang="en-GB" altLang="en-US"/>
              <a:t>The Semantic Data Controller </a:t>
            </a:r>
          </a:p>
          <a:p>
            <a:pPr lvl="1">
              <a:buFont typeface="Wingdings" panose="05000000000000000000" pitchFamily="2" charset="2"/>
              <a:buChar char="Ø"/>
            </a:pPr>
            <a:r>
              <a:rPr lang="en-GB" altLang="en-US"/>
              <a:t>performs authorisation checks to identify if the query can be processed.</a:t>
            </a:r>
          </a:p>
          <a:p>
            <a:pPr>
              <a:buFont typeface="Arial" panose="020B0604020202020204" pitchFamily="34" charset="0"/>
              <a:buChar char="•"/>
            </a:pPr>
            <a:r>
              <a:rPr lang="en-GB" altLang="en-US"/>
              <a:t>The Global Query Optimiser </a:t>
            </a:r>
          </a:p>
          <a:p>
            <a:pPr lvl="1">
              <a:buFont typeface="Wingdings" panose="05000000000000000000" pitchFamily="2" charset="2"/>
              <a:buChar char="Ø"/>
            </a:pPr>
            <a:r>
              <a:rPr lang="en-GB" altLang="en-US"/>
              <a:t>identifies and evaluates alternative ways of executing the query</a:t>
            </a:r>
          </a:p>
          <a:p>
            <a:pPr>
              <a:buFont typeface="Arial" panose="020B0604020202020204" pitchFamily="34" charset="0"/>
              <a:buChar char="•"/>
            </a:pPr>
            <a:r>
              <a:rPr lang="en-GB" altLang="en-US"/>
              <a:t>The Global Execution Monitor </a:t>
            </a:r>
          </a:p>
          <a:p>
            <a:pPr lvl="1">
              <a:buFont typeface="Wingdings" panose="05000000000000000000" pitchFamily="2" charset="2"/>
              <a:buChar char="Ø"/>
            </a:pPr>
            <a:r>
              <a:rPr lang="en-GB" altLang="en-US"/>
              <a:t>coordinates the execution of the query/request, and is responsible for global transaction management. </a:t>
            </a:r>
          </a:p>
          <a:p>
            <a:pPr>
              <a:buFont typeface="Arial" panose="020B0604020202020204" pitchFamily="34" charset="0"/>
              <a:buChar char="•"/>
            </a:pPr>
            <a:r>
              <a:rPr lang="en-GB" altLang="en-US"/>
              <a:t>The Local DBMS </a:t>
            </a:r>
          </a:p>
          <a:p>
            <a:pPr lvl="1">
              <a:buFont typeface="Wingdings" panose="05000000000000000000" pitchFamily="2" charset="2"/>
              <a:buChar char="Ø"/>
            </a:pPr>
            <a:r>
              <a:rPr lang="en-GB" altLang="en-US"/>
              <a:t>provides standard DBMS features, and cooperates, for example, in global transaction management.                                  </a:t>
            </a:r>
          </a:p>
        </p:txBody>
      </p:sp>
    </p:spTree>
    <p:extLst>
      <p:ext uri="{BB962C8B-B14F-4D97-AF65-F5344CB8AC3E}">
        <p14:creationId xmlns:p14="http://schemas.microsoft.com/office/powerpoint/2010/main" val="3260900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fontAlgn="auto" hangingPunct="1">
              <a:spcAft>
                <a:spcPts val="0"/>
              </a:spcAft>
              <a:defRPr>
                <a:uFillTx/>
              </a:defRPr>
            </a:pPr>
            <a:r>
              <a:rPr lang="en-US" altLang="en-US">
                <a:uFillTx/>
              </a:rPr>
              <a:t>Data Fragmentation</a:t>
            </a:r>
          </a:p>
        </p:txBody>
      </p:sp>
      <p:sp>
        <p:nvSpPr>
          <p:cNvPr id="9219" name="Rectangle 3"/>
          <p:cNvSpPr>
            <a:spLocks noGrp="1" noChangeArrowheads="1"/>
          </p:cNvSpPr>
          <p:nvPr>
            <p:ph idx="1"/>
          </p:nvPr>
        </p:nvSpPr>
        <p:spPr>
          <a:xfrm>
            <a:off x="468313" y="1268413"/>
            <a:ext cx="8229600" cy="4525962"/>
          </a:xfrm>
        </p:spPr>
        <p:txBody>
          <a:bodyPr/>
          <a:lstStyle/>
          <a:p>
            <a:pPr eaLnBrk="1" hangingPunct="1"/>
            <a:r>
              <a:rPr lang="en-US" altLang="en-US" sz="2800">
                <a:uFillTx/>
              </a:rPr>
              <a:t>Fragment</a:t>
            </a:r>
          </a:p>
          <a:p>
            <a:pPr lvl="1" eaLnBrk="1" hangingPunct="1"/>
            <a:r>
              <a:rPr lang="en-US" altLang="en-US">
                <a:uFillTx/>
              </a:rPr>
              <a:t>Can be defined by an expression in a relational language which takes global relation as operands and produces the fragment as result</a:t>
            </a:r>
          </a:p>
          <a:p>
            <a:pPr eaLnBrk="1" hangingPunct="1"/>
            <a:r>
              <a:rPr lang="en-US" altLang="en-US" sz="2800">
                <a:uFillTx/>
              </a:rPr>
              <a:t>Types of fragmentation</a:t>
            </a:r>
          </a:p>
          <a:p>
            <a:pPr lvl="1" eaLnBrk="1" hangingPunct="1"/>
            <a:r>
              <a:rPr lang="en-US" altLang="en-US">
                <a:uFillTx/>
              </a:rPr>
              <a:t>Horizontal fragmentation</a:t>
            </a:r>
          </a:p>
          <a:p>
            <a:pPr lvl="1" eaLnBrk="1" hangingPunct="1"/>
            <a:r>
              <a:rPr lang="en-US" altLang="en-US">
                <a:uFillTx/>
              </a:rPr>
              <a:t>Derived horizontal fragmentation</a:t>
            </a:r>
          </a:p>
          <a:p>
            <a:pPr lvl="1" eaLnBrk="1" hangingPunct="1"/>
            <a:r>
              <a:rPr lang="en-US" altLang="en-US">
                <a:uFillTx/>
              </a:rPr>
              <a:t>Vertical fragmentation</a:t>
            </a:r>
          </a:p>
          <a:p>
            <a:pPr lvl="1" eaLnBrk="1" hangingPunct="1"/>
            <a:r>
              <a:rPr lang="en-US" altLang="en-US">
                <a:uFillTx/>
              </a:rPr>
              <a:t>Mixed fragmentation</a:t>
            </a: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28</a:t>
            </a:fld>
            <a:endParaRPr lang="en-US">
              <a:uFillTx/>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uFillTx/>
              </a:defRPr>
            </a:pPr>
            <a:r>
              <a:rPr lang="en-US" altLang="en-US">
                <a:uFillTx/>
              </a:rPr>
              <a:t>Horizontal Fragmentation</a:t>
            </a:r>
          </a:p>
        </p:txBody>
      </p:sp>
      <p:sp>
        <p:nvSpPr>
          <p:cNvPr id="4099" name="Rectangle 3"/>
          <p:cNvSpPr>
            <a:spLocks noGrp="1" noChangeArrowheads="1"/>
          </p:cNvSpPr>
          <p:nvPr>
            <p:ph idx="1"/>
          </p:nvPr>
        </p:nvSpPr>
        <p:spPr>
          <a:xfrm>
            <a:off x="0" y="1916113"/>
            <a:ext cx="8305800" cy="4362450"/>
          </a:xfrm>
        </p:spPr>
        <p:txBody>
          <a:bodyPr rtlCol="0">
            <a:normAutofit lnSpcReduction="10000"/>
          </a:bodyPr>
          <a:lstStyle/>
          <a:p>
            <a:pPr eaLnBrk="1" fontAlgn="auto" hangingPunct="1">
              <a:lnSpc>
                <a:spcPct val="90000"/>
              </a:lnSpc>
              <a:spcAft>
                <a:spcPts val="0"/>
              </a:spcAft>
              <a:defRPr>
                <a:uFillTx/>
              </a:defRPr>
            </a:pPr>
            <a:r>
              <a:rPr lang="en-US" altLang="en-US" sz="2400">
                <a:uFillTx/>
              </a:rPr>
              <a:t>Partitioning tuples of a global relation into subsets</a:t>
            </a:r>
          </a:p>
          <a:p>
            <a:pPr eaLnBrk="1" fontAlgn="auto" hangingPunct="1">
              <a:lnSpc>
                <a:spcPct val="90000"/>
              </a:lnSpc>
              <a:spcAft>
                <a:spcPts val="0"/>
              </a:spcAft>
              <a:defRPr>
                <a:uFillTx/>
              </a:defRPr>
            </a:pPr>
            <a:r>
              <a:rPr lang="en-US" altLang="en-US" sz="2400">
                <a:uFillTx/>
              </a:rPr>
              <a:t>Example:</a:t>
            </a:r>
          </a:p>
          <a:p>
            <a:pPr eaLnBrk="1" fontAlgn="auto" hangingPunct="1">
              <a:lnSpc>
                <a:spcPct val="90000"/>
              </a:lnSpc>
              <a:spcAft>
                <a:spcPts val="0"/>
              </a:spcAft>
              <a:defRPr>
                <a:uFillTx/>
              </a:defRPr>
            </a:pPr>
            <a:r>
              <a:rPr lang="en-US" altLang="en-US" sz="2400">
                <a:uFillTx/>
                <a:latin typeface="Times New Roman" pitchFamily="18" charset="0"/>
              </a:rPr>
              <a:t>	</a:t>
            </a:r>
            <a:r>
              <a:rPr lang="en-US" altLang="en-US" sz="2400">
                <a:solidFill>
                  <a:schemeClr val="accent2"/>
                </a:solidFill>
                <a:uFillTx/>
                <a:latin typeface="Times New Roman" pitchFamily="18" charset="0"/>
              </a:rPr>
              <a:t>Supplier(SNum, Name, City)</a:t>
            </a:r>
          </a:p>
          <a:p>
            <a:pPr eaLnBrk="1" fontAlgn="auto" hangingPunct="1">
              <a:lnSpc>
                <a:spcPct val="90000"/>
              </a:lnSpc>
              <a:spcAft>
                <a:spcPts val="0"/>
              </a:spcAft>
              <a:defRPr>
                <a:uFillTx/>
              </a:defRPr>
            </a:pPr>
            <a:r>
              <a:rPr lang="en-US" altLang="en-US" sz="2400">
                <a:uFillTx/>
              </a:rPr>
              <a:t>SNum is a supplier number</a:t>
            </a:r>
          </a:p>
          <a:p>
            <a:pPr eaLnBrk="1" fontAlgn="auto" hangingPunct="1">
              <a:lnSpc>
                <a:spcPct val="90000"/>
              </a:lnSpc>
              <a:spcAft>
                <a:spcPts val="0"/>
              </a:spcAft>
              <a:defRPr>
                <a:uFillTx/>
              </a:defRPr>
            </a:pPr>
            <a:r>
              <a:rPr lang="en-US" altLang="en-US" sz="2400">
                <a:uFillTx/>
              </a:rPr>
              <a:t>Horizontal fragmentation can be:</a:t>
            </a:r>
            <a:br>
              <a:rPr lang="en-US" altLang="en-US" sz="2400">
                <a:uFillTx/>
              </a:rPr>
            </a:br>
            <a:r>
              <a:rPr lang="en-US" altLang="en-US" sz="2400">
                <a:uFillTx/>
                <a:latin typeface="Arial Narrow" pitchFamily="34" charset="0"/>
              </a:rPr>
              <a:t>	</a:t>
            </a:r>
            <a:r>
              <a:rPr lang="en-US" altLang="en-US" sz="2400">
                <a:solidFill>
                  <a:schemeClr val="accent2"/>
                </a:solidFill>
                <a:uFillTx/>
                <a:latin typeface="Times New Roman" pitchFamily="18" charset="0"/>
              </a:rPr>
              <a:t>Supplier</a:t>
            </a:r>
            <a:r>
              <a:rPr lang="en-US" altLang="en-US" sz="2400" baseline="-34000">
                <a:solidFill>
                  <a:schemeClr val="accent2"/>
                </a:solidFill>
                <a:uFillTx/>
                <a:latin typeface="Times New Roman" pitchFamily="18" charset="0"/>
              </a:rPr>
              <a:t>1</a:t>
            </a:r>
            <a:r>
              <a:rPr lang="en-US" altLang="en-US" sz="2400">
                <a:solidFill>
                  <a:schemeClr val="accent2"/>
                </a:solidFill>
                <a:uFillTx/>
                <a:latin typeface="Times New Roman" pitchFamily="18" charset="0"/>
              </a:rPr>
              <a:t> = </a:t>
            </a:r>
            <a:r>
              <a:rPr lang="en-US" altLang="en-US" sz="2400">
                <a:solidFill>
                  <a:schemeClr val="accent2"/>
                </a:solidFill>
                <a:uFillTx/>
                <a:latin typeface="Times New Roman" pitchFamily="18" charset="0"/>
                <a:sym typeface="Symbol" pitchFamily="18" charset="2"/>
              </a:rPr>
              <a:t> </a:t>
            </a:r>
            <a:r>
              <a:rPr lang="en-US" altLang="en-US" sz="2400" baseline="-34000">
                <a:solidFill>
                  <a:schemeClr val="accent2"/>
                </a:solidFill>
                <a:uFillTx/>
                <a:latin typeface="Times New Roman" pitchFamily="18" charset="0"/>
                <a:sym typeface="Symbol" pitchFamily="18" charset="2"/>
              </a:rPr>
              <a:t>City = “London”</a:t>
            </a:r>
            <a:r>
              <a:rPr lang="en-US" altLang="en-US" sz="2400">
                <a:solidFill>
                  <a:schemeClr val="accent2"/>
                </a:solidFill>
                <a:uFillTx/>
                <a:latin typeface="Times New Roman" pitchFamily="18" charset="0"/>
                <a:sym typeface="Symbol" pitchFamily="18" charset="2"/>
              </a:rPr>
              <a:t> Supplier</a:t>
            </a:r>
          </a:p>
          <a:p>
            <a:pPr eaLnBrk="1" fontAlgn="auto" hangingPunct="1">
              <a:lnSpc>
                <a:spcPct val="90000"/>
              </a:lnSpc>
              <a:spcAft>
                <a:spcPct val="20000"/>
              </a:spcAft>
              <a:buFontTx/>
              <a:buNone/>
              <a:defRPr>
                <a:uFillTx/>
              </a:defRPr>
            </a:pPr>
            <a:r>
              <a:rPr lang="en-US" altLang="en-US" sz="2400">
                <a:solidFill>
                  <a:schemeClr val="accent2"/>
                </a:solidFill>
                <a:uFillTx/>
                <a:latin typeface="Times New Roman" pitchFamily="18" charset="0"/>
                <a:sym typeface="Symbol" pitchFamily="18" charset="2"/>
              </a:rPr>
              <a:t>		Supplier</a:t>
            </a:r>
            <a:r>
              <a:rPr lang="en-US" altLang="en-US" sz="2400" baseline="-34000">
                <a:solidFill>
                  <a:schemeClr val="accent2"/>
                </a:solidFill>
                <a:uFillTx/>
                <a:latin typeface="Times New Roman" pitchFamily="18" charset="0"/>
                <a:sym typeface="Symbol" pitchFamily="18" charset="2"/>
              </a:rPr>
              <a:t>2</a:t>
            </a:r>
            <a:r>
              <a:rPr lang="en-US" altLang="en-US" sz="2400">
                <a:solidFill>
                  <a:schemeClr val="accent2"/>
                </a:solidFill>
                <a:uFillTx/>
                <a:latin typeface="Times New Roman" pitchFamily="18" charset="0"/>
                <a:sym typeface="Symbol" pitchFamily="18" charset="2"/>
              </a:rPr>
              <a:t> =  </a:t>
            </a:r>
            <a:r>
              <a:rPr lang="en-US" altLang="en-US" sz="2400" baseline="-34000">
                <a:solidFill>
                  <a:schemeClr val="accent2"/>
                </a:solidFill>
                <a:uFillTx/>
                <a:latin typeface="Times New Roman" pitchFamily="18" charset="0"/>
                <a:sym typeface="Symbol" pitchFamily="18" charset="2"/>
              </a:rPr>
              <a:t>City = “Cardiff”</a:t>
            </a:r>
            <a:r>
              <a:rPr lang="en-US" altLang="en-US" sz="2400">
                <a:solidFill>
                  <a:schemeClr val="accent2"/>
                </a:solidFill>
                <a:uFillTx/>
                <a:latin typeface="Times New Roman" pitchFamily="18" charset="0"/>
                <a:sym typeface="Symbol" pitchFamily="18" charset="2"/>
              </a:rPr>
              <a:t> Supplier</a:t>
            </a:r>
            <a:endParaRPr lang="en-US" altLang="en-US" sz="2400">
              <a:solidFill>
                <a:schemeClr val="accent2"/>
              </a:solidFill>
              <a:uFillTx/>
              <a:latin typeface="Times New Roman" pitchFamily="18" charset="0"/>
            </a:endParaRPr>
          </a:p>
          <a:p>
            <a:pPr eaLnBrk="1" fontAlgn="auto" hangingPunct="1">
              <a:lnSpc>
                <a:spcPct val="90000"/>
              </a:lnSpc>
              <a:spcAft>
                <a:spcPts val="0"/>
              </a:spcAft>
              <a:defRPr>
                <a:uFillTx/>
              </a:defRPr>
            </a:pPr>
            <a:r>
              <a:rPr lang="en-US" altLang="en-US" sz="2400">
                <a:uFillTx/>
              </a:rPr>
              <a:t>Reconstruction is possible:</a:t>
            </a:r>
            <a:br>
              <a:rPr lang="en-US" altLang="en-US" sz="2400">
                <a:uFillTx/>
              </a:rPr>
            </a:br>
            <a:r>
              <a:rPr lang="en-US" altLang="en-US" sz="2400">
                <a:solidFill>
                  <a:schemeClr val="accent2"/>
                </a:solidFill>
                <a:uFillTx/>
                <a:latin typeface="Times New Roman" pitchFamily="18" charset="0"/>
                <a:sym typeface="Symbol" pitchFamily="18" charset="2"/>
              </a:rPr>
              <a:t>Supplier = Supplier</a:t>
            </a:r>
            <a:r>
              <a:rPr lang="en-US" altLang="en-US" sz="2400" baseline="-34000">
                <a:solidFill>
                  <a:schemeClr val="accent2"/>
                </a:solidFill>
                <a:uFillTx/>
                <a:latin typeface="Times New Roman" pitchFamily="18" charset="0"/>
                <a:sym typeface="Symbol" pitchFamily="18" charset="2"/>
              </a:rPr>
              <a:t>1</a:t>
            </a:r>
            <a:r>
              <a:rPr lang="en-US" altLang="en-US" sz="2400">
                <a:solidFill>
                  <a:schemeClr val="accent2"/>
                </a:solidFill>
                <a:uFillTx/>
                <a:latin typeface="Times New Roman" pitchFamily="18" charset="0"/>
                <a:sym typeface="Symbol" pitchFamily="18" charset="2"/>
              </a:rPr>
              <a:t>  Supplier</a:t>
            </a:r>
            <a:r>
              <a:rPr lang="en-US" altLang="en-US" sz="2400" baseline="-34000">
                <a:solidFill>
                  <a:schemeClr val="accent2"/>
                </a:solidFill>
                <a:uFillTx/>
                <a:latin typeface="Times New Roman" pitchFamily="18" charset="0"/>
                <a:sym typeface="Symbol" pitchFamily="18" charset="2"/>
              </a:rPr>
              <a:t>2</a:t>
            </a:r>
          </a:p>
          <a:p>
            <a:pPr eaLnBrk="1" fontAlgn="auto" hangingPunct="1">
              <a:lnSpc>
                <a:spcPct val="90000"/>
              </a:lnSpc>
              <a:spcAft>
                <a:spcPts val="0"/>
              </a:spcAft>
              <a:defRPr>
                <a:uFillTx/>
              </a:defRPr>
            </a:pPr>
            <a:r>
              <a:rPr lang="en-US" altLang="en-US" sz="2400">
                <a:uFillTx/>
              </a:rPr>
              <a:t>The set of predicates defining all the fragments must be complete, and mutually exclusive</a:t>
            </a: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29</a:t>
            </a:fld>
            <a:endParaRPr lang="en-US">
              <a:uFillTx/>
            </a:endParaRPr>
          </a:p>
        </p:txBody>
      </p:sp>
      <p:sp>
        <p:nvSpPr>
          <p:cNvPr id="12292" name="Rectangle 4"/>
          <p:cNvSpPr>
            <a:spLocks noChangeArrowheads="1"/>
          </p:cNvSpPr>
          <p:nvPr/>
        </p:nvSpPr>
        <p:spPr bwMode="auto">
          <a:xfrm>
            <a:off x="5724525" y="3052763"/>
            <a:ext cx="1008063" cy="808037"/>
          </a:xfrm>
          <a:prstGeom prst="rect">
            <a:avLst/>
          </a:prstGeom>
          <a:solidFill>
            <a:srgbClr val="A9F5CB"/>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2293" name="Rectangle 5"/>
          <p:cNvSpPr>
            <a:spLocks noChangeArrowheads="1"/>
          </p:cNvSpPr>
          <p:nvPr/>
        </p:nvSpPr>
        <p:spPr bwMode="auto">
          <a:xfrm>
            <a:off x="7543800" y="2524125"/>
            <a:ext cx="1447800" cy="338138"/>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2294" name="Rectangle 6"/>
          <p:cNvSpPr>
            <a:spLocks noChangeArrowheads="1"/>
          </p:cNvSpPr>
          <p:nvPr/>
        </p:nvSpPr>
        <p:spPr bwMode="auto">
          <a:xfrm>
            <a:off x="7543800" y="4319588"/>
            <a:ext cx="1447800" cy="252412"/>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2295" name="Rectangle 7"/>
          <p:cNvSpPr>
            <a:spLocks noChangeArrowheads="1"/>
          </p:cNvSpPr>
          <p:nvPr/>
        </p:nvSpPr>
        <p:spPr bwMode="auto">
          <a:xfrm>
            <a:off x="7543800" y="3790950"/>
            <a:ext cx="1447800" cy="252413"/>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2296" name="Rectangle 8"/>
          <p:cNvSpPr>
            <a:spLocks noChangeArrowheads="1"/>
          </p:cNvSpPr>
          <p:nvPr/>
        </p:nvSpPr>
        <p:spPr bwMode="auto">
          <a:xfrm>
            <a:off x="7543800" y="3157538"/>
            <a:ext cx="1447800" cy="338137"/>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2297" name="AutoShape 9"/>
          <p:cNvSpPr>
            <a:spLocks noChangeArrowheads="1"/>
          </p:cNvSpPr>
          <p:nvPr/>
        </p:nvSpPr>
        <p:spPr bwMode="auto">
          <a:xfrm>
            <a:off x="7064375" y="3390900"/>
            <a:ext cx="381000" cy="315913"/>
          </a:xfrm>
          <a:prstGeom prst="rightArrow">
            <a:avLst>
              <a:gd name="adj1" fmla="val 50000"/>
              <a:gd name="adj2" fmla="val 30151"/>
            </a:avLst>
          </a:prstGeom>
          <a:solidFill>
            <a:srgbClr val="F1ECAD"/>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293071" y="2787785"/>
            <a:ext cx="5648623" cy="1204306"/>
          </a:xfrm>
        </p:spPr>
        <p:txBody>
          <a:bodyPr>
            <a:normAutofit fontScale="90000"/>
          </a:bodyPr>
          <a:lstStyle/>
          <a:p>
            <a:r>
              <a:rPr lang="en-US" i="1" dirty="0" smtClean="0"/>
              <a:t/>
            </a:r>
            <a:br>
              <a:rPr lang="en-US" i="1" dirty="0" smtClean="0"/>
            </a:br>
            <a:r>
              <a:rPr lang="en-US" i="1" dirty="0"/>
              <a:t/>
            </a:r>
            <a:br>
              <a:rPr lang="en-US" i="1" dirty="0"/>
            </a:br>
            <a:r>
              <a:rPr lang="en-US" i="1" dirty="0" smtClean="0"/>
              <a:t> </a:t>
            </a:r>
            <a:r>
              <a:rPr lang="en-US" i="1" dirty="0" smtClean="0"/>
              <a:t/>
            </a:r>
            <a:br>
              <a:rPr lang="en-US" i="1" dirty="0" smtClean="0"/>
            </a:br>
            <a:r>
              <a:rPr lang="en-US" i="1" dirty="0" smtClean="0"/>
              <a:t>Data </a:t>
            </a:r>
            <a:r>
              <a:rPr lang="en-US" i="1" dirty="0" smtClean="0"/>
              <a:t>Warehouse</a:t>
            </a:r>
            <a:r>
              <a:rPr lang="en-US" i="1" dirty="0"/>
              <a:t/>
            </a:r>
            <a:br>
              <a:rPr lang="en-US" i="1" dirty="0"/>
            </a:br>
            <a:endParaRPr lang="en-GB" dirty="0"/>
          </a:p>
        </p:txBody>
      </p:sp>
      <p:sp>
        <p:nvSpPr>
          <p:cNvPr id="3" name="Subtitle 2"/>
          <p:cNvSpPr>
            <a:spLocks noGrp="1"/>
          </p:cNvSpPr>
          <p:nvPr>
            <p:ph type="subTitle" idx="1"/>
          </p:nvPr>
        </p:nvSpPr>
        <p:spPr>
          <a:xfrm>
            <a:off x="6705600" y="5697304"/>
            <a:ext cx="2362200" cy="1126283"/>
          </a:xfrm>
        </p:spPr>
        <p:txBody>
          <a:bodyPr/>
          <a:lstStyle/>
          <a:p>
            <a:r>
              <a:rPr lang="en-GB" dirty="0" smtClean="0"/>
              <a:t>DR ALEX LOHFINK</a:t>
            </a:r>
          </a:p>
          <a:p>
            <a:endParaRPr lang="en-GB" dirty="0"/>
          </a:p>
        </p:txBody>
      </p:sp>
    </p:spTree>
    <p:extLst>
      <p:ext uri="{BB962C8B-B14F-4D97-AF65-F5344CB8AC3E}">
        <p14:creationId xmlns:p14="http://schemas.microsoft.com/office/powerpoint/2010/main" val="3038763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76200"/>
            <a:ext cx="7924800" cy="1320800"/>
          </a:xfrm>
        </p:spPr>
        <p:txBody>
          <a:bodyPr/>
          <a:lstStyle/>
          <a:p>
            <a:pPr eaLnBrk="1" fontAlgn="auto" hangingPunct="1">
              <a:spcAft>
                <a:spcPts val="0"/>
              </a:spcAft>
              <a:defRPr>
                <a:uFillTx/>
              </a:defRPr>
            </a:pPr>
            <a:r>
              <a:rPr lang="en-US" altLang="en-US" dirty="0">
                <a:uFillTx/>
              </a:rPr>
              <a:t>Derived Horizontal Fragmentation</a:t>
            </a:r>
          </a:p>
        </p:txBody>
      </p:sp>
      <p:sp>
        <p:nvSpPr>
          <p:cNvPr id="13315" name="Rectangle 3"/>
          <p:cNvSpPr>
            <a:spLocks noGrp="1" noChangeArrowheads="1"/>
          </p:cNvSpPr>
          <p:nvPr>
            <p:ph idx="1"/>
          </p:nvPr>
        </p:nvSpPr>
        <p:spPr>
          <a:xfrm>
            <a:off x="822325" y="1100138"/>
            <a:ext cx="8321675" cy="4849812"/>
          </a:xfrm>
        </p:spPr>
        <p:txBody>
          <a:bodyPr>
            <a:normAutofit fontScale="92500"/>
          </a:bodyPr>
          <a:lstStyle/>
          <a:p>
            <a:pPr eaLnBrk="1" hangingPunct="1">
              <a:lnSpc>
                <a:spcPct val="90000"/>
              </a:lnSpc>
            </a:pPr>
            <a:r>
              <a:rPr lang="en-US" altLang="en-US" sz="2400" dirty="0">
                <a:uFillTx/>
              </a:rPr>
              <a:t>The horizontal fragmentation is derived from the horizontal fragmentation of another relation</a:t>
            </a:r>
          </a:p>
          <a:p>
            <a:pPr eaLnBrk="1" hangingPunct="1">
              <a:lnSpc>
                <a:spcPct val="90000"/>
              </a:lnSpc>
            </a:pPr>
            <a:endParaRPr lang="en-US" altLang="en-US" sz="2400" dirty="0">
              <a:uFillTx/>
            </a:endParaRPr>
          </a:p>
          <a:p>
            <a:pPr eaLnBrk="1" hangingPunct="1">
              <a:lnSpc>
                <a:spcPct val="90000"/>
              </a:lnSpc>
            </a:pPr>
            <a:r>
              <a:rPr lang="en-US" altLang="en-US" sz="2400" dirty="0">
                <a:uFillTx/>
              </a:rPr>
              <a:t>Example:</a:t>
            </a:r>
          </a:p>
          <a:p>
            <a:pPr eaLnBrk="1" hangingPunct="1">
              <a:lnSpc>
                <a:spcPct val="90000"/>
              </a:lnSpc>
              <a:buFontTx/>
              <a:buNone/>
            </a:pPr>
            <a:r>
              <a:rPr lang="en-US" altLang="en-US" sz="2400" dirty="0">
                <a:uFillTx/>
                <a:latin typeface="Arial Narrow" pitchFamily="34" charset="0"/>
              </a:rPr>
              <a:t>	</a:t>
            </a:r>
            <a:r>
              <a:rPr lang="en-US" altLang="en-US" sz="2400" dirty="0">
                <a:solidFill>
                  <a:schemeClr val="accent2"/>
                </a:solidFill>
                <a:uFillTx/>
                <a:latin typeface="Times New Roman" pitchFamily="18" charset="0"/>
              </a:rPr>
              <a:t>Supply(</a:t>
            </a:r>
            <a:r>
              <a:rPr lang="en-US" altLang="en-US" sz="2400" dirty="0" err="1">
                <a:solidFill>
                  <a:schemeClr val="accent2"/>
                </a:solidFill>
                <a:uFillTx/>
                <a:latin typeface="Times New Roman" pitchFamily="18" charset="0"/>
              </a:rPr>
              <a:t>SNum</a:t>
            </a:r>
            <a:r>
              <a:rPr lang="en-US" altLang="en-US" sz="2400" dirty="0">
                <a:solidFill>
                  <a:schemeClr val="accent2"/>
                </a:solidFill>
                <a:uFillTx/>
                <a:latin typeface="Times New Roman" pitchFamily="18" charset="0"/>
              </a:rPr>
              <a:t>, </a:t>
            </a:r>
            <a:r>
              <a:rPr lang="en-US" altLang="en-US" sz="2400" dirty="0" err="1">
                <a:solidFill>
                  <a:schemeClr val="accent2"/>
                </a:solidFill>
                <a:uFillTx/>
                <a:latin typeface="Times New Roman" pitchFamily="18" charset="0"/>
              </a:rPr>
              <a:t>Pnum</a:t>
            </a:r>
            <a:r>
              <a:rPr lang="en-US" altLang="en-US" sz="2400" dirty="0">
                <a:solidFill>
                  <a:schemeClr val="accent2"/>
                </a:solidFill>
                <a:uFillTx/>
                <a:latin typeface="Times New Roman" pitchFamily="18" charset="0"/>
              </a:rPr>
              <a:t>, </a:t>
            </a:r>
            <a:r>
              <a:rPr lang="en-US" altLang="en-US" sz="2400" dirty="0" err="1">
                <a:solidFill>
                  <a:schemeClr val="accent2"/>
                </a:solidFill>
                <a:uFillTx/>
                <a:latin typeface="Times New Roman" pitchFamily="18" charset="0"/>
              </a:rPr>
              <a:t>DeptNum</a:t>
            </a:r>
            <a:r>
              <a:rPr lang="en-US" altLang="en-US" sz="2400" dirty="0">
                <a:solidFill>
                  <a:schemeClr val="accent2"/>
                </a:solidFill>
                <a:uFillTx/>
                <a:latin typeface="Times New Roman" pitchFamily="18" charset="0"/>
              </a:rPr>
              <a:t>, </a:t>
            </a:r>
            <a:r>
              <a:rPr lang="en-US" altLang="en-US" sz="2400" dirty="0" err="1">
                <a:solidFill>
                  <a:schemeClr val="accent2"/>
                </a:solidFill>
                <a:uFillTx/>
                <a:latin typeface="Times New Roman" pitchFamily="18" charset="0"/>
              </a:rPr>
              <a:t>Qty</a:t>
            </a:r>
            <a:r>
              <a:rPr lang="en-US" altLang="en-US" sz="2400" dirty="0">
                <a:solidFill>
                  <a:schemeClr val="accent2"/>
                </a:solidFill>
                <a:uFillTx/>
                <a:latin typeface="Times New Roman" pitchFamily="18" charset="0"/>
              </a:rPr>
              <a:t>)</a:t>
            </a:r>
          </a:p>
          <a:p>
            <a:pPr eaLnBrk="1" hangingPunct="1">
              <a:lnSpc>
                <a:spcPct val="90000"/>
              </a:lnSpc>
              <a:spcAft>
                <a:spcPct val="20000"/>
              </a:spcAft>
              <a:buFontTx/>
              <a:buNone/>
            </a:pPr>
            <a:r>
              <a:rPr lang="en-US" altLang="en-US" sz="2400" dirty="0">
                <a:solidFill>
                  <a:schemeClr val="accent2"/>
                </a:solidFill>
                <a:uFillTx/>
                <a:latin typeface="Times New Roman" pitchFamily="18" charset="0"/>
              </a:rPr>
              <a:t>	Supply</a:t>
            </a:r>
            <a:r>
              <a:rPr lang="en-US" altLang="en-US" sz="2400" baseline="-34000" dirty="0">
                <a:solidFill>
                  <a:schemeClr val="accent2"/>
                </a:solidFill>
                <a:uFillTx/>
                <a:latin typeface="Times New Roman" pitchFamily="18" charset="0"/>
              </a:rPr>
              <a:t>1</a:t>
            </a:r>
            <a:r>
              <a:rPr lang="en-US" altLang="en-US" sz="2400" dirty="0">
                <a:solidFill>
                  <a:schemeClr val="accent2"/>
                </a:solidFill>
                <a:uFillTx/>
                <a:latin typeface="Times New Roman" pitchFamily="18" charset="0"/>
              </a:rPr>
              <a:t> = Supply </a:t>
            </a:r>
            <a:r>
              <a:rPr lang="en-GB" altLang="en-US" sz="2400" dirty="0">
                <a:uFillTx/>
              </a:rPr>
              <a:t>⋉</a:t>
            </a:r>
            <a:r>
              <a:rPr lang="en-US" altLang="en-US" sz="2400" baseline="-34000" dirty="0" err="1">
                <a:solidFill>
                  <a:schemeClr val="accent2"/>
                </a:solidFill>
                <a:uFillTx/>
                <a:latin typeface="Times New Roman" pitchFamily="18" charset="0"/>
                <a:sym typeface="Symbol" pitchFamily="18" charset="2"/>
              </a:rPr>
              <a:t>SNum</a:t>
            </a:r>
            <a:r>
              <a:rPr lang="en-US" altLang="en-US" sz="2400" baseline="-34000" dirty="0">
                <a:solidFill>
                  <a:schemeClr val="accent2"/>
                </a:solidFill>
                <a:uFillTx/>
                <a:latin typeface="Times New Roman" pitchFamily="18" charset="0"/>
                <a:sym typeface="Symbol" pitchFamily="18" charset="2"/>
              </a:rPr>
              <a:t>=</a:t>
            </a:r>
            <a:r>
              <a:rPr lang="en-US" altLang="en-US" sz="2400" baseline="-34000" dirty="0" err="1">
                <a:solidFill>
                  <a:schemeClr val="accent2"/>
                </a:solidFill>
                <a:uFillTx/>
                <a:latin typeface="Times New Roman" pitchFamily="18" charset="0"/>
                <a:sym typeface="Symbol" pitchFamily="18" charset="2"/>
              </a:rPr>
              <a:t>SNum</a:t>
            </a:r>
            <a:r>
              <a:rPr lang="en-US" altLang="en-US" sz="2400" dirty="0">
                <a:solidFill>
                  <a:schemeClr val="accent2"/>
                </a:solidFill>
                <a:uFillTx/>
                <a:latin typeface="Times New Roman" pitchFamily="18" charset="0"/>
                <a:sym typeface="Symbol" pitchFamily="18" charset="2"/>
              </a:rPr>
              <a:t> Supplier</a:t>
            </a:r>
            <a:r>
              <a:rPr lang="en-US" altLang="en-US" sz="2400" baseline="-25000" dirty="0">
                <a:solidFill>
                  <a:schemeClr val="accent2"/>
                </a:solidFill>
                <a:uFillTx/>
                <a:latin typeface="Times New Roman" pitchFamily="18" charset="0"/>
                <a:sym typeface="Symbol" pitchFamily="18" charset="2"/>
              </a:rPr>
              <a:t>1</a:t>
            </a:r>
          </a:p>
          <a:p>
            <a:pPr eaLnBrk="1" hangingPunct="1">
              <a:lnSpc>
                <a:spcPct val="90000"/>
              </a:lnSpc>
              <a:spcAft>
                <a:spcPct val="20000"/>
              </a:spcAft>
              <a:buFontTx/>
              <a:buNone/>
            </a:pPr>
            <a:r>
              <a:rPr lang="en-US" altLang="en-US" sz="2400" dirty="0">
                <a:solidFill>
                  <a:schemeClr val="accent2"/>
                </a:solidFill>
                <a:uFillTx/>
                <a:latin typeface="Times New Roman" pitchFamily="18" charset="0"/>
                <a:sym typeface="Symbol" pitchFamily="18" charset="2"/>
              </a:rPr>
              <a:t>	Supply</a:t>
            </a:r>
            <a:r>
              <a:rPr lang="en-US" altLang="en-US" sz="2400" baseline="-34000" dirty="0">
                <a:solidFill>
                  <a:schemeClr val="accent2"/>
                </a:solidFill>
                <a:uFillTx/>
                <a:latin typeface="Times New Roman" pitchFamily="18" charset="0"/>
                <a:sym typeface="Symbol" pitchFamily="18" charset="2"/>
              </a:rPr>
              <a:t>2</a:t>
            </a:r>
            <a:r>
              <a:rPr lang="en-US" altLang="en-US" sz="2400" dirty="0">
                <a:solidFill>
                  <a:schemeClr val="accent2"/>
                </a:solidFill>
                <a:uFillTx/>
                <a:latin typeface="Times New Roman" pitchFamily="18" charset="0"/>
                <a:sym typeface="Symbol" pitchFamily="18" charset="2"/>
              </a:rPr>
              <a:t> = Supply </a:t>
            </a:r>
            <a:r>
              <a:rPr lang="en-GB" altLang="en-US" sz="2400" dirty="0">
                <a:uFillTx/>
              </a:rPr>
              <a:t>⋉</a:t>
            </a:r>
            <a:r>
              <a:rPr lang="en-US" altLang="en-US" sz="2400" baseline="-34000" dirty="0" err="1">
                <a:solidFill>
                  <a:schemeClr val="accent2"/>
                </a:solidFill>
                <a:uFillTx/>
                <a:latin typeface="Times New Roman" pitchFamily="18" charset="0"/>
                <a:sym typeface="Symbol" pitchFamily="18" charset="2"/>
              </a:rPr>
              <a:t>SNum</a:t>
            </a:r>
            <a:r>
              <a:rPr lang="en-US" altLang="en-US" sz="2400" baseline="-34000" dirty="0">
                <a:solidFill>
                  <a:schemeClr val="accent2"/>
                </a:solidFill>
                <a:uFillTx/>
                <a:latin typeface="Times New Roman" pitchFamily="18" charset="0"/>
                <a:sym typeface="Symbol" pitchFamily="18" charset="2"/>
              </a:rPr>
              <a:t>=</a:t>
            </a:r>
            <a:r>
              <a:rPr lang="en-US" altLang="en-US" sz="2400" baseline="-34000" dirty="0" err="1">
                <a:solidFill>
                  <a:schemeClr val="accent2"/>
                </a:solidFill>
                <a:uFillTx/>
                <a:latin typeface="Times New Roman" pitchFamily="18" charset="0"/>
                <a:sym typeface="Symbol" pitchFamily="18" charset="2"/>
              </a:rPr>
              <a:t>SNum</a:t>
            </a:r>
            <a:r>
              <a:rPr lang="en-US" altLang="en-US" sz="2400" dirty="0">
                <a:solidFill>
                  <a:schemeClr val="accent2"/>
                </a:solidFill>
                <a:uFillTx/>
                <a:latin typeface="Times New Roman" pitchFamily="18" charset="0"/>
                <a:sym typeface="Symbol" pitchFamily="18" charset="2"/>
              </a:rPr>
              <a:t> Supplier</a:t>
            </a:r>
            <a:r>
              <a:rPr lang="en-US" altLang="en-US" sz="2400" baseline="-25000" dirty="0">
                <a:solidFill>
                  <a:schemeClr val="accent2"/>
                </a:solidFill>
                <a:uFillTx/>
                <a:latin typeface="Times New Roman" pitchFamily="18" charset="0"/>
                <a:sym typeface="Symbol" pitchFamily="18" charset="2"/>
              </a:rPr>
              <a:t>2</a:t>
            </a:r>
          </a:p>
          <a:p>
            <a:pPr eaLnBrk="1" hangingPunct="1">
              <a:lnSpc>
                <a:spcPct val="90000"/>
              </a:lnSpc>
              <a:spcAft>
                <a:spcPct val="20000"/>
              </a:spcAft>
              <a:buFontTx/>
              <a:buNone/>
            </a:pPr>
            <a:endParaRPr lang="en-US" altLang="en-US" sz="2400" baseline="-25000" dirty="0">
              <a:solidFill>
                <a:schemeClr val="accent2"/>
              </a:solidFill>
              <a:uFillTx/>
              <a:latin typeface="Times New Roman" pitchFamily="18" charset="0"/>
              <a:sym typeface="Symbol" pitchFamily="18" charset="2"/>
            </a:endParaRPr>
          </a:p>
          <a:p>
            <a:pPr eaLnBrk="1" hangingPunct="1">
              <a:lnSpc>
                <a:spcPct val="50000"/>
              </a:lnSpc>
              <a:spcAft>
                <a:spcPct val="20000"/>
              </a:spcAft>
            </a:pPr>
            <a:r>
              <a:rPr lang="en-GB" altLang="en-US" sz="2400" dirty="0">
                <a:uFillTx/>
              </a:rPr>
              <a:t>⋉</a:t>
            </a:r>
            <a:r>
              <a:rPr lang="en-US" altLang="en-US" sz="2400" dirty="0">
                <a:uFillTx/>
                <a:sym typeface="Symbol" pitchFamily="18" charset="2"/>
              </a:rPr>
              <a:t> is the semi-join operation</a:t>
            </a:r>
          </a:p>
          <a:p>
            <a:pPr eaLnBrk="1" hangingPunct="1">
              <a:lnSpc>
                <a:spcPct val="90000"/>
              </a:lnSpc>
            </a:pPr>
            <a:r>
              <a:rPr lang="en-US" altLang="en-US" sz="2400" dirty="0">
                <a:uFillTx/>
                <a:sym typeface="Symbol" pitchFamily="18" charset="2"/>
              </a:rPr>
              <a:t>The predicates defining derived horizontal fragments are:</a:t>
            </a:r>
            <a:br>
              <a:rPr lang="en-US" altLang="en-US" sz="2400" dirty="0">
                <a:uFillTx/>
                <a:sym typeface="Symbol" pitchFamily="18" charset="2"/>
              </a:rPr>
            </a:br>
            <a:r>
              <a:rPr lang="en-US" altLang="en-US" sz="2400" dirty="0">
                <a:uFillTx/>
                <a:sym typeface="Symbol" pitchFamily="18" charset="2"/>
              </a:rPr>
              <a:t>	</a:t>
            </a:r>
            <a:r>
              <a:rPr lang="en-US" altLang="en-US" sz="2000" dirty="0" err="1">
                <a:solidFill>
                  <a:schemeClr val="accent2"/>
                </a:solidFill>
                <a:uFillTx/>
                <a:latin typeface="Times New Roman" pitchFamily="18" charset="0"/>
                <a:sym typeface="Symbol" pitchFamily="18" charset="2"/>
              </a:rPr>
              <a:t>Supply.SNum</a:t>
            </a:r>
            <a:r>
              <a:rPr lang="en-US" altLang="en-US" sz="2000" dirty="0">
                <a:solidFill>
                  <a:schemeClr val="accent2"/>
                </a:solidFill>
                <a:uFillTx/>
                <a:latin typeface="Times New Roman" pitchFamily="18" charset="0"/>
                <a:sym typeface="Symbol" pitchFamily="18" charset="2"/>
              </a:rPr>
              <a:t>=</a:t>
            </a:r>
            <a:r>
              <a:rPr lang="en-US" altLang="en-US" sz="2000" dirty="0" err="1">
                <a:solidFill>
                  <a:schemeClr val="accent2"/>
                </a:solidFill>
                <a:uFillTx/>
                <a:latin typeface="Times New Roman" pitchFamily="18" charset="0"/>
                <a:sym typeface="Symbol" pitchFamily="18" charset="2"/>
              </a:rPr>
              <a:t>Supplier.SNum</a:t>
            </a:r>
            <a:r>
              <a:rPr lang="en-US" altLang="en-US" sz="2000" dirty="0">
                <a:solidFill>
                  <a:schemeClr val="accent2"/>
                </a:solidFill>
                <a:uFillTx/>
                <a:latin typeface="Times New Roman" pitchFamily="18" charset="0"/>
                <a:sym typeface="Symbol" pitchFamily="18" charset="2"/>
              </a:rPr>
              <a:t> and Supplier. City = “London“</a:t>
            </a:r>
            <a:br>
              <a:rPr lang="en-US" altLang="en-US" sz="2000" dirty="0">
                <a:solidFill>
                  <a:schemeClr val="accent2"/>
                </a:solidFill>
                <a:uFillTx/>
                <a:latin typeface="Times New Roman" pitchFamily="18" charset="0"/>
                <a:sym typeface="Symbol" pitchFamily="18" charset="2"/>
              </a:rPr>
            </a:br>
            <a:r>
              <a:rPr lang="en-US" altLang="en-US" sz="2000" dirty="0">
                <a:solidFill>
                  <a:schemeClr val="accent2"/>
                </a:solidFill>
                <a:uFillTx/>
                <a:latin typeface="Times New Roman" pitchFamily="18" charset="0"/>
                <a:sym typeface="Symbol" pitchFamily="18" charset="2"/>
              </a:rPr>
              <a:t>	</a:t>
            </a:r>
            <a:r>
              <a:rPr lang="en-US" altLang="en-US" sz="2000" dirty="0" err="1">
                <a:solidFill>
                  <a:schemeClr val="accent2"/>
                </a:solidFill>
                <a:uFillTx/>
                <a:latin typeface="Times New Roman" pitchFamily="18" charset="0"/>
                <a:sym typeface="Symbol" pitchFamily="18" charset="2"/>
              </a:rPr>
              <a:t>Supply.SNum</a:t>
            </a:r>
            <a:r>
              <a:rPr lang="en-US" altLang="en-US" sz="2000" dirty="0">
                <a:solidFill>
                  <a:schemeClr val="accent2"/>
                </a:solidFill>
                <a:uFillTx/>
                <a:latin typeface="Times New Roman" pitchFamily="18" charset="0"/>
                <a:sym typeface="Symbol" pitchFamily="18" charset="2"/>
              </a:rPr>
              <a:t> = </a:t>
            </a:r>
            <a:r>
              <a:rPr lang="en-US" altLang="en-US" sz="2000" dirty="0" err="1">
                <a:solidFill>
                  <a:schemeClr val="accent2"/>
                </a:solidFill>
                <a:uFillTx/>
                <a:latin typeface="Times New Roman" pitchFamily="18" charset="0"/>
                <a:sym typeface="Symbol" pitchFamily="18" charset="2"/>
              </a:rPr>
              <a:t>Supplier.SNum</a:t>
            </a:r>
            <a:r>
              <a:rPr lang="en-US" altLang="en-US" sz="2000" dirty="0">
                <a:solidFill>
                  <a:schemeClr val="accent2"/>
                </a:solidFill>
                <a:uFillTx/>
                <a:latin typeface="Times New Roman" pitchFamily="18" charset="0"/>
                <a:sym typeface="Symbol" pitchFamily="18" charset="2"/>
              </a:rPr>
              <a:t> and Supplier. City = “Cardiff"</a:t>
            </a:r>
            <a:endParaRPr lang="en-US" altLang="en-US" sz="2000" dirty="0">
              <a:solidFill>
                <a:schemeClr val="accent2"/>
              </a:solidFill>
              <a:uFillTx/>
              <a:latin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30</a:t>
            </a:fld>
            <a:endParaRPr lang="en-US">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uFillTx/>
              </a:defRPr>
            </a:pPr>
            <a:r>
              <a:rPr lang="en-US" altLang="en-US">
                <a:uFillTx/>
              </a:rPr>
              <a:t>Vertical Fragmentation</a:t>
            </a:r>
          </a:p>
        </p:txBody>
      </p:sp>
      <p:sp>
        <p:nvSpPr>
          <p:cNvPr id="6147" name="Rectangle 3"/>
          <p:cNvSpPr>
            <a:spLocks noGrp="1" noChangeArrowheads="1"/>
          </p:cNvSpPr>
          <p:nvPr>
            <p:ph idx="1"/>
          </p:nvPr>
        </p:nvSpPr>
        <p:spPr/>
        <p:txBody>
          <a:bodyPr rtlCol="0">
            <a:normAutofit fontScale="92500" lnSpcReduction="20000"/>
          </a:bodyPr>
          <a:lstStyle/>
          <a:p>
            <a:pPr eaLnBrk="1" fontAlgn="auto" hangingPunct="1">
              <a:lnSpc>
                <a:spcPct val="80000"/>
              </a:lnSpc>
              <a:spcAft>
                <a:spcPts val="0"/>
              </a:spcAft>
              <a:defRPr>
                <a:uFillTx/>
              </a:defRPr>
            </a:pPr>
            <a:r>
              <a:rPr lang="en-US" altLang="en-US" sz="2400" dirty="0">
                <a:uFillTx/>
              </a:rPr>
              <a:t>The vertical fragmentation of a global relation is the subdivision of its attributes into groups</a:t>
            </a:r>
          </a:p>
          <a:p>
            <a:pPr eaLnBrk="1" fontAlgn="auto" hangingPunct="1">
              <a:lnSpc>
                <a:spcPct val="80000"/>
              </a:lnSpc>
              <a:spcAft>
                <a:spcPts val="0"/>
              </a:spcAft>
              <a:defRPr>
                <a:uFillTx/>
              </a:defRPr>
            </a:pPr>
            <a:r>
              <a:rPr lang="en-US" altLang="en-US" sz="2400" dirty="0">
                <a:uFillTx/>
              </a:rPr>
              <a:t>Fragments are obtained by projecting the global relation over each group</a:t>
            </a:r>
          </a:p>
          <a:p>
            <a:pPr eaLnBrk="1" fontAlgn="auto" hangingPunct="1">
              <a:lnSpc>
                <a:spcPct val="80000"/>
              </a:lnSpc>
              <a:spcAft>
                <a:spcPts val="0"/>
              </a:spcAft>
              <a:defRPr>
                <a:uFillTx/>
              </a:defRPr>
            </a:pPr>
            <a:r>
              <a:rPr lang="en-US" altLang="en-US" sz="2400" dirty="0">
                <a:uFillTx/>
              </a:rPr>
              <a:t>Example:</a:t>
            </a:r>
            <a:br>
              <a:rPr lang="en-US" altLang="en-US" sz="2400" dirty="0">
                <a:uFillTx/>
              </a:rPr>
            </a:br>
            <a:r>
              <a:rPr lang="en-US" altLang="en-US" sz="2400" dirty="0">
                <a:solidFill>
                  <a:schemeClr val="accent2"/>
                </a:solidFill>
                <a:uFillTx/>
                <a:latin typeface="Times New Roman" pitchFamily="18" charset="0"/>
              </a:rPr>
              <a:t>Employee(</a:t>
            </a:r>
            <a:r>
              <a:rPr lang="en-US" altLang="en-US" sz="2400" dirty="0" err="1">
                <a:solidFill>
                  <a:schemeClr val="accent2"/>
                </a:solidFill>
                <a:uFillTx/>
                <a:latin typeface="Times New Roman" pitchFamily="18" charset="0"/>
              </a:rPr>
              <a:t>ENum</a:t>
            </a:r>
            <a:r>
              <a:rPr lang="en-US" altLang="en-US" sz="2400" dirty="0">
                <a:solidFill>
                  <a:schemeClr val="accent2"/>
                </a:solidFill>
                <a:uFillTx/>
                <a:latin typeface="Times New Roman" pitchFamily="18" charset="0"/>
              </a:rPr>
              <a:t>, Name, Sal, Tax, </a:t>
            </a:r>
            <a:r>
              <a:rPr lang="en-US" altLang="en-US" sz="2400" dirty="0" err="1">
                <a:solidFill>
                  <a:schemeClr val="accent2"/>
                </a:solidFill>
                <a:uFillTx/>
                <a:latin typeface="Times New Roman" pitchFamily="18" charset="0"/>
              </a:rPr>
              <a:t>Mnum</a:t>
            </a:r>
            <a:r>
              <a:rPr lang="en-US" altLang="en-US" sz="2400" dirty="0">
                <a:solidFill>
                  <a:schemeClr val="accent2"/>
                </a:solidFill>
                <a:uFillTx/>
                <a:latin typeface="Times New Roman" pitchFamily="18" charset="0"/>
              </a:rPr>
              <a:t>, </a:t>
            </a:r>
            <a:r>
              <a:rPr lang="en-US" altLang="en-US" sz="2400" dirty="0" err="1">
                <a:solidFill>
                  <a:schemeClr val="accent2"/>
                </a:solidFill>
                <a:uFillTx/>
                <a:latin typeface="Times New Roman" pitchFamily="18" charset="0"/>
              </a:rPr>
              <a:t>DNum</a:t>
            </a:r>
            <a:r>
              <a:rPr lang="en-US" altLang="en-US" sz="2400" dirty="0">
                <a:solidFill>
                  <a:schemeClr val="accent2"/>
                </a:solidFill>
                <a:uFillTx/>
                <a:latin typeface="Times New Roman" pitchFamily="18" charset="0"/>
              </a:rPr>
              <a:t>)</a:t>
            </a:r>
          </a:p>
          <a:p>
            <a:pPr eaLnBrk="1" fontAlgn="auto" hangingPunct="1">
              <a:lnSpc>
                <a:spcPct val="80000"/>
              </a:lnSpc>
              <a:spcAft>
                <a:spcPts val="0"/>
              </a:spcAft>
              <a:defRPr>
                <a:uFillTx/>
              </a:defRPr>
            </a:pPr>
            <a:r>
              <a:rPr lang="en-US" altLang="en-US" sz="2400" dirty="0">
                <a:uFillTx/>
              </a:rPr>
              <a:t>The vertical fragmentation can be:</a:t>
            </a:r>
          </a:p>
          <a:p>
            <a:pPr eaLnBrk="1" fontAlgn="auto" hangingPunct="1">
              <a:lnSpc>
                <a:spcPct val="80000"/>
              </a:lnSpc>
              <a:spcAft>
                <a:spcPct val="20000"/>
              </a:spcAft>
              <a:buFontTx/>
              <a:buNone/>
              <a:defRPr>
                <a:uFillTx/>
              </a:defRPr>
            </a:pPr>
            <a:r>
              <a:rPr lang="en-US" altLang="en-US" sz="2400" dirty="0">
                <a:uFillTx/>
              </a:rPr>
              <a:t>	</a:t>
            </a:r>
            <a:r>
              <a:rPr lang="en-US" altLang="en-US" sz="2400" dirty="0">
                <a:solidFill>
                  <a:schemeClr val="accent2"/>
                </a:solidFill>
                <a:uFillTx/>
                <a:latin typeface="Times New Roman" pitchFamily="18" charset="0"/>
              </a:rPr>
              <a:t>Employee</a:t>
            </a:r>
            <a:r>
              <a:rPr lang="en-US" altLang="en-US" sz="2400" baseline="-34000" dirty="0">
                <a:solidFill>
                  <a:schemeClr val="accent2"/>
                </a:solidFill>
                <a:uFillTx/>
                <a:latin typeface="Times New Roman" pitchFamily="18" charset="0"/>
              </a:rPr>
              <a:t>1</a:t>
            </a:r>
            <a:r>
              <a:rPr lang="en-US" altLang="en-US" sz="2400" dirty="0">
                <a:solidFill>
                  <a:schemeClr val="accent2"/>
                </a:solidFill>
                <a:uFillTx/>
                <a:latin typeface="Times New Roman" pitchFamily="18" charset="0"/>
              </a:rPr>
              <a:t> = </a:t>
            </a:r>
            <a:r>
              <a:rPr lang="en-US" altLang="en-US" sz="2400" dirty="0">
                <a:solidFill>
                  <a:schemeClr val="accent2"/>
                </a:solidFill>
                <a:uFillTx/>
                <a:latin typeface="Times New Roman" pitchFamily="18" charset="0"/>
                <a:sym typeface="Symbol" pitchFamily="18" charset="2"/>
              </a:rPr>
              <a:t></a:t>
            </a:r>
            <a:r>
              <a:rPr lang="en-US" altLang="en-US" sz="2400" baseline="-25000" dirty="0" err="1">
                <a:solidFill>
                  <a:schemeClr val="accent2"/>
                </a:solidFill>
                <a:uFillTx/>
                <a:latin typeface="Times New Roman" pitchFamily="18" charset="0"/>
                <a:sym typeface="Symbol" pitchFamily="18" charset="2"/>
              </a:rPr>
              <a:t>Enum,Name,Mnum,DNum</a:t>
            </a:r>
            <a:r>
              <a:rPr lang="en-US" altLang="en-US" sz="2400" dirty="0">
                <a:solidFill>
                  <a:schemeClr val="accent2"/>
                </a:solidFill>
                <a:uFillTx/>
                <a:latin typeface="Times New Roman" pitchFamily="18" charset="0"/>
                <a:sym typeface="Symbol" pitchFamily="18" charset="2"/>
              </a:rPr>
              <a:t> Employee</a:t>
            </a:r>
          </a:p>
          <a:p>
            <a:pPr eaLnBrk="1" fontAlgn="auto" hangingPunct="1">
              <a:lnSpc>
                <a:spcPct val="80000"/>
              </a:lnSpc>
              <a:spcAft>
                <a:spcPct val="20000"/>
              </a:spcAft>
              <a:buFontTx/>
              <a:buNone/>
              <a:defRPr>
                <a:uFillTx/>
              </a:defRPr>
            </a:pPr>
            <a:r>
              <a:rPr lang="en-US" altLang="en-US" sz="2400" dirty="0">
                <a:solidFill>
                  <a:schemeClr val="accent2"/>
                </a:solidFill>
                <a:uFillTx/>
                <a:latin typeface="Times New Roman" pitchFamily="18" charset="0"/>
                <a:sym typeface="Symbol" pitchFamily="18" charset="2"/>
              </a:rPr>
              <a:t>	Employee</a:t>
            </a:r>
            <a:r>
              <a:rPr lang="en-US" altLang="en-US" sz="2400" baseline="-34000" dirty="0">
                <a:solidFill>
                  <a:schemeClr val="accent2"/>
                </a:solidFill>
                <a:uFillTx/>
                <a:latin typeface="Times New Roman" pitchFamily="18" charset="0"/>
                <a:sym typeface="Symbol" pitchFamily="18" charset="2"/>
              </a:rPr>
              <a:t>2</a:t>
            </a:r>
            <a:r>
              <a:rPr lang="en-US" altLang="en-US" sz="2400" dirty="0">
                <a:solidFill>
                  <a:schemeClr val="accent2"/>
                </a:solidFill>
                <a:uFillTx/>
                <a:latin typeface="Times New Roman" pitchFamily="18" charset="0"/>
                <a:sym typeface="Symbol" pitchFamily="18" charset="2"/>
              </a:rPr>
              <a:t> = </a:t>
            </a:r>
            <a:r>
              <a:rPr lang="en-US" altLang="en-US" sz="2400" baseline="-25000" dirty="0" err="1">
                <a:solidFill>
                  <a:schemeClr val="accent2"/>
                </a:solidFill>
                <a:uFillTx/>
                <a:latin typeface="Times New Roman" pitchFamily="18" charset="0"/>
                <a:sym typeface="Symbol" pitchFamily="18" charset="2"/>
              </a:rPr>
              <a:t>Enum,Sal,Tax</a:t>
            </a:r>
            <a:r>
              <a:rPr lang="en-US" altLang="en-US" sz="2400" dirty="0">
                <a:solidFill>
                  <a:schemeClr val="accent2"/>
                </a:solidFill>
                <a:uFillTx/>
                <a:latin typeface="Times New Roman" pitchFamily="18" charset="0"/>
                <a:sym typeface="Symbol" pitchFamily="18" charset="2"/>
              </a:rPr>
              <a:t> Employee</a:t>
            </a:r>
          </a:p>
          <a:p>
            <a:pPr eaLnBrk="1" fontAlgn="auto" hangingPunct="1">
              <a:lnSpc>
                <a:spcPct val="80000"/>
              </a:lnSpc>
              <a:spcAft>
                <a:spcPts val="0"/>
              </a:spcAft>
              <a:defRPr>
                <a:uFillTx/>
              </a:defRPr>
            </a:pPr>
            <a:r>
              <a:rPr lang="en-US" altLang="en-US" sz="2400" dirty="0">
                <a:uFillTx/>
                <a:sym typeface="Symbol" pitchFamily="18" charset="2"/>
              </a:rPr>
              <a:t>Reconstruction:</a:t>
            </a:r>
          </a:p>
          <a:p>
            <a:pPr eaLnBrk="1" fontAlgn="auto" hangingPunct="1">
              <a:lnSpc>
                <a:spcPct val="80000"/>
              </a:lnSpc>
              <a:spcAft>
                <a:spcPts val="0"/>
              </a:spcAft>
              <a:buFontTx/>
              <a:buNone/>
              <a:defRPr>
                <a:uFillTx/>
              </a:defRPr>
            </a:pPr>
            <a:r>
              <a:rPr lang="en-US" altLang="en-US" sz="2400" dirty="0">
                <a:solidFill>
                  <a:srgbClr val="FF0000"/>
                </a:solidFill>
                <a:uFillTx/>
                <a:sym typeface="Symbol" pitchFamily="18" charset="2"/>
              </a:rPr>
              <a:t>	</a:t>
            </a:r>
            <a:r>
              <a:rPr lang="en-US" altLang="en-US" sz="2400" dirty="0">
                <a:solidFill>
                  <a:schemeClr val="accent2"/>
                </a:solidFill>
                <a:uFillTx/>
                <a:latin typeface="Times New Roman" pitchFamily="18" charset="0"/>
                <a:sym typeface="Symbol" pitchFamily="18" charset="2"/>
              </a:rPr>
              <a:t>Employee = Employee</a:t>
            </a:r>
            <a:r>
              <a:rPr lang="en-US" altLang="en-US" sz="2400" baseline="-25000" dirty="0">
                <a:solidFill>
                  <a:schemeClr val="accent2"/>
                </a:solidFill>
                <a:uFillTx/>
                <a:latin typeface="Times New Roman" pitchFamily="18" charset="0"/>
                <a:sym typeface="Symbol" pitchFamily="18" charset="2"/>
              </a:rPr>
              <a:t>1</a:t>
            </a:r>
            <a:r>
              <a:rPr lang="en-US" altLang="en-US" sz="2400" dirty="0">
                <a:solidFill>
                  <a:schemeClr val="accent2"/>
                </a:solidFill>
                <a:uFillTx/>
                <a:latin typeface="Times New Roman" pitchFamily="18" charset="0"/>
                <a:sym typeface="Symbol" pitchFamily="18" charset="2"/>
              </a:rPr>
              <a:t> </a:t>
            </a:r>
            <a:r>
              <a:rPr lang="en-GB" sz="2400" dirty="0">
                <a:uFillTx/>
              </a:rPr>
              <a:t>⋈</a:t>
            </a:r>
            <a:r>
              <a:rPr lang="en-US" altLang="en-US" sz="2400" dirty="0">
                <a:solidFill>
                  <a:schemeClr val="accent2"/>
                </a:solidFill>
                <a:uFillTx/>
                <a:latin typeface="Times New Roman" pitchFamily="18" charset="0"/>
                <a:sym typeface="Wingdings 3" pitchFamily="18" charset="2"/>
              </a:rPr>
              <a:t> Employee</a:t>
            </a:r>
            <a:r>
              <a:rPr lang="en-US" altLang="en-US" sz="2400" baseline="-25000" dirty="0">
                <a:solidFill>
                  <a:schemeClr val="accent2"/>
                </a:solidFill>
                <a:uFillTx/>
                <a:latin typeface="Times New Roman" pitchFamily="18" charset="0"/>
                <a:sym typeface="Wingdings 3" pitchFamily="18" charset="2"/>
              </a:rPr>
              <a:t>2</a:t>
            </a:r>
            <a:endParaRPr lang="en-US" altLang="en-US" sz="2400" dirty="0">
              <a:solidFill>
                <a:schemeClr val="accent2"/>
              </a:solidFill>
              <a:uFillTx/>
              <a:latin typeface="Times New Roman" pitchFamily="18" charset="0"/>
              <a:sym typeface="Symbol" pitchFamily="18" charset="2"/>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uFillTx/>
              </a:rPr>
              <a:pPr/>
              <a:t>31</a:t>
            </a:fld>
            <a:endParaRPr lang="en-US">
              <a:uFillTx/>
            </a:endParaRPr>
          </a:p>
        </p:txBody>
      </p:sp>
      <p:sp>
        <p:nvSpPr>
          <p:cNvPr id="14340" name="Rectangle 4"/>
          <p:cNvSpPr>
            <a:spLocks noChangeArrowheads="1"/>
          </p:cNvSpPr>
          <p:nvPr/>
        </p:nvSpPr>
        <p:spPr bwMode="auto">
          <a:xfrm>
            <a:off x="5994400" y="4591050"/>
            <a:ext cx="1274763" cy="992188"/>
          </a:xfrm>
          <a:prstGeom prst="rect">
            <a:avLst/>
          </a:prstGeom>
          <a:solidFill>
            <a:srgbClr val="A9F5CB"/>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4341" name="Rectangle 5"/>
          <p:cNvSpPr>
            <a:spLocks noChangeArrowheads="1"/>
          </p:cNvSpPr>
          <p:nvPr/>
        </p:nvSpPr>
        <p:spPr bwMode="auto">
          <a:xfrm>
            <a:off x="7785100" y="4343400"/>
            <a:ext cx="287338" cy="1387475"/>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4342" name="Rectangle 6"/>
          <p:cNvSpPr>
            <a:spLocks noChangeArrowheads="1"/>
          </p:cNvSpPr>
          <p:nvPr/>
        </p:nvSpPr>
        <p:spPr bwMode="auto">
          <a:xfrm>
            <a:off x="8255000" y="4343400"/>
            <a:ext cx="287338" cy="1387475"/>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4343" name="Rectangle 7"/>
          <p:cNvSpPr>
            <a:spLocks noChangeArrowheads="1"/>
          </p:cNvSpPr>
          <p:nvPr/>
        </p:nvSpPr>
        <p:spPr bwMode="auto">
          <a:xfrm>
            <a:off x="8704263" y="4343400"/>
            <a:ext cx="287337" cy="1387475"/>
          </a:xfrm>
          <a:prstGeom prst="rect">
            <a:avLst/>
          </a:prstGeom>
          <a:solidFill>
            <a:srgbClr val="F8ACA6"/>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
        <p:nvSpPr>
          <p:cNvPr id="14344" name="AutoShape 8"/>
          <p:cNvSpPr>
            <a:spLocks noChangeArrowheads="1"/>
          </p:cNvSpPr>
          <p:nvPr/>
        </p:nvSpPr>
        <p:spPr bwMode="auto">
          <a:xfrm>
            <a:off x="7383463" y="5005388"/>
            <a:ext cx="334962" cy="247650"/>
          </a:xfrm>
          <a:prstGeom prst="rightArrow">
            <a:avLst>
              <a:gd name="adj1" fmla="val 50000"/>
              <a:gd name="adj2" fmla="val 33814"/>
            </a:avLst>
          </a:prstGeom>
          <a:solidFill>
            <a:srgbClr val="F1ECAD"/>
          </a:solidFill>
          <a:ln w="12700">
            <a:solidFill>
              <a:schemeClr val="tx1"/>
            </a:solidFill>
            <a:miter lim="800000"/>
            <a:headEnd type="none" w="sm" len="sm"/>
            <a:tailEnd type="none" w="sm" len="sm"/>
          </a:ln>
          <a:effectLst/>
        </p:spPr>
        <p:txBody>
          <a:bodyPr wrap="none" anchor="ctr"/>
          <a:lstStyle>
            <a:lvl1pPr eaLnBrk="0" hangingPunct="0">
              <a:spcBef>
                <a:spcPts val="800"/>
              </a:spcBef>
              <a:buFont typeface="Arial" pitchFamily="34" charset="0"/>
              <a:defRPr sz="1600" b="1">
                <a:solidFill>
                  <a:schemeClr val="tx1"/>
                </a:solidFill>
                <a:uFillTx/>
                <a:latin typeface="Franklin Gothic Book" pitchFamily="34" charset="0"/>
              </a:defRPr>
            </a:lvl1pPr>
            <a:lvl2pPr marL="742950" indent="-28575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2pPr>
            <a:lvl3pPr marL="11430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3pPr>
            <a:lvl4pPr marL="16002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4pPr>
            <a:lvl5pPr marL="2057400" indent="-228600" eaLnBrk="0" hangingPunct="0">
              <a:spcBef>
                <a:spcPts val="300"/>
              </a:spcBef>
              <a:buClr>
                <a:schemeClr val="accent2"/>
              </a:buClr>
              <a:buFont typeface="Wingdings" pitchFamily="2" charset="2"/>
              <a:buChar char="§"/>
              <a:defRPr sz="1600">
                <a:solidFill>
                  <a:schemeClr val="tx1"/>
                </a:solidFill>
                <a:uFillTx/>
                <a:latin typeface="Franklin Gothic Book" pitchFamily="34" charset="0"/>
              </a:defRPr>
            </a:lvl5pPr>
            <a:lvl6pPr marL="25146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6pPr>
            <a:lvl7pPr marL="29718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7pPr>
            <a:lvl8pPr marL="34290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8pPr>
            <a:lvl9pPr marL="3886200" indent="-228600" eaLnBrk="0" fontAlgn="base" hangingPunct="0">
              <a:spcBef>
                <a:spcPts val="300"/>
              </a:spcBef>
              <a:spcAft>
                <a:spcPct val="0"/>
              </a:spcAft>
              <a:buClr>
                <a:schemeClr val="accent2"/>
              </a:buClr>
              <a:buFont typeface="Wingdings" pitchFamily="2" charset="2"/>
              <a:buChar char="§"/>
              <a:defRPr sz="1600">
                <a:solidFill>
                  <a:schemeClr val="tx1"/>
                </a:solidFill>
                <a:uFillTx/>
                <a:latin typeface="Franklin Gothic Book" pitchFamily="34" charset="0"/>
              </a:defRPr>
            </a:lvl9pPr>
          </a:lstStyle>
          <a:p>
            <a:pPr eaLnBrk="1" hangingPunct="1">
              <a:spcBef>
                <a:spcPct val="0"/>
              </a:spcBef>
              <a:buFontTx/>
              <a:buNone/>
            </a:pPr>
            <a:endParaRPr lang="en-US" altLang="en-US" sz="1800" b="0">
              <a:uFillTx/>
              <a:latin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663" y="1001714"/>
            <a:ext cx="7772400" cy="1470025"/>
          </a:xfrm>
        </p:spPr>
        <p:txBody>
          <a:bodyPr/>
          <a:lstStyle/>
          <a:p>
            <a:r>
              <a:rPr lang="en-US" sz="4800" dirty="0">
                <a:uFillTx/>
              </a:rPr>
              <a:t>Big Data</a:t>
            </a:r>
            <a:endParaRPr lang="en-GB" sz="4800" dirty="0">
              <a:uFillTx/>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uFillTx/>
              </a:rPr>
              <a:pPr/>
              <a:t>32</a:t>
            </a:fld>
            <a:endParaRPr lang="en-US">
              <a:uFillTx/>
            </a:endParaRPr>
          </a:p>
        </p:txBody>
      </p:sp>
      <p:pic>
        <p:nvPicPr>
          <p:cNvPr id="4" name="Picture 7" descr="V3_3_2"/>
          <p:cNvPicPr>
            <a:picLocks noChangeAspect="1" noChangeArrowheads="1"/>
          </p:cNvPicPr>
          <p:nvPr/>
        </p:nvPicPr>
        <p:blipFill>
          <a:blip r:embed="rId2" cstate="print"/>
          <a:srcRect r="6102"/>
          <a:stretch>
            <a:fillRect/>
          </a:stretch>
        </p:blipFill>
        <p:spPr bwMode="auto">
          <a:xfrm>
            <a:off x="2079625" y="2055813"/>
            <a:ext cx="4616450" cy="4275137"/>
          </a:xfrm>
          <a:prstGeom prst="rect">
            <a:avLst/>
          </a:prstGeom>
          <a:noFill/>
          <a:ln w="9525">
            <a:noFill/>
            <a:miter lim="800000"/>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uFillTx/>
              </a:rPr>
              <a:pPr/>
              <a:t>33</a:t>
            </a:fld>
            <a:endParaRPr lang="en-US">
              <a:uFillTx/>
            </a:endParaRPr>
          </a:p>
        </p:txBody>
      </p:sp>
      <p:sp>
        <p:nvSpPr>
          <p:cNvPr id="1325058" name="Title 1"/>
          <p:cNvSpPr>
            <a:spLocks noGrp="1"/>
          </p:cNvSpPr>
          <p:nvPr>
            <p:ph type="title" idx="4294967295"/>
          </p:nvPr>
        </p:nvSpPr>
        <p:spPr>
          <a:xfrm>
            <a:off x="26988" y="490538"/>
            <a:ext cx="9117012" cy="476250"/>
          </a:xfrm>
          <a:noFill/>
        </p:spPr>
        <p:txBody>
          <a:bodyPr anchor="ctr">
            <a:spAutoFit/>
          </a:bodyPr>
          <a:lstStyle/>
          <a:p>
            <a:r>
              <a:rPr lang="en-US" sz="2100">
                <a:uFillTx/>
              </a:rPr>
              <a:t>The Social Layer in an Instrumented Interconnected World</a:t>
            </a:r>
          </a:p>
        </p:txBody>
      </p:sp>
      <p:grpSp>
        <p:nvGrpSpPr>
          <p:cNvPr id="14" name="Group 13"/>
          <p:cNvGrpSpPr/>
          <p:nvPr/>
        </p:nvGrpSpPr>
        <p:grpSpPr>
          <a:xfrm>
            <a:off x="3733800" y="874713"/>
            <a:ext cx="5337175" cy="5902325"/>
            <a:chOff x="3733800" y="742950"/>
            <a:chExt cx="5337175" cy="5902325"/>
          </a:xfrm>
        </p:grpSpPr>
        <p:grpSp>
          <p:nvGrpSpPr>
            <p:cNvPr id="1325060" name="Group 11"/>
            <p:cNvGrpSpPr/>
            <p:nvPr/>
          </p:nvGrpSpPr>
          <p:grpSpPr>
            <a:xfrm>
              <a:off x="3744913" y="742950"/>
              <a:ext cx="5326062" cy="5704900"/>
              <a:chOff x="3744913" y="742950"/>
              <a:chExt cx="5326062" cy="5704900"/>
            </a:xfrm>
          </p:grpSpPr>
          <p:pic>
            <p:nvPicPr>
              <p:cNvPr id="1325061" name="Picture 40" descr="mobile-internet"/>
              <p:cNvPicPr>
                <a:picLocks noChangeAspect="1" noChangeArrowheads="1"/>
              </p:cNvPicPr>
              <p:nvPr/>
            </p:nvPicPr>
            <p:blipFill>
              <a:blip r:embed="rId3" cstate="print"/>
              <a:srcRect/>
              <a:stretch>
                <a:fillRect/>
              </a:stretch>
            </p:blipFill>
            <p:spPr bwMode="auto">
              <a:xfrm rot="675222">
                <a:off x="7105650" y="858838"/>
                <a:ext cx="942975" cy="1265237"/>
              </a:xfrm>
              <a:prstGeom prst="rect">
                <a:avLst/>
              </a:prstGeom>
              <a:noFill/>
              <a:ln w="9525">
                <a:noFill/>
                <a:miter lim="800000"/>
              </a:ln>
            </p:spPr>
          </p:pic>
          <p:pic>
            <p:nvPicPr>
              <p:cNvPr id="1325062" name="Picture 1" descr="TrendsMontage"/>
              <p:cNvPicPr>
                <a:picLocks noChangeAspect="1" noChangeArrowheads="1"/>
              </p:cNvPicPr>
              <p:nvPr/>
            </p:nvPicPr>
            <p:blipFill>
              <a:blip r:embed="rId4" cstate="print"/>
              <a:srcRect/>
              <a:stretch>
                <a:fillRect/>
              </a:stretch>
            </p:blipFill>
            <p:spPr bwMode="auto">
              <a:xfrm>
                <a:off x="3744913" y="1103313"/>
                <a:ext cx="4648200" cy="5192712"/>
              </a:xfrm>
              <a:prstGeom prst="rect">
                <a:avLst/>
              </a:prstGeom>
              <a:noFill/>
              <a:ln w="9525">
                <a:noFill/>
                <a:miter lim="800000"/>
              </a:ln>
            </p:spPr>
          </p:pic>
          <p:sp>
            <p:nvSpPr>
              <p:cNvPr id="1325063" name="Rectangle 4"/>
              <p:cNvSpPr>
                <a:spLocks noChangeArrowheads="1"/>
              </p:cNvSpPr>
              <p:nvPr/>
            </p:nvSpPr>
            <p:spPr bwMode="auto">
              <a:xfrm>
                <a:off x="7805738" y="4570413"/>
                <a:ext cx="1265237" cy="1877437"/>
              </a:xfrm>
              <a:prstGeom prst="rect">
                <a:avLst/>
              </a:prstGeom>
              <a:noFill/>
              <a:ln w="6350">
                <a:noFill/>
                <a:miter lim="800000"/>
              </a:ln>
            </p:spPr>
            <p:txBody>
              <a:bodyPr lIns="228600" tIns="228600" rIns="228600" bIns="228600">
                <a:spAutoFit/>
              </a:bodyPr>
              <a:lstStyle/>
              <a:p>
                <a:pPr algn="r"/>
                <a:r>
                  <a:rPr lang="en-US" b="1" i="1">
                    <a:solidFill>
                      <a:srgbClr val="00A4DE"/>
                    </a:solidFill>
                    <a:uFillTx/>
                    <a:ea typeface="ＭＳ Ｐゴシック" pitchFamily="34" charset="-128"/>
                  </a:rPr>
                  <a:t>2+ billion</a:t>
                </a:r>
                <a:r>
                  <a:rPr lang="en-US" sz="1400" b="1">
                    <a:solidFill>
                      <a:srgbClr val="075314"/>
                    </a:solidFill>
                    <a:uFillTx/>
                    <a:ea typeface="ＭＳ Ｐゴシック" pitchFamily="34" charset="-128"/>
                  </a:rPr>
                  <a:t> people on the Web by end 2011 </a:t>
                </a:r>
                <a:endParaRPr lang="en-US">
                  <a:uFillTx/>
                  <a:ea typeface="ＭＳ Ｐゴシック" pitchFamily="34" charset="-128"/>
                </a:endParaRPr>
              </a:p>
            </p:txBody>
          </p:sp>
          <p:sp>
            <p:nvSpPr>
              <p:cNvPr id="1325064" name="Rectangle 4"/>
              <p:cNvSpPr>
                <a:spLocks noChangeArrowheads="1"/>
              </p:cNvSpPr>
              <p:nvPr/>
            </p:nvSpPr>
            <p:spPr bwMode="auto">
              <a:xfrm>
                <a:off x="4297363" y="927631"/>
                <a:ext cx="1997075" cy="1169551"/>
              </a:xfrm>
              <a:prstGeom prst="rect">
                <a:avLst/>
              </a:prstGeom>
              <a:noFill/>
              <a:ln w="6350">
                <a:noFill/>
                <a:miter lim="800000"/>
              </a:ln>
            </p:spPr>
            <p:txBody>
              <a:bodyPr lIns="228600" tIns="228600" rIns="228600" bIns="228600">
                <a:spAutoFit/>
              </a:bodyPr>
              <a:lstStyle/>
              <a:p>
                <a:pPr algn="ctr"/>
                <a:r>
                  <a:rPr lang="en-US" b="1" i="1">
                    <a:solidFill>
                      <a:srgbClr val="00A4DE"/>
                    </a:solidFill>
                    <a:uFillTx/>
                    <a:ea typeface="ＭＳ Ｐゴシック" pitchFamily="34" charset="-128"/>
                  </a:rPr>
                  <a:t>30 billion</a:t>
                </a:r>
                <a:r>
                  <a:rPr lang="en-US" sz="1400" b="1">
                    <a:solidFill>
                      <a:srgbClr val="075314"/>
                    </a:solidFill>
                    <a:uFillTx/>
                    <a:ea typeface="ＭＳ Ｐゴシック" pitchFamily="34" charset="-128"/>
                  </a:rPr>
                  <a:t> RFID tags today</a:t>
                </a:r>
                <a:br>
                  <a:rPr lang="en-US" sz="1400" b="1">
                    <a:solidFill>
                      <a:srgbClr val="075314"/>
                    </a:solidFill>
                    <a:uFillTx/>
                    <a:ea typeface="ＭＳ Ｐゴシック" pitchFamily="34" charset="-128"/>
                  </a:rPr>
                </a:br>
                <a:r>
                  <a:rPr lang="en-US" sz="1400" b="1">
                    <a:solidFill>
                      <a:srgbClr val="075314"/>
                    </a:solidFill>
                    <a:uFillTx/>
                    <a:ea typeface="ＭＳ Ｐゴシック" pitchFamily="34" charset="-128"/>
                  </a:rPr>
                  <a:t> (1.3B in 2005)</a:t>
                </a:r>
                <a:endParaRPr lang="en-US">
                  <a:uFillTx/>
                  <a:ea typeface="ＭＳ Ｐゴシック" pitchFamily="34" charset="-128"/>
                </a:endParaRPr>
              </a:p>
            </p:txBody>
          </p:sp>
          <p:sp>
            <p:nvSpPr>
              <p:cNvPr id="1325065" name="Rectangle 4"/>
              <p:cNvSpPr>
                <a:spLocks noChangeArrowheads="1"/>
              </p:cNvSpPr>
              <p:nvPr/>
            </p:nvSpPr>
            <p:spPr bwMode="auto">
              <a:xfrm>
                <a:off x="7747000" y="742950"/>
                <a:ext cx="1323975" cy="1857375"/>
              </a:xfrm>
              <a:prstGeom prst="rect">
                <a:avLst/>
              </a:prstGeom>
              <a:noFill/>
              <a:ln w="6350">
                <a:noFill/>
                <a:miter lim="800000"/>
              </a:ln>
            </p:spPr>
            <p:txBody>
              <a:bodyPr lIns="228600" tIns="228600" rIns="228600" bIns="228600">
                <a:spAutoFit/>
              </a:bodyPr>
              <a:lstStyle/>
              <a:p>
                <a:pPr algn="r"/>
                <a:r>
                  <a:rPr lang="en-US" b="1" i="1">
                    <a:solidFill>
                      <a:srgbClr val="00A4DE"/>
                    </a:solidFill>
                    <a:uFillTx/>
                    <a:ea typeface="ＭＳ Ｐゴシック" pitchFamily="34" charset="-128"/>
                  </a:rPr>
                  <a:t>4.6 billion</a:t>
                </a:r>
                <a:r>
                  <a:rPr lang="en-US" sz="1400" b="1">
                    <a:solidFill>
                      <a:srgbClr val="075314"/>
                    </a:solidFill>
                    <a:uFillTx/>
                    <a:ea typeface="ＭＳ Ｐゴシック" pitchFamily="34" charset="-128"/>
                  </a:rPr>
                  <a:t> camera phones world wide</a:t>
                </a:r>
                <a:endParaRPr lang="en-US">
                  <a:uFillTx/>
                  <a:ea typeface="ＭＳ Ｐゴシック" pitchFamily="34" charset="-128"/>
                </a:endParaRPr>
              </a:p>
            </p:txBody>
          </p:sp>
          <p:sp>
            <p:nvSpPr>
              <p:cNvPr id="1325066" name="Rectangle 5"/>
              <p:cNvSpPr>
                <a:spLocks noChangeArrowheads="1"/>
              </p:cNvSpPr>
              <p:nvPr/>
            </p:nvSpPr>
            <p:spPr bwMode="auto">
              <a:xfrm>
                <a:off x="7696200" y="2609850"/>
                <a:ext cx="1374775" cy="2215991"/>
              </a:xfrm>
              <a:prstGeom prst="rect">
                <a:avLst/>
              </a:prstGeom>
              <a:noFill/>
              <a:ln w="6350">
                <a:noFill/>
                <a:miter lim="800000"/>
              </a:ln>
            </p:spPr>
            <p:txBody>
              <a:bodyPr lIns="228600" tIns="228600" rIns="228600" bIns="228600">
                <a:spAutoFit/>
              </a:bodyPr>
              <a:lstStyle/>
              <a:p>
                <a:pPr algn="r"/>
                <a:r>
                  <a:rPr lang="en-US" b="1" i="1">
                    <a:solidFill>
                      <a:srgbClr val="00A4DE"/>
                    </a:solidFill>
                    <a:uFillTx/>
                    <a:ea typeface="ＭＳ Ｐゴシック" pitchFamily="34" charset="-128"/>
                  </a:rPr>
                  <a:t>100s of millions of GPS enabled</a:t>
                </a:r>
                <a:r>
                  <a:rPr lang="en-US" sz="1400" b="1">
                    <a:solidFill>
                      <a:srgbClr val="075314"/>
                    </a:solidFill>
                    <a:uFillTx/>
                    <a:ea typeface="ＭＳ Ｐゴシック" pitchFamily="34" charset="-128"/>
                  </a:rPr>
                  <a:t> devices sold annually</a:t>
                </a:r>
                <a:endParaRPr lang="en-US">
                  <a:uFillTx/>
                  <a:ea typeface="ＭＳ Ｐゴシック" pitchFamily="34" charset="-128"/>
                </a:endParaRPr>
              </a:p>
            </p:txBody>
          </p:sp>
        </p:grpSp>
        <p:sp>
          <p:nvSpPr>
            <p:cNvPr id="1325067" name="Rectangle 4"/>
            <p:cNvSpPr>
              <a:spLocks noChangeArrowheads="1"/>
            </p:cNvSpPr>
            <p:nvPr/>
          </p:nvSpPr>
          <p:spPr bwMode="auto">
            <a:xfrm>
              <a:off x="3733800" y="5487988"/>
              <a:ext cx="2374900" cy="1157287"/>
            </a:xfrm>
            <a:prstGeom prst="rect">
              <a:avLst/>
            </a:prstGeom>
            <a:noFill/>
            <a:ln w="6350">
              <a:noFill/>
              <a:miter lim="800000"/>
            </a:ln>
          </p:spPr>
          <p:txBody>
            <a:bodyPr lIns="228600" tIns="228600" rIns="228600" bIns="228600">
              <a:spAutoFit/>
            </a:bodyPr>
            <a:lstStyle/>
            <a:p>
              <a:pPr algn="ctr"/>
              <a:r>
                <a:rPr lang="en-US" b="1" i="1">
                  <a:solidFill>
                    <a:srgbClr val="00A4DE"/>
                  </a:solidFill>
                  <a:uFillTx/>
                  <a:ea typeface="ＭＳ Ｐゴシック" pitchFamily="34" charset="-128"/>
                </a:rPr>
                <a:t>76 million</a:t>
              </a:r>
              <a:r>
                <a:rPr lang="en-US" sz="1400" b="1">
                  <a:solidFill>
                    <a:srgbClr val="075314"/>
                  </a:solidFill>
                  <a:uFillTx/>
                  <a:ea typeface="ＭＳ Ｐゴシック" pitchFamily="34" charset="-128"/>
                </a:rPr>
                <a:t> smart meters in 2009…</a:t>
              </a:r>
              <a:br>
                <a:rPr lang="en-US" sz="1400" b="1">
                  <a:solidFill>
                    <a:srgbClr val="075314"/>
                  </a:solidFill>
                  <a:uFillTx/>
                  <a:ea typeface="ＭＳ Ｐゴシック" pitchFamily="34" charset="-128"/>
                </a:rPr>
              </a:br>
              <a:r>
                <a:rPr lang="en-US" sz="1400" b="1">
                  <a:solidFill>
                    <a:srgbClr val="075314"/>
                  </a:solidFill>
                  <a:uFillTx/>
                  <a:ea typeface="ＭＳ Ｐゴシック" pitchFamily="34" charset="-128"/>
                </a:rPr>
                <a:t> 200M by 2014 </a:t>
              </a:r>
              <a:endParaRPr lang="en-US">
                <a:uFillTx/>
                <a:ea typeface="ＭＳ Ｐゴシック" pitchFamily="34" charset="-128"/>
              </a:endParaRPr>
            </a:p>
          </p:txBody>
        </p:sp>
      </p:grpSp>
      <p:sp>
        <p:nvSpPr>
          <p:cNvPr id="54282" name="Text Box 37"/>
          <p:cNvSpPr txBox="1">
            <a:spLocks noChangeArrowheads="1"/>
          </p:cNvSpPr>
          <p:nvPr/>
        </p:nvSpPr>
        <p:spPr bwMode="auto">
          <a:xfrm>
            <a:off x="773113" y="1758950"/>
            <a:ext cx="2825750" cy="733425"/>
          </a:xfrm>
          <a:prstGeom prst="rect">
            <a:avLst/>
          </a:prstGeom>
          <a:noFill/>
          <a:ln w="9525">
            <a:noFill/>
            <a:miter lim="800000"/>
          </a:ln>
        </p:spPr>
        <p:txBody>
          <a:bodyPr lIns="91435" tIns="45717" rIns="91435" bIns="45717">
            <a:spAutoFit/>
          </a:bodyPr>
          <a:lstStyle/>
          <a:p>
            <a:pPr algn="ctr">
              <a:lnSpc>
                <a:spcPct val="90000"/>
              </a:lnSpc>
              <a:spcBef>
                <a:spcPct val="50000"/>
              </a:spcBef>
            </a:pPr>
            <a:r>
              <a:rPr lang="en-US" b="1" i="1">
                <a:solidFill>
                  <a:srgbClr val="00A4DE"/>
                </a:solidFill>
                <a:uFillTx/>
                <a:ea typeface="ＭＳ Ｐゴシック" pitchFamily="34" charset="-128"/>
              </a:rPr>
              <a:t>12+ TBs</a:t>
            </a:r>
            <a:r>
              <a:rPr lang="en-US" sz="1300" b="1">
                <a:solidFill>
                  <a:srgbClr val="000000"/>
                </a:solidFill>
                <a:uFillTx/>
                <a:ea typeface="ＭＳ Ｐゴシック" pitchFamily="34" charset="-128"/>
              </a:rPr>
              <a:t> </a:t>
            </a:r>
            <a:br>
              <a:rPr lang="en-US" sz="1300" b="1">
                <a:solidFill>
                  <a:srgbClr val="000000"/>
                </a:solidFill>
                <a:uFillTx/>
                <a:ea typeface="ＭＳ Ｐゴシック" pitchFamily="34" charset="-128"/>
              </a:rPr>
            </a:br>
            <a:r>
              <a:rPr lang="en-US" sz="1400" b="1">
                <a:solidFill>
                  <a:srgbClr val="075314"/>
                </a:solidFill>
                <a:uFillTx/>
                <a:ea typeface="ＭＳ Ｐゴシック" pitchFamily="34" charset="-128"/>
              </a:rPr>
              <a:t>of tweet data </a:t>
            </a:r>
            <a:br>
              <a:rPr lang="en-US" sz="1400" b="1">
                <a:solidFill>
                  <a:srgbClr val="075314"/>
                </a:solidFill>
                <a:uFillTx/>
                <a:ea typeface="ＭＳ Ｐゴシック" pitchFamily="34" charset="-128"/>
              </a:rPr>
            </a:br>
            <a:r>
              <a:rPr lang="en-US" sz="1400" b="1">
                <a:solidFill>
                  <a:srgbClr val="075314"/>
                </a:solidFill>
                <a:uFillTx/>
                <a:ea typeface="ＭＳ Ｐゴシック" pitchFamily="34" charset="-128"/>
              </a:rPr>
              <a:t>every day</a:t>
            </a:r>
          </a:p>
        </p:txBody>
      </p:sp>
      <p:sp>
        <p:nvSpPr>
          <p:cNvPr id="54283" name="Text Box 38"/>
          <p:cNvSpPr txBox="1">
            <a:spLocks noChangeArrowheads="1"/>
          </p:cNvSpPr>
          <p:nvPr/>
        </p:nvSpPr>
        <p:spPr bwMode="auto">
          <a:xfrm>
            <a:off x="2138363" y="4949825"/>
            <a:ext cx="1325562" cy="733425"/>
          </a:xfrm>
          <a:prstGeom prst="rect">
            <a:avLst/>
          </a:prstGeom>
          <a:noFill/>
          <a:ln w="9525">
            <a:noFill/>
            <a:miter lim="800000"/>
          </a:ln>
        </p:spPr>
        <p:txBody>
          <a:bodyPr lIns="91435" tIns="45717" rIns="91435" bIns="45717">
            <a:spAutoFit/>
          </a:bodyPr>
          <a:lstStyle/>
          <a:p>
            <a:pPr algn="ctr">
              <a:lnSpc>
                <a:spcPct val="90000"/>
              </a:lnSpc>
              <a:spcBef>
                <a:spcPct val="50000"/>
              </a:spcBef>
            </a:pPr>
            <a:r>
              <a:rPr lang="en-US" b="1" i="1">
                <a:solidFill>
                  <a:srgbClr val="00A4DE"/>
                </a:solidFill>
                <a:uFillTx/>
                <a:ea typeface="ＭＳ Ｐゴシック" pitchFamily="34" charset="-128"/>
              </a:rPr>
              <a:t>25+ TBs </a:t>
            </a:r>
            <a:r>
              <a:rPr lang="en-US" sz="1400" b="1">
                <a:solidFill>
                  <a:srgbClr val="075314"/>
                </a:solidFill>
                <a:uFillTx/>
                <a:ea typeface="ＭＳ Ｐゴシック" pitchFamily="34" charset="-128"/>
              </a:rPr>
              <a:t>of</a:t>
            </a:r>
            <a:br>
              <a:rPr lang="en-US" sz="1400" b="1">
                <a:solidFill>
                  <a:srgbClr val="075314"/>
                </a:solidFill>
                <a:uFillTx/>
                <a:ea typeface="ＭＳ Ｐゴシック" pitchFamily="34" charset="-128"/>
              </a:rPr>
            </a:br>
            <a:r>
              <a:rPr lang="en-US" sz="1400" b="1">
                <a:solidFill>
                  <a:srgbClr val="075314"/>
                </a:solidFill>
                <a:uFillTx/>
                <a:ea typeface="ＭＳ Ｐゴシック" pitchFamily="34" charset="-128"/>
              </a:rPr>
              <a:t>log data every day</a:t>
            </a:r>
          </a:p>
        </p:txBody>
      </p:sp>
      <p:pic>
        <p:nvPicPr>
          <p:cNvPr id="1325070" name="Picture 1"/>
          <p:cNvPicPr>
            <a:picLocks noChangeAspect="1"/>
          </p:cNvPicPr>
          <p:nvPr/>
        </p:nvPicPr>
        <p:blipFill>
          <a:blip r:embed="rId5" cstate="print"/>
          <a:srcRect/>
          <a:stretch>
            <a:fillRect/>
          </a:stretch>
        </p:blipFill>
        <p:spPr bwMode="auto">
          <a:xfrm>
            <a:off x="750888" y="2436813"/>
            <a:ext cx="2784475" cy="2544762"/>
          </a:xfrm>
          <a:prstGeom prst="rect">
            <a:avLst/>
          </a:prstGeom>
          <a:noFill/>
          <a:ln w="9525">
            <a:noFill/>
            <a:miter lim="800000"/>
          </a:ln>
        </p:spPr>
      </p:pic>
      <p:sp>
        <p:nvSpPr>
          <p:cNvPr id="3" name="Rectangle 2"/>
          <p:cNvSpPr>
            <a:spLocks noChangeArrowheads="1"/>
          </p:cNvSpPr>
          <p:nvPr/>
        </p:nvSpPr>
        <p:spPr bwMode="auto">
          <a:xfrm rot="-5400000">
            <a:off x="-189706" y="3956844"/>
            <a:ext cx="1470025" cy="538163"/>
          </a:xfrm>
          <a:prstGeom prst="rect">
            <a:avLst/>
          </a:prstGeom>
          <a:noFill/>
          <a:ln w="9525">
            <a:noFill/>
            <a:miter lim="800000"/>
          </a:ln>
        </p:spPr>
        <p:txBody>
          <a:bodyPr>
            <a:spAutoFit/>
          </a:bodyPr>
          <a:lstStyle/>
          <a:p>
            <a:pPr algn="ctr">
              <a:lnSpc>
                <a:spcPct val="90000"/>
              </a:lnSpc>
              <a:spcBef>
                <a:spcPct val="50000"/>
              </a:spcBef>
            </a:pPr>
            <a:r>
              <a:rPr lang="en-US" b="1" i="1">
                <a:solidFill>
                  <a:srgbClr val="00A4DE"/>
                </a:solidFill>
                <a:uFillTx/>
                <a:ea typeface="ＭＳ Ｐゴシック" pitchFamily="34" charset="-128"/>
              </a:rPr>
              <a:t>? TBs </a:t>
            </a:r>
            <a:r>
              <a:rPr lang="en-US" sz="1400" b="1">
                <a:solidFill>
                  <a:srgbClr val="075314"/>
                </a:solidFill>
                <a:uFillTx/>
                <a:ea typeface="ＭＳ Ｐゴシック" pitchFamily="34" charset="-128"/>
              </a:rPr>
              <a:t>of</a:t>
            </a:r>
            <a:br>
              <a:rPr lang="en-US" sz="1400" b="1">
                <a:solidFill>
                  <a:srgbClr val="075314"/>
                </a:solidFill>
                <a:uFillTx/>
                <a:ea typeface="ＭＳ Ｐゴシック" pitchFamily="34" charset="-128"/>
              </a:rPr>
            </a:br>
            <a:r>
              <a:rPr lang="en-US" sz="1400" b="1">
                <a:solidFill>
                  <a:srgbClr val="075314"/>
                </a:solidFill>
                <a:uFillTx/>
                <a:ea typeface="ＭＳ Ｐゴシック" pitchFamily="34" charset="-128"/>
              </a:rPr>
              <a:t>data every day</a:t>
            </a:r>
          </a:p>
        </p:txBody>
      </p:sp>
      <p:grpSp>
        <p:nvGrpSpPr>
          <p:cNvPr id="13" name="Group 12"/>
          <p:cNvGrpSpPr/>
          <p:nvPr/>
        </p:nvGrpSpPr>
        <p:grpSpPr>
          <a:xfrm>
            <a:off x="376238" y="5038725"/>
            <a:ext cx="1638300" cy="1509713"/>
            <a:chOff x="264585" y="4317999"/>
            <a:chExt cx="1842062" cy="2180183"/>
          </a:xfrm>
        </p:grpSpPr>
        <p:pic>
          <p:nvPicPr>
            <p:cNvPr id="1325073" name="Picture 4"/>
            <p:cNvPicPr>
              <a:picLocks noChangeAspect="1"/>
            </p:cNvPicPr>
            <p:nvPr/>
          </p:nvPicPr>
          <p:blipFill>
            <a:blip r:embed="rId6" cstate="print"/>
            <a:srcRect/>
            <a:stretch>
              <a:fillRect/>
            </a:stretch>
          </p:blipFill>
          <p:spPr bwMode="auto">
            <a:xfrm>
              <a:off x="664926" y="6117182"/>
              <a:ext cx="892629" cy="381000"/>
            </a:xfrm>
            <a:prstGeom prst="rect">
              <a:avLst/>
            </a:prstGeom>
            <a:noFill/>
            <a:ln w="9525">
              <a:noFill/>
              <a:miter lim="800000"/>
            </a:ln>
          </p:spPr>
        </p:pic>
        <p:pic>
          <p:nvPicPr>
            <p:cNvPr id="1325074" name="Picture 9"/>
            <p:cNvPicPr>
              <a:picLocks noChangeAspect="1"/>
            </p:cNvPicPr>
            <p:nvPr/>
          </p:nvPicPr>
          <p:blipFill>
            <a:blip r:embed="rId7" cstate="print"/>
            <a:srcRect/>
            <a:stretch>
              <a:fillRect/>
            </a:stretch>
          </p:blipFill>
          <p:spPr bwMode="auto">
            <a:xfrm>
              <a:off x="264585" y="4317999"/>
              <a:ext cx="1842062" cy="1788583"/>
            </a:xfrm>
            <a:prstGeom prst="rect">
              <a:avLst/>
            </a:prstGeom>
            <a:noFill/>
            <a:ln w="9525">
              <a:noFill/>
              <a:miter lim="800000"/>
            </a:ln>
          </p:spPr>
        </p:pic>
      </p:grpSp>
      <p:sp>
        <p:nvSpPr>
          <p:cNvPr id="11" name="Trapezoid 10"/>
          <p:cNvSpPr>
            <a:spLocks/>
          </p:cNvSpPr>
          <p:nvPr/>
        </p:nvSpPr>
        <p:spPr bwMode="auto">
          <a:xfrm rot="16200000">
            <a:off x="3103563" y="515937"/>
            <a:ext cx="5651500" cy="6334125"/>
          </a:xfrm>
          <a:prstGeom prst="trapezoid">
            <a:avLst>
              <a:gd name="adj" fmla="val 28745"/>
            </a:avLst>
          </a:prstGeom>
          <a:solidFill>
            <a:schemeClr val="tx2">
              <a:alpha val="10000"/>
            </a:schemeClr>
          </a:solidFill>
          <a:ln w="9525" cap="flat" cmpd="sng" algn="ctr">
            <a:noFill/>
            <a:prstDash val="solid"/>
            <a:round/>
            <a:headEnd type="none" w="med" len="med"/>
            <a:tailEnd type="none" w="med" len="med"/>
          </a:ln>
          <a:effectLst/>
        </p:spPr>
        <p:txBody>
          <a:bodyPr lIns="92075" tIns="46038" rIns="92075" bIns="46038"/>
          <a:lstStyle/>
          <a:p>
            <a:pPr>
              <a:spcBef>
                <a:spcPct val="50000"/>
              </a:spcBef>
              <a:defRPr>
                <a:uFillTx/>
              </a:defRPr>
            </a:pPr>
            <a:endParaRPr lang="en-US" sz="1400" b="1">
              <a:uFillTx/>
              <a:latin typeface="Arial" pitchFamily="34" charset="0"/>
              <a:ea typeface="ＭＳ Ｐゴシック"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3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p:bldP spid="5428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cstate="print">
            <a:duotone>
              <a:srgbClr val="000000"/>
              <a:schemeClr val="tx2">
                <a:tint val="45000"/>
                <a:satMod val="400000"/>
              </a:schemeClr>
            </a:duotone>
          </a:blip>
          <a:srcRect/>
          <a:stretch>
            <a:fillRect/>
          </a:stretch>
        </p:blipFill>
        <p:spPr bwMode="auto">
          <a:xfrm>
            <a:off x="557212" y="275432"/>
            <a:ext cx="8167157" cy="6125368"/>
          </a:xfrm>
          <a:prstGeom prst="rect">
            <a:avLst/>
          </a:prstGeom>
          <a:noFill/>
          <a:ln w="9525" cap="flat">
            <a:noFill/>
            <a:rou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uFillTx/>
              </a:rPr>
              <a:pPr/>
              <a:t>34</a:t>
            </a:fld>
            <a:endParaRPr lang="en-US">
              <a:uFillTx/>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cstate="print">
            <a:duotone>
              <a:srgbClr val="000000"/>
              <a:schemeClr val="tx2">
                <a:tint val="45000"/>
                <a:satMod val="400000"/>
              </a:schemeClr>
            </a:duotone>
          </a:blip>
          <a:srcRect/>
          <a:stretch>
            <a:fillRect/>
          </a:stretch>
        </p:blipFill>
        <p:spPr bwMode="auto">
          <a:xfrm>
            <a:off x="557213" y="268288"/>
            <a:ext cx="8208169" cy="6156127"/>
          </a:xfrm>
          <a:prstGeom prst="rect">
            <a:avLst/>
          </a:prstGeom>
          <a:noFill/>
          <a:ln w="9525" cap="flat">
            <a:noFill/>
            <a:rou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uFillTx/>
              </a:rPr>
              <a:pPr/>
              <a:t>35</a:t>
            </a:fld>
            <a:endParaRPr lang="en-US">
              <a:uFillTx/>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cstate="print">
            <a:duotone>
              <a:schemeClr val="accent4">
                <a:shade val="45000"/>
                <a:satMod val="135000"/>
              </a:schemeClr>
              <a:srgbClr val="FFFFFF"/>
            </a:duotone>
          </a:blip>
          <a:srcRect/>
          <a:stretch>
            <a:fillRect/>
          </a:stretch>
        </p:blipFill>
        <p:spPr bwMode="auto">
          <a:xfrm>
            <a:off x="850107" y="361157"/>
            <a:ext cx="7824257" cy="5868193"/>
          </a:xfrm>
          <a:prstGeom prst="rect">
            <a:avLst/>
          </a:prstGeom>
          <a:noFill/>
          <a:ln w="9525" cap="flat">
            <a:noFill/>
            <a:rou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uFillTx/>
              </a:rPr>
              <a:pPr/>
              <a:t>36</a:t>
            </a:fld>
            <a:endParaRPr lang="en-US">
              <a:uFillTx/>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3" cstate="print"/>
          <a:srcRect/>
          <a:stretch>
            <a:fillRect/>
          </a:stretch>
        </p:blipFill>
        <p:spPr bwMode="auto">
          <a:xfrm>
            <a:off x="735807" y="304006"/>
            <a:ext cx="7719483" cy="5789612"/>
          </a:xfrm>
          <a:prstGeom prst="rect">
            <a:avLst/>
          </a:prstGeom>
          <a:noFill/>
          <a:ln w="9525" cap="flat">
            <a:noFill/>
            <a:rou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uFillTx/>
              </a:rPr>
              <a:pPr/>
              <a:t>37</a:t>
            </a:fld>
            <a:endParaRPr lang="en-US">
              <a:uFillTx/>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765175"/>
            <a:ext cx="8686800" cy="396875"/>
          </a:xfrm>
        </p:spPr>
        <p:txBody>
          <a:bodyPr>
            <a:normAutofit fontScale="90000"/>
          </a:bodyPr>
          <a:lstStyle/>
          <a:p>
            <a:r>
              <a:rPr lang="en-GB" sz="4400" dirty="0">
                <a:uFillTx/>
              </a:rPr>
              <a:t>Storing BIG DATA</a:t>
            </a:r>
          </a:p>
        </p:txBody>
      </p:sp>
      <p:sp>
        <p:nvSpPr>
          <p:cNvPr id="3" name="Content Placeholder 2"/>
          <p:cNvSpPr>
            <a:spLocks noGrp="1"/>
          </p:cNvSpPr>
          <p:nvPr>
            <p:ph idx="1"/>
          </p:nvPr>
        </p:nvSpPr>
        <p:spPr>
          <a:xfrm>
            <a:off x="203994" y="1867694"/>
            <a:ext cx="8686800" cy="4479925"/>
          </a:xfrm>
        </p:spPr>
        <p:txBody>
          <a:bodyPr/>
          <a:lstStyle/>
          <a:p>
            <a:endParaRPr lang="en-GB" dirty="0">
              <a:uFillTx/>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uFillTx/>
              </a:rPr>
              <a:pPr/>
              <a:t>38</a:t>
            </a:fld>
            <a:endParaRPr lang="en-US">
              <a:uFillTx/>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8422" y="594078"/>
            <a:ext cx="6727472" cy="914866"/>
          </a:xfrm>
          <a:prstGeom prst="rect">
            <a:avLst/>
          </a:prstGeom>
        </p:spPr>
        <p:txBody>
          <a:bodyPr vert="horz" wrap="square" lIns="0" tIns="0" rIns="0" bIns="0" rtlCol="0">
            <a:spAutoFit/>
          </a:bodyPr>
          <a:lstStyle/>
          <a:p>
            <a:pPr marL="14111"/>
            <a:r>
              <a:rPr sz="2056" spc="-406" dirty="0">
                <a:solidFill>
                  <a:srgbClr val="DA2128"/>
                </a:solidFill>
                <a:latin typeface="Microsoft Sans Serif"/>
                <a:cs typeface="Microsoft Sans Serif"/>
              </a:rPr>
              <a:t>   </a:t>
            </a:r>
            <a:r>
              <a:rPr sz="2056" spc="-356" dirty="0">
                <a:solidFill>
                  <a:srgbClr val="DA2128"/>
                </a:solidFill>
                <a:latin typeface="Microsoft Sans Serif"/>
                <a:cs typeface="Microsoft Sans Serif"/>
              </a:rPr>
              <a:t> </a:t>
            </a:r>
            <a:r>
              <a:rPr sz="1778" b="1" spc="17" dirty="0">
                <a:solidFill>
                  <a:srgbClr val="000080"/>
                </a:solidFill>
                <a:latin typeface="Arial"/>
                <a:cs typeface="Arial"/>
              </a:rPr>
              <a:t>Recall</a:t>
            </a:r>
            <a:r>
              <a:rPr sz="1778" b="1" spc="-39" dirty="0">
                <a:solidFill>
                  <a:srgbClr val="000080"/>
                </a:solidFill>
                <a:latin typeface="Arial"/>
                <a:cs typeface="Arial"/>
              </a:rPr>
              <a:t> </a:t>
            </a:r>
            <a:r>
              <a:rPr sz="1778" b="1" spc="17" dirty="0">
                <a:solidFill>
                  <a:srgbClr val="000080"/>
                </a:solidFill>
                <a:latin typeface="Arial"/>
                <a:cs typeface="Arial"/>
              </a:rPr>
              <a:t>the</a:t>
            </a:r>
            <a:r>
              <a:rPr sz="1778" b="1" spc="-39" dirty="0">
                <a:solidFill>
                  <a:srgbClr val="000080"/>
                </a:solidFill>
                <a:latin typeface="Arial"/>
                <a:cs typeface="Arial"/>
              </a:rPr>
              <a:t> </a:t>
            </a:r>
            <a:r>
              <a:rPr sz="1778" b="1" spc="17" dirty="0">
                <a:solidFill>
                  <a:srgbClr val="000080"/>
                </a:solidFill>
                <a:latin typeface="Arial"/>
                <a:cs typeface="Arial"/>
              </a:rPr>
              <a:t>core</a:t>
            </a:r>
            <a:r>
              <a:rPr sz="1778" b="1" spc="-39" dirty="0">
                <a:solidFill>
                  <a:srgbClr val="000080"/>
                </a:solidFill>
                <a:latin typeface="Arial"/>
                <a:cs typeface="Arial"/>
              </a:rPr>
              <a:t> </a:t>
            </a:r>
            <a:r>
              <a:rPr sz="1778" b="1" spc="17" dirty="0">
                <a:solidFill>
                  <a:srgbClr val="000080"/>
                </a:solidFill>
                <a:latin typeface="Arial"/>
                <a:cs typeface="Arial"/>
              </a:rPr>
              <a:t>components</a:t>
            </a:r>
            <a:r>
              <a:rPr sz="1778" b="1" spc="-89" dirty="0">
                <a:solidFill>
                  <a:srgbClr val="000080"/>
                </a:solidFill>
                <a:latin typeface="Arial"/>
                <a:cs typeface="Arial"/>
              </a:rPr>
              <a:t> </a:t>
            </a:r>
            <a:r>
              <a:rPr sz="1778" b="1" spc="17" dirty="0">
                <a:solidFill>
                  <a:srgbClr val="000080"/>
                </a:solidFill>
                <a:latin typeface="Arial"/>
                <a:cs typeface="Arial"/>
              </a:rPr>
              <a:t>of</a:t>
            </a:r>
            <a:r>
              <a:rPr sz="1778" b="1" spc="-39" dirty="0">
                <a:solidFill>
                  <a:srgbClr val="000080"/>
                </a:solidFill>
                <a:latin typeface="Arial"/>
                <a:cs typeface="Arial"/>
              </a:rPr>
              <a:t> </a:t>
            </a:r>
            <a:r>
              <a:rPr sz="1778" b="1" spc="22" dirty="0">
                <a:solidFill>
                  <a:srgbClr val="000080"/>
                </a:solidFill>
                <a:latin typeface="Arial"/>
                <a:cs typeface="Arial"/>
              </a:rPr>
              <a:t>Big</a:t>
            </a:r>
            <a:r>
              <a:rPr sz="1778" b="1" spc="-11" dirty="0">
                <a:solidFill>
                  <a:srgbClr val="000080"/>
                </a:solidFill>
                <a:latin typeface="Arial"/>
                <a:cs typeface="Arial"/>
              </a:rPr>
              <a:t> </a:t>
            </a:r>
            <a:r>
              <a:rPr sz="1778" b="1" spc="22" dirty="0">
                <a:solidFill>
                  <a:srgbClr val="000080"/>
                </a:solidFill>
                <a:latin typeface="Arial"/>
                <a:cs typeface="Arial"/>
              </a:rPr>
              <a:t>Data</a:t>
            </a:r>
            <a:r>
              <a:rPr sz="1778" b="1" spc="-39" dirty="0">
                <a:solidFill>
                  <a:srgbClr val="000080"/>
                </a:solidFill>
                <a:latin typeface="Arial"/>
                <a:cs typeface="Arial"/>
              </a:rPr>
              <a:t> </a:t>
            </a:r>
            <a:r>
              <a:rPr sz="1778" b="1" spc="11" dirty="0">
                <a:solidFill>
                  <a:srgbClr val="000080"/>
                </a:solidFill>
                <a:latin typeface="Arial"/>
                <a:cs typeface="Arial"/>
              </a:rPr>
              <a:t>architecture</a:t>
            </a:r>
            <a:r>
              <a:rPr sz="1778" b="1" spc="-61" dirty="0">
                <a:solidFill>
                  <a:srgbClr val="000080"/>
                </a:solidFill>
                <a:latin typeface="Arial"/>
                <a:cs typeface="Arial"/>
              </a:rPr>
              <a:t> </a:t>
            </a:r>
            <a:r>
              <a:rPr sz="1778" b="1" spc="22" dirty="0">
                <a:solidFill>
                  <a:srgbClr val="000080"/>
                </a:solidFill>
                <a:latin typeface="Arial"/>
                <a:cs typeface="Arial"/>
              </a:rPr>
              <a:t>below</a:t>
            </a:r>
            <a:endParaRPr sz="1778">
              <a:latin typeface="Arial"/>
              <a:cs typeface="Arial"/>
            </a:endParaRPr>
          </a:p>
          <a:p>
            <a:pPr marL="524928" indent="-222953">
              <a:spcBef>
                <a:spcPts val="156"/>
              </a:spcBef>
              <a:buClr>
                <a:srgbClr val="DA2128"/>
              </a:buClr>
              <a:buSzPct val="115625"/>
              <a:buChar char="•"/>
              <a:tabLst>
                <a:tab pos="525634" algn="l"/>
              </a:tabLst>
            </a:pPr>
            <a:r>
              <a:rPr sz="1778" spc="22" dirty="0">
                <a:latin typeface="Arial"/>
                <a:cs typeface="Arial"/>
              </a:rPr>
              <a:t>HDFS </a:t>
            </a:r>
            <a:r>
              <a:rPr sz="1778" spc="17" dirty="0">
                <a:latin typeface="Arial"/>
                <a:cs typeface="Arial"/>
              </a:rPr>
              <a:t>provides </a:t>
            </a:r>
            <a:r>
              <a:rPr sz="1778" spc="11" dirty="0">
                <a:latin typeface="Arial"/>
                <a:cs typeface="Arial"/>
              </a:rPr>
              <a:t>the </a:t>
            </a:r>
            <a:r>
              <a:rPr sz="1778" spc="17" dirty="0">
                <a:latin typeface="Arial"/>
                <a:cs typeface="Arial"/>
              </a:rPr>
              <a:t>data</a:t>
            </a:r>
            <a:r>
              <a:rPr sz="1778" spc="-311" dirty="0">
                <a:latin typeface="Arial"/>
                <a:cs typeface="Arial"/>
              </a:rPr>
              <a:t> </a:t>
            </a:r>
            <a:r>
              <a:rPr sz="1778" spc="17" dirty="0">
                <a:latin typeface="Arial"/>
                <a:cs typeface="Arial"/>
              </a:rPr>
              <a:t>storage</a:t>
            </a:r>
            <a:endParaRPr sz="1778">
              <a:latin typeface="Arial"/>
              <a:cs typeface="Arial"/>
            </a:endParaRPr>
          </a:p>
          <a:p>
            <a:pPr marL="524928" indent="-222953">
              <a:spcBef>
                <a:spcPts val="239"/>
              </a:spcBef>
              <a:buClr>
                <a:srgbClr val="DA2128"/>
              </a:buClr>
              <a:buSzPct val="115625"/>
              <a:buChar char="•"/>
              <a:tabLst>
                <a:tab pos="525634" algn="l"/>
              </a:tabLst>
            </a:pPr>
            <a:r>
              <a:rPr sz="1778" spc="17" dirty="0">
                <a:latin typeface="Arial"/>
                <a:cs typeface="Arial"/>
              </a:rPr>
              <a:t>MapReduce </a:t>
            </a:r>
            <a:r>
              <a:rPr sz="1778" spc="11" dirty="0">
                <a:latin typeface="Arial"/>
                <a:cs typeface="Arial"/>
              </a:rPr>
              <a:t>provides Batch</a:t>
            </a:r>
            <a:r>
              <a:rPr sz="1778" spc="-206" dirty="0">
                <a:latin typeface="Arial"/>
                <a:cs typeface="Arial"/>
              </a:rPr>
              <a:t> </a:t>
            </a:r>
            <a:r>
              <a:rPr sz="1778" spc="11" dirty="0">
                <a:latin typeface="Arial"/>
                <a:cs typeface="Arial"/>
              </a:rPr>
              <a:t>processing</a:t>
            </a:r>
            <a:endParaRPr sz="1778">
              <a:latin typeface="Arial"/>
              <a:cs typeface="Arial"/>
            </a:endParaRPr>
          </a:p>
        </p:txBody>
      </p:sp>
      <p:sp>
        <p:nvSpPr>
          <p:cNvPr id="3" name="object 3"/>
          <p:cNvSpPr txBox="1">
            <a:spLocks noGrp="1"/>
          </p:cNvSpPr>
          <p:nvPr>
            <p:ph type="title"/>
          </p:nvPr>
        </p:nvSpPr>
        <p:spPr>
          <a:xfrm>
            <a:off x="599439" y="169277"/>
            <a:ext cx="8356600" cy="430887"/>
          </a:xfrm>
          <a:prstGeom prst="rect">
            <a:avLst/>
          </a:prstGeom>
        </p:spPr>
        <p:txBody>
          <a:bodyPr vert="horz" wrap="square" lIns="0" tIns="0" rIns="0" bIns="0" rtlCol="0" anchor="ctr">
            <a:spAutoFit/>
          </a:bodyPr>
          <a:lstStyle/>
          <a:p>
            <a:pPr marL="14111"/>
            <a:r>
              <a:rPr spc="6" dirty="0"/>
              <a:t>Core Components </a:t>
            </a:r>
            <a:r>
              <a:rPr dirty="0"/>
              <a:t>of </a:t>
            </a:r>
            <a:r>
              <a:rPr spc="6" dirty="0"/>
              <a:t>Big Data</a:t>
            </a:r>
            <a:r>
              <a:rPr spc="-94" dirty="0"/>
              <a:t> </a:t>
            </a:r>
            <a:r>
              <a:rPr dirty="0"/>
              <a:t>Architecture</a:t>
            </a:r>
          </a:p>
        </p:txBody>
      </p:sp>
      <p:sp>
        <p:nvSpPr>
          <p:cNvPr id="15" name="object 15"/>
          <p:cNvSpPr txBox="1">
            <a:spLocks noGrp="1"/>
          </p:cNvSpPr>
          <p:nvPr>
            <p:ph type="sldNum" sz="quarter" idx="12"/>
          </p:nvPr>
        </p:nvSpPr>
        <p:spPr>
          <a:xfrm>
            <a:off x="0" y="1"/>
            <a:ext cx="0" cy="769441"/>
          </a:xfrm>
          <a:prstGeom prst="rect">
            <a:avLst/>
          </a:prstGeom>
        </p:spPr>
        <p:txBody>
          <a:bodyPr vert="horz" wrap="square" lIns="0" tIns="0" rIns="0" bIns="0" rtlCol="0">
            <a:spAutoFit/>
          </a:bodyPr>
          <a:lstStyle/>
          <a:p>
            <a:pPr marL="14111">
              <a:lnSpc>
                <a:spcPts val="1533"/>
              </a:lnSpc>
            </a:pPr>
            <a:r>
              <a:rPr spc="6" dirty="0"/>
              <a:t>3-53</a:t>
            </a:r>
          </a:p>
        </p:txBody>
      </p:sp>
      <p:sp>
        <p:nvSpPr>
          <p:cNvPr id="4" name="object 4"/>
          <p:cNvSpPr/>
          <p:nvPr/>
        </p:nvSpPr>
        <p:spPr>
          <a:xfrm>
            <a:off x="2065865" y="4509346"/>
            <a:ext cx="3603978" cy="1145117"/>
          </a:xfrm>
          <a:custGeom>
            <a:avLst/>
            <a:gdLst/>
            <a:ahLst/>
            <a:cxnLst/>
            <a:rect l="l" t="t" r="r" b="b"/>
            <a:pathLst>
              <a:path w="3243579" h="1030604">
                <a:moveTo>
                  <a:pt x="3243072" y="1027176"/>
                </a:moveTo>
                <a:lnTo>
                  <a:pt x="3243072" y="3048"/>
                </a:lnTo>
                <a:lnTo>
                  <a:pt x="3240024" y="0"/>
                </a:lnTo>
                <a:lnTo>
                  <a:pt x="3047" y="0"/>
                </a:lnTo>
                <a:lnTo>
                  <a:pt x="0" y="3048"/>
                </a:lnTo>
                <a:lnTo>
                  <a:pt x="0" y="1027176"/>
                </a:lnTo>
                <a:lnTo>
                  <a:pt x="3048" y="1030224"/>
                </a:lnTo>
                <a:lnTo>
                  <a:pt x="6096" y="1030224"/>
                </a:lnTo>
                <a:lnTo>
                  <a:pt x="6096" y="12192"/>
                </a:lnTo>
                <a:lnTo>
                  <a:pt x="12192" y="6096"/>
                </a:lnTo>
                <a:lnTo>
                  <a:pt x="12191" y="12192"/>
                </a:lnTo>
                <a:lnTo>
                  <a:pt x="3230880" y="12192"/>
                </a:lnTo>
                <a:lnTo>
                  <a:pt x="3230880" y="6096"/>
                </a:lnTo>
                <a:lnTo>
                  <a:pt x="3236976" y="12192"/>
                </a:lnTo>
                <a:lnTo>
                  <a:pt x="3236976" y="1030224"/>
                </a:lnTo>
                <a:lnTo>
                  <a:pt x="3240024" y="1030224"/>
                </a:lnTo>
                <a:lnTo>
                  <a:pt x="3243072" y="1027176"/>
                </a:lnTo>
                <a:close/>
              </a:path>
              <a:path w="3243579" h="1030604">
                <a:moveTo>
                  <a:pt x="12191" y="12192"/>
                </a:moveTo>
                <a:lnTo>
                  <a:pt x="12192" y="6096"/>
                </a:lnTo>
                <a:lnTo>
                  <a:pt x="6096" y="12192"/>
                </a:lnTo>
                <a:lnTo>
                  <a:pt x="12191" y="12192"/>
                </a:lnTo>
                <a:close/>
              </a:path>
              <a:path w="3243579" h="1030604">
                <a:moveTo>
                  <a:pt x="12191" y="1021080"/>
                </a:moveTo>
                <a:lnTo>
                  <a:pt x="12191" y="12192"/>
                </a:lnTo>
                <a:lnTo>
                  <a:pt x="6096" y="12192"/>
                </a:lnTo>
                <a:lnTo>
                  <a:pt x="6096" y="1021080"/>
                </a:lnTo>
                <a:lnTo>
                  <a:pt x="12191" y="1021080"/>
                </a:lnTo>
                <a:close/>
              </a:path>
              <a:path w="3243579" h="1030604">
                <a:moveTo>
                  <a:pt x="3236976" y="1021080"/>
                </a:moveTo>
                <a:lnTo>
                  <a:pt x="6096" y="1021080"/>
                </a:lnTo>
                <a:lnTo>
                  <a:pt x="12192" y="1024128"/>
                </a:lnTo>
                <a:lnTo>
                  <a:pt x="12191" y="1030224"/>
                </a:lnTo>
                <a:lnTo>
                  <a:pt x="3230880" y="1030224"/>
                </a:lnTo>
                <a:lnTo>
                  <a:pt x="3230880" y="1024128"/>
                </a:lnTo>
                <a:lnTo>
                  <a:pt x="3236976" y="1021080"/>
                </a:lnTo>
                <a:close/>
              </a:path>
              <a:path w="3243579" h="1030604">
                <a:moveTo>
                  <a:pt x="12191" y="1030224"/>
                </a:moveTo>
                <a:lnTo>
                  <a:pt x="12192" y="1024128"/>
                </a:lnTo>
                <a:lnTo>
                  <a:pt x="6096" y="1021080"/>
                </a:lnTo>
                <a:lnTo>
                  <a:pt x="6096" y="1030224"/>
                </a:lnTo>
                <a:lnTo>
                  <a:pt x="12191" y="1030224"/>
                </a:lnTo>
                <a:close/>
              </a:path>
              <a:path w="3243579" h="1030604">
                <a:moveTo>
                  <a:pt x="3236976" y="12192"/>
                </a:moveTo>
                <a:lnTo>
                  <a:pt x="3230880" y="6096"/>
                </a:lnTo>
                <a:lnTo>
                  <a:pt x="3230880" y="12192"/>
                </a:lnTo>
                <a:lnTo>
                  <a:pt x="3236976" y="12192"/>
                </a:lnTo>
                <a:close/>
              </a:path>
              <a:path w="3243579" h="1030604">
                <a:moveTo>
                  <a:pt x="3236976" y="1021080"/>
                </a:moveTo>
                <a:lnTo>
                  <a:pt x="3236976" y="12192"/>
                </a:lnTo>
                <a:lnTo>
                  <a:pt x="3230880" y="12192"/>
                </a:lnTo>
                <a:lnTo>
                  <a:pt x="3230880" y="1021080"/>
                </a:lnTo>
                <a:lnTo>
                  <a:pt x="3236976" y="1021080"/>
                </a:lnTo>
                <a:close/>
              </a:path>
              <a:path w="3243579" h="1030604">
                <a:moveTo>
                  <a:pt x="3236976" y="1030224"/>
                </a:moveTo>
                <a:lnTo>
                  <a:pt x="3236976" y="1021080"/>
                </a:lnTo>
                <a:lnTo>
                  <a:pt x="3230880" y="1024128"/>
                </a:lnTo>
                <a:lnTo>
                  <a:pt x="3230880" y="1030224"/>
                </a:lnTo>
                <a:lnTo>
                  <a:pt x="3236976" y="1030224"/>
                </a:lnTo>
                <a:close/>
              </a:path>
            </a:pathLst>
          </a:custGeom>
          <a:solidFill>
            <a:srgbClr val="000080"/>
          </a:solidFill>
        </p:spPr>
        <p:txBody>
          <a:bodyPr wrap="square" lIns="0" tIns="0" rIns="0" bIns="0" rtlCol="0"/>
          <a:lstStyle/>
          <a:p>
            <a:endParaRPr sz="2000"/>
          </a:p>
        </p:txBody>
      </p:sp>
      <p:sp>
        <p:nvSpPr>
          <p:cNvPr id="5" name="object 5"/>
          <p:cNvSpPr txBox="1"/>
          <p:nvPr/>
        </p:nvSpPr>
        <p:spPr>
          <a:xfrm>
            <a:off x="2072640" y="4516120"/>
            <a:ext cx="3589867" cy="807978"/>
          </a:xfrm>
          <a:prstGeom prst="rect">
            <a:avLst/>
          </a:prstGeom>
          <a:solidFill>
            <a:srgbClr val="FFFFCC"/>
          </a:solidFill>
        </p:spPr>
        <p:txBody>
          <a:bodyPr vert="horz" wrap="square" lIns="0" tIns="0" rIns="0" bIns="0" rtlCol="0">
            <a:spAutoFit/>
          </a:bodyPr>
          <a:lstStyle/>
          <a:p>
            <a:pPr>
              <a:lnSpc>
                <a:spcPct val="100000"/>
              </a:lnSpc>
            </a:pPr>
            <a:endParaRPr sz="1333">
              <a:latin typeface="Times New Roman"/>
              <a:cs typeface="Times New Roman"/>
            </a:endParaRPr>
          </a:p>
          <a:p>
            <a:pPr>
              <a:spcBef>
                <a:spcPts val="50"/>
              </a:spcBef>
            </a:pPr>
            <a:endParaRPr sz="1056">
              <a:latin typeface="Times New Roman"/>
              <a:cs typeface="Times New Roman"/>
            </a:endParaRPr>
          </a:p>
          <a:p>
            <a:pPr marR="78316" algn="ctr"/>
            <a:r>
              <a:rPr sz="1389" spc="6" dirty="0">
                <a:solidFill>
                  <a:srgbClr val="000080"/>
                </a:solidFill>
                <a:latin typeface="Arial"/>
                <a:cs typeface="Arial"/>
              </a:rPr>
              <a:t>Data</a:t>
            </a:r>
            <a:r>
              <a:rPr sz="1389" spc="-122" dirty="0">
                <a:solidFill>
                  <a:srgbClr val="000080"/>
                </a:solidFill>
                <a:latin typeface="Arial"/>
                <a:cs typeface="Arial"/>
              </a:rPr>
              <a:t> </a:t>
            </a:r>
            <a:r>
              <a:rPr sz="1389" spc="6" dirty="0">
                <a:solidFill>
                  <a:srgbClr val="000080"/>
                </a:solidFill>
                <a:latin typeface="Arial"/>
                <a:cs typeface="Arial"/>
              </a:rPr>
              <a:t>Storage</a:t>
            </a:r>
            <a:endParaRPr sz="1389">
              <a:latin typeface="Arial"/>
              <a:cs typeface="Arial"/>
            </a:endParaRPr>
          </a:p>
          <a:p>
            <a:pPr marL="115709" algn="ctr">
              <a:spcBef>
                <a:spcPts val="11"/>
              </a:spcBef>
            </a:pPr>
            <a:r>
              <a:rPr sz="1389" dirty="0">
                <a:solidFill>
                  <a:srgbClr val="000080"/>
                </a:solidFill>
                <a:latin typeface="Arial"/>
                <a:cs typeface="Arial"/>
              </a:rPr>
              <a:t>(HDFS)</a:t>
            </a:r>
            <a:endParaRPr sz="1389">
              <a:latin typeface="Arial"/>
              <a:cs typeface="Arial"/>
            </a:endParaRPr>
          </a:p>
        </p:txBody>
      </p:sp>
      <p:sp>
        <p:nvSpPr>
          <p:cNvPr id="6" name="object 6"/>
          <p:cNvSpPr/>
          <p:nvPr/>
        </p:nvSpPr>
        <p:spPr>
          <a:xfrm>
            <a:off x="2086185" y="3235960"/>
            <a:ext cx="3603978" cy="1145117"/>
          </a:xfrm>
          <a:custGeom>
            <a:avLst/>
            <a:gdLst/>
            <a:ahLst/>
            <a:cxnLst/>
            <a:rect l="l" t="t" r="r" b="b"/>
            <a:pathLst>
              <a:path w="3243579" h="1030604">
                <a:moveTo>
                  <a:pt x="3243072" y="1027176"/>
                </a:moveTo>
                <a:lnTo>
                  <a:pt x="3243072" y="3048"/>
                </a:lnTo>
                <a:lnTo>
                  <a:pt x="3240024" y="0"/>
                </a:lnTo>
                <a:lnTo>
                  <a:pt x="3047" y="0"/>
                </a:lnTo>
                <a:lnTo>
                  <a:pt x="0" y="3048"/>
                </a:lnTo>
                <a:lnTo>
                  <a:pt x="0" y="1027176"/>
                </a:lnTo>
                <a:lnTo>
                  <a:pt x="3048" y="1030224"/>
                </a:lnTo>
                <a:lnTo>
                  <a:pt x="6096" y="1030224"/>
                </a:lnTo>
                <a:lnTo>
                  <a:pt x="6096" y="12192"/>
                </a:lnTo>
                <a:lnTo>
                  <a:pt x="12192" y="6096"/>
                </a:lnTo>
                <a:lnTo>
                  <a:pt x="12191" y="12192"/>
                </a:lnTo>
                <a:lnTo>
                  <a:pt x="3230880" y="12192"/>
                </a:lnTo>
                <a:lnTo>
                  <a:pt x="3230880" y="6096"/>
                </a:lnTo>
                <a:lnTo>
                  <a:pt x="3236976" y="12192"/>
                </a:lnTo>
                <a:lnTo>
                  <a:pt x="3236976" y="1030224"/>
                </a:lnTo>
                <a:lnTo>
                  <a:pt x="3240024" y="1030224"/>
                </a:lnTo>
                <a:lnTo>
                  <a:pt x="3243072" y="1027176"/>
                </a:lnTo>
                <a:close/>
              </a:path>
              <a:path w="3243579" h="1030604">
                <a:moveTo>
                  <a:pt x="12191" y="12192"/>
                </a:moveTo>
                <a:lnTo>
                  <a:pt x="12192" y="6096"/>
                </a:lnTo>
                <a:lnTo>
                  <a:pt x="6096" y="12192"/>
                </a:lnTo>
                <a:lnTo>
                  <a:pt x="12191" y="12192"/>
                </a:lnTo>
                <a:close/>
              </a:path>
              <a:path w="3243579" h="1030604">
                <a:moveTo>
                  <a:pt x="12191" y="1018032"/>
                </a:moveTo>
                <a:lnTo>
                  <a:pt x="12191" y="12192"/>
                </a:lnTo>
                <a:lnTo>
                  <a:pt x="6096" y="12192"/>
                </a:lnTo>
                <a:lnTo>
                  <a:pt x="6096" y="1018032"/>
                </a:lnTo>
                <a:lnTo>
                  <a:pt x="12191" y="1018032"/>
                </a:lnTo>
                <a:close/>
              </a:path>
              <a:path w="3243579" h="1030604">
                <a:moveTo>
                  <a:pt x="3236976" y="1018032"/>
                </a:moveTo>
                <a:lnTo>
                  <a:pt x="6096" y="1018032"/>
                </a:lnTo>
                <a:lnTo>
                  <a:pt x="12192" y="1024128"/>
                </a:lnTo>
                <a:lnTo>
                  <a:pt x="12191" y="1030224"/>
                </a:lnTo>
                <a:lnTo>
                  <a:pt x="3230880" y="1030224"/>
                </a:lnTo>
                <a:lnTo>
                  <a:pt x="3230880" y="1024128"/>
                </a:lnTo>
                <a:lnTo>
                  <a:pt x="3236976" y="1018032"/>
                </a:lnTo>
                <a:close/>
              </a:path>
              <a:path w="3243579" h="1030604">
                <a:moveTo>
                  <a:pt x="12191" y="1030224"/>
                </a:moveTo>
                <a:lnTo>
                  <a:pt x="12192" y="1024128"/>
                </a:lnTo>
                <a:lnTo>
                  <a:pt x="6096" y="1018032"/>
                </a:lnTo>
                <a:lnTo>
                  <a:pt x="6096" y="1030224"/>
                </a:lnTo>
                <a:lnTo>
                  <a:pt x="12191" y="1030224"/>
                </a:lnTo>
                <a:close/>
              </a:path>
              <a:path w="3243579" h="1030604">
                <a:moveTo>
                  <a:pt x="3236976" y="12192"/>
                </a:moveTo>
                <a:lnTo>
                  <a:pt x="3230880" y="6096"/>
                </a:lnTo>
                <a:lnTo>
                  <a:pt x="3230880" y="12192"/>
                </a:lnTo>
                <a:lnTo>
                  <a:pt x="3236976" y="12192"/>
                </a:lnTo>
                <a:close/>
              </a:path>
              <a:path w="3243579" h="1030604">
                <a:moveTo>
                  <a:pt x="3236976" y="1018032"/>
                </a:moveTo>
                <a:lnTo>
                  <a:pt x="3236976" y="12192"/>
                </a:lnTo>
                <a:lnTo>
                  <a:pt x="3230880" y="12192"/>
                </a:lnTo>
                <a:lnTo>
                  <a:pt x="3230880" y="1018032"/>
                </a:lnTo>
                <a:lnTo>
                  <a:pt x="3236976" y="1018032"/>
                </a:lnTo>
                <a:close/>
              </a:path>
              <a:path w="3243579" h="1030604">
                <a:moveTo>
                  <a:pt x="3236976" y="1030224"/>
                </a:moveTo>
                <a:lnTo>
                  <a:pt x="3236976" y="1018032"/>
                </a:lnTo>
                <a:lnTo>
                  <a:pt x="3230880" y="1024128"/>
                </a:lnTo>
                <a:lnTo>
                  <a:pt x="3230880" y="1030224"/>
                </a:lnTo>
                <a:lnTo>
                  <a:pt x="3236976" y="1030224"/>
                </a:lnTo>
                <a:close/>
              </a:path>
            </a:pathLst>
          </a:custGeom>
          <a:solidFill>
            <a:srgbClr val="000080"/>
          </a:solidFill>
        </p:spPr>
        <p:txBody>
          <a:bodyPr wrap="square" lIns="0" tIns="0" rIns="0" bIns="0" rtlCol="0"/>
          <a:lstStyle/>
          <a:p>
            <a:endParaRPr sz="2000"/>
          </a:p>
        </p:txBody>
      </p:sp>
      <p:sp>
        <p:nvSpPr>
          <p:cNvPr id="7" name="object 7"/>
          <p:cNvSpPr txBox="1"/>
          <p:nvPr/>
        </p:nvSpPr>
        <p:spPr>
          <a:xfrm>
            <a:off x="2092960" y="3242734"/>
            <a:ext cx="3589867" cy="824969"/>
          </a:xfrm>
          <a:prstGeom prst="rect">
            <a:avLst/>
          </a:prstGeom>
          <a:solidFill>
            <a:srgbClr val="CCFFCC"/>
          </a:solidFill>
        </p:spPr>
        <p:txBody>
          <a:bodyPr vert="horz" wrap="square" lIns="0" tIns="0" rIns="0" bIns="0" rtlCol="0">
            <a:spAutoFit/>
          </a:bodyPr>
          <a:lstStyle/>
          <a:p>
            <a:pPr>
              <a:lnSpc>
                <a:spcPct val="100000"/>
              </a:lnSpc>
            </a:pPr>
            <a:endParaRPr sz="1333">
              <a:latin typeface="Times New Roman"/>
              <a:cs typeface="Times New Roman"/>
            </a:endParaRPr>
          </a:p>
          <a:p>
            <a:pPr>
              <a:spcBef>
                <a:spcPts val="28"/>
              </a:spcBef>
            </a:pPr>
            <a:endParaRPr sz="1222">
              <a:latin typeface="Times New Roman"/>
              <a:cs typeface="Times New Roman"/>
            </a:endParaRPr>
          </a:p>
          <a:p>
            <a:pPr marL="1330664" marR="1114767" indent="-169332">
              <a:lnSpc>
                <a:spcPct val="100800"/>
              </a:lnSpc>
              <a:spcBef>
                <a:spcPts val="6"/>
              </a:spcBef>
            </a:pPr>
            <a:r>
              <a:rPr sz="1389" spc="6" dirty="0">
                <a:solidFill>
                  <a:srgbClr val="000080"/>
                </a:solidFill>
                <a:latin typeface="Arial"/>
                <a:cs typeface="Arial"/>
              </a:rPr>
              <a:t>Data</a:t>
            </a:r>
            <a:r>
              <a:rPr sz="1389" spc="-83" dirty="0">
                <a:solidFill>
                  <a:srgbClr val="000080"/>
                </a:solidFill>
                <a:latin typeface="Arial"/>
                <a:cs typeface="Arial"/>
              </a:rPr>
              <a:t> </a:t>
            </a:r>
            <a:r>
              <a:rPr sz="1389" dirty="0">
                <a:solidFill>
                  <a:srgbClr val="000080"/>
                </a:solidFill>
                <a:latin typeface="Arial"/>
                <a:cs typeface="Arial"/>
              </a:rPr>
              <a:t>Processing  </a:t>
            </a:r>
            <a:r>
              <a:rPr sz="1389" spc="-6" dirty="0">
                <a:solidFill>
                  <a:srgbClr val="000080"/>
                </a:solidFill>
                <a:latin typeface="Arial"/>
                <a:cs typeface="Arial"/>
              </a:rPr>
              <a:t>(MapReduce)</a:t>
            </a:r>
            <a:endParaRPr sz="1389">
              <a:latin typeface="Arial"/>
              <a:cs typeface="Arial"/>
            </a:endParaRPr>
          </a:p>
        </p:txBody>
      </p:sp>
      <p:sp>
        <p:nvSpPr>
          <p:cNvPr id="8" name="object 8"/>
          <p:cNvSpPr/>
          <p:nvPr/>
        </p:nvSpPr>
        <p:spPr>
          <a:xfrm>
            <a:off x="5926667" y="3225801"/>
            <a:ext cx="1229783" cy="2448983"/>
          </a:xfrm>
          <a:custGeom>
            <a:avLst/>
            <a:gdLst/>
            <a:ahLst/>
            <a:cxnLst/>
            <a:rect l="l" t="t" r="r" b="b"/>
            <a:pathLst>
              <a:path w="1106804" h="2204085">
                <a:moveTo>
                  <a:pt x="1106424" y="2200656"/>
                </a:moveTo>
                <a:lnTo>
                  <a:pt x="1106424" y="0"/>
                </a:lnTo>
                <a:lnTo>
                  <a:pt x="0" y="0"/>
                </a:lnTo>
                <a:lnTo>
                  <a:pt x="0" y="2200656"/>
                </a:lnTo>
                <a:lnTo>
                  <a:pt x="3048" y="2203704"/>
                </a:lnTo>
                <a:lnTo>
                  <a:pt x="6096" y="2203704"/>
                </a:lnTo>
                <a:lnTo>
                  <a:pt x="6096" y="9144"/>
                </a:lnTo>
                <a:lnTo>
                  <a:pt x="12192" y="3048"/>
                </a:lnTo>
                <a:lnTo>
                  <a:pt x="12191" y="9144"/>
                </a:lnTo>
                <a:lnTo>
                  <a:pt x="1094231" y="9144"/>
                </a:lnTo>
                <a:lnTo>
                  <a:pt x="1094232" y="3048"/>
                </a:lnTo>
                <a:lnTo>
                  <a:pt x="1100328" y="9144"/>
                </a:lnTo>
                <a:lnTo>
                  <a:pt x="1100328" y="2203704"/>
                </a:lnTo>
                <a:lnTo>
                  <a:pt x="1103376" y="2203704"/>
                </a:lnTo>
                <a:lnTo>
                  <a:pt x="1106424" y="2200656"/>
                </a:lnTo>
                <a:close/>
              </a:path>
              <a:path w="1106804" h="2204085">
                <a:moveTo>
                  <a:pt x="12191" y="9144"/>
                </a:moveTo>
                <a:lnTo>
                  <a:pt x="12192" y="3048"/>
                </a:lnTo>
                <a:lnTo>
                  <a:pt x="6096" y="9144"/>
                </a:lnTo>
                <a:lnTo>
                  <a:pt x="12191" y="9144"/>
                </a:lnTo>
                <a:close/>
              </a:path>
              <a:path w="1106804" h="2204085">
                <a:moveTo>
                  <a:pt x="12192" y="2191512"/>
                </a:moveTo>
                <a:lnTo>
                  <a:pt x="12191" y="9144"/>
                </a:lnTo>
                <a:lnTo>
                  <a:pt x="6096" y="9144"/>
                </a:lnTo>
                <a:lnTo>
                  <a:pt x="6096" y="2191512"/>
                </a:lnTo>
                <a:lnTo>
                  <a:pt x="12192" y="2191512"/>
                </a:lnTo>
                <a:close/>
              </a:path>
              <a:path w="1106804" h="2204085">
                <a:moveTo>
                  <a:pt x="1100328" y="2191512"/>
                </a:moveTo>
                <a:lnTo>
                  <a:pt x="6096" y="2191512"/>
                </a:lnTo>
                <a:lnTo>
                  <a:pt x="12192" y="2197608"/>
                </a:lnTo>
                <a:lnTo>
                  <a:pt x="12192" y="2203704"/>
                </a:lnTo>
                <a:lnTo>
                  <a:pt x="1094232" y="2203704"/>
                </a:lnTo>
                <a:lnTo>
                  <a:pt x="1094232" y="2197608"/>
                </a:lnTo>
                <a:lnTo>
                  <a:pt x="1100328" y="2191512"/>
                </a:lnTo>
                <a:close/>
              </a:path>
              <a:path w="1106804" h="2204085">
                <a:moveTo>
                  <a:pt x="12192" y="2203704"/>
                </a:moveTo>
                <a:lnTo>
                  <a:pt x="12192" y="2197608"/>
                </a:lnTo>
                <a:lnTo>
                  <a:pt x="6096" y="2191512"/>
                </a:lnTo>
                <a:lnTo>
                  <a:pt x="6096" y="2203704"/>
                </a:lnTo>
                <a:lnTo>
                  <a:pt x="12192" y="2203704"/>
                </a:lnTo>
                <a:close/>
              </a:path>
              <a:path w="1106804" h="2204085">
                <a:moveTo>
                  <a:pt x="1100328" y="9144"/>
                </a:moveTo>
                <a:lnTo>
                  <a:pt x="1094232" y="3048"/>
                </a:lnTo>
                <a:lnTo>
                  <a:pt x="1094231" y="9144"/>
                </a:lnTo>
                <a:lnTo>
                  <a:pt x="1100328" y="9144"/>
                </a:lnTo>
                <a:close/>
              </a:path>
              <a:path w="1106804" h="2204085">
                <a:moveTo>
                  <a:pt x="1100328" y="2191512"/>
                </a:moveTo>
                <a:lnTo>
                  <a:pt x="1100328" y="9144"/>
                </a:lnTo>
                <a:lnTo>
                  <a:pt x="1094231" y="9144"/>
                </a:lnTo>
                <a:lnTo>
                  <a:pt x="1094232" y="2191512"/>
                </a:lnTo>
                <a:lnTo>
                  <a:pt x="1100328" y="2191512"/>
                </a:lnTo>
                <a:close/>
              </a:path>
              <a:path w="1106804" h="2204085">
                <a:moveTo>
                  <a:pt x="1100328" y="2203704"/>
                </a:moveTo>
                <a:lnTo>
                  <a:pt x="1100328" y="2191512"/>
                </a:lnTo>
                <a:lnTo>
                  <a:pt x="1094232" y="2197608"/>
                </a:lnTo>
                <a:lnTo>
                  <a:pt x="1094232" y="2203704"/>
                </a:lnTo>
                <a:lnTo>
                  <a:pt x="1100328" y="2203704"/>
                </a:lnTo>
                <a:close/>
              </a:path>
            </a:pathLst>
          </a:custGeom>
          <a:solidFill>
            <a:srgbClr val="000080"/>
          </a:solidFill>
        </p:spPr>
        <p:txBody>
          <a:bodyPr wrap="square" lIns="0" tIns="0" rIns="0" bIns="0" rtlCol="0"/>
          <a:lstStyle/>
          <a:p>
            <a:endParaRPr sz="2000"/>
          </a:p>
        </p:txBody>
      </p:sp>
      <p:sp>
        <p:nvSpPr>
          <p:cNvPr id="9" name="object 9"/>
          <p:cNvSpPr txBox="1"/>
          <p:nvPr/>
        </p:nvSpPr>
        <p:spPr>
          <a:xfrm>
            <a:off x="5933440" y="3229185"/>
            <a:ext cx="1216378" cy="456051"/>
          </a:xfrm>
          <a:prstGeom prst="rect">
            <a:avLst/>
          </a:prstGeom>
          <a:solidFill>
            <a:srgbClr val="FFE2CA"/>
          </a:solidFill>
        </p:spPr>
        <p:txBody>
          <a:bodyPr vert="horz" wrap="square" lIns="0" tIns="2822" rIns="0" bIns="0" rtlCol="0">
            <a:spAutoFit/>
          </a:bodyPr>
          <a:lstStyle/>
          <a:p>
            <a:pPr>
              <a:spcBef>
                <a:spcPts val="22"/>
              </a:spcBef>
            </a:pPr>
            <a:endParaRPr sz="1556">
              <a:latin typeface="Times New Roman"/>
              <a:cs typeface="Times New Roman"/>
            </a:endParaRPr>
          </a:p>
          <a:p>
            <a:pPr marL="250470"/>
            <a:r>
              <a:rPr sz="1389" dirty="0">
                <a:solidFill>
                  <a:srgbClr val="000080"/>
                </a:solidFill>
                <a:latin typeface="Arial"/>
                <a:cs typeface="Arial"/>
              </a:rPr>
              <a:t>Security</a:t>
            </a:r>
            <a:endParaRPr sz="1389">
              <a:latin typeface="Arial"/>
              <a:cs typeface="Arial"/>
            </a:endParaRPr>
          </a:p>
        </p:txBody>
      </p:sp>
      <p:sp>
        <p:nvSpPr>
          <p:cNvPr id="10" name="object 10"/>
          <p:cNvSpPr/>
          <p:nvPr/>
        </p:nvSpPr>
        <p:spPr>
          <a:xfrm>
            <a:off x="7423574" y="3229186"/>
            <a:ext cx="1229783" cy="2448983"/>
          </a:xfrm>
          <a:custGeom>
            <a:avLst/>
            <a:gdLst/>
            <a:ahLst/>
            <a:cxnLst/>
            <a:rect l="l" t="t" r="r" b="b"/>
            <a:pathLst>
              <a:path w="1106804" h="2204085">
                <a:moveTo>
                  <a:pt x="1106424" y="2203704"/>
                </a:moveTo>
                <a:lnTo>
                  <a:pt x="1106424" y="0"/>
                </a:lnTo>
                <a:lnTo>
                  <a:pt x="3047" y="0"/>
                </a:lnTo>
                <a:lnTo>
                  <a:pt x="0" y="3048"/>
                </a:lnTo>
                <a:lnTo>
                  <a:pt x="0" y="2200656"/>
                </a:lnTo>
                <a:lnTo>
                  <a:pt x="3048" y="2203704"/>
                </a:lnTo>
                <a:lnTo>
                  <a:pt x="6096" y="2203704"/>
                </a:lnTo>
                <a:lnTo>
                  <a:pt x="6096" y="9144"/>
                </a:lnTo>
                <a:lnTo>
                  <a:pt x="12192" y="6096"/>
                </a:lnTo>
                <a:lnTo>
                  <a:pt x="12192" y="9144"/>
                </a:lnTo>
                <a:lnTo>
                  <a:pt x="1097280" y="9144"/>
                </a:lnTo>
                <a:lnTo>
                  <a:pt x="1097280" y="6096"/>
                </a:lnTo>
                <a:lnTo>
                  <a:pt x="1103376" y="9144"/>
                </a:lnTo>
                <a:lnTo>
                  <a:pt x="1103376" y="2203704"/>
                </a:lnTo>
                <a:lnTo>
                  <a:pt x="1106424" y="2203704"/>
                </a:lnTo>
                <a:close/>
              </a:path>
              <a:path w="1106804" h="2204085">
                <a:moveTo>
                  <a:pt x="12192" y="9144"/>
                </a:moveTo>
                <a:lnTo>
                  <a:pt x="12192" y="6096"/>
                </a:lnTo>
                <a:lnTo>
                  <a:pt x="6096" y="9144"/>
                </a:lnTo>
                <a:lnTo>
                  <a:pt x="12192" y="9144"/>
                </a:lnTo>
                <a:close/>
              </a:path>
              <a:path w="1106804" h="2204085">
                <a:moveTo>
                  <a:pt x="12192" y="2191512"/>
                </a:moveTo>
                <a:lnTo>
                  <a:pt x="12192" y="9144"/>
                </a:lnTo>
                <a:lnTo>
                  <a:pt x="6096" y="9144"/>
                </a:lnTo>
                <a:lnTo>
                  <a:pt x="6096" y="2191512"/>
                </a:lnTo>
                <a:lnTo>
                  <a:pt x="12192" y="2191512"/>
                </a:lnTo>
                <a:close/>
              </a:path>
              <a:path w="1106804" h="2204085">
                <a:moveTo>
                  <a:pt x="1103376" y="2191512"/>
                </a:moveTo>
                <a:lnTo>
                  <a:pt x="6096" y="2191512"/>
                </a:lnTo>
                <a:lnTo>
                  <a:pt x="12192" y="2197608"/>
                </a:lnTo>
                <a:lnTo>
                  <a:pt x="12192" y="2203704"/>
                </a:lnTo>
                <a:lnTo>
                  <a:pt x="1097280" y="2203704"/>
                </a:lnTo>
                <a:lnTo>
                  <a:pt x="1097280" y="2197608"/>
                </a:lnTo>
                <a:lnTo>
                  <a:pt x="1103376" y="2191512"/>
                </a:lnTo>
                <a:close/>
              </a:path>
              <a:path w="1106804" h="2204085">
                <a:moveTo>
                  <a:pt x="12192" y="2203704"/>
                </a:moveTo>
                <a:lnTo>
                  <a:pt x="12192" y="2197608"/>
                </a:lnTo>
                <a:lnTo>
                  <a:pt x="6096" y="2191512"/>
                </a:lnTo>
                <a:lnTo>
                  <a:pt x="6096" y="2203704"/>
                </a:lnTo>
                <a:lnTo>
                  <a:pt x="12192" y="2203704"/>
                </a:lnTo>
                <a:close/>
              </a:path>
              <a:path w="1106804" h="2204085">
                <a:moveTo>
                  <a:pt x="1103376" y="9144"/>
                </a:moveTo>
                <a:lnTo>
                  <a:pt x="1097280" y="6096"/>
                </a:lnTo>
                <a:lnTo>
                  <a:pt x="1097280" y="9144"/>
                </a:lnTo>
                <a:lnTo>
                  <a:pt x="1103376" y="9144"/>
                </a:lnTo>
                <a:close/>
              </a:path>
              <a:path w="1106804" h="2204085">
                <a:moveTo>
                  <a:pt x="1103376" y="2191512"/>
                </a:moveTo>
                <a:lnTo>
                  <a:pt x="1103376" y="9144"/>
                </a:lnTo>
                <a:lnTo>
                  <a:pt x="1097280" y="9144"/>
                </a:lnTo>
                <a:lnTo>
                  <a:pt x="1097280" y="2191512"/>
                </a:lnTo>
                <a:lnTo>
                  <a:pt x="1103376" y="2191512"/>
                </a:lnTo>
                <a:close/>
              </a:path>
              <a:path w="1106804" h="2204085">
                <a:moveTo>
                  <a:pt x="1103376" y="2203704"/>
                </a:moveTo>
                <a:lnTo>
                  <a:pt x="1103376" y="2191512"/>
                </a:lnTo>
                <a:lnTo>
                  <a:pt x="1097280" y="2197608"/>
                </a:lnTo>
                <a:lnTo>
                  <a:pt x="1097280" y="2203704"/>
                </a:lnTo>
                <a:lnTo>
                  <a:pt x="1103376" y="2203704"/>
                </a:lnTo>
                <a:close/>
              </a:path>
            </a:pathLst>
          </a:custGeom>
          <a:solidFill>
            <a:srgbClr val="000080"/>
          </a:solidFill>
        </p:spPr>
        <p:txBody>
          <a:bodyPr wrap="square" lIns="0" tIns="0" rIns="0" bIns="0" rtlCol="0"/>
          <a:lstStyle/>
          <a:p>
            <a:endParaRPr sz="2000"/>
          </a:p>
        </p:txBody>
      </p:sp>
      <p:sp>
        <p:nvSpPr>
          <p:cNvPr id="11" name="object 11"/>
          <p:cNvSpPr txBox="1"/>
          <p:nvPr/>
        </p:nvSpPr>
        <p:spPr>
          <a:xfrm>
            <a:off x="7430346" y="3235960"/>
            <a:ext cx="1219200" cy="463090"/>
          </a:xfrm>
          <a:prstGeom prst="rect">
            <a:avLst/>
          </a:prstGeom>
          <a:solidFill>
            <a:srgbClr val="97FFFA"/>
          </a:solidFill>
        </p:spPr>
        <p:txBody>
          <a:bodyPr vert="horz" wrap="square" lIns="0" tIns="1411" rIns="0" bIns="0" rtlCol="0">
            <a:spAutoFit/>
          </a:bodyPr>
          <a:lstStyle/>
          <a:p>
            <a:pPr>
              <a:spcBef>
                <a:spcPts val="11"/>
              </a:spcBef>
            </a:pPr>
            <a:endParaRPr sz="1611">
              <a:latin typeface="Times New Roman"/>
              <a:cs typeface="Times New Roman"/>
            </a:endParaRPr>
          </a:p>
          <a:p>
            <a:pPr marL="199670"/>
            <a:r>
              <a:rPr sz="1389" spc="-6" dirty="0">
                <a:solidFill>
                  <a:srgbClr val="000080"/>
                </a:solidFill>
                <a:latin typeface="Arial"/>
                <a:cs typeface="Arial"/>
              </a:rPr>
              <a:t>Operations</a:t>
            </a:r>
            <a:endParaRPr sz="1389">
              <a:latin typeface="Arial"/>
              <a:cs typeface="Arial"/>
            </a:endParaRPr>
          </a:p>
        </p:txBody>
      </p:sp>
      <p:sp>
        <p:nvSpPr>
          <p:cNvPr id="12" name="object 12"/>
          <p:cNvSpPr/>
          <p:nvPr/>
        </p:nvSpPr>
        <p:spPr>
          <a:xfrm>
            <a:off x="592667" y="3232574"/>
            <a:ext cx="1229783" cy="2448983"/>
          </a:xfrm>
          <a:custGeom>
            <a:avLst/>
            <a:gdLst/>
            <a:ahLst/>
            <a:cxnLst/>
            <a:rect l="l" t="t" r="r" b="b"/>
            <a:pathLst>
              <a:path w="1106805" h="2204085">
                <a:moveTo>
                  <a:pt x="1106424" y="2203704"/>
                </a:moveTo>
                <a:lnTo>
                  <a:pt x="1106424" y="0"/>
                </a:lnTo>
                <a:lnTo>
                  <a:pt x="3047" y="0"/>
                </a:lnTo>
                <a:lnTo>
                  <a:pt x="0" y="3048"/>
                </a:lnTo>
                <a:lnTo>
                  <a:pt x="0" y="2200656"/>
                </a:lnTo>
                <a:lnTo>
                  <a:pt x="3048" y="2203704"/>
                </a:lnTo>
                <a:lnTo>
                  <a:pt x="6096" y="2203704"/>
                </a:lnTo>
                <a:lnTo>
                  <a:pt x="6096" y="12192"/>
                </a:lnTo>
                <a:lnTo>
                  <a:pt x="12192" y="6096"/>
                </a:lnTo>
                <a:lnTo>
                  <a:pt x="12191" y="12192"/>
                </a:lnTo>
                <a:lnTo>
                  <a:pt x="1097280" y="12192"/>
                </a:lnTo>
                <a:lnTo>
                  <a:pt x="1097280" y="6096"/>
                </a:lnTo>
                <a:lnTo>
                  <a:pt x="1100328" y="12192"/>
                </a:lnTo>
                <a:lnTo>
                  <a:pt x="1100328" y="2203704"/>
                </a:lnTo>
                <a:lnTo>
                  <a:pt x="1106424" y="2203704"/>
                </a:lnTo>
                <a:close/>
              </a:path>
              <a:path w="1106805" h="2204085">
                <a:moveTo>
                  <a:pt x="12191" y="12192"/>
                </a:moveTo>
                <a:lnTo>
                  <a:pt x="12192" y="6096"/>
                </a:lnTo>
                <a:lnTo>
                  <a:pt x="6096" y="12192"/>
                </a:lnTo>
                <a:lnTo>
                  <a:pt x="12191" y="12192"/>
                </a:lnTo>
                <a:close/>
              </a:path>
              <a:path w="1106805" h="2204085">
                <a:moveTo>
                  <a:pt x="12192" y="2191512"/>
                </a:moveTo>
                <a:lnTo>
                  <a:pt x="12191" y="12192"/>
                </a:lnTo>
                <a:lnTo>
                  <a:pt x="6096" y="12192"/>
                </a:lnTo>
                <a:lnTo>
                  <a:pt x="6096" y="2191512"/>
                </a:lnTo>
                <a:lnTo>
                  <a:pt x="12192" y="2191512"/>
                </a:lnTo>
                <a:close/>
              </a:path>
              <a:path w="1106805" h="2204085">
                <a:moveTo>
                  <a:pt x="1100328" y="2191512"/>
                </a:moveTo>
                <a:lnTo>
                  <a:pt x="6096" y="2191512"/>
                </a:lnTo>
                <a:lnTo>
                  <a:pt x="12192" y="2197608"/>
                </a:lnTo>
                <a:lnTo>
                  <a:pt x="12192" y="2203704"/>
                </a:lnTo>
                <a:lnTo>
                  <a:pt x="1097280" y="2203704"/>
                </a:lnTo>
                <a:lnTo>
                  <a:pt x="1097280" y="2197608"/>
                </a:lnTo>
                <a:lnTo>
                  <a:pt x="1100328" y="2191512"/>
                </a:lnTo>
                <a:close/>
              </a:path>
              <a:path w="1106805" h="2204085">
                <a:moveTo>
                  <a:pt x="12192" y="2203704"/>
                </a:moveTo>
                <a:lnTo>
                  <a:pt x="12192" y="2197608"/>
                </a:lnTo>
                <a:lnTo>
                  <a:pt x="6096" y="2191512"/>
                </a:lnTo>
                <a:lnTo>
                  <a:pt x="6096" y="2203704"/>
                </a:lnTo>
                <a:lnTo>
                  <a:pt x="12192" y="2203704"/>
                </a:lnTo>
                <a:close/>
              </a:path>
              <a:path w="1106805" h="2204085">
                <a:moveTo>
                  <a:pt x="1100328" y="12192"/>
                </a:moveTo>
                <a:lnTo>
                  <a:pt x="1097280" y="6096"/>
                </a:lnTo>
                <a:lnTo>
                  <a:pt x="1097280" y="12192"/>
                </a:lnTo>
                <a:lnTo>
                  <a:pt x="1100328" y="12192"/>
                </a:lnTo>
                <a:close/>
              </a:path>
              <a:path w="1106805" h="2204085">
                <a:moveTo>
                  <a:pt x="1100328" y="2191512"/>
                </a:moveTo>
                <a:lnTo>
                  <a:pt x="1100328" y="12192"/>
                </a:lnTo>
                <a:lnTo>
                  <a:pt x="1097280" y="12192"/>
                </a:lnTo>
                <a:lnTo>
                  <a:pt x="1097280" y="2191512"/>
                </a:lnTo>
                <a:lnTo>
                  <a:pt x="1100328" y="2191512"/>
                </a:lnTo>
                <a:close/>
              </a:path>
              <a:path w="1106805" h="2204085">
                <a:moveTo>
                  <a:pt x="1100328" y="2203704"/>
                </a:moveTo>
                <a:lnTo>
                  <a:pt x="1100328" y="2191512"/>
                </a:lnTo>
                <a:lnTo>
                  <a:pt x="1097280" y="2197608"/>
                </a:lnTo>
                <a:lnTo>
                  <a:pt x="1097280" y="2203704"/>
                </a:lnTo>
                <a:lnTo>
                  <a:pt x="1100328" y="2203704"/>
                </a:lnTo>
                <a:close/>
              </a:path>
            </a:pathLst>
          </a:custGeom>
          <a:solidFill>
            <a:srgbClr val="000080"/>
          </a:solidFill>
        </p:spPr>
        <p:txBody>
          <a:bodyPr wrap="square" lIns="0" tIns="0" rIns="0" bIns="0" rtlCol="0"/>
          <a:lstStyle/>
          <a:p>
            <a:endParaRPr sz="2000"/>
          </a:p>
        </p:txBody>
      </p:sp>
      <p:sp>
        <p:nvSpPr>
          <p:cNvPr id="13" name="object 13"/>
          <p:cNvSpPr txBox="1"/>
          <p:nvPr/>
        </p:nvSpPr>
        <p:spPr>
          <a:xfrm>
            <a:off x="599439" y="3239345"/>
            <a:ext cx="1216378" cy="456051"/>
          </a:xfrm>
          <a:prstGeom prst="rect">
            <a:avLst/>
          </a:prstGeom>
          <a:solidFill>
            <a:srgbClr val="DDDDDD"/>
          </a:solidFill>
        </p:spPr>
        <p:txBody>
          <a:bodyPr vert="horz" wrap="square" lIns="0" tIns="2822" rIns="0" bIns="0" rtlCol="0">
            <a:spAutoFit/>
          </a:bodyPr>
          <a:lstStyle/>
          <a:p>
            <a:pPr>
              <a:spcBef>
                <a:spcPts val="22"/>
              </a:spcBef>
            </a:pPr>
            <a:endParaRPr sz="1556">
              <a:latin typeface="Times New Roman"/>
              <a:cs typeface="Times New Roman"/>
            </a:endParaRPr>
          </a:p>
          <a:p>
            <a:pPr marL="172154"/>
            <a:r>
              <a:rPr sz="1389" dirty="0">
                <a:solidFill>
                  <a:srgbClr val="000080"/>
                </a:solidFill>
                <a:latin typeface="Arial"/>
                <a:cs typeface="Arial"/>
              </a:rPr>
              <a:t>Integration</a:t>
            </a:r>
            <a:endParaRPr sz="1389">
              <a:latin typeface="Arial"/>
              <a:cs typeface="Arial"/>
            </a:endParaRPr>
          </a:p>
        </p:txBody>
      </p:sp>
      <p:sp>
        <p:nvSpPr>
          <p:cNvPr id="14" name="object 14"/>
          <p:cNvSpPr/>
          <p:nvPr/>
        </p:nvSpPr>
        <p:spPr>
          <a:xfrm>
            <a:off x="2780452" y="1722120"/>
            <a:ext cx="2218267" cy="1463040"/>
          </a:xfrm>
          <a:prstGeom prst="rect">
            <a:avLst/>
          </a:prstGeom>
          <a:blipFill>
            <a:blip r:embed="rId2" cstate="print"/>
            <a:stretch>
              <a:fillRect/>
            </a:stretch>
          </a:blipFill>
        </p:spPr>
        <p:txBody>
          <a:bodyPr wrap="square" lIns="0" tIns="0" rIns="0" bIns="0" rtlCol="0"/>
          <a:lstStyle/>
          <a:p>
            <a:endParaRPr sz="2000"/>
          </a:p>
        </p:txBody>
      </p:sp>
    </p:spTree>
    <p:extLst>
      <p:ext uri="{BB962C8B-B14F-4D97-AF65-F5344CB8AC3E}">
        <p14:creationId xmlns:p14="http://schemas.microsoft.com/office/powerpoint/2010/main" val="3438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US" smtClean="0"/>
              <a:t>Business Intelligence Benefits</a:t>
            </a:r>
          </a:p>
        </p:txBody>
      </p:sp>
      <p:sp>
        <p:nvSpPr>
          <p:cNvPr id="9219" name="Content Placeholder 4"/>
          <p:cNvSpPr>
            <a:spLocks noGrp="1"/>
          </p:cNvSpPr>
          <p:nvPr>
            <p:ph idx="1"/>
          </p:nvPr>
        </p:nvSpPr>
        <p:spPr/>
        <p:txBody>
          <a:bodyPr/>
          <a:lstStyle/>
          <a:p>
            <a:r>
              <a:rPr lang="en-US" smtClean="0"/>
              <a:t>Main goal: improved decision making</a:t>
            </a:r>
          </a:p>
          <a:p>
            <a:r>
              <a:rPr lang="en-US" smtClean="0"/>
              <a:t>Other benefits</a:t>
            </a:r>
          </a:p>
          <a:p>
            <a:pPr lvl="1"/>
            <a:r>
              <a:rPr lang="en-US" smtClean="0"/>
              <a:t>Integrating architecture</a:t>
            </a:r>
          </a:p>
          <a:p>
            <a:pPr lvl="1"/>
            <a:r>
              <a:rPr lang="en-US" smtClean="0"/>
              <a:t>Common user interface for data reporting and analysis</a:t>
            </a:r>
          </a:p>
          <a:p>
            <a:pPr lvl="1"/>
            <a:r>
              <a:rPr lang="en-US" smtClean="0"/>
              <a:t>Common data repository fosters single version of company data</a:t>
            </a:r>
          </a:p>
          <a:p>
            <a:pPr lvl="1"/>
            <a:r>
              <a:rPr lang="en-US" smtClean="0"/>
              <a:t>Improved organizational performance</a:t>
            </a:r>
          </a:p>
        </p:txBody>
      </p:sp>
      <p:sp>
        <p:nvSpPr>
          <p:cNvPr id="3" name="Slide Number Placeholder 2"/>
          <p:cNvSpPr>
            <a:spLocks noGrp="1"/>
          </p:cNvSpPr>
          <p:nvPr>
            <p:ph type="sldNum" sz="quarter" idx="12"/>
          </p:nvPr>
        </p:nvSpPr>
        <p:spPr/>
        <p:txBody>
          <a:bodyPr/>
          <a:lstStyle/>
          <a:p>
            <a:pPr>
              <a:defRPr/>
            </a:pPr>
            <a:fld id="{CA56B1C6-D0D0-441E-847D-7A1DDA002D76}" type="slidenum">
              <a:rPr lang="en-US" smtClean="0"/>
              <a:pPr>
                <a:defRPr/>
              </a:pPr>
              <a:t>4</a:t>
            </a:fld>
            <a:endParaRPr lang="en-US" dirty="0"/>
          </a:p>
        </p:txBody>
      </p:sp>
    </p:spTree>
    <p:extLst>
      <p:ext uri="{BB962C8B-B14F-4D97-AF65-F5344CB8AC3E}">
        <p14:creationId xmlns:p14="http://schemas.microsoft.com/office/powerpoint/2010/main" val="4057789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8422" y="594078"/>
            <a:ext cx="7461954" cy="316369"/>
          </a:xfrm>
          <a:prstGeom prst="rect">
            <a:avLst/>
          </a:prstGeom>
        </p:spPr>
        <p:txBody>
          <a:bodyPr vert="horz" wrap="square" lIns="0" tIns="0" rIns="0" bIns="0" rtlCol="0">
            <a:spAutoFit/>
          </a:bodyPr>
          <a:lstStyle/>
          <a:p>
            <a:pPr marL="14111"/>
            <a:r>
              <a:rPr sz="2056" spc="-406" dirty="0">
                <a:solidFill>
                  <a:srgbClr val="DA2128"/>
                </a:solidFill>
                <a:latin typeface="Microsoft Sans Serif"/>
                <a:cs typeface="Microsoft Sans Serif"/>
              </a:rPr>
              <a:t>    </a:t>
            </a:r>
            <a:r>
              <a:rPr sz="1778" b="1" spc="17" dirty="0">
                <a:solidFill>
                  <a:srgbClr val="000080"/>
                </a:solidFill>
                <a:latin typeface="Arial"/>
                <a:cs typeface="Arial"/>
              </a:rPr>
              <a:t>Position of </a:t>
            </a:r>
            <a:r>
              <a:rPr sz="1778" b="1" spc="11" dirty="0">
                <a:solidFill>
                  <a:srgbClr val="000080"/>
                </a:solidFill>
                <a:latin typeface="Arial"/>
                <a:cs typeface="Arial"/>
              </a:rPr>
              <a:t>Pig, Hive, </a:t>
            </a:r>
            <a:r>
              <a:rPr sz="1778" b="1" spc="22" dirty="0">
                <a:solidFill>
                  <a:srgbClr val="000080"/>
                </a:solidFill>
                <a:latin typeface="Arial"/>
                <a:cs typeface="Arial"/>
              </a:rPr>
              <a:t>and </a:t>
            </a:r>
            <a:r>
              <a:rPr sz="1778" b="1" spc="17" dirty="0">
                <a:solidFill>
                  <a:srgbClr val="000080"/>
                </a:solidFill>
                <a:latin typeface="Arial"/>
                <a:cs typeface="Arial"/>
              </a:rPr>
              <a:t>Impala </a:t>
            </a:r>
            <a:r>
              <a:rPr sz="1778" b="1" spc="11" dirty="0">
                <a:solidFill>
                  <a:srgbClr val="000080"/>
                </a:solidFill>
                <a:latin typeface="Arial"/>
                <a:cs typeface="Arial"/>
              </a:rPr>
              <a:t>in architecture are </a:t>
            </a:r>
            <a:r>
              <a:rPr sz="1778" b="1" spc="22" dirty="0">
                <a:solidFill>
                  <a:srgbClr val="000080"/>
                </a:solidFill>
                <a:latin typeface="Arial"/>
                <a:cs typeface="Arial"/>
              </a:rPr>
              <a:t>shown</a:t>
            </a:r>
            <a:r>
              <a:rPr sz="1778" b="1" spc="56" dirty="0">
                <a:solidFill>
                  <a:srgbClr val="000080"/>
                </a:solidFill>
                <a:latin typeface="Arial"/>
                <a:cs typeface="Arial"/>
              </a:rPr>
              <a:t> </a:t>
            </a:r>
            <a:r>
              <a:rPr sz="1778" b="1" spc="22" dirty="0">
                <a:solidFill>
                  <a:srgbClr val="000080"/>
                </a:solidFill>
                <a:latin typeface="Arial"/>
                <a:cs typeface="Arial"/>
              </a:rPr>
              <a:t>below</a:t>
            </a:r>
            <a:endParaRPr sz="1778">
              <a:latin typeface="Arial"/>
              <a:cs typeface="Arial"/>
            </a:endParaRPr>
          </a:p>
        </p:txBody>
      </p:sp>
      <p:sp>
        <p:nvSpPr>
          <p:cNvPr id="3" name="object 3"/>
          <p:cNvSpPr txBox="1">
            <a:spLocks noGrp="1"/>
          </p:cNvSpPr>
          <p:nvPr>
            <p:ph type="title"/>
          </p:nvPr>
        </p:nvSpPr>
        <p:spPr>
          <a:xfrm>
            <a:off x="457200" y="182361"/>
            <a:ext cx="8356600" cy="430887"/>
          </a:xfrm>
          <a:prstGeom prst="rect">
            <a:avLst/>
          </a:prstGeom>
        </p:spPr>
        <p:txBody>
          <a:bodyPr vert="horz" wrap="square" lIns="0" tIns="0" rIns="0" bIns="0" rtlCol="0" anchor="ctr">
            <a:spAutoFit/>
          </a:bodyPr>
          <a:lstStyle/>
          <a:p>
            <a:pPr marL="14111"/>
            <a:r>
              <a:rPr dirty="0"/>
              <a:t>Pig, Hive, and Impala in Big Data</a:t>
            </a:r>
            <a:r>
              <a:rPr spc="-111" dirty="0"/>
              <a:t> </a:t>
            </a:r>
            <a:r>
              <a:rPr spc="-6" dirty="0"/>
              <a:t>Architecture</a:t>
            </a:r>
          </a:p>
        </p:txBody>
      </p:sp>
      <p:sp>
        <p:nvSpPr>
          <p:cNvPr id="4" name="object 4"/>
          <p:cNvSpPr/>
          <p:nvPr/>
        </p:nvSpPr>
        <p:spPr>
          <a:xfrm>
            <a:off x="2072640" y="3882813"/>
            <a:ext cx="3589867" cy="1131711"/>
          </a:xfrm>
          <a:custGeom>
            <a:avLst/>
            <a:gdLst/>
            <a:ahLst/>
            <a:cxnLst/>
            <a:rect l="l" t="t" r="r" b="b"/>
            <a:pathLst>
              <a:path w="3230879" h="1018539">
                <a:moveTo>
                  <a:pt x="0" y="0"/>
                </a:moveTo>
                <a:lnTo>
                  <a:pt x="0" y="1018032"/>
                </a:lnTo>
                <a:lnTo>
                  <a:pt x="3230879" y="1018032"/>
                </a:lnTo>
                <a:lnTo>
                  <a:pt x="3230879" y="0"/>
                </a:lnTo>
                <a:lnTo>
                  <a:pt x="0" y="0"/>
                </a:lnTo>
                <a:close/>
              </a:path>
            </a:pathLst>
          </a:custGeom>
          <a:solidFill>
            <a:srgbClr val="FFFFCC"/>
          </a:solidFill>
        </p:spPr>
        <p:txBody>
          <a:bodyPr wrap="square" lIns="0" tIns="0" rIns="0" bIns="0" rtlCol="0"/>
          <a:lstStyle/>
          <a:p>
            <a:endParaRPr sz="2000"/>
          </a:p>
        </p:txBody>
      </p:sp>
      <p:sp>
        <p:nvSpPr>
          <p:cNvPr id="5" name="object 5"/>
          <p:cNvSpPr/>
          <p:nvPr/>
        </p:nvSpPr>
        <p:spPr>
          <a:xfrm>
            <a:off x="2065865" y="3876039"/>
            <a:ext cx="3603978" cy="1145117"/>
          </a:xfrm>
          <a:custGeom>
            <a:avLst/>
            <a:gdLst/>
            <a:ahLst/>
            <a:cxnLst/>
            <a:rect l="l" t="t" r="r" b="b"/>
            <a:pathLst>
              <a:path w="3243579" h="1030604">
                <a:moveTo>
                  <a:pt x="3243072" y="1027176"/>
                </a:moveTo>
                <a:lnTo>
                  <a:pt x="3243072" y="3048"/>
                </a:lnTo>
                <a:lnTo>
                  <a:pt x="3240024" y="0"/>
                </a:lnTo>
                <a:lnTo>
                  <a:pt x="3047" y="0"/>
                </a:lnTo>
                <a:lnTo>
                  <a:pt x="0" y="3048"/>
                </a:lnTo>
                <a:lnTo>
                  <a:pt x="0" y="1027176"/>
                </a:lnTo>
                <a:lnTo>
                  <a:pt x="3048" y="1030224"/>
                </a:lnTo>
                <a:lnTo>
                  <a:pt x="6096" y="1030224"/>
                </a:lnTo>
                <a:lnTo>
                  <a:pt x="6096" y="12192"/>
                </a:lnTo>
                <a:lnTo>
                  <a:pt x="12192" y="6096"/>
                </a:lnTo>
                <a:lnTo>
                  <a:pt x="12191" y="12192"/>
                </a:lnTo>
                <a:lnTo>
                  <a:pt x="3230880" y="12192"/>
                </a:lnTo>
                <a:lnTo>
                  <a:pt x="3230880" y="6096"/>
                </a:lnTo>
                <a:lnTo>
                  <a:pt x="3236976" y="12192"/>
                </a:lnTo>
                <a:lnTo>
                  <a:pt x="3236976" y="1030224"/>
                </a:lnTo>
                <a:lnTo>
                  <a:pt x="3240024" y="1030224"/>
                </a:lnTo>
                <a:lnTo>
                  <a:pt x="3243072" y="1027176"/>
                </a:lnTo>
                <a:close/>
              </a:path>
              <a:path w="3243579" h="1030604">
                <a:moveTo>
                  <a:pt x="12191" y="12192"/>
                </a:moveTo>
                <a:lnTo>
                  <a:pt x="12192" y="6096"/>
                </a:lnTo>
                <a:lnTo>
                  <a:pt x="6096" y="12192"/>
                </a:lnTo>
                <a:lnTo>
                  <a:pt x="12191" y="12192"/>
                </a:lnTo>
                <a:close/>
              </a:path>
              <a:path w="3243579" h="1030604">
                <a:moveTo>
                  <a:pt x="12191" y="1018032"/>
                </a:moveTo>
                <a:lnTo>
                  <a:pt x="12191" y="12192"/>
                </a:lnTo>
                <a:lnTo>
                  <a:pt x="6096" y="12192"/>
                </a:lnTo>
                <a:lnTo>
                  <a:pt x="6096" y="1018032"/>
                </a:lnTo>
                <a:lnTo>
                  <a:pt x="12191" y="1018032"/>
                </a:lnTo>
                <a:close/>
              </a:path>
              <a:path w="3243579" h="1030604">
                <a:moveTo>
                  <a:pt x="3236976" y="1018032"/>
                </a:moveTo>
                <a:lnTo>
                  <a:pt x="6096" y="1018032"/>
                </a:lnTo>
                <a:lnTo>
                  <a:pt x="12192" y="1024128"/>
                </a:lnTo>
                <a:lnTo>
                  <a:pt x="12191" y="1030224"/>
                </a:lnTo>
                <a:lnTo>
                  <a:pt x="3230880" y="1030224"/>
                </a:lnTo>
                <a:lnTo>
                  <a:pt x="3230880" y="1024128"/>
                </a:lnTo>
                <a:lnTo>
                  <a:pt x="3236976" y="1018032"/>
                </a:lnTo>
                <a:close/>
              </a:path>
              <a:path w="3243579" h="1030604">
                <a:moveTo>
                  <a:pt x="12191" y="1030224"/>
                </a:moveTo>
                <a:lnTo>
                  <a:pt x="12192" y="1024128"/>
                </a:lnTo>
                <a:lnTo>
                  <a:pt x="6096" y="1018032"/>
                </a:lnTo>
                <a:lnTo>
                  <a:pt x="6096" y="1030224"/>
                </a:lnTo>
                <a:lnTo>
                  <a:pt x="12191" y="1030224"/>
                </a:lnTo>
                <a:close/>
              </a:path>
              <a:path w="3243579" h="1030604">
                <a:moveTo>
                  <a:pt x="3236976" y="12192"/>
                </a:moveTo>
                <a:lnTo>
                  <a:pt x="3230880" y="6096"/>
                </a:lnTo>
                <a:lnTo>
                  <a:pt x="3230880" y="12192"/>
                </a:lnTo>
                <a:lnTo>
                  <a:pt x="3236976" y="12192"/>
                </a:lnTo>
                <a:close/>
              </a:path>
              <a:path w="3243579" h="1030604">
                <a:moveTo>
                  <a:pt x="3236976" y="1018032"/>
                </a:moveTo>
                <a:lnTo>
                  <a:pt x="3236976" y="12192"/>
                </a:lnTo>
                <a:lnTo>
                  <a:pt x="3230880" y="12192"/>
                </a:lnTo>
                <a:lnTo>
                  <a:pt x="3230880" y="1018032"/>
                </a:lnTo>
                <a:lnTo>
                  <a:pt x="3236976" y="1018032"/>
                </a:lnTo>
                <a:close/>
              </a:path>
              <a:path w="3243579" h="1030604">
                <a:moveTo>
                  <a:pt x="3236976" y="1030224"/>
                </a:moveTo>
                <a:lnTo>
                  <a:pt x="3236976" y="1018032"/>
                </a:lnTo>
                <a:lnTo>
                  <a:pt x="3230880" y="1024128"/>
                </a:lnTo>
                <a:lnTo>
                  <a:pt x="3230880" y="1030224"/>
                </a:lnTo>
                <a:lnTo>
                  <a:pt x="3236976" y="1030224"/>
                </a:lnTo>
                <a:close/>
              </a:path>
            </a:pathLst>
          </a:custGeom>
          <a:solidFill>
            <a:srgbClr val="000080"/>
          </a:solidFill>
        </p:spPr>
        <p:txBody>
          <a:bodyPr wrap="square" lIns="0" tIns="0" rIns="0" bIns="0" rtlCol="0"/>
          <a:lstStyle/>
          <a:p>
            <a:endParaRPr sz="2000"/>
          </a:p>
        </p:txBody>
      </p:sp>
      <p:sp>
        <p:nvSpPr>
          <p:cNvPr id="6" name="object 6"/>
          <p:cNvSpPr txBox="1"/>
          <p:nvPr/>
        </p:nvSpPr>
        <p:spPr>
          <a:xfrm>
            <a:off x="2072640" y="4234744"/>
            <a:ext cx="3589867" cy="213776"/>
          </a:xfrm>
          <a:prstGeom prst="rect">
            <a:avLst/>
          </a:prstGeom>
        </p:spPr>
        <p:txBody>
          <a:bodyPr vert="horz" wrap="square" lIns="0" tIns="0" rIns="0" bIns="0" rtlCol="0">
            <a:spAutoFit/>
          </a:bodyPr>
          <a:lstStyle/>
          <a:p>
            <a:pPr marR="78316" algn="ctr"/>
            <a:r>
              <a:rPr sz="1389" spc="6" dirty="0">
                <a:solidFill>
                  <a:srgbClr val="000080"/>
                </a:solidFill>
                <a:latin typeface="Arial"/>
                <a:cs typeface="Arial"/>
              </a:rPr>
              <a:t>Data</a:t>
            </a:r>
            <a:r>
              <a:rPr sz="1389" spc="-122" dirty="0">
                <a:solidFill>
                  <a:srgbClr val="000080"/>
                </a:solidFill>
                <a:latin typeface="Arial"/>
                <a:cs typeface="Arial"/>
              </a:rPr>
              <a:t> </a:t>
            </a:r>
            <a:r>
              <a:rPr sz="1389" spc="6" dirty="0">
                <a:solidFill>
                  <a:srgbClr val="000080"/>
                </a:solidFill>
                <a:latin typeface="Arial"/>
                <a:cs typeface="Arial"/>
              </a:rPr>
              <a:t>Storage</a:t>
            </a:r>
            <a:endParaRPr sz="1389">
              <a:latin typeface="Arial"/>
              <a:cs typeface="Arial"/>
            </a:endParaRPr>
          </a:p>
        </p:txBody>
      </p:sp>
      <p:sp>
        <p:nvSpPr>
          <p:cNvPr id="7" name="object 7"/>
          <p:cNvSpPr/>
          <p:nvPr/>
        </p:nvSpPr>
        <p:spPr>
          <a:xfrm>
            <a:off x="2092960" y="3290147"/>
            <a:ext cx="2306460" cy="552450"/>
          </a:xfrm>
          <a:custGeom>
            <a:avLst/>
            <a:gdLst/>
            <a:ahLst/>
            <a:cxnLst/>
            <a:rect l="l" t="t" r="r" b="b"/>
            <a:pathLst>
              <a:path w="2075814" h="497204">
                <a:moveTo>
                  <a:pt x="0" y="0"/>
                </a:moveTo>
                <a:lnTo>
                  <a:pt x="0" y="496824"/>
                </a:lnTo>
                <a:lnTo>
                  <a:pt x="2075687" y="496824"/>
                </a:lnTo>
                <a:lnTo>
                  <a:pt x="2075687" y="0"/>
                </a:lnTo>
                <a:lnTo>
                  <a:pt x="0" y="0"/>
                </a:lnTo>
                <a:close/>
              </a:path>
            </a:pathLst>
          </a:custGeom>
          <a:solidFill>
            <a:srgbClr val="CCFFCC"/>
          </a:solidFill>
        </p:spPr>
        <p:txBody>
          <a:bodyPr wrap="square" lIns="0" tIns="0" rIns="0" bIns="0" rtlCol="0"/>
          <a:lstStyle/>
          <a:p>
            <a:endParaRPr sz="2000"/>
          </a:p>
        </p:txBody>
      </p:sp>
      <p:sp>
        <p:nvSpPr>
          <p:cNvPr id="8" name="object 8"/>
          <p:cNvSpPr/>
          <p:nvPr/>
        </p:nvSpPr>
        <p:spPr>
          <a:xfrm>
            <a:off x="2086185" y="3283372"/>
            <a:ext cx="2319867" cy="565856"/>
          </a:xfrm>
          <a:custGeom>
            <a:avLst/>
            <a:gdLst/>
            <a:ahLst/>
            <a:cxnLst/>
            <a:rect l="l" t="t" r="r" b="b"/>
            <a:pathLst>
              <a:path w="2087879" h="509270">
                <a:moveTo>
                  <a:pt x="2087880" y="505968"/>
                </a:moveTo>
                <a:lnTo>
                  <a:pt x="2087880" y="3048"/>
                </a:lnTo>
                <a:lnTo>
                  <a:pt x="2084832" y="0"/>
                </a:lnTo>
                <a:lnTo>
                  <a:pt x="3047" y="0"/>
                </a:lnTo>
                <a:lnTo>
                  <a:pt x="0" y="3048"/>
                </a:lnTo>
                <a:lnTo>
                  <a:pt x="0" y="505968"/>
                </a:lnTo>
                <a:lnTo>
                  <a:pt x="3048" y="509016"/>
                </a:lnTo>
                <a:lnTo>
                  <a:pt x="6095" y="509016"/>
                </a:lnTo>
                <a:lnTo>
                  <a:pt x="6096" y="9144"/>
                </a:lnTo>
                <a:lnTo>
                  <a:pt x="12192" y="6096"/>
                </a:lnTo>
                <a:lnTo>
                  <a:pt x="12192" y="9144"/>
                </a:lnTo>
                <a:lnTo>
                  <a:pt x="2075688" y="9144"/>
                </a:lnTo>
                <a:lnTo>
                  <a:pt x="2075688" y="6096"/>
                </a:lnTo>
                <a:lnTo>
                  <a:pt x="2081783" y="9144"/>
                </a:lnTo>
                <a:lnTo>
                  <a:pt x="2081783" y="509016"/>
                </a:lnTo>
                <a:lnTo>
                  <a:pt x="2084832" y="509016"/>
                </a:lnTo>
                <a:lnTo>
                  <a:pt x="2087880" y="505968"/>
                </a:lnTo>
                <a:close/>
              </a:path>
              <a:path w="2087879" h="509270">
                <a:moveTo>
                  <a:pt x="12192" y="9144"/>
                </a:moveTo>
                <a:lnTo>
                  <a:pt x="12192" y="6096"/>
                </a:lnTo>
                <a:lnTo>
                  <a:pt x="6096" y="9144"/>
                </a:lnTo>
                <a:lnTo>
                  <a:pt x="12192" y="9144"/>
                </a:lnTo>
                <a:close/>
              </a:path>
              <a:path w="2087879" h="509270">
                <a:moveTo>
                  <a:pt x="12192" y="496824"/>
                </a:moveTo>
                <a:lnTo>
                  <a:pt x="12192" y="9144"/>
                </a:lnTo>
                <a:lnTo>
                  <a:pt x="6096" y="9144"/>
                </a:lnTo>
                <a:lnTo>
                  <a:pt x="6096" y="496824"/>
                </a:lnTo>
                <a:lnTo>
                  <a:pt x="12192" y="496824"/>
                </a:lnTo>
                <a:close/>
              </a:path>
              <a:path w="2087879" h="509270">
                <a:moveTo>
                  <a:pt x="2081783" y="496824"/>
                </a:moveTo>
                <a:lnTo>
                  <a:pt x="6096" y="496824"/>
                </a:lnTo>
                <a:lnTo>
                  <a:pt x="12192" y="502920"/>
                </a:lnTo>
                <a:lnTo>
                  <a:pt x="12192" y="509016"/>
                </a:lnTo>
                <a:lnTo>
                  <a:pt x="2075688" y="509016"/>
                </a:lnTo>
                <a:lnTo>
                  <a:pt x="2075688" y="502920"/>
                </a:lnTo>
                <a:lnTo>
                  <a:pt x="2081783" y="496824"/>
                </a:lnTo>
                <a:close/>
              </a:path>
              <a:path w="2087879" h="509270">
                <a:moveTo>
                  <a:pt x="12192" y="509016"/>
                </a:moveTo>
                <a:lnTo>
                  <a:pt x="12192" y="502920"/>
                </a:lnTo>
                <a:lnTo>
                  <a:pt x="6096" y="496824"/>
                </a:lnTo>
                <a:lnTo>
                  <a:pt x="6095" y="509016"/>
                </a:lnTo>
                <a:lnTo>
                  <a:pt x="12192" y="509016"/>
                </a:lnTo>
                <a:close/>
              </a:path>
              <a:path w="2087879" h="509270">
                <a:moveTo>
                  <a:pt x="2081783" y="9144"/>
                </a:moveTo>
                <a:lnTo>
                  <a:pt x="2075688" y="6096"/>
                </a:lnTo>
                <a:lnTo>
                  <a:pt x="2075688" y="9144"/>
                </a:lnTo>
                <a:lnTo>
                  <a:pt x="2081783" y="9144"/>
                </a:lnTo>
                <a:close/>
              </a:path>
              <a:path w="2087879" h="509270">
                <a:moveTo>
                  <a:pt x="2081783" y="496824"/>
                </a:moveTo>
                <a:lnTo>
                  <a:pt x="2081783" y="9144"/>
                </a:lnTo>
                <a:lnTo>
                  <a:pt x="2075688" y="9144"/>
                </a:lnTo>
                <a:lnTo>
                  <a:pt x="2075688" y="496824"/>
                </a:lnTo>
                <a:lnTo>
                  <a:pt x="2081783" y="496824"/>
                </a:lnTo>
                <a:close/>
              </a:path>
              <a:path w="2087879" h="509270">
                <a:moveTo>
                  <a:pt x="2081783" y="509016"/>
                </a:moveTo>
                <a:lnTo>
                  <a:pt x="2081783" y="496824"/>
                </a:lnTo>
                <a:lnTo>
                  <a:pt x="2075688" y="502920"/>
                </a:lnTo>
                <a:lnTo>
                  <a:pt x="2075688" y="509016"/>
                </a:lnTo>
                <a:lnTo>
                  <a:pt x="2081783" y="509016"/>
                </a:lnTo>
                <a:close/>
              </a:path>
            </a:pathLst>
          </a:custGeom>
          <a:solidFill>
            <a:srgbClr val="000080"/>
          </a:solidFill>
        </p:spPr>
        <p:txBody>
          <a:bodyPr wrap="square" lIns="0" tIns="0" rIns="0" bIns="0" rtlCol="0"/>
          <a:lstStyle/>
          <a:p>
            <a:endParaRPr sz="2000"/>
          </a:p>
        </p:txBody>
      </p:sp>
      <p:sp>
        <p:nvSpPr>
          <p:cNvPr id="9" name="object 9"/>
          <p:cNvSpPr txBox="1"/>
          <p:nvPr/>
        </p:nvSpPr>
        <p:spPr>
          <a:xfrm>
            <a:off x="3230315" y="3449037"/>
            <a:ext cx="1032228" cy="213776"/>
          </a:xfrm>
          <a:prstGeom prst="rect">
            <a:avLst/>
          </a:prstGeom>
        </p:spPr>
        <p:txBody>
          <a:bodyPr vert="horz" wrap="square" lIns="0" tIns="0" rIns="0" bIns="0" rtlCol="0">
            <a:spAutoFit/>
          </a:bodyPr>
          <a:lstStyle/>
          <a:p>
            <a:pPr marL="14111"/>
            <a:r>
              <a:rPr sz="1389" spc="-6" dirty="0">
                <a:solidFill>
                  <a:srgbClr val="000080"/>
                </a:solidFill>
                <a:latin typeface="Arial"/>
                <a:cs typeface="Arial"/>
              </a:rPr>
              <a:t>Map</a:t>
            </a:r>
            <a:r>
              <a:rPr sz="1389" spc="-94" dirty="0">
                <a:solidFill>
                  <a:srgbClr val="000080"/>
                </a:solidFill>
                <a:latin typeface="Arial"/>
                <a:cs typeface="Arial"/>
              </a:rPr>
              <a:t> </a:t>
            </a:r>
            <a:r>
              <a:rPr sz="1389" dirty="0">
                <a:solidFill>
                  <a:srgbClr val="000080"/>
                </a:solidFill>
                <a:latin typeface="Arial"/>
                <a:cs typeface="Arial"/>
              </a:rPr>
              <a:t>Reduce</a:t>
            </a:r>
            <a:endParaRPr sz="1389">
              <a:latin typeface="Arial"/>
              <a:cs typeface="Arial"/>
            </a:endParaRPr>
          </a:p>
        </p:txBody>
      </p:sp>
      <p:sp>
        <p:nvSpPr>
          <p:cNvPr id="10" name="object 10"/>
          <p:cNvSpPr/>
          <p:nvPr/>
        </p:nvSpPr>
        <p:spPr>
          <a:xfrm>
            <a:off x="5926667" y="2582333"/>
            <a:ext cx="1229783" cy="2445456"/>
          </a:xfrm>
          <a:custGeom>
            <a:avLst/>
            <a:gdLst/>
            <a:ahLst/>
            <a:cxnLst/>
            <a:rect l="l" t="t" r="r" b="b"/>
            <a:pathLst>
              <a:path w="1106804" h="2200910">
                <a:moveTo>
                  <a:pt x="1106424" y="2200656"/>
                </a:moveTo>
                <a:lnTo>
                  <a:pt x="1106424" y="0"/>
                </a:lnTo>
                <a:lnTo>
                  <a:pt x="0" y="0"/>
                </a:lnTo>
                <a:lnTo>
                  <a:pt x="0" y="2200656"/>
                </a:lnTo>
                <a:lnTo>
                  <a:pt x="6096" y="2200656"/>
                </a:lnTo>
                <a:lnTo>
                  <a:pt x="6096" y="9144"/>
                </a:lnTo>
                <a:lnTo>
                  <a:pt x="12192" y="3048"/>
                </a:lnTo>
                <a:lnTo>
                  <a:pt x="12191" y="9144"/>
                </a:lnTo>
                <a:lnTo>
                  <a:pt x="1094231" y="9144"/>
                </a:lnTo>
                <a:lnTo>
                  <a:pt x="1094232" y="3048"/>
                </a:lnTo>
                <a:lnTo>
                  <a:pt x="1100328" y="9144"/>
                </a:lnTo>
                <a:lnTo>
                  <a:pt x="1100328" y="2200656"/>
                </a:lnTo>
                <a:lnTo>
                  <a:pt x="1106424" y="2200656"/>
                </a:lnTo>
                <a:close/>
              </a:path>
              <a:path w="1106804" h="2200910">
                <a:moveTo>
                  <a:pt x="12191" y="9144"/>
                </a:moveTo>
                <a:lnTo>
                  <a:pt x="12192" y="3048"/>
                </a:lnTo>
                <a:lnTo>
                  <a:pt x="6096" y="9144"/>
                </a:lnTo>
                <a:lnTo>
                  <a:pt x="12191" y="9144"/>
                </a:lnTo>
                <a:close/>
              </a:path>
              <a:path w="1106804" h="2200910">
                <a:moveTo>
                  <a:pt x="12192" y="2191512"/>
                </a:moveTo>
                <a:lnTo>
                  <a:pt x="12191" y="9144"/>
                </a:lnTo>
                <a:lnTo>
                  <a:pt x="6096" y="9144"/>
                </a:lnTo>
                <a:lnTo>
                  <a:pt x="6096" y="2191512"/>
                </a:lnTo>
                <a:lnTo>
                  <a:pt x="12192" y="2191512"/>
                </a:lnTo>
                <a:close/>
              </a:path>
              <a:path w="1106804" h="2200910">
                <a:moveTo>
                  <a:pt x="1100328" y="2191512"/>
                </a:moveTo>
                <a:lnTo>
                  <a:pt x="6096" y="2191512"/>
                </a:lnTo>
                <a:lnTo>
                  <a:pt x="12192" y="2197608"/>
                </a:lnTo>
                <a:lnTo>
                  <a:pt x="12192" y="2200656"/>
                </a:lnTo>
                <a:lnTo>
                  <a:pt x="1094232" y="2200656"/>
                </a:lnTo>
                <a:lnTo>
                  <a:pt x="1094232" y="2197608"/>
                </a:lnTo>
                <a:lnTo>
                  <a:pt x="1100328" y="2191512"/>
                </a:lnTo>
                <a:close/>
              </a:path>
              <a:path w="1106804" h="2200910">
                <a:moveTo>
                  <a:pt x="12192" y="2200656"/>
                </a:moveTo>
                <a:lnTo>
                  <a:pt x="12192" y="2197608"/>
                </a:lnTo>
                <a:lnTo>
                  <a:pt x="6096" y="2191512"/>
                </a:lnTo>
                <a:lnTo>
                  <a:pt x="6096" y="2200656"/>
                </a:lnTo>
                <a:lnTo>
                  <a:pt x="12192" y="2200656"/>
                </a:lnTo>
                <a:close/>
              </a:path>
              <a:path w="1106804" h="2200910">
                <a:moveTo>
                  <a:pt x="1100328" y="9144"/>
                </a:moveTo>
                <a:lnTo>
                  <a:pt x="1094232" y="3048"/>
                </a:lnTo>
                <a:lnTo>
                  <a:pt x="1094231" y="9144"/>
                </a:lnTo>
                <a:lnTo>
                  <a:pt x="1100328" y="9144"/>
                </a:lnTo>
                <a:close/>
              </a:path>
              <a:path w="1106804" h="2200910">
                <a:moveTo>
                  <a:pt x="1100328" y="2191512"/>
                </a:moveTo>
                <a:lnTo>
                  <a:pt x="1100328" y="9144"/>
                </a:lnTo>
                <a:lnTo>
                  <a:pt x="1094231" y="9144"/>
                </a:lnTo>
                <a:lnTo>
                  <a:pt x="1094232" y="2191512"/>
                </a:lnTo>
                <a:lnTo>
                  <a:pt x="1100328" y="2191512"/>
                </a:lnTo>
                <a:close/>
              </a:path>
              <a:path w="1106804" h="2200910">
                <a:moveTo>
                  <a:pt x="1100328" y="2200656"/>
                </a:moveTo>
                <a:lnTo>
                  <a:pt x="1100328" y="2191512"/>
                </a:lnTo>
                <a:lnTo>
                  <a:pt x="1094232" y="2197608"/>
                </a:lnTo>
                <a:lnTo>
                  <a:pt x="1094232" y="2200656"/>
                </a:lnTo>
                <a:lnTo>
                  <a:pt x="1100328" y="2200656"/>
                </a:lnTo>
                <a:close/>
              </a:path>
            </a:pathLst>
          </a:custGeom>
          <a:solidFill>
            <a:srgbClr val="000080"/>
          </a:solidFill>
        </p:spPr>
        <p:txBody>
          <a:bodyPr wrap="square" lIns="0" tIns="0" rIns="0" bIns="0" rtlCol="0"/>
          <a:lstStyle/>
          <a:p>
            <a:endParaRPr sz="2000"/>
          </a:p>
        </p:txBody>
      </p:sp>
      <p:sp>
        <p:nvSpPr>
          <p:cNvPr id="11" name="object 11"/>
          <p:cNvSpPr txBox="1"/>
          <p:nvPr/>
        </p:nvSpPr>
        <p:spPr>
          <a:xfrm>
            <a:off x="5933440" y="2585720"/>
            <a:ext cx="1216378" cy="465939"/>
          </a:xfrm>
          <a:prstGeom prst="rect">
            <a:avLst/>
          </a:prstGeom>
          <a:solidFill>
            <a:srgbClr val="FFE2CA"/>
          </a:solidFill>
        </p:spPr>
        <p:txBody>
          <a:bodyPr vert="horz" wrap="square" lIns="0" tIns="4233" rIns="0" bIns="0" rtlCol="0">
            <a:spAutoFit/>
          </a:bodyPr>
          <a:lstStyle/>
          <a:p>
            <a:pPr>
              <a:spcBef>
                <a:spcPts val="33"/>
              </a:spcBef>
            </a:pPr>
            <a:endParaRPr sz="1611">
              <a:latin typeface="Times New Roman"/>
              <a:cs typeface="Times New Roman"/>
            </a:endParaRPr>
          </a:p>
          <a:p>
            <a:pPr marL="250470">
              <a:spcBef>
                <a:spcPts val="6"/>
              </a:spcBef>
            </a:pPr>
            <a:r>
              <a:rPr sz="1389" dirty="0">
                <a:solidFill>
                  <a:srgbClr val="000080"/>
                </a:solidFill>
                <a:latin typeface="Arial"/>
                <a:cs typeface="Arial"/>
              </a:rPr>
              <a:t>Security</a:t>
            </a:r>
            <a:endParaRPr sz="1389">
              <a:latin typeface="Arial"/>
              <a:cs typeface="Arial"/>
            </a:endParaRPr>
          </a:p>
        </p:txBody>
      </p:sp>
      <p:sp>
        <p:nvSpPr>
          <p:cNvPr id="12" name="object 12"/>
          <p:cNvSpPr/>
          <p:nvPr/>
        </p:nvSpPr>
        <p:spPr>
          <a:xfrm>
            <a:off x="7423574" y="2592494"/>
            <a:ext cx="1229783" cy="2448983"/>
          </a:xfrm>
          <a:custGeom>
            <a:avLst/>
            <a:gdLst/>
            <a:ahLst/>
            <a:cxnLst/>
            <a:rect l="l" t="t" r="r" b="b"/>
            <a:pathLst>
              <a:path w="1106804" h="2204085">
                <a:moveTo>
                  <a:pt x="1106424" y="2203704"/>
                </a:moveTo>
                <a:lnTo>
                  <a:pt x="1106424" y="0"/>
                </a:lnTo>
                <a:lnTo>
                  <a:pt x="3047" y="0"/>
                </a:lnTo>
                <a:lnTo>
                  <a:pt x="0" y="3048"/>
                </a:lnTo>
                <a:lnTo>
                  <a:pt x="0" y="2200656"/>
                </a:lnTo>
                <a:lnTo>
                  <a:pt x="3048" y="2203704"/>
                </a:lnTo>
                <a:lnTo>
                  <a:pt x="6096" y="2203704"/>
                </a:lnTo>
                <a:lnTo>
                  <a:pt x="6096" y="12192"/>
                </a:lnTo>
                <a:lnTo>
                  <a:pt x="12192" y="6096"/>
                </a:lnTo>
                <a:lnTo>
                  <a:pt x="12192" y="12192"/>
                </a:lnTo>
                <a:lnTo>
                  <a:pt x="1097280" y="12192"/>
                </a:lnTo>
                <a:lnTo>
                  <a:pt x="1097280" y="6096"/>
                </a:lnTo>
                <a:lnTo>
                  <a:pt x="1103376" y="12192"/>
                </a:lnTo>
                <a:lnTo>
                  <a:pt x="1103376" y="2203704"/>
                </a:lnTo>
                <a:lnTo>
                  <a:pt x="1106424" y="2203704"/>
                </a:lnTo>
                <a:close/>
              </a:path>
              <a:path w="1106804" h="2204085">
                <a:moveTo>
                  <a:pt x="12192" y="12192"/>
                </a:moveTo>
                <a:lnTo>
                  <a:pt x="12192" y="6096"/>
                </a:lnTo>
                <a:lnTo>
                  <a:pt x="6096" y="12192"/>
                </a:lnTo>
                <a:lnTo>
                  <a:pt x="12192" y="12192"/>
                </a:lnTo>
                <a:close/>
              </a:path>
              <a:path w="1106804" h="2204085">
                <a:moveTo>
                  <a:pt x="12192" y="2191512"/>
                </a:moveTo>
                <a:lnTo>
                  <a:pt x="12192" y="12192"/>
                </a:lnTo>
                <a:lnTo>
                  <a:pt x="6096" y="12192"/>
                </a:lnTo>
                <a:lnTo>
                  <a:pt x="6096" y="2191512"/>
                </a:lnTo>
                <a:lnTo>
                  <a:pt x="12192" y="2191512"/>
                </a:lnTo>
                <a:close/>
              </a:path>
              <a:path w="1106804" h="2204085">
                <a:moveTo>
                  <a:pt x="1103376" y="2191512"/>
                </a:moveTo>
                <a:lnTo>
                  <a:pt x="6096" y="2191512"/>
                </a:lnTo>
                <a:lnTo>
                  <a:pt x="12192" y="2197608"/>
                </a:lnTo>
                <a:lnTo>
                  <a:pt x="12192" y="2203704"/>
                </a:lnTo>
                <a:lnTo>
                  <a:pt x="1097280" y="2203704"/>
                </a:lnTo>
                <a:lnTo>
                  <a:pt x="1097280" y="2197608"/>
                </a:lnTo>
                <a:lnTo>
                  <a:pt x="1103376" y="2191512"/>
                </a:lnTo>
                <a:close/>
              </a:path>
              <a:path w="1106804" h="2204085">
                <a:moveTo>
                  <a:pt x="12192" y="2203704"/>
                </a:moveTo>
                <a:lnTo>
                  <a:pt x="12192" y="2197608"/>
                </a:lnTo>
                <a:lnTo>
                  <a:pt x="6096" y="2191512"/>
                </a:lnTo>
                <a:lnTo>
                  <a:pt x="6096" y="2203704"/>
                </a:lnTo>
                <a:lnTo>
                  <a:pt x="12192" y="2203704"/>
                </a:lnTo>
                <a:close/>
              </a:path>
              <a:path w="1106804" h="2204085">
                <a:moveTo>
                  <a:pt x="1103376" y="12192"/>
                </a:moveTo>
                <a:lnTo>
                  <a:pt x="1097280" y="6096"/>
                </a:lnTo>
                <a:lnTo>
                  <a:pt x="1097280" y="12192"/>
                </a:lnTo>
                <a:lnTo>
                  <a:pt x="1103376" y="12192"/>
                </a:lnTo>
                <a:close/>
              </a:path>
              <a:path w="1106804" h="2204085">
                <a:moveTo>
                  <a:pt x="1103376" y="2191512"/>
                </a:moveTo>
                <a:lnTo>
                  <a:pt x="1103376" y="12192"/>
                </a:lnTo>
                <a:lnTo>
                  <a:pt x="1097280" y="12192"/>
                </a:lnTo>
                <a:lnTo>
                  <a:pt x="1097280" y="2191512"/>
                </a:lnTo>
                <a:lnTo>
                  <a:pt x="1103376" y="2191512"/>
                </a:lnTo>
                <a:close/>
              </a:path>
              <a:path w="1106804" h="2204085">
                <a:moveTo>
                  <a:pt x="1103376" y="2203704"/>
                </a:moveTo>
                <a:lnTo>
                  <a:pt x="1103376" y="2191512"/>
                </a:lnTo>
                <a:lnTo>
                  <a:pt x="1097280" y="2197608"/>
                </a:lnTo>
                <a:lnTo>
                  <a:pt x="1097280" y="2203704"/>
                </a:lnTo>
                <a:lnTo>
                  <a:pt x="1103376" y="2203704"/>
                </a:lnTo>
                <a:close/>
              </a:path>
            </a:pathLst>
          </a:custGeom>
          <a:solidFill>
            <a:srgbClr val="000080"/>
          </a:solidFill>
        </p:spPr>
        <p:txBody>
          <a:bodyPr wrap="square" lIns="0" tIns="0" rIns="0" bIns="0" rtlCol="0"/>
          <a:lstStyle/>
          <a:p>
            <a:endParaRPr sz="2000"/>
          </a:p>
        </p:txBody>
      </p:sp>
      <p:sp>
        <p:nvSpPr>
          <p:cNvPr id="13" name="object 13"/>
          <p:cNvSpPr txBox="1"/>
          <p:nvPr/>
        </p:nvSpPr>
        <p:spPr>
          <a:xfrm>
            <a:off x="7430346" y="2599266"/>
            <a:ext cx="1219200" cy="438154"/>
          </a:xfrm>
          <a:prstGeom prst="rect">
            <a:avLst/>
          </a:prstGeom>
          <a:solidFill>
            <a:srgbClr val="97FFFA"/>
          </a:solidFill>
        </p:spPr>
        <p:txBody>
          <a:bodyPr vert="horz" wrap="square" lIns="0" tIns="2117" rIns="0" bIns="0" rtlCol="0">
            <a:spAutoFit/>
          </a:bodyPr>
          <a:lstStyle/>
          <a:p>
            <a:pPr>
              <a:spcBef>
                <a:spcPts val="17"/>
              </a:spcBef>
            </a:pPr>
            <a:endParaRPr sz="1444">
              <a:latin typeface="Times New Roman"/>
              <a:cs typeface="Times New Roman"/>
            </a:endParaRPr>
          </a:p>
          <a:p>
            <a:pPr marL="199670"/>
            <a:r>
              <a:rPr sz="1389" spc="-6" dirty="0">
                <a:solidFill>
                  <a:srgbClr val="000080"/>
                </a:solidFill>
                <a:latin typeface="Arial"/>
                <a:cs typeface="Arial"/>
              </a:rPr>
              <a:t>Operations</a:t>
            </a:r>
            <a:endParaRPr sz="1389">
              <a:latin typeface="Arial"/>
              <a:cs typeface="Arial"/>
            </a:endParaRPr>
          </a:p>
        </p:txBody>
      </p:sp>
      <p:sp>
        <p:nvSpPr>
          <p:cNvPr id="14" name="object 14"/>
          <p:cNvSpPr/>
          <p:nvPr/>
        </p:nvSpPr>
        <p:spPr>
          <a:xfrm>
            <a:off x="592667" y="2599265"/>
            <a:ext cx="1229783" cy="2445456"/>
          </a:xfrm>
          <a:custGeom>
            <a:avLst/>
            <a:gdLst/>
            <a:ahLst/>
            <a:cxnLst/>
            <a:rect l="l" t="t" r="r" b="b"/>
            <a:pathLst>
              <a:path w="1106805" h="2200910">
                <a:moveTo>
                  <a:pt x="1106424" y="2200656"/>
                </a:moveTo>
                <a:lnTo>
                  <a:pt x="1106424" y="0"/>
                </a:lnTo>
                <a:lnTo>
                  <a:pt x="0" y="0"/>
                </a:lnTo>
                <a:lnTo>
                  <a:pt x="0" y="2200656"/>
                </a:lnTo>
                <a:lnTo>
                  <a:pt x="6096" y="2200656"/>
                </a:lnTo>
                <a:lnTo>
                  <a:pt x="6096" y="9144"/>
                </a:lnTo>
                <a:lnTo>
                  <a:pt x="12192" y="3048"/>
                </a:lnTo>
                <a:lnTo>
                  <a:pt x="12191" y="9144"/>
                </a:lnTo>
                <a:lnTo>
                  <a:pt x="1097280" y="9144"/>
                </a:lnTo>
                <a:lnTo>
                  <a:pt x="1097280" y="3048"/>
                </a:lnTo>
                <a:lnTo>
                  <a:pt x="1100328" y="9144"/>
                </a:lnTo>
                <a:lnTo>
                  <a:pt x="1100328" y="2200656"/>
                </a:lnTo>
                <a:lnTo>
                  <a:pt x="1106424" y="2200656"/>
                </a:lnTo>
                <a:close/>
              </a:path>
              <a:path w="1106805" h="2200910">
                <a:moveTo>
                  <a:pt x="12191" y="9144"/>
                </a:moveTo>
                <a:lnTo>
                  <a:pt x="12192" y="3048"/>
                </a:lnTo>
                <a:lnTo>
                  <a:pt x="6096" y="9144"/>
                </a:lnTo>
                <a:lnTo>
                  <a:pt x="12191" y="9144"/>
                </a:lnTo>
                <a:close/>
              </a:path>
              <a:path w="1106805" h="2200910">
                <a:moveTo>
                  <a:pt x="12192" y="2191512"/>
                </a:moveTo>
                <a:lnTo>
                  <a:pt x="12191" y="9144"/>
                </a:lnTo>
                <a:lnTo>
                  <a:pt x="6096" y="9144"/>
                </a:lnTo>
                <a:lnTo>
                  <a:pt x="6096" y="2191512"/>
                </a:lnTo>
                <a:lnTo>
                  <a:pt x="12192" y="2191512"/>
                </a:lnTo>
                <a:close/>
              </a:path>
              <a:path w="1106805" h="2200910">
                <a:moveTo>
                  <a:pt x="1100328" y="2191512"/>
                </a:moveTo>
                <a:lnTo>
                  <a:pt x="6096" y="2191512"/>
                </a:lnTo>
                <a:lnTo>
                  <a:pt x="12192" y="2197608"/>
                </a:lnTo>
                <a:lnTo>
                  <a:pt x="12192" y="2200656"/>
                </a:lnTo>
                <a:lnTo>
                  <a:pt x="1097280" y="2200656"/>
                </a:lnTo>
                <a:lnTo>
                  <a:pt x="1097280" y="2197608"/>
                </a:lnTo>
                <a:lnTo>
                  <a:pt x="1100328" y="2191512"/>
                </a:lnTo>
                <a:close/>
              </a:path>
              <a:path w="1106805" h="2200910">
                <a:moveTo>
                  <a:pt x="12192" y="2200656"/>
                </a:moveTo>
                <a:lnTo>
                  <a:pt x="12192" y="2197608"/>
                </a:lnTo>
                <a:lnTo>
                  <a:pt x="6096" y="2191512"/>
                </a:lnTo>
                <a:lnTo>
                  <a:pt x="6096" y="2200656"/>
                </a:lnTo>
                <a:lnTo>
                  <a:pt x="12192" y="2200656"/>
                </a:lnTo>
                <a:close/>
              </a:path>
              <a:path w="1106805" h="2200910">
                <a:moveTo>
                  <a:pt x="1100328" y="9144"/>
                </a:moveTo>
                <a:lnTo>
                  <a:pt x="1097280" y="3048"/>
                </a:lnTo>
                <a:lnTo>
                  <a:pt x="1097280" y="9144"/>
                </a:lnTo>
                <a:lnTo>
                  <a:pt x="1100328" y="9144"/>
                </a:lnTo>
                <a:close/>
              </a:path>
              <a:path w="1106805" h="2200910">
                <a:moveTo>
                  <a:pt x="1100328" y="2191512"/>
                </a:moveTo>
                <a:lnTo>
                  <a:pt x="1100328" y="9144"/>
                </a:lnTo>
                <a:lnTo>
                  <a:pt x="1097280" y="9144"/>
                </a:lnTo>
                <a:lnTo>
                  <a:pt x="1097280" y="2191512"/>
                </a:lnTo>
                <a:lnTo>
                  <a:pt x="1100328" y="2191512"/>
                </a:lnTo>
                <a:close/>
              </a:path>
              <a:path w="1106805" h="2200910">
                <a:moveTo>
                  <a:pt x="1100328" y="2200656"/>
                </a:moveTo>
                <a:lnTo>
                  <a:pt x="1100328" y="2191512"/>
                </a:lnTo>
                <a:lnTo>
                  <a:pt x="1097280" y="2197608"/>
                </a:lnTo>
                <a:lnTo>
                  <a:pt x="1097280" y="2200656"/>
                </a:lnTo>
                <a:lnTo>
                  <a:pt x="1100328" y="2200656"/>
                </a:lnTo>
                <a:close/>
              </a:path>
            </a:pathLst>
          </a:custGeom>
          <a:solidFill>
            <a:srgbClr val="000080"/>
          </a:solidFill>
        </p:spPr>
        <p:txBody>
          <a:bodyPr wrap="square" lIns="0" tIns="0" rIns="0" bIns="0" rtlCol="0"/>
          <a:lstStyle/>
          <a:p>
            <a:endParaRPr sz="2000"/>
          </a:p>
        </p:txBody>
      </p:sp>
      <p:sp>
        <p:nvSpPr>
          <p:cNvPr id="15" name="object 15"/>
          <p:cNvSpPr txBox="1"/>
          <p:nvPr/>
        </p:nvSpPr>
        <p:spPr>
          <a:xfrm>
            <a:off x="599439" y="2602653"/>
            <a:ext cx="1216378" cy="456051"/>
          </a:xfrm>
          <a:prstGeom prst="rect">
            <a:avLst/>
          </a:prstGeom>
          <a:solidFill>
            <a:srgbClr val="DDDDDD"/>
          </a:solidFill>
        </p:spPr>
        <p:txBody>
          <a:bodyPr vert="horz" wrap="square" lIns="0" tIns="2822" rIns="0" bIns="0" rtlCol="0">
            <a:spAutoFit/>
          </a:bodyPr>
          <a:lstStyle/>
          <a:p>
            <a:pPr>
              <a:spcBef>
                <a:spcPts val="22"/>
              </a:spcBef>
            </a:pPr>
            <a:endParaRPr sz="1556">
              <a:latin typeface="Times New Roman"/>
              <a:cs typeface="Times New Roman"/>
            </a:endParaRPr>
          </a:p>
          <a:p>
            <a:pPr marL="172154"/>
            <a:r>
              <a:rPr sz="1389" dirty="0">
                <a:solidFill>
                  <a:srgbClr val="000080"/>
                </a:solidFill>
                <a:latin typeface="Arial"/>
                <a:cs typeface="Arial"/>
              </a:rPr>
              <a:t>Integration</a:t>
            </a:r>
            <a:endParaRPr sz="1389">
              <a:latin typeface="Arial"/>
              <a:cs typeface="Arial"/>
            </a:endParaRPr>
          </a:p>
        </p:txBody>
      </p:sp>
      <p:sp>
        <p:nvSpPr>
          <p:cNvPr id="16" name="object 16"/>
          <p:cNvSpPr/>
          <p:nvPr/>
        </p:nvSpPr>
        <p:spPr>
          <a:xfrm>
            <a:off x="2099734" y="1085426"/>
            <a:ext cx="3589866" cy="2770293"/>
          </a:xfrm>
          <a:prstGeom prst="rect">
            <a:avLst/>
          </a:prstGeom>
          <a:blipFill>
            <a:blip r:embed="rId2" cstate="print"/>
            <a:stretch>
              <a:fillRect/>
            </a:stretch>
          </a:blipFill>
        </p:spPr>
        <p:txBody>
          <a:bodyPr wrap="square" lIns="0" tIns="0" rIns="0" bIns="0" rtlCol="0"/>
          <a:lstStyle/>
          <a:p>
            <a:endParaRPr sz="2000"/>
          </a:p>
        </p:txBody>
      </p:sp>
      <p:sp>
        <p:nvSpPr>
          <p:cNvPr id="17" name="object 17"/>
          <p:cNvSpPr txBox="1"/>
          <p:nvPr/>
        </p:nvSpPr>
        <p:spPr>
          <a:xfrm>
            <a:off x="2434449" y="2724291"/>
            <a:ext cx="284338" cy="213776"/>
          </a:xfrm>
          <a:prstGeom prst="rect">
            <a:avLst/>
          </a:prstGeom>
        </p:spPr>
        <p:txBody>
          <a:bodyPr vert="horz" wrap="square" lIns="0" tIns="0" rIns="0" bIns="0" rtlCol="0">
            <a:spAutoFit/>
          </a:bodyPr>
          <a:lstStyle/>
          <a:p>
            <a:pPr marL="14111"/>
            <a:r>
              <a:rPr sz="1389" dirty="0">
                <a:solidFill>
                  <a:srgbClr val="000080"/>
                </a:solidFill>
                <a:latin typeface="Arial"/>
                <a:cs typeface="Arial"/>
              </a:rPr>
              <a:t>P</a:t>
            </a:r>
            <a:r>
              <a:rPr sz="1389" spc="-22" dirty="0">
                <a:solidFill>
                  <a:srgbClr val="000080"/>
                </a:solidFill>
                <a:latin typeface="Arial"/>
                <a:cs typeface="Arial"/>
              </a:rPr>
              <a:t>i</a:t>
            </a:r>
            <a:r>
              <a:rPr sz="1389" spc="11" dirty="0">
                <a:solidFill>
                  <a:srgbClr val="000080"/>
                </a:solidFill>
                <a:latin typeface="Arial"/>
                <a:cs typeface="Arial"/>
              </a:rPr>
              <a:t>g</a:t>
            </a:r>
            <a:endParaRPr sz="1389">
              <a:latin typeface="Arial"/>
              <a:cs typeface="Arial"/>
            </a:endParaRPr>
          </a:p>
        </p:txBody>
      </p:sp>
      <p:sp>
        <p:nvSpPr>
          <p:cNvPr id="18" name="object 18"/>
          <p:cNvSpPr txBox="1"/>
          <p:nvPr/>
        </p:nvSpPr>
        <p:spPr>
          <a:xfrm>
            <a:off x="3755248" y="2724291"/>
            <a:ext cx="385939" cy="213776"/>
          </a:xfrm>
          <a:prstGeom prst="rect">
            <a:avLst/>
          </a:prstGeom>
        </p:spPr>
        <p:txBody>
          <a:bodyPr vert="horz" wrap="square" lIns="0" tIns="0" rIns="0" bIns="0" rtlCol="0">
            <a:spAutoFit/>
          </a:bodyPr>
          <a:lstStyle/>
          <a:p>
            <a:pPr marL="14111"/>
            <a:r>
              <a:rPr sz="1389" spc="6" dirty="0">
                <a:solidFill>
                  <a:srgbClr val="000080"/>
                </a:solidFill>
                <a:latin typeface="Arial"/>
                <a:cs typeface="Arial"/>
              </a:rPr>
              <a:t>H</a:t>
            </a:r>
            <a:r>
              <a:rPr sz="1389" spc="-22" dirty="0">
                <a:solidFill>
                  <a:srgbClr val="000080"/>
                </a:solidFill>
                <a:latin typeface="Arial"/>
                <a:cs typeface="Arial"/>
              </a:rPr>
              <a:t>i</a:t>
            </a:r>
            <a:r>
              <a:rPr sz="1389" spc="22" dirty="0">
                <a:solidFill>
                  <a:srgbClr val="000080"/>
                </a:solidFill>
                <a:latin typeface="Arial"/>
                <a:cs typeface="Arial"/>
              </a:rPr>
              <a:t>v</a:t>
            </a:r>
            <a:r>
              <a:rPr sz="1389" spc="11" dirty="0">
                <a:solidFill>
                  <a:srgbClr val="000080"/>
                </a:solidFill>
                <a:latin typeface="Arial"/>
                <a:cs typeface="Arial"/>
              </a:rPr>
              <a:t>e</a:t>
            </a:r>
            <a:endParaRPr sz="1389">
              <a:latin typeface="Arial"/>
              <a:cs typeface="Arial"/>
            </a:endParaRPr>
          </a:p>
        </p:txBody>
      </p:sp>
      <p:sp>
        <p:nvSpPr>
          <p:cNvPr id="19" name="object 19"/>
          <p:cNvSpPr txBox="1"/>
          <p:nvPr/>
        </p:nvSpPr>
        <p:spPr>
          <a:xfrm>
            <a:off x="4943968" y="2724291"/>
            <a:ext cx="565149" cy="213776"/>
          </a:xfrm>
          <a:prstGeom prst="rect">
            <a:avLst/>
          </a:prstGeom>
        </p:spPr>
        <p:txBody>
          <a:bodyPr vert="horz" wrap="square" lIns="0" tIns="0" rIns="0" bIns="0" rtlCol="0">
            <a:spAutoFit/>
          </a:bodyPr>
          <a:lstStyle/>
          <a:p>
            <a:pPr marL="14111"/>
            <a:r>
              <a:rPr sz="1389" spc="11" dirty="0">
                <a:solidFill>
                  <a:srgbClr val="000080"/>
                </a:solidFill>
                <a:latin typeface="Arial"/>
                <a:cs typeface="Arial"/>
              </a:rPr>
              <a:t>I</a:t>
            </a:r>
            <a:r>
              <a:rPr sz="1389" spc="33" dirty="0">
                <a:solidFill>
                  <a:srgbClr val="000080"/>
                </a:solidFill>
                <a:latin typeface="Arial"/>
                <a:cs typeface="Arial"/>
              </a:rPr>
              <a:t>m</a:t>
            </a:r>
            <a:r>
              <a:rPr sz="1389" spc="-6" dirty="0">
                <a:solidFill>
                  <a:srgbClr val="000080"/>
                </a:solidFill>
                <a:latin typeface="Arial"/>
                <a:cs typeface="Arial"/>
              </a:rPr>
              <a:t>pa</a:t>
            </a:r>
            <a:r>
              <a:rPr sz="1389" spc="-22" dirty="0">
                <a:solidFill>
                  <a:srgbClr val="000080"/>
                </a:solidFill>
                <a:latin typeface="Arial"/>
                <a:cs typeface="Arial"/>
              </a:rPr>
              <a:t>l</a:t>
            </a:r>
            <a:r>
              <a:rPr sz="1389" spc="11" dirty="0">
                <a:solidFill>
                  <a:srgbClr val="000080"/>
                </a:solidFill>
                <a:latin typeface="Arial"/>
                <a:cs typeface="Arial"/>
              </a:rPr>
              <a:t>a</a:t>
            </a:r>
            <a:endParaRPr sz="1389">
              <a:latin typeface="Arial"/>
              <a:cs typeface="Arial"/>
            </a:endParaRPr>
          </a:p>
        </p:txBody>
      </p:sp>
    </p:spTree>
    <p:extLst>
      <p:ext uri="{BB962C8B-B14F-4D97-AF65-F5344CB8AC3E}">
        <p14:creationId xmlns:p14="http://schemas.microsoft.com/office/powerpoint/2010/main" val="521643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1037" y="1219200"/>
            <a:ext cx="8021461" cy="3744871"/>
          </a:xfrm>
          <a:prstGeom prst="rect">
            <a:avLst/>
          </a:prstGeom>
        </p:spPr>
        <p:txBody>
          <a:bodyPr vert="horz" wrap="square" lIns="0" tIns="0" rIns="0" bIns="0" rtlCol="0">
            <a:spAutoFit/>
          </a:bodyPr>
          <a:lstStyle/>
          <a:p>
            <a:pPr marL="301269" marR="5644" indent="-287863">
              <a:lnSpc>
                <a:spcPts val="2154"/>
              </a:lnSpc>
            </a:pPr>
            <a:r>
              <a:rPr sz="2056" spc="-406" dirty="0">
                <a:solidFill>
                  <a:srgbClr val="DA2128"/>
                </a:solidFill>
                <a:latin typeface="Microsoft Sans Serif"/>
                <a:cs typeface="Microsoft Sans Serif"/>
              </a:rPr>
              <a:t></a:t>
            </a:r>
            <a:r>
              <a:rPr sz="2056" spc="-344" dirty="0">
                <a:solidFill>
                  <a:srgbClr val="DA2128"/>
                </a:solidFill>
                <a:latin typeface="Microsoft Sans Serif"/>
                <a:cs typeface="Microsoft Sans Serif"/>
              </a:rPr>
              <a:t> </a:t>
            </a:r>
            <a:r>
              <a:rPr sz="1778" b="1" spc="22" dirty="0">
                <a:solidFill>
                  <a:srgbClr val="000080"/>
                </a:solidFill>
                <a:latin typeface="Arial"/>
                <a:cs typeface="Arial"/>
              </a:rPr>
              <a:t>Cheap</a:t>
            </a:r>
            <a:r>
              <a:rPr sz="1778" b="1" spc="-50" dirty="0">
                <a:solidFill>
                  <a:srgbClr val="000080"/>
                </a:solidFill>
                <a:latin typeface="Arial"/>
                <a:cs typeface="Arial"/>
              </a:rPr>
              <a:t> </a:t>
            </a:r>
            <a:r>
              <a:rPr sz="1778" b="1" spc="17" dirty="0">
                <a:solidFill>
                  <a:srgbClr val="000080"/>
                </a:solidFill>
                <a:latin typeface="Arial"/>
                <a:cs typeface="Arial"/>
              </a:rPr>
              <a:t>storage</a:t>
            </a:r>
            <a:r>
              <a:rPr sz="1778" b="1" spc="-56" dirty="0">
                <a:solidFill>
                  <a:srgbClr val="000080"/>
                </a:solidFill>
                <a:latin typeface="Arial"/>
                <a:cs typeface="Arial"/>
              </a:rPr>
              <a:t> </a:t>
            </a:r>
            <a:r>
              <a:rPr sz="1778" b="1" spc="17" dirty="0">
                <a:solidFill>
                  <a:srgbClr val="000080"/>
                </a:solidFill>
                <a:latin typeface="Arial"/>
                <a:cs typeface="Arial"/>
              </a:rPr>
              <a:t>means</a:t>
            </a:r>
            <a:r>
              <a:rPr sz="1778" b="1" spc="-56" dirty="0">
                <a:solidFill>
                  <a:srgbClr val="000080"/>
                </a:solidFill>
                <a:latin typeface="Arial"/>
                <a:cs typeface="Arial"/>
              </a:rPr>
              <a:t> </a:t>
            </a:r>
            <a:r>
              <a:rPr sz="1778" b="1" spc="11" dirty="0">
                <a:solidFill>
                  <a:srgbClr val="000080"/>
                </a:solidFill>
                <a:latin typeface="Arial"/>
                <a:cs typeface="Arial"/>
              </a:rPr>
              <a:t>organizations</a:t>
            </a:r>
            <a:r>
              <a:rPr sz="1778" b="1" spc="-56" dirty="0">
                <a:solidFill>
                  <a:srgbClr val="000080"/>
                </a:solidFill>
                <a:latin typeface="Arial"/>
                <a:cs typeface="Arial"/>
              </a:rPr>
              <a:t> </a:t>
            </a:r>
            <a:r>
              <a:rPr sz="1778" b="1" spc="17" dirty="0">
                <a:solidFill>
                  <a:srgbClr val="000080"/>
                </a:solidFill>
                <a:latin typeface="Arial"/>
                <a:cs typeface="Arial"/>
              </a:rPr>
              <a:t>have</a:t>
            </a:r>
            <a:r>
              <a:rPr sz="1778" b="1" spc="-33" dirty="0">
                <a:solidFill>
                  <a:srgbClr val="000080"/>
                </a:solidFill>
                <a:latin typeface="Arial"/>
                <a:cs typeface="Arial"/>
              </a:rPr>
              <a:t> </a:t>
            </a:r>
            <a:r>
              <a:rPr sz="1778" b="1" spc="17" dirty="0">
                <a:solidFill>
                  <a:srgbClr val="000080"/>
                </a:solidFill>
                <a:latin typeface="Arial"/>
                <a:cs typeface="Arial"/>
              </a:rPr>
              <a:t>the</a:t>
            </a:r>
            <a:r>
              <a:rPr sz="1778" b="1" spc="-33" dirty="0">
                <a:solidFill>
                  <a:srgbClr val="000080"/>
                </a:solidFill>
                <a:latin typeface="Arial"/>
                <a:cs typeface="Arial"/>
              </a:rPr>
              <a:t> </a:t>
            </a:r>
            <a:r>
              <a:rPr sz="1778" b="1" spc="11" dirty="0">
                <a:solidFill>
                  <a:srgbClr val="000080"/>
                </a:solidFill>
                <a:latin typeface="Arial"/>
                <a:cs typeface="Arial"/>
              </a:rPr>
              <a:t>ability</a:t>
            </a:r>
            <a:r>
              <a:rPr sz="1778" b="1" spc="-61" dirty="0">
                <a:solidFill>
                  <a:srgbClr val="000080"/>
                </a:solidFill>
                <a:latin typeface="Arial"/>
                <a:cs typeface="Arial"/>
              </a:rPr>
              <a:t> </a:t>
            </a:r>
            <a:r>
              <a:rPr sz="1778" b="1" spc="17" dirty="0">
                <a:solidFill>
                  <a:srgbClr val="000080"/>
                </a:solidFill>
                <a:latin typeface="Arial"/>
                <a:cs typeface="Arial"/>
              </a:rPr>
              <a:t>to</a:t>
            </a:r>
            <a:r>
              <a:rPr sz="1778" b="1" spc="-28" dirty="0">
                <a:solidFill>
                  <a:srgbClr val="000080"/>
                </a:solidFill>
                <a:latin typeface="Arial"/>
                <a:cs typeface="Arial"/>
              </a:rPr>
              <a:t> </a:t>
            </a:r>
            <a:r>
              <a:rPr sz="1778" b="1" spc="11" dirty="0">
                <a:solidFill>
                  <a:srgbClr val="000080"/>
                </a:solidFill>
                <a:latin typeface="Arial"/>
                <a:cs typeface="Arial"/>
              </a:rPr>
              <a:t>store</a:t>
            </a:r>
            <a:r>
              <a:rPr sz="1778" b="1" spc="-33" dirty="0">
                <a:solidFill>
                  <a:srgbClr val="000080"/>
                </a:solidFill>
                <a:latin typeface="Arial"/>
                <a:cs typeface="Arial"/>
              </a:rPr>
              <a:t> </a:t>
            </a:r>
            <a:r>
              <a:rPr sz="1778" b="1" spc="11" dirty="0">
                <a:solidFill>
                  <a:srgbClr val="000080"/>
                </a:solidFill>
                <a:latin typeface="Arial"/>
                <a:cs typeface="Arial"/>
              </a:rPr>
              <a:t>more</a:t>
            </a:r>
            <a:r>
              <a:rPr sz="1778" b="1" spc="-6" dirty="0">
                <a:solidFill>
                  <a:srgbClr val="000080"/>
                </a:solidFill>
                <a:latin typeface="Arial"/>
                <a:cs typeface="Arial"/>
              </a:rPr>
              <a:t> </a:t>
            </a:r>
            <a:r>
              <a:rPr sz="1778" b="1" spc="17" dirty="0">
                <a:solidFill>
                  <a:srgbClr val="000080"/>
                </a:solidFill>
                <a:latin typeface="Arial"/>
                <a:cs typeface="Arial"/>
              </a:rPr>
              <a:t>data  </a:t>
            </a:r>
            <a:r>
              <a:rPr sz="1778" b="1" spc="22" dirty="0">
                <a:solidFill>
                  <a:srgbClr val="000080"/>
                </a:solidFill>
                <a:latin typeface="Arial"/>
                <a:cs typeface="Arial"/>
              </a:rPr>
              <a:t>than </a:t>
            </a:r>
            <a:r>
              <a:rPr sz="1778" b="1" spc="11" dirty="0">
                <a:solidFill>
                  <a:srgbClr val="000080"/>
                </a:solidFill>
                <a:latin typeface="Arial"/>
                <a:cs typeface="Arial"/>
              </a:rPr>
              <a:t>ever</a:t>
            </a:r>
            <a:r>
              <a:rPr sz="1778" b="1" spc="-167" dirty="0">
                <a:solidFill>
                  <a:srgbClr val="000080"/>
                </a:solidFill>
                <a:latin typeface="Arial"/>
                <a:cs typeface="Arial"/>
              </a:rPr>
              <a:t> </a:t>
            </a:r>
            <a:r>
              <a:rPr sz="1778" b="1" spc="17" dirty="0">
                <a:solidFill>
                  <a:srgbClr val="000080"/>
                </a:solidFill>
                <a:latin typeface="Arial"/>
                <a:cs typeface="Arial"/>
              </a:rPr>
              <a:t>before</a:t>
            </a:r>
            <a:endParaRPr sz="1778" dirty="0">
              <a:latin typeface="Arial"/>
              <a:cs typeface="Arial"/>
            </a:endParaRPr>
          </a:p>
          <a:p>
            <a:pPr marL="14111">
              <a:spcBef>
                <a:spcPts val="1061"/>
              </a:spcBef>
            </a:pPr>
            <a:r>
              <a:rPr sz="2056" spc="-406" dirty="0">
                <a:solidFill>
                  <a:srgbClr val="DA2128"/>
                </a:solidFill>
                <a:latin typeface="Microsoft Sans Serif"/>
                <a:cs typeface="Microsoft Sans Serif"/>
              </a:rPr>
              <a:t>    </a:t>
            </a:r>
            <a:r>
              <a:rPr sz="1778" b="1" spc="11" dirty="0">
                <a:solidFill>
                  <a:srgbClr val="000080"/>
                </a:solidFill>
                <a:latin typeface="Arial"/>
                <a:cs typeface="Arial"/>
              </a:rPr>
              <a:t>They </a:t>
            </a:r>
            <a:r>
              <a:rPr sz="1778" b="1" spc="17" dirty="0">
                <a:solidFill>
                  <a:srgbClr val="000080"/>
                </a:solidFill>
                <a:latin typeface="Arial"/>
                <a:cs typeface="Arial"/>
              </a:rPr>
              <a:t>also have </a:t>
            </a:r>
            <a:r>
              <a:rPr sz="1778" b="1" spc="22" dirty="0">
                <a:solidFill>
                  <a:srgbClr val="000080"/>
                </a:solidFill>
                <a:latin typeface="Arial"/>
                <a:cs typeface="Arial"/>
              </a:rPr>
              <a:t>access </a:t>
            </a:r>
            <a:r>
              <a:rPr sz="1778" b="1" spc="17" dirty="0">
                <a:solidFill>
                  <a:srgbClr val="000080"/>
                </a:solidFill>
                <a:latin typeface="Arial"/>
                <a:cs typeface="Arial"/>
              </a:rPr>
              <a:t>to </a:t>
            </a:r>
            <a:r>
              <a:rPr sz="1778" b="1" spc="11" dirty="0">
                <a:solidFill>
                  <a:srgbClr val="000080"/>
                </a:solidFill>
                <a:latin typeface="Arial"/>
                <a:cs typeface="Arial"/>
              </a:rPr>
              <a:t>more types </a:t>
            </a:r>
            <a:r>
              <a:rPr sz="1778" b="1" spc="17" dirty="0">
                <a:solidFill>
                  <a:srgbClr val="000080"/>
                </a:solidFill>
                <a:latin typeface="Arial"/>
                <a:cs typeface="Arial"/>
              </a:rPr>
              <a:t>of</a:t>
            </a:r>
            <a:r>
              <a:rPr sz="1778" b="1" spc="-294" dirty="0">
                <a:solidFill>
                  <a:srgbClr val="000080"/>
                </a:solidFill>
                <a:latin typeface="Arial"/>
                <a:cs typeface="Arial"/>
              </a:rPr>
              <a:t> </a:t>
            </a:r>
            <a:r>
              <a:rPr sz="1778" b="1" spc="22" dirty="0">
                <a:solidFill>
                  <a:srgbClr val="000080"/>
                </a:solidFill>
                <a:latin typeface="Arial"/>
                <a:cs typeface="Arial"/>
              </a:rPr>
              <a:t>data</a:t>
            </a:r>
            <a:endParaRPr sz="1778" dirty="0">
              <a:latin typeface="Arial"/>
              <a:cs typeface="Arial"/>
            </a:endParaRPr>
          </a:p>
          <a:p>
            <a:pPr marL="524928" indent="-222953">
              <a:spcBef>
                <a:spcPts val="183"/>
              </a:spcBef>
              <a:buClr>
                <a:srgbClr val="DA2128"/>
              </a:buClr>
              <a:buSzPct val="115625"/>
              <a:buChar char="•"/>
              <a:tabLst>
                <a:tab pos="525634" algn="l"/>
              </a:tabLst>
            </a:pPr>
            <a:r>
              <a:rPr sz="1778" spc="11" dirty="0">
                <a:latin typeface="Arial"/>
                <a:cs typeface="Arial"/>
              </a:rPr>
              <a:t>Structured</a:t>
            </a:r>
            <a:endParaRPr sz="1778" dirty="0">
              <a:latin typeface="Arial"/>
              <a:cs typeface="Arial"/>
            </a:endParaRPr>
          </a:p>
          <a:p>
            <a:pPr marL="524928" indent="-222953">
              <a:spcBef>
                <a:spcPts val="211"/>
              </a:spcBef>
              <a:buClr>
                <a:srgbClr val="DA2128"/>
              </a:buClr>
              <a:buSzPct val="115625"/>
              <a:buChar char="•"/>
              <a:tabLst>
                <a:tab pos="525634" algn="l"/>
              </a:tabLst>
            </a:pPr>
            <a:r>
              <a:rPr sz="1778" spc="11" dirty="0">
                <a:latin typeface="Arial"/>
                <a:cs typeface="Arial"/>
              </a:rPr>
              <a:t>Unstructured</a:t>
            </a:r>
            <a:endParaRPr sz="1778" dirty="0">
              <a:latin typeface="Arial"/>
              <a:cs typeface="Arial"/>
            </a:endParaRPr>
          </a:p>
          <a:p>
            <a:pPr marL="14111">
              <a:spcBef>
                <a:spcPts val="1161"/>
              </a:spcBef>
            </a:pPr>
            <a:r>
              <a:rPr sz="2056" spc="-406" dirty="0">
                <a:solidFill>
                  <a:srgbClr val="DA2128"/>
                </a:solidFill>
                <a:latin typeface="Microsoft Sans Serif"/>
                <a:cs typeface="Microsoft Sans Serif"/>
              </a:rPr>
              <a:t>   </a:t>
            </a:r>
            <a:r>
              <a:rPr sz="2056" spc="-356" dirty="0">
                <a:solidFill>
                  <a:srgbClr val="DA2128"/>
                </a:solidFill>
                <a:latin typeface="Microsoft Sans Serif"/>
                <a:cs typeface="Microsoft Sans Serif"/>
              </a:rPr>
              <a:t> </a:t>
            </a:r>
            <a:r>
              <a:rPr sz="1778" b="1" spc="22" dirty="0">
                <a:solidFill>
                  <a:srgbClr val="000080"/>
                </a:solidFill>
                <a:latin typeface="Arial"/>
                <a:cs typeface="Arial"/>
              </a:rPr>
              <a:t>Meeting</a:t>
            </a:r>
            <a:r>
              <a:rPr sz="1778" b="1" spc="-83" dirty="0">
                <a:solidFill>
                  <a:srgbClr val="000080"/>
                </a:solidFill>
                <a:latin typeface="Arial"/>
                <a:cs typeface="Arial"/>
              </a:rPr>
              <a:t> </a:t>
            </a:r>
            <a:r>
              <a:rPr sz="1778" b="1" spc="17" dirty="0">
                <a:solidFill>
                  <a:srgbClr val="000080"/>
                </a:solidFill>
                <a:latin typeface="Arial"/>
                <a:cs typeface="Arial"/>
              </a:rPr>
              <a:t>the</a:t>
            </a:r>
            <a:r>
              <a:rPr sz="1778" b="1" spc="-39" dirty="0">
                <a:solidFill>
                  <a:srgbClr val="000080"/>
                </a:solidFill>
                <a:latin typeface="Arial"/>
                <a:cs typeface="Arial"/>
              </a:rPr>
              <a:t> </a:t>
            </a:r>
            <a:r>
              <a:rPr sz="1778" b="1" spc="17" dirty="0">
                <a:solidFill>
                  <a:srgbClr val="000080"/>
                </a:solidFill>
                <a:latin typeface="Arial"/>
                <a:cs typeface="Arial"/>
              </a:rPr>
              <a:t>challenges</a:t>
            </a:r>
            <a:r>
              <a:rPr sz="1778" b="1" spc="-89" dirty="0">
                <a:solidFill>
                  <a:srgbClr val="000080"/>
                </a:solidFill>
                <a:latin typeface="Arial"/>
                <a:cs typeface="Arial"/>
              </a:rPr>
              <a:t> </a:t>
            </a:r>
            <a:r>
              <a:rPr sz="1778" b="1" spc="17" dirty="0">
                <a:solidFill>
                  <a:srgbClr val="000080"/>
                </a:solidFill>
                <a:latin typeface="Arial"/>
                <a:cs typeface="Arial"/>
              </a:rPr>
              <a:t>of</a:t>
            </a:r>
            <a:r>
              <a:rPr sz="1778" b="1" spc="-11" dirty="0">
                <a:solidFill>
                  <a:srgbClr val="000080"/>
                </a:solidFill>
                <a:latin typeface="Arial"/>
                <a:cs typeface="Arial"/>
              </a:rPr>
              <a:t> </a:t>
            </a:r>
            <a:r>
              <a:rPr sz="1778" b="1" spc="22" dirty="0">
                <a:solidFill>
                  <a:srgbClr val="000080"/>
                </a:solidFill>
                <a:latin typeface="Arial"/>
                <a:cs typeface="Arial"/>
              </a:rPr>
              <a:t>Big</a:t>
            </a:r>
            <a:r>
              <a:rPr sz="1778" b="1" spc="-39" dirty="0">
                <a:solidFill>
                  <a:srgbClr val="000080"/>
                </a:solidFill>
                <a:latin typeface="Arial"/>
                <a:cs typeface="Arial"/>
              </a:rPr>
              <a:t> </a:t>
            </a:r>
            <a:r>
              <a:rPr sz="1778" b="1" spc="22" dirty="0">
                <a:solidFill>
                  <a:srgbClr val="000080"/>
                </a:solidFill>
                <a:latin typeface="Arial"/>
                <a:cs typeface="Arial"/>
              </a:rPr>
              <a:t>Data</a:t>
            </a:r>
            <a:r>
              <a:rPr sz="1778" b="1" spc="-39" dirty="0">
                <a:solidFill>
                  <a:srgbClr val="000080"/>
                </a:solidFill>
                <a:latin typeface="Arial"/>
                <a:cs typeface="Arial"/>
              </a:rPr>
              <a:t> </a:t>
            </a:r>
            <a:r>
              <a:rPr sz="1778" b="1" spc="17" dirty="0">
                <a:solidFill>
                  <a:srgbClr val="000080"/>
                </a:solidFill>
                <a:latin typeface="Arial"/>
                <a:cs typeface="Arial"/>
              </a:rPr>
              <a:t>is</a:t>
            </a:r>
            <a:r>
              <a:rPr sz="1778" b="1" spc="-11" dirty="0">
                <a:solidFill>
                  <a:srgbClr val="000080"/>
                </a:solidFill>
                <a:latin typeface="Arial"/>
                <a:cs typeface="Arial"/>
              </a:rPr>
              <a:t> </a:t>
            </a:r>
            <a:r>
              <a:rPr sz="1778" b="1" spc="17" dirty="0">
                <a:solidFill>
                  <a:srgbClr val="000080"/>
                </a:solidFill>
                <a:latin typeface="Arial"/>
                <a:cs typeface="Arial"/>
              </a:rPr>
              <a:t>a </a:t>
            </a:r>
            <a:r>
              <a:rPr sz="1778" b="1" spc="22" dirty="0">
                <a:solidFill>
                  <a:srgbClr val="000080"/>
                </a:solidFill>
                <a:latin typeface="Arial"/>
                <a:cs typeface="Arial"/>
              </a:rPr>
              <a:t>complex</a:t>
            </a:r>
            <a:r>
              <a:rPr sz="1778" b="1" spc="-94" dirty="0">
                <a:solidFill>
                  <a:srgbClr val="000080"/>
                </a:solidFill>
                <a:latin typeface="Arial"/>
                <a:cs typeface="Arial"/>
              </a:rPr>
              <a:t> </a:t>
            </a:r>
            <a:r>
              <a:rPr sz="1778" b="1" spc="17" dirty="0">
                <a:solidFill>
                  <a:srgbClr val="000080"/>
                </a:solidFill>
                <a:latin typeface="Arial"/>
                <a:cs typeface="Arial"/>
              </a:rPr>
              <a:t>technical</a:t>
            </a:r>
            <a:r>
              <a:rPr sz="1778" b="1" spc="-89" dirty="0">
                <a:solidFill>
                  <a:srgbClr val="000080"/>
                </a:solidFill>
                <a:latin typeface="Arial"/>
                <a:cs typeface="Arial"/>
              </a:rPr>
              <a:t> </a:t>
            </a:r>
            <a:r>
              <a:rPr sz="1778" b="1" spc="17" dirty="0">
                <a:solidFill>
                  <a:srgbClr val="000080"/>
                </a:solidFill>
                <a:latin typeface="Arial"/>
                <a:cs typeface="Arial"/>
              </a:rPr>
              <a:t>challenge</a:t>
            </a:r>
            <a:endParaRPr sz="1778" dirty="0">
              <a:latin typeface="Arial"/>
              <a:cs typeface="Arial"/>
            </a:endParaRPr>
          </a:p>
          <a:p>
            <a:pPr marL="524928" indent="-222953">
              <a:spcBef>
                <a:spcPts val="156"/>
              </a:spcBef>
              <a:buClr>
                <a:srgbClr val="DA2128"/>
              </a:buClr>
              <a:buSzPct val="115625"/>
              <a:buChar char="•"/>
              <a:tabLst>
                <a:tab pos="525634" algn="l"/>
              </a:tabLst>
            </a:pPr>
            <a:r>
              <a:rPr sz="1778" spc="17" dirty="0">
                <a:latin typeface="Arial"/>
                <a:cs typeface="Arial"/>
              </a:rPr>
              <a:t>Volume</a:t>
            </a:r>
            <a:endParaRPr sz="1778" dirty="0">
              <a:latin typeface="Arial"/>
              <a:cs typeface="Arial"/>
            </a:endParaRPr>
          </a:p>
          <a:p>
            <a:pPr marL="524928" indent="-222953">
              <a:spcBef>
                <a:spcPts val="239"/>
              </a:spcBef>
              <a:buClr>
                <a:srgbClr val="DA2128"/>
              </a:buClr>
              <a:buSzPct val="115625"/>
              <a:buChar char="•"/>
              <a:tabLst>
                <a:tab pos="525634" algn="l"/>
              </a:tabLst>
            </a:pPr>
            <a:r>
              <a:rPr sz="1778" spc="11" dirty="0">
                <a:latin typeface="Arial"/>
                <a:cs typeface="Arial"/>
              </a:rPr>
              <a:t>Variety</a:t>
            </a:r>
            <a:endParaRPr sz="1778" dirty="0">
              <a:latin typeface="Arial"/>
              <a:cs typeface="Arial"/>
            </a:endParaRPr>
          </a:p>
          <a:p>
            <a:pPr marL="524928" indent="-222953">
              <a:spcBef>
                <a:spcPts val="211"/>
              </a:spcBef>
              <a:buClr>
                <a:srgbClr val="DA2128"/>
              </a:buClr>
              <a:buSzPct val="115625"/>
              <a:buChar char="•"/>
              <a:tabLst>
                <a:tab pos="525634" algn="l"/>
              </a:tabLst>
            </a:pPr>
            <a:r>
              <a:rPr sz="1778" spc="11" dirty="0">
                <a:latin typeface="Arial"/>
                <a:cs typeface="Arial"/>
              </a:rPr>
              <a:t>Velocity</a:t>
            </a:r>
            <a:endParaRPr sz="1778" dirty="0">
              <a:latin typeface="Arial"/>
              <a:cs typeface="Arial"/>
            </a:endParaRPr>
          </a:p>
          <a:p>
            <a:pPr marL="524928" indent="-222953">
              <a:spcBef>
                <a:spcPts val="239"/>
              </a:spcBef>
              <a:buClr>
                <a:srgbClr val="DA2128"/>
              </a:buClr>
              <a:buSzPct val="115625"/>
              <a:buChar char="•"/>
              <a:tabLst>
                <a:tab pos="525634" algn="l"/>
              </a:tabLst>
            </a:pPr>
            <a:r>
              <a:rPr sz="1778" spc="11" dirty="0">
                <a:latin typeface="Arial"/>
                <a:cs typeface="Arial"/>
              </a:rPr>
              <a:t>Veracity</a:t>
            </a:r>
            <a:endParaRPr sz="1778" dirty="0">
              <a:latin typeface="Arial"/>
              <a:cs typeface="Arial"/>
            </a:endParaRPr>
          </a:p>
          <a:p>
            <a:pPr marL="14111">
              <a:spcBef>
                <a:spcPts val="1132"/>
              </a:spcBef>
            </a:pPr>
            <a:r>
              <a:rPr sz="2056" spc="-406" dirty="0">
                <a:solidFill>
                  <a:srgbClr val="DA2128"/>
                </a:solidFill>
                <a:latin typeface="Microsoft Sans Serif"/>
                <a:cs typeface="Microsoft Sans Serif"/>
              </a:rPr>
              <a:t>   </a:t>
            </a:r>
            <a:r>
              <a:rPr sz="2056" spc="-361" dirty="0">
                <a:solidFill>
                  <a:srgbClr val="DA2128"/>
                </a:solidFill>
                <a:latin typeface="Microsoft Sans Serif"/>
                <a:cs typeface="Microsoft Sans Serif"/>
              </a:rPr>
              <a:t> </a:t>
            </a:r>
            <a:r>
              <a:rPr sz="1778" b="1" spc="6" dirty="0">
                <a:solidFill>
                  <a:srgbClr val="000080"/>
                </a:solidFill>
                <a:latin typeface="Arial"/>
                <a:cs typeface="Arial"/>
              </a:rPr>
              <a:t>The</a:t>
            </a:r>
            <a:r>
              <a:rPr sz="1778" b="1" spc="11" dirty="0">
                <a:solidFill>
                  <a:srgbClr val="000080"/>
                </a:solidFill>
                <a:latin typeface="Arial"/>
                <a:cs typeface="Arial"/>
              </a:rPr>
              <a:t> </a:t>
            </a:r>
            <a:r>
              <a:rPr sz="1778" b="1" spc="17" dirty="0">
                <a:solidFill>
                  <a:srgbClr val="000080"/>
                </a:solidFill>
                <a:latin typeface="Arial"/>
                <a:cs typeface="Arial"/>
              </a:rPr>
              <a:t>storage</a:t>
            </a:r>
            <a:r>
              <a:rPr sz="1778" b="1" spc="-94" dirty="0">
                <a:solidFill>
                  <a:srgbClr val="000080"/>
                </a:solidFill>
                <a:latin typeface="Arial"/>
                <a:cs typeface="Arial"/>
              </a:rPr>
              <a:t> </a:t>
            </a:r>
            <a:r>
              <a:rPr sz="1778" b="1" spc="22" dirty="0">
                <a:solidFill>
                  <a:srgbClr val="000080"/>
                </a:solidFill>
                <a:latin typeface="Arial"/>
                <a:cs typeface="Arial"/>
              </a:rPr>
              <a:t>solution</a:t>
            </a:r>
            <a:r>
              <a:rPr sz="1778" b="1" spc="-89" dirty="0">
                <a:solidFill>
                  <a:srgbClr val="000080"/>
                </a:solidFill>
                <a:latin typeface="Arial"/>
                <a:cs typeface="Arial"/>
              </a:rPr>
              <a:t> </a:t>
            </a:r>
            <a:r>
              <a:rPr sz="1778" b="1" spc="17" dirty="0">
                <a:solidFill>
                  <a:srgbClr val="000080"/>
                </a:solidFill>
                <a:latin typeface="Arial"/>
                <a:cs typeface="Arial"/>
              </a:rPr>
              <a:t>must</a:t>
            </a:r>
            <a:r>
              <a:rPr sz="1778" b="1" spc="-39" dirty="0">
                <a:solidFill>
                  <a:srgbClr val="000080"/>
                </a:solidFill>
                <a:latin typeface="Arial"/>
                <a:cs typeface="Arial"/>
              </a:rPr>
              <a:t> </a:t>
            </a:r>
            <a:r>
              <a:rPr sz="1778" b="1" spc="17" dirty="0">
                <a:solidFill>
                  <a:srgbClr val="000080"/>
                </a:solidFill>
                <a:latin typeface="Arial"/>
                <a:cs typeface="Arial"/>
              </a:rPr>
              <a:t>satisfy</a:t>
            </a:r>
            <a:r>
              <a:rPr sz="1778" b="1" spc="-94" dirty="0">
                <a:solidFill>
                  <a:srgbClr val="000080"/>
                </a:solidFill>
                <a:latin typeface="Arial"/>
                <a:cs typeface="Arial"/>
              </a:rPr>
              <a:t> </a:t>
            </a:r>
            <a:r>
              <a:rPr sz="1778" b="1" spc="17" dirty="0">
                <a:solidFill>
                  <a:srgbClr val="000080"/>
                </a:solidFill>
                <a:latin typeface="Arial"/>
                <a:cs typeface="Arial"/>
              </a:rPr>
              <a:t>a</a:t>
            </a:r>
            <a:r>
              <a:rPr sz="1778" b="1" spc="-17" dirty="0">
                <a:solidFill>
                  <a:srgbClr val="000080"/>
                </a:solidFill>
                <a:latin typeface="Arial"/>
                <a:cs typeface="Arial"/>
              </a:rPr>
              <a:t> </a:t>
            </a:r>
            <a:r>
              <a:rPr sz="1778" b="1" spc="22" dirty="0">
                <a:solidFill>
                  <a:srgbClr val="000080"/>
                </a:solidFill>
                <a:latin typeface="Arial"/>
                <a:cs typeface="Arial"/>
              </a:rPr>
              <a:t>number</a:t>
            </a:r>
            <a:r>
              <a:rPr sz="1778" b="1" spc="-61" dirty="0">
                <a:solidFill>
                  <a:srgbClr val="000080"/>
                </a:solidFill>
                <a:latin typeface="Arial"/>
                <a:cs typeface="Arial"/>
              </a:rPr>
              <a:t> </a:t>
            </a:r>
            <a:r>
              <a:rPr sz="1778" b="1" spc="17" dirty="0">
                <a:solidFill>
                  <a:srgbClr val="000080"/>
                </a:solidFill>
                <a:latin typeface="Arial"/>
                <a:cs typeface="Arial"/>
              </a:rPr>
              <a:t>of</a:t>
            </a:r>
            <a:r>
              <a:rPr sz="1778" b="1" spc="-39" dirty="0">
                <a:solidFill>
                  <a:srgbClr val="000080"/>
                </a:solidFill>
                <a:latin typeface="Arial"/>
                <a:cs typeface="Arial"/>
              </a:rPr>
              <a:t> </a:t>
            </a:r>
            <a:r>
              <a:rPr sz="1778" b="1" spc="22" dirty="0">
                <a:solidFill>
                  <a:srgbClr val="000080"/>
                </a:solidFill>
                <a:latin typeface="Arial"/>
                <a:cs typeface="Arial"/>
              </a:rPr>
              <a:t>demands</a:t>
            </a:r>
            <a:endParaRPr sz="1778" dirty="0">
              <a:latin typeface="Arial"/>
              <a:cs typeface="Arial"/>
            </a:endParaRPr>
          </a:p>
        </p:txBody>
      </p:sp>
      <p:sp>
        <p:nvSpPr>
          <p:cNvPr id="4" name="object 4"/>
          <p:cNvSpPr txBox="1"/>
          <p:nvPr/>
        </p:nvSpPr>
        <p:spPr>
          <a:xfrm>
            <a:off x="7988018" y="6568067"/>
            <a:ext cx="301978" cy="192360"/>
          </a:xfrm>
          <a:prstGeom prst="rect">
            <a:avLst/>
          </a:prstGeom>
        </p:spPr>
        <p:txBody>
          <a:bodyPr vert="horz" wrap="square" lIns="0" tIns="0" rIns="0" bIns="0" rtlCol="0">
            <a:spAutoFit/>
          </a:bodyPr>
          <a:lstStyle/>
          <a:p>
            <a:pPr marL="28222">
              <a:lnSpc>
                <a:spcPts val="1533"/>
              </a:lnSpc>
            </a:pPr>
            <a:r>
              <a:rPr sz="1389" b="1" spc="11" dirty="0">
                <a:solidFill>
                  <a:srgbClr val="DA2128"/>
                </a:solidFill>
                <a:latin typeface="Arial"/>
                <a:cs typeface="Arial"/>
              </a:rPr>
              <a:t>4-2</a:t>
            </a:r>
            <a:endParaRPr sz="1389">
              <a:latin typeface="Arial"/>
              <a:cs typeface="Arial"/>
            </a:endParaRPr>
          </a:p>
        </p:txBody>
      </p:sp>
      <p:sp>
        <p:nvSpPr>
          <p:cNvPr id="3" name="object 3"/>
          <p:cNvSpPr txBox="1">
            <a:spLocks noGrp="1"/>
          </p:cNvSpPr>
          <p:nvPr>
            <p:ph type="title"/>
          </p:nvPr>
        </p:nvSpPr>
        <p:spPr>
          <a:xfrm>
            <a:off x="914400" y="495757"/>
            <a:ext cx="8356600" cy="430887"/>
          </a:xfrm>
          <a:prstGeom prst="rect">
            <a:avLst/>
          </a:prstGeom>
        </p:spPr>
        <p:txBody>
          <a:bodyPr vert="horz" wrap="square" lIns="0" tIns="0" rIns="0" bIns="0" rtlCol="0" anchor="ctr">
            <a:spAutoFit/>
          </a:bodyPr>
          <a:lstStyle/>
          <a:p>
            <a:pPr marL="14111"/>
            <a:r>
              <a:rPr spc="-6" dirty="0"/>
              <a:t>The </a:t>
            </a:r>
            <a:r>
              <a:rPr dirty="0"/>
              <a:t>Storage</a:t>
            </a:r>
            <a:r>
              <a:rPr spc="-61" dirty="0"/>
              <a:t> </a:t>
            </a:r>
            <a:r>
              <a:rPr dirty="0"/>
              <a:t>Dilemma</a:t>
            </a:r>
          </a:p>
        </p:txBody>
      </p:sp>
      <p:sp>
        <p:nvSpPr>
          <p:cNvPr id="6" name="Slide Number Placeholder 5"/>
          <p:cNvSpPr>
            <a:spLocks noGrp="1"/>
          </p:cNvSpPr>
          <p:nvPr>
            <p:ph type="sldNum" sz="quarter" idx="12"/>
          </p:nvPr>
        </p:nvSpPr>
        <p:spPr/>
        <p:txBody>
          <a:bodyPr/>
          <a:lstStyle/>
          <a:p>
            <a:fld id="{B6F15528-21DE-4FAA-801E-634DDDAF4B2B}" type="slidenum">
              <a:rPr lang="en-US" smtClean="0">
                <a:uFillTx/>
              </a:rPr>
              <a:pPr/>
              <a:t>41</a:t>
            </a:fld>
            <a:endParaRPr lang="en-US">
              <a:uFillTx/>
            </a:endParaRPr>
          </a:p>
        </p:txBody>
      </p:sp>
    </p:spTree>
    <p:extLst>
      <p:ext uri="{BB962C8B-B14F-4D97-AF65-F5344CB8AC3E}">
        <p14:creationId xmlns:p14="http://schemas.microsoft.com/office/powerpoint/2010/main" val="2385465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1219200"/>
            <a:ext cx="6946194" cy="3680816"/>
          </a:xfrm>
          <a:prstGeom prst="rect">
            <a:avLst/>
          </a:prstGeom>
        </p:spPr>
        <p:txBody>
          <a:bodyPr vert="horz" wrap="square" lIns="0" tIns="0" rIns="0" bIns="0" rtlCol="0">
            <a:spAutoFit/>
          </a:bodyPr>
          <a:lstStyle/>
          <a:p>
            <a:pPr marL="14111"/>
            <a:r>
              <a:rPr sz="2056" spc="-406" dirty="0">
                <a:solidFill>
                  <a:srgbClr val="DA2128"/>
                </a:solidFill>
                <a:latin typeface="Microsoft Sans Serif"/>
                <a:cs typeface="Microsoft Sans Serif"/>
              </a:rPr>
              <a:t>    </a:t>
            </a:r>
            <a:r>
              <a:rPr sz="1778" b="1" spc="22" dirty="0">
                <a:solidFill>
                  <a:srgbClr val="000080"/>
                </a:solidFill>
                <a:latin typeface="Arial"/>
                <a:cs typeface="Arial"/>
              </a:rPr>
              <a:t>Designed </a:t>
            </a:r>
            <a:r>
              <a:rPr sz="1778" b="1" spc="17" dirty="0">
                <a:solidFill>
                  <a:srgbClr val="000080"/>
                </a:solidFill>
                <a:latin typeface="Arial"/>
                <a:cs typeface="Arial"/>
              </a:rPr>
              <a:t>for large-scale </a:t>
            </a:r>
            <a:r>
              <a:rPr sz="1778" b="1" spc="22" dirty="0">
                <a:solidFill>
                  <a:srgbClr val="000080"/>
                </a:solidFill>
                <a:latin typeface="Arial"/>
                <a:cs typeface="Arial"/>
              </a:rPr>
              <a:t>data</a:t>
            </a:r>
            <a:r>
              <a:rPr sz="1778" b="1" spc="-317" dirty="0">
                <a:solidFill>
                  <a:srgbClr val="000080"/>
                </a:solidFill>
                <a:latin typeface="Arial"/>
                <a:cs typeface="Arial"/>
              </a:rPr>
              <a:t> </a:t>
            </a:r>
            <a:r>
              <a:rPr sz="1778" b="1" spc="17" dirty="0">
                <a:solidFill>
                  <a:srgbClr val="000080"/>
                </a:solidFill>
                <a:latin typeface="Arial"/>
                <a:cs typeface="Arial"/>
              </a:rPr>
              <a:t>processing</a:t>
            </a:r>
            <a:endParaRPr sz="1778" dirty="0">
              <a:latin typeface="Arial"/>
              <a:cs typeface="Arial"/>
            </a:endParaRPr>
          </a:p>
          <a:p>
            <a:pPr marL="524928" indent="-222953">
              <a:spcBef>
                <a:spcPts val="156"/>
              </a:spcBef>
              <a:buClr>
                <a:srgbClr val="DA2128"/>
              </a:buClr>
              <a:buSzPct val="115625"/>
              <a:buChar char="•"/>
              <a:tabLst>
                <a:tab pos="525634" algn="l"/>
              </a:tabLst>
            </a:pPr>
            <a:r>
              <a:rPr sz="1778" dirty="0">
                <a:latin typeface="Arial"/>
                <a:cs typeface="Arial"/>
              </a:rPr>
              <a:t>Allows</a:t>
            </a:r>
            <a:r>
              <a:rPr sz="1778" spc="28" dirty="0">
                <a:latin typeface="Arial"/>
                <a:cs typeface="Arial"/>
              </a:rPr>
              <a:t> </a:t>
            </a:r>
            <a:r>
              <a:rPr sz="1778" spc="17" dirty="0">
                <a:latin typeface="Arial"/>
                <a:cs typeface="Arial"/>
              </a:rPr>
              <a:t>storage</a:t>
            </a:r>
            <a:r>
              <a:rPr sz="1778" spc="-72" dirty="0">
                <a:latin typeface="Arial"/>
                <a:cs typeface="Arial"/>
              </a:rPr>
              <a:t> </a:t>
            </a:r>
            <a:r>
              <a:rPr sz="1778" spc="11" dirty="0">
                <a:latin typeface="Arial"/>
                <a:cs typeface="Arial"/>
              </a:rPr>
              <a:t>of</a:t>
            </a:r>
            <a:r>
              <a:rPr sz="1778" spc="-17" dirty="0">
                <a:latin typeface="Arial"/>
                <a:cs typeface="Arial"/>
              </a:rPr>
              <a:t> </a:t>
            </a:r>
            <a:r>
              <a:rPr sz="1778" spc="11" dirty="0">
                <a:latin typeface="Arial"/>
                <a:cs typeface="Arial"/>
              </a:rPr>
              <a:t>large</a:t>
            </a:r>
            <a:r>
              <a:rPr sz="1778" spc="-72" dirty="0">
                <a:latin typeface="Arial"/>
                <a:cs typeface="Arial"/>
              </a:rPr>
              <a:t> </a:t>
            </a:r>
            <a:r>
              <a:rPr sz="1778" spc="17" dirty="0">
                <a:latin typeface="Arial"/>
                <a:cs typeface="Arial"/>
              </a:rPr>
              <a:t>data</a:t>
            </a:r>
            <a:r>
              <a:rPr sz="1778" spc="-44" dirty="0">
                <a:latin typeface="Arial"/>
                <a:cs typeface="Arial"/>
              </a:rPr>
              <a:t> </a:t>
            </a:r>
            <a:r>
              <a:rPr sz="1778" spc="11" dirty="0">
                <a:latin typeface="Arial"/>
                <a:cs typeface="Arial"/>
              </a:rPr>
              <a:t>files</a:t>
            </a:r>
            <a:r>
              <a:rPr sz="1778" spc="-17" dirty="0">
                <a:latin typeface="Arial"/>
                <a:cs typeface="Arial"/>
              </a:rPr>
              <a:t> </a:t>
            </a:r>
            <a:r>
              <a:rPr sz="1778" spc="17" dirty="0">
                <a:latin typeface="Arial"/>
                <a:cs typeface="Arial"/>
              </a:rPr>
              <a:t>&gt;</a:t>
            </a:r>
            <a:r>
              <a:rPr sz="1778" spc="-17" dirty="0">
                <a:latin typeface="Arial"/>
                <a:cs typeface="Arial"/>
              </a:rPr>
              <a:t> </a:t>
            </a:r>
            <a:r>
              <a:rPr sz="1778" spc="28" dirty="0">
                <a:latin typeface="Arial"/>
                <a:cs typeface="Arial"/>
              </a:rPr>
              <a:t>100TB</a:t>
            </a:r>
            <a:r>
              <a:rPr sz="1778" spc="-83" dirty="0">
                <a:latin typeface="Arial"/>
                <a:cs typeface="Arial"/>
              </a:rPr>
              <a:t> </a:t>
            </a:r>
            <a:r>
              <a:rPr sz="1778" spc="11" dirty="0">
                <a:latin typeface="Arial"/>
                <a:cs typeface="Arial"/>
              </a:rPr>
              <a:t>in</a:t>
            </a:r>
            <a:r>
              <a:rPr sz="1778" spc="-17" dirty="0">
                <a:latin typeface="Arial"/>
                <a:cs typeface="Arial"/>
              </a:rPr>
              <a:t> </a:t>
            </a:r>
            <a:r>
              <a:rPr sz="1778" spc="17" dirty="0">
                <a:latin typeface="Arial"/>
                <a:cs typeface="Arial"/>
              </a:rPr>
              <a:t>one</a:t>
            </a:r>
            <a:r>
              <a:rPr sz="1778" spc="-44" dirty="0">
                <a:latin typeface="Arial"/>
                <a:cs typeface="Arial"/>
              </a:rPr>
              <a:t> </a:t>
            </a:r>
            <a:r>
              <a:rPr sz="1778" spc="11" dirty="0">
                <a:latin typeface="Arial"/>
                <a:cs typeface="Arial"/>
              </a:rPr>
              <a:t>file</a:t>
            </a:r>
            <a:endParaRPr sz="1778" dirty="0">
              <a:latin typeface="Arial"/>
              <a:cs typeface="Arial"/>
            </a:endParaRPr>
          </a:p>
          <a:p>
            <a:pPr marL="14111">
              <a:spcBef>
                <a:spcPts val="1161"/>
              </a:spcBef>
            </a:pPr>
            <a:r>
              <a:rPr sz="2056" spc="-406" dirty="0">
                <a:solidFill>
                  <a:srgbClr val="DA2128"/>
                </a:solidFill>
                <a:latin typeface="Microsoft Sans Serif"/>
                <a:cs typeface="Microsoft Sans Serif"/>
              </a:rPr>
              <a:t>   </a:t>
            </a:r>
            <a:r>
              <a:rPr sz="2056" spc="-361" dirty="0">
                <a:solidFill>
                  <a:srgbClr val="DA2128"/>
                </a:solidFill>
                <a:latin typeface="Microsoft Sans Serif"/>
                <a:cs typeface="Microsoft Sans Serif"/>
              </a:rPr>
              <a:t> </a:t>
            </a:r>
            <a:r>
              <a:rPr sz="1778" b="1" spc="22" dirty="0">
                <a:solidFill>
                  <a:srgbClr val="000080"/>
                </a:solidFill>
                <a:latin typeface="Arial"/>
                <a:cs typeface="Arial"/>
              </a:rPr>
              <a:t>Runs</a:t>
            </a:r>
            <a:r>
              <a:rPr sz="1778" b="1" spc="-39" dirty="0">
                <a:solidFill>
                  <a:srgbClr val="000080"/>
                </a:solidFill>
                <a:latin typeface="Arial"/>
                <a:cs typeface="Arial"/>
              </a:rPr>
              <a:t> </a:t>
            </a:r>
            <a:r>
              <a:rPr sz="1778" b="1" spc="22" dirty="0">
                <a:solidFill>
                  <a:srgbClr val="000080"/>
                </a:solidFill>
                <a:latin typeface="Arial"/>
                <a:cs typeface="Arial"/>
              </a:rPr>
              <a:t>on</a:t>
            </a:r>
            <a:r>
              <a:rPr sz="1778" b="1" spc="-39" dirty="0">
                <a:solidFill>
                  <a:srgbClr val="000080"/>
                </a:solidFill>
                <a:latin typeface="Arial"/>
                <a:cs typeface="Arial"/>
              </a:rPr>
              <a:t> </a:t>
            </a:r>
            <a:r>
              <a:rPr sz="1778" b="1" spc="22" dirty="0">
                <a:solidFill>
                  <a:srgbClr val="000080"/>
                </a:solidFill>
                <a:latin typeface="Arial"/>
                <a:cs typeface="Arial"/>
              </a:rPr>
              <a:t>top</a:t>
            </a:r>
            <a:r>
              <a:rPr sz="1778" b="1" spc="-39" dirty="0">
                <a:solidFill>
                  <a:srgbClr val="000080"/>
                </a:solidFill>
                <a:latin typeface="Arial"/>
                <a:cs typeface="Arial"/>
              </a:rPr>
              <a:t> </a:t>
            </a:r>
            <a:r>
              <a:rPr sz="1778" b="1" spc="17" dirty="0">
                <a:solidFill>
                  <a:srgbClr val="000080"/>
                </a:solidFill>
                <a:latin typeface="Arial"/>
                <a:cs typeface="Arial"/>
              </a:rPr>
              <a:t>of</a:t>
            </a:r>
            <a:r>
              <a:rPr sz="1778" b="1" spc="-39" dirty="0">
                <a:solidFill>
                  <a:srgbClr val="000080"/>
                </a:solidFill>
                <a:latin typeface="Arial"/>
                <a:cs typeface="Arial"/>
              </a:rPr>
              <a:t> </a:t>
            </a:r>
            <a:r>
              <a:rPr sz="1778" b="1" spc="17" dirty="0">
                <a:solidFill>
                  <a:srgbClr val="000080"/>
                </a:solidFill>
                <a:latin typeface="Arial"/>
                <a:cs typeface="Arial"/>
              </a:rPr>
              <a:t>native</a:t>
            </a:r>
            <a:r>
              <a:rPr sz="1778" b="1" spc="-44" dirty="0">
                <a:solidFill>
                  <a:srgbClr val="000080"/>
                </a:solidFill>
                <a:latin typeface="Arial"/>
                <a:cs typeface="Arial"/>
              </a:rPr>
              <a:t> </a:t>
            </a:r>
            <a:r>
              <a:rPr sz="1778" b="1" spc="17" dirty="0">
                <a:solidFill>
                  <a:srgbClr val="000080"/>
                </a:solidFill>
                <a:latin typeface="Arial"/>
                <a:cs typeface="Arial"/>
              </a:rPr>
              <a:t>file</a:t>
            </a:r>
            <a:r>
              <a:rPr sz="1778" b="1" spc="-39" dirty="0">
                <a:solidFill>
                  <a:srgbClr val="000080"/>
                </a:solidFill>
                <a:latin typeface="Arial"/>
                <a:cs typeface="Arial"/>
              </a:rPr>
              <a:t> </a:t>
            </a:r>
            <a:r>
              <a:rPr sz="1778" b="1" spc="11" dirty="0">
                <a:solidFill>
                  <a:srgbClr val="000080"/>
                </a:solidFill>
                <a:latin typeface="Arial"/>
                <a:cs typeface="Arial"/>
              </a:rPr>
              <a:t>system</a:t>
            </a:r>
            <a:r>
              <a:rPr sz="1778" b="1" spc="-33" dirty="0">
                <a:solidFill>
                  <a:srgbClr val="000080"/>
                </a:solidFill>
                <a:latin typeface="Arial"/>
                <a:cs typeface="Arial"/>
              </a:rPr>
              <a:t> </a:t>
            </a:r>
            <a:r>
              <a:rPr sz="1778" b="1" spc="22" dirty="0">
                <a:solidFill>
                  <a:srgbClr val="000080"/>
                </a:solidFill>
                <a:latin typeface="Arial"/>
                <a:cs typeface="Arial"/>
              </a:rPr>
              <a:t>on</a:t>
            </a:r>
            <a:r>
              <a:rPr sz="1778" b="1" spc="-11" dirty="0">
                <a:solidFill>
                  <a:srgbClr val="000080"/>
                </a:solidFill>
                <a:latin typeface="Arial"/>
                <a:cs typeface="Arial"/>
              </a:rPr>
              <a:t> </a:t>
            </a:r>
            <a:r>
              <a:rPr sz="1778" b="1" spc="22" dirty="0">
                <a:solidFill>
                  <a:srgbClr val="000080"/>
                </a:solidFill>
                <a:latin typeface="Arial"/>
                <a:cs typeface="Arial"/>
              </a:rPr>
              <a:t>each</a:t>
            </a:r>
            <a:r>
              <a:rPr sz="1778" b="1" spc="-67" dirty="0">
                <a:solidFill>
                  <a:srgbClr val="000080"/>
                </a:solidFill>
                <a:latin typeface="Arial"/>
                <a:cs typeface="Arial"/>
              </a:rPr>
              <a:t> </a:t>
            </a:r>
            <a:r>
              <a:rPr sz="1778" b="1" spc="22" dirty="0">
                <a:solidFill>
                  <a:srgbClr val="000080"/>
                </a:solidFill>
                <a:latin typeface="Arial"/>
                <a:cs typeface="Arial"/>
              </a:rPr>
              <a:t>node</a:t>
            </a:r>
            <a:endParaRPr sz="1778" dirty="0">
              <a:latin typeface="Arial"/>
              <a:cs typeface="Arial"/>
            </a:endParaRPr>
          </a:p>
          <a:p>
            <a:pPr marL="14111">
              <a:spcBef>
                <a:spcPts val="1077"/>
              </a:spcBef>
            </a:pPr>
            <a:r>
              <a:rPr sz="2056" spc="-406" dirty="0">
                <a:solidFill>
                  <a:srgbClr val="DA2128"/>
                </a:solidFill>
                <a:latin typeface="Microsoft Sans Serif"/>
                <a:cs typeface="Microsoft Sans Serif"/>
              </a:rPr>
              <a:t>    </a:t>
            </a:r>
            <a:r>
              <a:rPr sz="1778" b="1" spc="17" dirty="0">
                <a:solidFill>
                  <a:srgbClr val="000080"/>
                </a:solidFill>
                <a:latin typeface="Arial"/>
                <a:cs typeface="Arial"/>
              </a:rPr>
              <a:t>Data </a:t>
            </a:r>
            <a:r>
              <a:rPr sz="1778" b="1" spc="11" dirty="0">
                <a:solidFill>
                  <a:srgbClr val="000080"/>
                </a:solidFill>
                <a:latin typeface="Arial"/>
                <a:cs typeface="Arial"/>
              </a:rPr>
              <a:t>is </a:t>
            </a:r>
            <a:r>
              <a:rPr sz="1778" b="1" spc="17" dirty="0">
                <a:solidFill>
                  <a:srgbClr val="000080"/>
                </a:solidFill>
                <a:latin typeface="Arial"/>
                <a:cs typeface="Arial"/>
              </a:rPr>
              <a:t>stored </a:t>
            </a:r>
            <a:r>
              <a:rPr sz="1778" b="1" spc="11" dirty="0">
                <a:solidFill>
                  <a:srgbClr val="000080"/>
                </a:solidFill>
                <a:latin typeface="Arial"/>
                <a:cs typeface="Arial"/>
              </a:rPr>
              <a:t>in </a:t>
            </a:r>
            <a:r>
              <a:rPr sz="1778" b="1" spc="17" dirty="0">
                <a:solidFill>
                  <a:srgbClr val="000080"/>
                </a:solidFill>
                <a:latin typeface="Arial"/>
                <a:cs typeface="Arial"/>
              </a:rPr>
              <a:t>units </a:t>
            </a:r>
            <a:r>
              <a:rPr sz="1778" b="1" spc="22" dirty="0">
                <a:solidFill>
                  <a:srgbClr val="000080"/>
                </a:solidFill>
                <a:latin typeface="Arial"/>
                <a:cs typeface="Arial"/>
              </a:rPr>
              <a:t>known as</a:t>
            </a:r>
            <a:r>
              <a:rPr sz="1778" b="1" spc="-322" dirty="0">
                <a:solidFill>
                  <a:srgbClr val="000080"/>
                </a:solidFill>
                <a:latin typeface="Arial"/>
                <a:cs typeface="Arial"/>
              </a:rPr>
              <a:t> </a:t>
            </a:r>
            <a:r>
              <a:rPr sz="1778" b="1" i="1" spc="133" dirty="0">
                <a:solidFill>
                  <a:srgbClr val="000080"/>
                </a:solidFill>
                <a:latin typeface="Cambria"/>
                <a:cs typeface="Cambria"/>
              </a:rPr>
              <a:t>blocks</a:t>
            </a:r>
            <a:endParaRPr sz="1778" dirty="0">
              <a:latin typeface="Cambria"/>
              <a:cs typeface="Cambria"/>
            </a:endParaRPr>
          </a:p>
          <a:p>
            <a:pPr marL="524928" indent="-222953">
              <a:spcBef>
                <a:spcPts val="183"/>
              </a:spcBef>
              <a:buClr>
                <a:srgbClr val="DA2128"/>
              </a:buClr>
              <a:buSzPct val="115625"/>
              <a:buChar char="•"/>
              <a:tabLst>
                <a:tab pos="525634" algn="l"/>
              </a:tabLst>
            </a:pPr>
            <a:r>
              <a:rPr sz="1778" spc="22" dirty="0">
                <a:latin typeface="Arial"/>
                <a:cs typeface="Arial"/>
              </a:rPr>
              <a:t>64MB</a:t>
            </a:r>
            <a:r>
              <a:rPr sz="1778" spc="-72" dirty="0">
                <a:latin typeface="Arial"/>
                <a:cs typeface="Arial"/>
              </a:rPr>
              <a:t> </a:t>
            </a:r>
            <a:r>
              <a:rPr sz="1778" spc="11" dirty="0">
                <a:latin typeface="Arial"/>
                <a:cs typeface="Arial"/>
              </a:rPr>
              <a:t>(default)</a:t>
            </a:r>
            <a:r>
              <a:rPr sz="1778" spc="-106" dirty="0">
                <a:latin typeface="Arial"/>
                <a:cs typeface="Arial"/>
              </a:rPr>
              <a:t> </a:t>
            </a:r>
            <a:r>
              <a:rPr sz="1778" spc="17" dirty="0">
                <a:latin typeface="Arial"/>
                <a:cs typeface="Arial"/>
              </a:rPr>
              <a:t>although</a:t>
            </a:r>
            <a:r>
              <a:rPr sz="1778" spc="-83" dirty="0">
                <a:latin typeface="Arial"/>
                <a:cs typeface="Arial"/>
              </a:rPr>
              <a:t> </a:t>
            </a:r>
            <a:r>
              <a:rPr sz="1778" spc="17" dirty="0">
                <a:latin typeface="Arial"/>
                <a:cs typeface="Arial"/>
              </a:rPr>
              <a:t>normally</a:t>
            </a:r>
            <a:r>
              <a:rPr sz="1778" spc="-89" dirty="0">
                <a:latin typeface="Arial"/>
                <a:cs typeface="Arial"/>
              </a:rPr>
              <a:t> </a:t>
            </a:r>
            <a:r>
              <a:rPr sz="1778" spc="11" dirty="0">
                <a:latin typeface="Arial"/>
                <a:cs typeface="Arial"/>
              </a:rPr>
              <a:t>larger</a:t>
            </a:r>
            <a:endParaRPr sz="1778" dirty="0">
              <a:latin typeface="Arial"/>
              <a:cs typeface="Arial"/>
            </a:endParaRPr>
          </a:p>
          <a:p>
            <a:pPr marL="524928" indent="-222953">
              <a:spcBef>
                <a:spcPts val="211"/>
              </a:spcBef>
              <a:buClr>
                <a:srgbClr val="DA2128"/>
              </a:buClr>
              <a:buSzPct val="115625"/>
              <a:buChar char="•"/>
              <a:tabLst>
                <a:tab pos="525634" algn="l"/>
              </a:tabLst>
            </a:pPr>
            <a:r>
              <a:rPr sz="1778" spc="17" dirty="0">
                <a:latin typeface="Arial"/>
                <a:cs typeface="Arial"/>
              </a:rPr>
              <a:t>Each </a:t>
            </a:r>
            <a:r>
              <a:rPr sz="1778" spc="11" dirty="0">
                <a:latin typeface="Arial"/>
                <a:cs typeface="Arial"/>
              </a:rPr>
              <a:t>block is actually stored </a:t>
            </a:r>
            <a:r>
              <a:rPr sz="1778" spc="17" dirty="0">
                <a:latin typeface="Arial"/>
                <a:cs typeface="Arial"/>
              </a:rPr>
              <a:t>as a</a:t>
            </a:r>
            <a:r>
              <a:rPr sz="1778" spc="-306" dirty="0">
                <a:latin typeface="Arial"/>
                <a:cs typeface="Arial"/>
              </a:rPr>
              <a:t> </a:t>
            </a:r>
            <a:r>
              <a:rPr sz="1778" spc="11" dirty="0">
                <a:latin typeface="Arial"/>
                <a:cs typeface="Arial"/>
              </a:rPr>
              <a:t>file</a:t>
            </a:r>
            <a:endParaRPr sz="1778" dirty="0">
              <a:latin typeface="Arial"/>
              <a:cs typeface="Arial"/>
            </a:endParaRPr>
          </a:p>
          <a:p>
            <a:pPr marL="14111">
              <a:spcBef>
                <a:spcPts val="1161"/>
              </a:spcBef>
            </a:pPr>
            <a:r>
              <a:rPr sz="2056" spc="-406" dirty="0">
                <a:solidFill>
                  <a:srgbClr val="DA2128"/>
                </a:solidFill>
                <a:latin typeface="Microsoft Sans Serif"/>
                <a:cs typeface="Microsoft Sans Serif"/>
              </a:rPr>
              <a:t>   </a:t>
            </a:r>
            <a:r>
              <a:rPr sz="2056" spc="-356" dirty="0">
                <a:solidFill>
                  <a:srgbClr val="DA2128"/>
                </a:solidFill>
                <a:latin typeface="Microsoft Sans Serif"/>
                <a:cs typeface="Microsoft Sans Serif"/>
              </a:rPr>
              <a:t> </a:t>
            </a:r>
            <a:r>
              <a:rPr sz="1778" b="1" spc="17" dirty="0">
                <a:solidFill>
                  <a:srgbClr val="000080"/>
                </a:solidFill>
                <a:latin typeface="Arial"/>
                <a:cs typeface="Arial"/>
              </a:rPr>
              <a:t>Large</a:t>
            </a:r>
            <a:r>
              <a:rPr sz="1778" b="1" spc="-33" dirty="0">
                <a:solidFill>
                  <a:srgbClr val="000080"/>
                </a:solidFill>
                <a:latin typeface="Arial"/>
                <a:cs typeface="Arial"/>
              </a:rPr>
              <a:t> </a:t>
            </a:r>
            <a:r>
              <a:rPr sz="1778" b="1" spc="17" dirty="0">
                <a:solidFill>
                  <a:srgbClr val="000080"/>
                </a:solidFill>
                <a:latin typeface="Arial"/>
                <a:cs typeface="Arial"/>
              </a:rPr>
              <a:t>files</a:t>
            </a:r>
            <a:r>
              <a:rPr sz="1778" b="1" spc="-61" dirty="0">
                <a:solidFill>
                  <a:srgbClr val="000080"/>
                </a:solidFill>
                <a:latin typeface="Arial"/>
                <a:cs typeface="Arial"/>
              </a:rPr>
              <a:t> </a:t>
            </a:r>
            <a:r>
              <a:rPr sz="1778" b="1" spc="11" dirty="0">
                <a:solidFill>
                  <a:srgbClr val="000080"/>
                </a:solidFill>
                <a:latin typeface="Arial"/>
                <a:cs typeface="Arial"/>
              </a:rPr>
              <a:t>are</a:t>
            </a:r>
            <a:r>
              <a:rPr sz="1778" b="1" spc="-6" dirty="0">
                <a:solidFill>
                  <a:srgbClr val="000080"/>
                </a:solidFill>
                <a:latin typeface="Arial"/>
                <a:cs typeface="Arial"/>
              </a:rPr>
              <a:t> </a:t>
            </a:r>
            <a:r>
              <a:rPr sz="1778" b="1" spc="17" dirty="0">
                <a:solidFill>
                  <a:srgbClr val="000080"/>
                </a:solidFill>
                <a:latin typeface="Arial"/>
                <a:cs typeface="Arial"/>
              </a:rPr>
              <a:t>stored</a:t>
            </a:r>
            <a:r>
              <a:rPr sz="1778" b="1" spc="-61" dirty="0">
                <a:solidFill>
                  <a:srgbClr val="000080"/>
                </a:solidFill>
                <a:latin typeface="Arial"/>
                <a:cs typeface="Arial"/>
              </a:rPr>
              <a:t> </a:t>
            </a:r>
            <a:r>
              <a:rPr sz="1778" b="1" spc="17" dirty="0">
                <a:solidFill>
                  <a:srgbClr val="000080"/>
                </a:solidFill>
                <a:latin typeface="Arial"/>
                <a:cs typeface="Arial"/>
              </a:rPr>
              <a:t>in</a:t>
            </a:r>
            <a:r>
              <a:rPr sz="1778" b="1" spc="-6" dirty="0">
                <a:solidFill>
                  <a:srgbClr val="000080"/>
                </a:solidFill>
                <a:latin typeface="Arial"/>
                <a:cs typeface="Arial"/>
              </a:rPr>
              <a:t> </a:t>
            </a:r>
            <a:r>
              <a:rPr sz="1778" b="1" spc="17" dirty="0">
                <a:solidFill>
                  <a:srgbClr val="000080"/>
                </a:solidFill>
                <a:latin typeface="Arial"/>
                <a:cs typeface="Arial"/>
              </a:rPr>
              <a:t>many</a:t>
            </a:r>
            <a:r>
              <a:rPr sz="1778" b="1" spc="-39" dirty="0">
                <a:solidFill>
                  <a:srgbClr val="000080"/>
                </a:solidFill>
                <a:latin typeface="Arial"/>
                <a:cs typeface="Arial"/>
              </a:rPr>
              <a:t> </a:t>
            </a:r>
            <a:r>
              <a:rPr sz="1778" b="1" spc="22" dirty="0">
                <a:solidFill>
                  <a:srgbClr val="000080"/>
                </a:solidFill>
                <a:latin typeface="Arial"/>
                <a:cs typeface="Arial"/>
              </a:rPr>
              <a:t>blocks</a:t>
            </a:r>
            <a:r>
              <a:rPr sz="1778" b="1" spc="-61" dirty="0">
                <a:solidFill>
                  <a:srgbClr val="000080"/>
                </a:solidFill>
                <a:latin typeface="Arial"/>
                <a:cs typeface="Arial"/>
              </a:rPr>
              <a:t> </a:t>
            </a:r>
            <a:r>
              <a:rPr sz="1778" b="1" spc="11" dirty="0">
                <a:solidFill>
                  <a:srgbClr val="000080"/>
                </a:solidFill>
                <a:latin typeface="Arial"/>
                <a:cs typeface="Arial"/>
              </a:rPr>
              <a:t>over</a:t>
            </a:r>
            <a:r>
              <a:rPr sz="1778" b="1" spc="-28" dirty="0">
                <a:solidFill>
                  <a:srgbClr val="000080"/>
                </a:solidFill>
                <a:latin typeface="Arial"/>
                <a:cs typeface="Arial"/>
              </a:rPr>
              <a:t> </a:t>
            </a:r>
            <a:r>
              <a:rPr sz="1778" b="1" spc="17" dirty="0">
                <a:solidFill>
                  <a:srgbClr val="000080"/>
                </a:solidFill>
                <a:latin typeface="Arial"/>
                <a:cs typeface="Arial"/>
              </a:rPr>
              <a:t>many</a:t>
            </a:r>
            <a:r>
              <a:rPr sz="1778" b="1" spc="-39" dirty="0">
                <a:solidFill>
                  <a:srgbClr val="000080"/>
                </a:solidFill>
                <a:latin typeface="Arial"/>
                <a:cs typeface="Arial"/>
              </a:rPr>
              <a:t> </a:t>
            </a:r>
            <a:r>
              <a:rPr sz="1778" b="1" spc="22" dirty="0">
                <a:solidFill>
                  <a:srgbClr val="000080"/>
                </a:solidFill>
                <a:latin typeface="Arial"/>
                <a:cs typeface="Arial"/>
              </a:rPr>
              <a:t>nodes</a:t>
            </a:r>
            <a:endParaRPr sz="1778" dirty="0">
              <a:latin typeface="Arial"/>
              <a:cs typeface="Arial"/>
            </a:endParaRPr>
          </a:p>
          <a:p>
            <a:pPr marL="524928" indent="-222953">
              <a:spcBef>
                <a:spcPts val="156"/>
              </a:spcBef>
              <a:buClr>
                <a:srgbClr val="DA2128"/>
              </a:buClr>
              <a:buSzPct val="115625"/>
              <a:buChar char="•"/>
              <a:tabLst>
                <a:tab pos="525634" algn="l"/>
              </a:tabLst>
            </a:pPr>
            <a:r>
              <a:rPr sz="1778" spc="11" dirty="0">
                <a:latin typeface="Arial"/>
                <a:cs typeface="Arial"/>
              </a:rPr>
              <a:t>Enables</a:t>
            </a:r>
            <a:r>
              <a:rPr sz="1778" spc="-33" dirty="0">
                <a:latin typeface="Arial"/>
                <a:cs typeface="Arial"/>
              </a:rPr>
              <a:t> </a:t>
            </a:r>
            <a:r>
              <a:rPr sz="1778" spc="11" dirty="0">
                <a:latin typeface="Arial"/>
                <a:cs typeface="Arial"/>
              </a:rPr>
              <a:t>file</a:t>
            </a:r>
            <a:r>
              <a:rPr sz="1778" spc="-6" dirty="0">
                <a:latin typeface="Arial"/>
                <a:cs typeface="Arial"/>
              </a:rPr>
              <a:t> </a:t>
            </a:r>
            <a:r>
              <a:rPr sz="1778" spc="11" dirty="0">
                <a:latin typeface="Arial"/>
                <a:cs typeface="Arial"/>
              </a:rPr>
              <a:t>to</a:t>
            </a:r>
            <a:r>
              <a:rPr sz="1778" spc="-6" dirty="0">
                <a:latin typeface="Arial"/>
                <a:cs typeface="Arial"/>
              </a:rPr>
              <a:t> </a:t>
            </a:r>
            <a:r>
              <a:rPr sz="1778" spc="17" dirty="0">
                <a:latin typeface="Arial"/>
                <a:cs typeface="Arial"/>
              </a:rPr>
              <a:t>be</a:t>
            </a:r>
            <a:r>
              <a:rPr sz="1778" spc="-33" dirty="0">
                <a:latin typeface="Arial"/>
                <a:cs typeface="Arial"/>
              </a:rPr>
              <a:t> </a:t>
            </a:r>
            <a:r>
              <a:rPr sz="1778" spc="11" dirty="0">
                <a:latin typeface="Arial"/>
                <a:cs typeface="Arial"/>
              </a:rPr>
              <a:t>bigger</a:t>
            </a:r>
            <a:r>
              <a:rPr sz="1778" spc="-33" dirty="0">
                <a:latin typeface="Arial"/>
                <a:cs typeface="Arial"/>
              </a:rPr>
              <a:t> </a:t>
            </a:r>
            <a:r>
              <a:rPr sz="1778" spc="17" dirty="0">
                <a:latin typeface="Arial"/>
                <a:cs typeface="Arial"/>
              </a:rPr>
              <a:t>than</a:t>
            </a:r>
            <a:r>
              <a:rPr sz="1778" spc="-33" dirty="0">
                <a:latin typeface="Arial"/>
                <a:cs typeface="Arial"/>
              </a:rPr>
              <a:t> </a:t>
            </a:r>
            <a:r>
              <a:rPr sz="1778" spc="11" dirty="0">
                <a:latin typeface="Arial"/>
                <a:cs typeface="Arial"/>
              </a:rPr>
              <a:t>individual</a:t>
            </a:r>
            <a:r>
              <a:rPr sz="1778" spc="-61" dirty="0">
                <a:latin typeface="Arial"/>
                <a:cs typeface="Arial"/>
              </a:rPr>
              <a:t> </a:t>
            </a:r>
            <a:r>
              <a:rPr sz="1778" spc="11" dirty="0">
                <a:latin typeface="Arial"/>
                <a:cs typeface="Arial"/>
              </a:rPr>
              <a:t>disks</a:t>
            </a:r>
            <a:r>
              <a:rPr sz="1778" spc="-33" dirty="0">
                <a:latin typeface="Arial"/>
                <a:cs typeface="Arial"/>
              </a:rPr>
              <a:t> </a:t>
            </a:r>
            <a:r>
              <a:rPr sz="1778" spc="11" dirty="0">
                <a:latin typeface="Arial"/>
                <a:cs typeface="Arial"/>
              </a:rPr>
              <a:t>in</a:t>
            </a:r>
            <a:r>
              <a:rPr sz="1778" spc="-11" dirty="0">
                <a:latin typeface="Arial"/>
                <a:cs typeface="Arial"/>
              </a:rPr>
              <a:t> </a:t>
            </a:r>
            <a:r>
              <a:rPr sz="1778" spc="17" dirty="0">
                <a:latin typeface="Arial"/>
                <a:cs typeface="Arial"/>
              </a:rPr>
              <a:t>Hadoop</a:t>
            </a:r>
            <a:r>
              <a:rPr sz="1778" spc="-61" dirty="0">
                <a:latin typeface="Arial"/>
                <a:cs typeface="Arial"/>
              </a:rPr>
              <a:t> </a:t>
            </a:r>
            <a:r>
              <a:rPr sz="1778" spc="11" dirty="0">
                <a:latin typeface="Arial"/>
                <a:cs typeface="Arial"/>
              </a:rPr>
              <a:t>cluster</a:t>
            </a:r>
            <a:endParaRPr sz="1778" dirty="0">
              <a:latin typeface="Arial"/>
              <a:cs typeface="Arial"/>
            </a:endParaRPr>
          </a:p>
          <a:p>
            <a:pPr marL="14111">
              <a:spcBef>
                <a:spcPts val="1161"/>
              </a:spcBef>
            </a:pPr>
            <a:r>
              <a:rPr sz="2056" spc="-406" dirty="0">
                <a:solidFill>
                  <a:srgbClr val="DA2128"/>
                </a:solidFill>
                <a:latin typeface="Microsoft Sans Serif"/>
                <a:cs typeface="Microsoft Sans Serif"/>
              </a:rPr>
              <a:t>    </a:t>
            </a:r>
            <a:r>
              <a:rPr sz="1778" b="1" spc="17" dirty="0">
                <a:solidFill>
                  <a:srgbClr val="000080"/>
                </a:solidFill>
                <a:latin typeface="Arial"/>
                <a:cs typeface="Arial"/>
              </a:rPr>
              <a:t>Blocks </a:t>
            </a:r>
            <a:r>
              <a:rPr sz="1778" b="1" spc="11" dirty="0">
                <a:solidFill>
                  <a:srgbClr val="000080"/>
                </a:solidFill>
                <a:latin typeface="Arial"/>
                <a:cs typeface="Arial"/>
              </a:rPr>
              <a:t>are </a:t>
            </a:r>
            <a:r>
              <a:rPr sz="1778" b="1" spc="17" dirty="0">
                <a:solidFill>
                  <a:srgbClr val="000080"/>
                </a:solidFill>
                <a:latin typeface="Arial"/>
                <a:cs typeface="Arial"/>
              </a:rPr>
              <a:t>replicated to multiple</a:t>
            </a:r>
            <a:r>
              <a:rPr sz="1778" b="1" spc="-267" dirty="0">
                <a:solidFill>
                  <a:srgbClr val="000080"/>
                </a:solidFill>
                <a:latin typeface="Arial"/>
                <a:cs typeface="Arial"/>
              </a:rPr>
              <a:t> </a:t>
            </a:r>
            <a:r>
              <a:rPr sz="1778" b="1" spc="22" dirty="0">
                <a:solidFill>
                  <a:srgbClr val="000080"/>
                </a:solidFill>
                <a:latin typeface="Arial"/>
                <a:cs typeface="Arial"/>
              </a:rPr>
              <a:t>nodes</a:t>
            </a:r>
            <a:endParaRPr sz="1778" dirty="0">
              <a:latin typeface="Arial"/>
              <a:cs typeface="Arial"/>
            </a:endParaRPr>
          </a:p>
          <a:p>
            <a:pPr marL="524928" indent="-222953">
              <a:spcBef>
                <a:spcPts val="156"/>
              </a:spcBef>
              <a:buClr>
                <a:srgbClr val="DA2128"/>
              </a:buClr>
              <a:buSzPct val="115625"/>
              <a:buChar char="•"/>
              <a:tabLst>
                <a:tab pos="525634" algn="l"/>
              </a:tabLst>
            </a:pPr>
            <a:r>
              <a:rPr sz="1778" dirty="0">
                <a:latin typeface="Arial"/>
                <a:cs typeface="Arial"/>
              </a:rPr>
              <a:t>Allows </a:t>
            </a:r>
            <a:r>
              <a:rPr sz="1778" spc="11" dirty="0">
                <a:latin typeface="Arial"/>
                <a:cs typeface="Arial"/>
              </a:rPr>
              <a:t>for </a:t>
            </a:r>
            <a:r>
              <a:rPr sz="1778" spc="17" dirty="0">
                <a:latin typeface="Arial"/>
                <a:cs typeface="Arial"/>
              </a:rPr>
              <a:t>node </a:t>
            </a:r>
            <a:r>
              <a:rPr sz="1778" spc="11" dirty="0">
                <a:latin typeface="Arial"/>
                <a:cs typeface="Arial"/>
              </a:rPr>
              <a:t>failure </a:t>
            </a:r>
            <a:r>
              <a:rPr sz="1778" spc="6" dirty="0">
                <a:latin typeface="Arial"/>
                <a:cs typeface="Arial"/>
              </a:rPr>
              <a:t>without </a:t>
            </a:r>
            <a:r>
              <a:rPr sz="1778" spc="11" dirty="0">
                <a:latin typeface="Arial"/>
                <a:cs typeface="Arial"/>
              </a:rPr>
              <a:t>loss of</a:t>
            </a:r>
            <a:r>
              <a:rPr sz="1778" spc="-183" dirty="0">
                <a:latin typeface="Arial"/>
                <a:cs typeface="Arial"/>
              </a:rPr>
              <a:t> </a:t>
            </a:r>
            <a:r>
              <a:rPr sz="1778" spc="17" dirty="0">
                <a:latin typeface="Arial"/>
                <a:cs typeface="Arial"/>
              </a:rPr>
              <a:t>data</a:t>
            </a:r>
            <a:endParaRPr sz="1778" dirty="0">
              <a:latin typeface="Arial"/>
              <a:cs typeface="Arial"/>
            </a:endParaRPr>
          </a:p>
        </p:txBody>
      </p:sp>
      <p:sp>
        <p:nvSpPr>
          <p:cNvPr id="3" name="object 3"/>
          <p:cNvSpPr txBox="1">
            <a:spLocks noGrp="1"/>
          </p:cNvSpPr>
          <p:nvPr>
            <p:ph type="title"/>
          </p:nvPr>
        </p:nvSpPr>
        <p:spPr>
          <a:xfrm>
            <a:off x="914400" y="495757"/>
            <a:ext cx="8356600" cy="430887"/>
          </a:xfrm>
          <a:prstGeom prst="rect">
            <a:avLst/>
          </a:prstGeom>
        </p:spPr>
        <p:txBody>
          <a:bodyPr vert="horz" wrap="square" lIns="0" tIns="0" rIns="0" bIns="0" rtlCol="0" anchor="ctr">
            <a:spAutoFit/>
          </a:bodyPr>
          <a:lstStyle/>
          <a:p>
            <a:pPr marL="14111"/>
            <a:r>
              <a:rPr spc="6" dirty="0"/>
              <a:t>Hadoop </a:t>
            </a:r>
            <a:r>
              <a:rPr dirty="0"/>
              <a:t>Distributed File </a:t>
            </a:r>
            <a:r>
              <a:rPr spc="-11" dirty="0"/>
              <a:t>System</a:t>
            </a:r>
            <a:r>
              <a:rPr spc="44" dirty="0"/>
              <a:t> </a:t>
            </a:r>
            <a:r>
              <a:rPr spc="6" dirty="0"/>
              <a:t>(HDFS)</a:t>
            </a:r>
          </a:p>
        </p:txBody>
      </p:sp>
      <p:sp>
        <p:nvSpPr>
          <p:cNvPr id="5" name="object 5"/>
          <p:cNvSpPr txBox="1">
            <a:spLocks noGrp="1"/>
          </p:cNvSpPr>
          <p:nvPr>
            <p:ph type="sldNum" sz="quarter" idx="12"/>
          </p:nvPr>
        </p:nvSpPr>
        <p:spPr>
          <a:xfrm>
            <a:off x="0" y="0"/>
            <a:ext cx="0" cy="769938"/>
          </a:xfrm>
          <a:prstGeom prst="rect">
            <a:avLst/>
          </a:prstGeom>
        </p:spPr>
        <p:txBody>
          <a:bodyPr vert="horz" wrap="square" lIns="0" tIns="0" rIns="0" bIns="0" rtlCol="0">
            <a:spAutoFit/>
          </a:bodyPr>
          <a:lstStyle/>
          <a:p>
            <a:pPr marL="14111">
              <a:lnSpc>
                <a:spcPts val="1533"/>
              </a:lnSpc>
            </a:pPr>
            <a:r>
              <a:rPr spc="6" dirty="0"/>
              <a:t>3-23</a:t>
            </a:r>
          </a:p>
        </p:txBody>
      </p:sp>
      <p:sp>
        <p:nvSpPr>
          <p:cNvPr id="4" name="object 4"/>
          <p:cNvSpPr txBox="1"/>
          <p:nvPr/>
        </p:nvSpPr>
        <p:spPr>
          <a:xfrm>
            <a:off x="371969" y="5667304"/>
            <a:ext cx="1100667" cy="213776"/>
          </a:xfrm>
          <a:prstGeom prst="rect">
            <a:avLst/>
          </a:prstGeom>
        </p:spPr>
        <p:txBody>
          <a:bodyPr vert="horz" wrap="square" lIns="0" tIns="0" rIns="0" bIns="0" rtlCol="0">
            <a:spAutoFit/>
          </a:bodyPr>
          <a:lstStyle/>
          <a:p>
            <a:pPr marL="14111"/>
            <a:r>
              <a:rPr sz="1389" spc="22" dirty="0">
                <a:latin typeface="Arial"/>
                <a:cs typeface="Arial"/>
              </a:rPr>
              <a:t>TB </a:t>
            </a:r>
            <a:r>
              <a:rPr sz="1389" spc="11" dirty="0">
                <a:latin typeface="Arial"/>
                <a:cs typeface="Arial"/>
              </a:rPr>
              <a:t>=</a:t>
            </a:r>
            <a:r>
              <a:rPr sz="1389" spc="-144" dirty="0">
                <a:latin typeface="Arial"/>
                <a:cs typeface="Arial"/>
              </a:rPr>
              <a:t> </a:t>
            </a:r>
            <a:r>
              <a:rPr sz="1389" dirty="0">
                <a:latin typeface="Arial"/>
                <a:cs typeface="Arial"/>
              </a:rPr>
              <a:t>terabyte</a:t>
            </a:r>
            <a:endParaRPr sz="1389">
              <a:latin typeface="Arial"/>
              <a:cs typeface="Arial"/>
            </a:endParaRPr>
          </a:p>
        </p:txBody>
      </p:sp>
    </p:spTree>
    <p:extLst>
      <p:ext uri="{BB962C8B-B14F-4D97-AF65-F5344CB8AC3E}">
        <p14:creationId xmlns:p14="http://schemas.microsoft.com/office/powerpoint/2010/main" val="2190260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95757"/>
            <a:ext cx="8356600" cy="430887"/>
          </a:xfrm>
          <a:prstGeom prst="rect">
            <a:avLst/>
          </a:prstGeom>
        </p:spPr>
        <p:txBody>
          <a:bodyPr vert="horz" wrap="square" lIns="0" tIns="0" rIns="0" bIns="0" rtlCol="0" anchor="ctr">
            <a:spAutoFit/>
          </a:bodyPr>
          <a:lstStyle/>
          <a:p>
            <a:pPr marL="14111"/>
            <a:r>
              <a:rPr dirty="0"/>
              <a:t>HDFS Blocks and</a:t>
            </a:r>
            <a:r>
              <a:rPr spc="-83" dirty="0"/>
              <a:t> </a:t>
            </a:r>
            <a:r>
              <a:rPr dirty="0"/>
              <a:t>Replication</a:t>
            </a:r>
          </a:p>
        </p:txBody>
      </p:sp>
      <p:sp>
        <p:nvSpPr>
          <p:cNvPr id="33" name="object 33"/>
          <p:cNvSpPr txBox="1">
            <a:spLocks noGrp="1"/>
          </p:cNvSpPr>
          <p:nvPr>
            <p:ph type="sldNum" sz="quarter" idx="12"/>
          </p:nvPr>
        </p:nvSpPr>
        <p:spPr>
          <a:xfrm>
            <a:off x="0" y="0"/>
            <a:ext cx="0" cy="769938"/>
          </a:xfrm>
          <a:prstGeom prst="rect">
            <a:avLst/>
          </a:prstGeom>
        </p:spPr>
        <p:txBody>
          <a:bodyPr vert="horz" wrap="square" lIns="0" tIns="0" rIns="0" bIns="0" rtlCol="0">
            <a:spAutoFit/>
          </a:bodyPr>
          <a:lstStyle/>
          <a:p>
            <a:pPr marL="14111">
              <a:lnSpc>
                <a:spcPts val="1533"/>
              </a:lnSpc>
            </a:pPr>
            <a:r>
              <a:rPr spc="6" dirty="0"/>
              <a:t>3-24</a:t>
            </a:r>
          </a:p>
        </p:txBody>
      </p:sp>
      <p:sp>
        <p:nvSpPr>
          <p:cNvPr id="3" name="object 3"/>
          <p:cNvSpPr/>
          <p:nvPr/>
        </p:nvSpPr>
        <p:spPr>
          <a:xfrm>
            <a:off x="3278294" y="1928706"/>
            <a:ext cx="2628194" cy="738717"/>
          </a:xfrm>
          <a:custGeom>
            <a:avLst/>
            <a:gdLst/>
            <a:ahLst/>
            <a:cxnLst/>
            <a:rect l="l" t="t" r="r" b="b"/>
            <a:pathLst>
              <a:path w="2365375" h="664844">
                <a:moveTo>
                  <a:pt x="0" y="0"/>
                </a:moveTo>
                <a:lnTo>
                  <a:pt x="0" y="664464"/>
                </a:lnTo>
                <a:lnTo>
                  <a:pt x="2365248" y="664464"/>
                </a:lnTo>
                <a:lnTo>
                  <a:pt x="2365248" y="0"/>
                </a:lnTo>
                <a:lnTo>
                  <a:pt x="0" y="0"/>
                </a:lnTo>
                <a:close/>
              </a:path>
            </a:pathLst>
          </a:custGeom>
          <a:solidFill>
            <a:srgbClr val="FFFFCC"/>
          </a:solidFill>
        </p:spPr>
        <p:txBody>
          <a:bodyPr wrap="square" lIns="0" tIns="0" rIns="0" bIns="0" rtlCol="0"/>
          <a:lstStyle/>
          <a:p>
            <a:endParaRPr sz="2000"/>
          </a:p>
        </p:txBody>
      </p:sp>
      <p:sp>
        <p:nvSpPr>
          <p:cNvPr id="4" name="object 4"/>
          <p:cNvSpPr/>
          <p:nvPr/>
        </p:nvSpPr>
        <p:spPr>
          <a:xfrm>
            <a:off x="3271519" y="1921932"/>
            <a:ext cx="2641600" cy="752122"/>
          </a:xfrm>
          <a:custGeom>
            <a:avLst/>
            <a:gdLst/>
            <a:ahLst/>
            <a:cxnLst/>
            <a:rect l="l" t="t" r="r" b="b"/>
            <a:pathLst>
              <a:path w="2377440" h="676910">
                <a:moveTo>
                  <a:pt x="2377440" y="673608"/>
                </a:moveTo>
                <a:lnTo>
                  <a:pt x="2377440" y="3048"/>
                </a:lnTo>
                <a:lnTo>
                  <a:pt x="2374392" y="0"/>
                </a:lnTo>
                <a:lnTo>
                  <a:pt x="3047" y="0"/>
                </a:lnTo>
                <a:lnTo>
                  <a:pt x="0" y="3048"/>
                </a:lnTo>
                <a:lnTo>
                  <a:pt x="0" y="673608"/>
                </a:lnTo>
                <a:lnTo>
                  <a:pt x="3048" y="676656"/>
                </a:lnTo>
                <a:lnTo>
                  <a:pt x="6095" y="676656"/>
                </a:lnTo>
                <a:lnTo>
                  <a:pt x="6096" y="12192"/>
                </a:lnTo>
                <a:lnTo>
                  <a:pt x="12192" y="6096"/>
                </a:lnTo>
                <a:lnTo>
                  <a:pt x="12192" y="12192"/>
                </a:lnTo>
                <a:lnTo>
                  <a:pt x="2365248" y="12192"/>
                </a:lnTo>
                <a:lnTo>
                  <a:pt x="2365248" y="6096"/>
                </a:lnTo>
                <a:lnTo>
                  <a:pt x="2371344" y="12192"/>
                </a:lnTo>
                <a:lnTo>
                  <a:pt x="2371344" y="676656"/>
                </a:lnTo>
                <a:lnTo>
                  <a:pt x="2374392" y="676656"/>
                </a:lnTo>
                <a:lnTo>
                  <a:pt x="2377440" y="673608"/>
                </a:lnTo>
                <a:close/>
              </a:path>
              <a:path w="2377440" h="676910">
                <a:moveTo>
                  <a:pt x="12192" y="12192"/>
                </a:moveTo>
                <a:lnTo>
                  <a:pt x="12192" y="6096"/>
                </a:lnTo>
                <a:lnTo>
                  <a:pt x="6096" y="12192"/>
                </a:lnTo>
                <a:lnTo>
                  <a:pt x="12192" y="12192"/>
                </a:lnTo>
                <a:close/>
              </a:path>
              <a:path w="2377440" h="676910">
                <a:moveTo>
                  <a:pt x="12192" y="664464"/>
                </a:moveTo>
                <a:lnTo>
                  <a:pt x="12192" y="12192"/>
                </a:lnTo>
                <a:lnTo>
                  <a:pt x="6096" y="12192"/>
                </a:lnTo>
                <a:lnTo>
                  <a:pt x="6096" y="664464"/>
                </a:lnTo>
                <a:lnTo>
                  <a:pt x="12192" y="664464"/>
                </a:lnTo>
                <a:close/>
              </a:path>
              <a:path w="2377440" h="676910">
                <a:moveTo>
                  <a:pt x="2371344" y="664464"/>
                </a:moveTo>
                <a:lnTo>
                  <a:pt x="6096" y="664464"/>
                </a:lnTo>
                <a:lnTo>
                  <a:pt x="12192" y="670560"/>
                </a:lnTo>
                <a:lnTo>
                  <a:pt x="12191" y="676656"/>
                </a:lnTo>
                <a:lnTo>
                  <a:pt x="2365248" y="676656"/>
                </a:lnTo>
                <a:lnTo>
                  <a:pt x="2365248" y="670560"/>
                </a:lnTo>
                <a:lnTo>
                  <a:pt x="2371344" y="664464"/>
                </a:lnTo>
                <a:close/>
              </a:path>
              <a:path w="2377440" h="676910">
                <a:moveTo>
                  <a:pt x="12191" y="676656"/>
                </a:moveTo>
                <a:lnTo>
                  <a:pt x="12192" y="670560"/>
                </a:lnTo>
                <a:lnTo>
                  <a:pt x="6096" y="664464"/>
                </a:lnTo>
                <a:lnTo>
                  <a:pt x="6095" y="676656"/>
                </a:lnTo>
                <a:lnTo>
                  <a:pt x="12191" y="676656"/>
                </a:lnTo>
                <a:close/>
              </a:path>
              <a:path w="2377440" h="676910">
                <a:moveTo>
                  <a:pt x="2371344" y="12192"/>
                </a:moveTo>
                <a:lnTo>
                  <a:pt x="2365248" y="6096"/>
                </a:lnTo>
                <a:lnTo>
                  <a:pt x="2365248" y="12192"/>
                </a:lnTo>
                <a:lnTo>
                  <a:pt x="2371344" y="12192"/>
                </a:lnTo>
                <a:close/>
              </a:path>
              <a:path w="2377440" h="676910">
                <a:moveTo>
                  <a:pt x="2371344" y="664464"/>
                </a:moveTo>
                <a:lnTo>
                  <a:pt x="2371344" y="12192"/>
                </a:lnTo>
                <a:lnTo>
                  <a:pt x="2365248" y="12192"/>
                </a:lnTo>
                <a:lnTo>
                  <a:pt x="2365248" y="664464"/>
                </a:lnTo>
                <a:lnTo>
                  <a:pt x="2371344" y="664464"/>
                </a:lnTo>
                <a:close/>
              </a:path>
              <a:path w="2377440" h="676910">
                <a:moveTo>
                  <a:pt x="2371344" y="676656"/>
                </a:moveTo>
                <a:lnTo>
                  <a:pt x="2371344" y="664464"/>
                </a:lnTo>
                <a:lnTo>
                  <a:pt x="2365248" y="670560"/>
                </a:lnTo>
                <a:lnTo>
                  <a:pt x="2365248" y="676656"/>
                </a:lnTo>
                <a:lnTo>
                  <a:pt x="2371344" y="676656"/>
                </a:lnTo>
                <a:close/>
              </a:path>
            </a:pathLst>
          </a:custGeom>
          <a:solidFill>
            <a:srgbClr val="000080"/>
          </a:solidFill>
        </p:spPr>
        <p:txBody>
          <a:bodyPr wrap="square" lIns="0" tIns="0" rIns="0" bIns="0" rtlCol="0"/>
          <a:lstStyle/>
          <a:p>
            <a:endParaRPr sz="2000"/>
          </a:p>
        </p:txBody>
      </p:sp>
      <p:sp>
        <p:nvSpPr>
          <p:cNvPr id="5" name="object 5"/>
          <p:cNvSpPr txBox="1"/>
          <p:nvPr/>
        </p:nvSpPr>
        <p:spPr>
          <a:xfrm>
            <a:off x="306775" y="917528"/>
            <a:ext cx="7677856" cy="1615955"/>
          </a:xfrm>
          <a:prstGeom prst="rect">
            <a:avLst/>
          </a:prstGeom>
        </p:spPr>
        <p:txBody>
          <a:bodyPr vert="horz" wrap="square" lIns="0" tIns="0" rIns="0" bIns="0" rtlCol="0">
            <a:spAutoFit/>
          </a:bodyPr>
          <a:lstStyle/>
          <a:p>
            <a:pPr marL="14111"/>
            <a:r>
              <a:rPr sz="2056" spc="-406" dirty="0">
                <a:solidFill>
                  <a:srgbClr val="DA2128"/>
                </a:solidFill>
                <a:latin typeface="Microsoft Sans Serif"/>
                <a:cs typeface="Microsoft Sans Serif"/>
              </a:rPr>
              <a:t>    </a:t>
            </a:r>
            <a:r>
              <a:rPr sz="1778" b="1" spc="17" dirty="0">
                <a:solidFill>
                  <a:srgbClr val="000080"/>
                </a:solidFill>
                <a:latin typeface="Arial"/>
                <a:cs typeface="Arial"/>
              </a:rPr>
              <a:t>Consider a </a:t>
            </a:r>
            <a:r>
              <a:rPr sz="1778" b="1" spc="11" dirty="0">
                <a:solidFill>
                  <a:srgbClr val="000080"/>
                </a:solidFill>
                <a:latin typeface="Arial"/>
                <a:cs typeface="Arial"/>
              </a:rPr>
              <a:t>file </a:t>
            </a:r>
            <a:r>
              <a:rPr sz="1778" b="1" spc="22" dirty="0">
                <a:solidFill>
                  <a:srgbClr val="000080"/>
                </a:solidFill>
                <a:latin typeface="Arial"/>
                <a:cs typeface="Arial"/>
              </a:rPr>
              <a:t>loaded </a:t>
            </a:r>
            <a:r>
              <a:rPr sz="1778" b="1" spc="17" dirty="0">
                <a:solidFill>
                  <a:srgbClr val="000080"/>
                </a:solidFill>
                <a:latin typeface="Arial"/>
                <a:cs typeface="Arial"/>
              </a:rPr>
              <a:t>into</a:t>
            </a:r>
            <a:r>
              <a:rPr sz="1778" b="1" spc="-278" dirty="0">
                <a:solidFill>
                  <a:srgbClr val="000080"/>
                </a:solidFill>
                <a:latin typeface="Arial"/>
                <a:cs typeface="Arial"/>
              </a:rPr>
              <a:t> </a:t>
            </a:r>
            <a:r>
              <a:rPr sz="1778" b="1" spc="22" dirty="0">
                <a:solidFill>
                  <a:srgbClr val="000080"/>
                </a:solidFill>
                <a:latin typeface="Arial"/>
                <a:cs typeface="Arial"/>
              </a:rPr>
              <a:t>HDFS</a:t>
            </a:r>
            <a:endParaRPr sz="1778" dirty="0">
              <a:latin typeface="Arial"/>
              <a:cs typeface="Arial"/>
            </a:endParaRPr>
          </a:p>
          <a:p>
            <a:pPr marL="524928" indent="-222953">
              <a:spcBef>
                <a:spcPts val="156"/>
              </a:spcBef>
              <a:buClr>
                <a:srgbClr val="DA2128"/>
              </a:buClr>
              <a:buSzPct val="115625"/>
              <a:buChar char="•"/>
              <a:tabLst>
                <a:tab pos="525634" algn="l"/>
              </a:tabLst>
            </a:pPr>
            <a:r>
              <a:rPr sz="1778" spc="11" dirty="0">
                <a:latin typeface="Arial"/>
                <a:cs typeface="Arial"/>
              </a:rPr>
              <a:t>Blocks </a:t>
            </a:r>
            <a:r>
              <a:rPr sz="1778" spc="17" dirty="0">
                <a:latin typeface="Arial"/>
                <a:cs typeface="Arial"/>
              </a:rPr>
              <a:t>are </a:t>
            </a:r>
            <a:r>
              <a:rPr sz="1778" spc="11" dirty="0">
                <a:latin typeface="Arial"/>
                <a:cs typeface="Arial"/>
              </a:rPr>
              <a:t>distributed </a:t>
            </a:r>
            <a:r>
              <a:rPr sz="1778" spc="17" dirty="0">
                <a:latin typeface="Arial"/>
                <a:cs typeface="Arial"/>
              </a:rPr>
              <a:t>across</a:t>
            </a:r>
            <a:r>
              <a:rPr sz="1778" spc="-289" dirty="0">
                <a:latin typeface="Arial"/>
                <a:cs typeface="Arial"/>
              </a:rPr>
              <a:t> </a:t>
            </a:r>
            <a:r>
              <a:rPr sz="1778" spc="17" dirty="0">
                <a:latin typeface="Arial"/>
                <a:cs typeface="Arial"/>
              </a:rPr>
              <a:t>nodes</a:t>
            </a:r>
            <a:endParaRPr sz="1778" dirty="0">
              <a:latin typeface="Arial"/>
              <a:cs typeface="Arial"/>
            </a:endParaRPr>
          </a:p>
          <a:p>
            <a:pPr marL="524928" indent="-222953">
              <a:spcBef>
                <a:spcPts val="239"/>
              </a:spcBef>
              <a:buClr>
                <a:srgbClr val="DA2128"/>
              </a:buClr>
              <a:buSzPct val="115625"/>
              <a:buChar char="•"/>
              <a:tabLst>
                <a:tab pos="525634" algn="l"/>
              </a:tabLst>
            </a:pPr>
            <a:r>
              <a:rPr sz="1778" spc="11" dirty="0">
                <a:latin typeface="Arial"/>
                <a:cs typeface="Arial"/>
              </a:rPr>
              <a:t>Replicated</a:t>
            </a:r>
            <a:r>
              <a:rPr sz="1778" spc="-61" dirty="0">
                <a:latin typeface="Arial"/>
                <a:cs typeface="Arial"/>
              </a:rPr>
              <a:t> </a:t>
            </a:r>
            <a:r>
              <a:rPr sz="1778" spc="17" dirty="0">
                <a:latin typeface="Arial"/>
                <a:cs typeface="Arial"/>
              </a:rPr>
              <a:t>by</a:t>
            </a:r>
            <a:r>
              <a:rPr sz="1778" spc="-11" dirty="0">
                <a:latin typeface="Arial"/>
                <a:cs typeface="Arial"/>
              </a:rPr>
              <a:t> </a:t>
            </a:r>
            <a:r>
              <a:rPr sz="1778" spc="17" dirty="0">
                <a:latin typeface="Arial"/>
                <a:cs typeface="Arial"/>
              </a:rPr>
              <a:t>a</a:t>
            </a:r>
            <a:r>
              <a:rPr sz="1778" spc="-6" dirty="0">
                <a:latin typeface="Arial"/>
                <a:cs typeface="Arial"/>
              </a:rPr>
              <a:t> </a:t>
            </a:r>
            <a:r>
              <a:rPr sz="1778" spc="11" dirty="0">
                <a:latin typeface="Arial"/>
                <a:cs typeface="Arial"/>
              </a:rPr>
              <a:t>configurable</a:t>
            </a:r>
            <a:r>
              <a:rPr sz="1778" spc="-83" dirty="0">
                <a:latin typeface="Arial"/>
                <a:cs typeface="Arial"/>
              </a:rPr>
              <a:t> </a:t>
            </a:r>
            <a:r>
              <a:rPr sz="1778" spc="17" dirty="0">
                <a:latin typeface="Arial"/>
                <a:cs typeface="Arial"/>
              </a:rPr>
              <a:t>amount</a:t>
            </a:r>
            <a:r>
              <a:rPr sz="1778" spc="-61" dirty="0">
                <a:latin typeface="Arial"/>
                <a:cs typeface="Arial"/>
              </a:rPr>
              <a:t> </a:t>
            </a:r>
            <a:r>
              <a:rPr sz="1778" spc="6" dirty="0">
                <a:latin typeface="Arial"/>
                <a:cs typeface="Arial"/>
              </a:rPr>
              <a:t>(known</a:t>
            </a:r>
            <a:r>
              <a:rPr sz="1778" spc="-6" dirty="0">
                <a:latin typeface="Arial"/>
                <a:cs typeface="Arial"/>
              </a:rPr>
              <a:t> </a:t>
            </a:r>
            <a:r>
              <a:rPr sz="1778" spc="17" dirty="0">
                <a:latin typeface="Arial"/>
                <a:cs typeface="Arial"/>
              </a:rPr>
              <a:t>as</a:t>
            </a:r>
            <a:r>
              <a:rPr sz="1778" spc="-6" dirty="0">
                <a:latin typeface="Arial"/>
                <a:cs typeface="Arial"/>
              </a:rPr>
              <a:t> </a:t>
            </a:r>
            <a:r>
              <a:rPr sz="1778" spc="11" dirty="0">
                <a:latin typeface="Arial"/>
                <a:cs typeface="Arial"/>
              </a:rPr>
              <a:t>the</a:t>
            </a:r>
            <a:r>
              <a:rPr sz="1778" spc="6" dirty="0">
                <a:latin typeface="Arial"/>
                <a:cs typeface="Arial"/>
              </a:rPr>
              <a:t> </a:t>
            </a:r>
            <a:r>
              <a:rPr sz="1778" i="1" spc="78" dirty="0">
                <a:latin typeface="Cambria"/>
                <a:cs typeface="Cambria"/>
              </a:rPr>
              <a:t>replication</a:t>
            </a:r>
            <a:r>
              <a:rPr sz="1778" i="1" spc="22" dirty="0">
                <a:latin typeface="Cambria"/>
                <a:cs typeface="Cambria"/>
              </a:rPr>
              <a:t> </a:t>
            </a:r>
            <a:r>
              <a:rPr sz="1778" i="1" spc="44" dirty="0">
                <a:latin typeface="Cambria"/>
                <a:cs typeface="Cambria"/>
              </a:rPr>
              <a:t>factor</a:t>
            </a:r>
            <a:r>
              <a:rPr sz="1778" spc="44" dirty="0">
                <a:latin typeface="Arial"/>
                <a:cs typeface="Arial"/>
              </a:rPr>
              <a:t>)</a:t>
            </a:r>
            <a:endParaRPr sz="1778" dirty="0">
              <a:latin typeface="Arial"/>
              <a:cs typeface="Arial"/>
            </a:endParaRPr>
          </a:p>
          <a:p>
            <a:pPr>
              <a:lnSpc>
                <a:spcPct val="100000"/>
              </a:lnSpc>
            </a:pPr>
            <a:endParaRPr sz="2000" dirty="0">
              <a:latin typeface="Times New Roman"/>
              <a:cs typeface="Times New Roman"/>
            </a:endParaRPr>
          </a:p>
          <a:p>
            <a:pPr marL="785275" algn="ctr">
              <a:spcBef>
                <a:spcPts val="1394"/>
              </a:spcBef>
            </a:pPr>
            <a:r>
              <a:rPr sz="1389" spc="-11" dirty="0">
                <a:solidFill>
                  <a:srgbClr val="000080"/>
                </a:solidFill>
                <a:latin typeface="Arial"/>
                <a:cs typeface="Arial"/>
              </a:rPr>
              <a:t>File</a:t>
            </a:r>
            <a:endParaRPr sz="1389" dirty="0">
              <a:latin typeface="Arial"/>
              <a:cs typeface="Arial"/>
            </a:endParaRPr>
          </a:p>
        </p:txBody>
      </p:sp>
      <p:sp>
        <p:nvSpPr>
          <p:cNvPr id="6" name="object 6"/>
          <p:cNvSpPr/>
          <p:nvPr/>
        </p:nvSpPr>
        <p:spPr>
          <a:xfrm>
            <a:off x="5052906" y="2263987"/>
            <a:ext cx="785989" cy="321733"/>
          </a:xfrm>
          <a:custGeom>
            <a:avLst/>
            <a:gdLst/>
            <a:ahLst/>
            <a:cxnLst/>
            <a:rect l="l" t="t" r="r" b="b"/>
            <a:pathLst>
              <a:path w="707389" h="289560">
                <a:moveTo>
                  <a:pt x="707136" y="286512"/>
                </a:moveTo>
                <a:lnTo>
                  <a:pt x="707136" y="3048"/>
                </a:lnTo>
                <a:lnTo>
                  <a:pt x="704088" y="0"/>
                </a:lnTo>
                <a:lnTo>
                  <a:pt x="3047" y="0"/>
                </a:lnTo>
                <a:lnTo>
                  <a:pt x="0" y="3048"/>
                </a:lnTo>
                <a:lnTo>
                  <a:pt x="0" y="286512"/>
                </a:lnTo>
                <a:lnTo>
                  <a:pt x="3048" y="289560"/>
                </a:lnTo>
                <a:lnTo>
                  <a:pt x="6095" y="289560"/>
                </a:lnTo>
                <a:lnTo>
                  <a:pt x="6096" y="12192"/>
                </a:lnTo>
                <a:lnTo>
                  <a:pt x="12192" y="6096"/>
                </a:lnTo>
                <a:lnTo>
                  <a:pt x="12192" y="12192"/>
                </a:lnTo>
                <a:lnTo>
                  <a:pt x="694943" y="12192"/>
                </a:lnTo>
                <a:lnTo>
                  <a:pt x="694944" y="6096"/>
                </a:lnTo>
                <a:lnTo>
                  <a:pt x="701040" y="12192"/>
                </a:lnTo>
                <a:lnTo>
                  <a:pt x="701040" y="289560"/>
                </a:lnTo>
                <a:lnTo>
                  <a:pt x="704088" y="289560"/>
                </a:lnTo>
                <a:lnTo>
                  <a:pt x="707136" y="286512"/>
                </a:lnTo>
                <a:close/>
              </a:path>
              <a:path w="707389" h="289560">
                <a:moveTo>
                  <a:pt x="12192" y="12192"/>
                </a:moveTo>
                <a:lnTo>
                  <a:pt x="12192" y="6096"/>
                </a:lnTo>
                <a:lnTo>
                  <a:pt x="6096" y="12192"/>
                </a:lnTo>
                <a:lnTo>
                  <a:pt x="12192" y="12192"/>
                </a:lnTo>
                <a:close/>
              </a:path>
              <a:path w="707389" h="289560">
                <a:moveTo>
                  <a:pt x="12192" y="277368"/>
                </a:moveTo>
                <a:lnTo>
                  <a:pt x="12192" y="12192"/>
                </a:lnTo>
                <a:lnTo>
                  <a:pt x="6096" y="12192"/>
                </a:lnTo>
                <a:lnTo>
                  <a:pt x="6096" y="277368"/>
                </a:lnTo>
                <a:lnTo>
                  <a:pt x="12192" y="277368"/>
                </a:lnTo>
                <a:close/>
              </a:path>
              <a:path w="707389" h="289560">
                <a:moveTo>
                  <a:pt x="701040" y="277368"/>
                </a:moveTo>
                <a:lnTo>
                  <a:pt x="6096" y="277368"/>
                </a:lnTo>
                <a:lnTo>
                  <a:pt x="12192" y="283464"/>
                </a:lnTo>
                <a:lnTo>
                  <a:pt x="12192" y="289560"/>
                </a:lnTo>
                <a:lnTo>
                  <a:pt x="694943" y="289560"/>
                </a:lnTo>
                <a:lnTo>
                  <a:pt x="694944" y="283464"/>
                </a:lnTo>
                <a:lnTo>
                  <a:pt x="701040" y="277368"/>
                </a:lnTo>
                <a:close/>
              </a:path>
              <a:path w="707389" h="289560">
                <a:moveTo>
                  <a:pt x="12192" y="289560"/>
                </a:moveTo>
                <a:lnTo>
                  <a:pt x="12192" y="283464"/>
                </a:lnTo>
                <a:lnTo>
                  <a:pt x="6096" y="277368"/>
                </a:lnTo>
                <a:lnTo>
                  <a:pt x="6095" y="289560"/>
                </a:lnTo>
                <a:lnTo>
                  <a:pt x="12192" y="289560"/>
                </a:lnTo>
                <a:close/>
              </a:path>
              <a:path w="707389" h="289560">
                <a:moveTo>
                  <a:pt x="701040" y="12192"/>
                </a:moveTo>
                <a:lnTo>
                  <a:pt x="694944" y="6096"/>
                </a:lnTo>
                <a:lnTo>
                  <a:pt x="694943" y="12192"/>
                </a:lnTo>
                <a:lnTo>
                  <a:pt x="701040" y="12192"/>
                </a:lnTo>
                <a:close/>
              </a:path>
              <a:path w="707389" h="289560">
                <a:moveTo>
                  <a:pt x="701040" y="277368"/>
                </a:moveTo>
                <a:lnTo>
                  <a:pt x="701040" y="12192"/>
                </a:lnTo>
                <a:lnTo>
                  <a:pt x="694943" y="12192"/>
                </a:lnTo>
                <a:lnTo>
                  <a:pt x="694943" y="277368"/>
                </a:lnTo>
                <a:lnTo>
                  <a:pt x="701040" y="277368"/>
                </a:lnTo>
                <a:close/>
              </a:path>
              <a:path w="707389" h="289560">
                <a:moveTo>
                  <a:pt x="701040" y="289560"/>
                </a:moveTo>
                <a:lnTo>
                  <a:pt x="701040" y="277368"/>
                </a:lnTo>
                <a:lnTo>
                  <a:pt x="694944" y="283464"/>
                </a:lnTo>
                <a:lnTo>
                  <a:pt x="694943" y="289560"/>
                </a:lnTo>
                <a:lnTo>
                  <a:pt x="701040" y="289560"/>
                </a:lnTo>
                <a:close/>
              </a:path>
            </a:pathLst>
          </a:custGeom>
          <a:solidFill>
            <a:srgbClr val="000080"/>
          </a:solidFill>
        </p:spPr>
        <p:txBody>
          <a:bodyPr wrap="square" lIns="0" tIns="0" rIns="0" bIns="0" rtlCol="0"/>
          <a:lstStyle/>
          <a:p>
            <a:endParaRPr sz="2000"/>
          </a:p>
        </p:txBody>
      </p:sp>
      <p:sp>
        <p:nvSpPr>
          <p:cNvPr id="7" name="object 7"/>
          <p:cNvSpPr txBox="1"/>
          <p:nvPr/>
        </p:nvSpPr>
        <p:spPr>
          <a:xfrm>
            <a:off x="5059680" y="2270759"/>
            <a:ext cx="772583" cy="254386"/>
          </a:xfrm>
          <a:prstGeom prst="rect">
            <a:avLst/>
          </a:prstGeom>
          <a:solidFill>
            <a:srgbClr val="F2F2F2"/>
          </a:solidFill>
        </p:spPr>
        <p:txBody>
          <a:bodyPr vert="horz" wrap="square" lIns="0" tIns="40217" rIns="0" bIns="0" rtlCol="0">
            <a:spAutoFit/>
          </a:bodyPr>
          <a:lstStyle/>
          <a:p>
            <a:pPr marL="87488">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3</a:t>
            </a:r>
            <a:endParaRPr sz="1389">
              <a:latin typeface="Arial"/>
              <a:cs typeface="Arial"/>
            </a:endParaRPr>
          </a:p>
        </p:txBody>
      </p:sp>
      <p:sp>
        <p:nvSpPr>
          <p:cNvPr id="8" name="object 8"/>
          <p:cNvSpPr/>
          <p:nvPr/>
        </p:nvSpPr>
        <p:spPr>
          <a:xfrm>
            <a:off x="4209627" y="2263987"/>
            <a:ext cx="785989" cy="321733"/>
          </a:xfrm>
          <a:custGeom>
            <a:avLst/>
            <a:gdLst/>
            <a:ahLst/>
            <a:cxnLst/>
            <a:rect l="l" t="t" r="r" b="b"/>
            <a:pathLst>
              <a:path w="707389" h="289560">
                <a:moveTo>
                  <a:pt x="707136" y="286512"/>
                </a:moveTo>
                <a:lnTo>
                  <a:pt x="707136" y="3048"/>
                </a:lnTo>
                <a:lnTo>
                  <a:pt x="704088" y="0"/>
                </a:lnTo>
                <a:lnTo>
                  <a:pt x="3047" y="0"/>
                </a:lnTo>
                <a:lnTo>
                  <a:pt x="0" y="3048"/>
                </a:lnTo>
                <a:lnTo>
                  <a:pt x="0" y="286512"/>
                </a:lnTo>
                <a:lnTo>
                  <a:pt x="3048" y="289560"/>
                </a:lnTo>
                <a:lnTo>
                  <a:pt x="6095" y="289560"/>
                </a:lnTo>
                <a:lnTo>
                  <a:pt x="6096" y="12192"/>
                </a:lnTo>
                <a:lnTo>
                  <a:pt x="12192" y="6096"/>
                </a:lnTo>
                <a:lnTo>
                  <a:pt x="12192" y="12192"/>
                </a:lnTo>
                <a:lnTo>
                  <a:pt x="694943" y="12192"/>
                </a:lnTo>
                <a:lnTo>
                  <a:pt x="694944" y="6096"/>
                </a:lnTo>
                <a:lnTo>
                  <a:pt x="701040" y="12192"/>
                </a:lnTo>
                <a:lnTo>
                  <a:pt x="701040" y="289560"/>
                </a:lnTo>
                <a:lnTo>
                  <a:pt x="704088" y="289560"/>
                </a:lnTo>
                <a:lnTo>
                  <a:pt x="707136" y="286512"/>
                </a:lnTo>
                <a:close/>
              </a:path>
              <a:path w="707389" h="289560">
                <a:moveTo>
                  <a:pt x="12192" y="12192"/>
                </a:moveTo>
                <a:lnTo>
                  <a:pt x="12192" y="6096"/>
                </a:lnTo>
                <a:lnTo>
                  <a:pt x="6096" y="12192"/>
                </a:lnTo>
                <a:lnTo>
                  <a:pt x="12192" y="12192"/>
                </a:lnTo>
                <a:close/>
              </a:path>
              <a:path w="707389" h="289560">
                <a:moveTo>
                  <a:pt x="12192" y="277368"/>
                </a:moveTo>
                <a:lnTo>
                  <a:pt x="12192" y="12192"/>
                </a:lnTo>
                <a:lnTo>
                  <a:pt x="6096" y="12192"/>
                </a:lnTo>
                <a:lnTo>
                  <a:pt x="6096" y="277368"/>
                </a:lnTo>
                <a:lnTo>
                  <a:pt x="12192" y="277368"/>
                </a:lnTo>
                <a:close/>
              </a:path>
              <a:path w="707389" h="289560">
                <a:moveTo>
                  <a:pt x="701040" y="277368"/>
                </a:moveTo>
                <a:lnTo>
                  <a:pt x="6096" y="277368"/>
                </a:lnTo>
                <a:lnTo>
                  <a:pt x="12192" y="283464"/>
                </a:lnTo>
                <a:lnTo>
                  <a:pt x="12192" y="289560"/>
                </a:lnTo>
                <a:lnTo>
                  <a:pt x="694943" y="289560"/>
                </a:lnTo>
                <a:lnTo>
                  <a:pt x="694944" y="283464"/>
                </a:lnTo>
                <a:lnTo>
                  <a:pt x="701040" y="277368"/>
                </a:lnTo>
                <a:close/>
              </a:path>
              <a:path w="707389" h="289560">
                <a:moveTo>
                  <a:pt x="12192" y="289560"/>
                </a:moveTo>
                <a:lnTo>
                  <a:pt x="12192" y="283464"/>
                </a:lnTo>
                <a:lnTo>
                  <a:pt x="6096" y="277368"/>
                </a:lnTo>
                <a:lnTo>
                  <a:pt x="6095" y="289560"/>
                </a:lnTo>
                <a:lnTo>
                  <a:pt x="12192" y="289560"/>
                </a:lnTo>
                <a:close/>
              </a:path>
              <a:path w="707389" h="289560">
                <a:moveTo>
                  <a:pt x="701040" y="12192"/>
                </a:moveTo>
                <a:lnTo>
                  <a:pt x="694944" y="6096"/>
                </a:lnTo>
                <a:lnTo>
                  <a:pt x="694943" y="12192"/>
                </a:lnTo>
                <a:lnTo>
                  <a:pt x="701040" y="12192"/>
                </a:lnTo>
                <a:close/>
              </a:path>
              <a:path w="707389" h="289560">
                <a:moveTo>
                  <a:pt x="701040" y="277368"/>
                </a:moveTo>
                <a:lnTo>
                  <a:pt x="701040" y="12192"/>
                </a:lnTo>
                <a:lnTo>
                  <a:pt x="694943" y="12192"/>
                </a:lnTo>
                <a:lnTo>
                  <a:pt x="694943" y="277368"/>
                </a:lnTo>
                <a:lnTo>
                  <a:pt x="701040" y="277368"/>
                </a:lnTo>
                <a:close/>
              </a:path>
              <a:path w="707389" h="289560">
                <a:moveTo>
                  <a:pt x="701040" y="289560"/>
                </a:moveTo>
                <a:lnTo>
                  <a:pt x="701040" y="277368"/>
                </a:lnTo>
                <a:lnTo>
                  <a:pt x="694944" y="283464"/>
                </a:lnTo>
                <a:lnTo>
                  <a:pt x="694943" y="289560"/>
                </a:lnTo>
                <a:lnTo>
                  <a:pt x="701040" y="289560"/>
                </a:lnTo>
                <a:close/>
              </a:path>
            </a:pathLst>
          </a:custGeom>
          <a:solidFill>
            <a:srgbClr val="000080"/>
          </a:solidFill>
        </p:spPr>
        <p:txBody>
          <a:bodyPr wrap="square" lIns="0" tIns="0" rIns="0" bIns="0" rtlCol="0"/>
          <a:lstStyle/>
          <a:p>
            <a:endParaRPr sz="2000"/>
          </a:p>
        </p:txBody>
      </p:sp>
      <p:sp>
        <p:nvSpPr>
          <p:cNvPr id="9" name="object 9"/>
          <p:cNvSpPr txBox="1"/>
          <p:nvPr/>
        </p:nvSpPr>
        <p:spPr>
          <a:xfrm>
            <a:off x="4216400" y="2270759"/>
            <a:ext cx="772583" cy="254386"/>
          </a:xfrm>
          <a:prstGeom prst="rect">
            <a:avLst/>
          </a:prstGeom>
          <a:solidFill>
            <a:srgbClr val="CCFFCC"/>
          </a:solidFill>
        </p:spPr>
        <p:txBody>
          <a:bodyPr vert="horz" wrap="square" lIns="0" tIns="40217" rIns="0" bIns="0" rtlCol="0">
            <a:spAutoFit/>
          </a:bodyPr>
          <a:lstStyle/>
          <a:p>
            <a:pPr marL="91016">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2</a:t>
            </a:r>
            <a:endParaRPr sz="1389">
              <a:latin typeface="Arial"/>
              <a:cs typeface="Arial"/>
            </a:endParaRPr>
          </a:p>
        </p:txBody>
      </p:sp>
      <p:sp>
        <p:nvSpPr>
          <p:cNvPr id="10" name="object 10"/>
          <p:cNvSpPr/>
          <p:nvPr/>
        </p:nvSpPr>
        <p:spPr>
          <a:xfrm>
            <a:off x="3366346" y="2263987"/>
            <a:ext cx="785989" cy="321733"/>
          </a:xfrm>
          <a:custGeom>
            <a:avLst/>
            <a:gdLst/>
            <a:ahLst/>
            <a:cxnLst/>
            <a:rect l="l" t="t" r="r" b="b"/>
            <a:pathLst>
              <a:path w="707389" h="289560">
                <a:moveTo>
                  <a:pt x="707136" y="286512"/>
                </a:moveTo>
                <a:lnTo>
                  <a:pt x="707136" y="3048"/>
                </a:lnTo>
                <a:lnTo>
                  <a:pt x="704088" y="0"/>
                </a:lnTo>
                <a:lnTo>
                  <a:pt x="3047" y="0"/>
                </a:lnTo>
                <a:lnTo>
                  <a:pt x="0" y="3048"/>
                </a:lnTo>
                <a:lnTo>
                  <a:pt x="0" y="286512"/>
                </a:lnTo>
                <a:lnTo>
                  <a:pt x="3048" y="289560"/>
                </a:lnTo>
                <a:lnTo>
                  <a:pt x="6095" y="289560"/>
                </a:lnTo>
                <a:lnTo>
                  <a:pt x="6096" y="12192"/>
                </a:lnTo>
                <a:lnTo>
                  <a:pt x="12192" y="6096"/>
                </a:lnTo>
                <a:lnTo>
                  <a:pt x="12192" y="12192"/>
                </a:lnTo>
                <a:lnTo>
                  <a:pt x="694943" y="12192"/>
                </a:lnTo>
                <a:lnTo>
                  <a:pt x="694944" y="6096"/>
                </a:lnTo>
                <a:lnTo>
                  <a:pt x="701040" y="12192"/>
                </a:lnTo>
                <a:lnTo>
                  <a:pt x="701040" y="289560"/>
                </a:lnTo>
                <a:lnTo>
                  <a:pt x="704088" y="289560"/>
                </a:lnTo>
                <a:lnTo>
                  <a:pt x="707136" y="286512"/>
                </a:lnTo>
                <a:close/>
              </a:path>
              <a:path w="707389" h="289560">
                <a:moveTo>
                  <a:pt x="12192" y="12192"/>
                </a:moveTo>
                <a:lnTo>
                  <a:pt x="12192" y="6096"/>
                </a:lnTo>
                <a:lnTo>
                  <a:pt x="6096" y="12192"/>
                </a:lnTo>
                <a:lnTo>
                  <a:pt x="12192" y="12192"/>
                </a:lnTo>
                <a:close/>
              </a:path>
              <a:path w="707389" h="289560">
                <a:moveTo>
                  <a:pt x="12192" y="277368"/>
                </a:moveTo>
                <a:lnTo>
                  <a:pt x="12192" y="12192"/>
                </a:lnTo>
                <a:lnTo>
                  <a:pt x="6096" y="12192"/>
                </a:lnTo>
                <a:lnTo>
                  <a:pt x="6096" y="277368"/>
                </a:lnTo>
                <a:lnTo>
                  <a:pt x="12192" y="277368"/>
                </a:lnTo>
                <a:close/>
              </a:path>
              <a:path w="707389" h="289560">
                <a:moveTo>
                  <a:pt x="701040" y="277368"/>
                </a:moveTo>
                <a:lnTo>
                  <a:pt x="6096" y="277368"/>
                </a:lnTo>
                <a:lnTo>
                  <a:pt x="12192" y="283464"/>
                </a:lnTo>
                <a:lnTo>
                  <a:pt x="12192" y="289560"/>
                </a:lnTo>
                <a:lnTo>
                  <a:pt x="694943" y="289560"/>
                </a:lnTo>
                <a:lnTo>
                  <a:pt x="694944" y="283464"/>
                </a:lnTo>
                <a:lnTo>
                  <a:pt x="701040" y="277368"/>
                </a:lnTo>
                <a:close/>
              </a:path>
              <a:path w="707389" h="289560">
                <a:moveTo>
                  <a:pt x="12192" y="289560"/>
                </a:moveTo>
                <a:lnTo>
                  <a:pt x="12192" y="283464"/>
                </a:lnTo>
                <a:lnTo>
                  <a:pt x="6096" y="277368"/>
                </a:lnTo>
                <a:lnTo>
                  <a:pt x="6095" y="289560"/>
                </a:lnTo>
                <a:lnTo>
                  <a:pt x="12192" y="289560"/>
                </a:lnTo>
                <a:close/>
              </a:path>
              <a:path w="707389" h="289560">
                <a:moveTo>
                  <a:pt x="701040" y="12192"/>
                </a:moveTo>
                <a:lnTo>
                  <a:pt x="694944" y="6096"/>
                </a:lnTo>
                <a:lnTo>
                  <a:pt x="694943" y="12192"/>
                </a:lnTo>
                <a:lnTo>
                  <a:pt x="701040" y="12192"/>
                </a:lnTo>
                <a:close/>
              </a:path>
              <a:path w="707389" h="289560">
                <a:moveTo>
                  <a:pt x="701040" y="277368"/>
                </a:moveTo>
                <a:lnTo>
                  <a:pt x="701040" y="12192"/>
                </a:lnTo>
                <a:lnTo>
                  <a:pt x="694943" y="12192"/>
                </a:lnTo>
                <a:lnTo>
                  <a:pt x="694943" y="277368"/>
                </a:lnTo>
                <a:lnTo>
                  <a:pt x="701040" y="277368"/>
                </a:lnTo>
                <a:close/>
              </a:path>
              <a:path w="707389" h="289560">
                <a:moveTo>
                  <a:pt x="701040" y="289560"/>
                </a:moveTo>
                <a:lnTo>
                  <a:pt x="701040" y="277368"/>
                </a:lnTo>
                <a:lnTo>
                  <a:pt x="694944" y="283464"/>
                </a:lnTo>
                <a:lnTo>
                  <a:pt x="694943" y="289560"/>
                </a:lnTo>
                <a:lnTo>
                  <a:pt x="701040" y="289560"/>
                </a:lnTo>
                <a:close/>
              </a:path>
            </a:pathLst>
          </a:custGeom>
          <a:solidFill>
            <a:srgbClr val="000080"/>
          </a:solidFill>
        </p:spPr>
        <p:txBody>
          <a:bodyPr wrap="square" lIns="0" tIns="0" rIns="0" bIns="0" rtlCol="0"/>
          <a:lstStyle/>
          <a:p>
            <a:endParaRPr sz="2000"/>
          </a:p>
        </p:txBody>
      </p:sp>
      <p:sp>
        <p:nvSpPr>
          <p:cNvPr id="11" name="object 11"/>
          <p:cNvSpPr txBox="1"/>
          <p:nvPr/>
        </p:nvSpPr>
        <p:spPr>
          <a:xfrm>
            <a:off x="3373120" y="2270759"/>
            <a:ext cx="772583" cy="254386"/>
          </a:xfrm>
          <a:prstGeom prst="rect">
            <a:avLst/>
          </a:prstGeom>
          <a:solidFill>
            <a:srgbClr val="AFAFFF"/>
          </a:solidFill>
        </p:spPr>
        <p:txBody>
          <a:bodyPr vert="horz" wrap="square" lIns="0" tIns="40217" rIns="0" bIns="0" rtlCol="0">
            <a:spAutoFit/>
          </a:bodyPr>
          <a:lstStyle/>
          <a:p>
            <a:pPr marL="91016">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1</a:t>
            </a:r>
            <a:endParaRPr sz="1389">
              <a:latin typeface="Arial"/>
              <a:cs typeface="Arial"/>
            </a:endParaRPr>
          </a:p>
        </p:txBody>
      </p:sp>
      <p:sp>
        <p:nvSpPr>
          <p:cNvPr id="12" name="object 12"/>
          <p:cNvSpPr/>
          <p:nvPr/>
        </p:nvSpPr>
        <p:spPr>
          <a:xfrm>
            <a:off x="2174240" y="3137747"/>
            <a:ext cx="1277056" cy="1385711"/>
          </a:xfrm>
          <a:custGeom>
            <a:avLst/>
            <a:gdLst/>
            <a:ahLst/>
            <a:cxnLst/>
            <a:rect l="l" t="t" r="r" b="b"/>
            <a:pathLst>
              <a:path w="1149350" h="1247139">
                <a:moveTo>
                  <a:pt x="0" y="0"/>
                </a:moveTo>
                <a:lnTo>
                  <a:pt x="0" y="1246631"/>
                </a:lnTo>
                <a:lnTo>
                  <a:pt x="1149095" y="1246631"/>
                </a:lnTo>
                <a:lnTo>
                  <a:pt x="1149095" y="0"/>
                </a:lnTo>
                <a:lnTo>
                  <a:pt x="0" y="0"/>
                </a:lnTo>
                <a:close/>
              </a:path>
            </a:pathLst>
          </a:custGeom>
          <a:solidFill>
            <a:srgbClr val="FFCC99"/>
          </a:solidFill>
        </p:spPr>
        <p:txBody>
          <a:bodyPr wrap="square" lIns="0" tIns="0" rIns="0" bIns="0" rtlCol="0"/>
          <a:lstStyle/>
          <a:p>
            <a:endParaRPr sz="2000"/>
          </a:p>
        </p:txBody>
      </p:sp>
      <p:sp>
        <p:nvSpPr>
          <p:cNvPr id="13" name="object 13"/>
          <p:cNvSpPr/>
          <p:nvPr/>
        </p:nvSpPr>
        <p:spPr>
          <a:xfrm>
            <a:off x="2167467" y="3130974"/>
            <a:ext cx="1286933" cy="1399117"/>
          </a:xfrm>
          <a:custGeom>
            <a:avLst/>
            <a:gdLst/>
            <a:ahLst/>
            <a:cxnLst/>
            <a:rect l="l" t="t" r="r" b="b"/>
            <a:pathLst>
              <a:path w="1158239" h="1259204">
                <a:moveTo>
                  <a:pt x="1158240" y="1258824"/>
                </a:moveTo>
                <a:lnTo>
                  <a:pt x="1158240" y="0"/>
                </a:lnTo>
                <a:lnTo>
                  <a:pt x="3047" y="0"/>
                </a:lnTo>
                <a:lnTo>
                  <a:pt x="0" y="3048"/>
                </a:lnTo>
                <a:lnTo>
                  <a:pt x="0" y="1255776"/>
                </a:lnTo>
                <a:lnTo>
                  <a:pt x="3048" y="1258824"/>
                </a:lnTo>
                <a:lnTo>
                  <a:pt x="6096" y="1258824"/>
                </a:lnTo>
                <a:lnTo>
                  <a:pt x="6096" y="12192"/>
                </a:lnTo>
                <a:lnTo>
                  <a:pt x="12192" y="6096"/>
                </a:lnTo>
                <a:lnTo>
                  <a:pt x="12192" y="12192"/>
                </a:lnTo>
                <a:lnTo>
                  <a:pt x="1149095" y="12192"/>
                </a:lnTo>
                <a:lnTo>
                  <a:pt x="1149096" y="6096"/>
                </a:lnTo>
                <a:lnTo>
                  <a:pt x="1155192" y="12192"/>
                </a:lnTo>
                <a:lnTo>
                  <a:pt x="1155192" y="1258824"/>
                </a:lnTo>
                <a:lnTo>
                  <a:pt x="1158240" y="1258824"/>
                </a:lnTo>
                <a:close/>
              </a:path>
              <a:path w="1158239" h="1259204">
                <a:moveTo>
                  <a:pt x="12192" y="12192"/>
                </a:moveTo>
                <a:lnTo>
                  <a:pt x="12192" y="6096"/>
                </a:lnTo>
                <a:lnTo>
                  <a:pt x="6096" y="12192"/>
                </a:lnTo>
                <a:lnTo>
                  <a:pt x="12192" y="12192"/>
                </a:lnTo>
                <a:close/>
              </a:path>
              <a:path w="1158239" h="1259204">
                <a:moveTo>
                  <a:pt x="12192" y="1246632"/>
                </a:moveTo>
                <a:lnTo>
                  <a:pt x="12192" y="12192"/>
                </a:lnTo>
                <a:lnTo>
                  <a:pt x="6096" y="12192"/>
                </a:lnTo>
                <a:lnTo>
                  <a:pt x="6096" y="1246632"/>
                </a:lnTo>
                <a:lnTo>
                  <a:pt x="12192" y="1246632"/>
                </a:lnTo>
                <a:close/>
              </a:path>
              <a:path w="1158239" h="1259204">
                <a:moveTo>
                  <a:pt x="1155192" y="1246632"/>
                </a:moveTo>
                <a:lnTo>
                  <a:pt x="6096" y="1246632"/>
                </a:lnTo>
                <a:lnTo>
                  <a:pt x="12192" y="1252728"/>
                </a:lnTo>
                <a:lnTo>
                  <a:pt x="12191" y="1258824"/>
                </a:lnTo>
                <a:lnTo>
                  <a:pt x="1149095" y="1258824"/>
                </a:lnTo>
                <a:lnTo>
                  <a:pt x="1149096" y="1252728"/>
                </a:lnTo>
                <a:lnTo>
                  <a:pt x="1155192" y="1246632"/>
                </a:lnTo>
                <a:close/>
              </a:path>
              <a:path w="1158239" h="1259204">
                <a:moveTo>
                  <a:pt x="12191" y="1258824"/>
                </a:moveTo>
                <a:lnTo>
                  <a:pt x="12192" y="1252728"/>
                </a:lnTo>
                <a:lnTo>
                  <a:pt x="6096" y="1246632"/>
                </a:lnTo>
                <a:lnTo>
                  <a:pt x="6096" y="1258824"/>
                </a:lnTo>
                <a:lnTo>
                  <a:pt x="12191" y="1258824"/>
                </a:lnTo>
                <a:close/>
              </a:path>
              <a:path w="1158239" h="1259204">
                <a:moveTo>
                  <a:pt x="1155192" y="12192"/>
                </a:moveTo>
                <a:lnTo>
                  <a:pt x="1149096" y="6096"/>
                </a:lnTo>
                <a:lnTo>
                  <a:pt x="1149095" y="12192"/>
                </a:lnTo>
                <a:lnTo>
                  <a:pt x="1155192" y="12192"/>
                </a:lnTo>
                <a:close/>
              </a:path>
              <a:path w="1158239" h="1259204">
                <a:moveTo>
                  <a:pt x="1155192" y="1246632"/>
                </a:moveTo>
                <a:lnTo>
                  <a:pt x="1155192" y="12192"/>
                </a:lnTo>
                <a:lnTo>
                  <a:pt x="1149095" y="12192"/>
                </a:lnTo>
                <a:lnTo>
                  <a:pt x="1149095" y="1246632"/>
                </a:lnTo>
                <a:lnTo>
                  <a:pt x="1155192" y="1246632"/>
                </a:lnTo>
                <a:close/>
              </a:path>
              <a:path w="1158239" h="1259204">
                <a:moveTo>
                  <a:pt x="1155192" y="1258824"/>
                </a:moveTo>
                <a:lnTo>
                  <a:pt x="1155192" y="1246632"/>
                </a:lnTo>
                <a:lnTo>
                  <a:pt x="1149096" y="1252728"/>
                </a:lnTo>
                <a:lnTo>
                  <a:pt x="1149095" y="1258824"/>
                </a:lnTo>
                <a:lnTo>
                  <a:pt x="1155192" y="1258824"/>
                </a:lnTo>
                <a:close/>
              </a:path>
            </a:pathLst>
          </a:custGeom>
          <a:solidFill>
            <a:srgbClr val="000080"/>
          </a:solidFill>
        </p:spPr>
        <p:txBody>
          <a:bodyPr wrap="square" lIns="0" tIns="0" rIns="0" bIns="0" rtlCol="0"/>
          <a:lstStyle/>
          <a:p>
            <a:endParaRPr sz="2000"/>
          </a:p>
        </p:txBody>
      </p:sp>
      <p:sp>
        <p:nvSpPr>
          <p:cNvPr id="14" name="object 14"/>
          <p:cNvSpPr txBox="1"/>
          <p:nvPr/>
        </p:nvSpPr>
        <p:spPr>
          <a:xfrm>
            <a:off x="2174240" y="3137747"/>
            <a:ext cx="1277056" cy="254386"/>
          </a:xfrm>
          <a:prstGeom prst="rect">
            <a:avLst/>
          </a:prstGeom>
        </p:spPr>
        <p:txBody>
          <a:bodyPr vert="horz" wrap="square" lIns="0" tIns="40217" rIns="0" bIns="0" rtlCol="0">
            <a:spAutoFit/>
          </a:bodyPr>
          <a:lstStyle/>
          <a:p>
            <a:pPr marL="348541">
              <a:spcBef>
                <a:spcPts val="317"/>
              </a:spcBef>
            </a:pPr>
            <a:r>
              <a:rPr sz="1389" dirty="0">
                <a:solidFill>
                  <a:srgbClr val="000080"/>
                </a:solidFill>
                <a:latin typeface="Arial"/>
                <a:cs typeface="Arial"/>
              </a:rPr>
              <a:t>Node</a:t>
            </a:r>
            <a:r>
              <a:rPr sz="1389" spc="-106" dirty="0">
                <a:solidFill>
                  <a:srgbClr val="000080"/>
                </a:solidFill>
                <a:latin typeface="Arial"/>
                <a:cs typeface="Arial"/>
              </a:rPr>
              <a:t> </a:t>
            </a:r>
            <a:r>
              <a:rPr sz="1389" spc="11" dirty="0">
                <a:solidFill>
                  <a:srgbClr val="000080"/>
                </a:solidFill>
                <a:latin typeface="Arial"/>
                <a:cs typeface="Arial"/>
              </a:rPr>
              <a:t>1</a:t>
            </a:r>
            <a:endParaRPr sz="1389">
              <a:latin typeface="Arial"/>
              <a:cs typeface="Arial"/>
            </a:endParaRPr>
          </a:p>
        </p:txBody>
      </p:sp>
      <p:sp>
        <p:nvSpPr>
          <p:cNvPr id="15" name="object 15"/>
          <p:cNvSpPr/>
          <p:nvPr/>
        </p:nvSpPr>
        <p:spPr>
          <a:xfrm>
            <a:off x="2418080" y="3405294"/>
            <a:ext cx="785989" cy="321733"/>
          </a:xfrm>
          <a:custGeom>
            <a:avLst/>
            <a:gdLst/>
            <a:ahLst/>
            <a:cxnLst/>
            <a:rect l="l" t="t" r="r" b="b"/>
            <a:pathLst>
              <a:path w="707389" h="289560">
                <a:moveTo>
                  <a:pt x="707136" y="286511"/>
                </a:moveTo>
                <a:lnTo>
                  <a:pt x="707136" y="3047"/>
                </a:lnTo>
                <a:lnTo>
                  <a:pt x="704088" y="0"/>
                </a:lnTo>
                <a:lnTo>
                  <a:pt x="3047" y="0"/>
                </a:lnTo>
                <a:lnTo>
                  <a:pt x="0" y="3047"/>
                </a:lnTo>
                <a:lnTo>
                  <a:pt x="0" y="286511"/>
                </a:lnTo>
                <a:lnTo>
                  <a:pt x="3048" y="289559"/>
                </a:lnTo>
                <a:lnTo>
                  <a:pt x="6095" y="289559"/>
                </a:lnTo>
                <a:lnTo>
                  <a:pt x="6096" y="12191"/>
                </a:lnTo>
                <a:lnTo>
                  <a:pt x="12192" y="6095"/>
                </a:lnTo>
                <a:lnTo>
                  <a:pt x="12192" y="12191"/>
                </a:lnTo>
                <a:lnTo>
                  <a:pt x="694943" y="12191"/>
                </a:lnTo>
                <a:lnTo>
                  <a:pt x="694944" y="6095"/>
                </a:lnTo>
                <a:lnTo>
                  <a:pt x="701040" y="12191"/>
                </a:lnTo>
                <a:lnTo>
                  <a:pt x="701040" y="289559"/>
                </a:lnTo>
                <a:lnTo>
                  <a:pt x="704088" y="289559"/>
                </a:lnTo>
                <a:lnTo>
                  <a:pt x="707136" y="286511"/>
                </a:lnTo>
                <a:close/>
              </a:path>
              <a:path w="707389" h="289560">
                <a:moveTo>
                  <a:pt x="12192" y="12191"/>
                </a:moveTo>
                <a:lnTo>
                  <a:pt x="12192" y="6095"/>
                </a:lnTo>
                <a:lnTo>
                  <a:pt x="6096" y="12191"/>
                </a:lnTo>
                <a:lnTo>
                  <a:pt x="12192" y="12191"/>
                </a:lnTo>
                <a:close/>
              </a:path>
              <a:path w="707389" h="289560">
                <a:moveTo>
                  <a:pt x="12192" y="277367"/>
                </a:moveTo>
                <a:lnTo>
                  <a:pt x="12192" y="12191"/>
                </a:lnTo>
                <a:lnTo>
                  <a:pt x="6096" y="12191"/>
                </a:lnTo>
                <a:lnTo>
                  <a:pt x="6096" y="277367"/>
                </a:lnTo>
                <a:lnTo>
                  <a:pt x="12192" y="277367"/>
                </a:lnTo>
                <a:close/>
              </a:path>
              <a:path w="707389" h="289560">
                <a:moveTo>
                  <a:pt x="701040" y="277367"/>
                </a:moveTo>
                <a:lnTo>
                  <a:pt x="6096" y="277367"/>
                </a:lnTo>
                <a:lnTo>
                  <a:pt x="12192" y="283463"/>
                </a:lnTo>
                <a:lnTo>
                  <a:pt x="12192" y="289559"/>
                </a:lnTo>
                <a:lnTo>
                  <a:pt x="694943" y="289559"/>
                </a:lnTo>
                <a:lnTo>
                  <a:pt x="694944" y="283463"/>
                </a:lnTo>
                <a:lnTo>
                  <a:pt x="701040" y="277367"/>
                </a:lnTo>
                <a:close/>
              </a:path>
              <a:path w="707389" h="289560">
                <a:moveTo>
                  <a:pt x="12192" y="289559"/>
                </a:moveTo>
                <a:lnTo>
                  <a:pt x="12192" y="283463"/>
                </a:lnTo>
                <a:lnTo>
                  <a:pt x="6096" y="277367"/>
                </a:lnTo>
                <a:lnTo>
                  <a:pt x="6095" y="289559"/>
                </a:lnTo>
                <a:lnTo>
                  <a:pt x="12192" y="289559"/>
                </a:lnTo>
                <a:close/>
              </a:path>
              <a:path w="707389" h="289560">
                <a:moveTo>
                  <a:pt x="701040" y="12191"/>
                </a:moveTo>
                <a:lnTo>
                  <a:pt x="694944" y="6095"/>
                </a:lnTo>
                <a:lnTo>
                  <a:pt x="694943" y="12191"/>
                </a:lnTo>
                <a:lnTo>
                  <a:pt x="701040" y="12191"/>
                </a:lnTo>
                <a:close/>
              </a:path>
              <a:path w="707389" h="289560">
                <a:moveTo>
                  <a:pt x="701040" y="277367"/>
                </a:moveTo>
                <a:lnTo>
                  <a:pt x="701040" y="12191"/>
                </a:lnTo>
                <a:lnTo>
                  <a:pt x="694943" y="12191"/>
                </a:lnTo>
                <a:lnTo>
                  <a:pt x="694943" y="277367"/>
                </a:lnTo>
                <a:lnTo>
                  <a:pt x="701040" y="277367"/>
                </a:lnTo>
                <a:close/>
              </a:path>
              <a:path w="707389" h="289560">
                <a:moveTo>
                  <a:pt x="701040" y="289559"/>
                </a:moveTo>
                <a:lnTo>
                  <a:pt x="701040" y="277367"/>
                </a:lnTo>
                <a:lnTo>
                  <a:pt x="694944" y="283463"/>
                </a:lnTo>
                <a:lnTo>
                  <a:pt x="694943" y="289559"/>
                </a:lnTo>
                <a:lnTo>
                  <a:pt x="701040" y="289559"/>
                </a:lnTo>
                <a:close/>
              </a:path>
            </a:pathLst>
          </a:custGeom>
          <a:solidFill>
            <a:srgbClr val="000080"/>
          </a:solidFill>
        </p:spPr>
        <p:txBody>
          <a:bodyPr wrap="square" lIns="0" tIns="0" rIns="0" bIns="0" rtlCol="0"/>
          <a:lstStyle/>
          <a:p>
            <a:endParaRPr sz="2000"/>
          </a:p>
        </p:txBody>
      </p:sp>
      <p:sp>
        <p:nvSpPr>
          <p:cNvPr id="16" name="object 16"/>
          <p:cNvSpPr txBox="1"/>
          <p:nvPr/>
        </p:nvSpPr>
        <p:spPr>
          <a:xfrm>
            <a:off x="2424853" y="3412067"/>
            <a:ext cx="772583" cy="254386"/>
          </a:xfrm>
          <a:prstGeom prst="rect">
            <a:avLst/>
          </a:prstGeom>
          <a:solidFill>
            <a:srgbClr val="AFAFFF"/>
          </a:solidFill>
        </p:spPr>
        <p:txBody>
          <a:bodyPr vert="horz" wrap="square" lIns="0" tIns="40217" rIns="0" bIns="0" rtlCol="0">
            <a:spAutoFit/>
          </a:bodyPr>
          <a:lstStyle/>
          <a:p>
            <a:pPr marL="91016">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1</a:t>
            </a:r>
            <a:endParaRPr sz="1389">
              <a:latin typeface="Arial"/>
              <a:cs typeface="Arial"/>
            </a:endParaRPr>
          </a:p>
        </p:txBody>
      </p:sp>
      <p:sp>
        <p:nvSpPr>
          <p:cNvPr id="17" name="object 17"/>
          <p:cNvSpPr/>
          <p:nvPr/>
        </p:nvSpPr>
        <p:spPr>
          <a:xfrm>
            <a:off x="2435012" y="3930226"/>
            <a:ext cx="785989" cy="321733"/>
          </a:xfrm>
          <a:custGeom>
            <a:avLst/>
            <a:gdLst/>
            <a:ahLst/>
            <a:cxnLst/>
            <a:rect l="l" t="t" r="r" b="b"/>
            <a:pathLst>
              <a:path w="707389" h="289560">
                <a:moveTo>
                  <a:pt x="707136" y="286511"/>
                </a:moveTo>
                <a:lnTo>
                  <a:pt x="707136" y="3047"/>
                </a:lnTo>
                <a:lnTo>
                  <a:pt x="704088" y="0"/>
                </a:lnTo>
                <a:lnTo>
                  <a:pt x="3047" y="0"/>
                </a:lnTo>
                <a:lnTo>
                  <a:pt x="0" y="3047"/>
                </a:lnTo>
                <a:lnTo>
                  <a:pt x="0" y="286511"/>
                </a:lnTo>
                <a:lnTo>
                  <a:pt x="3048" y="289559"/>
                </a:lnTo>
                <a:lnTo>
                  <a:pt x="6095" y="289559"/>
                </a:lnTo>
                <a:lnTo>
                  <a:pt x="6096" y="12191"/>
                </a:lnTo>
                <a:lnTo>
                  <a:pt x="12192" y="6095"/>
                </a:lnTo>
                <a:lnTo>
                  <a:pt x="12192" y="12191"/>
                </a:lnTo>
                <a:lnTo>
                  <a:pt x="694943" y="12191"/>
                </a:lnTo>
                <a:lnTo>
                  <a:pt x="694944" y="6095"/>
                </a:lnTo>
                <a:lnTo>
                  <a:pt x="701040" y="12191"/>
                </a:lnTo>
                <a:lnTo>
                  <a:pt x="701040" y="289559"/>
                </a:lnTo>
                <a:lnTo>
                  <a:pt x="704088" y="289559"/>
                </a:lnTo>
                <a:lnTo>
                  <a:pt x="707136" y="286511"/>
                </a:lnTo>
                <a:close/>
              </a:path>
              <a:path w="707389" h="289560">
                <a:moveTo>
                  <a:pt x="12192" y="12191"/>
                </a:moveTo>
                <a:lnTo>
                  <a:pt x="12192" y="6095"/>
                </a:lnTo>
                <a:lnTo>
                  <a:pt x="6096" y="12191"/>
                </a:lnTo>
                <a:lnTo>
                  <a:pt x="12192" y="12191"/>
                </a:lnTo>
                <a:close/>
              </a:path>
              <a:path w="707389" h="289560">
                <a:moveTo>
                  <a:pt x="12192" y="277367"/>
                </a:moveTo>
                <a:lnTo>
                  <a:pt x="12192" y="12191"/>
                </a:lnTo>
                <a:lnTo>
                  <a:pt x="6096" y="12191"/>
                </a:lnTo>
                <a:lnTo>
                  <a:pt x="6096" y="277367"/>
                </a:lnTo>
                <a:lnTo>
                  <a:pt x="12192" y="277367"/>
                </a:lnTo>
                <a:close/>
              </a:path>
              <a:path w="707389" h="289560">
                <a:moveTo>
                  <a:pt x="701040" y="277367"/>
                </a:moveTo>
                <a:lnTo>
                  <a:pt x="6096" y="277367"/>
                </a:lnTo>
                <a:lnTo>
                  <a:pt x="12192" y="283463"/>
                </a:lnTo>
                <a:lnTo>
                  <a:pt x="12192" y="289559"/>
                </a:lnTo>
                <a:lnTo>
                  <a:pt x="694943" y="289559"/>
                </a:lnTo>
                <a:lnTo>
                  <a:pt x="694944" y="283463"/>
                </a:lnTo>
                <a:lnTo>
                  <a:pt x="701040" y="277367"/>
                </a:lnTo>
                <a:close/>
              </a:path>
              <a:path w="707389" h="289560">
                <a:moveTo>
                  <a:pt x="12192" y="289559"/>
                </a:moveTo>
                <a:lnTo>
                  <a:pt x="12192" y="283463"/>
                </a:lnTo>
                <a:lnTo>
                  <a:pt x="6096" y="277367"/>
                </a:lnTo>
                <a:lnTo>
                  <a:pt x="6095" y="289559"/>
                </a:lnTo>
                <a:lnTo>
                  <a:pt x="12192" y="289559"/>
                </a:lnTo>
                <a:close/>
              </a:path>
              <a:path w="707389" h="289560">
                <a:moveTo>
                  <a:pt x="701040" y="12191"/>
                </a:moveTo>
                <a:lnTo>
                  <a:pt x="694944" y="6095"/>
                </a:lnTo>
                <a:lnTo>
                  <a:pt x="694943" y="12191"/>
                </a:lnTo>
                <a:lnTo>
                  <a:pt x="701040" y="12191"/>
                </a:lnTo>
                <a:close/>
              </a:path>
              <a:path w="707389" h="289560">
                <a:moveTo>
                  <a:pt x="701040" y="277367"/>
                </a:moveTo>
                <a:lnTo>
                  <a:pt x="701040" y="12191"/>
                </a:lnTo>
                <a:lnTo>
                  <a:pt x="694943" y="12191"/>
                </a:lnTo>
                <a:lnTo>
                  <a:pt x="694943" y="277367"/>
                </a:lnTo>
                <a:lnTo>
                  <a:pt x="701040" y="277367"/>
                </a:lnTo>
                <a:close/>
              </a:path>
              <a:path w="707389" h="289560">
                <a:moveTo>
                  <a:pt x="701040" y="289559"/>
                </a:moveTo>
                <a:lnTo>
                  <a:pt x="701040" y="277367"/>
                </a:lnTo>
                <a:lnTo>
                  <a:pt x="694944" y="283463"/>
                </a:lnTo>
                <a:lnTo>
                  <a:pt x="694943" y="289559"/>
                </a:lnTo>
                <a:lnTo>
                  <a:pt x="701040" y="289559"/>
                </a:lnTo>
                <a:close/>
              </a:path>
            </a:pathLst>
          </a:custGeom>
          <a:solidFill>
            <a:srgbClr val="000080"/>
          </a:solidFill>
        </p:spPr>
        <p:txBody>
          <a:bodyPr wrap="square" lIns="0" tIns="0" rIns="0" bIns="0" rtlCol="0"/>
          <a:lstStyle/>
          <a:p>
            <a:endParaRPr sz="2000"/>
          </a:p>
        </p:txBody>
      </p:sp>
      <p:sp>
        <p:nvSpPr>
          <p:cNvPr id="18" name="object 18"/>
          <p:cNvSpPr txBox="1"/>
          <p:nvPr/>
        </p:nvSpPr>
        <p:spPr>
          <a:xfrm>
            <a:off x="2441786" y="3937001"/>
            <a:ext cx="772583" cy="254386"/>
          </a:xfrm>
          <a:prstGeom prst="rect">
            <a:avLst/>
          </a:prstGeom>
          <a:solidFill>
            <a:srgbClr val="CCFFCC"/>
          </a:solidFill>
        </p:spPr>
        <p:txBody>
          <a:bodyPr vert="horz" wrap="square" lIns="0" tIns="40217" rIns="0" bIns="0" rtlCol="0">
            <a:spAutoFit/>
          </a:bodyPr>
          <a:lstStyle/>
          <a:p>
            <a:pPr marL="87488">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2</a:t>
            </a:r>
            <a:endParaRPr sz="1389">
              <a:latin typeface="Arial"/>
              <a:cs typeface="Arial"/>
            </a:endParaRPr>
          </a:p>
        </p:txBody>
      </p:sp>
      <p:sp>
        <p:nvSpPr>
          <p:cNvPr id="19" name="object 19"/>
          <p:cNvSpPr/>
          <p:nvPr/>
        </p:nvSpPr>
        <p:spPr>
          <a:xfrm>
            <a:off x="3935306" y="3137747"/>
            <a:ext cx="1277056" cy="1385711"/>
          </a:xfrm>
          <a:custGeom>
            <a:avLst/>
            <a:gdLst/>
            <a:ahLst/>
            <a:cxnLst/>
            <a:rect l="l" t="t" r="r" b="b"/>
            <a:pathLst>
              <a:path w="1149350" h="1247139">
                <a:moveTo>
                  <a:pt x="0" y="0"/>
                </a:moveTo>
                <a:lnTo>
                  <a:pt x="0" y="1246631"/>
                </a:lnTo>
                <a:lnTo>
                  <a:pt x="1149096" y="1246631"/>
                </a:lnTo>
                <a:lnTo>
                  <a:pt x="1149096" y="0"/>
                </a:lnTo>
                <a:lnTo>
                  <a:pt x="0" y="0"/>
                </a:lnTo>
                <a:close/>
              </a:path>
            </a:pathLst>
          </a:custGeom>
          <a:solidFill>
            <a:srgbClr val="FFCC99"/>
          </a:solidFill>
        </p:spPr>
        <p:txBody>
          <a:bodyPr wrap="square" lIns="0" tIns="0" rIns="0" bIns="0" rtlCol="0"/>
          <a:lstStyle/>
          <a:p>
            <a:endParaRPr sz="2000"/>
          </a:p>
        </p:txBody>
      </p:sp>
      <p:sp>
        <p:nvSpPr>
          <p:cNvPr id="20" name="object 20"/>
          <p:cNvSpPr/>
          <p:nvPr/>
        </p:nvSpPr>
        <p:spPr>
          <a:xfrm>
            <a:off x="3928533" y="3130974"/>
            <a:ext cx="1290461" cy="1399117"/>
          </a:xfrm>
          <a:custGeom>
            <a:avLst/>
            <a:gdLst/>
            <a:ahLst/>
            <a:cxnLst/>
            <a:rect l="l" t="t" r="r" b="b"/>
            <a:pathLst>
              <a:path w="1161414" h="1259204">
                <a:moveTo>
                  <a:pt x="1161288" y="1255776"/>
                </a:moveTo>
                <a:lnTo>
                  <a:pt x="1161288" y="3048"/>
                </a:lnTo>
                <a:lnTo>
                  <a:pt x="1158240" y="0"/>
                </a:lnTo>
                <a:lnTo>
                  <a:pt x="3047" y="0"/>
                </a:lnTo>
                <a:lnTo>
                  <a:pt x="0" y="3048"/>
                </a:lnTo>
                <a:lnTo>
                  <a:pt x="0" y="1255776"/>
                </a:lnTo>
                <a:lnTo>
                  <a:pt x="3048" y="1258824"/>
                </a:lnTo>
                <a:lnTo>
                  <a:pt x="6096" y="1258824"/>
                </a:lnTo>
                <a:lnTo>
                  <a:pt x="6096" y="12192"/>
                </a:lnTo>
                <a:lnTo>
                  <a:pt x="12192" y="6096"/>
                </a:lnTo>
                <a:lnTo>
                  <a:pt x="12192" y="12192"/>
                </a:lnTo>
                <a:lnTo>
                  <a:pt x="1149095" y="12192"/>
                </a:lnTo>
                <a:lnTo>
                  <a:pt x="1149096" y="6096"/>
                </a:lnTo>
                <a:lnTo>
                  <a:pt x="1155192" y="12192"/>
                </a:lnTo>
                <a:lnTo>
                  <a:pt x="1155192" y="1258824"/>
                </a:lnTo>
                <a:lnTo>
                  <a:pt x="1158240" y="1258824"/>
                </a:lnTo>
                <a:lnTo>
                  <a:pt x="1161288" y="1255776"/>
                </a:lnTo>
                <a:close/>
              </a:path>
              <a:path w="1161414" h="1259204">
                <a:moveTo>
                  <a:pt x="12192" y="12192"/>
                </a:moveTo>
                <a:lnTo>
                  <a:pt x="12192" y="6096"/>
                </a:lnTo>
                <a:lnTo>
                  <a:pt x="6096" y="12192"/>
                </a:lnTo>
                <a:lnTo>
                  <a:pt x="12192" y="12192"/>
                </a:lnTo>
                <a:close/>
              </a:path>
              <a:path w="1161414" h="1259204">
                <a:moveTo>
                  <a:pt x="12192" y="1246632"/>
                </a:moveTo>
                <a:lnTo>
                  <a:pt x="12192" y="12192"/>
                </a:lnTo>
                <a:lnTo>
                  <a:pt x="6096" y="12192"/>
                </a:lnTo>
                <a:lnTo>
                  <a:pt x="6096" y="1246632"/>
                </a:lnTo>
                <a:lnTo>
                  <a:pt x="12192" y="1246632"/>
                </a:lnTo>
                <a:close/>
              </a:path>
              <a:path w="1161414" h="1259204">
                <a:moveTo>
                  <a:pt x="1155192" y="1246632"/>
                </a:moveTo>
                <a:lnTo>
                  <a:pt x="6096" y="1246632"/>
                </a:lnTo>
                <a:lnTo>
                  <a:pt x="12192" y="1252728"/>
                </a:lnTo>
                <a:lnTo>
                  <a:pt x="12191" y="1258824"/>
                </a:lnTo>
                <a:lnTo>
                  <a:pt x="1149095" y="1258824"/>
                </a:lnTo>
                <a:lnTo>
                  <a:pt x="1149096" y="1252728"/>
                </a:lnTo>
                <a:lnTo>
                  <a:pt x="1155192" y="1246632"/>
                </a:lnTo>
                <a:close/>
              </a:path>
              <a:path w="1161414" h="1259204">
                <a:moveTo>
                  <a:pt x="12191" y="1258824"/>
                </a:moveTo>
                <a:lnTo>
                  <a:pt x="12192" y="1252728"/>
                </a:lnTo>
                <a:lnTo>
                  <a:pt x="6096" y="1246632"/>
                </a:lnTo>
                <a:lnTo>
                  <a:pt x="6096" y="1258824"/>
                </a:lnTo>
                <a:lnTo>
                  <a:pt x="12191" y="1258824"/>
                </a:lnTo>
                <a:close/>
              </a:path>
              <a:path w="1161414" h="1259204">
                <a:moveTo>
                  <a:pt x="1155192" y="12192"/>
                </a:moveTo>
                <a:lnTo>
                  <a:pt x="1149096" y="6096"/>
                </a:lnTo>
                <a:lnTo>
                  <a:pt x="1149095" y="12192"/>
                </a:lnTo>
                <a:lnTo>
                  <a:pt x="1155192" y="12192"/>
                </a:lnTo>
                <a:close/>
              </a:path>
              <a:path w="1161414" h="1259204">
                <a:moveTo>
                  <a:pt x="1155192" y="1246632"/>
                </a:moveTo>
                <a:lnTo>
                  <a:pt x="1155192" y="12192"/>
                </a:lnTo>
                <a:lnTo>
                  <a:pt x="1149095" y="12192"/>
                </a:lnTo>
                <a:lnTo>
                  <a:pt x="1149095" y="1246632"/>
                </a:lnTo>
                <a:lnTo>
                  <a:pt x="1155192" y="1246632"/>
                </a:lnTo>
                <a:close/>
              </a:path>
              <a:path w="1161414" h="1259204">
                <a:moveTo>
                  <a:pt x="1155192" y="1258824"/>
                </a:moveTo>
                <a:lnTo>
                  <a:pt x="1155192" y="1246632"/>
                </a:lnTo>
                <a:lnTo>
                  <a:pt x="1149096" y="1252728"/>
                </a:lnTo>
                <a:lnTo>
                  <a:pt x="1149095" y="1258824"/>
                </a:lnTo>
                <a:lnTo>
                  <a:pt x="1155192" y="1258824"/>
                </a:lnTo>
                <a:close/>
              </a:path>
            </a:pathLst>
          </a:custGeom>
          <a:solidFill>
            <a:srgbClr val="000080"/>
          </a:solidFill>
        </p:spPr>
        <p:txBody>
          <a:bodyPr wrap="square" lIns="0" tIns="0" rIns="0" bIns="0" rtlCol="0"/>
          <a:lstStyle/>
          <a:p>
            <a:endParaRPr sz="2000"/>
          </a:p>
        </p:txBody>
      </p:sp>
      <p:sp>
        <p:nvSpPr>
          <p:cNvPr id="21" name="object 21"/>
          <p:cNvSpPr txBox="1"/>
          <p:nvPr/>
        </p:nvSpPr>
        <p:spPr>
          <a:xfrm>
            <a:off x="3935306" y="3137747"/>
            <a:ext cx="1277056" cy="254386"/>
          </a:xfrm>
          <a:prstGeom prst="rect">
            <a:avLst/>
          </a:prstGeom>
        </p:spPr>
        <p:txBody>
          <a:bodyPr vert="horz" wrap="square" lIns="0" tIns="40217" rIns="0" bIns="0" rtlCol="0">
            <a:spAutoFit/>
          </a:bodyPr>
          <a:lstStyle/>
          <a:p>
            <a:pPr marL="352069">
              <a:spcBef>
                <a:spcPts val="317"/>
              </a:spcBef>
            </a:pPr>
            <a:r>
              <a:rPr sz="1389" dirty="0">
                <a:solidFill>
                  <a:srgbClr val="000080"/>
                </a:solidFill>
                <a:latin typeface="Arial"/>
                <a:cs typeface="Arial"/>
              </a:rPr>
              <a:t>Node</a:t>
            </a:r>
            <a:r>
              <a:rPr sz="1389" spc="-106" dirty="0">
                <a:solidFill>
                  <a:srgbClr val="000080"/>
                </a:solidFill>
                <a:latin typeface="Arial"/>
                <a:cs typeface="Arial"/>
              </a:rPr>
              <a:t> </a:t>
            </a:r>
            <a:r>
              <a:rPr sz="1389" spc="11" dirty="0">
                <a:solidFill>
                  <a:srgbClr val="000080"/>
                </a:solidFill>
                <a:latin typeface="Arial"/>
                <a:cs typeface="Arial"/>
              </a:rPr>
              <a:t>2</a:t>
            </a:r>
            <a:endParaRPr sz="1389">
              <a:latin typeface="Arial"/>
              <a:cs typeface="Arial"/>
            </a:endParaRPr>
          </a:p>
        </p:txBody>
      </p:sp>
      <p:sp>
        <p:nvSpPr>
          <p:cNvPr id="22" name="object 22"/>
          <p:cNvSpPr/>
          <p:nvPr/>
        </p:nvSpPr>
        <p:spPr>
          <a:xfrm>
            <a:off x="4209627" y="3405294"/>
            <a:ext cx="785989" cy="321733"/>
          </a:xfrm>
          <a:custGeom>
            <a:avLst/>
            <a:gdLst/>
            <a:ahLst/>
            <a:cxnLst/>
            <a:rect l="l" t="t" r="r" b="b"/>
            <a:pathLst>
              <a:path w="707389" h="289560">
                <a:moveTo>
                  <a:pt x="707136" y="286511"/>
                </a:moveTo>
                <a:lnTo>
                  <a:pt x="707136" y="3047"/>
                </a:lnTo>
                <a:lnTo>
                  <a:pt x="704088" y="0"/>
                </a:lnTo>
                <a:lnTo>
                  <a:pt x="3047" y="0"/>
                </a:lnTo>
                <a:lnTo>
                  <a:pt x="0" y="3047"/>
                </a:lnTo>
                <a:lnTo>
                  <a:pt x="0" y="286511"/>
                </a:lnTo>
                <a:lnTo>
                  <a:pt x="3048" y="289559"/>
                </a:lnTo>
                <a:lnTo>
                  <a:pt x="6095" y="289559"/>
                </a:lnTo>
                <a:lnTo>
                  <a:pt x="6096" y="12191"/>
                </a:lnTo>
                <a:lnTo>
                  <a:pt x="12192" y="6095"/>
                </a:lnTo>
                <a:lnTo>
                  <a:pt x="12192" y="12191"/>
                </a:lnTo>
                <a:lnTo>
                  <a:pt x="694943" y="12191"/>
                </a:lnTo>
                <a:lnTo>
                  <a:pt x="694944" y="6095"/>
                </a:lnTo>
                <a:lnTo>
                  <a:pt x="701040" y="12191"/>
                </a:lnTo>
                <a:lnTo>
                  <a:pt x="701040" y="289559"/>
                </a:lnTo>
                <a:lnTo>
                  <a:pt x="704088" y="289559"/>
                </a:lnTo>
                <a:lnTo>
                  <a:pt x="707136" y="286511"/>
                </a:lnTo>
                <a:close/>
              </a:path>
              <a:path w="707389" h="289560">
                <a:moveTo>
                  <a:pt x="12192" y="12191"/>
                </a:moveTo>
                <a:lnTo>
                  <a:pt x="12192" y="6095"/>
                </a:lnTo>
                <a:lnTo>
                  <a:pt x="6096" y="12191"/>
                </a:lnTo>
                <a:lnTo>
                  <a:pt x="12192" y="12191"/>
                </a:lnTo>
                <a:close/>
              </a:path>
              <a:path w="707389" h="289560">
                <a:moveTo>
                  <a:pt x="12192" y="277367"/>
                </a:moveTo>
                <a:lnTo>
                  <a:pt x="12192" y="12191"/>
                </a:lnTo>
                <a:lnTo>
                  <a:pt x="6096" y="12191"/>
                </a:lnTo>
                <a:lnTo>
                  <a:pt x="6096" y="277367"/>
                </a:lnTo>
                <a:lnTo>
                  <a:pt x="12192" y="277367"/>
                </a:lnTo>
                <a:close/>
              </a:path>
              <a:path w="707389" h="289560">
                <a:moveTo>
                  <a:pt x="701040" y="277367"/>
                </a:moveTo>
                <a:lnTo>
                  <a:pt x="6096" y="277367"/>
                </a:lnTo>
                <a:lnTo>
                  <a:pt x="12192" y="283463"/>
                </a:lnTo>
                <a:lnTo>
                  <a:pt x="12192" y="289559"/>
                </a:lnTo>
                <a:lnTo>
                  <a:pt x="694943" y="289559"/>
                </a:lnTo>
                <a:lnTo>
                  <a:pt x="694944" y="283463"/>
                </a:lnTo>
                <a:lnTo>
                  <a:pt x="701040" y="277367"/>
                </a:lnTo>
                <a:close/>
              </a:path>
              <a:path w="707389" h="289560">
                <a:moveTo>
                  <a:pt x="12192" y="289559"/>
                </a:moveTo>
                <a:lnTo>
                  <a:pt x="12192" y="283463"/>
                </a:lnTo>
                <a:lnTo>
                  <a:pt x="6096" y="277367"/>
                </a:lnTo>
                <a:lnTo>
                  <a:pt x="6095" y="289559"/>
                </a:lnTo>
                <a:lnTo>
                  <a:pt x="12192" y="289559"/>
                </a:lnTo>
                <a:close/>
              </a:path>
              <a:path w="707389" h="289560">
                <a:moveTo>
                  <a:pt x="701040" y="12191"/>
                </a:moveTo>
                <a:lnTo>
                  <a:pt x="694944" y="6095"/>
                </a:lnTo>
                <a:lnTo>
                  <a:pt x="694943" y="12191"/>
                </a:lnTo>
                <a:lnTo>
                  <a:pt x="701040" y="12191"/>
                </a:lnTo>
                <a:close/>
              </a:path>
              <a:path w="707389" h="289560">
                <a:moveTo>
                  <a:pt x="701040" y="277367"/>
                </a:moveTo>
                <a:lnTo>
                  <a:pt x="701040" y="12191"/>
                </a:lnTo>
                <a:lnTo>
                  <a:pt x="694943" y="12191"/>
                </a:lnTo>
                <a:lnTo>
                  <a:pt x="694943" y="277367"/>
                </a:lnTo>
                <a:lnTo>
                  <a:pt x="701040" y="277367"/>
                </a:lnTo>
                <a:close/>
              </a:path>
              <a:path w="707389" h="289560">
                <a:moveTo>
                  <a:pt x="701040" y="289559"/>
                </a:moveTo>
                <a:lnTo>
                  <a:pt x="701040" y="277367"/>
                </a:lnTo>
                <a:lnTo>
                  <a:pt x="694944" y="283463"/>
                </a:lnTo>
                <a:lnTo>
                  <a:pt x="694943" y="289559"/>
                </a:lnTo>
                <a:lnTo>
                  <a:pt x="701040" y="289559"/>
                </a:lnTo>
                <a:close/>
              </a:path>
            </a:pathLst>
          </a:custGeom>
          <a:solidFill>
            <a:srgbClr val="000080"/>
          </a:solidFill>
        </p:spPr>
        <p:txBody>
          <a:bodyPr wrap="square" lIns="0" tIns="0" rIns="0" bIns="0" rtlCol="0"/>
          <a:lstStyle/>
          <a:p>
            <a:endParaRPr sz="2000"/>
          </a:p>
        </p:txBody>
      </p:sp>
      <p:sp>
        <p:nvSpPr>
          <p:cNvPr id="23" name="object 23"/>
          <p:cNvSpPr txBox="1"/>
          <p:nvPr/>
        </p:nvSpPr>
        <p:spPr>
          <a:xfrm>
            <a:off x="4216400" y="3412067"/>
            <a:ext cx="772583" cy="254386"/>
          </a:xfrm>
          <a:prstGeom prst="rect">
            <a:avLst/>
          </a:prstGeom>
          <a:solidFill>
            <a:srgbClr val="AFAFFF"/>
          </a:solidFill>
        </p:spPr>
        <p:txBody>
          <a:bodyPr vert="horz" wrap="square" lIns="0" tIns="40217" rIns="0" bIns="0" rtlCol="0">
            <a:spAutoFit/>
          </a:bodyPr>
          <a:lstStyle/>
          <a:p>
            <a:pPr marL="87488">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1</a:t>
            </a:r>
            <a:endParaRPr sz="1389">
              <a:latin typeface="Arial"/>
              <a:cs typeface="Arial"/>
            </a:endParaRPr>
          </a:p>
        </p:txBody>
      </p:sp>
      <p:sp>
        <p:nvSpPr>
          <p:cNvPr id="24" name="object 24"/>
          <p:cNvSpPr/>
          <p:nvPr/>
        </p:nvSpPr>
        <p:spPr>
          <a:xfrm>
            <a:off x="5696372" y="3137747"/>
            <a:ext cx="1277056" cy="1385711"/>
          </a:xfrm>
          <a:custGeom>
            <a:avLst/>
            <a:gdLst/>
            <a:ahLst/>
            <a:cxnLst/>
            <a:rect l="l" t="t" r="r" b="b"/>
            <a:pathLst>
              <a:path w="1149350" h="1247139">
                <a:moveTo>
                  <a:pt x="0" y="0"/>
                </a:moveTo>
                <a:lnTo>
                  <a:pt x="0" y="1246631"/>
                </a:lnTo>
                <a:lnTo>
                  <a:pt x="1149095" y="1246631"/>
                </a:lnTo>
                <a:lnTo>
                  <a:pt x="1149095" y="0"/>
                </a:lnTo>
                <a:lnTo>
                  <a:pt x="0" y="0"/>
                </a:lnTo>
                <a:close/>
              </a:path>
            </a:pathLst>
          </a:custGeom>
          <a:solidFill>
            <a:srgbClr val="FFCC99"/>
          </a:solidFill>
        </p:spPr>
        <p:txBody>
          <a:bodyPr wrap="square" lIns="0" tIns="0" rIns="0" bIns="0" rtlCol="0"/>
          <a:lstStyle/>
          <a:p>
            <a:endParaRPr sz="2000"/>
          </a:p>
        </p:txBody>
      </p:sp>
      <p:sp>
        <p:nvSpPr>
          <p:cNvPr id="25" name="object 25"/>
          <p:cNvSpPr/>
          <p:nvPr/>
        </p:nvSpPr>
        <p:spPr>
          <a:xfrm>
            <a:off x="5689601" y="3130974"/>
            <a:ext cx="1290461" cy="1399117"/>
          </a:xfrm>
          <a:custGeom>
            <a:avLst/>
            <a:gdLst/>
            <a:ahLst/>
            <a:cxnLst/>
            <a:rect l="l" t="t" r="r" b="b"/>
            <a:pathLst>
              <a:path w="1161414" h="1259204">
                <a:moveTo>
                  <a:pt x="1161288" y="1255776"/>
                </a:moveTo>
                <a:lnTo>
                  <a:pt x="1161288" y="3048"/>
                </a:lnTo>
                <a:lnTo>
                  <a:pt x="1158240" y="0"/>
                </a:lnTo>
                <a:lnTo>
                  <a:pt x="3047" y="0"/>
                </a:lnTo>
                <a:lnTo>
                  <a:pt x="0" y="3048"/>
                </a:lnTo>
                <a:lnTo>
                  <a:pt x="0" y="1255776"/>
                </a:lnTo>
                <a:lnTo>
                  <a:pt x="3048" y="1258824"/>
                </a:lnTo>
                <a:lnTo>
                  <a:pt x="6096" y="1258824"/>
                </a:lnTo>
                <a:lnTo>
                  <a:pt x="6096" y="12192"/>
                </a:lnTo>
                <a:lnTo>
                  <a:pt x="12192" y="6096"/>
                </a:lnTo>
                <a:lnTo>
                  <a:pt x="12192" y="12192"/>
                </a:lnTo>
                <a:lnTo>
                  <a:pt x="1149095" y="12192"/>
                </a:lnTo>
                <a:lnTo>
                  <a:pt x="1149096" y="6096"/>
                </a:lnTo>
                <a:lnTo>
                  <a:pt x="1155192" y="12192"/>
                </a:lnTo>
                <a:lnTo>
                  <a:pt x="1155192" y="1258824"/>
                </a:lnTo>
                <a:lnTo>
                  <a:pt x="1158240" y="1258824"/>
                </a:lnTo>
                <a:lnTo>
                  <a:pt x="1161288" y="1255776"/>
                </a:lnTo>
                <a:close/>
              </a:path>
              <a:path w="1161414" h="1259204">
                <a:moveTo>
                  <a:pt x="12192" y="12192"/>
                </a:moveTo>
                <a:lnTo>
                  <a:pt x="12192" y="6096"/>
                </a:lnTo>
                <a:lnTo>
                  <a:pt x="6096" y="12192"/>
                </a:lnTo>
                <a:lnTo>
                  <a:pt x="12192" y="12192"/>
                </a:lnTo>
                <a:close/>
              </a:path>
              <a:path w="1161414" h="1259204">
                <a:moveTo>
                  <a:pt x="12192" y="1246632"/>
                </a:moveTo>
                <a:lnTo>
                  <a:pt x="12192" y="12192"/>
                </a:lnTo>
                <a:lnTo>
                  <a:pt x="6096" y="12192"/>
                </a:lnTo>
                <a:lnTo>
                  <a:pt x="6096" y="1246632"/>
                </a:lnTo>
                <a:lnTo>
                  <a:pt x="12192" y="1246632"/>
                </a:lnTo>
                <a:close/>
              </a:path>
              <a:path w="1161414" h="1259204">
                <a:moveTo>
                  <a:pt x="1155192" y="1246632"/>
                </a:moveTo>
                <a:lnTo>
                  <a:pt x="6096" y="1246632"/>
                </a:lnTo>
                <a:lnTo>
                  <a:pt x="12192" y="1252728"/>
                </a:lnTo>
                <a:lnTo>
                  <a:pt x="12191" y="1258824"/>
                </a:lnTo>
                <a:lnTo>
                  <a:pt x="1149095" y="1258824"/>
                </a:lnTo>
                <a:lnTo>
                  <a:pt x="1149096" y="1252728"/>
                </a:lnTo>
                <a:lnTo>
                  <a:pt x="1155192" y="1246632"/>
                </a:lnTo>
                <a:close/>
              </a:path>
              <a:path w="1161414" h="1259204">
                <a:moveTo>
                  <a:pt x="12191" y="1258824"/>
                </a:moveTo>
                <a:lnTo>
                  <a:pt x="12192" y="1252728"/>
                </a:lnTo>
                <a:lnTo>
                  <a:pt x="6096" y="1246632"/>
                </a:lnTo>
                <a:lnTo>
                  <a:pt x="6096" y="1258824"/>
                </a:lnTo>
                <a:lnTo>
                  <a:pt x="12191" y="1258824"/>
                </a:lnTo>
                <a:close/>
              </a:path>
              <a:path w="1161414" h="1259204">
                <a:moveTo>
                  <a:pt x="1155192" y="12192"/>
                </a:moveTo>
                <a:lnTo>
                  <a:pt x="1149096" y="6096"/>
                </a:lnTo>
                <a:lnTo>
                  <a:pt x="1149095" y="12192"/>
                </a:lnTo>
                <a:lnTo>
                  <a:pt x="1155192" y="12192"/>
                </a:lnTo>
                <a:close/>
              </a:path>
              <a:path w="1161414" h="1259204">
                <a:moveTo>
                  <a:pt x="1155192" y="1246632"/>
                </a:moveTo>
                <a:lnTo>
                  <a:pt x="1155192" y="12192"/>
                </a:lnTo>
                <a:lnTo>
                  <a:pt x="1149095" y="12192"/>
                </a:lnTo>
                <a:lnTo>
                  <a:pt x="1149095" y="1246632"/>
                </a:lnTo>
                <a:lnTo>
                  <a:pt x="1155192" y="1246632"/>
                </a:lnTo>
                <a:close/>
              </a:path>
              <a:path w="1161414" h="1259204">
                <a:moveTo>
                  <a:pt x="1155192" y="1258824"/>
                </a:moveTo>
                <a:lnTo>
                  <a:pt x="1155192" y="1246632"/>
                </a:lnTo>
                <a:lnTo>
                  <a:pt x="1149096" y="1252728"/>
                </a:lnTo>
                <a:lnTo>
                  <a:pt x="1149095" y="1258824"/>
                </a:lnTo>
                <a:lnTo>
                  <a:pt x="1155192" y="1258824"/>
                </a:lnTo>
                <a:close/>
              </a:path>
            </a:pathLst>
          </a:custGeom>
          <a:solidFill>
            <a:srgbClr val="000080"/>
          </a:solidFill>
        </p:spPr>
        <p:txBody>
          <a:bodyPr wrap="square" lIns="0" tIns="0" rIns="0" bIns="0" rtlCol="0"/>
          <a:lstStyle/>
          <a:p>
            <a:endParaRPr sz="2000"/>
          </a:p>
        </p:txBody>
      </p:sp>
      <p:sp>
        <p:nvSpPr>
          <p:cNvPr id="26" name="object 26"/>
          <p:cNvSpPr txBox="1"/>
          <p:nvPr/>
        </p:nvSpPr>
        <p:spPr>
          <a:xfrm>
            <a:off x="5696372" y="3137747"/>
            <a:ext cx="1277056" cy="254386"/>
          </a:xfrm>
          <a:prstGeom prst="rect">
            <a:avLst/>
          </a:prstGeom>
        </p:spPr>
        <p:txBody>
          <a:bodyPr vert="horz" wrap="square" lIns="0" tIns="40217" rIns="0" bIns="0" rtlCol="0">
            <a:spAutoFit/>
          </a:bodyPr>
          <a:lstStyle/>
          <a:p>
            <a:pPr marL="352069">
              <a:spcBef>
                <a:spcPts val="317"/>
              </a:spcBef>
            </a:pPr>
            <a:r>
              <a:rPr sz="1389" dirty="0">
                <a:solidFill>
                  <a:srgbClr val="000080"/>
                </a:solidFill>
                <a:latin typeface="Arial"/>
                <a:cs typeface="Arial"/>
              </a:rPr>
              <a:t>Node</a:t>
            </a:r>
            <a:r>
              <a:rPr sz="1389" spc="-106" dirty="0">
                <a:solidFill>
                  <a:srgbClr val="000080"/>
                </a:solidFill>
                <a:latin typeface="Arial"/>
                <a:cs typeface="Arial"/>
              </a:rPr>
              <a:t> </a:t>
            </a:r>
            <a:r>
              <a:rPr sz="1389" spc="11" dirty="0">
                <a:solidFill>
                  <a:srgbClr val="000080"/>
                </a:solidFill>
                <a:latin typeface="Arial"/>
                <a:cs typeface="Arial"/>
              </a:rPr>
              <a:t>3</a:t>
            </a:r>
            <a:endParaRPr sz="1389">
              <a:latin typeface="Arial"/>
              <a:cs typeface="Arial"/>
            </a:endParaRPr>
          </a:p>
        </p:txBody>
      </p:sp>
      <p:sp>
        <p:nvSpPr>
          <p:cNvPr id="27" name="object 27"/>
          <p:cNvSpPr/>
          <p:nvPr/>
        </p:nvSpPr>
        <p:spPr>
          <a:xfrm>
            <a:off x="5957147" y="3930226"/>
            <a:ext cx="785989" cy="321733"/>
          </a:xfrm>
          <a:custGeom>
            <a:avLst/>
            <a:gdLst/>
            <a:ahLst/>
            <a:cxnLst/>
            <a:rect l="l" t="t" r="r" b="b"/>
            <a:pathLst>
              <a:path w="707389" h="289560">
                <a:moveTo>
                  <a:pt x="707136" y="289560"/>
                </a:moveTo>
                <a:lnTo>
                  <a:pt x="707136" y="0"/>
                </a:lnTo>
                <a:lnTo>
                  <a:pt x="3047" y="0"/>
                </a:lnTo>
                <a:lnTo>
                  <a:pt x="0" y="3048"/>
                </a:lnTo>
                <a:lnTo>
                  <a:pt x="0" y="286512"/>
                </a:lnTo>
                <a:lnTo>
                  <a:pt x="3048" y="289560"/>
                </a:lnTo>
                <a:lnTo>
                  <a:pt x="6095" y="289560"/>
                </a:lnTo>
                <a:lnTo>
                  <a:pt x="6096" y="12192"/>
                </a:lnTo>
                <a:lnTo>
                  <a:pt x="12192" y="6096"/>
                </a:lnTo>
                <a:lnTo>
                  <a:pt x="12191" y="12192"/>
                </a:lnTo>
                <a:lnTo>
                  <a:pt x="697992" y="12192"/>
                </a:lnTo>
                <a:lnTo>
                  <a:pt x="697992" y="6096"/>
                </a:lnTo>
                <a:lnTo>
                  <a:pt x="704088" y="12192"/>
                </a:lnTo>
                <a:lnTo>
                  <a:pt x="704088" y="289560"/>
                </a:lnTo>
                <a:lnTo>
                  <a:pt x="707136" y="289560"/>
                </a:lnTo>
                <a:close/>
              </a:path>
              <a:path w="707389" h="289560">
                <a:moveTo>
                  <a:pt x="12191" y="12192"/>
                </a:moveTo>
                <a:lnTo>
                  <a:pt x="12192" y="6096"/>
                </a:lnTo>
                <a:lnTo>
                  <a:pt x="6096" y="12192"/>
                </a:lnTo>
                <a:lnTo>
                  <a:pt x="12191" y="12192"/>
                </a:lnTo>
                <a:close/>
              </a:path>
              <a:path w="707389" h="289560">
                <a:moveTo>
                  <a:pt x="12191" y="277368"/>
                </a:moveTo>
                <a:lnTo>
                  <a:pt x="12191" y="12192"/>
                </a:lnTo>
                <a:lnTo>
                  <a:pt x="6096" y="12192"/>
                </a:lnTo>
                <a:lnTo>
                  <a:pt x="6096" y="277368"/>
                </a:lnTo>
                <a:lnTo>
                  <a:pt x="12191" y="277368"/>
                </a:lnTo>
                <a:close/>
              </a:path>
              <a:path w="707389" h="289560">
                <a:moveTo>
                  <a:pt x="704088" y="277368"/>
                </a:moveTo>
                <a:lnTo>
                  <a:pt x="6096" y="277368"/>
                </a:lnTo>
                <a:lnTo>
                  <a:pt x="12192" y="283464"/>
                </a:lnTo>
                <a:lnTo>
                  <a:pt x="12191" y="289560"/>
                </a:lnTo>
                <a:lnTo>
                  <a:pt x="697992" y="289560"/>
                </a:lnTo>
                <a:lnTo>
                  <a:pt x="697992" y="283464"/>
                </a:lnTo>
                <a:lnTo>
                  <a:pt x="704088" y="277368"/>
                </a:lnTo>
                <a:close/>
              </a:path>
              <a:path w="707389" h="289560">
                <a:moveTo>
                  <a:pt x="12191" y="289560"/>
                </a:moveTo>
                <a:lnTo>
                  <a:pt x="12192" y="283464"/>
                </a:lnTo>
                <a:lnTo>
                  <a:pt x="6096" y="277368"/>
                </a:lnTo>
                <a:lnTo>
                  <a:pt x="6095" y="289560"/>
                </a:lnTo>
                <a:lnTo>
                  <a:pt x="12191" y="289560"/>
                </a:lnTo>
                <a:close/>
              </a:path>
              <a:path w="707389" h="289560">
                <a:moveTo>
                  <a:pt x="704088" y="12192"/>
                </a:moveTo>
                <a:lnTo>
                  <a:pt x="697992" y="6096"/>
                </a:lnTo>
                <a:lnTo>
                  <a:pt x="697992" y="12192"/>
                </a:lnTo>
                <a:lnTo>
                  <a:pt x="704088" y="12192"/>
                </a:lnTo>
                <a:close/>
              </a:path>
              <a:path w="707389" h="289560">
                <a:moveTo>
                  <a:pt x="704088" y="277368"/>
                </a:moveTo>
                <a:lnTo>
                  <a:pt x="704088" y="12192"/>
                </a:lnTo>
                <a:lnTo>
                  <a:pt x="697992" y="12192"/>
                </a:lnTo>
                <a:lnTo>
                  <a:pt x="697992" y="277368"/>
                </a:lnTo>
                <a:lnTo>
                  <a:pt x="704088" y="277368"/>
                </a:lnTo>
                <a:close/>
              </a:path>
              <a:path w="707389" h="289560">
                <a:moveTo>
                  <a:pt x="704088" y="289560"/>
                </a:moveTo>
                <a:lnTo>
                  <a:pt x="704088" y="277368"/>
                </a:lnTo>
                <a:lnTo>
                  <a:pt x="697992" y="283464"/>
                </a:lnTo>
                <a:lnTo>
                  <a:pt x="697992" y="289560"/>
                </a:lnTo>
                <a:lnTo>
                  <a:pt x="704088" y="289560"/>
                </a:lnTo>
                <a:close/>
              </a:path>
            </a:pathLst>
          </a:custGeom>
          <a:solidFill>
            <a:srgbClr val="000080"/>
          </a:solidFill>
        </p:spPr>
        <p:txBody>
          <a:bodyPr wrap="square" lIns="0" tIns="0" rIns="0" bIns="0" rtlCol="0"/>
          <a:lstStyle/>
          <a:p>
            <a:endParaRPr sz="2000"/>
          </a:p>
        </p:txBody>
      </p:sp>
      <p:sp>
        <p:nvSpPr>
          <p:cNvPr id="28" name="object 28"/>
          <p:cNvSpPr txBox="1"/>
          <p:nvPr/>
        </p:nvSpPr>
        <p:spPr>
          <a:xfrm>
            <a:off x="5963920" y="3937001"/>
            <a:ext cx="776111" cy="254386"/>
          </a:xfrm>
          <a:prstGeom prst="rect">
            <a:avLst/>
          </a:prstGeom>
          <a:solidFill>
            <a:srgbClr val="CCFFCC"/>
          </a:solidFill>
        </p:spPr>
        <p:txBody>
          <a:bodyPr vert="horz" wrap="square" lIns="0" tIns="40217" rIns="0" bIns="0" rtlCol="0">
            <a:spAutoFit/>
          </a:bodyPr>
          <a:lstStyle/>
          <a:p>
            <a:pPr marL="91016">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2</a:t>
            </a:r>
            <a:endParaRPr sz="1389">
              <a:latin typeface="Arial"/>
              <a:cs typeface="Arial"/>
            </a:endParaRPr>
          </a:p>
        </p:txBody>
      </p:sp>
      <p:sp>
        <p:nvSpPr>
          <p:cNvPr id="29" name="object 29"/>
          <p:cNvSpPr/>
          <p:nvPr/>
        </p:nvSpPr>
        <p:spPr>
          <a:xfrm>
            <a:off x="4229947" y="3923453"/>
            <a:ext cx="785989" cy="318911"/>
          </a:xfrm>
          <a:custGeom>
            <a:avLst/>
            <a:gdLst/>
            <a:ahLst/>
            <a:cxnLst/>
            <a:rect l="l" t="t" r="r" b="b"/>
            <a:pathLst>
              <a:path w="707389" h="287020">
                <a:moveTo>
                  <a:pt x="707136" y="283464"/>
                </a:moveTo>
                <a:lnTo>
                  <a:pt x="707136" y="0"/>
                </a:lnTo>
                <a:lnTo>
                  <a:pt x="0" y="0"/>
                </a:lnTo>
                <a:lnTo>
                  <a:pt x="0" y="283464"/>
                </a:lnTo>
                <a:lnTo>
                  <a:pt x="3048" y="286512"/>
                </a:lnTo>
                <a:lnTo>
                  <a:pt x="6095" y="286512"/>
                </a:lnTo>
                <a:lnTo>
                  <a:pt x="6096" y="9144"/>
                </a:lnTo>
                <a:lnTo>
                  <a:pt x="9144" y="3048"/>
                </a:lnTo>
                <a:lnTo>
                  <a:pt x="9143" y="9144"/>
                </a:lnTo>
                <a:lnTo>
                  <a:pt x="694943" y="9144"/>
                </a:lnTo>
                <a:lnTo>
                  <a:pt x="694944" y="3048"/>
                </a:lnTo>
                <a:lnTo>
                  <a:pt x="701040" y="9144"/>
                </a:lnTo>
                <a:lnTo>
                  <a:pt x="701040" y="286512"/>
                </a:lnTo>
                <a:lnTo>
                  <a:pt x="704088" y="286512"/>
                </a:lnTo>
                <a:lnTo>
                  <a:pt x="707136" y="283464"/>
                </a:lnTo>
                <a:close/>
              </a:path>
              <a:path w="707389" h="287020">
                <a:moveTo>
                  <a:pt x="9143" y="9144"/>
                </a:moveTo>
                <a:lnTo>
                  <a:pt x="9144" y="3048"/>
                </a:lnTo>
                <a:lnTo>
                  <a:pt x="6096" y="9144"/>
                </a:lnTo>
                <a:lnTo>
                  <a:pt x="9143" y="9144"/>
                </a:lnTo>
                <a:close/>
              </a:path>
              <a:path w="707389" h="287020">
                <a:moveTo>
                  <a:pt x="9144" y="274320"/>
                </a:moveTo>
                <a:lnTo>
                  <a:pt x="9143" y="9144"/>
                </a:lnTo>
                <a:lnTo>
                  <a:pt x="6096" y="9144"/>
                </a:lnTo>
                <a:lnTo>
                  <a:pt x="6096" y="274320"/>
                </a:lnTo>
                <a:lnTo>
                  <a:pt x="9144" y="274320"/>
                </a:lnTo>
                <a:close/>
              </a:path>
              <a:path w="707389" h="287020">
                <a:moveTo>
                  <a:pt x="701040" y="274320"/>
                </a:moveTo>
                <a:lnTo>
                  <a:pt x="6096" y="274320"/>
                </a:lnTo>
                <a:lnTo>
                  <a:pt x="9144" y="280416"/>
                </a:lnTo>
                <a:lnTo>
                  <a:pt x="9144" y="286512"/>
                </a:lnTo>
                <a:lnTo>
                  <a:pt x="694943" y="286512"/>
                </a:lnTo>
                <a:lnTo>
                  <a:pt x="694944" y="280416"/>
                </a:lnTo>
                <a:lnTo>
                  <a:pt x="701040" y="274320"/>
                </a:lnTo>
                <a:close/>
              </a:path>
              <a:path w="707389" h="287020">
                <a:moveTo>
                  <a:pt x="9144" y="286512"/>
                </a:moveTo>
                <a:lnTo>
                  <a:pt x="9144" y="280416"/>
                </a:lnTo>
                <a:lnTo>
                  <a:pt x="6096" y="274320"/>
                </a:lnTo>
                <a:lnTo>
                  <a:pt x="6095" y="286512"/>
                </a:lnTo>
                <a:lnTo>
                  <a:pt x="9144" y="286512"/>
                </a:lnTo>
                <a:close/>
              </a:path>
              <a:path w="707389" h="287020">
                <a:moveTo>
                  <a:pt x="701040" y="9144"/>
                </a:moveTo>
                <a:lnTo>
                  <a:pt x="694944" y="3048"/>
                </a:lnTo>
                <a:lnTo>
                  <a:pt x="694943" y="9144"/>
                </a:lnTo>
                <a:lnTo>
                  <a:pt x="701040" y="9144"/>
                </a:lnTo>
                <a:close/>
              </a:path>
              <a:path w="707389" h="287020">
                <a:moveTo>
                  <a:pt x="701040" y="274320"/>
                </a:moveTo>
                <a:lnTo>
                  <a:pt x="701040" y="9144"/>
                </a:lnTo>
                <a:lnTo>
                  <a:pt x="694943" y="9144"/>
                </a:lnTo>
                <a:lnTo>
                  <a:pt x="694943" y="274320"/>
                </a:lnTo>
                <a:lnTo>
                  <a:pt x="701040" y="274320"/>
                </a:lnTo>
                <a:close/>
              </a:path>
              <a:path w="707389" h="287020">
                <a:moveTo>
                  <a:pt x="701040" y="286512"/>
                </a:moveTo>
                <a:lnTo>
                  <a:pt x="701040" y="274320"/>
                </a:lnTo>
                <a:lnTo>
                  <a:pt x="694944" y="280416"/>
                </a:lnTo>
                <a:lnTo>
                  <a:pt x="694943" y="286512"/>
                </a:lnTo>
                <a:lnTo>
                  <a:pt x="701040" y="286512"/>
                </a:lnTo>
                <a:close/>
              </a:path>
            </a:pathLst>
          </a:custGeom>
          <a:solidFill>
            <a:srgbClr val="000080"/>
          </a:solidFill>
        </p:spPr>
        <p:txBody>
          <a:bodyPr wrap="square" lIns="0" tIns="0" rIns="0" bIns="0" rtlCol="0"/>
          <a:lstStyle/>
          <a:p>
            <a:endParaRPr sz="2000"/>
          </a:p>
        </p:txBody>
      </p:sp>
      <p:sp>
        <p:nvSpPr>
          <p:cNvPr id="30" name="object 30"/>
          <p:cNvSpPr txBox="1"/>
          <p:nvPr/>
        </p:nvSpPr>
        <p:spPr>
          <a:xfrm>
            <a:off x="4236720" y="3926839"/>
            <a:ext cx="772583" cy="254386"/>
          </a:xfrm>
          <a:prstGeom prst="rect">
            <a:avLst/>
          </a:prstGeom>
          <a:solidFill>
            <a:srgbClr val="F2F2F2"/>
          </a:solidFill>
        </p:spPr>
        <p:txBody>
          <a:bodyPr vert="horz" wrap="square" lIns="0" tIns="40217" rIns="0" bIns="0" rtlCol="0">
            <a:spAutoFit/>
          </a:bodyPr>
          <a:lstStyle/>
          <a:p>
            <a:pPr marL="87488">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3</a:t>
            </a:r>
            <a:endParaRPr sz="1389">
              <a:latin typeface="Arial"/>
              <a:cs typeface="Arial"/>
            </a:endParaRPr>
          </a:p>
        </p:txBody>
      </p:sp>
      <p:sp>
        <p:nvSpPr>
          <p:cNvPr id="31" name="object 31"/>
          <p:cNvSpPr/>
          <p:nvPr/>
        </p:nvSpPr>
        <p:spPr>
          <a:xfrm>
            <a:off x="5977467" y="3405294"/>
            <a:ext cx="785989" cy="321733"/>
          </a:xfrm>
          <a:custGeom>
            <a:avLst/>
            <a:gdLst/>
            <a:ahLst/>
            <a:cxnLst/>
            <a:rect l="l" t="t" r="r" b="b"/>
            <a:pathLst>
              <a:path w="707389" h="289560">
                <a:moveTo>
                  <a:pt x="707136" y="286511"/>
                </a:moveTo>
                <a:lnTo>
                  <a:pt x="707136" y="3047"/>
                </a:lnTo>
                <a:lnTo>
                  <a:pt x="704088" y="0"/>
                </a:lnTo>
                <a:lnTo>
                  <a:pt x="3047" y="0"/>
                </a:lnTo>
                <a:lnTo>
                  <a:pt x="0" y="3047"/>
                </a:lnTo>
                <a:lnTo>
                  <a:pt x="0" y="286511"/>
                </a:lnTo>
                <a:lnTo>
                  <a:pt x="3048" y="289559"/>
                </a:lnTo>
                <a:lnTo>
                  <a:pt x="6095" y="289559"/>
                </a:lnTo>
                <a:lnTo>
                  <a:pt x="6096" y="12191"/>
                </a:lnTo>
                <a:lnTo>
                  <a:pt x="12192" y="6095"/>
                </a:lnTo>
                <a:lnTo>
                  <a:pt x="12192" y="12191"/>
                </a:lnTo>
                <a:lnTo>
                  <a:pt x="694943" y="12191"/>
                </a:lnTo>
                <a:lnTo>
                  <a:pt x="694944" y="6095"/>
                </a:lnTo>
                <a:lnTo>
                  <a:pt x="701040" y="12191"/>
                </a:lnTo>
                <a:lnTo>
                  <a:pt x="701040" y="289559"/>
                </a:lnTo>
                <a:lnTo>
                  <a:pt x="704088" y="289559"/>
                </a:lnTo>
                <a:lnTo>
                  <a:pt x="707136" y="286511"/>
                </a:lnTo>
                <a:close/>
              </a:path>
              <a:path w="707389" h="289560">
                <a:moveTo>
                  <a:pt x="12192" y="12191"/>
                </a:moveTo>
                <a:lnTo>
                  <a:pt x="12192" y="6095"/>
                </a:lnTo>
                <a:lnTo>
                  <a:pt x="6096" y="12191"/>
                </a:lnTo>
                <a:lnTo>
                  <a:pt x="12192" y="12191"/>
                </a:lnTo>
                <a:close/>
              </a:path>
              <a:path w="707389" h="289560">
                <a:moveTo>
                  <a:pt x="12192" y="277367"/>
                </a:moveTo>
                <a:lnTo>
                  <a:pt x="12192" y="12191"/>
                </a:lnTo>
                <a:lnTo>
                  <a:pt x="6096" y="12191"/>
                </a:lnTo>
                <a:lnTo>
                  <a:pt x="6096" y="277367"/>
                </a:lnTo>
                <a:lnTo>
                  <a:pt x="12192" y="277367"/>
                </a:lnTo>
                <a:close/>
              </a:path>
              <a:path w="707389" h="289560">
                <a:moveTo>
                  <a:pt x="701040" y="277367"/>
                </a:moveTo>
                <a:lnTo>
                  <a:pt x="6096" y="277367"/>
                </a:lnTo>
                <a:lnTo>
                  <a:pt x="12192" y="283463"/>
                </a:lnTo>
                <a:lnTo>
                  <a:pt x="12192" y="289559"/>
                </a:lnTo>
                <a:lnTo>
                  <a:pt x="694943" y="289559"/>
                </a:lnTo>
                <a:lnTo>
                  <a:pt x="694944" y="283463"/>
                </a:lnTo>
                <a:lnTo>
                  <a:pt x="701040" y="277367"/>
                </a:lnTo>
                <a:close/>
              </a:path>
              <a:path w="707389" h="289560">
                <a:moveTo>
                  <a:pt x="12192" y="289559"/>
                </a:moveTo>
                <a:lnTo>
                  <a:pt x="12192" y="283463"/>
                </a:lnTo>
                <a:lnTo>
                  <a:pt x="6096" y="277367"/>
                </a:lnTo>
                <a:lnTo>
                  <a:pt x="6095" y="289559"/>
                </a:lnTo>
                <a:lnTo>
                  <a:pt x="12192" y="289559"/>
                </a:lnTo>
                <a:close/>
              </a:path>
              <a:path w="707389" h="289560">
                <a:moveTo>
                  <a:pt x="701040" y="12191"/>
                </a:moveTo>
                <a:lnTo>
                  <a:pt x="694944" y="6095"/>
                </a:lnTo>
                <a:lnTo>
                  <a:pt x="694943" y="12191"/>
                </a:lnTo>
                <a:lnTo>
                  <a:pt x="701040" y="12191"/>
                </a:lnTo>
                <a:close/>
              </a:path>
              <a:path w="707389" h="289560">
                <a:moveTo>
                  <a:pt x="701040" y="277367"/>
                </a:moveTo>
                <a:lnTo>
                  <a:pt x="701040" y="12191"/>
                </a:lnTo>
                <a:lnTo>
                  <a:pt x="694943" y="12191"/>
                </a:lnTo>
                <a:lnTo>
                  <a:pt x="694943" y="277367"/>
                </a:lnTo>
                <a:lnTo>
                  <a:pt x="701040" y="277367"/>
                </a:lnTo>
                <a:close/>
              </a:path>
              <a:path w="707389" h="289560">
                <a:moveTo>
                  <a:pt x="701040" y="289559"/>
                </a:moveTo>
                <a:lnTo>
                  <a:pt x="701040" y="277367"/>
                </a:lnTo>
                <a:lnTo>
                  <a:pt x="694944" y="283463"/>
                </a:lnTo>
                <a:lnTo>
                  <a:pt x="694943" y="289559"/>
                </a:lnTo>
                <a:lnTo>
                  <a:pt x="701040" y="289559"/>
                </a:lnTo>
                <a:close/>
              </a:path>
            </a:pathLst>
          </a:custGeom>
          <a:solidFill>
            <a:srgbClr val="000080"/>
          </a:solidFill>
        </p:spPr>
        <p:txBody>
          <a:bodyPr wrap="square" lIns="0" tIns="0" rIns="0" bIns="0" rtlCol="0"/>
          <a:lstStyle/>
          <a:p>
            <a:endParaRPr sz="2000"/>
          </a:p>
        </p:txBody>
      </p:sp>
      <p:sp>
        <p:nvSpPr>
          <p:cNvPr id="32" name="object 32"/>
          <p:cNvSpPr txBox="1"/>
          <p:nvPr/>
        </p:nvSpPr>
        <p:spPr>
          <a:xfrm>
            <a:off x="5984240" y="3412067"/>
            <a:ext cx="772583" cy="254386"/>
          </a:xfrm>
          <a:prstGeom prst="rect">
            <a:avLst/>
          </a:prstGeom>
          <a:solidFill>
            <a:srgbClr val="F2F2F2"/>
          </a:solidFill>
        </p:spPr>
        <p:txBody>
          <a:bodyPr vert="horz" wrap="square" lIns="0" tIns="40217" rIns="0" bIns="0" rtlCol="0">
            <a:spAutoFit/>
          </a:bodyPr>
          <a:lstStyle/>
          <a:p>
            <a:pPr marL="87488">
              <a:spcBef>
                <a:spcPts val="317"/>
              </a:spcBef>
            </a:pPr>
            <a:r>
              <a:rPr sz="1389" dirty="0">
                <a:solidFill>
                  <a:srgbClr val="000080"/>
                </a:solidFill>
                <a:latin typeface="Arial"/>
                <a:cs typeface="Arial"/>
              </a:rPr>
              <a:t>Block</a:t>
            </a:r>
            <a:r>
              <a:rPr sz="1389" spc="-89" dirty="0">
                <a:solidFill>
                  <a:srgbClr val="000080"/>
                </a:solidFill>
                <a:latin typeface="Arial"/>
                <a:cs typeface="Arial"/>
              </a:rPr>
              <a:t> </a:t>
            </a:r>
            <a:r>
              <a:rPr sz="1389" spc="11" dirty="0">
                <a:solidFill>
                  <a:srgbClr val="000080"/>
                </a:solidFill>
                <a:latin typeface="Arial"/>
                <a:cs typeface="Arial"/>
              </a:rPr>
              <a:t>3</a:t>
            </a:r>
            <a:endParaRPr sz="1389">
              <a:latin typeface="Arial"/>
              <a:cs typeface="Arial"/>
            </a:endParaRPr>
          </a:p>
        </p:txBody>
      </p:sp>
    </p:spTree>
    <p:extLst>
      <p:ext uri="{BB962C8B-B14F-4D97-AF65-F5344CB8AC3E}">
        <p14:creationId xmlns:p14="http://schemas.microsoft.com/office/powerpoint/2010/main" val="3160226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cstate="print"/>
          <a:srcRect/>
          <a:stretch>
            <a:fillRect/>
          </a:stretch>
        </p:blipFill>
        <p:spPr bwMode="auto">
          <a:xfrm>
            <a:off x="642938" y="382588"/>
            <a:ext cx="8081433" cy="6061075"/>
          </a:xfrm>
          <a:prstGeom prst="rect">
            <a:avLst/>
          </a:prstGeom>
          <a:noFill/>
          <a:ln w="9525" cap="flat">
            <a:noFill/>
            <a:rou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uFillTx/>
              </a:rPr>
              <a:pPr/>
              <a:t>44</a:t>
            </a:fld>
            <a:endParaRPr lang="en-US">
              <a:uFillTx/>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3" cstate="print"/>
          <a:srcRect/>
          <a:stretch>
            <a:fillRect/>
          </a:stretch>
        </p:blipFill>
        <p:spPr bwMode="auto">
          <a:xfrm>
            <a:off x="0" y="11113"/>
            <a:ext cx="9144000" cy="6858000"/>
          </a:xfrm>
          <a:prstGeom prst="rect">
            <a:avLst/>
          </a:prstGeom>
          <a:noFill/>
          <a:ln w="9525" cap="flat">
            <a:noFill/>
            <a:rou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uFillTx/>
              </a:rPr>
              <a:pPr/>
              <a:t>45</a:t>
            </a:fld>
            <a:endParaRPr lang="en-US">
              <a:uFillTx/>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US" b="1" dirty="0" err="1" smtClean="0"/>
              <a:t>MapReduce</a:t>
            </a:r>
            <a:r>
              <a:rPr lang="en-US" dirty="0" smtClean="0"/>
              <a:t> is a </a:t>
            </a:r>
            <a:r>
              <a:rPr lang="en-US" dirty="0" smtClean="0">
                <a:hlinkClick r:id="rId2" tooltip="Programming model"/>
              </a:rPr>
              <a:t>programming model</a:t>
            </a:r>
            <a:r>
              <a:rPr lang="en-US" dirty="0" smtClean="0"/>
              <a:t> and an associated implementation for processing and generating large data sets with a </a:t>
            </a:r>
            <a:r>
              <a:rPr lang="en-US" dirty="0" smtClean="0">
                <a:hlinkClick r:id="rId3" tooltip="Parallel computing"/>
              </a:rPr>
              <a:t>parallel</a:t>
            </a:r>
            <a:r>
              <a:rPr lang="en-US" dirty="0" smtClean="0"/>
              <a:t>, </a:t>
            </a:r>
            <a:r>
              <a:rPr lang="en-US" dirty="0" smtClean="0">
                <a:hlinkClick r:id="rId4" tooltip="Distributed computing"/>
              </a:rPr>
              <a:t>distributed</a:t>
            </a:r>
            <a:r>
              <a:rPr lang="en-US" dirty="0" smtClean="0"/>
              <a:t> algorithm on a </a:t>
            </a:r>
            <a:r>
              <a:rPr lang="en-US" dirty="0" smtClean="0">
                <a:hlinkClick r:id="rId5" tooltip="Cluster (computing)"/>
              </a:rPr>
              <a:t>cluster</a:t>
            </a:r>
            <a:r>
              <a:rPr lang="en-US" dirty="0" smtClean="0"/>
              <a:t>.</a:t>
            </a:r>
            <a:endParaRPr lang="en-US" baseline="30000" dirty="0" smtClean="0"/>
          </a:p>
          <a:p>
            <a:endParaRPr lang="en-US" dirty="0" smtClean="0"/>
          </a:p>
          <a:p>
            <a:r>
              <a:rPr lang="en-US" dirty="0" smtClean="0"/>
              <a:t>A </a:t>
            </a:r>
            <a:r>
              <a:rPr lang="en-US" dirty="0" err="1" smtClean="0"/>
              <a:t>MapReduce</a:t>
            </a:r>
            <a:r>
              <a:rPr lang="en-US" dirty="0" smtClean="0"/>
              <a:t> program is composed of a </a:t>
            </a:r>
            <a:r>
              <a:rPr lang="en-US" b="1" dirty="0" smtClean="0">
                <a:hlinkClick r:id="rId6" tooltip="Map (parallel pattern)"/>
              </a:rPr>
              <a:t>Map()</a:t>
            </a:r>
            <a:r>
              <a:rPr lang="en-US" dirty="0" smtClean="0"/>
              <a:t> </a:t>
            </a:r>
            <a:r>
              <a:rPr lang="en-US" dirty="0" smtClean="0">
                <a:hlinkClick r:id="rId7" tooltip="Procedure (computing)"/>
              </a:rPr>
              <a:t>procedure</a:t>
            </a:r>
            <a:r>
              <a:rPr lang="en-US" dirty="0" smtClean="0"/>
              <a:t> that performs filtering and sorting (such as sorting students by first name into queues, one queue for each name) and a </a:t>
            </a:r>
            <a:r>
              <a:rPr lang="en-US" b="1" dirty="0" smtClean="0"/>
              <a:t>Reduce()</a:t>
            </a:r>
            <a:r>
              <a:rPr lang="en-US" dirty="0" smtClean="0"/>
              <a:t> procedure that performs a summary operation (such as counting the number of students in each queue, yielding name frequencies).</a:t>
            </a:r>
          </a:p>
          <a:p>
            <a:endParaRPr lang="en-GB" dirty="0"/>
          </a:p>
        </p:txBody>
      </p:sp>
    </p:spTree>
    <p:extLst>
      <p:ext uri="{BB962C8B-B14F-4D97-AF65-F5344CB8AC3E}">
        <p14:creationId xmlns:p14="http://schemas.microsoft.com/office/powerpoint/2010/main" val="2039519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85788" y="375444"/>
            <a:ext cx="8167157" cy="6125368"/>
          </a:xfrm>
          <a:prstGeom prst="rect">
            <a:avLst/>
          </a:prstGeom>
          <a:noFill/>
          <a:ln w="9525" cap="flat">
            <a:noFill/>
            <a:round/>
            <a:headEnd/>
            <a:tailEnd/>
          </a:ln>
          <a:effectLst/>
        </p:spPr>
      </p:pic>
    </p:spTree>
    <p:extLst>
      <p:ext uri="{BB962C8B-B14F-4D97-AF65-F5344CB8AC3E}">
        <p14:creationId xmlns:p14="http://schemas.microsoft.com/office/powerpoint/2010/main" val="38239245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smtClean="0"/>
              <a:t>Decision Support</a:t>
            </a:r>
            <a:br>
              <a:rPr lang="en-US" smtClean="0"/>
            </a:br>
            <a:r>
              <a:rPr lang="en-US" smtClean="0"/>
              <a:t>Database Requirements (cont’d.)</a:t>
            </a:r>
          </a:p>
        </p:txBody>
      </p:sp>
      <p:sp>
        <p:nvSpPr>
          <p:cNvPr id="18435" name="Rectangle 3"/>
          <p:cNvSpPr>
            <a:spLocks noGrp="1" noChangeArrowheads="1"/>
          </p:cNvSpPr>
          <p:nvPr>
            <p:ph idx="1"/>
          </p:nvPr>
        </p:nvSpPr>
        <p:spPr/>
        <p:txBody>
          <a:bodyPr/>
          <a:lstStyle/>
          <a:p>
            <a:r>
              <a:rPr lang="en-US" dirty="0" smtClean="0"/>
              <a:t>Database size</a:t>
            </a:r>
          </a:p>
          <a:p>
            <a:pPr lvl="1"/>
            <a:r>
              <a:rPr lang="en-US" dirty="0" smtClean="0"/>
              <a:t>In 2008 – Wal-Mart had 2.5 petabytes </a:t>
            </a:r>
            <a:r>
              <a:rPr lang="en-US" dirty="0"/>
              <a:t>of data    its data warehouses</a:t>
            </a:r>
          </a:p>
          <a:p>
            <a:pPr lvl="1"/>
            <a:endParaRPr lang="en-US" dirty="0" smtClean="0"/>
          </a:p>
          <a:p>
            <a:pPr lvl="1"/>
            <a:r>
              <a:rPr lang="en-US" dirty="0" smtClean="0"/>
              <a:t>2013 - eBay </a:t>
            </a:r>
            <a:r>
              <a:rPr lang="en-US" dirty="0"/>
              <a:t>has two systems in </a:t>
            </a:r>
            <a:r>
              <a:rPr lang="en-US" dirty="0" smtClean="0"/>
              <a:t>place.</a:t>
            </a:r>
          </a:p>
          <a:p>
            <a:pPr lvl="2"/>
            <a:r>
              <a:rPr lang="en-US" dirty="0" smtClean="0"/>
              <a:t>Its </a:t>
            </a:r>
            <a:r>
              <a:rPr lang="en-US" dirty="0"/>
              <a:t>primary data warehouse is 9.2 </a:t>
            </a:r>
            <a:r>
              <a:rPr lang="en-US" dirty="0" err="1"/>
              <a:t>petabyes</a:t>
            </a:r>
            <a:r>
              <a:rPr lang="en-US" dirty="0"/>
              <a:t>; </a:t>
            </a:r>
            <a:endParaRPr lang="en-US" dirty="0" smtClean="0"/>
          </a:p>
          <a:p>
            <a:pPr lvl="2"/>
            <a:r>
              <a:rPr lang="en-US" dirty="0" smtClean="0"/>
              <a:t>its </a:t>
            </a:r>
            <a:r>
              <a:rPr lang="en-US" dirty="0"/>
              <a:t>“singularity system” that stores web clicks and other “big” data is more than 40 petabytes. It has a single table that’s 1 trillion rows</a:t>
            </a:r>
            <a:r>
              <a:rPr lang="en-US" dirty="0" smtClean="0"/>
              <a:t>.</a:t>
            </a:r>
          </a:p>
          <a:p>
            <a:pPr lvl="2"/>
            <a:endParaRPr lang="en-US" dirty="0" smtClean="0"/>
          </a:p>
          <a:p>
            <a:pPr lvl="1"/>
            <a:r>
              <a:rPr lang="en-US" dirty="0" smtClean="0"/>
              <a:t>DBMS must support very large databases (VLDBs)</a:t>
            </a:r>
          </a:p>
        </p:txBody>
      </p:sp>
      <p:sp>
        <p:nvSpPr>
          <p:cNvPr id="28675" name="Slide Number Placeholder 4"/>
          <p:cNvSpPr>
            <a:spLocks noGrp="1"/>
          </p:cNvSpPr>
          <p:nvPr>
            <p:ph type="sldNum" sz="quarter" idx="12"/>
          </p:nvPr>
        </p:nvSpPr>
        <p:spPr/>
        <p:txBody>
          <a:bodyPr/>
          <a:lstStyle/>
          <a:p>
            <a:pPr>
              <a:defRPr/>
            </a:pPr>
            <a:fld id="{DCA75A8C-6E34-4AA8-9DA9-7BEBDADEAB26}" type="slidenum">
              <a:rPr lang="en-US" smtClean="0"/>
              <a:pPr>
                <a:defRPr/>
              </a:pPr>
              <a:t>5</a:t>
            </a:fld>
            <a:endParaRPr lang="en-US" dirty="0"/>
          </a:p>
        </p:txBody>
      </p:sp>
    </p:spTree>
    <p:extLst>
      <p:ext uri="{BB962C8B-B14F-4D97-AF65-F5344CB8AC3E}">
        <p14:creationId xmlns:p14="http://schemas.microsoft.com/office/powerpoint/2010/main" val="2785924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mtClean="0"/>
              <a:t>Decision Support</a:t>
            </a:r>
            <a:br>
              <a:rPr lang="en-US" smtClean="0"/>
            </a:br>
            <a:r>
              <a:rPr lang="en-US" smtClean="0"/>
              <a:t>Database Requirements (cont’d.)</a:t>
            </a:r>
          </a:p>
        </p:txBody>
      </p:sp>
      <p:sp>
        <p:nvSpPr>
          <p:cNvPr id="17411" name="Rectangle 3"/>
          <p:cNvSpPr>
            <a:spLocks noGrp="1" noChangeArrowheads="1"/>
          </p:cNvSpPr>
          <p:nvPr>
            <p:ph idx="1"/>
          </p:nvPr>
        </p:nvSpPr>
        <p:spPr/>
        <p:txBody>
          <a:bodyPr/>
          <a:lstStyle/>
          <a:p>
            <a:r>
              <a:rPr lang="en-US" smtClean="0"/>
              <a:t>Database schema</a:t>
            </a:r>
          </a:p>
          <a:p>
            <a:pPr lvl="1"/>
            <a:r>
              <a:rPr lang="en-US" smtClean="0"/>
              <a:t>Complex data representations</a:t>
            </a:r>
          </a:p>
          <a:p>
            <a:pPr lvl="1"/>
            <a:r>
              <a:rPr lang="en-US" smtClean="0"/>
              <a:t>Aggregated and summarized data</a:t>
            </a:r>
          </a:p>
          <a:p>
            <a:pPr lvl="1"/>
            <a:r>
              <a:rPr lang="en-US" smtClean="0"/>
              <a:t>Queries extract multidimensional time slices</a:t>
            </a:r>
          </a:p>
          <a:p>
            <a:r>
              <a:rPr lang="en-US" smtClean="0"/>
              <a:t>Data extraction and filtering</a:t>
            </a:r>
          </a:p>
          <a:p>
            <a:pPr lvl="1"/>
            <a:r>
              <a:rPr lang="en-US" smtClean="0"/>
              <a:t>Supports different data sources</a:t>
            </a:r>
          </a:p>
          <a:p>
            <a:pPr lvl="2"/>
            <a:r>
              <a:rPr lang="en-US" smtClean="0"/>
              <a:t>Flat files</a:t>
            </a:r>
          </a:p>
          <a:p>
            <a:pPr lvl="2"/>
            <a:r>
              <a:rPr lang="en-US" smtClean="0"/>
              <a:t>Hierarchical, network, and relational databases</a:t>
            </a:r>
          </a:p>
          <a:p>
            <a:pPr lvl="2"/>
            <a:r>
              <a:rPr lang="en-US" smtClean="0"/>
              <a:t>Multiple vendors</a:t>
            </a:r>
          </a:p>
          <a:p>
            <a:pPr lvl="1"/>
            <a:r>
              <a:rPr lang="en-US" smtClean="0"/>
              <a:t>Checking for inconsistent data</a:t>
            </a:r>
          </a:p>
        </p:txBody>
      </p:sp>
      <p:sp>
        <p:nvSpPr>
          <p:cNvPr id="27651" name="Slide Number Placeholder 4"/>
          <p:cNvSpPr>
            <a:spLocks noGrp="1"/>
          </p:cNvSpPr>
          <p:nvPr>
            <p:ph type="sldNum" sz="quarter" idx="12"/>
          </p:nvPr>
        </p:nvSpPr>
        <p:spPr/>
        <p:txBody>
          <a:bodyPr/>
          <a:lstStyle/>
          <a:p>
            <a:pPr>
              <a:defRPr/>
            </a:pPr>
            <a:fld id="{B599A5ED-990D-456B-8C5D-075338099848}" type="slidenum">
              <a:rPr lang="en-US" smtClean="0"/>
              <a:pPr>
                <a:defRPr/>
              </a:pPr>
              <a:t>6</a:t>
            </a:fld>
            <a:endParaRPr lang="en-US" dirty="0"/>
          </a:p>
        </p:txBody>
      </p:sp>
    </p:spTree>
    <p:extLst>
      <p:ext uri="{BB962C8B-B14F-4D97-AF65-F5344CB8AC3E}">
        <p14:creationId xmlns:p14="http://schemas.microsoft.com/office/powerpoint/2010/main" val="1287143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uFillTx/>
              </a:rPr>
              <a:t>Star Schemas</a:t>
            </a:r>
          </a:p>
        </p:txBody>
      </p:sp>
      <p:sp>
        <p:nvSpPr>
          <p:cNvPr id="23555" name="Rectangle 3"/>
          <p:cNvSpPr>
            <a:spLocks noGrp="1" noChangeArrowheads="1"/>
          </p:cNvSpPr>
          <p:nvPr>
            <p:ph idx="1"/>
          </p:nvPr>
        </p:nvSpPr>
        <p:spPr/>
        <p:txBody>
          <a:bodyPr>
            <a:normAutofit/>
          </a:bodyPr>
          <a:lstStyle/>
          <a:p>
            <a:r>
              <a:rPr lang="en-US">
                <a:uFillTx/>
              </a:rPr>
              <a:t>Data-modeling technique</a:t>
            </a:r>
          </a:p>
          <a:p>
            <a:pPr lvl="1"/>
            <a:r>
              <a:rPr lang="en-US">
                <a:uFillTx/>
              </a:rPr>
              <a:t>Maps multidimensional decision support data into relational database</a:t>
            </a:r>
          </a:p>
          <a:p>
            <a:r>
              <a:rPr lang="en-US">
                <a:uFillTx/>
              </a:rPr>
              <a:t>Creates near equivalent of multidimensional database schema from relational data</a:t>
            </a:r>
          </a:p>
          <a:p>
            <a:r>
              <a:rPr lang="en-US">
                <a:uFillTx/>
              </a:rPr>
              <a:t>Easily implemented model for multidimensional data analysis while preserving relational structures</a:t>
            </a:r>
          </a:p>
          <a:p>
            <a:r>
              <a:rPr lang="en-US">
                <a:uFillTx/>
              </a:rPr>
              <a:t>Four components: facts, dimensions, attributes, and attribute hierarchies</a:t>
            </a:r>
          </a:p>
        </p:txBody>
      </p:sp>
      <p:sp>
        <p:nvSpPr>
          <p:cNvPr id="3" name="Slide Number Placeholder 4"/>
          <p:cNvSpPr>
            <a:spLocks noGrp="1"/>
          </p:cNvSpPr>
          <p:nvPr>
            <p:ph type="sldNum" sz="quarter" idx="12"/>
          </p:nvPr>
        </p:nvSpPr>
        <p:spPr/>
        <p:txBody>
          <a:bodyPr/>
          <a:lstStyle/>
          <a:p>
            <a:pPr>
              <a:defRPr>
                <a:uFillTx/>
              </a:defRPr>
            </a:pPr>
            <a:fld id="{F0DA2358-72FA-424C-B051-3C91D3355328}" type="slidenum">
              <a:rPr lang="en-US" smtClean="0">
                <a:uFillTx/>
              </a:rPr>
              <a:pPr>
                <a:defRPr>
                  <a:uFillTx/>
                </a:defRPr>
              </a:pPr>
              <a:t>7</a:t>
            </a:fld>
            <a:endParaRPr lang="en-US" dirty="0">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uFillTx/>
              </a:rPr>
              <a:t>Facts</a:t>
            </a:r>
          </a:p>
        </p:txBody>
      </p:sp>
      <p:sp>
        <p:nvSpPr>
          <p:cNvPr id="24579" name="Rectangle 3"/>
          <p:cNvSpPr>
            <a:spLocks noGrp="1" noChangeArrowheads="1"/>
          </p:cNvSpPr>
          <p:nvPr>
            <p:ph idx="1"/>
          </p:nvPr>
        </p:nvSpPr>
        <p:spPr/>
        <p:txBody>
          <a:bodyPr/>
          <a:lstStyle/>
          <a:p>
            <a:r>
              <a:rPr lang="en-US">
                <a:uFillTx/>
              </a:rPr>
              <a:t>Numeric measurements that represent specific business aspect or activity</a:t>
            </a:r>
          </a:p>
          <a:p>
            <a:pPr lvl="1"/>
            <a:r>
              <a:rPr lang="en-US">
                <a:uFillTx/>
              </a:rPr>
              <a:t>Normally stored in fact table that is center of star schema</a:t>
            </a:r>
          </a:p>
          <a:p>
            <a:r>
              <a:rPr lang="en-US">
                <a:uFillTx/>
              </a:rPr>
              <a:t>Fact table contains facts linked through their dimensions </a:t>
            </a:r>
          </a:p>
          <a:p>
            <a:r>
              <a:rPr lang="en-US">
                <a:uFillTx/>
              </a:rPr>
              <a:t>Metrics are facts computed at run time</a:t>
            </a:r>
          </a:p>
          <a:p>
            <a:endParaRPr lang="en-US">
              <a:uFillTx/>
            </a:endParaRPr>
          </a:p>
        </p:txBody>
      </p:sp>
      <p:sp>
        <p:nvSpPr>
          <p:cNvPr id="3" name="Slide Number Placeholder 4"/>
          <p:cNvSpPr>
            <a:spLocks noGrp="1"/>
          </p:cNvSpPr>
          <p:nvPr>
            <p:ph type="sldNum" sz="quarter" idx="12"/>
          </p:nvPr>
        </p:nvSpPr>
        <p:spPr/>
        <p:txBody>
          <a:bodyPr/>
          <a:lstStyle/>
          <a:p>
            <a:pPr>
              <a:defRPr>
                <a:uFillTx/>
              </a:defRPr>
            </a:pPr>
            <a:fld id="{EE9C96BB-9654-486D-B85E-8B75B17D8420}" type="slidenum">
              <a:rPr lang="en-US" smtClean="0">
                <a:uFillTx/>
              </a:rPr>
              <a:pPr>
                <a:defRPr>
                  <a:uFillTx/>
                </a:defRPr>
              </a:pPr>
              <a:t>8</a:t>
            </a:fld>
            <a:endParaRPr lang="en-US" dirty="0">
              <a:uFillTx/>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uFillTx/>
              </a:rPr>
              <a:t>Dimensions</a:t>
            </a:r>
          </a:p>
        </p:txBody>
      </p:sp>
      <p:sp>
        <p:nvSpPr>
          <p:cNvPr id="25603" name="Rectangle 3"/>
          <p:cNvSpPr>
            <a:spLocks noGrp="1" noChangeArrowheads="1"/>
          </p:cNvSpPr>
          <p:nvPr>
            <p:ph idx="1"/>
          </p:nvPr>
        </p:nvSpPr>
        <p:spPr/>
        <p:txBody>
          <a:bodyPr/>
          <a:lstStyle/>
          <a:p>
            <a:r>
              <a:rPr lang="en-US">
                <a:uFillTx/>
              </a:rPr>
              <a:t>Qualifying characteristics provide additional perspectives to a given fact</a:t>
            </a:r>
          </a:p>
          <a:p>
            <a:r>
              <a:rPr lang="en-US">
                <a:uFillTx/>
              </a:rPr>
              <a:t>Decision support data almost always viewed in relation to other data</a:t>
            </a:r>
          </a:p>
          <a:p>
            <a:r>
              <a:rPr lang="en-US">
                <a:uFillTx/>
              </a:rPr>
              <a:t>Study facts via dimensions</a:t>
            </a:r>
          </a:p>
          <a:p>
            <a:r>
              <a:rPr lang="en-US">
                <a:uFillTx/>
              </a:rPr>
              <a:t>Dimensions stored in dimension tables</a:t>
            </a:r>
          </a:p>
        </p:txBody>
      </p:sp>
      <p:sp>
        <p:nvSpPr>
          <p:cNvPr id="3" name="Slide Number Placeholder 4"/>
          <p:cNvSpPr>
            <a:spLocks noGrp="1"/>
          </p:cNvSpPr>
          <p:nvPr>
            <p:ph type="sldNum" sz="quarter" idx="12"/>
          </p:nvPr>
        </p:nvSpPr>
        <p:spPr/>
        <p:txBody>
          <a:bodyPr/>
          <a:lstStyle/>
          <a:p>
            <a:pPr>
              <a:defRPr>
                <a:uFillTx/>
              </a:defRPr>
            </a:pPr>
            <a:fld id="{2D84D37E-9886-45D1-8C5A-D06AFCCF3BF0}" type="slidenum">
              <a:rPr lang="en-US" smtClean="0">
                <a:uFillTx/>
              </a:rPr>
              <a:pPr>
                <a:defRPr>
                  <a:uFillTx/>
                </a:defRPr>
              </a:pPr>
              <a:t>9</a:t>
            </a:fld>
            <a:endParaRPr lang="en-US" dirty="0">
              <a:uFillTx/>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156</TotalTime>
  <Words>2116</Words>
  <Application>Microsoft Office PowerPoint</Application>
  <PresentationFormat>On-screen Show (4:3)</PresentationFormat>
  <Paragraphs>381</Paragraphs>
  <Slides>47</Slides>
  <Notes>28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MS Gothic</vt:lpstr>
      <vt:lpstr>ＭＳ Ｐゴシック</vt:lpstr>
      <vt:lpstr>Arial</vt:lpstr>
      <vt:lpstr>Arial Narrow</vt:lpstr>
      <vt:lpstr>Calibri</vt:lpstr>
      <vt:lpstr>Cambria</vt:lpstr>
      <vt:lpstr>Microsoft Sans Serif</vt:lpstr>
      <vt:lpstr>Monotype Sorts</vt:lpstr>
      <vt:lpstr>Symbol</vt:lpstr>
      <vt:lpstr>Times New Roman</vt:lpstr>
      <vt:lpstr>Trebuchet MS</vt:lpstr>
      <vt:lpstr>Wingdings</vt:lpstr>
      <vt:lpstr>Wingdings 3</vt:lpstr>
      <vt:lpstr>Facet</vt:lpstr>
      <vt:lpstr>REVISION LECTURE</vt:lpstr>
      <vt:lpstr>TOPICS</vt:lpstr>
      <vt:lpstr>    Data Warehouse </vt:lpstr>
      <vt:lpstr>Business Intelligence Benefits</vt:lpstr>
      <vt:lpstr>Decision Support Database Requirements (cont’d.)</vt:lpstr>
      <vt:lpstr>Decision Support Database Requirements (cont’d.)</vt:lpstr>
      <vt:lpstr>Star Schemas</vt:lpstr>
      <vt:lpstr>Facts</vt:lpstr>
      <vt:lpstr>Dimensions</vt:lpstr>
      <vt:lpstr>Attributes</vt:lpstr>
      <vt:lpstr>PowerPoint Presentation</vt:lpstr>
      <vt:lpstr>Online Analytical Processing </vt:lpstr>
      <vt:lpstr>OLAP Architecture</vt:lpstr>
      <vt:lpstr>PowerPoint Presentation</vt:lpstr>
      <vt:lpstr>Multidimensional OLAP</vt:lpstr>
      <vt:lpstr>Multidimensional OLAP</vt:lpstr>
      <vt:lpstr>PowerPoint Presentation</vt:lpstr>
      <vt:lpstr>Data Mining </vt:lpstr>
      <vt:lpstr>PowerPoint Presentation</vt:lpstr>
      <vt:lpstr>Data mining techniques</vt:lpstr>
      <vt:lpstr>Clustering:</vt:lpstr>
      <vt:lpstr>Classification:</vt:lpstr>
      <vt:lpstr>Association Rules</vt:lpstr>
      <vt:lpstr>DISTRIBUTEd DATABASE SYSTEMS</vt:lpstr>
      <vt:lpstr>What do we mean by distributed?</vt:lpstr>
      <vt:lpstr>Distributed Database</vt:lpstr>
      <vt:lpstr>Components of a dds</vt:lpstr>
      <vt:lpstr>Data Fragmentation</vt:lpstr>
      <vt:lpstr>Horizontal Fragmentation</vt:lpstr>
      <vt:lpstr>Derived Horizontal Fragmentation</vt:lpstr>
      <vt:lpstr>Vertical Fragmentation</vt:lpstr>
      <vt:lpstr>Big Data</vt:lpstr>
      <vt:lpstr>The Social Layer in an Instrumented Interconnected World</vt:lpstr>
      <vt:lpstr>PowerPoint Presentation</vt:lpstr>
      <vt:lpstr>PowerPoint Presentation</vt:lpstr>
      <vt:lpstr>PowerPoint Presentation</vt:lpstr>
      <vt:lpstr>PowerPoint Presentation</vt:lpstr>
      <vt:lpstr>Storing BIG DATA</vt:lpstr>
      <vt:lpstr>Core Components of Big Data Architecture</vt:lpstr>
      <vt:lpstr>Pig, Hive, and Impala in Big Data Architecture</vt:lpstr>
      <vt:lpstr>The Storage Dilemma</vt:lpstr>
      <vt:lpstr>Hadoop Distributed File System (HDFS)</vt:lpstr>
      <vt:lpstr>HDFS Blocks and Replication</vt:lpstr>
      <vt:lpstr>PowerPoint Presentation</vt:lpstr>
      <vt:lpstr>PowerPoint Presentation</vt:lpstr>
      <vt:lpstr>MapReduce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Lohfink</dc:creator>
  <cp:lastModifiedBy>Alex Lohfink</cp:lastModifiedBy>
  <cp:revision>20</cp:revision>
  <dcterms:created xsi:type="dcterms:W3CDTF">2006-08-16T00:00:00Z</dcterms:created>
  <dcterms:modified xsi:type="dcterms:W3CDTF">2018-12-10T11:26:51Z</dcterms:modified>
</cp:coreProperties>
</file>