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7" r:id="rId1"/>
    <p:sldMasterId id="2147483704" r:id="rId2"/>
  </p:sldMasterIdLst>
  <p:notesMasterIdLst>
    <p:notesMasterId r:id="rId45"/>
  </p:notesMasterIdLst>
  <p:handoutMasterIdLst>
    <p:handoutMasterId r:id="rId46"/>
  </p:handoutMasterIdLst>
  <p:sldIdLst>
    <p:sldId id="469" r:id="rId3"/>
    <p:sldId id="472" r:id="rId4"/>
    <p:sldId id="442" r:id="rId5"/>
    <p:sldId id="436" r:id="rId6"/>
    <p:sldId id="439" r:id="rId7"/>
    <p:sldId id="338" r:id="rId8"/>
    <p:sldId id="342" r:id="rId9"/>
    <p:sldId id="344" r:id="rId10"/>
    <p:sldId id="491" r:id="rId11"/>
    <p:sldId id="466" r:id="rId12"/>
    <p:sldId id="484" r:id="rId13"/>
    <p:sldId id="489" r:id="rId14"/>
    <p:sldId id="490" r:id="rId15"/>
    <p:sldId id="438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46" r:id="rId26"/>
    <p:sldId id="447" r:id="rId27"/>
    <p:sldId id="448" r:id="rId28"/>
    <p:sldId id="449" r:id="rId29"/>
    <p:sldId id="451" r:id="rId30"/>
    <p:sldId id="461" r:id="rId31"/>
    <p:sldId id="462" r:id="rId32"/>
    <p:sldId id="463" r:id="rId33"/>
    <p:sldId id="465" r:id="rId34"/>
    <p:sldId id="492" r:id="rId35"/>
    <p:sldId id="493" r:id="rId36"/>
    <p:sldId id="483" r:id="rId37"/>
    <p:sldId id="455" r:id="rId38"/>
    <p:sldId id="456" r:id="rId39"/>
    <p:sldId id="486" r:id="rId40"/>
    <p:sldId id="487" r:id="rId41"/>
    <p:sldId id="488" r:id="rId42"/>
    <p:sldId id="494" r:id="rId43"/>
    <p:sldId id="43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DFF"/>
    <a:srgbClr val="2DF3FD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4660"/>
  </p:normalViewPr>
  <p:slideViewPr>
    <p:cSldViewPr>
      <p:cViewPr varScale="1">
        <p:scale>
          <a:sx n="110" d="100"/>
          <a:sy n="110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F55F559-9D40-440F-A9FD-68FEF573F3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6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E701A11-65E3-4B23-B7FC-4EF88D5C0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3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8098B-61A9-49F1-B0E1-2206AAB43458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0807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7DDE3-1722-454B-BFDE-6AC44A98B1B8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410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93A81-5A92-4A38-B9BE-F1618BAAE0F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863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6794B-77ED-419B-A130-D49CECB3A3A7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051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51678-7970-42EE-9116-3E24C5D80D89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482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11DB1-C174-4C2F-8090-6AB76CBC8B1D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0457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9FBA9-A952-475B-8395-016B99E8C8C8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2262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E1233-695A-40D7-B3A8-7ED684073E97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372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A0B84-771B-44EC-A316-0CB25E80A660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60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D2643-8A91-46A1-A597-2D5F2C3ECDC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8259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46212-1197-48E0-B6FE-B3E907C88A1A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513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27B13-3FB1-4711-893D-E941E65E60C4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7952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A7DCC-4181-4997-8CD7-DB629B2147D8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9649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19B07-AAB9-40EB-8A67-DE52296AD103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4866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16895-C04E-49FB-96FB-F120E44DB6E3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1174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46347-B7A8-4B5F-91CC-EC51BFF4351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280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A59388-7647-4965-89E2-6B7DA127E783}" type="slidenum">
              <a:rPr lang="en-US"/>
              <a:pPr/>
              <a:t>29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952A975-AE7E-469E-939E-C1B366F33ECD}" type="slidenum">
              <a:rPr lang="en-US" sz="1200">
                <a:solidFill>
                  <a:srgbClr val="000000"/>
                </a:solidFill>
                <a:ea typeface="MS Gothic" charset="0"/>
                <a:cs typeface="MS Gothic" charset="0"/>
              </a:rPr>
              <a:pPr algn="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US" sz="120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18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BD8F26-D95D-4E4F-B114-CC87CF3EED1F}" type="slidenum">
              <a:rPr lang="en-US"/>
              <a:pPr/>
              <a:t>30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63A4DE2-C32A-48DE-8210-4F0CABAFD187}" type="slidenum">
              <a:rPr lang="en-US" sz="1200">
                <a:solidFill>
                  <a:srgbClr val="000000"/>
                </a:solidFill>
                <a:ea typeface="MS Gothic" charset="0"/>
                <a:cs typeface="MS Gothic" charset="0"/>
              </a:rPr>
              <a:pPr algn="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US" sz="120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5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704015-D237-48A2-86CD-E1C3CA343DC1}" type="slidenum">
              <a:rPr lang="en-US"/>
              <a:pPr/>
              <a:t>31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B80F08-01DE-4D91-8EAA-A96B17C3F538}" type="slidenum">
              <a:rPr lang="en-US" sz="1200">
                <a:solidFill>
                  <a:srgbClr val="000000"/>
                </a:solidFill>
                <a:ea typeface="MS Gothic" charset="0"/>
                <a:cs typeface="MS Gothic" charset="0"/>
              </a:rPr>
              <a:pPr algn="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US" sz="120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0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C014B1-AB4B-4D1D-8253-913B6CAB7531}" type="slidenum">
              <a:rPr lang="en-US"/>
              <a:pPr/>
              <a:t>32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2C7E950-AB4C-4FE8-93D8-C0190FC70FB1}" type="slidenum">
              <a:rPr lang="en-US" sz="1200">
                <a:solidFill>
                  <a:srgbClr val="000000"/>
                </a:solidFill>
                <a:ea typeface="MS Gothic" charset="0"/>
                <a:cs typeface="MS Gothic" charset="0"/>
              </a:rPr>
              <a:pPr algn="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US" sz="120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72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6221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72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081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BC16C-76A1-4A98-A465-D72313D52AA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7610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D0DEF-20D1-42A9-8EB2-5CF1CBA9BEF5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2839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A7DBA-5A20-46DD-9494-DCC03CE3451F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3011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B4102-3204-4EC2-93B2-4BF5456CD557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483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E4969-15F2-41D7-A9A6-15253CD7FD52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250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BC1C0-3A2B-4ACF-A6B1-552E6BB33EEF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990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2AB43-E48E-42BB-AC5F-1E6743C09796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848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72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265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72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221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8572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34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8EAF4865-FFAB-4A42-9AA6-41FC2F6A72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140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4965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663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5107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516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9A4AB-0311-4F41-9479-F5F24ADCED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25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5BF32-989F-47B4-BD9C-495EA1EB2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0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8EAF4865-FFAB-4A42-9AA6-41FC2F6A72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5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6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B04793E-7AEC-4066-A125-FFC05BD9D2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5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71A8592-FB9F-4AB3-8207-DC80441197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45DF73C-2B82-4BEA-8ABF-C96415DA1A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15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1B580-2101-44FA-A1A4-C4A04A9D6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26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6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48CB0-4A9E-4028-8925-74E5DA2571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2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747A9C7-9B45-470F-8589-8299E58726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8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14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97151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1078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9475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B04793E-7AEC-4066-A125-FFC05BD9D2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2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5862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9A4AB-0311-4F41-9479-F5F24ADCED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1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5BF32-989F-47B4-BD9C-495EA1EB2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1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71A8592-FB9F-4AB3-8207-DC80441197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45DF73C-2B82-4BEA-8ABF-C96415DA1A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6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1B580-2101-44FA-A1A4-C4A04A9D6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3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48CB0-4A9E-4028-8925-74E5DA2571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747A9C7-9B45-470F-8589-8299E58726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Database Systems, 10th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D76B03A-39F5-4852-BA09-F11EC5F2D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293071" y="2787785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IS3S662 </a:t>
            </a:r>
            <a:br>
              <a:rPr lang="en-US" i="1" dirty="0" smtClean="0"/>
            </a:br>
            <a:r>
              <a:rPr lang="en-US" i="1" dirty="0" smtClean="0"/>
              <a:t>Data Warehouse and Data Mining</a:t>
            </a:r>
            <a:r>
              <a:rPr lang="en-US" i="1" dirty="0"/>
              <a:t/>
            </a:r>
            <a:br>
              <a:rPr lang="en-US" i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5697304"/>
            <a:ext cx="2362200" cy="1126283"/>
          </a:xfrm>
        </p:spPr>
        <p:txBody>
          <a:bodyPr/>
          <a:lstStyle/>
          <a:p>
            <a:r>
              <a:rPr lang="en-GB" dirty="0" smtClean="0"/>
              <a:t>DR ALEX LOHFINK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7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8" descr="DS3-Figure 30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781800" cy="4594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457200"/>
            <a:ext cx="561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Architecture of a Data Warehouse and its Data Flows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 descr="Text description of dwhsg013.gif foll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150189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362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rmAutofit/>
          </a:bodyPr>
          <a:lstStyle/>
          <a:p>
            <a:pPr algn="just">
              <a:defRPr/>
            </a:pPr>
            <a:r>
              <a:rPr lang="en-GB">
                <a:latin typeface="Palatino Linotype" pitchFamily="18" charset="0"/>
              </a:rPr>
              <a:t>Data Warehouse Information Flows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67866" tIns="33338" rIns="67866" bIns="33338" rtlCol="0">
            <a:normAutofit/>
          </a:bodyPr>
          <a:lstStyle/>
          <a:p>
            <a:pPr eaLnBrk="1" hangingPunct="1"/>
            <a:r>
              <a:rPr lang="en-GB" altLang="en-US" smtClean="0">
                <a:latin typeface="Palatino Linotype" pitchFamily="18" charset="0"/>
              </a:rPr>
              <a:t>Inflow - Processes associated with the extraction, cleansing, and loading of the data from the source systems into the data warehouse.</a:t>
            </a:r>
          </a:p>
          <a:p>
            <a:pPr lvl="1" eaLnBrk="1" hangingPunct="1"/>
            <a:endParaRPr lang="en-GB" altLang="en-US" b="1" smtClean="0">
              <a:latin typeface="Palatino Linotype" pitchFamily="18" charset="0"/>
            </a:endParaRPr>
          </a:p>
          <a:p>
            <a:pPr eaLnBrk="1" hangingPunct="1"/>
            <a:r>
              <a:rPr lang="en-GB" altLang="en-US" smtClean="0">
                <a:latin typeface="Palatino Linotype" pitchFamily="18" charset="0"/>
              </a:rPr>
              <a:t>Upflow - Processes associated with adding value to the data in the warehouse through summarizing, packaging, and distribution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389324800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rmAutofit/>
          </a:bodyPr>
          <a:lstStyle/>
          <a:p>
            <a:pPr algn="just">
              <a:defRPr/>
            </a:pPr>
            <a:r>
              <a:rPr lang="en-GB">
                <a:latin typeface="Palatino Linotype" pitchFamily="18" charset="0"/>
              </a:rPr>
              <a:t>Data Warehouse Information Flows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804987" y="2000250"/>
            <a:ext cx="5795963" cy="3086100"/>
          </a:xfrm>
        </p:spPr>
        <p:txBody>
          <a:bodyPr vert="horz" lIns="67866" tIns="33338" rIns="67866" bIns="33338" rtlCol="0">
            <a:normAutofit/>
          </a:bodyPr>
          <a:lstStyle/>
          <a:p>
            <a:pPr eaLnBrk="1" hangingPunct="1"/>
            <a:r>
              <a:rPr lang="en-GB" altLang="en-US" smtClean="0">
                <a:latin typeface="Palatino Linotype" pitchFamily="18" charset="0"/>
              </a:rPr>
              <a:t>Downflow - Processes associated with archiving and backing-up/recovery of data in the warehouse.</a:t>
            </a:r>
          </a:p>
          <a:p>
            <a:pPr lvl="1" eaLnBrk="1" hangingPunct="1"/>
            <a:endParaRPr lang="en-GB" altLang="en-US" b="1" smtClean="0">
              <a:latin typeface="Palatino Linotype" pitchFamily="18" charset="0"/>
            </a:endParaRPr>
          </a:p>
          <a:p>
            <a:pPr eaLnBrk="1" hangingPunct="1"/>
            <a:r>
              <a:rPr lang="en-GB" altLang="en-US" smtClean="0">
                <a:latin typeface="Palatino Linotype" pitchFamily="18" charset="0"/>
              </a:rPr>
              <a:t>Outflow - Processes associated with making the data available to the end-users. </a:t>
            </a:r>
          </a:p>
          <a:p>
            <a:pPr lvl="1" eaLnBrk="1" hangingPunct="1"/>
            <a:endParaRPr lang="en-GB" altLang="en-US" b="1" smtClean="0">
              <a:latin typeface="Palatino Linotype" pitchFamily="18" charset="0"/>
            </a:endParaRPr>
          </a:p>
          <a:p>
            <a:pPr eaLnBrk="1" hangingPunct="1"/>
            <a:r>
              <a:rPr lang="en-GB" altLang="en-US" smtClean="0">
                <a:latin typeface="Palatino Linotype" pitchFamily="18" charset="0"/>
              </a:rPr>
              <a:t>Metaflow - Processes associated with the management of the metadata</a:t>
            </a:r>
            <a:r>
              <a:rPr lang="en-GB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5524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Fig13-04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81534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270B5-4453-420E-AF8B-077603803DF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Analytical Processing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main characteristics:</a:t>
            </a:r>
          </a:p>
          <a:p>
            <a:pPr lvl="1"/>
            <a:r>
              <a:rPr lang="en-US" smtClean="0"/>
              <a:t>Multidimensional data analysis techniques</a:t>
            </a:r>
          </a:p>
          <a:p>
            <a:pPr lvl="1"/>
            <a:r>
              <a:rPr lang="en-US" smtClean="0"/>
              <a:t>Advanced database support</a:t>
            </a:r>
          </a:p>
          <a:p>
            <a:pPr lvl="1"/>
            <a:r>
              <a:rPr lang="en-US" smtClean="0"/>
              <a:t>Easy-to-use end-user interfaces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66382-96CC-49D3-8C17-65BF4384BF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Data Analysis Techniques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is processed and viewed as part of a multidimensional structure</a:t>
            </a:r>
          </a:p>
          <a:p>
            <a:r>
              <a:rPr lang="en-US" dirty="0" smtClean="0"/>
              <a:t>Augmented by the following functions:</a:t>
            </a:r>
          </a:p>
          <a:p>
            <a:pPr lvl="1"/>
            <a:r>
              <a:rPr lang="en-US" dirty="0" smtClean="0"/>
              <a:t>Advanced data presentation functions</a:t>
            </a:r>
          </a:p>
          <a:p>
            <a:pPr lvl="1"/>
            <a:r>
              <a:rPr lang="en-US" dirty="0" smtClean="0"/>
              <a:t>Advanced data aggregation, consolidation, and classification functions</a:t>
            </a:r>
          </a:p>
          <a:p>
            <a:pPr lvl="1"/>
            <a:r>
              <a:rPr lang="en-US" dirty="0" smtClean="0"/>
              <a:t>Advanced computational functions</a:t>
            </a:r>
          </a:p>
          <a:p>
            <a:pPr lvl="1"/>
            <a:r>
              <a:rPr lang="en-US" dirty="0" smtClean="0"/>
              <a:t>Advanced data modeling functions</a:t>
            </a:r>
          </a:p>
          <a:p>
            <a:endParaRPr lang="en-US" dirty="0" smtClean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849AA-008F-4394-9945-9AF2E040A5C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OLAP Architecture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main architectural components:</a:t>
            </a:r>
          </a:p>
          <a:p>
            <a:pPr lvl="1"/>
            <a:r>
              <a:rPr lang="en-US" smtClean="0"/>
              <a:t>Graphical user interface (GUI)</a:t>
            </a:r>
          </a:p>
          <a:p>
            <a:pPr lvl="1"/>
            <a:r>
              <a:rPr lang="en-US" smtClean="0"/>
              <a:t>Analytical processing logic</a:t>
            </a:r>
          </a:p>
          <a:p>
            <a:pPr lvl="1"/>
            <a:r>
              <a:rPr lang="en-US" smtClean="0"/>
              <a:t>Data-processing logic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C9830-4BF7-4577-9470-AAD299F13D9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OLAP Architecture (cont’d.)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Designed to use both operational and data warehouse data</a:t>
            </a:r>
          </a:p>
          <a:p>
            <a:r>
              <a:rPr lang="en-US" smtClean="0"/>
              <a:t>In most implementations, data warehouse and OLAP are interrelated and complementary</a:t>
            </a:r>
          </a:p>
          <a:p>
            <a:r>
              <a:rPr lang="en-US" smtClean="0"/>
              <a:t>OLAP systems merge data warehouse and data mart approaches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D3C52-FC35-44F8-BFF8-130460144C9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 descr="Fig13-09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457200"/>
            <a:ext cx="7129462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8F9F8-01CE-4855-A516-C6CC8516B4E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DATA WAREHOUSE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OLAP MOLAP AND ROLAP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STAR, SNOWFLAKE, STAR CONSTELLATION SCHEMAS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DATA MINING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i="1" dirty="0"/>
              <a:t>Clustering</a:t>
            </a:r>
            <a:endParaRPr lang="en-GB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GB" i="1" dirty="0" smtClean="0"/>
              <a:t>Classification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i="1" dirty="0" smtClean="0"/>
              <a:t>Association </a:t>
            </a:r>
            <a:r>
              <a:rPr lang="en-GB" i="1" dirty="0"/>
              <a:t>rule mining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OLAP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online analytical processing (ROLAP) provides the following extensions:</a:t>
            </a:r>
          </a:p>
          <a:p>
            <a:pPr lvl="1"/>
            <a:r>
              <a:rPr lang="en-US" dirty="0" smtClean="0"/>
              <a:t>Multidimensional data schema support within the RDBMS</a:t>
            </a:r>
          </a:p>
          <a:p>
            <a:pPr lvl="1"/>
            <a:r>
              <a:rPr lang="en-US" dirty="0" smtClean="0"/>
              <a:t>Data access language and query performance optimized for multidimensional data</a:t>
            </a:r>
          </a:p>
          <a:p>
            <a:pPr lvl="1"/>
            <a:r>
              <a:rPr lang="en-US" dirty="0" smtClean="0"/>
              <a:t>Support for very large databases (VLDBs)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3B582-A459-48D5-92E3-A8413496915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1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OLAP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Multidimensional online analytical processing (MOLAP) extends OLAP functionality to multidimensional database management systems (MDBMSs)</a:t>
            </a:r>
          </a:p>
          <a:p>
            <a:pPr lvl="1"/>
            <a:r>
              <a:rPr lang="en-US" smtClean="0"/>
              <a:t>MDBMS end users visualize stored data as a 3D data cube</a:t>
            </a:r>
          </a:p>
          <a:p>
            <a:pPr lvl="1"/>
            <a:r>
              <a:rPr lang="en-US" smtClean="0"/>
              <a:t>Data cubes can grow to </a:t>
            </a:r>
            <a:r>
              <a:rPr lang="en-US" i="1" smtClean="0"/>
              <a:t>n</a:t>
            </a:r>
            <a:r>
              <a:rPr lang="en-US" smtClean="0"/>
              <a:t> dimensions, becoming hypercubes</a:t>
            </a:r>
          </a:p>
          <a:p>
            <a:pPr lvl="1"/>
            <a:r>
              <a:rPr lang="en-US" smtClean="0"/>
              <a:t>To speed access, data cubes are held in memory in a cube cache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7BC83-A9E0-4DCF-903C-5560343FC6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5562600" cy="4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ig13-11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797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2C0CA-B54A-4FAB-B290-E8D0511B756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 Schemas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Data-modeling technique</a:t>
            </a:r>
          </a:p>
          <a:p>
            <a:pPr lvl="1"/>
            <a:r>
              <a:rPr lang="en-US" smtClean="0"/>
              <a:t>Maps multidimensional decision support data into relational database</a:t>
            </a:r>
          </a:p>
          <a:p>
            <a:r>
              <a:rPr lang="en-US" smtClean="0"/>
              <a:t>Creates near equivalent of multidimensional database schema from relational data</a:t>
            </a:r>
          </a:p>
          <a:p>
            <a:r>
              <a:rPr lang="en-US" smtClean="0"/>
              <a:t>Easily implemented model for multidimensional data analysis while preserving relational structures</a:t>
            </a:r>
          </a:p>
          <a:p>
            <a:r>
              <a:rPr lang="en-US" smtClean="0"/>
              <a:t>Four components: facts, dimensions, attributes, and attribute hierarchies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A2358-72FA-424C-B051-3C91D33553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Numeric measurements that represent specific business aspect or activity</a:t>
            </a:r>
          </a:p>
          <a:p>
            <a:pPr lvl="1"/>
            <a:r>
              <a:rPr lang="en-US" smtClean="0"/>
              <a:t>Normally stored in fact table that is center of star schema</a:t>
            </a:r>
          </a:p>
          <a:p>
            <a:r>
              <a:rPr lang="en-US" smtClean="0"/>
              <a:t>Fact table contains facts linked through their dimensions </a:t>
            </a:r>
          </a:p>
          <a:p>
            <a:r>
              <a:rPr lang="en-US" smtClean="0"/>
              <a:t>Metrics are facts computed at run time</a:t>
            </a:r>
          </a:p>
          <a:p>
            <a:endParaRPr lang="en-US" smtClean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C96BB-9654-486D-B85E-8B75B17D84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Qualifying characteristics provide additional perspectives to a given fact</a:t>
            </a:r>
          </a:p>
          <a:p>
            <a:r>
              <a:rPr lang="en-US" smtClean="0"/>
              <a:t>Decision support data almost always viewed in relation to other data</a:t>
            </a:r>
          </a:p>
          <a:p>
            <a:r>
              <a:rPr lang="en-US" smtClean="0"/>
              <a:t>Study facts via dimensions</a:t>
            </a:r>
          </a:p>
          <a:p>
            <a:r>
              <a:rPr lang="en-US" smtClean="0"/>
              <a:t>Dimensions stored in dimension tables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4D37E-9886-45D1-8C5A-D06AFCCF3BF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to search, filter, and classify facts</a:t>
            </a:r>
          </a:p>
          <a:p>
            <a:r>
              <a:rPr lang="en-US" smtClean="0"/>
              <a:t>Dimensions provide descriptions of facts through their attributes</a:t>
            </a:r>
          </a:p>
          <a:p>
            <a:r>
              <a:rPr lang="en-US" smtClean="0"/>
              <a:t>No mathematical limit to the number of dimensions</a:t>
            </a:r>
          </a:p>
          <a:p>
            <a:r>
              <a:rPr lang="en-US" smtClean="0"/>
              <a:t>Slice and dice: focus on slices of the data cube for more detailed analysis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D8021-BA06-43D1-8C9C-EE060A3343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 Schema 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Facts and dimensions represented in physical tables in data warehouse database</a:t>
            </a:r>
          </a:p>
          <a:p>
            <a:r>
              <a:rPr lang="en-US" smtClean="0"/>
              <a:t>Many fact rows related to each dimension row</a:t>
            </a:r>
          </a:p>
          <a:p>
            <a:pPr lvl="1"/>
            <a:r>
              <a:rPr lang="en-US" smtClean="0"/>
              <a:t>Primary key of fact table is a composite primary key</a:t>
            </a:r>
          </a:p>
          <a:p>
            <a:pPr lvl="1"/>
            <a:r>
              <a:rPr lang="en-US" smtClean="0"/>
              <a:t>Fact table primary key formed by combining foreign keys pointing to dimension tables</a:t>
            </a:r>
          </a:p>
          <a:p>
            <a:r>
              <a:rPr lang="en-US" smtClean="0"/>
              <a:t>Dimension tables are smaller than fact tables</a:t>
            </a:r>
          </a:p>
          <a:p>
            <a:r>
              <a:rPr lang="en-US" smtClean="0"/>
              <a:t>Each dimension record is related to thousands of fact records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9789A-F957-4AEE-BD0B-0AD3EC3D78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534400" cy="138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ROLAP: Dimensional Modeling Using Relational DBMS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77724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Special schema design (dimensions): </a:t>
            </a:r>
            <a:r>
              <a:rPr lang="en-GB" sz="2400" i="1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star, snowflake</a:t>
            </a:r>
          </a:p>
          <a:p>
            <a:pPr marL="341313" indent="-341313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0000"/>
              </a:solidFill>
              <a:latin typeface="Calibri" pitchFamily="32" charset="0"/>
              <a:ea typeface="MS Gothic" charset="0"/>
              <a:cs typeface="MS Gothic" charset="0"/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Special indexes: bitmap, multi-table join</a:t>
            </a:r>
          </a:p>
          <a:p>
            <a:pPr marL="341313" indent="-341313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0000"/>
              </a:solidFill>
              <a:latin typeface="Calibri" pitchFamily="32" charset="0"/>
              <a:ea typeface="MS Gothic" charset="0"/>
              <a:cs typeface="MS Gothic" charset="0"/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Proven technology (relational model, DBMS), tend to outperform specialized MDDB especially on large data sets</a:t>
            </a:r>
          </a:p>
          <a:p>
            <a:pPr marL="341313" indent="-341313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>
              <a:solidFill>
                <a:srgbClr val="000000"/>
              </a:solidFill>
              <a:latin typeface="Calibri" pitchFamily="32" charset="0"/>
              <a:ea typeface="MS Gothic" charset="0"/>
              <a:cs typeface="MS Gothic" charset="0"/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Products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IBM DB2, Oracle, Sybase IQ, Informix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Intelligence Benefits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goal: improved decision making</a:t>
            </a:r>
          </a:p>
          <a:p>
            <a:r>
              <a:rPr lang="en-US" smtClean="0"/>
              <a:t>Other benefits</a:t>
            </a:r>
          </a:p>
          <a:p>
            <a:pPr lvl="1"/>
            <a:r>
              <a:rPr lang="en-US" smtClean="0"/>
              <a:t>Integrating architecture</a:t>
            </a:r>
          </a:p>
          <a:p>
            <a:pPr lvl="1"/>
            <a:r>
              <a:rPr lang="en-US" smtClean="0"/>
              <a:t>Common user interface for data reporting and analysis</a:t>
            </a:r>
          </a:p>
          <a:p>
            <a:pPr lvl="1"/>
            <a:r>
              <a:rPr lang="en-US" smtClean="0"/>
              <a:t>Common data repository fosters single version of company data</a:t>
            </a:r>
          </a:p>
          <a:p>
            <a:pPr lvl="1"/>
            <a:r>
              <a:rPr lang="en-US" smtClean="0"/>
              <a:t>Improved organizational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6B1C6-D0D0-441E-847D-7A1DDA002D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772400" cy="497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292100"/>
            <a:ext cx="8229600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Star Schema (in RDBMS)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8153400" cy="510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292100"/>
            <a:ext cx="8229600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Star Schema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81600" y="1219200"/>
            <a:ext cx="38100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228600" indent="-228600" eaLnBrk="1" hangingPunct="1">
              <a:lnSpc>
                <a:spcPct val="90000"/>
              </a:lnSpc>
              <a:spcBef>
                <a:spcPts val="600"/>
              </a:spcBef>
              <a:buSzPct val="75000"/>
              <a:buFont typeface="Wingdings" charset="2"/>
              <a:buChar char="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sz="1400" i="1" dirty="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A single fact table, with detail and summary data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600"/>
              </a:spcBef>
              <a:buSzPct val="75000"/>
              <a:buFont typeface="Wingdings" charset="2"/>
              <a:buChar char="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sz="1400" i="1" dirty="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Fact table primary key has only one key column per dimension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600"/>
              </a:spcBef>
              <a:buSzPct val="75000"/>
              <a:buFont typeface="Wingdings" charset="2"/>
              <a:buChar char="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sz="1400" i="1" dirty="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Each key is generated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600"/>
              </a:spcBef>
              <a:buSzPct val="75000"/>
              <a:buFont typeface="Wingdings" charset="2"/>
              <a:buChar char="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</a:pPr>
            <a:r>
              <a:rPr lang="en-GB" sz="1400" i="1" dirty="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Each dimension is a single table, highly </a:t>
            </a:r>
            <a:r>
              <a:rPr lang="en-GB" sz="1400" i="1" dirty="0" smtClean="0">
                <a:solidFill>
                  <a:srgbClr val="000000"/>
                </a:solidFill>
                <a:latin typeface="Calibri" pitchFamily="32" charset="0"/>
                <a:ea typeface="MS Gothic" charset="0"/>
                <a:cs typeface="MS Gothic" charset="0"/>
              </a:rPr>
              <a:t>de-normalised</a:t>
            </a:r>
            <a:endParaRPr lang="en-GB" sz="1400" i="1" dirty="0">
              <a:solidFill>
                <a:srgbClr val="000000"/>
              </a:solidFill>
              <a:latin typeface="Calibri" pitchFamily="32" charset="0"/>
              <a:ea typeface="MS Gothic" charset="0"/>
              <a:cs typeface="MS 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04800"/>
            <a:ext cx="5943600" cy="6172200"/>
          </a:xfrm>
          <a:prstGeom prst="rect">
            <a:avLst/>
          </a:prstGeom>
          <a:gradFill>
            <a:gsLst>
              <a:gs pos="0">
                <a:srgbClr val="D5FDFF">
                  <a:alpha val="74000"/>
                </a:srgb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</p:pic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2682875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000000"/>
                </a:solidFill>
                <a:latin typeface="Times New Roman" pitchFamily="16" charset="0"/>
                <a:ea typeface="MS Gothic" charset="0"/>
                <a:cs typeface="MS Gothic" charset="0"/>
              </a:rPr>
              <a:t>Star Schema with Sample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1D448-C806-4D11-B0C3-CC3967DAB8A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rmAutofit/>
          </a:bodyPr>
          <a:lstStyle/>
          <a:p>
            <a:pPr>
              <a:defRPr/>
            </a:pPr>
            <a:r>
              <a:rPr lang="en-GB">
                <a:latin typeface="Palatino Linotype" pitchFamily="18" charset="0"/>
              </a:rPr>
              <a:t>Data Mart</a:t>
            </a:r>
            <a:r>
              <a:rPr lang="en-GB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43050" y="2057400"/>
            <a:ext cx="6115050" cy="3086100"/>
          </a:xfrm>
        </p:spPr>
        <p:txBody>
          <a:bodyPr vert="horz" lIns="67866" tIns="33338" rIns="67866" bIns="33338" rtlCol="0">
            <a:normAutofit lnSpcReduction="10000"/>
          </a:bodyPr>
          <a:lstStyle/>
          <a:p>
            <a:pPr eaLnBrk="1" hangingPunct="1"/>
            <a:r>
              <a:rPr lang="en-GB" altLang="en-US">
                <a:latin typeface="Palatino Linotype" pitchFamily="18" charset="0"/>
              </a:rPr>
              <a:t>A subset of a data warehouse that supports the requirements of a particular department or business function.</a:t>
            </a:r>
          </a:p>
          <a:p>
            <a:pPr eaLnBrk="1" hangingPunct="1"/>
            <a:endParaRPr lang="en-GB" altLang="en-US">
              <a:latin typeface="Palatino Linotype" pitchFamily="18" charset="0"/>
            </a:endParaRPr>
          </a:p>
          <a:p>
            <a:pPr eaLnBrk="1" hangingPunct="1"/>
            <a:r>
              <a:rPr lang="en-GB" altLang="en-US">
                <a:latin typeface="Palatino Linotype" pitchFamily="18" charset="0"/>
              </a:rPr>
              <a:t>Characteristics include</a:t>
            </a:r>
          </a:p>
          <a:p>
            <a:pPr lvl="1" eaLnBrk="1" hangingPunct="1"/>
            <a:r>
              <a:rPr lang="en-GB" altLang="en-US" b="1">
                <a:latin typeface="Palatino Linotype" pitchFamily="18" charset="0"/>
              </a:rPr>
              <a:t>Focuses on only the requirements of one department or business function.</a:t>
            </a:r>
          </a:p>
          <a:p>
            <a:pPr lvl="1" eaLnBrk="1" hangingPunct="1"/>
            <a:r>
              <a:rPr lang="en-GB" altLang="en-US" b="1">
                <a:latin typeface="Palatino Linotype" pitchFamily="18" charset="0"/>
              </a:rPr>
              <a:t>Do not normally contain detailed operational data unlike data warehouses.</a:t>
            </a:r>
          </a:p>
          <a:p>
            <a:pPr lvl="1" eaLnBrk="1" hangingPunct="1"/>
            <a:r>
              <a:rPr lang="en-GB" altLang="en-US" b="1">
                <a:latin typeface="Palatino Linotype" pitchFamily="18" charset="0"/>
              </a:rPr>
              <a:t>More easily understood and navigated.</a:t>
            </a:r>
          </a:p>
        </p:txBody>
      </p:sp>
    </p:spTree>
    <p:extLst>
      <p:ext uri="{BB962C8B-B14F-4D97-AF65-F5344CB8AC3E}">
        <p14:creationId xmlns:p14="http://schemas.microsoft.com/office/powerpoint/2010/main" val="16930686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rmAutofit/>
          </a:bodyPr>
          <a:lstStyle/>
          <a:p>
            <a:pPr>
              <a:defRPr/>
            </a:pPr>
            <a:r>
              <a:rPr lang="en-GB">
                <a:latin typeface="Palatino Linotype" pitchFamily="18" charset="0"/>
              </a:rPr>
              <a:t>Reasons for Creating a Data Mart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To give users access to the data they need to analyze most often.</a:t>
            </a:r>
          </a:p>
          <a:p>
            <a:pPr>
              <a:buNone/>
              <a:defRPr/>
            </a:pPr>
            <a:endParaRPr lang="en-GB">
              <a:latin typeface="Palatino Linotype" pitchFamily="18" charset="0"/>
            </a:endParaRP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To provide data in a form that matches the collective view of the data by a group of users in a department or business function area.</a:t>
            </a:r>
          </a:p>
          <a:p>
            <a:pPr>
              <a:buNone/>
              <a:defRPr/>
            </a:pPr>
            <a:endParaRPr lang="en-GB">
              <a:latin typeface="Palatino Linotype" pitchFamily="18" charset="0"/>
            </a:endParaRP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To improve end-user response time due to the reduction in the volume of data to be accessed.</a:t>
            </a:r>
          </a:p>
        </p:txBody>
      </p:sp>
    </p:spTree>
    <p:extLst>
      <p:ext uri="{BB962C8B-B14F-4D97-AF65-F5344CB8AC3E}">
        <p14:creationId xmlns:p14="http://schemas.microsoft.com/office/powerpoint/2010/main" val="35965819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0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Data-mining tools do the following:</a:t>
            </a:r>
          </a:p>
          <a:p>
            <a:pPr lvl="1"/>
            <a:r>
              <a:rPr lang="en-US" dirty="0" smtClean="0"/>
              <a:t>Analyze data</a:t>
            </a:r>
          </a:p>
          <a:p>
            <a:pPr lvl="1"/>
            <a:r>
              <a:rPr lang="en-US" dirty="0" smtClean="0"/>
              <a:t>Uncover problems or opportunities hidden in data relationships</a:t>
            </a:r>
          </a:p>
          <a:p>
            <a:pPr lvl="1"/>
            <a:r>
              <a:rPr lang="en-US" dirty="0" smtClean="0"/>
              <a:t>Form computer models based on their findings</a:t>
            </a:r>
          </a:p>
          <a:p>
            <a:pPr lvl="1"/>
            <a:r>
              <a:rPr lang="en-US" dirty="0" smtClean="0"/>
              <a:t>Use models to predict business behavior</a:t>
            </a:r>
          </a:p>
          <a:p>
            <a:r>
              <a:rPr lang="en-US" dirty="0" smtClean="0"/>
              <a:t>Runs in two modes</a:t>
            </a:r>
          </a:p>
          <a:p>
            <a:pPr lvl="1"/>
            <a:r>
              <a:rPr lang="en-US" dirty="0" smtClean="0"/>
              <a:t>Guided</a:t>
            </a:r>
          </a:p>
          <a:p>
            <a:pPr lvl="1"/>
            <a:r>
              <a:rPr lang="en-US" dirty="0" smtClean="0"/>
              <a:t>Automated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96A24-DF64-41C3-8EF4-D04D54A8B77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C74C7-7D51-4FB8-A653-775ABE67052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33796" name="Content Placeholder 5" descr="Fig13-15.bmp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533400"/>
            <a:ext cx="7235825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66800"/>
            <a:ext cx="6589199" cy="7474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Clustering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Process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of partitioning a set of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(or objects) into a set of meaningful sub-classes, called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clusters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Help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users understand the natural grouping or structure in 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data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set.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Used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either as a stand-alone tool to get insight into </a:t>
            </a: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data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distribution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or as a preprocessing step for other algorithms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 to as unsupervised learning because there is no set target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5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85800"/>
            <a:ext cx="6589199" cy="1280890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086600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redicts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outcome based on input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Separates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into various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Comprises assigning a class label to a set of unclassified data sets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categorized as supervised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 uses two data sets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set (seen data) to build the model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have already been classified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set (unseen data) to measure its performance in terms of its error rate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Percentage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incorrectly classified instances in the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Support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 effectiveness depends on quality of data gathered at operational level</a:t>
            </a:r>
          </a:p>
          <a:p>
            <a:r>
              <a:rPr lang="en-US" smtClean="0"/>
              <a:t>Operational data seldom well-suited for decision support tasks</a:t>
            </a:r>
          </a:p>
          <a:p>
            <a:r>
              <a:rPr lang="en-US" smtClean="0"/>
              <a:t>Need reformat data in order to be useful for business intelligence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1CCB4-E59F-42B3-9099-4FBB3C04F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09600"/>
            <a:ext cx="6589199" cy="1280890"/>
          </a:xfrm>
        </p:spPr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Association rules 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800" y="1890490"/>
            <a:ext cx="716280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discovers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probability of the co-occurrence of items in a collection.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relationships between co-occurring items are expressed as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association </a:t>
            </a: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often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used to analyze sales transactions.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89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OLAP V DATA MINING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is the field of computer science which, deals with extracting interesting patterns from large sets of data. It combines many methods from artificial intelligence, statistics and database management. </a:t>
            </a:r>
          </a:p>
          <a:p>
            <a:r>
              <a:rPr lang="en-US" dirty="0" smtClean="0"/>
              <a:t>OLAP (online analytical processing) as the name suggest is a compilation of ways to query multi-dimensional databases.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AF951-A406-4F02-93FF-142C6CEF411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30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end…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8A3F-E418-4B22-8213-03E39A46418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5A7A4-2B58-4546-8D22-E73FA31D7AD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5947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Decision Support</a:t>
            </a:r>
            <a:br>
              <a:rPr lang="en-US" smtClean="0"/>
            </a:br>
            <a:r>
              <a:rPr lang="en-US" smtClean="0"/>
              <a:t>Database Requirements (cont’d.)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Database schema</a:t>
            </a:r>
          </a:p>
          <a:p>
            <a:pPr lvl="1"/>
            <a:r>
              <a:rPr lang="en-US" smtClean="0"/>
              <a:t>Complex data representations</a:t>
            </a:r>
          </a:p>
          <a:p>
            <a:pPr lvl="1"/>
            <a:r>
              <a:rPr lang="en-US" smtClean="0"/>
              <a:t>Aggregated and summarized data</a:t>
            </a:r>
          </a:p>
          <a:p>
            <a:pPr lvl="1"/>
            <a:r>
              <a:rPr lang="en-US" smtClean="0"/>
              <a:t>Queries extract multidimensional time slices</a:t>
            </a:r>
          </a:p>
          <a:p>
            <a:r>
              <a:rPr lang="en-US" smtClean="0"/>
              <a:t>Data extraction and filtering</a:t>
            </a:r>
          </a:p>
          <a:p>
            <a:pPr lvl="1"/>
            <a:r>
              <a:rPr lang="en-US" smtClean="0"/>
              <a:t>Supports different data sources</a:t>
            </a:r>
          </a:p>
          <a:p>
            <a:pPr lvl="2"/>
            <a:r>
              <a:rPr lang="en-US" smtClean="0"/>
              <a:t>Flat files</a:t>
            </a:r>
          </a:p>
          <a:p>
            <a:pPr lvl="2"/>
            <a:r>
              <a:rPr lang="en-US" smtClean="0"/>
              <a:t>Hierarchical, network, and relational databases</a:t>
            </a:r>
          </a:p>
          <a:p>
            <a:pPr lvl="2"/>
            <a:r>
              <a:rPr lang="en-US" smtClean="0"/>
              <a:t>Multiple vendors</a:t>
            </a:r>
          </a:p>
          <a:p>
            <a:pPr lvl="1"/>
            <a:r>
              <a:rPr lang="en-US" smtClean="0"/>
              <a:t>Checking for inconsistent data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9A5ED-990D-456B-8C5D-07533809984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Decision Support</a:t>
            </a:r>
            <a:br>
              <a:rPr lang="en-US" smtClean="0"/>
            </a:br>
            <a:r>
              <a:rPr lang="en-US" smtClean="0"/>
              <a:t>Database Requirements (cont’d.)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size</a:t>
            </a:r>
          </a:p>
          <a:p>
            <a:pPr lvl="1"/>
            <a:r>
              <a:rPr lang="en-US" dirty="0" smtClean="0"/>
              <a:t>In 2008 – Wal-Mart had 2.5 petabytes </a:t>
            </a:r>
            <a:r>
              <a:rPr lang="en-US" dirty="0"/>
              <a:t>of data    its data warehouses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2013 - eBay </a:t>
            </a:r>
            <a:r>
              <a:rPr lang="en-US" dirty="0"/>
              <a:t>has two systems in </a:t>
            </a:r>
            <a:r>
              <a:rPr lang="en-US" dirty="0" smtClean="0"/>
              <a:t>place.</a:t>
            </a:r>
          </a:p>
          <a:p>
            <a:pPr lvl="2"/>
            <a:r>
              <a:rPr lang="en-US" dirty="0" smtClean="0"/>
              <a:t>Its </a:t>
            </a:r>
            <a:r>
              <a:rPr lang="en-US" dirty="0"/>
              <a:t>primary data warehouse is 9.2 </a:t>
            </a:r>
            <a:r>
              <a:rPr lang="en-US" dirty="0" err="1"/>
              <a:t>petabyes</a:t>
            </a:r>
            <a:r>
              <a:rPr lang="en-US" dirty="0"/>
              <a:t>; </a:t>
            </a:r>
            <a:endParaRPr lang="en-US" dirty="0" smtClean="0"/>
          </a:p>
          <a:p>
            <a:pPr lvl="2"/>
            <a:r>
              <a:rPr lang="en-US" dirty="0" smtClean="0"/>
              <a:t>its </a:t>
            </a:r>
            <a:r>
              <a:rPr lang="en-US" dirty="0"/>
              <a:t>“singularity system” that stores web clicks and other “big” data is more than 40 petabytes. It has a single table that’s 1 trillion rows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DBMS must support very large databases (VLDBs)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75A8C-6E34-4AA8-9DA9-7BEBDADEAB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Warehouse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Integrated, subject-oriented, time-variant, and nonvolatile collection of data</a:t>
            </a:r>
          </a:p>
          <a:p>
            <a:pPr lvl="1"/>
            <a:r>
              <a:rPr lang="en-US" dirty="0" smtClean="0"/>
              <a:t>Provides support for decision making</a:t>
            </a:r>
          </a:p>
          <a:p>
            <a:r>
              <a:rPr lang="en-US" dirty="0" smtClean="0"/>
              <a:t>Usually a read-only database optimised for data analysis and query processing</a:t>
            </a:r>
          </a:p>
          <a:p>
            <a:r>
              <a:rPr lang="en-US" dirty="0" smtClean="0"/>
              <a:t>Requires time, money, and considerable managerial effort to create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63D7C-7BCB-4AD9-98A5-278C3E2097F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rmAutofit/>
          </a:bodyPr>
          <a:lstStyle/>
          <a:p>
            <a:pPr>
              <a:defRPr/>
            </a:pPr>
            <a:r>
              <a:rPr lang="en-GB">
                <a:latin typeface="Palatino Linotype" pitchFamily="18" charset="0"/>
              </a:rPr>
              <a:t>Data Warehouse DBMS Requirements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43100"/>
            <a:ext cx="5795963" cy="30861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 fontScale="85000" lnSpcReduction="20000"/>
          </a:bodyPr>
          <a:lstStyle/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Load performance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Load processing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Data quality management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Query performance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Terabyte scalability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Mass user scalability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Networked data warehouse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Warehouse administration 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Integrated dimensional analysis</a:t>
            </a:r>
          </a:p>
          <a:p>
            <a:pPr>
              <a:buNone/>
              <a:defRPr/>
            </a:pPr>
            <a:r>
              <a:rPr lang="en-GB">
                <a:latin typeface="Palatino Linotype" pitchFamily="18" charset="0"/>
              </a:rPr>
              <a:t>Advanced query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212777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1289</Words>
  <Application>Microsoft Office PowerPoint</Application>
  <PresentationFormat>On-screen Show (4:3)</PresentationFormat>
  <Paragraphs>264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MS Gothic</vt:lpstr>
      <vt:lpstr>ＭＳ Ｐゴシック</vt:lpstr>
      <vt:lpstr>arial</vt:lpstr>
      <vt:lpstr>arial</vt:lpstr>
      <vt:lpstr>Calibri</vt:lpstr>
      <vt:lpstr>Century Gothic</vt:lpstr>
      <vt:lpstr>Palatino Linotype</vt:lpstr>
      <vt:lpstr>Times New Roman</vt:lpstr>
      <vt:lpstr>Wingdings</vt:lpstr>
      <vt:lpstr>Wingdings 3</vt:lpstr>
      <vt:lpstr>Wisp</vt:lpstr>
      <vt:lpstr>1_Wisp</vt:lpstr>
      <vt:lpstr>  IS3S662  Data Warehouse and Data Mining </vt:lpstr>
      <vt:lpstr>objectives</vt:lpstr>
      <vt:lpstr>Business Intelligence Benefits</vt:lpstr>
      <vt:lpstr>Decision Support Data</vt:lpstr>
      <vt:lpstr>PowerPoint Presentation</vt:lpstr>
      <vt:lpstr>Decision Support Database Requirements (cont’d.)</vt:lpstr>
      <vt:lpstr>Decision Support Database Requirements (cont’d.)</vt:lpstr>
      <vt:lpstr>The Data Warehouse </vt:lpstr>
      <vt:lpstr>Data Warehouse DBMS Requirements</vt:lpstr>
      <vt:lpstr>PowerPoint Presentation</vt:lpstr>
      <vt:lpstr>PowerPoint Presentation</vt:lpstr>
      <vt:lpstr>Data Warehouse Information Flows</vt:lpstr>
      <vt:lpstr>Data Warehouse Information Flows</vt:lpstr>
      <vt:lpstr>PowerPoint Presentation</vt:lpstr>
      <vt:lpstr>Online Analytical Processing </vt:lpstr>
      <vt:lpstr>Multidimensional Data Analysis Techniques</vt:lpstr>
      <vt:lpstr>OLAP Architecture</vt:lpstr>
      <vt:lpstr>OLAP Architecture (cont’d.)</vt:lpstr>
      <vt:lpstr>PowerPoint Presentation</vt:lpstr>
      <vt:lpstr>Relational OLAP</vt:lpstr>
      <vt:lpstr>Multidimensional OLAP</vt:lpstr>
      <vt:lpstr>PowerPoint Presentation</vt:lpstr>
      <vt:lpstr>PowerPoint Presentation</vt:lpstr>
      <vt:lpstr>Star Schemas</vt:lpstr>
      <vt:lpstr>Facts</vt:lpstr>
      <vt:lpstr>Dimensions</vt:lpstr>
      <vt:lpstr>Attributes</vt:lpstr>
      <vt:lpstr>Star Schema Representation</vt:lpstr>
      <vt:lpstr>PowerPoint Presentation</vt:lpstr>
      <vt:lpstr>PowerPoint Presentation</vt:lpstr>
      <vt:lpstr>PowerPoint Presentation</vt:lpstr>
      <vt:lpstr>PowerPoint Presentation</vt:lpstr>
      <vt:lpstr>Data Mart </vt:lpstr>
      <vt:lpstr>Reasons for Creating a Data Mart</vt:lpstr>
      <vt:lpstr>Data Mining </vt:lpstr>
      <vt:lpstr>Data Mining </vt:lpstr>
      <vt:lpstr>PowerPoint Presentation</vt:lpstr>
      <vt:lpstr>Clustering  </vt:lpstr>
      <vt:lpstr>Classification</vt:lpstr>
      <vt:lpstr>Association rules  </vt:lpstr>
      <vt:lpstr>OLAP V DATA MINING</vt:lpstr>
      <vt:lpstr>The end…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431</cp:revision>
  <dcterms:created xsi:type="dcterms:W3CDTF">2009-11-08T23:46:28Z</dcterms:created>
  <dcterms:modified xsi:type="dcterms:W3CDTF">2017-10-02T07:12:21Z</dcterms:modified>
</cp:coreProperties>
</file>