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 id="2147483803" r:id="rId2"/>
  </p:sldMasterIdLst>
  <p:notesMasterIdLst>
    <p:notesMasterId r:id="rId41"/>
  </p:notesMasterIdLst>
  <p:handoutMasterIdLst>
    <p:handoutMasterId r:id="rId42"/>
  </p:handoutMasterIdLst>
  <p:sldIdLst>
    <p:sldId id="408" r:id="rId3"/>
    <p:sldId id="379" r:id="rId4"/>
    <p:sldId id="337" r:id="rId5"/>
    <p:sldId id="381" r:id="rId6"/>
    <p:sldId id="380" r:id="rId7"/>
    <p:sldId id="383" r:id="rId8"/>
    <p:sldId id="385" r:id="rId9"/>
    <p:sldId id="386" r:id="rId10"/>
    <p:sldId id="387" r:id="rId11"/>
    <p:sldId id="392" r:id="rId12"/>
    <p:sldId id="393" r:id="rId13"/>
    <p:sldId id="389" r:id="rId14"/>
    <p:sldId id="390" r:id="rId15"/>
    <p:sldId id="391" r:id="rId16"/>
    <p:sldId id="409" r:id="rId17"/>
    <p:sldId id="410" r:id="rId18"/>
    <p:sldId id="411" r:id="rId19"/>
    <p:sldId id="412" r:id="rId20"/>
    <p:sldId id="418" r:id="rId21"/>
    <p:sldId id="413" r:id="rId22"/>
    <p:sldId id="414" r:id="rId23"/>
    <p:sldId id="415" r:id="rId24"/>
    <p:sldId id="416" r:id="rId25"/>
    <p:sldId id="417" r:id="rId26"/>
    <p:sldId id="347" r:id="rId27"/>
    <p:sldId id="355" r:id="rId28"/>
    <p:sldId id="376" r:id="rId29"/>
    <p:sldId id="361" r:id="rId30"/>
    <p:sldId id="397" r:id="rId31"/>
    <p:sldId id="399" r:id="rId32"/>
    <p:sldId id="401" r:id="rId33"/>
    <p:sldId id="403" r:id="rId34"/>
    <p:sldId id="405" r:id="rId35"/>
    <p:sldId id="407" r:id="rId36"/>
    <p:sldId id="348" r:id="rId37"/>
    <p:sldId id="395" r:id="rId38"/>
    <p:sldId id="349" r:id="rId39"/>
    <p:sldId id="363" r:id="rId40"/>
  </p:sldIdLst>
  <p:sldSz cx="9144000" cy="6858000" type="screen4x3"/>
  <p:notesSz cx="6858000" cy="965835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C00"/>
    <a:srgbClr val="FF33CC"/>
    <a:srgbClr val="FFFFCC"/>
    <a:srgbClr val="FF3300"/>
    <a:srgbClr val="0033CC"/>
    <a:srgbClr val="000000"/>
    <a:srgbClr val="7CB682"/>
    <a:srgbClr val="F9D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69" autoAdjust="0"/>
    <p:restoredTop sz="94660"/>
  </p:normalViewPr>
  <p:slideViewPr>
    <p:cSldViewPr>
      <p:cViewPr varScale="1">
        <p:scale>
          <a:sx n="116" d="100"/>
          <a:sy n="116" d="100"/>
        </p:scale>
        <p:origin x="73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15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555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02163"/>
            <a:ext cx="5029200" cy="436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GB" altLang="en-US" noProof="0" smtClean="0"/>
              <a:t>Click to edit Master text styles</a:t>
            </a:r>
          </a:p>
          <a:p>
            <a:pPr lvl="1"/>
            <a:r>
              <a:rPr lang="en-GB" altLang="en-US" noProof="0" smtClean="0"/>
              <a:t>Second level</a:t>
            </a:r>
          </a:p>
          <a:p>
            <a:pPr lvl="2"/>
            <a:r>
              <a:rPr lang="en-GB" altLang="en-US" noProof="0" smtClean="0"/>
              <a:t>Third level</a:t>
            </a:r>
          </a:p>
          <a:p>
            <a:pPr lvl="3"/>
            <a:r>
              <a:rPr lang="en-GB" altLang="en-US" noProof="0" smtClean="0"/>
              <a:t>Fourth level</a:t>
            </a:r>
          </a:p>
          <a:p>
            <a:pPr lvl="4"/>
            <a:r>
              <a:rPr lang="en-GB" altLang="en-US" noProof="0" smtClean="0"/>
              <a:t>Fifth level</a:t>
            </a:r>
          </a:p>
        </p:txBody>
      </p:sp>
      <p:sp>
        <p:nvSpPr>
          <p:cNvPr id="47107" name="Rectangle 3"/>
          <p:cNvSpPr>
            <a:spLocks noChangeArrowheads="1" noTextEdit="1"/>
          </p:cNvSpPr>
          <p:nvPr>
            <p:ph type="sldImg" idx="2"/>
          </p:nvPr>
        </p:nvSpPr>
        <p:spPr bwMode="auto">
          <a:xfrm>
            <a:off x="1179513" y="844550"/>
            <a:ext cx="4500562" cy="33750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953018839"/>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854659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r>
              <a:rPr lang="en-US" altLang="en-US" sz="1000" smtClean="0"/>
              <a:t>The term </a:t>
            </a:r>
            <a:r>
              <a:rPr lang="en-US" altLang="en-US" sz="1000" i="1" smtClean="0"/>
              <a:t>transparently</a:t>
            </a:r>
            <a:r>
              <a:rPr lang="en-US" altLang="en-US" sz="1000" smtClean="0"/>
              <a:t> means that the application operates from a logical point of view as if the data were all managed by a single DBMS running on a single machine</a:t>
            </a:r>
          </a:p>
          <a:p>
            <a:endParaRPr lang="en-GB" altLang="en-US" smtClean="0"/>
          </a:p>
        </p:txBody>
      </p:sp>
    </p:spTree>
    <p:extLst>
      <p:ext uri="{BB962C8B-B14F-4D97-AF65-F5344CB8AC3E}">
        <p14:creationId xmlns:p14="http://schemas.microsoft.com/office/powerpoint/2010/main" val="1441166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r>
              <a:rPr lang="en-US" altLang="en-US" sz="1000" smtClean="0"/>
              <a:t>The term </a:t>
            </a:r>
            <a:r>
              <a:rPr lang="en-US" altLang="en-US" sz="1000" i="1" smtClean="0"/>
              <a:t>transparently</a:t>
            </a:r>
            <a:r>
              <a:rPr lang="en-US" altLang="en-US" sz="1000" smtClean="0"/>
              <a:t> means that the application operates from a logical point of view as if the data were all managed by a single DBMS running on a single machine</a:t>
            </a:r>
          </a:p>
          <a:p>
            <a:endParaRPr lang="en-GB" altLang="en-US" smtClean="0"/>
          </a:p>
        </p:txBody>
      </p:sp>
    </p:spTree>
    <p:extLst>
      <p:ext uri="{BB962C8B-B14F-4D97-AF65-F5344CB8AC3E}">
        <p14:creationId xmlns:p14="http://schemas.microsoft.com/office/powerpoint/2010/main" val="301547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1969282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GB" altLang="en-US" smtClean="0"/>
              <a:t>Local control of data  - on-the-spot changes and local knowledge available</a:t>
            </a:r>
          </a:p>
          <a:p>
            <a:r>
              <a:rPr lang="en-GB" altLang="en-US" smtClean="0"/>
              <a:t>Improved performance – a) data placed nearest site of greatest demand</a:t>
            </a:r>
          </a:p>
          <a:p>
            <a:r>
              <a:rPr lang="en-GB" altLang="en-US" smtClean="0"/>
              <a:t>				b) splitting up reduces size and complexity of local use</a:t>
            </a:r>
          </a:p>
          <a:p>
            <a:r>
              <a:rPr lang="en-GB" altLang="en-US" smtClean="0"/>
              <a:t>Improved reliability and availability - if 1 site goes down a) others not affected</a:t>
            </a:r>
          </a:p>
          <a:p>
            <a:r>
              <a:rPr lang="en-GB" altLang="en-US" smtClean="0"/>
              <a:t>									b) data may be available elsewhere </a:t>
            </a:r>
          </a:p>
          <a:p>
            <a:r>
              <a:rPr lang="en-GB" altLang="en-US" smtClean="0"/>
              <a:t>Lower costs a) many smaller hardware units cheaper – and scalable</a:t>
            </a:r>
          </a:p>
          <a:p>
            <a:r>
              <a:rPr lang="en-GB" altLang="en-US" smtClean="0"/>
              <a:t>		b) use of distant data can be aided by having local copies – reduce network costs</a:t>
            </a:r>
          </a:p>
          <a:p>
            <a:r>
              <a:rPr lang="en-GB" altLang="en-US" smtClean="0"/>
              <a:t>Scalability = Expandability</a:t>
            </a:r>
          </a:p>
          <a:p>
            <a:r>
              <a:rPr lang="en-GB" altLang="en-US" smtClean="0"/>
              <a:t>Sharability – removes islands of info</a:t>
            </a:r>
          </a:p>
          <a:p>
            <a:endParaRPr lang="en-GB" altLang="en-US" smtClean="0"/>
          </a:p>
        </p:txBody>
      </p:sp>
    </p:spTree>
    <p:extLst>
      <p:ext uri="{BB962C8B-B14F-4D97-AF65-F5344CB8AC3E}">
        <p14:creationId xmlns:p14="http://schemas.microsoft.com/office/powerpoint/2010/main" val="761647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r>
              <a:rPr lang="en-GB" altLang="en-US" smtClean="0"/>
              <a:t>Lack of experience – of technology, of the politics concerning data ownership and rights, </a:t>
            </a:r>
          </a:p>
          <a:p>
            <a:r>
              <a:rPr lang="en-GB" altLang="en-US" smtClean="0"/>
              <a:t>Complexity – of setup, of control, of processing (queries), of recovery, of security. </a:t>
            </a:r>
          </a:p>
          <a:p>
            <a:r>
              <a:rPr lang="en-GB" altLang="en-US" smtClean="0"/>
              <a:t>Cost – procurement and maint, new HW if none already there, new/improved network if necessary.</a:t>
            </a:r>
          </a:p>
          <a:p>
            <a:endParaRPr lang="en-GB" altLang="en-US" smtClean="0"/>
          </a:p>
          <a:p>
            <a:endParaRPr lang="en-GB" altLang="en-US" smtClean="0"/>
          </a:p>
        </p:txBody>
      </p:sp>
    </p:spTree>
    <p:extLst>
      <p:ext uri="{BB962C8B-B14F-4D97-AF65-F5344CB8AC3E}">
        <p14:creationId xmlns:p14="http://schemas.microsoft.com/office/powerpoint/2010/main" val="45155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r>
              <a:rPr lang="en-GB" altLang="en-US" smtClean="0"/>
              <a:t>Heterogeneous – mapping data structures, translating the query language. May need a ‘getway’ to handle xlation. Issues from this – e.g. does the gateway handle concurrency control?</a:t>
            </a:r>
          </a:p>
          <a:p>
            <a:r>
              <a:rPr lang="en-GB" altLang="en-US" smtClean="0"/>
              <a:t>Semantic heterogeneity: e.g. attributes with same name are different things, e.g. attributes with different names mean the same thing.</a:t>
            </a:r>
          </a:p>
        </p:txBody>
      </p:sp>
    </p:spTree>
    <p:extLst>
      <p:ext uri="{BB962C8B-B14F-4D97-AF65-F5344CB8AC3E}">
        <p14:creationId xmlns:p14="http://schemas.microsoft.com/office/powerpoint/2010/main" val="410786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GB" altLang="en-US" smtClean="0"/>
          </a:p>
        </p:txBody>
      </p:sp>
    </p:spTree>
    <p:extLst>
      <p:ext uri="{BB962C8B-B14F-4D97-AF65-F5344CB8AC3E}">
        <p14:creationId xmlns:p14="http://schemas.microsoft.com/office/powerpoint/2010/main" val="684979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r>
              <a:rPr lang="en-GB" altLang="en-US" smtClean="0"/>
              <a:t>Locality of reference: put close to where most needed. If needed at many sites the Replicate</a:t>
            </a:r>
          </a:p>
          <a:p>
            <a:r>
              <a:rPr lang="en-GB" altLang="en-US" smtClean="0"/>
              <a:t>Reliability and Availability: improved by Replication</a:t>
            </a:r>
          </a:p>
          <a:p>
            <a:r>
              <a:rPr lang="en-GB" altLang="en-US" smtClean="0"/>
              <a:t>Performance: avoid bottlenecks whilst balancing use of resources</a:t>
            </a:r>
          </a:p>
          <a:p>
            <a:r>
              <a:rPr lang="en-GB" altLang="en-US" smtClean="0"/>
              <a:t>Storage: consider what’s available at each site. Consider cheap mass storage (clusters). Balance against Locality of Reference above.</a:t>
            </a:r>
          </a:p>
          <a:p>
            <a:r>
              <a:rPr lang="en-GB" altLang="en-US" smtClean="0"/>
              <a:t>Comms costs: reduced if increase Locality of Reference. Increased Replication reduces read traffic but is increases by Update/Write traffic.</a:t>
            </a:r>
          </a:p>
          <a:p>
            <a:endParaRPr lang="en-GB" altLang="en-US" smtClean="0"/>
          </a:p>
          <a:p>
            <a:endParaRPr lang="en-GB" altLang="en-US" smtClean="0"/>
          </a:p>
        </p:txBody>
      </p:sp>
    </p:spTree>
    <p:extLst>
      <p:ext uri="{BB962C8B-B14F-4D97-AF65-F5344CB8AC3E}">
        <p14:creationId xmlns:p14="http://schemas.microsoft.com/office/powerpoint/2010/main" val="3680069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592375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83874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a:solidFill>
            <a:srgbClr val="FFFFFF"/>
          </a:solidFill>
          <a:ln/>
        </p:spPr>
      </p:sp>
      <p:sp>
        <p:nvSpPr>
          <p:cNvPr id="49155" name="Rectangle 3"/>
          <p:cNvSpPr>
            <a:spLocks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269313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987630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234136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a:xfrm>
            <a:off x="1014413" y="723900"/>
            <a:ext cx="4830762" cy="3622675"/>
          </a:xfrm>
          <a:ln/>
        </p:spPr>
      </p:sp>
      <p:sp>
        <p:nvSpPr>
          <p:cNvPr id="69635" name="Rectangle 3"/>
          <p:cNvSpPr>
            <a:spLocks noGrp="1" noChangeArrowheads="1"/>
          </p:cNvSpPr>
          <p:nvPr>
            <p:ph type="body" idx="1"/>
          </p:nvPr>
        </p:nvSpPr>
        <p:spPr>
          <a:xfrm>
            <a:off x="685800" y="4587875"/>
            <a:ext cx="5486400" cy="4346575"/>
          </a:xfrm>
          <a:noFill/>
        </p:spPr>
        <p:txBody>
          <a:bodyPr/>
          <a:lstStyle/>
          <a:p>
            <a:endParaRPr lang="en-US" altLang="en-US" smtClean="0"/>
          </a:p>
        </p:txBody>
      </p:sp>
    </p:spTree>
    <p:extLst>
      <p:ext uri="{BB962C8B-B14F-4D97-AF65-F5344CB8AC3E}">
        <p14:creationId xmlns:p14="http://schemas.microsoft.com/office/powerpoint/2010/main" val="1787093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a:xfrm>
            <a:off x="1014413" y="723900"/>
            <a:ext cx="4830762" cy="3622675"/>
          </a:xfrm>
          <a:ln/>
        </p:spPr>
      </p:sp>
      <p:sp>
        <p:nvSpPr>
          <p:cNvPr id="70659" name="Rectangle 3"/>
          <p:cNvSpPr>
            <a:spLocks noGrp="1" noChangeArrowheads="1"/>
          </p:cNvSpPr>
          <p:nvPr>
            <p:ph type="body" idx="1"/>
          </p:nvPr>
        </p:nvSpPr>
        <p:spPr>
          <a:xfrm>
            <a:off x="685800" y="4587875"/>
            <a:ext cx="5486400" cy="4346575"/>
          </a:xfrm>
          <a:noFill/>
        </p:spPr>
        <p:txBody>
          <a:bodyPr/>
          <a:lstStyle/>
          <a:p>
            <a:endParaRPr lang="en-US" altLang="en-US" smtClean="0"/>
          </a:p>
        </p:txBody>
      </p:sp>
    </p:spTree>
    <p:extLst>
      <p:ext uri="{BB962C8B-B14F-4D97-AF65-F5344CB8AC3E}">
        <p14:creationId xmlns:p14="http://schemas.microsoft.com/office/powerpoint/2010/main" val="651453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a:xfrm>
            <a:off x="1014413" y="723900"/>
            <a:ext cx="4830762" cy="3622675"/>
          </a:xfrm>
          <a:ln/>
        </p:spPr>
      </p:sp>
      <p:sp>
        <p:nvSpPr>
          <p:cNvPr id="71683" name="Rectangle 3"/>
          <p:cNvSpPr>
            <a:spLocks noGrp="1" noChangeArrowheads="1"/>
          </p:cNvSpPr>
          <p:nvPr>
            <p:ph type="body" idx="1"/>
          </p:nvPr>
        </p:nvSpPr>
        <p:spPr>
          <a:xfrm>
            <a:off x="685800" y="4587875"/>
            <a:ext cx="5486400" cy="4346575"/>
          </a:xfrm>
          <a:noFill/>
        </p:spPr>
        <p:txBody>
          <a:bodyPr/>
          <a:lstStyle/>
          <a:p>
            <a:endParaRPr lang="en-US" altLang="en-US" smtClean="0"/>
          </a:p>
        </p:txBody>
      </p:sp>
    </p:spTree>
    <p:extLst>
      <p:ext uri="{BB962C8B-B14F-4D97-AF65-F5344CB8AC3E}">
        <p14:creationId xmlns:p14="http://schemas.microsoft.com/office/powerpoint/2010/main" val="2975023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noTextEdit="1"/>
          </p:cNvSpPr>
          <p:nvPr>
            <p:ph type="sldImg"/>
          </p:nvPr>
        </p:nvSpPr>
        <p:spPr>
          <a:xfrm>
            <a:off x="1014413" y="723900"/>
            <a:ext cx="4830762" cy="3622675"/>
          </a:xfrm>
          <a:ln/>
        </p:spPr>
      </p:sp>
      <p:sp>
        <p:nvSpPr>
          <p:cNvPr id="72707" name="Rectangle 3"/>
          <p:cNvSpPr>
            <a:spLocks noGrp="1" noChangeArrowheads="1"/>
          </p:cNvSpPr>
          <p:nvPr>
            <p:ph type="body" idx="1"/>
          </p:nvPr>
        </p:nvSpPr>
        <p:spPr>
          <a:xfrm>
            <a:off x="685800" y="4587875"/>
            <a:ext cx="5486400" cy="4346575"/>
          </a:xfrm>
          <a:noFill/>
        </p:spPr>
        <p:txBody>
          <a:bodyPr/>
          <a:lstStyle/>
          <a:p>
            <a:endParaRPr lang="en-US" altLang="en-US" smtClean="0"/>
          </a:p>
        </p:txBody>
      </p:sp>
    </p:spTree>
    <p:extLst>
      <p:ext uri="{BB962C8B-B14F-4D97-AF65-F5344CB8AC3E}">
        <p14:creationId xmlns:p14="http://schemas.microsoft.com/office/powerpoint/2010/main" val="12664956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noTextEdit="1"/>
          </p:cNvSpPr>
          <p:nvPr>
            <p:ph type="sldImg"/>
          </p:nvPr>
        </p:nvSpPr>
        <p:spPr>
          <a:xfrm>
            <a:off x="1014413" y="723900"/>
            <a:ext cx="4830762" cy="3622675"/>
          </a:xfrm>
          <a:ln/>
        </p:spPr>
      </p:sp>
      <p:sp>
        <p:nvSpPr>
          <p:cNvPr id="73731" name="Rectangle 3"/>
          <p:cNvSpPr>
            <a:spLocks noGrp="1" noChangeArrowheads="1"/>
          </p:cNvSpPr>
          <p:nvPr>
            <p:ph type="body" idx="1"/>
          </p:nvPr>
        </p:nvSpPr>
        <p:spPr>
          <a:xfrm>
            <a:off x="685800" y="4587875"/>
            <a:ext cx="5486400" cy="4346575"/>
          </a:xfrm>
          <a:noFill/>
        </p:spPr>
        <p:txBody>
          <a:bodyPr/>
          <a:lstStyle/>
          <a:p>
            <a:endParaRPr lang="en-US" altLang="en-US" smtClean="0"/>
          </a:p>
        </p:txBody>
      </p:sp>
    </p:spTree>
    <p:extLst>
      <p:ext uri="{BB962C8B-B14F-4D97-AF65-F5344CB8AC3E}">
        <p14:creationId xmlns:p14="http://schemas.microsoft.com/office/powerpoint/2010/main" val="2184900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noTextEdit="1"/>
          </p:cNvSpPr>
          <p:nvPr>
            <p:ph type="sldImg"/>
          </p:nvPr>
        </p:nvSpPr>
        <p:spPr>
          <a:xfrm>
            <a:off x="1014413" y="723900"/>
            <a:ext cx="4830762" cy="3622675"/>
          </a:xfrm>
          <a:ln/>
        </p:spPr>
      </p:sp>
      <p:sp>
        <p:nvSpPr>
          <p:cNvPr id="74755" name="Rectangle 3"/>
          <p:cNvSpPr>
            <a:spLocks noGrp="1" noChangeArrowheads="1"/>
          </p:cNvSpPr>
          <p:nvPr>
            <p:ph type="body" idx="1"/>
          </p:nvPr>
        </p:nvSpPr>
        <p:spPr>
          <a:xfrm>
            <a:off x="685800" y="4587875"/>
            <a:ext cx="5486400" cy="4346575"/>
          </a:xfrm>
          <a:noFill/>
        </p:spPr>
        <p:txBody>
          <a:bodyPr/>
          <a:lstStyle/>
          <a:p>
            <a:endParaRPr lang="en-US" altLang="en-US" smtClean="0"/>
          </a:p>
        </p:txBody>
      </p:sp>
    </p:spTree>
    <p:extLst>
      <p:ext uri="{BB962C8B-B14F-4D97-AF65-F5344CB8AC3E}">
        <p14:creationId xmlns:p14="http://schemas.microsoft.com/office/powerpoint/2010/main" val="2160771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6805017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noTextEdit="1"/>
          </p:cNvSpPr>
          <p:nvPr>
            <p:ph type="sldImg"/>
          </p:nvPr>
        </p:nvSpPr>
        <p:spPr>
          <a:ln/>
        </p:spPr>
      </p:sp>
      <p:sp>
        <p:nvSpPr>
          <p:cNvPr id="7680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147737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a:solidFill>
            <a:srgbClr val="FFFFFF"/>
          </a:solidFill>
          <a:ln/>
        </p:spPr>
      </p:sp>
      <p:sp>
        <p:nvSpPr>
          <p:cNvPr id="50179" name="Rectangle 3"/>
          <p:cNvSpPr>
            <a:spLocks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6297162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noTextEdit="1"/>
          </p:cNvSpPr>
          <p:nvPr>
            <p:ph type="sldImg"/>
          </p:nvPr>
        </p:nvSpPr>
        <p:spPr>
          <a:ln/>
        </p:spPr>
      </p:sp>
      <p:sp>
        <p:nvSpPr>
          <p:cNvPr id="778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312926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a:solidFill>
            <a:srgbClr val="FFFFFF"/>
          </a:solidFill>
          <a:ln/>
        </p:spPr>
      </p:sp>
      <p:sp>
        <p:nvSpPr>
          <p:cNvPr id="51203" name="Rectangle 3"/>
          <p:cNvSpPr>
            <a:spLocks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025581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a:solidFill>
            <a:srgbClr val="FFFFFF"/>
          </a:solidFill>
          <a:ln/>
        </p:spPr>
      </p:sp>
      <p:sp>
        <p:nvSpPr>
          <p:cNvPr id="52227" name="Rectangle 3"/>
          <p:cNvSpPr>
            <a:spLocks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71978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a:solidFill>
            <a:srgbClr val="FFFFFF"/>
          </a:solidFill>
          <a:ln/>
        </p:spPr>
      </p:sp>
      <p:sp>
        <p:nvSpPr>
          <p:cNvPr id="53251" name="Rectangle 3"/>
          <p:cNvSpPr>
            <a:spLocks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724631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a:solidFill>
            <a:srgbClr val="FFFFFF"/>
          </a:solidFill>
          <a:ln/>
        </p:spPr>
      </p:sp>
      <p:sp>
        <p:nvSpPr>
          <p:cNvPr id="54275" name="Rectangle 3"/>
          <p:cNvSpPr>
            <a:spLocks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130299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a:solidFill>
            <a:srgbClr val="FFFFFF"/>
          </a:solidFill>
          <a:ln/>
        </p:spPr>
      </p:sp>
      <p:sp>
        <p:nvSpPr>
          <p:cNvPr id="55299" name="Rectangle 3"/>
          <p:cNvSpPr>
            <a:spLocks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182021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r>
              <a:rPr lang="en-GB" altLang="en-US" smtClean="0"/>
              <a:t>Parallel DBMS – “only for perf improvement” – not because data is physically split whilst belonging logically together! These may be Shared Memory (but have many processors and many disks), Shared Disk (many processors, many memories and many shared disks), Shared Nothing (Memory, Processor and Disk at every location). Such version available from all major DBMS vendors for Data warehousing.</a:t>
            </a:r>
          </a:p>
        </p:txBody>
      </p:sp>
    </p:spTree>
    <p:extLst>
      <p:ext uri="{BB962C8B-B14F-4D97-AF65-F5344CB8AC3E}">
        <p14:creationId xmlns:p14="http://schemas.microsoft.com/office/powerpoint/2010/main" val="2119592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fld id="{451A511B-976A-4333-BECE-E0AD45053CDB}" type="slidenum">
              <a:rPr lang="en-GB" altLang="en-US"/>
              <a:pPr/>
              <a:t>‹#›</a:t>
            </a:fld>
            <a:endParaRPr lang="en-GB" altLang="en-US"/>
          </a:p>
        </p:txBody>
      </p:sp>
    </p:spTree>
    <p:extLst>
      <p:ext uri="{BB962C8B-B14F-4D97-AF65-F5344CB8AC3E}">
        <p14:creationId xmlns:p14="http://schemas.microsoft.com/office/powerpoint/2010/main" val="356600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fld id="{B71F2D42-DF6F-4EC8-9CD6-396639C25528}" type="slidenum">
              <a:rPr lang="en-GB" altLang="en-US"/>
              <a:pPr/>
              <a:t>‹#›</a:t>
            </a:fld>
            <a:endParaRPr lang="en-GB" altLang="en-US"/>
          </a:p>
        </p:txBody>
      </p:sp>
    </p:spTree>
    <p:extLst>
      <p:ext uri="{BB962C8B-B14F-4D97-AF65-F5344CB8AC3E}">
        <p14:creationId xmlns:p14="http://schemas.microsoft.com/office/powerpoint/2010/main" val="4091328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549275"/>
            <a:ext cx="1871663" cy="54006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042988" y="549275"/>
            <a:ext cx="5465762"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fld id="{ACB8B540-ACF7-474E-9289-A2F93CDCC02C}" type="slidenum">
              <a:rPr lang="en-GB" altLang="en-US"/>
              <a:pPr/>
              <a:t>‹#›</a:t>
            </a:fld>
            <a:endParaRPr lang="en-GB" altLang="en-US"/>
          </a:p>
        </p:txBody>
      </p:sp>
    </p:spTree>
    <p:extLst>
      <p:ext uri="{BB962C8B-B14F-4D97-AF65-F5344CB8AC3E}">
        <p14:creationId xmlns:p14="http://schemas.microsoft.com/office/powerpoint/2010/main" val="2932799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051050" y="549275"/>
            <a:ext cx="6481763" cy="1150938"/>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1042988" y="1989138"/>
            <a:ext cx="7489825" cy="1903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042988" y="4044950"/>
            <a:ext cx="7489825" cy="190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fld id="{EAAFFAF4-167E-4C00-8ACE-C8B00A546A8B}" type="slidenum">
              <a:rPr lang="en-GB" altLang="en-US"/>
              <a:pPr/>
              <a:t>‹#›</a:t>
            </a:fld>
            <a:endParaRPr lang="en-GB" altLang="en-US"/>
          </a:p>
        </p:txBody>
      </p:sp>
    </p:spTree>
    <p:extLst>
      <p:ext uri="{BB962C8B-B14F-4D97-AF65-F5344CB8AC3E}">
        <p14:creationId xmlns:p14="http://schemas.microsoft.com/office/powerpoint/2010/main" val="104111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GB" altLang="en-US"/>
          </a:p>
        </p:txBody>
      </p:sp>
      <p:sp>
        <p:nvSpPr>
          <p:cNvPr id="5" name="Footer Placeholder 4"/>
          <p:cNvSpPr>
            <a:spLocks noGrp="1"/>
          </p:cNvSpPr>
          <p:nvPr>
            <p:ph type="ftr" sz="quarter" idx="11"/>
          </p:nvPr>
        </p:nvSpPr>
        <p:spPr/>
        <p:txBody>
          <a:bodyPr/>
          <a:lstStyle/>
          <a:p>
            <a:pPr>
              <a:defRPr/>
            </a:pPr>
            <a:endParaRPr lang="en-GB"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7AD109A9-4D05-48BD-9FA3-A3E5DDEF6BC5}" type="slidenum">
              <a:rPr lang="en-GB" altLang="en-US" smtClean="0"/>
              <a:pPr/>
              <a:t>‹#›</a:t>
            </a:fld>
            <a:endParaRPr lang="en-GB" altLang="en-US"/>
          </a:p>
        </p:txBody>
      </p:sp>
    </p:spTree>
    <p:extLst>
      <p:ext uri="{BB962C8B-B14F-4D97-AF65-F5344CB8AC3E}">
        <p14:creationId xmlns:p14="http://schemas.microsoft.com/office/powerpoint/2010/main" val="2850108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GB" altLang="en-US"/>
          </a:p>
        </p:txBody>
      </p:sp>
      <p:sp>
        <p:nvSpPr>
          <p:cNvPr id="5" name="Footer Placeholder 4"/>
          <p:cNvSpPr>
            <a:spLocks noGrp="1"/>
          </p:cNvSpPr>
          <p:nvPr>
            <p:ph type="ftr" sz="quarter" idx="11"/>
          </p:nvPr>
        </p:nvSpPr>
        <p:spPr/>
        <p:txBody>
          <a:bodyPr/>
          <a:lstStyle/>
          <a:p>
            <a:pPr>
              <a:defRPr/>
            </a:pPr>
            <a:endParaRPr lang="en-GB"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76EBAE-B698-4AE7-A047-1C6293D903B3}" type="slidenum">
              <a:rPr lang="en-GB" altLang="en-US" smtClean="0"/>
              <a:pPr/>
              <a:t>‹#›</a:t>
            </a:fld>
            <a:endParaRPr lang="en-GB" altLang="en-US"/>
          </a:p>
        </p:txBody>
      </p:sp>
    </p:spTree>
    <p:extLst>
      <p:ext uri="{BB962C8B-B14F-4D97-AF65-F5344CB8AC3E}">
        <p14:creationId xmlns:p14="http://schemas.microsoft.com/office/powerpoint/2010/main" val="2102499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GB" altLang="en-US"/>
          </a:p>
        </p:txBody>
      </p:sp>
      <p:sp>
        <p:nvSpPr>
          <p:cNvPr id="5" name="Footer Placeholder 4"/>
          <p:cNvSpPr>
            <a:spLocks noGrp="1"/>
          </p:cNvSpPr>
          <p:nvPr>
            <p:ph type="ftr" sz="quarter" idx="11"/>
          </p:nvPr>
        </p:nvSpPr>
        <p:spPr/>
        <p:txBody>
          <a:bodyPr/>
          <a:lstStyle/>
          <a:p>
            <a:pPr>
              <a:defRPr/>
            </a:pPr>
            <a:endParaRPr lang="en-GB"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5CD70EC-0579-4796-A5D2-C1822E76580E}" type="slidenum">
              <a:rPr lang="en-GB" altLang="en-US" smtClean="0"/>
              <a:pPr/>
              <a:t>‹#›</a:t>
            </a:fld>
            <a:endParaRPr lang="en-GB" altLang="en-US"/>
          </a:p>
        </p:txBody>
      </p:sp>
    </p:spTree>
    <p:extLst>
      <p:ext uri="{BB962C8B-B14F-4D97-AF65-F5344CB8AC3E}">
        <p14:creationId xmlns:p14="http://schemas.microsoft.com/office/powerpoint/2010/main" val="3974732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GB" altLang="en-US"/>
          </a:p>
        </p:txBody>
      </p:sp>
      <p:sp>
        <p:nvSpPr>
          <p:cNvPr id="6" name="Footer Placeholder 5"/>
          <p:cNvSpPr>
            <a:spLocks noGrp="1"/>
          </p:cNvSpPr>
          <p:nvPr>
            <p:ph type="ftr" sz="quarter" idx="11"/>
          </p:nvPr>
        </p:nvSpPr>
        <p:spPr/>
        <p:txBody>
          <a:bodyPr/>
          <a:lstStyle/>
          <a:p>
            <a:pPr>
              <a:defRPr/>
            </a:pPr>
            <a:endParaRPr lang="en-GB"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11C4850A-D18B-49C3-A780-C92017F5AD08}" type="slidenum">
              <a:rPr lang="en-GB" altLang="en-US" smtClean="0"/>
              <a:pPr/>
              <a:t>‹#›</a:t>
            </a:fld>
            <a:endParaRPr lang="en-GB" altLang="en-US"/>
          </a:p>
        </p:txBody>
      </p:sp>
    </p:spTree>
    <p:extLst>
      <p:ext uri="{BB962C8B-B14F-4D97-AF65-F5344CB8AC3E}">
        <p14:creationId xmlns:p14="http://schemas.microsoft.com/office/powerpoint/2010/main" val="848752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GB" altLang="en-US"/>
          </a:p>
        </p:txBody>
      </p:sp>
      <p:sp>
        <p:nvSpPr>
          <p:cNvPr id="8" name="Footer Placeholder 7"/>
          <p:cNvSpPr>
            <a:spLocks noGrp="1"/>
          </p:cNvSpPr>
          <p:nvPr>
            <p:ph type="ftr" sz="quarter" idx="11"/>
          </p:nvPr>
        </p:nvSpPr>
        <p:spPr/>
        <p:txBody>
          <a:bodyPr/>
          <a:lstStyle/>
          <a:p>
            <a:pPr>
              <a:defRPr/>
            </a:pPr>
            <a:endParaRPr lang="en-GB"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105BA349-DFB9-4707-AB5B-4E75D63C54CB}" type="slidenum">
              <a:rPr lang="en-GB" altLang="en-US" smtClean="0"/>
              <a:pPr/>
              <a:t>‹#›</a:t>
            </a:fld>
            <a:endParaRPr lang="en-GB" altLang="en-US"/>
          </a:p>
        </p:txBody>
      </p:sp>
    </p:spTree>
    <p:extLst>
      <p:ext uri="{BB962C8B-B14F-4D97-AF65-F5344CB8AC3E}">
        <p14:creationId xmlns:p14="http://schemas.microsoft.com/office/powerpoint/2010/main" val="614184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GB" altLang="en-US"/>
          </a:p>
        </p:txBody>
      </p:sp>
      <p:sp>
        <p:nvSpPr>
          <p:cNvPr id="4" name="Footer Placeholder 3"/>
          <p:cNvSpPr>
            <a:spLocks noGrp="1"/>
          </p:cNvSpPr>
          <p:nvPr>
            <p:ph type="ftr" sz="quarter" idx="11"/>
          </p:nvPr>
        </p:nvSpPr>
        <p:spPr/>
        <p:txBody>
          <a:bodyPr/>
          <a:lstStyle/>
          <a:p>
            <a:pPr>
              <a:defRPr/>
            </a:pPr>
            <a:endParaRPr lang="en-GB"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C4848A-09AF-44DA-BF27-9F375DB271F9}" type="slidenum">
              <a:rPr lang="en-GB" altLang="en-US" smtClean="0"/>
              <a:pPr/>
              <a:t>‹#›</a:t>
            </a:fld>
            <a:endParaRPr lang="en-GB" altLang="en-US"/>
          </a:p>
        </p:txBody>
      </p:sp>
    </p:spTree>
    <p:extLst>
      <p:ext uri="{BB962C8B-B14F-4D97-AF65-F5344CB8AC3E}">
        <p14:creationId xmlns:p14="http://schemas.microsoft.com/office/powerpoint/2010/main" val="3573274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GB" altLang="en-US"/>
          </a:p>
        </p:txBody>
      </p:sp>
      <p:sp>
        <p:nvSpPr>
          <p:cNvPr id="3" name="Footer Placeholder 2"/>
          <p:cNvSpPr>
            <a:spLocks noGrp="1"/>
          </p:cNvSpPr>
          <p:nvPr>
            <p:ph type="ftr" sz="quarter" idx="11"/>
          </p:nvPr>
        </p:nvSpPr>
        <p:spPr/>
        <p:txBody>
          <a:bodyPr/>
          <a:lstStyle/>
          <a:p>
            <a:pPr>
              <a:defRPr/>
            </a:pPr>
            <a:endParaRPr lang="en-GB"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91263B4-4FAF-45BC-93BE-8ADD714822E1}" type="slidenum">
              <a:rPr lang="en-GB" altLang="en-US" smtClean="0"/>
              <a:pPr/>
              <a:t>‹#›</a:t>
            </a:fld>
            <a:endParaRPr lang="en-GB" altLang="en-US"/>
          </a:p>
        </p:txBody>
      </p:sp>
    </p:spTree>
    <p:extLst>
      <p:ext uri="{BB962C8B-B14F-4D97-AF65-F5344CB8AC3E}">
        <p14:creationId xmlns:p14="http://schemas.microsoft.com/office/powerpoint/2010/main" val="3365856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fld id="{8C8861AB-85BF-45E3-B4B3-455516F1D615}" type="slidenum">
              <a:rPr lang="en-GB" altLang="en-US"/>
              <a:pPr/>
              <a:t>‹#›</a:t>
            </a:fld>
            <a:endParaRPr lang="en-GB" altLang="en-US"/>
          </a:p>
        </p:txBody>
      </p:sp>
    </p:spTree>
    <p:extLst>
      <p:ext uri="{BB962C8B-B14F-4D97-AF65-F5344CB8AC3E}">
        <p14:creationId xmlns:p14="http://schemas.microsoft.com/office/powerpoint/2010/main" val="1972575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GB" altLang="en-US"/>
          </a:p>
        </p:txBody>
      </p:sp>
      <p:sp>
        <p:nvSpPr>
          <p:cNvPr id="6" name="Footer Placeholder 5"/>
          <p:cNvSpPr>
            <a:spLocks noGrp="1"/>
          </p:cNvSpPr>
          <p:nvPr>
            <p:ph type="ftr" sz="quarter" idx="11"/>
          </p:nvPr>
        </p:nvSpPr>
        <p:spPr/>
        <p:txBody>
          <a:bodyPr/>
          <a:lstStyle/>
          <a:p>
            <a:pPr>
              <a:defRPr/>
            </a:pPr>
            <a:endParaRPr lang="en-GB"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DC48AF0-D7C6-4563-9C00-0135BA1BB04E}" type="slidenum">
              <a:rPr lang="en-GB" altLang="en-US" smtClean="0"/>
              <a:pPr/>
              <a:t>‹#›</a:t>
            </a:fld>
            <a:endParaRPr lang="en-GB" altLang="en-US"/>
          </a:p>
        </p:txBody>
      </p:sp>
    </p:spTree>
    <p:extLst>
      <p:ext uri="{BB962C8B-B14F-4D97-AF65-F5344CB8AC3E}">
        <p14:creationId xmlns:p14="http://schemas.microsoft.com/office/powerpoint/2010/main" val="1792131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GB" altLang="en-US"/>
          </a:p>
        </p:txBody>
      </p:sp>
      <p:sp>
        <p:nvSpPr>
          <p:cNvPr id="6" name="Footer Placeholder 5"/>
          <p:cNvSpPr>
            <a:spLocks noGrp="1"/>
          </p:cNvSpPr>
          <p:nvPr>
            <p:ph type="ftr" sz="quarter" idx="11"/>
          </p:nvPr>
        </p:nvSpPr>
        <p:spPr/>
        <p:txBody>
          <a:bodyPr/>
          <a:lstStyle/>
          <a:p>
            <a:pPr>
              <a:defRPr/>
            </a:pPr>
            <a:endParaRPr lang="en-GB"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AD77CE6-5A49-45C3-92E6-9F2E739596E9}" type="slidenum">
              <a:rPr lang="en-GB" altLang="en-US" smtClean="0"/>
              <a:pPr/>
              <a:t>‹#›</a:t>
            </a:fld>
            <a:endParaRPr lang="en-GB" altLang="en-US"/>
          </a:p>
        </p:txBody>
      </p:sp>
    </p:spTree>
    <p:extLst>
      <p:ext uri="{BB962C8B-B14F-4D97-AF65-F5344CB8AC3E}">
        <p14:creationId xmlns:p14="http://schemas.microsoft.com/office/powerpoint/2010/main" val="482405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GB" altLang="en-US"/>
          </a:p>
        </p:txBody>
      </p:sp>
      <p:sp>
        <p:nvSpPr>
          <p:cNvPr id="5" name="Footer Placeholder 4"/>
          <p:cNvSpPr>
            <a:spLocks noGrp="1"/>
          </p:cNvSpPr>
          <p:nvPr>
            <p:ph type="ftr" sz="quarter" idx="11"/>
          </p:nvPr>
        </p:nvSpPr>
        <p:spPr/>
        <p:txBody>
          <a:bodyPr/>
          <a:lstStyle/>
          <a:p>
            <a:pPr>
              <a:defRPr/>
            </a:pPr>
            <a:endParaRPr lang="en-GB"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692FBA5-31AB-4A49-8064-12EBA1C912DF}" type="slidenum">
              <a:rPr lang="en-GB" altLang="en-US" smtClean="0"/>
              <a:pPr/>
              <a:t>‹#›</a:t>
            </a:fld>
            <a:endParaRPr lang="en-GB" altLang="en-US"/>
          </a:p>
        </p:txBody>
      </p:sp>
    </p:spTree>
    <p:extLst>
      <p:ext uri="{BB962C8B-B14F-4D97-AF65-F5344CB8AC3E}">
        <p14:creationId xmlns:p14="http://schemas.microsoft.com/office/powerpoint/2010/main" val="1761222034"/>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GB" altLang="en-US"/>
          </a:p>
        </p:txBody>
      </p:sp>
      <p:sp>
        <p:nvSpPr>
          <p:cNvPr id="5" name="Footer Placeholder 4"/>
          <p:cNvSpPr>
            <a:spLocks noGrp="1"/>
          </p:cNvSpPr>
          <p:nvPr>
            <p:ph type="ftr" sz="quarter" idx="11"/>
          </p:nvPr>
        </p:nvSpPr>
        <p:spPr/>
        <p:txBody>
          <a:bodyPr/>
          <a:lstStyle/>
          <a:p>
            <a:pPr>
              <a:defRPr/>
            </a:pPr>
            <a:endParaRPr lang="en-GB"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692FBA5-31AB-4A49-8064-12EBA1C912DF}" type="slidenum">
              <a:rPr lang="en-GB" altLang="en-US" smtClean="0"/>
              <a:pPr/>
              <a:t>‹#›</a:t>
            </a:fld>
            <a:endParaRPr lang="en-GB"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5952615"/>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GB" altLang="en-US"/>
          </a:p>
        </p:txBody>
      </p:sp>
      <p:sp>
        <p:nvSpPr>
          <p:cNvPr id="6" name="Footer Placeholder 5"/>
          <p:cNvSpPr>
            <a:spLocks noGrp="1"/>
          </p:cNvSpPr>
          <p:nvPr>
            <p:ph type="ftr" sz="quarter" idx="11"/>
          </p:nvPr>
        </p:nvSpPr>
        <p:spPr/>
        <p:txBody>
          <a:bodyPr/>
          <a:lstStyle/>
          <a:p>
            <a:pPr>
              <a:defRPr/>
            </a:pPr>
            <a:endParaRPr lang="en-GB"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692FBA5-31AB-4A49-8064-12EBA1C912DF}" type="slidenum">
              <a:rPr lang="en-GB" altLang="en-US" smtClean="0"/>
              <a:pPr/>
              <a:t>‹#›</a:t>
            </a:fld>
            <a:endParaRPr lang="en-GB" altLang="en-US"/>
          </a:p>
        </p:txBody>
      </p:sp>
    </p:spTree>
    <p:extLst>
      <p:ext uri="{BB962C8B-B14F-4D97-AF65-F5344CB8AC3E}">
        <p14:creationId xmlns:p14="http://schemas.microsoft.com/office/powerpoint/2010/main" val="1619192010"/>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GB" altLang="en-US"/>
          </a:p>
        </p:txBody>
      </p:sp>
      <p:sp>
        <p:nvSpPr>
          <p:cNvPr id="6" name="Footer Placeholder 5"/>
          <p:cNvSpPr>
            <a:spLocks noGrp="1"/>
          </p:cNvSpPr>
          <p:nvPr>
            <p:ph type="ftr" sz="quarter" idx="11"/>
          </p:nvPr>
        </p:nvSpPr>
        <p:spPr/>
        <p:txBody>
          <a:bodyPr/>
          <a:lstStyle/>
          <a:p>
            <a:pPr>
              <a:defRPr/>
            </a:pPr>
            <a:endParaRPr lang="en-GB"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692FBA5-31AB-4A49-8064-12EBA1C912DF}" type="slidenum">
              <a:rPr lang="en-GB" altLang="en-US" smtClean="0"/>
              <a:pPr/>
              <a:t>‹#›</a:t>
            </a:fld>
            <a:endParaRPr lang="en-GB"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5465696"/>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GB" altLang="en-US"/>
          </a:p>
        </p:txBody>
      </p:sp>
      <p:sp>
        <p:nvSpPr>
          <p:cNvPr id="6" name="Footer Placeholder 5"/>
          <p:cNvSpPr>
            <a:spLocks noGrp="1"/>
          </p:cNvSpPr>
          <p:nvPr>
            <p:ph type="ftr" sz="quarter" idx="11"/>
          </p:nvPr>
        </p:nvSpPr>
        <p:spPr/>
        <p:txBody>
          <a:bodyPr/>
          <a:lstStyle/>
          <a:p>
            <a:pPr>
              <a:defRPr/>
            </a:pPr>
            <a:endParaRPr lang="en-GB"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692FBA5-31AB-4A49-8064-12EBA1C912DF}" type="slidenum">
              <a:rPr lang="en-GB" altLang="en-US" smtClean="0"/>
              <a:pPr/>
              <a:t>‹#›</a:t>
            </a:fld>
            <a:endParaRPr lang="en-GB" altLang="en-US"/>
          </a:p>
        </p:txBody>
      </p:sp>
    </p:spTree>
    <p:extLst>
      <p:ext uri="{BB962C8B-B14F-4D97-AF65-F5344CB8AC3E}">
        <p14:creationId xmlns:p14="http://schemas.microsoft.com/office/powerpoint/2010/main" val="163741956"/>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GB" altLang="en-US"/>
          </a:p>
        </p:txBody>
      </p:sp>
      <p:sp>
        <p:nvSpPr>
          <p:cNvPr id="5" name="Footer Placeholder 4"/>
          <p:cNvSpPr>
            <a:spLocks noGrp="1"/>
          </p:cNvSpPr>
          <p:nvPr>
            <p:ph type="ftr" sz="quarter" idx="11"/>
          </p:nvPr>
        </p:nvSpPr>
        <p:spPr/>
        <p:txBody>
          <a:bodyPr/>
          <a:lstStyle/>
          <a:p>
            <a:pPr>
              <a:defRPr/>
            </a:pPr>
            <a:endParaRPr lang="en-GB"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D26417-672E-40C8-B582-AD668D04A808}" type="slidenum">
              <a:rPr lang="en-GB" altLang="en-US" smtClean="0"/>
              <a:pPr/>
              <a:t>‹#›</a:t>
            </a:fld>
            <a:endParaRPr lang="en-GB" altLang="en-US"/>
          </a:p>
        </p:txBody>
      </p:sp>
    </p:spTree>
    <p:extLst>
      <p:ext uri="{BB962C8B-B14F-4D97-AF65-F5344CB8AC3E}">
        <p14:creationId xmlns:p14="http://schemas.microsoft.com/office/powerpoint/2010/main" val="36175448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GB" altLang="en-US"/>
          </a:p>
        </p:txBody>
      </p:sp>
      <p:sp>
        <p:nvSpPr>
          <p:cNvPr id="5" name="Footer Placeholder 4"/>
          <p:cNvSpPr>
            <a:spLocks noGrp="1"/>
          </p:cNvSpPr>
          <p:nvPr>
            <p:ph type="ftr" sz="quarter" idx="11"/>
          </p:nvPr>
        </p:nvSpPr>
        <p:spPr/>
        <p:txBody>
          <a:bodyPr/>
          <a:lstStyle/>
          <a:p>
            <a:pPr>
              <a:defRPr/>
            </a:pPr>
            <a:endParaRPr lang="en-GB"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E1D418-0209-43E7-AB32-475999FE6D40}" type="slidenum">
              <a:rPr lang="en-GB" altLang="en-US" smtClean="0"/>
              <a:pPr/>
              <a:t>‹#›</a:t>
            </a:fld>
            <a:endParaRPr lang="en-GB" altLang="en-US"/>
          </a:p>
        </p:txBody>
      </p:sp>
    </p:spTree>
    <p:extLst>
      <p:ext uri="{BB962C8B-B14F-4D97-AF65-F5344CB8AC3E}">
        <p14:creationId xmlns:p14="http://schemas.microsoft.com/office/powerpoint/2010/main" val="1627910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051050" y="549275"/>
            <a:ext cx="6481763" cy="1150938"/>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1042988" y="1989138"/>
            <a:ext cx="7489825" cy="1903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042988" y="4044950"/>
            <a:ext cx="7489825" cy="190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GB"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GB"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6C2E7587-E8CC-4938-94DA-C162DC317CB1}" type="slidenum">
              <a:rPr lang="en-GB" altLang="en-US"/>
              <a:pPr/>
              <a:t>‹#›</a:t>
            </a:fld>
            <a:endParaRPr lang="en-GB" altLang="en-US"/>
          </a:p>
        </p:txBody>
      </p:sp>
    </p:spTree>
    <p:extLst>
      <p:ext uri="{BB962C8B-B14F-4D97-AF65-F5344CB8AC3E}">
        <p14:creationId xmlns:p14="http://schemas.microsoft.com/office/powerpoint/2010/main" val="64048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fld id="{B1D05C0F-0576-4F51-9890-A913BF9817D3}" type="slidenum">
              <a:rPr lang="en-GB" altLang="en-US"/>
              <a:pPr/>
              <a:t>‹#›</a:t>
            </a:fld>
            <a:endParaRPr lang="en-GB" altLang="en-US"/>
          </a:p>
        </p:txBody>
      </p:sp>
    </p:spTree>
    <p:extLst>
      <p:ext uri="{BB962C8B-B14F-4D97-AF65-F5344CB8AC3E}">
        <p14:creationId xmlns:p14="http://schemas.microsoft.com/office/powerpoint/2010/main" val="381854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042988" y="1989138"/>
            <a:ext cx="3668712" cy="39608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864100" y="1989138"/>
            <a:ext cx="3668713" cy="39608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fld id="{0577BF6B-A34A-46F8-BAD1-4086B2706CC0}" type="slidenum">
              <a:rPr lang="en-GB" altLang="en-US"/>
              <a:pPr/>
              <a:t>‹#›</a:t>
            </a:fld>
            <a:endParaRPr lang="en-GB" altLang="en-US"/>
          </a:p>
        </p:txBody>
      </p:sp>
    </p:spTree>
    <p:extLst>
      <p:ext uri="{BB962C8B-B14F-4D97-AF65-F5344CB8AC3E}">
        <p14:creationId xmlns:p14="http://schemas.microsoft.com/office/powerpoint/2010/main" val="355743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6"/>
          <p:cNvSpPr>
            <a:spLocks noGrp="1" noChangeArrowheads="1"/>
          </p:cNvSpPr>
          <p:nvPr>
            <p:ph type="sldNum" sz="quarter" idx="12"/>
          </p:nvPr>
        </p:nvSpPr>
        <p:spPr>
          <a:ln/>
        </p:spPr>
        <p:txBody>
          <a:bodyPr/>
          <a:lstStyle>
            <a:lvl1pPr>
              <a:defRPr/>
            </a:lvl1pPr>
          </a:lstStyle>
          <a:p>
            <a:fld id="{FE5E0BDF-4C16-4585-B2DE-06C6B885AFD2}" type="slidenum">
              <a:rPr lang="en-GB" altLang="en-US"/>
              <a:pPr/>
              <a:t>‹#›</a:t>
            </a:fld>
            <a:endParaRPr lang="en-GB" altLang="en-US"/>
          </a:p>
        </p:txBody>
      </p:sp>
    </p:spTree>
    <p:extLst>
      <p:ext uri="{BB962C8B-B14F-4D97-AF65-F5344CB8AC3E}">
        <p14:creationId xmlns:p14="http://schemas.microsoft.com/office/powerpoint/2010/main" val="211970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6"/>
          <p:cNvSpPr>
            <a:spLocks noGrp="1" noChangeArrowheads="1"/>
          </p:cNvSpPr>
          <p:nvPr>
            <p:ph type="sldNum" sz="quarter" idx="12"/>
          </p:nvPr>
        </p:nvSpPr>
        <p:spPr>
          <a:ln/>
        </p:spPr>
        <p:txBody>
          <a:bodyPr/>
          <a:lstStyle>
            <a:lvl1pPr>
              <a:defRPr/>
            </a:lvl1pPr>
          </a:lstStyle>
          <a:p>
            <a:fld id="{875E7F1E-81BC-4E94-977E-C6A38F083381}" type="slidenum">
              <a:rPr lang="en-GB" altLang="en-US"/>
              <a:pPr/>
              <a:t>‹#›</a:t>
            </a:fld>
            <a:endParaRPr lang="en-GB" altLang="en-US"/>
          </a:p>
        </p:txBody>
      </p:sp>
    </p:spTree>
    <p:extLst>
      <p:ext uri="{BB962C8B-B14F-4D97-AF65-F5344CB8AC3E}">
        <p14:creationId xmlns:p14="http://schemas.microsoft.com/office/powerpoint/2010/main" val="3074737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6"/>
          <p:cNvSpPr>
            <a:spLocks noGrp="1" noChangeArrowheads="1"/>
          </p:cNvSpPr>
          <p:nvPr>
            <p:ph type="sldNum" sz="quarter" idx="12"/>
          </p:nvPr>
        </p:nvSpPr>
        <p:spPr>
          <a:ln/>
        </p:spPr>
        <p:txBody>
          <a:bodyPr/>
          <a:lstStyle>
            <a:lvl1pPr>
              <a:defRPr/>
            </a:lvl1pPr>
          </a:lstStyle>
          <a:p>
            <a:fld id="{80885D2D-4E83-40BF-9ADF-279F225C3960}" type="slidenum">
              <a:rPr lang="en-GB" altLang="en-US"/>
              <a:pPr/>
              <a:t>‹#›</a:t>
            </a:fld>
            <a:endParaRPr lang="en-GB" altLang="en-US"/>
          </a:p>
        </p:txBody>
      </p:sp>
    </p:spTree>
    <p:extLst>
      <p:ext uri="{BB962C8B-B14F-4D97-AF65-F5344CB8AC3E}">
        <p14:creationId xmlns:p14="http://schemas.microsoft.com/office/powerpoint/2010/main" val="104939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fld id="{D7FD599E-DF94-4BDB-A467-6384698182CF}" type="slidenum">
              <a:rPr lang="en-GB" altLang="en-US"/>
              <a:pPr/>
              <a:t>‹#›</a:t>
            </a:fld>
            <a:endParaRPr lang="en-GB" altLang="en-US"/>
          </a:p>
        </p:txBody>
      </p:sp>
    </p:spTree>
    <p:extLst>
      <p:ext uri="{BB962C8B-B14F-4D97-AF65-F5344CB8AC3E}">
        <p14:creationId xmlns:p14="http://schemas.microsoft.com/office/powerpoint/2010/main" val="198143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fld id="{60E8A491-E918-4204-A658-04164750CB0D}" type="slidenum">
              <a:rPr lang="en-GB" altLang="en-US"/>
              <a:pPr/>
              <a:t>‹#›</a:t>
            </a:fld>
            <a:endParaRPr lang="en-GB" altLang="en-US"/>
          </a:p>
        </p:txBody>
      </p:sp>
    </p:spTree>
    <p:extLst>
      <p:ext uri="{BB962C8B-B14F-4D97-AF65-F5344CB8AC3E}">
        <p14:creationId xmlns:p14="http://schemas.microsoft.com/office/powerpoint/2010/main" val="2766306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51050" y="549275"/>
            <a:ext cx="6481763"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1027" name="Rectangle 3"/>
          <p:cNvSpPr>
            <a:spLocks noGrp="1" noChangeArrowheads="1"/>
          </p:cNvSpPr>
          <p:nvPr>
            <p:ph type="body" idx="1"/>
          </p:nvPr>
        </p:nvSpPr>
        <p:spPr bwMode="auto">
          <a:xfrm>
            <a:off x="1042988" y="1989138"/>
            <a:ext cx="7489825" cy="396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37990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GB" altLang="en-US"/>
          </a:p>
        </p:txBody>
      </p:sp>
      <p:sp>
        <p:nvSpPr>
          <p:cNvPr id="37990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GB" altLang="en-US"/>
          </a:p>
        </p:txBody>
      </p:sp>
      <p:sp>
        <p:nvSpPr>
          <p:cNvPr id="37991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6FE81547-54AC-42EB-9E35-773FE7323877}"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hdr="0" ftr="0" dt="0"/>
  <p:txStyles>
    <p:titleStyle>
      <a:lvl1pPr algn="ctr" rtl="0" eaLnBrk="0" fontAlgn="base" hangingPunct="0">
        <a:spcBef>
          <a:spcPct val="0"/>
        </a:spcBef>
        <a:spcAft>
          <a:spcPct val="0"/>
        </a:spcAft>
        <a:defRPr sz="3000">
          <a:solidFill>
            <a:schemeClr val="bg1"/>
          </a:solidFill>
          <a:latin typeface="+mj-lt"/>
          <a:ea typeface="+mj-ea"/>
          <a:cs typeface="+mj-cs"/>
        </a:defRPr>
      </a:lvl1pPr>
      <a:lvl2pPr algn="ctr" rtl="0" eaLnBrk="0" fontAlgn="base" hangingPunct="0">
        <a:spcBef>
          <a:spcPct val="0"/>
        </a:spcBef>
        <a:spcAft>
          <a:spcPct val="0"/>
        </a:spcAft>
        <a:defRPr sz="3000">
          <a:solidFill>
            <a:schemeClr val="bg1"/>
          </a:solidFill>
          <a:latin typeface="Arial" charset="0"/>
        </a:defRPr>
      </a:lvl2pPr>
      <a:lvl3pPr algn="ctr" rtl="0" eaLnBrk="0" fontAlgn="base" hangingPunct="0">
        <a:spcBef>
          <a:spcPct val="0"/>
        </a:spcBef>
        <a:spcAft>
          <a:spcPct val="0"/>
        </a:spcAft>
        <a:defRPr sz="3000">
          <a:solidFill>
            <a:schemeClr val="bg1"/>
          </a:solidFill>
          <a:latin typeface="Arial" charset="0"/>
        </a:defRPr>
      </a:lvl3pPr>
      <a:lvl4pPr algn="ctr" rtl="0" eaLnBrk="0" fontAlgn="base" hangingPunct="0">
        <a:spcBef>
          <a:spcPct val="0"/>
        </a:spcBef>
        <a:spcAft>
          <a:spcPct val="0"/>
        </a:spcAft>
        <a:defRPr sz="3000">
          <a:solidFill>
            <a:schemeClr val="bg1"/>
          </a:solidFill>
          <a:latin typeface="Arial" charset="0"/>
        </a:defRPr>
      </a:lvl4pPr>
      <a:lvl5pPr algn="ctr" rtl="0" eaLnBrk="0" fontAlgn="base" hangingPunct="0">
        <a:spcBef>
          <a:spcPct val="0"/>
        </a:spcBef>
        <a:spcAft>
          <a:spcPct val="0"/>
        </a:spcAft>
        <a:defRPr sz="3000">
          <a:solidFill>
            <a:schemeClr val="bg1"/>
          </a:solidFill>
          <a:latin typeface="Arial" charset="0"/>
        </a:defRPr>
      </a:lvl5pPr>
      <a:lvl6pPr marL="457200" algn="ctr" rtl="0" fontAlgn="base">
        <a:spcBef>
          <a:spcPct val="0"/>
        </a:spcBef>
        <a:spcAft>
          <a:spcPct val="0"/>
        </a:spcAft>
        <a:defRPr sz="3000">
          <a:solidFill>
            <a:schemeClr val="bg1"/>
          </a:solidFill>
          <a:latin typeface="Arial" charset="0"/>
        </a:defRPr>
      </a:lvl6pPr>
      <a:lvl7pPr marL="914400" algn="ctr" rtl="0" fontAlgn="base">
        <a:spcBef>
          <a:spcPct val="0"/>
        </a:spcBef>
        <a:spcAft>
          <a:spcPct val="0"/>
        </a:spcAft>
        <a:defRPr sz="3000">
          <a:solidFill>
            <a:schemeClr val="bg1"/>
          </a:solidFill>
          <a:latin typeface="Arial" charset="0"/>
        </a:defRPr>
      </a:lvl7pPr>
      <a:lvl8pPr marL="1371600" algn="ctr" rtl="0" fontAlgn="base">
        <a:spcBef>
          <a:spcPct val="0"/>
        </a:spcBef>
        <a:spcAft>
          <a:spcPct val="0"/>
        </a:spcAft>
        <a:defRPr sz="3000">
          <a:solidFill>
            <a:schemeClr val="bg1"/>
          </a:solidFill>
          <a:latin typeface="Arial" charset="0"/>
        </a:defRPr>
      </a:lvl8pPr>
      <a:lvl9pPr marL="1828800" algn="ctr" rtl="0" fontAlgn="base">
        <a:spcBef>
          <a:spcPct val="0"/>
        </a:spcBef>
        <a:spcAft>
          <a:spcPct val="0"/>
        </a:spcAft>
        <a:defRPr sz="3000">
          <a:solidFill>
            <a:schemeClr val="bg1"/>
          </a:solidFill>
          <a:latin typeface="Arial"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200">
          <a:solidFill>
            <a:schemeClr val="tx1"/>
          </a:solidFill>
          <a:latin typeface="+mn-lt"/>
        </a:defRPr>
      </a:lvl4pPr>
      <a:lvl5pPr marL="2057400" indent="-228600" algn="l" rtl="0" eaLnBrk="0" fontAlgn="base" hangingPunct="0">
        <a:spcBef>
          <a:spcPct val="20000"/>
        </a:spcBef>
        <a:spcAft>
          <a:spcPct val="0"/>
        </a:spcAft>
        <a:buChar char="»"/>
        <a:defRPr sz="2200">
          <a:solidFill>
            <a:schemeClr val="tx1"/>
          </a:solidFill>
          <a:latin typeface="+mn-lt"/>
        </a:defRPr>
      </a:lvl5pPr>
      <a:lvl6pPr marL="2514600" indent="-228600" algn="l" rtl="0" fontAlgn="base">
        <a:spcBef>
          <a:spcPct val="20000"/>
        </a:spcBef>
        <a:spcAft>
          <a:spcPct val="0"/>
        </a:spcAft>
        <a:buChar char="»"/>
        <a:defRPr sz="2200">
          <a:solidFill>
            <a:schemeClr val="tx1"/>
          </a:solidFill>
          <a:latin typeface="+mn-lt"/>
        </a:defRPr>
      </a:lvl6pPr>
      <a:lvl7pPr marL="2971800" indent="-228600" algn="l" rtl="0" fontAlgn="base">
        <a:spcBef>
          <a:spcPct val="20000"/>
        </a:spcBef>
        <a:spcAft>
          <a:spcPct val="0"/>
        </a:spcAft>
        <a:buChar char="»"/>
        <a:defRPr sz="2200">
          <a:solidFill>
            <a:schemeClr val="tx1"/>
          </a:solidFill>
          <a:latin typeface="+mn-lt"/>
        </a:defRPr>
      </a:lvl7pPr>
      <a:lvl8pPr marL="3429000" indent="-228600" algn="l" rtl="0" fontAlgn="base">
        <a:spcBef>
          <a:spcPct val="20000"/>
        </a:spcBef>
        <a:spcAft>
          <a:spcPct val="0"/>
        </a:spcAft>
        <a:buChar char="»"/>
        <a:defRPr sz="2200">
          <a:solidFill>
            <a:schemeClr val="tx1"/>
          </a:solidFill>
          <a:latin typeface="+mn-lt"/>
        </a:defRPr>
      </a:lvl8pPr>
      <a:lvl9pPr marL="3886200" indent="-228600" algn="l" rtl="0" fontAlgn="base">
        <a:spcBef>
          <a:spcPct val="200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GB"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GB"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FE81547-54AC-42EB-9E35-773FE7323877}" type="slidenum">
              <a:rPr lang="en-GB" altLang="en-US" smtClean="0"/>
              <a:pPr/>
              <a:t>‹#›</a:t>
            </a:fld>
            <a:endParaRPr lang="en-GB" altLang="en-US"/>
          </a:p>
        </p:txBody>
      </p:sp>
    </p:spTree>
    <p:extLst>
      <p:ext uri="{BB962C8B-B14F-4D97-AF65-F5344CB8AC3E}">
        <p14:creationId xmlns:p14="http://schemas.microsoft.com/office/powerpoint/2010/main" val="379304542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2.xml"/><Relationship Id="rId7" Type="http://schemas.openxmlformats.org/officeDocument/2006/relationships/oleObject" Target="../embeddings/oleObject3.bin"/><Relationship Id="rId12" Type="http://schemas.openxmlformats.org/officeDocument/2006/relationships/oleObject" Target="../embeddings/oleObject7.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1.wmf"/><Relationship Id="rId10" Type="http://schemas.openxmlformats.org/officeDocument/2006/relationships/oleObject" Target="../embeddings/oleObject5.bin"/><Relationship Id="rId4" Type="http://schemas.openxmlformats.org/officeDocument/2006/relationships/oleObject" Target="../embeddings/oleObject1.bin"/><Relationship Id="rId9" Type="http://schemas.openxmlformats.org/officeDocument/2006/relationships/image" Target="../media/image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GB" dirty="0" smtClean="0"/>
              <a:t>Distributed databases 1</a:t>
            </a:r>
            <a:endParaRPr lang="en-GB" dirty="0"/>
          </a:p>
        </p:txBody>
      </p:sp>
      <p:sp>
        <p:nvSpPr>
          <p:cNvPr id="3" name="Subtitle 2"/>
          <p:cNvSpPr>
            <a:spLocks noGrp="1"/>
          </p:cNvSpPr>
          <p:nvPr>
            <p:ph type="subTitle" idx="1"/>
          </p:nvPr>
        </p:nvSpPr>
        <p:spPr/>
        <p:txBody>
          <a:bodyPr rtlCol="0"/>
          <a:lstStyle/>
          <a:p>
            <a:pPr eaLnBrk="1" fontAlgn="auto" hangingPunct="1">
              <a:spcAft>
                <a:spcPts val="0"/>
              </a:spcAft>
              <a:defRPr/>
            </a:pPr>
            <a:r>
              <a:rPr lang="en-GB"/>
              <a:t>Dr </a:t>
            </a:r>
            <a:r>
              <a:rPr lang="en-GB" err="1"/>
              <a:t>alex</a:t>
            </a:r>
            <a:r>
              <a:rPr lang="en-GB"/>
              <a:t> </a:t>
            </a:r>
            <a:r>
              <a:rPr lang="en-GB" err="1"/>
              <a:t>lohfink</a:t>
            </a:r>
            <a:endParaRPr lang="en-GB"/>
          </a:p>
        </p:txBody>
      </p:sp>
      <p:sp>
        <p:nvSpPr>
          <p:cNvPr id="4" name="Slide Number Placeholder 3"/>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730A66-02F4-4CA0-81A7-EC3832EFA835}" type="slidenum">
              <a:rPr lang="en-GB" altLang="en-US" sz="1600">
                <a:solidFill>
                  <a:srgbClr val="FFFFFF"/>
                </a:solidFill>
              </a:rPr>
              <a:pPr/>
              <a:t>1</a:t>
            </a:fld>
            <a:endParaRPr lang="en-GB" altLang="en-US" sz="16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1187450" y="549275"/>
            <a:ext cx="7345363" cy="1150938"/>
          </a:xfrm>
        </p:spPr>
        <p:txBody>
          <a:bodyPr/>
          <a:lstStyle/>
          <a:p>
            <a:pPr eaLnBrk="1" fontAlgn="auto" hangingPunct="1">
              <a:spcAft>
                <a:spcPts val="0"/>
              </a:spcAft>
              <a:defRPr/>
            </a:pPr>
            <a:r>
              <a:rPr lang="en-GB" altLang="en-US"/>
              <a:t>Servers</a:t>
            </a:r>
          </a:p>
        </p:txBody>
      </p:sp>
      <p:sp>
        <p:nvSpPr>
          <p:cNvPr id="17411" name="Rectangle 3"/>
          <p:cNvSpPr>
            <a:spLocks noGrp="1" noChangeArrowheads="1"/>
          </p:cNvSpPr>
          <p:nvPr>
            <p:ph idx="1"/>
          </p:nvPr>
        </p:nvSpPr>
        <p:spPr>
          <a:xfrm>
            <a:off x="755650" y="1484313"/>
            <a:ext cx="7521575" cy="3579812"/>
          </a:xfrm>
        </p:spPr>
        <p:txBody>
          <a:bodyPr/>
          <a:lstStyle/>
          <a:p>
            <a:pPr eaLnBrk="1" hangingPunct="1">
              <a:buFontTx/>
              <a:buNone/>
            </a:pPr>
            <a:r>
              <a:rPr lang="en-GB" altLang="en-US" smtClean="0"/>
              <a:t>Responsible for:</a:t>
            </a:r>
          </a:p>
          <a:p>
            <a:pPr eaLnBrk="1" hangingPunct="1"/>
            <a:r>
              <a:rPr lang="en-GB" altLang="en-US" smtClean="0">
                <a:cs typeface="Times New Roman" panose="02020603050405020304" pitchFamily="18" charset="0"/>
              </a:rPr>
              <a:t>Database storage/access</a:t>
            </a:r>
          </a:p>
          <a:p>
            <a:pPr eaLnBrk="1" hangingPunct="1"/>
            <a:r>
              <a:rPr lang="en-GB" altLang="en-US" smtClean="0">
                <a:cs typeface="Times New Roman" panose="02020603050405020304" pitchFamily="18" charset="0"/>
              </a:rPr>
              <a:t>Integrity checking</a:t>
            </a:r>
          </a:p>
          <a:p>
            <a:pPr eaLnBrk="1" hangingPunct="1"/>
            <a:r>
              <a:rPr lang="en-GB" altLang="en-US" smtClean="0">
                <a:cs typeface="Times New Roman" panose="02020603050405020304" pitchFamily="18" charset="0"/>
              </a:rPr>
              <a:t>Security</a:t>
            </a:r>
          </a:p>
          <a:p>
            <a:pPr eaLnBrk="1" hangingPunct="1"/>
            <a:r>
              <a:rPr lang="en-GB" altLang="en-US" smtClean="0">
                <a:cs typeface="Times New Roman" panose="02020603050405020304" pitchFamily="18" charset="0"/>
              </a:rPr>
              <a:t>Data dictionary maintenance </a:t>
            </a:r>
          </a:p>
          <a:p>
            <a:pPr eaLnBrk="1" hangingPunct="1"/>
            <a:r>
              <a:rPr lang="en-GB" altLang="en-US" smtClean="0">
                <a:cs typeface="Times New Roman" panose="02020603050405020304" pitchFamily="18" charset="0"/>
              </a:rPr>
              <a:t>Concurrent access management (locking etc)</a:t>
            </a:r>
          </a:p>
          <a:p>
            <a:pPr eaLnBrk="1" hangingPunct="1"/>
            <a:r>
              <a:rPr lang="en-GB" altLang="en-US" smtClean="0">
                <a:cs typeface="Times New Roman" panose="02020603050405020304" pitchFamily="18" charset="0"/>
              </a:rPr>
              <a:t>Query optimisation</a:t>
            </a:r>
          </a:p>
          <a:p>
            <a:pPr eaLnBrk="1" hangingPunct="1"/>
            <a:r>
              <a:rPr lang="en-GB" altLang="en-US" smtClean="0">
                <a:cs typeface="Times New Roman" panose="02020603050405020304" pitchFamily="18" charset="0"/>
              </a:rPr>
              <a:t>Recovery</a:t>
            </a:r>
            <a:endParaRPr lang="en-GB" altLang="en-US" smtClean="0"/>
          </a:p>
        </p:txBody>
      </p:sp>
      <p:sp>
        <p:nvSpPr>
          <p:cNvPr id="6"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49BA91-9114-4AD3-B6B8-B69495999BA4}" type="slidenum">
              <a:rPr lang="en-GB" altLang="en-US" sz="1600">
                <a:solidFill>
                  <a:srgbClr val="FFFFFF"/>
                </a:solidFill>
              </a:rPr>
              <a:pPr/>
              <a:t>10</a:t>
            </a:fld>
            <a:endParaRPr lang="en-GB" altLang="en-US" sz="1600">
              <a:solidFill>
                <a:srgbClr val="FFFF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1116013" y="549275"/>
            <a:ext cx="7416800" cy="1150938"/>
          </a:xfrm>
        </p:spPr>
        <p:txBody>
          <a:bodyPr/>
          <a:lstStyle/>
          <a:p>
            <a:pPr eaLnBrk="1" fontAlgn="auto" hangingPunct="1">
              <a:spcAft>
                <a:spcPts val="0"/>
              </a:spcAft>
              <a:defRPr/>
            </a:pPr>
            <a:r>
              <a:rPr lang="en-GB" altLang="en-US"/>
              <a:t>Client</a:t>
            </a:r>
          </a:p>
        </p:txBody>
      </p:sp>
      <p:sp>
        <p:nvSpPr>
          <p:cNvPr id="18435" name="Rectangle 3"/>
          <p:cNvSpPr>
            <a:spLocks noGrp="1" noChangeArrowheads="1"/>
          </p:cNvSpPr>
          <p:nvPr>
            <p:ph idx="1"/>
          </p:nvPr>
        </p:nvSpPr>
        <p:spPr>
          <a:xfrm>
            <a:off x="827088" y="1412875"/>
            <a:ext cx="7521575" cy="3579813"/>
          </a:xfrm>
        </p:spPr>
        <p:txBody>
          <a:bodyPr/>
          <a:lstStyle/>
          <a:p>
            <a:pPr eaLnBrk="1" hangingPunct="1">
              <a:buFontTx/>
              <a:buNone/>
            </a:pPr>
            <a:r>
              <a:rPr lang="en-GB" altLang="en-US" smtClean="0"/>
              <a:t>Responsible for:</a:t>
            </a:r>
          </a:p>
          <a:p>
            <a:pPr eaLnBrk="1" hangingPunct="1"/>
            <a:r>
              <a:rPr lang="en-GB" altLang="en-US" smtClean="0"/>
              <a:t>User interface</a:t>
            </a:r>
          </a:p>
          <a:p>
            <a:pPr lvl="1" eaLnBrk="1" hangingPunct="1"/>
            <a:r>
              <a:rPr lang="en-GB" altLang="en-US" smtClean="0"/>
              <a:t>Presenting data </a:t>
            </a:r>
          </a:p>
          <a:p>
            <a:pPr lvl="1" eaLnBrk="1" hangingPunct="1"/>
            <a:r>
              <a:rPr lang="en-GB" altLang="en-US" smtClean="0"/>
              <a:t>Handling local devices (e.g. Printers)</a:t>
            </a:r>
          </a:p>
          <a:p>
            <a:pPr eaLnBrk="1" hangingPunct="1"/>
            <a:r>
              <a:rPr lang="en-US" altLang="en-US" smtClean="0"/>
              <a:t>Application Logic </a:t>
            </a:r>
          </a:p>
          <a:p>
            <a:pPr lvl="1" eaLnBrk="1" hangingPunct="1"/>
            <a:r>
              <a:rPr lang="en-GB" altLang="en-US" sz="2000" smtClean="0"/>
              <a:t>Written in Excel, Report writer, 3GL, 4GL etc</a:t>
            </a:r>
          </a:p>
          <a:p>
            <a:pPr lvl="1" eaLnBrk="1" hangingPunct="1"/>
            <a:r>
              <a:rPr lang="en-GB" altLang="en-US" sz="2000" smtClean="0"/>
              <a:t>Includes processing of forms, reports , menus</a:t>
            </a:r>
          </a:p>
          <a:p>
            <a:pPr lvl="1" eaLnBrk="1" hangingPunct="1"/>
            <a:endParaRPr lang="en-GB" altLang="en-US" sz="2000" smtClean="0"/>
          </a:p>
          <a:p>
            <a:pPr eaLnBrk="1" hangingPunct="1"/>
            <a:endParaRPr lang="en-GB" altLang="en-US" smtClean="0"/>
          </a:p>
        </p:txBody>
      </p:sp>
      <p:sp>
        <p:nvSpPr>
          <p:cNvPr id="6"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409D6F-45CB-40E7-934E-BB9EF48A2DA7}" type="slidenum">
              <a:rPr lang="en-GB" altLang="en-US" sz="1600">
                <a:solidFill>
                  <a:srgbClr val="FFFFFF"/>
                </a:solidFill>
              </a:rPr>
              <a:pPr/>
              <a:t>11</a:t>
            </a:fld>
            <a:endParaRPr lang="en-GB" altLang="en-US" sz="1600">
              <a:solidFill>
                <a:srgbClr val="FFFF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pPr eaLnBrk="1" fontAlgn="auto" hangingPunct="1">
              <a:spcAft>
                <a:spcPts val="0"/>
              </a:spcAft>
              <a:defRPr/>
            </a:pPr>
            <a:r>
              <a:rPr lang="en-GB" altLang="en-US">
                <a:cs typeface="Times New Roman" pitchFamily="18" charset="0"/>
              </a:rPr>
              <a:t>Client/server Benefits</a:t>
            </a:r>
          </a:p>
        </p:txBody>
      </p:sp>
      <p:sp>
        <p:nvSpPr>
          <p:cNvPr id="366595" name="Rectangle 3"/>
          <p:cNvSpPr>
            <a:spLocks noGrp="1" noChangeArrowheads="1"/>
          </p:cNvSpPr>
          <p:nvPr>
            <p:ph idx="1"/>
          </p:nvPr>
        </p:nvSpPr>
        <p:spPr/>
        <p:txBody>
          <a:bodyPr/>
          <a:lstStyle/>
          <a:p>
            <a:pPr eaLnBrk="1" hangingPunct="1"/>
            <a:r>
              <a:rPr lang="en-GB" altLang="en-US" smtClean="0">
                <a:cs typeface="Times New Roman" panose="02020603050405020304" pitchFamily="18" charset="0"/>
              </a:rPr>
              <a:t>Costs low</a:t>
            </a:r>
          </a:p>
          <a:p>
            <a:pPr lvl="1" eaLnBrk="1" hangingPunct="1"/>
            <a:r>
              <a:rPr lang="en-GB" altLang="en-US" smtClean="0">
                <a:cs typeface="Times New Roman" panose="02020603050405020304" pitchFamily="18" charset="0"/>
              </a:rPr>
              <a:t>Delivers impressive computing power at a fraction of the costs of mainframe</a:t>
            </a:r>
          </a:p>
          <a:p>
            <a:pPr eaLnBrk="1" hangingPunct="1"/>
            <a:endParaRPr lang="en-GB" altLang="en-US" smtClean="0">
              <a:cs typeface="Times New Roman" panose="02020603050405020304" pitchFamily="18" charset="0"/>
            </a:endParaRPr>
          </a:p>
          <a:p>
            <a:pPr eaLnBrk="1" hangingPunct="1"/>
            <a:r>
              <a:rPr lang="en-GB" altLang="en-US" smtClean="0">
                <a:cs typeface="Times New Roman" panose="02020603050405020304" pitchFamily="18" charset="0"/>
              </a:rPr>
              <a:t>Server working with current data</a:t>
            </a:r>
          </a:p>
          <a:p>
            <a:pPr lvl="1" eaLnBrk="1" hangingPunct="1"/>
            <a:r>
              <a:rPr lang="en-GB" altLang="en-US" smtClean="0">
                <a:cs typeface="Times New Roman" panose="02020603050405020304" pitchFamily="18" charset="0"/>
              </a:rPr>
              <a:t>Data in  one place so there is improved control of backup, recovery and security</a:t>
            </a:r>
          </a:p>
          <a:p>
            <a:pPr eaLnBrk="1" hangingPunct="1"/>
            <a:endParaRPr lang="en-GB" altLang="en-US" smtClean="0"/>
          </a:p>
        </p:txBody>
      </p:sp>
      <p:sp>
        <p:nvSpPr>
          <p:cNvPr id="6"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E6EBFE3-2BB0-40D3-A980-0774A9B8A6FC}" type="slidenum">
              <a:rPr lang="en-GB" altLang="en-US" sz="1600">
                <a:solidFill>
                  <a:srgbClr val="FFFFFF"/>
                </a:solidFill>
              </a:rPr>
              <a:pPr/>
              <a:t>12</a:t>
            </a:fld>
            <a:endParaRPr lang="en-GB" altLang="en-US" sz="16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65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6659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665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66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pPr eaLnBrk="1" fontAlgn="auto" hangingPunct="1">
              <a:spcAft>
                <a:spcPts val="0"/>
              </a:spcAft>
              <a:defRPr/>
            </a:pPr>
            <a:r>
              <a:rPr lang="en-GB" altLang="en-US">
                <a:cs typeface="Times New Roman" pitchFamily="18" charset="0"/>
              </a:rPr>
              <a:t>Client/Server Benefits cont’d</a:t>
            </a:r>
          </a:p>
        </p:txBody>
      </p:sp>
      <p:sp>
        <p:nvSpPr>
          <p:cNvPr id="368643" name="Rectangle 3"/>
          <p:cNvSpPr>
            <a:spLocks noGrp="1" noChangeArrowheads="1"/>
          </p:cNvSpPr>
          <p:nvPr>
            <p:ph idx="1"/>
          </p:nvPr>
        </p:nvSpPr>
        <p:spPr/>
        <p:txBody>
          <a:bodyPr/>
          <a:lstStyle/>
          <a:p>
            <a:pPr eaLnBrk="1" hangingPunct="1"/>
            <a:endParaRPr lang="en-GB" altLang="en-US" smtClean="0">
              <a:cs typeface="Times New Roman" panose="02020603050405020304" pitchFamily="18" charset="0"/>
            </a:endParaRPr>
          </a:p>
          <a:p>
            <a:pPr eaLnBrk="1" hangingPunct="1"/>
            <a:r>
              <a:rPr lang="en-GB" altLang="en-US" smtClean="0">
                <a:cs typeface="Times New Roman" panose="02020603050405020304" pitchFamily="18" charset="0"/>
              </a:rPr>
              <a:t>Processing can be carried out on the appropriate machine reduces network traffic </a:t>
            </a:r>
          </a:p>
          <a:p>
            <a:pPr eaLnBrk="1" hangingPunct="1"/>
            <a:r>
              <a:rPr lang="en-GB" altLang="en-US" smtClean="0">
                <a:cs typeface="Times New Roman" panose="02020603050405020304" pitchFamily="18" charset="0"/>
              </a:rPr>
              <a:t>Increased scalability. </a:t>
            </a:r>
            <a:endParaRPr lang="en-GB" altLang="en-US" smtClean="0"/>
          </a:p>
        </p:txBody>
      </p:sp>
      <p:sp>
        <p:nvSpPr>
          <p:cNvPr id="6"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FEC3B6-EE6E-4174-9655-380A4CA2A9ED}" type="slidenum">
              <a:rPr lang="en-GB" altLang="en-US" sz="1600">
                <a:solidFill>
                  <a:srgbClr val="FFFFFF"/>
                </a:solidFill>
              </a:rPr>
              <a:pPr/>
              <a:t>13</a:t>
            </a:fld>
            <a:endParaRPr lang="en-GB" altLang="en-US" sz="16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6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2051050" y="620713"/>
            <a:ext cx="6940550" cy="1008062"/>
          </a:xfrm>
        </p:spPr>
        <p:txBody>
          <a:bodyPr>
            <a:normAutofit fontScale="90000"/>
          </a:bodyPr>
          <a:lstStyle/>
          <a:p>
            <a:pPr eaLnBrk="1" fontAlgn="auto" hangingPunct="1">
              <a:spcAft>
                <a:spcPts val="0"/>
              </a:spcAft>
              <a:defRPr/>
            </a:pPr>
            <a:r>
              <a:rPr lang="en-GB" altLang="en-US"/>
              <a:t>Disadvantages of Client Server Architecture</a:t>
            </a:r>
          </a:p>
        </p:txBody>
      </p:sp>
      <p:sp>
        <p:nvSpPr>
          <p:cNvPr id="21507" name="Rectangle 3"/>
          <p:cNvSpPr>
            <a:spLocks noGrp="1" noChangeArrowheads="1"/>
          </p:cNvSpPr>
          <p:nvPr>
            <p:ph idx="1"/>
          </p:nvPr>
        </p:nvSpPr>
        <p:spPr>
          <a:xfrm>
            <a:off x="971550" y="1916113"/>
            <a:ext cx="7521575" cy="3579812"/>
          </a:xfrm>
        </p:spPr>
        <p:txBody>
          <a:bodyPr/>
          <a:lstStyle/>
          <a:p>
            <a:pPr eaLnBrk="1" hangingPunct="1"/>
            <a:r>
              <a:rPr lang="en-GB" altLang="en-US" smtClean="0"/>
              <a:t>Increased complexity</a:t>
            </a:r>
          </a:p>
          <a:p>
            <a:pPr lvl="1" eaLnBrk="1" hangingPunct="1"/>
            <a:r>
              <a:rPr lang="en-GB" altLang="en-US" smtClean="0"/>
              <a:t>Network</a:t>
            </a:r>
          </a:p>
          <a:p>
            <a:pPr lvl="1" eaLnBrk="1" hangingPunct="1"/>
            <a:r>
              <a:rPr lang="en-GB" altLang="en-US" smtClean="0"/>
              <a:t>Programming interfaces</a:t>
            </a:r>
          </a:p>
          <a:p>
            <a:pPr eaLnBrk="1" hangingPunct="1"/>
            <a:r>
              <a:rPr lang="en-GB" altLang="en-US" smtClean="0"/>
              <a:t>Increased security</a:t>
            </a:r>
          </a:p>
          <a:p>
            <a:pPr lvl="1" eaLnBrk="1" hangingPunct="1"/>
            <a:endParaRPr lang="en-GB" altLang="en-US" smtClean="0"/>
          </a:p>
        </p:txBody>
      </p:sp>
      <p:sp>
        <p:nvSpPr>
          <p:cNvPr id="6"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63C0BD-CFC8-4DB1-9E7F-DB5583960189}" type="slidenum">
              <a:rPr lang="en-GB" altLang="en-US" sz="1600">
                <a:solidFill>
                  <a:srgbClr val="FFFFFF"/>
                </a:solidFill>
              </a:rPr>
              <a:pPr/>
              <a:t>14</a:t>
            </a:fld>
            <a:endParaRPr lang="en-GB" altLang="en-US" sz="1600">
              <a:solidFill>
                <a:srgbClr val="FFFFFF"/>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GB" altLang="en-US"/>
              <a:t>Terminology</a:t>
            </a:r>
          </a:p>
        </p:txBody>
      </p:sp>
      <p:sp>
        <p:nvSpPr>
          <p:cNvPr id="22531" name="Rectangle 3"/>
          <p:cNvSpPr>
            <a:spLocks noGrp="1" noChangeArrowheads="1"/>
          </p:cNvSpPr>
          <p:nvPr>
            <p:ph idx="1"/>
          </p:nvPr>
        </p:nvSpPr>
        <p:spPr>
          <a:xfrm>
            <a:off x="1150938" y="1676400"/>
            <a:ext cx="7872412" cy="4124325"/>
          </a:xfrm>
        </p:spPr>
        <p:txBody>
          <a:bodyPr>
            <a:normAutofit lnSpcReduction="10000"/>
          </a:bodyPr>
          <a:lstStyle/>
          <a:p>
            <a:pPr>
              <a:lnSpc>
                <a:spcPct val="80000"/>
              </a:lnSpc>
            </a:pPr>
            <a:r>
              <a:rPr lang="en-GB" altLang="en-US" sz="2800" smtClean="0"/>
              <a:t>Distributed Database: a logically interrelated collection of shared </a:t>
            </a:r>
            <a:r>
              <a:rPr lang="en-GB" altLang="en-US" sz="2800" u="sng" smtClean="0"/>
              <a:t>data physically distributed</a:t>
            </a:r>
            <a:r>
              <a:rPr lang="en-GB" altLang="en-US" sz="2800" smtClean="0"/>
              <a:t> over a network</a:t>
            </a:r>
          </a:p>
          <a:p>
            <a:pPr>
              <a:lnSpc>
                <a:spcPct val="80000"/>
              </a:lnSpc>
            </a:pPr>
            <a:r>
              <a:rPr lang="en-GB" altLang="en-US" sz="2800" smtClean="0"/>
              <a:t>Distributed DBMS: software to manage a distributed db and make the distribution transparent to users</a:t>
            </a:r>
          </a:p>
          <a:p>
            <a:pPr>
              <a:lnSpc>
                <a:spcPct val="80000"/>
              </a:lnSpc>
            </a:pPr>
            <a:r>
              <a:rPr lang="en-GB" altLang="en-US" sz="2800" smtClean="0"/>
              <a:t>Distributed Processing – this is NOT necessarily a DDB since data may be centralised</a:t>
            </a:r>
          </a:p>
          <a:p>
            <a:pPr>
              <a:lnSpc>
                <a:spcPct val="80000"/>
              </a:lnSpc>
            </a:pPr>
            <a:r>
              <a:rPr lang="en-GB" altLang="en-US" sz="2800" smtClean="0"/>
              <a:t>Parallel DBMS – data and/or processing is distributed and run in parallel only for performance improvement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en-US" altLang="en-US"/>
              <a:t>What do we mean by distributed?</a:t>
            </a:r>
          </a:p>
        </p:txBody>
      </p:sp>
      <p:sp>
        <p:nvSpPr>
          <p:cNvPr id="23555" name="Rectangle 3"/>
          <p:cNvSpPr>
            <a:spLocks noGrp="1" noChangeArrowheads="1"/>
          </p:cNvSpPr>
          <p:nvPr>
            <p:ph idx="1"/>
          </p:nvPr>
        </p:nvSpPr>
        <p:spPr>
          <a:noFill/>
        </p:spPr>
        <p:txBody>
          <a:bodyPr>
            <a:normAutofit fontScale="92500" lnSpcReduction="20000"/>
          </a:bodyPr>
          <a:lstStyle/>
          <a:p>
            <a:pPr marL="387350" indent="-387350">
              <a:buFont typeface="Monotype Sorts" pitchFamily="2" charset="2"/>
              <a:buNone/>
            </a:pPr>
            <a:r>
              <a:rPr lang="en-US" altLang="en-US" sz="2400" smtClean="0"/>
              <a:t>Full support for distributed databases implies a single application should be able to operate transparently on data:</a:t>
            </a:r>
          </a:p>
          <a:p>
            <a:pPr marL="387350" indent="-387350"/>
            <a:r>
              <a:rPr lang="en-US" altLang="en-US" sz="2400" smtClean="0"/>
              <a:t>that is spread across a variety of different databases, </a:t>
            </a:r>
          </a:p>
          <a:p>
            <a:pPr marL="387350" indent="-387350"/>
            <a:r>
              <a:rPr lang="en-US" altLang="en-US" sz="2400" smtClean="0"/>
              <a:t>managed by a variety of different DBMSs,</a:t>
            </a:r>
          </a:p>
          <a:p>
            <a:pPr marL="387350" indent="-387350"/>
            <a:r>
              <a:rPr lang="en-US" altLang="en-US" sz="2400" smtClean="0"/>
              <a:t>running on a variety of different machines,</a:t>
            </a:r>
          </a:p>
          <a:p>
            <a:pPr marL="387350" indent="-387350"/>
            <a:r>
              <a:rPr lang="en-US" altLang="en-US" sz="2400" smtClean="0"/>
              <a:t>supported by a variety of different operating systems</a:t>
            </a:r>
          </a:p>
          <a:p>
            <a:pPr marL="387350" indent="-387350"/>
            <a:r>
              <a:rPr lang="en-US" altLang="en-US" sz="2400" smtClean="0"/>
              <a:t>and connected together by a variety of different communications networks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ltLang="en-US"/>
              <a:t>Distributed Database</a:t>
            </a:r>
          </a:p>
        </p:txBody>
      </p:sp>
      <p:sp>
        <p:nvSpPr>
          <p:cNvPr id="24579" name="Rectangle 3"/>
          <p:cNvSpPr>
            <a:spLocks noGrp="1" noChangeArrowheads="1"/>
          </p:cNvSpPr>
          <p:nvPr>
            <p:ph idx="1"/>
          </p:nvPr>
        </p:nvSpPr>
        <p:spPr>
          <a:noFill/>
        </p:spPr>
        <p:txBody>
          <a:bodyPr>
            <a:normAutofit fontScale="85000" lnSpcReduction="10000"/>
          </a:bodyPr>
          <a:lstStyle/>
          <a:p>
            <a:pPr marL="387350" indent="-387350">
              <a:lnSpc>
                <a:spcPct val="80000"/>
              </a:lnSpc>
            </a:pPr>
            <a:r>
              <a:rPr lang="en-US" altLang="en-US" sz="2400" smtClean="0"/>
              <a:t>Data is partitioned into ‘fragments’ – these may be replicated</a:t>
            </a:r>
          </a:p>
          <a:p>
            <a:pPr marL="387350" indent="-387350">
              <a:lnSpc>
                <a:spcPct val="80000"/>
              </a:lnSpc>
            </a:pPr>
            <a:r>
              <a:rPr lang="en-US" altLang="en-US" sz="2400" smtClean="0"/>
              <a:t>Fragments are allocated to different sites</a:t>
            </a:r>
          </a:p>
          <a:p>
            <a:pPr marL="387350" indent="-387350">
              <a:lnSpc>
                <a:spcPct val="80000"/>
              </a:lnSpc>
            </a:pPr>
            <a:r>
              <a:rPr lang="en-US" altLang="en-US" sz="2400" smtClean="0"/>
              <a:t>Each site is managed by a DBMS</a:t>
            </a:r>
          </a:p>
          <a:p>
            <a:pPr marL="387350" indent="-387350">
              <a:lnSpc>
                <a:spcPct val="80000"/>
              </a:lnSpc>
            </a:pPr>
            <a:r>
              <a:rPr lang="en-US" altLang="en-US" sz="2400" smtClean="0"/>
              <a:t>Each DBMS may handle ‘Local applications’ but </a:t>
            </a:r>
            <a:r>
              <a:rPr lang="en-US" altLang="en-US" sz="2400" u="sng" smtClean="0"/>
              <a:t>must</a:t>
            </a:r>
            <a:r>
              <a:rPr lang="en-US" altLang="en-US" sz="2400" smtClean="0"/>
              <a:t> handle at least one ‘Global application’</a:t>
            </a:r>
          </a:p>
          <a:p>
            <a:pPr marL="387350" indent="-387350">
              <a:lnSpc>
                <a:spcPct val="80000"/>
              </a:lnSpc>
            </a:pPr>
            <a:r>
              <a:rPr lang="en-US" altLang="en-US" sz="2400" smtClean="0"/>
              <a:t>There may be a variety of different DBMSs (heterogeneous)</a:t>
            </a:r>
          </a:p>
          <a:p>
            <a:pPr marL="387350" indent="-387350">
              <a:lnSpc>
                <a:spcPct val="80000"/>
              </a:lnSpc>
            </a:pPr>
            <a:r>
              <a:rPr lang="en-US" altLang="en-US" sz="2400" smtClean="0"/>
              <a:t>running on a variety of different machines,</a:t>
            </a:r>
          </a:p>
          <a:p>
            <a:pPr marL="387350" indent="-387350">
              <a:lnSpc>
                <a:spcPct val="80000"/>
              </a:lnSpc>
            </a:pPr>
            <a:r>
              <a:rPr lang="en-US" altLang="en-US" sz="2400" smtClean="0"/>
              <a:t>supported by a variety of different operating systems</a:t>
            </a:r>
          </a:p>
          <a:p>
            <a:pPr marL="387350" indent="-387350">
              <a:lnSpc>
                <a:spcPct val="80000"/>
              </a:lnSpc>
            </a:pPr>
            <a:r>
              <a:rPr lang="en-US" altLang="en-US" sz="2400" smtClean="0"/>
              <a:t>and connected together by a variety of different communications networks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defRPr/>
            </a:pPr>
            <a:r>
              <a:rPr lang="en-US" altLang="en-US"/>
              <a:t>A typical distributed DB system</a:t>
            </a:r>
          </a:p>
        </p:txBody>
      </p:sp>
      <p:grpSp>
        <p:nvGrpSpPr>
          <p:cNvPr id="25603" name="Group 7"/>
          <p:cNvGrpSpPr>
            <a:grpSpLocks/>
          </p:cNvGrpSpPr>
          <p:nvPr/>
        </p:nvGrpSpPr>
        <p:grpSpPr bwMode="auto">
          <a:xfrm>
            <a:off x="1544638" y="1790700"/>
            <a:ext cx="512762" cy="1716088"/>
            <a:chOff x="1054" y="1128"/>
            <a:chExt cx="350" cy="1081"/>
          </a:xfrm>
        </p:grpSpPr>
        <p:graphicFrame>
          <p:nvGraphicFramePr>
            <p:cNvPr id="25661" name="Object 3">
              <a:hlinkClick r:id="" action="ppaction://ole?verb=0"/>
            </p:cNvPr>
            <p:cNvGraphicFramePr>
              <a:graphicFrameLocks/>
            </p:cNvGraphicFramePr>
            <p:nvPr/>
          </p:nvGraphicFramePr>
          <p:xfrm>
            <a:off x="1054" y="1512"/>
            <a:ext cx="350" cy="313"/>
          </p:xfrm>
          <a:graphic>
            <a:graphicData uri="http://schemas.openxmlformats.org/presentationml/2006/ole">
              <mc:AlternateContent xmlns:mc="http://schemas.openxmlformats.org/markup-compatibility/2006">
                <mc:Choice xmlns:v="urn:schemas-microsoft-com:vml" Requires="v">
                  <p:oleObj spid="_x0000_s25665" name="Microsoft ClipArt Gallery" r:id="rId4" imgW="3475038" imgH="3108325" progId="MS_ClipArt_Gallery">
                    <p:embed/>
                  </p:oleObj>
                </mc:Choice>
                <mc:Fallback>
                  <p:oleObj name="Microsoft ClipArt Gallery" r:id="rId4" imgW="3475038" imgH="3108325" progId="MS_ClipArt_Gallery">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4" y="1512"/>
                          <a:ext cx="350"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662" name="Group 6"/>
            <p:cNvGrpSpPr>
              <a:grpSpLocks/>
            </p:cNvGrpSpPr>
            <p:nvPr/>
          </p:nvGrpSpPr>
          <p:grpSpPr bwMode="auto">
            <a:xfrm>
              <a:off x="1054" y="1128"/>
              <a:ext cx="350" cy="1081"/>
              <a:chOff x="1054" y="1128"/>
              <a:chExt cx="350" cy="1081"/>
            </a:xfrm>
          </p:grpSpPr>
          <p:graphicFrame>
            <p:nvGraphicFramePr>
              <p:cNvPr id="25663" name="Object 4">
                <a:hlinkClick r:id="" action="ppaction://ole?verb=0"/>
              </p:cNvPr>
              <p:cNvGraphicFramePr>
                <a:graphicFrameLocks/>
              </p:cNvGraphicFramePr>
              <p:nvPr/>
            </p:nvGraphicFramePr>
            <p:xfrm>
              <a:off x="1054" y="1128"/>
              <a:ext cx="350" cy="313"/>
            </p:xfrm>
            <a:graphic>
              <a:graphicData uri="http://schemas.openxmlformats.org/presentationml/2006/ole">
                <mc:AlternateContent xmlns:mc="http://schemas.openxmlformats.org/markup-compatibility/2006">
                  <mc:Choice xmlns:v="urn:schemas-microsoft-com:vml" Requires="v">
                    <p:oleObj spid="_x0000_s25666" name="Microsoft ClipArt Gallery" r:id="rId6" imgW="3475038" imgH="3108325" progId="MS_ClipArt_Gallery">
                      <p:embed/>
                    </p:oleObj>
                  </mc:Choice>
                  <mc:Fallback>
                    <p:oleObj name="Microsoft ClipArt Gallery" r:id="rId6" imgW="3475038" imgH="3108325" progId="MS_ClipArt_Gallery">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4" y="1128"/>
                            <a:ext cx="350"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64" name="Object 5">
                <a:hlinkClick r:id="" action="ppaction://ole?verb=0"/>
              </p:cNvPr>
              <p:cNvGraphicFramePr>
                <a:graphicFrameLocks/>
              </p:cNvGraphicFramePr>
              <p:nvPr/>
            </p:nvGraphicFramePr>
            <p:xfrm>
              <a:off x="1054" y="1896"/>
              <a:ext cx="350" cy="313"/>
            </p:xfrm>
            <a:graphic>
              <a:graphicData uri="http://schemas.openxmlformats.org/presentationml/2006/ole">
                <mc:AlternateContent xmlns:mc="http://schemas.openxmlformats.org/markup-compatibility/2006">
                  <mc:Choice xmlns:v="urn:schemas-microsoft-com:vml" Requires="v">
                    <p:oleObj spid="_x0000_s25667" name="Microsoft ClipArt Gallery" r:id="rId7" imgW="3475038" imgH="3108325" progId="MS_ClipArt_Gallery">
                      <p:embed/>
                    </p:oleObj>
                  </mc:Choice>
                  <mc:Fallback>
                    <p:oleObj name="Microsoft ClipArt Gallery" r:id="rId7" imgW="3475038" imgH="3108325" progId="MS_ClipArt_Gallery">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4" y="1896"/>
                            <a:ext cx="350"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25604" name="Group 10"/>
          <p:cNvGrpSpPr>
            <a:grpSpLocks/>
          </p:cNvGrpSpPr>
          <p:nvPr/>
        </p:nvGrpSpPr>
        <p:grpSpPr bwMode="auto">
          <a:xfrm>
            <a:off x="7315200" y="3981450"/>
            <a:ext cx="809625" cy="1476375"/>
            <a:chOff x="4992" y="2508"/>
            <a:chExt cx="552" cy="930"/>
          </a:xfrm>
        </p:grpSpPr>
        <p:graphicFrame>
          <p:nvGraphicFramePr>
            <p:cNvPr id="25659" name="Object 8">
              <a:hlinkClick r:id="" action="ppaction://ole?verb=0"/>
            </p:cNvPr>
            <p:cNvGraphicFramePr>
              <a:graphicFrameLocks/>
            </p:cNvGraphicFramePr>
            <p:nvPr/>
          </p:nvGraphicFramePr>
          <p:xfrm>
            <a:off x="4992" y="2508"/>
            <a:ext cx="552" cy="390"/>
          </p:xfrm>
          <a:graphic>
            <a:graphicData uri="http://schemas.openxmlformats.org/presentationml/2006/ole">
              <mc:AlternateContent xmlns:mc="http://schemas.openxmlformats.org/markup-compatibility/2006">
                <mc:Choice xmlns:v="urn:schemas-microsoft-com:vml" Requires="v">
                  <p:oleObj spid="_x0000_s25668" name="Microsoft ClipArt Gallery" r:id="rId8" imgW="3886200" imgH="2743200" progId="MS_ClipArt_Gallery">
                    <p:embed/>
                  </p:oleObj>
                </mc:Choice>
                <mc:Fallback>
                  <p:oleObj name="Microsoft ClipArt Gallery" r:id="rId8" imgW="3886200" imgH="2743200" progId="MS_ClipArt_Gallery">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92" y="2508"/>
                          <a:ext cx="552"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60" name="Object 9">
              <a:hlinkClick r:id="" action="ppaction://ole?verb=0"/>
            </p:cNvPr>
            <p:cNvGraphicFramePr>
              <a:graphicFrameLocks/>
            </p:cNvGraphicFramePr>
            <p:nvPr/>
          </p:nvGraphicFramePr>
          <p:xfrm>
            <a:off x="4992" y="3048"/>
            <a:ext cx="552" cy="390"/>
          </p:xfrm>
          <a:graphic>
            <a:graphicData uri="http://schemas.openxmlformats.org/presentationml/2006/ole">
              <mc:AlternateContent xmlns:mc="http://schemas.openxmlformats.org/markup-compatibility/2006">
                <mc:Choice xmlns:v="urn:schemas-microsoft-com:vml" Requires="v">
                  <p:oleObj spid="_x0000_s25669" name="Microsoft ClipArt Gallery" r:id="rId10" imgW="3886200" imgH="2743200" progId="MS_ClipArt_Gallery">
                    <p:embed/>
                  </p:oleObj>
                </mc:Choice>
                <mc:Fallback>
                  <p:oleObj name="Microsoft ClipArt Gallery" r:id="rId10" imgW="3886200" imgH="2743200" progId="MS_ClipArt_Gallery">
                    <p:embed/>
                    <p:pic>
                      <p:nvPicPr>
                        <p:cNvPr id="0" name="Object 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92" y="3048"/>
                          <a:ext cx="552"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5605" name="Group 13"/>
          <p:cNvGrpSpPr>
            <a:grpSpLocks/>
          </p:cNvGrpSpPr>
          <p:nvPr/>
        </p:nvGrpSpPr>
        <p:grpSpPr bwMode="auto">
          <a:xfrm>
            <a:off x="7245350" y="1409700"/>
            <a:ext cx="808038" cy="1296988"/>
            <a:chOff x="4944" y="888"/>
            <a:chExt cx="552" cy="817"/>
          </a:xfrm>
        </p:grpSpPr>
        <p:graphicFrame>
          <p:nvGraphicFramePr>
            <p:cNvPr id="25657" name="Object 11">
              <a:hlinkClick r:id="" action="ppaction://ole?verb=0"/>
            </p:cNvPr>
            <p:cNvGraphicFramePr>
              <a:graphicFrameLocks/>
            </p:cNvGraphicFramePr>
            <p:nvPr/>
          </p:nvGraphicFramePr>
          <p:xfrm>
            <a:off x="4944" y="888"/>
            <a:ext cx="552" cy="390"/>
          </p:xfrm>
          <a:graphic>
            <a:graphicData uri="http://schemas.openxmlformats.org/presentationml/2006/ole">
              <mc:AlternateContent xmlns:mc="http://schemas.openxmlformats.org/markup-compatibility/2006">
                <mc:Choice xmlns:v="urn:schemas-microsoft-com:vml" Requires="v">
                  <p:oleObj spid="_x0000_s25670" name="Microsoft ClipArt Gallery" r:id="rId11" imgW="3886200" imgH="2743200" progId="MS_ClipArt_Gallery">
                    <p:embed/>
                  </p:oleObj>
                </mc:Choice>
                <mc:Fallback>
                  <p:oleObj name="Microsoft ClipArt Gallery" r:id="rId11" imgW="3886200" imgH="2743200" progId="MS_ClipArt_Gallery">
                    <p:embed/>
                    <p:pic>
                      <p:nvPicPr>
                        <p:cNvPr id="0" name="Object 1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4" y="888"/>
                          <a:ext cx="552"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58" name="Object 12">
              <a:hlinkClick r:id="" action="ppaction://ole?verb=0"/>
            </p:cNvPr>
            <p:cNvGraphicFramePr>
              <a:graphicFrameLocks/>
            </p:cNvGraphicFramePr>
            <p:nvPr/>
          </p:nvGraphicFramePr>
          <p:xfrm>
            <a:off x="5045" y="1392"/>
            <a:ext cx="350" cy="313"/>
          </p:xfrm>
          <a:graphic>
            <a:graphicData uri="http://schemas.openxmlformats.org/presentationml/2006/ole">
              <mc:AlternateContent xmlns:mc="http://schemas.openxmlformats.org/markup-compatibility/2006">
                <mc:Choice xmlns:v="urn:schemas-microsoft-com:vml" Requires="v">
                  <p:oleObj spid="_x0000_s25671" name="Microsoft ClipArt Gallery" r:id="rId12" imgW="3475038" imgH="3108325" progId="MS_ClipArt_Gallery">
                    <p:embed/>
                  </p:oleObj>
                </mc:Choice>
                <mc:Fallback>
                  <p:oleObj name="Microsoft ClipArt Gallery" r:id="rId12" imgW="3475038" imgH="3108325" progId="MS_ClipArt_Gallery">
                    <p:embed/>
                    <p:pic>
                      <p:nvPicPr>
                        <p:cNvPr id="0" name="Object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5" y="1392"/>
                          <a:ext cx="350"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5606" name="Line 14"/>
          <p:cNvSpPr>
            <a:spLocks noChangeShapeType="1"/>
          </p:cNvSpPr>
          <p:nvPr/>
        </p:nvSpPr>
        <p:spPr bwMode="auto">
          <a:xfrm>
            <a:off x="2303463" y="2006600"/>
            <a:ext cx="0" cy="6159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07" name="Line 15"/>
          <p:cNvSpPr>
            <a:spLocks noChangeShapeType="1"/>
          </p:cNvSpPr>
          <p:nvPr/>
        </p:nvSpPr>
        <p:spPr bwMode="auto">
          <a:xfrm flipH="1">
            <a:off x="1981200" y="1981200"/>
            <a:ext cx="3286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08" name="Line 16"/>
          <p:cNvSpPr>
            <a:spLocks noChangeShapeType="1"/>
          </p:cNvSpPr>
          <p:nvPr/>
        </p:nvSpPr>
        <p:spPr bwMode="auto">
          <a:xfrm flipH="1">
            <a:off x="1963738" y="2628900"/>
            <a:ext cx="3286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09" name="Line 17"/>
          <p:cNvSpPr>
            <a:spLocks noChangeShapeType="1"/>
          </p:cNvSpPr>
          <p:nvPr/>
        </p:nvSpPr>
        <p:spPr bwMode="auto">
          <a:xfrm flipH="1">
            <a:off x="1963738" y="3181350"/>
            <a:ext cx="328612"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10" name="Line 18"/>
          <p:cNvSpPr>
            <a:spLocks noChangeShapeType="1"/>
          </p:cNvSpPr>
          <p:nvPr/>
        </p:nvSpPr>
        <p:spPr bwMode="auto">
          <a:xfrm>
            <a:off x="2303463" y="2578100"/>
            <a:ext cx="0" cy="6159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11" name="Rectangle 19"/>
          <p:cNvSpPr>
            <a:spLocks noChangeArrowheads="1"/>
          </p:cNvSpPr>
          <p:nvPr/>
        </p:nvSpPr>
        <p:spPr bwMode="auto">
          <a:xfrm>
            <a:off x="2608263" y="2444750"/>
            <a:ext cx="392112" cy="38735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25612" name="Group 25"/>
          <p:cNvGrpSpPr>
            <a:grpSpLocks/>
          </p:cNvGrpSpPr>
          <p:nvPr/>
        </p:nvGrpSpPr>
        <p:grpSpPr bwMode="auto">
          <a:xfrm>
            <a:off x="2625725" y="3054350"/>
            <a:ext cx="374650" cy="406400"/>
            <a:chOff x="1792" y="1924"/>
            <a:chExt cx="256" cy="256"/>
          </a:xfrm>
        </p:grpSpPr>
        <p:grpSp>
          <p:nvGrpSpPr>
            <p:cNvPr id="25652" name="Group 23"/>
            <p:cNvGrpSpPr>
              <a:grpSpLocks/>
            </p:cNvGrpSpPr>
            <p:nvPr/>
          </p:nvGrpSpPr>
          <p:grpSpPr bwMode="auto">
            <a:xfrm>
              <a:off x="1792" y="1924"/>
              <a:ext cx="256" cy="256"/>
              <a:chOff x="1792" y="1924"/>
              <a:chExt cx="256" cy="256"/>
            </a:xfrm>
          </p:grpSpPr>
          <p:sp>
            <p:nvSpPr>
              <p:cNvPr id="25654" name="Rectangle 20"/>
              <p:cNvSpPr>
                <a:spLocks noChangeArrowheads="1"/>
              </p:cNvSpPr>
              <p:nvPr/>
            </p:nvSpPr>
            <p:spPr bwMode="auto">
              <a:xfrm>
                <a:off x="1792" y="1972"/>
                <a:ext cx="256" cy="160"/>
              </a:xfrm>
              <a:prstGeom prst="rect">
                <a:avLst/>
              </a:prstGeom>
              <a:solidFill>
                <a:srgbClr val="FAF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55" name="Oval 21"/>
              <p:cNvSpPr>
                <a:spLocks noChangeArrowheads="1"/>
              </p:cNvSpPr>
              <p:nvPr/>
            </p:nvSpPr>
            <p:spPr bwMode="auto">
              <a:xfrm>
                <a:off x="1792" y="1924"/>
                <a:ext cx="256" cy="88"/>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56" name="Oval 22"/>
              <p:cNvSpPr>
                <a:spLocks noChangeArrowheads="1"/>
              </p:cNvSpPr>
              <p:nvPr/>
            </p:nvSpPr>
            <p:spPr bwMode="auto">
              <a:xfrm>
                <a:off x="1792" y="2092"/>
                <a:ext cx="256" cy="88"/>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25653" name="Rectangle 24"/>
            <p:cNvSpPr>
              <a:spLocks noChangeArrowheads="1"/>
            </p:cNvSpPr>
            <p:nvPr/>
          </p:nvSpPr>
          <p:spPr bwMode="auto">
            <a:xfrm>
              <a:off x="1800" y="2088"/>
              <a:ext cx="241" cy="42"/>
            </a:xfrm>
            <a:prstGeom prst="rect">
              <a:avLst/>
            </a:prstGeom>
            <a:solidFill>
              <a:srgbClr val="FAFD00"/>
            </a:solidFill>
            <a:ln w="12700">
              <a:solidFill>
                <a:srgbClr val="FAFD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25613" name="Line 26"/>
          <p:cNvSpPr>
            <a:spLocks noChangeShapeType="1"/>
          </p:cNvSpPr>
          <p:nvPr/>
        </p:nvSpPr>
        <p:spPr bwMode="auto">
          <a:xfrm>
            <a:off x="2309813" y="2628900"/>
            <a:ext cx="2873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14" name="Line 27"/>
          <p:cNvSpPr>
            <a:spLocks noChangeShapeType="1"/>
          </p:cNvSpPr>
          <p:nvPr/>
        </p:nvSpPr>
        <p:spPr bwMode="auto">
          <a:xfrm>
            <a:off x="2813050" y="2844800"/>
            <a:ext cx="0" cy="196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25615" name="Group 37"/>
          <p:cNvGrpSpPr>
            <a:grpSpLocks/>
          </p:cNvGrpSpPr>
          <p:nvPr/>
        </p:nvGrpSpPr>
        <p:grpSpPr bwMode="auto">
          <a:xfrm>
            <a:off x="6300788" y="2006600"/>
            <a:ext cx="703262" cy="1016000"/>
            <a:chOff x="4300" y="1264"/>
            <a:chExt cx="480" cy="640"/>
          </a:xfrm>
        </p:grpSpPr>
        <p:sp>
          <p:nvSpPr>
            <p:cNvPr id="25643" name="Rectangle 28"/>
            <p:cNvSpPr>
              <a:spLocks noChangeArrowheads="1"/>
            </p:cNvSpPr>
            <p:nvPr/>
          </p:nvSpPr>
          <p:spPr bwMode="auto">
            <a:xfrm>
              <a:off x="4300" y="1264"/>
              <a:ext cx="268" cy="244"/>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25644" name="Group 34"/>
            <p:cNvGrpSpPr>
              <a:grpSpLocks/>
            </p:cNvGrpSpPr>
            <p:nvPr/>
          </p:nvGrpSpPr>
          <p:grpSpPr bwMode="auto">
            <a:xfrm>
              <a:off x="4300" y="1648"/>
              <a:ext cx="256" cy="256"/>
              <a:chOff x="4300" y="1648"/>
              <a:chExt cx="256" cy="256"/>
            </a:xfrm>
          </p:grpSpPr>
          <p:grpSp>
            <p:nvGrpSpPr>
              <p:cNvPr id="25647" name="Group 32"/>
              <p:cNvGrpSpPr>
                <a:grpSpLocks/>
              </p:cNvGrpSpPr>
              <p:nvPr/>
            </p:nvGrpSpPr>
            <p:grpSpPr bwMode="auto">
              <a:xfrm>
                <a:off x="4300" y="1648"/>
                <a:ext cx="256" cy="256"/>
                <a:chOff x="4300" y="1648"/>
                <a:chExt cx="256" cy="256"/>
              </a:xfrm>
            </p:grpSpPr>
            <p:sp>
              <p:nvSpPr>
                <p:cNvPr id="25649" name="Rectangle 29"/>
                <p:cNvSpPr>
                  <a:spLocks noChangeArrowheads="1"/>
                </p:cNvSpPr>
                <p:nvPr/>
              </p:nvSpPr>
              <p:spPr bwMode="auto">
                <a:xfrm>
                  <a:off x="4300" y="1696"/>
                  <a:ext cx="256" cy="160"/>
                </a:xfrm>
                <a:prstGeom prst="rect">
                  <a:avLst/>
                </a:prstGeom>
                <a:solidFill>
                  <a:srgbClr val="FAF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50" name="Oval 30"/>
                <p:cNvSpPr>
                  <a:spLocks noChangeArrowheads="1"/>
                </p:cNvSpPr>
                <p:nvPr/>
              </p:nvSpPr>
              <p:spPr bwMode="auto">
                <a:xfrm>
                  <a:off x="4300" y="1648"/>
                  <a:ext cx="256" cy="88"/>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51" name="Oval 31"/>
                <p:cNvSpPr>
                  <a:spLocks noChangeArrowheads="1"/>
                </p:cNvSpPr>
                <p:nvPr/>
              </p:nvSpPr>
              <p:spPr bwMode="auto">
                <a:xfrm>
                  <a:off x="4300" y="1816"/>
                  <a:ext cx="256" cy="88"/>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25648" name="Rectangle 33"/>
              <p:cNvSpPr>
                <a:spLocks noChangeArrowheads="1"/>
              </p:cNvSpPr>
              <p:nvPr/>
            </p:nvSpPr>
            <p:spPr bwMode="auto">
              <a:xfrm>
                <a:off x="4307" y="1812"/>
                <a:ext cx="241" cy="42"/>
              </a:xfrm>
              <a:prstGeom prst="rect">
                <a:avLst/>
              </a:prstGeom>
              <a:solidFill>
                <a:srgbClr val="FAFD00"/>
              </a:solidFill>
              <a:ln w="12700">
                <a:solidFill>
                  <a:srgbClr val="FAFD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25645" name="Line 35"/>
            <p:cNvSpPr>
              <a:spLocks noChangeShapeType="1"/>
            </p:cNvSpPr>
            <p:nvPr/>
          </p:nvSpPr>
          <p:spPr bwMode="auto">
            <a:xfrm flipH="1">
              <a:off x="4568" y="1380"/>
              <a:ext cx="2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46" name="Line 36"/>
            <p:cNvSpPr>
              <a:spLocks noChangeShapeType="1"/>
            </p:cNvSpPr>
            <p:nvPr/>
          </p:nvSpPr>
          <p:spPr bwMode="auto">
            <a:xfrm>
              <a:off x="4428" y="1516"/>
              <a:ext cx="0" cy="1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5616" name="Group 47"/>
          <p:cNvGrpSpPr>
            <a:grpSpLocks/>
          </p:cNvGrpSpPr>
          <p:nvPr/>
        </p:nvGrpSpPr>
        <p:grpSpPr bwMode="auto">
          <a:xfrm>
            <a:off x="6335713" y="4730750"/>
            <a:ext cx="703262" cy="1016000"/>
            <a:chOff x="4324" y="2980"/>
            <a:chExt cx="480" cy="640"/>
          </a:xfrm>
        </p:grpSpPr>
        <p:sp>
          <p:nvSpPr>
            <p:cNvPr id="25634" name="Rectangle 38"/>
            <p:cNvSpPr>
              <a:spLocks noChangeArrowheads="1"/>
            </p:cNvSpPr>
            <p:nvPr/>
          </p:nvSpPr>
          <p:spPr bwMode="auto">
            <a:xfrm>
              <a:off x="4324" y="2980"/>
              <a:ext cx="268" cy="244"/>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25635" name="Group 44"/>
            <p:cNvGrpSpPr>
              <a:grpSpLocks/>
            </p:cNvGrpSpPr>
            <p:nvPr/>
          </p:nvGrpSpPr>
          <p:grpSpPr bwMode="auto">
            <a:xfrm>
              <a:off x="4324" y="3364"/>
              <a:ext cx="256" cy="256"/>
              <a:chOff x="4324" y="3364"/>
              <a:chExt cx="256" cy="256"/>
            </a:xfrm>
          </p:grpSpPr>
          <p:grpSp>
            <p:nvGrpSpPr>
              <p:cNvPr id="25638" name="Group 42"/>
              <p:cNvGrpSpPr>
                <a:grpSpLocks/>
              </p:cNvGrpSpPr>
              <p:nvPr/>
            </p:nvGrpSpPr>
            <p:grpSpPr bwMode="auto">
              <a:xfrm>
                <a:off x="4324" y="3364"/>
                <a:ext cx="256" cy="256"/>
                <a:chOff x="4324" y="3364"/>
                <a:chExt cx="256" cy="256"/>
              </a:xfrm>
            </p:grpSpPr>
            <p:sp>
              <p:nvSpPr>
                <p:cNvPr id="25640" name="Rectangle 39"/>
                <p:cNvSpPr>
                  <a:spLocks noChangeArrowheads="1"/>
                </p:cNvSpPr>
                <p:nvPr/>
              </p:nvSpPr>
              <p:spPr bwMode="auto">
                <a:xfrm>
                  <a:off x="4324" y="3412"/>
                  <a:ext cx="256" cy="160"/>
                </a:xfrm>
                <a:prstGeom prst="rect">
                  <a:avLst/>
                </a:prstGeom>
                <a:solidFill>
                  <a:srgbClr val="FAF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41" name="Oval 40"/>
                <p:cNvSpPr>
                  <a:spLocks noChangeArrowheads="1"/>
                </p:cNvSpPr>
                <p:nvPr/>
              </p:nvSpPr>
              <p:spPr bwMode="auto">
                <a:xfrm>
                  <a:off x="4324" y="3364"/>
                  <a:ext cx="256" cy="88"/>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42" name="Oval 41"/>
                <p:cNvSpPr>
                  <a:spLocks noChangeArrowheads="1"/>
                </p:cNvSpPr>
                <p:nvPr/>
              </p:nvSpPr>
              <p:spPr bwMode="auto">
                <a:xfrm>
                  <a:off x="4324" y="3532"/>
                  <a:ext cx="256" cy="88"/>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25639" name="Rectangle 43"/>
              <p:cNvSpPr>
                <a:spLocks noChangeArrowheads="1"/>
              </p:cNvSpPr>
              <p:nvPr/>
            </p:nvSpPr>
            <p:spPr bwMode="auto">
              <a:xfrm>
                <a:off x="4331" y="3528"/>
                <a:ext cx="241" cy="42"/>
              </a:xfrm>
              <a:prstGeom prst="rect">
                <a:avLst/>
              </a:prstGeom>
              <a:solidFill>
                <a:srgbClr val="FAFD00"/>
              </a:solidFill>
              <a:ln w="12700">
                <a:solidFill>
                  <a:srgbClr val="FAFD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25636" name="Line 45"/>
            <p:cNvSpPr>
              <a:spLocks noChangeShapeType="1"/>
            </p:cNvSpPr>
            <p:nvPr/>
          </p:nvSpPr>
          <p:spPr bwMode="auto">
            <a:xfrm flipH="1">
              <a:off x="4592" y="3096"/>
              <a:ext cx="2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37" name="Line 46"/>
            <p:cNvSpPr>
              <a:spLocks noChangeShapeType="1"/>
            </p:cNvSpPr>
            <p:nvPr/>
          </p:nvSpPr>
          <p:spPr bwMode="auto">
            <a:xfrm>
              <a:off x="4452" y="3232"/>
              <a:ext cx="0" cy="1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5617" name="Group 52"/>
          <p:cNvGrpSpPr>
            <a:grpSpLocks/>
          </p:cNvGrpSpPr>
          <p:nvPr/>
        </p:nvGrpSpPr>
        <p:grpSpPr bwMode="auto">
          <a:xfrm>
            <a:off x="7010400" y="1733550"/>
            <a:ext cx="404813" cy="800100"/>
            <a:chOff x="4784" y="1092"/>
            <a:chExt cx="276" cy="504"/>
          </a:xfrm>
        </p:grpSpPr>
        <p:sp>
          <p:nvSpPr>
            <p:cNvPr id="25630" name="Line 48"/>
            <p:cNvSpPr>
              <a:spLocks noChangeShapeType="1"/>
            </p:cNvSpPr>
            <p:nvPr/>
          </p:nvSpPr>
          <p:spPr bwMode="auto">
            <a:xfrm flipH="1">
              <a:off x="4784" y="1092"/>
              <a:ext cx="2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31" name="Line 49"/>
            <p:cNvSpPr>
              <a:spLocks noChangeShapeType="1"/>
            </p:cNvSpPr>
            <p:nvPr/>
          </p:nvSpPr>
          <p:spPr bwMode="auto">
            <a:xfrm>
              <a:off x="4788" y="1108"/>
              <a:ext cx="0"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32" name="Line 50"/>
            <p:cNvSpPr>
              <a:spLocks noChangeShapeType="1"/>
            </p:cNvSpPr>
            <p:nvPr/>
          </p:nvSpPr>
          <p:spPr bwMode="auto">
            <a:xfrm>
              <a:off x="4788" y="1492"/>
              <a:ext cx="0" cy="1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33" name="Line 51"/>
            <p:cNvSpPr>
              <a:spLocks noChangeShapeType="1"/>
            </p:cNvSpPr>
            <p:nvPr/>
          </p:nvSpPr>
          <p:spPr bwMode="auto">
            <a:xfrm>
              <a:off x="4792" y="1596"/>
              <a:ext cx="268"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5618" name="Group 57"/>
          <p:cNvGrpSpPr>
            <a:grpSpLocks/>
          </p:cNvGrpSpPr>
          <p:nvPr/>
        </p:nvGrpSpPr>
        <p:grpSpPr bwMode="auto">
          <a:xfrm>
            <a:off x="7062788" y="4381500"/>
            <a:ext cx="404812" cy="800100"/>
            <a:chOff x="4820" y="2760"/>
            <a:chExt cx="276" cy="504"/>
          </a:xfrm>
        </p:grpSpPr>
        <p:sp>
          <p:nvSpPr>
            <p:cNvPr id="25626" name="Line 53"/>
            <p:cNvSpPr>
              <a:spLocks noChangeShapeType="1"/>
            </p:cNvSpPr>
            <p:nvPr/>
          </p:nvSpPr>
          <p:spPr bwMode="auto">
            <a:xfrm flipH="1">
              <a:off x="4820" y="2760"/>
              <a:ext cx="2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27" name="Line 54"/>
            <p:cNvSpPr>
              <a:spLocks noChangeShapeType="1"/>
            </p:cNvSpPr>
            <p:nvPr/>
          </p:nvSpPr>
          <p:spPr bwMode="auto">
            <a:xfrm>
              <a:off x="4824" y="2776"/>
              <a:ext cx="0"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28" name="Line 55"/>
            <p:cNvSpPr>
              <a:spLocks noChangeShapeType="1"/>
            </p:cNvSpPr>
            <p:nvPr/>
          </p:nvSpPr>
          <p:spPr bwMode="auto">
            <a:xfrm>
              <a:off x="4824" y="3160"/>
              <a:ext cx="0" cy="1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29" name="Line 56"/>
            <p:cNvSpPr>
              <a:spLocks noChangeShapeType="1"/>
            </p:cNvSpPr>
            <p:nvPr/>
          </p:nvSpPr>
          <p:spPr bwMode="auto">
            <a:xfrm>
              <a:off x="4828" y="3264"/>
              <a:ext cx="268"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5619" name="AutoShape 58"/>
          <p:cNvSpPr>
            <a:spLocks noChangeArrowheads="1"/>
          </p:cNvSpPr>
          <p:nvPr/>
        </p:nvSpPr>
        <p:spPr bwMode="auto">
          <a:xfrm>
            <a:off x="3716338" y="2578100"/>
            <a:ext cx="2133600" cy="1892300"/>
          </a:xfrm>
          <a:prstGeom prst="star16">
            <a:avLst>
              <a:gd name="adj" fmla="val 375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t>Communication</a:t>
            </a:r>
          </a:p>
          <a:p>
            <a:r>
              <a:rPr lang="en-US" altLang="en-US" sz="1600" b="1"/>
              <a:t>Network</a:t>
            </a:r>
          </a:p>
        </p:txBody>
      </p:sp>
      <p:sp>
        <p:nvSpPr>
          <p:cNvPr id="25620" name="Arc 59"/>
          <p:cNvSpPr>
            <a:spLocks/>
          </p:cNvSpPr>
          <p:nvPr/>
        </p:nvSpPr>
        <p:spPr bwMode="auto">
          <a:xfrm>
            <a:off x="3024188" y="2636838"/>
            <a:ext cx="1295400" cy="298450"/>
          </a:xfrm>
          <a:custGeom>
            <a:avLst/>
            <a:gdLst>
              <a:gd name="T0" fmla="*/ 0 w 21600"/>
              <a:gd name="T1" fmla="*/ 0 h 21600"/>
              <a:gd name="T2" fmla="*/ 77688017 w 21600"/>
              <a:gd name="T3" fmla="*/ 4123722 h 21600"/>
              <a:gd name="T4" fmla="*/ 0 w 21600"/>
              <a:gd name="T5" fmla="*/ 412372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21" name="Arc 60"/>
          <p:cNvSpPr>
            <a:spLocks/>
          </p:cNvSpPr>
          <p:nvPr/>
        </p:nvSpPr>
        <p:spPr bwMode="auto">
          <a:xfrm>
            <a:off x="5248275" y="2198688"/>
            <a:ext cx="1047750" cy="755650"/>
          </a:xfrm>
          <a:custGeom>
            <a:avLst/>
            <a:gdLst>
              <a:gd name="T0" fmla="*/ 0 w 21600"/>
              <a:gd name="T1" fmla="*/ 26435506 h 21600"/>
              <a:gd name="T2" fmla="*/ 50823539 w 21600"/>
              <a:gd name="T3" fmla="*/ 0 h 21600"/>
              <a:gd name="T4" fmla="*/ 50894214 w 21600"/>
              <a:gd name="T5" fmla="*/ 2643550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82"/>
                  <a:pt x="9652" y="16"/>
                  <a:pt x="21570" y="0"/>
                </a:cubicBezTo>
              </a:path>
              <a:path w="21600" h="21600" stroke="0" extrusionOk="0">
                <a:moveTo>
                  <a:pt x="0" y="21600"/>
                </a:moveTo>
                <a:cubicBezTo>
                  <a:pt x="0" y="9682"/>
                  <a:pt x="9652" y="16"/>
                  <a:pt x="21570" y="0"/>
                </a:cubicBezTo>
                <a:lnTo>
                  <a:pt x="21600" y="21600"/>
                </a:lnTo>
                <a:lnTo>
                  <a:pt x="0" y="2160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22" name="Arc 61"/>
          <p:cNvSpPr>
            <a:spLocks/>
          </p:cNvSpPr>
          <p:nvPr/>
        </p:nvSpPr>
        <p:spPr bwMode="auto">
          <a:xfrm>
            <a:off x="4965700" y="4267200"/>
            <a:ext cx="1366838" cy="717550"/>
          </a:xfrm>
          <a:custGeom>
            <a:avLst/>
            <a:gdLst>
              <a:gd name="T0" fmla="*/ 86423268 w 21600"/>
              <a:gd name="T1" fmla="*/ 23836945 h 21600"/>
              <a:gd name="T2" fmla="*/ 0 w 21600"/>
              <a:gd name="T3" fmla="*/ 0 h 21600"/>
              <a:gd name="T4" fmla="*/ 8642326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23" name="Rectangle 62"/>
          <p:cNvSpPr>
            <a:spLocks noChangeArrowheads="1"/>
          </p:cNvSpPr>
          <p:nvPr/>
        </p:nvSpPr>
        <p:spPr bwMode="auto">
          <a:xfrm>
            <a:off x="1476375" y="3656013"/>
            <a:ext cx="739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London</a:t>
            </a:r>
          </a:p>
        </p:txBody>
      </p:sp>
      <p:sp>
        <p:nvSpPr>
          <p:cNvPr id="25624" name="Rectangle 63"/>
          <p:cNvSpPr>
            <a:spLocks noChangeArrowheads="1"/>
          </p:cNvSpPr>
          <p:nvPr/>
        </p:nvSpPr>
        <p:spPr bwMode="auto">
          <a:xfrm>
            <a:off x="7261225" y="2817813"/>
            <a:ext cx="911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New York</a:t>
            </a:r>
          </a:p>
        </p:txBody>
      </p:sp>
      <p:sp>
        <p:nvSpPr>
          <p:cNvPr id="25625" name="Rectangle 64"/>
          <p:cNvSpPr>
            <a:spLocks noChangeArrowheads="1"/>
          </p:cNvSpPr>
          <p:nvPr/>
        </p:nvSpPr>
        <p:spPr bwMode="auto">
          <a:xfrm>
            <a:off x="7137400" y="5599113"/>
            <a:ext cx="911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Singapore</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Components of a </a:t>
            </a:r>
            <a:r>
              <a:rPr lang="en-GB" dirty="0" err="1" smtClean="0"/>
              <a:t>dds</a:t>
            </a:r>
            <a:endParaRPr lang="en-GB" dirty="0"/>
          </a:p>
        </p:txBody>
      </p:sp>
      <p:sp>
        <p:nvSpPr>
          <p:cNvPr id="3" name="Slide Number Placeholder 2"/>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7AB40B-C849-41E3-BD69-35F838008FF7}" type="slidenum">
              <a:rPr lang="en-GB" altLang="en-US" sz="1600">
                <a:solidFill>
                  <a:srgbClr val="FFFFFF"/>
                </a:solidFill>
              </a:rPr>
              <a:pPr/>
              <a:t>19</a:t>
            </a:fld>
            <a:endParaRPr lang="en-GB" altLang="en-US" sz="1600">
              <a:solidFill>
                <a:srgbClr val="FFFFFF"/>
              </a:solidFill>
            </a:endParaRPr>
          </a:p>
        </p:txBody>
      </p:sp>
      <p:sp>
        <p:nvSpPr>
          <p:cNvPr id="26628" name="Rectangle 3"/>
          <p:cNvSpPr>
            <a:spLocks noChangeArrowheads="1"/>
          </p:cNvSpPr>
          <p:nvPr/>
        </p:nvSpPr>
        <p:spPr bwMode="auto">
          <a:xfrm>
            <a:off x="250825" y="1052513"/>
            <a:ext cx="84074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 typeface="Arial" panose="020B0604020202020204" pitchFamily="34" charset="0"/>
              <a:buChar char="•"/>
            </a:pPr>
            <a:r>
              <a:rPr lang="en-GB" altLang="en-US"/>
              <a:t>The User Interface Handler </a:t>
            </a:r>
          </a:p>
          <a:p>
            <a:pPr lvl="1">
              <a:buFont typeface="Wingdings" panose="05000000000000000000" pitchFamily="2" charset="2"/>
              <a:buChar char="Ø"/>
            </a:pPr>
            <a:r>
              <a:rPr lang="en-GB" altLang="en-US"/>
              <a:t>interprets user commands (typically in SQL) and formats results.</a:t>
            </a:r>
          </a:p>
          <a:p>
            <a:pPr>
              <a:buFont typeface="Arial" panose="020B0604020202020204" pitchFamily="34" charset="0"/>
              <a:buChar char="•"/>
            </a:pPr>
            <a:r>
              <a:rPr lang="en-GB" altLang="en-US"/>
              <a:t>The Semantic Data Controller </a:t>
            </a:r>
          </a:p>
          <a:p>
            <a:pPr lvl="1">
              <a:buFont typeface="Wingdings" panose="05000000000000000000" pitchFamily="2" charset="2"/>
              <a:buChar char="Ø"/>
            </a:pPr>
            <a:r>
              <a:rPr lang="en-GB" altLang="en-US"/>
              <a:t>performs authorisation checks to identify if the query can be processed.</a:t>
            </a:r>
          </a:p>
          <a:p>
            <a:pPr>
              <a:buFont typeface="Arial" panose="020B0604020202020204" pitchFamily="34" charset="0"/>
              <a:buChar char="•"/>
            </a:pPr>
            <a:r>
              <a:rPr lang="en-GB" altLang="en-US"/>
              <a:t>The Global Query Optimiser </a:t>
            </a:r>
          </a:p>
          <a:p>
            <a:pPr lvl="1">
              <a:buFont typeface="Wingdings" panose="05000000000000000000" pitchFamily="2" charset="2"/>
              <a:buChar char="Ø"/>
            </a:pPr>
            <a:r>
              <a:rPr lang="en-GB" altLang="en-US"/>
              <a:t>identifies and evaluates alternative ways of executing the query</a:t>
            </a:r>
          </a:p>
          <a:p>
            <a:pPr>
              <a:buFont typeface="Arial" panose="020B0604020202020204" pitchFamily="34" charset="0"/>
              <a:buChar char="•"/>
            </a:pPr>
            <a:r>
              <a:rPr lang="en-GB" altLang="en-US"/>
              <a:t>The Global Execution Monitor </a:t>
            </a:r>
          </a:p>
          <a:p>
            <a:pPr lvl="1">
              <a:buFont typeface="Wingdings" panose="05000000000000000000" pitchFamily="2" charset="2"/>
              <a:buChar char="Ø"/>
            </a:pPr>
            <a:r>
              <a:rPr lang="en-GB" altLang="en-US"/>
              <a:t>coordinates the execution of the query/request, and is responsible for global transaction management. </a:t>
            </a:r>
          </a:p>
          <a:p>
            <a:pPr>
              <a:buFont typeface="Arial" panose="020B0604020202020204" pitchFamily="34" charset="0"/>
              <a:buChar char="•"/>
            </a:pPr>
            <a:r>
              <a:rPr lang="en-GB" altLang="en-US"/>
              <a:t>The Local DBMS </a:t>
            </a:r>
          </a:p>
          <a:p>
            <a:pPr lvl="1">
              <a:buFont typeface="Wingdings" panose="05000000000000000000" pitchFamily="2" charset="2"/>
              <a:buChar char="Ø"/>
            </a:pPr>
            <a:r>
              <a:rPr lang="en-GB" altLang="en-US"/>
              <a:t>provides standard DBMS features, and cooperates, for example, in global transaction management.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1331913" y="404813"/>
            <a:ext cx="6481762" cy="1150937"/>
          </a:xfrm>
        </p:spPr>
        <p:txBody>
          <a:bodyPr/>
          <a:lstStyle/>
          <a:p>
            <a:pPr eaLnBrk="1" fontAlgn="auto" hangingPunct="1">
              <a:spcAft>
                <a:spcPts val="0"/>
              </a:spcAft>
              <a:defRPr/>
            </a:pPr>
            <a:r>
              <a:rPr lang="en-US" altLang="en-US" sz="3400"/>
              <a:t>Distributed DBMSs</a:t>
            </a:r>
            <a:endParaRPr lang="en-GB" altLang="en-US" sz="3400"/>
          </a:p>
        </p:txBody>
      </p:sp>
      <p:sp>
        <p:nvSpPr>
          <p:cNvPr id="9219" name="Rectangle 3"/>
          <p:cNvSpPr>
            <a:spLocks noGrp="1" noChangeArrowheads="1"/>
          </p:cNvSpPr>
          <p:nvPr>
            <p:ph idx="1"/>
          </p:nvPr>
        </p:nvSpPr>
        <p:spPr>
          <a:xfrm>
            <a:off x="900113" y="1557338"/>
            <a:ext cx="7519987" cy="3579812"/>
          </a:xfrm>
        </p:spPr>
        <p:txBody>
          <a:bodyPr/>
          <a:lstStyle/>
          <a:p>
            <a:pPr algn="just" eaLnBrk="1" hangingPunct="1">
              <a:buFontTx/>
              <a:buNone/>
            </a:pPr>
            <a:r>
              <a:rPr lang="en-GB" altLang="en-US" smtClean="0">
                <a:solidFill>
                  <a:srgbClr val="0033CC"/>
                </a:solidFill>
                <a:cs typeface="Times New Roman" panose="02020603050405020304" pitchFamily="18" charset="0"/>
              </a:rPr>
              <a:t>Learning objectives:</a:t>
            </a:r>
            <a:endParaRPr lang="en-GB" altLang="en-US" smtClean="0"/>
          </a:p>
          <a:p>
            <a:pPr algn="just" eaLnBrk="1" hangingPunct="1"/>
            <a:r>
              <a:rPr lang="en-US" altLang="en-US" smtClean="0">
                <a:cs typeface="Times New Roman" panose="02020603050405020304" pitchFamily="18" charset="0"/>
              </a:rPr>
              <a:t>Architectures for DBMSs</a:t>
            </a:r>
            <a:endParaRPr lang="en-US" altLang="en-US" smtClean="0"/>
          </a:p>
          <a:p>
            <a:pPr algn="just" eaLnBrk="1" hangingPunct="1"/>
            <a:r>
              <a:rPr lang="en-GB" altLang="en-US" smtClean="0">
                <a:cs typeface="Times New Roman" panose="02020603050405020304" pitchFamily="18" charset="0"/>
              </a:rPr>
              <a:t>Describe the essential characteristics of Distributed database systems</a:t>
            </a:r>
            <a:endParaRPr lang="en-GB" altLang="en-US" smtClean="0"/>
          </a:p>
          <a:p>
            <a:pPr algn="just" eaLnBrk="1" hangingPunct="1"/>
            <a:r>
              <a:rPr lang="en-GB" altLang="en-US" smtClean="0">
                <a:cs typeface="Times New Roman" panose="02020603050405020304" pitchFamily="18" charset="0"/>
              </a:rPr>
              <a:t>Understand the main design issues concerned with distributed DBMS</a:t>
            </a:r>
            <a:r>
              <a:rPr lang="en-GB" altLang="en-US" smtClean="0"/>
              <a:t> </a:t>
            </a:r>
          </a:p>
          <a:p>
            <a:pPr lvl="1" algn="just" eaLnBrk="1" hangingPunct="1"/>
            <a:r>
              <a:rPr lang="en-US" altLang="en-US" smtClean="0"/>
              <a:t>Horizontal and vertical fragmentation </a:t>
            </a:r>
          </a:p>
          <a:p>
            <a:pPr lvl="1" algn="just" eaLnBrk="1" hangingPunct="1"/>
            <a:r>
              <a:rPr lang="en-US" altLang="en-US" smtClean="0"/>
              <a:t>Replication</a:t>
            </a:r>
          </a:p>
          <a:p>
            <a:pPr algn="just" eaLnBrk="1" hangingPunct="1"/>
            <a:endParaRPr lang="en-US" altLang="en-US" smtClean="0"/>
          </a:p>
          <a:p>
            <a:pPr eaLnBrk="1" hangingPunct="1"/>
            <a:endParaRPr lang="en-GB" altLang="en-US" smtClean="0"/>
          </a:p>
        </p:txBody>
      </p:sp>
      <p:sp>
        <p:nvSpPr>
          <p:cNvPr id="6"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EA4D1FC-C755-4B0B-ADA3-7CDFB4D960D8}" type="slidenum">
              <a:rPr lang="en-GB" altLang="en-US" sz="1600">
                <a:solidFill>
                  <a:srgbClr val="FFFFFF"/>
                </a:solidFill>
              </a:rPr>
              <a:pPr/>
              <a:t>2</a:t>
            </a:fld>
            <a:endParaRPr lang="en-GB" altLang="en-US" sz="160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altLang="en-US"/>
              <a:t>Advantages</a:t>
            </a:r>
          </a:p>
        </p:txBody>
      </p:sp>
      <p:sp>
        <p:nvSpPr>
          <p:cNvPr id="27651" name="Rectangle 3"/>
          <p:cNvSpPr>
            <a:spLocks noGrp="1" noChangeArrowheads="1"/>
          </p:cNvSpPr>
          <p:nvPr>
            <p:ph idx="1"/>
          </p:nvPr>
        </p:nvSpPr>
        <p:spPr>
          <a:noFill/>
        </p:spPr>
        <p:txBody>
          <a:bodyPr/>
          <a:lstStyle/>
          <a:p>
            <a:r>
              <a:rPr lang="en-US" altLang="en-US" smtClean="0"/>
              <a:t>local control of data</a:t>
            </a:r>
          </a:p>
          <a:p>
            <a:r>
              <a:rPr lang="en-US" altLang="en-US" smtClean="0"/>
              <a:t>improved performance</a:t>
            </a:r>
          </a:p>
          <a:p>
            <a:r>
              <a:rPr lang="en-US" altLang="en-US" smtClean="0"/>
              <a:t>improved reliability and availability</a:t>
            </a:r>
          </a:p>
          <a:p>
            <a:r>
              <a:rPr lang="en-US" altLang="en-US" smtClean="0"/>
              <a:t>cost effectiveness</a:t>
            </a:r>
          </a:p>
          <a:p>
            <a:r>
              <a:rPr lang="en-US" altLang="en-US" smtClean="0"/>
              <a:t>scalability</a:t>
            </a:r>
          </a:p>
          <a:p>
            <a:r>
              <a:rPr lang="en-US" altLang="en-US" smtClean="0"/>
              <a:t>shareability</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altLang="en-US"/>
              <a:t>Disadvantages</a:t>
            </a:r>
          </a:p>
        </p:txBody>
      </p:sp>
      <p:sp>
        <p:nvSpPr>
          <p:cNvPr id="28675" name="Rectangle 3"/>
          <p:cNvSpPr>
            <a:spLocks noGrp="1" noChangeArrowheads="1"/>
          </p:cNvSpPr>
          <p:nvPr>
            <p:ph idx="1"/>
          </p:nvPr>
        </p:nvSpPr>
        <p:spPr>
          <a:noFill/>
        </p:spPr>
        <p:txBody>
          <a:bodyPr>
            <a:normAutofit fontScale="92500" lnSpcReduction="10000"/>
          </a:bodyPr>
          <a:lstStyle/>
          <a:p>
            <a:r>
              <a:rPr lang="en-US" altLang="en-US" sz="2800" smtClean="0"/>
              <a:t>lack of experience</a:t>
            </a:r>
          </a:p>
          <a:p>
            <a:r>
              <a:rPr lang="en-US" altLang="en-US" sz="2800" smtClean="0"/>
              <a:t>complexity</a:t>
            </a:r>
          </a:p>
          <a:p>
            <a:r>
              <a:rPr lang="en-US" altLang="en-US" sz="2800" smtClean="0"/>
              <a:t>cost</a:t>
            </a:r>
          </a:p>
          <a:p>
            <a:r>
              <a:rPr lang="en-US" altLang="en-US" sz="2800" smtClean="0"/>
              <a:t>distribution of control</a:t>
            </a:r>
          </a:p>
          <a:p>
            <a:r>
              <a:rPr lang="en-US" altLang="en-US" sz="2800" smtClean="0"/>
              <a:t>security</a:t>
            </a:r>
          </a:p>
          <a:p>
            <a:r>
              <a:rPr lang="en-US" altLang="en-US" sz="2800" smtClean="0"/>
              <a:t>difficulty of managing change</a:t>
            </a:r>
          </a:p>
          <a:p>
            <a:r>
              <a:rPr lang="en-US" altLang="en-US" sz="2800" smtClean="0"/>
              <a:t>duplication of data (essential for backup purposes)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ltLang="en-US"/>
              <a:t>Factors to complicate matters</a:t>
            </a:r>
          </a:p>
        </p:txBody>
      </p:sp>
      <p:sp>
        <p:nvSpPr>
          <p:cNvPr id="29699" name="Rectangle 3"/>
          <p:cNvSpPr>
            <a:spLocks noGrp="1" noChangeArrowheads="1"/>
          </p:cNvSpPr>
          <p:nvPr>
            <p:ph sz="half" idx="1"/>
          </p:nvPr>
        </p:nvSpPr>
        <p:spPr>
          <a:noFill/>
        </p:spPr>
        <p:txBody>
          <a:bodyPr/>
          <a:lstStyle/>
          <a:p>
            <a:pPr marL="0" indent="0"/>
            <a:r>
              <a:rPr lang="en-US" altLang="en-US" smtClean="0"/>
              <a:t>replication of data</a:t>
            </a:r>
          </a:p>
          <a:p>
            <a:pPr marL="0" indent="0"/>
            <a:r>
              <a:rPr lang="en-US" altLang="en-US" smtClean="0"/>
              <a:t>DDB design</a:t>
            </a:r>
          </a:p>
          <a:p>
            <a:pPr marL="0" indent="0"/>
            <a:r>
              <a:rPr lang="en-US" altLang="en-US" smtClean="0"/>
              <a:t>partitioning</a:t>
            </a:r>
          </a:p>
          <a:p>
            <a:pPr marL="0" indent="0"/>
            <a:r>
              <a:rPr lang="en-US" altLang="en-US" smtClean="0"/>
              <a:t>distributed query processing</a:t>
            </a:r>
          </a:p>
          <a:p>
            <a:pPr marL="0" indent="0"/>
            <a:r>
              <a:rPr lang="en-US" altLang="en-US" smtClean="0"/>
              <a:t>distributed directory management</a:t>
            </a:r>
          </a:p>
        </p:txBody>
      </p:sp>
      <p:sp>
        <p:nvSpPr>
          <p:cNvPr id="29700" name="Rectangle 4"/>
          <p:cNvSpPr>
            <a:spLocks noGrp="1" noChangeArrowheads="1"/>
          </p:cNvSpPr>
          <p:nvPr>
            <p:ph sz="half" idx="2"/>
          </p:nvPr>
        </p:nvSpPr>
        <p:spPr>
          <a:noFill/>
        </p:spPr>
        <p:txBody>
          <a:bodyPr/>
          <a:lstStyle/>
          <a:p>
            <a:pPr marL="0" indent="0"/>
            <a:r>
              <a:rPr lang="en-US" altLang="en-US" smtClean="0"/>
              <a:t>concurrency</a:t>
            </a:r>
          </a:p>
          <a:p>
            <a:pPr marL="0" indent="0"/>
            <a:r>
              <a:rPr lang="en-US" altLang="en-US" smtClean="0"/>
              <a:t>deadlock management</a:t>
            </a:r>
          </a:p>
          <a:p>
            <a:pPr marL="0" indent="0"/>
            <a:r>
              <a:rPr lang="en-US" altLang="en-US" smtClean="0"/>
              <a:t>reliability</a:t>
            </a:r>
          </a:p>
          <a:p>
            <a:pPr marL="0" indent="0"/>
            <a:r>
              <a:rPr lang="en-US" altLang="en-US" smtClean="0"/>
              <a:t>OS support</a:t>
            </a:r>
          </a:p>
          <a:p>
            <a:pPr marL="0" indent="0"/>
            <a:r>
              <a:rPr lang="en-US" altLang="en-US" smtClean="0"/>
              <a:t>heterogeneous databases</a:t>
            </a:r>
          </a:p>
        </p:txBody>
      </p:sp>
      <p:sp>
        <p:nvSpPr>
          <p:cNvPr id="29701" name="Rectangle 5"/>
          <p:cNvSpPr>
            <a:spLocks noChangeArrowheads="1"/>
          </p:cNvSpPr>
          <p:nvPr/>
        </p:nvSpPr>
        <p:spPr bwMode="auto">
          <a:xfrm>
            <a:off x="2613025" y="5248275"/>
            <a:ext cx="42640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a:solidFill>
                  <a:schemeClr val="tx2"/>
                </a:solidFill>
              </a:rPr>
              <a:t>All factors are interrelated</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GB" altLang="en-US"/>
              <a:t>DDB-Specific Design</a:t>
            </a:r>
          </a:p>
        </p:txBody>
      </p:sp>
      <p:sp>
        <p:nvSpPr>
          <p:cNvPr id="30723" name="Rectangle 3"/>
          <p:cNvSpPr>
            <a:spLocks noGrp="1" noChangeArrowheads="1"/>
          </p:cNvSpPr>
          <p:nvPr>
            <p:ph idx="1"/>
          </p:nvPr>
        </p:nvSpPr>
        <p:spPr/>
        <p:txBody>
          <a:bodyPr>
            <a:normAutofit fontScale="77500" lnSpcReduction="20000"/>
          </a:bodyPr>
          <a:lstStyle/>
          <a:p>
            <a:pPr>
              <a:lnSpc>
                <a:spcPct val="90000"/>
              </a:lnSpc>
            </a:pPr>
            <a:r>
              <a:rPr lang="en-GB" altLang="en-US" sz="3200" smtClean="0"/>
              <a:t>Techniques</a:t>
            </a:r>
          </a:p>
          <a:p>
            <a:pPr lvl="1">
              <a:lnSpc>
                <a:spcPct val="90000"/>
              </a:lnSpc>
            </a:pPr>
            <a:r>
              <a:rPr lang="en-GB" altLang="en-US" sz="3200" smtClean="0"/>
              <a:t>Fragmentation of tables– horizontal and vertical</a:t>
            </a:r>
          </a:p>
          <a:p>
            <a:pPr lvl="1">
              <a:lnSpc>
                <a:spcPct val="90000"/>
              </a:lnSpc>
            </a:pPr>
            <a:r>
              <a:rPr lang="en-GB" altLang="en-US" sz="3200" smtClean="0"/>
              <a:t>Allocation of fragments – where stored</a:t>
            </a:r>
          </a:p>
          <a:p>
            <a:pPr lvl="1">
              <a:lnSpc>
                <a:spcPct val="90000"/>
              </a:lnSpc>
            </a:pPr>
            <a:r>
              <a:rPr lang="en-GB" altLang="en-US" sz="3200" smtClean="0"/>
              <a:t>Replication of fragments – optional</a:t>
            </a:r>
          </a:p>
          <a:p>
            <a:pPr>
              <a:lnSpc>
                <a:spcPct val="90000"/>
              </a:lnSpc>
            </a:pPr>
            <a:r>
              <a:rPr lang="en-GB" altLang="en-US" sz="3200" smtClean="0"/>
              <a:t>Considerations</a:t>
            </a:r>
          </a:p>
          <a:p>
            <a:pPr lvl="1">
              <a:lnSpc>
                <a:spcPct val="90000"/>
              </a:lnSpc>
            </a:pPr>
            <a:r>
              <a:rPr lang="en-GB" altLang="en-US" sz="3200" smtClean="0"/>
              <a:t>Each transaction’s frequency, performance required, site from which run, data accessed</a:t>
            </a:r>
          </a:p>
          <a:p>
            <a:pPr lvl="1">
              <a:lnSpc>
                <a:spcPct val="90000"/>
              </a:lnSpc>
            </a:pPr>
            <a:endParaRPr lang="en-GB" alt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50938" y="271463"/>
            <a:ext cx="7921625" cy="1176337"/>
          </a:xfrm>
        </p:spPr>
        <p:txBody>
          <a:bodyPr>
            <a:normAutofit fontScale="90000"/>
          </a:bodyPr>
          <a:lstStyle/>
          <a:p>
            <a:pPr>
              <a:defRPr/>
            </a:pPr>
            <a:r>
              <a:rPr lang="en-GB" altLang="en-US" dirty="0"/>
              <a:t>Considerations</a:t>
            </a:r>
            <a:br>
              <a:rPr lang="en-GB" altLang="en-US" dirty="0"/>
            </a:br>
            <a:r>
              <a:rPr lang="en-GB" altLang="en-US" dirty="0"/>
              <a:t>(Fragmentation, Allocation, Replication)</a:t>
            </a:r>
          </a:p>
        </p:txBody>
      </p:sp>
      <p:sp>
        <p:nvSpPr>
          <p:cNvPr id="31747" name="Rectangle 3"/>
          <p:cNvSpPr>
            <a:spLocks noGrp="1" noChangeArrowheads="1"/>
          </p:cNvSpPr>
          <p:nvPr>
            <p:ph idx="1"/>
          </p:nvPr>
        </p:nvSpPr>
        <p:spPr>
          <a:xfrm>
            <a:off x="827088" y="1844675"/>
            <a:ext cx="7521575" cy="3579813"/>
          </a:xfrm>
        </p:spPr>
        <p:txBody>
          <a:bodyPr/>
          <a:lstStyle/>
          <a:p>
            <a:r>
              <a:rPr lang="en-GB" altLang="en-US" sz="2400" smtClean="0"/>
              <a:t>For the data used by the most active 20% of queries consider:</a:t>
            </a:r>
          </a:p>
          <a:p>
            <a:pPr lvl="1"/>
            <a:r>
              <a:rPr lang="en-GB" altLang="en-US" sz="2400" smtClean="0"/>
              <a:t>Locality of Reference</a:t>
            </a:r>
          </a:p>
          <a:p>
            <a:pPr lvl="1"/>
            <a:r>
              <a:rPr lang="en-GB" altLang="en-US" sz="2400" smtClean="0"/>
              <a:t>Reliability and Availability</a:t>
            </a:r>
          </a:p>
          <a:p>
            <a:pPr lvl="1"/>
            <a:r>
              <a:rPr lang="en-GB" altLang="en-US" sz="2400" smtClean="0"/>
              <a:t>Acceptable performance</a:t>
            </a:r>
          </a:p>
          <a:p>
            <a:pPr lvl="1"/>
            <a:r>
              <a:rPr lang="en-GB" altLang="en-US" sz="2400" smtClean="0"/>
              <a:t>Storage capacities and costs</a:t>
            </a:r>
          </a:p>
          <a:p>
            <a:pPr lvl="1"/>
            <a:r>
              <a:rPr lang="en-GB" altLang="en-US" sz="2400" smtClean="0"/>
              <a:t>Communication costs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pPr eaLnBrk="1" fontAlgn="auto" hangingPunct="1">
              <a:spcAft>
                <a:spcPts val="0"/>
              </a:spcAft>
              <a:defRPr/>
            </a:pPr>
            <a:r>
              <a:rPr lang="en-GB" altLang="en-US">
                <a:cs typeface="Times New Roman" pitchFamily="18" charset="0"/>
              </a:rPr>
              <a:t>Fragmentation (Partitioning)</a:t>
            </a:r>
          </a:p>
        </p:txBody>
      </p:sp>
      <p:sp>
        <p:nvSpPr>
          <p:cNvPr id="32771" name="Rectangle 3"/>
          <p:cNvSpPr>
            <a:spLocks noGrp="1" noChangeArrowheads="1"/>
          </p:cNvSpPr>
          <p:nvPr>
            <p:ph idx="1"/>
          </p:nvPr>
        </p:nvSpPr>
        <p:spPr/>
        <p:txBody>
          <a:bodyPr>
            <a:normAutofit fontScale="85000" lnSpcReduction="20000"/>
          </a:bodyPr>
          <a:lstStyle/>
          <a:p>
            <a:pPr eaLnBrk="1" hangingPunct="1"/>
            <a:r>
              <a:rPr lang="en-GB" altLang="en-US" sz="3200" smtClean="0">
                <a:cs typeface="Times New Roman" panose="02020603050405020304" pitchFamily="18" charset="0"/>
              </a:rPr>
              <a:t>The database is divided into disjoint (non-overlapping) fragments </a:t>
            </a:r>
          </a:p>
          <a:p>
            <a:pPr eaLnBrk="1" hangingPunct="1"/>
            <a:r>
              <a:rPr lang="en-GB" altLang="en-US" sz="3200" smtClean="0">
                <a:cs typeface="Times New Roman" panose="02020603050405020304" pitchFamily="18" charset="0"/>
              </a:rPr>
              <a:t>Each fragment is assigned to a particular site </a:t>
            </a:r>
          </a:p>
          <a:p>
            <a:pPr eaLnBrk="1" hangingPunct="1"/>
            <a:r>
              <a:rPr lang="en-GB" altLang="en-US" sz="3200" smtClean="0">
                <a:cs typeface="Times New Roman" panose="02020603050405020304" pitchFamily="18" charset="0"/>
              </a:rPr>
              <a:t>Each fragment may be a single relation or set of relations</a:t>
            </a:r>
          </a:p>
          <a:p>
            <a:pPr eaLnBrk="1" hangingPunct="1"/>
            <a:r>
              <a:rPr lang="en-GB" altLang="en-US" sz="3200" smtClean="0">
                <a:cs typeface="Times New Roman" panose="02020603050405020304" pitchFamily="18" charset="0"/>
              </a:rPr>
              <a:t> Each fragment is held at the node with the highest activity with regard to that fragment</a:t>
            </a:r>
          </a:p>
          <a:p>
            <a:pPr eaLnBrk="1" hangingPunct="1"/>
            <a:endParaRPr lang="en-GB" altLang="en-US" smtClean="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7EA53D2-EE7F-42E5-957A-2BEECF0B157E}" type="slidenum">
              <a:rPr lang="en-GB" altLang="en-US" sz="1600">
                <a:solidFill>
                  <a:srgbClr val="FFFFFF"/>
                </a:solidFill>
              </a:rPr>
              <a:pPr/>
              <a:t>25</a:t>
            </a:fld>
            <a:endParaRPr lang="en-GB" altLang="en-US" sz="1600">
              <a:solidFill>
                <a:srgbClr val="FFFFFF"/>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1619250" y="549275"/>
            <a:ext cx="6913563" cy="1150938"/>
          </a:xfrm>
        </p:spPr>
        <p:txBody>
          <a:bodyPr/>
          <a:lstStyle/>
          <a:p>
            <a:pPr eaLnBrk="1" fontAlgn="auto" hangingPunct="1">
              <a:spcAft>
                <a:spcPts val="0"/>
              </a:spcAft>
              <a:defRPr/>
            </a:pPr>
            <a:r>
              <a:rPr lang="en-GB" altLang="en-US"/>
              <a:t>Types of </a:t>
            </a:r>
            <a:r>
              <a:rPr lang="en-GB" altLang="en-US">
                <a:cs typeface="Times New Roman" pitchFamily="18" charset="0"/>
              </a:rPr>
              <a:t>Fragmentation</a:t>
            </a:r>
          </a:p>
        </p:txBody>
      </p:sp>
      <p:sp>
        <p:nvSpPr>
          <p:cNvPr id="33795" name="Rectangle 3"/>
          <p:cNvSpPr>
            <a:spLocks noGrp="1" noChangeArrowheads="1"/>
          </p:cNvSpPr>
          <p:nvPr>
            <p:ph idx="1"/>
          </p:nvPr>
        </p:nvSpPr>
        <p:spPr>
          <a:xfrm>
            <a:off x="971550" y="1989138"/>
            <a:ext cx="7289800" cy="3802062"/>
          </a:xfrm>
        </p:spPr>
        <p:txBody>
          <a:bodyPr/>
          <a:lstStyle/>
          <a:p>
            <a:pPr eaLnBrk="1" hangingPunct="1"/>
            <a:r>
              <a:rPr lang="en-GB" altLang="en-US" sz="2400" smtClean="0">
                <a:solidFill>
                  <a:schemeClr val="accent2"/>
                </a:solidFill>
              </a:rPr>
              <a:t>Horizontal </a:t>
            </a:r>
            <a:r>
              <a:rPr lang="en-GB" altLang="en-US" sz="2400" smtClean="0">
                <a:solidFill>
                  <a:schemeClr val="accent2"/>
                </a:solidFill>
                <a:cs typeface="Times New Roman" panose="02020603050405020304" pitchFamily="18" charset="0"/>
              </a:rPr>
              <a:t>Fragmentation</a:t>
            </a:r>
            <a:r>
              <a:rPr lang="en-GB" altLang="en-US" sz="2400" smtClean="0"/>
              <a:t> </a:t>
            </a:r>
          </a:p>
          <a:p>
            <a:pPr lvl="1" eaLnBrk="1" hangingPunct="1"/>
            <a:r>
              <a:rPr lang="en-GB" altLang="en-US" sz="2400" b="1" smtClean="0">
                <a:cs typeface="Times New Roman" panose="02020603050405020304" pitchFamily="18" charset="0"/>
              </a:rPr>
              <a:t>the rows of a relation are distributed to many sites </a:t>
            </a:r>
          </a:p>
          <a:p>
            <a:pPr eaLnBrk="1" hangingPunct="1"/>
            <a:r>
              <a:rPr lang="en-GB" altLang="en-US" sz="2400" smtClean="0">
                <a:solidFill>
                  <a:schemeClr val="accent2"/>
                </a:solidFill>
              </a:rPr>
              <a:t>Vertical </a:t>
            </a:r>
            <a:r>
              <a:rPr lang="en-GB" altLang="en-US" sz="2400" smtClean="0">
                <a:solidFill>
                  <a:schemeClr val="accent2"/>
                </a:solidFill>
                <a:cs typeface="Times New Roman" panose="02020603050405020304" pitchFamily="18" charset="0"/>
              </a:rPr>
              <a:t>Fragmentation</a:t>
            </a:r>
            <a:endParaRPr lang="en-GB" altLang="en-US" sz="2400" smtClean="0">
              <a:solidFill>
                <a:schemeClr val="accent2"/>
              </a:solidFill>
            </a:endParaRPr>
          </a:p>
          <a:p>
            <a:pPr lvl="1" eaLnBrk="1" hangingPunct="1"/>
            <a:r>
              <a:rPr lang="en-GB" altLang="en-US" sz="2400" b="1" smtClean="0">
                <a:cs typeface="Times New Roman" panose="02020603050405020304" pitchFamily="18" charset="0"/>
              </a:rPr>
              <a:t>columns of a relation are projected to several sites</a:t>
            </a:r>
            <a:r>
              <a:rPr lang="en-GB" altLang="en-US" sz="2400" b="1" smtClean="0"/>
              <a:t> </a:t>
            </a:r>
            <a:r>
              <a:rPr lang="en-GB" altLang="en-US" sz="2400" b="1" smtClean="0">
                <a:cs typeface="Times New Roman" panose="02020603050405020304" pitchFamily="18" charset="0"/>
              </a:rPr>
              <a:t>sites </a:t>
            </a:r>
          </a:p>
          <a:p>
            <a:pPr eaLnBrk="1" hangingPunct="1"/>
            <a:r>
              <a:rPr lang="en-GB" altLang="en-US" sz="2400" smtClean="0">
                <a:solidFill>
                  <a:schemeClr val="accent2"/>
                </a:solidFill>
              </a:rPr>
              <a:t>Combination of both</a:t>
            </a:r>
          </a:p>
        </p:txBody>
      </p:sp>
      <p:sp>
        <p:nvSpPr>
          <p:cNvPr id="6"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F90880-DD49-4B70-BC28-44767008B25B}" type="slidenum">
              <a:rPr lang="en-GB" altLang="en-US" sz="1600">
                <a:solidFill>
                  <a:srgbClr val="FFFFFF"/>
                </a:solidFill>
              </a:rPr>
              <a:pPr/>
              <a:t>26</a:t>
            </a:fld>
            <a:endParaRPr lang="en-GB" altLang="en-US" sz="1600">
              <a:solidFill>
                <a:srgbClr val="FFFFFF"/>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2051050" y="620713"/>
            <a:ext cx="6940550" cy="1008062"/>
          </a:xfrm>
        </p:spPr>
        <p:txBody>
          <a:bodyPr>
            <a:normAutofit fontScale="90000"/>
          </a:bodyPr>
          <a:lstStyle/>
          <a:p>
            <a:pPr eaLnBrk="1" fontAlgn="auto" hangingPunct="1">
              <a:spcAft>
                <a:spcPts val="0"/>
              </a:spcAft>
              <a:defRPr/>
            </a:pPr>
            <a:r>
              <a:rPr lang="en-GB" altLang="en-US">
                <a:cs typeface="Times New Roman" pitchFamily="18" charset="0"/>
              </a:rPr>
              <a:t>Fragmentation</a:t>
            </a:r>
            <a:r>
              <a:rPr lang="en-GB" altLang="en-US"/>
              <a:t> Advantages/Disadvantages</a:t>
            </a:r>
          </a:p>
        </p:txBody>
      </p:sp>
      <p:sp>
        <p:nvSpPr>
          <p:cNvPr id="345091" name="Rectangle 3"/>
          <p:cNvSpPr>
            <a:spLocks noGrp="1" noChangeArrowheads="1"/>
          </p:cNvSpPr>
          <p:nvPr>
            <p:ph idx="1"/>
          </p:nvPr>
        </p:nvSpPr>
        <p:spPr>
          <a:xfrm>
            <a:off x="1066800" y="2060575"/>
            <a:ext cx="7537450" cy="3730625"/>
          </a:xfrm>
        </p:spPr>
        <p:txBody>
          <a:bodyPr/>
          <a:lstStyle/>
          <a:p>
            <a:pPr eaLnBrk="1" hangingPunct="1">
              <a:lnSpc>
                <a:spcPct val="90000"/>
              </a:lnSpc>
              <a:buFontTx/>
              <a:buNone/>
            </a:pPr>
            <a:r>
              <a:rPr lang="en-GB" altLang="en-US" smtClean="0">
                <a:cs typeface="Times New Roman" panose="02020603050405020304" pitchFamily="18" charset="0"/>
              </a:rPr>
              <a:t>Advantages as before</a:t>
            </a:r>
          </a:p>
          <a:p>
            <a:pPr eaLnBrk="1" hangingPunct="1">
              <a:lnSpc>
                <a:spcPct val="90000"/>
              </a:lnSpc>
              <a:buFontTx/>
              <a:buNone/>
            </a:pPr>
            <a:endParaRPr lang="en-GB" altLang="en-US" sz="1200" smtClean="0">
              <a:cs typeface="Times New Roman" panose="02020603050405020304" pitchFamily="18" charset="0"/>
            </a:endParaRPr>
          </a:p>
          <a:p>
            <a:pPr eaLnBrk="1" hangingPunct="1">
              <a:lnSpc>
                <a:spcPct val="90000"/>
              </a:lnSpc>
              <a:buFontTx/>
              <a:buNone/>
            </a:pPr>
            <a:r>
              <a:rPr lang="en-GB" altLang="en-US" smtClean="0">
                <a:cs typeface="Times New Roman" panose="02020603050405020304" pitchFamily="18" charset="0"/>
              </a:rPr>
              <a:t>Disadvantages (additional)</a:t>
            </a:r>
            <a:endParaRPr lang="en-GB" altLang="en-US" smtClean="0">
              <a:solidFill>
                <a:srgbClr val="FF3300"/>
              </a:solidFill>
              <a:cs typeface="Times New Roman" panose="02020603050405020304" pitchFamily="18" charset="0"/>
            </a:endParaRPr>
          </a:p>
          <a:p>
            <a:pPr eaLnBrk="1" hangingPunct="1">
              <a:lnSpc>
                <a:spcPct val="90000"/>
              </a:lnSpc>
            </a:pPr>
            <a:r>
              <a:rPr lang="en-GB" altLang="en-US" smtClean="0">
                <a:solidFill>
                  <a:schemeClr val="accent2"/>
                </a:solidFill>
                <a:cs typeface="Times New Roman" panose="02020603050405020304" pitchFamily="18" charset="0"/>
              </a:rPr>
              <a:t>Inconsistent access speed </a:t>
            </a:r>
          </a:p>
          <a:p>
            <a:pPr eaLnBrk="1" hangingPunct="1">
              <a:lnSpc>
                <a:spcPct val="90000"/>
              </a:lnSpc>
            </a:pPr>
            <a:r>
              <a:rPr lang="en-GB" altLang="en-US" smtClean="0">
                <a:solidFill>
                  <a:schemeClr val="accent2"/>
                </a:solidFill>
                <a:cs typeface="Times New Roman" panose="02020603050405020304" pitchFamily="18" charset="0"/>
              </a:rPr>
              <a:t>Backup vulnerability</a:t>
            </a:r>
          </a:p>
          <a:p>
            <a:pPr lvl="1" eaLnBrk="1" hangingPunct="1">
              <a:lnSpc>
                <a:spcPct val="90000"/>
              </a:lnSpc>
            </a:pPr>
            <a:r>
              <a:rPr lang="en-GB" altLang="en-US" smtClean="0">
                <a:cs typeface="Times New Roman" panose="02020603050405020304" pitchFamily="18" charset="0"/>
              </a:rPr>
              <a:t>usage cannot switch to another site where a copy exists</a:t>
            </a:r>
          </a:p>
          <a:p>
            <a:pPr lvl="1" eaLnBrk="1" hangingPunct="1">
              <a:lnSpc>
                <a:spcPct val="90000"/>
              </a:lnSpc>
            </a:pPr>
            <a:r>
              <a:rPr lang="en-GB" altLang="en-US" smtClean="0">
                <a:cs typeface="Times New Roman" panose="02020603050405020304" pitchFamily="18" charset="0"/>
              </a:rPr>
              <a:t>data may be lost if proper backup is not performed at each site</a:t>
            </a:r>
          </a:p>
          <a:p>
            <a:pPr eaLnBrk="1" hangingPunct="1">
              <a:lnSpc>
                <a:spcPct val="90000"/>
              </a:lnSpc>
            </a:pPr>
            <a:endParaRPr lang="en-GB" altLang="en-US" smtClean="0">
              <a:cs typeface="Times New Roman" panose="02020603050405020304" pitchFamily="18" charset="0"/>
            </a:endParaRPr>
          </a:p>
          <a:p>
            <a:pPr eaLnBrk="1" hangingPunct="1">
              <a:lnSpc>
                <a:spcPct val="90000"/>
              </a:lnSpc>
            </a:pPr>
            <a:endParaRPr lang="en-GB" altLang="en-US" smtClean="0"/>
          </a:p>
        </p:txBody>
      </p:sp>
      <p:sp>
        <p:nvSpPr>
          <p:cNvPr id="6"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62720E-D336-4CAF-937C-B0E3F0561A30}" type="slidenum">
              <a:rPr lang="en-GB" altLang="en-US" sz="1600">
                <a:solidFill>
                  <a:srgbClr val="FFFFFF"/>
                </a:solidFill>
              </a:rPr>
              <a:pPr/>
              <a:t>27</a:t>
            </a:fld>
            <a:endParaRPr lang="en-GB" altLang="en-US" sz="16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5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50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50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50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4509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45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2195513" y="692150"/>
            <a:ext cx="6264275" cy="936625"/>
          </a:xfrm>
        </p:spPr>
        <p:txBody>
          <a:bodyPr>
            <a:normAutofit fontScale="90000"/>
          </a:bodyPr>
          <a:lstStyle/>
          <a:p>
            <a:pPr eaLnBrk="1" fontAlgn="auto" hangingPunct="1">
              <a:spcAft>
                <a:spcPts val="0"/>
              </a:spcAft>
              <a:defRPr/>
            </a:pPr>
            <a:r>
              <a:rPr lang="en-GB" altLang="en-US"/>
              <a:t>Horizontal or Vertical </a:t>
            </a:r>
            <a:r>
              <a:rPr lang="en-GB" altLang="en-US">
                <a:cs typeface="Times New Roman" pitchFamily="18" charset="0"/>
              </a:rPr>
              <a:t>Fragmentation</a:t>
            </a:r>
            <a:r>
              <a:rPr lang="en-GB" altLang="en-US"/>
              <a:t>?</a:t>
            </a:r>
          </a:p>
        </p:txBody>
      </p:sp>
      <p:sp>
        <p:nvSpPr>
          <p:cNvPr id="279555" name="Rectangle 3"/>
          <p:cNvSpPr>
            <a:spLocks noGrp="1" noChangeArrowheads="1"/>
          </p:cNvSpPr>
          <p:nvPr>
            <p:ph idx="1"/>
          </p:nvPr>
        </p:nvSpPr>
        <p:spPr>
          <a:xfrm>
            <a:off x="971550" y="2060575"/>
            <a:ext cx="7632700" cy="4035425"/>
          </a:xfrm>
        </p:spPr>
        <p:txBody>
          <a:bodyPr/>
          <a:lstStyle/>
          <a:p>
            <a:pPr eaLnBrk="1" hangingPunct="1">
              <a:lnSpc>
                <a:spcPct val="90000"/>
              </a:lnSpc>
            </a:pPr>
            <a:r>
              <a:rPr lang="en-GB" altLang="en-US" smtClean="0">
                <a:solidFill>
                  <a:schemeClr val="accent2"/>
                </a:solidFill>
              </a:rPr>
              <a:t>Horizontal fragmentation</a:t>
            </a:r>
          </a:p>
          <a:p>
            <a:pPr lvl="1" eaLnBrk="1" hangingPunct="1">
              <a:lnSpc>
                <a:spcPct val="90000"/>
              </a:lnSpc>
            </a:pPr>
            <a:r>
              <a:rPr lang="en-GB" altLang="en-US" b="1" smtClean="0"/>
              <a:t>used when organisational </a:t>
            </a:r>
            <a:r>
              <a:rPr lang="en-GB" altLang="en-US" b="1" smtClean="0">
                <a:solidFill>
                  <a:schemeClr val="hlink"/>
                </a:solidFill>
              </a:rPr>
              <a:t>functions are replicated</a:t>
            </a:r>
            <a:r>
              <a:rPr lang="en-GB" altLang="en-US" b="1" smtClean="0">
                <a:solidFill>
                  <a:srgbClr val="00CC00"/>
                </a:solidFill>
              </a:rPr>
              <a:t>  </a:t>
            </a:r>
          </a:p>
          <a:p>
            <a:pPr lvl="1" eaLnBrk="1" hangingPunct="1">
              <a:lnSpc>
                <a:spcPct val="90000"/>
              </a:lnSpc>
            </a:pPr>
            <a:r>
              <a:rPr lang="en-GB" altLang="en-US" b="1" smtClean="0"/>
              <a:t> but each is only concerned with a subset of the entity instance. </a:t>
            </a:r>
          </a:p>
          <a:p>
            <a:pPr lvl="1" eaLnBrk="1" hangingPunct="1">
              <a:lnSpc>
                <a:spcPct val="90000"/>
              </a:lnSpc>
            </a:pPr>
            <a:r>
              <a:rPr lang="en-GB" altLang="en-US" b="1" smtClean="0"/>
              <a:t> often based on geography.</a:t>
            </a:r>
            <a:endParaRPr lang="en-GB" altLang="en-US" b="1" smtClean="0">
              <a:cs typeface="Times New Roman" panose="02020603050405020304" pitchFamily="18" charset="0"/>
            </a:endParaRPr>
          </a:p>
          <a:p>
            <a:pPr eaLnBrk="1" hangingPunct="1">
              <a:lnSpc>
                <a:spcPct val="90000"/>
              </a:lnSpc>
            </a:pPr>
            <a:r>
              <a:rPr lang="en-GB" altLang="en-US" smtClean="0">
                <a:solidFill>
                  <a:schemeClr val="accent2"/>
                </a:solidFill>
              </a:rPr>
              <a:t>Vertical fragmentation</a:t>
            </a:r>
          </a:p>
          <a:p>
            <a:pPr lvl="1" eaLnBrk="1" hangingPunct="1">
              <a:lnSpc>
                <a:spcPct val="90000"/>
              </a:lnSpc>
            </a:pPr>
            <a:r>
              <a:rPr lang="en-GB" altLang="en-US" b="1" smtClean="0"/>
              <a:t>typically </a:t>
            </a:r>
            <a:r>
              <a:rPr lang="en-GB" altLang="en-US" b="1" smtClean="0">
                <a:solidFill>
                  <a:schemeClr val="hlink"/>
                </a:solidFill>
              </a:rPr>
              <a:t>applied across organisational functions</a:t>
            </a:r>
            <a:r>
              <a:rPr lang="en-GB" altLang="en-US" b="1" smtClean="0"/>
              <a:t> with reasonably separate data requirements</a:t>
            </a:r>
            <a:endParaRPr lang="en-GB" altLang="en-US" b="1" smtClean="0">
              <a:cs typeface="Times New Roman" panose="02020603050405020304" pitchFamily="18" charset="0"/>
            </a:endParaRPr>
          </a:p>
          <a:p>
            <a:pPr eaLnBrk="1" hangingPunct="1">
              <a:lnSpc>
                <a:spcPct val="90000"/>
              </a:lnSpc>
              <a:buFontTx/>
              <a:buNone/>
            </a:pPr>
            <a:endParaRPr lang="en-GB" altLang="en-US" smtClean="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C8B30F-D246-4900-80F4-80218F3E63DD}" type="slidenum">
              <a:rPr lang="en-GB" altLang="en-US" sz="1600">
                <a:solidFill>
                  <a:srgbClr val="FFFFFF"/>
                </a:solidFill>
              </a:rPr>
              <a:pPr/>
              <a:t>28</a:t>
            </a:fld>
            <a:endParaRPr lang="en-GB" altLang="en-US" sz="16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9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9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795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7955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795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79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en-US" sz="3400"/>
              <a:t>Data</a:t>
            </a:r>
            <a:r>
              <a:rPr lang="en-US" altLang="en-US"/>
              <a:t> Fragmentation (continued)</a:t>
            </a:r>
          </a:p>
        </p:txBody>
      </p:sp>
      <p:sp>
        <p:nvSpPr>
          <p:cNvPr id="7" name="Slide Number Placeholder 6"/>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CCB135F-E36C-427E-9E33-2F3EF1ECE228}" type="slidenum">
              <a:rPr lang="en-GB" altLang="en-US" sz="1600">
                <a:solidFill>
                  <a:srgbClr val="FFFFFF"/>
                </a:solidFill>
              </a:rPr>
              <a:pPr/>
              <a:t>29</a:t>
            </a:fld>
            <a:endParaRPr lang="en-GB" altLang="en-US" sz="1600">
              <a:solidFill>
                <a:srgbClr val="FFFFFF"/>
              </a:solidFill>
            </a:endParaRPr>
          </a:p>
        </p:txBody>
      </p:sp>
      <p:pic>
        <p:nvPicPr>
          <p:cNvPr id="36868" name="Picture 3"/>
          <p:cNvPicPr>
            <a:picLocks noChangeAspect="1" noChangeArrowheads="1"/>
          </p:cNvPicPr>
          <p:nvPr/>
        </p:nvPicPr>
        <p:blipFill>
          <a:blip r:embed="rId3">
            <a:extLst>
              <a:ext uri="{28A0092B-C50C-407E-A947-70E740481C1C}">
                <a14:useLocalDpi xmlns:a14="http://schemas.microsoft.com/office/drawing/2010/main" val="0"/>
              </a:ext>
            </a:extLst>
          </a:blip>
          <a:srcRect l="18945" t="41978" r="22318" b="31662"/>
          <a:stretch>
            <a:fillRect/>
          </a:stretch>
        </p:blipFill>
        <p:spPr bwMode="auto">
          <a:xfrm>
            <a:off x="1403350" y="2349500"/>
            <a:ext cx="7312025" cy="276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9" name="Text Box 4"/>
          <p:cNvSpPr txBox="1">
            <a:spLocks noChangeArrowheads="1"/>
          </p:cNvSpPr>
          <p:nvPr/>
        </p:nvSpPr>
        <p:spPr bwMode="auto">
          <a:xfrm>
            <a:off x="1600200" y="1916113"/>
            <a:ext cx="177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400"/>
              <a:t>Sample Customer File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1547813" y="620713"/>
            <a:ext cx="6481762" cy="1150937"/>
          </a:xfrm>
        </p:spPr>
        <p:txBody>
          <a:bodyPr/>
          <a:lstStyle/>
          <a:p>
            <a:pPr eaLnBrk="1" fontAlgn="auto" hangingPunct="1">
              <a:spcAft>
                <a:spcPts val="0"/>
              </a:spcAft>
              <a:defRPr/>
            </a:pPr>
            <a:r>
              <a:rPr lang="en-US" altLang="en-US"/>
              <a:t>Architectures for DBMSs</a:t>
            </a:r>
            <a:endParaRPr lang="en-GB" altLang="en-US"/>
          </a:p>
        </p:txBody>
      </p:sp>
      <p:sp>
        <p:nvSpPr>
          <p:cNvPr id="10243" name="Rectangle 3"/>
          <p:cNvSpPr>
            <a:spLocks noGrp="1" noChangeArrowheads="1"/>
          </p:cNvSpPr>
          <p:nvPr>
            <p:ph idx="1"/>
          </p:nvPr>
        </p:nvSpPr>
        <p:spPr>
          <a:xfrm>
            <a:off x="827088" y="1557338"/>
            <a:ext cx="7521575" cy="3579812"/>
          </a:xfrm>
        </p:spPr>
        <p:txBody>
          <a:bodyPr/>
          <a:lstStyle/>
          <a:p>
            <a:pPr algn="ctr" eaLnBrk="1" hangingPunct="1">
              <a:buFontTx/>
              <a:buNone/>
            </a:pPr>
            <a:r>
              <a:rPr lang="en-US" altLang="en-US" sz="2800" smtClean="0"/>
              <a:t>Compare:</a:t>
            </a:r>
          </a:p>
          <a:p>
            <a:pPr algn="just" eaLnBrk="1" hangingPunct="1">
              <a:buFontTx/>
              <a:buNone/>
            </a:pPr>
            <a:endParaRPr lang="en-US" altLang="en-US" sz="1000" smtClean="0"/>
          </a:p>
          <a:p>
            <a:pPr algn="just" eaLnBrk="1" hangingPunct="1"/>
            <a:r>
              <a:rPr lang="en-US" altLang="en-US" smtClean="0"/>
              <a:t>Centralized database</a:t>
            </a:r>
          </a:p>
          <a:p>
            <a:pPr algn="just" eaLnBrk="1" hangingPunct="1"/>
            <a:r>
              <a:rPr lang="en-US" altLang="en-US" smtClean="0"/>
              <a:t>Client-server databases</a:t>
            </a:r>
          </a:p>
          <a:p>
            <a:pPr algn="just" eaLnBrk="1" hangingPunct="1"/>
            <a:r>
              <a:rPr lang="en-US" altLang="en-US" smtClean="0"/>
              <a:t>Distributed</a:t>
            </a:r>
          </a:p>
          <a:p>
            <a:pPr eaLnBrk="1" hangingPunct="1"/>
            <a:endParaRPr lang="en-GB" altLang="en-US" smtClean="0"/>
          </a:p>
        </p:txBody>
      </p:sp>
      <p:sp>
        <p:nvSpPr>
          <p:cNvPr id="6"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80C47C-B693-44BD-960F-05A658A15BAE}" type="slidenum">
              <a:rPr lang="en-GB" altLang="en-US" sz="1600">
                <a:solidFill>
                  <a:srgbClr val="FFFFFF"/>
                </a:solidFill>
              </a:rPr>
              <a:pPr/>
              <a:t>3</a:t>
            </a:fld>
            <a:endParaRPr lang="en-GB" altLang="en-US" sz="1600">
              <a:solidFill>
                <a:srgbClr val="FFFFF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en-US"/>
              <a:t>Data Fragmentation (continued)</a:t>
            </a:r>
          </a:p>
        </p:txBody>
      </p:sp>
      <p:sp>
        <p:nvSpPr>
          <p:cNvPr id="7" name="Slide Number Placeholder 6"/>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D2FD03-7457-4A06-B1BA-47380126F03F}" type="slidenum">
              <a:rPr lang="en-GB" altLang="en-US" sz="1600">
                <a:solidFill>
                  <a:srgbClr val="FFFFFF"/>
                </a:solidFill>
              </a:rPr>
              <a:pPr/>
              <a:t>30</a:t>
            </a:fld>
            <a:endParaRPr lang="en-GB" altLang="en-US" sz="1600">
              <a:solidFill>
                <a:srgbClr val="FFFFFF"/>
              </a:solidFill>
            </a:endParaRPr>
          </a:p>
        </p:txBody>
      </p:sp>
      <p:pic>
        <p:nvPicPr>
          <p:cNvPr id="37892" name="Picture 3"/>
          <p:cNvPicPr>
            <a:picLocks noChangeAspect="1" noChangeArrowheads="1"/>
          </p:cNvPicPr>
          <p:nvPr/>
        </p:nvPicPr>
        <p:blipFill>
          <a:blip r:embed="rId3">
            <a:extLst>
              <a:ext uri="{28A0092B-C50C-407E-A947-70E740481C1C}">
                <a14:useLocalDpi xmlns:a14="http://schemas.microsoft.com/office/drawing/2010/main" val="0"/>
              </a:ext>
            </a:extLst>
          </a:blip>
          <a:srcRect l="22089" t="20340" r="18454" b="62102"/>
          <a:stretch>
            <a:fillRect/>
          </a:stretch>
        </p:blipFill>
        <p:spPr bwMode="auto">
          <a:xfrm>
            <a:off x="1331913" y="2708275"/>
            <a:ext cx="7154862"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3" name="Text Box 4"/>
          <p:cNvSpPr txBox="1">
            <a:spLocks noChangeArrowheads="1"/>
          </p:cNvSpPr>
          <p:nvPr/>
        </p:nvSpPr>
        <p:spPr bwMode="auto">
          <a:xfrm>
            <a:off x="1476375" y="2349500"/>
            <a:ext cx="42354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400"/>
              <a:t>Horizontal Fragmentation Based on the Country Column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en-US"/>
              <a:t>Data Fragmentation (continued)</a:t>
            </a:r>
          </a:p>
        </p:txBody>
      </p:sp>
      <p:sp>
        <p:nvSpPr>
          <p:cNvPr id="7" name="Slide Number Placeholder 6"/>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B066771-71CD-4ACF-B91B-1B00A98ADCBA}" type="slidenum">
              <a:rPr lang="en-GB" altLang="en-US" sz="1600">
                <a:solidFill>
                  <a:srgbClr val="FFFFFF"/>
                </a:solidFill>
              </a:rPr>
              <a:pPr/>
              <a:t>31</a:t>
            </a:fld>
            <a:endParaRPr lang="en-GB" altLang="en-US" sz="1600">
              <a:solidFill>
                <a:srgbClr val="FFFFFF"/>
              </a:solidFill>
            </a:endParaRPr>
          </a:p>
        </p:txBody>
      </p:sp>
      <p:pic>
        <p:nvPicPr>
          <p:cNvPr id="38916" name="Picture 3"/>
          <p:cNvPicPr>
            <a:picLocks noChangeAspect="1" noChangeArrowheads="1"/>
          </p:cNvPicPr>
          <p:nvPr/>
        </p:nvPicPr>
        <p:blipFill>
          <a:blip r:embed="rId3">
            <a:extLst>
              <a:ext uri="{28A0092B-C50C-407E-A947-70E740481C1C}">
                <a14:useLocalDpi xmlns:a14="http://schemas.microsoft.com/office/drawing/2010/main" val="0"/>
              </a:ext>
            </a:extLst>
          </a:blip>
          <a:srcRect l="23270" t="29202" r="18414" b="24791"/>
          <a:stretch>
            <a:fillRect/>
          </a:stretch>
        </p:blipFill>
        <p:spPr bwMode="auto">
          <a:xfrm>
            <a:off x="1547813" y="1916113"/>
            <a:ext cx="723900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7" name="Text Box 4"/>
          <p:cNvSpPr txBox="1">
            <a:spLocks noChangeArrowheads="1"/>
          </p:cNvSpPr>
          <p:nvPr/>
        </p:nvSpPr>
        <p:spPr bwMode="auto">
          <a:xfrm>
            <a:off x="1619250" y="1557338"/>
            <a:ext cx="1987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400"/>
              <a:t>Fragments at 3 Locations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en-US"/>
              <a:t>Data Fragmentation (continued)</a:t>
            </a:r>
          </a:p>
        </p:txBody>
      </p:sp>
      <p:sp>
        <p:nvSpPr>
          <p:cNvPr id="7" name="Slide Number Placeholder 6"/>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8F69AF7-EB25-463E-B2C3-D491469D9752}" type="slidenum">
              <a:rPr lang="en-GB" altLang="en-US" sz="1600">
                <a:solidFill>
                  <a:srgbClr val="FFFFFF"/>
                </a:solidFill>
              </a:rPr>
              <a:pPr/>
              <a:t>32</a:t>
            </a:fld>
            <a:endParaRPr lang="en-GB" altLang="en-US" sz="1600">
              <a:solidFill>
                <a:srgbClr val="FFFFFF"/>
              </a:solidFill>
            </a:endParaRPr>
          </a:p>
        </p:txBody>
      </p:sp>
      <p:pic>
        <p:nvPicPr>
          <p:cNvPr id="39940" name="Picture 3"/>
          <p:cNvPicPr>
            <a:picLocks noChangeAspect="1" noChangeArrowheads="1"/>
          </p:cNvPicPr>
          <p:nvPr/>
        </p:nvPicPr>
        <p:blipFill>
          <a:blip r:embed="rId3">
            <a:extLst>
              <a:ext uri="{28A0092B-C50C-407E-A947-70E740481C1C}">
                <a14:useLocalDpi xmlns:a14="http://schemas.microsoft.com/office/drawing/2010/main" val="0"/>
              </a:ext>
            </a:extLst>
          </a:blip>
          <a:srcRect l="19279" t="37605" r="22334" b="47382"/>
          <a:stretch>
            <a:fillRect/>
          </a:stretch>
        </p:blipFill>
        <p:spPr bwMode="auto">
          <a:xfrm>
            <a:off x="827088" y="2924175"/>
            <a:ext cx="7173912"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1" name="Text Box 4"/>
          <p:cNvSpPr txBox="1">
            <a:spLocks noChangeArrowheads="1"/>
          </p:cNvSpPr>
          <p:nvPr/>
        </p:nvSpPr>
        <p:spPr bwMode="auto">
          <a:xfrm>
            <a:off x="827088" y="2565400"/>
            <a:ext cx="30876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400"/>
              <a:t>Vertical Fragmentation of Customer File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en-US"/>
              <a:t>Data Fragmentation (continued)</a:t>
            </a:r>
          </a:p>
        </p:txBody>
      </p:sp>
      <p:sp>
        <p:nvSpPr>
          <p:cNvPr id="7" name="Slide Number Placeholder 6"/>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998150-2324-4C7B-A1CC-5F6E429F501A}" type="slidenum">
              <a:rPr lang="en-GB" altLang="en-US" sz="1600">
                <a:solidFill>
                  <a:srgbClr val="FFFFFF"/>
                </a:solidFill>
              </a:rPr>
              <a:pPr/>
              <a:t>33</a:t>
            </a:fld>
            <a:endParaRPr lang="en-GB" altLang="en-US" sz="1600">
              <a:solidFill>
                <a:srgbClr val="FFFFFF"/>
              </a:solidFill>
            </a:endParaRPr>
          </a:p>
        </p:txBody>
      </p:sp>
      <p:pic>
        <p:nvPicPr>
          <p:cNvPr id="40964" name="Picture 3"/>
          <p:cNvPicPr>
            <a:picLocks noChangeAspect="1" noChangeArrowheads="1"/>
          </p:cNvPicPr>
          <p:nvPr/>
        </p:nvPicPr>
        <p:blipFill>
          <a:blip r:embed="rId3">
            <a:extLst>
              <a:ext uri="{28A0092B-C50C-407E-A947-70E740481C1C}">
                <a14:useLocalDpi xmlns:a14="http://schemas.microsoft.com/office/drawing/2010/main" val="0"/>
              </a:ext>
            </a:extLst>
          </a:blip>
          <a:srcRect l="19531" t="28699" r="21094" b="25000"/>
          <a:stretch>
            <a:fillRect/>
          </a:stretch>
        </p:blipFill>
        <p:spPr bwMode="auto">
          <a:xfrm>
            <a:off x="1403350" y="2060575"/>
            <a:ext cx="7391400" cy="421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5" name="Text Box 4"/>
          <p:cNvSpPr txBox="1">
            <a:spLocks noChangeArrowheads="1"/>
          </p:cNvSpPr>
          <p:nvPr/>
        </p:nvSpPr>
        <p:spPr bwMode="auto">
          <a:xfrm>
            <a:off x="1547813" y="1700213"/>
            <a:ext cx="25923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200"/>
              <a:t>Vertically Fragmented Tables Contents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en-US"/>
              <a:t>Data Fragmentation (continued)</a:t>
            </a:r>
          </a:p>
        </p:txBody>
      </p:sp>
      <p:sp>
        <p:nvSpPr>
          <p:cNvPr id="7" name="Slide Number Placeholder 6"/>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70918D2-B2F9-4B8B-9B7A-8295FE3B7616}" type="slidenum">
              <a:rPr lang="en-GB" altLang="en-US" sz="1600">
                <a:solidFill>
                  <a:srgbClr val="FFFFFF"/>
                </a:solidFill>
              </a:rPr>
              <a:pPr/>
              <a:t>34</a:t>
            </a:fld>
            <a:endParaRPr lang="en-GB" altLang="en-US" sz="1600">
              <a:solidFill>
                <a:srgbClr val="FFFFFF"/>
              </a:solidFill>
            </a:endParaRPr>
          </a:p>
        </p:txBody>
      </p:sp>
      <p:pic>
        <p:nvPicPr>
          <p:cNvPr id="41988" name="Picture 3"/>
          <p:cNvPicPr>
            <a:picLocks noChangeAspect="1" noChangeArrowheads="1"/>
          </p:cNvPicPr>
          <p:nvPr/>
        </p:nvPicPr>
        <p:blipFill>
          <a:blip r:embed="rId3">
            <a:extLst>
              <a:ext uri="{28A0092B-C50C-407E-A947-70E740481C1C}">
                <a14:useLocalDpi xmlns:a14="http://schemas.microsoft.com/office/drawing/2010/main" val="0"/>
              </a:ext>
            </a:extLst>
          </a:blip>
          <a:srcRect l="22644" t="29208" r="17969" b="28125"/>
          <a:stretch>
            <a:fillRect/>
          </a:stretch>
        </p:blipFill>
        <p:spPr bwMode="auto">
          <a:xfrm>
            <a:off x="684213" y="1916113"/>
            <a:ext cx="7469187" cy="425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9" name="Text Box 4"/>
          <p:cNvSpPr txBox="1">
            <a:spLocks noChangeArrowheads="1"/>
          </p:cNvSpPr>
          <p:nvPr/>
        </p:nvSpPr>
        <p:spPr bwMode="auto">
          <a:xfrm>
            <a:off x="735013" y="1555750"/>
            <a:ext cx="31384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400"/>
              <a:t>Mixws Fragmentation of Customer Table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1547813" y="549275"/>
            <a:ext cx="6985000" cy="1150938"/>
          </a:xfrm>
        </p:spPr>
        <p:txBody>
          <a:bodyPr/>
          <a:lstStyle/>
          <a:p>
            <a:pPr eaLnBrk="1" fontAlgn="auto" hangingPunct="1">
              <a:spcAft>
                <a:spcPts val="0"/>
              </a:spcAft>
              <a:defRPr/>
            </a:pPr>
            <a:r>
              <a:rPr lang="en-GB" altLang="en-US">
                <a:cs typeface="Times New Roman" pitchFamily="18" charset="0"/>
              </a:rPr>
              <a:t>Replication</a:t>
            </a:r>
          </a:p>
        </p:txBody>
      </p:sp>
      <p:sp>
        <p:nvSpPr>
          <p:cNvPr id="43011" name="Rectangle 3"/>
          <p:cNvSpPr>
            <a:spLocks noGrp="1" noChangeArrowheads="1"/>
          </p:cNvSpPr>
          <p:nvPr>
            <p:ph idx="1"/>
          </p:nvPr>
        </p:nvSpPr>
        <p:spPr>
          <a:xfrm>
            <a:off x="827088" y="1916113"/>
            <a:ext cx="7521575" cy="3579812"/>
          </a:xfrm>
        </p:spPr>
        <p:txBody>
          <a:bodyPr>
            <a:normAutofit lnSpcReduction="10000"/>
          </a:bodyPr>
          <a:lstStyle/>
          <a:p>
            <a:pPr eaLnBrk="1" hangingPunct="1"/>
            <a:r>
              <a:rPr lang="en-GB" altLang="en-US" sz="2400" smtClean="0">
                <a:cs typeface="Times New Roman" panose="02020603050405020304" pitchFamily="18" charset="0"/>
              </a:rPr>
              <a:t>A full copy of the database is assigned to more than one site in the network</a:t>
            </a:r>
            <a:r>
              <a:rPr lang="en-GB" altLang="en-US" sz="2400" smtClean="0"/>
              <a:t> </a:t>
            </a:r>
          </a:p>
          <a:p>
            <a:pPr eaLnBrk="1" hangingPunct="1"/>
            <a:r>
              <a:rPr lang="en-GB" altLang="en-US" sz="2400" smtClean="0"/>
              <a:t>Complete and selective replication</a:t>
            </a:r>
          </a:p>
          <a:p>
            <a:pPr eaLnBrk="1" hangingPunct="1"/>
            <a:r>
              <a:rPr lang="en-GB" altLang="en-US" sz="2400" smtClean="0">
                <a:cs typeface="Times New Roman" panose="02020603050405020304" pitchFamily="18" charset="0"/>
              </a:rPr>
              <a:t>Maximises local access to data </a:t>
            </a:r>
          </a:p>
          <a:p>
            <a:pPr eaLnBrk="1" hangingPunct="1"/>
            <a:r>
              <a:rPr lang="en-GB" altLang="en-US" sz="2400" smtClean="0">
                <a:cs typeface="Times New Roman" panose="02020603050405020304" pitchFamily="18" charset="0"/>
              </a:rPr>
              <a:t>Disadvantage </a:t>
            </a:r>
          </a:p>
          <a:p>
            <a:pPr lvl="1" eaLnBrk="1" hangingPunct="1"/>
            <a:r>
              <a:rPr lang="en-GB" altLang="en-US" sz="2400" smtClean="0">
                <a:cs typeface="Times New Roman" panose="02020603050405020304" pitchFamily="18" charset="0"/>
              </a:rPr>
              <a:t> creates update problems since each database change must be reliably processed and </a:t>
            </a:r>
            <a:r>
              <a:rPr lang="en-GB" altLang="en-US" sz="2400" smtClean="0">
                <a:solidFill>
                  <a:schemeClr val="accent2"/>
                </a:solidFill>
                <a:cs typeface="Times New Roman" panose="02020603050405020304" pitchFamily="18" charset="0"/>
              </a:rPr>
              <a:t>synchronised</a:t>
            </a:r>
            <a:r>
              <a:rPr lang="en-GB" altLang="en-US" sz="2400" smtClean="0">
                <a:cs typeface="Times New Roman" panose="02020603050405020304" pitchFamily="18" charset="0"/>
              </a:rPr>
              <a:t> at all of the sites.</a:t>
            </a:r>
          </a:p>
          <a:p>
            <a:pPr eaLnBrk="1" hangingPunct="1"/>
            <a:endParaRPr lang="en-GB" altLang="en-US" smtClean="0"/>
          </a:p>
        </p:txBody>
      </p:sp>
      <p:sp>
        <p:nvSpPr>
          <p:cNvPr id="6"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85CAD0-A34F-4A19-9786-08243A097AAF}" type="slidenum">
              <a:rPr lang="en-GB" altLang="en-US" sz="1600">
                <a:solidFill>
                  <a:srgbClr val="FFFFFF"/>
                </a:solidFill>
              </a:rPr>
              <a:pPr/>
              <a:t>35</a:t>
            </a:fld>
            <a:endParaRPr lang="en-GB" altLang="en-US" sz="1600">
              <a:solidFill>
                <a:srgbClr val="FFFFFF"/>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eaLnBrk="1" fontAlgn="auto" hangingPunct="1">
              <a:spcAft>
                <a:spcPts val="0"/>
              </a:spcAft>
              <a:defRPr/>
            </a:pPr>
            <a:r>
              <a:rPr lang="en-GB" altLang="en-US"/>
              <a:t>Synchronous vs. Asynchronous Replication</a:t>
            </a:r>
          </a:p>
        </p:txBody>
      </p:sp>
      <p:sp>
        <p:nvSpPr>
          <p:cNvPr id="44035" name="Rectangle 3"/>
          <p:cNvSpPr>
            <a:spLocks noGrp="1" noChangeArrowheads="1"/>
          </p:cNvSpPr>
          <p:nvPr>
            <p:ph idx="1"/>
          </p:nvPr>
        </p:nvSpPr>
        <p:spPr/>
        <p:txBody>
          <a:bodyPr>
            <a:normAutofit lnSpcReduction="10000"/>
          </a:bodyPr>
          <a:lstStyle/>
          <a:p>
            <a:pPr eaLnBrk="1" hangingPunct="1">
              <a:buFontTx/>
              <a:buNone/>
            </a:pPr>
            <a:r>
              <a:rPr lang="en-GB" altLang="en-US" sz="2000" smtClean="0">
                <a:solidFill>
                  <a:schemeClr val="accent2"/>
                </a:solidFill>
              </a:rPr>
              <a:t>Synchronous</a:t>
            </a:r>
          </a:p>
          <a:p>
            <a:pPr eaLnBrk="1" hangingPunct="1"/>
            <a:r>
              <a:rPr lang="en-GB" altLang="en-US" sz="2000" smtClean="0"/>
              <a:t>Before an update transaction commits, it synchronizes all copies of modified data </a:t>
            </a:r>
          </a:p>
          <a:p>
            <a:pPr eaLnBrk="1" hangingPunct="1"/>
            <a:endParaRPr lang="en-GB" altLang="en-US" sz="1200" smtClean="0"/>
          </a:p>
          <a:p>
            <a:pPr eaLnBrk="1" hangingPunct="1">
              <a:buFontTx/>
              <a:buNone/>
            </a:pPr>
            <a:r>
              <a:rPr lang="en-GB" altLang="en-US" sz="2000" smtClean="0">
                <a:solidFill>
                  <a:schemeClr val="accent2"/>
                </a:solidFill>
              </a:rPr>
              <a:t>Asynchronous</a:t>
            </a:r>
          </a:p>
          <a:p>
            <a:pPr eaLnBrk="1" hangingPunct="1"/>
            <a:r>
              <a:rPr lang="en-GB" altLang="en-US" sz="2000" smtClean="0"/>
              <a:t>Copies of an updated transaction are updated only periodically </a:t>
            </a:r>
          </a:p>
          <a:p>
            <a:pPr eaLnBrk="1" hangingPunct="1"/>
            <a:r>
              <a:rPr lang="en-GB" altLang="en-US" sz="2000" smtClean="0"/>
              <a:t>Transaction that reads different copies of the same relation may see different values for short periods of time </a:t>
            </a:r>
          </a:p>
          <a:p>
            <a:pPr eaLnBrk="1" hangingPunct="1"/>
            <a:r>
              <a:rPr lang="en-GB" altLang="en-US" sz="2000" smtClean="0"/>
              <a:t>Method is acceptable in many situations </a:t>
            </a:r>
          </a:p>
        </p:txBody>
      </p:sp>
      <p:sp>
        <p:nvSpPr>
          <p:cNvPr id="6"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BC0354-CB44-456B-A923-81C4B5053AF3}" type="slidenum">
              <a:rPr lang="en-GB" altLang="en-US" sz="1600">
                <a:solidFill>
                  <a:srgbClr val="FFFFFF"/>
                </a:solidFill>
              </a:rPr>
              <a:pPr/>
              <a:t>36</a:t>
            </a:fld>
            <a:endParaRPr lang="en-GB" altLang="en-US" sz="1600">
              <a:solidFill>
                <a:srgbClr val="FFFFFF"/>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1116013" y="549275"/>
            <a:ext cx="7416800" cy="1150938"/>
          </a:xfrm>
        </p:spPr>
        <p:txBody>
          <a:bodyPr/>
          <a:lstStyle/>
          <a:p>
            <a:pPr eaLnBrk="1" fontAlgn="auto" hangingPunct="1">
              <a:spcAft>
                <a:spcPts val="0"/>
              </a:spcAft>
              <a:defRPr/>
            </a:pPr>
            <a:r>
              <a:rPr lang="en-GB" altLang="en-US">
                <a:cs typeface="Times New Roman" pitchFamily="18" charset="0"/>
              </a:rPr>
              <a:t>Hybrid</a:t>
            </a:r>
          </a:p>
        </p:txBody>
      </p:sp>
      <p:sp>
        <p:nvSpPr>
          <p:cNvPr id="45059" name="Rectangle 3"/>
          <p:cNvSpPr>
            <a:spLocks noGrp="1" noChangeArrowheads="1"/>
          </p:cNvSpPr>
          <p:nvPr>
            <p:ph idx="1"/>
          </p:nvPr>
        </p:nvSpPr>
        <p:spPr>
          <a:xfrm>
            <a:off x="1042988" y="2205038"/>
            <a:ext cx="7489825" cy="3744912"/>
          </a:xfrm>
        </p:spPr>
        <p:txBody>
          <a:bodyPr/>
          <a:lstStyle/>
          <a:p>
            <a:pPr eaLnBrk="1" hangingPunct="1"/>
            <a:r>
              <a:rPr lang="en-GB" altLang="en-US" sz="2400" smtClean="0">
                <a:cs typeface="Times New Roman" panose="02020603050405020304" pitchFamily="18" charset="0"/>
              </a:rPr>
              <a:t>The database is partitioned into critical and non-critical fragments </a:t>
            </a:r>
          </a:p>
          <a:p>
            <a:pPr eaLnBrk="1" hangingPunct="1"/>
            <a:endParaRPr lang="en-GB" altLang="en-US" sz="2400" smtClean="0">
              <a:cs typeface="Times New Roman" panose="02020603050405020304" pitchFamily="18" charset="0"/>
            </a:endParaRPr>
          </a:p>
          <a:p>
            <a:pPr eaLnBrk="1" hangingPunct="1"/>
            <a:r>
              <a:rPr lang="en-GB" altLang="en-US" sz="2400" smtClean="0">
                <a:cs typeface="Times New Roman" panose="02020603050405020304" pitchFamily="18" charset="0"/>
              </a:rPr>
              <a:t>Non-critical fragments are stored at only one site</a:t>
            </a:r>
          </a:p>
          <a:p>
            <a:pPr eaLnBrk="1" hangingPunct="1"/>
            <a:endParaRPr lang="en-GB" altLang="en-US" sz="2400" smtClean="0">
              <a:cs typeface="Times New Roman" panose="02020603050405020304" pitchFamily="18" charset="0"/>
            </a:endParaRPr>
          </a:p>
          <a:p>
            <a:pPr eaLnBrk="1" hangingPunct="1"/>
            <a:r>
              <a:rPr lang="en-GB" altLang="en-US" sz="2400" smtClean="0">
                <a:cs typeface="Times New Roman" panose="02020603050405020304" pitchFamily="18" charset="0"/>
              </a:rPr>
              <a:t>Critical fragments are stored at multiple sites</a:t>
            </a:r>
          </a:p>
          <a:p>
            <a:pPr eaLnBrk="1" hangingPunct="1">
              <a:buFontTx/>
              <a:buNone/>
            </a:pPr>
            <a:endParaRPr lang="en-GB" altLang="en-US" sz="2400" smtClean="0"/>
          </a:p>
        </p:txBody>
      </p:sp>
      <p:sp>
        <p:nvSpPr>
          <p:cNvPr id="6"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E8DEE73-C0C0-44D9-BEA0-A9D1C5A8167D}" type="slidenum">
              <a:rPr lang="en-GB" altLang="en-US" sz="1600">
                <a:solidFill>
                  <a:srgbClr val="FFFFFF"/>
                </a:solidFill>
              </a:rPr>
              <a:pPr/>
              <a:t>37</a:t>
            </a:fld>
            <a:endParaRPr lang="en-GB" altLang="en-US" sz="1600">
              <a:solidFill>
                <a:srgbClr val="FFFFFF"/>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fontAlgn="auto" hangingPunct="1">
              <a:spcAft>
                <a:spcPts val="0"/>
              </a:spcAft>
              <a:defRPr/>
            </a:pPr>
            <a:r>
              <a:rPr lang="en-GB" altLang="en-US"/>
              <a:t>DDBMS – overriding principle</a:t>
            </a:r>
          </a:p>
        </p:txBody>
      </p:sp>
      <p:sp>
        <p:nvSpPr>
          <p:cNvPr id="281603" name="Rectangle 3"/>
          <p:cNvSpPr>
            <a:spLocks noGrp="1" noChangeArrowheads="1"/>
          </p:cNvSpPr>
          <p:nvPr>
            <p:ph idx="1"/>
          </p:nvPr>
        </p:nvSpPr>
        <p:spPr>
          <a:xfrm>
            <a:off x="990600" y="1916113"/>
            <a:ext cx="7469188" cy="4027487"/>
          </a:xfrm>
        </p:spPr>
        <p:txBody>
          <a:bodyPr/>
          <a:lstStyle/>
          <a:p>
            <a:pPr eaLnBrk="1" hangingPunct="1"/>
            <a:r>
              <a:rPr lang="en-GB" altLang="en-US" smtClean="0">
                <a:cs typeface="Times New Roman" panose="02020603050405020304" pitchFamily="18" charset="0"/>
              </a:rPr>
              <a:t>Almost unlimited combinations of the preceding strategies</a:t>
            </a:r>
            <a:r>
              <a:rPr lang="en-GB" altLang="en-US" smtClean="0"/>
              <a:t> </a:t>
            </a:r>
          </a:p>
          <a:p>
            <a:pPr lvl="1" eaLnBrk="1" hangingPunct="1"/>
            <a:r>
              <a:rPr lang="en-GB" altLang="en-US" smtClean="0">
                <a:cs typeface="Times New Roman" panose="02020603050405020304" pitchFamily="18" charset="0"/>
              </a:rPr>
              <a:t>Some data may be stored centrally</a:t>
            </a:r>
          </a:p>
          <a:p>
            <a:pPr lvl="1" eaLnBrk="1" hangingPunct="1"/>
            <a:r>
              <a:rPr lang="en-GB" altLang="en-US" smtClean="0">
                <a:cs typeface="Times New Roman" panose="02020603050405020304" pitchFamily="18" charset="0"/>
              </a:rPr>
              <a:t>other data are replicated at sites</a:t>
            </a:r>
            <a:endParaRPr lang="en-GB" altLang="en-US" smtClean="0"/>
          </a:p>
          <a:p>
            <a:pPr eaLnBrk="1" hangingPunct="1"/>
            <a:r>
              <a:rPr lang="en-GB" altLang="en-US" smtClean="0">
                <a:cs typeface="Times New Roman" panose="02020603050405020304" pitchFamily="18" charset="0"/>
              </a:rPr>
              <a:t>Also both horizontal and vertical partitions may be desirable</a:t>
            </a:r>
          </a:p>
          <a:p>
            <a:pPr eaLnBrk="1" hangingPunct="1"/>
            <a:r>
              <a:rPr lang="en-GB" altLang="en-US" smtClean="0">
                <a:cs typeface="Times New Roman" panose="02020603050405020304" pitchFamily="18" charset="0"/>
              </a:rPr>
              <a:t>But</a:t>
            </a:r>
          </a:p>
          <a:p>
            <a:pPr lvl="1" eaLnBrk="1" hangingPunct="1"/>
            <a:r>
              <a:rPr lang="en-GB" altLang="en-US" smtClean="0">
                <a:solidFill>
                  <a:schemeClr val="accent2"/>
                </a:solidFill>
                <a:cs typeface="Times New Roman" panose="02020603050405020304" pitchFamily="18" charset="0"/>
              </a:rPr>
              <a:t>data should be stored at the sites where they will be accessed most frequently</a:t>
            </a:r>
            <a:r>
              <a:rPr lang="en-GB" altLang="en-US" smtClean="0">
                <a:solidFill>
                  <a:srgbClr val="FF3300"/>
                </a:solidFill>
                <a:cs typeface="Times New Roman" panose="02020603050405020304" pitchFamily="18" charset="0"/>
              </a:rPr>
              <a:t> </a:t>
            </a:r>
          </a:p>
        </p:txBody>
      </p:sp>
      <p:sp>
        <p:nvSpPr>
          <p:cNvPr id="6"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4D97207-64BE-495C-A07C-757D53D7DEDD}" type="slidenum">
              <a:rPr lang="en-GB" altLang="en-US" sz="1600">
                <a:solidFill>
                  <a:srgbClr val="FFFFFF"/>
                </a:solidFill>
              </a:rPr>
              <a:pPr/>
              <a:t>38</a:t>
            </a:fld>
            <a:endParaRPr lang="en-GB" altLang="en-US" sz="16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1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1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81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16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160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16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1547813" y="407988"/>
            <a:ext cx="6985000" cy="1292225"/>
          </a:xfrm>
        </p:spPr>
        <p:txBody>
          <a:bodyPr/>
          <a:lstStyle/>
          <a:p>
            <a:pPr eaLnBrk="1" fontAlgn="auto" hangingPunct="1">
              <a:spcAft>
                <a:spcPts val="0"/>
              </a:spcAft>
              <a:defRPr/>
            </a:pPr>
            <a:r>
              <a:rPr lang="en-US" altLang="en-US"/>
              <a:t>Centralized Database</a:t>
            </a:r>
            <a:endParaRPr lang="en-GB" altLang="en-US"/>
          </a:p>
        </p:txBody>
      </p:sp>
      <p:sp>
        <p:nvSpPr>
          <p:cNvPr id="26"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95BD8F-09E3-4DB6-858B-2E46EE9D257D}" type="slidenum">
              <a:rPr lang="en-GB" altLang="en-US" sz="1600">
                <a:solidFill>
                  <a:srgbClr val="FFFFFF"/>
                </a:solidFill>
              </a:rPr>
              <a:pPr/>
              <a:t>4</a:t>
            </a:fld>
            <a:endParaRPr lang="en-GB" altLang="en-US" sz="1600">
              <a:solidFill>
                <a:srgbClr val="FFFFFF"/>
              </a:solidFill>
            </a:endParaRPr>
          </a:p>
        </p:txBody>
      </p:sp>
      <p:sp>
        <p:nvSpPr>
          <p:cNvPr id="11268" name="Line 3"/>
          <p:cNvSpPr>
            <a:spLocks noChangeShapeType="1"/>
          </p:cNvSpPr>
          <p:nvPr/>
        </p:nvSpPr>
        <p:spPr bwMode="auto">
          <a:xfrm>
            <a:off x="7086600" y="3267075"/>
            <a:ext cx="1588" cy="857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69" name="Line 4"/>
          <p:cNvSpPr>
            <a:spLocks noChangeShapeType="1"/>
          </p:cNvSpPr>
          <p:nvPr/>
        </p:nvSpPr>
        <p:spPr bwMode="auto">
          <a:xfrm>
            <a:off x="7089775" y="3352800"/>
            <a:ext cx="377825"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70" name="Line 5"/>
          <p:cNvSpPr>
            <a:spLocks noChangeShapeType="1"/>
          </p:cNvSpPr>
          <p:nvPr/>
        </p:nvSpPr>
        <p:spPr bwMode="auto">
          <a:xfrm>
            <a:off x="7467600" y="3267075"/>
            <a:ext cx="1588" cy="857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71" name="Line 6"/>
          <p:cNvSpPr>
            <a:spLocks noChangeShapeType="1"/>
          </p:cNvSpPr>
          <p:nvPr/>
        </p:nvSpPr>
        <p:spPr bwMode="auto">
          <a:xfrm>
            <a:off x="7394575" y="4724400"/>
            <a:ext cx="377825"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72" name="Line 7"/>
          <p:cNvSpPr>
            <a:spLocks noChangeShapeType="1"/>
          </p:cNvSpPr>
          <p:nvPr/>
        </p:nvSpPr>
        <p:spPr bwMode="auto">
          <a:xfrm>
            <a:off x="5565775" y="5486400"/>
            <a:ext cx="377825"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73" name="Line 8"/>
          <p:cNvSpPr>
            <a:spLocks noChangeShapeType="1"/>
          </p:cNvSpPr>
          <p:nvPr/>
        </p:nvSpPr>
        <p:spPr bwMode="auto">
          <a:xfrm>
            <a:off x="5562600" y="5400675"/>
            <a:ext cx="1588" cy="857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74" name="Line 9"/>
          <p:cNvSpPr>
            <a:spLocks noChangeShapeType="1"/>
          </p:cNvSpPr>
          <p:nvPr/>
        </p:nvSpPr>
        <p:spPr bwMode="auto">
          <a:xfrm>
            <a:off x="5943600" y="5400675"/>
            <a:ext cx="1588" cy="857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75" name="Line 10"/>
          <p:cNvSpPr>
            <a:spLocks noChangeShapeType="1"/>
          </p:cNvSpPr>
          <p:nvPr/>
        </p:nvSpPr>
        <p:spPr bwMode="auto">
          <a:xfrm>
            <a:off x="7391400" y="4638675"/>
            <a:ext cx="1588" cy="857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76" name="Line 11"/>
          <p:cNvSpPr>
            <a:spLocks noChangeShapeType="1"/>
          </p:cNvSpPr>
          <p:nvPr/>
        </p:nvSpPr>
        <p:spPr bwMode="auto">
          <a:xfrm>
            <a:off x="7772400" y="4638675"/>
            <a:ext cx="1588" cy="857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11277" name="Group 12"/>
          <p:cNvGrpSpPr>
            <a:grpSpLocks/>
          </p:cNvGrpSpPr>
          <p:nvPr/>
        </p:nvGrpSpPr>
        <p:grpSpPr bwMode="auto">
          <a:xfrm>
            <a:off x="1331913" y="2349500"/>
            <a:ext cx="6592887" cy="3167063"/>
            <a:chOff x="672" y="1728"/>
            <a:chExt cx="4320" cy="2016"/>
          </a:xfrm>
        </p:grpSpPr>
        <p:sp>
          <p:nvSpPr>
            <p:cNvPr id="11278" name="Rectangle 13"/>
            <p:cNvSpPr>
              <a:spLocks noChangeArrowheads="1"/>
            </p:cNvSpPr>
            <p:nvPr/>
          </p:nvSpPr>
          <p:spPr bwMode="auto">
            <a:xfrm>
              <a:off x="1584" y="1728"/>
              <a:ext cx="1392" cy="624"/>
            </a:xfrm>
            <a:prstGeom prst="rect">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1279" name="AutoShape 14"/>
            <p:cNvSpPr>
              <a:spLocks noChangeArrowheads="1"/>
            </p:cNvSpPr>
            <p:nvPr/>
          </p:nvSpPr>
          <p:spPr bwMode="auto">
            <a:xfrm>
              <a:off x="672" y="3072"/>
              <a:ext cx="672" cy="672"/>
            </a:xfrm>
            <a:prstGeom prst="can">
              <a:avLst>
                <a:gd name="adj" fmla="val 2500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1280" name="Text Box 15"/>
            <p:cNvSpPr txBox="1">
              <a:spLocks noChangeArrowheads="1"/>
            </p:cNvSpPr>
            <p:nvPr/>
          </p:nvSpPr>
          <p:spPr bwMode="auto">
            <a:xfrm>
              <a:off x="1776" y="1920"/>
              <a:ext cx="11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a:solidFill>
                    <a:srgbClr val="000000"/>
                  </a:solidFill>
                </a:rPr>
                <a:t>Mainframe</a:t>
              </a:r>
              <a:endParaRPr lang="en-GB" altLang="en-US">
                <a:solidFill>
                  <a:srgbClr val="000000"/>
                </a:solidFill>
              </a:endParaRPr>
            </a:p>
          </p:txBody>
        </p:sp>
        <p:sp>
          <p:nvSpPr>
            <p:cNvPr id="11281" name="Line 16"/>
            <p:cNvSpPr>
              <a:spLocks noChangeShapeType="1"/>
            </p:cNvSpPr>
            <p:nvPr/>
          </p:nvSpPr>
          <p:spPr bwMode="auto">
            <a:xfrm flipH="1">
              <a:off x="960" y="2352"/>
              <a:ext cx="912" cy="72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82" name="AutoShape 17"/>
            <p:cNvSpPr>
              <a:spLocks noChangeArrowheads="1"/>
            </p:cNvSpPr>
            <p:nvPr/>
          </p:nvSpPr>
          <p:spPr bwMode="auto">
            <a:xfrm>
              <a:off x="4320" y="1776"/>
              <a:ext cx="480" cy="288"/>
            </a:xfrm>
            <a:prstGeom prst="bevel">
              <a:avLst>
                <a:gd name="adj" fmla="val 12500"/>
              </a:avLst>
            </a:prstGeom>
            <a:solidFill>
              <a:schemeClr val="fo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83" name="AutoShape 18"/>
            <p:cNvSpPr>
              <a:spLocks noChangeArrowheads="1"/>
            </p:cNvSpPr>
            <p:nvPr/>
          </p:nvSpPr>
          <p:spPr bwMode="auto">
            <a:xfrm>
              <a:off x="4512" y="2640"/>
              <a:ext cx="480" cy="288"/>
            </a:xfrm>
            <a:prstGeom prst="bevel">
              <a:avLst>
                <a:gd name="adj" fmla="val 12500"/>
              </a:avLst>
            </a:prstGeom>
            <a:solidFill>
              <a:schemeClr val="fo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84" name="AutoShape 19"/>
            <p:cNvSpPr>
              <a:spLocks noChangeArrowheads="1"/>
            </p:cNvSpPr>
            <p:nvPr/>
          </p:nvSpPr>
          <p:spPr bwMode="auto">
            <a:xfrm>
              <a:off x="3360" y="3120"/>
              <a:ext cx="480" cy="288"/>
            </a:xfrm>
            <a:prstGeom prst="bevel">
              <a:avLst>
                <a:gd name="adj" fmla="val 12500"/>
              </a:avLst>
            </a:prstGeom>
            <a:solidFill>
              <a:schemeClr val="fo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85" name="Line 20"/>
            <p:cNvSpPr>
              <a:spLocks noChangeShapeType="1"/>
            </p:cNvSpPr>
            <p:nvPr/>
          </p:nvSpPr>
          <p:spPr bwMode="auto">
            <a:xfrm>
              <a:off x="2976" y="1968"/>
              <a:ext cx="1344"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86" name="Line 21"/>
            <p:cNvSpPr>
              <a:spLocks noChangeShapeType="1"/>
            </p:cNvSpPr>
            <p:nvPr/>
          </p:nvSpPr>
          <p:spPr bwMode="auto">
            <a:xfrm>
              <a:off x="2976" y="2256"/>
              <a:ext cx="1584"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87" name="Line 22"/>
            <p:cNvSpPr>
              <a:spLocks noChangeShapeType="1"/>
            </p:cNvSpPr>
            <p:nvPr/>
          </p:nvSpPr>
          <p:spPr bwMode="auto">
            <a:xfrm>
              <a:off x="2832" y="2352"/>
              <a:ext cx="768" cy="76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88" name="Text Box 23"/>
            <p:cNvSpPr txBox="1">
              <a:spLocks noChangeArrowheads="1"/>
            </p:cNvSpPr>
            <p:nvPr/>
          </p:nvSpPr>
          <p:spPr bwMode="auto">
            <a:xfrm>
              <a:off x="816" y="3313"/>
              <a:ext cx="4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000000"/>
                  </a:solidFill>
                </a:rPr>
                <a:t>DB</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1187450" y="549275"/>
            <a:ext cx="6481763" cy="1150938"/>
          </a:xfrm>
        </p:spPr>
        <p:txBody>
          <a:bodyPr/>
          <a:lstStyle/>
          <a:p>
            <a:pPr eaLnBrk="1" fontAlgn="auto" hangingPunct="1">
              <a:spcAft>
                <a:spcPts val="0"/>
              </a:spcAft>
              <a:defRPr/>
            </a:pPr>
            <a:r>
              <a:rPr lang="en-US" altLang="en-US"/>
              <a:t>Centralised Database</a:t>
            </a:r>
            <a:endParaRPr lang="en-GB" altLang="en-US"/>
          </a:p>
        </p:txBody>
      </p:sp>
      <p:sp>
        <p:nvSpPr>
          <p:cNvPr id="350211" name="Rectangle 3"/>
          <p:cNvSpPr>
            <a:spLocks noGrp="1" noChangeArrowheads="1"/>
          </p:cNvSpPr>
          <p:nvPr>
            <p:ph idx="1"/>
          </p:nvPr>
        </p:nvSpPr>
        <p:spPr>
          <a:xfrm>
            <a:off x="755650" y="1628775"/>
            <a:ext cx="7521575" cy="3579813"/>
          </a:xfrm>
        </p:spPr>
        <p:txBody>
          <a:bodyPr/>
          <a:lstStyle/>
          <a:p>
            <a:pPr eaLnBrk="1" hangingPunct="1"/>
            <a:r>
              <a:rPr lang="en-GB" altLang="en-US" smtClean="0"/>
              <a:t>Central node holds the database</a:t>
            </a:r>
          </a:p>
          <a:p>
            <a:pPr eaLnBrk="1" hangingPunct="1"/>
            <a:r>
              <a:rPr lang="en-GB" altLang="en-US" smtClean="0">
                <a:cs typeface="Times New Roman" panose="02020603050405020304" pitchFamily="18" charset="0"/>
              </a:rPr>
              <a:t>All processing is done centrally</a:t>
            </a:r>
            <a:endParaRPr lang="en-GB" altLang="en-US" smtClean="0"/>
          </a:p>
          <a:p>
            <a:pPr eaLnBrk="1" hangingPunct="1"/>
            <a:r>
              <a:rPr lang="en-GB" altLang="en-US" smtClean="0">
                <a:cs typeface="Times New Roman" panose="02020603050405020304" pitchFamily="18" charset="0"/>
              </a:rPr>
              <a:t>All system components are accessed remotely via terminals</a:t>
            </a:r>
            <a:endParaRPr lang="en-GB" altLang="en-US" smtClean="0"/>
          </a:p>
          <a:p>
            <a:pPr eaLnBrk="1" hangingPunct="1"/>
            <a:r>
              <a:rPr lang="en-GB" altLang="en-US" smtClean="0"/>
              <a:t>Local nodes sent copies of the relevant data for local use</a:t>
            </a:r>
          </a:p>
        </p:txBody>
      </p:sp>
      <p:sp>
        <p:nvSpPr>
          <p:cNvPr id="6"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CFB2858-7D0F-4444-AAEA-B963DB39F8E9}" type="slidenum">
              <a:rPr lang="en-GB" altLang="en-US" sz="1600">
                <a:solidFill>
                  <a:srgbClr val="FFFFFF"/>
                </a:solidFill>
              </a:rPr>
              <a:pPr/>
              <a:t>5</a:t>
            </a:fld>
            <a:endParaRPr lang="en-GB" altLang="en-US" sz="16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02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02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02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02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1403350" y="620713"/>
            <a:ext cx="6481763" cy="1150937"/>
          </a:xfrm>
        </p:spPr>
        <p:txBody>
          <a:bodyPr/>
          <a:lstStyle/>
          <a:p>
            <a:pPr eaLnBrk="1" fontAlgn="auto" hangingPunct="1">
              <a:spcAft>
                <a:spcPts val="0"/>
              </a:spcAft>
              <a:defRPr/>
            </a:pPr>
            <a:r>
              <a:rPr lang="en-US" altLang="en-US"/>
              <a:t>Centralised Database</a:t>
            </a:r>
            <a:endParaRPr lang="en-GB" altLang="en-US"/>
          </a:p>
        </p:txBody>
      </p:sp>
      <p:sp>
        <p:nvSpPr>
          <p:cNvPr id="356355" name="Rectangle 3"/>
          <p:cNvSpPr>
            <a:spLocks noGrp="1" noChangeArrowheads="1"/>
          </p:cNvSpPr>
          <p:nvPr>
            <p:ph idx="1"/>
          </p:nvPr>
        </p:nvSpPr>
        <p:spPr>
          <a:xfrm>
            <a:off x="900113" y="1700213"/>
            <a:ext cx="7521575" cy="3579812"/>
          </a:xfrm>
        </p:spPr>
        <p:txBody>
          <a:bodyPr>
            <a:normAutofit lnSpcReduction="10000"/>
          </a:bodyPr>
          <a:lstStyle/>
          <a:p>
            <a:pPr eaLnBrk="1" hangingPunct="1">
              <a:lnSpc>
                <a:spcPct val="90000"/>
              </a:lnSpc>
              <a:buFontTx/>
              <a:buNone/>
            </a:pPr>
            <a:r>
              <a:rPr lang="en-GB" altLang="en-US" sz="2000" smtClean="0">
                <a:solidFill>
                  <a:schemeClr val="accent2"/>
                </a:solidFill>
              </a:rPr>
              <a:t>Advantages</a:t>
            </a:r>
          </a:p>
          <a:p>
            <a:pPr eaLnBrk="1" hangingPunct="1">
              <a:lnSpc>
                <a:spcPct val="90000"/>
              </a:lnSpc>
            </a:pPr>
            <a:r>
              <a:rPr lang="en-GB" altLang="en-US" sz="2000" smtClean="0"/>
              <a:t>Cost - economies of scale (hardware, software and operations)</a:t>
            </a:r>
          </a:p>
          <a:p>
            <a:pPr eaLnBrk="1" hangingPunct="1">
              <a:lnSpc>
                <a:spcPct val="90000"/>
              </a:lnSpc>
            </a:pPr>
            <a:r>
              <a:rPr lang="en-GB" altLang="en-US" sz="2000" smtClean="0"/>
              <a:t>Easier overall control over database (backup &amp; recovery, security)</a:t>
            </a:r>
          </a:p>
          <a:p>
            <a:pPr eaLnBrk="1" hangingPunct="1">
              <a:lnSpc>
                <a:spcPct val="90000"/>
              </a:lnSpc>
              <a:buFontTx/>
              <a:buNone/>
            </a:pPr>
            <a:r>
              <a:rPr lang="en-GB" altLang="en-US" sz="2000" smtClean="0">
                <a:solidFill>
                  <a:schemeClr val="accent2"/>
                </a:solidFill>
              </a:rPr>
              <a:t>Disadvantages</a:t>
            </a:r>
          </a:p>
          <a:p>
            <a:pPr eaLnBrk="1" hangingPunct="1">
              <a:lnSpc>
                <a:spcPct val="90000"/>
              </a:lnSpc>
            </a:pPr>
            <a:r>
              <a:rPr lang="en-GB" altLang="en-US" sz="2000" smtClean="0">
                <a:cs typeface="Times New Roman" panose="02020603050405020304" pitchFamily="18" charset="0"/>
              </a:rPr>
              <a:t>Data are not readily accessible to users at remote site</a:t>
            </a:r>
          </a:p>
          <a:p>
            <a:pPr eaLnBrk="1" hangingPunct="1">
              <a:lnSpc>
                <a:spcPct val="90000"/>
              </a:lnSpc>
            </a:pPr>
            <a:r>
              <a:rPr lang="en-GB" altLang="en-US" sz="2000" smtClean="0">
                <a:cs typeface="Times New Roman" panose="02020603050405020304" pitchFamily="18" charset="0"/>
              </a:rPr>
              <a:t>data communication costs may be high</a:t>
            </a:r>
          </a:p>
          <a:p>
            <a:pPr eaLnBrk="1" hangingPunct="1">
              <a:lnSpc>
                <a:spcPct val="90000"/>
              </a:lnSpc>
            </a:pPr>
            <a:r>
              <a:rPr lang="en-GB" altLang="en-US" sz="2000" smtClean="0">
                <a:cs typeface="Times New Roman" panose="02020603050405020304" pitchFamily="18" charset="0"/>
              </a:rPr>
              <a:t>the database system fails totally when the central system fails</a:t>
            </a:r>
          </a:p>
          <a:p>
            <a:pPr eaLnBrk="1" hangingPunct="1">
              <a:lnSpc>
                <a:spcPct val="90000"/>
              </a:lnSpc>
            </a:pPr>
            <a:endParaRPr lang="en-GB" altLang="en-US" sz="2000" smtClean="0"/>
          </a:p>
        </p:txBody>
      </p:sp>
      <p:sp>
        <p:nvSpPr>
          <p:cNvPr id="6"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CA27EF-65E4-41FB-96ED-1DC0BBF2A07E}" type="slidenum">
              <a:rPr lang="en-GB" altLang="en-US" sz="1600">
                <a:solidFill>
                  <a:srgbClr val="FFFFFF"/>
                </a:solidFill>
              </a:rPr>
              <a:pPr/>
              <a:t>6</a:t>
            </a:fld>
            <a:endParaRPr lang="en-GB" altLang="en-US" sz="16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63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6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63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63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63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635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63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1116013" y="620713"/>
            <a:ext cx="6192837" cy="1150937"/>
          </a:xfrm>
        </p:spPr>
        <p:txBody>
          <a:bodyPr>
            <a:normAutofit fontScale="90000"/>
          </a:bodyPr>
          <a:lstStyle/>
          <a:p>
            <a:pPr eaLnBrk="1" fontAlgn="auto" hangingPunct="1">
              <a:spcAft>
                <a:spcPts val="0"/>
              </a:spcAft>
              <a:defRPr/>
            </a:pPr>
            <a:r>
              <a:rPr lang="en-GB" altLang="en-US"/>
              <a:t>Advent of Client Server Processing</a:t>
            </a:r>
          </a:p>
        </p:txBody>
      </p:sp>
      <p:sp>
        <p:nvSpPr>
          <p:cNvPr id="14339" name="Rectangle 3"/>
          <p:cNvSpPr>
            <a:spLocks noGrp="1" noChangeArrowheads="1"/>
          </p:cNvSpPr>
          <p:nvPr>
            <p:ph idx="1"/>
          </p:nvPr>
        </p:nvSpPr>
        <p:spPr>
          <a:xfrm>
            <a:off x="1042988" y="1700213"/>
            <a:ext cx="7489825" cy="4249737"/>
          </a:xfrm>
        </p:spPr>
        <p:txBody>
          <a:bodyPr/>
          <a:lstStyle/>
          <a:p>
            <a:pPr eaLnBrk="1" hangingPunct="1"/>
            <a:endParaRPr lang="en-GB" altLang="en-US" smtClean="0"/>
          </a:p>
          <a:p>
            <a:pPr eaLnBrk="1" hangingPunct="1"/>
            <a:r>
              <a:rPr lang="en-GB" altLang="en-US" smtClean="0"/>
              <a:t>Cost of hardware fell</a:t>
            </a:r>
          </a:p>
          <a:p>
            <a:pPr eaLnBrk="1" hangingPunct="1"/>
            <a:r>
              <a:rPr lang="en-GB" altLang="en-US" smtClean="0"/>
              <a:t>Mainframes replaced by PC’s and workstations</a:t>
            </a:r>
          </a:p>
          <a:p>
            <a:pPr eaLnBrk="1" hangingPunct="1"/>
            <a:r>
              <a:rPr lang="en-GB" altLang="en-US" smtClean="0"/>
              <a:t>More processing moved  to user side</a:t>
            </a:r>
          </a:p>
        </p:txBody>
      </p:sp>
      <p:sp>
        <p:nvSpPr>
          <p:cNvPr id="6"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E5E3DD0-29B3-4DCA-B7BD-83DA002CCE6D}" type="slidenum">
              <a:rPr lang="en-GB" altLang="en-US" sz="1600">
                <a:solidFill>
                  <a:srgbClr val="FFFFFF"/>
                </a:solidFill>
              </a:rPr>
              <a:pPr/>
              <a:t>7</a:t>
            </a:fld>
            <a:endParaRPr lang="en-GB" altLang="en-US" sz="1600">
              <a:solidFill>
                <a:srgbClr val="FFFFF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1331913" y="476250"/>
            <a:ext cx="6481762" cy="1150938"/>
          </a:xfrm>
        </p:spPr>
        <p:txBody>
          <a:bodyPr/>
          <a:lstStyle/>
          <a:p>
            <a:pPr eaLnBrk="1" fontAlgn="auto" hangingPunct="1">
              <a:spcAft>
                <a:spcPts val="0"/>
              </a:spcAft>
              <a:defRPr/>
            </a:pPr>
            <a:r>
              <a:rPr lang="en-US" altLang="en-US"/>
              <a:t>Client-server Databases</a:t>
            </a:r>
            <a:endParaRPr lang="en-GB" altLang="en-US"/>
          </a:p>
        </p:txBody>
      </p:sp>
      <p:sp>
        <p:nvSpPr>
          <p:cNvPr id="360451" name="Rectangle 3"/>
          <p:cNvSpPr>
            <a:spLocks noGrp="1" noChangeArrowheads="1"/>
          </p:cNvSpPr>
          <p:nvPr>
            <p:ph idx="1"/>
          </p:nvPr>
        </p:nvSpPr>
        <p:spPr>
          <a:xfrm>
            <a:off x="990600" y="1916113"/>
            <a:ext cx="7727950" cy="3722687"/>
          </a:xfrm>
        </p:spPr>
        <p:txBody>
          <a:bodyPr/>
          <a:lstStyle/>
          <a:p>
            <a:pPr eaLnBrk="1" hangingPunct="1">
              <a:lnSpc>
                <a:spcPct val="90000"/>
              </a:lnSpc>
            </a:pPr>
            <a:r>
              <a:rPr lang="en-GB" altLang="en-US" smtClean="0"/>
              <a:t>Application processing is divided between </a:t>
            </a:r>
            <a:r>
              <a:rPr lang="en-GB" altLang="en-US" smtClean="0">
                <a:solidFill>
                  <a:schemeClr val="accent2"/>
                </a:solidFill>
              </a:rPr>
              <a:t>client</a:t>
            </a:r>
            <a:r>
              <a:rPr lang="en-GB" altLang="en-US" smtClean="0">
                <a:solidFill>
                  <a:srgbClr val="FF3300"/>
                </a:solidFill>
              </a:rPr>
              <a:t> </a:t>
            </a:r>
            <a:r>
              <a:rPr lang="en-GB" altLang="en-US" smtClean="0"/>
              <a:t>and</a:t>
            </a:r>
            <a:r>
              <a:rPr lang="en-GB" altLang="en-US" smtClean="0">
                <a:solidFill>
                  <a:srgbClr val="FF3300"/>
                </a:solidFill>
              </a:rPr>
              <a:t> </a:t>
            </a:r>
            <a:r>
              <a:rPr lang="en-GB" altLang="en-US" smtClean="0">
                <a:solidFill>
                  <a:schemeClr val="accent2"/>
                </a:solidFill>
              </a:rPr>
              <a:t>server</a:t>
            </a:r>
          </a:p>
          <a:p>
            <a:pPr eaLnBrk="1" hangingPunct="1">
              <a:lnSpc>
                <a:spcPct val="90000"/>
              </a:lnSpc>
            </a:pPr>
            <a:endParaRPr lang="en-GB" altLang="en-US" sz="800" smtClean="0">
              <a:solidFill>
                <a:srgbClr val="FF3300"/>
              </a:solidFill>
            </a:endParaRPr>
          </a:p>
          <a:p>
            <a:pPr eaLnBrk="1" hangingPunct="1">
              <a:lnSpc>
                <a:spcPct val="90000"/>
              </a:lnSpc>
            </a:pPr>
            <a:r>
              <a:rPr lang="en-GB" altLang="en-US" smtClean="0">
                <a:solidFill>
                  <a:schemeClr val="accent2"/>
                </a:solidFill>
              </a:rPr>
              <a:t>Loosely coupled system</a:t>
            </a:r>
          </a:p>
          <a:p>
            <a:pPr eaLnBrk="1" hangingPunct="1">
              <a:lnSpc>
                <a:spcPct val="90000"/>
              </a:lnSpc>
            </a:pPr>
            <a:endParaRPr lang="en-GB" altLang="en-US" sz="900" smtClean="0">
              <a:solidFill>
                <a:schemeClr val="accent2"/>
              </a:solidFill>
            </a:endParaRPr>
          </a:p>
          <a:p>
            <a:pPr eaLnBrk="1" hangingPunct="1">
              <a:lnSpc>
                <a:spcPct val="90000"/>
              </a:lnSpc>
            </a:pPr>
            <a:r>
              <a:rPr lang="en-GB" altLang="en-US" smtClean="0">
                <a:cs typeface="Times New Roman" panose="02020603050405020304" pitchFamily="18" charset="0"/>
              </a:rPr>
              <a:t>The client functions</a:t>
            </a:r>
          </a:p>
          <a:p>
            <a:pPr lvl="1" eaLnBrk="1" hangingPunct="1">
              <a:lnSpc>
                <a:spcPct val="90000"/>
              </a:lnSpc>
            </a:pPr>
            <a:r>
              <a:rPr lang="en-GB" altLang="en-US" smtClean="0">
                <a:cs typeface="Times New Roman" panose="02020603050405020304" pitchFamily="18" charset="0"/>
              </a:rPr>
              <a:t>user interface </a:t>
            </a:r>
          </a:p>
          <a:p>
            <a:pPr lvl="1" eaLnBrk="1" hangingPunct="1">
              <a:lnSpc>
                <a:spcPct val="90000"/>
              </a:lnSpc>
            </a:pPr>
            <a:r>
              <a:rPr lang="en-GB" altLang="en-US" smtClean="0">
                <a:cs typeface="Times New Roman" panose="02020603050405020304" pitchFamily="18" charset="0"/>
              </a:rPr>
              <a:t>local processing </a:t>
            </a:r>
          </a:p>
          <a:p>
            <a:pPr eaLnBrk="1" hangingPunct="1">
              <a:lnSpc>
                <a:spcPct val="90000"/>
              </a:lnSpc>
            </a:pPr>
            <a:endParaRPr lang="en-GB" altLang="en-US" sz="900" smtClean="0">
              <a:cs typeface="Times New Roman" panose="02020603050405020304" pitchFamily="18" charset="0"/>
            </a:endParaRPr>
          </a:p>
          <a:p>
            <a:pPr eaLnBrk="1" hangingPunct="1">
              <a:lnSpc>
                <a:spcPct val="90000"/>
              </a:lnSpc>
            </a:pPr>
            <a:r>
              <a:rPr lang="en-GB" altLang="en-US" smtClean="0">
                <a:cs typeface="Times New Roman" panose="02020603050405020304" pitchFamily="18" charset="0"/>
              </a:rPr>
              <a:t> server functions</a:t>
            </a:r>
            <a:r>
              <a:rPr lang="en-GB" altLang="en-US" smtClean="0"/>
              <a:t> </a:t>
            </a:r>
          </a:p>
          <a:p>
            <a:pPr lvl="1" eaLnBrk="1" hangingPunct="1">
              <a:lnSpc>
                <a:spcPct val="90000"/>
              </a:lnSpc>
            </a:pPr>
            <a:r>
              <a:rPr lang="en-GB" altLang="en-US" smtClean="0">
                <a:cs typeface="Times New Roman" panose="02020603050405020304" pitchFamily="18" charset="0"/>
              </a:rPr>
              <a:t>Database functions</a:t>
            </a:r>
          </a:p>
          <a:p>
            <a:pPr lvl="1" eaLnBrk="1" hangingPunct="1">
              <a:lnSpc>
                <a:spcPct val="90000"/>
              </a:lnSpc>
            </a:pPr>
            <a:r>
              <a:rPr lang="en-GB" altLang="en-US" smtClean="0"/>
              <a:t>Additional functionality</a:t>
            </a:r>
          </a:p>
          <a:p>
            <a:pPr eaLnBrk="1" hangingPunct="1">
              <a:lnSpc>
                <a:spcPct val="90000"/>
              </a:lnSpc>
            </a:pPr>
            <a:endParaRPr lang="en-GB" altLang="en-US" smtClean="0"/>
          </a:p>
        </p:txBody>
      </p:sp>
      <p:sp>
        <p:nvSpPr>
          <p:cNvPr id="6"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A4B21A9-D8D1-4474-9006-C66115A34302}" type="slidenum">
              <a:rPr lang="en-GB" altLang="en-US" sz="1600">
                <a:solidFill>
                  <a:srgbClr val="FFFFFF"/>
                </a:solidFill>
              </a:rPr>
              <a:pPr/>
              <a:t>8</a:t>
            </a:fld>
            <a:endParaRPr lang="en-GB" altLang="en-US" sz="16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0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04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04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6045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6045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045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6045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604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1547813" y="549275"/>
            <a:ext cx="6985000" cy="1150938"/>
          </a:xfrm>
        </p:spPr>
        <p:txBody>
          <a:bodyPr/>
          <a:lstStyle/>
          <a:p>
            <a:pPr eaLnBrk="1" fontAlgn="auto" hangingPunct="1">
              <a:spcAft>
                <a:spcPts val="0"/>
              </a:spcAft>
              <a:defRPr/>
            </a:pPr>
            <a:r>
              <a:rPr lang="en-GB" altLang="en-US">
                <a:cs typeface="Times New Roman" pitchFamily="18" charset="0"/>
              </a:rPr>
              <a:t> </a:t>
            </a:r>
            <a:r>
              <a:rPr lang="en-US" altLang="en-US"/>
              <a:t>Client-server Architecture</a:t>
            </a:r>
            <a:endParaRPr lang="en-GB" altLang="en-US"/>
          </a:p>
        </p:txBody>
      </p:sp>
      <p:sp>
        <p:nvSpPr>
          <p:cNvPr id="16"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E4C8DC-E222-48F2-B3AB-CAAE8A924148}" type="slidenum">
              <a:rPr lang="en-GB" altLang="en-US" sz="1600">
                <a:solidFill>
                  <a:srgbClr val="FFFFFF"/>
                </a:solidFill>
              </a:rPr>
              <a:pPr/>
              <a:t>9</a:t>
            </a:fld>
            <a:endParaRPr lang="en-GB" altLang="en-US" sz="1600">
              <a:solidFill>
                <a:srgbClr val="FFFFFF"/>
              </a:solidFill>
            </a:endParaRPr>
          </a:p>
        </p:txBody>
      </p:sp>
      <p:sp>
        <p:nvSpPr>
          <p:cNvPr id="16388" name="Rectangle 3"/>
          <p:cNvSpPr>
            <a:spLocks noChangeArrowheads="1"/>
          </p:cNvSpPr>
          <p:nvPr/>
        </p:nvSpPr>
        <p:spPr bwMode="auto">
          <a:xfrm>
            <a:off x="323850" y="2133600"/>
            <a:ext cx="7920038" cy="360045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b="1">
              <a:solidFill>
                <a:srgbClr val="000000"/>
              </a:solidFill>
            </a:endParaRPr>
          </a:p>
        </p:txBody>
      </p:sp>
      <p:grpSp>
        <p:nvGrpSpPr>
          <p:cNvPr id="16389" name="Group 4"/>
          <p:cNvGrpSpPr>
            <a:grpSpLocks/>
          </p:cNvGrpSpPr>
          <p:nvPr/>
        </p:nvGrpSpPr>
        <p:grpSpPr bwMode="auto">
          <a:xfrm>
            <a:off x="971550" y="3068638"/>
            <a:ext cx="7696200" cy="2225675"/>
            <a:chOff x="576" y="1968"/>
            <a:chExt cx="4848" cy="1402"/>
          </a:xfrm>
        </p:grpSpPr>
        <p:sp>
          <p:nvSpPr>
            <p:cNvPr id="16392" name="AutoShape 5"/>
            <p:cNvSpPr>
              <a:spLocks noChangeArrowheads="1"/>
            </p:cNvSpPr>
            <p:nvPr/>
          </p:nvSpPr>
          <p:spPr bwMode="auto">
            <a:xfrm>
              <a:off x="720" y="1968"/>
              <a:ext cx="912" cy="576"/>
            </a:xfrm>
            <a:prstGeom prst="flowChartProcess">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sz="1800" b="1">
                <a:solidFill>
                  <a:srgbClr val="000000"/>
                </a:solidFill>
              </a:endParaRPr>
            </a:p>
            <a:p>
              <a:pPr algn="ctr"/>
              <a:r>
                <a:rPr lang="en-US" altLang="en-US" sz="1800" b="1">
                  <a:solidFill>
                    <a:srgbClr val="000000"/>
                  </a:solidFill>
                </a:rPr>
                <a:t>Client</a:t>
              </a:r>
            </a:p>
            <a:p>
              <a:pPr algn="ctr"/>
              <a:endParaRPr lang="en-US" altLang="en-US" sz="1800" b="1">
                <a:solidFill>
                  <a:srgbClr val="000000"/>
                </a:solidFill>
              </a:endParaRPr>
            </a:p>
            <a:p>
              <a:pPr algn="ctr"/>
              <a:endParaRPr lang="en-US" altLang="en-US" sz="1800" b="1">
                <a:solidFill>
                  <a:srgbClr val="000000"/>
                </a:solidFill>
              </a:endParaRPr>
            </a:p>
          </p:txBody>
        </p:sp>
        <p:sp>
          <p:nvSpPr>
            <p:cNvPr id="16393" name="AutoShape 6"/>
            <p:cNvSpPr>
              <a:spLocks noChangeArrowheads="1"/>
            </p:cNvSpPr>
            <p:nvPr/>
          </p:nvSpPr>
          <p:spPr bwMode="auto">
            <a:xfrm>
              <a:off x="3264" y="1968"/>
              <a:ext cx="912" cy="576"/>
            </a:xfrm>
            <a:prstGeom prst="flowChartProcess">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sz="1800" b="1">
                <a:solidFill>
                  <a:srgbClr val="000000"/>
                </a:solidFill>
              </a:endParaRPr>
            </a:p>
          </p:txBody>
        </p:sp>
        <p:sp>
          <p:nvSpPr>
            <p:cNvPr id="16394" name="Line 7"/>
            <p:cNvSpPr>
              <a:spLocks noChangeShapeType="1"/>
            </p:cNvSpPr>
            <p:nvPr/>
          </p:nvSpPr>
          <p:spPr bwMode="auto">
            <a:xfrm>
              <a:off x="1680" y="2256"/>
              <a:ext cx="1584" cy="0"/>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5" name="Rectangle 8"/>
            <p:cNvSpPr>
              <a:spLocks noChangeArrowheads="1"/>
            </p:cNvSpPr>
            <p:nvPr/>
          </p:nvSpPr>
          <p:spPr bwMode="auto">
            <a:xfrm>
              <a:off x="576" y="2736"/>
              <a:ext cx="153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sz="2000" b="1">
                <a:solidFill>
                  <a:srgbClr val="000000"/>
                </a:solidFill>
              </a:endParaRPr>
            </a:p>
            <a:p>
              <a:r>
                <a:rPr lang="en-US" altLang="en-US" sz="2000" b="1">
                  <a:solidFill>
                    <a:srgbClr val="000000"/>
                  </a:solidFill>
                </a:rPr>
                <a:t>User Interface</a:t>
              </a:r>
            </a:p>
            <a:p>
              <a:r>
                <a:rPr lang="en-US" altLang="en-US" sz="2000" b="1">
                  <a:solidFill>
                    <a:srgbClr val="000000"/>
                  </a:solidFill>
                </a:rPr>
                <a:t>Application Logic</a:t>
              </a:r>
              <a:endParaRPr lang="en-GB" altLang="en-US" sz="2000" b="1">
                <a:solidFill>
                  <a:srgbClr val="000000"/>
                </a:solidFill>
              </a:endParaRPr>
            </a:p>
          </p:txBody>
        </p:sp>
        <p:sp>
          <p:nvSpPr>
            <p:cNvPr id="16396" name="Rectangle 9"/>
            <p:cNvSpPr>
              <a:spLocks noChangeArrowheads="1"/>
            </p:cNvSpPr>
            <p:nvPr/>
          </p:nvSpPr>
          <p:spPr bwMode="auto">
            <a:xfrm>
              <a:off x="3120" y="2784"/>
              <a:ext cx="17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sz="2000" b="1">
                <a:solidFill>
                  <a:srgbClr val="000000"/>
                </a:solidFill>
              </a:endParaRPr>
            </a:p>
          </p:txBody>
        </p:sp>
        <p:sp>
          <p:nvSpPr>
            <p:cNvPr id="16397" name="AutoShape 10"/>
            <p:cNvSpPr>
              <a:spLocks noChangeArrowheads="1"/>
            </p:cNvSpPr>
            <p:nvPr/>
          </p:nvSpPr>
          <p:spPr bwMode="auto">
            <a:xfrm>
              <a:off x="4896" y="2016"/>
              <a:ext cx="528" cy="576"/>
            </a:xfrm>
            <a:prstGeom prst="can">
              <a:avLst>
                <a:gd name="adj" fmla="val 27273"/>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8" name="Line 11"/>
            <p:cNvSpPr>
              <a:spLocks noChangeShapeType="1"/>
            </p:cNvSpPr>
            <p:nvPr/>
          </p:nvSpPr>
          <p:spPr bwMode="auto">
            <a:xfrm>
              <a:off x="4224" y="2256"/>
              <a:ext cx="672" cy="0"/>
            </a:xfrm>
            <a:prstGeom prst="line">
              <a:avLst/>
            </a:prstGeom>
            <a:noFill/>
            <a:ln w="381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6390" name="Rectangle 12"/>
          <p:cNvSpPr>
            <a:spLocks noChangeArrowheads="1"/>
          </p:cNvSpPr>
          <p:nvPr/>
        </p:nvSpPr>
        <p:spPr bwMode="auto">
          <a:xfrm>
            <a:off x="5292725" y="3284538"/>
            <a:ext cx="114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solidFill>
                  <a:srgbClr val="000000"/>
                </a:solidFill>
              </a:rPr>
              <a:t>Database </a:t>
            </a:r>
          </a:p>
          <a:p>
            <a:r>
              <a:rPr lang="en-US" altLang="en-US" sz="1800" b="1">
                <a:solidFill>
                  <a:srgbClr val="000000"/>
                </a:solidFill>
              </a:rPr>
              <a:t>Server</a:t>
            </a:r>
          </a:p>
        </p:txBody>
      </p:sp>
      <p:sp>
        <p:nvSpPr>
          <p:cNvPr id="16391" name="Text Box 14"/>
          <p:cNvSpPr txBox="1">
            <a:spLocks noChangeArrowheads="1"/>
          </p:cNvSpPr>
          <p:nvPr/>
        </p:nvSpPr>
        <p:spPr bwMode="auto">
          <a:xfrm>
            <a:off x="5003800" y="4581525"/>
            <a:ext cx="21224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solidFill>
                  <a:srgbClr val="000000"/>
                </a:solidFill>
              </a:rPr>
              <a:t>Application Logic</a:t>
            </a:r>
          </a:p>
          <a:p>
            <a:r>
              <a:rPr lang="en-US" altLang="en-US" sz="2000" b="1">
                <a:solidFill>
                  <a:srgbClr val="000000"/>
                </a:solidFill>
              </a:rPr>
              <a:t>DBMS Functions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2267</TotalTime>
  <Pages>80</Pages>
  <Words>1530</Words>
  <Application>Microsoft Office PowerPoint</Application>
  <PresentationFormat>On-screen Show (4:3)</PresentationFormat>
  <Paragraphs>285</Paragraphs>
  <Slides>38</Slides>
  <Notes>30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38</vt:i4>
      </vt:variant>
    </vt:vector>
  </HeadingPairs>
  <TitlesOfParts>
    <vt:vector size="48" baseType="lpstr">
      <vt:lpstr>Times New Roman</vt:lpstr>
      <vt:lpstr>Arial</vt:lpstr>
      <vt:lpstr>Franklin Gothic Medium</vt:lpstr>
      <vt:lpstr>Franklin Gothic Book</vt:lpstr>
      <vt:lpstr>Wingdings</vt:lpstr>
      <vt:lpstr>Tunga</vt:lpstr>
      <vt:lpstr>Monotype Sorts</vt:lpstr>
      <vt:lpstr>Custom Design</vt:lpstr>
      <vt:lpstr>Wisp</vt:lpstr>
      <vt:lpstr>Microsoft ClipArt Gallery</vt:lpstr>
      <vt:lpstr>Distributed databases 1</vt:lpstr>
      <vt:lpstr>Distributed DBMSs</vt:lpstr>
      <vt:lpstr>Architectures for DBMSs</vt:lpstr>
      <vt:lpstr>Centralized Database</vt:lpstr>
      <vt:lpstr>Centralised Database</vt:lpstr>
      <vt:lpstr>Centralised Database</vt:lpstr>
      <vt:lpstr>Advent of Client Server Processing</vt:lpstr>
      <vt:lpstr>Client-server Databases</vt:lpstr>
      <vt:lpstr> Client-server Architecture</vt:lpstr>
      <vt:lpstr>Servers</vt:lpstr>
      <vt:lpstr>Client</vt:lpstr>
      <vt:lpstr>Client/server Benefits</vt:lpstr>
      <vt:lpstr>Client/Server Benefits cont’d</vt:lpstr>
      <vt:lpstr>Disadvantages of Client Server Architecture</vt:lpstr>
      <vt:lpstr>Terminology</vt:lpstr>
      <vt:lpstr>What do we mean by distributed?</vt:lpstr>
      <vt:lpstr>Distributed Database</vt:lpstr>
      <vt:lpstr>A typical distributed DB system</vt:lpstr>
      <vt:lpstr>Components of a dds</vt:lpstr>
      <vt:lpstr>Advantages</vt:lpstr>
      <vt:lpstr>Disadvantages</vt:lpstr>
      <vt:lpstr>Factors to complicate matters</vt:lpstr>
      <vt:lpstr>DDB-Specific Design</vt:lpstr>
      <vt:lpstr>Considerations (Fragmentation, Allocation, Replication)</vt:lpstr>
      <vt:lpstr>Fragmentation (Partitioning)</vt:lpstr>
      <vt:lpstr>Types of Fragmentation</vt:lpstr>
      <vt:lpstr>Fragmentation Advantages/Disadvantages</vt:lpstr>
      <vt:lpstr>Horizontal or Vertical Fragmentation?</vt:lpstr>
      <vt:lpstr>Data Fragmentation (continued)</vt:lpstr>
      <vt:lpstr>Data Fragmentation (continued)</vt:lpstr>
      <vt:lpstr>Data Fragmentation (continued)</vt:lpstr>
      <vt:lpstr>Data Fragmentation (continued)</vt:lpstr>
      <vt:lpstr>Data Fragmentation (continued)</vt:lpstr>
      <vt:lpstr>Data Fragmentation (continued)</vt:lpstr>
      <vt:lpstr>Replication</vt:lpstr>
      <vt:lpstr>Synchronous vs. Asynchronous Replication</vt:lpstr>
      <vt:lpstr>Hybrid</vt:lpstr>
      <vt:lpstr>DDBMS – overriding principle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Databases</dc:title>
  <dc:subject/>
  <dc:creator>P Ward</dc:creator>
  <cp:keywords/>
  <dc:description/>
  <cp:lastModifiedBy>Alex Lohfink</cp:lastModifiedBy>
  <cp:revision>87</cp:revision>
  <cp:lastPrinted>2001-11-14T15:23:29Z</cp:lastPrinted>
  <dcterms:created xsi:type="dcterms:W3CDTF">1998-05-25T22:58:04Z</dcterms:created>
  <dcterms:modified xsi:type="dcterms:W3CDTF">2017-10-02T10:55:48Z</dcterms:modified>
</cp:coreProperties>
</file>