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notesMasterIdLst>
    <p:notesMasterId r:id="rId33"/>
  </p:notesMasterIdLst>
  <p:sldIdLst>
    <p:sldId id="284" r:id="rId2"/>
    <p:sldId id="286" r:id="rId3"/>
    <p:sldId id="288" r:id="rId4"/>
    <p:sldId id="257" r:id="rId5"/>
    <p:sldId id="258" r:id="rId6"/>
    <p:sldId id="285" r:id="rId7"/>
    <p:sldId id="259" r:id="rId8"/>
    <p:sldId id="260" r:id="rId9"/>
    <p:sldId id="261" r:id="rId10"/>
    <p:sldId id="262" r:id="rId11"/>
    <p:sldId id="263" r:id="rId12"/>
    <p:sldId id="287" r:id="rId13"/>
    <p:sldId id="264" r:id="rId14"/>
    <p:sldId id="265" r:id="rId15"/>
    <p:sldId id="266" r:id="rId16"/>
    <p:sldId id="267" r:id="rId17"/>
    <p:sldId id="268" r:id="rId18"/>
    <p:sldId id="269"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F8ACA6"/>
    <a:srgbClr val="A9F5CB"/>
    <a:srgbClr val="F1EC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GB" altLang="en-US"/>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GB" altLang="en-US"/>
          </a:p>
        </p:txBody>
      </p:sp>
      <p:sp>
        <p:nvSpPr>
          <p:cNvPr id="389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noProof="0" smtClean="0"/>
              <a:t>Click to edit Master text styles</a:t>
            </a:r>
          </a:p>
          <a:p>
            <a:pPr lvl="1"/>
            <a:r>
              <a:rPr lang="en-GB" altLang="en-US" noProof="0" smtClean="0"/>
              <a:t>Second level</a:t>
            </a:r>
          </a:p>
          <a:p>
            <a:pPr lvl="2"/>
            <a:r>
              <a:rPr lang="en-GB" altLang="en-US" noProof="0" smtClean="0"/>
              <a:t>Third level</a:t>
            </a:r>
          </a:p>
          <a:p>
            <a:pPr lvl="3"/>
            <a:r>
              <a:rPr lang="en-GB" altLang="en-US" noProof="0" smtClean="0"/>
              <a:t>Fourth level</a:t>
            </a:r>
          </a:p>
          <a:p>
            <a:pPr lvl="4"/>
            <a:r>
              <a:rPr lang="en-GB" altLang="en-US"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GB" alt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1A6C038-C793-45C5-9210-9A20379D1FA3}" type="slidenum">
              <a:rPr lang="en-GB" altLang="en-US"/>
              <a:pPr/>
              <a:t>‹#›</a:t>
            </a:fld>
            <a:endParaRPr lang="en-GB" altLang="en-US"/>
          </a:p>
        </p:txBody>
      </p:sp>
    </p:spTree>
    <p:extLst>
      <p:ext uri="{BB962C8B-B14F-4D97-AF65-F5344CB8AC3E}">
        <p14:creationId xmlns:p14="http://schemas.microsoft.com/office/powerpoint/2010/main" val="40398284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BE7E386-AE91-4668-AECD-886CC1ABD86F}" type="slidenum">
              <a:rPr lang="en-GB" altLang="en-US"/>
              <a:pPr eaLnBrk="1" hangingPunct="1">
                <a:spcBef>
                  <a:spcPct val="0"/>
                </a:spcBef>
              </a:pPr>
              <a:t>4</a:t>
            </a:fld>
            <a:endParaRPr lang="en-GB" alt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238733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630749F-7FCD-40F4-9382-30204F11BACE}" type="slidenum">
              <a:rPr lang="en-GB" altLang="en-US"/>
              <a:pPr eaLnBrk="1" hangingPunct="1">
                <a:spcBef>
                  <a:spcPct val="0"/>
                </a:spcBef>
              </a:pPr>
              <a:t>15</a:t>
            </a:fld>
            <a:endParaRPr lang="en-GB" alt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072971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45022B1A-9104-4BB1-8139-2A64EDACB3FF}" type="slidenum">
              <a:rPr lang="en-GB" altLang="en-US"/>
              <a:pPr eaLnBrk="1" hangingPunct="1">
                <a:spcBef>
                  <a:spcPct val="0"/>
                </a:spcBef>
              </a:pPr>
              <a:t>16</a:t>
            </a:fld>
            <a:endParaRPr lang="en-GB"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98477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119FF5F-1778-43A6-9381-83CCB30EB445}" type="slidenum">
              <a:rPr lang="en-GB" altLang="en-US"/>
              <a:pPr eaLnBrk="1" hangingPunct="1">
                <a:spcBef>
                  <a:spcPct val="0"/>
                </a:spcBef>
              </a:pPr>
              <a:t>17</a:t>
            </a:fld>
            <a:endParaRPr lang="en-GB" alt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715842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6C6B204-0775-4718-B0C5-EDD41B346A44}" type="slidenum">
              <a:rPr lang="en-GB" altLang="en-US"/>
              <a:pPr eaLnBrk="1" hangingPunct="1">
                <a:spcBef>
                  <a:spcPct val="0"/>
                </a:spcBef>
              </a:pPr>
              <a:t>18</a:t>
            </a:fld>
            <a:endParaRPr lang="en-GB" alt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033188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12834F0-BFA1-4C49-AA5B-CB20D600D415}" type="slidenum">
              <a:rPr lang="en-GB" altLang="en-US"/>
              <a:pPr eaLnBrk="1" hangingPunct="1">
                <a:spcBef>
                  <a:spcPct val="0"/>
                </a:spcBef>
              </a:pPr>
              <a:t>19</a:t>
            </a:fld>
            <a:endParaRPr lang="en-GB"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117533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D3F33C6-1DEC-47CF-A44B-FD65817CA04C}" type="slidenum">
              <a:rPr lang="en-GB" altLang="en-US"/>
              <a:pPr eaLnBrk="1" hangingPunct="1">
                <a:spcBef>
                  <a:spcPct val="0"/>
                </a:spcBef>
              </a:pPr>
              <a:t>20</a:t>
            </a:fld>
            <a:endParaRPr lang="en-GB" alt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7738258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256B45AE-0245-4F6E-ADA6-C0C39A09E3DB}" type="slidenum">
              <a:rPr lang="en-GB" altLang="en-US"/>
              <a:pPr eaLnBrk="1" hangingPunct="1">
                <a:spcBef>
                  <a:spcPct val="0"/>
                </a:spcBef>
              </a:pPr>
              <a:t>21</a:t>
            </a:fld>
            <a:endParaRPr lang="en-GB" alt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2874485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CF01D17-09F0-465A-9BC6-0C6AFCADB3D1}" type="slidenum">
              <a:rPr lang="en-GB" altLang="en-US"/>
              <a:pPr eaLnBrk="1" hangingPunct="1">
                <a:spcBef>
                  <a:spcPct val="0"/>
                </a:spcBef>
              </a:pPr>
              <a:t>22</a:t>
            </a:fld>
            <a:endParaRPr lang="en-GB" alt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055419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3BC6137C-7547-45F1-946A-8A44ECE6B8A9}" type="slidenum">
              <a:rPr lang="en-GB" altLang="en-US"/>
              <a:pPr eaLnBrk="1" hangingPunct="1">
                <a:spcBef>
                  <a:spcPct val="0"/>
                </a:spcBef>
              </a:pPr>
              <a:t>23</a:t>
            </a:fld>
            <a:endParaRPr lang="en-GB" alt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651518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76AF8B34-3BC6-4900-BC1F-910EE8C4BA2F}" type="slidenum">
              <a:rPr lang="en-GB" altLang="en-US"/>
              <a:pPr eaLnBrk="1" hangingPunct="1">
                <a:spcBef>
                  <a:spcPct val="0"/>
                </a:spcBef>
              </a:pPr>
              <a:t>24</a:t>
            </a:fld>
            <a:endParaRPr lang="en-GB"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962526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709974CA-55D2-4EC0-B6E3-F4998257A136}" type="slidenum">
              <a:rPr lang="en-GB" altLang="en-US"/>
              <a:pPr eaLnBrk="1" hangingPunct="1">
                <a:spcBef>
                  <a:spcPct val="0"/>
                </a:spcBef>
              </a:pPr>
              <a:t>5</a:t>
            </a:fld>
            <a:endParaRPr lang="en-GB" alt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8958815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F63227A0-A9E0-455E-A39A-1DCA0B8891B4}" type="slidenum">
              <a:rPr lang="en-GB" altLang="en-US"/>
              <a:pPr eaLnBrk="1" hangingPunct="1">
                <a:spcBef>
                  <a:spcPct val="0"/>
                </a:spcBef>
              </a:pPr>
              <a:t>25</a:t>
            </a:fld>
            <a:endParaRPr lang="en-GB" alt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4284346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FF2388F-FA9B-4956-9C33-D1A4AA2579FD}" type="slidenum">
              <a:rPr lang="en-GB" altLang="en-US"/>
              <a:pPr eaLnBrk="1" hangingPunct="1">
                <a:spcBef>
                  <a:spcPct val="0"/>
                </a:spcBef>
              </a:pPr>
              <a:t>26</a:t>
            </a:fld>
            <a:endParaRPr lang="en-GB" alt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905155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9A7AE60-AA4F-4BB1-B4E0-384FD48F48AB}" type="slidenum">
              <a:rPr lang="en-GB" altLang="en-US"/>
              <a:pPr eaLnBrk="1" hangingPunct="1">
                <a:spcBef>
                  <a:spcPct val="0"/>
                </a:spcBef>
              </a:pPr>
              <a:t>27</a:t>
            </a:fld>
            <a:endParaRPr lang="en-GB" alt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323427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D6866EF-E74F-498B-9701-B1DDC86AC5FA}" type="slidenum">
              <a:rPr lang="en-GB" altLang="en-US"/>
              <a:pPr eaLnBrk="1" hangingPunct="1">
                <a:spcBef>
                  <a:spcPct val="0"/>
                </a:spcBef>
              </a:pPr>
              <a:t>28</a:t>
            </a:fld>
            <a:endParaRPr lang="en-GB"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6696199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4387944-C46C-49E5-BF2A-DFF8B07FE9C6}" type="slidenum">
              <a:rPr lang="en-GB" altLang="en-US"/>
              <a:pPr eaLnBrk="1" hangingPunct="1">
                <a:spcBef>
                  <a:spcPct val="0"/>
                </a:spcBef>
              </a:pPr>
              <a:t>29</a:t>
            </a:fld>
            <a:endParaRPr lang="en-GB" alt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7312090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7A244807-A6C7-4FCF-9D3C-3827898E5431}" type="slidenum">
              <a:rPr lang="en-GB" altLang="en-US"/>
              <a:pPr eaLnBrk="1" hangingPunct="1">
                <a:spcBef>
                  <a:spcPct val="0"/>
                </a:spcBef>
              </a:pPr>
              <a:t>30</a:t>
            </a:fld>
            <a:endParaRPr lang="en-GB" alt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8073470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3B86086-11B6-4788-A27C-1DDC9B8F90CA}" type="slidenum">
              <a:rPr lang="en-GB" altLang="en-US"/>
              <a:pPr eaLnBrk="1" hangingPunct="1">
                <a:spcBef>
                  <a:spcPct val="0"/>
                </a:spcBef>
              </a:pPr>
              <a:t>31</a:t>
            </a:fld>
            <a:endParaRPr lang="en-GB"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024379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2FFCAA52-416B-47D5-BF57-BFE2BE53A382}" type="slidenum">
              <a:rPr lang="en-GB" altLang="en-US"/>
              <a:pPr eaLnBrk="1" hangingPunct="1">
                <a:spcBef>
                  <a:spcPct val="0"/>
                </a:spcBef>
              </a:pPr>
              <a:t>7</a:t>
            </a:fld>
            <a:endParaRPr lang="en-GB" alt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734271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18C941D-7DA6-44CD-853D-55C31130D0AD}" type="slidenum">
              <a:rPr lang="en-GB" altLang="en-US"/>
              <a:pPr eaLnBrk="1" hangingPunct="1">
                <a:spcBef>
                  <a:spcPct val="0"/>
                </a:spcBef>
              </a:pPr>
              <a:t>8</a:t>
            </a:fld>
            <a:endParaRPr lang="en-GB" alt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689464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F2FF22D2-0336-4C2F-A773-36AA31B36826}" type="slidenum">
              <a:rPr lang="en-GB" altLang="en-US"/>
              <a:pPr eaLnBrk="1" hangingPunct="1">
                <a:spcBef>
                  <a:spcPct val="0"/>
                </a:spcBef>
              </a:pPr>
              <a:t>9</a:t>
            </a:fld>
            <a:endParaRPr lang="en-GB" alt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880477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D8DF6E25-F476-4936-89AF-DA25CA073195}" type="slidenum">
              <a:rPr lang="en-GB" altLang="en-US"/>
              <a:pPr eaLnBrk="1" hangingPunct="1">
                <a:spcBef>
                  <a:spcPct val="0"/>
                </a:spcBef>
              </a:pPr>
              <a:t>10</a:t>
            </a:fld>
            <a:endParaRPr lang="en-GB" alt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176416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D2C8B03D-1AA5-4ABD-86B2-859964DDFF9D}" type="slidenum">
              <a:rPr lang="en-GB" altLang="en-US"/>
              <a:pPr eaLnBrk="1" hangingPunct="1">
                <a:spcBef>
                  <a:spcPct val="0"/>
                </a:spcBef>
              </a:pPr>
              <a:t>11</a:t>
            </a:fld>
            <a:endParaRPr lang="en-GB"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15712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8E1EDEB-90CE-48BD-AC54-D6259CAF866C}" type="slidenum">
              <a:rPr lang="en-GB" altLang="en-US"/>
              <a:pPr eaLnBrk="1" hangingPunct="1">
                <a:spcBef>
                  <a:spcPct val="0"/>
                </a:spcBef>
              </a:pPr>
              <a:t>13</a:t>
            </a:fld>
            <a:endParaRPr lang="en-GB" alt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898217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9AD63C0-83BF-4D1B-B316-A85FDCF587D4}" type="slidenum">
              <a:rPr lang="en-GB" altLang="en-US"/>
              <a:pPr eaLnBrk="1" hangingPunct="1">
                <a:spcBef>
                  <a:spcPct val="0"/>
                </a:spcBef>
              </a:pPr>
              <a:t>14</a:t>
            </a:fld>
            <a:endParaRPr lang="en-GB"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103141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GB" altLang="en-US"/>
          </a:p>
        </p:txBody>
      </p:sp>
      <p:sp>
        <p:nvSpPr>
          <p:cNvPr id="5" name="Footer Placeholder 4"/>
          <p:cNvSpPr>
            <a:spLocks noGrp="1"/>
          </p:cNvSpPr>
          <p:nvPr>
            <p:ph type="ftr" sz="quarter" idx="11"/>
          </p:nvPr>
        </p:nvSpPr>
        <p:spPr/>
        <p:txBody>
          <a:bodyPr/>
          <a:lstStyle/>
          <a:p>
            <a:pPr>
              <a:defRPr/>
            </a:pPr>
            <a:endParaRPr lang="en-GB" alt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0164AF82-B167-4C3C-A811-61C1CD41E78B}" type="slidenum">
              <a:rPr lang="en-GB" altLang="en-US" smtClean="0"/>
              <a:pPr/>
              <a:t>‹#›</a:t>
            </a:fld>
            <a:endParaRPr lang="en-GB" altLang="en-US"/>
          </a:p>
        </p:txBody>
      </p:sp>
    </p:spTree>
    <p:extLst>
      <p:ext uri="{BB962C8B-B14F-4D97-AF65-F5344CB8AC3E}">
        <p14:creationId xmlns:p14="http://schemas.microsoft.com/office/powerpoint/2010/main" val="25291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GB" altLang="en-US"/>
          </a:p>
        </p:txBody>
      </p:sp>
      <p:sp>
        <p:nvSpPr>
          <p:cNvPr id="5" name="Footer Placeholder 4"/>
          <p:cNvSpPr>
            <a:spLocks noGrp="1"/>
          </p:cNvSpPr>
          <p:nvPr>
            <p:ph type="ftr" sz="quarter" idx="11"/>
          </p:nvPr>
        </p:nvSpPr>
        <p:spPr/>
        <p:txBody>
          <a:bodyPr/>
          <a:lstStyle/>
          <a:p>
            <a:pPr>
              <a:defRPr/>
            </a:pPr>
            <a:endParaRPr lang="en-GB" alt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0ADBA9F-2B56-48AA-9D9B-B2F3DED5C66E}" type="slidenum">
              <a:rPr lang="en-GB" altLang="en-US" smtClean="0"/>
              <a:pPr/>
              <a:t>‹#›</a:t>
            </a:fld>
            <a:endParaRPr lang="en-GB" altLang="en-US"/>
          </a:p>
        </p:txBody>
      </p:sp>
    </p:spTree>
    <p:extLst>
      <p:ext uri="{BB962C8B-B14F-4D97-AF65-F5344CB8AC3E}">
        <p14:creationId xmlns:p14="http://schemas.microsoft.com/office/powerpoint/2010/main" val="1793258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GB" altLang="en-US"/>
          </a:p>
        </p:txBody>
      </p:sp>
      <p:sp>
        <p:nvSpPr>
          <p:cNvPr id="5" name="Footer Placeholder 4"/>
          <p:cNvSpPr>
            <a:spLocks noGrp="1"/>
          </p:cNvSpPr>
          <p:nvPr>
            <p:ph type="ftr" sz="quarter" idx="11"/>
          </p:nvPr>
        </p:nvSpPr>
        <p:spPr/>
        <p:txBody>
          <a:bodyPr/>
          <a:lstStyle/>
          <a:p>
            <a:pPr>
              <a:defRPr/>
            </a:pPr>
            <a:endParaRPr lang="en-GB" alt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0ADBA9F-2B56-48AA-9D9B-B2F3DED5C66E}" type="slidenum">
              <a:rPr lang="en-GB" altLang="en-US" smtClean="0"/>
              <a:pPr/>
              <a:t>‹#›</a:t>
            </a:fld>
            <a:endParaRPr lang="en-GB" alt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40974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pPr>
              <a:defRPr/>
            </a:pPr>
            <a:endParaRPr lang="en-GB" altLang="en-US"/>
          </a:p>
        </p:txBody>
      </p:sp>
      <p:sp>
        <p:nvSpPr>
          <p:cNvPr id="6" name="Footer Placeholder 5"/>
          <p:cNvSpPr>
            <a:spLocks noGrp="1"/>
          </p:cNvSpPr>
          <p:nvPr>
            <p:ph type="ftr" sz="quarter" idx="11"/>
          </p:nvPr>
        </p:nvSpPr>
        <p:spPr/>
        <p:txBody>
          <a:bodyPr/>
          <a:lstStyle/>
          <a:p>
            <a:pPr>
              <a:defRPr/>
            </a:pPr>
            <a:endParaRPr lang="en-GB" alt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0ADBA9F-2B56-48AA-9D9B-B2F3DED5C66E}" type="slidenum">
              <a:rPr lang="en-GB" altLang="en-US" smtClean="0"/>
              <a:pPr/>
              <a:t>‹#›</a:t>
            </a:fld>
            <a:endParaRPr lang="en-GB" altLang="en-US"/>
          </a:p>
        </p:txBody>
      </p:sp>
    </p:spTree>
    <p:extLst>
      <p:ext uri="{BB962C8B-B14F-4D97-AF65-F5344CB8AC3E}">
        <p14:creationId xmlns:p14="http://schemas.microsoft.com/office/powerpoint/2010/main" val="119100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pPr>
              <a:defRPr/>
            </a:pPr>
            <a:endParaRPr lang="en-GB" altLang="en-US"/>
          </a:p>
        </p:txBody>
      </p:sp>
      <p:sp>
        <p:nvSpPr>
          <p:cNvPr id="6" name="Footer Placeholder 5"/>
          <p:cNvSpPr>
            <a:spLocks noGrp="1"/>
          </p:cNvSpPr>
          <p:nvPr>
            <p:ph type="ftr" sz="quarter" idx="11"/>
          </p:nvPr>
        </p:nvSpPr>
        <p:spPr/>
        <p:txBody>
          <a:bodyPr/>
          <a:lstStyle/>
          <a:p>
            <a:pPr>
              <a:defRPr/>
            </a:pPr>
            <a:endParaRPr lang="en-GB" alt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0ADBA9F-2B56-48AA-9D9B-B2F3DED5C66E}" type="slidenum">
              <a:rPr lang="en-GB" altLang="en-US" smtClean="0"/>
              <a:pPr/>
              <a:t>‹#›</a:t>
            </a:fld>
            <a:endParaRPr lang="en-GB" alt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44327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pPr>
              <a:defRPr/>
            </a:pPr>
            <a:endParaRPr lang="en-GB" altLang="en-US"/>
          </a:p>
        </p:txBody>
      </p:sp>
      <p:sp>
        <p:nvSpPr>
          <p:cNvPr id="6" name="Footer Placeholder 5"/>
          <p:cNvSpPr>
            <a:spLocks noGrp="1"/>
          </p:cNvSpPr>
          <p:nvPr>
            <p:ph type="ftr" sz="quarter" idx="11"/>
          </p:nvPr>
        </p:nvSpPr>
        <p:spPr/>
        <p:txBody>
          <a:bodyPr/>
          <a:lstStyle/>
          <a:p>
            <a:pPr>
              <a:defRPr/>
            </a:pPr>
            <a:endParaRPr lang="en-GB"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0ADBA9F-2B56-48AA-9D9B-B2F3DED5C66E}" type="slidenum">
              <a:rPr lang="en-GB" altLang="en-US" smtClean="0"/>
              <a:pPr/>
              <a:t>‹#›</a:t>
            </a:fld>
            <a:endParaRPr lang="en-GB" altLang="en-US"/>
          </a:p>
        </p:txBody>
      </p:sp>
    </p:spTree>
    <p:extLst>
      <p:ext uri="{BB962C8B-B14F-4D97-AF65-F5344CB8AC3E}">
        <p14:creationId xmlns:p14="http://schemas.microsoft.com/office/powerpoint/2010/main" val="2122674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GB" altLang="en-US"/>
          </a:p>
        </p:txBody>
      </p:sp>
      <p:sp>
        <p:nvSpPr>
          <p:cNvPr id="5" name="Footer Placeholder 4"/>
          <p:cNvSpPr>
            <a:spLocks noGrp="1"/>
          </p:cNvSpPr>
          <p:nvPr>
            <p:ph type="ftr" sz="quarter" idx="11"/>
          </p:nvPr>
        </p:nvSpPr>
        <p:spPr/>
        <p:txBody>
          <a:bodyPr/>
          <a:lstStyle/>
          <a:p>
            <a:pPr>
              <a:defRPr/>
            </a:pPr>
            <a:endParaRPr lang="en-GB"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5B08EAD-5271-4728-8A2F-D7D70CC6C0EB}" type="slidenum">
              <a:rPr lang="en-GB" altLang="en-US" smtClean="0"/>
              <a:pPr/>
              <a:t>‹#›</a:t>
            </a:fld>
            <a:endParaRPr lang="en-GB" altLang="en-US"/>
          </a:p>
        </p:txBody>
      </p:sp>
    </p:spTree>
    <p:extLst>
      <p:ext uri="{BB962C8B-B14F-4D97-AF65-F5344CB8AC3E}">
        <p14:creationId xmlns:p14="http://schemas.microsoft.com/office/powerpoint/2010/main" val="5853447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GB" altLang="en-US"/>
          </a:p>
        </p:txBody>
      </p:sp>
      <p:sp>
        <p:nvSpPr>
          <p:cNvPr id="5" name="Footer Placeholder 4"/>
          <p:cNvSpPr>
            <a:spLocks noGrp="1"/>
          </p:cNvSpPr>
          <p:nvPr>
            <p:ph type="ftr" sz="quarter" idx="11"/>
          </p:nvPr>
        </p:nvSpPr>
        <p:spPr/>
        <p:txBody>
          <a:bodyPr/>
          <a:lstStyle/>
          <a:p>
            <a:pPr>
              <a:defRPr/>
            </a:pPr>
            <a:endParaRPr lang="en-GB"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C37BF05-5E50-4D53-B6A8-3FCE2F1930BF}" type="slidenum">
              <a:rPr lang="en-GB" altLang="en-US" smtClean="0"/>
              <a:pPr/>
              <a:t>‹#›</a:t>
            </a:fld>
            <a:endParaRPr lang="en-GB" altLang="en-US"/>
          </a:p>
        </p:txBody>
      </p:sp>
    </p:spTree>
    <p:extLst>
      <p:ext uri="{BB962C8B-B14F-4D97-AF65-F5344CB8AC3E}">
        <p14:creationId xmlns:p14="http://schemas.microsoft.com/office/powerpoint/2010/main" val="1958550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GB" altLang="en-US"/>
          </a:p>
        </p:txBody>
      </p:sp>
      <p:sp>
        <p:nvSpPr>
          <p:cNvPr id="5" name="Footer Placeholder 4"/>
          <p:cNvSpPr>
            <a:spLocks noGrp="1"/>
          </p:cNvSpPr>
          <p:nvPr>
            <p:ph type="ftr" sz="quarter" idx="11"/>
          </p:nvPr>
        </p:nvSpPr>
        <p:spPr/>
        <p:txBody>
          <a:bodyPr/>
          <a:lstStyle/>
          <a:p>
            <a:pPr>
              <a:defRPr/>
            </a:pPr>
            <a:endParaRPr lang="en-GB"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989802C-84E4-4429-A0CF-5D8DF26B5C32}" type="slidenum">
              <a:rPr lang="en-GB" altLang="en-US" smtClean="0"/>
              <a:pPr/>
              <a:t>‹#›</a:t>
            </a:fld>
            <a:endParaRPr lang="en-GB" altLang="en-US"/>
          </a:p>
        </p:txBody>
      </p:sp>
    </p:spTree>
    <p:extLst>
      <p:ext uri="{BB962C8B-B14F-4D97-AF65-F5344CB8AC3E}">
        <p14:creationId xmlns:p14="http://schemas.microsoft.com/office/powerpoint/2010/main" val="2431163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GB" altLang="en-US"/>
          </a:p>
        </p:txBody>
      </p:sp>
      <p:sp>
        <p:nvSpPr>
          <p:cNvPr id="5" name="Footer Placeholder 4"/>
          <p:cNvSpPr>
            <a:spLocks noGrp="1"/>
          </p:cNvSpPr>
          <p:nvPr>
            <p:ph type="ftr" sz="quarter" idx="11"/>
          </p:nvPr>
        </p:nvSpPr>
        <p:spPr/>
        <p:txBody>
          <a:bodyPr/>
          <a:lstStyle/>
          <a:p>
            <a:pPr>
              <a:defRPr/>
            </a:pPr>
            <a:endParaRPr lang="en-GB" alt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668E98D-5F82-4D22-88B7-66E5CFB53191}" type="slidenum">
              <a:rPr lang="en-GB" altLang="en-US" smtClean="0"/>
              <a:pPr/>
              <a:t>‹#›</a:t>
            </a:fld>
            <a:endParaRPr lang="en-GB" altLang="en-US"/>
          </a:p>
        </p:txBody>
      </p:sp>
    </p:spTree>
    <p:extLst>
      <p:ext uri="{BB962C8B-B14F-4D97-AF65-F5344CB8AC3E}">
        <p14:creationId xmlns:p14="http://schemas.microsoft.com/office/powerpoint/2010/main" val="2608401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GB" altLang="en-US"/>
          </a:p>
        </p:txBody>
      </p:sp>
      <p:sp>
        <p:nvSpPr>
          <p:cNvPr id="6" name="Footer Placeholder 5"/>
          <p:cNvSpPr>
            <a:spLocks noGrp="1"/>
          </p:cNvSpPr>
          <p:nvPr>
            <p:ph type="ftr" sz="quarter" idx="11"/>
          </p:nvPr>
        </p:nvSpPr>
        <p:spPr/>
        <p:txBody>
          <a:bodyPr/>
          <a:lstStyle/>
          <a:p>
            <a:pPr>
              <a:defRPr/>
            </a:pPr>
            <a:endParaRPr lang="en-GB" alt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40E7ED90-9A24-4A7A-AAC9-74A9E3EE902B}" type="slidenum">
              <a:rPr lang="en-GB" altLang="en-US" smtClean="0"/>
              <a:pPr/>
              <a:t>‹#›</a:t>
            </a:fld>
            <a:endParaRPr lang="en-GB" altLang="en-US"/>
          </a:p>
        </p:txBody>
      </p:sp>
    </p:spTree>
    <p:extLst>
      <p:ext uri="{BB962C8B-B14F-4D97-AF65-F5344CB8AC3E}">
        <p14:creationId xmlns:p14="http://schemas.microsoft.com/office/powerpoint/2010/main" val="1419477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GB" altLang="en-US"/>
          </a:p>
        </p:txBody>
      </p:sp>
      <p:sp>
        <p:nvSpPr>
          <p:cNvPr id="8" name="Footer Placeholder 7"/>
          <p:cNvSpPr>
            <a:spLocks noGrp="1"/>
          </p:cNvSpPr>
          <p:nvPr>
            <p:ph type="ftr" sz="quarter" idx="11"/>
          </p:nvPr>
        </p:nvSpPr>
        <p:spPr/>
        <p:txBody>
          <a:bodyPr/>
          <a:lstStyle/>
          <a:p>
            <a:pPr>
              <a:defRPr/>
            </a:pPr>
            <a:endParaRPr lang="en-GB" alt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68F592EF-BE63-43BB-8F18-25764AB7BEB1}" type="slidenum">
              <a:rPr lang="en-GB" altLang="en-US" smtClean="0"/>
              <a:pPr/>
              <a:t>‹#›</a:t>
            </a:fld>
            <a:endParaRPr lang="en-GB" altLang="en-US"/>
          </a:p>
        </p:txBody>
      </p:sp>
    </p:spTree>
    <p:extLst>
      <p:ext uri="{BB962C8B-B14F-4D97-AF65-F5344CB8AC3E}">
        <p14:creationId xmlns:p14="http://schemas.microsoft.com/office/powerpoint/2010/main" val="176705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endParaRPr lang="en-GB" altLang="en-US"/>
          </a:p>
        </p:txBody>
      </p:sp>
      <p:sp>
        <p:nvSpPr>
          <p:cNvPr id="4" name="Footer Placeholder 3"/>
          <p:cNvSpPr>
            <a:spLocks noGrp="1"/>
          </p:cNvSpPr>
          <p:nvPr>
            <p:ph type="ftr" sz="quarter" idx="11"/>
          </p:nvPr>
        </p:nvSpPr>
        <p:spPr/>
        <p:txBody>
          <a:bodyPr/>
          <a:lstStyle/>
          <a:p>
            <a:pPr>
              <a:defRPr/>
            </a:pPr>
            <a:endParaRPr lang="en-GB" alt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57BA54-FE9B-482B-98F2-FA32707412A7}" type="slidenum">
              <a:rPr lang="en-GB" altLang="en-US" smtClean="0"/>
              <a:pPr/>
              <a:t>‹#›</a:t>
            </a:fld>
            <a:endParaRPr lang="en-GB" altLang="en-US"/>
          </a:p>
        </p:txBody>
      </p:sp>
    </p:spTree>
    <p:extLst>
      <p:ext uri="{BB962C8B-B14F-4D97-AF65-F5344CB8AC3E}">
        <p14:creationId xmlns:p14="http://schemas.microsoft.com/office/powerpoint/2010/main" val="1582030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GB" altLang="en-US"/>
          </a:p>
        </p:txBody>
      </p:sp>
      <p:sp>
        <p:nvSpPr>
          <p:cNvPr id="3" name="Footer Placeholder 2"/>
          <p:cNvSpPr>
            <a:spLocks noGrp="1"/>
          </p:cNvSpPr>
          <p:nvPr>
            <p:ph type="ftr" sz="quarter" idx="11"/>
          </p:nvPr>
        </p:nvSpPr>
        <p:spPr/>
        <p:txBody>
          <a:bodyPr/>
          <a:lstStyle/>
          <a:p>
            <a:pPr>
              <a:defRPr/>
            </a:pPr>
            <a:endParaRPr lang="en-GB" alt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52CA10D-46A5-408A-A803-347DEE7882D3}" type="slidenum">
              <a:rPr lang="en-GB" altLang="en-US" smtClean="0"/>
              <a:pPr/>
              <a:t>‹#›</a:t>
            </a:fld>
            <a:endParaRPr lang="en-GB" altLang="en-US"/>
          </a:p>
        </p:txBody>
      </p:sp>
    </p:spTree>
    <p:extLst>
      <p:ext uri="{BB962C8B-B14F-4D97-AF65-F5344CB8AC3E}">
        <p14:creationId xmlns:p14="http://schemas.microsoft.com/office/powerpoint/2010/main" val="1273509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GB" altLang="en-US"/>
          </a:p>
        </p:txBody>
      </p:sp>
      <p:sp>
        <p:nvSpPr>
          <p:cNvPr id="6" name="Footer Placeholder 5"/>
          <p:cNvSpPr>
            <a:spLocks noGrp="1"/>
          </p:cNvSpPr>
          <p:nvPr>
            <p:ph type="ftr" sz="quarter" idx="11"/>
          </p:nvPr>
        </p:nvSpPr>
        <p:spPr/>
        <p:txBody>
          <a:bodyPr/>
          <a:lstStyle/>
          <a:p>
            <a:pPr>
              <a:defRPr/>
            </a:pPr>
            <a:endParaRPr lang="en-GB"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F45CA96-F989-4E38-9149-17F9124088A4}" type="slidenum">
              <a:rPr lang="en-GB" altLang="en-US" smtClean="0"/>
              <a:pPr/>
              <a:t>‹#›</a:t>
            </a:fld>
            <a:endParaRPr lang="en-GB" altLang="en-US"/>
          </a:p>
        </p:txBody>
      </p:sp>
    </p:spTree>
    <p:extLst>
      <p:ext uri="{BB962C8B-B14F-4D97-AF65-F5344CB8AC3E}">
        <p14:creationId xmlns:p14="http://schemas.microsoft.com/office/powerpoint/2010/main" val="3404578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GB" altLang="en-US"/>
          </a:p>
        </p:txBody>
      </p:sp>
      <p:sp>
        <p:nvSpPr>
          <p:cNvPr id="6" name="Footer Placeholder 5"/>
          <p:cNvSpPr>
            <a:spLocks noGrp="1"/>
          </p:cNvSpPr>
          <p:nvPr>
            <p:ph type="ftr" sz="quarter" idx="11"/>
          </p:nvPr>
        </p:nvSpPr>
        <p:spPr/>
        <p:txBody>
          <a:bodyPr/>
          <a:lstStyle/>
          <a:p>
            <a:pPr>
              <a:defRPr/>
            </a:pPr>
            <a:endParaRPr lang="en-GB"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DF66071-A817-48D5-A087-5112795141CB}" type="slidenum">
              <a:rPr lang="en-GB" altLang="en-US" smtClean="0"/>
              <a:pPr/>
              <a:t>‹#›</a:t>
            </a:fld>
            <a:endParaRPr lang="en-GB" altLang="en-US"/>
          </a:p>
        </p:txBody>
      </p:sp>
    </p:spTree>
    <p:extLst>
      <p:ext uri="{BB962C8B-B14F-4D97-AF65-F5344CB8AC3E}">
        <p14:creationId xmlns:p14="http://schemas.microsoft.com/office/powerpoint/2010/main" val="1510840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GB" alt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GB" alt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60ADBA9F-2B56-48AA-9D9B-B2F3DED5C66E}" type="slidenum">
              <a:rPr lang="en-GB" altLang="en-US" smtClean="0"/>
              <a:pPr/>
              <a:t>‹#›</a:t>
            </a:fld>
            <a:endParaRPr lang="en-GB" altLang="en-US"/>
          </a:p>
        </p:txBody>
      </p:sp>
    </p:spTree>
    <p:extLst>
      <p:ext uri="{BB962C8B-B14F-4D97-AF65-F5344CB8AC3E}">
        <p14:creationId xmlns:p14="http://schemas.microsoft.com/office/powerpoint/2010/main" val="3628965370"/>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GB" dirty="0" smtClean="0"/>
              <a:t>Data fragmentation</a:t>
            </a:r>
            <a:endParaRPr lang="en-GB" dirty="0"/>
          </a:p>
        </p:txBody>
      </p:sp>
      <p:sp>
        <p:nvSpPr>
          <p:cNvPr id="3" name="Subtitle 2"/>
          <p:cNvSpPr>
            <a:spLocks noGrp="1"/>
          </p:cNvSpPr>
          <p:nvPr>
            <p:ph type="subTitle" idx="1"/>
          </p:nvPr>
        </p:nvSpPr>
        <p:spPr/>
        <p:txBody>
          <a:bodyPr rtlCol="0"/>
          <a:lstStyle/>
          <a:p>
            <a:pPr eaLnBrk="1" fontAlgn="auto" hangingPunct="1">
              <a:spcAft>
                <a:spcPts val="0"/>
              </a:spcAft>
              <a:defRPr/>
            </a:pPr>
            <a:r>
              <a:rPr lang="en-GB"/>
              <a:t>Dr </a:t>
            </a:r>
            <a:r>
              <a:rPr lang="en-GB" err="1"/>
              <a:t>alex</a:t>
            </a:r>
            <a:r>
              <a:rPr lang="en-GB"/>
              <a:t> </a:t>
            </a:r>
            <a:r>
              <a:rPr lang="en-GB" err="1"/>
              <a:t>lohfink</a:t>
            </a: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fontAlgn="auto" hangingPunct="1">
              <a:spcAft>
                <a:spcPts val="0"/>
              </a:spcAft>
              <a:defRPr/>
            </a:pPr>
            <a:r>
              <a:rPr lang="en-US" altLang="en-US" smtClean="0"/>
              <a:t>Mixed Fragmentation</a:t>
            </a:r>
          </a:p>
        </p:txBody>
      </p:sp>
      <p:sp>
        <p:nvSpPr>
          <p:cNvPr id="7171" name="Rectangle 3"/>
          <p:cNvSpPr>
            <a:spLocks noGrp="1" noChangeArrowheads="1"/>
          </p:cNvSpPr>
          <p:nvPr>
            <p:ph idx="1"/>
          </p:nvPr>
        </p:nvSpPr>
        <p:spPr/>
        <p:txBody>
          <a:bodyPr rtlCol="0">
            <a:normAutofit fontScale="92500" lnSpcReduction="20000"/>
          </a:bodyPr>
          <a:lstStyle/>
          <a:p>
            <a:pPr eaLnBrk="1" fontAlgn="auto" hangingPunct="1">
              <a:spcAft>
                <a:spcPts val="0"/>
              </a:spcAft>
              <a:defRPr/>
            </a:pPr>
            <a:r>
              <a:rPr lang="en-US" altLang="en-US" sz="2400" smtClean="0"/>
              <a:t>More complex fragments can be defined using mixed fragmentation.</a:t>
            </a:r>
          </a:p>
          <a:p>
            <a:pPr eaLnBrk="1" fontAlgn="auto" hangingPunct="1">
              <a:spcAft>
                <a:spcPts val="0"/>
              </a:spcAft>
              <a:defRPr/>
            </a:pPr>
            <a:r>
              <a:rPr lang="en-US" altLang="en-US" sz="2400" smtClean="0"/>
              <a:t> Mixed fragments are represented by fragmentation tree, with root as global relation, the leaves as fragments, and intermediate nodes correspond to intermediate results of the fragment defining expressions.</a:t>
            </a:r>
          </a:p>
          <a:p>
            <a:pPr eaLnBrk="1" fontAlgn="auto" hangingPunct="1">
              <a:spcAft>
                <a:spcPts val="0"/>
              </a:spcAft>
              <a:defRPr/>
            </a:pPr>
            <a:r>
              <a:rPr lang="en-US" altLang="en-US" sz="2400" smtClean="0"/>
              <a:t>The set of nodes which are children of a given node represent the decomposition of this node by a fragmentation operation (vertical or horizontal)</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fontAlgn="auto" hangingPunct="1">
              <a:spcAft>
                <a:spcPts val="0"/>
              </a:spcAft>
              <a:defRPr/>
            </a:pPr>
            <a:r>
              <a:rPr lang="en-US" altLang="en-US" smtClean="0"/>
              <a:t>Mixed Fragmentation</a:t>
            </a:r>
          </a:p>
        </p:txBody>
      </p:sp>
      <p:sp>
        <p:nvSpPr>
          <p:cNvPr id="16387" name="Text Box 3"/>
          <p:cNvSpPr>
            <a:spLocks noGrp="1" noChangeArrowheads="1"/>
          </p:cNvSpPr>
          <p:nvPr>
            <p:ph idx="1"/>
          </p:nvPr>
        </p:nvSpPr>
        <p:spPr>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lstStyle/>
          <a:p>
            <a:pPr eaLnBrk="1" hangingPunct="1">
              <a:buFontTx/>
              <a:buNone/>
            </a:pPr>
            <a:r>
              <a:rPr lang="en-US" altLang="en-US" sz="2400" dirty="0" smtClean="0">
                <a:latin typeface="Times New Roman" panose="02020603050405020304" pitchFamily="18" charset="0"/>
              </a:rPr>
              <a:t>EMP1 =</a:t>
            </a:r>
            <a:r>
              <a:rPr lang="en-US" altLang="en-US" sz="2400" dirty="0" smtClean="0">
                <a:latin typeface="Times New Roman" panose="02020603050405020304" pitchFamily="18" charset="0"/>
                <a:sym typeface="Symbol" panose="05050102010706020507" pitchFamily="18" charset="2"/>
              </a:rPr>
              <a:t></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ENum,Name</a:t>
            </a:r>
            <a:r>
              <a:rPr lang="en-US" altLang="en-US" sz="2400" dirty="0" smtClean="0">
                <a:latin typeface="Times New Roman" panose="02020603050405020304" pitchFamily="18" charset="0"/>
              </a:rPr>
              <a:t>, Sal, Tax </a:t>
            </a:r>
            <a:r>
              <a:rPr lang="en-US" altLang="en-US" sz="2400" dirty="0" smtClean="0">
                <a:latin typeface="Times New Roman" panose="02020603050405020304" pitchFamily="18" charset="0"/>
                <a:sym typeface="Symbol" panose="05050102010706020507" pitchFamily="18" charset="2"/>
              </a:rPr>
              <a:t></a:t>
            </a:r>
            <a:r>
              <a:rPr lang="en-US" altLang="en-US" sz="2400" dirty="0" smtClean="0">
                <a:latin typeface="Times New Roman" panose="02020603050405020304" pitchFamily="18" charset="0"/>
              </a:rPr>
              <a:t>DNum</a:t>
            </a:r>
            <a:r>
              <a:rPr lang="en-US" altLang="en-US" sz="2400" dirty="0" smtClean="0">
                <a:latin typeface="Times New Roman" panose="02020603050405020304" pitchFamily="18" charset="0"/>
                <a:sym typeface="Symbol" panose="05050102010706020507" pitchFamily="18" charset="2"/>
              </a:rPr>
              <a:t>10</a:t>
            </a:r>
            <a:r>
              <a:rPr lang="en-US" altLang="en-US" sz="2400" dirty="0" smtClean="0">
                <a:latin typeface="Times New Roman" panose="02020603050405020304" pitchFamily="18" charset="0"/>
              </a:rPr>
              <a:t> (EMP)</a:t>
            </a:r>
          </a:p>
          <a:p>
            <a:pPr eaLnBrk="1" hangingPunct="1">
              <a:buFontTx/>
              <a:buNone/>
            </a:pPr>
            <a:r>
              <a:rPr lang="en-US" altLang="en-US" sz="2400" dirty="0" smtClean="0">
                <a:latin typeface="Times New Roman" panose="02020603050405020304" pitchFamily="18" charset="0"/>
              </a:rPr>
              <a:t>EMP2 =</a:t>
            </a:r>
            <a:r>
              <a:rPr lang="en-US" altLang="en-US" sz="2400" dirty="0" smtClean="0">
                <a:latin typeface="Times New Roman" panose="02020603050405020304" pitchFamily="18" charset="0"/>
                <a:sym typeface="Symbol" panose="05050102010706020507" pitchFamily="18" charset="2"/>
              </a:rPr>
              <a:t></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ENum,MNum</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DNum</a:t>
            </a:r>
            <a:r>
              <a:rPr lang="en-US" altLang="en-US" sz="2400" dirty="0" smtClean="0">
                <a:latin typeface="Times New Roman" panose="02020603050405020304" pitchFamily="18" charset="0"/>
              </a:rPr>
              <a:t> </a:t>
            </a:r>
            <a:r>
              <a:rPr lang="en-US" altLang="en-US" sz="2400" dirty="0" smtClean="0">
                <a:latin typeface="Times New Roman" panose="02020603050405020304" pitchFamily="18" charset="0"/>
                <a:sym typeface="Symbol" panose="05050102010706020507" pitchFamily="18" charset="2"/>
              </a:rPr>
              <a:t></a:t>
            </a:r>
            <a:r>
              <a:rPr lang="en-US" altLang="en-US" sz="2400" dirty="0" smtClean="0">
                <a:latin typeface="Times New Roman" panose="02020603050405020304" pitchFamily="18" charset="0"/>
              </a:rPr>
              <a:t>DNum</a:t>
            </a:r>
            <a:r>
              <a:rPr lang="en-US" altLang="en-US" sz="2400" dirty="0" smtClean="0">
                <a:latin typeface="Times New Roman" panose="02020603050405020304" pitchFamily="18" charset="0"/>
                <a:sym typeface="Symbol" panose="05050102010706020507" pitchFamily="18" charset="2"/>
              </a:rPr>
              <a:t>10</a:t>
            </a:r>
            <a:r>
              <a:rPr lang="en-US" altLang="en-US" sz="2400" dirty="0" smtClean="0">
                <a:latin typeface="Times New Roman" panose="02020603050405020304" pitchFamily="18" charset="0"/>
              </a:rPr>
              <a:t> (EMP)</a:t>
            </a:r>
          </a:p>
          <a:p>
            <a:pPr eaLnBrk="1" hangingPunct="1">
              <a:buFontTx/>
              <a:buNone/>
            </a:pPr>
            <a:r>
              <a:rPr lang="en-US" altLang="en-US" sz="2400" dirty="0" smtClean="0">
                <a:latin typeface="Times New Roman" panose="02020603050405020304" pitchFamily="18" charset="0"/>
              </a:rPr>
              <a:t>EMP3 =</a:t>
            </a:r>
            <a:r>
              <a:rPr lang="en-US" altLang="en-US" sz="2400" dirty="0" smtClean="0">
                <a:latin typeface="Times New Roman" panose="02020603050405020304" pitchFamily="18" charset="0"/>
                <a:sym typeface="Symbol" panose="05050102010706020507" pitchFamily="18" charset="2"/>
              </a:rPr>
              <a:t></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ENum,Name</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DNum</a:t>
            </a:r>
            <a:r>
              <a:rPr lang="en-US" altLang="en-US" sz="2400" dirty="0" smtClean="0">
                <a:latin typeface="Times New Roman" panose="02020603050405020304" pitchFamily="18" charset="0"/>
              </a:rPr>
              <a:t> </a:t>
            </a:r>
            <a:r>
              <a:rPr lang="en-US" altLang="en-US" sz="2400" dirty="0" smtClean="0">
                <a:latin typeface="Times New Roman" panose="02020603050405020304" pitchFamily="18" charset="0"/>
                <a:sym typeface="Symbol" panose="05050102010706020507" pitchFamily="18" charset="2"/>
              </a:rPr>
              <a:t></a:t>
            </a:r>
            <a:r>
              <a:rPr lang="en-US" altLang="en-US" sz="2400" dirty="0" err="1" smtClean="0">
                <a:latin typeface="Times New Roman" panose="02020603050405020304" pitchFamily="18" charset="0"/>
              </a:rPr>
              <a:t>DNum</a:t>
            </a:r>
            <a:r>
              <a:rPr lang="en-US" altLang="en-US" sz="2400" dirty="0" smtClean="0">
                <a:latin typeface="Times New Roman" panose="02020603050405020304" pitchFamily="18" charset="0"/>
                <a:sym typeface="Symbol" panose="05050102010706020507" pitchFamily="18" charset="2"/>
              </a:rPr>
              <a:t>&gt;10</a:t>
            </a:r>
            <a:r>
              <a:rPr lang="en-US" altLang="en-US" sz="2400" dirty="0" smtClean="0">
                <a:latin typeface="Times New Roman" panose="02020603050405020304" pitchFamily="18" charset="0"/>
              </a:rPr>
              <a:t> (EMP)</a:t>
            </a:r>
          </a:p>
          <a:p>
            <a:pPr eaLnBrk="1" hangingPunct="1">
              <a:buFontTx/>
              <a:buNone/>
            </a:pPr>
            <a:r>
              <a:rPr lang="en-US" altLang="en-US" sz="2400" dirty="0" smtClean="0">
                <a:latin typeface="Times New Roman" panose="02020603050405020304" pitchFamily="18" charset="0"/>
              </a:rPr>
              <a:t>EMP4 =</a:t>
            </a:r>
            <a:r>
              <a:rPr lang="en-US" altLang="en-US" sz="2400" dirty="0" smtClean="0">
                <a:latin typeface="Times New Roman" panose="02020603050405020304" pitchFamily="18" charset="0"/>
                <a:sym typeface="Symbol" panose="05050102010706020507" pitchFamily="18" charset="2"/>
              </a:rPr>
              <a:t></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ENum,MNum</a:t>
            </a:r>
            <a:r>
              <a:rPr lang="en-US" altLang="en-US" sz="2400" dirty="0" smtClean="0">
                <a:latin typeface="Times New Roman" panose="02020603050405020304" pitchFamily="18" charset="0"/>
              </a:rPr>
              <a:t>, Sal, Tax </a:t>
            </a:r>
            <a:r>
              <a:rPr lang="en-US" altLang="en-US" sz="2400" dirty="0" smtClean="0">
                <a:latin typeface="Times New Roman" panose="02020603050405020304" pitchFamily="18" charset="0"/>
                <a:sym typeface="Symbol" panose="05050102010706020507" pitchFamily="18" charset="2"/>
              </a:rPr>
              <a:t></a:t>
            </a:r>
            <a:r>
              <a:rPr lang="en-US" altLang="en-US" sz="2400" dirty="0" err="1" smtClean="0">
                <a:latin typeface="Times New Roman" panose="02020603050405020304" pitchFamily="18" charset="0"/>
              </a:rPr>
              <a:t>DNum</a:t>
            </a:r>
            <a:r>
              <a:rPr lang="en-US" altLang="en-US" sz="2400" dirty="0" smtClean="0">
                <a:latin typeface="Times New Roman" panose="02020603050405020304" pitchFamily="18" charset="0"/>
                <a:sym typeface="Symbol" panose="05050102010706020507" pitchFamily="18" charset="2"/>
              </a:rPr>
              <a:t>&gt;10</a:t>
            </a:r>
            <a:r>
              <a:rPr lang="en-US" altLang="en-US" sz="2400" dirty="0" smtClean="0">
                <a:latin typeface="Times New Roman" panose="02020603050405020304" pitchFamily="18" charset="0"/>
              </a:rPr>
              <a:t> (EMP)</a:t>
            </a:r>
          </a:p>
        </p:txBody>
      </p:sp>
      <p:grpSp>
        <p:nvGrpSpPr>
          <p:cNvPr id="16388" name="Group 4"/>
          <p:cNvGrpSpPr>
            <a:grpSpLocks/>
          </p:cNvGrpSpPr>
          <p:nvPr/>
        </p:nvGrpSpPr>
        <p:grpSpPr bwMode="auto">
          <a:xfrm>
            <a:off x="2267744" y="4941168"/>
            <a:ext cx="4419600" cy="1555750"/>
            <a:chOff x="1728" y="240"/>
            <a:chExt cx="2784" cy="980"/>
          </a:xfrm>
        </p:grpSpPr>
        <p:sp>
          <p:nvSpPr>
            <p:cNvPr id="16389" name="Text Box 5"/>
            <p:cNvSpPr txBox="1">
              <a:spLocks noChangeArrowheads="1"/>
            </p:cNvSpPr>
            <p:nvPr/>
          </p:nvSpPr>
          <p:spPr bwMode="auto">
            <a:xfrm>
              <a:off x="2784" y="240"/>
              <a:ext cx="9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r>
                <a:rPr lang="en-US" altLang="en-US">
                  <a:latin typeface="Garamond" panose="02020404030301010803" pitchFamily="18" charset="0"/>
                </a:rPr>
                <a:t>      EMP</a:t>
              </a:r>
            </a:p>
          </p:txBody>
        </p:sp>
        <p:sp>
          <p:nvSpPr>
            <p:cNvPr id="16390" name="Text Box 6"/>
            <p:cNvSpPr txBox="1">
              <a:spLocks noChangeArrowheads="1"/>
            </p:cNvSpPr>
            <p:nvPr/>
          </p:nvSpPr>
          <p:spPr bwMode="auto">
            <a:xfrm>
              <a:off x="1728" y="1008"/>
              <a:ext cx="4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r>
                <a:rPr lang="en-US" altLang="en-US">
                  <a:latin typeface="Garamond" panose="02020404030301010803" pitchFamily="18" charset="0"/>
                </a:rPr>
                <a:t>EMP1</a:t>
              </a:r>
            </a:p>
          </p:txBody>
        </p:sp>
        <p:sp>
          <p:nvSpPr>
            <p:cNvPr id="16391" name="Text Box 7"/>
            <p:cNvSpPr txBox="1">
              <a:spLocks noChangeArrowheads="1"/>
            </p:cNvSpPr>
            <p:nvPr/>
          </p:nvSpPr>
          <p:spPr bwMode="auto">
            <a:xfrm>
              <a:off x="2640" y="1008"/>
              <a:ext cx="4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r>
                <a:rPr lang="en-US" altLang="en-US">
                  <a:latin typeface="Garamond" panose="02020404030301010803" pitchFamily="18" charset="0"/>
                </a:rPr>
                <a:t>EMP2</a:t>
              </a:r>
            </a:p>
          </p:txBody>
        </p:sp>
        <p:sp>
          <p:nvSpPr>
            <p:cNvPr id="16392" name="Text Box 8"/>
            <p:cNvSpPr txBox="1">
              <a:spLocks noChangeArrowheads="1"/>
            </p:cNvSpPr>
            <p:nvPr/>
          </p:nvSpPr>
          <p:spPr bwMode="auto">
            <a:xfrm>
              <a:off x="3120" y="624"/>
              <a:ext cx="2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r>
                <a:rPr lang="en-US" altLang="en-US">
                  <a:latin typeface="Garamond" panose="02020404030301010803" pitchFamily="18" charset="0"/>
                </a:rPr>
                <a:t>H</a:t>
              </a:r>
            </a:p>
          </p:txBody>
        </p:sp>
        <p:sp>
          <p:nvSpPr>
            <p:cNvPr id="16393" name="Text Box 9"/>
            <p:cNvSpPr txBox="1">
              <a:spLocks noChangeArrowheads="1"/>
            </p:cNvSpPr>
            <p:nvPr/>
          </p:nvSpPr>
          <p:spPr bwMode="auto">
            <a:xfrm>
              <a:off x="3792" y="960"/>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r>
                <a:rPr lang="en-US" altLang="en-US">
                  <a:latin typeface="Garamond" panose="02020404030301010803" pitchFamily="18" charset="0"/>
                </a:rPr>
                <a:t>V</a:t>
              </a:r>
            </a:p>
          </p:txBody>
        </p:sp>
        <p:sp>
          <p:nvSpPr>
            <p:cNvPr id="16394" name="Line 10"/>
            <p:cNvSpPr>
              <a:spLocks noChangeShapeType="1"/>
            </p:cNvSpPr>
            <p:nvPr/>
          </p:nvSpPr>
          <p:spPr bwMode="auto">
            <a:xfrm flipH="1">
              <a:off x="2448" y="432"/>
              <a:ext cx="720" cy="336"/>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395" name="Line 11"/>
            <p:cNvSpPr>
              <a:spLocks noChangeShapeType="1"/>
            </p:cNvSpPr>
            <p:nvPr/>
          </p:nvSpPr>
          <p:spPr bwMode="auto">
            <a:xfrm>
              <a:off x="3216" y="432"/>
              <a:ext cx="624" cy="28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cxnSp>
          <p:nvCxnSpPr>
            <p:cNvPr id="16396" name="AutoShape 12"/>
            <p:cNvCxnSpPr>
              <a:cxnSpLocks noChangeShapeType="1"/>
              <a:stCxn id="16394" idx="1"/>
              <a:endCxn id="16390" idx="0"/>
            </p:cNvCxnSpPr>
            <p:nvPr/>
          </p:nvCxnSpPr>
          <p:spPr bwMode="auto">
            <a:xfrm flipH="1">
              <a:off x="1968" y="776"/>
              <a:ext cx="480" cy="232"/>
            </a:xfrm>
            <a:prstGeom prst="straightConnector1">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97" name="AutoShape 13"/>
            <p:cNvCxnSpPr>
              <a:cxnSpLocks noChangeShapeType="1"/>
              <a:stCxn id="16394" idx="1"/>
              <a:endCxn id="16391" idx="0"/>
            </p:cNvCxnSpPr>
            <p:nvPr/>
          </p:nvCxnSpPr>
          <p:spPr bwMode="auto">
            <a:xfrm>
              <a:off x="2448" y="776"/>
              <a:ext cx="432" cy="232"/>
            </a:xfrm>
            <a:prstGeom prst="straightConnector1">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398" name="AutoShape 14"/>
            <p:cNvSpPr>
              <a:spLocks/>
            </p:cNvSpPr>
            <p:nvPr/>
          </p:nvSpPr>
          <p:spPr bwMode="auto">
            <a:xfrm rot="-5400000">
              <a:off x="2400" y="672"/>
              <a:ext cx="192" cy="384"/>
            </a:xfrm>
            <a:prstGeom prst="leftBracket">
              <a:avLst>
                <a:gd name="adj" fmla="val 16667"/>
              </a:avLst>
            </a:prstGeom>
            <a:noFill/>
            <a:ln w="38100">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0"/>
                </a:spcBef>
                <a:buFontTx/>
                <a:buNone/>
              </a:pPr>
              <a:endParaRPr lang="en-US" altLang="en-US" sz="1800" b="0">
                <a:latin typeface="Arial" panose="020B0604020202020204" pitchFamily="34" charset="0"/>
              </a:endParaRPr>
            </a:p>
          </p:txBody>
        </p:sp>
        <p:sp>
          <p:nvSpPr>
            <p:cNvPr id="16399" name="AutoShape 15"/>
            <p:cNvSpPr>
              <a:spLocks/>
            </p:cNvSpPr>
            <p:nvPr/>
          </p:nvSpPr>
          <p:spPr bwMode="auto">
            <a:xfrm rot="-5400000">
              <a:off x="3096" y="360"/>
              <a:ext cx="192" cy="240"/>
            </a:xfrm>
            <a:prstGeom prst="leftBracket">
              <a:avLst>
                <a:gd name="adj" fmla="val 10417"/>
              </a:avLst>
            </a:prstGeom>
            <a:noFill/>
            <a:ln w="38100">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0"/>
                </a:spcBef>
                <a:buFontTx/>
                <a:buNone/>
              </a:pPr>
              <a:endParaRPr lang="en-US" altLang="en-US" sz="1800" b="0">
                <a:latin typeface="Arial" panose="020B0604020202020204" pitchFamily="34" charset="0"/>
              </a:endParaRPr>
            </a:p>
          </p:txBody>
        </p:sp>
        <p:sp>
          <p:nvSpPr>
            <p:cNvPr id="16400" name="Text Box 16"/>
            <p:cNvSpPr txBox="1">
              <a:spLocks noChangeArrowheads="1"/>
            </p:cNvSpPr>
            <p:nvPr/>
          </p:nvSpPr>
          <p:spPr bwMode="auto">
            <a:xfrm>
              <a:off x="3120" y="960"/>
              <a:ext cx="4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r>
                <a:rPr lang="en-US" altLang="en-US">
                  <a:latin typeface="Garamond" panose="02020404030301010803" pitchFamily="18" charset="0"/>
                </a:rPr>
                <a:t>EMP3</a:t>
              </a:r>
            </a:p>
          </p:txBody>
        </p:sp>
        <p:sp>
          <p:nvSpPr>
            <p:cNvPr id="16401" name="Text Box 17"/>
            <p:cNvSpPr txBox="1">
              <a:spLocks noChangeArrowheads="1"/>
            </p:cNvSpPr>
            <p:nvPr/>
          </p:nvSpPr>
          <p:spPr bwMode="auto">
            <a:xfrm>
              <a:off x="4032" y="960"/>
              <a:ext cx="4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r>
                <a:rPr lang="en-US" altLang="en-US">
                  <a:latin typeface="Garamond" panose="02020404030301010803" pitchFamily="18" charset="0"/>
                </a:rPr>
                <a:t>EMP4</a:t>
              </a:r>
            </a:p>
          </p:txBody>
        </p:sp>
        <p:cxnSp>
          <p:nvCxnSpPr>
            <p:cNvPr id="16402" name="AutoShape 18"/>
            <p:cNvCxnSpPr>
              <a:cxnSpLocks noChangeShapeType="1"/>
              <a:endCxn id="16400" idx="0"/>
            </p:cNvCxnSpPr>
            <p:nvPr/>
          </p:nvCxnSpPr>
          <p:spPr bwMode="auto">
            <a:xfrm flipH="1">
              <a:off x="3360" y="728"/>
              <a:ext cx="480" cy="232"/>
            </a:xfrm>
            <a:prstGeom prst="straightConnector1">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03" name="AutoShape 19"/>
            <p:cNvCxnSpPr>
              <a:cxnSpLocks noChangeShapeType="1"/>
              <a:endCxn id="16401" idx="0"/>
            </p:cNvCxnSpPr>
            <p:nvPr/>
          </p:nvCxnSpPr>
          <p:spPr bwMode="auto">
            <a:xfrm>
              <a:off x="3840" y="728"/>
              <a:ext cx="432" cy="232"/>
            </a:xfrm>
            <a:prstGeom prst="straightConnector1">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04" name="AutoShape 20"/>
            <p:cNvSpPr>
              <a:spLocks/>
            </p:cNvSpPr>
            <p:nvPr/>
          </p:nvSpPr>
          <p:spPr bwMode="auto">
            <a:xfrm rot="-5400000">
              <a:off x="3792" y="624"/>
              <a:ext cx="192" cy="384"/>
            </a:xfrm>
            <a:prstGeom prst="leftBracket">
              <a:avLst>
                <a:gd name="adj" fmla="val 16667"/>
              </a:avLst>
            </a:prstGeom>
            <a:noFill/>
            <a:ln w="38100">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0"/>
                </a:spcBef>
                <a:buFontTx/>
                <a:buNone/>
              </a:pPr>
              <a:endParaRPr lang="en-US" altLang="en-US" sz="1800" b="0">
                <a:latin typeface="Arial" panose="020B0604020202020204" pitchFamily="34" charset="0"/>
              </a:endParaRPr>
            </a:p>
          </p:txBody>
        </p:sp>
        <p:sp>
          <p:nvSpPr>
            <p:cNvPr id="16405" name="Text Box 21"/>
            <p:cNvSpPr txBox="1">
              <a:spLocks noChangeArrowheads="1"/>
            </p:cNvSpPr>
            <p:nvPr/>
          </p:nvSpPr>
          <p:spPr bwMode="auto">
            <a:xfrm>
              <a:off x="2352" y="960"/>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r>
                <a:rPr lang="en-US" altLang="en-US">
                  <a:latin typeface="Garamond" panose="02020404030301010803" pitchFamily="18" charset="0"/>
                </a:rPr>
                <a:t>V</a:t>
              </a: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transparency</a:t>
            </a:r>
            <a:endParaRPr lang="en-GB" dirty="0"/>
          </a:p>
        </p:txBody>
      </p:sp>
      <p:sp>
        <p:nvSpPr>
          <p:cNvPr id="17411" name="Content Placeholder 2"/>
          <p:cNvSpPr>
            <a:spLocks noGrp="1"/>
          </p:cNvSpPr>
          <p:nvPr>
            <p:ph idx="1"/>
          </p:nvPr>
        </p:nvSpPr>
        <p:spPr>
          <a:xfrm>
            <a:off x="1043608" y="1772816"/>
            <a:ext cx="7128792" cy="4392488"/>
          </a:xfrm>
        </p:spPr>
        <p:txBody>
          <a:bodyPr>
            <a:normAutofit fontScale="85000" lnSpcReduction="10000"/>
          </a:bodyPr>
          <a:lstStyle/>
          <a:p>
            <a:r>
              <a:rPr lang="en-GB" altLang="en-US" dirty="0" smtClean="0"/>
              <a:t>Transparency hides some aspect of the distribution from the user; an illusion may be provided that the data is not distributed”</a:t>
            </a:r>
          </a:p>
          <a:p>
            <a:r>
              <a:rPr lang="en-GB" altLang="en-US" dirty="0" smtClean="0"/>
              <a:t>Network transparency: there should be no difference in the way that local and remote data is addressed:</a:t>
            </a:r>
          </a:p>
          <a:p>
            <a:r>
              <a:rPr lang="en-GB" altLang="en-US" dirty="0" smtClean="0"/>
              <a:t>Location transparency: commands are independent of the location of the data.</a:t>
            </a:r>
          </a:p>
          <a:p>
            <a:r>
              <a:rPr lang="en-GB" altLang="en-US" dirty="0" smtClean="0"/>
              <a:t>Naming transparency: each schema object has a unique name.</a:t>
            </a:r>
          </a:p>
          <a:p>
            <a:r>
              <a:rPr lang="en-GB" altLang="en-US" dirty="0" smtClean="0"/>
              <a:t>Replication transparency: programs should be unchanged in the presence or absence of replicated data.  Data may be replicated for reasons of performance or reliability.</a:t>
            </a:r>
          </a:p>
          <a:p>
            <a:r>
              <a:rPr lang="en-GB" altLang="en-US" dirty="0" smtClean="0"/>
              <a:t>Fragmentation transparency: programs should be able to operate in the same way over a database using different fragmentation schemes (e.g. vertical or horizontal fragmentation).</a:t>
            </a:r>
          </a:p>
          <a:p>
            <a:r>
              <a:rPr lang="en-GB" altLang="en-US" dirty="0" smtClean="0"/>
              <a:t>Language transparency: programs should be able to operate in the same way over databases that use different languages (e.g. SQL or OQL).                </a:t>
            </a:r>
          </a:p>
          <a:p>
            <a:endParaRPr lang="en-GB" alt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fontAlgn="auto" hangingPunct="1">
              <a:spcAft>
                <a:spcPts val="0"/>
              </a:spcAft>
              <a:defRPr/>
            </a:pPr>
            <a:r>
              <a:rPr lang="en-US" altLang="en-US" dirty="0" smtClean="0"/>
              <a:t>Distribution Transparency: Example</a:t>
            </a:r>
          </a:p>
        </p:txBody>
      </p:sp>
      <p:sp>
        <p:nvSpPr>
          <p:cNvPr id="9219" name="Rectangle 3"/>
          <p:cNvSpPr>
            <a:spLocks noGrp="1" noChangeArrowheads="1"/>
          </p:cNvSpPr>
          <p:nvPr>
            <p:ph idx="1"/>
          </p:nvPr>
        </p:nvSpPr>
        <p:spPr/>
        <p:txBody>
          <a:bodyPr rtlCol="0">
            <a:normAutofit fontScale="85000" lnSpcReduction="10000"/>
          </a:bodyPr>
          <a:lstStyle/>
          <a:p>
            <a:pPr eaLnBrk="1" fontAlgn="auto" hangingPunct="1">
              <a:lnSpc>
                <a:spcPct val="90000"/>
              </a:lnSpc>
              <a:spcAft>
                <a:spcPts val="0"/>
              </a:spcAft>
              <a:defRPr/>
            </a:pPr>
            <a:r>
              <a:rPr lang="en-US" altLang="en-US" sz="2400" smtClean="0"/>
              <a:t>A Simple Application:</a:t>
            </a:r>
          </a:p>
          <a:p>
            <a:pPr eaLnBrk="1" fontAlgn="auto" hangingPunct="1">
              <a:lnSpc>
                <a:spcPct val="90000"/>
              </a:lnSpc>
              <a:spcAft>
                <a:spcPts val="0"/>
              </a:spcAft>
              <a:buFontTx/>
              <a:buNone/>
              <a:defRPr/>
            </a:pPr>
            <a:r>
              <a:rPr lang="en-US" altLang="en-US" sz="2400" smtClean="0"/>
              <a:t>	</a:t>
            </a:r>
            <a:r>
              <a:rPr lang="en-US" altLang="en-US" sz="2000" smtClean="0">
                <a:solidFill>
                  <a:schemeClr val="accent2"/>
                </a:solidFill>
                <a:latin typeface="Times New Roman" pitchFamily="18" charset="0"/>
              </a:rPr>
              <a:t>Supplier(SNUM, Name, City) Dom(City) = {“London”, “Cardiff”}</a:t>
            </a:r>
          </a:p>
          <a:p>
            <a:pPr eaLnBrk="1" fontAlgn="auto" hangingPunct="1">
              <a:lnSpc>
                <a:spcPct val="90000"/>
              </a:lnSpc>
              <a:spcAft>
                <a:spcPts val="0"/>
              </a:spcAft>
              <a:defRPr/>
            </a:pPr>
            <a:r>
              <a:rPr lang="en-US" altLang="en-US" sz="2400" smtClean="0"/>
              <a:t>Horizontally fragmented into:</a:t>
            </a:r>
            <a:br>
              <a:rPr lang="en-US" altLang="en-US" sz="2400" smtClean="0"/>
            </a:br>
            <a:r>
              <a:rPr lang="en-US" altLang="en-US" sz="2400" smtClean="0"/>
              <a:t>	</a:t>
            </a:r>
            <a:r>
              <a:rPr lang="en-US" altLang="en-US" sz="2400" smtClean="0">
                <a:solidFill>
                  <a:schemeClr val="accent2"/>
                </a:solidFill>
                <a:latin typeface="Times New Roman" pitchFamily="18" charset="0"/>
              </a:rPr>
              <a:t>Supplier</a:t>
            </a:r>
            <a:r>
              <a:rPr lang="en-US" altLang="en-US" sz="2400" baseline="-34000" smtClean="0">
                <a:solidFill>
                  <a:schemeClr val="accent2"/>
                </a:solidFill>
                <a:latin typeface="Times New Roman" pitchFamily="18" charset="0"/>
              </a:rPr>
              <a:t>1</a:t>
            </a:r>
            <a:r>
              <a:rPr lang="en-US" altLang="en-US" sz="2400" smtClean="0">
                <a:solidFill>
                  <a:schemeClr val="accent2"/>
                </a:solidFill>
                <a:latin typeface="Times New Roman" pitchFamily="18" charset="0"/>
              </a:rPr>
              <a:t> = </a:t>
            </a:r>
            <a:r>
              <a:rPr lang="en-US" altLang="en-US" sz="2400" smtClean="0">
                <a:solidFill>
                  <a:schemeClr val="accent2"/>
                </a:solidFill>
                <a:latin typeface="Times New Roman" pitchFamily="18" charset="0"/>
                <a:sym typeface="Symbol" pitchFamily="18" charset="2"/>
              </a:rPr>
              <a:t> </a:t>
            </a:r>
            <a:r>
              <a:rPr lang="en-US" altLang="en-US" sz="2400" baseline="-34000" smtClean="0">
                <a:solidFill>
                  <a:schemeClr val="accent2"/>
                </a:solidFill>
                <a:latin typeface="Times New Roman" pitchFamily="18" charset="0"/>
                <a:sym typeface="Symbol" pitchFamily="18" charset="2"/>
              </a:rPr>
              <a:t>City = “London”</a:t>
            </a:r>
            <a:r>
              <a:rPr lang="en-US" altLang="en-US" sz="2400" smtClean="0">
                <a:solidFill>
                  <a:schemeClr val="accent2"/>
                </a:solidFill>
                <a:latin typeface="Times New Roman" pitchFamily="18" charset="0"/>
                <a:sym typeface="Symbol" pitchFamily="18" charset="2"/>
              </a:rPr>
              <a:t> Supplier</a:t>
            </a:r>
            <a:br>
              <a:rPr lang="en-US" altLang="en-US" sz="2400" smtClean="0">
                <a:solidFill>
                  <a:schemeClr val="accent2"/>
                </a:solidFill>
                <a:latin typeface="Times New Roman" pitchFamily="18" charset="0"/>
                <a:sym typeface="Symbol" pitchFamily="18" charset="2"/>
              </a:rPr>
            </a:br>
            <a:r>
              <a:rPr lang="en-US" altLang="en-US" sz="2400" smtClean="0">
                <a:solidFill>
                  <a:schemeClr val="accent2"/>
                </a:solidFill>
                <a:latin typeface="Times New Roman" pitchFamily="18" charset="0"/>
                <a:sym typeface="Symbol" pitchFamily="18" charset="2"/>
              </a:rPr>
              <a:t>	Supplier</a:t>
            </a:r>
            <a:r>
              <a:rPr lang="en-US" altLang="en-US" sz="2400" baseline="-34000" smtClean="0">
                <a:solidFill>
                  <a:schemeClr val="accent2"/>
                </a:solidFill>
                <a:latin typeface="Times New Roman" pitchFamily="18" charset="0"/>
                <a:sym typeface="Symbol" pitchFamily="18" charset="2"/>
              </a:rPr>
              <a:t>2</a:t>
            </a:r>
            <a:r>
              <a:rPr lang="en-US" altLang="en-US" sz="2400" smtClean="0">
                <a:solidFill>
                  <a:schemeClr val="accent2"/>
                </a:solidFill>
                <a:latin typeface="Times New Roman" pitchFamily="18" charset="0"/>
                <a:sym typeface="Symbol" pitchFamily="18" charset="2"/>
              </a:rPr>
              <a:t> =  </a:t>
            </a:r>
            <a:r>
              <a:rPr lang="en-US" altLang="en-US" sz="2400" baseline="-34000" smtClean="0">
                <a:solidFill>
                  <a:schemeClr val="accent2"/>
                </a:solidFill>
                <a:latin typeface="Times New Roman" pitchFamily="18" charset="0"/>
                <a:sym typeface="Symbol" pitchFamily="18" charset="2"/>
              </a:rPr>
              <a:t>City = “Cardiff”</a:t>
            </a:r>
            <a:r>
              <a:rPr lang="en-US" altLang="en-US" sz="2400" smtClean="0">
                <a:solidFill>
                  <a:schemeClr val="accent2"/>
                </a:solidFill>
                <a:latin typeface="Times New Roman" pitchFamily="18" charset="0"/>
                <a:sym typeface="Symbol" pitchFamily="18" charset="2"/>
              </a:rPr>
              <a:t> Supplier</a:t>
            </a:r>
          </a:p>
          <a:p>
            <a:pPr eaLnBrk="1" fontAlgn="auto" hangingPunct="1">
              <a:lnSpc>
                <a:spcPct val="90000"/>
              </a:lnSpc>
              <a:spcAft>
                <a:spcPct val="20000"/>
              </a:spcAft>
              <a:defRPr/>
            </a:pPr>
            <a:r>
              <a:rPr lang="en-US" altLang="en-US" sz="2400" smtClean="0">
                <a:sym typeface="Symbol" pitchFamily="18" charset="2"/>
              </a:rPr>
              <a:t>Application:</a:t>
            </a:r>
          </a:p>
          <a:p>
            <a:pPr marL="173736" lvl="1" indent="-173736" eaLnBrk="1" fontAlgn="auto" hangingPunct="1">
              <a:lnSpc>
                <a:spcPct val="90000"/>
              </a:lnSpc>
              <a:spcAft>
                <a:spcPct val="20000"/>
              </a:spcAft>
              <a:defRPr/>
            </a:pPr>
            <a:r>
              <a:rPr lang="en-US" altLang="en-US" sz="2400" smtClean="0">
                <a:sym typeface="Symbol" pitchFamily="18" charset="2"/>
              </a:rPr>
              <a:t>Read the supplier number from the terminal and return the name of the supplier with that number</a:t>
            </a:r>
          </a:p>
          <a:p>
            <a:pPr eaLnBrk="1" fontAlgn="auto" hangingPunct="1">
              <a:lnSpc>
                <a:spcPct val="90000"/>
              </a:lnSpc>
              <a:spcAft>
                <a:spcPct val="20000"/>
              </a:spcAft>
              <a:defRPr/>
            </a:pPr>
            <a:r>
              <a:rPr lang="en-US" altLang="en-US" sz="2400" smtClean="0">
                <a:sym typeface="Symbol" pitchFamily="18" charset="2"/>
              </a:rPr>
              <a:t>Parameters to SQL queries are prefixed with “$”</a:t>
            </a:r>
          </a:p>
          <a:p>
            <a:pPr eaLnBrk="1" fontAlgn="auto" hangingPunct="1">
              <a:lnSpc>
                <a:spcPct val="90000"/>
              </a:lnSpc>
              <a:spcAft>
                <a:spcPct val="20000"/>
              </a:spcAft>
              <a:defRPr/>
            </a:pPr>
            <a:r>
              <a:rPr lang="en-US" altLang="en-US" sz="2400" smtClean="0">
                <a:sym typeface="Symbol" pitchFamily="18" charset="2"/>
              </a:rPr>
              <a:t>Control variables from DDBMS are prefixed with “#”</a:t>
            </a:r>
            <a:endParaRPr lang="en-US" altLang="en-US" sz="240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pPr eaLnBrk="1" fontAlgn="auto" hangingPunct="1">
              <a:spcAft>
                <a:spcPts val="0"/>
              </a:spcAft>
              <a:defRPr/>
            </a:pPr>
            <a:r>
              <a:rPr lang="en-US" altLang="en-US" sz="4000" smtClean="0"/>
              <a:t>Level 1: Fragmentation Transparency</a:t>
            </a:r>
          </a:p>
        </p:txBody>
      </p:sp>
      <p:sp>
        <p:nvSpPr>
          <p:cNvPr id="10243" name="Rectangle 3"/>
          <p:cNvSpPr>
            <a:spLocks noGrp="1" noChangeArrowheads="1"/>
          </p:cNvSpPr>
          <p:nvPr>
            <p:ph idx="1"/>
          </p:nvPr>
        </p:nvSpPr>
        <p:spPr>
          <a:xfrm>
            <a:off x="457200" y="3687763"/>
            <a:ext cx="3527425" cy="2438400"/>
          </a:xfrm>
        </p:spPr>
        <p:txBody>
          <a:bodyPr rtlCol="0">
            <a:normAutofit lnSpcReduction="10000"/>
          </a:bodyPr>
          <a:lstStyle/>
          <a:p>
            <a:pPr eaLnBrk="1" fontAlgn="auto" hangingPunct="1">
              <a:lnSpc>
                <a:spcPct val="90000"/>
              </a:lnSpc>
              <a:spcAft>
                <a:spcPts val="0"/>
              </a:spcAft>
              <a:buFontTx/>
              <a:buNone/>
              <a:defRPr/>
            </a:pPr>
            <a:r>
              <a:rPr lang="en-US" altLang="en-US" sz="2400" dirty="0" smtClean="0">
                <a:solidFill>
                  <a:schemeClr val="accent2"/>
                </a:solidFill>
                <a:latin typeface="Times New Roman" pitchFamily="18" charset="0"/>
              </a:rPr>
              <a:t>Read(terminal, $</a:t>
            </a:r>
            <a:r>
              <a:rPr lang="en-US" altLang="en-US" sz="2400" dirty="0" err="1" smtClean="0">
                <a:solidFill>
                  <a:schemeClr val="accent2"/>
                </a:solidFill>
                <a:latin typeface="Times New Roman" pitchFamily="18" charset="0"/>
              </a:rPr>
              <a:t>Snum</a:t>
            </a:r>
            <a:r>
              <a:rPr lang="en-US" altLang="en-US" sz="2400" dirty="0" smtClean="0">
                <a:solidFill>
                  <a:schemeClr val="accent2"/>
                </a:solidFill>
                <a:latin typeface="Times New Roman" pitchFamily="18" charset="0"/>
              </a:rPr>
              <a:t>);</a:t>
            </a:r>
          </a:p>
          <a:p>
            <a:pPr eaLnBrk="1" fontAlgn="auto" hangingPunct="1">
              <a:lnSpc>
                <a:spcPct val="90000"/>
              </a:lnSpc>
              <a:spcAft>
                <a:spcPts val="0"/>
              </a:spcAft>
              <a:buFontTx/>
              <a:buNone/>
              <a:defRPr/>
            </a:pPr>
            <a:r>
              <a:rPr lang="en-US" altLang="en-US" sz="2400" dirty="0" smtClean="0">
                <a:solidFill>
                  <a:schemeClr val="accent2"/>
                </a:solidFill>
                <a:latin typeface="Times New Roman" pitchFamily="18" charset="0"/>
              </a:rPr>
              <a:t>	Select Name into $Name</a:t>
            </a:r>
          </a:p>
          <a:p>
            <a:pPr eaLnBrk="1" fontAlgn="auto" hangingPunct="1">
              <a:lnSpc>
                <a:spcPct val="90000"/>
              </a:lnSpc>
              <a:spcAft>
                <a:spcPts val="0"/>
              </a:spcAft>
              <a:buFontTx/>
              <a:buNone/>
              <a:defRPr/>
            </a:pPr>
            <a:r>
              <a:rPr lang="en-US" altLang="en-US" sz="2400" dirty="0" smtClean="0">
                <a:solidFill>
                  <a:schemeClr val="accent2"/>
                </a:solidFill>
                <a:latin typeface="Times New Roman" pitchFamily="18" charset="0"/>
              </a:rPr>
              <a:t>	From Supplier</a:t>
            </a:r>
          </a:p>
          <a:p>
            <a:pPr eaLnBrk="1" fontAlgn="auto" hangingPunct="1">
              <a:lnSpc>
                <a:spcPct val="90000"/>
              </a:lnSpc>
              <a:spcAft>
                <a:spcPts val="0"/>
              </a:spcAft>
              <a:buFontTx/>
              <a:buNone/>
              <a:defRPr/>
            </a:pPr>
            <a:r>
              <a:rPr lang="en-US" altLang="en-US" sz="2400" dirty="0" smtClean="0">
                <a:solidFill>
                  <a:schemeClr val="accent2"/>
                </a:solidFill>
                <a:latin typeface="Times New Roman" pitchFamily="18" charset="0"/>
              </a:rPr>
              <a:t>	Where </a:t>
            </a:r>
            <a:r>
              <a:rPr lang="en-US" altLang="en-US" sz="2400" dirty="0" err="1" smtClean="0">
                <a:solidFill>
                  <a:schemeClr val="accent2"/>
                </a:solidFill>
                <a:latin typeface="Times New Roman" pitchFamily="18" charset="0"/>
              </a:rPr>
              <a:t>Snum</a:t>
            </a:r>
            <a:r>
              <a:rPr lang="en-US" altLang="en-US" sz="2400" dirty="0" smtClean="0">
                <a:solidFill>
                  <a:schemeClr val="accent2"/>
                </a:solidFill>
                <a:latin typeface="Times New Roman" pitchFamily="18" charset="0"/>
              </a:rPr>
              <a:t> = $</a:t>
            </a:r>
            <a:r>
              <a:rPr lang="en-US" altLang="en-US" sz="2400" dirty="0" err="1" smtClean="0">
                <a:solidFill>
                  <a:schemeClr val="accent2"/>
                </a:solidFill>
                <a:latin typeface="Times New Roman" pitchFamily="18" charset="0"/>
              </a:rPr>
              <a:t>Snum</a:t>
            </a:r>
            <a:r>
              <a:rPr lang="en-US" altLang="en-US" sz="2400" dirty="0" smtClean="0">
                <a:solidFill>
                  <a:schemeClr val="accent2"/>
                </a:solidFill>
                <a:latin typeface="Times New Roman" pitchFamily="18" charset="0"/>
              </a:rPr>
              <a:t>;</a:t>
            </a:r>
          </a:p>
          <a:p>
            <a:pPr eaLnBrk="1" fontAlgn="auto" hangingPunct="1">
              <a:lnSpc>
                <a:spcPct val="90000"/>
              </a:lnSpc>
              <a:spcAft>
                <a:spcPts val="0"/>
              </a:spcAft>
              <a:buFontTx/>
              <a:buNone/>
              <a:defRPr/>
            </a:pPr>
            <a:r>
              <a:rPr lang="en-US" altLang="en-US" sz="2400" dirty="0" smtClean="0">
                <a:solidFill>
                  <a:schemeClr val="accent2"/>
                </a:solidFill>
                <a:latin typeface="Times New Roman" pitchFamily="18" charset="0"/>
              </a:rPr>
              <a:t>Write(terminal, $Name</a:t>
            </a:r>
            <a:r>
              <a:rPr lang="en-US" altLang="en-US" sz="2600" dirty="0" smtClean="0">
                <a:solidFill>
                  <a:schemeClr val="accent2"/>
                </a:solidFill>
                <a:latin typeface="Times New Roman" pitchFamily="18" charset="0"/>
              </a:rPr>
              <a:t>);</a:t>
            </a:r>
          </a:p>
        </p:txBody>
      </p:sp>
      <p:grpSp>
        <p:nvGrpSpPr>
          <p:cNvPr id="19460" name="Group 4"/>
          <p:cNvGrpSpPr>
            <a:grpSpLocks/>
          </p:cNvGrpSpPr>
          <p:nvPr/>
        </p:nvGrpSpPr>
        <p:grpSpPr bwMode="auto">
          <a:xfrm>
            <a:off x="1143000" y="1828800"/>
            <a:ext cx="7008813" cy="1905000"/>
            <a:chOff x="384" y="480"/>
            <a:chExt cx="5248" cy="1536"/>
          </a:xfrm>
        </p:grpSpPr>
        <p:grpSp>
          <p:nvGrpSpPr>
            <p:cNvPr id="19462" name="Group 5"/>
            <p:cNvGrpSpPr>
              <a:grpSpLocks/>
            </p:cNvGrpSpPr>
            <p:nvPr/>
          </p:nvGrpSpPr>
          <p:grpSpPr bwMode="auto">
            <a:xfrm>
              <a:off x="3936" y="480"/>
              <a:ext cx="1696" cy="1520"/>
              <a:chOff x="3936" y="480"/>
              <a:chExt cx="1696" cy="1520"/>
            </a:xfrm>
          </p:grpSpPr>
          <p:grpSp>
            <p:nvGrpSpPr>
              <p:cNvPr id="19474" name="Group 6"/>
              <p:cNvGrpSpPr>
                <a:grpSpLocks/>
              </p:cNvGrpSpPr>
              <p:nvPr/>
            </p:nvGrpSpPr>
            <p:grpSpPr bwMode="auto">
              <a:xfrm>
                <a:off x="4080" y="480"/>
                <a:ext cx="1008" cy="464"/>
                <a:chOff x="4656" y="624"/>
                <a:chExt cx="1008" cy="464"/>
              </a:xfrm>
            </p:grpSpPr>
            <p:grpSp>
              <p:nvGrpSpPr>
                <p:cNvPr id="19494" name="Group 7"/>
                <p:cNvGrpSpPr>
                  <a:grpSpLocks/>
                </p:cNvGrpSpPr>
                <p:nvPr/>
              </p:nvGrpSpPr>
              <p:grpSpPr bwMode="auto">
                <a:xfrm>
                  <a:off x="4656" y="624"/>
                  <a:ext cx="1008" cy="384"/>
                  <a:chOff x="4656" y="624"/>
                  <a:chExt cx="1008" cy="528"/>
                </a:xfrm>
              </p:grpSpPr>
              <p:sp>
                <p:nvSpPr>
                  <p:cNvPr id="19496" name="Oval 8"/>
                  <p:cNvSpPr>
                    <a:spLocks noChangeArrowheads="1"/>
                  </p:cNvSpPr>
                  <p:nvPr/>
                </p:nvSpPr>
                <p:spPr bwMode="auto">
                  <a:xfrm>
                    <a:off x="4656" y="624"/>
                    <a:ext cx="1008" cy="24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0"/>
                      </a:spcBef>
                      <a:buFontTx/>
                      <a:buNone/>
                    </a:pPr>
                    <a:endParaRPr lang="en-US" altLang="en-US" sz="1800" b="0">
                      <a:latin typeface="Arial" panose="020B0604020202020204" pitchFamily="34" charset="0"/>
                    </a:endParaRPr>
                  </a:p>
                </p:txBody>
              </p:sp>
              <p:sp>
                <p:nvSpPr>
                  <p:cNvPr id="19497" name="Line 9"/>
                  <p:cNvSpPr>
                    <a:spLocks noChangeShapeType="1"/>
                  </p:cNvSpPr>
                  <p:nvPr/>
                </p:nvSpPr>
                <p:spPr bwMode="auto">
                  <a:xfrm>
                    <a:off x="4656" y="768"/>
                    <a:ext cx="0" cy="38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9498" name="Line 10"/>
                  <p:cNvSpPr>
                    <a:spLocks noChangeShapeType="1"/>
                  </p:cNvSpPr>
                  <p:nvPr/>
                </p:nvSpPr>
                <p:spPr bwMode="auto">
                  <a:xfrm>
                    <a:off x="5664" y="768"/>
                    <a:ext cx="0" cy="38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9499" name="Line 11"/>
                  <p:cNvSpPr>
                    <a:spLocks noChangeShapeType="1"/>
                  </p:cNvSpPr>
                  <p:nvPr/>
                </p:nvSpPr>
                <p:spPr bwMode="auto">
                  <a:xfrm>
                    <a:off x="4656" y="1152"/>
                    <a:ext cx="100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19495" name="Text Box 12"/>
                <p:cNvSpPr txBox="1">
                  <a:spLocks noChangeArrowheads="1"/>
                </p:cNvSpPr>
                <p:nvPr/>
              </p:nvSpPr>
              <p:spPr bwMode="auto">
                <a:xfrm>
                  <a:off x="4800" y="768"/>
                  <a:ext cx="856"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r>
                    <a:rPr lang="en-US" altLang="en-US" sz="2000">
                      <a:latin typeface="Garamond" panose="02020404030301010803" pitchFamily="18" charset="0"/>
                    </a:rPr>
                    <a:t>Supplier</a:t>
                  </a:r>
                  <a:r>
                    <a:rPr lang="en-US" altLang="en-US" sz="2000" baseline="-25000">
                      <a:latin typeface="Garamond" panose="02020404030301010803" pitchFamily="18" charset="0"/>
                    </a:rPr>
                    <a:t>1</a:t>
                  </a:r>
                </a:p>
              </p:txBody>
            </p:sp>
          </p:grpSp>
          <p:grpSp>
            <p:nvGrpSpPr>
              <p:cNvPr id="19475" name="Group 13"/>
              <p:cNvGrpSpPr>
                <a:grpSpLocks/>
              </p:cNvGrpSpPr>
              <p:nvPr/>
            </p:nvGrpSpPr>
            <p:grpSpPr bwMode="auto">
              <a:xfrm>
                <a:off x="4080" y="1536"/>
                <a:ext cx="1009" cy="464"/>
                <a:chOff x="4656" y="624"/>
                <a:chExt cx="1009" cy="464"/>
              </a:xfrm>
            </p:grpSpPr>
            <p:grpSp>
              <p:nvGrpSpPr>
                <p:cNvPr id="19488" name="Group 14"/>
                <p:cNvGrpSpPr>
                  <a:grpSpLocks/>
                </p:cNvGrpSpPr>
                <p:nvPr/>
              </p:nvGrpSpPr>
              <p:grpSpPr bwMode="auto">
                <a:xfrm>
                  <a:off x="4656" y="624"/>
                  <a:ext cx="1008" cy="384"/>
                  <a:chOff x="4656" y="624"/>
                  <a:chExt cx="1008" cy="528"/>
                </a:xfrm>
              </p:grpSpPr>
              <p:sp>
                <p:nvSpPr>
                  <p:cNvPr id="19490" name="Oval 15"/>
                  <p:cNvSpPr>
                    <a:spLocks noChangeArrowheads="1"/>
                  </p:cNvSpPr>
                  <p:nvPr/>
                </p:nvSpPr>
                <p:spPr bwMode="auto">
                  <a:xfrm>
                    <a:off x="4656" y="624"/>
                    <a:ext cx="1008" cy="24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0"/>
                      </a:spcBef>
                      <a:buFontTx/>
                      <a:buNone/>
                    </a:pPr>
                    <a:endParaRPr lang="en-US" altLang="en-US" sz="1800" b="0">
                      <a:latin typeface="Arial" panose="020B0604020202020204" pitchFamily="34" charset="0"/>
                    </a:endParaRPr>
                  </a:p>
                </p:txBody>
              </p:sp>
              <p:sp>
                <p:nvSpPr>
                  <p:cNvPr id="19491" name="Line 16"/>
                  <p:cNvSpPr>
                    <a:spLocks noChangeShapeType="1"/>
                  </p:cNvSpPr>
                  <p:nvPr/>
                </p:nvSpPr>
                <p:spPr bwMode="auto">
                  <a:xfrm>
                    <a:off x="4656" y="768"/>
                    <a:ext cx="0" cy="38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9492" name="Line 17"/>
                  <p:cNvSpPr>
                    <a:spLocks noChangeShapeType="1"/>
                  </p:cNvSpPr>
                  <p:nvPr/>
                </p:nvSpPr>
                <p:spPr bwMode="auto">
                  <a:xfrm>
                    <a:off x="5664" y="768"/>
                    <a:ext cx="0" cy="38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9493" name="Line 18"/>
                  <p:cNvSpPr>
                    <a:spLocks noChangeShapeType="1"/>
                  </p:cNvSpPr>
                  <p:nvPr/>
                </p:nvSpPr>
                <p:spPr bwMode="auto">
                  <a:xfrm>
                    <a:off x="4656" y="1152"/>
                    <a:ext cx="100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19489" name="Text Box 19"/>
                <p:cNvSpPr txBox="1">
                  <a:spLocks noChangeArrowheads="1"/>
                </p:cNvSpPr>
                <p:nvPr/>
              </p:nvSpPr>
              <p:spPr bwMode="auto">
                <a:xfrm>
                  <a:off x="4800" y="768"/>
                  <a:ext cx="865"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r>
                    <a:rPr lang="en-US" altLang="en-US" sz="2000">
                      <a:latin typeface="Garamond" panose="02020404030301010803" pitchFamily="18" charset="0"/>
                    </a:rPr>
                    <a:t>Supplier</a:t>
                  </a:r>
                  <a:r>
                    <a:rPr lang="en-US" altLang="en-US" sz="2000" baseline="-25000">
                      <a:latin typeface="Garamond" panose="02020404030301010803" pitchFamily="18" charset="0"/>
                    </a:rPr>
                    <a:t>2</a:t>
                  </a:r>
                </a:p>
              </p:txBody>
            </p:sp>
          </p:grpSp>
          <p:grpSp>
            <p:nvGrpSpPr>
              <p:cNvPr id="19476" name="Group 20"/>
              <p:cNvGrpSpPr>
                <a:grpSpLocks/>
              </p:cNvGrpSpPr>
              <p:nvPr/>
            </p:nvGrpSpPr>
            <p:grpSpPr bwMode="auto">
              <a:xfrm>
                <a:off x="4080" y="1008"/>
                <a:ext cx="1009" cy="464"/>
                <a:chOff x="4656" y="624"/>
                <a:chExt cx="1009" cy="464"/>
              </a:xfrm>
            </p:grpSpPr>
            <p:grpSp>
              <p:nvGrpSpPr>
                <p:cNvPr id="19482" name="Group 21"/>
                <p:cNvGrpSpPr>
                  <a:grpSpLocks/>
                </p:cNvGrpSpPr>
                <p:nvPr/>
              </p:nvGrpSpPr>
              <p:grpSpPr bwMode="auto">
                <a:xfrm>
                  <a:off x="4656" y="624"/>
                  <a:ext cx="1008" cy="384"/>
                  <a:chOff x="4656" y="624"/>
                  <a:chExt cx="1008" cy="528"/>
                </a:xfrm>
              </p:grpSpPr>
              <p:sp>
                <p:nvSpPr>
                  <p:cNvPr id="19484" name="Oval 22"/>
                  <p:cNvSpPr>
                    <a:spLocks noChangeArrowheads="1"/>
                  </p:cNvSpPr>
                  <p:nvPr/>
                </p:nvSpPr>
                <p:spPr bwMode="auto">
                  <a:xfrm>
                    <a:off x="4656" y="624"/>
                    <a:ext cx="1008" cy="24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0"/>
                      </a:spcBef>
                      <a:buFontTx/>
                      <a:buNone/>
                    </a:pPr>
                    <a:endParaRPr lang="en-US" altLang="en-US" sz="1800" b="0">
                      <a:latin typeface="Arial" panose="020B0604020202020204" pitchFamily="34" charset="0"/>
                    </a:endParaRPr>
                  </a:p>
                </p:txBody>
              </p:sp>
              <p:sp>
                <p:nvSpPr>
                  <p:cNvPr id="19485" name="Line 23"/>
                  <p:cNvSpPr>
                    <a:spLocks noChangeShapeType="1"/>
                  </p:cNvSpPr>
                  <p:nvPr/>
                </p:nvSpPr>
                <p:spPr bwMode="auto">
                  <a:xfrm>
                    <a:off x="4656" y="768"/>
                    <a:ext cx="0" cy="38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9486" name="Line 24"/>
                  <p:cNvSpPr>
                    <a:spLocks noChangeShapeType="1"/>
                  </p:cNvSpPr>
                  <p:nvPr/>
                </p:nvSpPr>
                <p:spPr bwMode="auto">
                  <a:xfrm>
                    <a:off x="5664" y="768"/>
                    <a:ext cx="0" cy="38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9487" name="Line 25"/>
                  <p:cNvSpPr>
                    <a:spLocks noChangeShapeType="1"/>
                  </p:cNvSpPr>
                  <p:nvPr/>
                </p:nvSpPr>
                <p:spPr bwMode="auto">
                  <a:xfrm>
                    <a:off x="4656" y="1152"/>
                    <a:ext cx="100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19483" name="Text Box 26"/>
                <p:cNvSpPr txBox="1">
                  <a:spLocks noChangeArrowheads="1"/>
                </p:cNvSpPr>
                <p:nvPr/>
              </p:nvSpPr>
              <p:spPr bwMode="auto">
                <a:xfrm>
                  <a:off x="4800" y="768"/>
                  <a:ext cx="865"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r>
                    <a:rPr lang="en-US" altLang="en-US" sz="2000">
                      <a:latin typeface="Garamond" panose="02020404030301010803" pitchFamily="18" charset="0"/>
                    </a:rPr>
                    <a:t>Supplier</a:t>
                  </a:r>
                  <a:r>
                    <a:rPr lang="en-US" altLang="en-US" sz="2000" baseline="-25000">
                      <a:latin typeface="Garamond" panose="02020404030301010803" pitchFamily="18" charset="0"/>
                    </a:rPr>
                    <a:t>2</a:t>
                  </a:r>
                </a:p>
              </p:txBody>
            </p:sp>
          </p:grpSp>
          <p:sp>
            <p:nvSpPr>
              <p:cNvPr id="19477" name="Text Box 27"/>
              <p:cNvSpPr txBox="1">
                <a:spLocks noChangeArrowheads="1"/>
              </p:cNvSpPr>
              <p:nvPr/>
            </p:nvSpPr>
            <p:spPr bwMode="auto">
              <a:xfrm>
                <a:off x="5126" y="544"/>
                <a:ext cx="486"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r>
                  <a:rPr lang="en-US" altLang="en-US" sz="2000">
                    <a:latin typeface="Garamond" panose="02020404030301010803" pitchFamily="18" charset="0"/>
                  </a:rPr>
                  <a:t>Site</a:t>
                </a:r>
                <a:r>
                  <a:rPr lang="en-US" altLang="en-US" sz="2000" baseline="-25000">
                    <a:latin typeface="Garamond" panose="02020404030301010803" pitchFamily="18" charset="0"/>
                  </a:rPr>
                  <a:t>1</a:t>
                </a:r>
              </a:p>
            </p:txBody>
          </p:sp>
          <p:sp>
            <p:nvSpPr>
              <p:cNvPr id="19478" name="Text Box 28"/>
              <p:cNvSpPr txBox="1">
                <a:spLocks noChangeArrowheads="1"/>
              </p:cNvSpPr>
              <p:nvPr/>
            </p:nvSpPr>
            <p:spPr bwMode="auto">
              <a:xfrm>
                <a:off x="5136" y="1104"/>
                <a:ext cx="496"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r>
                  <a:rPr lang="en-US" altLang="en-US" sz="2000">
                    <a:latin typeface="Garamond" panose="02020404030301010803" pitchFamily="18" charset="0"/>
                  </a:rPr>
                  <a:t>Site</a:t>
                </a:r>
                <a:r>
                  <a:rPr lang="en-US" altLang="en-US" sz="2000" baseline="-25000">
                    <a:latin typeface="Garamond" panose="02020404030301010803" pitchFamily="18" charset="0"/>
                  </a:rPr>
                  <a:t>2</a:t>
                </a:r>
              </a:p>
            </p:txBody>
          </p:sp>
          <p:sp>
            <p:nvSpPr>
              <p:cNvPr id="19479" name="Text Box 29"/>
              <p:cNvSpPr txBox="1">
                <a:spLocks noChangeArrowheads="1"/>
              </p:cNvSpPr>
              <p:nvPr/>
            </p:nvSpPr>
            <p:spPr bwMode="auto">
              <a:xfrm>
                <a:off x="5125" y="1632"/>
                <a:ext cx="496"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r>
                  <a:rPr lang="en-US" altLang="en-US" sz="2000">
                    <a:latin typeface="Garamond" panose="02020404030301010803" pitchFamily="18" charset="0"/>
                  </a:rPr>
                  <a:t>Site</a:t>
                </a:r>
                <a:r>
                  <a:rPr lang="en-US" altLang="en-US" sz="2000" baseline="-25000">
                    <a:latin typeface="Garamond" panose="02020404030301010803" pitchFamily="18" charset="0"/>
                  </a:rPr>
                  <a:t>3</a:t>
                </a:r>
              </a:p>
            </p:txBody>
          </p:sp>
          <p:sp>
            <p:nvSpPr>
              <p:cNvPr id="19480" name="Line 30"/>
              <p:cNvSpPr>
                <a:spLocks noChangeShapeType="1"/>
              </p:cNvSpPr>
              <p:nvPr/>
            </p:nvSpPr>
            <p:spPr bwMode="auto">
              <a:xfrm>
                <a:off x="3936" y="912"/>
                <a:ext cx="158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9481" name="Line 31"/>
              <p:cNvSpPr>
                <a:spLocks noChangeShapeType="1"/>
              </p:cNvSpPr>
              <p:nvPr/>
            </p:nvSpPr>
            <p:spPr bwMode="auto">
              <a:xfrm>
                <a:off x="3936" y="1488"/>
                <a:ext cx="158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19463" name="Rectangle 32"/>
            <p:cNvSpPr>
              <a:spLocks noChangeArrowheads="1"/>
            </p:cNvSpPr>
            <p:nvPr/>
          </p:nvSpPr>
          <p:spPr bwMode="auto">
            <a:xfrm>
              <a:off x="2640" y="528"/>
              <a:ext cx="864" cy="14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0"/>
                </a:spcBef>
                <a:buFontTx/>
                <a:buNone/>
              </a:pPr>
              <a:endParaRPr lang="en-US" altLang="en-US" sz="1800" b="0">
                <a:latin typeface="Arial" panose="020B0604020202020204" pitchFamily="34" charset="0"/>
              </a:endParaRPr>
            </a:p>
          </p:txBody>
        </p:sp>
        <p:sp>
          <p:nvSpPr>
            <p:cNvPr id="19464" name="Text Box 33"/>
            <p:cNvSpPr txBox="1">
              <a:spLocks noChangeArrowheads="1"/>
            </p:cNvSpPr>
            <p:nvPr/>
          </p:nvSpPr>
          <p:spPr bwMode="auto">
            <a:xfrm>
              <a:off x="2638" y="518"/>
              <a:ext cx="835"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r>
                <a:rPr lang="en-US" altLang="en-US" sz="2000">
                  <a:latin typeface="Garamond" panose="02020404030301010803" pitchFamily="18" charset="0"/>
                </a:rPr>
                <a:t>DDBMS</a:t>
              </a:r>
              <a:endParaRPr lang="en-US" altLang="en-US" sz="2000" baseline="-25000">
                <a:latin typeface="Garamond" panose="02020404030301010803" pitchFamily="18" charset="0"/>
              </a:endParaRPr>
            </a:p>
          </p:txBody>
        </p:sp>
        <p:grpSp>
          <p:nvGrpSpPr>
            <p:cNvPr id="19465" name="Group 34"/>
            <p:cNvGrpSpPr>
              <a:grpSpLocks/>
            </p:cNvGrpSpPr>
            <p:nvPr/>
          </p:nvGrpSpPr>
          <p:grpSpPr bwMode="auto">
            <a:xfrm>
              <a:off x="384" y="1104"/>
              <a:ext cx="2256" cy="566"/>
              <a:chOff x="384" y="1104"/>
              <a:chExt cx="2256" cy="566"/>
            </a:xfrm>
          </p:grpSpPr>
          <p:sp>
            <p:nvSpPr>
              <p:cNvPr id="19472" name="Text Box 35"/>
              <p:cNvSpPr txBox="1">
                <a:spLocks noChangeArrowheads="1"/>
              </p:cNvSpPr>
              <p:nvPr/>
            </p:nvSpPr>
            <p:spPr bwMode="auto">
              <a:xfrm>
                <a:off x="384" y="1104"/>
                <a:ext cx="956" cy="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r>
                  <a:rPr lang="en-US" altLang="en-US" sz="2000" dirty="0">
                    <a:latin typeface="Garamond" panose="02020404030301010803" pitchFamily="18" charset="0"/>
                  </a:rPr>
                  <a:t>Database</a:t>
                </a:r>
              </a:p>
              <a:p>
                <a:pPr>
                  <a:spcBef>
                    <a:spcPct val="0"/>
                  </a:spcBef>
                  <a:buFontTx/>
                  <a:buNone/>
                </a:pPr>
                <a:r>
                  <a:rPr lang="en-US" altLang="en-US" sz="2000" dirty="0">
                    <a:latin typeface="Garamond" panose="02020404030301010803" pitchFamily="18" charset="0"/>
                  </a:rPr>
                  <a:t>Operation</a:t>
                </a:r>
                <a:endParaRPr lang="en-US" altLang="en-US" sz="2000" baseline="-25000" dirty="0">
                  <a:latin typeface="Garamond" panose="02020404030301010803" pitchFamily="18" charset="0"/>
                </a:endParaRPr>
              </a:p>
            </p:txBody>
          </p:sp>
          <p:sp>
            <p:nvSpPr>
              <p:cNvPr id="19473" name="Line 36"/>
              <p:cNvSpPr>
                <a:spLocks noChangeShapeType="1"/>
              </p:cNvSpPr>
              <p:nvPr/>
            </p:nvSpPr>
            <p:spPr bwMode="auto">
              <a:xfrm>
                <a:off x="1340" y="1296"/>
                <a:ext cx="13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19466" name="Line 37"/>
            <p:cNvSpPr>
              <a:spLocks noChangeShapeType="1"/>
            </p:cNvSpPr>
            <p:nvPr/>
          </p:nvSpPr>
          <p:spPr bwMode="auto">
            <a:xfrm>
              <a:off x="3504" y="720"/>
              <a:ext cx="57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9467" name="Line 38"/>
            <p:cNvSpPr>
              <a:spLocks noChangeShapeType="1"/>
            </p:cNvSpPr>
            <p:nvPr/>
          </p:nvSpPr>
          <p:spPr bwMode="auto">
            <a:xfrm>
              <a:off x="3504" y="1296"/>
              <a:ext cx="57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9468" name="Line 39"/>
            <p:cNvSpPr>
              <a:spLocks noChangeShapeType="1"/>
            </p:cNvSpPr>
            <p:nvPr/>
          </p:nvSpPr>
          <p:spPr bwMode="auto">
            <a:xfrm>
              <a:off x="3504" y="1776"/>
              <a:ext cx="57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9469" name="Line 40"/>
            <p:cNvSpPr>
              <a:spLocks noChangeShapeType="1"/>
            </p:cNvSpPr>
            <p:nvPr/>
          </p:nvSpPr>
          <p:spPr bwMode="auto">
            <a:xfrm flipV="1">
              <a:off x="2640" y="720"/>
              <a:ext cx="864" cy="576"/>
            </a:xfrm>
            <a:prstGeom prst="line">
              <a:avLst/>
            </a:prstGeom>
            <a:noFill/>
            <a:ln w="5715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9470" name="Line 41"/>
            <p:cNvSpPr>
              <a:spLocks noChangeShapeType="1"/>
            </p:cNvSpPr>
            <p:nvPr/>
          </p:nvSpPr>
          <p:spPr bwMode="auto">
            <a:xfrm>
              <a:off x="2640" y="1296"/>
              <a:ext cx="864" cy="0"/>
            </a:xfrm>
            <a:prstGeom prst="line">
              <a:avLst/>
            </a:prstGeom>
            <a:noFill/>
            <a:ln w="5715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9471" name="Line 42"/>
            <p:cNvSpPr>
              <a:spLocks noChangeShapeType="1"/>
            </p:cNvSpPr>
            <p:nvPr/>
          </p:nvSpPr>
          <p:spPr bwMode="auto">
            <a:xfrm>
              <a:off x="2640" y="1296"/>
              <a:ext cx="864" cy="480"/>
            </a:xfrm>
            <a:prstGeom prst="line">
              <a:avLst/>
            </a:prstGeom>
            <a:noFill/>
            <a:ln w="5715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19461" name="Rectangle 43"/>
          <p:cNvSpPr>
            <a:spLocks noChangeArrowheads="1"/>
          </p:cNvSpPr>
          <p:nvPr/>
        </p:nvSpPr>
        <p:spPr bwMode="auto">
          <a:xfrm>
            <a:off x="4800600" y="4114800"/>
            <a:ext cx="4019550" cy="224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20000"/>
              </a:spcBef>
              <a:buFontTx/>
              <a:buNone/>
            </a:pPr>
            <a:r>
              <a:rPr lang="en-US" altLang="en-US" sz="2000" b="0">
                <a:latin typeface="Arial Narrow" panose="020B0606020202030204" pitchFamily="34" charset="0"/>
              </a:rPr>
              <a:t>The DDBMS interprets the</a:t>
            </a:r>
          </a:p>
          <a:p>
            <a:pPr eaLnBrk="1" hangingPunct="1">
              <a:spcBef>
                <a:spcPct val="20000"/>
              </a:spcBef>
              <a:buFontTx/>
              <a:buNone/>
            </a:pPr>
            <a:r>
              <a:rPr lang="en-US" altLang="en-US" sz="2000" b="0">
                <a:latin typeface="Arial Narrow" panose="020B0606020202030204" pitchFamily="34" charset="0"/>
              </a:rPr>
              <a:t>database operation by</a:t>
            </a:r>
          </a:p>
          <a:p>
            <a:pPr eaLnBrk="1" hangingPunct="1">
              <a:spcBef>
                <a:spcPct val="20000"/>
              </a:spcBef>
              <a:buFontTx/>
              <a:buNone/>
            </a:pPr>
            <a:r>
              <a:rPr lang="en-US" altLang="en-US" sz="2000" b="0">
                <a:latin typeface="Arial Narrow" panose="020B0606020202030204" pitchFamily="34" charset="0"/>
              </a:rPr>
              <a:t>accessing the databases at</a:t>
            </a:r>
          </a:p>
          <a:p>
            <a:pPr eaLnBrk="1" hangingPunct="1">
              <a:spcBef>
                <a:spcPct val="20000"/>
              </a:spcBef>
              <a:buFontTx/>
              <a:buNone/>
            </a:pPr>
            <a:r>
              <a:rPr lang="en-US" altLang="en-US" sz="2000" b="0">
                <a:latin typeface="Arial Narrow" panose="020B0606020202030204" pitchFamily="34" charset="0"/>
              </a:rPr>
              <a:t>different sites in a way which</a:t>
            </a:r>
          </a:p>
          <a:p>
            <a:pPr eaLnBrk="1" hangingPunct="1">
              <a:spcBef>
                <a:spcPct val="20000"/>
              </a:spcBef>
              <a:buFontTx/>
              <a:buNone/>
            </a:pPr>
            <a:r>
              <a:rPr lang="en-US" altLang="en-US" sz="2000" b="0">
                <a:latin typeface="Arial Narrow" panose="020B0606020202030204" pitchFamily="34" charset="0"/>
              </a:rPr>
              <a:t>is completely determined by</a:t>
            </a:r>
          </a:p>
          <a:p>
            <a:pPr eaLnBrk="1" hangingPunct="1">
              <a:spcBef>
                <a:spcPct val="20000"/>
              </a:spcBef>
              <a:buFontTx/>
              <a:buNone/>
            </a:pPr>
            <a:r>
              <a:rPr lang="en-US" altLang="en-US" sz="2000" b="0">
                <a:latin typeface="Arial Narrow" panose="020B0606020202030204" pitchFamily="34" charset="0"/>
              </a:rPr>
              <a:t>the system.</a:t>
            </a:r>
            <a:endParaRPr lang="en-US" altLang="en-US" sz="2000" b="0">
              <a:latin typeface="Arial" panose="020B060402020202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fontAlgn="auto" hangingPunct="1">
              <a:spcAft>
                <a:spcPts val="0"/>
              </a:spcAft>
              <a:defRPr/>
            </a:pPr>
            <a:r>
              <a:rPr lang="en-US" altLang="en-US" smtClean="0"/>
              <a:t>Level 2: Location Transparency</a:t>
            </a:r>
          </a:p>
        </p:txBody>
      </p:sp>
      <p:sp>
        <p:nvSpPr>
          <p:cNvPr id="20483" name="Rectangle 3"/>
          <p:cNvSpPr>
            <a:spLocks noGrp="1" noChangeArrowheads="1"/>
          </p:cNvSpPr>
          <p:nvPr>
            <p:ph idx="1"/>
          </p:nvPr>
        </p:nvSpPr>
        <p:spPr>
          <a:xfrm>
            <a:off x="457200" y="3581400"/>
            <a:ext cx="3505200" cy="2743200"/>
          </a:xfrm>
        </p:spPr>
        <p:txBody>
          <a:bodyPr/>
          <a:lstStyle/>
          <a:p>
            <a:pPr eaLnBrk="1" hangingPunct="1">
              <a:lnSpc>
                <a:spcPct val="90000"/>
              </a:lnSpc>
              <a:spcBef>
                <a:spcPct val="0"/>
              </a:spcBef>
              <a:buFontTx/>
              <a:buNone/>
            </a:pPr>
            <a:r>
              <a:rPr lang="en-US" altLang="en-US" sz="1800" smtClean="0">
                <a:solidFill>
                  <a:schemeClr val="accent2"/>
                </a:solidFill>
                <a:latin typeface="Times New Roman" panose="02020603050405020304" pitchFamily="18" charset="0"/>
              </a:rPr>
              <a:t>Read(terminal, $Snum);</a:t>
            </a:r>
          </a:p>
          <a:p>
            <a:pPr eaLnBrk="1" hangingPunct="1">
              <a:lnSpc>
                <a:spcPct val="90000"/>
              </a:lnSpc>
              <a:spcBef>
                <a:spcPct val="0"/>
              </a:spcBef>
              <a:buFontTx/>
              <a:buNone/>
            </a:pPr>
            <a:r>
              <a:rPr lang="en-US" altLang="en-US" sz="1800" smtClean="0">
                <a:solidFill>
                  <a:schemeClr val="accent2"/>
                </a:solidFill>
                <a:latin typeface="Times New Roman" panose="02020603050405020304" pitchFamily="18" charset="0"/>
              </a:rPr>
              <a:t>	Select Name into $Name</a:t>
            </a:r>
          </a:p>
          <a:p>
            <a:pPr eaLnBrk="1" hangingPunct="1">
              <a:lnSpc>
                <a:spcPct val="90000"/>
              </a:lnSpc>
              <a:spcBef>
                <a:spcPct val="0"/>
              </a:spcBef>
              <a:buFontTx/>
              <a:buNone/>
            </a:pPr>
            <a:r>
              <a:rPr lang="en-US" altLang="en-US" sz="1800" smtClean="0">
                <a:solidFill>
                  <a:schemeClr val="accent2"/>
                </a:solidFill>
                <a:latin typeface="Times New Roman" panose="02020603050405020304" pitchFamily="18" charset="0"/>
              </a:rPr>
              <a:t>	From Supplier</a:t>
            </a:r>
            <a:r>
              <a:rPr lang="en-US" altLang="en-US" sz="1800" baseline="-25000" smtClean="0">
                <a:solidFill>
                  <a:schemeClr val="accent2"/>
                </a:solidFill>
                <a:latin typeface="Times New Roman" panose="02020603050405020304" pitchFamily="18" charset="0"/>
              </a:rPr>
              <a:t>1</a:t>
            </a:r>
          </a:p>
          <a:p>
            <a:pPr eaLnBrk="1" hangingPunct="1">
              <a:lnSpc>
                <a:spcPct val="90000"/>
              </a:lnSpc>
              <a:spcBef>
                <a:spcPct val="0"/>
              </a:spcBef>
              <a:buFontTx/>
              <a:buNone/>
            </a:pPr>
            <a:r>
              <a:rPr lang="en-US" altLang="en-US" sz="1800" smtClean="0">
                <a:solidFill>
                  <a:schemeClr val="accent2"/>
                </a:solidFill>
                <a:latin typeface="Times New Roman" panose="02020603050405020304" pitchFamily="18" charset="0"/>
              </a:rPr>
              <a:t>	Where Snum = $Snum;</a:t>
            </a:r>
          </a:p>
          <a:p>
            <a:pPr eaLnBrk="1" hangingPunct="1">
              <a:lnSpc>
                <a:spcPct val="90000"/>
              </a:lnSpc>
              <a:spcBef>
                <a:spcPct val="0"/>
              </a:spcBef>
              <a:buFontTx/>
              <a:buNone/>
            </a:pPr>
            <a:r>
              <a:rPr lang="en-US" altLang="en-US" sz="1800" smtClean="0">
                <a:solidFill>
                  <a:schemeClr val="accent2"/>
                </a:solidFill>
                <a:latin typeface="Times New Roman" panose="02020603050405020304" pitchFamily="18" charset="0"/>
              </a:rPr>
              <a:t>If not #FOUND then</a:t>
            </a:r>
          </a:p>
          <a:p>
            <a:pPr eaLnBrk="1" hangingPunct="1">
              <a:lnSpc>
                <a:spcPct val="90000"/>
              </a:lnSpc>
              <a:spcBef>
                <a:spcPct val="0"/>
              </a:spcBef>
              <a:buFontTx/>
              <a:buNone/>
            </a:pPr>
            <a:r>
              <a:rPr lang="en-US" altLang="en-US" sz="1800" smtClean="0">
                <a:solidFill>
                  <a:schemeClr val="accent2"/>
                </a:solidFill>
                <a:latin typeface="Times New Roman" panose="02020603050405020304" pitchFamily="18" charset="0"/>
              </a:rPr>
              <a:t>	 Select Name into $Name</a:t>
            </a:r>
          </a:p>
          <a:p>
            <a:pPr eaLnBrk="1" hangingPunct="1">
              <a:lnSpc>
                <a:spcPct val="90000"/>
              </a:lnSpc>
              <a:spcBef>
                <a:spcPct val="0"/>
              </a:spcBef>
              <a:buFontTx/>
              <a:buNone/>
            </a:pPr>
            <a:r>
              <a:rPr lang="en-US" altLang="en-US" sz="1800" smtClean="0">
                <a:solidFill>
                  <a:schemeClr val="accent2"/>
                </a:solidFill>
                <a:latin typeface="Times New Roman" panose="02020603050405020304" pitchFamily="18" charset="0"/>
              </a:rPr>
              <a:t>	From Supplier</a:t>
            </a:r>
            <a:r>
              <a:rPr lang="en-US" altLang="en-US" sz="1800" baseline="-25000" smtClean="0">
                <a:solidFill>
                  <a:schemeClr val="accent2"/>
                </a:solidFill>
                <a:latin typeface="Times New Roman" panose="02020603050405020304" pitchFamily="18" charset="0"/>
              </a:rPr>
              <a:t>2</a:t>
            </a:r>
          </a:p>
          <a:p>
            <a:pPr eaLnBrk="1" hangingPunct="1">
              <a:lnSpc>
                <a:spcPct val="90000"/>
              </a:lnSpc>
              <a:spcBef>
                <a:spcPct val="0"/>
              </a:spcBef>
              <a:buFontTx/>
              <a:buNone/>
            </a:pPr>
            <a:r>
              <a:rPr lang="en-US" altLang="en-US" sz="1800" smtClean="0">
                <a:solidFill>
                  <a:schemeClr val="accent2"/>
                </a:solidFill>
                <a:latin typeface="Times New Roman" panose="02020603050405020304" pitchFamily="18" charset="0"/>
              </a:rPr>
              <a:t>	Where Snum = $Snum;</a:t>
            </a:r>
          </a:p>
          <a:p>
            <a:pPr eaLnBrk="1" hangingPunct="1">
              <a:lnSpc>
                <a:spcPct val="90000"/>
              </a:lnSpc>
              <a:spcBef>
                <a:spcPct val="0"/>
              </a:spcBef>
              <a:buFontTx/>
              <a:buNone/>
            </a:pPr>
            <a:r>
              <a:rPr lang="en-US" altLang="en-US" sz="1800" smtClean="0">
                <a:solidFill>
                  <a:schemeClr val="accent2"/>
                </a:solidFill>
                <a:latin typeface="Times New Roman" panose="02020603050405020304" pitchFamily="18" charset="0"/>
              </a:rPr>
              <a:t>Write(terminal, $Name);</a:t>
            </a:r>
          </a:p>
        </p:txBody>
      </p:sp>
      <p:grpSp>
        <p:nvGrpSpPr>
          <p:cNvPr id="20484" name="Group 4"/>
          <p:cNvGrpSpPr>
            <a:grpSpLocks/>
          </p:cNvGrpSpPr>
          <p:nvPr/>
        </p:nvGrpSpPr>
        <p:grpSpPr bwMode="auto">
          <a:xfrm>
            <a:off x="893763" y="1828800"/>
            <a:ext cx="7259637" cy="1708150"/>
            <a:chOff x="288" y="384"/>
            <a:chExt cx="5334" cy="1565"/>
          </a:xfrm>
        </p:grpSpPr>
        <p:grpSp>
          <p:nvGrpSpPr>
            <p:cNvPr id="20486" name="Group 5"/>
            <p:cNvGrpSpPr>
              <a:grpSpLocks/>
            </p:cNvGrpSpPr>
            <p:nvPr/>
          </p:nvGrpSpPr>
          <p:grpSpPr bwMode="auto">
            <a:xfrm>
              <a:off x="3936" y="384"/>
              <a:ext cx="1686" cy="1565"/>
              <a:chOff x="3936" y="480"/>
              <a:chExt cx="1686" cy="1565"/>
            </a:xfrm>
          </p:grpSpPr>
          <p:grpSp>
            <p:nvGrpSpPr>
              <p:cNvPr id="20500" name="Group 6"/>
              <p:cNvGrpSpPr>
                <a:grpSpLocks/>
              </p:cNvGrpSpPr>
              <p:nvPr/>
            </p:nvGrpSpPr>
            <p:grpSpPr bwMode="auto">
              <a:xfrm>
                <a:off x="4080" y="480"/>
                <a:ext cx="1008" cy="509"/>
                <a:chOff x="4656" y="624"/>
                <a:chExt cx="1008" cy="509"/>
              </a:xfrm>
            </p:grpSpPr>
            <p:grpSp>
              <p:nvGrpSpPr>
                <p:cNvPr id="20520" name="Group 7"/>
                <p:cNvGrpSpPr>
                  <a:grpSpLocks/>
                </p:cNvGrpSpPr>
                <p:nvPr/>
              </p:nvGrpSpPr>
              <p:grpSpPr bwMode="auto">
                <a:xfrm>
                  <a:off x="4656" y="624"/>
                  <a:ext cx="1008" cy="384"/>
                  <a:chOff x="4656" y="624"/>
                  <a:chExt cx="1008" cy="528"/>
                </a:xfrm>
              </p:grpSpPr>
              <p:sp>
                <p:nvSpPr>
                  <p:cNvPr id="20522" name="Oval 8"/>
                  <p:cNvSpPr>
                    <a:spLocks noChangeArrowheads="1"/>
                  </p:cNvSpPr>
                  <p:nvPr/>
                </p:nvSpPr>
                <p:spPr bwMode="auto">
                  <a:xfrm>
                    <a:off x="4656" y="624"/>
                    <a:ext cx="1008" cy="24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0"/>
                      </a:spcBef>
                      <a:buFontTx/>
                      <a:buNone/>
                    </a:pPr>
                    <a:endParaRPr lang="en-US" altLang="en-US" sz="1800" b="0">
                      <a:latin typeface="Arial" panose="020B0604020202020204" pitchFamily="34" charset="0"/>
                    </a:endParaRPr>
                  </a:p>
                </p:txBody>
              </p:sp>
              <p:sp>
                <p:nvSpPr>
                  <p:cNvPr id="20523" name="Line 9"/>
                  <p:cNvSpPr>
                    <a:spLocks noChangeShapeType="1"/>
                  </p:cNvSpPr>
                  <p:nvPr/>
                </p:nvSpPr>
                <p:spPr bwMode="auto">
                  <a:xfrm>
                    <a:off x="4656" y="768"/>
                    <a:ext cx="0" cy="38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524" name="Line 10"/>
                  <p:cNvSpPr>
                    <a:spLocks noChangeShapeType="1"/>
                  </p:cNvSpPr>
                  <p:nvPr/>
                </p:nvSpPr>
                <p:spPr bwMode="auto">
                  <a:xfrm>
                    <a:off x="5664" y="768"/>
                    <a:ext cx="0" cy="38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525" name="Line 11"/>
                  <p:cNvSpPr>
                    <a:spLocks noChangeShapeType="1"/>
                  </p:cNvSpPr>
                  <p:nvPr/>
                </p:nvSpPr>
                <p:spPr bwMode="auto">
                  <a:xfrm>
                    <a:off x="4656" y="1152"/>
                    <a:ext cx="100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20521" name="Text Box 12"/>
                <p:cNvSpPr txBox="1">
                  <a:spLocks noChangeArrowheads="1"/>
                </p:cNvSpPr>
                <p:nvPr/>
              </p:nvSpPr>
              <p:spPr bwMode="auto">
                <a:xfrm>
                  <a:off x="4800" y="769"/>
                  <a:ext cx="840"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r>
                    <a:rPr lang="en-US" altLang="en-US" sz="2000">
                      <a:latin typeface="Garamond" panose="02020404030301010803" pitchFamily="18" charset="0"/>
                    </a:rPr>
                    <a:t>Supplier</a:t>
                  </a:r>
                  <a:r>
                    <a:rPr lang="en-US" altLang="en-US" sz="2000" baseline="-25000">
                      <a:latin typeface="Garamond" panose="02020404030301010803" pitchFamily="18" charset="0"/>
                    </a:rPr>
                    <a:t>1</a:t>
                  </a:r>
                </a:p>
              </p:txBody>
            </p:sp>
          </p:grpSp>
          <p:grpSp>
            <p:nvGrpSpPr>
              <p:cNvPr id="20501" name="Group 13"/>
              <p:cNvGrpSpPr>
                <a:grpSpLocks/>
              </p:cNvGrpSpPr>
              <p:nvPr/>
            </p:nvGrpSpPr>
            <p:grpSpPr bwMode="auto">
              <a:xfrm>
                <a:off x="4080" y="1536"/>
                <a:ext cx="1008" cy="509"/>
                <a:chOff x="4656" y="624"/>
                <a:chExt cx="1008" cy="509"/>
              </a:xfrm>
            </p:grpSpPr>
            <p:grpSp>
              <p:nvGrpSpPr>
                <p:cNvPr id="20514" name="Group 14"/>
                <p:cNvGrpSpPr>
                  <a:grpSpLocks/>
                </p:cNvGrpSpPr>
                <p:nvPr/>
              </p:nvGrpSpPr>
              <p:grpSpPr bwMode="auto">
                <a:xfrm>
                  <a:off x="4656" y="624"/>
                  <a:ext cx="1008" cy="384"/>
                  <a:chOff x="4656" y="624"/>
                  <a:chExt cx="1008" cy="528"/>
                </a:xfrm>
              </p:grpSpPr>
              <p:sp>
                <p:nvSpPr>
                  <p:cNvPr id="20516" name="Oval 15"/>
                  <p:cNvSpPr>
                    <a:spLocks noChangeArrowheads="1"/>
                  </p:cNvSpPr>
                  <p:nvPr/>
                </p:nvSpPr>
                <p:spPr bwMode="auto">
                  <a:xfrm>
                    <a:off x="4656" y="624"/>
                    <a:ext cx="1008" cy="24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0"/>
                      </a:spcBef>
                      <a:buFontTx/>
                      <a:buNone/>
                    </a:pPr>
                    <a:endParaRPr lang="en-US" altLang="en-US" sz="1800" b="0">
                      <a:latin typeface="Arial" panose="020B0604020202020204" pitchFamily="34" charset="0"/>
                    </a:endParaRPr>
                  </a:p>
                </p:txBody>
              </p:sp>
              <p:sp>
                <p:nvSpPr>
                  <p:cNvPr id="20517" name="Line 16"/>
                  <p:cNvSpPr>
                    <a:spLocks noChangeShapeType="1"/>
                  </p:cNvSpPr>
                  <p:nvPr/>
                </p:nvSpPr>
                <p:spPr bwMode="auto">
                  <a:xfrm>
                    <a:off x="4656" y="768"/>
                    <a:ext cx="0" cy="38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518" name="Line 17"/>
                  <p:cNvSpPr>
                    <a:spLocks noChangeShapeType="1"/>
                  </p:cNvSpPr>
                  <p:nvPr/>
                </p:nvSpPr>
                <p:spPr bwMode="auto">
                  <a:xfrm>
                    <a:off x="5664" y="768"/>
                    <a:ext cx="0" cy="38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519" name="Line 18"/>
                  <p:cNvSpPr>
                    <a:spLocks noChangeShapeType="1"/>
                  </p:cNvSpPr>
                  <p:nvPr/>
                </p:nvSpPr>
                <p:spPr bwMode="auto">
                  <a:xfrm>
                    <a:off x="4656" y="1152"/>
                    <a:ext cx="100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20515" name="Text Box 19"/>
                <p:cNvSpPr txBox="1">
                  <a:spLocks noChangeArrowheads="1"/>
                </p:cNvSpPr>
                <p:nvPr/>
              </p:nvSpPr>
              <p:spPr bwMode="auto">
                <a:xfrm>
                  <a:off x="4800" y="769"/>
                  <a:ext cx="849"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r>
                    <a:rPr lang="en-US" altLang="en-US" sz="2000">
                      <a:latin typeface="Garamond" panose="02020404030301010803" pitchFamily="18" charset="0"/>
                    </a:rPr>
                    <a:t>Supplier</a:t>
                  </a:r>
                  <a:r>
                    <a:rPr lang="en-US" altLang="en-US" sz="2000" baseline="-25000">
                      <a:latin typeface="Garamond" panose="02020404030301010803" pitchFamily="18" charset="0"/>
                    </a:rPr>
                    <a:t>2</a:t>
                  </a:r>
                </a:p>
              </p:txBody>
            </p:sp>
          </p:grpSp>
          <p:grpSp>
            <p:nvGrpSpPr>
              <p:cNvPr id="20502" name="Group 20"/>
              <p:cNvGrpSpPr>
                <a:grpSpLocks/>
              </p:cNvGrpSpPr>
              <p:nvPr/>
            </p:nvGrpSpPr>
            <p:grpSpPr bwMode="auto">
              <a:xfrm>
                <a:off x="4080" y="1008"/>
                <a:ext cx="1008" cy="507"/>
                <a:chOff x="4656" y="624"/>
                <a:chExt cx="1008" cy="507"/>
              </a:xfrm>
            </p:grpSpPr>
            <p:grpSp>
              <p:nvGrpSpPr>
                <p:cNvPr id="20508" name="Group 21"/>
                <p:cNvGrpSpPr>
                  <a:grpSpLocks/>
                </p:cNvGrpSpPr>
                <p:nvPr/>
              </p:nvGrpSpPr>
              <p:grpSpPr bwMode="auto">
                <a:xfrm>
                  <a:off x="4656" y="624"/>
                  <a:ext cx="1008" cy="384"/>
                  <a:chOff x="4656" y="624"/>
                  <a:chExt cx="1008" cy="528"/>
                </a:xfrm>
              </p:grpSpPr>
              <p:sp>
                <p:nvSpPr>
                  <p:cNvPr id="20510" name="Oval 22"/>
                  <p:cNvSpPr>
                    <a:spLocks noChangeArrowheads="1"/>
                  </p:cNvSpPr>
                  <p:nvPr/>
                </p:nvSpPr>
                <p:spPr bwMode="auto">
                  <a:xfrm>
                    <a:off x="4656" y="624"/>
                    <a:ext cx="1008" cy="24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0"/>
                      </a:spcBef>
                      <a:buFontTx/>
                      <a:buNone/>
                    </a:pPr>
                    <a:endParaRPr lang="en-US" altLang="en-US" sz="1800" b="0">
                      <a:latin typeface="Arial" panose="020B0604020202020204" pitchFamily="34" charset="0"/>
                    </a:endParaRPr>
                  </a:p>
                </p:txBody>
              </p:sp>
              <p:sp>
                <p:nvSpPr>
                  <p:cNvPr id="20511" name="Line 23"/>
                  <p:cNvSpPr>
                    <a:spLocks noChangeShapeType="1"/>
                  </p:cNvSpPr>
                  <p:nvPr/>
                </p:nvSpPr>
                <p:spPr bwMode="auto">
                  <a:xfrm>
                    <a:off x="4656" y="768"/>
                    <a:ext cx="0" cy="38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512" name="Line 24"/>
                  <p:cNvSpPr>
                    <a:spLocks noChangeShapeType="1"/>
                  </p:cNvSpPr>
                  <p:nvPr/>
                </p:nvSpPr>
                <p:spPr bwMode="auto">
                  <a:xfrm>
                    <a:off x="5664" y="768"/>
                    <a:ext cx="0" cy="38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513" name="Line 25"/>
                  <p:cNvSpPr>
                    <a:spLocks noChangeShapeType="1"/>
                  </p:cNvSpPr>
                  <p:nvPr/>
                </p:nvSpPr>
                <p:spPr bwMode="auto">
                  <a:xfrm>
                    <a:off x="4656" y="1152"/>
                    <a:ext cx="100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20509" name="Text Box 26"/>
                <p:cNvSpPr txBox="1">
                  <a:spLocks noChangeArrowheads="1"/>
                </p:cNvSpPr>
                <p:nvPr/>
              </p:nvSpPr>
              <p:spPr bwMode="auto">
                <a:xfrm>
                  <a:off x="4800" y="768"/>
                  <a:ext cx="849"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r>
                    <a:rPr lang="en-US" altLang="en-US" sz="2000">
                      <a:latin typeface="Garamond" panose="02020404030301010803" pitchFamily="18" charset="0"/>
                    </a:rPr>
                    <a:t>Supplier</a:t>
                  </a:r>
                  <a:r>
                    <a:rPr lang="en-US" altLang="en-US" sz="2000" baseline="-25000">
                      <a:latin typeface="Garamond" panose="02020404030301010803" pitchFamily="18" charset="0"/>
                    </a:rPr>
                    <a:t>2</a:t>
                  </a:r>
                </a:p>
              </p:txBody>
            </p:sp>
          </p:grpSp>
          <p:sp>
            <p:nvSpPr>
              <p:cNvPr id="20503" name="Text Box 27"/>
              <p:cNvSpPr txBox="1">
                <a:spLocks noChangeArrowheads="1"/>
              </p:cNvSpPr>
              <p:nvPr/>
            </p:nvSpPr>
            <p:spPr bwMode="auto">
              <a:xfrm>
                <a:off x="5125" y="544"/>
                <a:ext cx="477"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r>
                  <a:rPr lang="en-US" altLang="en-US" sz="2000">
                    <a:latin typeface="Garamond" panose="02020404030301010803" pitchFamily="18" charset="0"/>
                  </a:rPr>
                  <a:t>Site</a:t>
                </a:r>
                <a:r>
                  <a:rPr lang="en-US" altLang="en-US" sz="2000" baseline="-25000">
                    <a:latin typeface="Garamond" panose="02020404030301010803" pitchFamily="18" charset="0"/>
                  </a:rPr>
                  <a:t>1</a:t>
                </a:r>
              </a:p>
            </p:txBody>
          </p:sp>
          <p:sp>
            <p:nvSpPr>
              <p:cNvPr id="20504" name="Text Box 28"/>
              <p:cNvSpPr txBox="1">
                <a:spLocks noChangeArrowheads="1"/>
              </p:cNvSpPr>
              <p:nvPr/>
            </p:nvSpPr>
            <p:spPr bwMode="auto">
              <a:xfrm>
                <a:off x="5136" y="1105"/>
                <a:ext cx="486"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r>
                  <a:rPr lang="en-US" altLang="en-US" sz="2000">
                    <a:latin typeface="Garamond" panose="02020404030301010803" pitchFamily="18" charset="0"/>
                  </a:rPr>
                  <a:t>Site</a:t>
                </a:r>
                <a:r>
                  <a:rPr lang="en-US" altLang="en-US" sz="2000" baseline="-25000">
                    <a:latin typeface="Garamond" panose="02020404030301010803" pitchFamily="18" charset="0"/>
                  </a:rPr>
                  <a:t>2</a:t>
                </a:r>
              </a:p>
            </p:txBody>
          </p:sp>
          <p:sp>
            <p:nvSpPr>
              <p:cNvPr id="20505" name="Text Box 29"/>
              <p:cNvSpPr txBox="1">
                <a:spLocks noChangeArrowheads="1"/>
              </p:cNvSpPr>
              <p:nvPr/>
            </p:nvSpPr>
            <p:spPr bwMode="auto">
              <a:xfrm>
                <a:off x="5125" y="1632"/>
                <a:ext cx="487"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r>
                  <a:rPr lang="en-US" altLang="en-US" sz="2000">
                    <a:latin typeface="Garamond" panose="02020404030301010803" pitchFamily="18" charset="0"/>
                  </a:rPr>
                  <a:t>Site</a:t>
                </a:r>
                <a:r>
                  <a:rPr lang="en-US" altLang="en-US" sz="2000" baseline="-25000">
                    <a:latin typeface="Garamond" panose="02020404030301010803" pitchFamily="18" charset="0"/>
                  </a:rPr>
                  <a:t>3</a:t>
                </a:r>
              </a:p>
            </p:txBody>
          </p:sp>
          <p:sp>
            <p:nvSpPr>
              <p:cNvPr id="20506" name="Line 30"/>
              <p:cNvSpPr>
                <a:spLocks noChangeShapeType="1"/>
              </p:cNvSpPr>
              <p:nvPr/>
            </p:nvSpPr>
            <p:spPr bwMode="auto">
              <a:xfrm>
                <a:off x="3936" y="912"/>
                <a:ext cx="158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507" name="Line 31"/>
              <p:cNvSpPr>
                <a:spLocks noChangeShapeType="1"/>
              </p:cNvSpPr>
              <p:nvPr/>
            </p:nvSpPr>
            <p:spPr bwMode="auto">
              <a:xfrm>
                <a:off x="3936" y="1488"/>
                <a:ext cx="158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20487" name="Rectangle 32"/>
            <p:cNvSpPr>
              <a:spLocks noChangeArrowheads="1"/>
            </p:cNvSpPr>
            <p:nvPr/>
          </p:nvSpPr>
          <p:spPr bwMode="auto">
            <a:xfrm>
              <a:off x="2640" y="432"/>
              <a:ext cx="864" cy="14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0"/>
                </a:spcBef>
                <a:buFontTx/>
                <a:buNone/>
              </a:pPr>
              <a:endParaRPr lang="en-US" altLang="en-US" sz="1800" b="0">
                <a:latin typeface="Arial" panose="020B0604020202020204" pitchFamily="34" charset="0"/>
              </a:endParaRPr>
            </a:p>
          </p:txBody>
        </p:sp>
        <p:sp>
          <p:nvSpPr>
            <p:cNvPr id="20488" name="Text Box 33"/>
            <p:cNvSpPr txBox="1">
              <a:spLocks noChangeArrowheads="1"/>
            </p:cNvSpPr>
            <p:nvPr/>
          </p:nvSpPr>
          <p:spPr bwMode="auto">
            <a:xfrm>
              <a:off x="2638" y="384"/>
              <a:ext cx="820"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r>
                <a:rPr lang="en-US" altLang="en-US" sz="2000">
                  <a:latin typeface="Garamond" panose="02020404030301010803" pitchFamily="18" charset="0"/>
                </a:rPr>
                <a:t>DDBMS</a:t>
              </a:r>
              <a:endParaRPr lang="en-US" altLang="en-US" sz="2000" baseline="-25000">
                <a:latin typeface="Garamond" panose="02020404030301010803" pitchFamily="18" charset="0"/>
              </a:endParaRPr>
            </a:p>
          </p:txBody>
        </p:sp>
        <p:sp>
          <p:nvSpPr>
            <p:cNvPr id="20489" name="Text Box 34"/>
            <p:cNvSpPr txBox="1">
              <a:spLocks noChangeArrowheads="1"/>
            </p:cNvSpPr>
            <p:nvPr/>
          </p:nvSpPr>
          <p:spPr bwMode="auto">
            <a:xfrm>
              <a:off x="288" y="721"/>
              <a:ext cx="1192" cy="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r>
                <a:rPr lang="en-US" altLang="en-US" sz="2400">
                  <a:latin typeface="Garamond" panose="02020404030301010803" pitchFamily="18" charset="0"/>
                </a:rPr>
                <a:t>Database</a:t>
              </a:r>
            </a:p>
            <a:p>
              <a:pPr>
                <a:spcBef>
                  <a:spcPct val="0"/>
                </a:spcBef>
                <a:buFontTx/>
                <a:buNone/>
              </a:pPr>
              <a:r>
                <a:rPr lang="en-US" altLang="en-US" sz="2400">
                  <a:latin typeface="Garamond" panose="02020404030301010803" pitchFamily="18" charset="0"/>
                </a:rPr>
                <a:t>Operations</a:t>
              </a:r>
              <a:endParaRPr lang="en-US" altLang="en-US" sz="2400" baseline="-25000">
                <a:latin typeface="Garamond" panose="02020404030301010803" pitchFamily="18" charset="0"/>
              </a:endParaRPr>
            </a:p>
          </p:txBody>
        </p:sp>
        <p:sp>
          <p:nvSpPr>
            <p:cNvPr id="20490" name="Line 35"/>
            <p:cNvSpPr>
              <a:spLocks noChangeShapeType="1"/>
            </p:cNvSpPr>
            <p:nvPr/>
          </p:nvSpPr>
          <p:spPr bwMode="auto">
            <a:xfrm>
              <a:off x="1104" y="1478"/>
              <a:ext cx="153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491" name="Line 36"/>
            <p:cNvSpPr>
              <a:spLocks noChangeShapeType="1"/>
            </p:cNvSpPr>
            <p:nvPr/>
          </p:nvSpPr>
          <p:spPr bwMode="auto">
            <a:xfrm>
              <a:off x="3504" y="624"/>
              <a:ext cx="57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492" name="Line 37"/>
            <p:cNvSpPr>
              <a:spLocks noChangeShapeType="1"/>
            </p:cNvSpPr>
            <p:nvPr/>
          </p:nvSpPr>
          <p:spPr bwMode="auto">
            <a:xfrm>
              <a:off x="3504" y="1200"/>
              <a:ext cx="57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493" name="Line 38"/>
            <p:cNvSpPr>
              <a:spLocks noChangeShapeType="1"/>
            </p:cNvSpPr>
            <p:nvPr/>
          </p:nvSpPr>
          <p:spPr bwMode="auto">
            <a:xfrm>
              <a:off x="3504" y="1680"/>
              <a:ext cx="57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494" name="Line 39"/>
            <p:cNvSpPr>
              <a:spLocks noChangeShapeType="1"/>
            </p:cNvSpPr>
            <p:nvPr/>
          </p:nvSpPr>
          <p:spPr bwMode="auto">
            <a:xfrm flipV="1">
              <a:off x="2640" y="624"/>
              <a:ext cx="864" cy="0"/>
            </a:xfrm>
            <a:prstGeom prst="line">
              <a:avLst/>
            </a:prstGeom>
            <a:noFill/>
            <a:ln w="5715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495" name="Line 40"/>
            <p:cNvSpPr>
              <a:spLocks noChangeShapeType="1"/>
            </p:cNvSpPr>
            <p:nvPr/>
          </p:nvSpPr>
          <p:spPr bwMode="auto">
            <a:xfrm flipV="1">
              <a:off x="2592" y="1200"/>
              <a:ext cx="912" cy="288"/>
            </a:xfrm>
            <a:prstGeom prst="line">
              <a:avLst/>
            </a:prstGeom>
            <a:noFill/>
            <a:ln w="5715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496" name="Line 41"/>
            <p:cNvSpPr>
              <a:spLocks noChangeShapeType="1"/>
            </p:cNvSpPr>
            <p:nvPr/>
          </p:nvSpPr>
          <p:spPr bwMode="auto">
            <a:xfrm>
              <a:off x="2640" y="1488"/>
              <a:ext cx="864" cy="192"/>
            </a:xfrm>
            <a:prstGeom prst="line">
              <a:avLst/>
            </a:prstGeom>
            <a:noFill/>
            <a:ln w="5715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497" name="Line 42"/>
            <p:cNvSpPr>
              <a:spLocks noChangeShapeType="1"/>
            </p:cNvSpPr>
            <p:nvPr/>
          </p:nvSpPr>
          <p:spPr bwMode="auto">
            <a:xfrm>
              <a:off x="1104" y="624"/>
              <a:ext cx="153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498" name="Text Box 43"/>
            <p:cNvSpPr txBox="1">
              <a:spLocks noChangeArrowheads="1"/>
            </p:cNvSpPr>
            <p:nvPr/>
          </p:nvSpPr>
          <p:spPr bwMode="auto">
            <a:xfrm>
              <a:off x="2736" y="1056"/>
              <a:ext cx="588"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r>
                <a:rPr lang="en-US" altLang="en-US" sz="2000">
                  <a:latin typeface="Garamond" panose="02020404030301010803" pitchFamily="18" charset="0"/>
                </a:rPr>
                <a:t>either</a:t>
              </a:r>
              <a:endParaRPr lang="en-US" altLang="en-US" sz="2000" baseline="-25000">
                <a:latin typeface="Garamond" panose="02020404030301010803" pitchFamily="18" charset="0"/>
              </a:endParaRPr>
            </a:p>
          </p:txBody>
        </p:sp>
        <p:sp>
          <p:nvSpPr>
            <p:cNvPr id="20499" name="Text Box 44"/>
            <p:cNvSpPr txBox="1">
              <a:spLocks noChangeArrowheads="1"/>
            </p:cNvSpPr>
            <p:nvPr/>
          </p:nvSpPr>
          <p:spPr bwMode="auto">
            <a:xfrm>
              <a:off x="2784" y="1526"/>
              <a:ext cx="296"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r>
                <a:rPr lang="en-US" altLang="en-US" sz="2000">
                  <a:latin typeface="Garamond" panose="02020404030301010803" pitchFamily="18" charset="0"/>
                </a:rPr>
                <a:t>or</a:t>
              </a:r>
              <a:endParaRPr lang="en-US" altLang="en-US" sz="2000" baseline="-25000">
                <a:latin typeface="Garamond" panose="02020404030301010803" pitchFamily="18" charset="0"/>
              </a:endParaRPr>
            </a:p>
          </p:txBody>
        </p:sp>
      </p:grpSp>
      <p:sp>
        <p:nvSpPr>
          <p:cNvPr id="20485" name="Text Box 45"/>
          <p:cNvSpPr txBox="1">
            <a:spLocks noChangeArrowheads="1"/>
          </p:cNvSpPr>
          <p:nvPr/>
        </p:nvSpPr>
        <p:spPr bwMode="auto">
          <a:xfrm>
            <a:off x="4724400" y="3810000"/>
            <a:ext cx="3429000" cy="206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lnSpc>
                <a:spcPct val="90000"/>
              </a:lnSpc>
              <a:spcBef>
                <a:spcPct val="0"/>
              </a:spcBef>
              <a:buFontTx/>
              <a:buNone/>
            </a:pPr>
            <a:r>
              <a:rPr lang="en-US" altLang="en-US" sz="2400" b="0">
                <a:latin typeface="Trebuchet MS" panose="020B0603020202020204" pitchFamily="34" charset="0"/>
              </a:rPr>
              <a:t>The application is independent from changes in allocation schema, but not from changes to fragmentation schema.</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fontScale="90000"/>
          </a:bodyPr>
          <a:lstStyle/>
          <a:p>
            <a:pPr eaLnBrk="1" fontAlgn="auto" hangingPunct="1">
              <a:spcAft>
                <a:spcPts val="0"/>
              </a:spcAft>
              <a:defRPr/>
            </a:pPr>
            <a:r>
              <a:rPr lang="en-US" altLang="en-US" sz="4000" smtClean="0"/>
              <a:t>Level 3: Local Mapping Transparency</a:t>
            </a:r>
          </a:p>
        </p:txBody>
      </p:sp>
      <p:sp>
        <p:nvSpPr>
          <p:cNvPr id="12291" name="Rectangle 3"/>
          <p:cNvSpPr>
            <a:spLocks noGrp="1" noChangeArrowheads="1"/>
          </p:cNvSpPr>
          <p:nvPr>
            <p:ph idx="1"/>
          </p:nvPr>
        </p:nvSpPr>
        <p:spPr>
          <a:xfrm>
            <a:off x="457200" y="3352800"/>
            <a:ext cx="3657600" cy="3048000"/>
          </a:xfrm>
        </p:spPr>
        <p:txBody>
          <a:bodyPr rtlCol="0">
            <a:normAutofit/>
          </a:bodyPr>
          <a:lstStyle/>
          <a:p>
            <a:pPr eaLnBrk="1" fontAlgn="auto" hangingPunct="1">
              <a:lnSpc>
                <a:spcPct val="80000"/>
              </a:lnSpc>
              <a:spcBef>
                <a:spcPct val="0"/>
              </a:spcBef>
              <a:spcAft>
                <a:spcPts val="0"/>
              </a:spcAft>
              <a:buFontTx/>
              <a:buNone/>
              <a:defRPr/>
            </a:pPr>
            <a:r>
              <a:rPr lang="en-US" altLang="en-US" sz="2400" smtClean="0">
                <a:solidFill>
                  <a:schemeClr val="accent2"/>
                </a:solidFill>
                <a:latin typeface="Times New Roman" pitchFamily="18" charset="0"/>
              </a:rPr>
              <a:t>Read(terminal, $Snum);</a:t>
            </a:r>
          </a:p>
          <a:p>
            <a:pPr eaLnBrk="1" fontAlgn="auto" hangingPunct="1">
              <a:lnSpc>
                <a:spcPct val="80000"/>
              </a:lnSpc>
              <a:spcBef>
                <a:spcPct val="0"/>
              </a:spcBef>
              <a:spcAft>
                <a:spcPts val="0"/>
              </a:spcAft>
              <a:buFontTx/>
              <a:buNone/>
              <a:defRPr/>
            </a:pPr>
            <a:r>
              <a:rPr lang="en-US" altLang="en-US" sz="2400" smtClean="0">
                <a:solidFill>
                  <a:schemeClr val="accent2"/>
                </a:solidFill>
                <a:latin typeface="Times New Roman" pitchFamily="18" charset="0"/>
              </a:rPr>
              <a:t>	Select Name into $Name</a:t>
            </a:r>
          </a:p>
          <a:p>
            <a:pPr eaLnBrk="1" fontAlgn="auto" hangingPunct="1">
              <a:lnSpc>
                <a:spcPct val="80000"/>
              </a:lnSpc>
              <a:spcBef>
                <a:spcPct val="0"/>
              </a:spcBef>
              <a:spcAft>
                <a:spcPts val="0"/>
              </a:spcAft>
              <a:buFontTx/>
              <a:buNone/>
              <a:defRPr/>
            </a:pPr>
            <a:r>
              <a:rPr lang="en-US" altLang="en-US" sz="2400" smtClean="0">
                <a:solidFill>
                  <a:schemeClr val="accent2"/>
                </a:solidFill>
                <a:latin typeface="Times New Roman" pitchFamily="18" charset="0"/>
              </a:rPr>
              <a:t>	From Supplier</a:t>
            </a:r>
            <a:r>
              <a:rPr lang="en-US" altLang="en-US" sz="2400" baseline="-25000" smtClean="0">
                <a:solidFill>
                  <a:schemeClr val="accent2"/>
                </a:solidFill>
                <a:latin typeface="Times New Roman" pitchFamily="18" charset="0"/>
              </a:rPr>
              <a:t>1  </a:t>
            </a:r>
            <a:r>
              <a:rPr lang="en-US" altLang="en-US" sz="2400" smtClean="0">
                <a:solidFill>
                  <a:schemeClr val="accent2"/>
                </a:solidFill>
                <a:latin typeface="Times New Roman" pitchFamily="18" charset="0"/>
              </a:rPr>
              <a:t>at Site</a:t>
            </a:r>
            <a:r>
              <a:rPr lang="en-US" altLang="en-US" sz="2400" baseline="-25000" smtClean="0">
                <a:solidFill>
                  <a:schemeClr val="accent2"/>
                </a:solidFill>
                <a:latin typeface="Times New Roman" pitchFamily="18" charset="0"/>
              </a:rPr>
              <a:t>1</a:t>
            </a:r>
          </a:p>
          <a:p>
            <a:pPr eaLnBrk="1" fontAlgn="auto" hangingPunct="1">
              <a:lnSpc>
                <a:spcPct val="80000"/>
              </a:lnSpc>
              <a:spcBef>
                <a:spcPct val="0"/>
              </a:spcBef>
              <a:spcAft>
                <a:spcPts val="0"/>
              </a:spcAft>
              <a:buFontTx/>
              <a:buNone/>
              <a:defRPr/>
            </a:pPr>
            <a:r>
              <a:rPr lang="en-US" altLang="en-US" sz="2400" smtClean="0">
                <a:solidFill>
                  <a:schemeClr val="accent2"/>
                </a:solidFill>
                <a:latin typeface="Times New Roman" pitchFamily="18" charset="0"/>
              </a:rPr>
              <a:t>	Where Snum = $Snum;</a:t>
            </a:r>
          </a:p>
          <a:p>
            <a:pPr eaLnBrk="1" fontAlgn="auto" hangingPunct="1">
              <a:lnSpc>
                <a:spcPct val="80000"/>
              </a:lnSpc>
              <a:spcBef>
                <a:spcPct val="0"/>
              </a:spcBef>
              <a:spcAft>
                <a:spcPts val="0"/>
              </a:spcAft>
              <a:buFontTx/>
              <a:buNone/>
              <a:defRPr/>
            </a:pPr>
            <a:r>
              <a:rPr lang="en-US" altLang="en-US" sz="2400" smtClean="0">
                <a:solidFill>
                  <a:schemeClr val="accent2"/>
                </a:solidFill>
                <a:latin typeface="Times New Roman" pitchFamily="18" charset="0"/>
              </a:rPr>
              <a:t>If not #FOUND then</a:t>
            </a:r>
          </a:p>
          <a:p>
            <a:pPr eaLnBrk="1" fontAlgn="auto" hangingPunct="1">
              <a:lnSpc>
                <a:spcPct val="80000"/>
              </a:lnSpc>
              <a:spcBef>
                <a:spcPct val="0"/>
              </a:spcBef>
              <a:spcAft>
                <a:spcPts val="0"/>
              </a:spcAft>
              <a:buFontTx/>
              <a:buNone/>
              <a:defRPr/>
            </a:pPr>
            <a:r>
              <a:rPr lang="en-US" altLang="en-US" sz="2400" smtClean="0">
                <a:solidFill>
                  <a:schemeClr val="accent2"/>
                </a:solidFill>
                <a:latin typeface="Times New Roman" pitchFamily="18" charset="0"/>
              </a:rPr>
              <a:t>	 Select Name into $Name</a:t>
            </a:r>
          </a:p>
          <a:p>
            <a:pPr eaLnBrk="1" fontAlgn="auto" hangingPunct="1">
              <a:lnSpc>
                <a:spcPct val="80000"/>
              </a:lnSpc>
              <a:spcBef>
                <a:spcPct val="0"/>
              </a:spcBef>
              <a:spcAft>
                <a:spcPts val="0"/>
              </a:spcAft>
              <a:buFontTx/>
              <a:buNone/>
              <a:defRPr/>
            </a:pPr>
            <a:r>
              <a:rPr lang="en-US" altLang="en-US" sz="2400" smtClean="0">
                <a:solidFill>
                  <a:schemeClr val="accent2"/>
                </a:solidFill>
                <a:latin typeface="Times New Roman" pitchFamily="18" charset="0"/>
              </a:rPr>
              <a:t>	From Supplier</a:t>
            </a:r>
            <a:r>
              <a:rPr lang="en-US" altLang="en-US" sz="2400" baseline="-25000" smtClean="0">
                <a:solidFill>
                  <a:schemeClr val="accent2"/>
                </a:solidFill>
                <a:latin typeface="Times New Roman" pitchFamily="18" charset="0"/>
              </a:rPr>
              <a:t>2 </a:t>
            </a:r>
            <a:r>
              <a:rPr lang="en-US" altLang="en-US" sz="2400" smtClean="0">
                <a:solidFill>
                  <a:schemeClr val="accent2"/>
                </a:solidFill>
                <a:latin typeface="Times New Roman" pitchFamily="18" charset="0"/>
              </a:rPr>
              <a:t>at Site</a:t>
            </a:r>
            <a:r>
              <a:rPr lang="en-US" altLang="en-US" sz="2400" baseline="-25000" smtClean="0">
                <a:solidFill>
                  <a:schemeClr val="accent2"/>
                </a:solidFill>
                <a:latin typeface="Times New Roman" pitchFamily="18" charset="0"/>
              </a:rPr>
              <a:t>3</a:t>
            </a:r>
          </a:p>
          <a:p>
            <a:pPr eaLnBrk="1" fontAlgn="auto" hangingPunct="1">
              <a:lnSpc>
                <a:spcPct val="80000"/>
              </a:lnSpc>
              <a:spcBef>
                <a:spcPct val="0"/>
              </a:spcBef>
              <a:spcAft>
                <a:spcPts val="0"/>
              </a:spcAft>
              <a:buFontTx/>
              <a:buNone/>
              <a:defRPr/>
            </a:pPr>
            <a:r>
              <a:rPr lang="en-US" altLang="en-US" sz="2400" smtClean="0">
                <a:solidFill>
                  <a:schemeClr val="accent2"/>
                </a:solidFill>
                <a:latin typeface="Times New Roman" pitchFamily="18" charset="0"/>
              </a:rPr>
              <a:t>	Where Snum = $Snum;</a:t>
            </a:r>
          </a:p>
          <a:p>
            <a:pPr eaLnBrk="1" fontAlgn="auto" hangingPunct="1">
              <a:lnSpc>
                <a:spcPct val="80000"/>
              </a:lnSpc>
              <a:spcBef>
                <a:spcPct val="0"/>
              </a:spcBef>
              <a:spcAft>
                <a:spcPts val="0"/>
              </a:spcAft>
              <a:buFontTx/>
              <a:buNone/>
              <a:defRPr/>
            </a:pPr>
            <a:r>
              <a:rPr lang="en-US" altLang="en-US" sz="2400" smtClean="0">
                <a:solidFill>
                  <a:schemeClr val="accent2"/>
                </a:solidFill>
                <a:latin typeface="Times New Roman" pitchFamily="18" charset="0"/>
              </a:rPr>
              <a:t>Write(terminal, $Name);</a:t>
            </a:r>
          </a:p>
        </p:txBody>
      </p:sp>
      <p:grpSp>
        <p:nvGrpSpPr>
          <p:cNvPr id="21508" name="Group 4"/>
          <p:cNvGrpSpPr>
            <a:grpSpLocks/>
          </p:cNvGrpSpPr>
          <p:nvPr/>
        </p:nvGrpSpPr>
        <p:grpSpPr bwMode="auto">
          <a:xfrm>
            <a:off x="496888" y="1828800"/>
            <a:ext cx="8342312" cy="1387475"/>
            <a:chOff x="288" y="384"/>
            <a:chExt cx="5255" cy="874"/>
          </a:xfrm>
        </p:grpSpPr>
        <p:grpSp>
          <p:nvGrpSpPr>
            <p:cNvPr id="21511" name="Group 5"/>
            <p:cNvGrpSpPr>
              <a:grpSpLocks/>
            </p:cNvGrpSpPr>
            <p:nvPr/>
          </p:nvGrpSpPr>
          <p:grpSpPr bwMode="auto">
            <a:xfrm>
              <a:off x="4080" y="384"/>
              <a:ext cx="1008" cy="394"/>
              <a:chOff x="4656" y="624"/>
              <a:chExt cx="1008" cy="394"/>
            </a:xfrm>
          </p:grpSpPr>
          <p:grpSp>
            <p:nvGrpSpPr>
              <p:cNvPr id="21531" name="Group 6"/>
              <p:cNvGrpSpPr>
                <a:grpSpLocks/>
              </p:cNvGrpSpPr>
              <p:nvPr/>
            </p:nvGrpSpPr>
            <p:grpSpPr bwMode="auto">
              <a:xfrm>
                <a:off x="4656" y="624"/>
                <a:ext cx="1008" cy="384"/>
                <a:chOff x="4656" y="624"/>
                <a:chExt cx="1008" cy="528"/>
              </a:xfrm>
            </p:grpSpPr>
            <p:sp>
              <p:nvSpPr>
                <p:cNvPr id="21533" name="Oval 7"/>
                <p:cNvSpPr>
                  <a:spLocks noChangeArrowheads="1"/>
                </p:cNvSpPr>
                <p:nvPr/>
              </p:nvSpPr>
              <p:spPr bwMode="auto">
                <a:xfrm>
                  <a:off x="4656" y="624"/>
                  <a:ext cx="1008" cy="24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0"/>
                    </a:spcBef>
                    <a:buFontTx/>
                    <a:buNone/>
                  </a:pPr>
                  <a:endParaRPr lang="en-US" altLang="en-US" sz="1800" b="0">
                    <a:latin typeface="Arial" panose="020B0604020202020204" pitchFamily="34" charset="0"/>
                  </a:endParaRPr>
                </a:p>
              </p:txBody>
            </p:sp>
            <p:sp>
              <p:nvSpPr>
                <p:cNvPr id="21534" name="Line 8"/>
                <p:cNvSpPr>
                  <a:spLocks noChangeShapeType="1"/>
                </p:cNvSpPr>
                <p:nvPr/>
              </p:nvSpPr>
              <p:spPr bwMode="auto">
                <a:xfrm>
                  <a:off x="4656" y="768"/>
                  <a:ext cx="0" cy="38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535" name="Line 9"/>
                <p:cNvSpPr>
                  <a:spLocks noChangeShapeType="1"/>
                </p:cNvSpPr>
                <p:nvPr/>
              </p:nvSpPr>
              <p:spPr bwMode="auto">
                <a:xfrm>
                  <a:off x="5664" y="768"/>
                  <a:ext cx="0" cy="38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536" name="Line 10"/>
                <p:cNvSpPr>
                  <a:spLocks noChangeShapeType="1"/>
                </p:cNvSpPr>
                <p:nvPr/>
              </p:nvSpPr>
              <p:spPr bwMode="auto">
                <a:xfrm>
                  <a:off x="4656" y="1152"/>
                  <a:ext cx="100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21532" name="Text Box 11"/>
              <p:cNvSpPr txBox="1">
                <a:spLocks noChangeArrowheads="1"/>
              </p:cNvSpPr>
              <p:nvPr/>
            </p:nvSpPr>
            <p:spPr bwMode="auto">
              <a:xfrm>
                <a:off x="4800" y="768"/>
                <a:ext cx="7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r>
                  <a:rPr lang="en-US" altLang="en-US" sz="2000">
                    <a:latin typeface="Garamond" panose="02020404030301010803" pitchFamily="18" charset="0"/>
                  </a:rPr>
                  <a:t>Supplier</a:t>
                </a:r>
                <a:r>
                  <a:rPr lang="en-US" altLang="en-US" sz="2000" baseline="-25000">
                    <a:latin typeface="Garamond" panose="02020404030301010803" pitchFamily="18" charset="0"/>
                  </a:rPr>
                  <a:t>1</a:t>
                </a:r>
              </a:p>
            </p:txBody>
          </p:sp>
        </p:grpSp>
        <p:grpSp>
          <p:nvGrpSpPr>
            <p:cNvPr id="21512" name="Group 12"/>
            <p:cNvGrpSpPr>
              <a:grpSpLocks/>
            </p:cNvGrpSpPr>
            <p:nvPr/>
          </p:nvGrpSpPr>
          <p:grpSpPr bwMode="auto">
            <a:xfrm>
              <a:off x="4080" y="864"/>
              <a:ext cx="1008" cy="394"/>
              <a:chOff x="4656" y="624"/>
              <a:chExt cx="1008" cy="394"/>
            </a:xfrm>
          </p:grpSpPr>
          <p:grpSp>
            <p:nvGrpSpPr>
              <p:cNvPr id="21525" name="Group 13"/>
              <p:cNvGrpSpPr>
                <a:grpSpLocks/>
              </p:cNvGrpSpPr>
              <p:nvPr/>
            </p:nvGrpSpPr>
            <p:grpSpPr bwMode="auto">
              <a:xfrm>
                <a:off x="4656" y="624"/>
                <a:ext cx="1008" cy="384"/>
                <a:chOff x="4656" y="624"/>
                <a:chExt cx="1008" cy="528"/>
              </a:xfrm>
            </p:grpSpPr>
            <p:sp>
              <p:nvSpPr>
                <p:cNvPr id="21527" name="Oval 14"/>
                <p:cNvSpPr>
                  <a:spLocks noChangeArrowheads="1"/>
                </p:cNvSpPr>
                <p:nvPr/>
              </p:nvSpPr>
              <p:spPr bwMode="auto">
                <a:xfrm>
                  <a:off x="4656" y="624"/>
                  <a:ext cx="1008" cy="24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0"/>
                    </a:spcBef>
                    <a:buFontTx/>
                    <a:buNone/>
                  </a:pPr>
                  <a:endParaRPr lang="en-US" altLang="en-US" sz="1800" b="0">
                    <a:latin typeface="Arial" panose="020B0604020202020204" pitchFamily="34" charset="0"/>
                  </a:endParaRPr>
                </a:p>
              </p:txBody>
            </p:sp>
            <p:sp>
              <p:nvSpPr>
                <p:cNvPr id="21528" name="Line 15"/>
                <p:cNvSpPr>
                  <a:spLocks noChangeShapeType="1"/>
                </p:cNvSpPr>
                <p:nvPr/>
              </p:nvSpPr>
              <p:spPr bwMode="auto">
                <a:xfrm>
                  <a:off x="4656" y="768"/>
                  <a:ext cx="0" cy="38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529" name="Line 16"/>
                <p:cNvSpPr>
                  <a:spLocks noChangeShapeType="1"/>
                </p:cNvSpPr>
                <p:nvPr/>
              </p:nvSpPr>
              <p:spPr bwMode="auto">
                <a:xfrm>
                  <a:off x="5664" y="768"/>
                  <a:ext cx="0" cy="38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530" name="Line 17"/>
                <p:cNvSpPr>
                  <a:spLocks noChangeShapeType="1"/>
                </p:cNvSpPr>
                <p:nvPr/>
              </p:nvSpPr>
              <p:spPr bwMode="auto">
                <a:xfrm>
                  <a:off x="4656" y="1152"/>
                  <a:ext cx="100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21526" name="Text Box 18"/>
              <p:cNvSpPr txBox="1">
                <a:spLocks noChangeArrowheads="1"/>
              </p:cNvSpPr>
              <p:nvPr/>
            </p:nvSpPr>
            <p:spPr bwMode="auto">
              <a:xfrm>
                <a:off x="4800" y="768"/>
                <a:ext cx="7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r>
                  <a:rPr lang="en-US" altLang="en-US" sz="2000">
                    <a:latin typeface="Garamond" panose="02020404030301010803" pitchFamily="18" charset="0"/>
                  </a:rPr>
                  <a:t>Supplier</a:t>
                </a:r>
                <a:r>
                  <a:rPr lang="en-US" altLang="en-US" sz="2000" baseline="-25000">
                    <a:latin typeface="Garamond" panose="02020404030301010803" pitchFamily="18" charset="0"/>
                  </a:rPr>
                  <a:t>2</a:t>
                </a:r>
              </a:p>
            </p:txBody>
          </p:sp>
        </p:grpSp>
        <p:sp>
          <p:nvSpPr>
            <p:cNvPr id="21513" name="Text Box 19"/>
            <p:cNvSpPr txBox="1">
              <a:spLocks noChangeArrowheads="1"/>
            </p:cNvSpPr>
            <p:nvPr/>
          </p:nvSpPr>
          <p:spPr bwMode="auto">
            <a:xfrm>
              <a:off x="5126" y="448"/>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r>
                <a:rPr lang="en-US" altLang="en-US" sz="2000">
                  <a:latin typeface="Garamond" panose="02020404030301010803" pitchFamily="18" charset="0"/>
                </a:rPr>
                <a:t>Site</a:t>
              </a:r>
              <a:r>
                <a:rPr lang="en-US" altLang="en-US" sz="2000" baseline="-25000">
                  <a:latin typeface="Garamond" panose="02020404030301010803" pitchFamily="18" charset="0"/>
                </a:rPr>
                <a:t>1</a:t>
              </a:r>
            </a:p>
          </p:txBody>
        </p:sp>
        <p:sp>
          <p:nvSpPr>
            <p:cNvPr id="21514" name="Text Box 20"/>
            <p:cNvSpPr txBox="1">
              <a:spLocks noChangeArrowheads="1"/>
            </p:cNvSpPr>
            <p:nvPr/>
          </p:nvSpPr>
          <p:spPr bwMode="auto">
            <a:xfrm>
              <a:off x="5126" y="960"/>
              <a:ext cx="4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r>
                <a:rPr lang="en-US" altLang="en-US" sz="2000">
                  <a:latin typeface="Garamond" panose="02020404030301010803" pitchFamily="18" charset="0"/>
                </a:rPr>
                <a:t>Site</a:t>
              </a:r>
              <a:r>
                <a:rPr lang="en-US" altLang="en-US" sz="2000" baseline="-25000">
                  <a:latin typeface="Garamond" panose="02020404030301010803" pitchFamily="18" charset="0"/>
                </a:rPr>
                <a:t>3</a:t>
              </a:r>
            </a:p>
          </p:txBody>
        </p:sp>
        <p:sp>
          <p:nvSpPr>
            <p:cNvPr id="21515" name="Line 21"/>
            <p:cNvSpPr>
              <a:spLocks noChangeShapeType="1"/>
            </p:cNvSpPr>
            <p:nvPr/>
          </p:nvSpPr>
          <p:spPr bwMode="auto">
            <a:xfrm>
              <a:off x="3936" y="816"/>
              <a:ext cx="158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516" name="Rectangle 22"/>
            <p:cNvSpPr>
              <a:spLocks noChangeArrowheads="1"/>
            </p:cNvSpPr>
            <p:nvPr/>
          </p:nvSpPr>
          <p:spPr bwMode="auto">
            <a:xfrm>
              <a:off x="2640" y="432"/>
              <a:ext cx="864" cy="816"/>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0"/>
                </a:spcBef>
                <a:buFontTx/>
                <a:buNone/>
              </a:pPr>
              <a:endParaRPr lang="en-US" altLang="en-US" sz="1800" b="0">
                <a:latin typeface="Arial" panose="020B0604020202020204" pitchFamily="34" charset="0"/>
              </a:endParaRPr>
            </a:p>
          </p:txBody>
        </p:sp>
        <p:sp>
          <p:nvSpPr>
            <p:cNvPr id="21517" name="Text Box 23"/>
            <p:cNvSpPr txBox="1">
              <a:spLocks noChangeArrowheads="1"/>
            </p:cNvSpPr>
            <p:nvPr/>
          </p:nvSpPr>
          <p:spPr bwMode="auto">
            <a:xfrm>
              <a:off x="2638" y="384"/>
              <a:ext cx="70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r>
                <a:rPr lang="en-US" altLang="en-US" sz="2000">
                  <a:latin typeface="Garamond" panose="02020404030301010803" pitchFamily="18" charset="0"/>
                </a:rPr>
                <a:t>DDBMS</a:t>
              </a:r>
              <a:endParaRPr lang="en-US" altLang="en-US" sz="2000" baseline="-25000">
                <a:latin typeface="Garamond" panose="02020404030301010803" pitchFamily="18" charset="0"/>
              </a:endParaRPr>
            </a:p>
          </p:txBody>
        </p:sp>
        <p:sp>
          <p:nvSpPr>
            <p:cNvPr id="21518" name="Text Box 24"/>
            <p:cNvSpPr txBox="1">
              <a:spLocks noChangeArrowheads="1"/>
            </p:cNvSpPr>
            <p:nvPr/>
          </p:nvSpPr>
          <p:spPr bwMode="auto">
            <a:xfrm>
              <a:off x="288" y="576"/>
              <a:ext cx="102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r>
                <a:rPr lang="en-US" altLang="en-US" sz="2400">
                  <a:latin typeface="Garamond" panose="02020404030301010803" pitchFamily="18" charset="0"/>
                </a:rPr>
                <a:t>Database</a:t>
              </a:r>
            </a:p>
            <a:p>
              <a:pPr>
                <a:spcBef>
                  <a:spcPct val="0"/>
                </a:spcBef>
                <a:buFontTx/>
                <a:buNone/>
              </a:pPr>
              <a:r>
                <a:rPr lang="en-US" altLang="en-US" sz="2400">
                  <a:latin typeface="Garamond" panose="02020404030301010803" pitchFamily="18" charset="0"/>
                </a:rPr>
                <a:t>Operations</a:t>
              </a:r>
              <a:endParaRPr lang="en-US" altLang="en-US" sz="2400" baseline="-25000">
                <a:latin typeface="Garamond" panose="02020404030301010803" pitchFamily="18" charset="0"/>
              </a:endParaRPr>
            </a:p>
          </p:txBody>
        </p:sp>
        <p:sp>
          <p:nvSpPr>
            <p:cNvPr id="21519" name="Line 25"/>
            <p:cNvSpPr>
              <a:spLocks noChangeShapeType="1"/>
            </p:cNvSpPr>
            <p:nvPr/>
          </p:nvSpPr>
          <p:spPr bwMode="auto">
            <a:xfrm>
              <a:off x="1152" y="1104"/>
              <a:ext cx="153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520" name="Line 26"/>
            <p:cNvSpPr>
              <a:spLocks noChangeShapeType="1"/>
            </p:cNvSpPr>
            <p:nvPr/>
          </p:nvSpPr>
          <p:spPr bwMode="auto">
            <a:xfrm>
              <a:off x="3504" y="624"/>
              <a:ext cx="57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521" name="Line 27"/>
            <p:cNvSpPr>
              <a:spLocks noChangeShapeType="1"/>
            </p:cNvSpPr>
            <p:nvPr/>
          </p:nvSpPr>
          <p:spPr bwMode="auto">
            <a:xfrm>
              <a:off x="3504" y="1104"/>
              <a:ext cx="57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522" name="Line 28"/>
            <p:cNvSpPr>
              <a:spLocks noChangeShapeType="1"/>
            </p:cNvSpPr>
            <p:nvPr/>
          </p:nvSpPr>
          <p:spPr bwMode="auto">
            <a:xfrm flipV="1">
              <a:off x="2640" y="624"/>
              <a:ext cx="864" cy="0"/>
            </a:xfrm>
            <a:prstGeom prst="line">
              <a:avLst/>
            </a:prstGeom>
            <a:noFill/>
            <a:ln w="5715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523" name="Line 29"/>
            <p:cNvSpPr>
              <a:spLocks noChangeShapeType="1"/>
            </p:cNvSpPr>
            <p:nvPr/>
          </p:nvSpPr>
          <p:spPr bwMode="auto">
            <a:xfrm>
              <a:off x="2640" y="1104"/>
              <a:ext cx="864" cy="0"/>
            </a:xfrm>
            <a:prstGeom prst="line">
              <a:avLst/>
            </a:prstGeom>
            <a:noFill/>
            <a:ln w="5715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524" name="Line 30"/>
            <p:cNvSpPr>
              <a:spLocks noChangeShapeType="1"/>
            </p:cNvSpPr>
            <p:nvPr/>
          </p:nvSpPr>
          <p:spPr bwMode="auto">
            <a:xfrm>
              <a:off x="1104" y="624"/>
              <a:ext cx="153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21509" name="Rectangle 32"/>
          <p:cNvSpPr>
            <a:spLocks noChangeArrowheads="1"/>
          </p:cNvSpPr>
          <p:nvPr/>
        </p:nvSpPr>
        <p:spPr bwMode="auto">
          <a:xfrm>
            <a:off x="4500563" y="3644900"/>
            <a:ext cx="4103687" cy="2879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0"/>
              </a:spcBef>
              <a:buFontTx/>
              <a:buNone/>
            </a:pPr>
            <a:endParaRPr lang="en-US" altLang="en-US" sz="1800" b="0">
              <a:latin typeface="Arial" panose="020B0604020202020204" pitchFamily="34" charset="0"/>
            </a:endParaRPr>
          </a:p>
        </p:txBody>
      </p:sp>
      <p:sp>
        <p:nvSpPr>
          <p:cNvPr id="21510" name="Text Box 31"/>
          <p:cNvSpPr txBox="1">
            <a:spLocks noChangeArrowheads="1"/>
          </p:cNvSpPr>
          <p:nvPr/>
        </p:nvSpPr>
        <p:spPr bwMode="auto">
          <a:xfrm>
            <a:off x="4495800" y="3657600"/>
            <a:ext cx="4114800"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lnSpc>
                <a:spcPct val="90000"/>
              </a:lnSpc>
              <a:spcBef>
                <a:spcPct val="0"/>
              </a:spcBef>
              <a:buFontTx/>
              <a:buNone/>
            </a:pPr>
            <a:r>
              <a:rPr lang="en-US" altLang="en-US" sz="2300" b="0">
                <a:latin typeface="Trebuchet MS" panose="020B0603020202020204" pitchFamily="34" charset="0"/>
              </a:rPr>
              <a:t>The applications have to specify both the fragment names and the sites where they are located. The mapping of database operations specified in applications to those in DBMSs at sites is transparent.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fontAlgn="auto" hangingPunct="1">
              <a:spcAft>
                <a:spcPts val="0"/>
              </a:spcAft>
              <a:defRPr/>
            </a:pPr>
            <a:r>
              <a:rPr lang="en-US" altLang="en-US" smtClean="0"/>
              <a:t>Level 4: No Transparency</a:t>
            </a:r>
          </a:p>
        </p:txBody>
      </p:sp>
      <p:sp>
        <p:nvSpPr>
          <p:cNvPr id="22531" name="Text Box 3"/>
          <p:cNvSpPr txBox="1">
            <a:spLocks noChangeArrowheads="1"/>
          </p:cNvSpPr>
          <p:nvPr/>
        </p:nvSpPr>
        <p:spPr bwMode="auto">
          <a:xfrm>
            <a:off x="974725" y="1298575"/>
            <a:ext cx="27559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r>
              <a:rPr lang="en-US" altLang="en-US" sz="2000">
                <a:solidFill>
                  <a:schemeClr val="accent2"/>
                </a:solidFill>
                <a:latin typeface="Times New Roman" panose="02020603050405020304" pitchFamily="18" charset="0"/>
              </a:rPr>
              <a:t>SUPINQUIRY;</a:t>
            </a:r>
          </a:p>
          <a:p>
            <a:pPr>
              <a:spcBef>
                <a:spcPct val="0"/>
              </a:spcBef>
              <a:buFontTx/>
              <a:buNone/>
            </a:pPr>
            <a:r>
              <a:rPr lang="en-US" altLang="en-US" sz="2000">
                <a:solidFill>
                  <a:schemeClr val="accent2"/>
                </a:solidFill>
                <a:latin typeface="Times New Roman" panose="02020603050405020304" pitchFamily="18" charset="0"/>
              </a:rPr>
              <a:t>Read(terminal,$Snum);</a:t>
            </a:r>
          </a:p>
        </p:txBody>
      </p:sp>
      <p:sp>
        <p:nvSpPr>
          <p:cNvPr id="22532" name="Text Box 4"/>
          <p:cNvSpPr txBox="1">
            <a:spLocks noChangeArrowheads="1"/>
          </p:cNvSpPr>
          <p:nvPr/>
        </p:nvSpPr>
        <p:spPr bwMode="auto">
          <a:xfrm>
            <a:off x="1431925" y="6445250"/>
            <a:ext cx="6254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r>
              <a:rPr lang="en-US" altLang="en-US">
                <a:latin typeface="Garamond" panose="02020404030301010803" pitchFamily="18" charset="0"/>
              </a:rPr>
              <a:t>Site3</a:t>
            </a:r>
          </a:p>
        </p:txBody>
      </p:sp>
      <p:sp>
        <p:nvSpPr>
          <p:cNvPr id="22533" name="Text Box 5"/>
          <p:cNvSpPr txBox="1">
            <a:spLocks noChangeArrowheads="1"/>
          </p:cNvSpPr>
          <p:nvPr/>
        </p:nvSpPr>
        <p:spPr bwMode="auto">
          <a:xfrm>
            <a:off x="7086600" y="6418263"/>
            <a:ext cx="6254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r>
              <a:rPr lang="en-US" altLang="en-US">
                <a:latin typeface="Garamond" panose="02020404030301010803" pitchFamily="18" charset="0"/>
              </a:rPr>
              <a:t>Site1</a:t>
            </a:r>
          </a:p>
        </p:txBody>
      </p:sp>
      <p:sp>
        <p:nvSpPr>
          <p:cNvPr id="22534" name="Text Box 6"/>
          <p:cNvSpPr txBox="1">
            <a:spLocks noChangeArrowheads="1"/>
          </p:cNvSpPr>
          <p:nvPr/>
        </p:nvSpPr>
        <p:spPr bwMode="auto">
          <a:xfrm>
            <a:off x="1905000" y="1892300"/>
            <a:ext cx="4867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r>
              <a:rPr lang="en-US" altLang="en-US" sz="2000">
                <a:solidFill>
                  <a:srgbClr val="FF0000"/>
                </a:solidFill>
                <a:latin typeface="Times New Roman" panose="02020603050405020304" pitchFamily="18" charset="0"/>
              </a:rPr>
              <a:t>$</a:t>
            </a:r>
            <a:r>
              <a:rPr lang="en-US" altLang="en-US" sz="2000">
                <a:solidFill>
                  <a:schemeClr val="accent2"/>
                </a:solidFill>
                <a:latin typeface="Times New Roman" panose="02020603050405020304" pitchFamily="18" charset="0"/>
              </a:rPr>
              <a:t>SupIMS($SNum,$Found,$Name) at Site1;</a:t>
            </a:r>
          </a:p>
        </p:txBody>
      </p:sp>
      <p:sp>
        <p:nvSpPr>
          <p:cNvPr id="22535" name="Rectangle 7"/>
          <p:cNvSpPr>
            <a:spLocks noChangeArrowheads="1"/>
          </p:cNvSpPr>
          <p:nvPr/>
        </p:nvSpPr>
        <p:spPr bwMode="auto">
          <a:xfrm>
            <a:off x="533400" y="3265488"/>
            <a:ext cx="8229600" cy="457200"/>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0"/>
              </a:spcBef>
              <a:buFontTx/>
              <a:buNone/>
            </a:pPr>
            <a:endParaRPr lang="en-US" altLang="en-US" sz="1800" b="0">
              <a:latin typeface="Arial" panose="020B0604020202020204" pitchFamily="34" charset="0"/>
            </a:endParaRPr>
          </a:p>
        </p:txBody>
      </p:sp>
      <p:sp>
        <p:nvSpPr>
          <p:cNvPr id="22536" name="Text Box 8"/>
          <p:cNvSpPr txBox="1">
            <a:spLocks noChangeArrowheads="1"/>
          </p:cNvSpPr>
          <p:nvPr/>
        </p:nvSpPr>
        <p:spPr bwMode="auto">
          <a:xfrm>
            <a:off x="3913188" y="3336925"/>
            <a:ext cx="1116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r>
              <a:rPr lang="en-US" altLang="en-US" sz="2000">
                <a:latin typeface="Garamond" panose="02020404030301010803" pitchFamily="18" charset="0"/>
              </a:rPr>
              <a:t>DDBMS</a:t>
            </a:r>
            <a:endParaRPr lang="en-US" altLang="en-US" sz="2000" baseline="-25000">
              <a:latin typeface="Garamond" panose="02020404030301010803" pitchFamily="18" charset="0"/>
            </a:endParaRPr>
          </a:p>
        </p:txBody>
      </p:sp>
      <p:sp>
        <p:nvSpPr>
          <p:cNvPr id="22537" name="Text Box 9"/>
          <p:cNvSpPr txBox="1">
            <a:spLocks noChangeArrowheads="1"/>
          </p:cNvSpPr>
          <p:nvPr/>
        </p:nvSpPr>
        <p:spPr bwMode="auto">
          <a:xfrm>
            <a:off x="593725" y="3795713"/>
            <a:ext cx="2759075" cy="852487"/>
          </a:xfrm>
          <a:prstGeom prst="rect">
            <a:avLst/>
          </a:prstGeom>
          <a:noFill/>
          <a:ln w="28575">
            <a:solidFill>
              <a:schemeClr val="tx1"/>
            </a:solidFill>
            <a:prstDash val="sysDot"/>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r>
              <a:rPr lang="en-US" altLang="en-US" sz="2000">
                <a:latin typeface="Arial Narrow" panose="020B0606020202030204" pitchFamily="34" charset="0"/>
              </a:rPr>
              <a:t>SupCODASYL(…);</a:t>
            </a:r>
          </a:p>
          <a:p>
            <a:pPr>
              <a:spcBef>
                <a:spcPct val="0"/>
              </a:spcBef>
              <a:buFontTx/>
              <a:buNone/>
            </a:pPr>
            <a:r>
              <a:rPr lang="en-US" altLang="en-US" sz="2000">
                <a:latin typeface="Arial Narrow" panose="020B0606020202030204" pitchFamily="34" charset="0"/>
              </a:rPr>
              <a:t>Find Sup_Record;</a:t>
            </a:r>
            <a:endParaRPr lang="en-US" altLang="en-US" sz="800">
              <a:latin typeface="Arial Narrow" panose="020B0606020202030204" pitchFamily="34" charset="0"/>
            </a:endParaRPr>
          </a:p>
          <a:p>
            <a:pPr algn="ctr">
              <a:spcBef>
                <a:spcPct val="0"/>
              </a:spcBef>
              <a:buFontTx/>
              <a:buNone/>
            </a:pPr>
            <a:r>
              <a:rPr lang="en-US" altLang="en-US" sz="800">
                <a:latin typeface="Arial Narrow" panose="020B0606020202030204" pitchFamily="34" charset="0"/>
              </a:rPr>
              <a:t>-</a:t>
            </a:r>
          </a:p>
        </p:txBody>
      </p:sp>
      <p:sp>
        <p:nvSpPr>
          <p:cNvPr id="22538" name="Text Box 10"/>
          <p:cNvSpPr txBox="1">
            <a:spLocks noChangeArrowheads="1"/>
          </p:cNvSpPr>
          <p:nvPr/>
        </p:nvSpPr>
        <p:spPr bwMode="auto">
          <a:xfrm>
            <a:off x="5867400" y="3871913"/>
            <a:ext cx="2971800" cy="852487"/>
          </a:xfrm>
          <a:prstGeom prst="rect">
            <a:avLst/>
          </a:prstGeom>
          <a:noFill/>
          <a:ln w="28575">
            <a:solidFill>
              <a:schemeClr val="tx1"/>
            </a:solidFill>
            <a:prstDash val="sysDot"/>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r>
              <a:rPr lang="en-US" altLang="en-US" sz="2000">
                <a:latin typeface="Arial Narrow" panose="020B0606020202030204" pitchFamily="34" charset="0"/>
              </a:rPr>
              <a:t>SupIMS(…);</a:t>
            </a:r>
          </a:p>
          <a:p>
            <a:pPr>
              <a:spcBef>
                <a:spcPct val="0"/>
              </a:spcBef>
              <a:buFontTx/>
              <a:buNone/>
            </a:pPr>
            <a:r>
              <a:rPr lang="en-US" altLang="en-US" sz="2000">
                <a:latin typeface="Arial Narrow" panose="020B0606020202030204" pitchFamily="34" charset="0"/>
              </a:rPr>
              <a:t>Get unique Sup_Segment;</a:t>
            </a:r>
            <a:endParaRPr lang="en-US" altLang="en-US" sz="800">
              <a:latin typeface="Arial Narrow" panose="020B0606020202030204" pitchFamily="34" charset="0"/>
            </a:endParaRPr>
          </a:p>
          <a:p>
            <a:pPr algn="ctr">
              <a:spcBef>
                <a:spcPct val="0"/>
              </a:spcBef>
              <a:buFontTx/>
              <a:buNone/>
            </a:pPr>
            <a:r>
              <a:rPr lang="en-US" altLang="en-US" sz="800">
                <a:latin typeface="Arial Narrow" panose="020B0606020202030204" pitchFamily="34" charset="0"/>
              </a:rPr>
              <a:t>-</a:t>
            </a:r>
          </a:p>
        </p:txBody>
      </p:sp>
      <p:sp>
        <p:nvSpPr>
          <p:cNvPr id="22539" name="Text Box 11"/>
          <p:cNvSpPr txBox="1">
            <a:spLocks noChangeArrowheads="1"/>
          </p:cNvSpPr>
          <p:nvPr/>
        </p:nvSpPr>
        <p:spPr bwMode="auto">
          <a:xfrm>
            <a:off x="1143000" y="4914900"/>
            <a:ext cx="1447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lgn="ctr">
              <a:spcBef>
                <a:spcPct val="0"/>
              </a:spcBef>
              <a:buFontTx/>
              <a:buNone/>
            </a:pPr>
            <a:r>
              <a:rPr lang="en-US" altLang="en-US" sz="1800">
                <a:latin typeface="Garamond" panose="02020404030301010803" pitchFamily="18" charset="0"/>
              </a:rPr>
              <a:t>Local DBMS</a:t>
            </a:r>
          </a:p>
          <a:p>
            <a:pPr algn="ctr">
              <a:spcBef>
                <a:spcPct val="0"/>
              </a:spcBef>
              <a:buFontTx/>
              <a:buNone/>
            </a:pPr>
            <a:r>
              <a:rPr lang="en-US" altLang="en-US" sz="1800">
                <a:latin typeface="Garamond" panose="02020404030301010803" pitchFamily="18" charset="0"/>
              </a:rPr>
              <a:t>(CODASYL)</a:t>
            </a:r>
          </a:p>
        </p:txBody>
      </p:sp>
      <p:sp>
        <p:nvSpPr>
          <p:cNvPr id="22540" name="Rectangle 12"/>
          <p:cNvSpPr>
            <a:spLocks noChangeArrowheads="1"/>
          </p:cNvSpPr>
          <p:nvPr/>
        </p:nvSpPr>
        <p:spPr bwMode="auto">
          <a:xfrm>
            <a:off x="1066800" y="4838700"/>
            <a:ext cx="1524000" cy="6858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0"/>
              </a:spcBef>
              <a:buFontTx/>
              <a:buNone/>
            </a:pPr>
            <a:endParaRPr lang="en-US" altLang="en-US" sz="1800" b="0">
              <a:latin typeface="Arial" panose="020B0604020202020204" pitchFamily="34" charset="0"/>
            </a:endParaRPr>
          </a:p>
        </p:txBody>
      </p:sp>
      <p:sp>
        <p:nvSpPr>
          <p:cNvPr id="22541" name="Text Box 13"/>
          <p:cNvSpPr txBox="1">
            <a:spLocks noChangeArrowheads="1"/>
          </p:cNvSpPr>
          <p:nvPr/>
        </p:nvSpPr>
        <p:spPr bwMode="auto">
          <a:xfrm>
            <a:off x="6629400" y="4838700"/>
            <a:ext cx="1447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lgn="ctr">
              <a:spcBef>
                <a:spcPct val="0"/>
              </a:spcBef>
              <a:buFontTx/>
              <a:buNone/>
            </a:pPr>
            <a:r>
              <a:rPr lang="en-US" altLang="en-US" sz="1800">
                <a:latin typeface="Garamond" panose="02020404030301010803" pitchFamily="18" charset="0"/>
              </a:rPr>
              <a:t>Local DBMS</a:t>
            </a:r>
          </a:p>
          <a:p>
            <a:pPr algn="ctr">
              <a:spcBef>
                <a:spcPct val="0"/>
              </a:spcBef>
              <a:buFontTx/>
              <a:buNone/>
            </a:pPr>
            <a:r>
              <a:rPr lang="en-US" altLang="en-US" sz="1800">
                <a:latin typeface="Garamond" panose="02020404030301010803" pitchFamily="18" charset="0"/>
              </a:rPr>
              <a:t>(IMS)</a:t>
            </a:r>
          </a:p>
        </p:txBody>
      </p:sp>
      <p:sp>
        <p:nvSpPr>
          <p:cNvPr id="22542" name="Rectangle 14"/>
          <p:cNvSpPr>
            <a:spLocks noChangeArrowheads="1"/>
          </p:cNvSpPr>
          <p:nvPr/>
        </p:nvSpPr>
        <p:spPr bwMode="auto">
          <a:xfrm>
            <a:off x="6553200" y="4838700"/>
            <a:ext cx="1524000" cy="6858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0"/>
              </a:spcBef>
              <a:buFontTx/>
              <a:buNone/>
            </a:pPr>
            <a:endParaRPr lang="en-US" altLang="en-US" sz="1800" b="0">
              <a:latin typeface="Arial" panose="020B0604020202020204" pitchFamily="34" charset="0"/>
            </a:endParaRPr>
          </a:p>
        </p:txBody>
      </p:sp>
      <p:grpSp>
        <p:nvGrpSpPr>
          <p:cNvPr id="22543" name="Group 15"/>
          <p:cNvGrpSpPr>
            <a:grpSpLocks/>
          </p:cNvGrpSpPr>
          <p:nvPr/>
        </p:nvGrpSpPr>
        <p:grpSpPr bwMode="auto">
          <a:xfrm>
            <a:off x="457200" y="5676900"/>
            <a:ext cx="2743200" cy="762000"/>
            <a:chOff x="432" y="3408"/>
            <a:chExt cx="1728" cy="480"/>
          </a:xfrm>
        </p:grpSpPr>
        <p:grpSp>
          <p:nvGrpSpPr>
            <p:cNvPr id="22562" name="Group 16"/>
            <p:cNvGrpSpPr>
              <a:grpSpLocks/>
            </p:cNvGrpSpPr>
            <p:nvPr/>
          </p:nvGrpSpPr>
          <p:grpSpPr bwMode="auto">
            <a:xfrm>
              <a:off x="432" y="3408"/>
              <a:ext cx="1728" cy="480"/>
              <a:chOff x="384" y="3600"/>
              <a:chExt cx="1728" cy="336"/>
            </a:xfrm>
          </p:grpSpPr>
          <p:sp>
            <p:nvSpPr>
              <p:cNvPr id="22564" name="Oval 17"/>
              <p:cNvSpPr>
                <a:spLocks noChangeArrowheads="1"/>
              </p:cNvSpPr>
              <p:nvPr/>
            </p:nvSpPr>
            <p:spPr bwMode="auto">
              <a:xfrm>
                <a:off x="384" y="3600"/>
                <a:ext cx="1728" cy="144"/>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0"/>
                  </a:spcBef>
                  <a:buFontTx/>
                  <a:buNone/>
                </a:pPr>
                <a:endParaRPr lang="en-US" altLang="en-US" sz="1800" b="0">
                  <a:latin typeface="Arial" panose="020B0604020202020204" pitchFamily="34" charset="0"/>
                </a:endParaRPr>
              </a:p>
            </p:txBody>
          </p:sp>
          <p:sp>
            <p:nvSpPr>
              <p:cNvPr id="22565" name="Line 18"/>
              <p:cNvSpPr>
                <a:spLocks noChangeShapeType="1"/>
              </p:cNvSpPr>
              <p:nvPr/>
            </p:nvSpPr>
            <p:spPr bwMode="auto">
              <a:xfrm>
                <a:off x="384" y="3696"/>
                <a:ext cx="0" cy="24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2566" name="Line 19"/>
              <p:cNvSpPr>
                <a:spLocks noChangeShapeType="1"/>
              </p:cNvSpPr>
              <p:nvPr/>
            </p:nvSpPr>
            <p:spPr bwMode="auto">
              <a:xfrm>
                <a:off x="2112" y="3696"/>
                <a:ext cx="0" cy="24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2567" name="Line 20"/>
              <p:cNvSpPr>
                <a:spLocks noChangeShapeType="1"/>
              </p:cNvSpPr>
              <p:nvPr/>
            </p:nvSpPr>
            <p:spPr bwMode="auto">
              <a:xfrm>
                <a:off x="384" y="3936"/>
                <a:ext cx="172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22563" name="Text Box 21"/>
            <p:cNvSpPr txBox="1">
              <a:spLocks noChangeArrowheads="1"/>
            </p:cNvSpPr>
            <p:nvPr/>
          </p:nvSpPr>
          <p:spPr bwMode="auto">
            <a:xfrm>
              <a:off x="711" y="3645"/>
              <a:ext cx="125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r>
                <a:rPr lang="en-US" altLang="en-US">
                  <a:latin typeface="Garamond" panose="02020404030301010803" pitchFamily="18" charset="0"/>
                </a:rPr>
                <a:t>CODASYL Database</a:t>
              </a:r>
            </a:p>
          </p:txBody>
        </p:sp>
      </p:grpSp>
      <p:grpSp>
        <p:nvGrpSpPr>
          <p:cNvPr id="22544" name="Group 22"/>
          <p:cNvGrpSpPr>
            <a:grpSpLocks/>
          </p:cNvGrpSpPr>
          <p:nvPr/>
        </p:nvGrpSpPr>
        <p:grpSpPr bwMode="auto">
          <a:xfrm>
            <a:off x="5943600" y="5688013"/>
            <a:ext cx="2743200" cy="762000"/>
            <a:chOff x="432" y="3408"/>
            <a:chExt cx="1728" cy="480"/>
          </a:xfrm>
        </p:grpSpPr>
        <p:grpSp>
          <p:nvGrpSpPr>
            <p:cNvPr id="22556" name="Group 23"/>
            <p:cNvGrpSpPr>
              <a:grpSpLocks/>
            </p:cNvGrpSpPr>
            <p:nvPr/>
          </p:nvGrpSpPr>
          <p:grpSpPr bwMode="auto">
            <a:xfrm>
              <a:off x="432" y="3408"/>
              <a:ext cx="1728" cy="480"/>
              <a:chOff x="384" y="3600"/>
              <a:chExt cx="1728" cy="336"/>
            </a:xfrm>
          </p:grpSpPr>
          <p:sp>
            <p:nvSpPr>
              <p:cNvPr id="22558" name="Oval 24"/>
              <p:cNvSpPr>
                <a:spLocks noChangeArrowheads="1"/>
              </p:cNvSpPr>
              <p:nvPr/>
            </p:nvSpPr>
            <p:spPr bwMode="auto">
              <a:xfrm>
                <a:off x="384" y="3600"/>
                <a:ext cx="1728" cy="144"/>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0"/>
                  </a:spcBef>
                  <a:buFontTx/>
                  <a:buNone/>
                </a:pPr>
                <a:endParaRPr lang="en-US" altLang="en-US" sz="1800" b="0">
                  <a:latin typeface="Arial" panose="020B0604020202020204" pitchFamily="34" charset="0"/>
                </a:endParaRPr>
              </a:p>
            </p:txBody>
          </p:sp>
          <p:sp>
            <p:nvSpPr>
              <p:cNvPr id="22559" name="Line 25"/>
              <p:cNvSpPr>
                <a:spLocks noChangeShapeType="1"/>
              </p:cNvSpPr>
              <p:nvPr/>
            </p:nvSpPr>
            <p:spPr bwMode="auto">
              <a:xfrm>
                <a:off x="384" y="3696"/>
                <a:ext cx="0" cy="24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2560" name="Line 26"/>
              <p:cNvSpPr>
                <a:spLocks noChangeShapeType="1"/>
              </p:cNvSpPr>
              <p:nvPr/>
            </p:nvSpPr>
            <p:spPr bwMode="auto">
              <a:xfrm>
                <a:off x="2112" y="3696"/>
                <a:ext cx="0" cy="24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2561" name="Line 27"/>
              <p:cNvSpPr>
                <a:spLocks noChangeShapeType="1"/>
              </p:cNvSpPr>
              <p:nvPr/>
            </p:nvSpPr>
            <p:spPr bwMode="auto">
              <a:xfrm>
                <a:off x="384" y="3936"/>
                <a:ext cx="172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22557" name="Text Box 28"/>
            <p:cNvSpPr txBox="1">
              <a:spLocks noChangeArrowheads="1"/>
            </p:cNvSpPr>
            <p:nvPr/>
          </p:nvSpPr>
          <p:spPr bwMode="auto">
            <a:xfrm>
              <a:off x="711" y="3645"/>
              <a:ext cx="8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r>
                <a:rPr lang="en-US" altLang="en-US">
                  <a:latin typeface="Garamond" panose="02020404030301010803" pitchFamily="18" charset="0"/>
                </a:rPr>
                <a:t>IMS Database</a:t>
              </a:r>
            </a:p>
          </p:txBody>
        </p:sp>
      </p:grpSp>
      <p:sp>
        <p:nvSpPr>
          <p:cNvPr id="22545" name="Text Box 29"/>
          <p:cNvSpPr txBox="1">
            <a:spLocks noChangeArrowheads="1"/>
          </p:cNvSpPr>
          <p:nvPr/>
        </p:nvSpPr>
        <p:spPr bwMode="auto">
          <a:xfrm>
            <a:off x="974725" y="2120900"/>
            <a:ext cx="1679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r>
              <a:rPr lang="en-US" altLang="en-US" sz="2000">
                <a:solidFill>
                  <a:schemeClr val="accent2"/>
                </a:solidFill>
                <a:latin typeface="Times New Roman" panose="02020603050405020304" pitchFamily="18" charset="0"/>
              </a:rPr>
              <a:t>If not #Found</a:t>
            </a:r>
          </a:p>
        </p:txBody>
      </p:sp>
      <p:sp>
        <p:nvSpPr>
          <p:cNvPr id="22546" name="Text Box 30"/>
          <p:cNvSpPr txBox="1">
            <a:spLocks noChangeArrowheads="1"/>
          </p:cNvSpPr>
          <p:nvPr/>
        </p:nvSpPr>
        <p:spPr bwMode="auto">
          <a:xfrm>
            <a:off x="1905000" y="2425700"/>
            <a:ext cx="57594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r>
              <a:rPr lang="en-US" altLang="en-US" sz="2000">
                <a:solidFill>
                  <a:schemeClr val="accent2"/>
                </a:solidFill>
                <a:latin typeface="Times New Roman" panose="02020603050405020304" pitchFamily="18" charset="0"/>
              </a:rPr>
              <a:t>$SupCODASYL(#SNum, $Found, $Name) at Site3;</a:t>
            </a:r>
          </a:p>
        </p:txBody>
      </p:sp>
      <p:sp>
        <p:nvSpPr>
          <p:cNvPr id="22547" name="Text Box 31"/>
          <p:cNvSpPr txBox="1">
            <a:spLocks noChangeArrowheads="1"/>
          </p:cNvSpPr>
          <p:nvPr/>
        </p:nvSpPr>
        <p:spPr bwMode="auto">
          <a:xfrm>
            <a:off x="974725" y="2730500"/>
            <a:ext cx="2824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r>
              <a:rPr lang="en-US" altLang="en-US" sz="2000">
                <a:solidFill>
                  <a:schemeClr val="accent2"/>
                </a:solidFill>
                <a:latin typeface="Times New Roman" panose="02020603050405020304" pitchFamily="18" charset="0"/>
              </a:rPr>
              <a:t>Write(terminal,$Name);</a:t>
            </a:r>
          </a:p>
        </p:txBody>
      </p:sp>
      <p:cxnSp>
        <p:nvCxnSpPr>
          <p:cNvPr id="22548" name="AutoShape 32"/>
          <p:cNvCxnSpPr>
            <a:cxnSpLocks noChangeShapeType="1"/>
            <a:stCxn id="22534" idx="3"/>
            <a:endCxn id="22542" idx="1"/>
          </p:cNvCxnSpPr>
          <p:nvPr/>
        </p:nvCxnSpPr>
        <p:spPr bwMode="auto">
          <a:xfrm flipH="1">
            <a:off x="6553200" y="2090738"/>
            <a:ext cx="219075" cy="3090862"/>
          </a:xfrm>
          <a:prstGeom prst="curvedConnector5">
            <a:avLst>
              <a:gd name="adj1" fmla="val -104347"/>
              <a:gd name="adj2" fmla="val 47662"/>
              <a:gd name="adj3" fmla="val 204347"/>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49" name="AutoShape 33"/>
          <p:cNvCxnSpPr>
            <a:cxnSpLocks noChangeShapeType="1"/>
            <a:stCxn id="22546" idx="1"/>
            <a:endCxn id="22540" idx="3"/>
          </p:cNvCxnSpPr>
          <p:nvPr/>
        </p:nvCxnSpPr>
        <p:spPr bwMode="auto">
          <a:xfrm rot="10800000" flipH="1" flipV="1">
            <a:off x="1905000" y="2624138"/>
            <a:ext cx="685800" cy="2557462"/>
          </a:xfrm>
          <a:prstGeom prst="curvedConnector5">
            <a:avLst>
              <a:gd name="adj1" fmla="val -33333"/>
              <a:gd name="adj2" fmla="val 47176"/>
              <a:gd name="adj3" fmla="val 133333"/>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550" name="Line 34"/>
          <p:cNvSpPr>
            <a:spLocks noChangeShapeType="1"/>
          </p:cNvSpPr>
          <p:nvPr/>
        </p:nvSpPr>
        <p:spPr bwMode="auto">
          <a:xfrm>
            <a:off x="1828800" y="4468813"/>
            <a:ext cx="0" cy="45720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2551" name="Line 35"/>
          <p:cNvSpPr>
            <a:spLocks noChangeShapeType="1"/>
          </p:cNvSpPr>
          <p:nvPr/>
        </p:nvSpPr>
        <p:spPr bwMode="auto">
          <a:xfrm>
            <a:off x="7277100" y="4468813"/>
            <a:ext cx="0" cy="45720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2552" name="Line 36"/>
          <p:cNvSpPr>
            <a:spLocks noChangeShapeType="1"/>
          </p:cNvSpPr>
          <p:nvPr/>
        </p:nvSpPr>
        <p:spPr bwMode="auto">
          <a:xfrm>
            <a:off x="7277100" y="5383213"/>
            <a:ext cx="0" cy="45720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2553" name="Line 37"/>
          <p:cNvSpPr>
            <a:spLocks noChangeShapeType="1"/>
          </p:cNvSpPr>
          <p:nvPr/>
        </p:nvSpPr>
        <p:spPr bwMode="auto">
          <a:xfrm>
            <a:off x="1828800" y="5459413"/>
            <a:ext cx="0" cy="45720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2554" name="Line 38"/>
          <p:cNvSpPr>
            <a:spLocks noChangeShapeType="1"/>
          </p:cNvSpPr>
          <p:nvPr/>
        </p:nvSpPr>
        <p:spPr bwMode="auto">
          <a:xfrm>
            <a:off x="3810000" y="3733800"/>
            <a:ext cx="0" cy="2743200"/>
          </a:xfrm>
          <a:prstGeom prst="line">
            <a:avLst/>
          </a:prstGeom>
          <a:noFill/>
          <a:ln w="381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2555" name="Line 39"/>
          <p:cNvSpPr>
            <a:spLocks noChangeShapeType="1"/>
          </p:cNvSpPr>
          <p:nvPr/>
        </p:nvSpPr>
        <p:spPr bwMode="auto">
          <a:xfrm>
            <a:off x="5105400" y="3733800"/>
            <a:ext cx="0" cy="2743200"/>
          </a:xfrm>
          <a:prstGeom prst="line">
            <a:avLst/>
          </a:prstGeom>
          <a:noFill/>
          <a:ln w="381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pPr eaLnBrk="1" fontAlgn="auto" hangingPunct="1">
              <a:spcAft>
                <a:spcPts val="0"/>
              </a:spcAft>
              <a:defRPr/>
            </a:pPr>
            <a:r>
              <a:rPr lang="en-US" altLang="en-US" sz="4000" smtClean="0"/>
              <a:t>Distribution Transparency for Updates</a:t>
            </a:r>
          </a:p>
        </p:txBody>
      </p:sp>
      <p:sp>
        <p:nvSpPr>
          <p:cNvPr id="23555" name="Rectangle 3"/>
          <p:cNvSpPr>
            <a:spLocks noGrp="1" noChangeArrowheads="1"/>
          </p:cNvSpPr>
          <p:nvPr>
            <p:ph idx="1"/>
          </p:nvPr>
        </p:nvSpPr>
        <p:spPr>
          <a:xfrm>
            <a:off x="1042988" y="1700213"/>
            <a:ext cx="7521575" cy="3579812"/>
          </a:xfrm>
        </p:spPr>
        <p:txBody>
          <a:bodyPr/>
          <a:lstStyle/>
          <a:p>
            <a:pPr eaLnBrk="1" hangingPunct="1"/>
            <a:r>
              <a:rPr lang="en-US" altLang="en-US" smtClean="0"/>
              <a:t>Difficult Problems:</a:t>
            </a:r>
          </a:p>
          <a:p>
            <a:pPr lvl="1" eaLnBrk="1" hangingPunct="1"/>
            <a:r>
              <a:rPr lang="en-US" altLang="en-US" smtClean="0"/>
              <a:t>Broadcasting updates to all copies</a:t>
            </a:r>
          </a:p>
          <a:p>
            <a:pPr lvl="1" eaLnBrk="1" hangingPunct="1"/>
            <a:r>
              <a:rPr lang="en-US" altLang="en-US" smtClean="0"/>
              <a:t>Migration of tuples because of update of fragment defining attributes (fragmentation attributes)</a:t>
            </a:r>
          </a:p>
          <a:p>
            <a:pPr eaLnBrk="1" hangingPunct="1"/>
            <a:endParaRPr lang="en-US" alt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fontAlgn="auto" hangingPunct="1">
              <a:spcAft>
                <a:spcPts val="0"/>
              </a:spcAft>
              <a:defRPr/>
            </a:pPr>
            <a:r>
              <a:rPr lang="en-US" altLang="en-US" smtClean="0"/>
              <a:t>An Update Application</a:t>
            </a:r>
          </a:p>
        </p:txBody>
      </p:sp>
      <p:grpSp>
        <p:nvGrpSpPr>
          <p:cNvPr id="25603" name="Group 3"/>
          <p:cNvGrpSpPr>
            <a:grpSpLocks/>
          </p:cNvGrpSpPr>
          <p:nvPr/>
        </p:nvGrpSpPr>
        <p:grpSpPr bwMode="auto">
          <a:xfrm>
            <a:off x="4572000" y="1644650"/>
            <a:ext cx="4419600" cy="1555750"/>
            <a:chOff x="1728" y="240"/>
            <a:chExt cx="2784" cy="980"/>
          </a:xfrm>
        </p:grpSpPr>
        <p:sp>
          <p:nvSpPr>
            <p:cNvPr id="25683" name="Text Box 4"/>
            <p:cNvSpPr txBox="1">
              <a:spLocks noChangeArrowheads="1"/>
            </p:cNvSpPr>
            <p:nvPr/>
          </p:nvSpPr>
          <p:spPr bwMode="auto">
            <a:xfrm>
              <a:off x="2784" y="240"/>
              <a:ext cx="9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r>
                <a:rPr lang="en-US" altLang="en-US">
                  <a:latin typeface="Garamond" panose="02020404030301010803" pitchFamily="18" charset="0"/>
                </a:rPr>
                <a:t>      EMP</a:t>
              </a:r>
            </a:p>
          </p:txBody>
        </p:sp>
        <p:sp>
          <p:nvSpPr>
            <p:cNvPr id="25684" name="Text Box 5"/>
            <p:cNvSpPr txBox="1">
              <a:spLocks noChangeArrowheads="1"/>
            </p:cNvSpPr>
            <p:nvPr/>
          </p:nvSpPr>
          <p:spPr bwMode="auto">
            <a:xfrm>
              <a:off x="1728" y="1008"/>
              <a:ext cx="4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r>
                <a:rPr lang="en-US" altLang="en-US">
                  <a:latin typeface="Garamond" panose="02020404030301010803" pitchFamily="18" charset="0"/>
                </a:rPr>
                <a:t>EMP1</a:t>
              </a:r>
            </a:p>
          </p:txBody>
        </p:sp>
        <p:sp>
          <p:nvSpPr>
            <p:cNvPr id="25685" name="Text Box 6"/>
            <p:cNvSpPr txBox="1">
              <a:spLocks noChangeArrowheads="1"/>
            </p:cNvSpPr>
            <p:nvPr/>
          </p:nvSpPr>
          <p:spPr bwMode="auto">
            <a:xfrm>
              <a:off x="2640" y="1008"/>
              <a:ext cx="4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r>
                <a:rPr lang="en-US" altLang="en-US">
                  <a:latin typeface="Garamond" panose="02020404030301010803" pitchFamily="18" charset="0"/>
                </a:rPr>
                <a:t>EMP2</a:t>
              </a:r>
            </a:p>
          </p:txBody>
        </p:sp>
        <p:sp>
          <p:nvSpPr>
            <p:cNvPr id="25686" name="Text Box 7"/>
            <p:cNvSpPr txBox="1">
              <a:spLocks noChangeArrowheads="1"/>
            </p:cNvSpPr>
            <p:nvPr/>
          </p:nvSpPr>
          <p:spPr bwMode="auto">
            <a:xfrm>
              <a:off x="3120" y="624"/>
              <a:ext cx="2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r>
                <a:rPr lang="en-US" altLang="en-US">
                  <a:latin typeface="Garamond" panose="02020404030301010803" pitchFamily="18" charset="0"/>
                </a:rPr>
                <a:t>H</a:t>
              </a:r>
            </a:p>
          </p:txBody>
        </p:sp>
        <p:sp>
          <p:nvSpPr>
            <p:cNvPr id="25687" name="Text Box 8"/>
            <p:cNvSpPr txBox="1">
              <a:spLocks noChangeArrowheads="1"/>
            </p:cNvSpPr>
            <p:nvPr/>
          </p:nvSpPr>
          <p:spPr bwMode="auto">
            <a:xfrm>
              <a:off x="3792" y="960"/>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r>
                <a:rPr lang="en-US" altLang="en-US">
                  <a:latin typeface="Garamond" panose="02020404030301010803" pitchFamily="18" charset="0"/>
                </a:rPr>
                <a:t>V</a:t>
              </a:r>
            </a:p>
          </p:txBody>
        </p:sp>
        <p:sp>
          <p:nvSpPr>
            <p:cNvPr id="25688" name="Line 9"/>
            <p:cNvSpPr>
              <a:spLocks noChangeShapeType="1"/>
            </p:cNvSpPr>
            <p:nvPr/>
          </p:nvSpPr>
          <p:spPr bwMode="auto">
            <a:xfrm flipH="1">
              <a:off x="2448" y="432"/>
              <a:ext cx="720" cy="336"/>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5689" name="Line 10"/>
            <p:cNvSpPr>
              <a:spLocks noChangeShapeType="1"/>
            </p:cNvSpPr>
            <p:nvPr/>
          </p:nvSpPr>
          <p:spPr bwMode="auto">
            <a:xfrm>
              <a:off x="3216" y="432"/>
              <a:ext cx="624" cy="28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cxnSp>
          <p:nvCxnSpPr>
            <p:cNvPr id="25690" name="AutoShape 11"/>
            <p:cNvCxnSpPr>
              <a:cxnSpLocks noChangeShapeType="1"/>
              <a:stCxn id="25688" idx="1"/>
              <a:endCxn id="25684" idx="0"/>
            </p:cNvCxnSpPr>
            <p:nvPr/>
          </p:nvCxnSpPr>
          <p:spPr bwMode="auto">
            <a:xfrm flipH="1">
              <a:off x="1968" y="776"/>
              <a:ext cx="480" cy="232"/>
            </a:xfrm>
            <a:prstGeom prst="straightConnector1">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91" name="AutoShape 12"/>
            <p:cNvCxnSpPr>
              <a:cxnSpLocks noChangeShapeType="1"/>
              <a:stCxn id="25688" idx="1"/>
              <a:endCxn id="25685" idx="0"/>
            </p:cNvCxnSpPr>
            <p:nvPr/>
          </p:nvCxnSpPr>
          <p:spPr bwMode="auto">
            <a:xfrm>
              <a:off x="2448" y="776"/>
              <a:ext cx="432" cy="232"/>
            </a:xfrm>
            <a:prstGeom prst="straightConnector1">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692" name="AutoShape 13"/>
            <p:cNvSpPr>
              <a:spLocks/>
            </p:cNvSpPr>
            <p:nvPr/>
          </p:nvSpPr>
          <p:spPr bwMode="auto">
            <a:xfrm rot="-5400000">
              <a:off x="2400" y="672"/>
              <a:ext cx="192" cy="384"/>
            </a:xfrm>
            <a:prstGeom prst="leftBracket">
              <a:avLst>
                <a:gd name="adj" fmla="val 16667"/>
              </a:avLst>
            </a:prstGeom>
            <a:noFill/>
            <a:ln w="38100">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0"/>
                </a:spcBef>
                <a:buFontTx/>
                <a:buNone/>
              </a:pPr>
              <a:endParaRPr lang="en-US" altLang="en-US" sz="1800" b="0">
                <a:latin typeface="Arial" panose="020B0604020202020204" pitchFamily="34" charset="0"/>
              </a:endParaRPr>
            </a:p>
          </p:txBody>
        </p:sp>
        <p:sp>
          <p:nvSpPr>
            <p:cNvPr id="25693" name="AutoShape 14"/>
            <p:cNvSpPr>
              <a:spLocks/>
            </p:cNvSpPr>
            <p:nvPr/>
          </p:nvSpPr>
          <p:spPr bwMode="auto">
            <a:xfrm rot="-5400000">
              <a:off x="3096" y="360"/>
              <a:ext cx="192" cy="240"/>
            </a:xfrm>
            <a:prstGeom prst="leftBracket">
              <a:avLst>
                <a:gd name="adj" fmla="val 10417"/>
              </a:avLst>
            </a:prstGeom>
            <a:noFill/>
            <a:ln w="38100">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0"/>
                </a:spcBef>
                <a:buFontTx/>
                <a:buNone/>
              </a:pPr>
              <a:endParaRPr lang="en-US" altLang="en-US" sz="1800" b="0">
                <a:latin typeface="Arial" panose="020B0604020202020204" pitchFamily="34" charset="0"/>
              </a:endParaRPr>
            </a:p>
          </p:txBody>
        </p:sp>
        <p:sp>
          <p:nvSpPr>
            <p:cNvPr id="25694" name="Text Box 15"/>
            <p:cNvSpPr txBox="1">
              <a:spLocks noChangeArrowheads="1"/>
            </p:cNvSpPr>
            <p:nvPr/>
          </p:nvSpPr>
          <p:spPr bwMode="auto">
            <a:xfrm>
              <a:off x="3120" y="960"/>
              <a:ext cx="4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r>
                <a:rPr lang="en-US" altLang="en-US">
                  <a:latin typeface="Garamond" panose="02020404030301010803" pitchFamily="18" charset="0"/>
                </a:rPr>
                <a:t>EMP3</a:t>
              </a:r>
            </a:p>
          </p:txBody>
        </p:sp>
        <p:sp>
          <p:nvSpPr>
            <p:cNvPr id="25695" name="Text Box 16"/>
            <p:cNvSpPr txBox="1">
              <a:spLocks noChangeArrowheads="1"/>
            </p:cNvSpPr>
            <p:nvPr/>
          </p:nvSpPr>
          <p:spPr bwMode="auto">
            <a:xfrm>
              <a:off x="4032" y="960"/>
              <a:ext cx="4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r>
                <a:rPr lang="en-US" altLang="en-US">
                  <a:latin typeface="Garamond" panose="02020404030301010803" pitchFamily="18" charset="0"/>
                </a:rPr>
                <a:t>EMP4</a:t>
              </a:r>
            </a:p>
          </p:txBody>
        </p:sp>
        <p:cxnSp>
          <p:nvCxnSpPr>
            <p:cNvPr id="25696" name="AutoShape 17"/>
            <p:cNvCxnSpPr>
              <a:cxnSpLocks noChangeShapeType="1"/>
              <a:endCxn id="25694" idx="0"/>
            </p:cNvCxnSpPr>
            <p:nvPr/>
          </p:nvCxnSpPr>
          <p:spPr bwMode="auto">
            <a:xfrm flipH="1">
              <a:off x="3360" y="728"/>
              <a:ext cx="480" cy="232"/>
            </a:xfrm>
            <a:prstGeom prst="straightConnector1">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97" name="AutoShape 18"/>
            <p:cNvCxnSpPr>
              <a:cxnSpLocks noChangeShapeType="1"/>
              <a:endCxn id="25695" idx="0"/>
            </p:cNvCxnSpPr>
            <p:nvPr/>
          </p:nvCxnSpPr>
          <p:spPr bwMode="auto">
            <a:xfrm>
              <a:off x="3840" y="728"/>
              <a:ext cx="432" cy="232"/>
            </a:xfrm>
            <a:prstGeom prst="straightConnector1">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698" name="AutoShape 19"/>
            <p:cNvSpPr>
              <a:spLocks/>
            </p:cNvSpPr>
            <p:nvPr/>
          </p:nvSpPr>
          <p:spPr bwMode="auto">
            <a:xfrm rot="-5400000">
              <a:off x="3792" y="624"/>
              <a:ext cx="192" cy="384"/>
            </a:xfrm>
            <a:prstGeom prst="leftBracket">
              <a:avLst>
                <a:gd name="adj" fmla="val 16667"/>
              </a:avLst>
            </a:prstGeom>
            <a:noFill/>
            <a:ln w="38100">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0"/>
                </a:spcBef>
                <a:buFontTx/>
                <a:buNone/>
              </a:pPr>
              <a:endParaRPr lang="en-US" altLang="en-US" sz="1800" b="0">
                <a:latin typeface="Arial" panose="020B0604020202020204" pitchFamily="34" charset="0"/>
              </a:endParaRPr>
            </a:p>
          </p:txBody>
        </p:sp>
        <p:sp>
          <p:nvSpPr>
            <p:cNvPr id="25699" name="Text Box 20"/>
            <p:cNvSpPr txBox="1">
              <a:spLocks noChangeArrowheads="1"/>
            </p:cNvSpPr>
            <p:nvPr/>
          </p:nvSpPr>
          <p:spPr bwMode="auto">
            <a:xfrm>
              <a:off x="2352" y="960"/>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r>
                <a:rPr lang="en-US" altLang="en-US">
                  <a:latin typeface="Garamond" panose="02020404030301010803" pitchFamily="18" charset="0"/>
                </a:rPr>
                <a:t>V</a:t>
              </a:r>
            </a:p>
          </p:txBody>
        </p:sp>
      </p:grpSp>
      <p:sp>
        <p:nvSpPr>
          <p:cNvPr id="25604" name="Text Box 21"/>
          <p:cNvSpPr txBox="1">
            <a:spLocks noChangeArrowheads="1"/>
          </p:cNvSpPr>
          <p:nvPr/>
        </p:nvSpPr>
        <p:spPr bwMode="auto">
          <a:xfrm>
            <a:off x="288925" y="1676400"/>
            <a:ext cx="5121275" cy="121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spcAft>
                <a:spcPct val="20000"/>
              </a:spcAft>
              <a:buFontTx/>
              <a:buNone/>
            </a:pPr>
            <a:r>
              <a:rPr lang="en-US" altLang="en-US">
                <a:solidFill>
                  <a:schemeClr val="accent2"/>
                </a:solidFill>
                <a:latin typeface="Times New Roman" panose="02020603050405020304" pitchFamily="18" charset="0"/>
              </a:rPr>
              <a:t>EMP1 =</a:t>
            </a:r>
            <a:r>
              <a:rPr lang="en-US" altLang="en-US">
                <a:solidFill>
                  <a:schemeClr val="accent2"/>
                </a:solidFill>
                <a:latin typeface="Times New Roman" panose="02020603050405020304" pitchFamily="18" charset="0"/>
                <a:sym typeface="Symbol" panose="05050102010706020507" pitchFamily="18" charset="2"/>
              </a:rPr>
              <a:t></a:t>
            </a:r>
            <a:r>
              <a:rPr lang="en-US" altLang="en-US">
                <a:solidFill>
                  <a:schemeClr val="accent2"/>
                </a:solidFill>
                <a:latin typeface="Times New Roman" panose="02020603050405020304" pitchFamily="18" charset="0"/>
              </a:rPr>
              <a:t> </a:t>
            </a:r>
            <a:r>
              <a:rPr lang="en-US" altLang="en-US" baseline="-25000">
                <a:solidFill>
                  <a:schemeClr val="accent2"/>
                </a:solidFill>
                <a:latin typeface="Times New Roman" panose="02020603050405020304" pitchFamily="18" charset="0"/>
              </a:rPr>
              <a:t>ENum,Name, Sal, Tax</a:t>
            </a:r>
            <a:r>
              <a:rPr lang="en-US" altLang="en-US">
                <a:solidFill>
                  <a:schemeClr val="accent2"/>
                </a:solidFill>
                <a:latin typeface="Times New Roman" panose="02020603050405020304" pitchFamily="18" charset="0"/>
              </a:rPr>
              <a:t> </a:t>
            </a:r>
            <a:r>
              <a:rPr lang="en-US" altLang="en-US">
                <a:solidFill>
                  <a:schemeClr val="accent2"/>
                </a:solidFill>
                <a:latin typeface="Times New Roman" panose="02020603050405020304" pitchFamily="18" charset="0"/>
                <a:sym typeface="Symbol" panose="05050102010706020507" pitchFamily="18" charset="2"/>
              </a:rPr>
              <a:t></a:t>
            </a:r>
            <a:r>
              <a:rPr lang="en-US" altLang="en-US" baseline="-25000">
                <a:solidFill>
                  <a:schemeClr val="accent2"/>
                </a:solidFill>
                <a:latin typeface="Times New Roman" panose="02020603050405020304" pitchFamily="18" charset="0"/>
              </a:rPr>
              <a:t>DNum</a:t>
            </a:r>
            <a:r>
              <a:rPr lang="en-US" altLang="en-US" baseline="-25000">
                <a:solidFill>
                  <a:schemeClr val="accent2"/>
                </a:solidFill>
                <a:latin typeface="Times New Roman" panose="02020603050405020304" pitchFamily="18" charset="0"/>
                <a:sym typeface="Symbol" panose="05050102010706020507" pitchFamily="18" charset="2"/>
              </a:rPr>
              <a:t>10</a:t>
            </a:r>
            <a:r>
              <a:rPr lang="en-US" altLang="en-US">
                <a:solidFill>
                  <a:schemeClr val="accent2"/>
                </a:solidFill>
                <a:latin typeface="Times New Roman" panose="02020603050405020304" pitchFamily="18" charset="0"/>
              </a:rPr>
              <a:t> (EMP)</a:t>
            </a:r>
          </a:p>
          <a:p>
            <a:pPr>
              <a:spcBef>
                <a:spcPct val="0"/>
              </a:spcBef>
              <a:spcAft>
                <a:spcPct val="20000"/>
              </a:spcAft>
              <a:buFontTx/>
              <a:buNone/>
            </a:pPr>
            <a:r>
              <a:rPr lang="en-US" altLang="en-US">
                <a:solidFill>
                  <a:schemeClr val="accent2"/>
                </a:solidFill>
                <a:latin typeface="Times New Roman" panose="02020603050405020304" pitchFamily="18" charset="0"/>
              </a:rPr>
              <a:t>EMP2 =</a:t>
            </a:r>
            <a:r>
              <a:rPr lang="en-US" altLang="en-US">
                <a:solidFill>
                  <a:schemeClr val="accent2"/>
                </a:solidFill>
                <a:latin typeface="Times New Roman" panose="02020603050405020304" pitchFamily="18" charset="0"/>
                <a:sym typeface="Symbol" panose="05050102010706020507" pitchFamily="18" charset="2"/>
              </a:rPr>
              <a:t></a:t>
            </a:r>
            <a:r>
              <a:rPr lang="en-US" altLang="en-US">
                <a:solidFill>
                  <a:schemeClr val="accent2"/>
                </a:solidFill>
                <a:latin typeface="Times New Roman" panose="02020603050405020304" pitchFamily="18" charset="0"/>
              </a:rPr>
              <a:t> </a:t>
            </a:r>
            <a:r>
              <a:rPr lang="en-US" altLang="en-US" baseline="-25000">
                <a:solidFill>
                  <a:schemeClr val="accent2"/>
                </a:solidFill>
                <a:latin typeface="Times New Roman" panose="02020603050405020304" pitchFamily="18" charset="0"/>
              </a:rPr>
              <a:t>ENum,MNum, DNum</a:t>
            </a:r>
            <a:r>
              <a:rPr lang="en-US" altLang="en-US">
                <a:solidFill>
                  <a:schemeClr val="accent2"/>
                </a:solidFill>
                <a:latin typeface="Times New Roman" panose="02020603050405020304" pitchFamily="18" charset="0"/>
              </a:rPr>
              <a:t> </a:t>
            </a:r>
            <a:r>
              <a:rPr lang="en-US" altLang="en-US">
                <a:solidFill>
                  <a:schemeClr val="accent2"/>
                </a:solidFill>
                <a:latin typeface="Times New Roman" panose="02020603050405020304" pitchFamily="18" charset="0"/>
                <a:sym typeface="Symbol" panose="05050102010706020507" pitchFamily="18" charset="2"/>
              </a:rPr>
              <a:t></a:t>
            </a:r>
            <a:r>
              <a:rPr lang="en-US" altLang="en-US" baseline="-25000">
                <a:solidFill>
                  <a:schemeClr val="accent2"/>
                </a:solidFill>
                <a:latin typeface="Times New Roman" panose="02020603050405020304" pitchFamily="18" charset="0"/>
              </a:rPr>
              <a:t>DNum</a:t>
            </a:r>
            <a:r>
              <a:rPr lang="en-US" altLang="en-US" baseline="-25000">
                <a:solidFill>
                  <a:schemeClr val="accent2"/>
                </a:solidFill>
                <a:latin typeface="Times New Roman" panose="02020603050405020304" pitchFamily="18" charset="0"/>
                <a:sym typeface="Symbol" panose="05050102010706020507" pitchFamily="18" charset="2"/>
              </a:rPr>
              <a:t>10</a:t>
            </a:r>
            <a:r>
              <a:rPr lang="en-US" altLang="en-US">
                <a:solidFill>
                  <a:schemeClr val="accent2"/>
                </a:solidFill>
                <a:latin typeface="Times New Roman" panose="02020603050405020304" pitchFamily="18" charset="0"/>
              </a:rPr>
              <a:t> (EMP)</a:t>
            </a:r>
          </a:p>
          <a:p>
            <a:pPr>
              <a:spcBef>
                <a:spcPct val="0"/>
              </a:spcBef>
              <a:spcAft>
                <a:spcPct val="20000"/>
              </a:spcAft>
              <a:buFontTx/>
              <a:buNone/>
            </a:pPr>
            <a:r>
              <a:rPr lang="en-US" altLang="en-US">
                <a:solidFill>
                  <a:schemeClr val="accent2"/>
                </a:solidFill>
                <a:latin typeface="Times New Roman" panose="02020603050405020304" pitchFamily="18" charset="0"/>
              </a:rPr>
              <a:t>EMP3 =</a:t>
            </a:r>
            <a:r>
              <a:rPr lang="en-US" altLang="en-US">
                <a:solidFill>
                  <a:schemeClr val="accent2"/>
                </a:solidFill>
                <a:latin typeface="Times New Roman" panose="02020603050405020304" pitchFamily="18" charset="0"/>
                <a:sym typeface="Symbol" panose="05050102010706020507" pitchFamily="18" charset="2"/>
              </a:rPr>
              <a:t></a:t>
            </a:r>
            <a:r>
              <a:rPr lang="en-US" altLang="en-US">
                <a:solidFill>
                  <a:schemeClr val="accent2"/>
                </a:solidFill>
                <a:latin typeface="Times New Roman" panose="02020603050405020304" pitchFamily="18" charset="0"/>
              </a:rPr>
              <a:t> </a:t>
            </a:r>
            <a:r>
              <a:rPr lang="en-US" altLang="en-US" baseline="-25000">
                <a:solidFill>
                  <a:schemeClr val="accent2"/>
                </a:solidFill>
                <a:latin typeface="Times New Roman" panose="02020603050405020304" pitchFamily="18" charset="0"/>
              </a:rPr>
              <a:t>ENum,Name, DNum</a:t>
            </a:r>
            <a:r>
              <a:rPr lang="en-US" altLang="en-US">
                <a:solidFill>
                  <a:schemeClr val="accent2"/>
                </a:solidFill>
                <a:latin typeface="Times New Roman" panose="02020603050405020304" pitchFamily="18" charset="0"/>
              </a:rPr>
              <a:t> </a:t>
            </a:r>
            <a:r>
              <a:rPr lang="en-US" altLang="en-US">
                <a:solidFill>
                  <a:schemeClr val="accent2"/>
                </a:solidFill>
                <a:latin typeface="Times New Roman" panose="02020603050405020304" pitchFamily="18" charset="0"/>
                <a:sym typeface="Symbol" panose="05050102010706020507" pitchFamily="18" charset="2"/>
              </a:rPr>
              <a:t></a:t>
            </a:r>
            <a:r>
              <a:rPr lang="en-US" altLang="en-US" baseline="-25000">
                <a:solidFill>
                  <a:schemeClr val="accent2"/>
                </a:solidFill>
                <a:latin typeface="Times New Roman" panose="02020603050405020304" pitchFamily="18" charset="0"/>
              </a:rPr>
              <a:t>DNum</a:t>
            </a:r>
            <a:r>
              <a:rPr lang="en-US" altLang="en-US" baseline="-25000">
                <a:solidFill>
                  <a:schemeClr val="accent2"/>
                </a:solidFill>
                <a:latin typeface="Times New Roman" panose="02020603050405020304" pitchFamily="18" charset="0"/>
                <a:sym typeface="Symbol" panose="05050102010706020507" pitchFamily="18" charset="2"/>
              </a:rPr>
              <a:t>&gt;10</a:t>
            </a:r>
            <a:r>
              <a:rPr lang="en-US" altLang="en-US">
                <a:solidFill>
                  <a:schemeClr val="accent2"/>
                </a:solidFill>
                <a:latin typeface="Times New Roman" panose="02020603050405020304" pitchFamily="18" charset="0"/>
              </a:rPr>
              <a:t> (EMP)</a:t>
            </a:r>
          </a:p>
          <a:p>
            <a:pPr>
              <a:spcBef>
                <a:spcPct val="0"/>
              </a:spcBef>
              <a:spcAft>
                <a:spcPct val="20000"/>
              </a:spcAft>
              <a:buFontTx/>
              <a:buNone/>
            </a:pPr>
            <a:r>
              <a:rPr lang="en-US" altLang="en-US">
                <a:solidFill>
                  <a:schemeClr val="accent2"/>
                </a:solidFill>
                <a:latin typeface="Times New Roman" panose="02020603050405020304" pitchFamily="18" charset="0"/>
              </a:rPr>
              <a:t>EMP4 =</a:t>
            </a:r>
            <a:r>
              <a:rPr lang="en-US" altLang="en-US">
                <a:solidFill>
                  <a:schemeClr val="accent2"/>
                </a:solidFill>
                <a:latin typeface="Times New Roman" panose="02020603050405020304" pitchFamily="18" charset="0"/>
                <a:sym typeface="Symbol" panose="05050102010706020507" pitchFamily="18" charset="2"/>
              </a:rPr>
              <a:t></a:t>
            </a:r>
            <a:r>
              <a:rPr lang="en-US" altLang="en-US">
                <a:solidFill>
                  <a:schemeClr val="accent2"/>
                </a:solidFill>
                <a:latin typeface="Times New Roman" panose="02020603050405020304" pitchFamily="18" charset="0"/>
              </a:rPr>
              <a:t> </a:t>
            </a:r>
            <a:r>
              <a:rPr lang="en-US" altLang="en-US" baseline="-25000">
                <a:solidFill>
                  <a:schemeClr val="accent2"/>
                </a:solidFill>
                <a:latin typeface="Times New Roman" panose="02020603050405020304" pitchFamily="18" charset="0"/>
              </a:rPr>
              <a:t>ENum,MNum, Sal, Tax</a:t>
            </a:r>
            <a:r>
              <a:rPr lang="en-US" altLang="en-US">
                <a:solidFill>
                  <a:schemeClr val="accent2"/>
                </a:solidFill>
                <a:latin typeface="Times New Roman" panose="02020603050405020304" pitchFamily="18" charset="0"/>
              </a:rPr>
              <a:t> </a:t>
            </a:r>
            <a:r>
              <a:rPr lang="en-US" altLang="en-US">
                <a:solidFill>
                  <a:schemeClr val="accent2"/>
                </a:solidFill>
                <a:latin typeface="Times New Roman" panose="02020603050405020304" pitchFamily="18" charset="0"/>
                <a:sym typeface="Symbol" panose="05050102010706020507" pitchFamily="18" charset="2"/>
              </a:rPr>
              <a:t></a:t>
            </a:r>
            <a:r>
              <a:rPr lang="en-US" altLang="en-US" baseline="-25000">
                <a:solidFill>
                  <a:schemeClr val="accent2"/>
                </a:solidFill>
                <a:latin typeface="Times New Roman" panose="02020603050405020304" pitchFamily="18" charset="0"/>
              </a:rPr>
              <a:t>DNum</a:t>
            </a:r>
            <a:r>
              <a:rPr lang="en-US" altLang="en-US" baseline="-25000">
                <a:solidFill>
                  <a:schemeClr val="accent2"/>
                </a:solidFill>
                <a:latin typeface="Times New Roman" panose="02020603050405020304" pitchFamily="18" charset="0"/>
                <a:sym typeface="Symbol" panose="05050102010706020507" pitchFamily="18" charset="2"/>
              </a:rPr>
              <a:t>&gt;10</a:t>
            </a:r>
            <a:r>
              <a:rPr lang="en-US" altLang="en-US">
                <a:solidFill>
                  <a:schemeClr val="accent2"/>
                </a:solidFill>
                <a:latin typeface="Times New Roman" panose="02020603050405020304" pitchFamily="18" charset="0"/>
              </a:rPr>
              <a:t> (EMP</a:t>
            </a:r>
            <a:r>
              <a:rPr lang="en-US" altLang="en-US">
                <a:solidFill>
                  <a:srgbClr val="FF0000"/>
                </a:solidFill>
                <a:latin typeface="Times New Roman" panose="02020603050405020304" pitchFamily="18" charset="0"/>
              </a:rPr>
              <a:t>)</a:t>
            </a:r>
          </a:p>
        </p:txBody>
      </p:sp>
      <p:graphicFrame>
        <p:nvGraphicFramePr>
          <p:cNvPr id="32790" name="Group 22"/>
          <p:cNvGraphicFramePr>
            <a:graphicFrameLocks noGrp="1"/>
          </p:cNvGraphicFramePr>
          <p:nvPr/>
        </p:nvGraphicFramePr>
        <p:xfrm>
          <a:off x="228600" y="3581400"/>
          <a:ext cx="3124200" cy="1252538"/>
        </p:xfrm>
        <a:graphic>
          <a:graphicData uri="http://schemas.openxmlformats.org/drawingml/2006/table">
            <a:tbl>
              <a:tblPr/>
              <a:tblGrid>
                <a:gridCol w="969963"/>
                <a:gridCol w="887412"/>
                <a:gridCol w="633413"/>
                <a:gridCol w="633412"/>
              </a:tblGrid>
              <a:tr h="396441">
                <a:tc gridSpan="4">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Narrow" pitchFamily="34" charset="0"/>
                        </a:rPr>
                        <a:t>EMP1</a:t>
                      </a:r>
                    </a:p>
                  </a:txBody>
                  <a:tcPr marT="45743" marB="45743"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GB"/>
                    </a:p>
                  </a:txBody>
                  <a:tcPr/>
                </a:tc>
                <a:tc hMerge="1">
                  <a:txBody>
                    <a:bodyPr/>
                    <a:lstStyle/>
                    <a:p>
                      <a:endParaRPr lang="en-GB"/>
                    </a:p>
                  </a:txBody>
                  <a:tcPr/>
                </a:tc>
                <a:tc hMerge="1">
                  <a:txBody>
                    <a:bodyPr/>
                    <a:lstStyle/>
                    <a:p>
                      <a:endParaRPr lang="en-GB"/>
                    </a:p>
                  </a:txBody>
                  <a:tcPr/>
                </a:tc>
              </a:tr>
              <a:tr h="432019">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Narrow" pitchFamily="34" charset="0"/>
                        </a:rPr>
                        <a:t>ENum</a:t>
                      </a:r>
                    </a:p>
                  </a:txBody>
                  <a:tcPr marT="45743" marB="4574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Narrow" pitchFamily="34" charset="0"/>
                        </a:rPr>
                        <a:t>Name</a:t>
                      </a:r>
                    </a:p>
                  </a:txBody>
                  <a:tcPr marT="45743" marB="4574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Narrow" pitchFamily="34" charset="0"/>
                        </a:rPr>
                        <a:t>Sal</a:t>
                      </a:r>
                    </a:p>
                  </a:txBody>
                  <a:tcPr marT="45743" marB="4574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Narrow" pitchFamily="34" charset="0"/>
                        </a:rPr>
                        <a:t>Tax</a:t>
                      </a:r>
                    </a:p>
                  </a:txBody>
                  <a:tcPr marT="45743" marB="4574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2407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Narrow" pitchFamily="34" charset="0"/>
                        </a:rPr>
                        <a:t>100</a:t>
                      </a:r>
                    </a:p>
                  </a:txBody>
                  <a:tcPr marT="45743" marB="4574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Narrow" pitchFamily="34" charset="0"/>
                        </a:rPr>
                        <a:t>Ann</a:t>
                      </a:r>
                    </a:p>
                  </a:txBody>
                  <a:tcPr marT="45743" marB="4574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Narrow" pitchFamily="34" charset="0"/>
                        </a:rPr>
                        <a:t>100</a:t>
                      </a:r>
                    </a:p>
                  </a:txBody>
                  <a:tcPr marT="45743" marB="4574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Narrow" pitchFamily="34" charset="0"/>
                        </a:rPr>
                        <a:t>10</a:t>
                      </a:r>
                    </a:p>
                  </a:txBody>
                  <a:tcPr marT="45743" marB="4574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graphicFrame>
        <p:nvGraphicFramePr>
          <p:cNvPr id="32809" name="Group 41"/>
          <p:cNvGraphicFramePr>
            <a:graphicFrameLocks noGrp="1"/>
          </p:cNvGraphicFramePr>
          <p:nvPr/>
        </p:nvGraphicFramePr>
        <p:xfrm>
          <a:off x="5715000" y="3657600"/>
          <a:ext cx="2895600" cy="1252538"/>
        </p:xfrm>
        <a:graphic>
          <a:graphicData uri="http://schemas.openxmlformats.org/drawingml/2006/table">
            <a:tbl>
              <a:tblPr/>
              <a:tblGrid>
                <a:gridCol w="1047750"/>
                <a:gridCol w="933450"/>
                <a:gridCol w="914400"/>
              </a:tblGrid>
              <a:tr h="396441">
                <a:tc gridSpan="3">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Narrow" pitchFamily="34" charset="0"/>
                        </a:rPr>
                        <a:t>EMP2</a:t>
                      </a:r>
                    </a:p>
                  </a:txBody>
                  <a:tcPr marT="45743" marB="45743"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GB"/>
                    </a:p>
                  </a:txBody>
                  <a:tcPr/>
                </a:tc>
                <a:tc hMerge="1">
                  <a:txBody>
                    <a:bodyPr/>
                    <a:lstStyle/>
                    <a:p>
                      <a:endParaRPr lang="en-GB"/>
                    </a:p>
                  </a:txBody>
                  <a:tcPr/>
                </a:tc>
              </a:tr>
              <a:tr h="432019">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Narrow" pitchFamily="34" charset="0"/>
                        </a:rPr>
                        <a:t>ENum</a:t>
                      </a:r>
                    </a:p>
                  </a:txBody>
                  <a:tcPr marT="45743" marB="4574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Narrow" pitchFamily="34" charset="0"/>
                        </a:rPr>
                        <a:t>MNum</a:t>
                      </a:r>
                    </a:p>
                  </a:txBody>
                  <a:tcPr marT="45743" marB="4574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Narrow" pitchFamily="34" charset="0"/>
                        </a:rPr>
                        <a:t>DNum</a:t>
                      </a:r>
                    </a:p>
                  </a:txBody>
                  <a:tcPr marT="45743" marB="4574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2407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Narrow" pitchFamily="34" charset="0"/>
                        </a:rPr>
                        <a:t>100</a:t>
                      </a:r>
                    </a:p>
                  </a:txBody>
                  <a:tcPr marT="45743" marB="4574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Narrow" pitchFamily="34" charset="0"/>
                        </a:rPr>
                        <a:t>20</a:t>
                      </a:r>
                    </a:p>
                  </a:txBody>
                  <a:tcPr marT="45743" marB="4574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Narrow" pitchFamily="34" charset="0"/>
                        </a:rPr>
                        <a:t>10</a:t>
                      </a:r>
                    </a:p>
                  </a:txBody>
                  <a:tcPr marT="45743" marB="4574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graphicFrame>
        <p:nvGraphicFramePr>
          <p:cNvPr id="32825" name="Group 57"/>
          <p:cNvGraphicFramePr>
            <a:graphicFrameLocks noGrp="1"/>
          </p:cNvGraphicFramePr>
          <p:nvPr/>
        </p:nvGraphicFramePr>
        <p:xfrm>
          <a:off x="5654675" y="5414963"/>
          <a:ext cx="3429000" cy="1252538"/>
        </p:xfrm>
        <a:graphic>
          <a:graphicData uri="http://schemas.openxmlformats.org/drawingml/2006/table">
            <a:tbl>
              <a:tblPr/>
              <a:tblGrid>
                <a:gridCol w="1065213"/>
                <a:gridCol w="973137"/>
                <a:gridCol w="695325"/>
                <a:gridCol w="695325"/>
              </a:tblGrid>
              <a:tr h="396441">
                <a:tc gridSpan="4">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Narrow" pitchFamily="34" charset="0"/>
                        </a:rPr>
                        <a:t>EMP4</a:t>
                      </a:r>
                    </a:p>
                  </a:txBody>
                  <a:tcPr marT="45743" marB="45743"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GB"/>
                    </a:p>
                  </a:txBody>
                  <a:tcPr/>
                </a:tc>
                <a:tc hMerge="1">
                  <a:txBody>
                    <a:bodyPr/>
                    <a:lstStyle/>
                    <a:p>
                      <a:endParaRPr lang="en-GB"/>
                    </a:p>
                  </a:txBody>
                  <a:tcPr/>
                </a:tc>
                <a:tc hMerge="1">
                  <a:txBody>
                    <a:bodyPr/>
                    <a:lstStyle/>
                    <a:p>
                      <a:endParaRPr lang="en-GB"/>
                    </a:p>
                  </a:txBody>
                  <a:tcPr/>
                </a:tc>
              </a:tr>
              <a:tr h="432019">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Narrow" pitchFamily="34" charset="0"/>
                        </a:rPr>
                        <a:t>ENum</a:t>
                      </a:r>
                    </a:p>
                  </a:txBody>
                  <a:tcPr marT="45743" marB="4574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Narrow" pitchFamily="34" charset="0"/>
                        </a:rPr>
                        <a:t>MNum</a:t>
                      </a:r>
                    </a:p>
                  </a:txBody>
                  <a:tcPr marT="45743" marB="4574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Narrow" pitchFamily="34" charset="0"/>
                        </a:rPr>
                        <a:t>Sal</a:t>
                      </a:r>
                    </a:p>
                  </a:txBody>
                  <a:tcPr marT="45743" marB="4574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Narrow" pitchFamily="34" charset="0"/>
                        </a:rPr>
                        <a:t>Tax</a:t>
                      </a:r>
                    </a:p>
                  </a:txBody>
                  <a:tcPr marT="45743" marB="4574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2407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Narrow" pitchFamily="34" charset="0"/>
                        </a:rPr>
                        <a:t>100</a:t>
                      </a:r>
                    </a:p>
                  </a:txBody>
                  <a:tcPr marT="45743" marB="4574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Narrow" pitchFamily="34" charset="0"/>
                        </a:rPr>
                        <a:t>20</a:t>
                      </a:r>
                    </a:p>
                  </a:txBody>
                  <a:tcPr marT="45743" marB="4574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Narrow" pitchFamily="34" charset="0"/>
                        </a:rPr>
                        <a:t>100</a:t>
                      </a:r>
                    </a:p>
                  </a:txBody>
                  <a:tcPr marT="45743" marB="4574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Narrow" pitchFamily="34" charset="0"/>
                        </a:rPr>
                        <a:t>10</a:t>
                      </a:r>
                    </a:p>
                  </a:txBody>
                  <a:tcPr marT="45743" marB="4574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graphicFrame>
        <p:nvGraphicFramePr>
          <p:cNvPr id="32844" name="Group 76"/>
          <p:cNvGraphicFramePr>
            <a:graphicFrameLocks noGrp="1"/>
          </p:cNvGraphicFramePr>
          <p:nvPr/>
        </p:nvGraphicFramePr>
        <p:xfrm>
          <a:off x="215900" y="5448300"/>
          <a:ext cx="2895600" cy="1252538"/>
        </p:xfrm>
        <a:graphic>
          <a:graphicData uri="http://schemas.openxmlformats.org/drawingml/2006/table">
            <a:tbl>
              <a:tblPr/>
              <a:tblGrid>
                <a:gridCol w="1047750"/>
                <a:gridCol w="933450"/>
                <a:gridCol w="914400"/>
              </a:tblGrid>
              <a:tr h="396441">
                <a:tc gridSpan="3">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Narrow" pitchFamily="34" charset="0"/>
                        </a:rPr>
                        <a:t>EMP3</a:t>
                      </a:r>
                    </a:p>
                  </a:txBody>
                  <a:tcPr marT="45743" marB="45743"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GB"/>
                    </a:p>
                  </a:txBody>
                  <a:tcPr/>
                </a:tc>
                <a:tc hMerge="1">
                  <a:txBody>
                    <a:bodyPr/>
                    <a:lstStyle/>
                    <a:p>
                      <a:endParaRPr lang="en-GB"/>
                    </a:p>
                  </a:txBody>
                  <a:tcPr/>
                </a:tc>
              </a:tr>
              <a:tr h="432019">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Narrow" pitchFamily="34" charset="0"/>
                        </a:rPr>
                        <a:t>ENum</a:t>
                      </a:r>
                    </a:p>
                  </a:txBody>
                  <a:tcPr marT="45743" marB="4574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Narrow" pitchFamily="34" charset="0"/>
                        </a:rPr>
                        <a:t>Name</a:t>
                      </a:r>
                    </a:p>
                  </a:txBody>
                  <a:tcPr marT="45743" marB="4574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Narrow" pitchFamily="34" charset="0"/>
                        </a:rPr>
                        <a:t>DNum</a:t>
                      </a:r>
                    </a:p>
                  </a:txBody>
                  <a:tcPr marT="45743" marB="4574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2407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Narrow" pitchFamily="34" charset="0"/>
                        </a:rPr>
                        <a:t>100</a:t>
                      </a:r>
                    </a:p>
                  </a:txBody>
                  <a:tcPr marT="45743" marB="4574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Narrow" pitchFamily="34" charset="0"/>
                        </a:rPr>
                        <a:t>Ann</a:t>
                      </a:r>
                    </a:p>
                  </a:txBody>
                  <a:tcPr marT="45743" marB="4574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Narrow" pitchFamily="34" charset="0"/>
                        </a:rPr>
                        <a:t>15</a:t>
                      </a:r>
                    </a:p>
                  </a:txBody>
                  <a:tcPr marT="45743" marB="4574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25675" name="Line 92"/>
          <p:cNvSpPr>
            <a:spLocks noChangeShapeType="1"/>
          </p:cNvSpPr>
          <p:nvPr/>
        </p:nvSpPr>
        <p:spPr bwMode="auto">
          <a:xfrm>
            <a:off x="1463675" y="4805363"/>
            <a:ext cx="0" cy="1143000"/>
          </a:xfrm>
          <a:prstGeom prst="line">
            <a:avLst/>
          </a:prstGeom>
          <a:noFill/>
          <a:ln w="28575">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5676" name="Line 93"/>
          <p:cNvSpPr>
            <a:spLocks noChangeShapeType="1"/>
          </p:cNvSpPr>
          <p:nvPr/>
        </p:nvSpPr>
        <p:spPr bwMode="auto">
          <a:xfrm>
            <a:off x="2301875" y="4805363"/>
            <a:ext cx="5562600" cy="1066800"/>
          </a:xfrm>
          <a:prstGeom prst="line">
            <a:avLst/>
          </a:prstGeom>
          <a:noFill/>
          <a:ln w="28575">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5677" name="Line 94"/>
          <p:cNvSpPr>
            <a:spLocks noChangeShapeType="1"/>
          </p:cNvSpPr>
          <p:nvPr/>
        </p:nvSpPr>
        <p:spPr bwMode="auto">
          <a:xfrm>
            <a:off x="2987675" y="4805363"/>
            <a:ext cx="5867400" cy="1066800"/>
          </a:xfrm>
          <a:prstGeom prst="line">
            <a:avLst/>
          </a:prstGeom>
          <a:noFill/>
          <a:ln w="28575">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5678" name="Line 95"/>
          <p:cNvSpPr>
            <a:spLocks noChangeShapeType="1"/>
          </p:cNvSpPr>
          <p:nvPr/>
        </p:nvSpPr>
        <p:spPr bwMode="auto">
          <a:xfrm>
            <a:off x="7102475" y="4881563"/>
            <a:ext cx="0" cy="990600"/>
          </a:xfrm>
          <a:prstGeom prst="line">
            <a:avLst/>
          </a:prstGeom>
          <a:noFill/>
          <a:ln w="28575">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5679" name="Text Box 96"/>
          <p:cNvSpPr txBox="1">
            <a:spLocks noChangeArrowheads="1"/>
          </p:cNvSpPr>
          <p:nvPr/>
        </p:nvSpPr>
        <p:spPr bwMode="auto">
          <a:xfrm>
            <a:off x="-76200" y="4800600"/>
            <a:ext cx="14366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r>
              <a:rPr lang="en-US" altLang="en-US">
                <a:latin typeface="Garamond" panose="02020404030301010803" pitchFamily="18" charset="0"/>
              </a:rPr>
              <a:t>Before Update</a:t>
            </a:r>
          </a:p>
        </p:txBody>
      </p:sp>
      <p:sp>
        <p:nvSpPr>
          <p:cNvPr id="25680" name="Text Box 97"/>
          <p:cNvSpPr txBox="1">
            <a:spLocks noChangeArrowheads="1"/>
          </p:cNvSpPr>
          <p:nvPr/>
        </p:nvSpPr>
        <p:spPr bwMode="auto">
          <a:xfrm>
            <a:off x="-76200" y="5154613"/>
            <a:ext cx="1293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r>
              <a:rPr lang="en-US" altLang="en-US">
                <a:latin typeface="Garamond" panose="02020404030301010803" pitchFamily="18" charset="0"/>
              </a:rPr>
              <a:t>After Update</a:t>
            </a:r>
          </a:p>
        </p:txBody>
      </p:sp>
      <p:sp>
        <p:nvSpPr>
          <p:cNvPr id="25681" name="Line 98"/>
          <p:cNvSpPr>
            <a:spLocks noChangeShapeType="1"/>
          </p:cNvSpPr>
          <p:nvPr/>
        </p:nvSpPr>
        <p:spPr bwMode="auto">
          <a:xfrm>
            <a:off x="107504" y="5186361"/>
            <a:ext cx="8884096" cy="1"/>
          </a:xfrm>
          <a:prstGeom prst="line">
            <a:avLst/>
          </a:prstGeom>
          <a:noFill/>
          <a:ln w="28575"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5682" name="Text Box 99"/>
          <p:cNvSpPr txBox="1">
            <a:spLocks noChangeArrowheads="1"/>
          </p:cNvSpPr>
          <p:nvPr/>
        </p:nvSpPr>
        <p:spPr bwMode="auto">
          <a:xfrm>
            <a:off x="288925" y="3124200"/>
            <a:ext cx="5256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r>
              <a:rPr lang="en-US" altLang="en-US" sz="2000" b="0">
                <a:solidFill>
                  <a:schemeClr val="accent2"/>
                </a:solidFill>
                <a:latin typeface="Times New Roman" panose="02020603050405020304" pitchFamily="18" charset="0"/>
              </a:rPr>
              <a:t>Update DNum as 15 for Employee</a:t>
            </a:r>
            <a:r>
              <a:rPr lang="en-US" altLang="en-US" sz="2400" b="0">
                <a:solidFill>
                  <a:schemeClr val="accent2"/>
                </a:solidFill>
                <a:latin typeface="Times New Roman" panose="02020603050405020304" pitchFamily="18" charset="0"/>
              </a:rPr>
              <a:t> number 100</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1"/>
          <p:cNvSpPr>
            <a:spLocks noChangeArrowheads="1"/>
          </p:cNvSpPr>
          <p:nvPr/>
        </p:nvSpPr>
        <p:spPr bwMode="auto">
          <a:xfrm>
            <a:off x="1979613" y="1557338"/>
            <a:ext cx="5741987" cy="317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0"/>
              </a:spcBef>
              <a:buFontTx/>
              <a:buNone/>
            </a:pPr>
            <a:r>
              <a:rPr lang="en-GB" altLang="en-US" sz="4000" b="0">
                <a:latin typeface="Arial" panose="020B0604020202020204" pitchFamily="34" charset="0"/>
                <a:sym typeface="Symbol" panose="05050102010706020507" pitchFamily="18" charset="2"/>
              </a:rPr>
              <a:t></a:t>
            </a:r>
            <a:r>
              <a:rPr lang="en-GB" altLang="en-US" sz="4000" b="0">
                <a:latin typeface="Arial" panose="020B0604020202020204" pitchFamily="34" charset="0"/>
              </a:rPr>
              <a:t> - selection</a:t>
            </a:r>
          </a:p>
          <a:p>
            <a:pPr eaLnBrk="1" hangingPunct="1">
              <a:spcBef>
                <a:spcPct val="0"/>
              </a:spcBef>
              <a:buFontTx/>
              <a:buNone/>
            </a:pPr>
            <a:r>
              <a:rPr lang="en-GB" altLang="en-US" sz="4000" b="0">
                <a:latin typeface="Arial" panose="020B0604020202020204" pitchFamily="34" charset="0"/>
                <a:sym typeface="Symbol" panose="05050102010706020507" pitchFamily="18" charset="2"/>
              </a:rPr>
              <a:t></a:t>
            </a:r>
            <a:r>
              <a:rPr lang="en-GB" altLang="en-US" sz="4000" b="0">
                <a:latin typeface="Arial" panose="020B0604020202020204" pitchFamily="34" charset="0"/>
              </a:rPr>
              <a:t> - union</a:t>
            </a:r>
          </a:p>
          <a:p>
            <a:pPr eaLnBrk="1" hangingPunct="1">
              <a:spcBef>
                <a:spcPct val="0"/>
              </a:spcBef>
              <a:buFontTx/>
              <a:buNone/>
            </a:pPr>
            <a:r>
              <a:rPr lang="en-GB" altLang="en-US" sz="4000" b="0">
                <a:latin typeface="Arial" panose="020B0604020202020204" pitchFamily="34" charset="0"/>
              </a:rPr>
              <a:t>⋈ - Natural join</a:t>
            </a:r>
          </a:p>
          <a:p>
            <a:pPr eaLnBrk="1" hangingPunct="1">
              <a:spcBef>
                <a:spcPct val="0"/>
              </a:spcBef>
              <a:buFontTx/>
              <a:buNone/>
            </a:pPr>
            <a:r>
              <a:rPr lang="en-GB" altLang="en-US" sz="4000" b="0">
                <a:latin typeface="Arial" panose="020B0604020202020204" pitchFamily="34" charset="0"/>
              </a:rPr>
              <a:t>⋉ - semijoin</a:t>
            </a:r>
          </a:p>
          <a:p>
            <a:pPr eaLnBrk="1" hangingPunct="1">
              <a:spcBef>
                <a:spcPct val="0"/>
              </a:spcBef>
              <a:buFontTx/>
              <a:buNone/>
            </a:pPr>
            <a:r>
              <a:rPr lang="en-GB" altLang="en-US" sz="4000" b="0">
                <a:latin typeface="Arial" panose="020B0604020202020204" pitchFamily="34" charset="0"/>
                <a:sym typeface="Symbol" panose="05050102010706020507" pitchFamily="18" charset="2"/>
              </a:rPr>
              <a:t></a:t>
            </a:r>
            <a:r>
              <a:rPr lang="en-GB" altLang="en-US" sz="4000" b="0">
                <a:latin typeface="Arial" panose="020B0604020202020204" pitchFamily="34" charset="0"/>
              </a:rPr>
              <a:t> - projection</a:t>
            </a:r>
          </a:p>
        </p:txBody>
      </p:sp>
      <p:sp>
        <p:nvSpPr>
          <p:cNvPr id="7171" name="TextBox 1"/>
          <p:cNvSpPr txBox="1">
            <a:spLocks noChangeArrowheads="1"/>
          </p:cNvSpPr>
          <p:nvPr/>
        </p:nvSpPr>
        <p:spPr bwMode="auto">
          <a:xfrm>
            <a:off x="684213" y="620713"/>
            <a:ext cx="39592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sz="4800"/>
              <a:t>SYMBOLS: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331640" y="404664"/>
            <a:ext cx="6589199" cy="1280890"/>
          </a:xfrm>
        </p:spPr>
        <p:txBody>
          <a:bodyPr>
            <a:normAutofit fontScale="90000"/>
          </a:bodyPr>
          <a:lstStyle/>
          <a:p>
            <a:pPr eaLnBrk="1" fontAlgn="auto" hangingPunct="1">
              <a:spcAft>
                <a:spcPts val="0"/>
              </a:spcAft>
              <a:defRPr/>
            </a:pPr>
            <a:r>
              <a:rPr lang="en-US" altLang="en-US" sz="4000" dirty="0" smtClean="0"/>
              <a:t/>
            </a:r>
            <a:br>
              <a:rPr lang="en-US" altLang="en-US" sz="4000" dirty="0" smtClean="0"/>
            </a:br>
            <a:r>
              <a:rPr lang="en-US" altLang="en-US" sz="4000" dirty="0"/>
              <a:t/>
            </a:r>
            <a:br>
              <a:rPr lang="en-US" altLang="en-US" sz="4000" dirty="0"/>
            </a:br>
            <a:r>
              <a:rPr lang="en-US" altLang="en-US" sz="4000" dirty="0" smtClean="0"/>
              <a:t/>
            </a:r>
            <a:br>
              <a:rPr lang="en-US" altLang="en-US" sz="4000" dirty="0" smtClean="0"/>
            </a:br>
            <a:r>
              <a:rPr lang="en-US" altLang="en-US" sz="4000" dirty="0" smtClean="0"/>
              <a:t>Update – Level 1: Fragmentation Transparency</a:t>
            </a:r>
          </a:p>
        </p:txBody>
      </p:sp>
      <p:sp>
        <p:nvSpPr>
          <p:cNvPr id="26627" name="Rectangle 3"/>
          <p:cNvSpPr>
            <a:spLocks noGrp="1" noChangeArrowheads="1"/>
          </p:cNvSpPr>
          <p:nvPr>
            <p:ph idx="1"/>
          </p:nvPr>
        </p:nvSpPr>
        <p:spPr>
          <a:xfrm>
            <a:off x="1691680" y="3429000"/>
            <a:ext cx="7521575" cy="3579812"/>
          </a:xfrm>
        </p:spPr>
        <p:txBody>
          <a:bodyPr/>
          <a:lstStyle/>
          <a:p>
            <a:pPr eaLnBrk="1" hangingPunct="1">
              <a:buFontTx/>
              <a:buNone/>
            </a:pPr>
            <a:r>
              <a:rPr lang="en-US" altLang="en-US" dirty="0" smtClean="0">
                <a:solidFill>
                  <a:srgbClr val="FF0000"/>
                </a:solidFill>
                <a:latin typeface="Times New Roman" panose="02020603050405020304" pitchFamily="18" charset="0"/>
              </a:rPr>
              <a:t>	</a:t>
            </a:r>
            <a:r>
              <a:rPr lang="en-US" altLang="en-US" sz="2400" dirty="0" smtClean="0">
                <a:solidFill>
                  <a:schemeClr val="accent2"/>
                </a:solidFill>
                <a:latin typeface="Times New Roman" panose="02020603050405020304" pitchFamily="18" charset="0"/>
              </a:rPr>
              <a:t>UPDATE </a:t>
            </a:r>
            <a:r>
              <a:rPr lang="en-US" altLang="en-US" sz="2400" dirty="0" err="1" smtClean="0">
                <a:solidFill>
                  <a:schemeClr val="accent2"/>
                </a:solidFill>
                <a:latin typeface="Times New Roman" panose="02020603050405020304" pitchFamily="18" charset="0"/>
              </a:rPr>
              <a:t>Emp</a:t>
            </a:r>
            <a:endParaRPr lang="en-US" altLang="en-US" sz="2400" dirty="0" smtClean="0">
              <a:solidFill>
                <a:schemeClr val="accent2"/>
              </a:solidFill>
              <a:latin typeface="Times New Roman" panose="02020603050405020304" pitchFamily="18" charset="0"/>
            </a:endParaRPr>
          </a:p>
          <a:p>
            <a:pPr eaLnBrk="1" hangingPunct="1">
              <a:buFontTx/>
              <a:buNone/>
            </a:pPr>
            <a:r>
              <a:rPr lang="en-US" altLang="en-US" sz="2400" dirty="0" smtClean="0">
                <a:solidFill>
                  <a:schemeClr val="accent2"/>
                </a:solidFill>
                <a:latin typeface="Times New Roman" panose="02020603050405020304" pitchFamily="18" charset="0"/>
              </a:rPr>
              <a:t>	SET </a:t>
            </a:r>
            <a:r>
              <a:rPr lang="en-US" altLang="en-US" sz="2400" dirty="0" err="1" smtClean="0">
                <a:solidFill>
                  <a:schemeClr val="accent2"/>
                </a:solidFill>
                <a:latin typeface="Times New Roman" panose="02020603050405020304" pitchFamily="18" charset="0"/>
              </a:rPr>
              <a:t>DNum</a:t>
            </a:r>
            <a:r>
              <a:rPr lang="en-US" altLang="en-US" sz="2400" dirty="0" smtClean="0">
                <a:solidFill>
                  <a:schemeClr val="accent2"/>
                </a:solidFill>
                <a:latin typeface="Times New Roman" panose="02020603050405020304" pitchFamily="18" charset="0"/>
              </a:rPr>
              <a:t> = 15</a:t>
            </a:r>
          </a:p>
          <a:p>
            <a:pPr eaLnBrk="1" hangingPunct="1">
              <a:buFontTx/>
              <a:buNone/>
            </a:pPr>
            <a:r>
              <a:rPr lang="en-US" altLang="en-US" sz="2400" dirty="0" smtClean="0">
                <a:solidFill>
                  <a:schemeClr val="accent2"/>
                </a:solidFill>
                <a:latin typeface="Times New Roman" panose="02020603050405020304" pitchFamily="18" charset="0"/>
              </a:rPr>
              <a:t>	WHERE </a:t>
            </a:r>
            <a:r>
              <a:rPr lang="en-US" altLang="en-US" sz="2400" dirty="0" err="1" smtClean="0">
                <a:solidFill>
                  <a:schemeClr val="accent2"/>
                </a:solidFill>
                <a:latin typeface="Times New Roman" panose="02020603050405020304" pitchFamily="18" charset="0"/>
              </a:rPr>
              <a:t>ENum</a:t>
            </a:r>
            <a:r>
              <a:rPr lang="en-US" altLang="en-US" sz="2400" dirty="0" smtClean="0">
                <a:solidFill>
                  <a:schemeClr val="accent2"/>
                </a:solidFill>
                <a:latin typeface="Times New Roman" panose="02020603050405020304" pitchFamily="18" charset="0"/>
              </a:rPr>
              <a:t> = 100</a:t>
            </a:r>
            <a:r>
              <a:rPr lang="en-US" altLang="en-US" sz="2400" dirty="0" smtClean="0">
                <a:solidFill>
                  <a:srgbClr val="FF0000"/>
                </a:solidFill>
                <a:latin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pPr eaLnBrk="1" fontAlgn="auto" hangingPunct="1">
              <a:spcAft>
                <a:spcPts val="0"/>
              </a:spcAft>
              <a:defRPr/>
            </a:pPr>
            <a:r>
              <a:rPr lang="en-US" altLang="en-US" sz="4000" dirty="0" smtClean="0"/>
              <a:t>Update – Level 2: Location Transparency</a:t>
            </a:r>
          </a:p>
        </p:txBody>
      </p:sp>
      <p:sp>
        <p:nvSpPr>
          <p:cNvPr id="27651" name="Rectangle 3"/>
          <p:cNvSpPr>
            <a:spLocks noGrp="1" noChangeArrowheads="1"/>
          </p:cNvSpPr>
          <p:nvPr>
            <p:ph idx="1"/>
          </p:nvPr>
        </p:nvSpPr>
        <p:spPr>
          <a:xfrm>
            <a:off x="228600" y="1885950"/>
            <a:ext cx="8763000" cy="4171950"/>
          </a:xfrm>
        </p:spPr>
        <p:txBody>
          <a:bodyPr/>
          <a:lstStyle/>
          <a:p>
            <a:pPr eaLnBrk="1" hangingPunct="1">
              <a:lnSpc>
                <a:spcPct val="90000"/>
              </a:lnSpc>
              <a:buFontTx/>
              <a:buNone/>
            </a:pPr>
            <a:r>
              <a:rPr lang="en-US" altLang="en-US" sz="2000" smtClean="0">
                <a:latin typeface="Times New Roman" panose="02020603050405020304" pitchFamily="18" charset="0"/>
              </a:rPr>
              <a:t>Select Name, Tax, Sal into $Name, $Sal, $Tax</a:t>
            </a:r>
          </a:p>
          <a:p>
            <a:pPr eaLnBrk="1" hangingPunct="1">
              <a:lnSpc>
                <a:spcPct val="90000"/>
              </a:lnSpc>
              <a:buFontTx/>
              <a:buNone/>
            </a:pPr>
            <a:r>
              <a:rPr lang="en-US" altLang="en-US" sz="2000" smtClean="0">
                <a:latin typeface="Times New Roman" panose="02020603050405020304" pitchFamily="18" charset="0"/>
              </a:rPr>
              <a:t>From EMP1</a:t>
            </a:r>
          </a:p>
          <a:p>
            <a:pPr eaLnBrk="1" hangingPunct="1">
              <a:lnSpc>
                <a:spcPct val="90000"/>
              </a:lnSpc>
              <a:buFontTx/>
              <a:buNone/>
            </a:pPr>
            <a:r>
              <a:rPr lang="en-US" altLang="en-US" sz="2000" smtClean="0">
                <a:latin typeface="Times New Roman" panose="02020603050405020304" pitchFamily="18" charset="0"/>
              </a:rPr>
              <a:t>Where ENum = 100;</a:t>
            </a:r>
          </a:p>
          <a:p>
            <a:pPr eaLnBrk="1" hangingPunct="1">
              <a:lnSpc>
                <a:spcPct val="90000"/>
              </a:lnSpc>
              <a:buFontTx/>
              <a:buNone/>
            </a:pPr>
            <a:r>
              <a:rPr lang="en-US" altLang="en-US" sz="2000" smtClean="0">
                <a:latin typeface="Times New Roman" panose="02020603050405020304" pitchFamily="18" charset="0"/>
              </a:rPr>
              <a:t>Select MNum into $MNum</a:t>
            </a:r>
          </a:p>
          <a:p>
            <a:pPr eaLnBrk="1" hangingPunct="1">
              <a:lnSpc>
                <a:spcPct val="90000"/>
              </a:lnSpc>
              <a:buFontTx/>
              <a:buNone/>
            </a:pPr>
            <a:r>
              <a:rPr lang="en-US" altLang="en-US" sz="2000" smtClean="0">
                <a:latin typeface="Times New Roman" panose="02020603050405020304" pitchFamily="18" charset="0"/>
              </a:rPr>
              <a:t>From EMP2</a:t>
            </a:r>
          </a:p>
          <a:p>
            <a:pPr eaLnBrk="1" hangingPunct="1">
              <a:lnSpc>
                <a:spcPct val="90000"/>
              </a:lnSpc>
              <a:buFontTx/>
              <a:buNone/>
            </a:pPr>
            <a:r>
              <a:rPr lang="en-US" altLang="en-US" sz="2000" smtClean="0">
                <a:latin typeface="Times New Roman" panose="02020603050405020304" pitchFamily="18" charset="0"/>
              </a:rPr>
              <a:t>Where ENum = 100;</a:t>
            </a:r>
          </a:p>
          <a:p>
            <a:pPr eaLnBrk="1" hangingPunct="1">
              <a:lnSpc>
                <a:spcPct val="90000"/>
              </a:lnSpc>
              <a:buFontTx/>
              <a:buNone/>
            </a:pPr>
            <a:r>
              <a:rPr lang="en-US" altLang="en-US" sz="2000" smtClean="0">
                <a:latin typeface="Times New Roman" panose="02020603050405020304" pitchFamily="18" charset="0"/>
              </a:rPr>
              <a:t>Insert into EMP3(ENum, Name, DNum) (100,$Name, 15);</a:t>
            </a:r>
          </a:p>
          <a:p>
            <a:pPr eaLnBrk="1" hangingPunct="1">
              <a:lnSpc>
                <a:spcPct val="90000"/>
              </a:lnSpc>
              <a:buFontTx/>
              <a:buNone/>
            </a:pPr>
            <a:r>
              <a:rPr lang="en-US" altLang="en-US" sz="2000" smtClean="0">
                <a:latin typeface="Times New Roman" panose="02020603050405020304" pitchFamily="18" charset="0"/>
              </a:rPr>
              <a:t>Insert into EMP4(ENum,Sal, Tax, MNum) (100,$Sal,$Tax, $MNum);</a:t>
            </a:r>
          </a:p>
          <a:p>
            <a:pPr eaLnBrk="1" hangingPunct="1">
              <a:lnSpc>
                <a:spcPct val="90000"/>
              </a:lnSpc>
              <a:buFontTx/>
              <a:buNone/>
            </a:pPr>
            <a:r>
              <a:rPr lang="en-US" altLang="en-US" sz="2000" smtClean="0">
                <a:latin typeface="Times New Roman" panose="02020603050405020304" pitchFamily="18" charset="0"/>
              </a:rPr>
              <a:t>Delete EMP1 Where ENum = 100;</a:t>
            </a:r>
          </a:p>
          <a:p>
            <a:pPr eaLnBrk="1" hangingPunct="1">
              <a:lnSpc>
                <a:spcPct val="90000"/>
              </a:lnSpc>
              <a:buFontTx/>
              <a:buNone/>
            </a:pPr>
            <a:r>
              <a:rPr lang="en-US" altLang="en-US" sz="2000" smtClean="0">
                <a:latin typeface="Times New Roman" panose="02020603050405020304" pitchFamily="18" charset="0"/>
              </a:rPr>
              <a:t>Delete EMP2 Where Euum = 100;</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eaLnBrk="1" fontAlgn="auto" hangingPunct="1">
              <a:spcAft>
                <a:spcPts val="0"/>
              </a:spcAft>
              <a:defRPr/>
            </a:pPr>
            <a:r>
              <a:rPr lang="en-US" altLang="en-US" sz="4000" smtClean="0"/>
              <a:t>Update – Level 3: Local Mapping Transparency</a:t>
            </a:r>
          </a:p>
        </p:txBody>
      </p:sp>
      <p:sp>
        <p:nvSpPr>
          <p:cNvPr id="19459" name="Rectangle 3"/>
          <p:cNvSpPr>
            <a:spLocks noGrp="1" noChangeArrowheads="1"/>
          </p:cNvSpPr>
          <p:nvPr>
            <p:ph idx="1"/>
          </p:nvPr>
        </p:nvSpPr>
        <p:spPr>
          <a:xfrm>
            <a:off x="457200" y="1885950"/>
            <a:ext cx="8305800" cy="4438650"/>
          </a:xfrm>
        </p:spPr>
        <p:txBody>
          <a:bodyPr rtlCol="0">
            <a:normAutofit fontScale="92500" lnSpcReduction="20000"/>
          </a:bodyPr>
          <a:lstStyle/>
          <a:p>
            <a:pPr eaLnBrk="1" fontAlgn="auto" hangingPunct="1">
              <a:lnSpc>
                <a:spcPct val="80000"/>
              </a:lnSpc>
              <a:spcAft>
                <a:spcPts val="0"/>
              </a:spcAft>
              <a:buFontTx/>
              <a:buNone/>
              <a:defRPr/>
            </a:pPr>
            <a:r>
              <a:rPr lang="en-US" altLang="en-US" sz="2000" smtClean="0">
                <a:latin typeface="Times New Roman" pitchFamily="18" charset="0"/>
              </a:rPr>
              <a:t>Select Name, Tax, Sal into $Name, $Sal, $Tax</a:t>
            </a:r>
          </a:p>
          <a:p>
            <a:pPr eaLnBrk="1" fontAlgn="auto" hangingPunct="1">
              <a:lnSpc>
                <a:spcPct val="80000"/>
              </a:lnSpc>
              <a:spcAft>
                <a:spcPts val="0"/>
              </a:spcAft>
              <a:buFontTx/>
              <a:buNone/>
              <a:defRPr/>
            </a:pPr>
            <a:r>
              <a:rPr lang="en-US" altLang="en-US" sz="2000" smtClean="0">
                <a:latin typeface="Times New Roman" pitchFamily="18" charset="0"/>
              </a:rPr>
              <a:t>From EMP1 at site 1</a:t>
            </a:r>
          </a:p>
          <a:p>
            <a:pPr eaLnBrk="1" fontAlgn="auto" hangingPunct="1">
              <a:lnSpc>
                <a:spcPct val="80000"/>
              </a:lnSpc>
              <a:spcAft>
                <a:spcPts val="0"/>
              </a:spcAft>
              <a:buFontTx/>
              <a:buNone/>
              <a:defRPr/>
            </a:pPr>
            <a:r>
              <a:rPr lang="en-US" altLang="en-US" sz="2000" smtClean="0">
                <a:latin typeface="Times New Roman" pitchFamily="18" charset="0"/>
              </a:rPr>
              <a:t>Where ENum = 100;</a:t>
            </a:r>
          </a:p>
          <a:p>
            <a:pPr eaLnBrk="1" fontAlgn="auto" hangingPunct="1">
              <a:lnSpc>
                <a:spcPct val="80000"/>
              </a:lnSpc>
              <a:spcAft>
                <a:spcPts val="0"/>
              </a:spcAft>
              <a:buFontTx/>
              <a:buNone/>
              <a:defRPr/>
            </a:pPr>
            <a:r>
              <a:rPr lang="en-US" altLang="en-US" sz="2000" smtClean="0">
                <a:latin typeface="Times New Roman" pitchFamily="18" charset="0"/>
              </a:rPr>
              <a:t>Select MNum into $MNum</a:t>
            </a:r>
          </a:p>
          <a:p>
            <a:pPr eaLnBrk="1" fontAlgn="auto" hangingPunct="1">
              <a:lnSpc>
                <a:spcPct val="80000"/>
              </a:lnSpc>
              <a:spcAft>
                <a:spcPts val="0"/>
              </a:spcAft>
              <a:buFontTx/>
              <a:buNone/>
              <a:defRPr/>
            </a:pPr>
            <a:r>
              <a:rPr lang="en-US" altLang="en-US" sz="2000" smtClean="0">
                <a:latin typeface="Times New Roman" pitchFamily="18" charset="0"/>
              </a:rPr>
              <a:t>From EMP2 at site 2</a:t>
            </a:r>
          </a:p>
          <a:p>
            <a:pPr eaLnBrk="1" fontAlgn="auto" hangingPunct="1">
              <a:lnSpc>
                <a:spcPct val="80000"/>
              </a:lnSpc>
              <a:spcAft>
                <a:spcPts val="0"/>
              </a:spcAft>
              <a:buFontTx/>
              <a:buNone/>
              <a:defRPr/>
            </a:pPr>
            <a:r>
              <a:rPr lang="en-US" altLang="en-US" sz="2000" smtClean="0">
                <a:latin typeface="Times New Roman" pitchFamily="18" charset="0"/>
              </a:rPr>
              <a:t>Where ENum = 100;</a:t>
            </a:r>
          </a:p>
          <a:p>
            <a:pPr eaLnBrk="1" fontAlgn="auto" hangingPunct="1">
              <a:lnSpc>
                <a:spcPct val="80000"/>
              </a:lnSpc>
              <a:spcAft>
                <a:spcPts val="0"/>
              </a:spcAft>
              <a:buFontTx/>
              <a:buNone/>
              <a:defRPr/>
            </a:pPr>
            <a:r>
              <a:rPr lang="en-US" altLang="en-US" sz="2000" smtClean="0">
                <a:latin typeface="Times New Roman" pitchFamily="18" charset="0"/>
              </a:rPr>
              <a:t>Insert into EMP3(ENum, Name, DNum) at site 3: (100,$Name, 15);</a:t>
            </a:r>
          </a:p>
          <a:p>
            <a:pPr eaLnBrk="1" fontAlgn="auto" hangingPunct="1">
              <a:lnSpc>
                <a:spcPct val="80000"/>
              </a:lnSpc>
              <a:spcAft>
                <a:spcPts val="0"/>
              </a:spcAft>
              <a:buFontTx/>
              <a:buNone/>
              <a:defRPr/>
            </a:pPr>
            <a:r>
              <a:rPr lang="en-US" altLang="en-US" sz="2000" smtClean="0">
                <a:latin typeface="Times New Roman" pitchFamily="18" charset="0"/>
              </a:rPr>
              <a:t>Insert into EMP3(ENum, Name, DNum) at site 7: (100,$Name, 15);</a:t>
            </a:r>
          </a:p>
          <a:p>
            <a:pPr eaLnBrk="1" fontAlgn="auto" hangingPunct="1">
              <a:lnSpc>
                <a:spcPct val="80000"/>
              </a:lnSpc>
              <a:spcAft>
                <a:spcPts val="0"/>
              </a:spcAft>
              <a:buFontTx/>
              <a:buNone/>
              <a:defRPr/>
            </a:pPr>
            <a:r>
              <a:rPr lang="en-US" altLang="en-US" sz="2000" smtClean="0">
                <a:latin typeface="Times New Roman" pitchFamily="18" charset="0"/>
              </a:rPr>
              <a:t>Insert into EMP4(ENum,Sal, Tax, MNum)  at site 4: (100,$Sal,$Tax, $MNum);</a:t>
            </a:r>
          </a:p>
          <a:p>
            <a:pPr eaLnBrk="1" fontAlgn="auto" hangingPunct="1">
              <a:lnSpc>
                <a:spcPct val="80000"/>
              </a:lnSpc>
              <a:spcAft>
                <a:spcPts val="0"/>
              </a:spcAft>
              <a:buFontTx/>
              <a:buNone/>
              <a:defRPr/>
            </a:pPr>
            <a:r>
              <a:rPr lang="en-US" altLang="en-US" sz="2000" smtClean="0">
                <a:latin typeface="Times New Roman" pitchFamily="18" charset="0"/>
              </a:rPr>
              <a:t>Insert into EMP4(ENum,Sal, Tax, MNum)  at site 8: (100,$Sal,$Tax, $MNum);</a:t>
            </a:r>
          </a:p>
          <a:p>
            <a:pPr eaLnBrk="1" fontAlgn="auto" hangingPunct="1">
              <a:lnSpc>
                <a:spcPct val="80000"/>
              </a:lnSpc>
              <a:spcAft>
                <a:spcPts val="0"/>
              </a:spcAft>
              <a:buFontTx/>
              <a:buNone/>
              <a:defRPr/>
            </a:pPr>
            <a:r>
              <a:rPr lang="en-US" altLang="en-US" sz="2000" smtClean="0">
                <a:latin typeface="Times New Roman" pitchFamily="18" charset="0"/>
              </a:rPr>
              <a:t>Delete EMP1 at site 1 Where ENum = 100;</a:t>
            </a:r>
          </a:p>
          <a:p>
            <a:pPr eaLnBrk="1" fontAlgn="auto" hangingPunct="1">
              <a:lnSpc>
                <a:spcPct val="80000"/>
              </a:lnSpc>
              <a:spcAft>
                <a:spcPts val="0"/>
              </a:spcAft>
              <a:buFontTx/>
              <a:buNone/>
              <a:defRPr/>
            </a:pPr>
            <a:r>
              <a:rPr lang="en-US" altLang="en-US" sz="2000" smtClean="0">
                <a:latin typeface="Times New Roman" pitchFamily="18" charset="0"/>
              </a:rPr>
              <a:t>Delete EMP1 at site 5 Where ENum = 100;</a:t>
            </a:r>
          </a:p>
          <a:p>
            <a:pPr eaLnBrk="1" fontAlgn="auto" hangingPunct="1">
              <a:lnSpc>
                <a:spcPct val="80000"/>
              </a:lnSpc>
              <a:spcAft>
                <a:spcPts val="0"/>
              </a:spcAft>
              <a:buFontTx/>
              <a:buNone/>
              <a:defRPr/>
            </a:pPr>
            <a:r>
              <a:rPr lang="en-US" altLang="en-US" sz="2000" smtClean="0">
                <a:latin typeface="Times New Roman" pitchFamily="18" charset="0"/>
              </a:rPr>
              <a:t>Delete EMP2 at site 2 Where Euum = 100;</a:t>
            </a:r>
          </a:p>
          <a:p>
            <a:pPr eaLnBrk="1" fontAlgn="auto" hangingPunct="1">
              <a:lnSpc>
                <a:spcPct val="80000"/>
              </a:lnSpc>
              <a:spcAft>
                <a:spcPts val="0"/>
              </a:spcAft>
              <a:buFontTx/>
              <a:buNone/>
              <a:defRPr/>
            </a:pPr>
            <a:r>
              <a:rPr lang="en-US" altLang="en-US" sz="2000" smtClean="0">
                <a:latin typeface="Times New Roman" pitchFamily="18" charset="0"/>
              </a:rPr>
              <a:t>Delete EMP2 at site 6 Where Euum = 100;</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fontAlgn="auto" hangingPunct="1">
              <a:spcAft>
                <a:spcPts val="0"/>
              </a:spcAft>
              <a:defRPr/>
            </a:pPr>
            <a:r>
              <a:rPr lang="en-US" altLang="en-US" smtClean="0"/>
              <a:t>Layers of transparency</a:t>
            </a:r>
          </a:p>
        </p:txBody>
      </p:sp>
      <p:sp>
        <p:nvSpPr>
          <p:cNvPr id="29699" name="Rectangle 3"/>
          <p:cNvSpPr>
            <a:spLocks noGrp="1" noChangeArrowheads="1"/>
          </p:cNvSpPr>
          <p:nvPr>
            <p:ph idx="1"/>
          </p:nvPr>
        </p:nvSpPr>
        <p:spPr>
          <a:xfrm>
            <a:off x="457200" y="1885950"/>
            <a:ext cx="8305800" cy="4514850"/>
          </a:xfrm>
        </p:spPr>
        <p:txBody>
          <a:bodyPr>
            <a:normAutofit lnSpcReduction="10000"/>
          </a:bodyPr>
          <a:lstStyle/>
          <a:p>
            <a:pPr eaLnBrk="1" hangingPunct="1"/>
            <a:r>
              <a:rPr lang="en-US" altLang="en-US" sz="2400" smtClean="0"/>
              <a:t>There are tough problems in query optimization and transaction management that need to be tackled (in terms of system support and implementation) before fragmentation transparency can be supported.</a:t>
            </a:r>
          </a:p>
          <a:p>
            <a:pPr eaLnBrk="1" hangingPunct="1"/>
            <a:r>
              <a:rPr lang="en-US" altLang="en-US" sz="2400" smtClean="0"/>
              <a:t>Less distribution transparency the more the end-application developer needs to know about fragmentation and allocation schemes, and how to maintain database consistency.</a:t>
            </a:r>
          </a:p>
          <a:p>
            <a:pPr eaLnBrk="1" hangingPunct="1"/>
            <a:r>
              <a:rPr lang="en-US" altLang="en-US" sz="2400" smtClean="0"/>
              <a:t>Higher levels of distribution transparency require appropriate DDBMS support, but makes end-application developers work easy.</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fontScale="90000"/>
          </a:bodyPr>
          <a:lstStyle/>
          <a:p>
            <a:pPr eaLnBrk="1" fontAlgn="auto" hangingPunct="1">
              <a:spcAft>
                <a:spcPts val="0"/>
              </a:spcAft>
              <a:defRPr/>
            </a:pPr>
            <a:r>
              <a:rPr lang="en-US" altLang="en-US" sz="4000" smtClean="0"/>
              <a:t>Some Aspects of top-down architecture</a:t>
            </a:r>
          </a:p>
        </p:txBody>
      </p:sp>
      <p:sp>
        <p:nvSpPr>
          <p:cNvPr id="21507" name="Rectangle 3"/>
          <p:cNvSpPr>
            <a:spLocks noGrp="1" noChangeArrowheads="1"/>
          </p:cNvSpPr>
          <p:nvPr>
            <p:ph idx="1"/>
          </p:nvPr>
        </p:nvSpPr>
        <p:spPr>
          <a:xfrm>
            <a:off x="827584" y="2276872"/>
            <a:ext cx="7521575" cy="3579812"/>
          </a:xfrm>
        </p:spPr>
        <p:txBody>
          <a:bodyPr rtlCol="0">
            <a:normAutofit fontScale="92500" lnSpcReduction="20000"/>
          </a:bodyPr>
          <a:lstStyle/>
          <a:p>
            <a:pPr eaLnBrk="1" fontAlgn="auto" hangingPunct="1">
              <a:lnSpc>
                <a:spcPct val="80000"/>
              </a:lnSpc>
              <a:spcAft>
                <a:spcPts val="0"/>
              </a:spcAft>
              <a:defRPr/>
            </a:pPr>
            <a:r>
              <a:rPr lang="en-US" altLang="en-US" sz="2400" dirty="0" smtClean="0"/>
              <a:t>Distributed database technology is an “add-on” technology, most users already have populated centralized DBMSs. Whereas top down design assumes implementation of new DDBMS from scratch.</a:t>
            </a:r>
          </a:p>
          <a:p>
            <a:pPr eaLnBrk="1" fontAlgn="auto" hangingPunct="1">
              <a:lnSpc>
                <a:spcPct val="80000"/>
              </a:lnSpc>
              <a:spcAft>
                <a:spcPts val="0"/>
              </a:spcAft>
              <a:defRPr/>
            </a:pPr>
            <a:r>
              <a:rPr lang="en-US" altLang="en-US" sz="2400" dirty="0" smtClean="0"/>
              <a:t>In case of OODBMs, top-down architecture makes sense because most OODBMs are going to be built from scratch.</a:t>
            </a:r>
          </a:p>
          <a:p>
            <a:pPr eaLnBrk="1" fontAlgn="auto" hangingPunct="1">
              <a:lnSpc>
                <a:spcPct val="80000"/>
              </a:lnSpc>
              <a:spcAft>
                <a:spcPts val="0"/>
              </a:spcAft>
              <a:defRPr/>
            </a:pPr>
            <a:r>
              <a:rPr lang="en-US" altLang="en-US" sz="2400" dirty="0" smtClean="0"/>
              <a:t>In many application environments, such as semi-structured databases, continuous multimedia data, the notion of fragment is difficult to define. </a:t>
            </a:r>
          </a:p>
          <a:p>
            <a:pPr eaLnBrk="1" fontAlgn="auto" hangingPunct="1">
              <a:lnSpc>
                <a:spcPct val="80000"/>
              </a:lnSpc>
              <a:spcAft>
                <a:spcPts val="0"/>
              </a:spcAft>
              <a:defRPr/>
            </a:pPr>
            <a:r>
              <a:rPr lang="en-US" altLang="en-US" sz="2400" dirty="0" smtClean="0"/>
              <a:t>Current relational DBMS products provide for some form of location transparency (such as, by using nicknames</a:t>
            </a:r>
            <a:r>
              <a:rPr lang="en-US" altLang="en-US" sz="2800" dirty="0" smtClean="0"/>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ctrTitle"/>
          </p:nvPr>
        </p:nvSpPr>
        <p:spPr/>
        <p:txBody>
          <a:bodyPr/>
          <a:lstStyle/>
          <a:p>
            <a:pPr eaLnBrk="1" fontAlgn="auto" hangingPunct="1">
              <a:spcAft>
                <a:spcPts val="0"/>
              </a:spcAft>
              <a:defRPr/>
            </a:pPr>
            <a:r>
              <a:rPr lang="en-US" altLang="en-US" smtClean="0"/>
              <a:t>Architectural Models for DDBMS</a:t>
            </a:r>
          </a:p>
        </p:txBody>
      </p:sp>
      <p:sp>
        <p:nvSpPr>
          <p:cNvPr id="22531" name="Rectangle 3"/>
          <p:cNvSpPr>
            <a:spLocks noGrp="1" noChangeArrowheads="1"/>
          </p:cNvSpPr>
          <p:nvPr>
            <p:ph type="subTitle" idx="1"/>
          </p:nvPr>
        </p:nvSpPr>
        <p:spPr/>
        <p:txBody>
          <a:bodyPr rtlCol="0"/>
          <a:lstStyle/>
          <a:p>
            <a:pPr eaLnBrk="1" fontAlgn="auto" hangingPunct="1">
              <a:spcAft>
                <a:spcPts val="0"/>
              </a:spcAft>
              <a:defRPr/>
            </a:pPr>
            <a:endParaRPr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fontAlgn="auto" hangingPunct="1">
              <a:spcAft>
                <a:spcPts val="0"/>
              </a:spcAft>
              <a:defRPr/>
            </a:pPr>
            <a:r>
              <a:rPr lang="en-US" altLang="en-US" smtClean="0"/>
              <a:t>Architectural Models for DDBMS</a:t>
            </a:r>
          </a:p>
        </p:txBody>
      </p:sp>
      <p:sp>
        <p:nvSpPr>
          <p:cNvPr id="32771" name="Rectangle 3"/>
          <p:cNvSpPr>
            <a:spLocks noGrp="1" noChangeArrowheads="1"/>
          </p:cNvSpPr>
          <p:nvPr>
            <p:ph idx="1"/>
          </p:nvPr>
        </p:nvSpPr>
        <p:spPr/>
        <p:txBody>
          <a:bodyPr/>
          <a:lstStyle/>
          <a:p>
            <a:pPr eaLnBrk="1" hangingPunct="1"/>
            <a:r>
              <a:rPr lang="en-US" altLang="en-US" smtClean="0"/>
              <a:t>Multiple databases put together for sharing multiple DBMS</a:t>
            </a:r>
          </a:p>
          <a:p>
            <a:pPr eaLnBrk="1" hangingPunct="1"/>
            <a:r>
              <a:rPr lang="en-US" altLang="en-US" smtClean="0"/>
              <a:t>Classification based on</a:t>
            </a:r>
          </a:p>
          <a:p>
            <a:pPr lvl="1" eaLnBrk="1" hangingPunct="1"/>
            <a:r>
              <a:rPr lang="en-US" altLang="en-US" smtClean="0"/>
              <a:t>Autonomy of local systems</a:t>
            </a:r>
          </a:p>
          <a:p>
            <a:pPr lvl="1" eaLnBrk="1" hangingPunct="1"/>
            <a:r>
              <a:rPr lang="en-US" altLang="en-US" smtClean="0"/>
              <a:t>Distribution of local systems</a:t>
            </a:r>
          </a:p>
          <a:p>
            <a:pPr lvl="1" eaLnBrk="1" hangingPunct="1"/>
            <a:r>
              <a:rPr lang="en-US" altLang="en-US" smtClean="0"/>
              <a:t>Heterogeneity of local systems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fontAlgn="auto" hangingPunct="1">
              <a:spcAft>
                <a:spcPts val="0"/>
              </a:spcAft>
              <a:defRPr/>
            </a:pPr>
            <a:r>
              <a:rPr lang="en-US" altLang="en-US" smtClean="0"/>
              <a:t>DBMS Implementation Alternatives</a:t>
            </a:r>
          </a:p>
        </p:txBody>
      </p:sp>
      <p:pic>
        <p:nvPicPr>
          <p:cNvPr id="33795" name="Picture 3" descr="ddbms_arch"/>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1955840" y="2133600"/>
            <a:ext cx="6565819" cy="3778250"/>
          </a:xfr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fontAlgn="auto" hangingPunct="1">
              <a:spcAft>
                <a:spcPts val="0"/>
              </a:spcAft>
              <a:defRPr/>
            </a:pPr>
            <a:r>
              <a:rPr lang="en-US" altLang="en-US" smtClean="0"/>
              <a:t>Dimensions: </a:t>
            </a:r>
            <a:r>
              <a:rPr lang="en-US" altLang="en-US" b="1" smtClean="0"/>
              <a:t>Autonomy</a:t>
            </a:r>
          </a:p>
        </p:txBody>
      </p:sp>
      <p:sp>
        <p:nvSpPr>
          <p:cNvPr id="34819" name="Rectangle 3"/>
          <p:cNvSpPr>
            <a:spLocks noGrp="1" noChangeArrowheads="1"/>
          </p:cNvSpPr>
          <p:nvPr>
            <p:ph idx="1"/>
          </p:nvPr>
        </p:nvSpPr>
        <p:spPr/>
        <p:txBody>
          <a:bodyPr/>
          <a:lstStyle/>
          <a:p>
            <a:pPr eaLnBrk="1" hangingPunct="1"/>
            <a:r>
              <a:rPr lang="en-US" altLang="en-US" smtClean="0"/>
              <a:t>Distribution of control, </a:t>
            </a:r>
            <a:r>
              <a:rPr lang="en-US" altLang="en-US" smtClean="0">
                <a:solidFill>
                  <a:srgbClr val="FF0000"/>
                </a:solidFill>
              </a:rPr>
              <a:t>not</a:t>
            </a:r>
            <a:r>
              <a:rPr lang="en-US" altLang="en-US" smtClean="0"/>
              <a:t> of data</a:t>
            </a:r>
          </a:p>
          <a:p>
            <a:pPr eaLnBrk="1" hangingPunct="1"/>
            <a:r>
              <a:rPr lang="en-US" altLang="en-US" smtClean="0"/>
              <a:t>Degree to which individual DBMSs can operate independently</a:t>
            </a:r>
          </a:p>
          <a:p>
            <a:pPr eaLnBrk="1" hangingPunct="1"/>
            <a:r>
              <a:rPr lang="en-US" altLang="en-US" smtClean="0"/>
              <a:t>Function of a number of factors: whether</a:t>
            </a:r>
          </a:p>
          <a:p>
            <a:pPr lvl="1" eaLnBrk="1" hangingPunct="1"/>
            <a:r>
              <a:rPr lang="en-US" altLang="en-US" smtClean="0"/>
              <a:t>component systems exchange information?</a:t>
            </a:r>
          </a:p>
          <a:p>
            <a:pPr lvl="1" eaLnBrk="1" hangingPunct="1"/>
            <a:r>
              <a:rPr lang="en-US" altLang="en-US" smtClean="0"/>
              <a:t>they can independently execute transactions?</a:t>
            </a:r>
          </a:p>
          <a:p>
            <a:pPr lvl="1" eaLnBrk="1" hangingPunct="1"/>
            <a:r>
              <a:rPr lang="en-US" altLang="en-US" smtClean="0"/>
              <a:t>one is allowed to modify them?</a:t>
            </a:r>
          </a:p>
          <a:p>
            <a:pPr eaLnBrk="1" hangingPunct="1"/>
            <a:r>
              <a:rPr lang="en-US" altLang="en-US" smtClean="0"/>
              <a:t>Not well understood and most troublesome!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fontAlgn="auto" hangingPunct="1">
              <a:spcAft>
                <a:spcPts val="0"/>
              </a:spcAft>
              <a:defRPr/>
            </a:pPr>
            <a:r>
              <a:rPr lang="en-US" altLang="en-US" smtClean="0"/>
              <a:t>Dimensions: </a:t>
            </a:r>
            <a:r>
              <a:rPr lang="en-US" altLang="en-US" b="1" smtClean="0"/>
              <a:t>Autonomy</a:t>
            </a:r>
            <a:r>
              <a:rPr lang="en-US" altLang="en-US" smtClean="0"/>
              <a:t> (contd.)</a:t>
            </a:r>
            <a:endParaRPr lang="en-US" altLang="en-US" b="1" smtClean="0"/>
          </a:p>
        </p:txBody>
      </p:sp>
      <p:sp>
        <p:nvSpPr>
          <p:cNvPr id="35843" name="Rectangle 3"/>
          <p:cNvSpPr>
            <a:spLocks noGrp="1" noChangeArrowheads="1"/>
          </p:cNvSpPr>
          <p:nvPr>
            <p:ph idx="1"/>
          </p:nvPr>
        </p:nvSpPr>
        <p:spPr/>
        <p:txBody>
          <a:bodyPr/>
          <a:lstStyle/>
          <a:p>
            <a:pPr eaLnBrk="1" hangingPunct="1">
              <a:lnSpc>
                <a:spcPct val="90000"/>
              </a:lnSpc>
            </a:pPr>
            <a:r>
              <a:rPr lang="en-US" altLang="en-US" smtClean="0"/>
              <a:t>Dimension of autonomy:</a:t>
            </a:r>
          </a:p>
          <a:p>
            <a:pPr lvl="1" eaLnBrk="1" hangingPunct="1">
              <a:lnSpc>
                <a:spcPct val="90000"/>
              </a:lnSpc>
            </a:pPr>
            <a:r>
              <a:rPr lang="en-US" altLang="en-US" smtClean="0"/>
              <a:t>Design autonomy</a:t>
            </a:r>
          </a:p>
          <a:p>
            <a:pPr lvl="1" eaLnBrk="1" hangingPunct="1">
              <a:lnSpc>
                <a:spcPct val="90000"/>
              </a:lnSpc>
            </a:pPr>
            <a:r>
              <a:rPr lang="en-US" altLang="en-US" smtClean="0"/>
              <a:t>Communication autonomy</a:t>
            </a:r>
          </a:p>
          <a:p>
            <a:pPr lvl="1" eaLnBrk="1" hangingPunct="1">
              <a:lnSpc>
                <a:spcPct val="90000"/>
              </a:lnSpc>
            </a:pPr>
            <a:r>
              <a:rPr lang="en-US" altLang="en-US" smtClean="0"/>
              <a:t>Execution autonomy</a:t>
            </a:r>
          </a:p>
          <a:p>
            <a:pPr eaLnBrk="1" hangingPunct="1">
              <a:lnSpc>
                <a:spcPct val="90000"/>
              </a:lnSpc>
            </a:pPr>
            <a:r>
              <a:rPr lang="en-US" altLang="en-US" smtClean="0"/>
              <a:t>Classification of autonomy</a:t>
            </a:r>
          </a:p>
          <a:p>
            <a:pPr lvl="1" eaLnBrk="1" hangingPunct="1">
              <a:lnSpc>
                <a:spcPct val="90000"/>
              </a:lnSpc>
            </a:pPr>
            <a:r>
              <a:rPr lang="en-US" altLang="en-US" smtClean="0"/>
              <a:t>Tight integration</a:t>
            </a:r>
          </a:p>
          <a:p>
            <a:pPr lvl="1" eaLnBrk="1" hangingPunct="1">
              <a:lnSpc>
                <a:spcPct val="90000"/>
              </a:lnSpc>
            </a:pPr>
            <a:r>
              <a:rPr lang="en-US" altLang="en-US" smtClean="0"/>
              <a:t>Semiautonomous</a:t>
            </a:r>
          </a:p>
          <a:p>
            <a:pPr lvl="2" eaLnBrk="1" hangingPunct="1">
              <a:lnSpc>
                <a:spcPct val="90000"/>
              </a:lnSpc>
            </a:pPr>
            <a:r>
              <a:rPr lang="en-US" altLang="en-US" smtClean="0"/>
              <a:t>Federated</a:t>
            </a:r>
          </a:p>
          <a:p>
            <a:pPr lvl="1" eaLnBrk="1" hangingPunct="1">
              <a:lnSpc>
                <a:spcPct val="90000"/>
              </a:lnSpc>
            </a:pPr>
            <a:r>
              <a:rPr lang="en-US" altLang="en-US" smtClean="0"/>
              <a:t>Total isolation</a:t>
            </a:r>
          </a:p>
          <a:p>
            <a:pPr lvl="2" eaLnBrk="1" hangingPunct="1">
              <a:lnSpc>
                <a:spcPct val="90000"/>
              </a:lnSpc>
            </a:pPr>
            <a:r>
              <a:rPr lang="en-US" altLang="en-US" smtClean="0"/>
              <a:t>Multi-database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19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620713"/>
            <a:ext cx="7000875" cy="530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fontAlgn="auto" hangingPunct="1">
              <a:spcAft>
                <a:spcPts val="0"/>
              </a:spcAft>
              <a:defRPr/>
            </a:pPr>
            <a:r>
              <a:rPr lang="en-US" altLang="en-US" smtClean="0"/>
              <a:t>Dimensions: </a:t>
            </a:r>
            <a:r>
              <a:rPr lang="en-US" altLang="en-US" b="1" smtClean="0"/>
              <a:t>Distribution</a:t>
            </a:r>
          </a:p>
        </p:txBody>
      </p:sp>
      <p:sp>
        <p:nvSpPr>
          <p:cNvPr id="36867" name="Rectangle 3"/>
          <p:cNvSpPr>
            <a:spLocks noGrp="1" noChangeArrowheads="1"/>
          </p:cNvSpPr>
          <p:nvPr>
            <p:ph idx="1"/>
          </p:nvPr>
        </p:nvSpPr>
        <p:spPr/>
        <p:txBody>
          <a:bodyPr/>
          <a:lstStyle/>
          <a:p>
            <a:pPr eaLnBrk="1" hangingPunct="1"/>
            <a:r>
              <a:rPr lang="en-US" altLang="en-US" smtClean="0"/>
              <a:t>Distribution of data</a:t>
            </a:r>
          </a:p>
          <a:p>
            <a:pPr eaLnBrk="1" hangingPunct="1"/>
            <a:r>
              <a:rPr lang="en-US" altLang="en-US" smtClean="0"/>
              <a:t>Alternatives</a:t>
            </a:r>
          </a:p>
          <a:p>
            <a:pPr lvl="1" eaLnBrk="1" hangingPunct="1"/>
            <a:r>
              <a:rPr lang="en-US" altLang="en-US" smtClean="0"/>
              <a:t>No distribution</a:t>
            </a:r>
          </a:p>
          <a:p>
            <a:pPr lvl="1" eaLnBrk="1" hangingPunct="1"/>
            <a:r>
              <a:rPr lang="en-US" altLang="en-US" smtClean="0"/>
              <a:t>Client/server distribution</a:t>
            </a:r>
          </a:p>
          <a:p>
            <a:pPr lvl="1" eaLnBrk="1" hangingPunct="1"/>
            <a:r>
              <a:rPr lang="en-US" altLang="en-US" smtClean="0"/>
              <a:t>Peer-to-peer/Full distribution</a:t>
            </a:r>
          </a:p>
          <a:p>
            <a:pPr lvl="2" eaLnBrk="1" hangingPunct="1"/>
            <a:r>
              <a:rPr lang="en-US" altLang="en-US" smtClean="0"/>
              <a:t>No distinction of client vs. server</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fontAlgn="auto" hangingPunct="1">
              <a:spcAft>
                <a:spcPts val="0"/>
              </a:spcAft>
              <a:defRPr/>
            </a:pPr>
            <a:r>
              <a:rPr lang="en-US" altLang="en-US" smtClean="0"/>
              <a:t>Dimensions: </a:t>
            </a:r>
            <a:r>
              <a:rPr lang="en-US" altLang="en-US" b="1" smtClean="0"/>
              <a:t>Heterogeneity</a:t>
            </a:r>
          </a:p>
        </p:txBody>
      </p:sp>
      <p:sp>
        <p:nvSpPr>
          <p:cNvPr id="37891" name="Rectangle 3"/>
          <p:cNvSpPr>
            <a:spLocks noGrp="1" noChangeArrowheads="1"/>
          </p:cNvSpPr>
          <p:nvPr>
            <p:ph idx="1"/>
          </p:nvPr>
        </p:nvSpPr>
        <p:spPr/>
        <p:txBody>
          <a:bodyPr/>
          <a:lstStyle/>
          <a:p>
            <a:pPr eaLnBrk="1" hangingPunct="1"/>
            <a:r>
              <a:rPr lang="en-US" altLang="en-US" smtClean="0"/>
              <a:t>Various forms</a:t>
            </a:r>
          </a:p>
          <a:p>
            <a:pPr lvl="1" eaLnBrk="1" hangingPunct="1"/>
            <a:r>
              <a:rPr lang="en-US" altLang="en-US" smtClean="0"/>
              <a:t>Data managers</a:t>
            </a:r>
          </a:p>
          <a:p>
            <a:pPr lvl="1" eaLnBrk="1" hangingPunct="1"/>
            <a:r>
              <a:rPr lang="en-US" altLang="en-US" smtClean="0"/>
              <a:t>Data models</a:t>
            </a:r>
          </a:p>
          <a:p>
            <a:pPr lvl="2" eaLnBrk="1" hangingPunct="1"/>
            <a:r>
              <a:rPr lang="en-US" altLang="en-US" smtClean="0"/>
              <a:t>Expressive powers and limitations</a:t>
            </a:r>
          </a:p>
          <a:p>
            <a:pPr lvl="1" eaLnBrk="1" hangingPunct="1"/>
            <a:r>
              <a:rPr lang="en-US" altLang="en-US" smtClean="0"/>
              <a:t>Query languages</a:t>
            </a:r>
          </a:p>
          <a:p>
            <a:pPr lvl="2" eaLnBrk="1" hangingPunct="1"/>
            <a:r>
              <a:rPr lang="en-US" altLang="en-US" smtClean="0"/>
              <a:t>Different data access paradigms</a:t>
            </a:r>
          </a:p>
          <a:p>
            <a:pPr lvl="1" eaLnBrk="1" hangingPunct="1"/>
            <a:r>
              <a:rPr lang="en-US" altLang="en-US" smtClean="0"/>
              <a:t>Transaction management protocols</a:t>
            </a:r>
          </a:p>
          <a:p>
            <a:pPr lvl="1" eaLnBrk="1" hangingPunct="1"/>
            <a:r>
              <a:rPr lang="en-US" altLang="en-US" smtClean="0"/>
              <a:t>Networking protocols</a:t>
            </a:r>
          </a:p>
          <a:p>
            <a:pPr lvl="1" eaLnBrk="1" hangingPunct="1"/>
            <a:r>
              <a:rPr lang="en-US" altLang="en-US" smtClean="0"/>
              <a:t>Hardware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fontAlgn="auto" hangingPunct="1">
              <a:spcAft>
                <a:spcPts val="0"/>
              </a:spcAft>
              <a:defRPr/>
            </a:pPr>
            <a:r>
              <a:rPr lang="en-US" altLang="en-US" smtClean="0"/>
              <a:t>Data Fragmentation</a:t>
            </a:r>
          </a:p>
        </p:txBody>
      </p:sp>
      <p:sp>
        <p:nvSpPr>
          <p:cNvPr id="9219" name="Rectangle 3"/>
          <p:cNvSpPr>
            <a:spLocks noGrp="1" noChangeArrowheads="1"/>
          </p:cNvSpPr>
          <p:nvPr>
            <p:ph idx="1"/>
          </p:nvPr>
        </p:nvSpPr>
        <p:spPr>
          <a:xfrm>
            <a:off x="468313" y="1268413"/>
            <a:ext cx="8229600" cy="4525962"/>
          </a:xfrm>
        </p:spPr>
        <p:txBody>
          <a:bodyPr/>
          <a:lstStyle/>
          <a:p>
            <a:pPr eaLnBrk="1" hangingPunct="1"/>
            <a:r>
              <a:rPr lang="en-US" altLang="en-US" sz="2800" smtClean="0"/>
              <a:t>Fragment</a:t>
            </a:r>
          </a:p>
          <a:p>
            <a:pPr lvl="1" eaLnBrk="1" hangingPunct="1"/>
            <a:r>
              <a:rPr lang="en-US" altLang="en-US" smtClean="0"/>
              <a:t>Can be defined by an expression in a relational language which takes global relation as operands and produces the fragment as result</a:t>
            </a:r>
          </a:p>
          <a:p>
            <a:pPr eaLnBrk="1" hangingPunct="1"/>
            <a:r>
              <a:rPr lang="en-US" altLang="en-US" sz="2800" smtClean="0"/>
              <a:t>Types of fragmentation</a:t>
            </a:r>
          </a:p>
          <a:p>
            <a:pPr lvl="1" eaLnBrk="1" hangingPunct="1"/>
            <a:r>
              <a:rPr lang="en-US" altLang="en-US" smtClean="0"/>
              <a:t>Horizontal fragmentation</a:t>
            </a:r>
          </a:p>
          <a:p>
            <a:pPr lvl="1" eaLnBrk="1" hangingPunct="1"/>
            <a:r>
              <a:rPr lang="en-US" altLang="en-US" smtClean="0"/>
              <a:t>Derived horizontal fragmentation</a:t>
            </a:r>
          </a:p>
          <a:p>
            <a:pPr lvl="1" eaLnBrk="1" hangingPunct="1"/>
            <a:r>
              <a:rPr lang="en-US" altLang="en-US" smtClean="0"/>
              <a:t>Vertical fragmentation</a:t>
            </a:r>
          </a:p>
          <a:p>
            <a:pPr lvl="1" eaLnBrk="1" hangingPunct="1"/>
            <a:r>
              <a:rPr lang="en-US" altLang="en-US" smtClean="0"/>
              <a:t>Mixed fragmentation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fontAlgn="auto" hangingPunct="1">
              <a:spcAft>
                <a:spcPts val="0"/>
              </a:spcAft>
              <a:defRPr/>
            </a:pPr>
            <a:r>
              <a:rPr lang="en-US" altLang="en-US" smtClean="0"/>
              <a:t>Rules of fragmentation</a:t>
            </a:r>
          </a:p>
        </p:txBody>
      </p:sp>
      <p:sp>
        <p:nvSpPr>
          <p:cNvPr id="10243" name="Rectangle 3"/>
          <p:cNvSpPr>
            <a:spLocks noGrp="1" noChangeArrowheads="1"/>
          </p:cNvSpPr>
          <p:nvPr>
            <p:ph idx="1"/>
          </p:nvPr>
        </p:nvSpPr>
        <p:spPr/>
        <p:txBody>
          <a:bodyPr/>
          <a:lstStyle/>
          <a:p>
            <a:pPr eaLnBrk="1" hangingPunct="1"/>
            <a:r>
              <a:rPr lang="en-US" altLang="en-US" sz="2800" smtClean="0"/>
              <a:t>Completeness condition</a:t>
            </a:r>
          </a:p>
          <a:p>
            <a:pPr lvl="1" eaLnBrk="1" hangingPunct="1"/>
            <a:r>
              <a:rPr lang="en-US" altLang="en-US" smtClean="0"/>
              <a:t>All data of global relation must be mapped into fragments</a:t>
            </a:r>
          </a:p>
          <a:p>
            <a:pPr eaLnBrk="1" hangingPunct="1"/>
            <a:r>
              <a:rPr lang="en-US" altLang="en-US" sz="2800" smtClean="0"/>
              <a:t>Reconstruction condition</a:t>
            </a:r>
          </a:p>
          <a:p>
            <a:pPr lvl="1" eaLnBrk="1" hangingPunct="1"/>
            <a:r>
              <a:rPr lang="en-US" altLang="en-US" smtClean="0"/>
              <a:t>Always possible to reconstruct the global relation from the fragments</a:t>
            </a:r>
          </a:p>
          <a:p>
            <a:pPr eaLnBrk="1" hangingPunct="1"/>
            <a:r>
              <a:rPr lang="en-US" altLang="en-US" sz="2800" smtClean="0"/>
              <a:t>Disjointness condition</a:t>
            </a:r>
          </a:p>
          <a:p>
            <a:pPr lvl="1" eaLnBrk="1" hangingPunct="1"/>
            <a:r>
              <a:rPr lang="en-US" altLang="en-US" smtClean="0"/>
              <a:t>Useful mainly for horizontal fragmentation</a:t>
            </a:r>
          </a:p>
          <a:p>
            <a:pPr lvl="1" eaLnBrk="1" hangingPunct="1"/>
            <a:r>
              <a:rPr lang="en-US" altLang="en-US" smtClean="0"/>
              <a:t>Relaxed for vertical fragmentation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539750" y="620713"/>
            <a:ext cx="8281988" cy="621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0"/>
              </a:spcBef>
              <a:buFontTx/>
              <a:buNone/>
            </a:pPr>
            <a:r>
              <a:rPr lang="en-GB" altLang="en-US" sz="1800">
                <a:latin typeface="Arial" panose="020B0604020202020204" pitchFamily="34" charset="0"/>
              </a:rPr>
              <a:t>Completeness</a:t>
            </a:r>
          </a:p>
          <a:p>
            <a:pPr eaLnBrk="1" hangingPunct="1">
              <a:spcBef>
                <a:spcPct val="0"/>
              </a:spcBef>
              <a:buFontTx/>
              <a:buNone/>
            </a:pPr>
            <a:r>
              <a:rPr lang="en-US" altLang="en-US" sz="1800">
                <a:latin typeface="Arial" panose="020B0604020202020204" pitchFamily="34" charset="0"/>
              </a:rPr>
              <a:t>– </a:t>
            </a:r>
            <a:r>
              <a:rPr lang="en-US" altLang="en-US" sz="1800" b="0">
                <a:latin typeface="Arial" panose="020B0604020202020204" pitchFamily="34" charset="0"/>
              </a:rPr>
              <a:t>Decomposition of relation </a:t>
            </a:r>
            <a:r>
              <a:rPr lang="en-US" altLang="en-US" sz="2200" b="0">
                <a:latin typeface="CMMI10"/>
              </a:rPr>
              <a:t>R </a:t>
            </a:r>
            <a:r>
              <a:rPr lang="en-US" altLang="en-US" sz="1800" b="0">
                <a:latin typeface="Arial" panose="020B0604020202020204" pitchFamily="34" charset="0"/>
              </a:rPr>
              <a:t>into fragments </a:t>
            </a:r>
            <a:r>
              <a:rPr lang="en-US" altLang="en-US" sz="2200" b="0">
                <a:latin typeface="CMMI10"/>
              </a:rPr>
              <a:t>R</a:t>
            </a:r>
            <a:r>
              <a:rPr lang="en-US" altLang="en-US" b="0">
                <a:latin typeface="CMR8"/>
              </a:rPr>
              <a:t>1</a:t>
            </a:r>
            <a:r>
              <a:rPr lang="en-US" altLang="en-US" sz="2200" b="0">
                <a:latin typeface="CMMI10"/>
              </a:rPr>
              <a:t>,R</a:t>
            </a:r>
            <a:r>
              <a:rPr lang="en-US" altLang="en-US" b="0">
                <a:latin typeface="CMR8"/>
              </a:rPr>
              <a:t>2</a:t>
            </a:r>
            <a:r>
              <a:rPr lang="en-US" altLang="en-US" sz="2200" b="0">
                <a:latin typeface="CMMI10"/>
              </a:rPr>
              <a:t>, . . . ,R</a:t>
            </a:r>
            <a:r>
              <a:rPr lang="en-US" altLang="en-US" b="0">
                <a:latin typeface="CMMI8"/>
              </a:rPr>
              <a:t>n </a:t>
            </a:r>
            <a:r>
              <a:rPr lang="en-US" altLang="en-US" sz="1800" b="0">
                <a:latin typeface="Arial" panose="020B0604020202020204" pitchFamily="34" charset="0"/>
              </a:rPr>
              <a:t>is complete iff each data item in </a:t>
            </a:r>
            <a:r>
              <a:rPr lang="en-US" altLang="en-US" sz="2200" b="0">
                <a:latin typeface="CMMI10"/>
              </a:rPr>
              <a:t>R </a:t>
            </a:r>
            <a:r>
              <a:rPr lang="en-US" altLang="en-US" sz="1800" b="0">
                <a:latin typeface="Arial" panose="020B0604020202020204" pitchFamily="34" charset="0"/>
              </a:rPr>
              <a:t>can also be found in some </a:t>
            </a:r>
            <a:r>
              <a:rPr lang="en-US" altLang="en-US" sz="2200" b="0">
                <a:latin typeface="CMMI10"/>
              </a:rPr>
              <a:t>R</a:t>
            </a:r>
            <a:r>
              <a:rPr lang="en-US" altLang="en-US" b="0">
                <a:latin typeface="CMMI8"/>
              </a:rPr>
              <a:t>i</a:t>
            </a:r>
            <a:r>
              <a:rPr lang="en-US" altLang="en-US" sz="1800" b="0">
                <a:latin typeface="Arial" panose="020B0604020202020204" pitchFamily="34" charset="0"/>
              </a:rPr>
              <a:t>.</a:t>
            </a:r>
          </a:p>
          <a:p>
            <a:pPr eaLnBrk="1" hangingPunct="1">
              <a:spcBef>
                <a:spcPct val="0"/>
              </a:spcBef>
              <a:buFontTx/>
              <a:buNone/>
            </a:pPr>
            <a:endParaRPr lang="en-US" altLang="en-US" sz="1800" b="0">
              <a:latin typeface="Arial" panose="020B0604020202020204" pitchFamily="34" charset="0"/>
            </a:endParaRPr>
          </a:p>
          <a:p>
            <a:pPr eaLnBrk="1" hangingPunct="1">
              <a:spcBef>
                <a:spcPct val="0"/>
              </a:spcBef>
              <a:buFontTx/>
              <a:buNone/>
            </a:pPr>
            <a:r>
              <a:rPr lang="en-GB" altLang="en-US" sz="2200" b="0">
                <a:latin typeface="CMSY10"/>
              </a:rPr>
              <a:t>• </a:t>
            </a:r>
            <a:r>
              <a:rPr lang="en-GB" altLang="en-US" sz="1800">
                <a:latin typeface="Arial" panose="020B0604020202020204" pitchFamily="34" charset="0"/>
              </a:rPr>
              <a:t>Reconstruction</a:t>
            </a:r>
          </a:p>
          <a:p>
            <a:pPr eaLnBrk="1" hangingPunct="1">
              <a:spcBef>
                <a:spcPct val="0"/>
              </a:spcBef>
              <a:buFontTx/>
              <a:buNone/>
            </a:pPr>
            <a:r>
              <a:rPr lang="en-US" altLang="en-US" sz="1800">
                <a:latin typeface="Arial" panose="020B0604020202020204" pitchFamily="34" charset="0"/>
              </a:rPr>
              <a:t>– </a:t>
            </a:r>
            <a:r>
              <a:rPr lang="en-US" altLang="en-US" sz="1800" b="0">
                <a:latin typeface="Arial" panose="020B0604020202020204" pitchFamily="34" charset="0"/>
              </a:rPr>
              <a:t>If relation </a:t>
            </a:r>
            <a:r>
              <a:rPr lang="en-US" altLang="en-US" sz="2200" b="0">
                <a:latin typeface="CMMI10"/>
              </a:rPr>
              <a:t>R </a:t>
            </a:r>
            <a:r>
              <a:rPr lang="en-US" altLang="en-US" sz="1800" b="0">
                <a:latin typeface="Arial" panose="020B0604020202020204" pitchFamily="34" charset="0"/>
              </a:rPr>
              <a:t>is decomposed into fragments </a:t>
            </a:r>
            <a:r>
              <a:rPr lang="en-US" altLang="en-US" sz="2200" b="0">
                <a:latin typeface="CMMI10"/>
              </a:rPr>
              <a:t>R</a:t>
            </a:r>
            <a:r>
              <a:rPr lang="en-US" altLang="en-US" b="0">
                <a:latin typeface="CMR8"/>
              </a:rPr>
              <a:t>1</a:t>
            </a:r>
            <a:r>
              <a:rPr lang="en-US" altLang="en-US" sz="2200" b="0">
                <a:latin typeface="CMMI10"/>
              </a:rPr>
              <a:t>,R</a:t>
            </a:r>
            <a:r>
              <a:rPr lang="en-US" altLang="en-US" b="0">
                <a:latin typeface="CMR8"/>
              </a:rPr>
              <a:t>2</a:t>
            </a:r>
            <a:r>
              <a:rPr lang="en-US" altLang="en-US" sz="2200" b="0">
                <a:latin typeface="CMMI10"/>
              </a:rPr>
              <a:t>, . . . ,R</a:t>
            </a:r>
            <a:r>
              <a:rPr lang="en-US" altLang="en-US" b="0">
                <a:latin typeface="CMMI8"/>
              </a:rPr>
              <a:t>n</a:t>
            </a:r>
            <a:r>
              <a:rPr lang="en-US" altLang="en-US" sz="1800" b="0">
                <a:latin typeface="Arial" panose="020B0604020202020204" pitchFamily="34" charset="0"/>
              </a:rPr>
              <a:t>, then there should exist some relational operator </a:t>
            </a:r>
            <a:r>
              <a:rPr lang="en-US" altLang="en-US" sz="2200" b="0">
                <a:latin typeface="CMSY10"/>
              </a:rPr>
              <a:t>∇ </a:t>
            </a:r>
            <a:r>
              <a:rPr lang="en-US" altLang="en-US" sz="1800" b="0">
                <a:latin typeface="Arial" panose="020B0604020202020204" pitchFamily="34" charset="0"/>
              </a:rPr>
              <a:t>that reconstructs </a:t>
            </a:r>
            <a:r>
              <a:rPr lang="en-US" altLang="en-US" sz="2200" b="0">
                <a:latin typeface="CMMI10"/>
              </a:rPr>
              <a:t>R </a:t>
            </a:r>
            <a:r>
              <a:rPr lang="en-US" altLang="en-US" sz="1800" b="0">
                <a:latin typeface="Arial" panose="020B0604020202020204" pitchFamily="34" charset="0"/>
              </a:rPr>
              <a:t>from its fragments, i.e.,  </a:t>
            </a:r>
            <a:r>
              <a:rPr lang="en-GB" altLang="en-US" sz="2200" b="0">
                <a:latin typeface="CMMI10"/>
              </a:rPr>
              <a:t>R </a:t>
            </a:r>
            <a:r>
              <a:rPr lang="en-GB" altLang="en-US" sz="2200" b="0">
                <a:latin typeface="CMR10"/>
              </a:rPr>
              <a:t>= </a:t>
            </a:r>
            <a:r>
              <a:rPr lang="en-GB" altLang="en-US" sz="2200" b="0">
                <a:latin typeface="CMMI10"/>
              </a:rPr>
              <a:t>R</a:t>
            </a:r>
            <a:r>
              <a:rPr lang="en-GB" altLang="en-US" b="0">
                <a:latin typeface="CMR8"/>
              </a:rPr>
              <a:t>1</a:t>
            </a:r>
            <a:r>
              <a:rPr lang="en-GB" altLang="en-US" sz="2200" b="0">
                <a:latin typeface="CMSY10"/>
              </a:rPr>
              <a:t>∇</a:t>
            </a:r>
            <a:r>
              <a:rPr lang="en-GB" altLang="en-US" sz="2200" b="0">
                <a:latin typeface="CMMI10"/>
              </a:rPr>
              <a:t>. . .</a:t>
            </a:r>
            <a:r>
              <a:rPr lang="en-GB" altLang="en-US" sz="2200" b="0">
                <a:latin typeface="CMSY10"/>
              </a:rPr>
              <a:t>∇</a:t>
            </a:r>
            <a:r>
              <a:rPr lang="en-GB" altLang="en-US" sz="2200" b="0">
                <a:latin typeface="CMMI10"/>
              </a:rPr>
              <a:t>R</a:t>
            </a:r>
            <a:r>
              <a:rPr lang="en-GB" altLang="en-US" b="0">
                <a:latin typeface="CMMI8"/>
              </a:rPr>
              <a:t>n</a:t>
            </a:r>
          </a:p>
          <a:p>
            <a:pPr eaLnBrk="1" hangingPunct="1">
              <a:spcBef>
                <a:spcPct val="0"/>
              </a:spcBef>
              <a:buFontTx/>
              <a:buNone/>
            </a:pPr>
            <a:r>
              <a:rPr lang="en-US" altLang="en-US" sz="2200" b="0">
                <a:latin typeface="CMSY10"/>
              </a:rPr>
              <a:t>∗ </a:t>
            </a:r>
            <a:r>
              <a:rPr lang="en-US" altLang="en-US" sz="1800" b="0">
                <a:latin typeface="Arial" panose="020B0604020202020204" pitchFamily="34" charset="0"/>
              </a:rPr>
              <a:t>Union to combine horizontal fragments</a:t>
            </a:r>
          </a:p>
          <a:p>
            <a:pPr eaLnBrk="1" hangingPunct="1">
              <a:spcBef>
                <a:spcPct val="0"/>
              </a:spcBef>
              <a:buFontTx/>
              <a:buNone/>
            </a:pPr>
            <a:r>
              <a:rPr lang="en-GB" altLang="en-US" sz="2200" b="0">
                <a:latin typeface="CMSY10"/>
              </a:rPr>
              <a:t>∗ </a:t>
            </a:r>
            <a:r>
              <a:rPr lang="en-GB" altLang="en-US" sz="1800" b="0">
                <a:latin typeface="Arial" panose="020B0604020202020204" pitchFamily="34" charset="0"/>
              </a:rPr>
              <a:t>Join to combine vertical fragments</a:t>
            </a:r>
          </a:p>
          <a:p>
            <a:pPr eaLnBrk="1" hangingPunct="1">
              <a:spcBef>
                <a:spcPct val="0"/>
              </a:spcBef>
              <a:buFontTx/>
              <a:buNone/>
            </a:pPr>
            <a:endParaRPr lang="en-GB" altLang="en-US" sz="1800" b="0">
              <a:latin typeface="Arial" panose="020B0604020202020204" pitchFamily="34" charset="0"/>
            </a:endParaRPr>
          </a:p>
          <a:p>
            <a:pPr eaLnBrk="1" hangingPunct="1">
              <a:spcBef>
                <a:spcPct val="0"/>
              </a:spcBef>
              <a:buFontTx/>
              <a:buNone/>
            </a:pPr>
            <a:r>
              <a:rPr lang="en-GB" altLang="en-US" sz="2200" b="0">
                <a:latin typeface="CMSY10"/>
              </a:rPr>
              <a:t>• </a:t>
            </a:r>
            <a:r>
              <a:rPr lang="en-GB" altLang="en-US" sz="1800">
                <a:latin typeface="Arial" panose="020B0604020202020204" pitchFamily="34" charset="0"/>
              </a:rPr>
              <a:t>Disjointness</a:t>
            </a:r>
          </a:p>
          <a:p>
            <a:pPr eaLnBrk="1" hangingPunct="1">
              <a:spcBef>
                <a:spcPct val="0"/>
              </a:spcBef>
              <a:buFontTx/>
              <a:buNone/>
            </a:pPr>
            <a:r>
              <a:rPr lang="en-US" altLang="en-US" sz="1800">
                <a:latin typeface="Arial" panose="020B0604020202020204" pitchFamily="34" charset="0"/>
              </a:rPr>
              <a:t>– </a:t>
            </a:r>
            <a:r>
              <a:rPr lang="en-US" altLang="en-US" sz="1800" b="0">
                <a:latin typeface="Arial" panose="020B0604020202020204" pitchFamily="34" charset="0"/>
              </a:rPr>
              <a:t>If relation </a:t>
            </a:r>
            <a:r>
              <a:rPr lang="en-US" altLang="en-US" sz="2200" b="0">
                <a:latin typeface="CMMI10"/>
              </a:rPr>
              <a:t>R </a:t>
            </a:r>
            <a:r>
              <a:rPr lang="en-US" altLang="en-US" sz="1800" b="0">
                <a:latin typeface="Arial" panose="020B0604020202020204" pitchFamily="34" charset="0"/>
              </a:rPr>
              <a:t>is decomposed into fragments </a:t>
            </a:r>
            <a:r>
              <a:rPr lang="en-US" altLang="en-US" sz="2200" b="0">
                <a:latin typeface="CMMI10"/>
              </a:rPr>
              <a:t>R</a:t>
            </a:r>
            <a:r>
              <a:rPr lang="en-US" altLang="en-US" b="0">
                <a:latin typeface="CMR8"/>
              </a:rPr>
              <a:t>1</a:t>
            </a:r>
            <a:r>
              <a:rPr lang="en-US" altLang="en-US" sz="2200" b="0">
                <a:latin typeface="CMMI10"/>
              </a:rPr>
              <a:t>,R</a:t>
            </a:r>
            <a:r>
              <a:rPr lang="en-US" altLang="en-US" b="0">
                <a:latin typeface="CMR8"/>
              </a:rPr>
              <a:t>2</a:t>
            </a:r>
            <a:r>
              <a:rPr lang="en-US" altLang="en-US" sz="2200" b="0">
                <a:latin typeface="CMMI10"/>
              </a:rPr>
              <a:t>, . . . ,R</a:t>
            </a:r>
            <a:r>
              <a:rPr lang="en-US" altLang="en-US" b="0">
                <a:latin typeface="CMMI8"/>
              </a:rPr>
              <a:t>n </a:t>
            </a:r>
            <a:r>
              <a:rPr lang="en-US" altLang="en-US" sz="1800" b="0">
                <a:latin typeface="Arial" panose="020B0604020202020204" pitchFamily="34" charset="0"/>
              </a:rPr>
              <a:t>and data item </a:t>
            </a:r>
            <a:r>
              <a:rPr lang="en-US" altLang="en-US" sz="2200" b="0">
                <a:latin typeface="CMMI10"/>
              </a:rPr>
              <a:t>d</a:t>
            </a:r>
            <a:r>
              <a:rPr lang="en-US" altLang="en-US" b="0">
                <a:latin typeface="CMMI8"/>
              </a:rPr>
              <a:t>i</a:t>
            </a:r>
          </a:p>
          <a:p>
            <a:pPr eaLnBrk="1" hangingPunct="1">
              <a:spcBef>
                <a:spcPct val="0"/>
              </a:spcBef>
              <a:buFontTx/>
              <a:buNone/>
            </a:pPr>
            <a:r>
              <a:rPr lang="en-US" altLang="en-US" sz="1800" b="0">
                <a:latin typeface="Arial" panose="020B0604020202020204" pitchFamily="34" charset="0"/>
              </a:rPr>
              <a:t>appears in fragment </a:t>
            </a:r>
            <a:r>
              <a:rPr lang="en-US" altLang="en-US" sz="2200" b="0">
                <a:latin typeface="CMMI10"/>
              </a:rPr>
              <a:t>R</a:t>
            </a:r>
            <a:r>
              <a:rPr lang="en-US" altLang="en-US" b="0">
                <a:latin typeface="CMMI8"/>
              </a:rPr>
              <a:t>j </a:t>
            </a:r>
            <a:r>
              <a:rPr lang="en-US" altLang="en-US" sz="1800" b="0">
                <a:latin typeface="Arial" panose="020B0604020202020204" pitchFamily="34" charset="0"/>
              </a:rPr>
              <a:t>, then </a:t>
            </a:r>
            <a:r>
              <a:rPr lang="en-US" altLang="en-US" sz="2200" b="0">
                <a:latin typeface="CMMI10"/>
              </a:rPr>
              <a:t>d</a:t>
            </a:r>
            <a:r>
              <a:rPr lang="en-US" altLang="en-US" b="0">
                <a:latin typeface="CMMI8"/>
              </a:rPr>
              <a:t>i </a:t>
            </a:r>
            <a:r>
              <a:rPr lang="en-US" altLang="en-US" sz="1800" b="0">
                <a:latin typeface="Arial" panose="020B0604020202020204" pitchFamily="34" charset="0"/>
              </a:rPr>
              <a:t>should not appear in any other fragment </a:t>
            </a:r>
            <a:r>
              <a:rPr lang="en-US" altLang="en-US" sz="2200" b="0">
                <a:latin typeface="CMMI10"/>
              </a:rPr>
              <a:t>R</a:t>
            </a:r>
            <a:r>
              <a:rPr lang="en-US" altLang="en-US" b="0">
                <a:latin typeface="CMMI8"/>
              </a:rPr>
              <a:t>k</a:t>
            </a:r>
            <a:r>
              <a:rPr lang="en-US" altLang="en-US" sz="1800" b="0">
                <a:latin typeface="Arial" panose="020B0604020202020204" pitchFamily="34" charset="0"/>
              </a:rPr>
              <a:t>, </a:t>
            </a:r>
            <a:r>
              <a:rPr lang="en-US" altLang="en-US" sz="2200" b="0">
                <a:latin typeface="CMMI10"/>
              </a:rPr>
              <a:t>k </a:t>
            </a:r>
            <a:r>
              <a:rPr lang="en-US" altLang="en-US" sz="2200" b="0">
                <a:latin typeface="CMSY10"/>
              </a:rPr>
              <a:t>6</a:t>
            </a:r>
            <a:r>
              <a:rPr lang="en-US" altLang="en-US" sz="2200" b="0">
                <a:latin typeface="CMR10"/>
              </a:rPr>
              <a:t>= </a:t>
            </a:r>
            <a:r>
              <a:rPr lang="en-US" altLang="en-US" sz="2200" b="0">
                <a:latin typeface="CMMI10"/>
              </a:rPr>
              <a:t>j</a:t>
            </a:r>
          </a:p>
          <a:p>
            <a:pPr eaLnBrk="1" hangingPunct="1">
              <a:spcBef>
                <a:spcPct val="0"/>
              </a:spcBef>
              <a:buFontTx/>
              <a:buNone/>
            </a:pPr>
            <a:r>
              <a:rPr lang="en-US" altLang="en-US" sz="1800" b="0">
                <a:latin typeface="Arial" panose="020B0604020202020204" pitchFamily="34" charset="0"/>
              </a:rPr>
              <a:t>(exception: primary key attribute for vertical fragmentation)</a:t>
            </a:r>
          </a:p>
          <a:p>
            <a:pPr eaLnBrk="1" hangingPunct="1">
              <a:spcBef>
                <a:spcPct val="0"/>
              </a:spcBef>
              <a:buFontTx/>
              <a:buNone/>
            </a:pPr>
            <a:r>
              <a:rPr lang="en-US" altLang="en-US" sz="2200" b="0">
                <a:latin typeface="CMSY10"/>
              </a:rPr>
              <a:t>∗ </a:t>
            </a:r>
            <a:r>
              <a:rPr lang="en-US" altLang="en-US" sz="1800" b="0">
                <a:latin typeface="Arial" panose="020B0604020202020204" pitchFamily="34" charset="0"/>
              </a:rPr>
              <a:t>For horizontal fragmentation, data item is a tuple</a:t>
            </a:r>
          </a:p>
          <a:p>
            <a:pPr eaLnBrk="1" hangingPunct="1">
              <a:spcBef>
                <a:spcPct val="0"/>
              </a:spcBef>
              <a:buFontTx/>
              <a:buNone/>
            </a:pPr>
            <a:r>
              <a:rPr lang="en-US" altLang="en-US" sz="2200" b="0">
                <a:latin typeface="CMSY10"/>
              </a:rPr>
              <a:t>∗ </a:t>
            </a:r>
            <a:r>
              <a:rPr lang="en-US" altLang="en-US" sz="1800" b="0">
                <a:latin typeface="Arial" panose="020B0604020202020204" pitchFamily="34" charset="0"/>
              </a:rPr>
              <a:t>For vertical fragmentation, data item is an attribute</a:t>
            </a:r>
          </a:p>
          <a:p>
            <a:pPr eaLnBrk="1" hangingPunct="1">
              <a:spcBef>
                <a:spcPct val="0"/>
              </a:spcBef>
              <a:buFontTx/>
              <a:buNone/>
            </a:pPr>
            <a:endParaRPr lang="en-GB" altLang="en-US" sz="1800" b="0">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fontAlgn="auto" hangingPunct="1">
              <a:spcAft>
                <a:spcPts val="0"/>
              </a:spcAft>
              <a:defRPr/>
            </a:pPr>
            <a:r>
              <a:rPr lang="en-US" altLang="en-US" smtClean="0"/>
              <a:t>Horizontal Fragmentation</a:t>
            </a:r>
          </a:p>
        </p:txBody>
      </p:sp>
      <p:sp>
        <p:nvSpPr>
          <p:cNvPr id="4099" name="Rectangle 3"/>
          <p:cNvSpPr>
            <a:spLocks noGrp="1" noChangeArrowheads="1"/>
          </p:cNvSpPr>
          <p:nvPr>
            <p:ph idx="1"/>
          </p:nvPr>
        </p:nvSpPr>
        <p:spPr>
          <a:xfrm>
            <a:off x="0" y="1916113"/>
            <a:ext cx="8305800" cy="4362450"/>
          </a:xfrm>
        </p:spPr>
        <p:txBody>
          <a:bodyPr rtlCol="0">
            <a:normAutofit lnSpcReduction="10000"/>
          </a:bodyPr>
          <a:lstStyle/>
          <a:p>
            <a:pPr eaLnBrk="1" fontAlgn="auto" hangingPunct="1">
              <a:lnSpc>
                <a:spcPct val="90000"/>
              </a:lnSpc>
              <a:spcAft>
                <a:spcPts val="0"/>
              </a:spcAft>
              <a:defRPr/>
            </a:pPr>
            <a:r>
              <a:rPr lang="en-US" altLang="en-US" sz="2400" smtClean="0"/>
              <a:t>Partitioning tuples of a global relation into subsets</a:t>
            </a:r>
          </a:p>
          <a:p>
            <a:pPr eaLnBrk="1" fontAlgn="auto" hangingPunct="1">
              <a:lnSpc>
                <a:spcPct val="90000"/>
              </a:lnSpc>
              <a:spcAft>
                <a:spcPts val="0"/>
              </a:spcAft>
              <a:defRPr/>
            </a:pPr>
            <a:r>
              <a:rPr lang="en-US" altLang="en-US" sz="2400" smtClean="0"/>
              <a:t>Example:</a:t>
            </a:r>
          </a:p>
          <a:p>
            <a:pPr eaLnBrk="1" fontAlgn="auto" hangingPunct="1">
              <a:lnSpc>
                <a:spcPct val="90000"/>
              </a:lnSpc>
              <a:spcAft>
                <a:spcPts val="0"/>
              </a:spcAft>
              <a:defRPr/>
            </a:pPr>
            <a:r>
              <a:rPr lang="en-US" altLang="en-US" sz="2400" smtClean="0">
                <a:latin typeface="Times New Roman" pitchFamily="18" charset="0"/>
              </a:rPr>
              <a:t>	</a:t>
            </a:r>
            <a:r>
              <a:rPr lang="en-US" altLang="en-US" sz="2400" smtClean="0">
                <a:solidFill>
                  <a:schemeClr val="accent2"/>
                </a:solidFill>
                <a:latin typeface="Times New Roman" pitchFamily="18" charset="0"/>
              </a:rPr>
              <a:t>Supplier(SNum, Name, City)</a:t>
            </a:r>
          </a:p>
          <a:p>
            <a:pPr eaLnBrk="1" fontAlgn="auto" hangingPunct="1">
              <a:lnSpc>
                <a:spcPct val="90000"/>
              </a:lnSpc>
              <a:spcAft>
                <a:spcPts val="0"/>
              </a:spcAft>
              <a:defRPr/>
            </a:pPr>
            <a:r>
              <a:rPr lang="en-US" altLang="en-US" sz="2400" smtClean="0"/>
              <a:t>SNum is a supplier number</a:t>
            </a:r>
          </a:p>
          <a:p>
            <a:pPr eaLnBrk="1" fontAlgn="auto" hangingPunct="1">
              <a:lnSpc>
                <a:spcPct val="90000"/>
              </a:lnSpc>
              <a:spcAft>
                <a:spcPts val="0"/>
              </a:spcAft>
              <a:defRPr/>
            </a:pPr>
            <a:r>
              <a:rPr lang="en-US" altLang="en-US" sz="2400" smtClean="0"/>
              <a:t>Horizontal fragmentation can be:</a:t>
            </a:r>
            <a:br>
              <a:rPr lang="en-US" altLang="en-US" sz="2400" smtClean="0"/>
            </a:br>
            <a:r>
              <a:rPr lang="en-US" altLang="en-US" sz="2400" smtClean="0">
                <a:latin typeface="Arial Narrow" pitchFamily="34" charset="0"/>
              </a:rPr>
              <a:t>	</a:t>
            </a:r>
            <a:r>
              <a:rPr lang="en-US" altLang="en-US" sz="2400" smtClean="0">
                <a:solidFill>
                  <a:schemeClr val="accent2"/>
                </a:solidFill>
                <a:latin typeface="Times New Roman" pitchFamily="18" charset="0"/>
              </a:rPr>
              <a:t>Supplier</a:t>
            </a:r>
            <a:r>
              <a:rPr lang="en-US" altLang="en-US" sz="2400" baseline="-34000" smtClean="0">
                <a:solidFill>
                  <a:schemeClr val="accent2"/>
                </a:solidFill>
                <a:latin typeface="Times New Roman" pitchFamily="18" charset="0"/>
              </a:rPr>
              <a:t>1</a:t>
            </a:r>
            <a:r>
              <a:rPr lang="en-US" altLang="en-US" sz="2400" smtClean="0">
                <a:solidFill>
                  <a:schemeClr val="accent2"/>
                </a:solidFill>
                <a:latin typeface="Times New Roman" pitchFamily="18" charset="0"/>
              </a:rPr>
              <a:t> = </a:t>
            </a:r>
            <a:r>
              <a:rPr lang="en-US" altLang="en-US" sz="2400" smtClean="0">
                <a:solidFill>
                  <a:schemeClr val="accent2"/>
                </a:solidFill>
                <a:latin typeface="Times New Roman" pitchFamily="18" charset="0"/>
                <a:sym typeface="Symbol" pitchFamily="18" charset="2"/>
              </a:rPr>
              <a:t> </a:t>
            </a:r>
            <a:r>
              <a:rPr lang="en-US" altLang="en-US" sz="2400" baseline="-34000" smtClean="0">
                <a:solidFill>
                  <a:schemeClr val="accent2"/>
                </a:solidFill>
                <a:latin typeface="Times New Roman" pitchFamily="18" charset="0"/>
                <a:sym typeface="Symbol" pitchFamily="18" charset="2"/>
              </a:rPr>
              <a:t>City = “London”</a:t>
            </a:r>
            <a:r>
              <a:rPr lang="en-US" altLang="en-US" sz="2400" smtClean="0">
                <a:solidFill>
                  <a:schemeClr val="accent2"/>
                </a:solidFill>
                <a:latin typeface="Times New Roman" pitchFamily="18" charset="0"/>
                <a:sym typeface="Symbol" pitchFamily="18" charset="2"/>
              </a:rPr>
              <a:t> Supplier</a:t>
            </a:r>
          </a:p>
          <a:p>
            <a:pPr eaLnBrk="1" fontAlgn="auto" hangingPunct="1">
              <a:lnSpc>
                <a:spcPct val="90000"/>
              </a:lnSpc>
              <a:spcAft>
                <a:spcPct val="20000"/>
              </a:spcAft>
              <a:buFontTx/>
              <a:buNone/>
              <a:defRPr/>
            </a:pPr>
            <a:r>
              <a:rPr lang="en-US" altLang="en-US" sz="2400" smtClean="0">
                <a:solidFill>
                  <a:schemeClr val="accent2"/>
                </a:solidFill>
                <a:latin typeface="Times New Roman" pitchFamily="18" charset="0"/>
                <a:sym typeface="Symbol" pitchFamily="18" charset="2"/>
              </a:rPr>
              <a:t>		Supplier</a:t>
            </a:r>
            <a:r>
              <a:rPr lang="en-US" altLang="en-US" sz="2400" baseline="-34000" smtClean="0">
                <a:solidFill>
                  <a:schemeClr val="accent2"/>
                </a:solidFill>
                <a:latin typeface="Times New Roman" pitchFamily="18" charset="0"/>
                <a:sym typeface="Symbol" pitchFamily="18" charset="2"/>
              </a:rPr>
              <a:t>2</a:t>
            </a:r>
            <a:r>
              <a:rPr lang="en-US" altLang="en-US" sz="2400" smtClean="0">
                <a:solidFill>
                  <a:schemeClr val="accent2"/>
                </a:solidFill>
                <a:latin typeface="Times New Roman" pitchFamily="18" charset="0"/>
                <a:sym typeface="Symbol" pitchFamily="18" charset="2"/>
              </a:rPr>
              <a:t> =  </a:t>
            </a:r>
            <a:r>
              <a:rPr lang="en-US" altLang="en-US" sz="2400" baseline="-34000" smtClean="0">
                <a:solidFill>
                  <a:schemeClr val="accent2"/>
                </a:solidFill>
                <a:latin typeface="Times New Roman" pitchFamily="18" charset="0"/>
                <a:sym typeface="Symbol" pitchFamily="18" charset="2"/>
              </a:rPr>
              <a:t>City = “Cardiff”</a:t>
            </a:r>
            <a:r>
              <a:rPr lang="en-US" altLang="en-US" sz="2400" smtClean="0">
                <a:solidFill>
                  <a:schemeClr val="accent2"/>
                </a:solidFill>
                <a:latin typeface="Times New Roman" pitchFamily="18" charset="0"/>
                <a:sym typeface="Symbol" pitchFamily="18" charset="2"/>
              </a:rPr>
              <a:t> Supplier</a:t>
            </a:r>
            <a:endParaRPr lang="en-US" altLang="en-US" sz="2400" smtClean="0">
              <a:solidFill>
                <a:schemeClr val="accent2"/>
              </a:solidFill>
              <a:latin typeface="Times New Roman" pitchFamily="18" charset="0"/>
            </a:endParaRPr>
          </a:p>
          <a:p>
            <a:pPr eaLnBrk="1" fontAlgn="auto" hangingPunct="1">
              <a:lnSpc>
                <a:spcPct val="90000"/>
              </a:lnSpc>
              <a:spcAft>
                <a:spcPts val="0"/>
              </a:spcAft>
              <a:defRPr/>
            </a:pPr>
            <a:r>
              <a:rPr lang="en-US" altLang="en-US" sz="2400" smtClean="0"/>
              <a:t>Reconstruction is possible:</a:t>
            </a:r>
            <a:br>
              <a:rPr lang="en-US" altLang="en-US" sz="2400" smtClean="0"/>
            </a:br>
            <a:r>
              <a:rPr lang="en-US" altLang="en-US" sz="2400" smtClean="0">
                <a:solidFill>
                  <a:schemeClr val="accent2"/>
                </a:solidFill>
                <a:latin typeface="Times New Roman" pitchFamily="18" charset="0"/>
                <a:sym typeface="Symbol" pitchFamily="18" charset="2"/>
              </a:rPr>
              <a:t>Supplier = Supplier</a:t>
            </a:r>
            <a:r>
              <a:rPr lang="en-US" altLang="en-US" sz="2400" baseline="-34000" smtClean="0">
                <a:solidFill>
                  <a:schemeClr val="accent2"/>
                </a:solidFill>
                <a:latin typeface="Times New Roman" pitchFamily="18" charset="0"/>
                <a:sym typeface="Symbol" pitchFamily="18" charset="2"/>
              </a:rPr>
              <a:t>1</a:t>
            </a:r>
            <a:r>
              <a:rPr lang="en-US" altLang="en-US" sz="2400" smtClean="0">
                <a:solidFill>
                  <a:schemeClr val="accent2"/>
                </a:solidFill>
                <a:latin typeface="Times New Roman" pitchFamily="18" charset="0"/>
                <a:sym typeface="Symbol" pitchFamily="18" charset="2"/>
              </a:rPr>
              <a:t>  Supplier</a:t>
            </a:r>
            <a:r>
              <a:rPr lang="en-US" altLang="en-US" sz="2400" baseline="-34000" smtClean="0">
                <a:solidFill>
                  <a:schemeClr val="accent2"/>
                </a:solidFill>
                <a:latin typeface="Times New Roman" pitchFamily="18" charset="0"/>
                <a:sym typeface="Symbol" pitchFamily="18" charset="2"/>
              </a:rPr>
              <a:t>2</a:t>
            </a:r>
          </a:p>
          <a:p>
            <a:pPr eaLnBrk="1" fontAlgn="auto" hangingPunct="1">
              <a:lnSpc>
                <a:spcPct val="90000"/>
              </a:lnSpc>
              <a:spcAft>
                <a:spcPts val="0"/>
              </a:spcAft>
              <a:defRPr/>
            </a:pPr>
            <a:r>
              <a:rPr lang="en-US" altLang="en-US" sz="2400" smtClean="0"/>
              <a:t>The set of predicates defining all the fragments must be complete, and mutually exclusive</a:t>
            </a:r>
          </a:p>
        </p:txBody>
      </p:sp>
      <p:sp>
        <p:nvSpPr>
          <p:cNvPr id="12292" name="Rectangle 4"/>
          <p:cNvSpPr>
            <a:spLocks noChangeArrowheads="1"/>
          </p:cNvSpPr>
          <p:nvPr/>
        </p:nvSpPr>
        <p:spPr bwMode="auto">
          <a:xfrm>
            <a:off x="5724525" y="3052763"/>
            <a:ext cx="1008063" cy="808037"/>
          </a:xfrm>
          <a:prstGeom prst="rect">
            <a:avLst/>
          </a:prstGeom>
          <a:solidFill>
            <a:srgbClr val="A9F5C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0"/>
              </a:spcBef>
              <a:buFontTx/>
              <a:buNone/>
            </a:pPr>
            <a:endParaRPr lang="en-US" altLang="en-US" sz="1800" b="0">
              <a:latin typeface="Arial" panose="020B0604020202020204" pitchFamily="34" charset="0"/>
            </a:endParaRPr>
          </a:p>
        </p:txBody>
      </p:sp>
      <p:sp>
        <p:nvSpPr>
          <p:cNvPr id="12293" name="Rectangle 5"/>
          <p:cNvSpPr>
            <a:spLocks noChangeArrowheads="1"/>
          </p:cNvSpPr>
          <p:nvPr/>
        </p:nvSpPr>
        <p:spPr bwMode="auto">
          <a:xfrm>
            <a:off x="7543800" y="2524125"/>
            <a:ext cx="1447800" cy="338138"/>
          </a:xfrm>
          <a:prstGeom prst="rect">
            <a:avLst/>
          </a:prstGeom>
          <a:solidFill>
            <a:srgbClr val="F8ACA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0"/>
              </a:spcBef>
              <a:buFontTx/>
              <a:buNone/>
            </a:pPr>
            <a:endParaRPr lang="en-US" altLang="en-US" sz="1800" b="0">
              <a:latin typeface="Arial" panose="020B0604020202020204" pitchFamily="34" charset="0"/>
            </a:endParaRPr>
          </a:p>
        </p:txBody>
      </p:sp>
      <p:sp>
        <p:nvSpPr>
          <p:cNvPr id="12294" name="Rectangle 6"/>
          <p:cNvSpPr>
            <a:spLocks noChangeArrowheads="1"/>
          </p:cNvSpPr>
          <p:nvPr/>
        </p:nvSpPr>
        <p:spPr bwMode="auto">
          <a:xfrm>
            <a:off x="7543800" y="4319588"/>
            <a:ext cx="1447800" cy="252412"/>
          </a:xfrm>
          <a:prstGeom prst="rect">
            <a:avLst/>
          </a:prstGeom>
          <a:solidFill>
            <a:srgbClr val="F8ACA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0"/>
              </a:spcBef>
              <a:buFontTx/>
              <a:buNone/>
            </a:pPr>
            <a:endParaRPr lang="en-US" altLang="en-US" sz="1800" b="0">
              <a:latin typeface="Arial" panose="020B0604020202020204" pitchFamily="34" charset="0"/>
            </a:endParaRPr>
          </a:p>
        </p:txBody>
      </p:sp>
      <p:sp>
        <p:nvSpPr>
          <p:cNvPr id="12295" name="Rectangle 7"/>
          <p:cNvSpPr>
            <a:spLocks noChangeArrowheads="1"/>
          </p:cNvSpPr>
          <p:nvPr/>
        </p:nvSpPr>
        <p:spPr bwMode="auto">
          <a:xfrm>
            <a:off x="7543800" y="3790950"/>
            <a:ext cx="1447800" cy="252413"/>
          </a:xfrm>
          <a:prstGeom prst="rect">
            <a:avLst/>
          </a:prstGeom>
          <a:solidFill>
            <a:srgbClr val="F8ACA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0"/>
              </a:spcBef>
              <a:buFontTx/>
              <a:buNone/>
            </a:pPr>
            <a:endParaRPr lang="en-US" altLang="en-US" sz="1800" b="0">
              <a:latin typeface="Arial" panose="020B0604020202020204" pitchFamily="34" charset="0"/>
            </a:endParaRPr>
          </a:p>
        </p:txBody>
      </p:sp>
      <p:sp>
        <p:nvSpPr>
          <p:cNvPr id="12296" name="Rectangle 8"/>
          <p:cNvSpPr>
            <a:spLocks noChangeArrowheads="1"/>
          </p:cNvSpPr>
          <p:nvPr/>
        </p:nvSpPr>
        <p:spPr bwMode="auto">
          <a:xfrm>
            <a:off x="7543800" y="3157538"/>
            <a:ext cx="1447800" cy="338137"/>
          </a:xfrm>
          <a:prstGeom prst="rect">
            <a:avLst/>
          </a:prstGeom>
          <a:solidFill>
            <a:srgbClr val="F8ACA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0"/>
              </a:spcBef>
              <a:buFontTx/>
              <a:buNone/>
            </a:pPr>
            <a:endParaRPr lang="en-US" altLang="en-US" sz="1800" b="0">
              <a:latin typeface="Arial" panose="020B0604020202020204" pitchFamily="34" charset="0"/>
            </a:endParaRPr>
          </a:p>
        </p:txBody>
      </p:sp>
      <p:sp>
        <p:nvSpPr>
          <p:cNvPr id="12297" name="AutoShape 9"/>
          <p:cNvSpPr>
            <a:spLocks noChangeArrowheads="1"/>
          </p:cNvSpPr>
          <p:nvPr/>
        </p:nvSpPr>
        <p:spPr bwMode="auto">
          <a:xfrm>
            <a:off x="7064375" y="3390900"/>
            <a:ext cx="381000" cy="315913"/>
          </a:xfrm>
          <a:prstGeom prst="rightArrow">
            <a:avLst>
              <a:gd name="adj1" fmla="val 50000"/>
              <a:gd name="adj2" fmla="val 30151"/>
            </a:avLst>
          </a:prstGeom>
          <a:solidFill>
            <a:srgbClr val="F1ECAD"/>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0"/>
              </a:spcBef>
              <a:buFontTx/>
              <a:buNone/>
            </a:pPr>
            <a:endParaRPr lang="en-US" altLang="en-US" sz="1800" b="0">
              <a:latin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fontAlgn="auto" hangingPunct="1">
              <a:spcAft>
                <a:spcPts val="0"/>
              </a:spcAft>
              <a:defRPr/>
            </a:pPr>
            <a:r>
              <a:rPr lang="en-US" altLang="en-US" smtClean="0"/>
              <a:t>Derived Horizontal Fragmentation</a:t>
            </a:r>
          </a:p>
        </p:txBody>
      </p:sp>
      <p:sp>
        <p:nvSpPr>
          <p:cNvPr id="13315" name="Rectangle 3"/>
          <p:cNvSpPr>
            <a:spLocks noGrp="1" noChangeArrowheads="1"/>
          </p:cNvSpPr>
          <p:nvPr>
            <p:ph idx="1"/>
          </p:nvPr>
        </p:nvSpPr>
        <p:spPr>
          <a:xfrm>
            <a:off x="822325" y="1100138"/>
            <a:ext cx="8321675" cy="4849812"/>
          </a:xfrm>
        </p:spPr>
        <p:txBody>
          <a:bodyPr>
            <a:normAutofit fontScale="92500"/>
          </a:bodyPr>
          <a:lstStyle/>
          <a:p>
            <a:pPr eaLnBrk="1" hangingPunct="1">
              <a:lnSpc>
                <a:spcPct val="90000"/>
              </a:lnSpc>
            </a:pPr>
            <a:r>
              <a:rPr lang="en-US" altLang="en-US" sz="2400" smtClean="0"/>
              <a:t>The horizontal fragmentation is derived from the horizontal fragmentation of another relation</a:t>
            </a:r>
          </a:p>
          <a:p>
            <a:pPr eaLnBrk="1" hangingPunct="1">
              <a:lnSpc>
                <a:spcPct val="90000"/>
              </a:lnSpc>
            </a:pPr>
            <a:endParaRPr lang="en-US" altLang="en-US" sz="2400" smtClean="0"/>
          </a:p>
          <a:p>
            <a:pPr eaLnBrk="1" hangingPunct="1">
              <a:lnSpc>
                <a:spcPct val="90000"/>
              </a:lnSpc>
            </a:pPr>
            <a:r>
              <a:rPr lang="en-US" altLang="en-US" sz="2400" smtClean="0"/>
              <a:t>Example:</a:t>
            </a:r>
          </a:p>
          <a:p>
            <a:pPr eaLnBrk="1" hangingPunct="1">
              <a:lnSpc>
                <a:spcPct val="90000"/>
              </a:lnSpc>
              <a:buFontTx/>
              <a:buNone/>
            </a:pPr>
            <a:r>
              <a:rPr lang="en-US" altLang="en-US" sz="2400" smtClean="0">
                <a:latin typeface="Arial Narrow" panose="020B0606020202030204" pitchFamily="34" charset="0"/>
              </a:rPr>
              <a:t>	</a:t>
            </a:r>
            <a:r>
              <a:rPr lang="en-US" altLang="en-US" sz="2400" smtClean="0">
                <a:solidFill>
                  <a:schemeClr val="accent2"/>
                </a:solidFill>
                <a:latin typeface="Times New Roman" panose="02020603050405020304" pitchFamily="18" charset="0"/>
              </a:rPr>
              <a:t>Supply(SNum, Pnum, DeptNum, Qty)</a:t>
            </a:r>
          </a:p>
          <a:p>
            <a:pPr eaLnBrk="1" hangingPunct="1">
              <a:lnSpc>
                <a:spcPct val="90000"/>
              </a:lnSpc>
              <a:spcAft>
                <a:spcPct val="20000"/>
              </a:spcAft>
              <a:buFontTx/>
              <a:buNone/>
            </a:pPr>
            <a:r>
              <a:rPr lang="en-US" altLang="en-US" sz="2400" smtClean="0">
                <a:solidFill>
                  <a:schemeClr val="accent2"/>
                </a:solidFill>
                <a:latin typeface="Times New Roman" panose="02020603050405020304" pitchFamily="18" charset="0"/>
              </a:rPr>
              <a:t>	Supply</a:t>
            </a:r>
            <a:r>
              <a:rPr lang="en-US" altLang="en-US" sz="2400" baseline="-34000" smtClean="0">
                <a:solidFill>
                  <a:schemeClr val="accent2"/>
                </a:solidFill>
                <a:latin typeface="Times New Roman" panose="02020603050405020304" pitchFamily="18" charset="0"/>
              </a:rPr>
              <a:t>1</a:t>
            </a:r>
            <a:r>
              <a:rPr lang="en-US" altLang="en-US" sz="2400" smtClean="0">
                <a:solidFill>
                  <a:schemeClr val="accent2"/>
                </a:solidFill>
                <a:latin typeface="Times New Roman" panose="02020603050405020304" pitchFamily="18" charset="0"/>
              </a:rPr>
              <a:t> = Supply </a:t>
            </a:r>
            <a:r>
              <a:rPr lang="en-GB" altLang="en-US" sz="2400" smtClean="0"/>
              <a:t>⋉</a:t>
            </a:r>
            <a:r>
              <a:rPr lang="en-US" altLang="en-US" sz="2400" baseline="-34000" smtClean="0">
                <a:solidFill>
                  <a:schemeClr val="accent2"/>
                </a:solidFill>
                <a:latin typeface="Times New Roman" panose="02020603050405020304" pitchFamily="18" charset="0"/>
                <a:sym typeface="Symbol" panose="05050102010706020507" pitchFamily="18" charset="2"/>
              </a:rPr>
              <a:t>SNum=SNum</a:t>
            </a:r>
            <a:r>
              <a:rPr lang="en-US" altLang="en-US" sz="2400" smtClean="0">
                <a:solidFill>
                  <a:schemeClr val="accent2"/>
                </a:solidFill>
                <a:latin typeface="Times New Roman" panose="02020603050405020304" pitchFamily="18" charset="0"/>
                <a:sym typeface="Symbol" panose="05050102010706020507" pitchFamily="18" charset="2"/>
              </a:rPr>
              <a:t> Supplier</a:t>
            </a:r>
            <a:r>
              <a:rPr lang="en-US" altLang="en-US" sz="2400" baseline="-25000" smtClean="0">
                <a:solidFill>
                  <a:schemeClr val="accent2"/>
                </a:solidFill>
                <a:latin typeface="Times New Roman" panose="02020603050405020304" pitchFamily="18" charset="0"/>
                <a:sym typeface="Symbol" panose="05050102010706020507" pitchFamily="18" charset="2"/>
              </a:rPr>
              <a:t>1</a:t>
            </a:r>
          </a:p>
          <a:p>
            <a:pPr eaLnBrk="1" hangingPunct="1">
              <a:lnSpc>
                <a:spcPct val="90000"/>
              </a:lnSpc>
              <a:spcAft>
                <a:spcPct val="20000"/>
              </a:spcAft>
              <a:buFontTx/>
              <a:buNone/>
            </a:pPr>
            <a:r>
              <a:rPr lang="en-US" altLang="en-US" sz="2400" smtClean="0">
                <a:solidFill>
                  <a:schemeClr val="accent2"/>
                </a:solidFill>
                <a:latin typeface="Times New Roman" panose="02020603050405020304" pitchFamily="18" charset="0"/>
                <a:sym typeface="Symbol" panose="05050102010706020507" pitchFamily="18" charset="2"/>
              </a:rPr>
              <a:t>	Supply</a:t>
            </a:r>
            <a:r>
              <a:rPr lang="en-US" altLang="en-US" sz="2400" baseline="-34000" smtClean="0">
                <a:solidFill>
                  <a:schemeClr val="accent2"/>
                </a:solidFill>
                <a:latin typeface="Times New Roman" panose="02020603050405020304" pitchFamily="18" charset="0"/>
                <a:sym typeface="Symbol" panose="05050102010706020507" pitchFamily="18" charset="2"/>
              </a:rPr>
              <a:t>2</a:t>
            </a:r>
            <a:r>
              <a:rPr lang="en-US" altLang="en-US" sz="2400" smtClean="0">
                <a:solidFill>
                  <a:schemeClr val="accent2"/>
                </a:solidFill>
                <a:latin typeface="Times New Roman" panose="02020603050405020304" pitchFamily="18" charset="0"/>
                <a:sym typeface="Symbol" panose="05050102010706020507" pitchFamily="18" charset="2"/>
              </a:rPr>
              <a:t> = Supply </a:t>
            </a:r>
            <a:r>
              <a:rPr lang="en-GB" altLang="en-US" sz="2400" smtClean="0"/>
              <a:t>⋉</a:t>
            </a:r>
            <a:r>
              <a:rPr lang="en-US" altLang="en-US" sz="2400" baseline="-34000" smtClean="0">
                <a:solidFill>
                  <a:schemeClr val="accent2"/>
                </a:solidFill>
                <a:latin typeface="Times New Roman" panose="02020603050405020304" pitchFamily="18" charset="0"/>
                <a:sym typeface="Symbol" panose="05050102010706020507" pitchFamily="18" charset="2"/>
              </a:rPr>
              <a:t>SNum=SNum</a:t>
            </a:r>
            <a:r>
              <a:rPr lang="en-US" altLang="en-US" sz="2400" smtClean="0">
                <a:solidFill>
                  <a:schemeClr val="accent2"/>
                </a:solidFill>
                <a:latin typeface="Times New Roman" panose="02020603050405020304" pitchFamily="18" charset="0"/>
                <a:sym typeface="Symbol" panose="05050102010706020507" pitchFamily="18" charset="2"/>
              </a:rPr>
              <a:t> Supplier</a:t>
            </a:r>
            <a:r>
              <a:rPr lang="en-US" altLang="en-US" sz="2400" baseline="-25000" smtClean="0">
                <a:solidFill>
                  <a:schemeClr val="accent2"/>
                </a:solidFill>
                <a:latin typeface="Times New Roman" panose="02020603050405020304" pitchFamily="18" charset="0"/>
                <a:sym typeface="Symbol" panose="05050102010706020507" pitchFamily="18" charset="2"/>
              </a:rPr>
              <a:t>2</a:t>
            </a:r>
          </a:p>
          <a:p>
            <a:pPr eaLnBrk="1" hangingPunct="1">
              <a:lnSpc>
                <a:spcPct val="90000"/>
              </a:lnSpc>
              <a:spcAft>
                <a:spcPct val="20000"/>
              </a:spcAft>
              <a:buFontTx/>
              <a:buNone/>
            </a:pPr>
            <a:endParaRPr lang="en-US" altLang="en-US" sz="2400" baseline="-25000" smtClean="0">
              <a:solidFill>
                <a:schemeClr val="accent2"/>
              </a:solidFill>
              <a:latin typeface="Times New Roman" panose="02020603050405020304" pitchFamily="18" charset="0"/>
              <a:sym typeface="Symbol" panose="05050102010706020507" pitchFamily="18" charset="2"/>
            </a:endParaRPr>
          </a:p>
          <a:p>
            <a:pPr eaLnBrk="1" hangingPunct="1">
              <a:lnSpc>
                <a:spcPct val="50000"/>
              </a:lnSpc>
              <a:spcAft>
                <a:spcPct val="20000"/>
              </a:spcAft>
            </a:pPr>
            <a:r>
              <a:rPr lang="en-GB" altLang="en-US" sz="2400" smtClean="0"/>
              <a:t>⋉</a:t>
            </a:r>
            <a:r>
              <a:rPr lang="en-US" altLang="en-US" sz="2400" smtClean="0">
                <a:sym typeface="Symbol" panose="05050102010706020507" pitchFamily="18" charset="2"/>
              </a:rPr>
              <a:t> is the semi-join operation</a:t>
            </a:r>
          </a:p>
          <a:p>
            <a:pPr eaLnBrk="1" hangingPunct="1">
              <a:lnSpc>
                <a:spcPct val="90000"/>
              </a:lnSpc>
            </a:pPr>
            <a:r>
              <a:rPr lang="en-US" altLang="en-US" sz="2400" smtClean="0">
                <a:sym typeface="Symbol" panose="05050102010706020507" pitchFamily="18" charset="2"/>
              </a:rPr>
              <a:t>The predicates defining derived horizontal fragments are:</a:t>
            </a:r>
            <a:br>
              <a:rPr lang="en-US" altLang="en-US" sz="2400" smtClean="0">
                <a:sym typeface="Symbol" panose="05050102010706020507" pitchFamily="18" charset="2"/>
              </a:rPr>
            </a:br>
            <a:r>
              <a:rPr lang="en-US" altLang="en-US" sz="2400" smtClean="0">
                <a:sym typeface="Symbol" panose="05050102010706020507" pitchFamily="18" charset="2"/>
              </a:rPr>
              <a:t>	</a:t>
            </a:r>
            <a:r>
              <a:rPr lang="en-US" altLang="en-US" sz="2000" smtClean="0">
                <a:solidFill>
                  <a:schemeClr val="accent2"/>
                </a:solidFill>
                <a:latin typeface="Times New Roman" panose="02020603050405020304" pitchFamily="18" charset="0"/>
                <a:sym typeface="Symbol" panose="05050102010706020507" pitchFamily="18" charset="2"/>
              </a:rPr>
              <a:t>Supply.SNum=Supplier.SNum and Supplier. City = “London“</a:t>
            </a:r>
            <a:br>
              <a:rPr lang="en-US" altLang="en-US" sz="2000" smtClean="0">
                <a:solidFill>
                  <a:schemeClr val="accent2"/>
                </a:solidFill>
                <a:latin typeface="Times New Roman" panose="02020603050405020304" pitchFamily="18" charset="0"/>
                <a:sym typeface="Symbol" panose="05050102010706020507" pitchFamily="18" charset="2"/>
              </a:rPr>
            </a:br>
            <a:r>
              <a:rPr lang="en-US" altLang="en-US" sz="2000" smtClean="0">
                <a:solidFill>
                  <a:schemeClr val="accent2"/>
                </a:solidFill>
                <a:latin typeface="Times New Roman" panose="02020603050405020304" pitchFamily="18" charset="0"/>
                <a:sym typeface="Symbol" panose="05050102010706020507" pitchFamily="18" charset="2"/>
              </a:rPr>
              <a:t>	Supply.SNum = Supplier.SNum and Supplier. City = “Cardiff"</a:t>
            </a:r>
            <a:endParaRPr lang="en-US" altLang="en-US" sz="2000" smtClean="0">
              <a:solidFill>
                <a:schemeClr val="accent2"/>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fontAlgn="auto" hangingPunct="1">
              <a:spcAft>
                <a:spcPts val="0"/>
              </a:spcAft>
              <a:defRPr/>
            </a:pPr>
            <a:r>
              <a:rPr lang="en-US" altLang="en-US" smtClean="0"/>
              <a:t>Vertical Fragmentation</a:t>
            </a:r>
          </a:p>
        </p:txBody>
      </p:sp>
      <p:sp>
        <p:nvSpPr>
          <p:cNvPr id="6147" name="Rectangle 3"/>
          <p:cNvSpPr>
            <a:spLocks noGrp="1" noChangeArrowheads="1"/>
          </p:cNvSpPr>
          <p:nvPr>
            <p:ph idx="1"/>
          </p:nvPr>
        </p:nvSpPr>
        <p:spPr/>
        <p:txBody>
          <a:bodyPr rtlCol="0">
            <a:normAutofit fontScale="92500" lnSpcReduction="20000"/>
          </a:bodyPr>
          <a:lstStyle/>
          <a:p>
            <a:pPr eaLnBrk="1" fontAlgn="auto" hangingPunct="1">
              <a:lnSpc>
                <a:spcPct val="80000"/>
              </a:lnSpc>
              <a:spcAft>
                <a:spcPts val="0"/>
              </a:spcAft>
              <a:defRPr/>
            </a:pPr>
            <a:r>
              <a:rPr lang="en-US" altLang="en-US" sz="2400" dirty="0" smtClean="0"/>
              <a:t>The vertical fragmentation of a global relation is the subdivision of its attributes into groups</a:t>
            </a:r>
          </a:p>
          <a:p>
            <a:pPr eaLnBrk="1" fontAlgn="auto" hangingPunct="1">
              <a:lnSpc>
                <a:spcPct val="80000"/>
              </a:lnSpc>
              <a:spcAft>
                <a:spcPts val="0"/>
              </a:spcAft>
              <a:defRPr/>
            </a:pPr>
            <a:r>
              <a:rPr lang="en-US" altLang="en-US" sz="2400" dirty="0" smtClean="0"/>
              <a:t>Fragments are obtained by projecting the global relation over each group</a:t>
            </a:r>
          </a:p>
          <a:p>
            <a:pPr eaLnBrk="1" fontAlgn="auto" hangingPunct="1">
              <a:lnSpc>
                <a:spcPct val="80000"/>
              </a:lnSpc>
              <a:spcAft>
                <a:spcPts val="0"/>
              </a:spcAft>
              <a:defRPr/>
            </a:pPr>
            <a:r>
              <a:rPr lang="en-US" altLang="en-US" sz="2400" dirty="0" smtClean="0"/>
              <a:t>Example:</a:t>
            </a:r>
            <a:br>
              <a:rPr lang="en-US" altLang="en-US" sz="2400" dirty="0" smtClean="0"/>
            </a:br>
            <a:r>
              <a:rPr lang="en-US" altLang="en-US" sz="2400" dirty="0" smtClean="0">
                <a:solidFill>
                  <a:schemeClr val="accent2"/>
                </a:solidFill>
                <a:latin typeface="Times New Roman" pitchFamily="18" charset="0"/>
              </a:rPr>
              <a:t>Employee(</a:t>
            </a:r>
            <a:r>
              <a:rPr lang="en-US" altLang="en-US" sz="2400" dirty="0" err="1" smtClean="0">
                <a:solidFill>
                  <a:schemeClr val="accent2"/>
                </a:solidFill>
                <a:latin typeface="Times New Roman" pitchFamily="18" charset="0"/>
              </a:rPr>
              <a:t>ENum</a:t>
            </a:r>
            <a:r>
              <a:rPr lang="en-US" altLang="en-US" sz="2400" dirty="0" smtClean="0">
                <a:solidFill>
                  <a:schemeClr val="accent2"/>
                </a:solidFill>
                <a:latin typeface="Times New Roman" pitchFamily="18" charset="0"/>
              </a:rPr>
              <a:t>, Name, Sal, Tax, </a:t>
            </a:r>
            <a:r>
              <a:rPr lang="en-US" altLang="en-US" sz="2400" dirty="0" err="1" smtClean="0">
                <a:solidFill>
                  <a:schemeClr val="accent2"/>
                </a:solidFill>
                <a:latin typeface="Times New Roman" pitchFamily="18" charset="0"/>
              </a:rPr>
              <a:t>Mnum</a:t>
            </a:r>
            <a:r>
              <a:rPr lang="en-US" altLang="en-US" sz="2400" dirty="0" smtClean="0">
                <a:solidFill>
                  <a:schemeClr val="accent2"/>
                </a:solidFill>
                <a:latin typeface="Times New Roman" pitchFamily="18" charset="0"/>
              </a:rPr>
              <a:t>, </a:t>
            </a:r>
            <a:r>
              <a:rPr lang="en-US" altLang="en-US" sz="2400" dirty="0" err="1" smtClean="0">
                <a:solidFill>
                  <a:schemeClr val="accent2"/>
                </a:solidFill>
                <a:latin typeface="Times New Roman" pitchFamily="18" charset="0"/>
              </a:rPr>
              <a:t>DNum</a:t>
            </a:r>
            <a:r>
              <a:rPr lang="en-US" altLang="en-US" sz="2400" dirty="0" smtClean="0">
                <a:solidFill>
                  <a:schemeClr val="accent2"/>
                </a:solidFill>
                <a:latin typeface="Times New Roman" pitchFamily="18" charset="0"/>
              </a:rPr>
              <a:t>)</a:t>
            </a:r>
          </a:p>
          <a:p>
            <a:pPr eaLnBrk="1" fontAlgn="auto" hangingPunct="1">
              <a:lnSpc>
                <a:spcPct val="80000"/>
              </a:lnSpc>
              <a:spcAft>
                <a:spcPts val="0"/>
              </a:spcAft>
              <a:defRPr/>
            </a:pPr>
            <a:r>
              <a:rPr lang="en-US" altLang="en-US" sz="2400" dirty="0" smtClean="0"/>
              <a:t>The vertical fragmentation can be:</a:t>
            </a:r>
          </a:p>
          <a:p>
            <a:pPr eaLnBrk="1" fontAlgn="auto" hangingPunct="1">
              <a:lnSpc>
                <a:spcPct val="80000"/>
              </a:lnSpc>
              <a:spcAft>
                <a:spcPct val="20000"/>
              </a:spcAft>
              <a:buFontTx/>
              <a:buNone/>
              <a:defRPr/>
            </a:pPr>
            <a:r>
              <a:rPr lang="en-US" altLang="en-US" sz="2400" dirty="0" smtClean="0"/>
              <a:t>	</a:t>
            </a:r>
            <a:r>
              <a:rPr lang="en-US" altLang="en-US" sz="2400" dirty="0" smtClean="0">
                <a:solidFill>
                  <a:schemeClr val="accent2"/>
                </a:solidFill>
                <a:latin typeface="Times New Roman" pitchFamily="18" charset="0"/>
              </a:rPr>
              <a:t>Employee</a:t>
            </a:r>
            <a:r>
              <a:rPr lang="en-US" altLang="en-US" sz="2400" baseline="-34000" dirty="0" smtClean="0">
                <a:solidFill>
                  <a:schemeClr val="accent2"/>
                </a:solidFill>
                <a:latin typeface="Times New Roman" pitchFamily="18" charset="0"/>
              </a:rPr>
              <a:t>1</a:t>
            </a:r>
            <a:r>
              <a:rPr lang="en-US" altLang="en-US" sz="2400" dirty="0" smtClean="0">
                <a:solidFill>
                  <a:schemeClr val="accent2"/>
                </a:solidFill>
                <a:latin typeface="Times New Roman" pitchFamily="18" charset="0"/>
              </a:rPr>
              <a:t> = </a:t>
            </a:r>
            <a:r>
              <a:rPr lang="en-US" altLang="en-US" sz="2400" dirty="0" smtClean="0">
                <a:solidFill>
                  <a:schemeClr val="accent2"/>
                </a:solidFill>
                <a:latin typeface="Times New Roman" pitchFamily="18" charset="0"/>
                <a:sym typeface="Symbol" pitchFamily="18" charset="2"/>
              </a:rPr>
              <a:t></a:t>
            </a:r>
            <a:r>
              <a:rPr lang="en-US" altLang="en-US" sz="2400" baseline="-25000" dirty="0" err="1" smtClean="0">
                <a:solidFill>
                  <a:schemeClr val="accent2"/>
                </a:solidFill>
                <a:latin typeface="Times New Roman" pitchFamily="18" charset="0"/>
                <a:sym typeface="Symbol" pitchFamily="18" charset="2"/>
              </a:rPr>
              <a:t>Enum,Name,Mnum,DNum</a:t>
            </a:r>
            <a:r>
              <a:rPr lang="en-US" altLang="en-US" sz="2400" dirty="0" smtClean="0">
                <a:solidFill>
                  <a:schemeClr val="accent2"/>
                </a:solidFill>
                <a:latin typeface="Times New Roman" pitchFamily="18" charset="0"/>
                <a:sym typeface="Symbol" pitchFamily="18" charset="2"/>
              </a:rPr>
              <a:t> Employee</a:t>
            </a:r>
          </a:p>
          <a:p>
            <a:pPr eaLnBrk="1" fontAlgn="auto" hangingPunct="1">
              <a:lnSpc>
                <a:spcPct val="80000"/>
              </a:lnSpc>
              <a:spcAft>
                <a:spcPct val="20000"/>
              </a:spcAft>
              <a:buFontTx/>
              <a:buNone/>
              <a:defRPr/>
            </a:pPr>
            <a:r>
              <a:rPr lang="en-US" altLang="en-US" sz="2400" dirty="0" smtClean="0">
                <a:solidFill>
                  <a:schemeClr val="accent2"/>
                </a:solidFill>
                <a:latin typeface="Times New Roman" pitchFamily="18" charset="0"/>
                <a:sym typeface="Symbol" pitchFamily="18" charset="2"/>
              </a:rPr>
              <a:t>	Employee</a:t>
            </a:r>
            <a:r>
              <a:rPr lang="en-US" altLang="en-US" sz="2400" baseline="-34000" dirty="0" smtClean="0">
                <a:solidFill>
                  <a:schemeClr val="accent2"/>
                </a:solidFill>
                <a:latin typeface="Times New Roman" pitchFamily="18" charset="0"/>
                <a:sym typeface="Symbol" pitchFamily="18" charset="2"/>
              </a:rPr>
              <a:t>2</a:t>
            </a:r>
            <a:r>
              <a:rPr lang="en-US" altLang="en-US" sz="2400" dirty="0" smtClean="0">
                <a:solidFill>
                  <a:schemeClr val="accent2"/>
                </a:solidFill>
                <a:latin typeface="Times New Roman" pitchFamily="18" charset="0"/>
                <a:sym typeface="Symbol" pitchFamily="18" charset="2"/>
              </a:rPr>
              <a:t> = </a:t>
            </a:r>
            <a:r>
              <a:rPr lang="en-US" altLang="en-US" sz="2400" baseline="-25000" dirty="0" err="1" smtClean="0">
                <a:solidFill>
                  <a:schemeClr val="accent2"/>
                </a:solidFill>
                <a:latin typeface="Times New Roman" pitchFamily="18" charset="0"/>
                <a:sym typeface="Symbol" pitchFamily="18" charset="2"/>
              </a:rPr>
              <a:t>Enum,Sal,Tax</a:t>
            </a:r>
            <a:r>
              <a:rPr lang="en-US" altLang="en-US" sz="2400" dirty="0" smtClean="0">
                <a:solidFill>
                  <a:schemeClr val="accent2"/>
                </a:solidFill>
                <a:latin typeface="Times New Roman" pitchFamily="18" charset="0"/>
                <a:sym typeface="Symbol" pitchFamily="18" charset="2"/>
              </a:rPr>
              <a:t> Employee</a:t>
            </a:r>
          </a:p>
          <a:p>
            <a:pPr eaLnBrk="1" fontAlgn="auto" hangingPunct="1">
              <a:lnSpc>
                <a:spcPct val="80000"/>
              </a:lnSpc>
              <a:spcAft>
                <a:spcPts val="0"/>
              </a:spcAft>
              <a:defRPr/>
            </a:pPr>
            <a:r>
              <a:rPr lang="en-US" altLang="en-US" sz="2400" dirty="0" smtClean="0">
                <a:sym typeface="Symbol" pitchFamily="18" charset="2"/>
              </a:rPr>
              <a:t>Reconstruction:</a:t>
            </a:r>
          </a:p>
          <a:p>
            <a:pPr eaLnBrk="1" fontAlgn="auto" hangingPunct="1">
              <a:lnSpc>
                <a:spcPct val="80000"/>
              </a:lnSpc>
              <a:spcAft>
                <a:spcPts val="0"/>
              </a:spcAft>
              <a:buFontTx/>
              <a:buNone/>
              <a:defRPr/>
            </a:pPr>
            <a:r>
              <a:rPr lang="en-US" altLang="en-US" sz="2400" dirty="0" smtClean="0">
                <a:solidFill>
                  <a:srgbClr val="FF0000"/>
                </a:solidFill>
                <a:sym typeface="Symbol" pitchFamily="18" charset="2"/>
              </a:rPr>
              <a:t>	</a:t>
            </a:r>
            <a:r>
              <a:rPr lang="en-US" altLang="en-US" sz="2400" dirty="0" smtClean="0">
                <a:solidFill>
                  <a:schemeClr val="accent2"/>
                </a:solidFill>
                <a:latin typeface="Times New Roman" pitchFamily="18" charset="0"/>
                <a:sym typeface="Symbol" pitchFamily="18" charset="2"/>
              </a:rPr>
              <a:t>Employee = Employee</a:t>
            </a:r>
            <a:r>
              <a:rPr lang="en-US" altLang="en-US" sz="2400" baseline="-25000" dirty="0" smtClean="0">
                <a:solidFill>
                  <a:schemeClr val="accent2"/>
                </a:solidFill>
                <a:latin typeface="Times New Roman" pitchFamily="18" charset="0"/>
                <a:sym typeface="Symbol" pitchFamily="18" charset="2"/>
              </a:rPr>
              <a:t>1</a:t>
            </a:r>
            <a:r>
              <a:rPr lang="en-US" altLang="en-US" sz="2400" dirty="0" smtClean="0">
                <a:solidFill>
                  <a:schemeClr val="accent2"/>
                </a:solidFill>
                <a:latin typeface="Times New Roman" pitchFamily="18" charset="0"/>
                <a:sym typeface="Symbol" pitchFamily="18" charset="2"/>
              </a:rPr>
              <a:t> </a:t>
            </a:r>
            <a:r>
              <a:rPr lang="en-GB" sz="2400" dirty="0" smtClean="0"/>
              <a:t>⋈</a:t>
            </a:r>
            <a:r>
              <a:rPr lang="en-US" altLang="en-US" sz="2400" dirty="0" smtClean="0">
                <a:solidFill>
                  <a:schemeClr val="accent2"/>
                </a:solidFill>
                <a:latin typeface="Times New Roman" pitchFamily="18" charset="0"/>
                <a:sym typeface="Wingdings 3" pitchFamily="18" charset="2"/>
              </a:rPr>
              <a:t> Employee</a:t>
            </a:r>
            <a:r>
              <a:rPr lang="en-US" altLang="en-US" sz="2400" baseline="-25000" dirty="0" smtClean="0">
                <a:solidFill>
                  <a:schemeClr val="accent2"/>
                </a:solidFill>
                <a:latin typeface="Times New Roman" pitchFamily="18" charset="0"/>
                <a:sym typeface="Wingdings 3" pitchFamily="18" charset="2"/>
              </a:rPr>
              <a:t>2</a:t>
            </a:r>
            <a:endParaRPr lang="en-US" altLang="en-US" sz="2400" dirty="0" smtClean="0">
              <a:solidFill>
                <a:schemeClr val="accent2"/>
              </a:solidFill>
              <a:latin typeface="Times New Roman" pitchFamily="18" charset="0"/>
              <a:sym typeface="Symbol" pitchFamily="18" charset="2"/>
            </a:endParaRPr>
          </a:p>
        </p:txBody>
      </p:sp>
      <p:sp>
        <p:nvSpPr>
          <p:cNvPr id="14340" name="Rectangle 4"/>
          <p:cNvSpPr>
            <a:spLocks noChangeArrowheads="1"/>
          </p:cNvSpPr>
          <p:nvPr/>
        </p:nvSpPr>
        <p:spPr bwMode="auto">
          <a:xfrm>
            <a:off x="5994400" y="4591050"/>
            <a:ext cx="1274763" cy="992188"/>
          </a:xfrm>
          <a:prstGeom prst="rect">
            <a:avLst/>
          </a:prstGeom>
          <a:solidFill>
            <a:srgbClr val="A9F5C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0"/>
              </a:spcBef>
              <a:buFontTx/>
              <a:buNone/>
            </a:pPr>
            <a:endParaRPr lang="en-US" altLang="en-US" sz="1800" b="0">
              <a:latin typeface="Arial" panose="020B0604020202020204" pitchFamily="34" charset="0"/>
            </a:endParaRPr>
          </a:p>
        </p:txBody>
      </p:sp>
      <p:sp>
        <p:nvSpPr>
          <p:cNvPr id="14341" name="Rectangle 5"/>
          <p:cNvSpPr>
            <a:spLocks noChangeArrowheads="1"/>
          </p:cNvSpPr>
          <p:nvPr/>
        </p:nvSpPr>
        <p:spPr bwMode="auto">
          <a:xfrm>
            <a:off x="7785100" y="4343400"/>
            <a:ext cx="287338" cy="1387475"/>
          </a:xfrm>
          <a:prstGeom prst="rect">
            <a:avLst/>
          </a:prstGeom>
          <a:solidFill>
            <a:srgbClr val="F8ACA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0"/>
              </a:spcBef>
              <a:buFontTx/>
              <a:buNone/>
            </a:pPr>
            <a:endParaRPr lang="en-US" altLang="en-US" sz="1800" b="0">
              <a:latin typeface="Arial" panose="020B0604020202020204" pitchFamily="34" charset="0"/>
            </a:endParaRPr>
          </a:p>
        </p:txBody>
      </p:sp>
      <p:sp>
        <p:nvSpPr>
          <p:cNvPr id="14342" name="Rectangle 6"/>
          <p:cNvSpPr>
            <a:spLocks noChangeArrowheads="1"/>
          </p:cNvSpPr>
          <p:nvPr/>
        </p:nvSpPr>
        <p:spPr bwMode="auto">
          <a:xfrm>
            <a:off x="8255000" y="4343400"/>
            <a:ext cx="287338" cy="1387475"/>
          </a:xfrm>
          <a:prstGeom prst="rect">
            <a:avLst/>
          </a:prstGeom>
          <a:solidFill>
            <a:srgbClr val="F8ACA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0"/>
              </a:spcBef>
              <a:buFontTx/>
              <a:buNone/>
            </a:pPr>
            <a:endParaRPr lang="en-US" altLang="en-US" sz="1800" b="0">
              <a:latin typeface="Arial" panose="020B0604020202020204" pitchFamily="34" charset="0"/>
            </a:endParaRPr>
          </a:p>
        </p:txBody>
      </p:sp>
      <p:sp>
        <p:nvSpPr>
          <p:cNvPr id="14343" name="Rectangle 7"/>
          <p:cNvSpPr>
            <a:spLocks noChangeArrowheads="1"/>
          </p:cNvSpPr>
          <p:nvPr/>
        </p:nvSpPr>
        <p:spPr bwMode="auto">
          <a:xfrm>
            <a:off x="8704263" y="4343400"/>
            <a:ext cx="287337" cy="1387475"/>
          </a:xfrm>
          <a:prstGeom prst="rect">
            <a:avLst/>
          </a:prstGeom>
          <a:solidFill>
            <a:srgbClr val="F8ACA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0"/>
              </a:spcBef>
              <a:buFontTx/>
              <a:buNone/>
            </a:pPr>
            <a:endParaRPr lang="en-US" altLang="en-US" sz="1800" b="0">
              <a:latin typeface="Arial" panose="020B0604020202020204" pitchFamily="34" charset="0"/>
            </a:endParaRPr>
          </a:p>
        </p:txBody>
      </p:sp>
      <p:sp>
        <p:nvSpPr>
          <p:cNvPr id="14344" name="AutoShape 8"/>
          <p:cNvSpPr>
            <a:spLocks noChangeArrowheads="1"/>
          </p:cNvSpPr>
          <p:nvPr/>
        </p:nvSpPr>
        <p:spPr bwMode="auto">
          <a:xfrm>
            <a:off x="7383463" y="5005388"/>
            <a:ext cx="334962" cy="247650"/>
          </a:xfrm>
          <a:prstGeom prst="rightArrow">
            <a:avLst>
              <a:gd name="adj1" fmla="val 50000"/>
              <a:gd name="adj2" fmla="val 33814"/>
            </a:avLst>
          </a:prstGeom>
          <a:solidFill>
            <a:srgbClr val="F1ECAD"/>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eaLnBrk="0" hangingPunct="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0"/>
              </a:spcBef>
              <a:buFontTx/>
              <a:buNone/>
            </a:pPr>
            <a:endParaRPr lang="en-US" altLang="en-US" sz="1800" b="0">
              <a:latin typeface="Arial" panose="020B060402020202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145</TotalTime>
  <Words>1560</Words>
  <Application>Microsoft Office PowerPoint</Application>
  <PresentationFormat>On-screen Show (4:3)</PresentationFormat>
  <Paragraphs>343</Paragraphs>
  <Slides>31</Slides>
  <Notes>26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31</vt:i4>
      </vt:variant>
    </vt:vector>
  </HeadingPairs>
  <TitlesOfParts>
    <vt:vector size="45" baseType="lpstr">
      <vt:lpstr>Arial</vt:lpstr>
      <vt:lpstr>Arial Narrow</vt:lpstr>
      <vt:lpstr>Century Gothic</vt:lpstr>
      <vt:lpstr>CMMI10</vt:lpstr>
      <vt:lpstr>CMMI8</vt:lpstr>
      <vt:lpstr>CMR10</vt:lpstr>
      <vt:lpstr>CMR8</vt:lpstr>
      <vt:lpstr>CMSY10</vt:lpstr>
      <vt:lpstr>Garamond</vt:lpstr>
      <vt:lpstr>Symbol</vt:lpstr>
      <vt:lpstr>Times New Roman</vt:lpstr>
      <vt:lpstr>Trebuchet MS</vt:lpstr>
      <vt:lpstr>Wingdings 3</vt:lpstr>
      <vt:lpstr>Wisp</vt:lpstr>
      <vt:lpstr>Data fragmentation</vt:lpstr>
      <vt:lpstr>PowerPoint Presentation</vt:lpstr>
      <vt:lpstr>PowerPoint Presentation</vt:lpstr>
      <vt:lpstr>Data Fragmentation</vt:lpstr>
      <vt:lpstr>Rules of fragmentation</vt:lpstr>
      <vt:lpstr>PowerPoint Presentation</vt:lpstr>
      <vt:lpstr>Horizontal Fragmentation</vt:lpstr>
      <vt:lpstr>Derived Horizontal Fragmentation</vt:lpstr>
      <vt:lpstr>Vertical Fragmentation</vt:lpstr>
      <vt:lpstr>Mixed Fragmentation</vt:lpstr>
      <vt:lpstr>Mixed Fragmentation</vt:lpstr>
      <vt:lpstr>transparency</vt:lpstr>
      <vt:lpstr>Distribution Transparency: Example</vt:lpstr>
      <vt:lpstr>Level 1: Fragmentation Transparency</vt:lpstr>
      <vt:lpstr>Level 2: Location Transparency</vt:lpstr>
      <vt:lpstr>Level 3: Local Mapping Transparency</vt:lpstr>
      <vt:lpstr>Level 4: No Transparency</vt:lpstr>
      <vt:lpstr>Distribution Transparency for Updates</vt:lpstr>
      <vt:lpstr>An Update Application</vt:lpstr>
      <vt:lpstr>   Update – Level 1: Fragmentation Transparency</vt:lpstr>
      <vt:lpstr>Update – Level 2: Location Transparency</vt:lpstr>
      <vt:lpstr>Update – Level 3: Local Mapping Transparency</vt:lpstr>
      <vt:lpstr>Layers of transparency</vt:lpstr>
      <vt:lpstr>Some Aspects of top-down architecture</vt:lpstr>
      <vt:lpstr>Architectural Models for DDBMS</vt:lpstr>
      <vt:lpstr>Architectural Models for DDBMS</vt:lpstr>
      <vt:lpstr>DBMS Implementation Alternatives</vt:lpstr>
      <vt:lpstr>Dimensions: Autonomy</vt:lpstr>
      <vt:lpstr>Dimensions: Autonomy (contd.)</vt:lpstr>
      <vt:lpstr>Dimensions: Distribution</vt:lpstr>
      <vt:lpstr>Dimensions: Heterogeneity</vt:lpstr>
    </vt:vector>
  </TitlesOfParts>
  <Company>UoG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Fragmentation</dc:title>
  <dc:creator>dmcphee</dc:creator>
  <cp:lastModifiedBy>Alex Lohfink</cp:lastModifiedBy>
  <cp:revision>24</cp:revision>
  <dcterms:created xsi:type="dcterms:W3CDTF">2007-01-31T21:49:59Z</dcterms:created>
  <dcterms:modified xsi:type="dcterms:W3CDTF">2017-10-10T13:15:08Z</dcterms:modified>
</cp:coreProperties>
</file>