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2" r:id="rId4"/>
    <p:sldId id="263" r:id="rId5"/>
    <p:sldId id="270" r:id="rId6"/>
    <p:sldId id="273" r:id="rId7"/>
    <p:sldId id="277" r:id="rId8"/>
    <p:sldId id="281" r:id="rId9"/>
    <p:sldId id="283" r:id="rId10"/>
    <p:sldId id="286" r:id="rId11"/>
    <p:sldId id="288" r:id="rId12"/>
    <p:sldId id="287" r:id="rId13"/>
    <p:sldId id="289" r:id="rId14"/>
    <p:sldId id="284" r:id="rId15"/>
    <p:sldId id="278" r:id="rId16"/>
    <p:sldId id="279" r:id="rId17"/>
    <p:sldId id="280" r:id="rId18"/>
    <p:sldId id="285" r:id="rId1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66CC"/>
    <a:srgbClr val="800080"/>
    <a:srgbClr val="99FF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D9200-DA78-477B-830D-DCEB95D1CEF5}" type="datetimeFigureOut">
              <a:rPr lang="es-EC" smtClean="0"/>
              <a:t>27/3/2024</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EED34-6C24-4662-9264-03FB9BF97532}" type="slidenum">
              <a:rPr lang="es-EC" smtClean="0"/>
              <a:t>‹Nº›</a:t>
            </a:fld>
            <a:endParaRPr lang="es-EC"/>
          </a:p>
        </p:txBody>
      </p:sp>
    </p:spTree>
    <p:extLst>
      <p:ext uri="{BB962C8B-B14F-4D97-AF65-F5344CB8AC3E}">
        <p14:creationId xmlns:p14="http://schemas.microsoft.com/office/powerpoint/2010/main" val="419572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sym typeface="Wingdings" panose="05000000000000000000" pitchFamily="2" charset="2"/>
              </a:rPr>
              <a:t>mRNAmiRNA</a:t>
            </a:r>
            <a:endParaRPr lang="es-EC" dirty="0"/>
          </a:p>
        </p:txBody>
      </p:sp>
      <p:sp>
        <p:nvSpPr>
          <p:cNvPr id="4" name="Marcador de número de diapositiva 3"/>
          <p:cNvSpPr>
            <a:spLocks noGrp="1"/>
          </p:cNvSpPr>
          <p:nvPr>
            <p:ph type="sldNum" sz="quarter" idx="5"/>
          </p:nvPr>
        </p:nvSpPr>
        <p:spPr/>
        <p:txBody>
          <a:bodyPr/>
          <a:lstStyle/>
          <a:p>
            <a:fld id="{C4DEED34-6C24-4662-9264-03FB9BF97532}" type="slidenum">
              <a:rPr lang="es-EC" smtClean="0"/>
              <a:t>1</a:t>
            </a:fld>
            <a:endParaRPr lang="es-EC"/>
          </a:p>
        </p:txBody>
      </p:sp>
    </p:spTree>
    <p:extLst>
      <p:ext uri="{BB962C8B-B14F-4D97-AF65-F5344CB8AC3E}">
        <p14:creationId xmlns:p14="http://schemas.microsoft.com/office/powerpoint/2010/main" val="240301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5D6D1-E78B-1602-C36B-5B7B9BFF210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214814B-DB1B-6920-D14D-240CB55432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CEE835D-5DDD-3827-1A2A-683340717DA3}"/>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199F0625-2718-7555-C396-4A4002151D50}"/>
              </a:ext>
            </a:extLst>
          </p:cNvPr>
          <p:cNvSpPr>
            <a:spLocks noGrp="1"/>
          </p:cNvSpPr>
          <p:nvPr>
            <p:ph type="sldNum" sz="quarter" idx="5"/>
          </p:nvPr>
        </p:nvSpPr>
        <p:spPr/>
        <p:txBody>
          <a:bodyPr/>
          <a:lstStyle/>
          <a:p>
            <a:fld id="{C4DEED34-6C24-4662-9264-03FB9BF97532}" type="slidenum">
              <a:rPr lang="es-EC" smtClean="0"/>
              <a:t>12</a:t>
            </a:fld>
            <a:endParaRPr lang="es-EC"/>
          </a:p>
        </p:txBody>
      </p:sp>
    </p:spTree>
    <p:extLst>
      <p:ext uri="{BB962C8B-B14F-4D97-AF65-F5344CB8AC3E}">
        <p14:creationId xmlns:p14="http://schemas.microsoft.com/office/powerpoint/2010/main" val="3192980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B95AB-ADAF-8B53-C8F8-5AD4C6E61EF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B88ACC-2A98-F095-8500-5EB994F5AA8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17B9FB2-B6B6-44E4-8E08-796A7ACF3840}"/>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531F2395-4DE2-A015-E0C9-6CC7283F32A3}"/>
              </a:ext>
            </a:extLst>
          </p:cNvPr>
          <p:cNvSpPr>
            <a:spLocks noGrp="1"/>
          </p:cNvSpPr>
          <p:nvPr>
            <p:ph type="sldNum" sz="quarter" idx="5"/>
          </p:nvPr>
        </p:nvSpPr>
        <p:spPr/>
        <p:txBody>
          <a:bodyPr/>
          <a:lstStyle/>
          <a:p>
            <a:fld id="{C4DEED34-6C24-4662-9264-03FB9BF97532}" type="slidenum">
              <a:rPr lang="es-EC" smtClean="0"/>
              <a:t>13</a:t>
            </a:fld>
            <a:endParaRPr lang="es-EC"/>
          </a:p>
        </p:txBody>
      </p:sp>
    </p:spTree>
    <p:extLst>
      <p:ext uri="{BB962C8B-B14F-4D97-AF65-F5344CB8AC3E}">
        <p14:creationId xmlns:p14="http://schemas.microsoft.com/office/powerpoint/2010/main" val="239401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F9E8F-B737-739F-B4EB-2B833EF8BD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2595D94-893E-BA57-E788-1EAD832A884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DE7260E-2585-7024-2C11-174F29222DCE}"/>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A0ECAEF2-D253-5EA3-1770-F1E529027655}"/>
              </a:ext>
            </a:extLst>
          </p:cNvPr>
          <p:cNvSpPr>
            <a:spLocks noGrp="1"/>
          </p:cNvSpPr>
          <p:nvPr>
            <p:ph type="sldNum" sz="quarter" idx="5"/>
          </p:nvPr>
        </p:nvSpPr>
        <p:spPr/>
        <p:txBody>
          <a:bodyPr/>
          <a:lstStyle/>
          <a:p>
            <a:fld id="{C4DEED34-6C24-4662-9264-03FB9BF97532}" type="slidenum">
              <a:rPr lang="es-EC" smtClean="0"/>
              <a:t>14</a:t>
            </a:fld>
            <a:endParaRPr lang="es-EC"/>
          </a:p>
        </p:txBody>
      </p:sp>
    </p:spTree>
    <p:extLst>
      <p:ext uri="{BB962C8B-B14F-4D97-AF65-F5344CB8AC3E}">
        <p14:creationId xmlns:p14="http://schemas.microsoft.com/office/powerpoint/2010/main" val="185048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94F3-D3CE-442A-399B-4A7CB900DBB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79E9642-5C9E-5675-E53F-4FC0E82DEFD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D22CC62-E56F-43C2-E884-87019BDF58B8}"/>
              </a:ext>
            </a:extLst>
          </p:cNvPr>
          <p:cNvSpPr>
            <a:spLocks noGrp="1"/>
          </p:cNvSpPr>
          <p:nvPr>
            <p:ph type="body" idx="1"/>
          </p:nvPr>
        </p:nvSpPr>
        <p:spPr/>
        <p:txBody>
          <a:bodyPr/>
          <a:lstStyle/>
          <a:p>
            <a:pPr algn="l"/>
            <a:r>
              <a:rPr lang="es-ES" sz="1800" b="0" i="0" u="none" strike="noStrike" baseline="0" dirty="0">
                <a:latin typeface="NotoSans-Regular"/>
              </a:rPr>
              <a:t>Se han realizado estudios para inhibir la función de miR-33 mediante el uso de oligonucleótidos </a:t>
            </a:r>
            <a:r>
              <a:rPr lang="es-ES" sz="1800" b="0" i="0" u="none" strike="noStrike" baseline="0" dirty="0" err="1">
                <a:latin typeface="NotoSans-Regular"/>
              </a:rPr>
              <a:t>antisentido</a:t>
            </a:r>
            <a:r>
              <a:rPr lang="es-ES" sz="1800" b="0" i="0" u="none" strike="noStrike" baseline="0" dirty="0">
                <a:latin typeface="NotoSans-Regular"/>
              </a:rPr>
              <a:t> (ASO); con esto se logró la supresión del efecto de los </a:t>
            </a:r>
            <a:r>
              <a:rPr lang="es-ES" sz="1800" b="0" i="0" u="none" strike="noStrike" baseline="0" dirty="0" err="1">
                <a:latin typeface="NotoSans-Regular"/>
              </a:rPr>
              <a:t>miRNA</a:t>
            </a:r>
            <a:r>
              <a:rPr lang="es-ES" sz="1800" b="0" i="0" u="none" strike="noStrike" baseline="0" dirty="0">
                <a:latin typeface="NotoSans-Regular"/>
              </a:rPr>
              <a:t> y, por tanto, hubo una mayor expresión del transportador ABCA1, se observó un aumento del HDL y una disminución de los niveles de colesterol plasmático total, revirtiendo los efectos de la aterosclerosis en el modelo murino utilizado.</a:t>
            </a:r>
          </a:p>
          <a:p>
            <a:pPr algn="l"/>
            <a:r>
              <a:rPr lang="es-ES" sz="1800" b="0" i="0" u="none" strike="noStrike" baseline="0" dirty="0">
                <a:latin typeface="NotoSans-Regular"/>
              </a:rPr>
              <a:t>Sin embargo, la falta de especificidad de dicha inhibición y, por tanto, la presencia de efectos adversos debido a las dosis altas y la administración continua requerida, no la convierte en una estrategia terapéutica segura </a:t>
            </a:r>
          </a:p>
          <a:p>
            <a:pPr algn="l"/>
            <a:r>
              <a:rPr lang="es-EC" sz="1800" b="0" i="0" u="none" strike="noStrike" baseline="0" dirty="0">
                <a:latin typeface="NotoSans-Regular"/>
              </a:rPr>
              <a:t>Para </a:t>
            </a:r>
            <a:r>
              <a:rPr lang="es-ES" sz="1800" b="0" i="0" u="none" strike="noStrike" baseline="0" dirty="0">
                <a:latin typeface="NotoSans-Regular"/>
              </a:rPr>
              <a:t>superar el problema de las administraciones múltiples de oligonucleótidos </a:t>
            </a:r>
            <a:r>
              <a:rPr lang="es-ES" sz="1800" b="0" i="0" u="none" strike="noStrike" baseline="0" dirty="0" err="1">
                <a:latin typeface="NotoSans-Regular"/>
              </a:rPr>
              <a:t>antisentido</a:t>
            </a:r>
            <a:r>
              <a:rPr lang="es-ES" sz="1800" b="0" i="0" u="none" strike="noStrike" baseline="0" dirty="0">
                <a:latin typeface="NotoSans-Regular"/>
              </a:rPr>
              <a:t>, se desarrollaron 'esponjas de </a:t>
            </a:r>
            <a:r>
              <a:rPr lang="es-ES" sz="1800" b="0" i="0" u="none" strike="noStrike" baseline="0" dirty="0" err="1">
                <a:latin typeface="NotoSans-Regular"/>
              </a:rPr>
              <a:t>miARN</a:t>
            </a:r>
            <a:r>
              <a:rPr lang="es-ES" sz="1800" b="0" i="0" u="none" strike="noStrike" baseline="0" dirty="0">
                <a:latin typeface="NotoSans-Regular"/>
              </a:rPr>
              <a:t>' como otra forma de inhibir la actividad de </a:t>
            </a:r>
            <a:r>
              <a:rPr lang="es-ES" sz="1800" b="0" i="0" u="none" strike="noStrike" baseline="0" dirty="0" err="1">
                <a:latin typeface="NotoSans-Regular"/>
              </a:rPr>
              <a:t>miARN</a:t>
            </a:r>
            <a:r>
              <a:rPr lang="es-ES" sz="1800" b="0" i="0" u="none" strike="noStrike" baseline="0" dirty="0">
                <a:latin typeface="NotoSans-Regular"/>
              </a:rPr>
              <a:t> en la que generalmente se usan plásmidos, que expresan un alto número de copias del transcrito </a:t>
            </a:r>
            <a:r>
              <a:rPr lang="es-ES" sz="1800" b="0" i="0" u="none" strike="noStrike" baseline="0" dirty="0" err="1">
                <a:latin typeface="NotoSans-Regular"/>
              </a:rPr>
              <a:t>anti-miARN</a:t>
            </a:r>
            <a:r>
              <a:rPr lang="es-ES" sz="1800" b="0" i="0" u="none" strike="noStrike" baseline="0" dirty="0">
                <a:latin typeface="NotoSans-Regular"/>
              </a:rPr>
              <a:t> y son menos vulnerables a </a:t>
            </a:r>
            <a:r>
              <a:rPr lang="es-EC" sz="1800" b="0" i="0" u="none" strike="noStrike" baseline="0" dirty="0">
                <a:latin typeface="NotoSans-Regular"/>
              </a:rPr>
              <a:t>las nucleasas.</a:t>
            </a:r>
          </a:p>
          <a:p>
            <a:pPr algn="l"/>
            <a:r>
              <a:rPr lang="es-ES" sz="1800" b="0" i="0" u="none" strike="noStrike" baseline="0" dirty="0">
                <a:latin typeface="NotoSans-Regular"/>
              </a:rPr>
              <a:t>Las esponjas de </a:t>
            </a:r>
            <a:r>
              <a:rPr lang="es-ES" sz="1800" b="0" i="0" u="none" strike="noStrike" baseline="0" dirty="0" err="1">
                <a:latin typeface="NotoSans-Regular"/>
              </a:rPr>
              <a:t>miARN</a:t>
            </a:r>
            <a:r>
              <a:rPr lang="es-ES" sz="1800" b="0" i="0" u="none" strike="noStrike" baseline="0" dirty="0">
                <a:latin typeface="NotoSans-Regular"/>
              </a:rPr>
              <a:t> contienen múltiples sitios de unión de </a:t>
            </a:r>
            <a:r>
              <a:rPr lang="es-ES" sz="1800" b="0" i="0" u="none" strike="noStrike" baseline="0" dirty="0" err="1">
                <a:latin typeface="NotoSans-Regular"/>
              </a:rPr>
              <a:t>miARN</a:t>
            </a:r>
            <a:r>
              <a:rPr lang="es-ES" sz="1800" b="0" i="0" u="none" strike="noStrike" baseline="0" dirty="0">
                <a:latin typeface="NotoSans-Regular"/>
              </a:rPr>
              <a:t>, que actúan como inhibidores competitivos de los sitios de unión de </a:t>
            </a:r>
            <a:r>
              <a:rPr lang="es-ES" sz="1800" b="0" i="0" u="none" strike="noStrike" baseline="0" dirty="0" err="1">
                <a:latin typeface="NotoSans-Regular"/>
              </a:rPr>
              <a:t>miARN</a:t>
            </a:r>
            <a:r>
              <a:rPr lang="es-ES" sz="1800" b="0" i="0" u="none" strike="noStrike" baseline="0" dirty="0">
                <a:latin typeface="NotoSans-Regular"/>
              </a:rPr>
              <a:t>;</a:t>
            </a:r>
          </a:p>
          <a:p>
            <a:pPr algn="l"/>
            <a:r>
              <a:rPr lang="es-ES" sz="1800" b="0" i="0" u="none" strike="noStrike" baseline="0" dirty="0">
                <a:latin typeface="NotoSans-Regular"/>
              </a:rPr>
              <a:t>La secuencia de esponja antimiR-33 diseñada contiene dos sitios de unión perfectos para miR-33a, separados por una secuencia espaciadora corta de 4 </a:t>
            </a:r>
            <a:r>
              <a:rPr lang="es-ES" sz="1800" b="0" i="0" u="none" strike="noStrike" baseline="0" dirty="0" err="1">
                <a:latin typeface="NotoSans-Regular"/>
              </a:rPr>
              <a:t>nt</a:t>
            </a:r>
            <a:r>
              <a:rPr lang="es-ES" sz="1800" b="0" i="0" u="none" strike="noStrike" baseline="0" dirty="0">
                <a:latin typeface="NotoSans-Regular"/>
              </a:rPr>
              <a:t>. Los sitios de las enzimas de restricción en 5′y 3′ Los extremos del dúplex de oligonucleótidos funcionan para dar direccionalidad a la clonación.</a:t>
            </a:r>
            <a:endParaRPr lang="es-EC" dirty="0"/>
          </a:p>
        </p:txBody>
      </p:sp>
      <p:sp>
        <p:nvSpPr>
          <p:cNvPr id="4" name="Marcador de número de diapositiva 3">
            <a:extLst>
              <a:ext uri="{FF2B5EF4-FFF2-40B4-BE49-F238E27FC236}">
                <a16:creationId xmlns:a16="http://schemas.microsoft.com/office/drawing/2014/main" id="{CE748087-AB7D-A986-9471-35C5CC13236E}"/>
              </a:ext>
            </a:extLst>
          </p:cNvPr>
          <p:cNvSpPr>
            <a:spLocks noGrp="1"/>
          </p:cNvSpPr>
          <p:nvPr>
            <p:ph type="sldNum" sz="quarter" idx="5"/>
          </p:nvPr>
        </p:nvSpPr>
        <p:spPr/>
        <p:txBody>
          <a:bodyPr/>
          <a:lstStyle/>
          <a:p>
            <a:fld id="{C4DEED34-6C24-4662-9264-03FB9BF97532}" type="slidenum">
              <a:rPr lang="es-EC" smtClean="0"/>
              <a:t>15</a:t>
            </a:fld>
            <a:endParaRPr lang="es-EC"/>
          </a:p>
        </p:txBody>
      </p:sp>
    </p:spTree>
    <p:extLst>
      <p:ext uri="{BB962C8B-B14F-4D97-AF65-F5344CB8AC3E}">
        <p14:creationId xmlns:p14="http://schemas.microsoft.com/office/powerpoint/2010/main" val="699926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0B696-F8DF-3DE6-7C09-2AC72BE56B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00D9F55-4A1B-B3F4-127D-E1AC50E1221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465A4A9-63E5-1719-D9D9-A820743B329A}"/>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F4E4242D-5E76-9DA3-D36B-67C6006BF0A2}"/>
              </a:ext>
            </a:extLst>
          </p:cNvPr>
          <p:cNvSpPr>
            <a:spLocks noGrp="1"/>
          </p:cNvSpPr>
          <p:nvPr>
            <p:ph type="sldNum" sz="quarter" idx="5"/>
          </p:nvPr>
        </p:nvSpPr>
        <p:spPr/>
        <p:txBody>
          <a:bodyPr/>
          <a:lstStyle/>
          <a:p>
            <a:fld id="{C4DEED34-6C24-4662-9264-03FB9BF97532}" type="slidenum">
              <a:rPr lang="es-EC" smtClean="0"/>
              <a:t>16</a:t>
            </a:fld>
            <a:endParaRPr lang="es-EC"/>
          </a:p>
        </p:txBody>
      </p:sp>
    </p:spTree>
    <p:extLst>
      <p:ext uri="{BB962C8B-B14F-4D97-AF65-F5344CB8AC3E}">
        <p14:creationId xmlns:p14="http://schemas.microsoft.com/office/powerpoint/2010/main" val="2687070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A4FE4-7D6C-3FCC-AE4F-9CADC32A5E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6C4647-3B93-2F04-A66A-D720A8E543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AA544EE-FEF0-C2F6-CF62-089D8FD05FEF}"/>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AF79AB02-0543-8A60-0BEA-7C1A4DDBC58B}"/>
              </a:ext>
            </a:extLst>
          </p:cNvPr>
          <p:cNvSpPr>
            <a:spLocks noGrp="1"/>
          </p:cNvSpPr>
          <p:nvPr>
            <p:ph type="sldNum" sz="quarter" idx="5"/>
          </p:nvPr>
        </p:nvSpPr>
        <p:spPr/>
        <p:txBody>
          <a:bodyPr/>
          <a:lstStyle/>
          <a:p>
            <a:fld id="{C4DEED34-6C24-4662-9264-03FB9BF97532}" type="slidenum">
              <a:rPr lang="es-EC" smtClean="0"/>
              <a:t>17</a:t>
            </a:fld>
            <a:endParaRPr lang="es-EC"/>
          </a:p>
        </p:txBody>
      </p:sp>
    </p:spTree>
    <p:extLst>
      <p:ext uri="{BB962C8B-B14F-4D97-AF65-F5344CB8AC3E}">
        <p14:creationId xmlns:p14="http://schemas.microsoft.com/office/powerpoint/2010/main" val="884685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C4DEED34-6C24-4662-9264-03FB9BF97532}" type="slidenum">
              <a:rPr lang="es-EC" smtClean="0"/>
              <a:t>18</a:t>
            </a:fld>
            <a:endParaRPr lang="es-EC"/>
          </a:p>
        </p:txBody>
      </p:sp>
    </p:spTree>
    <p:extLst>
      <p:ext uri="{BB962C8B-B14F-4D97-AF65-F5344CB8AC3E}">
        <p14:creationId xmlns:p14="http://schemas.microsoft.com/office/powerpoint/2010/main" val="109586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NotoSans-Regular"/>
              </a:rPr>
              <a:t>Los CPP se utilizan para dirigir nanopartículas cargadas con ácidos nucleicos a órganos y células específicos.</a:t>
            </a:r>
          </a:p>
          <a:p>
            <a:pPr algn="l"/>
            <a:r>
              <a:rPr lang="es-ES" sz="1800" b="0" i="0" u="none" strike="noStrike" baseline="0" dirty="0">
                <a:latin typeface="NotoSans-Regular"/>
              </a:rPr>
              <a:t>En estudios, el ARNm formó complejos con poli (L-Lys) (PLL) corto (3,4 </a:t>
            </a:r>
            <a:r>
              <a:rPr lang="es-ES" sz="1800" b="0" i="0" u="none" strike="noStrike" baseline="0" dirty="0" err="1">
                <a:latin typeface="NotoSans-Regular"/>
              </a:rPr>
              <a:t>kDa</a:t>
            </a:r>
            <a:r>
              <a:rPr lang="es-ES" sz="1800" b="0" i="0" u="none" strike="noStrike" baseline="0" dirty="0">
                <a:latin typeface="NotoSans-Regular"/>
              </a:rPr>
              <a:t>) y PLL largo (54 </a:t>
            </a:r>
            <a:r>
              <a:rPr lang="es-ES" sz="1800" b="0" i="0" u="none" strike="noStrike" baseline="0" dirty="0" err="1">
                <a:latin typeface="NotoSans-Regular"/>
              </a:rPr>
              <a:t>kDa</a:t>
            </a:r>
            <a:r>
              <a:rPr lang="es-ES" sz="1800" b="0" i="0" u="none" strike="noStrike" baseline="0" dirty="0">
                <a:latin typeface="NotoSans-Regular"/>
              </a:rPr>
              <a:t>). Si bien la fuerte asociación con ARNm en el citoplasma inhibió la traducción de ARNm, la formación de complejos con PLL cortos facilitó la liberación suave de ARNm en el citoplasma, destacando su utilidad potencial en la entrega de ARNm. Sin embargo, la PLL corta carece de la capacidad de escape </a:t>
            </a:r>
            <a:r>
              <a:rPr lang="es-ES" sz="1800" b="0" i="0" u="none" strike="noStrike" baseline="0" dirty="0" err="1">
                <a:latin typeface="NotoSans-Regular"/>
              </a:rPr>
              <a:t>endosómico</a:t>
            </a:r>
            <a:endParaRPr lang="es-ES" sz="1800" b="0" i="0" u="none" strike="noStrike" baseline="0" dirty="0">
              <a:latin typeface="NotoSans-Regular"/>
            </a:endParaRPr>
          </a:p>
          <a:p>
            <a:pPr algn="l"/>
            <a:endParaRPr lang="es-ES" sz="1800" b="0" i="0" u="none" strike="noStrike" baseline="0" dirty="0">
              <a:latin typeface="NotoSans-Regular"/>
            </a:endParaRPr>
          </a:p>
          <a:p>
            <a:pPr algn="l"/>
            <a:r>
              <a:rPr lang="es-EC" b="0" i="0" dirty="0">
                <a:solidFill>
                  <a:srgbClr val="222222"/>
                </a:solidFill>
                <a:effectLst/>
                <a:latin typeface="Arial" panose="020B0604020202020204" pitchFamily="34" charset="0"/>
              </a:rPr>
              <a:t> </a:t>
            </a:r>
            <a:r>
              <a:rPr lang="es-EC" b="0" i="0" dirty="0" err="1">
                <a:solidFill>
                  <a:srgbClr val="222222"/>
                </a:solidFill>
                <a:effectLst/>
                <a:latin typeface="Arial" panose="020B0604020202020204" pitchFamily="34" charset="0"/>
              </a:rPr>
              <a:t>lipid</a:t>
            </a:r>
            <a:r>
              <a:rPr lang="es-EC" b="0" i="0" dirty="0">
                <a:solidFill>
                  <a:srgbClr val="222222"/>
                </a:solidFill>
                <a:effectLst/>
                <a:latin typeface="Arial" panose="020B0604020202020204" pitchFamily="34" charset="0"/>
              </a:rPr>
              <a:t> </a:t>
            </a:r>
            <a:r>
              <a:rPr lang="es-EC" b="0" i="0" dirty="0" err="1">
                <a:solidFill>
                  <a:srgbClr val="222222"/>
                </a:solidFill>
                <a:effectLst/>
                <a:latin typeface="Arial" panose="020B0604020202020204" pitchFamily="34" charset="0"/>
              </a:rPr>
              <a:t>nanoparticle</a:t>
            </a:r>
            <a:r>
              <a:rPr lang="es-EC" b="0" i="0" dirty="0">
                <a:solidFill>
                  <a:srgbClr val="222222"/>
                </a:solidFill>
                <a:effectLst/>
                <a:latin typeface="Arial" panose="020B0604020202020204" pitchFamily="34" charset="0"/>
              </a:rPr>
              <a:t> (LNP)</a:t>
            </a:r>
            <a:endParaRPr lang="es-ES" sz="1800" b="0" i="0" u="none" strike="noStrike" baseline="0" dirty="0">
              <a:solidFill>
                <a:srgbClr val="222222"/>
              </a:solidFill>
              <a:effectLst/>
              <a:latin typeface="NotoSans-Regular"/>
            </a:endParaRPr>
          </a:p>
          <a:p>
            <a:pPr algn="l"/>
            <a:r>
              <a:rPr lang="en-US" b="0" i="0" dirty="0">
                <a:solidFill>
                  <a:srgbClr val="222222"/>
                </a:solidFill>
                <a:effectLst/>
                <a:latin typeface="Arial" panose="020B0604020202020204" pitchFamily="34" charset="0"/>
              </a:rPr>
              <a:t>poly(lactic acid) (PLA) nanoparticles </a:t>
            </a:r>
            <a:endParaRPr lang="es-EC" dirty="0"/>
          </a:p>
        </p:txBody>
      </p:sp>
      <p:sp>
        <p:nvSpPr>
          <p:cNvPr id="4" name="Marcador de número de diapositiva 3"/>
          <p:cNvSpPr>
            <a:spLocks noGrp="1"/>
          </p:cNvSpPr>
          <p:nvPr>
            <p:ph type="sldNum" sz="quarter" idx="5"/>
          </p:nvPr>
        </p:nvSpPr>
        <p:spPr/>
        <p:txBody>
          <a:bodyPr/>
          <a:lstStyle/>
          <a:p>
            <a:fld id="{C4DEED34-6C24-4662-9264-03FB9BF97532}" type="slidenum">
              <a:rPr lang="es-EC" smtClean="0"/>
              <a:t>2</a:t>
            </a:fld>
            <a:endParaRPr lang="es-EC"/>
          </a:p>
        </p:txBody>
      </p:sp>
    </p:spTree>
    <p:extLst>
      <p:ext uri="{BB962C8B-B14F-4D97-AF65-F5344CB8AC3E}">
        <p14:creationId xmlns:p14="http://schemas.microsoft.com/office/powerpoint/2010/main" val="98101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NotoSans-Regular"/>
              </a:rPr>
              <a:t>Una de las formas de superar las limitaciones de una absorción celular deficiente es mediante la conjugación (un enlace covalente) de un oligonucleótido o su análogo con un resto que </a:t>
            </a:r>
            <a:r>
              <a:rPr lang="es-EC" sz="1800" b="0" i="0" u="none" strike="noStrike" baseline="0" dirty="0">
                <a:latin typeface="NotoSans-Regular"/>
              </a:rPr>
              <a:t>promueva la penetración celular. Los </a:t>
            </a:r>
            <a:r>
              <a:rPr lang="es-EC" sz="1800" b="0" i="0" u="none" strike="noStrike" baseline="0" dirty="0" err="1">
                <a:latin typeface="NotoSans-Regular"/>
              </a:rPr>
              <a:t>CPPs</a:t>
            </a:r>
            <a:r>
              <a:rPr lang="es-EC" sz="1800" b="0" i="0" u="none" strike="noStrike" baseline="0" dirty="0">
                <a:latin typeface="NotoSans-Regular"/>
              </a:rPr>
              <a:t> </a:t>
            </a:r>
            <a:r>
              <a:rPr lang="es-ES" sz="1800" b="0" i="0" u="none" strike="noStrike" baseline="0" dirty="0">
                <a:solidFill>
                  <a:srgbClr val="000000"/>
                </a:solidFill>
                <a:latin typeface="NotoSans-Regular"/>
              </a:rPr>
              <a:t>Debido a su capacidad para penetrar en las células y mediar en la liberación de moléculas de carga como los péptidos que no penetran en las células, proteínas, nanopartículas, puntos cuánticos y ácidos nucleicos. </a:t>
            </a:r>
            <a:r>
              <a:rPr lang="es-EC" sz="1800" b="0" i="0" u="none" strike="noStrike" baseline="0" dirty="0">
                <a:solidFill>
                  <a:srgbClr val="000000"/>
                </a:solidFill>
                <a:latin typeface="NotoSans-Regular"/>
              </a:rPr>
              <a:t>El </a:t>
            </a:r>
            <a:r>
              <a:rPr lang="es-EC" sz="1800" b="0" i="0" u="none" strike="noStrike" baseline="0" dirty="0">
                <a:latin typeface="NotoSans-Regular"/>
              </a:rPr>
              <a:t>CPP podría </a:t>
            </a:r>
            <a:r>
              <a:rPr lang="es-ES" sz="1800" b="0" i="0" u="none" strike="noStrike" baseline="0" dirty="0">
                <a:latin typeface="NotoSans-Regular"/>
              </a:rPr>
              <a:t>emplearse como un aditivo … </a:t>
            </a:r>
          </a:p>
          <a:p>
            <a:pPr algn="l"/>
            <a:endParaRPr lang="es-ES" sz="1800" b="0" i="0" u="none" strike="noStrike" baseline="0" dirty="0">
              <a:latin typeface="NotoSans-Regular"/>
            </a:endParaRPr>
          </a:p>
          <a:p>
            <a:pPr algn="l"/>
            <a:r>
              <a:rPr lang="es-EC" sz="1800" b="0" i="0" u="none" strike="noStrike" baseline="0" dirty="0">
                <a:solidFill>
                  <a:srgbClr val="000000"/>
                </a:solidFill>
                <a:latin typeface="NotoSans-Regular"/>
              </a:rPr>
              <a:t>El enfoque covalente es especialmente útil para análogos de nucleótidos </a:t>
            </a:r>
            <a:r>
              <a:rPr lang="es-ES" sz="1800" b="0" i="0" u="none" strike="noStrike" baseline="0" dirty="0">
                <a:solidFill>
                  <a:srgbClr val="000000"/>
                </a:solidFill>
                <a:latin typeface="NotoSans-Regular"/>
              </a:rPr>
              <a:t>con carga neutra y CPP no catiónicos. En la mayoría de los casos, los ácidos nucleicos están cargados </a:t>
            </a:r>
            <a:r>
              <a:rPr lang="es-ES" sz="1800" b="0" i="0" u="none" strike="noStrike" baseline="0" dirty="0" err="1">
                <a:solidFill>
                  <a:srgbClr val="000000"/>
                </a:solidFill>
                <a:latin typeface="NotoSans-Regular"/>
              </a:rPr>
              <a:t>aniónicamente</a:t>
            </a:r>
            <a:r>
              <a:rPr lang="es-ES" sz="1800" b="0" i="0" u="none" strike="noStrike" baseline="0" dirty="0">
                <a:solidFill>
                  <a:srgbClr val="000000"/>
                </a:solidFill>
                <a:latin typeface="NotoSans-Regular"/>
              </a:rPr>
              <a:t> y forman complejos espontáneamente con CPP catiónicos a través de interacciones electrostáticas tras la mezcla física. </a:t>
            </a:r>
          </a:p>
          <a:p>
            <a:pPr algn="l"/>
            <a:r>
              <a:rPr lang="es-ES" sz="1800" b="0" i="0" u="none" strike="noStrike" baseline="0" dirty="0">
                <a:solidFill>
                  <a:srgbClr val="000000"/>
                </a:solidFill>
                <a:latin typeface="NotoSans-Regular"/>
              </a:rPr>
              <a:t>Este enfoque no covalente proporciona un método simple y sólido para la conjugación de CPP y ácidos nucleicos y, por tanto, se emplea principalmente en la </a:t>
            </a:r>
            <a:r>
              <a:rPr lang="es-EC" sz="1800" b="0" i="0" u="none" strike="noStrike" baseline="0" dirty="0">
                <a:solidFill>
                  <a:srgbClr val="000000"/>
                </a:solidFill>
                <a:latin typeface="NotoSans-Regular"/>
              </a:rPr>
              <a:t>administración de ácidos nucleicos.</a:t>
            </a:r>
          </a:p>
          <a:p>
            <a:pPr algn="l"/>
            <a:endParaRPr lang="es-EC" sz="1800" b="0" i="0" u="none" strike="noStrike" baseline="0" dirty="0">
              <a:solidFill>
                <a:srgbClr val="000000"/>
              </a:solidFill>
              <a:latin typeface="NotoSans-Regular"/>
            </a:endParaRPr>
          </a:p>
          <a:p>
            <a:pPr algn="l"/>
            <a:r>
              <a:rPr lang="es-EC" sz="1800" b="0" i="0" u="none" strike="noStrike" baseline="0" dirty="0">
                <a:solidFill>
                  <a:srgbClr val="000000"/>
                </a:solidFill>
                <a:latin typeface="NotoSans-Regular"/>
              </a:rPr>
              <a:t>Conectar FDA ---CON DUCHENNE </a:t>
            </a:r>
            <a:endParaRPr lang="es-EC" dirty="0"/>
          </a:p>
        </p:txBody>
      </p:sp>
      <p:sp>
        <p:nvSpPr>
          <p:cNvPr id="4" name="Marcador de número de diapositiva 3"/>
          <p:cNvSpPr>
            <a:spLocks noGrp="1"/>
          </p:cNvSpPr>
          <p:nvPr>
            <p:ph type="sldNum" sz="quarter" idx="5"/>
          </p:nvPr>
        </p:nvSpPr>
        <p:spPr/>
        <p:txBody>
          <a:bodyPr/>
          <a:lstStyle/>
          <a:p>
            <a:fld id="{C4DEED34-6C24-4662-9264-03FB9BF97532}" type="slidenum">
              <a:rPr lang="es-EC" smtClean="0"/>
              <a:t>4</a:t>
            </a:fld>
            <a:endParaRPr lang="es-EC"/>
          </a:p>
        </p:txBody>
      </p:sp>
    </p:spTree>
    <p:extLst>
      <p:ext uri="{BB962C8B-B14F-4D97-AF65-F5344CB8AC3E}">
        <p14:creationId xmlns:p14="http://schemas.microsoft.com/office/powerpoint/2010/main" val="417504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C" sz="1800" b="0" i="0" u="none" strike="noStrike" baseline="0" dirty="0">
                <a:solidFill>
                  <a:srgbClr val="000000"/>
                </a:solidFill>
                <a:latin typeface="NotoSans-Regular"/>
              </a:rPr>
              <a:t>ARN: </a:t>
            </a:r>
            <a:r>
              <a:rPr lang="es-ES" sz="1800" b="0" i="0" u="none" strike="noStrike" baseline="0" dirty="0">
                <a:solidFill>
                  <a:srgbClr val="000000"/>
                </a:solidFill>
                <a:latin typeface="NotoSans-Regular"/>
              </a:rPr>
              <a:t>pre-ARNm, ARNm y ARN no codificantes, como los </a:t>
            </a:r>
            <a:r>
              <a:rPr lang="es-ES" sz="1800" b="0" i="0" u="none" strike="noStrike" baseline="0" dirty="0" err="1">
                <a:solidFill>
                  <a:srgbClr val="000000"/>
                </a:solidFill>
                <a:latin typeface="NotoSans-Regular"/>
              </a:rPr>
              <a:t>microARN</a:t>
            </a:r>
            <a:r>
              <a:rPr lang="es-ES" sz="1800" b="0" i="0" u="none" strike="noStrike" baseline="0" dirty="0">
                <a:solidFill>
                  <a:srgbClr val="000000"/>
                </a:solidFill>
                <a:latin typeface="NotoSans-Regular"/>
              </a:rPr>
              <a:t> así como ARN virales o </a:t>
            </a:r>
            <a:r>
              <a:rPr lang="es-EC" sz="1800" b="0" i="0" u="none" strike="noStrike" baseline="0" dirty="0">
                <a:solidFill>
                  <a:srgbClr val="000000"/>
                </a:solidFill>
                <a:latin typeface="NotoSans-Regular"/>
              </a:rPr>
              <a:t>microbianos</a:t>
            </a:r>
          </a:p>
          <a:p>
            <a:pPr algn="l"/>
            <a:r>
              <a:rPr lang="es-EC" sz="1800" b="0" i="0" u="none" strike="noStrike" baseline="0" dirty="0">
                <a:solidFill>
                  <a:srgbClr val="000000"/>
                </a:solidFill>
                <a:latin typeface="NotoSans-Regular"/>
              </a:rPr>
              <a:t>Oligonucleótidos terapéuticos, tales como oligonucleótidos </a:t>
            </a:r>
            <a:r>
              <a:rPr lang="es-EC" sz="1800" b="0" i="0" u="none" strike="noStrike" baseline="0" dirty="0" err="1">
                <a:solidFill>
                  <a:srgbClr val="000000"/>
                </a:solidFill>
                <a:latin typeface="NotoSans-Regular"/>
              </a:rPr>
              <a:t>antisentido</a:t>
            </a:r>
            <a:r>
              <a:rPr lang="es-EC" sz="1800" b="0" i="0" u="none" strike="noStrike" baseline="0" dirty="0">
                <a:solidFill>
                  <a:srgbClr val="000000"/>
                </a:solidFill>
                <a:latin typeface="NotoSans-Regular"/>
              </a:rPr>
              <a:t>, </a:t>
            </a:r>
            <a:r>
              <a:rPr lang="es-ES" sz="1800" b="0" i="0" u="none" strike="noStrike" baseline="0" dirty="0">
                <a:solidFill>
                  <a:srgbClr val="000000"/>
                </a:solidFill>
                <a:latin typeface="NotoSans-Regular"/>
              </a:rPr>
              <a:t>pequeños ARN de interferencia (</a:t>
            </a:r>
            <a:r>
              <a:rPr lang="es-ES" sz="1800" b="0" i="0" u="none" strike="noStrike" baseline="0" dirty="0" err="1">
                <a:solidFill>
                  <a:srgbClr val="000000"/>
                </a:solidFill>
                <a:latin typeface="NotoSans-Regular"/>
              </a:rPr>
              <a:t>siARN</a:t>
            </a:r>
            <a:r>
              <a:rPr lang="es-ES" sz="1800" b="0" i="0" u="none" strike="noStrike" baseline="0" dirty="0">
                <a:solidFill>
                  <a:srgbClr val="000000"/>
                </a:solidFill>
                <a:latin typeface="NotoSans-Regular"/>
              </a:rPr>
              <a:t>), antagonistas (</a:t>
            </a:r>
            <a:r>
              <a:rPr lang="es-ES" sz="1800" b="0" i="0" u="none" strike="noStrike" baseline="0" dirty="0" err="1">
                <a:solidFill>
                  <a:srgbClr val="000000"/>
                </a:solidFill>
                <a:latin typeface="NotoSans-Regular"/>
              </a:rPr>
              <a:t>antagomirs</a:t>
            </a:r>
            <a:r>
              <a:rPr lang="es-ES" sz="1800" b="0" i="0" u="none" strike="noStrike" baseline="0" dirty="0">
                <a:solidFill>
                  <a:srgbClr val="000000"/>
                </a:solidFill>
                <a:latin typeface="NotoSans-Regular"/>
              </a:rPr>
              <a:t>) y guía de ARN para CRISPR/Cas9</a:t>
            </a:r>
          </a:p>
          <a:p>
            <a:pPr algn="l"/>
            <a:r>
              <a:rPr lang="es-EC" sz="1800" b="0" i="0" u="none" strike="noStrike" baseline="0" dirty="0">
                <a:latin typeface="NotoSans-Regular"/>
              </a:rPr>
              <a:t>Grupo de ASO está formado por </a:t>
            </a:r>
            <a:r>
              <a:rPr lang="es-ES" sz="1800" b="0" i="0" u="none" strike="noStrike" baseline="0" dirty="0">
                <a:latin typeface="NotoSans-Regular"/>
              </a:rPr>
              <a:t>oligonucleótidos con modificaciones en el anillo de ribosa que no sólo ofrecen un grado variable de protección contra las nucleasas, sino que, lo que es aún más importante, aumentan la </a:t>
            </a:r>
            <a:r>
              <a:rPr lang="es-EC" sz="1800" b="0" i="0" u="none" strike="noStrike" baseline="0" dirty="0">
                <a:latin typeface="NotoSans-Regular"/>
              </a:rPr>
              <a:t>estabilidad del dúplex ASO-ARN</a:t>
            </a:r>
          </a:p>
          <a:p>
            <a:pPr algn="l"/>
            <a:r>
              <a:rPr lang="es-EC" sz="1800" b="0" i="0" u="none" strike="noStrike" baseline="0" dirty="0">
                <a:latin typeface="NotoSans-Regular"/>
              </a:rPr>
              <a:t>Procesos  celulares y fisiológicos: </a:t>
            </a:r>
            <a:r>
              <a:rPr lang="es-ES" sz="1800" b="0" i="0" u="none" strike="noStrike" baseline="0" dirty="0">
                <a:solidFill>
                  <a:srgbClr val="000000"/>
                </a:solidFill>
                <a:latin typeface="Noto Sans" panose="020B0502040504020204" pitchFamily="34" charset="0"/>
              </a:rPr>
              <a:t>como el ciclo celular, proliferación, apoptosis y metabolismo.</a:t>
            </a:r>
            <a:endParaRPr lang="es-EC" dirty="0"/>
          </a:p>
        </p:txBody>
      </p:sp>
      <p:sp>
        <p:nvSpPr>
          <p:cNvPr id="4" name="Marcador de número de diapositiva 3"/>
          <p:cNvSpPr>
            <a:spLocks noGrp="1"/>
          </p:cNvSpPr>
          <p:nvPr>
            <p:ph type="sldNum" sz="quarter" idx="5"/>
          </p:nvPr>
        </p:nvSpPr>
        <p:spPr/>
        <p:txBody>
          <a:bodyPr/>
          <a:lstStyle/>
          <a:p>
            <a:fld id="{C4DEED34-6C24-4662-9264-03FB9BF97532}" type="slidenum">
              <a:rPr lang="es-EC" smtClean="0"/>
              <a:t>5</a:t>
            </a:fld>
            <a:endParaRPr lang="es-EC"/>
          </a:p>
        </p:txBody>
      </p:sp>
    </p:spTree>
    <p:extLst>
      <p:ext uri="{BB962C8B-B14F-4D97-AF65-F5344CB8AC3E}">
        <p14:creationId xmlns:p14="http://schemas.microsoft.com/office/powerpoint/2010/main" val="161440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b="0" i="0" u="none" strike="noStrike" baseline="0" dirty="0">
                <a:solidFill>
                  <a:srgbClr val="000000"/>
                </a:solidFill>
                <a:latin typeface="Noto Sans" panose="020B0502040504020204" pitchFamily="34" charset="0"/>
              </a:rPr>
              <a:t>LNA y PNA: Estas moléculas tienen una alta afinidad por el </a:t>
            </a:r>
            <a:r>
              <a:rPr lang="es-ES" sz="1800" b="0" i="0" u="none" strike="noStrike" baseline="0" dirty="0" err="1">
                <a:solidFill>
                  <a:srgbClr val="000000"/>
                </a:solidFill>
                <a:latin typeface="Noto Sans" panose="020B0502040504020204" pitchFamily="34" charset="0"/>
              </a:rPr>
              <a:t>miARN</a:t>
            </a:r>
            <a:r>
              <a:rPr lang="es-ES" sz="1800" b="0" i="0" u="none" strike="noStrike" baseline="0" dirty="0">
                <a:solidFill>
                  <a:srgbClr val="000000"/>
                </a:solidFill>
                <a:latin typeface="Noto Sans" panose="020B0502040504020204" pitchFamily="34" charset="0"/>
              </a:rPr>
              <a:t> diana y una alta estabilidad y distribución en una amplia variedad de tejidos de ratones. </a:t>
            </a:r>
          </a:p>
          <a:p>
            <a:r>
              <a:rPr lang="es-ES" dirty="0"/>
              <a:t>Síntesis en fase sólida de PNA. Este proceso implica la formación de enlaces peptídicos de los monómeros de PNA que contienen una de las cuatro bases canónicas y grupos protectores apropiados como </a:t>
            </a:r>
            <a:r>
              <a:rPr lang="es-ES" dirty="0" err="1"/>
              <a:t>Boc</a:t>
            </a:r>
            <a:r>
              <a:rPr lang="es-ES" dirty="0"/>
              <a:t> o </a:t>
            </a:r>
            <a:r>
              <a:rPr lang="es-ES" dirty="0" err="1"/>
              <a:t>Fmoc</a:t>
            </a:r>
            <a:r>
              <a:rPr lang="es-ES" dirty="0"/>
              <a:t>. A: adenina; C: citosina; G: guanina; T: timina.</a:t>
            </a:r>
          </a:p>
          <a:p>
            <a:r>
              <a:rPr lang="es-ES" sz="1800" b="0" i="0" u="none" strike="noStrike" baseline="0" dirty="0">
                <a:solidFill>
                  <a:srgbClr val="000000"/>
                </a:solidFill>
                <a:latin typeface="Noto Sans" panose="020B0502040504020204" pitchFamily="34" charset="0"/>
              </a:rPr>
              <a:t>La principal ventaja de las cadenas de PNA frente a los oligonucleótidos correspondientes es su alta estabilidad metabólica frente a la acción tanto de nucleasas como de proteasas </a:t>
            </a:r>
          </a:p>
          <a:p>
            <a:r>
              <a:rPr lang="es-ES" sz="1800" b="0" i="0" u="none" strike="noStrike" baseline="0" dirty="0">
                <a:solidFill>
                  <a:srgbClr val="161514"/>
                </a:solidFill>
                <a:latin typeface="Noto Sans" panose="020B0502040504020204" pitchFamily="34" charset="0"/>
              </a:rPr>
              <a:t>La incorporación de cadenas de aminoácidos hidrofóbicas o hidrofílicas permitiría modular la estructura secundaria del esqueleto de PNA </a:t>
            </a:r>
          </a:p>
          <a:p>
            <a:r>
              <a:rPr lang="es-ES" sz="1800" b="0" i="0" u="none" strike="noStrike" baseline="0" dirty="0">
                <a:solidFill>
                  <a:srgbClr val="000000"/>
                </a:solidFill>
                <a:latin typeface="Noto Sans" panose="020B0502040504020204" pitchFamily="34" charset="0"/>
              </a:rPr>
              <a:t>Los monómeros necesarios para la síntesis están disponibles comercialmente y cada uno contiene las cuatro bases canónicas y grupos protectores apropiados, </a:t>
            </a:r>
            <a:r>
              <a:rPr lang="es-ES" sz="1800" b="0" i="0" u="none" strike="noStrike" baseline="0" dirty="0" err="1">
                <a:solidFill>
                  <a:srgbClr val="000000"/>
                </a:solidFill>
                <a:latin typeface="Noto Sans" panose="020B0502040504020204" pitchFamily="34" charset="0"/>
              </a:rPr>
              <a:t>comotert</a:t>
            </a:r>
            <a:r>
              <a:rPr lang="es-ES" sz="1800" b="0" i="0" u="none" strike="noStrike" baseline="0" dirty="0">
                <a:solidFill>
                  <a:srgbClr val="000000"/>
                </a:solidFill>
                <a:latin typeface="Noto Sans" panose="020B0502040504020204" pitchFamily="34" charset="0"/>
              </a:rPr>
              <a:t> -</a:t>
            </a:r>
            <a:r>
              <a:rPr lang="es-ES" sz="1800" b="0" i="0" u="none" strike="noStrike" baseline="0" dirty="0" err="1">
                <a:solidFill>
                  <a:srgbClr val="000000"/>
                </a:solidFill>
                <a:latin typeface="Noto Sans" panose="020B0502040504020204" pitchFamily="34" charset="0"/>
              </a:rPr>
              <a:t>butiloxicarbonilo</a:t>
            </a:r>
            <a:r>
              <a:rPr lang="es-ES" sz="1800" b="0" i="0" u="none" strike="noStrike" baseline="0" dirty="0">
                <a:solidFill>
                  <a:srgbClr val="000000"/>
                </a:solidFill>
                <a:latin typeface="Noto Sans" panose="020B0502040504020204" pitchFamily="34" charset="0"/>
              </a:rPr>
              <a:t> (</a:t>
            </a:r>
            <a:r>
              <a:rPr lang="es-ES" sz="1800" b="0" i="0" u="none" strike="noStrike" baseline="0" dirty="0" err="1">
                <a:solidFill>
                  <a:srgbClr val="000000"/>
                </a:solidFill>
                <a:latin typeface="Noto Sans" panose="020B0502040504020204" pitchFamily="34" charset="0"/>
              </a:rPr>
              <a:t>Boc</a:t>
            </a:r>
            <a:r>
              <a:rPr lang="es-ES" sz="1800" b="0" i="0" u="none" strike="noStrike" baseline="0" dirty="0">
                <a:solidFill>
                  <a:srgbClr val="000000"/>
                </a:solidFill>
                <a:latin typeface="Noto Sans" panose="020B0502040504020204" pitchFamily="34" charset="0"/>
              </a:rPr>
              <a:t>) o 9-fluorenilmetiloxicarbonilo (</a:t>
            </a:r>
            <a:r>
              <a:rPr lang="es-ES" sz="1800" b="0" i="0" u="none" strike="noStrike" baseline="0" dirty="0" err="1">
                <a:solidFill>
                  <a:srgbClr val="000000"/>
                </a:solidFill>
                <a:latin typeface="Noto Sans" panose="020B0502040504020204" pitchFamily="34" charset="0"/>
              </a:rPr>
              <a:t>Fmoc</a:t>
            </a:r>
            <a:r>
              <a:rPr lang="es-ES" sz="1800" b="0" i="0" u="none" strike="noStrike" baseline="0" dirty="0">
                <a:solidFill>
                  <a:srgbClr val="000000"/>
                </a:solidFill>
                <a:latin typeface="Noto Sans" panose="020B0502040504020204" pitchFamily="34" charset="0"/>
              </a:rPr>
              <a:t>). Estos grupos protectores de aminas presentes en el extremo N-terminal y en la cadena lateral de los monómeros de PNA son necesarios para la síntesis en fase sólida de sus polímeros, </a:t>
            </a:r>
            <a:endParaRPr lang="es-EC" dirty="0"/>
          </a:p>
        </p:txBody>
      </p:sp>
      <p:sp>
        <p:nvSpPr>
          <p:cNvPr id="4" name="Marcador de número de diapositiva 3"/>
          <p:cNvSpPr>
            <a:spLocks noGrp="1"/>
          </p:cNvSpPr>
          <p:nvPr>
            <p:ph type="sldNum" sz="quarter" idx="5"/>
          </p:nvPr>
        </p:nvSpPr>
        <p:spPr/>
        <p:txBody>
          <a:bodyPr/>
          <a:lstStyle/>
          <a:p>
            <a:fld id="{C4DEED34-6C24-4662-9264-03FB9BF97532}" type="slidenum">
              <a:rPr lang="es-EC" smtClean="0"/>
              <a:t>7</a:t>
            </a:fld>
            <a:endParaRPr lang="es-EC"/>
          </a:p>
        </p:txBody>
      </p:sp>
    </p:spTree>
    <p:extLst>
      <p:ext uri="{BB962C8B-B14F-4D97-AF65-F5344CB8AC3E}">
        <p14:creationId xmlns:p14="http://schemas.microsoft.com/office/powerpoint/2010/main" val="263626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24D1D-E908-E303-11C2-BE46DF0BC26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B5F3D5C-0768-EE9A-05B5-D47F209160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9C6D3A3-B97F-2D96-5668-803F28114E51}"/>
              </a:ext>
            </a:extLst>
          </p:cNvPr>
          <p:cNvSpPr>
            <a:spLocks noGrp="1"/>
          </p:cNvSpPr>
          <p:nvPr>
            <p:ph type="body" idx="1"/>
          </p:nvPr>
        </p:nvSpPr>
        <p:spPr/>
        <p:txBody>
          <a:bodyPr/>
          <a:lstStyle/>
          <a:p>
            <a:pPr algn="l"/>
            <a:r>
              <a:rPr lang="es-EC" sz="1800" b="0" i="0" u="none" strike="noStrike" baseline="0" dirty="0">
                <a:latin typeface="NotoSans-Regular"/>
              </a:rPr>
              <a:t>Una </a:t>
            </a:r>
            <a:r>
              <a:rPr lang="es-ES" sz="1800" b="0" i="0" u="none" strike="noStrike" baseline="0" dirty="0">
                <a:latin typeface="NotoSans-Regular"/>
              </a:rPr>
              <a:t>cadena que es complementaria a una región específica del ARNm objetivo, esta estructura resulta de la acción de la enzima </a:t>
            </a:r>
            <a:r>
              <a:rPr lang="es-ES" sz="1800" b="0" i="0" u="none" strike="noStrike" baseline="0" dirty="0" err="1">
                <a:latin typeface="NotoSans-Regular"/>
              </a:rPr>
              <a:t>Dicer</a:t>
            </a:r>
            <a:r>
              <a:rPr lang="es-ES" sz="1800" b="0" i="0" u="none" strike="noStrike" baseline="0" dirty="0">
                <a:latin typeface="NotoSans-Regular"/>
              </a:rPr>
              <a:t>, que escinde ARN bicatenarios largos o ARN cortos en horquilla en dúplex de </a:t>
            </a:r>
            <a:r>
              <a:rPr lang="es-ES" sz="1800" b="0" i="0" u="none" strike="noStrike" baseline="0" dirty="0" err="1">
                <a:latin typeface="NotoSans-Regular"/>
              </a:rPr>
              <a:t>siRNA</a:t>
            </a:r>
            <a:r>
              <a:rPr lang="es-ES" sz="1800" b="0" i="0" u="none" strike="noStrike" baseline="0" dirty="0">
                <a:latin typeface="NotoSans-Regular"/>
              </a:rPr>
              <a:t> </a:t>
            </a:r>
            <a:r>
              <a:rPr lang="es-EC" sz="1800" b="0" i="0" u="none" strike="noStrike" baseline="0" dirty="0">
                <a:latin typeface="NotoSans-Regular"/>
              </a:rPr>
              <a:t>. </a:t>
            </a:r>
            <a:r>
              <a:rPr lang="es-ES" sz="1800" b="0" i="0" u="none" strike="noStrike" baseline="0" dirty="0">
                <a:latin typeface="NotoSans-Regular"/>
              </a:rPr>
              <a:t>Luego, en el complejo silenciador inducido por ARN (RISC) con la participación de la proteína Argonauta Ago2, se desenrolla el dúplex de </a:t>
            </a:r>
            <a:r>
              <a:rPr lang="es-ES" sz="1800" b="0" i="0" u="none" strike="noStrike" baseline="0" dirty="0" err="1">
                <a:latin typeface="NotoSans-Regular"/>
              </a:rPr>
              <a:t>ARNip</a:t>
            </a:r>
            <a:r>
              <a:rPr lang="es-ES" sz="1800" b="0" i="0" u="none" strike="noStrike" baseline="0" dirty="0">
                <a:latin typeface="NotoSans-Regular"/>
              </a:rPr>
              <a:t> y el dúplex complementario de la cadena </a:t>
            </a:r>
            <a:r>
              <a:rPr lang="es-ES" sz="1800" b="0" i="0" u="none" strike="noStrike" baseline="0" dirty="0" err="1">
                <a:latin typeface="NotoSans-Regular"/>
              </a:rPr>
              <a:t>antisentido</a:t>
            </a:r>
            <a:r>
              <a:rPr lang="es-ES" sz="1800" b="0" i="0" u="none" strike="noStrike" baseline="0" dirty="0">
                <a:latin typeface="NotoSans-Regular"/>
              </a:rPr>
              <a:t> con</a:t>
            </a:r>
            <a:r>
              <a:rPr lang="es-ES" sz="1800" dirty="0">
                <a:solidFill>
                  <a:srgbClr val="000000"/>
                </a:solidFill>
                <a:latin typeface="Adobe Clean DC"/>
              </a:rPr>
              <a:t> el ARNm concomitante, seguido de la degradación de este último. Esto da como resultado una potente regulación negativa de la expresión del gen correspondiente mediante la detención de la traducción a nivel de ARNm, de manera similar a la del mecanismo </a:t>
            </a:r>
            <a:r>
              <a:rPr lang="es-ES" sz="1800" dirty="0" err="1">
                <a:solidFill>
                  <a:srgbClr val="000000"/>
                </a:solidFill>
                <a:latin typeface="Adobe Clean DC"/>
              </a:rPr>
              <a:t>antisentido</a:t>
            </a:r>
            <a:endParaRPr lang="es-ES" sz="1800" dirty="0">
              <a:solidFill>
                <a:srgbClr val="000000"/>
              </a:solidFill>
              <a:latin typeface="Adobe Clean DC"/>
            </a:endParaRPr>
          </a:p>
          <a:p>
            <a:pPr algn="l"/>
            <a:r>
              <a:rPr lang="es-ES" sz="1800" b="0" i="0" u="none" strike="noStrike" baseline="0" dirty="0">
                <a:solidFill>
                  <a:srgbClr val="000000"/>
                </a:solidFill>
                <a:latin typeface="NotoSans-Regular"/>
              </a:rPr>
              <a:t>Sin embargo, la entrega de </a:t>
            </a:r>
            <a:r>
              <a:rPr lang="es-ES" sz="1800" b="0" i="0" u="none" strike="noStrike" baseline="0" dirty="0" err="1">
                <a:solidFill>
                  <a:srgbClr val="000000"/>
                </a:solidFill>
                <a:latin typeface="NotoSans-Regular"/>
              </a:rPr>
              <a:t>ARNip</a:t>
            </a:r>
            <a:r>
              <a:rPr lang="es-ES" sz="1800" b="0" i="0" u="none" strike="noStrike" baseline="0" dirty="0">
                <a:solidFill>
                  <a:srgbClr val="000000"/>
                </a:solidFill>
                <a:latin typeface="NotoSans-Regular"/>
              </a:rPr>
              <a:t> a tejidos específicos, con la notable excepción del hígado, a través de los respectivos conjugados de </a:t>
            </a:r>
            <a:r>
              <a:rPr lang="es-ES" sz="1800" b="0" i="0" u="none" strike="noStrike" baseline="0" dirty="0" err="1">
                <a:solidFill>
                  <a:srgbClr val="000000"/>
                </a:solidFill>
                <a:latin typeface="NotoSans-Regular"/>
              </a:rPr>
              <a:t>GalNac</a:t>
            </a:r>
            <a:r>
              <a:rPr lang="es-ES" sz="1800" b="0" i="0" u="none" strike="noStrike" baseline="0" dirty="0">
                <a:solidFill>
                  <a:srgbClr val="000000"/>
                </a:solidFill>
                <a:latin typeface="NotoSans-Regular"/>
              </a:rPr>
              <a:t>, sigue siendo un obstáculo en el camino </a:t>
            </a:r>
            <a:r>
              <a:rPr lang="es-EC" sz="1800" b="0" i="0" u="none" strike="noStrike" baseline="0" dirty="0">
                <a:solidFill>
                  <a:srgbClr val="000000"/>
                </a:solidFill>
                <a:latin typeface="NotoSans-Regular"/>
              </a:rPr>
              <a:t>hacia las clínicas.</a:t>
            </a:r>
          </a:p>
          <a:p>
            <a:pPr algn="l"/>
            <a:endParaRPr lang="es-EC" sz="1800" b="0" i="0" u="none" strike="noStrike" baseline="0" dirty="0">
              <a:solidFill>
                <a:srgbClr val="000000"/>
              </a:solidFill>
              <a:latin typeface="NotoSans-Regular"/>
            </a:endParaRPr>
          </a:p>
          <a:p>
            <a:pPr algn="l"/>
            <a:r>
              <a:rPr lang="es-EC" sz="1800" b="0" i="0" u="none" strike="noStrike" baseline="0" dirty="0">
                <a:latin typeface="NotoSans-Regular"/>
              </a:rPr>
              <a:t>Desde la </a:t>
            </a:r>
            <a:r>
              <a:rPr lang="es-ES" sz="1800" b="0" i="0" u="none" strike="noStrike" baseline="0" dirty="0">
                <a:latin typeface="NotoSans-Regular"/>
              </a:rPr>
              <a:t>administración inicial hasta el sitio final de actividad terapéutica, el oligonucleótido puede ser </a:t>
            </a:r>
            <a:r>
              <a:rPr lang="es-EC" sz="1800" b="0" i="0" u="none" strike="noStrike" baseline="0" dirty="0">
                <a:latin typeface="NotoSans-Regular"/>
              </a:rPr>
              <a:t>atacado por diversas </a:t>
            </a:r>
            <a:r>
              <a:rPr lang="es-EC" sz="1800" b="0" i="0" u="none" strike="noStrike" baseline="0" dirty="0" err="1">
                <a:latin typeface="NotoSans-Regular"/>
              </a:rPr>
              <a:t>exo</a:t>
            </a:r>
            <a:r>
              <a:rPr lang="es-EC" sz="1800" b="0" i="0" u="none" strike="noStrike" baseline="0" dirty="0">
                <a:latin typeface="NotoSans-Regular"/>
              </a:rPr>
              <a:t> y endonucleasas, por ello </a:t>
            </a:r>
            <a:r>
              <a:rPr lang="es-ES" sz="1800" b="0" i="0" u="none" strike="noStrike" baseline="0" dirty="0">
                <a:latin typeface="NotoSans-Regular"/>
              </a:rPr>
              <a:t>existe la necesidad de que un oligonucleótido terapéutico escape de los endosomas al citosol para activar el </a:t>
            </a:r>
            <a:r>
              <a:rPr lang="es-ES" sz="1800" b="0" i="0" u="none" strike="noStrike" baseline="0" dirty="0" err="1">
                <a:latin typeface="NotoSans-Regular"/>
              </a:rPr>
              <a:t>miARN</a:t>
            </a:r>
            <a:endParaRPr lang="es-ES" sz="1800" b="0" i="0" u="none" strike="noStrike" baseline="0" dirty="0">
              <a:latin typeface="NotoSans-Regular"/>
            </a:endParaRPr>
          </a:p>
        </p:txBody>
      </p:sp>
      <p:sp>
        <p:nvSpPr>
          <p:cNvPr id="4" name="Marcador de número de diapositiva 3">
            <a:extLst>
              <a:ext uri="{FF2B5EF4-FFF2-40B4-BE49-F238E27FC236}">
                <a16:creationId xmlns:a16="http://schemas.microsoft.com/office/drawing/2014/main" id="{9DD8658B-BE3E-5B74-4188-8DBF255D7FA8}"/>
              </a:ext>
            </a:extLst>
          </p:cNvPr>
          <p:cNvSpPr>
            <a:spLocks noGrp="1"/>
          </p:cNvSpPr>
          <p:nvPr>
            <p:ph type="sldNum" sz="quarter" idx="5"/>
          </p:nvPr>
        </p:nvSpPr>
        <p:spPr/>
        <p:txBody>
          <a:bodyPr/>
          <a:lstStyle/>
          <a:p>
            <a:fld id="{C4DEED34-6C24-4662-9264-03FB9BF97532}" type="slidenum">
              <a:rPr lang="es-EC" smtClean="0"/>
              <a:t>8</a:t>
            </a:fld>
            <a:endParaRPr lang="es-EC"/>
          </a:p>
        </p:txBody>
      </p:sp>
    </p:spTree>
    <p:extLst>
      <p:ext uri="{BB962C8B-B14F-4D97-AF65-F5344CB8AC3E}">
        <p14:creationId xmlns:p14="http://schemas.microsoft.com/office/powerpoint/2010/main" val="290762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C4DEED34-6C24-4662-9264-03FB9BF97532}" type="slidenum">
              <a:rPr lang="es-EC" smtClean="0"/>
              <a:t>9</a:t>
            </a:fld>
            <a:endParaRPr lang="es-EC"/>
          </a:p>
        </p:txBody>
      </p:sp>
    </p:spTree>
    <p:extLst>
      <p:ext uri="{BB962C8B-B14F-4D97-AF65-F5344CB8AC3E}">
        <p14:creationId xmlns:p14="http://schemas.microsoft.com/office/powerpoint/2010/main" val="787905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C9D0C-4935-3063-6B4C-01A40275CBE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04F9213-1213-F58C-36E0-FE23E6863F3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468C895-2855-116B-5C56-58D809C14416}"/>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9E1F1ACF-269A-118E-AA8D-7E8D7BBCA924}"/>
              </a:ext>
            </a:extLst>
          </p:cNvPr>
          <p:cNvSpPr>
            <a:spLocks noGrp="1"/>
          </p:cNvSpPr>
          <p:nvPr>
            <p:ph type="sldNum" sz="quarter" idx="5"/>
          </p:nvPr>
        </p:nvSpPr>
        <p:spPr/>
        <p:txBody>
          <a:bodyPr/>
          <a:lstStyle/>
          <a:p>
            <a:fld id="{C4DEED34-6C24-4662-9264-03FB9BF97532}" type="slidenum">
              <a:rPr lang="es-EC" smtClean="0"/>
              <a:t>10</a:t>
            </a:fld>
            <a:endParaRPr lang="es-EC"/>
          </a:p>
        </p:txBody>
      </p:sp>
    </p:spTree>
    <p:extLst>
      <p:ext uri="{BB962C8B-B14F-4D97-AF65-F5344CB8AC3E}">
        <p14:creationId xmlns:p14="http://schemas.microsoft.com/office/powerpoint/2010/main" val="150398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47CD8-0624-C51F-A404-EA549463D9A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D0595B6-9844-6260-BADC-1770B29DBF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700A65-29E3-8459-9DEB-8F61614475D7}"/>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600D774E-6DA6-C68C-11F2-C5AD7B445BCA}"/>
              </a:ext>
            </a:extLst>
          </p:cNvPr>
          <p:cNvSpPr>
            <a:spLocks noGrp="1"/>
          </p:cNvSpPr>
          <p:nvPr>
            <p:ph type="sldNum" sz="quarter" idx="5"/>
          </p:nvPr>
        </p:nvSpPr>
        <p:spPr/>
        <p:txBody>
          <a:bodyPr/>
          <a:lstStyle/>
          <a:p>
            <a:fld id="{C4DEED34-6C24-4662-9264-03FB9BF97532}" type="slidenum">
              <a:rPr lang="es-EC" smtClean="0"/>
              <a:t>11</a:t>
            </a:fld>
            <a:endParaRPr lang="es-EC"/>
          </a:p>
        </p:txBody>
      </p:sp>
    </p:spTree>
    <p:extLst>
      <p:ext uri="{BB962C8B-B14F-4D97-AF65-F5344CB8AC3E}">
        <p14:creationId xmlns:p14="http://schemas.microsoft.com/office/powerpoint/2010/main" val="428817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1A9C6-2132-369C-B148-217738C341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4586A661-1045-F195-121F-7E46F5695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E860E33-1998-FE12-4309-0F6557550A0B}"/>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5" name="Marcador de pie de página 4">
            <a:extLst>
              <a:ext uri="{FF2B5EF4-FFF2-40B4-BE49-F238E27FC236}">
                <a16:creationId xmlns:a16="http://schemas.microsoft.com/office/drawing/2014/main" id="{A57F6DD7-08E4-F932-1996-B0B0CD6AE2C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242DC75-F6AD-53A9-9430-294AF865614E}"/>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31811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10021-9648-FAFD-978B-1451E33502F3}"/>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B1C900D1-909D-498A-D152-574F6014BB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D68FC4A-E992-BBD4-9A12-FD4CD2F15A76}"/>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5" name="Marcador de pie de página 4">
            <a:extLst>
              <a:ext uri="{FF2B5EF4-FFF2-40B4-BE49-F238E27FC236}">
                <a16:creationId xmlns:a16="http://schemas.microsoft.com/office/drawing/2014/main" id="{43E228EF-5A15-C41F-1A10-0966E4F8127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FD8885B-A9B6-81A7-BD68-0DA3CB0D2566}"/>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28003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DF01D1-4138-347A-0BF6-D6D86C84B41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858512B-7857-1586-8323-B46131B87F6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C7DC0FF-ED32-4BA9-E6F5-0559069FD80F}"/>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5" name="Marcador de pie de página 4">
            <a:extLst>
              <a:ext uri="{FF2B5EF4-FFF2-40B4-BE49-F238E27FC236}">
                <a16:creationId xmlns:a16="http://schemas.microsoft.com/office/drawing/2014/main" id="{FEF2DE76-A35B-26B5-CFBF-EDAE9EC7DBF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C72007A-416C-9103-BA05-C0D57ED1795F}"/>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37938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09123-1610-4148-E009-E9F9D261932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6CF0F8BF-9CD0-A2F4-AD74-F59DF57125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37945C68-E225-314B-BF2E-D2D3C7A2DD28}"/>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5" name="Marcador de pie de página 4">
            <a:extLst>
              <a:ext uri="{FF2B5EF4-FFF2-40B4-BE49-F238E27FC236}">
                <a16:creationId xmlns:a16="http://schemas.microsoft.com/office/drawing/2014/main" id="{D5F83C73-D605-9C73-01BE-E2FC4E49777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8E4908B3-E6F2-B5DD-96B1-43CCCB625F49}"/>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123192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3565D-776E-6E45-343D-95528EF51D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9DE1A233-071C-6967-EA7F-F2AC94F4D8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7DBC76E-6649-8CCE-5205-87C8CEF5059D}"/>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5" name="Marcador de pie de página 4">
            <a:extLst>
              <a:ext uri="{FF2B5EF4-FFF2-40B4-BE49-F238E27FC236}">
                <a16:creationId xmlns:a16="http://schemas.microsoft.com/office/drawing/2014/main" id="{7FC249DE-6C04-0657-1A07-44CC98A1126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641D8F4-3F40-D6A8-43EC-8204583375F4}"/>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257967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6974E-3678-AAB2-4F45-2366B4DFA9C0}"/>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BE69B0D-E2BB-DED3-E9F1-CA66D1ED755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1189F48D-5DCE-44C3-EAE2-02E9E792314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8CC165F9-85CA-3E05-192F-5B8D58F6E601}"/>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6" name="Marcador de pie de página 5">
            <a:extLst>
              <a:ext uri="{FF2B5EF4-FFF2-40B4-BE49-F238E27FC236}">
                <a16:creationId xmlns:a16="http://schemas.microsoft.com/office/drawing/2014/main" id="{B04C52B9-8CFB-A91E-95EF-5243B3A0BC2C}"/>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0CF81DB6-3010-8AA3-0BA9-EBCDC138FE6D}"/>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5831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E9B7A-1242-D508-8212-6B41D43E929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933C827-6AB9-F3F8-F676-6BAED52EF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F3268D0-D0EC-3618-AB25-A0D97181D5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AF1F4C6D-6F3A-A840-5754-FAE4AD04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EF55156-BA58-445A-408A-4A75C7AE353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AC4EDC1F-D380-43E8-09B5-3131528973BE}"/>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8" name="Marcador de pie de página 7">
            <a:extLst>
              <a:ext uri="{FF2B5EF4-FFF2-40B4-BE49-F238E27FC236}">
                <a16:creationId xmlns:a16="http://schemas.microsoft.com/office/drawing/2014/main" id="{02F01C71-FEE1-B959-7017-B2FD23B80623}"/>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0808AAAC-0146-A989-49EA-44FD8ABCCC2A}"/>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16074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20F7F-8B18-8591-4740-56E9A88BCD2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B6700115-5B36-D1C6-74BD-62359207DD0B}"/>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4" name="Marcador de pie de página 3">
            <a:extLst>
              <a:ext uri="{FF2B5EF4-FFF2-40B4-BE49-F238E27FC236}">
                <a16:creationId xmlns:a16="http://schemas.microsoft.com/office/drawing/2014/main" id="{B06C0EF1-12AD-AB52-1906-29DA2D68C032}"/>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04948A4B-B479-05EF-EC27-6012EF5883D5}"/>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349827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3C89943-623F-0C06-EFE4-8EF7F4B1F70B}"/>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3" name="Marcador de pie de página 2">
            <a:extLst>
              <a:ext uri="{FF2B5EF4-FFF2-40B4-BE49-F238E27FC236}">
                <a16:creationId xmlns:a16="http://schemas.microsoft.com/office/drawing/2014/main" id="{68C4A74C-047B-0249-5F2F-9644EF8533D6}"/>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A8443191-346C-C78F-CBA2-AB9887DD38C2}"/>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166836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A9A589-CC60-FE7F-2D94-D4EF786C67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73F98E1-AA1D-60CF-024A-54345DF2E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7079F9FB-0E9E-7C5D-C793-75E1F5AB7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3C8FBF-509B-22D1-C7EF-ABADA5FEB38C}"/>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6" name="Marcador de pie de página 5">
            <a:extLst>
              <a:ext uri="{FF2B5EF4-FFF2-40B4-BE49-F238E27FC236}">
                <a16:creationId xmlns:a16="http://schemas.microsoft.com/office/drawing/2014/main" id="{6102969A-F32E-F659-9413-41E59135A796}"/>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F6BABCF4-8F8D-83F4-5ECD-F47DDA9B6A25}"/>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10715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DE5CE-E2B0-054A-5F2A-54EFBE19FF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E401EAC8-23FD-FE74-162A-51DBF86DB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53B67319-9D07-F64A-4709-5773AA918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A487B5-6810-01BE-B312-D4705ABD78FA}"/>
              </a:ext>
            </a:extLst>
          </p:cNvPr>
          <p:cNvSpPr>
            <a:spLocks noGrp="1"/>
          </p:cNvSpPr>
          <p:nvPr>
            <p:ph type="dt" sz="half" idx="10"/>
          </p:nvPr>
        </p:nvSpPr>
        <p:spPr/>
        <p:txBody>
          <a:bodyPr/>
          <a:lstStyle/>
          <a:p>
            <a:fld id="{5D7D01F9-17FD-4404-8906-A6EDF6AAB5BB}" type="datetimeFigureOut">
              <a:rPr lang="es-EC" smtClean="0"/>
              <a:t>27/3/2024</a:t>
            </a:fld>
            <a:endParaRPr lang="es-EC"/>
          </a:p>
        </p:txBody>
      </p:sp>
      <p:sp>
        <p:nvSpPr>
          <p:cNvPr id="6" name="Marcador de pie de página 5">
            <a:extLst>
              <a:ext uri="{FF2B5EF4-FFF2-40B4-BE49-F238E27FC236}">
                <a16:creationId xmlns:a16="http://schemas.microsoft.com/office/drawing/2014/main" id="{8978B454-66FC-FD69-D035-2E9B0389872A}"/>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9ED82F69-4F20-3712-EC2E-D26132189912}"/>
              </a:ext>
            </a:extLst>
          </p:cNvPr>
          <p:cNvSpPr>
            <a:spLocks noGrp="1"/>
          </p:cNvSpPr>
          <p:nvPr>
            <p:ph type="sldNum" sz="quarter" idx="12"/>
          </p:nvPr>
        </p:nvSpPr>
        <p:spPr/>
        <p:txBody>
          <a:bodyPr/>
          <a:lstStyle/>
          <a:p>
            <a:fld id="{D0AD2D3A-7FFF-4BB5-917C-AB11F600B428}" type="slidenum">
              <a:rPr lang="es-EC" smtClean="0"/>
              <a:t>‹Nº›</a:t>
            </a:fld>
            <a:endParaRPr lang="es-EC"/>
          </a:p>
        </p:txBody>
      </p:sp>
    </p:spTree>
    <p:extLst>
      <p:ext uri="{BB962C8B-B14F-4D97-AF65-F5344CB8AC3E}">
        <p14:creationId xmlns:p14="http://schemas.microsoft.com/office/powerpoint/2010/main" val="153078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7684F4-A653-3ABC-E413-6EAC09036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C85B85A-169C-E2E2-955A-7966DFC19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A74F822-4C22-0EAD-D4AA-B1B1E3303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7D01F9-17FD-4404-8906-A6EDF6AAB5BB}" type="datetimeFigureOut">
              <a:rPr lang="es-EC" smtClean="0"/>
              <a:t>27/3/2024</a:t>
            </a:fld>
            <a:endParaRPr lang="es-EC"/>
          </a:p>
        </p:txBody>
      </p:sp>
      <p:sp>
        <p:nvSpPr>
          <p:cNvPr id="5" name="Marcador de pie de página 4">
            <a:extLst>
              <a:ext uri="{FF2B5EF4-FFF2-40B4-BE49-F238E27FC236}">
                <a16:creationId xmlns:a16="http://schemas.microsoft.com/office/drawing/2014/main" id="{D719325A-04F3-4713-18AE-03DA2405E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C"/>
          </a:p>
        </p:txBody>
      </p:sp>
      <p:sp>
        <p:nvSpPr>
          <p:cNvPr id="6" name="Marcador de número de diapositiva 5">
            <a:extLst>
              <a:ext uri="{FF2B5EF4-FFF2-40B4-BE49-F238E27FC236}">
                <a16:creationId xmlns:a16="http://schemas.microsoft.com/office/drawing/2014/main" id="{9CD445C6-5638-03F6-F22F-00A5D9A27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AD2D3A-7FFF-4BB5-917C-AB11F600B428}" type="slidenum">
              <a:rPr lang="es-EC" smtClean="0"/>
              <a:t>‹Nº›</a:t>
            </a:fld>
            <a:endParaRPr lang="es-EC"/>
          </a:p>
        </p:txBody>
      </p:sp>
    </p:spTree>
    <p:extLst>
      <p:ext uri="{BB962C8B-B14F-4D97-AF65-F5344CB8AC3E}">
        <p14:creationId xmlns:p14="http://schemas.microsoft.com/office/powerpoint/2010/main" val="178675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390/cimb45090445"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oi.org/10.1016/j.biomaterials.2019.11927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3D7A8-8277-BC43-5146-EF48F58DB041}"/>
              </a:ext>
            </a:extLst>
          </p:cNvPr>
          <p:cNvSpPr>
            <a:spLocks noGrp="1"/>
          </p:cNvSpPr>
          <p:nvPr>
            <p:ph type="ctrTitle"/>
          </p:nvPr>
        </p:nvSpPr>
        <p:spPr>
          <a:xfrm>
            <a:off x="1524000" y="148435"/>
            <a:ext cx="9144000" cy="2387600"/>
          </a:xfrm>
        </p:spPr>
        <p:txBody>
          <a:bodyPr>
            <a:normAutofit fontScale="90000"/>
          </a:bodyPr>
          <a:lstStyle/>
          <a:p>
            <a:r>
              <a:rPr lang="es-MX" dirty="0"/>
              <a:t>Sistema de vehículos peptídicos para la inserción a células en la entrega  de </a:t>
            </a:r>
            <a:r>
              <a:rPr lang="es-MX" dirty="0" err="1"/>
              <a:t>anti-miARN</a:t>
            </a:r>
            <a:r>
              <a:rPr lang="es-MX" dirty="0"/>
              <a:t> </a:t>
            </a:r>
            <a:endParaRPr lang="es-EC" dirty="0"/>
          </a:p>
        </p:txBody>
      </p:sp>
      <p:sp>
        <p:nvSpPr>
          <p:cNvPr id="3" name="Subtítulo 2">
            <a:extLst>
              <a:ext uri="{FF2B5EF4-FFF2-40B4-BE49-F238E27FC236}">
                <a16:creationId xmlns:a16="http://schemas.microsoft.com/office/drawing/2014/main" id="{1E413FB1-5143-4D2C-0551-F6D512D64D17}"/>
              </a:ext>
            </a:extLst>
          </p:cNvPr>
          <p:cNvSpPr>
            <a:spLocks noGrp="1"/>
          </p:cNvSpPr>
          <p:nvPr>
            <p:ph type="subTitle" idx="1"/>
          </p:nvPr>
        </p:nvSpPr>
        <p:spPr/>
        <p:txBody>
          <a:bodyPr/>
          <a:lstStyle/>
          <a:p>
            <a:endParaRPr lang="es-EC" dirty="0"/>
          </a:p>
        </p:txBody>
      </p:sp>
      <p:pic>
        <p:nvPicPr>
          <p:cNvPr id="5" name="Imagen 4">
            <a:extLst>
              <a:ext uri="{FF2B5EF4-FFF2-40B4-BE49-F238E27FC236}">
                <a16:creationId xmlns:a16="http://schemas.microsoft.com/office/drawing/2014/main" id="{9A181AE3-FC70-8159-816E-CFE8546928E9}"/>
              </a:ext>
            </a:extLst>
          </p:cNvPr>
          <p:cNvPicPr>
            <a:picLocks noChangeAspect="1"/>
          </p:cNvPicPr>
          <p:nvPr/>
        </p:nvPicPr>
        <p:blipFill>
          <a:blip r:embed="rId3"/>
          <a:stretch>
            <a:fillRect/>
          </a:stretch>
        </p:blipFill>
        <p:spPr>
          <a:xfrm>
            <a:off x="2965579" y="2536035"/>
            <a:ext cx="6719597" cy="4231190"/>
          </a:xfrm>
          <a:prstGeom prst="rect">
            <a:avLst/>
          </a:prstGeom>
        </p:spPr>
      </p:pic>
      <p:pic>
        <p:nvPicPr>
          <p:cNvPr id="7" name="Imagen 6">
            <a:extLst>
              <a:ext uri="{FF2B5EF4-FFF2-40B4-BE49-F238E27FC236}">
                <a16:creationId xmlns:a16="http://schemas.microsoft.com/office/drawing/2014/main" id="{8BD4C8D5-B6CA-A7DD-B389-85EF25503CD4}"/>
              </a:ext>
            </a:extLst>
          </p:cNvPr>
          <p:cNvPicPr>
            <a:picLocks noChangeAspect="1"/>
          </p:cNvPicPr>
          <p:nvPr/>
        </p:nvPicPr>
        <p:blipFill>
          <a:blip r:embed="rId4"/>
          <a:stretch>
            <a:fillRect/>
          </a:stretch>
        </p:blipFill>
        <p:spPr>
          <a:xfrm>
            <a:off x="8937452" y="5666881"/>
            <a:ext cx="577937" cy="212924"/>
          </a:xfrm>
          <a:prstGeom prst="rect">
            <a:avLst/>
          </a:prstGeom>
        </p:spPr>
      </p:pic>
    </p:spTree>
    <p:extLst>
      <p:ext uri="{BB962C8B-B14F-4D97-AF65-F5344CB8AC3E}">
        <p14:creationId xmlns:p14="http://schemas.microsoft.com/office/powerpoint/2010/main" val="233939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9E204-DF8B-479B-6923-27BB2929065B}"/>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83990B6A-B85B-703C-0E38-1C2C07F63AAA}"/>
              </a:ext>
            </a:extLst>
          </p:cNvPr>
          <p:cNvSpPr>
            <a:spLocks noGrp="1"/>
          </p:cNvSpPr>
          <p:nvPr>
            <p:ph type="title"/>
          </p:nvPr>
        </p:nvSpPr>
        <p:spPr>
          <a:xfrm>
            <a:off x="-51223" y="-3355"/>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sp>
        <p:nvSpPr>
          <p:cNvPr id="5" name="CuadroTexto 4">
            <a:extLst>
              <a:ext uri="{FF2B5EF4-FFF2-40B4-BE49-F238E27FC236}">
                <a16:creationId xmlns:a16="http://schemas.microsoft.com/office/drawing/2014/main" id="{0B340ED7-111F-734A-01CC-00244512174F}"/>
              </a:ext>
            </a:extLst>
          </p:cNvPr>
          <p:cNvSpPr txBox="1"/>
          <p:nvPr/>
        </p:nvSpPr>
        <p:spPr>
          <a:xfrm>
            <a:off x="11776364" y="6414652"/>
            <a:ext cx="301686" cy="369332"/>
          </a:xfrm>
          <a:prstGeom prst="rect">
            <a:avLst/>
          </a:prstGeom>
          <a:noFill/>
        </p:spPr>
        <p:txBody>
          <a:bodyPr wrap="none" rtlCol="0">
            <a:spAutoFit/>
          </a:bodyPr>
          <a:lstStyle/>
          <a:p>
            <a:r>
              <a:rPr lang="es-EC" dirty="0">
                <a:solidFill>
                  <a:schemeClr val="bg1"/>
                </a:solidFill>
                <a:latin typeface="Calibri" panose="020F0502020204030204" pitchFamily="34" charset="0"/>
                <a:ea typeface="Calibri" panose="020F0502020204030204" pitchFamily="34" charset="0"/>
                <a:cs typeface="Calibri" panose="020F0502020204030204" pitchFamily="34" charset="0"/>
              </a:rPr>
              <a:t>8</a:t>
            </a:r>
          </a:p>
        </p:txBody>
      </p:sp>
      <p:cxnSp>
        <p:nvCxnSpPr>
          <p:cNvPr id="26" name="Conector recto 25">
            <a:extLst>
              <a:ext uri="{FF2B5EF4-FFF2-40B4-BE49-F238E27FC236}">
                <a16:creationId xmlns:a16="http://schemas.microsoft.com/office/drawing/2014/main" id="{D21FCBE5-EFF9-19B9-1DB9-B98A0FFFD1A4}"/>
              </a:ext>
            </a:extLst>
          </p:cNvPr>
          <p:cNvCxnSpPr>
            <a:cxnSpLocks/>
          </p:cNvCxnSpPr>
          <p:nvPr/>
        </p:nvCxnSpPr>
        <p:spPr>
          <a:xfrm>
            <a:off x="9134" y="719993"/>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Rectángulo 57">
            <a:extLst>
              <a:ext uri="{FF2B5EF4-FFF2-40B4-BE49-F238E27FC236}">
                <a16:creationId xmlns:a16="http://schemas.microsoft.com/office/drawing/2014/main" id="{A8B89D89-FF9F-A8C4-BB63-7CAF5716B991}"/>
              </a:ext>
            </a:extLst>
          </p:cNvPr>
          <p:cNvSpPr/>
          <p:nvPr/>
        </p:nvSpPr>
        <p:spPr>
          <a:xfrm>
            <a:off x="291863" y="2858542"/>
            <a:ext cx="1421351" cy="369332"/>
          </a:xfrm>
          <a:prstGeom prst="rect">
            <a:avLst/>
          </a:prstGeom>
          <a:solidFill>
            <a:srgbClr val="CCFFCC"/>
          </a:solidFill>
        </p:spPr>
        <p:txBody>
          <a:bodyPr wrap="none">
            <a:spAutoFit/>
          </a:bodyPr>
          <a:lstStyle/>
          <a:p>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Péptidos GET</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59" name="Rectángulo 58">
            <a:extLst>
              <a:ext uri="{FF2B5EF4-FFF2-40B4-BE49-F238E27FC236}">
                <a16:creationId xmlns:a16="http://schemas.microsoft.com/office/drawing/2014/main" id="{33DB9140-D168-C6D9-012A-7E519D8F2FAF}"/>
              </a:ext>
            </a:extLst>
          </p:cNvPr>
          <p:cNvSpPr/>
          <p:nvPr/>
        </p:nvSpPr>
        <p:spPr>
          <a:xfrm>
            <a:off x="2597520" y="2090957"/>
            <a:ext cx="183860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Mejora escape </a:t>
            </a:r>
            <a:r>
              <a:rPr lang="es-MX" dirty="0" err="1">
                <a:solidFill>
                  <a:srgbClr val="000000"/>
                </a:solidFill>
                <a:latin typeface="Calibri" panose="020F0502020204030204" pitchFamily="34" charset="0"/>
                <a:ea typeface="Calibri" panose="020F0502020204030204" pitchFamily="34" charset="0"/>
                <a:cs typeface="Calibri" panose="020F0502020204030204" pitchFamily="34" charset="0"/>
              </a:rPr>
              <a:t>endosomal</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0" name="Rectángulo 59">
            <a:extLst>
              <a:ext uri="{FF2B5EF4-FFF2-40B4-BE49-F238E27FC236}">
                <a16:creationId xmlns:a16="http://schemas.microsoft.com/office/drawing/2014/main" id="{0BC3D7D3-A15F-579C-309C-0798DE135056}"/>
              </a:ext>
            </a:extLst>
          </p:cNvPr>
          <p:cNvSpPr/>
          <p:nvPr/>
        </p:nvSpPr>
        <p:spPr>
          <a:xfrm>
            <a:off x="2585950" y="2993584"/>
            <a:ext cx="183861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Secuencias</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1" name="Rectángulo 60">
            <a:extLst>
              <a:ext uri="{FF2B5EF4-FFF2-40B4-BE49-F238E27FC236}">
                <a16:creationId xmlns:a16="http://schemas.microsoft.com/office/drawing/2014/main" id="{C273ED91-E109-585F-DDA9-A8B2EB0D4D11}"/>
              </a:ext>
            </a:extLst>
          </p:cNvPr>
          <p:cNvSpPr/>
          <p:nvPr/>
        </p:nvSpPr>
        <p:spPr>
          <a:xfrm>
            <a:off x="2597520" y="3948541"/>
            <a:ext cx="181546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Mejora</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62" name="Conector recto de flecha 61">
            <a:extLst>
              <a:ext uri="{FF2B5EF4-FFF2-40B4-BE49-F238E27FC236}">
                <a16:creationId xmlns:a16="http://schemas.microsoft.com/office/drawing/2014/main" id="{EAAC87E5-1A33-BCC9-9C6D-BD28FFBC9336}"/>
              </a:ext>
            </a:extLst>
          </p:cNvPr>
          <p:cNvCxnSpPr>
            <a:cxnSpLocks/>
            <a:stCxn id="58" idx="3"/>
            <a:endCxn id="59" idx="1"/>
          </p:cNvCxnSpPr>
          <p:nvPr/>
        </p:nvCxnSpPr>
        <p:spPr>
          <a:xfrm flipV="1">
            <a:off x="1713214" y="2414123"/>
            <a:ext cx="884306" cy="629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D140A885-6C1A-E11C-B28F-FAAC5593FB88}"/>
              </a:ext>
            </a:extLst>
          </p:cNvPr>
          <p:cNvCxnSpPr>
            <a:cxnSpLocks/>
            <a:stCxn id="58" idx="3"/>
            <a:endCxn id="60" idx="1"/>
          </p:cNvCxnSpPr>
          <p:nvPr/>
        </p:nvCxnSpPr>
        <p:spPr>
          <a:xfrm>
            <a:off x="1713214" y="3043208"/>
            <a:ext cx="872736" cy="135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ector recto de flecha 63">
            <a:extLst>
              <a:ext uri="{FF2B5EF4-FFF2-40B4-BE49-F238E27FC236}">
                <a16:creationId xmlns:a16="http://schemas.microsoft.com/office/drawing/2014/main" id="{BC86772E-431D-E815-C228-1634ABC4AD2B}"/>
              </a:ext>
            </a:extLst>
          </p:cNvPr>
          <p:cNvCxnSpPr>
            <a:cxnSpLocks/>
            <a:stCxn id="58" idx="3"/>
            <a:endCxn id="61" idx="1"/>
          </p:cNvCxnSpPr>
          <p:nvPr/>
        </p:nvCxnSpPr>
        <p:spPr>
          <a:xfrm>
            <a:off x="1713214" y="3043208"/>
            <a:ext cx="884306" cy="1089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ángulo 64">
            <a:extLst>
              <a:ext uri="{FF2B5EF4-FFF2-40B4-BE49-F238E27FC236}">
                <a16:creationId xmlns:a16="http://schemas.microsoft.com/office/drawing/2014/main" id="{ECB7CD0E-8379-3CCF-87CC-9653AAE71B9B}"/>
              </a:ext>
            </a:extLst>
          </p:cNvPr>
          <p:cNvSpPr/>
          <p:nvPr/>
        </p:nvSpPr>
        <p:spPr>
          <a:xfrm>
            <a:off x="4881934" y="2101919"/>
            <a:ext cx="222512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unión de heparán sulfato (HS)</a:t>
            </a:r>
          </a:p>
        </p:txBody>
      </p:sp>
      <p:sp>
        <p:nvSpPr>
          <p:cNvPr id="66" name="Rectángulo 65">
            <a:extLst>
              <a:ext uri="{FF2B5EF4-FFF2-40B4-BE49-F238E27FC236}">
                <a16:creationId xmlns:a16="http://schemas.microsoft.com/office/drawing/2014/main" id="{329E2CCB-2B52-D71A-8776-5DC7BDE79454}"/>
              </a:ext>
            </a:extLst>
          </p:cNvPr>
          <p:cNvSpPr/>
          <p:nvPr/>
        </p:nvSpPr>
        <p:spPr>
          <a:xfrm>
            <a:off x="4917319" y="3002826"/>
            <a:ext cx="209733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EC" sz="1800" b="0" i="0" u="none" strike="noStrike" baseline="0" dirty="0">
                <a:solidFill>
                  <a:srgbClr val="171615"/>
                </a:solidFill>
                <a:latin typeface="NotoSans-Regular"/>
              </a:rPr>
              <a:t>PR</a:t>
            </a:r>
            <a:r>
              <a:rPr lang="es-EC" dirty="0">
                <a:solidFill>
                  <a:srgbClr val="171615"/>
                </a:solidFill>
                <a:latin typeface="NotoSans-Regular"/>
              </a:rPr>
              <a:t> </a:t>
            </a:r>
            <a:r>
              <a:rPr lang="pt-BR" sz="1800" b="0" i="0" u="none" strike="noStrike" baseline="0" dirty="0">
                <a:solidFill>
                  <a:srgbClr val="171615"/>
                </a:solidFill>
                <a:latin typeface="NotoSans-Regular"/>
              </a:rPr>
              <a:t>(P218R)</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7" name="Rectángulo 66">
            <a:extLst>
              <a:ext uri="{FF2B5EF4-FFF2-40B4-BE49-F238E27FC236}">
                <a16:creationId xmlns:a16="http://schemas.microsoft.com/office/drawing/2014/main" id="{E5EF6206-386B-7E7E-3E20-003739C0C591}"/>
              </a:ext>
            </a:extLst>
          </p:cNvPr>
          <p:cNvSpPr/>
          <p:nvPr/>
        </p:nvSpPr>
        <p:spPr>
          <a:xfrm>
            <a:off x="7663460" y="2101919"/>
            <a:ext cx="260530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glicosaminoglicanos</a:t>
            </a: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(GAG) </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8" name="Rectángulo 67">
            <a:extLst>
              <a:ext uri="{FF2B5EF4-FFF2-40B4-BE49-F238E27FC236}">
                <a16:creationId xmlns:a16="http://schemas.microsoft.com/office/drawing/2014/main" id="{A64AB757-45F9-C00E-DE23-C37B30CA62A2}"/>
              </a:ext>
            </a:extLst>
          </p:cNvPr>
          <p:cNvSpPr/>
          <p:nvPr/>
        </p:nvSpPr>
        <p:spPr>
          <a:xfrm>
            <a:off x="7590342" y="3001089"/>
            <a:ext cx="182804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BR" sz="1800" b="0" i="0" u="none" strike="noStrike" baseline="0" dirty="0">
                <a:solidFill>
                  <a:srgbClr val="171615"/>
                </a:solidFill>
                <a:latin typeface="NotoSans-Regular"/>
              </a:rPr>
              <a:t> PLR (P21LK158R)</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9" name="Rectángulo 68">
            <a:extLst>
              <a:ext uri="{FF2B5EF4-FFF2-40B4-BE49-F238E27FC236}">
                <a16:creationId xmlns:a16="http://schemas.microsoft.com/office/drawing/2014/main" id="{44AEF901-191D-A154-5067-A535AF210C3F}"/>
              </a:ext>
            </a:extLst>
          </p:cNvPr>
          <p:cNvSpPr/>
          <p:nvPr/>
        </p:nvSpPr>
        <p:spPr>
          <a:xfrm>
            <a:off x="4917319" y="3953423"/>
            <a:ext cx="209733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Administración</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0" name="Rectángulo 69">
            <a:extLst>
              <a:ext uri="{FF2B5EF4-FFF2-40B4-BE49-F238E27FC236}">
                <a16:creationId xmlns:a16="http://schemas.microsoft.com/office/drawing/2014/main" id="{DF23BF47-DEA3-6A1F-68FF-90B81FD272B7}"/>
              </a:ext>
            </a:extLst>
          </p:cNvPr>
          <p:cNvSpPr/>
          <p:nvPr/>
        </p:nvSpPr>
        <p:spPr>
          <a:xfrm>
            <a:off x="7614630" y="3946424"/>
            <a:ext cx="175271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Transfección AN</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1" name="Conector recto 70">
            <a:extLst>
              <a:ext uri="{FF2B5EF4-FFF2-40B4-BE49-F238E27FC236}">
                <a16:creationId xmlns:a16="http://schemas.microsoft.com/office/drawing/2014/main" id="{A9B599E1-D159-3E89-7FA8-E0AC23D10E53}"/>
              </a:ext>
            </a:extLst>
          </p:cNvPr>
          <p:cNvCxnSpPr>
            <a:cxnSpLocks/>
            <a:stCxn id="59" idx="3"/>
            <a:endCxn id="65" idx="1"/>
          </p:cNvCxnSpPr>
          <p:nvPr/>
        </p:nvCxnSpPr>
        <p:spPr>
          <a:xfrm>
            <a:off x="4436129" y="2414123"/>
            <a:ext cx="445805" cy="10962"/>
          </a:xfrm>
          <a:prstGeom prst="line">
            <a:avLst/>
          </a:prstGeom>
        </p:spPr>
        <p:style>
          <a:lnRef idx="1">
            <a:schemeClr val="dk1"/>
          </a:lnRef>
          <a:fillRef idx="0">
            <a:schemeClr val="dk1"/>
          </a:fillRef>
          <a:effectRef idx="0">
            <a:schemeClr val="dk1"/>
          </a:effectRef>
          <a:fontRef idx="minor">
            <a:schemeClr val="tx1"/>
          </a:fontRef>
        </p:style>
      </p:cxnSp>
      <p:cxnSp>
        <p:nvCxnSpPr>
          <p:cNvPr id="72" name="Conector recto 71">
            <a:extLst>
              <a:ext uri="{FF2B5EF4-FFF2-40B4-BE49-F238E27FC236}">
                <a16:creationId xmlns:a16="http://schemas.microsoft.com/office/drawing/2014/main" id="{0B9E0D09-9BB1-AD79-0B5C-59DFD771EEB3}"/>
              </a:ext>
            </a:extLst>
          </p:cNvPr>
          <p:cNvCxnSpPr>
            <a:cxnSpLocks/>
            <a:stCxn id="60" idx="3"/>
            <a:endCxn id="66" idx="1"/>
          </p:cNvCxnSpPr>
          <p:nvPr/>
        </p:nvCxnSpPr>
        <p:spPr>
          <a:xfrm>
            <a:off x="4424560" y="3178250"/>
            <a:ext cx="492759" cy="9242"/>
          </a:xfrm>
          <a:prstGeom prst="line">
            <a:avLst/>
          </a:prstGeom>
        </p:spPr>
        <p:style>
          <a:lnRef idx="1">
            <a:schemeClr val="dk1"/>
          </a:lnRef>
          <a:fillRef idx="0">
            <a:schemeClr val="dk1"/>
          </a:fillRef>
          <a:effectRef idx="0">
            <a:schemeClr val="dk1"/>
          </a:effectRef>
          <a:fontRef idx="minor">
            <a:schemeClr val="tx1"/>
          </a:fontRef>
        </p:style>
      </p:cxnSp>
      <p:cxnSp>
        <p:nvCxnSpPr>
          <p:cNvPr id="73" name="Conector recto 72">
            <a:extLst>
              <a:ext uri="{FF2B5EF4-FFF2-40B4-BE49-F238E27FC236}">
                <a16:creationId xmlns:a16="http://schemas.microsoft.com/office/drawing/2014/main" id="{DBF6F5E4-3136-9935-516D-3F7907A43F7D}"/>
              </a:ext>
            </a:extLst>
          </p:cNvPr>
          <p:cNvCxnSpPr>
            <a:cxnSpLocks/>
            <a:stCxn id="61" idx="3"/>
            <a:endCxn id="69" idx="1"/>
          </p:cNvCxnSpPr>
          <p:nvPr/>
        </p:nvCxnSpPr>
        <p:spPr>
          <a:xfrm>
            <a:off x="4412987" y="4133207"/>
            <a:ext cx="504332" cy="4882"/>
          </a:xfrm>
          <a:prstGeom prst="line">
            <a:avLst/>
          </a:prstGeom>
        </p:spPr>
        <p:style>
          <a:lnRef idx="1">
            <a:schemeClr val="dk1"/>
          </a:lnRef>
          <a:fillRef idx="0">
            <a:schemeClr val="dk1"/>
          </a:fillRef>
          <a:effectRef idx="0">
            <a:schemeClr val="dk1"/>
          </a:effectRef>
          <a:fontRef idx="minor">
            <a:schemeClr val="tx1"/>
          </a:fontRef>
        </p:style>
      </p:cxnSp>
      <p:cxnSp>
        <p:nvCxnSpPr>
          <p:cNvPr id="74" name="Conector recto 73">
            <a:extLst>
              <a:ext uri="{FF2B5EF4-FFF2-40B4-BE49-F238E27FC236}">
                <a16:creationId xmlns:a16="http://schemas.microsoft.com/office/drawing/2014/main" id="{99C310CD-037A-13EF-E94C-B088E4C5E6FB}"/>
              </a:ext>
            </a:extLst>
          </p:cNvPr>
          <p:cNvCxnSpPr>
            <a:cxnSpLocks/>
            <a:stCxn id="66" idx="3"/>
            <a:endCxn id="68" idx="1"/>
          </p:cNvCxnSpPr>
          <p:nvPr/>
        </p:nvCxnSpPr>
        <p:spPr>
          <a:xfrm flipV="1">
            <a:off x="7014655" y="3185755"/>
            <a:ext cx="575687" cy="1737"/>
          </a:xfrm>
          <a:prstGeom prst="line">
            <a:avLst/>
          </a:prstGeom>
        </p:spPr>
        <p:style>
          <a:lnRef idx="1">
            <a:schemeClr val="dk1"/>
          </a:lnRef>
          <a:fillRef idx="0">
            <a:schemeClr val="dk1"/>
          </a:fillRef>
          <a:effectRef idx="0">
            <a:schemeClr val="dk1"/>
          </a:effectRef>
          <a:fontRef idx="minor">
            <a:schemeClr val="tx1"/>
          </a:fontRef>
        </p:style>
      </p:cxnSp>
      <p:cxnSp>
        <p:nvCxnSpPr>
          <p:cNvPr id="75" name="Conector recto 74">
            <a:extLst>
              <a:ext uri="{FF2B5EF4-FFF2-40B4-BE49-F238E27FC236}">
                <a16:creationId xmlns:a16="http://schemas.microsoft.com/office/drawing/2014/main" id="{23695779-E0A5-982A-D961-DC3DE0DA0A63}"/>
              </a:ext>
            </a:extLst>
          </p:cNvPr>
          <p:cNvCxnSpPr>
            <a:cxnSpLocks/>
            <a:stCxn id="69" idx="3"/>
            <a:endCxn id="70" idx="1"/>
          </p:cNvCxnSpPr>
          <p:nvPr/>
        </p:nvCxnSpPr>
        <p:spPr>
          <a:xfrm flipV="1">
            <a:off x="7014655" y="4131090"/>
            <a:ext cx="599975" cy="6999"/>
          </a:xfrm>
          <a:prstGeom prst="line">
            <a:avLst/>
          </a:prstGeom>
        </p:spPr>
        <p:style>
          <a:lnRef idx="1">
            <a:schemeClr val="dk1"/>
          </a:lnRef>
          <a:fillRef idx="0">
            <a:schemeClr val="dk1"/>
          </a:fillRef>
          <a:effectRef idx="0">
            <a:schemeClr val="dk1"/>
          </a:effectRef>
          <a:fontRef idx="minor">
            <a:schemeClr val="tx1"/>
          </a:fontRef>
        </p:style>
      </p:cxnSp>
      <p:cxnSp>
        <p:nvCxnSpPr>
          <p:cNvPr id="76" name="Conector recto 75">
            <a:extLst>
              <a:ext uri="{FF2B5EF4-FFF2-40B4-BE49-F238E27FC236}">
                <a16:creationId xmlns:a16="http://schemas.microsoft.com/office/drawing/2014/main" id="{16DC63CB-B501-6C8D-3476-F64DB03A6AC0}"/>
              </a:ext>
            </a:extLst>
          </p:cNvPr>
          <p:cNvCxnSpPr>
            <a:cxnSpLocks/>
            <a:stCxn id="65" idx="3"/>
            <a:endCxn id="67" idx="1"/>
          </p:cNvCxnSpPr>
          <p:nvPr/>
        </p:nvCxnSpPr>
        <p:spPr>
          <a:xfrm>
            <a:off x="7107055" y="2425085"/>
            <a:ext cx="556405" cy="0"/>
          </a:xfrm>
          <a:prstGeom prst="line">
            <a:avLst/>
          </a:prstGeom>
        </p:spPr>
        <p:style>
          <a:lnRef idx="1">
            <a:schemeClr val="dk1"/>
          </a:lnRef>
          <a:fillRef idx="0">
            <a:schemeClr val="dk1"/>
          </a:fillRef>
          <a:effectRef idx="0">
            <a:schemeClr val="dk1"/>
          </a:effectRef>
          <a:fontRef idx="minor">
            <a:schemeClr val="tx1"/>
          </a:fontRef>
        </p:style>
      </p:cxnSp>
      <p:sp>
        <p:nvSpPr>
          <p:cNvPr id="25" name="Rectángulo 24">
            <a:extLst>
              <a:ext uri="{FF2B5EF4-FFF2-40B4-BE49-F238E27FC236}">
                <a16:creationId xmlns:a16="http://schemas.microsoft.com/office/drawing/2014/main" id="{8D893D08-4FC3-C8DB-C2E3-AC11742534A0}"/>
              </a:ext>
            </a:extLst>
          </p:cNvPr>
          <p:cNvSpPr/>
          <p:nvPr/>
        </p:nvSpPr>
        <p:spPr>
          <a:xfrm>
            <a:off x="9825545" y="3946424"/>
            <a:ext cx="1752715" cy="369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Terapia génica</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30" name="Conector recto 29">
            <a:extLst>
              <a:ext uri="{FF2B5EF4-FFF2-40B4-BE49-F238E27FC236}">
                <a16:creationId xmlns:a16="http://schemas.microsoft.com/office/drawing/2014/main" id="{82E11BB7-7C06-7D8E-4AC5-9E6539B74A0F}"/>
              </a:ext>
            </a:extLst>
          </p:cNvPr>
          <p:cNvCxnSpPr>
            <a:cxnSpLocks/>
            <a:stCxn id="70" idx="3"/>
            <a:endCxn id="25" idx="1"/>
          </p:cNvCxnSpPr>
          <p:nvPr/>
        </p:nvCxnSpPr>
        <p:spPr>
          <a:xfrm>
            <a:off x="9367341" y="4131090"/>
            <a:ext cx="458204" cy="0"/>
          </a:xfrm>
          <a:prstGeom prst="line">
            <a:avLst/>
          </a:prstGeom>
        </p:spPr>
        <p:style>
          <a:lnRef idx="1">
            <a:schemeClr val="dk1"/>
          </a:lnRef>
          <a:fillRef idx="0">
            <a:schemeClr val="dk1"/>
          </a:fillRef>
          <a:effectRef idx="0">
            <a:schemeClr val="dk1"/>
          </a:effectRef>
          <a:fontRef idx="minor">
            <a:schemeClr val="tx1"/>
          </a:fontRef>
        </p:style>
      </p:cxnSp>
      <p:sp>
        <p:nvSpPr>
          <p:cNvPr id="20" name="Rectángulo 19">
            <a:extLst>
              <a:ext uri="{FF2B5EF4-FFF2-40B4-BE49-F238E27FC236}">
                <a16:creationId xmlns:a16="http://schemas.microsoft.com/office/drawing/2014/main" id="{3B58C754-379B-A53B-F84C-FC959E37739D}"/>
              </a:ext>
            </a:extLst>
          </p:cNvPr>
          <p:cNvSpPr/>
          <p:nvPr/>
        </p:nvSpPr>
        <p:spPr>
          <a:xfrm>
            <a:off x="9910141" y="3006405"/>
            <a:ext cx="198999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sz="1800" b="0" i="0" u="none" strike="noStrike" baseline="0" dirty="0">
                <a:solidFill>
                  <a:srgbClr val="171615"/>
                </a:solidFill>
                <a:latin typeface="NotoSans-Regular"/>
              </a:rPr>
              <a:t>FLR (FGF2B)</a:t>
            </a:r>
            <a:endParaRPr lang="es-EC" dirty="0">
              <a:latin typeface="Calibri" panose="020F0502020204030204" pitchFamily="34" charset="0"/>
              <a:ea typeface="Calibri" panose="020F0502020204030204" pitchFamily="34" charset="0"/>
              <a:cs typeface="Calibri" panose="020F0502020204030204" pitchFamily="34" charset="0"/>
            </a:endParaRPr>
          </a:p>
        </p:txBody>
      </p:sp>
      <p:cxnSp>
        <p:nvCxnSpPr>
          <p:cNvPr id="21" name="Conector recto 20">
            <a:extLst>
              <a:ext uri="{FF2B5EF4-FFF2-40B4-BE49-F238E27FC236}">
                <a16:creationId xmlns:a16="http://schemas.microsoft.com/office/drawing/2014/main" id="{0001FD26-2E0C-40B2-6004-EA5818317E6E}"/>
              </a:ext>
            </a:extLst>
          </p:cNvPr>
          <p:cNvCxnSpPr>
            <a:cxnSpLocks/>
            <a:stCxn id="68" idx="3"/>
            <a:endCxn id="20" idx="1"/>
          </p:cNvCxnSpPr>
          <p:nvPr/>
        </p:nvCxnSpPr>
        <p:spPr>
          <a:xfrm>
            <a:off x="9418391" y="3185755"/>
            <a:ext cx="491750" cy="53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347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C55B0-CA60-BE79-FFEA-8327781892D2}"/>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68B2B968-9669-5229-14EF-3280FE36D633}"/>
              </a:ext>
            </a:extLst>
          </p:cNvPr>
          <p:cNvSpPr>
            <a:spLocks noGrp="1"/>
          </p:cNvSpPr>
          <p:nvPr>
            <p:ph type="title"/>
          </p:nvPr>
        </p:nvSpPr>
        <p:spPr>
          <a:xfrm>
            <a:off x="-51223" y="-3355"/>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cxnSp>
        <p:nvCxnSpPr>
          <p:cNvPr id="26" name="Conector recto 25">
            <a:extLst>
              <a:ext uri="{FF2B5EF4-FFF2-40B4-BE49-F238E27FC236}">
                <a16:creationId xmlns:a16="http://schemas.microsoft.com/office/drawing/2014/main" id="{AA18F035-104A-28EA-579B-7198CDA8F4FD}"/>
              </a:ext>
            </a:extLst>
          </p:cNvPr>
          <p:cNvCxnSpPr>
            <a:cxnSpLocks/>
          </p:cNvCxnSpPr>
          <p:nvPr/>
        </p:nvCxnSpPr>
        <p:spPr>
          <a:xfrm>
            <a:off x="9134" y="719993"/>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CCF4AFCE-2BBB-A595-D221-96F5212DA9A5}"/>
              </a:ext>
            </a:extLst>
          </p:cNvPr>
          <p:cNvPicPr>
            <a:picLocks noChangeAspect="1"/>
          </p:cNvPicPr>
          <p:nvPr/>
        </p:nvPicPr>
        <p:blipFill rotWithShape="1">
          <a:blip r:embed="rId3"/>
          <a:srcRect b="63293"/>
          <a:stretch/>
        </p:blipFill>
        <p:spPr>
          <a:xfrm>
            <a:off x="412298" y="854434"/>
            <a:ext cx="10305369" cy="4733566"/>
          </a:xfrm>
          <a:prstGeom prst="rect">
            <a:avLst/>
          </a:prstGeom>
        </p:spPr>
      </p:pic>
      <p:sp>
        <p:nvSpPr>
          <p:cNvPr id="11" name="CuadroTexto 10">
            <a:extLst>
              <a:ext uri="{FF2B5EF4-FFF2-40B4-BE49-F238E27FC236}">
                <a16:creationId xmlns:a16="http://schemas.microsoft.com/office/drawing/2014/main" id="{EDDB5384-5F33-8874-188A-C7E0BECC64CD}"/>
              </a:ext>
            </a:extLst>
          </p:cNvPr>
          <p:cNvSpPr txBox="1"/>
          <p:nvPr/>
        </p:nvSpPr>
        <p:spPr>
          <a:xfrm>
            <a:off x="9134" y="6545350"/>
            <a:ext cx="2767124" cy="312650"/>
          </a:xfrm>
          <a:prstGeom prst="rect">
            <a:avLst/>
          </a:prstGeom>
          <a:noFill/>
        </p:spPr>
        <p:txBody>
          <a:bodyPr wrap="square">
            <a:spAutoFit/>
          </a:bodyPr>
          <a:lstStyle/>
          <a:p>
            <a:pPr>
              <a:lnSpc>
                <a:spcPct val="107000"/>
              </a:lnSpc>
              <a:spcAft>
                <a:spcPts val="800"/>
              </a:spcAft>
            </a:pPr>
            <a:r>
              <a:rPr lang="es-EC" sz="1400" kern="100" dirty="0">
                <a:effectLst/>
                <a:latin typeface="Calibri" panose="020F0502020204030204" pitchFamily="34" charset="0"/>
                <a:ea typeface="Calibri" panose="020F0502020204030204" pitchFamily="34" charset="0"/>
                <a:cs typeface="Calibri" panose="020F0502020204030204" pitchFamily="34" charset="0"/>
              </a:rPr>
              <a:t>(</a:t>
            </a:r>
            <a:r>
              <a:rPr lang="es-EC" sz="1400" kern="100" dirty="0" err="1">
                <a:effectLst/>
                <a:latin typeface="Calibri" panose="020F0502020204030204" pitchFamily="34" charset="0"/>
                <a:ea typeface="Calibri" panose="020F0502020204030204" pitchFamily="34" charset="0"/>
                <a:cs typeface="Calibri" panose="020F0502020204030204" pitchFamily="34" charset="0"/>
              </a:rPr>
              <a:t>Klabenkova</a:t>
            </a:r>
            <a:r>
              <a:rPr lang="es-EC" sz="1400" kern="100" dirty="0">
                <a:effectLst/>
                <a:latin typeface="Calibri" panose="020F0502020204030204" pitchFamily="34" charset="0"/>
                <a:ea typeface="Calibri" panose="020F0502020204030204" pitchFamily="34" charset="0"/>
                <a:cs typeface="Calibri" panose="020F0502020204030204" pitchFamily="34" charset="0"/>
              </a:rPr>
              <a:t> et al., 2021)</a:t>
            </a:r>
          </a:p>
        </p:txBody>
      </p:sp>
      <p:sp>
        <p:nvSpPr>
          <p:cNvPr id="13" name="CuadroTexto 12">
            <a:extLst>
              <a:ext uri="{FF2B5EF4-FFF2-40B4-BE49-F238E27FC236}">
                <a16:creationId xmlns:a16="http://schemas.microsoft.com/office/drawing/2014/main" id="{310F99EB-C7CB-4CC2-5984-127AE3A48D10}"/>
              </a:ext>
            </a:extLst>
          </p:cNvPr>
          <p:cNvSpPr txBox="1"/>
          <p:nvPr/>
        </p:nvSpPr>
        <p:spPr>
          <a:xfrm>
            <a:off x="311869" y="5588000"/>
            <a:ext cx="7711254" cy="307777"/>
          </a:xfrm>
          <a:prstGeom prst="rect">
            <a:avLst/>
          </a:prstGeom>
          <a:noFill/>
        </p:spPr>
        <p:txBody>
          <a:bodyPr wrap="square" rtlCol="0">
            <a:spAutoFit/>
          </a:bodyPr>
          <a:lstStyle/>
          <a:p>
            <a:r>
              <a:rPr lang="es-ES" sz="1400" b="1" dirty="0">
                <a:latin typeface="Calibri "/>
              </a:rPr>
              <a:t>Figura 4. </a:t>
            </a:r>
            <a:r>
              <a:rPr lang="es-ES" sz="1400" dirty="0">
                <a:latin typeface="Calibri "/>
              </a:rPr>
              <a:t>CPP más comunes utilizados para la administración de ácidos nucleicos terapéuticos.</a:t>
            </a:r>
            <a:endParaRPr lang="es-EC" sz="1400" dirty="0">
              <a:latin typeface="Calibri "/>
            </a:endParaRPr>
          </a:p>
        </p:txBody>
      </p:sp>
    </p:spTree>
    <p:extLst>
      <p:ext uri="{BB962C8B-B14F-4D97-AF65-F5344CB8AC3E}">
        <p14:creationId xmlns:p14="http://schemas.microsoft.com/office/powerpoint/2010/main" val="174526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6BC6-B8ED-5AF9-3A3B-929032270D42}"/>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2D5F408C-1D12-6211-CE49-8824C52656BA}"/>
              </a:ext>
            </a:extLst>
          </p:cNvPr>
          <p:cNvSpPr>
            <a:spLocks noGrp="1"/>
          </p:cNvSpPr>
          <p:nvPr>
            <p:ph type="title"/>
          </p:nvPr>
        </p:nvSpPr>
        <p:spPr>
          <a:xfrm>
            <a:off x="-51223" y="-3355"/>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cxnSp>
        <p:nvCxnSpPr>
          <p:cNvPr id="26" name="Conector recto 25">
            <a:extLst>
              <a:ext uri="{FF2B5EF4-FFF2-40B4-BE49-F238E27FC236}">
                <a16:creationId xmlns:a16="http://schemas.microsoft.com/office/drawing/2014/main" id="{E7C2B597-BD7F-C7AA-D6A8-C221AEAADEA1}"/>
              </a:ext>
            </a:extLst>
          </p:cNvPr>
          <p:cNvCxnSpPr>
            <a:cxnSpLocks/>
          </p:cNvCxnSpPr>
          <p:nvPr/>
        </p:nvCxnSpPr>
        <p:spPr>
          <a:xfrm>
            <a:off x="9134" y="719993"/>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EC1EABD9-3F46-8CB4-D029-49A7A8E98A91}"/>
              </a:ext>
            </a:extLst>
          </p:cNvPr>
          <p:cNvSpPr txBox="1"/>
          <p:nvPr/>
        </p:nvSpPr>
        <p:spPr>
          <a:xfrm>
            <a:off x="9134" y="6545350"/>
            <a:ext cx="2767124" cy="312650"/>
          </a:xfrm>
          <a:prstGeom prst="rect">
            <a:avLst/>
          </a:prstGeom>
          <a:noFill/>
        </p:spPr>
        <p:txBody>
          <a:bodyPr wrap="square">
            <a:spAutoFit/>
          </a:bodyPr>
          <a:lstStyle/>
          <a:p>
            <a:pPr>
              <a:lnSpc>
                <a:spcPct val="107000"/>
              </a:lnSpc>
              <a:spcAft>
                <a:spcPts val="800"/>
              </a:spcAft>
            </a:pPr>
            <a:r>
              <a:rPr lang="es-EC" sz="1400" kern="100" dirty="0">
                <a:effectLst/>
                <a:latin typeface="Calibri" panose="020F0502020204030204" pitchFamily="34" charset="0"/>
                <a:ea typeface="Calibri" panose="020F0502020204030204" pitchFamily="34" charset="0"/>
                <a:cs typeface="Calibri" panose="020F0502020204030204" pitchFamily="34" charset="0"/>
              </a:rPr>
              <a:t>(</a:t>
            </a:r>
            <a:r>
              <a:rPr lang="es-EC" sz="1400" kern="100" dirty="0" err="1">
                <a:effectLst/>
                <a:latin typeface="Calibri" panose="020F0502020204030204" pitchFamily="34" charset="0"/>
                <a:ea typeface="Calibri" panose="020F0502020204030204" pitchFamily="34" charset="0"/>
                <a:cs typeface="Calibri" panose="020F0502020204030204" pitchFamily="34" charset="0"/>
              </a:rPr>
              <a:t>Klabenkova</a:t>
            </a:r>
            <a:r>
              <a:rPr lang="es-EC" sz="1400" kern="100" dirty="0">
                <a:effectLst/>
                <a:latin typeface="Calibri" panose="020F0502020204030204" pitchFamily="34" charset="0"/>
                <a:ea typeface="Calibri" panose="020F0502020204030204" pitchFamily="34" charset="0"/>
                <a:cs typeface="Calibri" panose="020F0502020204030204" pitchFamily="34" charset="0"/>
              </a:rPr>
              <a:t> et al., 2021)</a:t>
            </a:r>
          </a:p>
        </p:txBody>
      </p:sp>
      <p:sp>
        <p:nvSpPr>
          <p:cNvPr id="13" name="CuadroTexto 12">
            <a:extLst>
              <a:ext uri="{FF2B5EF4-FFF2-40B4-BE49-F238E27FC236}">
                <a16:creationId xmlns:a16="http://schemas.microsoft.com/office/drawing/2014/main" id="{62DFAB35-4222-59D8-BA85-706B44E307EA}"/>
              </a:ext>
            </a:extLst>
          </p:cNvPr>
          <p:cNvSpPr txBox="1"/>
          <p:nvPr/>
        </p:nvSpPr>
        <p:spPr>
          <a:xfrm>
            <a:off x="1000127" y="6103133"/>
            <a:ext cx="7701422" cy="307777"/>
          </a:xfrm>
          <a:prstGeom prst="rect">
            <a:avLst/>
          </a:prstGeom>
          <a:noFill/>
        </p:spPr>
        <p:txBody>
          <a:bodyPr wrap="square" rtlCol="0">
            <a:spAutoFit/>
          </a:bodyPr>
          <a:lstStyle/>
          <a:p>
            <a:r>
              <a:rPr lang="es-ES" sz="1400" b="1" dirty="0">
                <a:latin typeface="Calibri "/>
              </a:rPr>
              <a:t>Figura 4. </a:t>
            </a:r>
            <a:r>
              <a:rPr lang="es-ES" sz="1400" dirty="0">
                <a:latin typeface="Calibri "/>
              </a:rPr>
              <a:t>CPP más comunes utilizados para la administración de ácidos nucleicos terapéuticos.</a:t>
            </a:r>
            <a:endParaRPr lang="es-EC" sz="1400" dirty="0">
              <a:latin typeface="Calibri "/>
            </a:endParaRPr>
          </a:p>
        </p:txBody>
      </p:sp>
      <p:pic>
        <p:nvPicPr>
          <p:cNvPr id="2" name="Imagen 1">
            <a:extLst>
              <a:ext uri="{FF2B5EF4-FFF2-40B4-BE49-F238E27FC236}">
                <a16:creationId xmlns:a16="http://schemas.microsoft.com/office/drawing/2014/main" id="{22CDC9F0-6E62-F60F-0561-97B7EB285DD0}"/>
              </a:ext>
            </a:extLst>
          </p:cNvPr>
          <p:cNvPicPr>
            <a:picLocks noChangeAspect="1"/>
          </p:cNvPicPr>
          <p:nvPr/>
        </p:nvPicPr>
        <p:blipFill rotWithShape="1">
          <a:blip r:embed="rId3"/>
          <a:srcRect t="35177" b="15665"/>
          <a:stretch/>
        </p:blipFill>
        <p:spPr>
          <a:xfrm>
            <a:off x="1258528" y="1065245"/>
            <a:ext cx="8231001" cy="5063277"/>
          </a:xfrm>
          <a:prstGeom prst="rect">
            <a:avLst/>
          </a:prstGeom>
        </p:spPr>
      </p:pic>
    </p:spTree>
    <p:extLst>
      <p:ext uri="{BB962C8B-B14F-4D97-AF65-F5344CB8AC3E}">
        <p14:creationId xmlns:p14="http://schemas.microsoft.com/office/powerpoint/2010/main" val="369585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D348B-5514-0C6E-6E19-83B25D36873C}"/>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4D0A5564-826B-8F52-6BC6-6148434DBA39}"/>
              </a:ext>
            </a:extLst>
          </p:cNvPr>
          <p:cNvSpPr>
            <a:spLocks noGrp="1"/>
          </p:cNvSpPr>
          <p:nvPr>
            <p:ph type="title"/>
          </p:nvPr>
        </p:nvSpPr>
        <p:spPr>
          <a:xfrm>
            <a:off x="-51223" y="-3355"/>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cxnSp>
        <p:nvCxnSpPr>
          <p:cNvPr id="26" name="Conector recto 25">
            <a:extLst>
              <a:ext uri="{FF2B5EF4-FFF2-40B4-BE49-F238E27FC236}">
                <a16:creationId xmlns:a16="http://schemas.microsoft.com/office/drawing/2014/main" id="{D4BF7FE5-405F-18C6-93CD-54D66C78F41F}"/>
              </a:ext>
            </a:extLst>
          </p:cNvPr>
          <p:cNvCxnSpPr>
            <a:cxnSpLocks/>
          </p:cNvCxnSpPr>
          <p:nvPr/>
        </p:nvCxnSpPr>
        <p:spPr>
          <a:xfrm>
            <a:off x="9134" y="719993"/>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C608A655-3A09-6F47-0241-CA73645EAB35}"/>
              </a:ext>
            </a:extLst>
          </p:cNvPr>
          <p:cNvSpPr txBox="1"/>
          <p:nvPr/>
        </p:nvSpPr>
        <p:spPr>
          <a:xfrm>
            <a:off x="9134" y="6545350"/>
            <a:ext cx="2767124" cy="312650"/>
          </a:xfrm>
          <a:prstGeom prst="rect">
            <a:avLst/>
          </a:prstGeom>
          <a:noFill/>
        </p:spPr>
        <p:txBody>
          <a:bodyPr wrap="square">
            <a:spAutoFit/>
          </a:bodyPr>
          <a:lstStyle/>
          <a:p>
            <a:pPr>
              <a:lnSpc>
                <a:spcPct val="107000"/>
              </a:lnSpc>
              <a:spcAft>
                <a:spcPts val="800"/>
              </a:spcAft>
            </a:pPr>
            <a:r>
              <a:rPr lang="es-EC" sz="1400" kern="100" dirty="0">
                <a:effectLst/>
                <a:latin typeface="Calibri" panose="020F0502020204030204" pitchFamily="34" charset="0"/>
                <a:ea typeface="Calibri" panose="020F0502020204030204" pitchFamily="34" charset="0"/>
                <a:cs typeface="Calibri" panose="020F0502020204030204" pitchFamily="34" charset="0"/>
              </a:rPr>
              <a:t>(</a:t>
            </a:r>
            <a:r>
              <a:rPr lang="es-EC" sz="1400" kern="100" dirty="0" err="1">
                <a:effectLst/>
                <a:latin typeface="Calibri" panose="020F0502020204030204" pitchFamily="34" charset="0"/>
                <a:ea typeface="Calibri" panose="020F0502020204030204" pitchFamily="34" charset="0"/>
                <a:cs typeface="Calibri" panose="020F0502020204030204" pitchFamily="34" charset="0"/>
              </a:rPr>
              <a:t>Klabenkova</a:t>
            </a:r>
            <a:r>
              <a:rPr lang="es-EC" sz="1400" kern="100" dirty="0">
                <a:effectLst/>
                <a:latin typeface="Calibri" panose="020F0502020204030204" pitchFamily="34" charset="0"/>
                <a:ea typeface="Calibri" panose="020F0502020204030204" pitchFamily="34" charset="0"/>
                <a:cs typeface="Calibri" panose="020F0502020204030204" pitchFamily="34" charset="0"/>
              </a:rPr>
              <a:t> et al., 2021)</a:t>
            </a:r>
          </a:p>
        </p:txBody>
      </p:sp>
      <p:sp>
        <p:nvSpPr>
          <p:cNvPr id="13" name="CuadroTexto 12">
            <a:extLst>
              <a:ext uri="{FF2B5EF4-FFF2-40B4-BE49-F238E27FC236}">
                <a16:creationId xmlns:a16="http://schemas.microsoft.com/office/drawing/2014/main" id="{5BB49E61-485F-A743-6D18-C7EA90BA8062}"/>
              </a:ext>
            </a:extLst>
          </p:cNvPr>
          <p:cNvSpPr txBox="1"/>
          <p:nvPr/>
        </p:nvSpPr>
        <p:spPr>
          <a:xfrm>
            <a:off x="923624" y="4345810"/>
            <a:ext cx="8338363" cy="307777"/>
          </a:xfrm>
          <a:prstGeom prst="rect">
            <a:avLst/>
          </a:prstGeom>
          <a:noFill/>
        </p:spPr>
        <p:txBody>
          <a:bodyPr wrap="square" rtlCol="0">
            <a:spAutoFit/>
          </a:bodyPr>
          <a:lstStyle/>
          <a:p>
            <a:r>
              <a:rPr lang="es-ES" sz="1400" b="1" dirty="0">
                <a:latin typeface="Calibri "/>
              </a:rPr>
              <a:t>Figura 4. </a:t>
            </a:r>
            <a:r>
              <a:rPr lang="es-ES" sz="1400" dirty="0">
                <a:latin typeface="Calibri "/>
              </a:rPr>
              <a:t>CPP más comunes utilizados para la administración de ácidos nucleicos terapéuticos.</a:t>
            </a:r>
            <a:endParaRPr lang="es-EC" sz="1400" dirty="0">
              <a:latin typeface="Calibri "/>
            </a:endParaRPr>
          </a:p>
        </p:txBody>
      </p:sp>
      <p:pic>
        <p:nvPicPr>
          <p:cNvPr id="2" name="Imagen 1">
            <a:extLst>
              <a:ext uri="{FF2B5EF4-FFF2-40B4-BE49-F238E27FC236}">
                <a16:creationId xmlns:a16="http://schemas.microsoft.com/office/drawing/2014/main" id="{E0994ADE-572E-A296-68CC-4B9D4EBFC10D}"/>
              </a:ext>
            </a:extLst>
          </p:cNvPr>
          <p:cNvPicPr>
            <a:picLocks noChangeAspect="1"/>
          </p:cNvPicPr>
          <p:nvPr/>
        </p:nvPicPr>
        <p:blipFill rotWithShape="1">
          <a:blip r:embed="rId3"/>
          <a:srcRect l="2135" t="85321" r="-2135" b="-755"/>
          <a:stretch/>
        </p:blipFill>
        <p:spPr>
          <a:xfrm>
            <a:off x="923624" y="2462609"/>
            <a:ext cx="8565906" cy="1654428"/>
          </a:xfrm>
          <a:prstGeom prst="rect">
            <a:avLst/>
          </a:prstGeom>
        </p:spPr>
      </p:pic>
    </p:spTree>
    <p:extLst>
      <p:ext uri="{BB962C8B-B14F-4D97-AF65-F5344CB8AC3E}">
        <p14:creationId xmlns:p14="http://schemas.microsoft.com/office/powerpoint/2010/main" val="216010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09D71-1D8E-92FD-2078-9F9FCAE184FE}"/>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7DFA17B7-41F7-E052-42A3-BCC6BF21DE79}"/>
              </a:ext>
            </a:extLst>
          </p:cNvPr>
          <p:cNvSpPr>
            <a:spLocks noGrp="1"/>
          </p:cNvSpPr>
          <p:nvPr>
            <p:ph type="title"/>
          </p:nvPr>
        </p:nvSpPr>
        <p:spPr>
          <a:xfrm>
            <a:off x="-51223" y="-3355"/>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cxnSp>
        <p:nvCxnSpPr>
          <p:cNvPr id="26" name="Conector recto 25">
            <a:extLst>
              <a:ext uri="{FF2B5EF4-FFF2-40B4-BE49-F238E27FC236}">
                <a16:creationId xmlns:a16="http://schemas.microsoft.com/office/drawing/2014/main" id="{C4B8C940-5CF1-3CF5-4BA9-6DBD17F60A75}"/>
              </a:ext>
            </a:extLst>
          </p:cNvPr>
          <p:cNvCxnSpPr>
            <a:cxnSpLocks/>
          </p:cNvCxnSpPr>
          <p:nvPr/>
        </p:nvCxnSpPr>
        <p:spPr>
          <a:xfrm>
            <a:off x="9134" y="719993"/>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C69A1D40-9D3B-D9B5-3F1F-840EBC556749}"/>
              </a:ext>
            </a:extLst>
          </p:cNvPr>
          <p:cNvPicPr>
            <a:picLocks noChangeAspect="1"/>
          </p:cNvPicPr>
          <p:nvPr/>
        </p:nvPicPr>
        <p:blipFill>
          <a:blip r:embed="rId3"/>
          <a:stretch>
            <a:fillRect/>
          </a:stretch>
        </p:blipFill>
        <p:spPr>
          <a:xfrm>
            <a:off x="1841533" y="805048"/>
            <a:ext cx="8508933" cy="5382346"/>
          </a:xfrm>
          <a:prstGeom prst="rect">
            <a:avLst/>
          </a:prstGeom>
        </p:spPr>
      </p:pic>
      <p:sp>
        <p:nvSpPr>
          <p:cNvPr id="9" name="CuadroTexto 8">
            <a:extLst>
              <a:ext uri="{FF2B5EF4-FFF2-40B4-BE49-F238E27FC236}">
                <a16:creationId xmlns:a16="http://schemas.microsoft.com/office/drawing/2014/main" id="{FB5C6C0E-08E7-904D-585C-C7D9A731FC3C}"/>
              </a:ext>
            </a:extLst>
          </p:cNvPr>
          <p:cNvSpPr txBox="1"/>
          <p:nvPr/>
        </p:nvSpPr>
        <p:spPr>
          <a:xfrm>
            <a:off x="8946159" y="6237305"/>
            <a:ext cx="1990947" cy="312650"/>
          </a:xfrm>
          <a:prstGeom prst="rect">
            <a:avLst/>
          </a:prstGeom>
          <a:noFill/>
        </p:spPr>
        <p:txBody>
          <a:bodyPr wrap="square">
            <a:spAutoFit/>
          </a:bodyPr>
          <a:lstStyle/>
          <a:p>
            <a:pPr>
              <a:lnSpc>
                <a:spcPct val="107000"/>
              </a:lnSpc>
              <a:spcAft>
                <a:spcPts val="800"/>
              </a:spcAft>
            </a:pPr>
            <a:r>
              <a:rPr lang="es-EC" sz="1400" kern="100" dirty="0">
                <a:effectLst/>
                <a:latin typeface="Calibri" panose="020F0502020204030204" pitchFamily="34" charset="0"/>
                <a:ea typeface="Calibri" panose="020F0502020204030204" pitchFamily="34" charset="0"/>
                <a:cs typeface="Calibri" panose="020F0502020204030204" pitchFamily="34" charset="0"/>
              </a:rPr>
              <a:t>(</a:t>
            </a:r>
            <a:r>
              <a:rPr lang="es-EC" sz="1400" kern="100" dirty="0" err="1">
                <a:effectLst/>
                <a:latin typeface="Calibri" panose="020F0502020204030204" pitchFamily="34" charset="0"/>
                <a:ea typeface="Calibri" panose="020F0502020204030204" pitchFamily="34" charset="0"/>
                <a:cs typeface="Calibri" panose="020F0502020204030204" pitchFamily="34" charset="0"/>
              </a:rPr>
              <a:t>Yokoo</a:t>
            </a:r>
            <a:r>
              <a:rPr lang="es-EC" sz="1400" kern="100" dirty="0">
                <a:effectLst/>
                <a:latin typeface="Calibri" panose="020F0502020204030204" pitchFamily="34" charset="0"/>
                <a:ea typeface="Calibri" panose="020F0502020204030204" pitchFamily="34" charset="0"/>
                <a:cs typeface="Calibri" panose="020F0502020204030204" pitchFamily="34" charset="0"/>
              </a:rPr>
              <a:t> et al., 2022)</a:t>
            </a:r>
          </a:p>
        </p:txBody>
      </p:sp>
      <p:sp>
        <p:nvSpPr>
          <p:cNvPr id="12" name="CuadroTexto 11">
            <a:extLst>
              <a:ext uri="{FF2B5EF4-FFF2-40B4-BE49-F238E27FC236}">
                <a16:creationId xmlns:a16="http://schemas.microsoft.com/office/drawing/2014/main" id="{C7CBAF6F-40CC-76B3-BCE2-5D908A24CA95}"/>
              </a:ext>
            </a:extLst>
          </p:cNvPr>
          <p:cNvSpPr txBox="1"/>
          <p:nvPr/>
        </p:nvSpPr>
        <p:spPr>
          <a:xfrm>
            <a:off x="1841533" y="6187394"/>
            <a:ext cx="7410622" cy="523220"/>
          </a:xfrm>
          <a:prstGeom prst="rect">
            <a:avLst/>
          </a:prstGeom>
          <a:noFill/>
        </p:spPr>
        <p:txBody>
          <a:bodyPr wrap="square" rtlCol="0">
            <a:spAutoFit/>
          </a:bodyPr>
          <a:lstStyle/>
          <a:p>
            <a:r>
              <a:rPr lang="es-ES" sz="1400" b="1" dirty="0">
                <a:latin typeface="Calibri "/>
              </a:rPr>
              <a:t>Figura 5. </a:t>
            </a:r>
            <a:r>
              <a:rPr lang="es-ES" sz="1400" dirty="0">
                <a:latin typeface="Calibri "/>
              </a:rPr>
              <a:t>Resumen de péptidos representativos que penetran en las células para la administración de ARNm.</a:t>
            </a:r>
            <a:endParaRPr lang="es-EC" sz="1400" dirty="0">
              <a:latin typeface="Calibri "/>
            </a:endParaRPr>
          </a:p>
        </p:txBody>
      </p:sp>
      <p:sp>
        <p:nvSpPr>
          <p:cNvPr id="2" name="CuadroTexto 1">
            <a:extLst>
              <a:ext uri="{FF2B5EF4-FFF2-40B4-BE49-F238E27FC236}">
                <a16:creationId xmlns:a16="http://schemas.microsoft.com/office/drawing/2014/main" id="{8EAD3E2D-461B-2CF9-3C50-04F4F517274E}"/>
              </a:ext>
            </a:extLst>
          </p:cNvPr>
          <p:cNvSpPr txBox="1"/>
          <p:nvPr/>
        </p:nvSpPr>
        <p:spPr>
          <a:xfrm>
            <a:off x="1551481" y="3293983"/>
            <a:ext cx="580103" cy="369332"/>
          </a:xfrm>
          <a:prstGeom prst="rect">
            <a:avLst/>
          </a:prstGeom>
          <a:noFill/>
        </p:spPr>
        <p:txBody>
          <a:bodyPr wrap="square" rtlCol="0">
            <a:spAutoFit/>
          </a:bodyPr>
          <a:lstStyle/>
          <a:p>
            <a:r>
              <a:rPr lang="es-MX" dirty="0"/>
              <a:t>P</a:t>
            </a:r>
            <a:endParaRPr lang="es-EC" dirty="0"/>
          </a:p>
        </p:txBody>
      </p:sp>
      <p:sp>
        <p:nvSpPr>
          <p:cNvPr id="3" name="CuadroTexto 2">
            <a:extLst>
              <a:ext uri="{FF2B5EF4-FFF2-40B4-BE49-F238E27FC236}">
                <a16:creationId xmlns:a16="http://schemas.microsoft.com/office/drawing/2014/main" id="{DC06085F-C72A-E18F-B110-70C41D5B4B2C}"/>
              </a:ext>
            </a:extLst>
          </p:cNvPr>
          <p:cNvSpPr txBox="1"/>
          <p:nvPr/>
        </p:nvSpPr>
        <p:spPr>
          <a:xfrm>
            <a:off x="1529746" y="5485489"/>
            <a:ext cx="580103" cy="369332"/>
          </a:xfrm>
          <a:prstGeom prst="rect">
            <a:avLst/>
          </a:prstGeom>
          <a:noFill/>
        </p:spPr>
        <p:txBody>
          <a:bodyPr wrap="square" rtlCol="0">
            <a:spAutoFit/>
          </a:bodyPr>
          <a:lstStyle/>
          <a:p>
            <a:r>
              <a:rPr lang="es-MX" dirty="0"/>
              <a:t>P</a:t>
            </a:r>
            <a:endParaRPr lang="es-EC" dirty="0"/>
          </a:p>
        </p:txBody>
      </p:sp>
      <p:sp>
        <p:nvSpPr>
          <p:cNvPr id="5" name="CuadroTexto 4">
            <a:extLst>
              <a:ext uri="{FF2B5EF4-FFF2-40B4-BE49-F238E27FC236}">
                <a16:creationId xmlns:a16="http://schemas.microsoft.com/office/drawing/2014/main" id="{04B9F7C0-E80F-0D87-3D3A-4F07760CE3FF}"/>
              </a:ext>
            </a:extLst>
          </p:cNvPr>
          <p:cNvSpPr txBox="1"/>
          <p:nvPr/>
        </p:nvSpPr>
        <p:spPr>
          <a:xfrm>
            <a:off x="1544916" y="5839253"/>
            <a:ext cx="580103" cy="369332"/>
          </a:xfrm>
          <a:prstGeom prst="rect">
            <a:avLst/>
          </a:prstGeom>
          <a:noFill/>
        </p:spPr>
        <p:txBody>
          <a:bodyPr wrap="square" rtlCol="0">
            <a:spAutoFit/>
          </a:bodyPr>
          <a:lstStyle/>
          <a:p>
            <a:r>
              <a:rPr lang="es-MX" dirty="0"/>
              <a:t>P</a:t>
            </a:r>
            <a:endParaRPr lang="es-EC" dirty="0"/>
          </a:p>
        </p:txBody>
      </p:sp>
      <p:sp>
        <p:nvSpPr>
          <p:cNvPr id="6" name="CuadroTexto 5">
            <a:extLst>
              <a:ext uri="{FF2B5EF4-FFF2-40B4-BE49-F238E27FC236}">
                <a16:creationId xmlns:a16="http://schemas.microsoft.com/office/drawing/2014/main" id="{01A6143C-F4A7-8266-D20D-D7DB18B129A0}"/>
              </a:ext>
            </a:extLst>
          </p:cNvPr>
          <p:cNvSpPr txBox="1"/>
          <p:nvPr/>
        </p:nvSpPr>
        <p:spPr>
          <a:xfrm>
            <a:off x="1283336" y="4443742"/>
            <a:ext cx="1015822" cy="369332"/>
          </a:xfrm>
          <a:prstGeom prst="rect">
            <a:avLst/>
          </a:prstGeom>
          <a:noFill/>
        </p:spPr>
        <p:txBody>
          <a:bodyPr wrap="square" rtlCol="0">
            <a:spAutoFit/>
          </a:bodyPr>
          <a:lstStyle/>
          <a:p>
            <a:r>
              <a:rPr lang="es-MX" dirty="0"/>
              <a:t>A(P+H)</a:t>
            </a:r>
            <a:endParaRPr lang="es-EC" dirty="0"/>
          </a:p>
        </p:txBody>
      </p:sp>
      <p:sp>
        <p:nvSpPr>
          <p:cNvPr id="10" name="CuadroTexto 9">
            <a:extLst>
              <a:ext uri="{FF2B5EF4-FFF2-40B4-BE49-F238E27FC236}">
                <a16:creationId xmlns:a16="http://schemas.microsoft.com/office/drawing/2014/main" id="{043FEB80-EC3A-A00B-1DE0-334024886C28}"/>
              </a:ext>
            </a:extLst>
          </p:cNvPr>
          <p:cNvSpPr txBox="1"/>
          <p:nvPr/>
        </p:nvSpPr>
        <p:spPr>
          <a:xfrm>
            <a:off x="1551476" y="2414883"/>
            <a:ext cx="580103" cy="369332"/>
          </a:xfrm>
          <a:prstGeom prst="rect">
            <a:avLst/>
          </a:prstGeom>
          <a:noFill/>
        </p:spPr>
        <p:txBody>
          <a:bodyPr wrap="square" rtlCol="0">
            <a:spAutoFit/>
          </a:bodyPr>
          <a:lstStyle/>
          <a:p>
            <a:r>
              <a:rPr lang="es-MX" dirty="0"/>
              <a:t>H</a:t>
            </a:r>
            <a:endParaRPr lang="es-EC" dirty="0"/>
          </a:p>
        </p:txBody>
      </p:sp>
      <p:sp>
        <p:nvSpPr>
          <p:cNvPr id="13" name="CuadroTexto 12">
            <a:extLst>
              <a:ext uri="{FF2B5EF4-FFF2-40B4-BE49-F238E27FC236}">
                <a16:creationId xmlns:a16="http://schemas.microsoft.com/office/drawing/2014/main" id="{2426E06C-42DB-69CF-4D59-1082D0018928}"/>
              </a:ext>
            </a:extLst>
          </p:cNvPr>
          <p:cNvSpPr txBox="1"/>
          <p:nvPr/>
        </p:nvSpPr>
        <p:spPr>
          <a:xfrm>
            <a:off x="1545911" y="1440776"/>
            <a:ext cx="580103" cy="369332"/>
          </a:xfrm>
          <a:prstGeom prst="rect">
            <a:avLst/>
          </a:prstGeom>
          <a:noFill/>
        </p:spPr>
        <p:txBody>
          <a:bodyPr wrap="square" rtlCol="0">
            <a:spAutoFit/>
          </a:bodyPr>
          <a:lstStyle/>
          <a:p>
            <a:r>
              <a:rPr lang="es-MX" dirty="0"/>
              <a:t>H</a:t>
            </a:r>
            <a:endParaRPr lang="es-EC" dirty="0"/>
          </a:p>
        </p:txBody>
      </p:sp>
      <p:sp>
        <p:nvSpPr>
          <p:cNvPr id="14" name="CuadroTexto 13">
            <a:extLst>
              <a:ext uri="{FF2B5EF4-FFF2-40B4-BE49-F238E27FC236}">
                <a16:creationId xmlns:a16="http://schemas.microsoft.com/office/drawing/2014/main" id="{752668AB-3039-ECA9-BF31-D89F5EF21450}"/>
              </a:ext>
            </a:extLst>
          </p:cNvPr>
          <p:cNvSpPr txBox="1"/>
          <p:nvPr/>
        </p:nvSpPr>
        <p:spPr>
          <a:xfrm>
            <a:off x="1329070" y="1691835"/>
            <a:ext cx="796943" cy="369332"/>
          </a:xfrm>
          <a:prstGeom prst="rect">
            <a:avLst/>
          </a:prstGeom>
          <a:noFill/>
        </p:spPr>
        <p:txBody>
          <a:bodyPr wrap="square" rtlCol="0">
            <a:spAutoFit/>
          </a:bodyPr>
          <a:lstStyle/>
          <a:p>
            <a:r>
              <a:rPr lang="es-MX" dirty="0"/>
              <a:t>P-&gt;H</a:t>
            </a:r>
            <a:endParaRPr lang="es-EC" dirty="0"/>
          </a:p>
        </p:txBody>
      </p:sp>
      <p:sp>
        <p:nvSpPr>
          <p:cNvPr id="15" name="CuadroTexto 14">
            <a:extLst>
              <a:ext uri="{FF2B5EF4-FFF2-40B4-BE49-F238E27FC236}">
                <a16:creationId xmlns:a16="http://schemas.microsoft.com/office/drawing/2014/main" id="{57BA0C1B-D523-DB9F-CC13-B576DBC0FE8E}"/>
              </a:ext>
            </a:extLst>
          </p:cNvPr>
          <p:cNvSpPr txBox="1"/>
          <p:nvPr/>
        </p:nvSpPr>
        <p:spPr>
          <a:xfrm>
            <a:off x="7897092" y="1440776"/>
            <a:ext cx="580103" cy="369332"/>
          </a:xfrm>
          <a:prstGeom prst="rect">
            <a:avLst/>
          </a:prstGeom>
          <a:noFill/>
        </p:spPr>
        <p:txBody>
          <a:bodyPr wrap="square" rtlCol="0">
            <a:spAutoFit/>
          </a:bodyPr>
          <a:lstStyle/>
          <a:p>
            <a:r>
              <a:rPr lang="es-MX" dirty="0"/>
              <a:t>(-)</a:t>
            </a:r>
            <a:endParaRPr lang="es-EC" dirty="0"/>
          </a:p>
        </p:txBody>
      </p:sp>
      <p:sp>
        <p:nvSpPr>
          <p:cNvPr id="16" name="CuadroTexto 15">
            <a:extLst>
              <a:ext uri="{FF2B5EF4-FFF2-40B4-BE49-F238E27FC236}">
                <a16:creationId xmlns:a16="http://schemas.microsoft.com/office/drawing/2014/main" id="{3F7EC757-871B-17E6-2370-145DBCD2104A}"/>
              </a:ext>
            </a:extLst>
          </p:cNvPr>
          <p:cNvSpPr txBox="1"/>
          <p:nvPr/>
        </p:nvSpPr>
        <p:spPr>
          <a:xfrm>
            <a:off x="7900138" y="1650398"/>
            <a:ext cx="580103" cy="369332"/>
          </a:xfrm>
          <a:prstGeom prst="rect">
            <a:avLst/>
          </a:prstGeom>
          <a:noFill/>
        </p:spPr>
        <p:txBody>
          <a:bodyPr wrap="square" rtlCol="0">
            <a:spAutoFit/>
          </a:bodyPr>
          <a:lstStyle/>
          <a:p>
            <a:r>
              <a:rPr lang="es-MX" dirty="0"/>
              <a:t>(-)</a:t>
            </a:r>
            <a:endParaRPr lang="es-EC" dirty="0"/>
          </a:p>
        </p:txBody>
      </p:sp>
      <p:sp>
        <p:nvSpPr>
          <p:cNvPr id="17" name="CuadroTexto 16">
            <a:extLst>
              <a:ext uri="{FF2B5EF4-FFF2-40B4-BE49-F238E27FC236}">
                <a16:creationId xmlns:a16="http://schemas.microsoft.com/office/drawing/2014/main" id="{3329EE34-2A36-D48F-E030-7DA50E6A5A3C}"/>
              </a:ext>
            </a:extLst>
          </p:cNvPr>
          <p:cNvSpPr txBox="1"/>
          <p:nvPr/>
        </p:nvSpPr>
        <p:spPr>
          <a:xfrm>
            <a:off x="7786724" y="2599549"/>
            <a:ext cx="580103" cy="369332"/>
          </a:xfrm>
          <a:prstGeom prst="rect">
            <a:avLst/>
          </a:prstGeom>
          <a:noFill/>
        </p:spPr>
        <p:txBody>
          <a:bodyPr wrap="square" rtlCol="0">
            <a:spAutoFit/>
          </a:bodyPr>
          <a:lstStyle/>
          <a:p>
            <a:r>
              <a:rPr lang="es-MX" dirty="0"/>
              <a:t>(+)</a:t>
            </a:r>
            <a:endParaRPr lang="es-EC" dirty="0"/>
          </a:p>
        </p:txBody>
      </p:sp>
      <p:sp>
        <p:nvSpPr>
          <p:cNvPr id="18" name="CuadroTexto 17">
            <a:extLst>
              <a:ext uri="{FF2B5EF4-FFF2-40B4-BE49-F238E27FC236}">
                <a16:creationId xmlns:a16="http://schemas.microsoft.com/office/drawing/2014/main" id="{54B58F94-F90E-BFAD-DF4D-9C71ADBFB958}"/>
              </a:ext>
            </a:extLst>
          </p:cNvPr>
          <p:cNvSpPr txBox="1"/>
          <p:nvPr/>
        </p:nvSpPr>
        <p:spPr>
          <a:xfrm>
            <a:off x="1542439" y="2631288"/>
            <a:ext cx="580103" cy="369332"/>
          </a:xfrm>
          <a:prstGeom prst="rect">
            <a:avLst/>
          </a:prstGeom>
          <a:noFill/>
        </p:spPr>
        <p:txBody>
          <a:bodyPr wrap="square" rtlCol="0">
            <a:spAutoFit/>
          </a:bodyPr>
          <a:lstStyle/>
          <a:p>
            <a:r>
              <a:rPr lang="es-MX" dirty="0">
                <a:solidFill>
                  <a:srgbClr val="FFC000"/>
                </a:solidFill>
              </a:rPr>
              <a:t>H</a:t>
            </a:r>
            <a:endParaRPr lang="es-EC" dirty="0">
              <a:solidFill>
                <a:srgbClr val="FFC000"/>
              </a:solidFill>
            </a:endParaRPr>
          </a:p>
        </p:txBody>
      </p:sp>
      <p:sp>
        <p:nvSpPr>
          <p:cNvPr id="19" name="CuadroTexto 18">
            <a:extLst>
              <a:ext uri="{FF2B5EF4-FFF2-40B4-BE49-F238E27FC236}">
                <a16:creationId xmlns:a16="http://schemas.microsoft.com/office/drawing/2014/main" id="{2CBCECA3-DBA5-C3C8-DF50-F917A0B68B48}"/>
              </a:ext>
            </a:extLst>
          </p:cNvPr>
          <p:cNvSpPr txBox="1"/>
          <p:nvPr/>
        </p:nvSpPr>
        <p:spPr>
          <a:xfrm>
            <a:off x="1541941" y="2034763"/>
            <a:ext cx="580103" cy="369332"/>
          </a:xfrm>
          <a:prstGeom prst="rect">
            <a:avLst/>
          </a:prstGeom>
          <a:noFill/>
        </p:spPr>
        <p:txBody>
          <a:bodyPr wrap="square" rtlCol="0">
            <a:spAutoFit/>
          </a:bodyPr>
          <a:lstStyle/>
          <a:p>
            <a:r>
              <a:rPr lang="es-MX" dirty="0"/>
              <a:t>A</a:t>
            </a:r>
            <a:endParaRPr lang="es-EC" dirty="0"/>
          </a:p>
        </p:txBody>
      </p:sp>
      <p:sp>
        <p:nvSpPr>
          <p:cNvPr id="21" name="CuadroTexto 20">
            <a:extLst>
              <a:ext uri="{FF2B5EF4-FFF2-40B4-BE49-F238E27FC236}">
                <a16:creationId xmlns:a16="http://schemas.microsoft.com/office/drawing/2014/main" id="{AB7FFDDB-2781-C494-2600-5D2B9C1F2215}"/>
              </a:ext>
            </a:extLst>
          </p:cNvPr>
          <p:cNvSpPr txBox="1"/>
          <p:nvPr/>
        </p:nvSpPr>
        <p:spPr>
          <a:xfrm>
            <a:off x="1567175" y="2935143"/>
            <a:ext cx="580103" cy="369332"/>
          </a:xfrm>
          <a:prstGeom prst="rect">
            <a:avLst/>
          </a:prstGeom>
          <a:noFill/>
        </p:spPr>
        <p:txBody>
          <a:bodyPr wrap="square" rtlCol="0">
            <a:spAutoFit/>
          </a:bodyPr>
          <a:lstStyle/>
          <a:p>
            <a:r>
              <a:rPr lang="es-MX" dirty="0"/>
              <a:t>P</a:t>
            </a:r>
            <a:endParaRPr lang="es-EC" dirty="0"/>
          </a:p>
        </p:txBody>
      </p:sp>
      <p:sp>
        <p:nvSpPr>
          <p:cNvPr id="22" name="CuadroTexto 21">
            <a:extLst>
              <a:ext uri="{FF2B5EF4-FFF2-40B4-BE49-F238E27FC236}">
                <a16:creationId xmlns:a16="http://schemas.microsoft.com/office/drawing/2014/main" id="{7B07D012-0394-3929-43EF-F4884F4E771E}"/>
              </a:ext>
            </a:extLst>
          </p:cNvPr>
          <p:cNvSpPr txBox="1"/>
          <p:nvPr/>
        </p:nvSpPr>
        <p:spPr>
          <a:xfrm>
            <a:off x="10199295" y="2996698"/>
            <a:ext cx="1751700" cy="246221"/>
          </a:xfrm>
          <a:prstGeom prst="rect">
            <a:avLst/>
          </a:prstGeom>
          <a:noFill/>
        </p:spPr>
        <p:txBody>
          <a:bodyPr wrap="square" rtlCol="0">
            <a:spAutoFit/>
          </a:bodyPr>
          <a:lstStyle/>
          <a:p>
            <a:r>
              <a:rPr lang="es-EC" sz="1000" b="0" i="0" u="none" strike="noStrike" baseline="0" dirty="0">
                <a:latin typeface="Calibri" panose="020F0502020204030204" pitchFamily="34" charset="0"/>
                <a:ea typeface="Calibri" panose="020F0502020204030204" pitchFamily="34" charset="0"/>
                <a:cs typeface="Calibri" panose="020F0502020204030204" pitchFamily="34" charset="0"/>
              </a:rPr>
              <a:t>péptido catiónico de hélice </a:t>
            </a:r>
            <a:r>
              <a:rPr lang="el-GR" sz="1000" b="0" i="0" u="none" strike="noStrike" baseline="0" dirty="0">
                <a:latin typeface="Calibri" panose="020F0502020204030204" pitchFamily="34" charset="0"/>
                <a:ea typeface="Calibri" panose="020F0502020204030204" pitchFamily="34" charset="0"/>
                <a:cs typeface="Calibri" panose="020F0502020204030204" pitchFamily="34" charset="0"/>
              </a:rPr>
              <a:t>α</a:t>
            </a:r>
            <a:endParaRPr lang="es-EC" sz="1000" dirty="0">
              <a:latin typeface="Calibri" panose="020F0502020204030204" pitchFamily="34" charset="0"/>
              <a:ea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3E60FA3C-5469-4F1A-D5DD-DEF8710E75B9}"/>
              </a:ext>
            </a:extLst>
          </p:cNvPr>
          <p:cNvSpPr txBox="1"/>
          <p:nvPr/>
        </p:nvSpPr>
        <p:spPr>
          <a:xfrm>
            <a:off x="7786723" y="3233581"/>
            <a:ext cx="580103" cy="369332"/>
          </a:xfrm>
          <a:prstGeom prst="rect">
            <a:avLst/>
          </a:prstGeom>
          <a:noFill/>
        </p:spPr>
        <p:txBody>
          <a:bodyPr wrap="square" rtlCol="0">
            <a:spAutoFit/>
          </a:bodyPr>
          <a:lstStyle/>
          <a:p>
            <a:r>
              <a:rPr lang="es-MX" dirty="0"/>
              <a:t>(+)</a:t>
            </a:r>
            <a:endParaRPr lang="es-EC" dirty="0"/>
          </a:p>
        </p:txBody>
      </p:sp>
      <p:sp>
        <p:nvSpPr>
          <p:cNvPr id="24" name="CuadroTexto 23">
            <a:extLst>
              <a:ext uri="{FF2B5EF4-FFF2-40B4-BE49-F238E27FC236}">
                <a16:creationId xmlns:a16="http://schemas.microsoft.com/office/drawing/2014/main" id="{F97445C5-4E06-DCE7-32CB-92AF8985E126}"/>
              </a:ext>
            </a:extLst>
          </p:cNvPr>
          <p:cNvSpPr txBox="1"/>
          <p:nvPr/>
        </p:nvSpPr>
        <p:spPr>
          <a:xfrm>
            <a:off x="4366776" y="203120"/>
            <a:ext cx="1662077" cy="369332"/>
          </a:xfrm>
          <a:prstGeom prst="rect">
            <a:avLst/>
          </a:prstGeom>
          <a:noFill/>
        </p:spPr>
        <p:txBody>
          <a:bodyPr wrap="square" rtlCol="0">
            <a:spAutoFit/>
          </a:bodyPr>
          <a:lstStyle/>
          <a:p>
            <a:r>
              <a:rPr lang="es-MX" dirty="0">
                <a:latin typeface="Calibri" panose="020F0502020204030204" pitchFamily="34" charset="0"/>
                <a:ea typeface="Calibri" panose="020F0502020204030204" pitchFamily="34" charset="0"/>
                <a:cs typeface="Calibri" panose="020F0502020204030204" pitchFamily="34" charset="0"/>
              </a:rPr>
              <a:t>(+)</a:t>
            </a:r>
            <a:r>
              <a:rPr lang="es-MX"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mejoro</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860F2A22-456B-0CCA-CC6B-67B1A80B03A1}"/>
              </a:ext>
            </a:extLst>
          </p:cNvPr>
          <p:cNvSpPr txBox="1"/>
          <p:nvPr/>
        </p:nvSpPr>
        <p:spPr>
          <a:xfrm>
            <a:off x="1542439" y="3624324"/>
            <a:ext cx="580103" cy="369332"/>
          </a:xfrm>
          <a:prstGeom prst="rect">
            <a:avLst/>
          </a:prstGeom>
          <a:noFill/>
        </p:spPr>
        <p:txBody>
          <a:bodyPr wrap="square" rtlCol="0">
            <a:spAutoFit/>
          </a:bodyPr>
          <a:lstStyle/>
          <a:p>
            <a:r>
              <a:rPr lang="es-MX" dirty="0"/>
              <a:t>P</a:t>
            </a:r>
            <a:endParaRPr lang="es-EC" dirty="0"/>
          </a:p>
        </p:txBody>
      </p:sp>
      <p:sp>
        <p:nvSpPr>
          <p:cNvPr id="25" name="CuadroTexto 24">
            <a:extLst>
              <a:ext uri="{FF2B5EF4-FFF2-40B4-BE49-F238E27FC236}">
                <a16:creationId xmlns:a16="http://schemas.microsoft.com/office/drawing/2014/main" id="{BC7A9664-D76F-0B96-A4B9-30F11B53C54C}"/>
              </a:ext>
            </a:extLst>
          </p:cNvPr>
          <p:cNvSpPr txBox="1"/>
          <p:nvPr/>
        </p:nvSpPr>
        <p:spPr>
          <a:xfrm>
            <a:off x="944018" y="3602913"/>
            <a:ext cx="796942" cy="369332"/>
          </a:xfrm>
          <a:prstGeom prst="rect">
            <a:avLst/>
          </a:prstGeom>
          <a:noFill/>
        </p:spPr>
        <p:txBody>
          <a:bodyPr wrap="square" rtlCol="0">
            <a:spAutoFit/>
          </a:bodyPr>
          <a:lstStyle/>
          <a:p>
            <a:r>
              <a:rPr lang="es-MX" dirty="0"/>
              <a:t>(PEG)</a:t>
            </a:r>
            <a:endParaRPr lang="es-EC" dirty="0"/>
          </a:p>
        </p:txBody>
      </p:sp>
      <p:sp>
        <p:nvSpPr>
          <p:cNvPr id="27" name="CuadroTexto 26">
            <a:extLst>
              <a:ext uri="{FF2B5EF4-FFF2-40B4-BE49-F238E27FC236}">
                <a16:creationId xmlns:a16="http://schemas.microsoft.com/office/drawing/2014/main" id="{09E253DA-8231-4AC5-FEDD-591928FA4DA4}"/>
              </a:ext>
            </a:extLst>
          </p:cNvPr>
          <p:cNvSpPr txBox="1"/>
          <p:nvPr/>
        </p:nvSpPr>
        <p:spPr>
          <a:xfrm>
            <a:off x="1535611" y="3893327"/>
            <a:ext cx="580103" cy="369332"/>
          </a:xfrm>
          <a:prstGeom prst="rect">
            <a:avLst/>
          </a:prstGeom>
          <a:noFill/>
        </p:spPr>
        <p:txBody>
          <a:bodyPr wrap="square" rtlCol="0">
            <a:spAutoFit/>
          </a:bodyPr>
          <a:lstStyle/>
          <a:p>
            <a:r>
              <a:rPr lang="es-MX" dirty="0"/>
              <a:t>P</a:t>
            </a:r>
            <a:endParaRPr lang="es-EC" dirty="0"/>
          </a:p>
        </p:txBody>
      </p:sp>
      <p:sp>
        <p:nvSpPr>
          <p:cNvPr id="28" name="CuadroTexto 27">
            <a:extLst>
              <a:ext uri="{FF2B5EF4-FFF2-40B4-BE49-F238E27FC236}">
                <a16:creationId xmlns:a16="http://schemas.microsoft.com/office/drawing/2014/main" id="{00F85F53-2A07-2564-0274-5DC7E5B6D55A}"/>
              </a:ext>
            </a:extLst>
          </p:cNvPr>
          <p:cNvSpPr txBox="1"/>
          <p:nvPr/>
        </p:nvSpPr>
        <p:spPr>
          <a:xfrm>
            <a:off x="1535612" y="4121981"/>
            <a:ext cx="580103" cy="369332"/>
          </a:xfrm>
          <a:prstGeom prst="rect">
            <a:avLst/>
          </a:prstGeom>
          <a:noFill/>
        </p:spPr>
        <p:txBody>
          <a:bodyPr wrap="square" rtlCol="0">
            <a:spAutoFit/>
          </a:bodyPr>
          <a:lstStyle/>
          <a:p>
            <a:r>
              <a:rPr lang="es-MX" dirty="0"/>
              <a:t>P</a:t>
            </a:r>
            <a:endParaRPr lang="es-EC" dirty="0"/>
          </a:p>
        </p:txBody>
      </p:sp>
      <p:sp>
        <p:nvSpPr>
          <p:cNvPr id="29" name="CuadroTexto 28">
            <a:extLst>
              <a:ext uri="{FF2B5EF4-FFF2-40B4-BE49-F238E27FC236}">
                <a16:creationId xmlns:a16="http://schemas.microsoft.com/office/drawing/2014/main" id="{45B4AC55-B894-D878-CD74-1B7367FAD8E4}"/>
              </a:ext>
            </a:extLst>
          </p:cNvPr>
          <p:cNvSpPr txBox="1"/>
          <p:nvPr/>
        </p:nvSpPr>
        <p:spPr>
          <a:xfrm>
            <a:off x="7764461" y="3917407"/>
            <a:ext cx="580103" cy="369332"/>
          </a:xfrm>
          <a:prstGeom prst="rect">
            <a:avLst/>
          </a:prstGeom>
          <a:noFill/>
        </p:spPr>
        <p:txBody>
          <a:bodyPr wrap="square" rtlCol="0">
            <a:spAutoFit/>
          </a:bodyPr>
          <a:lstStyle/>
          <a:p>
            <a:r>
              <a:rPr lang="es-MX" dirty="0"/>
              <a:t>(-)</a:t>
            </a:r>
            <a:endParaRPr lang="es-EC" dirty="0"/>
          </a:p>
        </p:txBody>
      </p:sp>
      <p:sp>
        <p:nvSpPr>
          <p:cNvPr id="30" name="CuadroTexto 29">
            <a:extLst>
              <a:ext uri="{FF2B5EF4-FFF2-40B4-BE49-F238E27FC236}">
                <a16:creationId xmlns:a16="http://schemas.microsoft.com/office/drawing/2014/main" id="{EB6322E4-803B-D528-50ED-0CC8185711B7}"/>
              </a:ext>
            </a:extLst>
          </p:cNvPr>
          <p:cNvSpPr txBox="1"/>
          <p:nvPr/>
        </p:nvSpPr>
        <p:spPr>
          <a:xfrm>
            <a:off x="7786723" y="4121981"/>
            <a:ext cx="580103" cy="369332"/>
          </a:xfrm>
          <a:prstGeom prst="rect">
            <a:avLst/>
          </a:prstGeom>
          <a:noFill/>
        </p:spPr>
        <p:txBody>
          <a:bodyPr wrap="square" rtlCol="0">
            <a:spAutoFit/>
          </a:bodyPr>
          <a:lstStyle/>
          <a:p>
            <a:r>
              <a:rPr lang="es-MX" dirty="0"/>
              <a:t>(-)</a:t>
            </a:r>
            <a:endParaRPr lang="es-EC" dirty="0"/>
          </a:p>
        </p:txBody>
      </p:sp>
      <p:cxnSp>
        <p:nvCxnSpPr>
          <p:cNvPr id="32" name="Conector recto 31">
            <a:extLst>
              <a:ext uri="{FF2B5EF4-FFF2-40B4-BE49-F238E27FC236}">
                <a16:creationId xmlns:a16="http://schemas.microsoft.com/office/drawing/2014/main" id="{AE193C62-D646-FC5A-934D-160B59DF4814}"/>
              </a:ext>
            </a:extLst>
          </p:cNvPr>
          <p:cNvCxnSpPr/>
          <p:nvPr/>
        </p:nvCxnSpPr>
        <p:spPr>
          <a:xfrm>
            <a:off x="1073888" y="1440776"/>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Conector recto 33">
            <a:extLst>
              <a:ext uri="{FF2B5EF4-FFF2-40B4-BE49-F238E27FC236}">
                <a16:creationId xmlns:a16="http://schemas.microsoft.com/office/drawing/2014/main" id="{9D42CEE7-F644-252D-AA17-C809C830745B}"/>
              </a:ext>
            </a:extLst>
          </p:cNvPr>
          <p:cNvCxnSpPr/>
          <p:nvPr/>
        </p:nvCxnSpPr>
        <p:spPr>
          <a:xfrm>
            <a:off x="1084022" y="1724598"/>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Conector recto 34">
            <a:extLst>
              <a:ext uri="{FF2B5EF4-FFF2-40B4-BE49-F238E27FC236}">
                <a16:creationId xmlns:a16="http://schemas.microsoft.com/office/drawing/2014/main" id="{44A6256E-2D26-7845-2DB7-9B38B6599812}"/>
              </a:ext>
            </a:extLst>
          </p:cNvPr>
          <p:cNvCxnSpPr/>
          <p:nvPr/>
        </p:nvCxnSpPr>
        <p:spPr>
          <a:xfrm>
            <a:off x="1084022" y="1997620"/>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Conector recto 35">
            <a:extLst>
              <a:ext uri="{FF2B5EF4-FFF2-40B4-BE49-F238E27FC236}">
                <a16:creationId xmlns:a16="http://schemas.microsoft.com/office/drawing/2014/main" id="{7A4A6E7C-7321-283A-8379-34D133E6C10B}"/>
              </a:ext>
            </a:extLst>
          </p:cNvPr>
          <p:cNvCxnSpPr/>
          <p:nvPr/>
        </p:nvCxnSpPr>
        <p:spPr>
          <a:xfrm>
            <a:off x="1138929" y="2463150"/>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Conector recto 36">
            <a:extLst>
              <a:ext uri="{FF2B5EF4-FFF2-40B4-BE49-F238E27FC236}">
                <a16:creationId xmlns:a16="http://schemas.microsoft.com/office/drawing/2014/main" id="{60936FE5-1505-4B92-2996-630E2CAFDE3E}"/>
              </a:ext>
            </a:extLst>
          </p:cNvPr>
          <p:cNvCxnSpPr/>
          <p:nvPr/>
        </p:nvCxnSpPr>
        <p:spPr>
          <a:xfrm>
            <a:off x="1138929" y="2688438"/>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Conector recto 37">
            <a:extLst>
              <a:ext uri="{FF2B5EF4-FFF2-40B4-BE49-F238E27FC236}">
                <a16:creationId xmlns:a16="http://schemas.microsoft.com/office/drawing/2014/main" id="{5E6F3D4C-424D-AF76-E00D-139AA7E87E68}"/>
              </a:ext>
            </a:extLst>
          </p:cNvPr>
          <p:cNvCxnSpPr/>
          <p:nvPr/>
        </p:nvCxnSpPr>
        <p:spPr>
          <a:xfrm>
            <a:off x="1138929" y="2931816"/>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Conector recto 38">
            <a:extLst>
              <a:ext uri="{FF2B5EF4-FFF2-40B4-BE49-F238E27FC236}">
                <a16:creationId xmlns:a16="http://schemas.microsoft.com/office/drawing/2014/main" id="{410E3016-64A9-611A-6CB3-28C3E39B0782}"/>
              </a:ext>
            </a:extLst>
          </p:cNvPr>
          <p:cNvCxnSpPr/>
          <p:nvPr/>
        </p:nvCxnSpPr>
        <p:spPr>
          <a:xfrm>
            <a:off x="1119879" y="3271368"/>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Conector recto 39">
            <a:extLst>
              <a:ext uri="{FF2B5EF4-FFF2-40B4-BE49-F238E27FC236}">
                <a16:creationId xmlns:a16="http://schemas.microsoft.com/office/drawing/2014/main" id="{E7F4E757-DCBD-311E-8A40-E41655E57394}"/>
              </a:ext>
            </a:extLst>
          </p:cNvPr>
          <p:cNvCxnSpPr/>
          <p:nvPr/>
        </p:nvCxnSpPr>
        <p:spPr>
          <a:xfrm>
            <a:off x="1098924" y="3587598"/>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Conector recto 40">
            <a:extLst>
              <a:ext uri="{FF2B5EF4-FFF2-40B4-BE49-F238E27FC236}">
                <a16:creationId xmlns:a16="http://schemas.microsoft.com/office/drawing/2014/main" id="{81DE4105-16AA-0527-C225-984C88E56185}"/>
              </a:ext>
            </a:extLst>
          </p:cNvPr>
          <p:cNvCxnSpPr/>
          <p:nvPr/>
        </p:nvCxnSpPr>
        <p:spPr>
          <a:xfrm>
            <a:off x="1073888" y="3951453"/>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Conector recto 41">
            <a:extLst>
              <a:ext uri="{FF2B5EF4-FFF2-40B4-BE49-F238E27FC236}">
                <a16:creationId xmlns:a16="http://schemas.microsoft.com/office/drawing/2014/main" id="{309CEC79-9CDB-CBC6-8A20-F56BB64B67F7}"/>
              </a:ext>
            </a:extLst>
          </p:cNvPr>
          <p:cNvCxnSpPr/>
          <p:nvPr/>
        </p:nvCxnSpPr>
        <p:spPr>
          <a:xfrm>
            <a:off x="1058919" y="4212438"/>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Conector recto 42">
            <a:extLst>
              <a:ext uri="{FF2B5EF4-FFF2-40B4-BE49-F238E27FC236}">
                <a16:creationId xmlns:a16="http://schemas.microsoft.com/office/drawing/2014/main" id="{32CFC3A5-CDD1-2D58-87B0-F257A80F0CF8}"/>
              </a:ext>
            </a:extLst>
          </p:cNvPr>
          <p:cNvCxnSpPr/>
          <p:nvPr/>
        </p:nvCxnSpPr>
        <p:spPr>
          <a:xfrm>
            <a:off x="1073888" y="4446745"/>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Conector recto 43">
            <a:extLst>
              <a:ext uri="{FF2B5EF4-FFF2-40B4-BE49-F238E27FC236}">
                <a16:creationId xmlns:a16="http://schemas.microsoft.com/office/drawing/2014/main" id="{BC04347C-3E55-2F9D-C906-C35B8F039FBD}"/>
              </a:ext>
            </a:extLst>
          </p:cNvPr>
          <p:cNvCxnSpPr/>
          <p:nvPr/>
        </p:nvCxnSpPr>
        <p:spPr>
          <a:xfrm>
            <a:off x="1073888" y="4768690"/>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Conector recto 44">
            <a:extLst>
              <a:ext uri="{FF2B5EF4-FFF2-40B4-BE49-F238E27FC236}">
                <a16:creationId xmlns:a16="http://schemas.microsoft.com/office/drawing/2014/main" id="{D81AC669-89C6-183B-05C9-D0119B427699}"/>
              </a:ext>
            </a:extLst>
          </p:cNvPr>
          <p:cNvCxnSpPr/>
          <p:nvPr/>
        </p:nvCxnSpPr>
        <p:spPr>
          <a:xfrm>
            <a:off x="1084022" y="5046820"/>
            <a:ext cx="1754372" cy="0"/>
          </a:xfrm>
          <a:prstGeom prst="line">
            <a:avLst/>
          </a:prstGeom>
        </p:spPr>
        <p:style>
          <a:lnRef idx="2">
            <a:schemeClr val="accent2"/>
          </a:lnRef>
          <a:fillRef idx="0">
            <a:schemeClr val="accent2"/>
          </a:fillRef>
          <a:effectRef idx="1">
            <a:schemeClr val="accent2"/>
          </a:effectRef>
          <a:fontRef idx="minor">
            <a:schemeClr val="tx1"/>
          </a:fontRef>
        </p:style>
      </p:cxnSp>
      <p:sp>
        <p:nvSpPr>
          <p:cNvPr id="46" name="CuadroTexto 45">
            <a:extLst>
              <a:ext uri="{FF2B5EF4-FFF2-40B4-BE49-F238E27FC236}">
                <a16:creationId xmlns:a16="http://schemas.microsoft.com/office/drawing/2014/main" id="{6A4004D0-BE6F-1799-3DF5-EED8B0E7FDD9}"/>
              </a:ext>
            </a:extLst>
          </p:cNvPr>
          <p:cNvSpPr txBox="1"/>
          <p:nvPr/>
        </p:nvSpPr>
        <p:spPr>
          <a:xfrm>
            <a:off x="1283336" y="4732475"/>
            <a:ext cx="1015822" cy="369332"/>
          </a:xfrm>
          <a:prstGeom prst="rect">
            <a:avLst/>
          </a:prstGeom>
          <a:noFill/>
        </p:spPr>
        <p:txBody>
          <a:bodyPr wrap="square" rtlCol="0">
            <a:spAutoFit/>
          </a:bodyPr>
          <a:lstStyle/>
          <a:p>
            <a:r>
              <a:rPr lang="es-MX" dirty="0"/>
              <a:t>A(P+H)</a:t>
            </a:r>
            <a:endParaRPr lang="es-EC" dirty="0"/>
          </a:p>
        </p:txBody>
      </p:sp>
      <p:sp>
        <p:nvSpPr>
          <p:cNvPr id="47" name="CuadroTexto 46">
            <a:extLst>
              <a:ext uri="{FF2B5EF4-FFF2-40B4-BE49-F238E27FC236}">
                <a16:creationId xmlns:a16="http://schemas.microsoft.com/office/drawing/2014/main" id="{FCFE4E31-C631-A731-FEF2-7159369AC6D4}"/>
              </a:ext>
            </a:extLst>
          </p:cNvPr>
          <p:cNvSpPr txBox="1"/>
          <p:nvPr/>
        </p:nvSpPr>
        <p:spPr>
          <a:xfrm>
            <a:off x="1551476" y="1087030"/>
            <a:ext cx="1015822" cy="369332"/>
          </a:xfrm>
          <a:prstGeom prst="rect">
            <a:avLst/>
          </a:prstGeom>
          <a:noFill/>
        </p:spPr>
        <p:txBody>
          <a:bodyPr wrap="square" rtlCol="0">
            <a:spAutoFit/>
          </a:bodyPr>
          <a:lstStyle/>
          <a:p>
            <a:r>
              <a:rPr lang="es-MX" dirty="0"/>
              <a:t>A</a:t>
            </a:r>
            <a:endParaRPr lang="es-EC" dirty="0"/>
          </a:p>
        </p:txBody>
      </p:sp>
      <p:cxnSp>
        <p:nvCxnSpPr>
          <p:cNvPr id="49" name="Conector recto de flecha 48">
            <a:extLst>
              <a:ext uri="{FF2B5EF4-FFF2-40B4-BE49-F238E27FC236}">
                <a16:creationId xmlns:a16="http://schemas.microsoft.com/office/drawing/2014/main" id="{365E9C5F-7A62-5460-3F72-714E0F500C62}"/>
              </a:ext>
            </a:extLst>
          </p:cNvPr>
          <p:cNvCxnSpPr/>
          <p:nvPr/>
        </p:nvCxnSpPr>
        <p:spPr>
          <a:xfrm>
            <a:off x="4016888" y="4732475"/>
            <a:ext cx="0" cy="1846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0" name="Conector recto de flecha 49">
            <a:extLst>
              <a:ext uri="{FF2B5EF4-FFF2-40B4-BE49-F238E27FC236}">
                <a16:creationId xmlns:a16="http://schemas.microsoft.com/office/drawing/2014/main" id="{A0D47C05-2445-2000-07BF-0B41AB9800A1}"/>
              </a:ext>
            </a:extLst>
          </p:cNvPr>
          <p:cNvCxnSpPr/>
          <p:nvPr/>
        </p:nvCxnSpPr>
        <p:spPr>
          <a:xfrm>
            <a:off x="4495043" y="4720741"/>
            <a:ext cx="0" cy="1846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Conector recto de flecha 50">
            <a:extLst>
              <a:ext uri="{FF2B5EF4-FFF2-40B4-BE49-F238E27FC236}">
                <a16:creationId xmlns:a16="http://schemas.microsoft.com/office/drawing/2014/main" id="{7421AE07-A112-E1C5-E4E6-C531D622DA37}"/>
              </a:ext>
            </a:extLst>
          </p:cNvPr>
          <p:cNvCxnSpPr/>
          <p:nvPr/>
        </p:nvCxnSpPr>
        <p:spPr>
          <a:xfrm>
            <a:off x="4816988" y="4720741"/>
            <a:ext cx="0" cy="1846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2" name="Conector recto de flecha 51">
            <a:extLst>
              <a:ext uri="{FF2B5EF4-FFF2-40B4-BE49-F238E27FC236}">
                <a16:creationId xmlns:a16="http://schemas.microsoft.com/office/drawing/2014/main" id="{E143434D-3DAD-701B-F7DD-0BAC1679B688}"/>
              </a:ext>
            </a:extLst>
          </p:cNvPr>
          <p:cNvCxnSpPr/>
          <p:nvPr/>
        </p:nvCxnSpPr>
        <p:spPr>
          <a:xfrm>
            <a:off x="5594228" y="4720741"/>
            <a:ext cx="0" cy="1846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3" name="CuadroTexto 52">
            <a:extLst>
              <a:ext uri="{FF2B5EF4-FFF2-40B4-BE49-F238E27FC236}">
                <a16:creationId xmlns:a16="http://schemas.microsoft.com/office/drawing/2014/main" id="{769A39FF-B8FA-21CF-A4A9-BF62846A74B0}"/>
              </a:ext>
            </a:extLst>
          </p:cNvPr>
          <p:cNvSpPr txBox="1"/>
          <p:nvPr/>
        </p:nvSpPr>
        <p:spPr>
          <a:xfrm>
            <a:off x="7786722" y="4768690"/>
            <a:ext cx="580103" cy="369332"/>
          </a:xfrm>
          <a:prstGeom prst="rect">
            <a:avLst/>
          </a:prstGeom>
          <a:noFill/>
        </p:spPr>
        <p:txBody>
          <a:bodyPr wrap="square" rtlCol="0">
            <a:spAutoFit/>
          </a:bodyPr>
          <a:lstStyle/>
          <a:p>
            <a:r>
              <a:rPr lang="es-MX" dirty="0"/>
              <a:t>(+)</a:t>
            </a:r>
            <a:endParaRPr lang="es-EC" dirty="0"/>
          </a:p>
        </p:txBody>
      </p:sp>
      <p:sp>
        <p:nvSpPr>
          <p:cNvPr id="54" name="CuadroTexto 53">
            <a:extLst>
              <a:ext uri="{FF2B5EF4-FFF2-40B4-BE49-F238E27FC236}">
                <a16:creationId xmlns:a16="http://schemas.microsoft.com/office/drawing/2014/main" id="{FCB425EA-5B34-6315-6250-2695334C7150}"/>
              </a:ext>
            </a:extLst>
          </p:cNvPr>
          <p:cNvSpPr txBox="1"/>
          <p:nvPr/>
        </p:nvSpPr>
        <p:spPr>
          <a:xfrm>
            <a:off x="7786722" y="4978696"/>
            <a:ext cx="580103" cy="369332"/>
          </a:xfrm>
          <a:prstGeom prst="rect">
            <a:avLst/>
          </a:prstGeom>
          <a:noFill/>
        </p:spPr>
        <p:txBody>
          <a:bodyPr wrap="square" rtlCol="0">
            <a:spAutoFit/>
          </a:bodyPr>
          <a:lstStyle/>
          <a:p>
            <a:r>
              <a:rPr lang="es-MX" dirty="0"/>
              <a:t>(+)</a:t>
            </a:r>
            <a:endParaRPr lang="es-EC" dirty="0"/>
          </a:p>
        </p:txBody>
      </p:sp>
      <p:sp>
        <p:nvSpPr>
          <p:cNvPr id="55" name="CuadroTexto 54">
            <a:extLst>
              <a:ext uri="{FF2B5EF4-FFF2-40B4-BE49-F238E27FC236}">
                <a16:creationId xmlns:a16="http://schemas.microsoft.com/office/drawing/2014/main" id="{311167E5-6D17-40DA-BB6B-3B6A1E9F906D}"/>
              </a:ext>
            </a:extLst>
          </p:cNvPr>
          <p:cNvSpPr txBox="1"/>
          <p:nvPr/>
        </p:nvSpPr>
        <p:spPr>
          <a:xfrm>
            <a:off x="1283336" y="4966340"/>
            <a:ext cx="1015822" cy="369332"/>
          </a:xfrm>
          <a:prstGeom prst="rect">
            <a:avLst/>
          </a:prstGeom>
          <a:noFill/>
        </p:spPr>
        <p:txBody>
          <a:bodyPr wrap="square" rtlCol="0">
            <a:spAutoFit/>
          </a:bodyPr>
          <a:lstStyle/>
          <a:p>
            <a:r>
              <a:rPr lang="es-MX" dirty="0"/>
              <a:t>A(P+H)</a:t>
            </a:r>
            <a:endParaRPr lang="es-EC" dirty="0"/>
          </a:p>
        </p:txBody>
      </p:sp>
      <p:cxnSp>
        <p:nvCxnSpPr>
          <p:cNvPr id="56" name="Conector recto 55">
            <a:extLst>
              <a:ext uri="{FF2B5EF4-FFF2-40B4-BE49-F238E27FC236}">
                <a16:creationId xmlns:a16="http://schemas.microsoft.com/office/drawing/2014/main" id="{FED67664-6BF3-33CD-FB7E-28633F3274B7}"/>
              </a:ext>
            </a:extLst>
          </p:cNvPr>
          <p:cNvCxnSpPr/>
          <p:nvPr/>
        </p:nvCxnSpPr>
        <p:spPr>
          <a:xfrm>
            <a:off x="1129865" y="5291279"/>
            <a:ext cx="1754372" cy="0"/>
          </a:xfrm>
          <a:prstGeom prst="line">
            <a:avLst/>
          </a:prstGeom>
        </p:spPr>
        <p:style>
          <a:lnRef idx="2">
            <a:schemeClr val="accent2"/>
          </a:lnRef>
          <a:fillRef idx="0">
            <a:schemeClr val="accent2"/>
          </a:fillRef>
          <a:effectRef idx="1">
            <a:schemeClr val="accent2"/>
          </a:effectRef>
          <a:fontRef idx="minor">
            <a:schemeClr val="tx1"/>
          </a:fontRef>
        </p:style>
      </p:cxnSp>
      <p:sp>
        <p:nvSpPr>
          <p:cNvPr id="57" name="CuadroTexto 56">
            <a:extLst>
              <a:ext uri="{FF2B5EF4-FFF2-40B4-BE49-F238E27FC236}">
                <a16:creationId xmlns:a16="http://schemas.microsoft.com/office/drawing/2014/main" id="{A54B4B1C-CB1B-531E-F879-B2E047F61B8B}"/>
              </a:ext>
            </a:extLst>
          </p:cNvPr>
          <p:cNvSpPr txBox="1"/>
          <p:nvPr/>
        </p:nvSpPr>
        <p:spPr>
          <a:xfrm>
            <a:off x="1532248" y="5215769"/>
            <a:ext cx="1015822" cy="369332"/>
          </a:xfrm>
          <a:prstGeom prst="rect">
            <a:avLst/>
          </a:prstGeom>
          <a:noFill/>
        </p:spPr>
        <p:txBody>
          <a:bodyPr wrap="square" rtlCol="0">
            <a:spAutoFit/>
          </a:bodyPr>
          <a:lstStyle/>
          <a:p>
            <a:r>
              <a:rPr lang="es-MX" dirty="0"/>
              <a:t>A</a:t>
            </a:r>
            <a:endParaRPr lang="es-EC" dirty="0"/>
          </a:p>
        </p:txBody>
      </p:sp>
      <p:sp>
        <p:nvSpPr>
          <p:cNvPr id="58" name="CuadroTexto 57">
            <a:extLst>
              <a:ext uri="{FF2B5EF4-FFF2-40B4-BE49-F238E27FC236}">
                <a16:creationId xmlns:a16="http://schemas.microsoft.com/office/drawing/2014/main" id="{58DCB90B-1465-035E-A85F-E95B794D66EF}"/>
              </a:ext>
            </a:extLst>
          </p:cNvPr>
          <p:cNvSpPr txBox="1"/>
          <p:nvPr/>
        </p:nvSpPr>
        <p:spPr>
          <a:xfrm>
            <a:off x="883614" y="5224143"/>
            <a:ext cx="796942" cy="369332"/>
          </a:xfrm>
          <a:prstGeom prst="rect">
            <a:avLst/>
          </a:prstGeom>
          <a:noFill/>
        </p:spPr>
        <p:txBody>
          <a:bodyPr wrap="square" rtlCol="0">
            <a:spAutoFit/>
          </a:bodyPr>
          <a:lstStyle/>
          <a:p>
            <a:r>
              <a:rPr lang="es-MX" dirty="0"/>
              <a:t>(PEG)</a:t>
            </a:r>
            <a:endParaRPr lang="es-EC" dirty="0"/>
          </a:p>
        </p:txBody>
      </p:sp>
      <p:sp>
        <p:nvSpPr>
          <p:cNvPr id="59" name="CuadroTexto 58">
            <a:extLst>
              <a:ext uri="{FF2B5EF4-FFF2-40B4-BE49-F238E27FC236}">
                <a16:creationId xmlns:a16="http://schemas.microsoft.com/office/drawing/2014/main" id="{116808C3-1409-A9E6-371D-580284A06A64}"/>
              </a:ext>
            </a:extLst>
          </p:cNvPr>
          <p:cNvSpPr txBox="1"/>
          <p:nvPr/>
        </p:nvSpPr>
        <p:spPr>
          <a:xfrm>
            <a:off x="7793383" y="5779835"/>
            <a:ext cx="580103" cy="369332"/>
          </a:xfrm>
          <a:prstGeom prst="rect">
            <a:avLst/>
          </a:prstGeom>
          <a:noFill/>
        </p:spPr>
        <p:txBody>
          <a:bodyPr wrap="square" rtlCol="0">
            <a:spAutoFit/>
          </a:bodyPr>
          <a:lstStyle/>
          <a:p>
            <a:r>
              <a:rPr lang="es-MX" dirty="0"/>
              <a:t>(-)</a:t>
            </a:r>
            <a:endParaRPr lang="es-EC" dirty="0"/>
          </a:p>
        </p:txBody>
      </p:sp>
      <p:cxnSp>
        <p:nvCxnSpPr>
          <p:cNvPr id="60" name="Conector recto 59">
            <a:extLst>
              <a:ext uri="{FF2B5EF4-FFF2-40B4-BE49-F238E27FC236}">
                <a16:creationId xmlns:a16="http://schemas.microsoft.com/office/drawing/2014/main" id="{B57815CC-9905-AECB-04C0-B4C622CC075A}"/>
              </a:ext>
            </a:extLst>
          </p:cNvPr>
          <p:cNvCxnSpPr/>
          <p:nvPr/>
        </p:nvCxnSpPr>
        <p:spPr>
          <a:xfrm>
            <a:off x="1098924" y="5540199"/>
            <a:ext cx="175437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Conector recto 60">
            <a:extLst>
              <a:ext uri="{FF2B5EF4-FFF2-40B4-BE49-F238E27FC236}">
                <a16:creationId xmlns:a16="http://schemas.microsoft.com/office/drawing/2014/main" id="{AE0B0922-E360-92FD-00B6-9A71FCE60BF9}"/>
              </a:ext>
            </a:extLst>
          </p:cNvPr>
          <p:cNvCxnSpPr/>
          <p:nvPr/>
        </p:nvCxnSpPr>
        <p:spPr>
          <a:xfrm>
            <a:off x="1084022" y="5895799"/>
            <a:ext cx="1754372" cy="0"/>
          </a:xfrm>
          <a:prstGeom prst="line">
            <a:avLst/>
          </a:prstGeom>
        </p:spPr>
        <p:style>
          <a:lnRef idx="2">
            <a:schemeClr val="accent2"/>
          </a:lnRef>
          <a:fillRef idx="0">
            <a:schemeClr val="accent2"/>
          </a:fillRef>
          <a:effectRef idx="1">
            <a:schemeClr val="accent2"/>
          </a:effectRef>
          <a:fontRef idx="minor">
            <a:schemeClr val="tx1"/>
          </a:fontRef>
        </p:style>
      </p:cxnSp>
      <p:sp>
        <p:nvSpPr>
          <p:cNvPr id="62" name="CuadroTexto 61">
            <a:extLst>
              <a:ext uri="{FF2B5EF4-FFF2-40B4-BE49-F238E27FC236}">
                <a16:creationId xmlns:a16="http://schemas.microsoft.com/office/drawing/2014/main" id="{22C2BC43-CA3E-C858-07B4-1D0B4D46177C}"/>
              </a:ext>
            </a:extLst>
          </p:cNvPr>
          <p:cNvSpPr txBox="1"/>
          <p:nvPr/>
        </p:nvSpPr>
        <p:spPr>
          <a:xfrm>
            <a:off x="6994186" y="-28879"/>
            <a:ext cx="1379300" cy="1015663"/>
          </a:xfrm>
          <a:prstGeom prst="rect">
            <a:avLst/>
          </a:prstGeom>
          <a:noFill/>
        </p:spPr>
        <p:txBody>
          <a:bodyPr wrap="square" rtlCol="0">
            <a:spAutoFit/>
          </a:bodyPr>
          <a:lstStyle/>
          <a:p>
            <a:r>
              <a:rPr lang="es-MX" sz="1400" dirty="0">
                <a:latin typeface="Calibri" panose="020F0502020204030204" pitchFamily="34" charset="0"/>
                <a:ea typeface="Calibri" panose="020F0502020204030204" pitchFamily="34" charset="0"/>
                <a:cs typeface="Calibri" panose="020F0502020204030204" pitchFamily="34" charset="0"/>
              </a:rPr>
              <a:t>A (anfipático)</a:t>
            </a:r>
          </a:p>
          <a:p>
            <a:r>
              <a:rPr lang="es-MX" sz="1400" dirty="0">
                <a:latin typeface="Calibri" panose="020F0502020204030204" pitchFamily="34" charset="0"/>
                <a:ea typeface="Calibri" panose="020F0502020204030204" pitchFamily="34" charset="0"/>
                <a:cs typeface="Calibri" panose="020F0502020204030204" pitchFamily="34" charset="0"/>
              </a:rPr>
              <a:t>P(</a:t>
            </a:r>
            <a:r>
              <a:rPr lang="es-MX" sz="1400" dirty="0" err="1">
                <a:latin typeface="Calibri" panose="020F0502020204030204" pitchFamily="34" charset="0"/>
                <a:ea typeface="Calibri" panose="020F0502020204030204" pitchFamily="34" charset="0"/>
                <a:cs typeface="Calibri" panose="020F0502020204030204" pitchFamily="34" charset="0"/>
              </a:rPr>
              <a:t>policatiónico</a:t>
            </a:r>
            <a:r>
              <a:rPr lang="es-MX" sz="1400" dirty="0">
                <a:latin typeface="Calibri" panose="020F0502020204030204" pitchFamily="34" charset="0"/>
                <a:ea typeface="Calibri" panose="020F0502020204030204" pitchFamily="34" charset="0"/>
                <a:cs typeface="Calibri" panose="020F0502020204030204" pitchFamily="34" charset="0"/>
              </a:rPr>
              <a:t>)</a:t>
            </a:r>
          </a:p>
          <a:p>
            <a:r>
              <a:rPr lang="es-MX" sz="1400" dirty="0">
                <a:latin typeface="Calibri" panose="020F0502020204030204" pitchFamily="34" charset="0"/>
                <a:ea typeface="Calibri" panose="020F0502020204030204" pitchFamily="34" charset="0"/>
                <a:cs typeface="Calibri" panose="020F0502020204030204" pitchFamily="34" charset="0"/>
              </a:rPr>
              <a:t>H (hidrofóbico)</a:t>
            </a:r>
          </a:p>
          <a:p>
            <a:endParaRPr lang="es-EC" dirty="0"/>
          </a:p>
        </p:txBody>
      </p:sp>
    </p:spTree>
    <p:extLst>
      <p:ext uri="{BB962C8B-B14F-4D97-AF65-F5344CB8AC3E}">
        <p14:creationId xmlns:p14="http://schemas.microsoft.com/office/powerpoint/2010/main" val="148243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DB60-734B-0BDE-80D6-8F14DC9EE04F}"/>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43E4F611-378F-021C-D963-1D788A1DC243}"/>
              </a:ext>
            </a:extLst>
          </p:cNvPr>
          <p:cNvSpPr>
            <a:spLocks noGrp="1"/>
          </p:cNvSpPr>
          <p:nvPr>
            <p:ph type="title"/>
          </p:nvPr>
        </p:nvSpPr>
        <p:spPr>
          <a:xfrm>
            <a:off x="208992" y="45832"/>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Resultados</a:t>
            </a:r>
          </a:p>
        </p:txBody>
      </p:sp>
      <p:sp>
        <p:nvSpPr>
          <p:cNvPr id="5" name="CuadroTexto 4">
            <a:extLst>
              <a:ext uri="{FF2B5EF4-FFF2-40B4-BE49-F238E27FC236}">
                <a16:creationId xmlns:a16="http://schemas.microsoft.com/office/drawing/2014/main" id="{372EE1E3-8E16-5937-5F2A-AEC04FC56CF4}"/>
              </a:ext>
            </a:extLst>
          </p:cNvPr>
          <p:cNvSpPr txBox="1"/>
          <p:nvPr/>
        </p:nvSpPr>
        <p:spPr>
          <a:xfrm>
            <a:off x="11776364" y="6414652"/>
            <a:ext cx="301686" cy="369332"/>
          </a:xfrm>
          <a:prstGeom prst="rect">
            <a:avLst/>
          </a:prstGeom>
          <a:noFill/>
        </p:spPr>
        <p:txBody>
          <a:bodyPr wrap="none" rtlCol="0">
            <a:spAutoFit/>
          </a:bodyPr>
          <a:lstStyle/>
          <a:p>
            <a:r>
              <a:rPr lang="es-EC" dirty="0">
                <a:solidFill>
                  <a:schemeClr val="bg1"/>
                </a:solidFill>
              </a:rPr>
              <a:t>6</a:t>
            </a:r>
          </a:p>
        </p:txBody>
      </p:sp>
      <p:sp>
        <p:nvSpPr>
          <p:cNvPr id="10" name="Rectángulo 9">
            <a:extLst>
              <a:ext uri="{FF2B5EF4-FFF2-40B4-BE49-F238E27FC236}">
                <a16:creationId xmlns:a16="http://schemas.microsoft.com/office/drawing/2014/main" id="{5DF7D503-C5C0-3F52-4CC3-62D33505696C}"/>
              </a:ext>
            </a:extLst>
          </p:cNvPr>
          <p:cNvSpPr/>
          <p:nvPr/>
        </p:nvSpPr>
        <p:spPr>
          <a:xfrm>
            <a:off x="91440" y="880141"/>
            <a:ext cx="4308231" cy="369332"/>
          </a:xfrm>
          <a:prstGeom prst="rect">
            <a:avLst/>
          </a:prstGeom>
          <a:ln>
            <a:solidFill>
              <a:schemeClr val="tx1"/>
            </a:solidFill>
          </a:ln>
        </p:spPr>
        <p:txBody>
          <a:bodyPr wrap="none">
            <a:spAutoFit/>
          </a:bodyPr>
          <a:lstStyle/>
          <a:p>
            <a:r>
              <a:rPr lang="es-EC" b="1"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ecuencias/ </a:t>
            </a:r>
            <a:r>
              <a:rPr lang="es-EC" b="1" dirty="0">
                <a:solidFill>
                  <a:srgbClr val="000000"/>
                </a:solidFill>
                <a:latin typeface="Calibri" panose="020F0502020204030204" pitchFamily="34" charset="0"/>
                <a:ea typeface="Calibri" panose="020F0502020204030204" pitchFamily="34" charset="0"/>
                <a:cs typeface="Calibri" panose="020F0502020204030204" pitchFamily="34" charset="0"/>
              </a:rPr>
              <a:t>Estructuras </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específicas: </a:t>
            </a:r>
            <a:r>
              <a:rPr lang="es-EC"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miARN</a:t>
            </a:r>
            <a:endPar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27" name="Conector recto 26">
            <a:extLst>
              <a:ext uri="{FF2B5EF4-FFF2-40B4-BE49-F238E27FC236}">
                <a16:creationId xmlns:a16="http://schemas.microsoft.com/office/drawing/2014/main" id="{BF8423B2-F86D-E7B8-1EC5-D8D87EFED8E0}"/>
              </a:ext>
            </a:extLst>
          </p:cNvPr>
          <p:cNvCxnSpPr>
            <a:cxnSpLocks/>
          </p:cNvCxnSpPr>
          <p:nvPr/>
        </p:nvCxnSpPr>
        <p:spPr>
          <a:xfrm>
            <a:off x="91440" y="715955"/>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Imagen 6" descr="Interfaz de usuario gráfica, Texto, Aplicación, Correo electrónico&#10;&#10;Descripción generada automáticamente">
            <a:extLst>
              <a:ext uri="{FF2B5EF4-FFF2-40B4-BE49-F238E27FC236}">
                <a16:creationId xmlns:a16="http://schemas.microsoft.com/office/drawing/2014/main" id="{447F6242-C70D-CD34-92C5-9B5911A15A57}"/>
              </a:ext>
            </a:extLst>
          </p:cNvPr>
          <p:cNvPicPr>
            <a:picLocks noChangeAspect="1"/>
          </p:cNvPicPr>
          <p:nvPr/>
        </p:nvPicPr>
        <p:blipFill rotWithShape="1">
          <a:blip r:embed="rId3"/>
          <a:srcRect l="3428" r="3816" b="2172"/>
          <a:stretch/>
        </p:blipFill>
        <p:spPr>
          <a:xfrm>
            <a:off x="0" y="2279916"/>
            <a:ext cx="6209414" cy="4319402"/>
          </a:xfrm>
          <a:prstGeom prst="rect">
            <a:avLst/>
          </a:prstGeom>
        </p:spPr>
      </p:pic>
      <p:sp>
        <p:nvSpPr>
          <p:cNvPr id="21" name="Rectángulo 20">
            <a:extLst>
              <a:ext uri="{FF2B5EF4-FFF2-40B4-BE49-F238E27FC236}">
                <a16:creationId xmlns:a16="http://schemas.microsoft.com/office/drawing/2014/main" id="{7E3247EC-5132-4869-D7EE-A35B33A869D5}"/>
              </a:ext>
            </a:extLst>
          </p:cNvPr>
          <p:cNvSpPr/>
          <p:nvPr/>
        </p:nvSpPr>
        <p:spPr>
          <a:xfrm>
            <a:off x="53506" y="1386079"/>
            <a:ext cx="3134512" cy="369332"/>
          </a:xfrm>
          <a:prstGeom prst="rect">
            <a:avLst/>
          </a:prstGeom>
          <a:ln>
            <a:solidFill>
              <a:schemeClr val="tx1"/>
            </a:solidFill>
          </a:ln>
        </p:spPr>
        <p:txBody>
          <a:bodyPr wrap="none">
            <a:spAutoFit/>
          </a:bodyPr>
          <a:lstStyle/>
          <a:p>
            <a:r>
              <a:rPr lang="es-EC" b="1"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ecuencia </a:t>
            </a:r>
            <a:r>
              <a:rPr lang="es-EC"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Esponga</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anti-miR33 </a:t>
            </a:r>
          </a:p>
        </p:txBody>
      </p:sp>
      <p:sp>
        <p:nvSpPr>
          <p:cNvPr id="24" name="Rectángulo 23">
            <a:extLst>
              <a:ext uri="{FF2B5EF4-FFF2-40B4-BE49-F238E27FC236}">
                <a16:creationId xmlns:a16="http://schemas.microsoft.com/office/drawing/2014/main" id="{02F69346-00D2-7C6D-7AED-F8735843D2D9}"/>
              </a:ext>
            </a:extLst>
          </p:cNvPr>
          <p:cNvSpPr/>
          <p:nvPr/>
        </p:nvSpPr>
        <p:spPr>
          <a:xfrm>
            <a:off x="53506" y="1925640"/>
            <a:ext cx="3612399" cy="369332"/>
          </a:xfrm>
          <a:prstGeom prst="rect">
            <a:avLst/>
          </a:prstGeom>
          <a:ln>
            <a:solidFill>
              <a:schemeClr val="tx1"/>
            </a:solidFill>
          </a:ln>
        </p:spPr>
        <p:txBody>
          <a:bodyPr wrap="none">
            <a:spAutoFit/>
          </a:bodyPr>
          <a:lstStyle/>
          <a:p>
            <a:r>
              <a:rPr lang="es-EC" sz="1800" b="0" i="0" u="none" strike="noStrike" baseline="0" dirty="0">
                <a:latin typeface="URWPalladioL-Roma"/>
              </a:rPr>
              <a:t>5</a:t>
            </a:r>
            <a:r>
              <a:rPr lang="es-EC" dirty="0">
                <a:latin typeface="CMSY10"/>
              </a:rPr>
              <a:t>’</a:t>
            </a:r>
            <a:r>
              <a:rPr lang="es-EC" sz="1800" b="0" i="0" u="none" strike="noStrike" baseline="0" dirty="0">
                <a:latin typeface="URWPalladioL-Roma"/>
              </a:rPr>
              <a:t>-GUGCAUUGUAGUUGCAUUGCA-3</a:t>
            </a:r>
            <a:r>
              <a:rPr lang="es-EC" dirty="0">
                <a:latin typeface="CMSY10"/>
              </a:rPr>
              <a:t>’</a:t>
            </a:r>
            <a:endPar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10367A7B-2CB0-8C08-1DA1-B51E3A36CD60}"/>
              </a:ext>
            </a:extLst>
          </p:cNvPr>
          <p:cNvPicPr>
            <a:picLocks noChangeAspect="1"/>
          </p:cNvPicPr>
          <p:nvPr/>
        </p:nvPicPr>
        <p:blipFill rotWithShape="1">
          <a:blip r:embed="rId4"/>
          <a:srcRect t="13499"/>
          <a:stretch/>
        </p:blipFill>
        <p:spPr>
          <a:xfrm>
            <a:off x="6070030" y="1152749"/>
            <a:ext cx="5867908" cy="1746867"/>
          </a:xfrm>
          <a:prstGeom prst="rect">
            <a:avLst/>
          </a:prstGeom>
        </p:spPr>
      </p:pic>
      <p:sp>
        <p:nvSpPr>
          <p:cNvPr id="8" name="CuadroTexto 7">
            <a:extLst>
              <a:ext uri="{FF2B5EF4-FFF2-40B4-BE49-F238E27FC236}">
                <a16:creationId xmlns:a16="http://schemas.microsoft.com/office/drawing/2014/main" id="{AE371F1F-69F4-DD9A-D108-43D25C6049D7}"/>
              </a:ext>
            </a:extLst>
          </p:cNvPr>
          <p:cNvSpPr txBox="1"/>
          <p:nvPr/>
        </p:nvSpPr>
        <p:spPr>
          <a:xfrm>
            <a:off x="6209414" y="2900901"/>
            <a:ext cx="5566950" cy="523220"/>
          </a:xfrm>
          <a:prstGeom prst="rect">
            <a:avLst/>
          </a:prstGeom>
          <a:noFill/>
        </p:spPr>
        <p:txBody>
          <a:bodyPr wrap="square" rtlCol="0">
            <a:spAutoFit/>
          </a:bodyPr>
          <a:lstStyle/>
          <a:p>
            <a:r>
              <a:rPr lang="es-ES" sz="1400" b="1" dirty="0">
                <a:latin typeface="Calibri "/>
              </a:rPr>
              <a:t>Figura 6.</a:t>
            </a:r>
            <a:r>
              <a:rPr lang="es-ES" sz="1400" dirty="0">
                <a:latin typeface="Calibri "/>
              </a:rPr>
              <a:t> Diseño de la esponja antimiR-33, con dos sitios de unión perfecta a miR-33</a:t>
            </a:r>
            <a:endParaRPr lang="es-EC" sz="1400" dirty="0">
              <a:latin typeface="Calibri "/>
            </a:endParaRPr>
          </a:p>
        </p:txBody>
      </p:sp>
      <p:sp>
        <p:nvSpPr>
          <p:cNvPr id="12" name="CuadroTexto 11">
            <a:extLst>
              <a:ext uri="{FF2B5EF4-FFF2-40B4-BE49-F238E27FC236}">
                <a16:creationId xmlns:a16="http://schemas.microsoft.com/office/drawing/2014/main" id="{1C848C86-6B8E-FD92-532E-F98B78FC86C6}"/>
              </a:ext>
            </a:extLst>
          </p:cNvPr>
          <p:cNvSpPr txBox="1"/>
          <p:nvPr/>
        </p:nvSpPr>
        <p:spPr>
          <a:xfrm>
            <a:off x="8353414" y="5977859"/>
            <a:ext cx="3838586" cy="777521"/>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(Montaño-Samaniego et al., 2023)</a:t>
            </a:r>
          </a:p>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Barta</a:t>
            </a:r>
            <a:r>
              <a:rPr lang="es-EC" sz="1800" kern="100" dirty="0">
                <a:effectLst/>
                <a:latin typeface="Calibri" panose="020F0502020204030204" pitchFamily="34" charset="0"/>
                <a:ea typeface="Calibri" panose="020F0502020204030204" pitchFamily="34" charset="0"/>
                <a:cs typeface="Calibri" panose="020F0502020204030204" pitchFamily="34" charset="0"/>
              </a:rPr>
              <a:t> et al., 2016)</a:t>
            </a:r>
          </a:p>
        </p:txBody>
      </p:sp>
    </p:spTree>
    <p:extLst>
      <p:ext uri="{BB962C8B-B14F-4D97-AF65-F5344CB8AC3E}">
        <p14:creationId xmlns:p14="http://schemas.microsoft.com/office/powerpoint/2010/main" val="89114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81A7-86D0-FE77-C457-B4F5449A9BC6}"/>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6AF32462-48C5-BD13-6F40-AE3D4724C463}"/>
              </a:ext>
            </a:extLst>
          </p:cNvPr>
          <p:cNvSpPr>
            <a:spLocks noGrp="1"/>
          </p:cNvSpPr>
          <p:nvPr>
            <p:ph type="title"/>
          </p:nvPr>
        </p:nvSpPr>
        <p:spPr>
          <a:xfrm>
            <a:off x="208992" y="45832"/>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Resultados</a:t>
            </a:r>
          </a:p>
        </p:txBody>
      </p:sp>
      <p:sp>
        <p:nvSpPr>
          <p:cNvPr id="5" name="CuadroTexto 4">
            <a:extLst>
              <a:ext uri="{FF2B5EF4-FFF2-40B4-BE49-F238E27FC236}">
                <a16:creationId xmlns:a16="http://schemas.microsoft.com/office/drawing/2014/main" id="{95B466B3-DD43-84DF-9CF4-43F2ABD48945}"/>
              </a:ext>
            </a:extLst>
          </p:cNvPr>
          <p:cNvSpPr txBox="1"/>
          <p:nvPr/>
        </p:nvSpPr>
        <p:spPr>
          <a:xfrm>
            <a:off x="11776364" y="6414652"/>
            <a:ext cx="301686" cy="369332"/>
          </a:xfrm>
          <a:prstGeom prst="rect">
            <a:avLst/>
          </a:prstGeom>
          <a:noFill/>
        </p:spPr>
        <p:txBody>
          <a:bodyPr wrap="none" rtlCol="0">
            <a:spAutoFit/>
          </a:bodyPr>
          <a:lstStyle/>
          <a:p>
            <a:r>
              <a:rPr lang="es-EC" dirty="0">
                <a:solidFill>
                  <a:schemeClr val="bg1"/>
                </a:solidFill>
              </a:rPr>
              <a:t>6</a:t>
            </a:r>
          </a:p>
        </p:txBody>
      </p:sp>
      <p:sp>
        <p:nvSpPr>
          <p:cNvPr id="10" name="Rectángulo 9">
            <a:extLst>
              <a:ext uri="{FF2B5EF4-FFF2-40B4-BE49-F238E27FC236}">
                <a16:creationId xmlns:a16="http://schemas.microsoft.com/office/drawing/2014/main" id="{B2C9130B-BD40-1AF4-5591-4CCCA234564A}"/>
              </a:ext>
            </a:extLst>
          </p:cNvPr>
          <p:cNvSpPr/>
          <p:nvPr/>
        </p:nvSpPr>
        <p:spPr>
          <a:xfrm>
            <a:off x="91440" y="880141"/>
            <a:ext cx="4531753" cy="369332"/>
          </a:xfrm>
          <a:prstGeom prst="rect">
            <a:avLst/>
          </a:prstGeom>
          <a:ln>
            <a:solidFill>
              <a:schemeClr val="tx1"/>
            </a:solidFill>
          </a:ln>
        </p:spPr>
        <p:txBody>
          <a:bodyPr wrap="none">
            <a:spAutoFit/>
          </a:bodyPr>
          <a:lstStyle/>
          <a:p>
            <a:r>
              <a:rPr lang="es-EC" b="1"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ecuencias/ </a:t>
            </a:r>
            <a:r>
              <a:rPr lang="es-EC" b="1" dirty="0">
                <a:solidFill>
                  <a:srgbClr val="000000"/>
                </a:solidFill>
                <a:latin typeface="Calibri" panose="020F0502020204030204" pitchFamily="34" charset="0"/>
                <a:ea typeface="Calibri" panose="020F0502020204030204" pitchFamily="34" charset="0"/>
                <a:cs typeface="Calibri" panose="020F0502020204030204" pitchFamily="34" charset="0"/>
              </a:rPr>
              <a:t>Estructuras </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específicas: Péptidos </a:t>
            </a:r>
          </a:p>
        </p:txBody>
      </p:sp>
      <p:cxnSp>
        <p:nvCxnSpPr>
          <p:cNvPr id="27" name="Conector recto 26">
            <a:extLst>
              <a:ext uri="{FF2B5EF4-FFF2-40B4-BE49-F238E27FC236}">
                <a16:creationId xmlns:a16="http://schemas.microsoft.com/office/drawing/2014/main" id="{CF781CF4-6E1F-AD07-3988-916E42581F4B}"/>
              </a:ext>
            </a:extLst>
          </p:cNvPr>
          <p:cNvCxnSpPr>
            <a:cxnSpLocks/>
          </p:cNvCxnSpPr>
          <p:nvPr/>
        </p:nvCxnSpPr>
        <p:spPr>
          <a:xfrm>
            <a:off x="91440" y="715955"/>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4755B34B-723B-C2A2-411E-7329942D7046}"/>
              </a:ext>
            </a:extLst>
          </p:cNvPr>
          <p:cNvPicPr>
            <a:picLocks noChangeAspect="1"/>
          </p:cNvPicPr>
          <p:nvPr/>
        </p:nvPicPr>
        <p:blipFill>
          <a:blip r:embed="rId3"/>
          <a:stretch>
            <a:fillRect/>
          </a:stretch>
        </p:blipFill>
        <p:spPr>
          <a:xfrm>
            <a:off x="248920" y="1634956"/>
            <a:ext cx="6256562" cy="2225233"/>
          </a:xfrm>
          <a:prstGeom prst="rect">
            <a:avLst/>
          </a:prstGeom>
        </p:spPr>
      </p:pic>
      <p:pic>
        <p:nvPicPr>
          <p:cNvPr id="8" name="Imagen 7">
            <a:extLst>
              <a:ext uri="{FF2B5EF4-FFF2-40B4-BE49-F238E27FC236}">
                <a16:creationId xmlns:a16="http://schemas.microsoft.com/office/drawing/2014/main" id="{DB85957E-A418-14A0-A348-2C47DF457B7B}"/>
              </a:ext>
            </a:extLst>
          </p:cNvPr>
          <p:cNvPicPr>
            <a:picLocks noChangeAspect="1"/>
          </p:cNvPicPr>
          <p:nvPr/>
        </p:nvPicPr>
        <p:blipFill>
          <a:blip r:embed="rId4"/>
          <a:stretch>
            <a:fillRect/>
          </a:stretch>
        </p:blipFill>
        <p:spPr>
          <a:xfrm>
            <a:off x="6778637" y="781195"/>
            <a:ext cx="4671465" cy="6035563"/>
          </a:xfrm>
          <a:prstGeom prst="rect">
            <a:avLst/>
          </a:prstGeom>
        </p:spPr>
      </p:pic>
      <p:sp>
        <p:nvSpPr>
          <p:cNvPr id="11" name="CuadroTexto 10">
            <a:extLst>
              <a:ext uri="{FF2B5EF4-FFF2-40B4-BE49-F238E27FC236}">
                <a16:creationId xmlns:a16="http://schemas.microsoft.com/office/drawing/2014/main" id="{BA45A5B0-C37F-6C1C-E5F0-1B413A0CAFED}"/>
              </a:ext>
            </a:extLst>
          </p:cNvPr>
          <p:cNvSpPr txBox="1"/>
          <p:nvPr/>
        </p:nvSpPr>
        <p:spPr>
          <a:xfrm>
            <a:off x="161561" y="1550264"/>
            <a:ext cx="397239" cy="369332"/>
          </a:xfrm>
          <a:prstGeom prst="rect">
            <a:avLst/>
          </a:prstGeom>
          <a:noFill/>
        </p:spPr>
        <p:txBody>
          <a:bodyPr wrap="square">
            <a:spAutoFit/>
          </a:bodyPr>
          <a:lstStyle/>
          <a:p>
            <a:r>
              <a:rPr lang="es-ES" b="1" dirty="0">
                <a:latin typeface="Calibri" panose="020F0502020204030204" pitchFamily="34" charset="0"/>
                <a:ea typeface="Calibri" panose="020F0502020204030204" pitchFamily="34" charset="0"/>
                <a:cs typeface="Calibri" panose="020F0502020204030204" pitchFamily="34" charset="0"/>
              </a:rPr>
              <a:t>1) </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7624145E-E7FC-942D-A06D-18419C1F3DA0}"/>
              </a:ext>
            </a:extLst>
          </p:cNvPr>
          <p:cNvSpPr txBox="1"/>
          <p:nvPr/>
        </p:nvSpPr>
        <p:spPr>
          <a:xfrm>
            <a:off x="0" y="6319673"/>
            <a:ext cx="6115664" cy="378565"/>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Raftery</a:t>
            </a:r>
            <a:r>
              <a:rPr lang="es-EC" sz="1800" kern="100" dirty="0">
                <a:effectLst/>
                <a:latin typeface="Calibri" panose="020F0502020204030204" pitchFamily="34" charset="0"/>
                <a:ea typeface="Calibri" panose="020F0502020204030204" pitchFamily="34" charset="0"/>
                <a:cs typeface="Calibri" panose="020F0502020204030204" pitchFamily="34" charset="0"/>
              </a:rPr>
              <a:t> et al., 2019)</a:t>
            </a:r>
          </a:p>
        </p:txBody>
      </p:sp>
    </p:spTree>
    <p:extLst>
      <p:ext uri="{BB962C8B-B14F-4D97-AF65-F5344CB8AC3E}">
        <p14:creationId xmlns:p14="http://schemas.microsoft.com/office/powerpoint/2010/main" val="343550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BC5A4-4FE8-89D3-D43E-1E4FFC321023}"/>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7EE9CA49-E6BA-81F4-3726-B972C0BCF4C7}"/>
              </a:ext>
            </a:extLst>
          </p:cNvPr>
          <p:cNvSpPr>
            <a:spLocks noGrp="1"/>
          </p:cNvSpPr>
          <p:nvPr>
            <p:ph type="title"/>
          </p:nvPr>
        </p:nvSpPr>
        <p:spPr>
          <a:xfrm>
            <a:off x="208992" y="45832"/>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Resultados</a:t>
            </a:r>
          </a:p>
        </p:txBody>
      </p:sp>
      <p:sp>
        <p:nvSpPr>
          <p:cNvPr id="5" name="CuadroTexto 4">
            <a:extLst>
              <a:ext uri="{FF2B5EF4-FFF2-40B4-BE49-F238E27FC236}">
                <a16:creationId xmlns:a16="http://schemas.microsoft.com/office/drawing/2014/main" id="{A9F05FD7-7704-BCA8-3309-01E3610722F9}"/>
              </a:ext>
            </a:extLst>
          </p:cNvPr>
          <p:cNvSpPr txBox="1"/>
          <p:nvPr/>
        </p:nvSpPr>
        <p:spPr>
          <a:xfrm>
            <a:off x="11776364" y="6414652"/>
            <a:ext cx="301686" cy="369332"/>
          </a:xfrm>
          <a:prstGeom prst="rect">
            <a:avLst/>
          </a:prstGeom>
          <a:noFill/>
        </p:spPr>
        <p:txBody>
          <a:bodyPr wrap="none" rtlCol="0">
            <a:spAutoFit/>
          </a:bodyPr>
          <a:lstStyle/>
          <a:p>
            <a:r>
              <a:rPr lang="es-EC" dirty="0">
                <a:solidFill>
                  <a:schemeClr val="bg1"/>
                </a:solidFill>
              </a:rPr>
              <a:t>6</a:t>
            </a:r>
          </a:p>
        </p:txBody>
      </p:sp>
      <p:sp>
        <p:nvSpPr>
          <p:cNvPr id="10" name="Rectángulo 9">
            <a:extLst>
              <a:ext uri="{FF2B5EF4-FFF2-40B4-BE49-F238E27FC236}">
                <a16:creationId xmlns:a16="http://schemas.microsoft.com/office/drawing/2014/main" id="{9581BB7B-E26D-7FE1-2ECF-7EB8FEA9E8A4}"/>
              </a:ext>
            </a:extLst>
          </p:cNvPr>
          <p:cNvSpPr/>
          <p:nvPr/>
        </p:nvSpPr>
        <p:spPr>
          <a:xfrm>
            <a:off x="91440" y="880141"/>
            <a:ext cx="4531753" cy="369332"/>
          </a:xfrm>
          <a:prstGeom prst="rect">
            <a:avLst/>
          </a:prstGeom>
          <a:ln>
            <a:solidFill>
              <a:schemeClr val="tx1"/>
            </a:solidFill>
          </a:ln>
        </p:spPr>
        <p:txBody>
          <a:bodyPr wrap="none">
            <a:spAutoFit/>
          </a:bodyPr>
          <a:lstStyle/>
          <a:p>
            <a:r>
              <a:rPr lang="es-EC" b="1"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ecuencias/ </a:t>
            </a:r>
            <a:r>
              <a:rPr lang="es-EC" b="1" dirty="0">
                <a:solidFill>
                  <a:srgbClr val="000000"/>
                </a:solidFill>
                <a:latin typeface="Calibri" panose="020F0502020204030204" pitchFamily="34" charset="0"/>
                <a:ea typeface="Calibri" panose="020F0502020204030204" pitchFamily="34" charset="0"/>
                <a:cs typeface="Calibri" panose="020F0502020204030204" pitchFamily="34" charset="0"/>
              </a:rPr>
              <a:t>Estructuras </a:t>
            </a:r>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específicas: Péptidos </a:t>
            </a:r>
          </a:p>
        </p:txBody>
      </p:sp>
      <p:cxnSp>
        <p:nvCxnSpPr>
          <p:cNvPr id="27" name="Conector recto 26">
            <a:extLst>
              <a:ext uri="{FF2B5EF4-FFF2-40B4-BE49-F238E27FC236}">
                <a16:creationId xmlns:a16="http://schemas.microsoft.com/office/drawing/2014/main" id="{2051CA26-E476-BC12-D4A0-974841C1440E}"/>
              </a:ext>
            </a:extLst>
          </p:cNvPr>
          <p:cNvCxnSpPr>
            <a:cxnSpLocks/>
          </p:cNvCxnSpPr>
          <p:nvPr/>
        </p:nvCxnSpPr>
        <p:spPr>
          <a:xfrm>
            <a:off x="91440" y="715955"/>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5801B5E4-9B6B-98F2-4EDB-984ED1C91D2A}"/>
              </a:ext>
            </a:extLst>
          </p:cNvPr>
          <p:cNvSpPr txBox="1"/>
          <p:nvPr/>
        </p:nvSpPr>
        <p:spPr>
          <a:xfrm>
            <a:off x="161561" y="1550264"/>
            <a:ext cx="397239" cy="369332"/>
          </a:xfrm>
          <a:prstGeom prst="rect">
            <a:avLst/>
          </a:prstGeom>
          <a:noFill/>
        </p:spPr>
        <p:txBody>
          <a:bodyPr wrap="square">
            <a:spAutoFit/>
          </a:bodyPr>
          <a:lstStyle/>
          <a:p>
            <a:r>
              <a:rPr lang="es-ES" b="1" dirty="0">
                <a:latin typeface="Calibri" panose="020F0502020204030204" pitchFamily="34" charset="0"/>
                <a:ea typeface="Calibri" panose="020F0502020204030204" pitchFamily="34" charset="0"/>
                <a:cs typeface="Calibri" panose="020F0502020204030204" pitchFamily="34" charset="0"/>
              </a:rPr>
              <a:t>2) </a:t>
            </a:r>
            <a:endParaRPr lang="es-EC" dirty="0">
              <a:latin typeface="Calibri" panose="020F0502020204030204" pitchFamily="34" charset="0"/>
              <a:ea typeface="Calibri" panose="020F0502020204030204" pitchFamily="34" charset="0"/>
              <a:cs typeface="Calibri" panose="020F0502020204030204" pitchFamily="34" charset="0"/>
            </a:endParaRPr>
          </a:p>
        </p:txBody>
      </p:sp>
      <p:pic>
        <p:nvPicPr>
          <p:cNvPr id="9" name="Imagen 8">
            <a:extLst>
              <a:ext uri="{FF2B5EF4-FFF2-40B4-BE49-F238E27FC236}">
                <a16:creationId xmlns:a16="http://schemas.microsoft.com/office/drawing/2014/main" id="{75972D30-BD82-32EE-35F1-0CAEE35EFA7B}"/>
              </a:ext>
            </a:extLst>
          </p:cNvPr>
          <p:cNvPicPr>
            <a:picLocks noChangeAspect="1"/>
          </p:cNvPicPr>
          <p:nvPr/>
        </p:nvPicPr>
        <p:blipFill>
          <a:blip r:embed="rId3"/>
          <a:stretch>
            <a:fillRect/>
          </a:stretch>
        </p:blipFill>
        <p:spPr>
          <a:xfrm>
            <a:off x="482797" y="1413658"/>
            <a:ext cx="4930567" cy="1188823"/>
          </a:xfrm>
          <a:prstGeom prst="rect">
            <a:avLst/>
          </a:prstGeom>
        </p:spPr>
      </p:pic>
      <p:sp>
        <p:nvSpPr>
          <p:cNvPr id="12" name="Rectángulo 11">
            <a:extLst>
              <a:ext uri="{FF2B5EF4-FFF2-40B4-BE49-F238E27FC236}">
                <a16:creationId xmlns:a16="http://schemas.microsoft.com/office/drawing/2014/main" id="{97891D6D-BBE4-055B-F80F-99AD4E2B4963}"/>
              </a:ext>
            </a:extLst>
          </p:cNvPr>
          <p:cNvSpPr/>
          <p:nvPr/>
        </p:nvSpPr>
        <p:spPr>
          <a:xfrm>
            <a:off x="229572" y="2888567"/>
            <a:ext cx="6222803" cy="1200329"/>
          </a:xfrm>
          <a:prstGeom prst="rect">
            <a:avLst/>
          </a:prstGeom>
          <a:noFill/>
        </p:spPr>
        <p:txBody>
          <a:bodyPr wrap="square">
            <a:spAutoFit/>
          </a:bodyPr>
          <a:lstStyle/>
          <a:p>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 péptido relacionado a pH (bajo) (</a:t>
            </a:r>
            <a:r>
              <a:rPr lang="es-E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pHLIP</a:t>
            </a: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 inserta a través de una membrana celular a un pH bajo (-7.0), puede translocar</a:t>
            </a:r>
          </a:p>
          <a:p>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 fármaco o una molécula de imagen al interior de la célula y liberarlo en el citoplasma</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4" name="Imagen 13">
            <a:extLst>
              <a:ext uri="{FF2B5EF4-FFF2-40B4-BE49-F238E27FC236}">
                <a16:creationId xmlns:a16="http://schemas.microsoft.com/office/drawing/2014/main" id="{9C96163B-0923-2359-83CF-96B0AED4D56F}"/>
              </a:ext>
            </a:extLst>
          </p:cNvPr>
          <p:cNvPicPr>
            <a:picLocks noChangeAspect="1"/>
          </p:cNvPicPr>
          <p:nvPr/>
        </p:nvPicPr>
        <p:blipFill>
          <a:blip r:embed="rId4"/>
          <a:stretch>
            <a:fillRect/>
          </a:stretch>
        </p:blipFill>
        <p:spPr>
          <a:xfrm>
            <a:off x="1001865" y="4143605"/>
            <a:ext cx="3621328" cy="2455713"/>
          </a:xfrm>
          <a:prstGeom prst="rect">
            <a:avLst/>
          </a:prstGeom>
        </p:spPr>
      </p:pic>
      <p:pic>
        <p:nvPicPr>
          <p:cNvPr id="16" name="Imagen 15">
            <a:extLst>
              <a:ext uri="{FF2B5EF4-FFF2-40B4-BE49-F238E27FC236}">
                <a16:creationId xmlns:a16="http://schemas.microsoft.com/office/drawing/2014/main" id="{4147DA91-E49C-2723-EE73-674B0867653E}"/>
              </a:ext>
            </a:extLst>
          </p:cNvPr>
          <p:cNvPicPr>
            <a:picLocks noChangeAspect="1"/>
          </p:cNvPicPr>
          <p:nvPr/>
        </p:nvPicPr>
        <p:blipFill>
          <a:blip r:embed="rId5"/>
          <a:stretch>
            <a:fillRect/>
          </a:stretch>
        </p:blipFill>
        <p:spPr>
          <a:xfrm>
            <a:off x="6915809" y="823032"/>
            <a:ext cx="4534293" cy="5852667"/>
          </a:xfrm>
          <a:prstGeom prst="rect">
            <a:avLst/>
          </a:prstGeom>
        </p:spPr>
      </p:pic>
      <p:sp>
        <p:nvSpPr>
          <p:cNvPr id="3" name="CuadroTexto 2">
            <a:extLst>
              <a:ext uri="{FF2B5EF4-FFF2-40B4-BE49-F238E27FC236}">
                <a16:creationId xmlns:a16="http://schemas.microsoft.com/office/drawing/2014/main" id="{68C60D3B-EF97-9578-9D79-2B4170CFB259}"/>
              </a:ext>
            </a:extLst>
          </p:cNvPr>
          <p:cNvSpPr txBox="1"/>
          <p:nvPr/>
        </p:nvSpPr>
        <p:spPr>
          <a:xfrm>
            <a:off x="0" y="6486416"/>
            <a:ext cx="6115664" cy="378565"/>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Reshetnyak</a:t>
            </a:r>
            <a:r>
              <a:rPr lang="es-EC" sz="1800" kern="100" dirty="0">
                <a:effectLst/>
                <a:latin typeface="Calibri" panose="020F0502020204030204" pitchFamily="34" charset="0"/>
                <a:ea typeface="Calibri" panose="020F0502020204030204" pitchFamily="34" charset="0"/>
                <a:cs typeface="Calibri" panose="020F0502020204030204" pitchFamily="34" charset="0"/>
              </a:rPr>
              <a:t> et al., 2006)</a:t>
            </a:r>
          </a:p>
        </p:txBody>
      </p:sp>
    </p:spTree>
    <p:extLst>
      <p:ext uri="{BB962C8B-B14F-4D97-AF65-F5344CB8AC3E}">
        <p14:creationId xmlns:p14="http://schemas.microsoft.com/office/powerpoint/2010/main" val="421906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2E33BE0-F757-445E-8C8C-682B8B93F54A}"/>
              </a:ext>
            </a:extLst>
          </p:cNvPr>
          <p:cNvSpPr>
            <a:spLocks noGrp="1"/>
          </p:cNvSpPr>
          <p:nvPr>
            <p:ph type="title"/>
          </p:nvPr>
        </p:nvSpPr>
        <p:spPr>
          <a:xfrm>
            <a:off x="290272" y="152872"/>
            <a:ext cx="10515600" cy="857789"/>
          </a:xfrm>
        </p:spPr>
        <p:txBody>
          <a:bodyPr>
            <a:normAutofit/>
          </a:bodyPr>
          <a:lstStyle/>
          <a:p>
            <a:r>
              <a:rPr lang="es-EC" b="1" dirty="0">
                <a:latin typeface="Calibri" panose="020F0502020204030204" pitchFamily="34" charset="0"/>
                <a:ea typeface="Calibri" panose="020F0502020204030204" pitchFamily="34" charset="0"/>
                <a:cs typeface="Calibri" panose="020F0502020204030204" pitchFamily="34" charset="0"/>
              </a:rPr>
              <a:t>Bibliografía</a:t>
            </a:r>
          </a:p>
        </p:txBody>
      </p:sp>
      <p:sp>
        <p:nvSpPr>
          <p:cNvPr id="5" name="CuadroTexto 4"/>
          <p:cNvSpPr txBox="1"/>
          <p:nvPr/>
        </p:nvSpPr>
        <p:spPr>
          <a:xfrm>
            <a:off x="11776364" y="6414652"/>
            <a:ext cx="418704" cy="369332"/>
          </a:xfrm>
          <a:prstGeom prst="rect">
            <a:avLst/>
          </a:prstGeom>
          <a:noFill/>
        </p:spPr>
        <p:txBody>
          <a:bodyPr wrap="none" rtlCol="0">
            <a:spAutoFit/>
          </a:bodyPr>
          <a:lstStyle/>
          <a:p>
            <a:r>
              <a:rPr lang="es-EC" dirty="0">
                <a:solidFill>
                  <a:schemeClr val="bg1"/>
                </a:solidFill>
              </a:rPr>
              <a:t>10</a:t>
            </a:r>
          </a:p>
        </p:txBody>
      </p:sp>
      <p:cxnSp>
        <p:nvCxnSpPr>
          <p:cNvPr id="26" name="Conector recto 25">
            <a:extLst>
              <a:ext uri="{FF2B5EF4-FFF2-40B4-BE49-F238E27FC236}">
                <a16:creationId xmlns:a16="http://schemas.microsoft.com/office/drawing/2014/main" id="{EB95DD4A-37C0-47C1-9EB1-3DE5C07DEEC2}"/>
              </a:ext>
            </a:extLst>
          </p:cNvPr>
          <p:cNvCxnSpPr>
            <a:cxnSpLocks/>
          </p:cNvCxnSpPr>
          <p:nvPr/>
        </p:nvCxnSpPr>
        <p:spPr>
          <a:xfrm>
            <a:off x="214573" y="840309"/>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07B56D8A-1E65-61D3-8CBB-771E0AE34514}"/>
              </a:ext>
            </a:extLst>
          </p:cNvPr>
          <p:cNvSpPr txBox="1"/>
          <p:nvPr/>
        </p:nvSpPr>
        <p:spPr>
          <a:xfrm>
            <a:off x="345461" y="840309"/>
            <a:ext cx="11611456" cy="5841920"/>
          </a:xfrm>
          <a:prstGeom prst="rect">
            <a:avLst/>
          </a:prstGeom>
          <a:noFill/>
        </p:spPr>
        <p:txBody>
          <a:bodyPr wrap="square">
            <a:spAutoFit/>
          </a:bodyPr>
          <a:lstStyle/>
          <a:p>
            <a:pPr marL="304800" indent="-304800">
              <a:lnSpc>
                <a:spcPct val="107000"/>
              </a:lnSpc>
              <a:spcAft>
                <a:spcPts val="800"/>
              </a:spcAft>
            </a:pPr>
            <a:r>
              <a:rPr lang="es-EC" sz="1500" kern="0" dirty="0" err="1">
                <a:effectLst/>
                <a:latin typeface="Calibri" panose="020F0502020204030204" pitchFamily="34" charset="0"/>
                <a:ea typeface="Calibri" panose="020F0502020204030204" pitchFamily="34" charset="0"/>
                <a:cs typeface="Calibri" panose="020F0502020204030204" pitchFamily="34" charset="0"/>
              </a:rPr>
              <a:t>Barta</a:t>
            </a:r>
            <a:r>
              <a:rPr lang="es-EC" sz="1500" kern="0" dirty="0">
                <a:effectLst/>
                <a:latin typeface="Calibri" panose="020F0502020204030204" pitchFamily="34" charset="0"/>
                <a:ea typeface="Calibri" panose="020F0502020204030204" pitchFamily="34" charset="0"/>
                <a:cs typeface="Calibri" panose="020F0502020204030204" pitchFamily="34" charset="0"/>
              </a:rPr>
              <a:t>, 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Peskova</a:t>
            </a:r>
            <a:r>
              <a:rPr lang="es-EC" sz="1500" kern="0" dirty="0">
                <a:effectLst/>
                <a:latin typeface="Calibri" panose="020F0502020204030204" pitchFamily="34" charset="0"/>
                <a:ea typeface="Calibri" panose="020F0502020204030204" pitchFamily="34" charset="0"/>
                <a:cs typeface="Calibri" panose="020F0502020204030204" pitchFamily="34" charset="0"/>
              </a:rPr>
              <a:t>, L., &amp;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Hampl</a:t>
            </a:r>
            <a:r>
              <a:rPr lang="es-EC" sz="1500" kern="0" dirty="0">
                <a:effectLst/>
                <a:latin typeface="Calibri" panose="020F0502020204030204" pitchFamily="34" charset="0"/>
                <a:ea typeface="Calibri" panose="020F0502020204030204" pitchFamily="34" charset="0"/>
                <a:cs typeface="Calibri" panose="020F0502020204030204" pitchFamily="34" charset="0"/>
              </a:rPr>
              <a:t>, A. (2016).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MiRNAsong</a:t>
            </a:r>
            <a:r>
              <a:rPr lang="es-EC" sz="1500" kern="0" dirty="0">
                <a:effectLst/>
                <a:latin typeface="Calibri" panose="020F0502020204030204" pitchFamily="34" charset="0"/>
                <a:ea typeface="Calibri" panose="020F0502020204030204" pitchFamily="34" charset="0"/>
                <a:cs typeface="Calibri" panose="020F0502020204030204" pitchFamily="34" charset="0"/>
              </a:rPr>
              <a:t>: A web-</a:t>
            </a:r>
            <a:r>
              <a:rPr lang="es-EC" sz="1500" kern="0" dirty="0" err="1">
                <a:effectLst/>
                <a:latin typeface="Calibri" panose="020F0502020204030204" pitchFamily="34" charset="0"/>
                <a:ea typeface="Calibri" panose="020F0502020204030204" pitchFamily="34" charset="0"/>
                <a:cs typeface="Calibri" panose="020F0502020204030204" pitchFamily="34" charset="0"/>
              </a:rPr>
              <a:t>based</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tool</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for</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generation</a:t>
            </a:r>
            <a:r>
              <a:rPr lang="es-EC" sz="1500" kern="0" dirty="0">
                <a:effectLst/>
                <a:latin typeface="Calibri" panose="020F0502020204030204" pitchFamily="34" charset="0"/>
                <a:ea typeface="Calibri" panose="020F0502020204030204" pitchFamily="34" charset="0"/>
                <a:cs typeface="Calibri" panose="020F0502020204030204" pitchFamily="34" charset="0"/>
              </a:rPr>
              <a:t> and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testing</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of</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miRNA</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sponge</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constructs</a:t>
            </a:r>
            <a:r>
              <a:rPr lang="es-EC" sz="1500" kern="0" dirty="0">
                <a:effectLst/>
                <a:latin typeface="Calibri" panose="020F0502020204030204" pitchFamily="34" charset="0"/>
                <a:ea typeface="Calibri" panose="020F0502020204030204" pitchFamily="34" charset="0"/>
                <a:cs typeface="Calibri" panose="020F0502020204030204" pitchFamily="34" charset="0"/>
              </a:rPr>
              <a:t> in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silico</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Scientific</a:t>
            </a:r>
            <a:r>
              <a:rPr lang="es-EC" sz="1500" i="1"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Reports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a:effectLst/>
                <a:latin typeface="Calibri" panose="020F0502020204030204" pitchFamily="34" charset="0"/>
                <a:ea typeface="Calibri" panose="020F0502020204030204" pitchFamily="34" charset="0"/>
                <a:cs typeface="Calibri" panose="020F0502020204030204" pitchFamily="34" charset="0"/>
              </a:rPr>
              <a:t>6</a:t>
            </a:r>
            <a:r>
              <a:rPr lang="es-EC" sz="1500" kern="0" dirty="0">
                <a:effectLst/>
                <a:latin typeface="Calibri" panose="020F0502020204030204" pitchFamily="34" charset="0"/>
                <a:ea typeface="Calibri" panose="020F0502020204030204" pitchFamily="34" charset="0"/>
                <a:cs typeface="Calibri" panose="020F0502020204030204" pitchFamily="34" charset="0"/>
              </a:rPr>
              <a:t>(August), 1–8. https://doi.org/10.1038/srep36625</a:t>
            </a:r>
            <a:endParaRPr lang="es-EC" sz="1500" kern="100" dirty="0">
              <a:effectLst/>
              <a:latin typeface="Calibri" panose="020F0502020204030204" pitchFamily="34" charset="0"/>
              <a:ea typeface="Calibri" panose="020F0502020204030204" pitchFamily="34" charset="0"/>
              <a:cs typeface="Calibri" panose="020F0502020204030204" pitchFamily="34" charset="0"/>
            </a:endParaRPr>
          </a:p>
          <a:p>
            <a:pPr marL="304800" indent="-304800">
              <a:lnSpc>
                <a:spcPct val="107000"/>
              </a:lnSpc>
              <a:spcAft>
                <a:spcPts val="800"/>
              </a:spcAft>
            </a:pPr>
            <a:r>
              <a:rPr lang="es-EC" sz="1500" kern="0" dirty="0" err="1">
                <a:effectLst/>
                <a:latin typeface="Calibri" panose="020F0502020204030204" pitchFamily="34" charset="0"/>
                <a:ea typeface="Calibri" panose="020F0502020204030204" pitchFamily="34" charset="0"/>
                <a:cs typeface="Calibri" panose="020F0502020204030204" pitchFamily="34" charset="0"/>
              </a:rPr>
              <a:t>Deprey</a:t>
            </a:r>
            <a:r>
              <a:rPr lang="es-EC" sz="1500" kern="0" dirty="0">
                <a:effectLst/>
                <a:latin typeface="Calibri" panose="020F0502020204030204" pitchFamily="34" charset="0"/>
                <a:ea typeface="Calibri" panose="020F0502020204030204" pitchFamily="34" charset="0"/>
                <a:cs typeface="Calibri" panose="020F0502020204030204" pitchFamily="34" charset="0"/>
              </a:rPr>
              <a:t>, K.,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Batistatou</a:t>
            </a:r>
            <a:r>
              <a:rPr lang="es-EC" sz="1500" kern="0" dirty="0">
                <a:effectLst/>
                <a:latin typeface="Calibri" panose="020F0502020204030204" pitchFamily="34" charset="0"/>
                <a:ea typeface="Calibri" panose="020F0502020204030204" pitchFamily="34" charset="0"/>
                <a:cs typeface="Calibri" panose="020F0502020204030204" pitchFamily="34" charset="0"/>
              </a:rPr>
              <a:t>, N., &amp;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Kritzer</a:t>
            </a:r>
            <a:r>
              <a:rPr lang="es-EC" sz="1500" kern="0" dirty="0">
                <a:effectLst/>
                <a:latin typeface="Calibri" panose="020F0502020204030204" pitchFamily="34" charset="0"/>
                <a:ea typeface="Calibri" panose="020F0502020204030204" pitchFamily="34" charset="0"/>
                <a:cs typeface="Calibri" panose="020F0502020204030204" pitchFamily="34" charset="0"/>
              </a:rPr>
              <a:t>, J. A. (2020). A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critical</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analysis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of</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methods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used</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to</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investigate</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the</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cellular</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uptake</a:t>
            </a:r>
            <a:r>
              <a:rPr lang="es-EC" sz="1500" kern="0" dirty="0">
                <a:effectLst/>
                <a:latin typeface="Calibri" panose="020F0502020204030204" pitchFamily="34" charset="0"/>
                <a:ea typeface="Calibri" panose="020F0502020204030204" pitchFamily="34" charset="0"/>
                <a:cs typeface="Calibri" panose="020F0502020204030204" pitchFamily="34" charset="0"/>
              </a:rPr>
              <a:t> and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subcellular</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localization</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of</a:t>
            </a:r>
            <a:r>
              <a:rPr lang="es-EC" sz="1500" kern="0" dirty="0">
                <a:effectLst/>
                <a:latin typeface="Calibri" panose="020F0502020204030204" pitchFamily="34" charset="0"/>
                <a:ea typeface="Calibri" panose="020F0502020204030204" pitchFamily="34" charset="0"/>
                <a:cs typeface="Calibri" panose="020F0502020204030204" pitchFamily="34" charset="0"/>
              </a:rPr>
              <a:t> RNA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therapeutics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Nucleic</a:t>
            </a:r>
            <a:r>
              <a:rPr lang="es-EC" sz="1500" i="1"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Acids</a:t>
            </a:r>
            <a:r>
              <a:rPr lang="es-EC" sz="1500" i="1" kern="0" dirty="0">
                <a:effectLst/>
                <a:latin typeface="Calibri" panose="020F0502020204030204" pitchFamily="34" charset="0"/>
                <a:ea typeface="Calibri" panose="020F0502020204030204" pitchFamily="34" charset="0"/>
                <a:cs typeface="Calibri" panose="020F0502020204030204" pitchFamily="34" charset="0"/>
              </a:rPr>
              <a:t> Research</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a:effectLst/>
                <a:latin typeface="Calibri" panose="020F0502020204030204" pitchFamily="34" charset="0"/>
                <a:ea typeface="Calibri" panose="020F0502020204030204" pitchFamily="34" charset="0"/>
                <a:cs typeface="Calibri" panose="020F0502020204030204" pitchFamily="34" charset="0"/>
              </a:rPr>
              <a:t>48</a:t>
            </a:r>
            <a:r>
              <a:rPr lang="es-EC" sz="1500" kern="0" dirty="0">
                <a:effectLst/>
                <a:latin typeface="Calibri" panose="020F0502020204030204" pitchFamily="34" charset="0"/>
                <a:ea typeface="Calibri" panose="020F0502020204030204" pitchFamily="34" charset="0"/>
                <a:cs typeface="Calibri" panose="020F0502020204030204" pitchFamily="34" charset="0"/>
              </a:rPr>
              <a:t>(14), 7623–7639. https://doi.org/10.1093/nar/gkaa576</a:t>
            </a:r>
            <a:endParaRPr lang="es-EC" sz="1500" kern="100" dirty="0">
              <a:effectLst/>
              <a:latin typeface="Calibri" panose="020F0502020204030204" pitchFamily="34" charset="0"/>
              <a:ea typeface="Calibri" panose="020F0502020204030204" pitchFamily="34" charset="0"/>
              <a:cs typeface="Calibri" panose="020F0502020204030204" pitchFamily="34" charset="0"/>
            </a:endParaRPr>
          </a:p>
          <a:p>
            <a:pPr marL="304800" indent="-304800">
              <a:lnSpc>
                <a:spcPct val="107000"/>
              </a:lnSpc>
              <a:spcAft>
                <a:spcPts val="800"/>
              </a:spcAft>
            </a:pPr>
            <a:r>
              <a:rPr lang="es-EC" sz="1500" kern="0" dirty="0" err="1">
                <a:effectLst/>
                <a:latin typeface="Calibri" panose="020F0502020204030204" pitchFamily="34" charset="0"/>
                <a:ea typeface="Calibri" panose="020F0502020204030204" pitchFamily="34" charset="0"/>
                <a:cs typeface="Calibri" panose="020F0502020204030204" pitchFamily="34" charset="0"/>
              </a:rPr>
              <a:t>Klabenkova</a:t>
            </a:r>
            <a:r>
              <a:rPr lang="es-EC" sz="1500" kern="0" dirty="0">
                <a:effectLst/>
                <a:latin typeface="Calibri" panose="020F0502020204030204" pitchFamily="34" charset="0"/>
                <a:ea typeface="Calibri" panose="020F0502020204030204" pitchFamily="34" charset="0"/>
                <a:cs typeface="Calibri" panose="020F0502020204030204" pitchFamily="34" charset="0"/>
              </a:rPr>
              <a:t>, K.,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Fokina</a:t>
            </a:r>
            <a:r>
              <a:rPr lang="es-EC" sz="1500" kern="0" dirty="0">
                <a:effectLst/>
                <a:latin typeface="Calibri" panose="020F0502020204030204" pitchFamily="34" charset="0"/>
                <a:ea typeface="Calibri" panose="020F0502020204030204" pitchFamily="34" charset="0"/>
                <a:cs typeface="Calibri" panose="020F0502020204030204" pitchFamily="34" charset="0"/>
              </a:rPr>
              <a:t>, A., &amp;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Stetsenko</a:t>
            </a:r>
            <a:r>
              <a:rPr lang="es-EC" sz="1500" kern="0" dirty="0">
                <a:effectLst/>
                <a:latin typeface="Calibri" panose="020F0502020204030204" pitchFamily="34" charset="0"/>
                <a:ea typeface="Calibri" panose="020F0502020204030204" pitchFamily="34" charset="0"/>
                <a:cs typeface="Calibri" panose="020F0502020204030204" pitchFamily="34" charset="0"/>
              </a:rPr>
              <a:t>, D. (2021).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Chemistry</a:t>
            </a:r>
            <a:r>
              <a:rPr lang="es-EC" sz="1500" i="1"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of</a:t>
            </a:r>
            <a:r>
              <a:rPr lang="es-EC" sz="1500" i="1"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Peptide-Oligonucleotide</a:t>
            </a:r>
            <a:r>
              <a:rPr lang="es-EC" sz="1500" i="1"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Conjugates</a:t>
            </a:r>
            <a:r>
              <a:rPr lang="es-EC" sz="1500" i="1" kern="0" dirty="0">
                <a:effectLst/>
                <a:latin typeface="Calibri" panose="020F0502020204030204" pitchFamily="34" charset="0"/>
                <a:ea typeface="Calibri" panose="020F0502020204030204" pitchFamily="34" charset="0"/>
                <a:cs typeface="Calibri" panose="020F0502020204030204" pitchFamily="34" charset="0"/>
              </a:rPr>
              <a:t> : A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Review</a:t>
            </a:r>
            <a:r>
              <a:rPr lang="es-EC" sz="1500" kern="0" dirty="0">
                <a:effectLst/>
                <a:latin typeface="Calibri" panose="020F0502020204030204" pitchFamily="34" charset="0"/>
                <a:ea typeface="Calibri" panose="020F0502020204030204" pitchFamily="34" charset="0"/>
                <a:cs typeface="Calibri" panose="020F0502020204030204" pitchFamily="34" charset="0"/>
              </a:rPr>
              <a:t>. 1–36. https://doi.org/https://doi.org/10.3390/ molecules26175420</a:t>
            </a:r>
            <a:endParaRPr lang="es-EC" sz="1500" kern="100" dirty="0">
              <a:effectLst/>
              <a:latin typeface="Calibri" panose="020F0502020204030204" pitchFamily="34" charset="0"/>
              <a:ea typeface="Calibri" panose="020F0502020204030204" pitchFamily="34" charset="0"/>
              <a:cs typeface="Calibri" panose="020F0502020204030204" pitchFamily="34" charset="0"/>
            </a:endParaRPr>
          </a:p>
          <a:p>
            <a:pPr marL="304800" indent="-304800">
              <a:lnSpc>
                <a:spcPct val="107000"/>
              </a:lnSpc>
              <a:spcAft>
                <a:spcPts val="800"/>
              </a:spcAft>
            </a:pPr>
            <a:r>
              <a:rPr lang="es-EC" sz="1500" kern="0" dirty="0" err="1">
                <a:effectLst/>
                <a:latin typeface="Calibri" panose="020F0502020204030204" pitchFamily="34" charset="0"/>
                <a:ea typeface="Calibri" panose="020F0502020204030204" pitchFamily="34" charset="0"/>
                <a:cs typeface="Calibri" panose="020F0502020204030204" pitchFamily="34" charset="0"/>
              </a:rPr>
              <a:t>Macculloch</a:t>
            </a:r>
            <a:r>
              <a:rPr lang="es-EC" sz="1500" kern="0" dirty="0">
                <a:effectLst/>
                <a:latin typeface="Calibri" panose="020F0502020204030204" pitchFamily="34" charset="0"/>
                <a:ea typeface="Calibri" panose="020F0502020204030204" pitchFamily="34" charset="0"/>
                <a:cs typeface="Calibri" panose="020F0502020204030204" pitchFamily="34" charset="0"/>
              </a:rPr>
              <a:t>, 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Buchberger</a:t>
            </a:r>
            <a:r>
              <a:rPr lang="es-EC" sz="1500" kern="0" dirty="0">
                <a:effectLst/>
                <a:latin typeface="Calibri" panose="020F0502020204030204" pitchFamily="34" charset="0"/>
                <a:ea typeface="Calibri" panose="020F0502020204030204" pitchFamily="34" charset="0"/>
                <a:cs typeface="Calibri" panose="020F0502020204030204" pitchFamily="34" charset="0"/>
              </a:rPr>
              <a:t>, A., &amp;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Stephanopoulos</a:t>
            </a:r>
            <a:r>
              <a:rPr lang="es-EC" sz="1500" kern="0" dirty="0">
                <a:effectLst/>
                <a:latin typeface="Calibri" panose="020F0502020204030204" pitchFamily="34" charset="0"/>
                <a:ea typeface="Calibri" panose="020F0502020204030204" pitchFamily="34" charset="0"/>
                <a:cs typeface="Calibri" panose="020F0502020204030204" pitchFamily="34" charset="0"/>
              </a:rPr>
              <a:t>, N. (2019).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Emerging</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applications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of</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peptide-oligonucleotide</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conjugates</a:t>
            </a:r>
            <a:r>
              <a:rPr lang="es-EC" sz="1500" kern="0" dirty="0">
                <a:effectLst/>
                <a:latin typeface="Calibri" panose="020F0502020204030204" pitchFamily="34" charset="0"/>
                <a:ea typeface="Calibri" panose="020F0502020204030204" pitchFamily="34" charset="0"/>
                <a:cs typeface="Calibri" panose="020F0502020204030204" pitchFamily="34" charset="0"/>
              </a:rPr>
              <a:t>: Bioactive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scaffolds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self-assembling</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systems</a:t>
            </a:r>
            <a:r>
              <a:rPr lang="es-EC" sz="1500" kern="0" dirty="0">
                <a:effectLst/>
                <a:latin typeface="Calibri" panose="020F0502020204030204" pitchFamily="34" charset="0"/>
                <a:ea typeface="Calibri" panose="020F0502020204030204" pitchFamily="34" charset="0"/>
                <a:cs typeface="Calibri" panose="020F0502020204030204" pitchFamily="34" charset="0"/>
              </a:rPr>
              <a:t>, and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hybrid</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nanomaterials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Organic</a:t>
            </a:r>
            <a:r>
              <a:rPr lang="es-EC" sz="1500" i="1" kern="0" dirty="0">
                <a:effectLst/>
                <a:latin typeface="Calibri" panose="020F0502020204030204" pitchFamily="34" charset="0"/>
                <a:ea typeface="Calibri" panose="020F0502020204030204" pitchFamily="34" charset="0"/>
                <a:cs typeface="Calibri" panose="020F0502020204030204" pitchFamily="34" charset="0"/>
              </a:rPr>
              <a:t> and Biomolecular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Chemistry</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a:effectLst/>
                <a:latin typeface="Calibri" panose="020F0502020204030204" pitchFamily="34" charset="0"/>
                <a:ea typeface="Calibri" panose="020F0502020204030204" pitchFamily="34" charset="0"/>
                <a:cs typeface="Calibri" panose="020F0502020204030204" pitchFamily="34" charset="0"/>
              </a:rPr>
              <a:t>17</a:t>
            </a:r>
            <a:r>
              <a:rPr lang="es-EC" sz="1500" kern="0" dirty="0">
                <a:effectLst/>
                <a:latin typeface="Calibri" panose="020F0502020204030204" pitchFamily="34" charset="0"/>
                <a:ea typeface="Calibri" panose="020F0502020204030204" pitchFamily="34" charset="0"/>
                <a:cs typeface="Calibri" panose="020F0502020204030204" pitchFamily="34" charset="0"/>
              </a:rPr>
              <a:t>(7), 1668–1682. https://doi.org/10.1039/c8ob02436g</a:t>
            </a:r>
            <a:endParaRPr lang="es-EC" sz="1500" kern="100" dirty="0">
              <a:effectLst/>
              <a:latin typeface="Calibri" panose="020F0502020204030204" pitchFamily="34" charset="0"/>
              <a:ea typeface="Calibri" panose="020F0502020204030204" pitchFamily="34" charset="0"/>
              <a:cs typeface="Calibri" panose="020F0502020204030204" pitchFamily="34" charset="0"/>
            </a:endParaRPr>
          </a:p>
          <a:p>
            <a:pPr marL="304800" indent="-304800">
              <a:lnSpc>
                <a:spcPct val="107000"/>
              </a:lnSpc>
              <a:spcAft>
                <a:spcPts val="800"/>
              </a:spcAft>
            </a:pPr>
            <a:r>
              <a:rPr lang="es-EC" sz="1500" kern="0" dirty="0">
                <a:effectLst/>
                <a:latin typeface="Calibri" panose="020F0502020204030204" pitchFamily="34" charset="0"/>
                <a:ea typeface="Calibri" panose="020F0502020204030204" pitchFamily="34" charset="0"/>
                <a:cs typeface="Calibri" panose="020F0502020204030204" pitchFamily="34" charset="0"/>
              </a:rPr>
              <a:t>Miguel, V., Rey, C., Aceña, J. L., Maqueda, F., Fernández-Hernando, C., Rodríguez-Puyol, D., Vaquero, J. J., &amp; Lamas, S. (2020).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The</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pHLIP</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system</a:t>
            </a:r>
            <a:r>
              <a:rPr lang="es-EC" sz="1500" kern="0" dirty="0">
                <a:effectLst/>
                <a:latin typeface="Calibri" panose="020F0502020204030204" pitchFamily="34" charset="0"/>
                <a:ea typeface="Calibri" panose="020F0502020204030204" pitchFamily="34" charset="0"/>
                <a:cs typeface="Calibri" panose="020F0502020204030204" pitchFamily="34" charset="0"/>
              </a:rPr>
              <a:t> as a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vehicle</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for</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microRNAs</a:t>
            </a:r>
            <a:r>
              <a:rPr lang="es-EC" sz="1500" kern="0" dirty="0">
                <a:effectLst/>
                <a:latin typeface="Calibri" panose="020F0502020204030204" pitchFamily="34" charset="0"/>
                <a:ea typeface="Calibri" panose="020F0502020204030204" pitchFamily="34" charset="0"/>
                <a:cs typeface="Calibri" panose="020F0502020204030204" pitchFamily="34" charset="0"/>
              </a:rPr>
              <a:t> in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the</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kidney</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Nefrologia</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a:effectLst/>
                <a:latin typeface="Calibri" panose="020F0502020204030204" pitchFamily="34" charset="0"/>
                <a:ea typeface="Calibri" panose="020F0502020204030204" pitchFamily="34" charset="0"/>
                <a:cs typeface="Calibri" panose="020F0502020204030204" pitchFamily="34" charset="0"/>
              </a:rPr>
              <a:t>40</a:t>
            </a:r>
            <a:r>
              <a:rPr lang="es-EC" sz="1500" kern="0" dirty="0">
                <a:effectLst/>
                <a:latin typeface="Calibri" panose="020F0502020204030204" pitchFamily="34" charset="0"/>
                <a:ea typeface="Calibri" panose="020F0502020204030204" pitchFamily="34" charset="0"/>
                <a:cs typeface="Calibri" panose="020F0502020204030204" pitchFamily="34" charset="0"/>
              </a:rPr>
              <a:t>(5), 491–498. https://doi.org/10.1016/j.nefroe.2020.05.003</a:t>
            </a:r>
            <a:endParaRPr lang="es-EC" sz="1500" kern="100" dirty="0">
              <a:effectLst/>
              <a:latin typeface="Calibri" panose="020F0502020204030204" pitchFamily="34" charset="0"/>
              <a:ea typeface="Calibri" panose="020F0502020204030204" pitchFamily="34" charset="0"/>
              <a:cs typeface="Calibri" panose="020F0502020204030204" pitchFamily="34" charset="0"/>
            </a:endParaRPr>
          </a:p>
          <a:p>
            <a:pPr marL="304800" indent="-304800">
              <a:lnSpc>
                <a:spcPct val="107000"/>
              </a:lnSpc>
              <a:spcAft>
                <a:spcPts val="800"/>
              </a:spcAft>
            </a:pPr>
            <a:r>
              <a:rPr lang="es-EC" sz="1500" kern="0" dirty="0">
                <a:effectLst/>
                <a:latin typeface="Calibri" panose="020F0502020204030204" pitchFamily="34" charset="0"/>
                <a:ea typeface="Calibri" panose="020F0502020204030204" pitchFamily="34" charset="0"/>
                <a:cs typeface="Calibri" panose="020F0502020204030204" pitchFamily="34" charset="0"/>
              </a:rPr>
              <a:t>Montaño-Samaniego, M., Sánchez-Cedillo, J., Lucas-González, A., Bravo-</a:t>
            </a:r>
            <a:r>
              <a:rPr lang="es-EC" sz="1500" kern="0" dirty="0" err="1">
                <a:effectLst/>
                <a:latin typeface="Calibri" panose="020F0502020204030204" pitchFamily="34" charset="0"/>
                <a:ea typeface="Calibri" panose="020F0502020204030204" pitchFamily="34" charset="0"/>
                <a:cs typeface="Calibri" panose="020F0502020204030204" pitchFamily="34" charset="0"/>
              </a:rPr>
              <a:t>Estupiñan</a:t>
            </a:r>
            <a:r>
              <a:rPr lang="es-EC" sz="1500" kern="0" dirty="0">
                <a:effectLst/>
                <a:latin typeface="Calibri" panose="020F0502020204030204" pitchFamily="34" charset="0"/>
                <a:ea typeface="Calibri" panose="020F0502020204030204" pitchFamily="34" charset="0"/>
                <a:cs typeface="Calibri" panose="020F0502020204030204" pitchFamily="34" charset="0"/>
              </a:rPr>
              <a:t>, D. M., Alarcón-Hernández, E., Rivera-Gutiérrez, S., Balderas-López, J. A., &amp; Ibáñez-Hernández, M. (2023).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Targeted</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Expression</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to</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Liver</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of</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an</a:t>
            </a:r>
            <a:r>
              <a:rPr lang="es-EC" sz="1500" kern="0" dirty="0">
                <a:effectLst/>
                <a:latin typeface="Calibri" panose="020F0502020204030204" pitchFamily="34" charset="0"/>
                <a:ea typeface="Calibri" panose="020F0502020204030204" pitchFamily="34" charset="0"/>
                <a:cs typeface="Calibri" panose="020F0502020204030204" pitchFamily="34" charset="0"/>
              </a:rPr>
              <a:t> antimiR-33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Sponge</a:t>
            </a:r>
            <a:r>
              <a:rPr lang="es-EC" sz="1500" kern="0" dirty="0">
                <a:effectLst/>
                <a:latin typeface="Calibri" panose="020F0502020204030204" pitchFamily="34" charset="0"/>
                <a:ea typeface="Calibri" panose="020F0502020204030204" pitchFamily="34" charset="0"/>
                <a:cs typeface="Calibri" panose="020F0502020204030204" pitchFamily="34" charset="0"/>
              </a:rPr>
              <a:t> as a Gene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Therapy</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Strategy</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against</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Hypercholesterolemia</a:t>
            </a:r>
            <a:r>
              <a:rPr lang="es-EC" sz="1500" kern="0" dirty="0">
                <a:effectLst/>
                <a:latin typeface="Calibri" panose="020F0502020204030204" pitchFamily="34" charset="0"/>
                <a:ea typeface="Calibri" panose="020F0502020204030204" pitchFamily="34" charset="0"/>
                <a:cs typeface="Calibri" panose="020F0502020204030204" pitchFamily="34" charset="0"/>
              </a:rPr>
              <a:t>: In Vitro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Study</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Current</a:t>
            </a:r>
            <a:r>
              <a:rPr lang="es-EC" sz="1500" i="1" kern="0" dirty="0">
                <a:effectLst/>
                <a:latin typeface="Calibri" panose="020F0502020204030204" pitchFamily="34" charset="0"/>
                <a:ea typeface="Calibri" panose="020F0502020204030204" pitchFamily="34" charset="0"/>
                <a:cs typeface="Calibri" panose="020F0502020204030204" pitchFamily="34" charset="0"/>
              </a:rPr>
              <a:t> Issues in Molecular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Biology</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a:effectLst/>
                <a:latin typeface="Calibri" panose="020F0502020204030204" pitchFamily="34" charset="0"/>
                <a:ea typeface="Calibri" panose="020F0502020204030204" pitchFamily="34" charset="0"/>
                <a:cs typeface="Calibri" panose="020F0502020204030204" pitchFamily="34" charset="0"/>
              </a:rPr>
              <a:t>45</a:t>
            </a:r>
            <a:r>
              <a:rPr lang="es-EC" sz="1500" kern="0" dirty="0">
                <a:effectLst/>
                <a:latin typeface="Calibri" panose="020F0502020204030204" pitchFamily="34" charset="0"/>
                <a:ea typeface="Calibri" panose="020F0502020204030204" pitchFamily="34" charset="0"/>
                <a:cs typeface="Calibri" panose="020F0502020204030204" pitchFamily="34" charset="0"/>
              </a:rPr>
              <a:t>(9), 7043–7057. </a:t>
            </a:r>
            <a:r>
              <a:rPr lang="es-EC" sz="1500" kern="0" dirty="0">
                <a:effectLst/>
                <a:latin typeface="Calibri" panose="020F0502020204030204" pitchFamily="34" charset="0"/>
                <a:ea typeface="Calibri" panose="020F0502020204030204" pitchFamily="34" charset="0"/>
                <a:cs typeface="Calibri" panose="020F0502020204030204" pitchFamily="34" charset="0"/>
                <a:hlinkClick r:id="rId3"/>
              </a:rPr>
              <a:t>https://doi.org/10.3390/cimb45090445</a:t>
            </a:r>
            <a:endParaRPr lang="es-EC" sz="1500" kern="0" dirty="0">
              <a:effectLst/>
              <a:latin typeface="Calibri" panose="020F0502020204030204" pitchFamily="34" charset="0"/>
              <a:ea typeface="Calibri" panose="020F0502020204030204" pitchFamily="34" charset="0"/>
              <a:cs typeface="Calibri" panose="020F0502020204030204" pitchFamily="34" charset="0"/>
            </a:endParaRPr>
          </a:p>
          <a:p>
            <a:pPr marL="304800" indent="-304800">
              <a:lnSpc>
                <a:spcPct val="107000"/>
              </a:lnSpc>
              <a:spcAft>
                <a:spcPts val="800"/>
              </a:spcAft>
            </a:pPr>
            <a:r>
              <a:rPr lang="es-EC" sz="1500" kern="100" dirty="0" err="1">
                <a:effectLst/>
                <a:latin typeface="Calibri" panose="020F0502020204030204" pitchFamily="34" charset="0"/>
                <a:ea typeface="Calibri" panose="020F0502020204030204" pitchFamily="34" charset="0"/>
                <a:cs typeface="Calibri" panose="020F0502020204030204" pitchFamily="34" charset="0"/>
              </a:rPr>
              <a:t>Raftery</a:t>
            </a:r>
            <a:r>
              <a:rPr lang="es-EC" sz="1500" kern="100" dirty="0">
                <a:effectLst/>
                <a:latin typeface="Calibri" panose="020F0502020204030204" pitchFamily="34" charset="0"/>
                <a:ea typeface="Calibri" panose="020F0502020204030204" pitchFamily="34" charset="0"/>
                <a:cs typeface="Calibri" panose="020F0502020204030204" pitchFamily="34" charset="0"/>
              </a:rPr>
              <a:t>, R. M., Walsh, D. P.,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Blokpoel</a:t>
            </a:r>
            <a:r>
              <a:rPr lang="es-EC" sz="1500" kern="100" dirty="0">
                <a:effectLst/>
                <a:latin typeface="Calibri" panose="020F0502020204030204" pitchFamily="34" charset="0"/>
                <a:ea typeface="Calibri" panose="020F0502020204030204" pitchFamily="34" charset="0"/>
                <a:cs typeface="Calibri" panose="020F0502020204030204" pitchFamily="34" charset="0"/>
              </a:rPr>
              <a:t> Ferreras, L., Mencía Castaño, I., Chen, G.,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LeMoine</a:t>
            </a:r>
            <a:r>
              <a:rPr lang="es-EC" sz="1500" kern="100" dirty="0">
                <a:effectLst/>
                <a:latin typeface="Calibri" panose="020F0502020204030204" pitchFamily="34" charset="0"/>
                <a:ea typeface="Calibri" panose="020F0502020204030204" pitchFamily="34" charset="0"/>
                <a:cs typeface="Calibri" panose="020F0502020204030204" pitchFamily="34" charset="0"/>
              </a:rPr>
              <a:t>, M., Osman, G.,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Shakesheff</a:t>
            </a:r>
            <a:r>
              <a:rPr lang="es-EC" sz="1500" kern="100" dirty="0">
                <a:effectLst/>
                <a:latin typeface="Calibri" panose="020F0502020204030204" pitchFamily="34" charset="0"/>
                <a:ea typeface="Calibri" panose="020F0502020204030204" pitchFamily="34" charset="0"/>
                <a:cs typeface="Calibri" panose="020F0502020204030204" pitchFamily="34" charset="0"/>
              </a:rPr>
              <a:t>, K. M., Dixon, J. E., &amp; O’Brien, F. J. (2019).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Highly</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versatile</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cell-penetrating</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peptide</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loaded</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scaffold</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for</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efficient</a:t>
            </a:r>
            <a:r>
              <a:rPr lang="es-EC" sz="1500" kern="100" dirty="0">
                <a:effectLst/>
                <a:latin typeface="Calibri" panose="020F0502020204030204" pitchFamily="34" charset="0"/>
                <a:ea typeface="Calibri" panose="020F0502020204030204" pitchFamily="34" charset="0"/>
                <a:cs typeface="Calibri" panose="020F0502020204030204" pitchFamily="34" charset="0"/>
              </a:rPr>
              <a:t> and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localised</a:t>
            </a:r>
            <a:r>
              <a:rPr lang="es-EC" sz="1500" kern="100" dirty="0">
                <a:effectLst/>
                <a:latin typeface="Calibri" panose="020F0502020204030204" pitchFamily="34" charset="0"/>
                <a:ea typeface="Calibri" panose="020F0502020204030204" pitchFamily="34" charset="0"/>
                <a:cs typeface="Calibri" panose="020F0502020204030204" pitchFamily="34" charset="0"/>
              </a:rPr>
              <a:t> gene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delivery</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to</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multiple</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cell</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types</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From</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development</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to</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application</a:t>
            </a:r>
            <a:r>
              <a:rPr lang="es-EC" sz="1500" kern="100" dirty="0">
                <a:effectLst/>
                <a:latin typeface="Calibri" panose="020F0502020204030204" pitchFamily="34" charset="0"/>
                <a:ea typeface="Calibri" panose="020F0502020204030204" pitchFamily="34" charset="0"/>
                <a:cs typeface="Calibri" panose="020F0502020204030204" pitchFamily="34" charset="0"/>
              </a:rPr>
              <a:t> in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tissue</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engineering</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Biomaterials</a:t>
            </a:r>
            <a:r>
              <a:rPr lang="es-EC" sz="1500" kern="100" dirty="0">
                <a:effectLst/>
                <a:latin typeface="Calibri" panose="020F0502020204030204" pitchFamily="34" charset="0"/>
                <a:ea typeface="Calibri" panose="020F0502020204030204" pitchFamily="34" charset="0"/>
                <a:cs typeface="Calibri" panose="020F0502020204030204" pitchFamily="34" charset="0"/>
              </a:rPr>
              <a:t>, 216(May). </a:t>
            </a:r>
            <a:r>
              <a:rPr lang="es-EC" sz="1500" kern="100" dirty="0">
                <a:effectLst/>
                <a:latin typeface="Calibri" panose="020F0502020204030204" pitchFamily="34" charset="0"/>
                <a:ea typeface="Calibri" panose="020F0502020204030204" pitchFamily="34" charset="0"/>
                <a:cs typeface="Calibri" panose="020F0502020204030204" pitchFamily="34" charset="0"/>
                <a:hlinkClick r:id="rId4"/>
              </a:rPr>
              <a:t>https://doi.org/10.1016/j.biomaterials.2019.119277</a:t>
            </a:r>
            <a:endParaRPr lang="es-EC" sz="1500" kern="100" dirty="0">
              <a:effectLst/>
              <a:latin typeface="Calibri" panose="020F0502020204030204" pitchFamily="34" charset="0"/>
              <a:ea typeface="Calibri" panose="020F0502020204030204" pitchFamily="34" charset="0"/>
              <a:cs typeface="Calibri" panose="020F0502020204030204" pitchFamily="34" charset="0"/>
            </a:endParaRPr>
          </a:p>
          <a:p>
            <a:pPr marL="304800" indent="-304800">
              <a:lnSpc>
                <a:spcPct val="107000"/>
              </a:lnSpc>
              <a:spcAft>
                <a:spcPts val="800"/>
              </a:spcAft>
            </a:pPr>
            <a:r>
              <a:rPr lang="es-EC" sz="1500" kern="100" dirty="0" err="1">
                <a:effectLst/>
                <a:latin typeface="Calibri" panose="020F0502020204030204" pitchFamily="34" charset="0"/>
                <a:ea typeface="Calibri" panose="020F0502020204030204" pitchFamily="34" charset="0"/>
                <a:cs typeface="Calibri" panose="020F0502020204030204" pitchFamily="34" charset="0"/>
              </a:rPr>
              <a:t>Reshetnyak</a:t>
            </a:r>
            <a:r>
              <a:rPr lang="es-EC" sz="1500" kern="100" dirty="0">
                <a:effectLst/>
                <a:latin typeface="Calibri" panose="020F0502020204030204" pitchFamily="34" charset="0"/>
                <a:ea typeface="Calibri" panose="020F0502020204030204" pitchFamily="34" charset="0"/>
                <a:cs typeface="Calibri" panose="020F0502020204030204" pitchFamily="34" charset="0"/>
              </a:rPr>
              <a:t>, Y. K.,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Andreev</a:t>
            </a:r>
            <a:r>
              <a:rPr lang="es-EC" sz="1500" kern="100" dirty="0">
                <a:effectLst/>
                <a:latin typeface="Calibri" panose="020F0502020204030204" pitchFamily="34" charset="0"/>
                <a:ea typeface="Calibri" panose="020F0502020204030204" pitchFamily="34" charset="0"/>
                <a:cs typeface="Calibri" panose="020F0502020204030204" pitchFamily="34" charset="0"/>
              </a:rPr>
              <a:t>, O. A.,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Lehnert</a:t>
            </a:r>
            <a:r>
              <a:rPr lang="es-EC" sz="1500" kern="100" dirty="0">
                <a:effectLst/>
                <a:latin typeface="Calibri" panose="020F0502020204030204" pitchFamily="34" charset="0"/>
                <a:ea typeface="Calibri" panose="020F0502020204030204" pitchFamily="34" charset="0"/>
                <a:cs typeface="Calibri" panose="020F0502020204030204" pitchFamily="34" charset="0"/>
              </a:rPr>
              <a:t>, U., &amp;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Engelman</a:t>
            </a:r>
            <a:r>
              <a:rPr lang="es-EC" sz="1500" kern="100" dirty="0">
                <a:effectLst/>
                <a:latin typeface="Calibri" panose="020F0502020204030204" pitchFamily="34" charset="0"/>
                <a:ea typeface="Calibri" panose="020F0502020204030204" pitchFamily="34" charset="0"/>
                <a:cs typeface="Calibri" panose="020F0502020204030204" pitchFamily="34" charset="0"/>
              </a:rPr>
              <a:t>, D. M. (2006).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Translocation</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of</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molecules</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into</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cells</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by</a:t>
            </a:r>
            <a:r>
              <a:rPr lang="es-EC" sz="1500" kern="100" dirty="0">
                <a:effectLst/>
                <a:latin typeface="Calibri" panose="020F0502020204030204" pitchFamily="34" charset="0"/>
                <a:ea typeface="Calibri" panose="020F0502020204030204" pitchFamily="34" charset="0"/>
                <a:cs typeface="Calibri" panose="020F0502020204030204" pitchFamily="34" charset="0"/>
              </a:rPr>
              <a:t> pH-</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dependent</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insertion</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of</a:t>
            </a:r>
            <a:r>
              <a:rPr lang="es-EC" sz="1500" kern="100" dirty="0">
                <a:effectLst/>
                <a:latin typeface="Calibri" panose="020F0502020204030204" pitchFamily="34" charset="0"/>
                <a:ea typeface="Calibri" panose="020F0502020204030204" pitchFamily="34" charset="0"/>
                <a:cs typeface="Calibri" panose="020F0502020204030204" pitchFamily="34" charset="0"/>
              </a:rPr>
              <a:t> a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transmembrane</a:t>
            </a:r>
            <a:r>
              <a:rPr lang="es-EC" sz="1500" kern="100" dirty="0">
                <a:effectLst/>
                <a:latin typeface="Calibri" panose="020F0502020204030204" pitchFamily="34" charset="0"/>
                <a:ea typeface="Calibri" panose="020F0502020204030204" pitchFamily="34" charset="0"/>
                <a:cs typeface="Calibri" panose="020F0502020204030204" pitchFamily="34" charset="0"/>
              </a:rPr>
              <a:t> </a:t>
            </a:r>
            <a:r>
              <a:rPr lang="es-EC" sz="1500" kern="100" dirty="0" err="1">
                <a:effectLst/>
                <a:latin typeface="Calibri" panose="020F0502020204030204" pitchFamily="34" charset="0"/>
                <a:ea typeface="Calibri" panose="020F0502020204030204" pitchFamily="34" charset="0"/>
                <a:cs typeface="Calibri" panose="020F0502020204030204" pitchFamily="34" charset="0"/>
              </a:rPr>
              <a:t>helix</a:t>
            </a:r>
            <a:r>
              <a:rPr lang="es-EC" sz="1500" kern="100" dirty="0">
                <a:effectLst/>
                <a:latin typeface="Calibri" panose="020F0502020204030204" pitchFamily="34" charset="0"/>
                <a:ea typeface="Calibri" panose="020F0502020204030204" pitchFamily="34" charset="0"/>
                <a:cs typeface="Calibri" panose="020F0502020204030204" pitchFamily="34" charset="0"/>
              </a:rPr>
              <a:t>. 103(17). https://doi.org/10.1073/pnas.0601463103</a:t>
            </a:r>
          </a:p>
          <a:p>
            <a:pPr marL="304800" indent="-304800">
              <a:lnSpc>
                <a:spcPct val="107000"/>
              </a:lnSpc>
              <a:spcAft>
                <a:spcPts val="800"/>
              </a:spcAft>
            </a:pPr>
            <a:r>
              <a:rPr lang="es-EC" sz="1500" kern="0" dirty="0" err="1">
                <a:effectLst/>
                <a:latin typeface="Calibri" panose="020F0502020204030204" pitchFamily="34" charset="0"/>
                <a:ea typeface="Calibri" panose="020F0502020204030204" pitchFamily="34" charset="0"/>
                <a:cs typeface="Calibri" panose="020F0502020204030204" pitchFamily="34" charset="0"/>
              </a:rPr>
              <a:t>Yokoo</a:t>
            </a:r>
            <a:r>
              <a:rPr lang="es-EC" sz="1500" kern="0" dirty="0">
                <a:effectLst/>
                <a:latin typeface="Calibri" panose="020F0502020204030204" pitchFamily="34" charset="0"/>
                <a:ea typeface="Calibri" panose="020F0502020204030204" pitchFamily="34" charset="0"/>
                <a:cs typeface="Calibri" panose="020F0502020204030204" pitchFamily="34" charset="0"/>
              </a:rPr>
              <a:t>, H., Oba, M., &amp; Uchida, S. (2022). Cell-</a:t>
            </a:r>
            <a:r>
              <a:rPr lang="es-EC" sz="1500" kern="0" dirty="0" err="1">
                <a:effectLst/>
                <a:latin typeface="Calibri" panose="020F0502020204030204" pitchFamily="34" charset="0"/>
                <a:ea typeface="Calibri" panose="020F0502020204030204" pitchFamily="34" charset="0"/>
                <a:cs typeface="Calibri" panose="020F0502020204030204" pitchFamily="34" charset="0"/>
              </a:rPr>
              <a:t>Penetrating</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Peptides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Emerging</a:t>
            </a:r>
            <a:r>
              <a:rPr lang="es-EC" sz="1500" kern="0" dirty="0">
                <a:effectLst/>
                <a:latin typeface="Calibri" panose="020F0502020204030204" pitchFamily="34" charset="0"/>
                <a:ea typeface="Calibri" panose="020F0502020204030204" pitchFamily="34" charset="0"/>
                <a:cs typeface="Calibri" panose="020F0502020204030204" pitchFamily="34" charset="0"/>
              </a:rPr>
              <a:t> Tools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for</a:t>
            </a:r>
            <a:r>
              <a:rPr lang="es-EC" sz="1500" kern="0" dirty="0">
                <a:effectLst/>
                <a:latin typeface="Calibri" panose="020F0502020204030204" pitchFamily="34" charset="0"/>
                <a:ea typeface="Calibri" panose="020F0502020204030204" pitchFamily="34" charset="0"/>
                <a:cs typeface="Calibri" panose="020F0502020204030204" pitchFamily="34" charset="0"/>
              </a:rPr>
              <a:t> mRNA </a:t>
            </a:r>
            <a:r>
              <a:rPr lang="es-EC" sz="1500" kern="0" dirty="0" err="1">
                <a:effectLst/>
                <a:latin typeface="Calibri" panose="020F0502020204030204" pitchFamily="34" charset="0"/>
                <a:ea typeface="Calibri" panose="020F0502020204030204" pitchFamily="34" charset="0"/>
                <a:cs typeface="Calibri" panose="020F0502020204030204" pitchFamily="34" charset="0"/>
              </a:rPr>
              <a:t>Delivery</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err="1">
                <a:effectLst/>
                <a:latin typeface="Calibri" panose="020F0502020204030204" pitchFamily="34" charset="0"/>
                <a:ea typeface="Calibri" panose="020F0502020204030204" pitchFamily="34" charset="0"/>
                <a:cs typeface="Calibri" panose="020F0502020204030204" pitchFamily="34" charset="0"/>
              </a:rPr>
              <a:t>Pharmaceutics</a:t>
            </a:r>
            <a:r>
              <a:rPr lang="es-EC" sz="1500" kern="0" dirty="0">
                <a:effectLst/>
                <a:latin typeface="Calibri" panose="020F0502020204030204" pitchFamily="34" charset="0"/>
                <a:ea typeface="Calibri" panose="020F0502020204030204" pitchFamily="34" charset="0"/>
                <a:cs typeface="Calibri" panose="020F0502020204030204" pitchFamily="34" charset="0"/>
              </a:rPr>
              <a:t>, </a:t>
            </a:r>
            <a:r>
              <a:rPr lang="es-EC" sz="1500" i="1" kern="0" dirty="0">
                <a:effectLst/>
                <a:latin typeface="Calibri" panose="020F0502020204030204" pitchFamily="34" charset="0"/>
                <a:ea typeface="Calibri" panose="020F0502020204030204" pitchFamily="34" charset="0"/>
                <a:cs typeface="Calibri" panose="020F0502020204030204" pitchFamily="34" charset="0"/>
              </a:rPr>
              <a:t>14</a:t>
            </a:r>
            <a:r>
              <a:rPr lang="es-EC" sz="1500" kern="0" dirty="0">
                <a:effectLst/>
                <a:latin typeface="Calibri" panose="020F0502020204030204" pitchFamily="34" charset="0"/>
                <a:ea typeface="Calibri" panose="020F0502020204030204" pitchFamily="34" charset="0"/>
                <a:cs typeface="Calibri" panose="020F0502020204030204" pitchFamily="34" charset="0"/>
              </a:rPr>
              <a:t>(1), 1–13. https://doi.org/10.3390/pharmaceutics14010078</a:t>
            </a:r>
            <a:endParaRPr lang="es-EC" sz="15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902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96673E1-4720-E368-629D-1F2EB7665C72}"/>
              </a:ext>
            </a:extLst>
          </p:cNvPr>
          <p:cNvPicPr>
            <a:picLocks noChangeAspect="1"/>
          </p:cNvPicPr>
          <p:nvPr/>
        </p:nvPicPr>
        <p:blipFill>
          <a:blip r:embed="rId3"/>
          <a:stretch>
            <a:fillRect/>
          </a:stretch>
        </p:blipFill>
        <p:spPr>
          <a:xfrm>
            <a:off x="-136271" y="122742"/>
            <a:ext cx="9799987" cy="6612516"/>
          </a:xfrm>
          <a:prstGeom prst="rect">
            <a:avLst/>
          </a:prstGeom>
        </p:spPr>
      </p:pic>
      <p:sp>
        <p:nvSpPr>
          <p:cNvPr id="3" name="CuadroTexto 2">
            <a:extLst>
              <a:ext uri="{FF2B5EF4-FFF2-40B4-BE49-F238E27FC236}">
                <a16:creationId xmlns:a16="http://schemas.microsoft.com/office/drawing/2014/main" id="{C13DBB51-D12A-FED0-A414-CB5B2B7FF082}"/>
              </a:ext>
            </a:extLst>
          </p:cNvPr>
          <p:cNvSpPr txBox="1"/>
          <p:nvPr/>
        </p:nvSpPr>
        <p:spPr>
          <a:xfrm>
            <a:off x="10245849" y="6458158"/>
            <a:ext cx="2129170" cy="378565"/>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Yokoo</a:t>
            </a:r>
            <a:r>
              <a:rPr lang="es-EC" sz="1800" kern="100" dirty="0">
                <a:effectLst/>
                <a:latin typeface="Calibri" panose="020F0502020204030204" pitchFamily="34" charset="0"/>
                <a:ea typeface="Calibri" panose="020F0502020204030204" pitchFamily="34" charset="0"/>
                <a:cs typeface="Calibri" panose="020F0502020204030204" pitchFamily="34" charset="0"/>
              </a:rPr>
              <a:t> et al., 2022)</a:t>
            </a:r>
          </a:p>
        </p:txBody>
      </p:sp>
      <p:sp>
        <p:nvSpPr>
          <p:cNvPr id="4" name="CuadroTexto 3">
            <a:extLst>
              <a:ext uri="{FF2B5EF4-FFF2-40B4-BE49-F238E27FC236}">
                <a16:creationId xmlns:a16="http://schemas.microsoft.com/office/drawing/2014/main" id="{60E8C25B-7B20-ABAE-AE8B-DD26E376CB60}"/>
              </a:ext>
            </a:extLst>
          </p:cNvPr>
          <p:cNvSpPr txBox="1"/>
          <p:nvPr/>
        </p:nvSpPr>
        <p:spPr>
          <a:xfrm>
            <a:off x="3923749" y="6270382"/>
            <a:ext cx="6421729" cy="375552"/>
          </a:xfrm>
          <a:prstGeom prst="rect">
            <a:avLst/>
          </a:prstGeom>
          <a:noFill/>
        </p:spPr>
        <p:txBody>
          <a:bodyPr wrap="square">
            <a:spAutoFit/>
          </a:bodyPr>
          <a:lstStyle/>
          <a:p>
            <a:pPr>
              <a:lnSpc>
                <a:spcPct val="107000"/>
              </a:lnSpc>
              <a:spcAft>
                <a:spcPts val="800"/>
              </a:spcAft>
            </a:pPr>
            <a:r>
              <a:rPr lang="es-EC" sz="1800" kern="100" dirty="0" err="1">
                <a:effectLst/>
                <a:latin typeface="Calibri" panose="020F0502020204030204" pitchFamily="34" charset="0"/>
                <a:ea typeface="Calibri" panose="020F0502020204030204" pitchFamily="34" charset="0"/>
                <a:cs typeface="Calibri" panose="020F0502020204030204" pitchFamily="34" charset="0"/>
              </a:rPr>
              <a:t>lipid</a:t>
            </a:r>
            <a:r>
              <a:rPr lang="es-EC" sz="1800" kern="100" dirty="0">
                <a:effectLst/>
                <a:latin typeface="Calibri" panose="020F0502020204030204" pitchFamily="34" charset="0"/>
                <a:ea typeface="Calibri" panose="020F0502020204030204" pitchFamily="34" charset="0"/>
                <a:cs typeface="Calibri" panose="020F0502020204030204" pitchFamily="34" charset="0"/>
              </a:rPr>
              <a:t> </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nanoparticle</a:t>
            </a:r>
            <a:r>
              <a:rPr lang="es-EC" sz="1800" kern="100" dirty="0">
                <a:effectLst/>
                <a:latin typeface="Calibri" panose="020F0502020204030204" pitchFamily="34" charset="0"/>
                <a:ea typeface="Calibri" panose="020F0502020204030204" pitchFamily="34" charset="0"/>
                <a:cs typeface="Calibri" panose="020F0502020204030204" pitchFamily="34" charset="0"/>
              </a:rPr>
              <a:t> (LNP), </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poly</a:t>
            </a:r>
            <a:r>
              <a:rPr lang="es-EC" sz="1800" kern="100" dirty="0">
                <a:effectLst/>
                <a:latin typeface="Calibri" panose="020F0502020204030204" pitchFamily="34" charset="0"/>
                <a:ea typeface="Calibri" panose="020F0502020204030204" pitchFamily="34" charset="0"/>
                <a:cs typeface="Calibri" panose="020F0502020204030204" pitchFamily="34" charset="0"/>
              </a:rPr>
              <a:t>(</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lactic</a:t>
            </a:r>
            <a:r>
              <a:rPr lang="es-EC" sz="1800" kern="100" dirty="0">
                <a:effectLst/>
                <a:latin typeface="Calibri" panose="020F0502020204030204" pitchFamily="34" charset="0"/>
                <a:ea typeface="Calibri" panose="020F0502020204030204" pitchFamily="34" charset="0"/>
                <a:cs typeface="Calibri" panose="020F0502020204030204" pitchFamily="34" charset="0"/>
              </a:rPr>
              <a:t> </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acid</a:t>
            </a:r>
            <a:r>
              <a:rPr lang="es-EC" sz="1800" kern="100" dirty="0">
                <a:effectLst/>
                <a:latin typeface="Calibri" panose="020F0502020204030204" pitchFamily="34" charset="0"/>
                <a:ea typeface="Calibri" panose="020F0502020204030204" pitchFamily="34" charset="0"/>
                <a:cs typeface="Calibri" panose="020F0502020204030204" pitchFamily="34" charset="0"/>
              </a:rPr>
              <a:t>) (PLA) </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nanoparticles</a:t>
            </a:r>
            <a:r>
              <a:rPr lang="es-EC" sz="1800" kern="100" dirty="0">
                <a:effectLst/>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8101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echa: pentágono 33">
            <a:extLst>
              <a:ext uri="{FF2B5EF4-FFF2-40B4-BE49-F238E27FC236}">
                <a16:creationId xmlns:a16="http://schemas.microsoft.com/office/drawing/2014/main" id="{D886FA89-CDA3-12D2-ADCE-6F1473D8FDAE}"/>
              </a:ext>
            </a:extLst>
          </p:cNvPr>
          <p:cNvSpPr/>
          <p:nvPr/>
        </p:nvSpPr>
        <p:spPr>
          <a:xfrm flipH="1">
            <a:off x="1000612" y="4919244"/>
            <a:ext cx="4389062" cy="695947"/>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2400" dirty="0"/>
              <a:t>Resultados</a:t>
            </a:r>
            <a:endParaRPr lang="es-EC" dirty="0"/>
          </a:p>
        </p:txBody>
      </p:sp>
      <p:cxnSp>
        <p:nvCxnSpPr>
          <p:cNvPr id="11" name="Conector recto 10">
            <a:extLst>
              <a:ext uri="{FF2B5EF4-FFF2-40B4-BE49-F238E27FC236}">
                <a16:creationId xmlns:a16="http://schemas.microsoft.com/office/drawing/2014/main" id="{EB95DD4A-37C0-47C1-9EB1-3DE5C07DEEC2}"/>
              </a:ext>
            </a:extLst>
          </p:cNvPr>
          <p:cNvCxnSpPr>
            <a:cxnSpLocks/>
          </p:cNvCxnSpPr>
          <p:nvPr/>
        </p:nvCxnSpPr>
        <p:spPr>
          <a:xfrm>
            <a:off x="214573" y="919921"/>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52AF4AFE-1DCD-4867-8F1F-C924333F0C2F}"/>
              </a:ext>
            </a:extLst>
          </p:cNvPr>
          <p:cNvSpPr txBox="1"/>
          <p:nvPr/>
        </p:nvSpPr>
        <p:spPr>
          <a:xfrm>
            <a:off x="450574" y="212035"/>
            <a:ext cx="5208104" cy="707886"/>
          </a:xfrm>
          <a:prstGeom prst="rect">
            <a:avLst/>
          </a:prstGeom>
          <a:noFill/>
        </p:spPr>
        <p:txBody>
          <a:bodyPr wrap="square" rtlCol="0">
            <a:spAutoFit/>
          </a:bodyPr>
          <a:lstStyle/>
          <a:p>
            <a:r>
              <a:rPr lang="es-ES" sz="4000" b="1" dirty="0"/>
              <a:t>CONTENIDO</a:t>
            </a:r>
            <a:endParaRPr lang="es-EC" sz="4000" b="1" dirty="0"/>
          </a:p>
        </p:txBody>
      </p:sp>
      <p:sp>
        <p:nvSpPr>
          <p:cNvPr id="8" name="CuadroTexto 7">
            <a:extLst>
              <a:ext uri="{FF2B5EF4-FFF2-40B4-BE49-F238E27FC236}">
                <a16:creationId xmlns:a16="http://schemas.microsoft.com/office/drawing/2014/main" id="{283EC855-3AEE-153A-EB9F-FA60E6BB5D90}"/>
              </a:ext>
            </a:extLst>
          </p:cNvPr>
          <p:cNvSpPr txBox="1"/>
          <p:nvPr/>
        </p:nvSpPr>
        <p:spPr>
          <a:xfrm>
            <a:off x="10064308" y="6273230"/>
            <a:ext cx="1186249" cy="369332"/>
          </a:xfrm>
          <a:prstGeom prst="rect">
            <a:avLst/>
          </a:prstGeom>
          <a:noFill/>
        </p:spPr>
        <p:txBody>
          <a:bodyPr wrap="square" rtlCol="0">
            <a:spAutoFit/>
          </a:bodyPr>
          <a:lstStyle/>
          <a:p>
            <a:r>
              <a:rPr lang="es-EC">
                <a:solidFill>
                  <a:schemeClr val="bg1"/>
                </a:solidFill>
                <a:latin typeface="Nunito" pitchFamily="2" charset="0"/>
              </a:rPr>
              <a:t>@</a:t>
            </a:r>
            <a:r>
              <a:rPr lang="es-EC" b="1">
                <a:solidFill>
                  <a:schemeClr val="bg1"/>
                </a:solidFill>
                <a:effectLst/>
                <a:latin typeface="Nunito" pitchFamily="2" charset="0"/>
              </a:rPr>
              <a:t>utn</a:t>
            </a:r>
            <a:r>
              <a:rPr lang="es-EC">
                <a:solidFill>
                  <a:schemeClr val="bg1"/>
                </a:solidFill>
                <a:latin typeface="Nunito" pitchFamily="2" charset="0"/>
              </a:rPr>
              <a:t>_ec</a:t>
            </a:r>
          </a:p>
        </p:txBody>
      </p:sp>
      <p:sp>
        <p:nvSpPr>
          <p:cNvPr id="13" name="CuadroTexto 12">
            <a:extLst>
              <a:ext uri="{FF2B5EF4-FFF2-40B4-BE49-F238E27FC236}">
                <a16:creationId xmlns:a16="http://schemas.microsoft.com/office/drawing/2014/main" id="{9E606200-7B3A-64A7-E365-FB8E3363C393}"/>
              </a:ext>
            </a:extLst>
          </p:cNvPr>
          <p:cNvSpPr txBox="1"/>
          <p:nvPr/>
        </p:nvSpPr>
        <p:spPr>
          <a:xfrm>
            <a:off x="7457034" y="6273230"/>
            <a:ext cx="1779372" cy="369332"/>
          </a:xfrm>
          <a:prstGeom prst="rect">
            <a:avLst/>
          </a:prstGeom>
          <a:noFill/>
        </p:spPr>
        <p:txBody>
          <a:bodyPr wrap="square" rtlCol="0">
            <a:spAutoFit/>
          </a:bodyPr>
          <a:lstStyle/>
          <a:p>
            <a:r>
              <a:rPr lang="es-EC">
                <a:solidFill>
                  <a:schemeClr val="bg1"/>
                </a:solidFill>
                <a:latin typeface="Nunito" pitchFamily="2" charset="0"/>
              </a:rPr>
              <a:t>@</a:t>
            </a:r>
            <a:r>
              <a:rPr lang="es-EC" b="1">
                <a:solidFill>
                  <a:schemeClr val="bg1"/>
                </a:solidFill>
                <a:effectLst/>
                <a:latin typeface="Nunito" pitchFamily="2" charset="0"/>
              </a:rPr>
              <a:t>utn</a:t>
            </a:r>
            <a:r>
              <a:rPr lang="es-EC">
                <a:solidFill>
                  <a:schemeClr val="bg1"/>
                </a:solidFill>
                <a:latin typeface="Nunito" pitchFamily="2" charset="0"/>
              </a:rPr>
              <a:t>ibarra.ec</a:t>
            </a:r>
          </a:p>
        </p:txBody>
      </p:sp>
      <p:pic>
        <p:nvPicPr>
          <p:cNvPr id="14" name="Imagen 13">
            <a:extLst>
              <a:ext uri="{FF2B5EF4-FFF2-40B4-BE49-F238E27FC236}">
                <a16:creationId xmlns:a16="http://schemas.microsoft.com/office/drawing/2014/main" id="{0AD3DC58-9C39-EFA6-589E-84E5DD716B52}"/>
              </a:ext>
            </a:extLst>
          </p:cNvPr>
          <p:cNvPicPr/>
          <p:nvPr/>
        </p:nvPicPr>
        <p:blipFill>
          <a:blip r:embed="rId2"/>
          <a:stretch>
            <a:fillRect/>
          </a:stretch>
        </p:blipFill>
        <p:spPr>
          <a:xfrm>
            <a:off x="7161968" y="6359648"/>
            <a:ext cx="227292" cy="227292"/>
          </a:xfrm>
          <a:prstGeom prst="rect">
            <a:avLst/>
          </a:prstGeom>
        </p:spPr>
      </p:pic>
      <p:pic>
        <p:nvPicPr>
          <p:cNvPr id="16" name="Imagen 15">
            <a:extLst>
              <a:ext uri="{FF2B5EF4-FFF2-40B4-BE49-F238E27FC236}">
                <a16:creationId xmlns:a16="http://schemas.microsoft.com/office/drawing/2014/main" id="{4ADDCFB0-8424-826D-0121-ABACCBF212FA}"/>
              </a:ext>
            </a:extLst>
          </p:cNvPr>
          <p:cNvPicPr/>
          <p:nvPr/>
        </p:nvPicPr>
        <p:blipFill>
          <a:blip r:embed="rId3"/>
          <a:stretch>
            <a:fillRect/>
          </a:stretch>
        </p:blipFill>
        <p:spPr>
          <a:xfrm>
            <a:off x="9818248" y="6370697"/>
            <a:ext cx="216243" cy="216243"/>
          </a:xfrm>
          <a:prstGeom prst="rect">
            <a:avLst/>
          </a:prstGeom>
        </p:spPr>
      </p:pic>
      <p:grpSp>
        <p:nvGrpSpPr>
          <p:cNvPr id="2" name="Grupo 1">
            <a:extLst>
              <a:ext uri="{FF2B5EF4-FFF2-40B4-BE49-F238E27FC236}">
                <a16:creationId xmlns:a16="http://schemas.microsoft.com/office/drawing/2014/main" id="{A1DB3231-4345-2C67-45F4-D724BB3B59FC}"/>
              </a:ext>
            </a:extLst>
          </p:cNvPr>
          <p:cNvGrpSpPr/>
          <p:nvPr/>
        </p:nvGrpSpPr>
        <p:grpSpPr>
          <a:xfrm>
            <a:off x="565835" y="1237080"/>
            <a:ext cx="4823839" cy="3429486"/>
            <a:chOff x="3175064" y="723749"/>
            <a:chExt cx="5841872" cy="4304453"/>
          </a:xfrm>
        </p:grpSpPr>
        <p:sp>
          <p:nvSpPr>
            <p:cNvPr id="3" name="Forma libre 8">
              <a:extLst>
                <a:ext uri="{FF2B5EF4-FFF2-40B4-BE49-F238E27FC236}">
                  <a16:creationId xmlns:a16="http://schemas.microsoft.com/office/drawing/2014/main" id="{AD43B020-E14D-CA22-D2DB-D1EBEDEA6E7B}"/>
                </a:ext>
              </a:extLst>
            </p:cNvPr>
            <p:cNvSpPr/>
            <p:nvPr/>
          </p:nvSpPr>
          <p:spPr>
            <a:xfrm rot="21600000">
              <a:off x="3611815" y="723749"/>
              <a:ext cx="5405120" cy="873504"/>
            </a:xfrm>
            <a:custGeom>
              <a:avLst/>
              <a:gdLst>
                <a:gd name="connsiteX0" fmla="*/ 0 w 5405120"/>
                <a:gd name="connsiteY0" fmla="*/ 0 h 873502"/>
                <a:gd name="connsiteX1" fmla="*/ 4968369 w 5405120"/>
                <a:gd name="connsiteY1" fmla="*/ 0 h 873502"/>
                <a:gd name="connsiteX2" fmla="*/ 5405120 w 5405120"/>
                <a:gd name="connsiteY2" fmla="*/ 436751 h 873502"/>
                <a:gd name="connsiteX3" fmla="*/ 4968369 w 5405120"/>
                <a:gd name="connsiteY3" fmla="*/ 873502 h 873502"/>
                <a:gd name="connsiteX4" fmla="*/ 0 w 5405120"/>
                <a:gd name="connsiteY4" fmla="*/ 873502 h 873502"/>
                <a:gd name="connsiteX5" fmla="*/ 0 w 5405120"/>
                <a:gd name="connsiteY5" fmla="*/ 0 h 8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873502">
                  <a:moveTo>
                    <a:pt x="5405120" y="873501"/>
                  </a:moveTo>
                  <a:lnTo>
                    <a:pt x="436751" y="873501"/>
                  </a:lnTo>
                  <a:lnTo>
                    <a:pt x="0" y="436751"/>
                  </a:lnTo>
                  <a:lnTo>
                    <a:pt x="436751" y="1"/>
                  </a:lnTo>
                  <a:lnTo>
                    <a:pt x="5405120" y="1"/>
                  </a:lnTo>
                  <a:lnTo>
                    <a:pt x="5405120" y="873501"/>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3565" tIns="91441" rIns="170688" bIns="91441" numCol="1" spcCol="1270" anchor="ctr" anchorCtr="0">
              <a:noAutofit/>
            </a:bodyPr>
            <a:lstStyle/>
            <a:p>
              <a:pPr lvl="0" algn="ctr" defTabSz="1066800">
                <a:lnSpc>
                  <a:spcPct val="90000"/>
                </a:lnSpc>
                <a:spcBef>
                  <a:spcPct val="0"/>
                </a:spcBef>
                <a:spcAft>
                  <a:spcPct val="35000"/>
                </a:spcAft>
              </a:pPr>
              <a:r>
                <a:rPr lang="es-EC" sz="2400" kern="1200" dirty="0"/>
                <a:t>Introducción</a:t>
              </a:r>
              <a:endParaRPr lang="es-ES" sz="2400" kern="1200" dirty="0"/>
            </a:p>
          </p:txBody>
        </p:sp>
        <p:sp>
          <p:nvSpPr>
            <p:cNvPr id="9" name="Elipse 8">
              <a:extLst>
                <a:ext uri="{FF2B5EF4-FFF2-40B4-BE49-F238E27FC236}">
                  <a16:creationId xmlns:a16="http://schemas.microsoft.com/office/drawing/2014/main" id="{771DE530-88B2-D0D5-7094-91A023ECB0AD}"/>
                </a:ext>
              </a:extLst>
            </p:cNvPr>
            <p:cNvSpPr/>
            <p:nvPr/>
          </p:nvSpPr>
          <p:spPr>
            <a:xfrm>
              <a:off x="3175064" y="723750"/>
              <a:ext cx="873502" cy="873502"/>
            </a:xfrm>
            <a:prstGeom prst="ellipse">
              <a:avLst/>
            </a:prstGeom>
          </p:spPr>
          <p:style>
            <a:lnRef idx="2">
              <a:schemeClr val="dk1">
                <a:shade val="80000"/>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lt1">
                <a:hueOff val="0"/>
                <a:satOff val="0"/>
                <a:lumOff val="0"/>
                <a:alphaOff val="0"/>
              </a:schemeClr>
            </a:fontRef>
          </p:style>
          <p:txBody>
            <a:bodyPr/>
            <a:lstStyle/>
            <a:p>
              <a:endParaRPr lang="es-EC"/>
            </a:p>
          </p:txBody>
        </p:sp>
        <p:sp>
          <p:nvSpPr>
            <p:cNvPr id="10" name="Forma libre 10">
              <a:extLst>
                <a:ext uri="{FF2B5EF4-FFF2-40B4-BE49-F238E27FC236}">
                  <a16:creationId xmlns:a16="http://schemas.microsoft.com/office/drawing/2014/main" id="{A29A6D15-A72F-2BE0-FFF7-21D6AC404227}"/>
                </a:ext>
              </a:extLst>
            </p:cNvPr>
            <p:cNvSpPr/>
            <p:nvPr/>
          </p:nvSpPr>
          <p:spPr>
            <a:xfrm rot="21600000">
              <a:off x="3611815" y="1857998"/>
              <a:ext cx="5405120" cy="873504"/>
            </a:xfrm>
            <a:custGeom>
              <a:avLst/>
              <a:gdLst>
                <a:gd name="connsiteX0" fmla="*/ 0 w 5405120"/>
                <a:gd name="connsiteY0" fmla="*/ 0 h 873502"/>
                <a:gd name="connsiteX1" fmla="*/ 4968369 w 5405120"/>
                <a:gd name="connsiteY1" fmla="*/ 0 h 873502"/>
                <a:gd name="connsiteX2" fmla="*/ 5405120 w 5405120"/>
                <a:gd name="connsiteY2" fmla="*/ 436751 h 873502"/>
                <a:gd name="connsiteX3" fmla="*/ 4968369 w 5405120"/>
                <a:gd name="connsiteY3" fmla="*/ 873502 h 873502"/>
                <a:gd name="connsiteX4" fmla="*/ 0 w 5405120"/>
                <a:gd name="connsiteY4" fmla="*/ 873502 h 873502"/>
                <a:gd name="connsiteX5" fmla="*/ 0 w 5405120"/>
                <a:gd name="connsiteY5" fmla="*/ 0 h 8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873502">
                  <a:moveTo>
                    <a:pt x="5405120" y="873501"/>
                  </a:moveTo>
                  <a:lnTo>
                    <a:pt x="436751" y="873501"/>
                  </a:lnTo>
                  <a:lnTo>
                    <a:pt x="0" y="436751"/>
                  </a:lnTo>
                  <a:lnTo>
                    <a:pt x="436751" y="1"/>
                  </a:lnTo>
                  <a:lnTo>
                    <a:pt x="5405120" y="1"/>
                  </a:lnTo>
                  <a:lnTo>
                    <a:pt x="5405120" y="873501"/>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3565" tIns="91441" rIns="170688" bIns="91441" numCol="1" spcCol="1270" anchor="ctr" anchorCtr="0">
              <a:noAutofit/>
            </a:bodyPr>
            <a:lstStyle/>
            <a:p>
              <a:pPr lvl="0" algn="ctr" defTabSz="1066800">
                <a:lnSpc>
                  <a:spcPct val="90000"/>
                </a:lnSpc>
                <a:spcBef>
                  <a:spcPct val="0"/>
                </a:spcBef>
                <a:spcAft>
                  <a:spcPct val="35000"/>
                </a:spcAft>
              </a:pPr>
              <a:r>
                <a:rPr lang="es-EC" sz="2400" kern="1200" dirty="0"/>
                <a:t>Justificación</a:t>
              </a:r>
            </a:p>
          </p:txBody>
        </p:sp>
        <p:sp>
          <p:nvSpPr>
            <p:cNvPr id="15" name="Elipse 14">
              <a:extLst>
                <a:ext uri="{FF2B5EF4-FFF2-40B4-BE49-F238E27FC236}">
                  <a16:creationId xmlns:a16="http://schemas.microsoft.com/office/drawing/2014/main" id="{D2F22B79-3156-E783-69FA-5650EE545930}"/>
                </a:ext>
              </a:extLst>
            </p:cNvPr>
            <p:cNvSpPr/>
            <p:nvPr/>
          </p:nvSpPr>
          <p:spPr>
            <a:xfrm>
              <a:off x="3175064" y="1857999"/>
              <a:ext cx="873502" cy="873502"/>
            </a:xfrm>
            <a:prstGeom prst="ellipse">
              <a:avLst/>
            </a:prstGeom>
          </p:spPr>
          <p:style>
            <a:lnRef idx="2">
              <a:schemeClr val="dk1">
                <a:shade val="80000"/>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lt1">
                <a:hueOff val="0"/>
                <a:satOff val="0"/>
                <a:lumOff val="0"/>
                <a:alphaOff val="0"/>
              </a:schemeClr>
            </a:fontRef>
          </p:style>
          <p:txBody>
            <a:bodyPr/>
            <a:lstStyle/>
            <a:p>
              <a:endParaRPr lang="es-EC"/>
            </a:p>
          </p:txBody>
        </p:sp>
        <p:sp>
          <p:nvSpPr>
            <p:cNvPr id="19" name="Forma libre 12">
              <a:extLst>
                <a:ext uri="{FF2B5EF4-FFF2-40B4-BE49-F238E27FC236}">
                  <a16:creationId xmlns:a16="http://schemas.microsoft.com/office/drawing/2014/main" id="{B12FC8D1-F1F5-62F2-6305-41B0D168CE78}"/>
                </a:ext>
              </a:extLst>
            </p:cNvPr>
            <p:cNvSpPr/>
            <p:nvPr/>
          </p:nvSpPr>
          <p:spPr>
            <a:xfrm rot="21600000">
              <a:off x="3611815" y="2992247"/>
              <a:ext cx="5405120" cy="873503"/>
            </a:xfrm>
            <a:custGeom>
              <a:avLst/>
              <a:gdLst>
                <a:gd name="connsiteX0" fmla="*/ 0 w 5405120"/>
                <a:gd name="connsiteY0" fmla="*/ 0 h 873502"/>
                <a:gd name="connsiteX1" fmla="*/ 4968369 w 5405120"/>
                <a:gd name="connsiteY1" fmla="*/ 0 h 873502"/>
                <a:gd name="connsiteX2" fmla="*/ 5405120 w 5405120"/>
                <a:gd name="connsiteY2" fmla="*/ 436751 h 873502"/>
                <a:gd name="connsiteX3" fmla="*/ 4968369 w 5405120"/>
                <a:gd name="connsiteY3" fmla="*/ 873502 h 873502"/>
                <a:gd name="connsiteX4" fmla="*/ 0 w 5405120"/>
                <a:gd name="connsiteY4" fmla="*/ 873502 h 873502"/>
                <a:gd name="connsiteX5" fmla="*/ 0 w 5405120"/>
                <a:gd name="connsiteY5" fmla="*/ 0 h 8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873502">
                  <a:moveTo>
                    <a:pt x="5405120" y="873501"/>
                  </a:moveTo>
                  <a:lnTo>
                    <a:pt x="436751" y="873501"/>
                  </a:lnTo>
                  <a:lnTo>
                    <a:pt x="0" y="436751"/>
                  </a:lnTo>
                  <a:lnTo>
                    <a:pt x="436751" y="1"/>
                  </a:lnTo>
                  <a:lnTo>
                    <a:pt x="5405120" y="1"/>
                  </a:lnTo>
                  <a:lnTo>
                    <a:pt x="5405120" y="873501"/>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3565" tIns="91441" rIns="170688" bIns="91440" numCol="1" spcCol="1270" anchor="ctr" anchorCtr="0">
              <a:noAutofit/>
            </a:bodyPr>
            <a:lstStyle/>
            <a:p>
              <a:pPr lvl="0" algn="ctr" defTabSz="1066800">
                <a:lnSpc>
                  <a:spcPct val="90000"/>
                </a:lnSpc>
                <a:spcBef>
                  <a:spcPct val="0"/>
                </a:spcBef>
                <a:spcAft>
                  <a:spcPct val="35000"/>
                </a:spcAft>
              </a:pPr>
              <a:r>
                <a:rPr lang="es-EC" sz="2400" kern="1200" dirty="0"/>
                <a:t>Materiales</a:t>
              </a:r>
              <a:endParaRPr lang="es-EC" sz="3200" kern="1200" dirty="0"/>
            </a:p>
          </p:txBody>
        </p:sp>
        <p:sp>
          <p:nvSpPr>
            <p:cNvPr id="24" name="Elipse 23">
              <a:extLst>
                <a:ext uri="{FF2B5EF4-FFF2-40B4-BE49-F238E27FC236}">
                  <a16:creationId xmlns:a16="http://schemas.microsoft.com/office/drawing/2014/main" id="{9D718CBE-07BA-874A-0A1F-D810592826C4}"/>
                </a:ext>
              </a:extLst>
            </p:cNvPr>
            <p:cNvSpPr/>
            <p:nvPr/>
          </p:nvSpPr>
          <p:spPr>
            <a:xfrm>
              <a:off x="3175064" y="2992248"/>
              <a:ext cx="873502" cy="873502"/>
            </a:xfrm>
            <a:prstGeom prst="ellipse">
              <a:avLst/>
            </a:prstGeom>
          </p:spPr>
          <p:style>
            <a:lnRef idx="2">
              <a:schemeClr val="dk1">
                <a:shade val="80000"/>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lt1">
                <a:hueOff val="0"/>
                <a:satOff val="0"/>
                <a:lumOff val="0"/>
                <a:alphaOff val="0"/>
              </a:schemeClr>
            </a:fontRef>
          </p:style>
          <p:txBody>
            <a:bodyPr/>
            <a:lstStyle/>
            <a:p>
              <a:endParaRPr lang="es-EC"/>
            </a:p>
          </p:txBody>
        </p:sp>
        <p:sp>
          <p:nvSpPr>
            <p:cNvPr id="27" name="Forma libre 16">
              <a:extLst>
                <a:ext uri="{FF2B5EF4-FFF2-40B4-BE49-F238E27FC236}">
                  <a16:creationId xmlns:a16="http://schemas.microsoft.com/office/drawing/2014/main" id="{5543237B-BC65-147D-7631-A1697CE253A6}"/>
                </a:ext>
              </a:extLst>
            </p:cNvPr>
            <p:cNvSpPr/>
            <p:nvPr/>
          </p:nvSpPr>
          <p:spPr>
            <a:xfrm>
              <a:off x="3611815" y="4154699"/>
              <a:ext cx="5405121" cy="873503"/>
            </a:xfrm>
            <a:custGeom>
              <a:avLst/>
              <a:gdLst>
                <a:gd name="connsiteX0" fmla="*/ 0 w 5405120"/>
                <a:gd name="connsiteY0" fmla="*/ 0 h 873502"/>
                <a:gd name="connsiteX1" fmla="*/ 4968369 w 5405120"/>
                <a:gd name="connsiteY1" fmla="*/ 0 h 873502"/>
                <a:gd name="connsiteX2" fmla="*/ 5405120 w 5405120"/>
                <a:gd name="connsiteY2" fmla="*/ 436751 h 873502"/>
                <a:gd name="connsiteX3" fmla="*/ 4968369 w 5405120"/>
                <a:gd name="connsiteY3" fmla="*/ 873502 h 873502"/>
                <a:gd name="connsiteX4" fmla="*/ 0 w 5405120"/>
                <a:gd name="connsiteY4" fmla="*/ 873502 h 873502"/>
                <a:gd name="connsiteX5" fmla="*/ 0 w 5405120"/>
                <a:gd name="connsiteY5" fmla="*/ 0 h 8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873502">
                  <a:moveTo>
                    <a:pt x="5405120" y="873501"/>
                  </a:moveTo>
                  <a:lnTo>
                    <a:pt x="436751" y="873501"/>
                  </a:lnTo>
                  <a:lnTo>
                    <a:pt x="0" y="436751"/>
                  </a:lnTo>
                  <a:lnTo>
                    <a:pt x="436751" y="1"/>
                  </a:lnTo>
                  <a:lnTo>
                    <a:pt x="5405120" y="1"/>
                  </a:lnTo>
                  <a:lnTo>
                    <a:pt x="5405120" y="873501"/>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3565" tIns="91441" rIns="170689" bIns="91440" numCol="1" spcCol="1270" anchor="ctr" anchorCtr="0">
              <a:noAutofit/>
            </a:bodyPr>
            <a:lstStyle/>
            <a:p>
              <a:pPr lvl="0" algn="ctr" defTabSz="1066800">
                <a:lnSpc>
                  <a:spcPct val="90000"/>
                </a:lnSpc>
                <a:spcBef>
                  <a:spcPct val="0"/>
                </a:spcBef>
                <a:spcAft>
                  <a:spcPct val="35000"/>
                </a:spcAft>
              </a:pPr>
              <a:r>
                <a:rPr lang="es-EC" sz="2400" kern="1200" dirty="0"/>
                <a:t>Métodos </a:t>
              </a:r>
            </a:p>
          </p:txBody>
        </p:sp>
        <p:sp>
          <p:nvSpPr>
            <p:cNvPr id="28" name="Elipse 27">
              <a:extLst>
                <a:ext uri="{FF2B5EF4-FFF2-40B4-BE49-F238E27FC236}">
                  <a16:creationId xmlns:a16="http://schemas.microsoft.com/office/drawing/2014/main" id="{46465A69-056F-0E5B-A2E4-936B83DE2717}"/>
                </a:ext>
              </a:extLst>
            </p:cNvPr>
            <p:cNvSpPr/>
            <p:nvPr/>
          </p:nvSpPr>
          <p:spPr>
            <a:xfrm>
              <a:off x="3175064" y="4154700"/>
              <a:ext cx="873502" cy="873502"/>
            </a:xfrm>
            <a:prstGeom prst="ellipse">
              <a:avLst/>
            </a:prstGeom>
          </p:spPr>
          <p:style>
            <a:lnRef idx="2">
              <a:schemeClr val="dk1">
                <a:shade val="80000"/>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lt1">
                <a:hueOff val="0"/>
                <a:satOff val="0"/>
                <a:lumOff val="0"/>
                <a:alphaOff val="0"/>
              </a:schemeClr>
            </a:fontRef>
          </p:style>
          <p:txBody>
            <a:bodyPr/>
            <a:lstStyle/>
            <a:p>
              <a:endParaRPr lang="es-EC"/>
            </a:p>
          </p:txBody>
        </p:sp>
      </p:grpSp>
      <p:sp>
        <p:nvSpPr>
          <p:cNvPr id="29" name="Elipse 28">
            <a:extLst>
              <a:ext uri="{FF2B5EF4-FFF2-40B4-BE49-F238E27FC236}">
                <a16:creationId xmlns:a16="http://schemas.microsoft.com/office/drawing/2014/main" id="{D53191FC-1DF7-C67F-FB4F-09C20A314669}"/>
              </a:ext>
            </a:extLst>
          </p:cNvPr>
          <p:cNvSpPr/>
          <p:nvPr/>
        </p:nvSpPr>
        <p:spPr>
          <a:xfrm>
            <a:off x="569817" y="4995244"/>
            <a:ext cx="717299" cy="695939"/>
          </a:xfrm>
          <a:prstGeom prst="ellipse">
            <a:avLst/>
          </a:prstGeom>
          <a:solidFill>
            <a:schemeClr val="bg2">
              <a:lumMod val="90000"/>
            </a:schemeClr>
          </a:solidFill>
          <a:ln w="190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s-EC"/>
          </a:p>
        </p:txBody>
      </p:sp>
      <p:sp>
        <p:nvSpPr>
          <p:cNvPr id="6" name="Flecha: pentágono 5">
            <a:extLst>
              <a:ext uri="{FF2B5EF4-FFF2-40B4-BE49-F238E27FC236}">
                <a16:creationId xmlns:a16="http://schemas.microsoft.com/office/drawing/2014/main" id="{93E6AF63-CC96-B7ED-2904-DFDEEC7DAABF}"/>
              </a:ext>
            </a:extLst>
          </p:cNvPr>
          <p:cNvSpPr/>
          <p:nvPr/>
        </p:nvSpPr>
        <p:spPr>
          <a:xfrm flipH="1">
            <a:off x="1000612" y="5890993"/>
            <a:ext cx="4389062" cy="695947"/>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2400" dirty="0"/>
              <a:t>Bibliografía</a:t>
            </a:r>
            <a:endParaRPr lang="es-EC" dirty="0"/>
          </a:p>
        </p:txBody>
      </p:sp>
      <p:sp>
        <p:nvSpPr>
          <p:cNvPr id="7" name="Elipse 6">
            <a:extLst>
              <a:ext uri="{FF2B5EF4-FFF2-40B4-BE49-F238E27FC236}">
                <a16:creationId xmlns:a16="http://schemas.microsoft.com/office/drawing/2014/main" id="{459CBF24-4B11-BDA6-4311-627313984523}"/>
              </a:ext>
            </a:extLst>
          </p:cNvPr>
          <p:cNvSpPr/>
          <p:nvPr/>
        </p:nvSpPr>
        <p:spPr>
          <a:xfrm>
            <a:off x="569818" y="5883807"/>
            <a:ext cx="717299" cy="695939"/>
          </a:xfrm>
          <a:prstGeom prst="ellipse">
            <a:avLst/>
          </a:prstGeom>
          <a:solidFill>
            <a:schemeClr val="bg2">
              <a:lumMod val="90000"/>
            </a:schemeClr>
          </a:solidFill>
          <a:ln w="190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s-EC"/>
          </a:p>
        </p:txBody>
      </p:sp>
    </p:spTree>
    <p:extLst>
      <p:ext uri="{BB962C8B-B14F-4D97-AF65-F5344CB8AC3E}">
        <p14:creationId xmlns:p14="http://schemas.microsoft.com/office/powerpoint/2010/main" val="164305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2156-5ADD-8ED4-D118-78324410DA2F}"/>
            </a:ext>
          </a:extLst>
        </p:cNvPr>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798E695B-24A6-C52C-8A60-5069C11455FE}"/>
              </a:ext>
            </a:extLst>
          </p:cNvPr>
          <p:cNvCxnSpPr>
            <a:cxnSpLocks/>
          </p:cNvCxnSpPr>
          <p:nvPr/>
        </p:nvCxnSpPr>
        <p:spPr>
          <a:xfrm>
            <a:off x="214573" y="919921"/>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EB462EE4-D2F9-5653-86AC-323F2B6A4CEF}"/>
              </a:ext>
            </a:extLst>
          </p:cNvPr>
          <p:cNvSpPr txBox="1"/>
          <p:nvPr/>
        </p:nvSpPr>
        <p:spPr>
          <a:xfrm>
            <a:off x="450574" y="212035"/>
            <a:ext cx="5208104" cy="707886"/>
          </a:xfrm>
          <a:prstGeom prst="rect">
            <a:avLst/>
          </a:prstGeom>
          <a:noFill/>
        </p:spPr>
        <p:txBody>
          <a:bodyPr wrap="square" rtlCol="0">
            <a:spAutoFit/>
          </a:bodyPr>
          <a:lstStyle/>
          <a:p>
            <a:r>
              <a:rPr lang="es-ES" sz="4000" b="1" dirty="0">
                <a:latin typeface="Calibri "/>
              </a:rPr>
              <a:t>INTRODUCCIÓN</a:t>
            </a:r>
            <a:endParaRPr lang="es-EC" sz="4000" b="1" dirty="0">
              <a:latin typeface="Calibri "/>
            </a:endParaRPr>
          </a:p>
        </p:txBody>
      </p:sp>
      <p:sp>
        <p:nvSpPr>
          <p:cNvPr id="8" name="CuadroTexto 7">
            <a:extLst>
              <a:ext uri="{FF2B5EF4-FFF2-40B4-BE49-F238E27FC236}">
                <a16:creationId xmlns:a16="http://schemas.microsoft.com/office/drawing/2014/main" id="{9805FD8C-F2C3-01FD-ED11-E681E1A86C4F}"/>
              </a:ext>
            </a:extLst>
          </p:cNvPr>
          <p:cNvSpPr txBox="1"/>
          <p:nvPr/>
        </p:nvSpPr>
        <p:spPr>
          <a:xfrm>
            <a:off x="10064308" y="6273230"/>
            <a:ext cx="1186249" cy="369332"/>
          </a:xfrm>
          <a:prstGeom prst="rect">
            <a:avLst/>
          </a:prstGeom>
          <a:noFill/>
        </p:spPr>
        <p:txBody>
          <a:bodyPr wrap="square" rtlCol="0">
            <a:spAutoFit/>
          </a:bodyPr>
          <a:lstStyle/>
          <a:p>
            <a:r>
              <a:rPr lang="es-EC">
                <a:solidFill>
                  <a:schemeClr val="bg1"/>
                </a:solidFill>
                <a:latin typeface="Nunito" pitchFamily="2" charset="0"/>
              </a:rPr>
              <a:t>@</a:t>
            </a:r>
            <a:r>
              <a:rPr lang="es-EC" b="1">
                <a:solidFill>
                  <a:schemeClr val="bg1"/>
                </a:solidFill>
                <a:effectLst/>
                <a:latin typeface="Nunito" pitchFamily="2" charset="0"/>
              </a:rPr>
              <a:t>utn</a:t>
            </a:r>
            <a:r>
              <a:rPr lang="es-EC">
                <a:solidFill>
                  <a:schemeClr val="bg1"/>
                </a:solidFill>
                <a:latin typeface="Nunito" pitchFamily="2" charset="0"/>
              </a:rPr>
              <a:t>_ec</a:t>
            </a:r>
          </a:p>
        </p:txBody>
      </p:sp>
      <p:sp>
        <p:nvSpPr>
          <p:cNvPr id="13" name="CuadroTexto 12">
            <a:extLst>
              <a:ext uri="{FF2B5EF4-FFF2-40B4-BE49-F238E27FC236}">
                <a16:creationId xmlns:a16="http://schemas.microsoft.com/office/drawing/2014/main" id="{C611B4A5-E627-58E6-CE8E-311868D49670}"/>
              </a:ext>
            </a:extLst>
          </p:cNvPr>
          <p:cNvSpPr txBox="1"/>
          <p:nvPr/>
        </p:nvSpPr>
        <p:spPr>
          <a:xfrm>
            <a:off x="7457034" y="6273230"/>
            <a:ext cx="1779372" cy="369332"/>
          </a:xfrm>
          <a:prstGeom prst="rect">
            <a:avLst/>
          </a:prstGeom>
          <a:noFill/>
        </p:spPr>
        <p:txBody>
          <a:bodyPr wrap="square" rtlCol="0">
            <a:spAutoFit/>
          </a:bodyPr>
          <a:lstStyle/>
          <a:p>
            <a:r>
              <a:rPr lang="es-EC">
                <a:solidFill>
                  <a:schemeClr val="bg1"/>
                </a:solidFill>
                <a:latin typeface="Nunito" pitchFamily="2" charset="0"/>
              </a:rPr>
              <a:t>@</a:t>
            </a:r>
            <a:r>
              <a:rPr lang="es-EC" b="1">
                <a:solidFill>
                  <a:schemeClr val="bg1"/>
                </a:solidFill>
                <a:effectLst/>
                <a:latin typeface="Nunito" pitchFamily="2" charset="0"/>
              </a:rPr>
              <a:t>utn</a:t>
            </a:r>
            <a:r>
              <a:rPr lang="es-EC">
                <a:solidFill>
                  <a:schemeClr val="bg1"/>
                </a:solidFill>
                <a:latin typeface="Nunito" pitchFamily="2" charset="0"/>
              </a:rPr>
              <a:t>ibarra.ec</a:t>
            </a:r>
          </a:p>
        </p:txBody>
      </p:sp>
      <p:pic>
        <p:nvPicPr>
          <p:cNvPr id="14" name="Imagen 13">
            <a:extLst>
              <a:ext uri="{FF2B5EF4-FFF2-40B4-BE49-F238E27FC236}">
                <a16:creationId xmlns:a16="http://schemas.microsoft.com/office/drawing/2014/main" id="{D01C629F-14AB-C39E-5580-5D11D01D797B}"/>
              </a:ext>
            </a:extLst>
          </p:cNvPr>
          <p:cNvPicPr/>
          <p:nvPr/>
        </p:nvPicPr>
        <p:blipFill>
          <a:blip r:embed="rId3"/>
          <a:stretch>
            <a:fillRect/>
          </a:stretch>
        </p:blipFill>
        <p:spPr>
          <a:xfrm>
            <a:off x="7161968" y="6359648"/>
            <a:ext cx="227292" cy="227292"/>
          </a:xfrm>
          <a:prstGeom prst="rect">
            <a:avLst/>
          </a:prstGeom>
        </p:spPr>
      </p:pic>
      <p:pic>
        <p:nvPicPr>
          <p:cNvPr id="16" name="Imagen 15">
            <a:extLst>
              <a:ext uri="{FF2B5EF4-FFF2-40B4-BE49-F238E27FC236}">
                <a16:creationId xmlns:a16="http://schemas.microsoft.com/office/drawing/2014/main" id="{E9BCC00B-933F-B359-0745-49F80B2A5E24}"/>
              </a:ext>
            </a:extLst>
          </p:cNvPr>
          <p:cNvPicPr/>
          <p:nvPr/>
        </p:nvPicPr>
        <p:blipFill>
          <a:blip r:embed="rId4"/>
          <a:stretch>
            <a:fillRect/>
          </a:stretch>
        </p:blipFill>
        <p:spPr>
          <a:xfrm>
            <a:off x="9818248" y="6370697"/>
            <a:ext cx="216243" cy="216243"/>
          </a:xfrm>
          <a:prstGeom prst="rect">
            <a:avLst/>
          </a:prstGeom>
        </p:spPr>
      </p:pic>
      <p:sp>
        <p:nvSpPr>
          <p:cNvPr id="4" name="CuadroTexto 3">
            <a:extLst>
              <a:ext uri="{FF2B5EF4-FFF2-40B4-BE49-F238E27FC236}">
                <a16:creationId xmlns:a16="http://schemas.microsoft.com/office/drawing/2014/main" id="{ED25D95A-75A5-2F0D-D906-C288C5199473}"/>
              </a:ext>
            </a:extLst>
          </p:cNvPr>
          <p:cNvSpPr txBox="1"/>
          <p:nvPr/>
        </p:nvSpPr>
        <p:spPr>
          <a:xfrm flipH="1">
            <a:off x="199630" y="1091459"/>
            <a:ext cx="497252" cy="307777"/>
          </a:xfrm>
          <a:prstGeom prst="rect">
            <a:avLst/>
          </a:prstGeom>
          <a:noFill/>
        </p:spPr>
        <p:txBody>
          <a:bodyPr wrap="none" rtlCol="0">
            <a:spAutoFit/>
          </a:bodyPr>
          <a:lstStyle/>
          <a:p>
            <a:r>
              <a:rPr lang="es-ES" sz="1400" b="1" dirty="0">
                <a:solidFill>
                  <a:schemeClr val="accent4"/>
                </a:solidFill>
                <a:latin typeface="Calibri "/>
              </a:rPr>
              <a:t>OPC</a:t>
            </a:r>
            <a:endParaRPr lang="es-EC" sz="1400" b="1" dirty="0">
              <a:solidFill>
                <a:schemeClr val="accent4"/>
              </a:solidFill>
              <a:latin typeface="Calibri "/>
            </a:endParaRPr>
          </a:p>
        </p:txBody>
      </p:sp>
      <p:sp>
        <p:nvSpPr>
          <p:cNvPr id="6" name="CuadroTexto 5">
            <a:extLst>
              <a:ext uri="{FF2B5EF4-FFF2-40B4-BE49-F238E27FC236}">
                <a16:creationId xmlns:a16="http://schemas.microsoft.com/office/drawing/2014/main" id="{DFC7295F-D5BF-FD6E-9A9C-D0884F566586}"/>
              </a:ext>
            </a:extLst>
          </p:cNvPr>
          <p:cNvSpPr txBox="1"/>
          <p:nvPr/>
        </p:nvSpPr>
        <p:spPr>
          <a:xfrm>
            <a:off x="214573" y="1398633"/>
            <a:ext cx="3433696" cy="707886"/>
          </a:xfrm>
          <a:prstGeom prst="rect">
            <a:avLst/>
          </a:prstGeom>
          <a:solidFill>
            <a:srgbClr val="99FFCC"/>
          </a:solidFill>
          <a:ln>
            <a:solidFill>
              <a:schemeClr val="tx1"/>
            </a:solidFill>
          </a:ln>
        </p:spPr>
        <p:txBody>
          <a:bodyPr wrap="square" rtlCol="0">
            <a:spAutoFit/>
          </a:bodyPr>
          <a:lstStyle/>
          <a:p>
            <a:r>
              <a:rPr lang="es-ES" sz="1000" dirty="0">
                <a:latin typeface="Calibri "/>
              </a:rPr>
              <a:t>El conjugado péptido-oligonucleótido (CPO): molécula sintética que constituye uno o más residuos de un péptido. Como compuestos quiméricos que incluyen una parte de</a:t>
            </a:r>
          </a:p>
          <a:p>
            <a:r>
              <a:rPr lang="es-ES" sz="1000" dirty="0">
                <a:latin typeface="Calibri "/>
              </a:rPr>
              <a:t>(</a:t>
            </a:r>
            <a:r>
              <a:rPr lang="es-ES" sz="1000" dirty="0" err="1">
                <a:latin typeface="Calibri "/>
              </a:rPr>
              <a:t>oligo</a:t>
            </a:r>
            <a:r>
              <a:rPr lang="es-ES" sz="1000" dirty="0">
                <a:latin typeface="Calibri "/>
              </a:rPr>
              <a:t>)péptido y una parte de ácido nucleico.</a:t>
            </a:r>
            <a:endParaRPr lang="es-EC" sz="1000" dirty="0">
              <a:latin typeface="Calibri "/>
            </a:endParaRPr>
          </a:p>
        </p:txBody>
      </p:sp>
      <p:cxnSp>
        <p:nvCxnSpPr>
          <p:cNvPr id="7" name="Conector: angular 6">
            <a:extLst>
              <a:ext uri="{FF2B5EF4-FFF2-40B4-BE49-F238E27FC236}">
                <a16:creationId xmlns:a16="http://schemas.microsoft.com/office/drawing/2014/main" id="{68257012-FCE0-F764-FEDE-26B95530BBEE}"/>
              </a:ext>
            </a:extLst>
          </p:cNvPr>
          <p:cNvCxnSpPr>
            <a:cxnSpLocks/>
            <a:stCxn id="4" idx="1"/>
            <a:endCxn id="6" idx="0"/>
          </p:cNvCxnSpPr>
          <p:nvPr/>
        </p:nvCxnSpPr>
        <p:spPr>
          <a:xfrm>
            <a:off x="696882" y="1245348"/>
            <a:ext cx="1234539" cy="15328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a:extLst>
              <a:ext uri="{FF2B5EF4-FFF2-40B4-BE49-F238E27FC236}">
                <a16:creationId xmlns:a16="http://schemas.microsoft.com/office/drawing/2014/main" id="{97185717-EF60-E5C1-62C9-FCAEA91AF836}"/>
              </a:ext>
            </a:extLst>
          </p:cNvPr>
          <p:cNvCxnSpPr>
            <a:cxnSpLocks/>
            <a:stCxn id="6" idx="3"/>
          </p:cNvCxnSpPr>
          <p:nvPr/>
        </p:nvCxnSpPr>
        <p:spPr>
          <a:xfrm>
            <a:off x="3648269" y="1752576"/>
            <a:ext cx="270588" cy="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56C303CE-99B8-C720-C220-E99240B940EA}"/>
              </a:ext>
            </a:extLst>
          </p:cNvPr>
          <p:cNvSpPr txBox="1"/>
          <p:nvPr/>
        </p:nvSpPr>
        <p:spPr>
          <a:xfrm>
            <a:off x="4133460" y="2692015"/>
            <a:ext cx="2883159" cy="246221"/>
          </a:xfrm>
          <a:prstGeom prst="rect">
            <a:avLst/>
          </a:prstGeom>
          <a:noFill/>
        </p:spPr>
        <p:txBody>
          <a:bodyPr wrap="square" rtlCol="0">
            <a:spAutoFit/>
          </a:bodyPr>
          <a:lstStyle/>
          <a:p>
            <a:r>
              <a:rPr lang="es-ES" sz="1000" b="1" dirty="0">
                <a:latin typeface="Calibri "/>
              </a:rPr>
              <a:t>Figura 1. </a:t>
            </a:r>
            <a:r>
              <a:rPr lang="es-ES" sz="1000" dirty="0">
                <a:latin typeface="Calibri "/>
              </a:rPr>
              <a:t>Péptido-oligonucleótido conjugado (CPO)</a:t>
            </a:r>
            <a:endParaRPr lang="es-EC" sz="1000" dirty="0">
              <a:latin typeface="Calibri "/>
            </a:endParaRPr>
          </a:p>
        </p:txBody>
      </p:sp>
      <p:pic>
        <p:nvPicPr>
          <p:cNvPr id="1026" name="Picture 2" descr="Emerging applications of peptide–oligonucleotide conjugates: bioactive  scaffolds, self-assembling systems, and hybrid nanomaterials - Organic &amp;  Biomolecular Chemistry (RSC Publishing)">
            <a:extLst>
              <a:ext uri="{FF2B5EF4-FFF2-40B4-BE49-F238E27FC236}">
                <a16:creationId xmlns:a16="http://schemas.microsoft.com/office/drawing/2014/main" id="{39C69FFE-0946-A5D3-0D1E-A4CE231379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092"/>
          <a:stretch/>
        </p:blipFill>
        <p:spPr bwMode="auto">
          <a:xfrm>
            <a:off x="3953703" y="1091459"/>
            <a:ext cx="3409950" cy="1600556"/>
          </a:xfrm>
          <a:prstGeom prst="rect">
            <a:avLst/>
          </a:prstGeom>
          <a:noFill/>
          <a:extLst>
            <a:ext uri="{909E8E84-426E-40DD-AFC4-6F175D3DCCD1}">
              <a14:hiddenFill xmlns:a14="http://schemas.microsoft.com/office/drawing/2010/main">
                <a:solidFill>
                  <a:srgbClr val="FFFFFF"/>
                </a:solidFill>
              </a14:hiddenFill>
            </a:ext>
          </a:extLst>
        </p:spPr>
      </p:pic>
      <p:sp>
        <p:nvSpPr>
          <p:cNvPr id="32" name="Abrir llave 31">
            <a:extLst>
              <a:ext uri="{FF2B5EF4-FFF2-40B4-BE49-F238E27FC236}">
                <a16:creationId xmlns:a16="http://schemas.microsoft.com/office/drawing/2014/main" id="{EFCA19E5-6A77-07FA-5203-079B27254F71}"/>
              </a:ext>
            </a:extLst>
          </p:cNvPr>
          <p:cNvSpPr/>
          <p:nvPr/>
        </p:nvSpPr>
        <p:spPr>
          <a:xfrm flipH="1">
            <a:off x="7443426" y="1091459"/>
            <a:ext cx="225660" cy="1784404"/>
          </a:xfrm>
          <a:prstGeom prst="leftBrace">
            <a:avLst>
              <a:gd name="adj1" fmla="val 8333"/>
              <a:gd name="adj2" fmla="val 883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sz="2000"/>
          </a:p>
        </p:txBody>
      </p:sp>
      <p:sp>
        <p:nvSpPr>
          <p:cNvPr id="33" name="Rectángulo 32">
            <a:extLst>
              <a:ext uri="{FF2B5EF4-FFF2-40B4-BE49-F238E27FC236}">
                <a16:creationId xmlns:a16="http://schemas.microsoft.com/office/drawing/2014/main" id="{4D0BE327-14A2-67AA-1817-1594503C7554}"/>
              </a:ext>
            </a:extLst>
          </p:cNvPr>
          <p:cNvSpPr/>
          <p:nvPr/>
        </p:nvSpPr>
        <p:spPr>
          <a:xfrm flipH="1">
            <a:off x="9062709" y="1593492"/>
            <a:ext cx="1779370" cy="3342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ES" sz="1000" dirty="0">
                <a:latin typeface="Calibri "/>
              </a:rPr>
              <a:t>combinación de sus biomoléculas originales</a:t>
            </a:r>
            <a:endParaRPr lang="es-EC" sz="1000" dirty="0">
              <a:latin typeface="Calibri "/>
            </a:endParaRPr>
          </a:p>
        </p:txBody>
      </p:sp>
      <p:sp>
        <p:nvSpPr>
          <p:cNvPr id="35" name="Rectángulo 34">
            <a:extLst>
              <a:ext uri="{FF2B5EF4-FFF2-40B4-BE49-F238E27FC236}">
                <a16:creationId xmlns:a16="http://schemas.microsoft.com/office/drawing/2014/main" id="{93B010F1-FE5E-201E-96B1-44139F4CE403}"/>
              </a:ext>
            </a:extLst>
          </p:cNvPr>
          <p:cNvSpPr/>
          <p:nvPr/>
        </p:nvSpPr>
        <p:spPr>
          <a:xfrm flipH="1">
            <a:off x="9062709" y="2210867"/>
            <a:ext cx="1779369" cy="3342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ES" sz="1000" dirty="0">
                <a:latin typeface="Calibri "/>
              </a:rPr>
              <a:t>bioactividad multifacética</a:t>
            </a:r>
            <a:endParaRPr lang="es-EC" sz="1000" dirty="0">
              <a:latin typeface="Calibri "/>
            </a:endParaRPr>
          </a:p>
        </p:txBody>
      </p:sp>
      <p:sp>
        <p:nvSpPr>
          <p:cNvPr id="36" name="Rectángulo 35">
            <a:extLst>
              <a:ext uri="{FF2B5EF4-FFF2-40B4-BE49-F238E27FC236}">
                <a16:creationId xmlns:a16="http://schemas.microsoft.com/office/drawing/2014/main" id="{D0A423D8-7063-A953-E12C-AEFACFB24A53}"/>
              </a:ext>
            </a:extLst>
          </p:cNvPr>
          <p:cNvSpPr/>
          <p:nvPr/>
        </p:nvSpPr>
        <p:spPr>
          <a:xfrm flipH="1">
            <a:off x="9062709" y="2828242"/>
            <a:ext cx="1779367" cy="3342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ES" sz="1000" dirty="0">
                <a:latin typeface="Calibri "/>
              </a:rPr>
              <a:t>funcionalmente</a:t>
            </a:r>
          </a:p>
          <a:p>
            <a:pPr algn="ctr"/>
            <a:r>
              <a:rPr lang="es-ES" sz="1000" dirty="0">
                <a:latin typeface="Calibri "/>
              </a:rPr>
              <a:t>diversos</a:t>
            </a:r>
            <a:endParaRPr lang="es-EC" sz="1000" dirty="0">
              <a:latin typeface="Calibri "/>
            </a:endParaRPr>
          </a:p>
        </p:txBody>
      </p:sp>
      <p:sp>
        <p:nvSpPr>
          <p:cNvPr id="37" name="Flecha: hacia abajo 36">
            <a:extLst>
              <a:ext uri="{FF2B5EF4-FFF2-40B4-BE49-F238E27FC236}">
                <a16:creationId xmlns:a16="http://schemas.microsoft.com/office/drawing/2014/main" id="{91C43A67-FBE7-38C2-2BB0-C0DA2FA82A25}"/>
              </a:ext>
            </a:extLst>
          </p:cNvPr>
          <p:cNvSpPr/>
          <p:nvPr/>
        </p:nvSpPr>
        <p:spPr>
          <a:xfrm flipH="1">
            <a:off x="9870969" y="1975498"/>
            <a:ext cx="162846" cy="185702"/>
          </a:xfrm>
          <a:prstGeom prst="downArrow">
            <a:avLst/>
          </a:prstGeom>
          <a:solidFill>
            <a:schemeClr val="tx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s-EC" sz="2000"/>
          </a:p>
        </p:txBody>
      </p:sp>
      <p:sp>
        <p:nvSpPr>
          <p:cNvPr id="38" name="Flecha: hacia abajo 37">
            <a:extLst>
              <a:ext uri="{FF2B5EF4-FFF2-40B4-BE49-F238E27FC236}">
                <a16:creationId xmlns:a16="http://schemas.microsoft.com/office/drawing/2014/main" id="{C3AB1711-6DC5-2F78-4181-C3F5004B64BE}"/>
              </a:ext>
            </a:extLst>
          </p:cNvPr>
          <p:cNvSpPr/>
          <p:nvPr/>
        </p:nvSpPr>
        <p:spPr>
          <a:xfrm flipH="1">
            <a:off x="9870969" y="2593824"/>
            <a:ext cx="162846" cy="185702"/>
          </a:xfrm>
          <a:prstGeom prst="downArrow">
            <a:avLst/>
          </a:prstGeom>
          <a:solidFill>
            <a:schemeClr val="tx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s-EC" sz="2000"/>
          </a:p>
        </p:txBody>
      </p:sp>
      <p:sp>
        <p:nvSpPr>
          <p:cNvPr id="39" name="Rectángulo 38">
            <a:extLst>
              <a:ext uri="{FF2B5EF4-FFF2-40B4-BE49-F238E27FC236}">
                <a16:creationId xmlns:a16="http://schemas.microsoft.com/office/drawing/2014/main" id="{49B27257-D518-AE64-8CFF-E335C043C40B}"/>
              </a:ext>
            </a:extLst>
          </p:cNvPr>
          <p:cNvSpPr/>
          <p:nvPr/>
        </p:nvSpPr>
        <p:spPr>
          <a:xfrm flipH="1">
            <a:off x="9568399" y="904194"/>
            <a:ext cx="2173027" cy="7607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ES" sz="1000" dirty="0">
                <a:latin typeface="Calibri "/>
              </a:rPr>
              <a:t>Péptidos penetrantes de células</a:t>
            </a:r>
          </a:p>
          <a:p>
            <a:pPr algn="ctr"/>
            <a:r>
              <a:rPr lang="es-ES" sz="1000" dirty="0">
                <a:latin typeface="Calibri "/>
              </a:rPr>
              <a:t>(CPP)</a:t>
            </a:r>
            <a:endParaRPr lang="es-EC" sz="1000" dirty="0">
              <a:latin typeface="Calibri "/>
            </a:endParaRPr>
          </a:p>
        </p:txBody>
      </p:sp>
      <p:sp>
        <p:nvSpPr>
          <p:cNvPr id="40" name="Rectángulo 39">
            <a:extLst>
              <a:ext uri="{FF2B5EF4-FFF2-40B4-BE49-F238E27FC236}">
                <a16:creationId xmlns:a16="http://schemas.microsoft.com/office/drawing/2014/main" id="{310305DB-B504-3375-6B54-2834EF687514}"/>
              </a:ext>
            </a:extLst>
          </p:cNvPr>
          <p:cNvSpPr/>
          <p:nvPr/>
        </p:nvSpPr>
        <p:spPr>
          <a:xfrm flipH="1">
            <a:off x="11126352" y="1284570"/>
            <a:ext cx="446883" cy="1775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MX" sz="1000" dirty="0">
                <a:latin typeface="Calibri "/>
              </a:rPr>
              <a:t>1990</a:t>
            </a:r>
            <a:endParaRPr lang="es-EC" sz="1000" dirty="0">
              <a:latin typeface="Calibri "/>
            </a:endParaRPr>
          </a:p>
        </p:txBody>
      </p:sp>
      <p:sp>
        <p:nvSpPr>
          <p:cNvPr id="42" name="Rectángulo 41">
            <a:extLst>
              <a:ext uri="{FF2B5EF4-FFF2-40B4-BE49-F238E27FC236}">
                <a16:creationId xmlns:a16="http://schemas.microsoft.com/office/drawing/2014/main" id="{4F6C8869-10A9-8069-6675-2D596A2DB487}"/>
              </a:ext>
            </a:extLst>
          </p:cNvPr>
          <p:cNvSpPr/>
          <p:nvPr/>
        </p:nvSpPr>
        <p:spPr>
          <a:xfrm flipH="1">
            <a:off x="8893920" y="3078757"/>
            <a:ext cx="2173026" cy="6929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MX" sz="1000" dirty="0">
                <a:latin typeface="Calibri "/>
              </a:rPr>
              <a:t> </a:t>
            </a:r>
            <a:r>
              <a:rPr lang="es-ES" sz="1000" dirty="0">
                <a:latin typeface="Calibri "/>
              </a:rPr>
              <a:t>Administración de Alimentos y Medicamentos de EE.UU. (FDA)</a:t>
            </a:r>
            <a:endParaRPr lang="es-EC" sz="1000" dirty="0">
              <a:latin typeface="Calibri "/>
            </a:endParaRPr>
          </a:p>
        </p:txBody>
      </p:sp>
      <p:sp>
        <p:nvSpPr>
          <p:cNvPr id="43" name="Rectángulo 42">
            <a:extLst>
              <a:ext uri="{FF2B5EF4-FFF2-40B4-BE49-F238E27FC236}">
                <a16:creationId xmlns:a16="http://schemas.microsoft.com/office/drawing/2014/main" id="{AE69A00C-B708-9D2A-064D-AECAD2C678C5}"/>
              </a:ext>
            </a:extLst>
          </p:cNvPr>
          <p:cNvSpPr/>
          <p:nvPr/>
        </p:nvSpPr>
        <p:spPr>
          <a:xfrm flipH="1">
            <a:off x="10803674" y="3435785"/>
            <a:ext cx="446883" cy="1775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MX" sz="1000" dirty="0">
                <a:latin typeface="Calibri "/>
              </a:rPr>
              <a:t>1998</a:t>
            </a:r>
            <a:endParaRPr lang="es-EC" sz="1000" dirty="0">
              <a:latin typeface="Calibri "/>
            </a:endParaRPr>
          </a:p>
        </p:txBody>
      </p:sp>
      <p:sp>
        <p:nvSpPr>
          <p:cNvPr id="44" name="Rectángulo 43">
            <a:extLst>
              <a:ext uri="{FF2B5EF4-FFF2-40B4-BE49-F238E27FC236}">
                <a16:creationId xmlns:a16="http://schemas.microsoft.com/office/drawing/2014/main" id="{88F65AEE-F7B0-8005-2441-9C38ED0C7D78}"/>
              </a:ext>
            </a:extLst>
          </p:cNvPr>
          <p:cNvSpPr/>
          <p:nvPr/>
        </p:nvSpPr>
        <p:spPr>
          <a:xfrm flipH="1">
            <a:off x="7613968" y="950794"/>
            <a:ext cx="2173026" cy="6929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MX" sz="1000" dirty="0">
                <a:latin typeface="Calibri "/>
              </a:rPr>
              <a:t> Oligonucleótidos</a:t>
            </a:r>
            <a:r>
              <a:rPr lang="es-ES" sz="1000" dirty="0">
                <a:latin typeface="Calibri "/>
              </a:rPr>
              <a:t> terapéuticos antisentido (ASO)</a:t>
            </a:r>
          </a:p>
        </p:txBody>
      </p:sp>
      <p:sp>
        <p:nvSpPr>
          <p:cNvPr id="45" name="Rectángulo 44">
            <a:extLst>
              <a:ext uri="{FF2B5EF4-FFF2-40B4-BE49-F238E27FC236}">
                <a16:creationId xmlns:a16="http://schemas.microsoft.com/office/drawing/2014/main" id="{B5F39D30-B9B6-0FEE-2EB4-207099DA21FE}"/>
              </a:ext>
            </a:extLst>
          </p:cNvPr>
          <p:cNvSpPr/>
          <p:nvPr/>
        </p:nvSpPr>
        <p:spPr>
          <a:xfrm flipH="1">
            <a:off x="9144712" y="1280079"/>
            <a:ext cx="446883" cy="1775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s-MX" sz="1000" dirty="0">
                <a:latin typeface="Calibri "/>
              </a:rPr>
              <a:t>1980</a:t>
            </a:r>
            <a:endParaRPr lang="es-EC" sz="1000" dirty="0">
              <a:latin typeface="Calibri "/>
            </a:endParaRPr>
          </a:p>
        </p:txBody>
      </p:sp>
      <p:sp>
        <p:nvSpPr>
          <p:cNvPr id="53" name="CuadroTexto 52">
            <a:extLst>
              <a:ext uri="{FF2B5EF4-FFF2-40B4-BE49-F238E27FC236}">
                <a16:creationId xmlns:a16="http://schemas.microsoft.com/office/drawing/2014/main" id="{111CF18A-65E2-90E4-E4DB-3AACE1DE99EE}"/>
              </a:ext>
            </a:extLst>
          </p:cNvPr>
          <p:cNvSpPr txBox="1"/>
          <p:nvPr/>
        </p:nvSpPr>
        <p:spPr>
          <a:xfrm>
            <a:off x="9798955" y="5296729"/>
            <a:ext cx="2086241" cy="707886"/>
          </a:xfrm>
          <a:prstGeom prst="rect">
            <a:avLst/>
          </a:prstGeom>
          <a:solidFill>
            <a:srgbClr val="CCFF99"/>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1000" dirty="0">
                <a:solidFill>
                  <a:schemeClr val="tx1"/>
                </a:solidFill>
                <a:latin typeface="Calibri "/>
              </a:rPr>
              <a:t>Características fisicoquímicas intrínsecas, problema de un transporte eficaz a través de la membrana celular</a:t>
            </a:r>
            <a:endParaRPr lang="es-EC" sz="1000" dirty="0">
              <a:solidFill>
                <a:schemeClr val="tx1"/>
              </a:solidFill>
              <a:latin typeface="Calibri "/>
            </a:endParaRPr>
          </a:p>
        </p:txBody>
      </p:sp>
      <p:sp>
        <p:nvSpPr>
          <p:cNvPr id="54" name="CuadroTexto 53">
            <a:extLst>
              <a:ext uri="{FF2B5EF4-FFF2-40B4-BE49-F238E27FC236}">
                <a16:creationId xmlns:a16="http://schemas.microsoft.com/office/drawing/2014/main" id="{DDBF346F-FD93-C14B-3B7A-B4E9DDEF8906}"/>
              </a:ext>
            </a:extLst>
          </p:cNvPr>
          <p:cNvSpPr txBox="1"/>
          <p:nvPr/>
        </p:nvSpPr>
        <p:spPr>
          <a:xfrm>
            <a:off x="9820357" y="6082649"/>
            <a:ext cx="2043438" cy="553998"/>
          </a:xfrm>
          <a:prstGeom prst="rect">
            <a:avLst/>
          </a:prstGeom>
          <a:solidFill>
            <a:srgbClr val="73D9FF"/>
          </a:solidFill>
          <a:ln>
            <a:solidFill>
              <a:schemeClr val="tx1"/>
            </a:solidFill>
          </a:ln>
        </p:spPr>
        <p:txBody>
          <a:bodyPr wrap="square" rtlCol="0">
            <a:spAutoFit/>
          </a:bodyPr>
          <a:lstStyle/>
          <a:p>
            <a:r>
              <a:rPr lang="es-ES" sz="1000" dirty="0">
                <a:latin typeface="Calibri "/>
              </a:rPr>
              <a:t>Oligonucleótidos escapen de los endosomas</a:t>
            </a:r>
            <a:r>
              <a:rPr lang="es-ES" sz="1000" dirty="0">
                <a:latin typeface="Calibri "/>
                <a:ea typeface="Calibri" panose="020F0502020204030204" pitchFamily="34" charset="0"/>
              </a:rPr>
              <a:t> y trasladarse a compartimentos apropiados</a:t>
            </a:r>
            <a:endParaRPr lang="es-EC" sz="1000" dirty="0">
              <a:latin typeface="Calibri "/>
            </a:endParaRPr>
          </a:p>
        </p:txBody>
      </p:sp>
      <p:cxnSp>
        <p:nvCxnSpPr>
          <p:cNvPr id="55" name="Conector: angular 54">
            <a:extLst>
              <a:ext uri="{FF2B5EF4-FFF2-40B4-BE49-F238E27FC236}">
                <a16:creationId xmlns:a16="http://schemas.microsoft.com/office/drawing/2014/main" id="{8C727A53-E427-04A4-D774-BBEEB6C88043}"/>
              </a:ext>
            </a:extLst>
          </p:cNvPr>
          <p:cNvCxnSpPr>
            <a:cxnSpLocks/>
            <a:stCxn id="54" idx="1"/>
            <a:endCxn id="1028" idx="3"/>
          </p:cNvCxnSpPr>
          <p:nvPr/>
        </p:nvCxnSpPr>
        <p:spPr>
          <a:xfrm rot="10800000">
            <a:off x="8603443" y="4288676"/>
            <a:ext cx="1216914" cy="207097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pic>
        <p:nvPicPr>
          <p:cNvPr id="63" name="Imagen 62" descr="Imagen que contiene micrófono, panal, brillando, hombre&#10;&#10;Descripción generada automáticamente">
            <a:extLst>
              <a:ext uri="{FF2B5EF4-FFF2-40B4-BE49-F238E27FC236}">
                <a16:creationId xmlns:a16="http://schemas.microsoft.com/office/drawing/2014/main" id="{457CE160-E953-679A-EDD1-545F7A5FD945}"/>
              </a:ext>
            </a:extLst>
          </p:cNvPr>
          <p:cNvPicPr>
            <a:picLocks noChangeAspect="1"/>
          </p:cNvPicPr>
          <p:nvPr/>
        </p:nvPicPr>
        <p:blipFill rotWithShape="1">
          <a:blip r:embed="rId6">
            <a:extLst>
              <a:ext uri="{28A0092B-C50C-407E-A947-70E740481C1C}">
                <a14:useLocalDpi xmlns:a14="http://schemas.microsoft.com/office/drawing/2010/main" val="0"/>
              </a:ext>
            </a:extLst>
          </a:blip>
          <a:srcRect l="14016" t="4627" r="11365" b="7684"/>
          <a:stretch/>
        </p:blipFill>
        <p:spPr>
          <a:xfrm>
            <a:off x="10163834" y="3702900"/>
            <a:ext cx="1279680" cy="1503820"/>
          </a:xfrm>
          <a:prstGeom prst="rect">
            <a:avLst/>
          </a:prstGeom>
        </p:spPr>
      </p:pic>
      <p:pic>
        <p:nvPicPr>
          <p:cNvPr id="1028" name="Picture 4" descr="Different Types Of Inorganic Download Scientific Diagram, 45% OFF">
            <a:extLst>
              <a:ext uri="{FF2B5EF4-FFF2-40B4-BE49-F238E27FC236}">
                <a16:creationId xmlns:a16="http://schemas.microsoft.com/office/drawing/2014/main" id="{BB058CAB-2A91-FA08-ED0E-7DC05A069E3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97" t="-116" r="-297" b="5851"/>
          <a:stretch/>
        </p:blipFill>
        <p:spPr bwMode="auto">
          <a:xfrm>
            <a:off x="4345030" y="3089578"/>
            <a:ext cx="4258413" cy="2398195"/>
          </a:xfrm>
          <a:prstGeom prst="rect">
            <a:avLst/>
          </a:prstGeom>
          <a:noFill/>
          <a:extLst>
            <a:ext uri="{909E8E84-426E-40DD-AFC4-6F175D3DCCD1}">
              <a14:hiddenFill xmlns:a14="http://schemas.microsoft.com/office/drawing/2010/main">
                <a:solidFill>
                  <a:srgbClr val="FFFFFF"/>
                </a:solidFill>
              </a14:hiddenFill>
            </a:ext>
          </a:extLst>
        </p:spPr>
      </p:pic>
      <p:sp>
        <p:nvSpPr>
          <p:cNvPr id="1031" name="CuadroTexto 1030">
            <a:extLst>
              <a:ext uri="{FF2B5EF4-FFF2-40B4-BE49-F238E27FC236}">
                <a16:creationId xmlns:a16="http://schemas.microsoft.com/office/drawing/2014/main" id="{AC347C1B-5AC5-0391-8AC5-401BF1C169A5}"/>
              </a:ext>
            </a:extLst>
          </p:cNvPr>
          <p:cNvSpPr txBox="1"/>
          <p:nvPr/>
        </p:nvSpPr>
        <p:spPr>
          <a:xfrm>
            <a:off x="4455988" y="5512450"/>
            <a:ext cx="4283005" cy="400110"/>
          </a:xfrm>
          <a:prstGeom prst="rect">
            <a:avLst/>
          </a:prstGeom>
          <a:noFill/>
        </p:spPr>
        <p:txBody>
          <a:bodyPr wrap="square" rtlCol="0">
            <a:spAutoFit/>
          </a:bodyPr>
          <a:lstStyle/>
          <a:p>
            <a:r>
              <a:rPr lang="es-ES" sz="1000" b="1" dirty="0">
                <a:latin typeface="Calibri "/>
              </a:rPr>
              <a:t>Figura 2. </a:t>
            </a:r>
            <a:r>
              <a:rPr lang="es-ES" sz="1000" dirty="0">
                <a:latin typeface="Calibri "/>
              </a:rPr>
              <a:t>Transportadores desde moléculas pequeñas hasta macromoléculas y conjuntos supramoleculares</a:t>
            </a:r>
            <a:endParaRPr lang="es-EC" sz="1000" dirty="0">
              <a:latin typeface="Calibri "/>
            </a:endParaRPr>
          </a:p>
        </p:txBody>
      </p:sp>
      <p:sp>
        <p:nvSpPr>
          <p:cNvPr id="1046" name="CuadroTexto 1045">
            <a:extLst>
              <a:ext uri="{FF2B5EF4-FFF2-40B4-BE49-F238E27FC236}">
                <a16:creationId xmlns:a16="http://schemas.microsoft.com/office/drawing/2014/main" id="{761CF101-AB60-7962-D6FC-DA4E03A3EA3B}"/>
              </a:ext>
            </a:extLst>
          </p:cNvPr>
          <p:cNvSpPr txBox="1"/>
          <p:nvPr/>
        </p:nvSpPr>
        <p:spPr>
          <a:xfrm>
            <a:off x="4502964" y="5993844"/>
            <a:ext cx="2159890" cy="553998"/>
          </a:xfrm>
          <a:prstGeom prst="rect">
            <a:avLst/>
          </a:prstGeom>
          <a:solidFill>
            <a:srgbClr val="FEC144"/>
          </a:solidFill>
          <a:ln>
            <a:solidFill>
              <a:schemeClr val="tx1"/>
            </a:solidFill>
          </a:ln>
        </p:spPr>
        <p:txBody>
          <a:bodyPr wrap="square" rtlCol="0">
            <a:spAutoFit/>
          </a:bodyPr>
          <a:lstStyle/>
          <a:p>
            <a:r>
              <a:rPr lang="es-ES" sz="1000" dirty="0">
                <a:latin typeface="Calibri "/>
              </a:rPr>
              <a:t>En tratamientos no virales todavía no existe una solución consistente</a:t>
            </a:r>
            <a:endParaRPr lang="es-EC" sz="1000" dirty="0">
              <a:latin typeface="Calibri "/>
            </a:endParaRPr>
          </a:p>
          <a:p>
            <a:endParaRPr lang="es-EC" sz="1000" dirty="0">
              <a:latin typeface="Calibri "/>
            </a:endParaRPr>
          </a:p>
        </p:txBody>
      </p:sp>
      <p:sp>
        <p:nvSpPr>
          <p:cNvPr id="1047" name="CuadroTexto 1046">
            <a:extLst>
              <a:ext uri="{FF2B5EF4-FFF2-40B4-BE49-F238E27FC236}">
                <a16:creationId xmlns:a16="http://schemas.microsoft.com/office/drawing/2014/main" id="{91721041-BC67-D415-5B66-4DB903B73CAC}"/>
              </a:ext>
            </a:extLst>
          </p:cNvPr>
          <p:cNvSpPr txBox="1"/>
          <p:nvPr/>
        </p:nvSpPr>
        <p:spPr>
          <a:xfrm>
            <a:off x="6719591" y="5996231"/>
            <a:ext cx="1845905" cy="553998"/>
          </a:xfrm>
          <a:prstGeom prst="rect">
            <a:avLst/>
          </a:prstGeom>
          <a:solidFill>
            <a:srgbClr val="C68A65"/>
          </a:solidFill>
          <a:ln>
            <a:solidFill>
              <a:schemeClr val="tx1"/>
            </a:solidFill>
          </a:ln>
        </p:spPr>
        <p:txBody>
          <a:bodyPr wrap="square" rtlCol="0">
            <a:spAutoFit/>
          </a:bodyPr>
          <a:lstStyle/>
          <a:p>
            <a:r>
              <a:rPr lang="es-ES" sz="1000" dirty="0">
                <a:latin typeface="Calibri "/>
              </a:rPr>
              <a:t>CPP portadores prometedores para la administración de oligonucleótidos </a:t>
            </a:r>
            <a:endParaRPr lang="es-EC" sz="1000" dirty="0">
              <a:latin typeface="Calibri "/>
            </a:endParaRPr>
          </a:p>
        </p:txBody>
      </p:sp>
      <p:sp>
        <p:nvSpPr>
          <p:cNvPr id="1052" name="Flecha: a la derecha 1051">
            <a:extLst>
              <a:ext uri="{FF2B5EF4-FFF2-40B4-BE49-F238E27FC236}">
                <a16:creationId xmlns:a16="http://schemas.microsoft.com/office/drawing/2014/main" id="{3A9F9D5C-E5C0-D2B3-516B-6BB20E689622}"/>
              </a:ext>
            </a:extLst>
          </p:cNvPr>
          <p:cNvSpPr/>
          <p:nvPr/>
        </p:nvSpPr>
        <p:spPr>
          <a:xfrm flipH="1">
            <a:off x="3411965" y="3535660"/>
            <a:ext cx="472608" cy="3177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EC"/>
          </a:p>
        </p:txBody>
      </p:sp>
      <p:pic>
        <p:nvPicPr>
          <p:cNvPr id="1056" name="Imagen 1055" descr="Icono&#10;&#10;Descripción generada automáticamente">
            <a:extLst>
              <a:ext uri="{FF2B5EF4-FFF2-40B4-BE49-F238E27FC236}">
                <a16:creationId xmlns:a16="http://schemas.microsoft.com/office/drawing/2014/main" id="{68CB7330-1670-2024-3062-C86FAE5DE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3200804" y="3944835"/>
            <a:ext cx="1094277" cy="1542938"/>
          </a:xfrm>
          <a:prstGeom prst="rect">
            <a:avLst/>
          </a:prstGeom>
        </p:spPr>
      </p:pic>
      <p:sp>
        <p:nvSpPr>
          <p:cNvPr id="1068" name="CuadroTexto 1067">
            <a:extLst>
              <a:ext uri="{FF2B5EF4-FFF2-40B4-BE49-F238E27FC236}">
                <a16:creationId xmlns:a16="http://schemas.microsoft.com/office/drawing/2014/main" id="{38E6BD99-C10E-2B70-678D-0FAA8F3C4ED0}"/>
              </a:ext>
            </a:extLst>
          </p:cNvPr>
          <p:cNvSpPr txBox="1"/>
          <p:nvPr/>
        </p:nvSpPr>
        <p:spPr>
          <a:xfrm>
            <a:off x="526663" y="3083659"/>
            <a:ext cx="2287724" cy="400110"/>
          </a:xfrm>
          <a:prstGeom prst="rect">
            <a:avLst/>
          </a:prstGeom>
          <a:solidFill>
            <a:srgbClr val="6D90AC"/>
          </a:solidFill>
          <a:ln>
            <a:solidFill>
              <a:schemeClr val="tx1"/>
            </a:solidFill>
          </a:ln>
        </p:spPr>
        <p:txBody>
          <a:bodyPr wrap="square" rtlCol="0">
            <a:spAutoFit/>
          </a:bodyPr>
          <a:lstStyle/>
          <a:p>
            <a:r>
              <a:rPr lang="es-ES" sz="1000" dirty="0">
                <a:latin typeface="Calibri "/>
              </a:rPr>
              <a:t>Aditivo no covalente (auto ensamblarse en nanopartículas peptídicas)</a:t>
            </a:r>
            <a:endParaRPr lang="es-EC" sz="1000" dirty="0">
              <a:latin typeface="Calibri "/>
            </a:endParaRPr>
          </a:p>
        </p:txBody>
      </p:sp>
      <p:sp>
        <p:nvSpPr>
          <p:cNvPr id="1069" name="CuadroTexto 1068">
            <a:extLst>
              <a:ext uri="{FF2B5EF4-FFF2-40B4-BE49-F238E27FC236}">
                <a16:creationId xmlns:a16="http://schemas.microsoft.com/office/drawing/2014/main" id="{FDCA03B5-F9EE-CBDC-B64F-78DD011F1450}"/>
              </a:ext>
            </a:extLst>
          </p:cNvPr>
          <p:cNvSpPr txBox="1"/>
          <p:nvPr/>
        </p:nvSpPr>
        <p:spPr>
          <a:xfrm>
            <a:off x="507030" y="3577786"/>
            <a:ext cx="2287724" cy="400110"/>
          </a:xfrm>
          <a:prstGeom prst="rect">
            <a:avLst/>
          </a:prstGeom>
          <a:solidFill>
            <a:srgbClr val="FEC144"/>
          </a:solidFill>
          <a:ln>
            <a:solidFill>
              <a:schemeClr val="tx1"/>
            </a:solidFill>
          </a:ln>
        </p:spPr>
        <p:txBody>
          <a:bodyPr wrap="square" rtlCol="0">
            <a:spAutoFit/>
          </a:bodyPr>
          <a:lstStyle/>
          <a:p>
            <a:r>
              <a:rPr lang="es-MX" sz="1000" dirty="0">
                <a:latin typeface="Calibri "/>
              </a:rPr>
              <a:t>Resto unido covalente </a:t>
            </a:r>
            <a:r>
              <a:rPr lang="es-ES" sz="1000" dirty="0">
                <a:latin typeface="Calibri "/>
              </a:rPr>
              <a:t>en forma de un conjugado peptídico (CPO)</a:t>
            </a:r>
            <a:endParaRPr lang="es-EC" sz="1000" dirty="0">
              <a:latin typeface="Calibri "/>
            </a:endParaRPr>
          </a:p>
        </p:txBody>
      </p:sp>
      <p:sp>
        <p:nvSpPr>
          <p:cNvPr id="1072" name="Cerrar llave 1071">
            <a:extLst>
              <a:ext uri="{FF2B5EF4-FFF2-40B4-BE49-F238E27FC236}">
                <a16:creationId xmlns:a16="http://schemas.microsoft.com/office/drawing/2014/main" id="{A1937BF6-973C-5DDF-2F27-1DB34F8496F4}"/>
              </a:ext>
            </a:extLst>
          </p:cNvPr>
          <p:cNvSpPr/>
          <p:nvPr/>
        </p:nvSpPr>
        <p:spPr>
          <a:xfrm>
            <a:off x="2816496" y="2545109"/>
            <a:ext cx="380619" cy="4156670"/>
          </a:xfrm>
          <a:prstGeom prst="rightBrace">
            <a:avLst>
              <a:gd name="adj1" fmla="val 8333"/>
              <a:gd name="adj2" fmla="val 2961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s-EC">
              <a:latin typeface="Calibri "/>
            </a:endParaRPr>
          </a:p>
        </p:txBody>
      </p:sp>
      <p:sp>
        <p:nvSpPr>
          <p:cNvPr id="1081" name="CuadroTexto 1080">
            <a:extLst>
              <a:ext uri="{FF2B5EF4-FFF2-40B4-BE49-F238E27FC236}">
                <a16:creationId xmlns:a16="http://schemas.microsoft.com/office/drawing/2014/main" id="{FAB1A159-5E45-B959-6459-5AA3CA21F09A}"/>
              </a:ext>
            </a:extLst>
          </p:cNvPr>
          <p:cNvSpPr txBox="1"/>
          <p:nvPr/>
        </p:nvSpPr>
        <p:spPr>
          <a:xfrm flipH="1">
            <a:off x="1117228" y="2576509"/>
            <a:ext cx="972000" cy="246221"/>
          </a:xfrm>
          <a:prstGeom prst="rect">
            <a:avLst/>
          </a:prstGeom>
          <a:solidFill>
            <a:srgbClr val="B4B3ED"/>
          </a:solidFill>
          <a:ln>
            <a:solidFill>
              <a:schemeClr val="tx1"/>
            </a:solidFill>
          </a:ln>
        </p:spPr>
        <p:txBody>
          <a:bodyPr wrap="square" rtlCol="0">
            <a:spAutoFit/>
          </a:bodyPr>
          <a:lstStyle/>
          <a:p>
            <a:pPr algn="ctr"/>
            <a:r>
              <a:rPr lang="es-ES" sz="1000" dirty="0">
                <a:latin typeface="Calibri "/>
              </a:rPr>
              <a:t>CPP</a:t>
            </a:r>
          </a:p>
        </p:txBody>
      </p:sp>
      <p:sp>
        <p:nvSpPr>
          <p:cNvPr id="1082" name="CuadroTexto 1081">
            <a:extLst>
              <a:ext uri="{FF2B5EF4-FFF2-40B4-BE49-F238E27FC236}">
                <a16:creationId xmlns:a16="http://schemas.microsoft.com/office/drawing/2014/main" id="{F7988A6D-611C-9F4F-453F-8AF9D8B04568}"/>
              </a:ext>
            </a:extLst>
          </p:cNvPr>
          <p:cNvSpPr txBox="1"/>
          <p:nvPr/>
        </p:nvSpPr>
        <p:spPr>
          <a:xfrm flipH="1">
            <a:off x="1118944" y="5506449"/>
            <a:ext cx="972000" cy="246221"/>
          </a:xfrm>
          <a:prstGeom prst="rect">
            <a:avLst/>
          </a:prstGeom>
          <a:solidFill>
            <a:srgbClr val="FF5A58"/>
          </a:solidFill>
          <a:ln>
            <a:solidFill>
              <a:schemeClr val="tx1"/>
            </a:solidFill>
          </a:ln>
        </p:spPr>
        <p:txBody>
          <a:bodyPr wrap="square" rtlCol="0">
            <a:spAutoFit/>
          </a:bodyPr>
          <a:lstStyle/>
          <a:p>
            <a:pPr algn="ctr"/>
            <a:r>
              <a:rPr lang="es-ES" sz="1000" dirty="0">
                <a:latin typeface="Calibri "/>
              </a:rPr>
              <a:t>Aplicaciones</a:t>
            </a:r>
            <a:endParaRPr lang="es-EC" sz="1000" dirty="0">
              <a:latin typeface="Calibri "/>
            </a:endParaRPr>
          </a:p>
        </p:txBody>
      </p:sp>
      <p:sp>
        <p:nvSpPr>
          <p:cNvPr id="1118" name="CuadroTexto 1117">
            <a:extLst>
              <a:ext uri="{FF2B5EF4-FFF2-40B4-BE49-F238E27FC236}">
                <a16:creationId xmlns:a16="http://schemas.microsoft.com/office/drawing/2014/main" id="{7EC4AF10-80F7-E7C0-4DED-151032202C26}"/>
              </a:ext>
            </a:extLst>
          </p:cNvPr>
          <p:cNvSpPr txBox="1"/>
          <p:nvPr/>
        </p:nvSpPr>
        <p:spPr>
          <a:xfrm flipH="1">
            <a:off x="476414" y="5840005"/>
            <a:ext cx="2287722" cy="861774"/>
          </a:xfrm>
          <a:prstGeom prst="rect">
            <a:avLst/>
          </a:prstGeom>
          <a:solidFill>
            <a:srgbClr val="CAE558"/>
          </a:solidFill>
          <a:ln>
            <a:solidFill>
              <a:schemeClr val="tx1"/>
            </a:solidFill>
          </a:ln>
        </p:spPr>
        <p:txBody>
          <a:bodyPr wrap="square" rtlCol="0">
            <a:spAutoFit/>
          </a:bodyPr>
          <a:lstStyle/>
          <a:p>
            <a:pPr algn="ctr"/>
            <a:r>
              <a:rPr lang="es-ES" sz="1000" dirty="0">
                <a:latin typeface="Calibri "/>
              </a:rPr>
              <a:t>Terapias medicinales: </a:t>
            </a:r>
          </a:p>
          <a:p>
            <a:pPr algn="ctr"/>
            <a:r>
              <a:rPr lang="es-ES" sz="1000" dirty="0">
                <a:latin typeface="Calibri "/>
              </a:rPr>
              <a:t>antimicrobianas, antivirales, anticancerígenas o de cambio de empalme (distrofia muscular de Duchenne)</a:t>
            </a:r>
            <a:endParaRPr lang="es-EC" sz="1000" dirty="0">
              <a:latin typeface="Calibri "/>
            </a:endParaRPr>
          </a:p>
        </p:txBody>
      </p:sp>
      <p:sp>
        <p:nvSpPr>
          <p:cNvPr id="3" name="CuadroTexto 2">
            <a:extLst>
              <a:ext uri="{FF2B5EF4-FFF2-40B4-BE49-F238E27FC236}">
                <a16:creationId xmlns:a16="http://schemas.microsoft.com/office/drawing/2014/main" id="{2E114087-6995-D45B-6154-397EF327E182}"/>
              </a:ext>
            </a:extLst>
          </p:cNvPr>
          <p:cNvSpPr txBox="1"/>
          <p:nvPr/>
        </p:nvSpPr>
        <p:spPr>
          <a:xfrm>
            <a:off x="5707891" y="2843357"/>
            <a:ext cx="1532690" cy="249684"/>
          </a:xfrm>
          <a:prstGeom prst="rect">
            <a:avLst/>
          </a:prstGeom>
          <a:noFill/>
        </p:spPr>
        <p:txBody>
          <a:bodyPr wrap="square">
            <a:spAutoFit/>
          </a:bodyPr>
          <a:lstStyle/>
          <a:p>
            <a:pPr>
              <a:lnSpc>
                <a:spcPct val="107000"/>
              </a:lnSpc>
              <a:spcAft>
                <a:spcPts val="800"/>
              </a:spcAft>
            </a:pPr>
            <a:r>
              <a:rPr lang="es-EC" sz="1000" kern="100" dirty="0">
                <a:effectLst/>
                <a:latin typeface="Calibri" panose="020F0502020204030204" pitchFamily="34" charset="0"/>
                <a:ea typeface="Calibri" panose="020F0502020204030204" pitchFamily="34" charset="0"/>
                <a:cs typeface="Calibri" panose="020F0502020204030204" pitchFamily="34" charset="0"/>
              </a:rPr>
              <a:t>(</a:t>
            </a:r>
            <a:r>
              <a:rPr lang="es-EC" sz="1000" kern="100" dirty="0" err="1">
                <a:effectLst/>
                <a:latin typeface="Calibri" panose="020F0502020204030204" pitchFamily="34" charset="0"/>
                <a:ea typeface="Calibri" panose="020F0502020204030204" pitchFamily="34" charset="0"/>
                <a:cs typeface="Calibri" panose="020F0502020204030204" pitchFamily="34" charset="0"/>
              </a:rPr>
              <a:t>Macculloch</a:t>
            </a:r>
            <a:r>
              <a:rPr lang="es-EC" sz="1000" kern="100" dirty="0">
                <a:effectLst/>
                <a:latin typeface="Calibri" panose="020F0502020204030204" pitchFamily="34" charset="0"/>
                <a:ea typeface="Calibri" panose="020F0502020204030204" pitchFamily="34" charset="0"/>
                <a:cs typeface="Calibri" panose="020F0502020204030204" pitchFamily="34" charset="0"/>
              </a:rPr>
              <a:t> et al., 2019)</a:t>
            </a:r>
          </a:p>
        </p:txBody>
      </p:sp>
      <p:pic>
        <p:nvPicPr>
          <p:cNvPr id="10" name="Imagen 9">
            <a:extLst>
              <a:ext uri="{FF2B5EF4-FFF2-40B4-BE49-F238E27FC236}">
                <a16:creationId xmlns:a16="http://schemas.microsoft.com/office/drawing/2014/main" id="{2690056B-B2D0-8EA1-5E0A-B405737DE121}"/>
              </a:ext>
            </a:extLst>
          </p:cNvPr>
          <p:cNvPicPr>
            <a:picLocks noChangeAspect="1"/>
          </p:cNvPicPr>
          <p:nvPr/>
        </p:nvPicPr>
        <p:blipFill>
          <a:blip r:embed="rId9"/>
          <a:stretch>
            <a:fillRect/>
          </a:stretch>
        </p:blipFill>
        <p:spPr>
          <a:xfrm>
            <a:off x="3932277" y="170936"/>
            <a:ext cx="1775614" cy="617273"/>
          </a:xfrm>
          <a:prstGeom prst="rect">
            <a:avLst/>
          </a:prstGeom>
        </p:spPr>
      </p:pic>
      <p:sp>
        <p:nvSpPr>
          <p:cNvPr id="9" name="CuadroTexto 8">
            <a:extLst>
              <a:ext uri="{FF2B5EF4-FFF2-40B4-BE49-F238E27FC236}">
                <a16:creationId xmlns:a16="http://schemas.microsoft.com/office/drawing/2014/main" id="{2F12F0F6-D0F7-6964-728E-081CBD1F0CA2}"/>
              </a:ext>
            </a:extLst>
          </p:cNvPr>
          <p:cNvSpPr txBox="1"/>
          <p:nvPr/>
        </p:nvSpPr>
        <p:spPr>
          <a:xfrm>
            <a:off x="60902" y="4139886"/>
            <a:ext cx="2889903" cy="1169551"/>
          </a:xfrm>
          <a:prstGeom prst="rect">
            <a:avLst/>
          </a:prstGeom>
          <a:solidFill>
            <a:schemeClr val="accent2">
              <a:lumMod val="60000"/>
              <a:lumOff val="40000"/>
            </a:schemeClr>
          </a:solidFill>
          <a:ln w="12700"/>
        </p:spPr>
        <p:style>
          <a:lnRef idx="2">
            <a:schemeClr val="dk1"/>
          </a:lnRef>
          <a:fillRef idx="1">
            <a:schemeClr val="lt1"/>
          </a:fillRef>
          <a:effectRef idx="0">
            <a:schemeClr val="dk1"/>
          </a:effectRef>
          <a:fontRef idx="minor">
            <a:schemeClr val="dk1"/>
          </a:fontRef>
        </p:style>
        <p:txBody>
          <a:bodyPr wrap="square">
            <a:spAutoFit/>
          </a:bodyPr>
          <a:lstStyle/>
          <a:p>
            <a:pPr marL="457200" lvl="1" indent="0">
              <a:buNone/>
            </a:pPr>
            <a:r>
              <a:rPr lang="es-ES" sz="1000" dirty="0">
                <a:solidFill>
                  <a:srgbClr val="000000"/>
                </a:solidFill>
                <a:latin typeface="Calibri" panose="020F0502020204030204" pitchFamily="34" charset="0"/>
                <a:ea typeface="Calibri" panose="020F0502020204030204" pitchFamily="34" charset="0"/>
                <a:cs typeface="Calibri" panose="020F0502020204030204" pitchFamily="34" charset="0"/>
              </a:rPr>
              <a:t>E</a:t>
            </a:r>
            <a:r>
              <a:rPr lang="es-ES" sz="1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nlaces entre los CPP y las moléculas transportadas pueden ser de naturaleza covalente (conjugación con sulfato de </a:t>
            </a:r>
            <a:r>
              <a:rPr lang="es-ES" sz="1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sulfosuccinimidilo</a:t>
            </a:r>
            <a:r>
              <a:rPr lang="es-ES" sz="1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ES" sz="1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carbodiimida</a:t>
            </a:r>
            <a:r>
              <a:rPr lang="es-ES" sz="1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y tiol-amina) o no covalente (biotina-</a:t>
            </a:r>
            <a:r>
              <a:rPr lang="es-ES" sz="1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estreptavidina</a:t>
            </a:r>
            <a:r>
              <a:rPr lang="es-ES" sz="1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interacciones electrostáticas y de afinidad metálica</a:t>
            </a:r>
          </a:p>
        </p:txBody>
      </p:sp>
    </p:spTree>
    <p:extLst>
      <p:ext uri="{BB962C8B-B14F-4D97-AF65-F5344CB8AC3E}">
        <p14:creationId xmlns:p14="http://schemas.microsoft.com/office/powerpoint/2010/main" val="980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B838612C-D12D-D818-FF1B-186FAE7CE559}"/>
              </a:ext>
            </a:extLst>
          </p:cNvPr>
          <p:cNvCxnSpPr>
            <a:cxnSpLocks/>
          </p:cNvCxnSpPr>
          <p:nvPr/>
        </p:nvCxnSpPr>
        <p:spPr>
          <a:xfrm>
            <a:off x="214573" y="919921"/>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Imagen 9" descr="Círculo&#10;&#10;Descripción generada automáticamente">
            <a:extLst>
              <a:ext uri="{FF2B5EF4-FFF2-40B4-BE49-F238E27FC236}">
                <a16:creationId xmlns:a16="http://schemas.microsoft.com/office/drawing/2014/main" id="{DB3791CD-896F-B7D4-360F-B38F85102E91}"/>
              </a:ext>
            </a:extLst>
          </p:cNvPr>
          <p:cNvPicPr>
            <a:picLocks noChangeAspect="1"/>
          </p:cNvPicPr>
          <p:nvPr/>
        </p:nvPicPr>
        <p:blipFill rotWithShape="1">
          <a:blip r:embed="rId3">
            <a:extLst>
              <a:ext uri="{28A0092B-C50C-407E-A947-70E740481C1C}">
                <a14:useLocalDpi xmlns:a14="http://schemas.microsoft.com/office/drawing/2010/main" val="0"/>
              </a:ext>
            </a:extLst>
          </a:blip>
          <a:srcRect l="17580" t="2708" r="19195" b="6871"/>
          <a:stretch/>
        </p:blipFill>
        <p:spPr>
          <a:xfrm>
            <a:off x="423649" y="1425795"/>
            <a:ext cx="3447676" cy="3451485"/>
          </a:xfrm>
          <a:prstGeom prst="rect">
            <a:avLst/>
          </a:prstGeom>
        </p:spPr>
      </p:pic>
      <p:sp>
        <p:nvSpPr>
          <p:cNvPr id="4" name="Título 1">
            <a:extLst>
              <a:ext uri="{FF2B5EF4-FFF2-40B4-BE49-F238E27FC236}">
                <a16:creationId xmlns:a16="http://schemas.microsoft.com/office/drawing/2014/main" id="{02E33BE0-F757-445E-8C8C-682B8B93F54A}"/>
              </a:ext>
            </a:extLst>
          </p:cNvPr>
          <p:cNvSpPr>
            <a:spLocks noGrp="1"/>
          </p:cNvSpPr>
          <p:nvPr>
            <p:ph type="title"/>
          </p:nvPr>
        </p:nvSpPr>
        <p:spPr>
          <a:xfrm>
            <a:off x="290272" y="152872"/>
            <a:ext cx="10515600" cy="857789"/>
          </a:xfrm>
        </p:spPr>
        <p:txBody>
          <a:bodyPr/>
          <a:lstStyle/>
          <a:p>
            <a:r>
              <a:rPr lang="es-EC" b="1" dirty="0">
                <a:latin typeface="Calibri "/>
              </a:rPr>
              <a:t>Justificación</a:t>
            </a:r>
          </a:p>
        </p:txBody>
      </p:sp>
      <p:sp>
        <p:nvSpPr>
          <p:cNvPr id="5" name="CuadroTexto 4"/>
          <p:cNvSpPr txBox="1"/>
          <p:nvPr/>
        </p:nvSpPr>
        <p:spPr>
          <a:xfrm>
            <a:off x="11776364" y="6414652"/>
            <a:ext cx="301686" cy="369332"/>
          </a:xfrm>
          <a:prstGeom prst="rect">
            <a:avLst/>
          </a:prstGeom>
          <a:noFill/>
        </p:spPr>
        <p:txBody>
          <a:bodyPr wrap="none" rtlCol="0">
            <a:spAutoFit/>
          </a:bodyPr>
          <a:lstStyle/>
          <a:p>
            <a:r>
              <a:rPr lang="es-EC" dirty="0">
                <a:solidFill>
                  <a:schemeClr val="bg1"/>
                </a:solidFill>
              </a:rPr>
              <a:t>4</a:t>
            </a:r>
          </a:p>
        </p:txBody>
      </p:sp>
      <p:sp>
        <p:nvSpPr>
          <p:cNvPr id="6" name="Rectángulo 5"/>
          <p:cNvSpPr/>
          <p:nvPr/>
        </p:nvSpPr>
        <p:spPr>
          <a:xfrm>
            <a:off x="515051" y="4997314"/>
            <a:ext cx="3095897" cy="646331"/>
          </a:xfrm>
          <a:prstGeom prst="rect">
            <a:avLst/>
          </a:prstGeom>
        </p:spPr>
        <p:txBody>
          <a:bodyPr wrap="square">
            <a:spAutoFit/>
          </a:bodyPr>
          <a:lstStyle/>
          <a:p>
            <a:pPr algn="ctr"/>
            <a:r>
              <a:rPr lang="es-EC" b="1" dirty="0"/>
              <a:t>Nanopartícula </a:t>
            </a:r>
          </a:p>
          <a:p>
            <a:pPr algn="ctr"/>
            <a:r>
              <a:rPr lang="es-EC" b="1" dirty="0"/>
              <a:t>vectores no virales</a:t>
            </a:r>
            <a:endParaRPr lang="es-EC" b="1" dirty="0">
              <a:latin typeface="Calibri "/>
            </a:endParaRPr>
          </a:p>
        </p:txBody>
      </p:sp>
      <p:grpSp>
        <p:nvGrpSpPr>
          <p:cNvPr id="18" name="Grupo 17"/>
          <p:cNvGrpSpPr/>
          <p:nvPr/>
        </p:nvGrpSpPr>
        <p:grpSpPr>
          <a:xfrm>
            <a:off x="-837327" y="667821"/>
            <a:ext cx="8192661" cy="4995214"/>
            <a:chOff x="-837327" y="667821"/>
            <a:chExt cx="8192661" cy="4995214"/>
          </a:xfrm>
        </p:grpSpPr>
        <p:sp>
          <p:nvSpPr>
            <p:cNvPr id="19" name="Arco de bloque 18"/>
            <p:cNvSpPr/>
            <p:nvPr/>
          </p:nvSpPr>
          <p:spPr>
            <a:xfrm>
              <a:off x="-837327" y="667821"/>
              <a:ext cx="4995214" cy="4995214"/>
            </a:xfrm>
            <a:prstGeom prst="blockArc">
              <a:avLst>
                <a:gd name="adj1" fmla="val 18900000"/>
                <a:gd name="adj2" fmla="val 2700000"/>
                <a:gd name="adj3" fmla="val 432"/>
              </a:avLst>
            </a:prstGeom>
            <a:ln>
              <a:solidFill>
                <a:schemeClr val="tx1"/>
              </a:solidFill>
            </a:ln>
          </p:spPr>
          <p:style>
            <a:lnRef idx="2">
              <a:schemeClr val="accent5">
                <a:hueOff val="0"/>
                <a:satOff val="0"/>
                <a:lumOff val="0"/>
                <a:alphaOff val="0"/>
              </a:schemeClr>
            </a:lnRef>
            <a:fillRef idx="0">
              <a:schemeClr val="accent4">
                <a:tint val="90000"/>
                <a:hueOff val="0"/>
                <a:satOff val="0"/>
                <a:lumOff val="0"/>
                <a:alphaOff val="0"/>
              </a:schemeClr>
            </a:fillRef>
            <a:effectRef idx="0">
              <a:schemeClr val="accent4">
                <a:tint val="90000"/>
                <a:hueOff val="0"/>
                <a:satOff val="0"/>
                <a:lumOff val="0"/>
                <a:alphaOff val="0"/>
              </a:schemeClr>
            </a:effectRef>
            <a:fontRef idx="minor">
              <a:schemeClr val="tx1">
                <a:hueOff val="0"/>
                <a:satOff val="0"/>
                <a:lumOff val="0"/>
                <a:alphaOff val="0"/>
              </a:schemeClr>
            </a:fontRef>
          </p:style>
          <p:txBody>
            <a:bodyPr/>
            <a:lstStyle/>
            <a:p>
              <a:endParaRPr lang="es-EC">
                <a:latin typeface="Calibri "/>
              </a:endParaRPr>
            </a:p>
          </p:txBody>
        </p:sp>
        <p:sp>
          <p:nvSpPr>
            <p:cNvPr id="20" name="Forma libre 19"/>
            <p:cNvSpPr/>
            <p:nvPr/>
          </p:nvSpPr>
          <p:spPr>
            <a:xfrm>
              <a:off x="3871326" y="1681971"/>
              <a:ext cx="3130366" cy="678488"/>
            </a:xfrm>
            <a:custGeom>
              <a:avLst/>
              <a:gdLst>
                <a:gd name="connsiteX0" fmla="*/ 0 w 3820278"/>
                <a:gd name="connsiteY0" fmla="*/ 0 h 741728"/>
                <a:gd name="connsiteX1" fmla="*/ 3820278 w 3820278"/>
                <a:gd name="connsiteY1" fmla="*/ 0 h 741728"/>
                <a:gd name="connsiteX2" fmla="*/ 3820278 w 3820278"/>
                <a:gd name="connsiteY2" fmla="*/ 741728 h 741728"/>
                <a:gd name="connsiteX3" fmla="*/ 0 w 3820278"/>
                <a:gd name="connsiteY3" fmla="*/ 741728 h 741728"/>
                <a:gd name="connsiteX4" fmla="*/ 0 w 3820278"/>
                <a:gd name="connsiteY4" fmla="*/ 0 h 74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278" h="741728">
                  <a:moveTo>
                    <a:pt x="0" y="0"/>
                  </a:moveTo>
                  <a:lnTo>
                    <a:pt x="3820278" y="0"/>
                  </a:lnTo>
                  <a:lnTo>
                    <a:pt x="3820278" y="741728"/>
                  </a:lnTo>
                  <a:lnTo>
                    <a:pt x="0" y="741728"/>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88747" tIns="45720" rIns="45720" bIns="45720" numCol="1" spcCol="1270" anchor="ctr" anchorCtr="0">
              <a:noAutofit/>
            </a:bodyPr>
            <a:lstStyle/>
            <a:p>
              <a:pPr lvl="0" defTabSz="800100">
                <a:lnSpc>
                  <a:spcPct val="90000"/>
                </a:lnSpc>
                <a:spcBef>
                  <a:spcPct val="0"/>
                </a:spcBef>
                <a:spcAft>
                  <a:spcPct val="35000"/>
                </a:spcAft>
              </a:pPr>
              <a:r>
                <a:rPr lang="es-EC" sz="1800" kern="1200" dirty="0">
                  <a:solidFill>
                    <a:sysClr val="windowText" lastClr="000000"/>
                  </a:solidFill>
                  <a:latin typeface="Calibri "/>
                </a:rPr>
                <a:t>Selección de </a:t>
              </a:r>
              <a:r>
                <a:rPr lang="es-EC" sz="1800" kern="1200" dirty="0" err="1">
                  <a:solidFill>
                    <a:sysClr val="windowText" lastClr="000000"/>
                  </a:solidFill>
                  <a:latin typeface="Calibri "/>
                </a:rPr>
                <a:t>oligonucléotidos</a:t>
              </a:r>
              <a:r>
                <a:rPr lang="es-EC" sz="1800" kern="1200" dirty="0">
                  <a:solidFill>
                    <a:sysClr val="windowText" lastClr="000000"/>
                  </a:solidFill>
                  <a:latin typeface="Calibri "/>
                </a:rPr>
                <a:t> (</a:t>
              </a:r>
              <a:r>
                <a:rPr lang="es-EC" sz="1800" kern="1200" dirty="0" err="1">
                  <a:solidFill>
                    <a:sysClr val="windowText" lastClr="000000"/>
                  </a:solidFill>
                  <a:latin typeface="Calibri "/>
                </a:rPr>
                <a:t>miARN</a:t>
              </a:r>
              <a:r>
                <a:rPr lang="es-EC" sz="1800" kern="1200" dirty="0">
                  <a:solidFill>
                    <a:sysClr val="windowText" lastClr="000000"/>
                  </a:solidFill>
                  <a:latin typeface="Calibri "/>
                </a:rPr>
                <a:t>)</a:t>
              </a:r>
              <a:endParaRPr lang="es-ES" sz="1800" kern="1200" dirty="0">
                <a:solidFill>
                  <a:sysClr val="windowText" lastClr="000000"/>
                </a:solidFill>
                <a:latin typeface="Calibri "/>
              </a:endParaRPr>
            </a:p>
          </p:txBody>
        </p:sp>
        <p:sp>
          <p:nvSpPr>
            <p:cNvPr id="22" name="Forma libre 21"/>
            <p:cNvSpPr/>
            <p:nvPr/>
          </p:nvSpPr>
          <p:spPr>
            <a:xfrm>
              <a:off x="4132708" y="2742132"/>
              <a:ext cx="3222626" cy="818809"/>
            </a:xfrm>
            <a:custGeom>
              <a:avLst/>
              <a:gdLst>
                <a:gd name="connsiteX0" fmla="*/ 0 w 3550659"/>
                <a:gd name="connsiteY0" fmla="*/ 0 h 741728"/>
                <a:gd name="connsiteX1" fmla="*/ 3550659 w 3550659"/>
                <a:gd name="connsiteY1" fmla="*/ 0 h 741728"/>
                <a:gd name="connsiteX2" fmla="*/ 3550659 w 3550659"/>
                <a:gd name="connsiteY2" fmla="*/ 741728 h 741728"/>
                <a:gd name="connsiteX3" fmla="*/ 0 w 3550659"/>
                <a:gd name="connsiteY3" fmla="*/ 741728 h 741728"/>
                <a:gd name="connsiteX4" fmla="*/ 0 w 3550659"/>
                <a:gd name="connsiteY4" fmla="*/ 0 h 74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0659" h="741728">
                  <a:moveTo>
                    <a:pt x="0" y="0"/>
                  </a:moveTo>
                  <a:lnTo>
                    <a:pt x="3550659" y="0"/>
                  </a:lnTo>
                  <a:lnTo>
                    <a:pt x="3550659" y="741728"/>
                  </a:lnTo>
                  <a:lnTo>
                    <a:pt x="0" y="741728"/>
                  </a:lnTo>
                  <a:lnTo>
                    <a:pt x="0" y="0"/>
                  </a:lnTo>
                  <a:close/>
                </a:path>
              </a:pathLst>
            </a:custGeom>
          </p:spPr>
          <p:style>
            <a:lnRef idx="2">
              <a:schemeClr val="lt1">
                <a:hueOff val="0"/>
                <a:satOff val="0"/>
                <a:lumOff val="0"/>
                <a:alphaOff val="0"/>
              </a:schemeClr>
            </a:lnRef>
            <a:fillRef idx="1">
              <a:schemeClr val="accent4">
                <a:hueOff val="4900445"/>
                <a:satOff val="-20388"/>
                <a:lumOff val="4804"/>
                <a:alphaOff val="0"/>
              </a:schemeClr>
            </a:fillRef>
            <a:effectRef idx="0">
              <a:schemeClr val="accent4">
                <a:hueOff val="4900445"/>
                <a:satOff val="-20388"/>
                <a:lumOff val="4804"/>
                <a:alphaOff val="0"/>
              </a:schemeClr>
            </a:effectRef>
            <a:fontRef idx="minor">
              <a:schemeClr val="lt1"/>
            </a:fontRef>
          </p:style>
          <p:txBody>
            <a:bodyPr spcFirstLastPara="0" vert="horz" wrap="square" lIns="588747" tIns="45720" rIns="45720" bIns="45720" numCol="1" spcCol="1270" anchor="ctr" anchorCtr="0">
              <a:noAutofit/>
            </a:bodyPr>
            <a:lstStyle/>
            <a:p>
              <a:pPr lvl="0" defTabSz="800100">
                <a:lnSpc>
                  <a:spcPct val="90000"/>
                </a:lnSpc>
                <a:spcBef>
                  <a:spcPct val="0"/>
                </a:spcBef>
                <a:spcAft>
                  <a:spcPct val="35000"/>
                </a:spcAft>
              </a:pPr>
              <a:r>
                <a:rPr lang="es-EC" sz="1800" kern="1200" dirty="0">
                  <a:solidFill>
                    <a:sysClr val="windowText" lastClr="000000"/>
                  </a:solidFill>
                  <a:latin typeface="Calibri "/>
                </a:rPr>
                <a:t>Condiciones óptimas</a:t>
              </a:r>
              <a:r>
                <a:rPr lang="es-EC" dirty="0">
                  <a:solidFill>
                    <a:sysClr val="windowText" lastClr="000000"/>
                  </a:solidFill>
                  <a:latin typeface="Calibri "/>
                </a:rPr>
                <a:t>: </a:t>
              </a:r>
              <a:r>
                <a:rPr lang="es-ES" dirty="0">
                  <a:solidFill>
                    <a:sysClr val="windowText" lastClr="000000"/>
                  </a:solidFill>
                  <a:latin typeface="Calibri "/>
                </a:rPr>
                <a:t>resistentes a la hidrólisis enzimática</a:t>
              </a:r>
              <a:endParaRPr lang="es-EC" sz="1800" kern="1200" dirty="0">
                <a:solidFill>
                  <a:sysClr val="windowText" lastClr="000000"/>
                </a:solidFill>
                <a:latin typeface="Calibri "/>
              </a:endParaRPr>
            </a:p>
          </p:txBody>
        </p:sp>
        <p:sp>
          <p:nvSpPr>
            <p:cNvPr id="24" name="Forma libre 23"/>
            <p:cNvSpPr/>
            <p:nvPr/>
          </p:nvSpPr>
          <p:spPr>
            <a:xfrm>
              <a:off x="3997451" y="3870260"/>
              <a:ext cx="2878116" cy="741728"/>
            </a:xfrm>
            <a:custGeom>
              <a:avLst/>
              <a:gdLst>
                <a:gd name="connsiteX0" fmla="*/ 0 w 3820278"/>
                <a:gd name="connsiteY0" fmla="*/ 0 h 741728"/>
                <a:gd name="connsiteX1" fmla="*/ 3820278 w 3820278"/>
                <a:gd name="connsiteY1" fmla="*/ 0 h 741728"/>
                <a:gd name="connsiteX2" fmla="*/ 3820278 w 3820278"/>
                <a:gd name="connsiteY2" fmla="*/ 741728 h 741728"/>
                <a:gd name="connsiteX3" fmla="*/ 0 w 3820278"/>
                <a:gd name="connsiteY3" fmla="*/ 741728 h 741728"/>
                <a:gd name="connsiteX4" fmla="*/ 0 w 3820278"/>
                <a:gd name="connsiteY4" fmla="*/ 0 h 74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278" h="741728">
                  <a:moveTo>
                    <a:pt x="0" y="0"/>
                  </a:moveTo>
                  <a:lnTo>
                    <a:pt x="3820278" y="0"/>
                  </a:lnTo>
                  <a:lnTo>
                    <a:pt x="3820278" y="741728"/>
                  </a:lnTo>
                  <a:lnTo>
                    <a:pt x="0" y="741728"/>
                  </a:lnTo>
                  <a:lnTo>
                    <a:pt x="0" y="0"/>
                  </a:lnTo>
                  <a:close/>
                </a:path>
              </a:pathLst>
            </a:custGeom>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588747" tIns="45720" rIns="45720" bIns="45720" numCol="1" spcCol="1270" anchor="ctr" anchorCtr="0">
              <a:noAutofit/>
            </a:bodyPr>
            <a:lstStyle/>
            <a:p>
              <a:pPr lvl="0" defTabSz="800100">
                <a:lnSpc>
                  <a:spcPct val="90000"/>
                </a:lnSpc>
                <a:spcBef>
                  <a:spcPct val="0"/>
                </a:spcBef>
                <a:spcAft>
                  <a:spcPct val="35000"/>
                </a:spcAft>
              </a:pPr>
              <a:r>
                <a:rPr lang="es-EC" sz="1800" kern="1200" dirty="0">
                  <a:solidFill>
                    <a:sysClr val="windowText" lastClr="000000"/>
                  </a:solidFill>
                  <a:latin typeface="Calibri "/>
                </a:rPr>
                <a:t>Estrategias de administración</a:t>
              </a:r>
            </a:p>
          </p:txBody>
        </p:sp>
      </p:grpSp>
      <p:sp>
        <p:nvSpPr>
          <p:cNvPr id="27" name="Flecha derecha 26"/>
          <p:cNvSpPr/>
          <p:nvPr/>
        </p:nvSpPr>
        <p:spPr>
          <a:xfrm>
            <a:off x="7589520" y="2925220"/>
            <a:ext cx="783772" cy="601751"/>
          </a:xfrm>
          <a:prstGeom prst="rightArrow">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nvGrpSpPr>
          <p:cNvPr id="38" name="Grupo 37"/>
          <p:cNvGrpSpPr/>
          <p:nvPr/>
        </p:nvGrpSpPr>
        <p:grpSpPr>
          <a:xfrm>
            <a:off x="7807974" y="615882"/>
            <a:ext cx="4064000" cy="5303918"/>
            <a:chOff x="7807974" y="615882"/>
            <a:chExt cx="4064000" cy="5303918"/>
          </a:xfrm>
        </p:grpSpPr>
        <p:sp>
          <p:nvSpPr>
            <p:cNvPr id="44" name="Forma 43"/>
            <p:cNvSpPr/>
            <p:nvPr/>
          </p:nvSpPr>
          <p:spPr>
            <a:xfrm>
              <a:off x="7961227" y="615882"/>
              <a:ext cx="3896475" cy="3793066"/>
            </a:xfrm>
            <a:prstGeom prst="funnel">
              <a:avLst/>
            </a:prstGeom>
          </p:spPr>
          <p:style>
            <a:lnRef idx="2">
              <a:schemeClr val="accent1"/>
            </a:lnRef>
            <a:fillRef idx="1">
              <a:schemeClr val="lt1"/>
            </a:fillRef>
            <a:effectRef idx="0">
              <a:schemeClr val="accent1"/>
            </a:effectRef>
            <a:fontRef idx="minor">
              <a:schemeClr val="dk1"/>
            </a:fontRef>
          </p:style>
          <p:txBody>
            <a:bodyPr/>
            <a:lstStyle/>
            <a:p>
              <a:endParaRPr lang="es-EC">
                <a:latin typeface="Calibri "/>
              </a:endParaRPr>
            </a:p>
          </p:txBody>
        </p:sp>
        <p:sp>
          <p:nvSpPr>
            <p:cNvPr id="39" name="Elipse 38"/>
            <p:cNvSpPr/>
            <p:nvPr/>
          </p:nvSpPr>
          <p:spPr>
            <a:xfrm>
              <a:off x="8098971" y="755133"/>
              <a:ext cx="3514740" cy="1517226"/>
            </a:xfrm>
            <a:prstGeom prst="ellipse">
              <a:avLst/>
            </a:prstGeom>
            <a:solidFill>
              <a:schemeClr val="accent1">
                <a:lumMod val="40000"/>
                <a:lumOff val="60000"/>
                <a:alpha val="40000"/>
              </a:schemeClr>
            </a:solidFill>
          </p:spPr>
          <p:style>
            <a:lnRef idx="0">
              <a:schemeClr val="accent5">
                <a:hueOff val="0"/>
                <a:satOff val="0"/>
                <a:lumOff val="0"/>
                <a:alphaOff val="0"/>
              </a:schemeClr>
            </a:lnRef>
            <a:fillRef idx="1">
              <a:schemeClr val="accent5">
                <a:tint val="50000"/>
                <a:alpha val="40000"/>
                <a:hueOff val="0"/>
                <a:satOff val="0"/>
                <a:lumOff val="0"/>
                <a:alphaOff val="0"/>
              </a:schemeClr>
            </a:fillRef>
            <a:effectRef idx="0">
              <a:schemeClr val="accent5">
                <a:tint val="50000"/>
                <a:alpha val="40000"/>
                <a:hueOff val="0"/>
                <a:satOff val="0"/>
                <a:lumOff val="0"/>
                <a:alphaOff val="0"/>
              </a:schemeClr>
            </a:effectRef>
            <a:fontRef idx="minor">
              <a:schemeClr val="lt1">
                <a:hueOff val="0"/>
                <a:satOff val="0"/>
                <a:lumOff val="0"/>
                <a:alphaOff val="0"/>
              </a:schemeClr>
            </a:fontRef>
          </p:style>
          <p:txBody>
            <a:bodyPr/>
            <a:lstStyle/>
            <a:p>
              <a:endParaRPr lang="es-EC">
                <a:latin typeface="Calibri "/>
              </a:endParaRPr>
            </a:p>
          </p:txBody>
        </p:sp>
        <p:sp>
          <p:nvSpPr>
            <p:cNvPr id="40" name="Flecha abajo 39"/>
            <p:cNvSpPr/>
            <p:nvPr/>
          </p:nvSpPr>
          <p:spPr>
            <a:xfrm>
              <a:off x="9416640" y="4470306"/>
              <a:ext cx="846666" cy="541866"/>
            </a:xfrm>
            <a:prstGeom prst="downArrow">
              <a:avLst/>
            </a:prstGeom>
          </p:spPr>
          <p:style>
            <a:lnRef idx="2">
              <a:schemeClr val="lt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lstStyle/>
            <a:p>
              <a:endParaRPr lang="es-EC">
                <a:latin typeface="Calibri "/>
              </a:endParaRPr>
            </a:p>
          </p:txBody>
        </p:sp>
        <p:sp>
          <p:nvSpPr>
            <p:cNvPr id="41" name="Forma libre 40"/>
            <p:cNvSpPr/>
            <p:nvPr/>
          </p:nvSpPr>
          <p:spPr>
            <a:xfrm>
              <a:off x="7807974" y="4903800"/>
              <a:ext cx="4064000" cy="1016000"/>
            </a:xfrm>
            <a:custGeom>
              <a:avLst/>
              <a:gdLst>
                <a:gd name="connsiteX0" fmla="*/ 0 w 4064000"/>
                <a:gd name="connsiteY0" fmla="*/ 0 h 1016000"/>
                <a:gd name="connsiteX1" fmla="*/ 4064000 w 4064000"/>
                <a:gd name="connsiteY1" fmla="*/ 0 h 1016000"/>
                <a:gd name="connsiteX2" fmla="*/ 4064000 w 4064000"/>
                <a:gd name="connsiteY2" fmla="*/ 1016000 h 1016000"/>
                <a:gd name="connsiteX3" fmla="*/ 0 w 4064000"/>
                <a:gd name="connsiteY3" fmla="*/ 1016000 h 1016000"/>
                <a:gd name="connsiteX4" fmla="*/ 0 w 4064000"/>
                <a:gd name="connsiteY4" fmla="*/ 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1016000">
                  <a:moveTo>
                    <a:pt x="0" y="0"/>
                  </a:moveTo>
                  <a:lnTo>
                    <a:pt x="4064000" y="0"/>
                  </a:lnTo>
                  <a:lnTo>
                    <a:pt x="4064000" y="1016000"/>
                  </a:lnTo>
                  <a:lnTo>
                    <a:pt x="0" y="1016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s-MX" sz="3600" b="1" dirty="0">
                  <a:latin typeface="Calibri "/>
                </a:rPr>
                <a:t>Sistema</a:t>
              </a:r>
              <a:r>
                <a:rPr lang="es-EC" sz="3600" b="1" dirty="0">
                  <a:latin typeface="Calibri "/>
                </a:rPr>
                <a:t> de protección</a:t>
              </a:r>
              <a:endParaRPr lang="es-ES" sz="3600" kern="1200" dirty="0">
                <a:latin typeface="Calibri "/>
              </a:endParaRPr>
            </a:p>
          </p:txBody>
        </p:sp>
        <p:sp>
          <p:nvSpPr>
            <p:cNvPr id="43" name="Forma libre 42"/>
            <p:cNvSpPr/>
            <p:nvPr/>
          </p:nvSpPr>
          <p:spPr>
            <a:xfrm>
              <a:off x="8486278" y="919972"/>
              <a:ext cx="1777027"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rgbClr val="FBF476"/>
            </a:solid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txBody>
            <a:bodyPr spcFirstLastPara="0" vert="horz" wrap="square" lIns="237155" tIns="237155" rIns="237155" bIns="237155" numCol="1" spcCol="1270" anchor="ctr" anchorCtr="0">
              <a:noAutofit/>
            </a:bodyPr>
            <a:lstStyle/>
            <a:p>
              <a:pPr lvl="0" algn="ctr" defTabSz="488950">
                <a:lnSpc>
                  <a:spcPct val="90000"/>
                </a:lnSpc>
                <a:spcBef>
                  <a:spcPct val="0"/>
                </a:spcBef>
                <a:spcAft>
                  <a:spcPct val="35000"/>
                </a:spcAft>
              </a:pPr>
              <a:r>
                <a:rPr lang="es-EC" sz="1400" kern="1200" dirty="0">
                  <a:solidFill>
                    <a:sysClr val="windowText" lastClr="000000"/>
                  </a:solidFill>
                  <a:latin typeface="Calibri "/>
                  <a:ea typeface="Calibri" panose="020F0502020204030204" pitchFamily="34" charset="0"/>
                </a:rPr>
                <a:t>Estudio de diferentes células: macrófagos </a:t>
              </a:r>
              <a:endParaRPr lang="es-ES" sz="1400" kern="1200" dirty="0">
                <a:solidFill>
                  <a:sysClr val="windowText" lastClr="000000"/>
                </a:solidFill>
                <a:latin typeface="Calibri "/>
              </a:endParaRPr>
            </a:p>
          </p:txBody>
        </p:sp>
        <p:sp>
          <p:nvSpPr>
            <p:cNvPr id="42" name="Forma libre 41"/>
            <p:cNvSpPr/>
            <p:nvPr/>
          </p:nvSpPr>
          <p:spPr>
            <a:xfrm>
              <a:off x="9147464" y="2502443"/>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237155" tIns="237155" rIns="237155" bIns="237155" numCol="1" spcCol="1270" anchor="ctr" anchorCtr="0">
              <a:noAutofit/>
            </a:bodyPr>
            <a:lstStyle/>
            <a:p>
              <a:pPr lvl="0" algn="ctr" defTabSz="488950">
                <a:lnSpc>
                  <a:spcPct val="90000"/>
                </a:lnSpc>
                <a:spcBef>
                  <a:spcPct val="0"/>
                </a:spcBef>
                <a:spcAft>
                  <a:spcPct val="35000"/>
                </a:spcAft>
              </a:pPr>
              <a:r>
                <a:rPr lang="es-ES" sz="1400" dirty="0">
                  <a:solidFill>
                    <a:sysClr val="windowText" lastClr="000000"/>
                  </a:solidFill>
                  <a:latin typeface="Calibri "/>
                  <a:ea typeface="Calibri" panose="020F0502020204030204" pitchFamily="34" charset="0"/>
                </a:rPr>
                <a:t>I</a:t>
              </a:r>
              <a:r>
                <a:rPr lang="es-ES" sz="1400" kern="1200" dirty="0">
                  <a:solidFill>
                    <a:sysClr val="windowText" lastClr="000000"/>
                  </a:solidFill>
                  <a:latin typeface="Calibri "/>
                  <a:ea typeface="Calibri" panose="020F0502020204030204" pitchFamily="34" charset="0"/>
                </a:rPr>
                <a:t>nterviniendo en variedad de procesos celulares y fisiológicos</a:t>
              </a:r>
            </a:p>
          </p:txBody>
        </p:sp>
      </p:grpSp>
    </p:spTree>
    <p:extLst>
      <p:ext uri="{BB962C8B-B14F-4D97-AF65-F5344CB8AC3E}">
        <p14:creationId xmlns:p14="http://schemas.microsoft.com/office/powerpoint/2010/main" val="227509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83585-55C6-8B18-071B-AFA7CD0C8BCD}"/>
            </a:ext>
          </a:extLst>
        </p:cNvPr>
        <p:cNvGrpSpPr/>
        <p:nvPr/>
      </p:nvGrpSpPr>
      <p:grpSpPr>
        <a:xfrm>
          <a:off x="0" y="0"/>
          <a:ext cx="0" cy="0"/>
          <a:chOff x="0" y="0"/>
          <a:chExt cx="0" cy="0"/>
        </a:xfrm>
      </p:grpSpPr>
      <p:sp>
        <p:nvSpPr>
          <p:cNvPr id="13" name="Rectángulo 12">
            <a:extLst>
              <a:ext uri="{FF2B5EF4-FFF2-40B4-BE49-F238E27FC236}">
                <a16:creationId xmlns:a16="http://schemas.microsoft.com/office/drawing/2014/main" id="{3E9C1821-A8AD-9D10-9263-F48661E852EC}"/>
              </a:ext>
            </a:extLst>
          </p:cNvPr>
          <p:cNvSpPr/>
          <p:nvPr/>
        </p:nvSpPr>
        <p:spPr>
          <a:xfrm>
            <a:off x="1481411" y="1198476"/>
            <a:ext cx="5352563" cy="2708647"/>
          </a:xfrm>
          <a:prstGeom prst="rect">
            <a:avLst/>
          </a:prstGeom>
          <a:solidFill>
            <a:schemeClr val="accent3">
              <a:lumMod val="20000"/>
              <a:lumOff val="80000"/>
            </a:schemeClr>
          </a:solidFill>
          <a:ln>
            <a:no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C" dirty="0">
              <a:latin typeface="Times New Roman" panose="02020603050405020304" pitchFamily="18" charset="0"/>
              <a:cs typeface="Times New Roman" panose="02020603050405020304" pitchFamily="18" charset="0"/>
            </a:endParaRPr>
          </a:p>
        </p:txBody>
      </p:sp>
      <p:sp>
        <p:nvSpPr>
          <p:cNvPr id="30" name="CuadroTexto 27">
            <a:extLst>
              <a:ext uri="{FF2B5EF4-FFF2-40B4-BE49-F238E27FC236}">
                <a16:creationId xmlns:a16="http://schemas.microsoft.com/office/drawing/2014/main" id="{115660DA-77F2-D206-C478-DFE3676098FD}"/>
              </a:ext>
            </a:extLst>
          </p:cNvPr>
          <p:cNvSpPr txBox="1"/>
          <p:nvPr/>
        </p:nvSpPr>
        <p:spPr>
          <a:xfrm>
            <a:off x="10064308" y="6273230"/>
            <a:ext cx="1186249" cy="369332"/>
          </a:xfrm>
          <a:prstGeom prst="rect">
            <a:avLst/>
          </a:prstGeom>
          <a:noFill/>
        </p:spPr>
        <p:txBody>
          <a:bodyPr wrap="square" rtlCol="0">
            <a:spAutoFit/>
          </a:bodyPr>
          <a:ls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C" dirty="0">
                <a:solidFill>
                  <a:schemeClr val="bg1"/>
                </a:solidFill>
                <a:latin typeface="Times New Roman" panose="02020603050405020304" pitchFamily="18" charset="0"/>
                <a:cs typeface="Times New Roman" panose="02020603050405020304" pitchFamily="18" charset="0"/>
              </a:rPr>
              <a:t>@</a:t>
            </a:r>
            <a:r>
              <a:rPr lang="es-EC" b="1" dirty="0">
                <a:solidFill>
                  <a:schemeClr val="bg1"/>
                </a:solidFill>
                <a:effectLst/>
                <a:latin typeface="Times New Roman" panose="02020603050405020304" pitchFamily="18" charset="0"/>
                <a:cs typeface="Times New Roman" panose="02020603050405020304" pitchFamily="18" charset="0"/>
              </a:rPr>
              <a:t>utn</a:t>
            </a:r>
            <a:r>
              <a:rPr lang="es-EC" dirty="0">
                <a:solidFill>
                  <a:schemeClr val="bg1"/>
                </a:solidFill>
                <a:latin typeface="Times New Roman" panose="02020603050405020304" pitchFamily="18" charset="0"/>
                <a:cs typeface="Times New Roman" panose="02020603050405020304" pitchFamily="18" charset="0"/>
              </a:rPr>
              <a:t>_ec</a:t>
            </a:r>
          </a:p>
        </p:txBody>
      </p:sp>
      <p:sp>
        <p:nvSpPr>
          <p:cNvPr id="31" name="CuadroTexto 28">
            <a:extLst>
              <a:ext uri="{FF2B5EF4-FFF2-40B4-BE49-F238E27FC236}">
                <a16:creationId xmlns:a16="http://schemas.microsoft.com/office/drawing/2014/main" id="{92A7BB5C-FBC9-8DF4-1BF7-91843AB847C7}"/>
              </a:ext>
            </a:extLst>
          </p:cNvPr>
          <p:cNvSpPr txBox="1"/>
          <p:nvPr/>
        </p:nvSpPr>
        <p:spPr>
          <a:xfrm>
            <a:off x="7457034" y="6273230"/>
            <a:ext cx="1779372" cy="369332"/>
          </a:xfrm>
          <a:prstGeom prst="rect">
            <a:avLst/>
          </a:prstGeom>
          <a:noFill/>
        </p:spPr>
        <p:txBody>
          <a:bodyPr wrap="square" rtlCol="0">
            <a:spAutoFit/>
          </a:bodyPr>
          <a:ls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C">
                <a:solidFill>
                  <a:schemeClr val="bg1"/>
                </a:solidFill>
                <a:latin typeface="Times New Roman" panose="02020603050405020304" pitchFamily="18" charset="0"/>
                <a:cs typeface="Times New Roman" panose="02020603050405020304" pitchFamily="18" charset="0"/>
              </a:rPr>
              <a:t>@</a:t>
            </a:r>
            <a:r>
              <a:rPr lang="es-EC" b="1">
                <a:solidFill>
                  <a:schemeClr val="bg1"/>
                </a:solidFill>
                <a:effectLst/>
                <a:latin typeface="Times New Roman" panose="02020603050405020304" pitchFamily="18" charset="0"/>
                <a:cs typeface="Times New Roman" panose="02020603050405020304" pitchFamily="18" charset="0"/>
              </a:rPr>
              <a:t>utn</a:t>
            </a:r>
            <a:r>
              <a:rPr lang="es-EC">
                <a:solidFill>
                  <a:schemeClr val="bg1"/>
                </a:solidFill>
                <a:latin typeface="Times New Roman" panose="02020603050405020304" pitchFamily="18" charset="0"/>
                <a:cs typeface="Times New Roman" panose="02020603050405020304" pitchFamily="18" charset="0"/>
              </a:rPr>
              <a:t>ibarra.ec</a:t>
            </a:r>
          </a:p>
        </p:txBody>
      </p:sp>
      <p:pic>
        <p:nvPicPr>
          <p:cNvPr id="32" name="Imagen 31">
            <a:extLst>
              <a:ext uri="{FF2B5EF4-FFF2-40B4-BE49-F238E27FC236}">
                <a16:creationId xmlns:a16="http://schemas.microsoft.com/office/drawing/2014/main" id="{0902880F-0D15-1502-B1C9-CF0224B8CECA}"/>
              </a:ext>
            </a:extLst>
          </p:cNvPr>
          <p:cNvPicPr/>
          <p:nvPr/>
        </p:nvPicPr>
        <p:blipFill>
          <a:blip r:embed="rId2"/>
          <a:stretch>
            <a:fillRect/>
          </a:stretch>
        </p:blipFill>
        <p:spPr>
          <a:xfrm>
            <a:off x="7161968" y="6359648"/>
            <a:ext cx="227292" cy="227292"/>
          </a:xfrm>
          <a:prstGeom prst="rect">
            <a:avLst/>
          </a:prstGeom>
        </p:spPr>
      </p:pic>
      <p:pic>
        <p:nvPicPr>
          <p:cNvPr id="33" name="Imagen 32">
            <a:extLst>
              <a:ext uri="{FF2B5EF4-FFF2-40B4-BE49-F238E27FC236}">
                <a16:creationId xmlns:a16="http://schemas.microsoft.com/office/drawing/2014/main" id="{5C45DAEA-6452-21F5-FA12-E1E676E3FA11}"/>
              </a:ext>
            </a:extLst>
          </p:cNvPr>
          <p:cNvPicPr/>
          <p:nvPr/>
        </p:nvPicPr>
        <p:blipFill>
          <a:blip r:embed="rId3"/>
          <a:stretch>
            <a:fillRect/>
          </a:stretch>
        </p:blipFill>
        <p:spPr>
          <a:xfrm>
            <a:off x="9818248" y="6370697"/>
            <a:ext cx="216243" cy="216243"/>
          </a:xfrm>
          <a:prstGeom prst="rect">
            <a:avLst/>
          </a:prstGeom>
        </p:spPr>
      </p:pic>
      <p:sp>
        <p:nvSpPr>
          <p:cNvPr id="2" name="CuadroTexto 1">
            <a:extLst>
              <a:ext uri="{FF2B5EF4-FFF2-40B4-BE49-F238E27FC236}">
                <a16:creationId xmlns:a16="http://schemas.microsoft.com/office/drawing/2014/main" id="{EC3B02B9-2F34-9DB7-E855-0F7FE5944BF7}"/>
              </a:ext>
            </a:extLst>
          </p:cNvPr>
          <p:cNvSpPr txBox="1"/>
          <p:nvPr/>
        </p:nvSpPr>
        <p:spPr>
          <a:xfrm>
            <a:off x="95604" y="823350"/>
            <a:ext cx="80669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Calibri" panose="020F0502020204030204" pitchFamily="34" charset="0"/>
                <a:ea typeface="Calibri" panose="020F0502020204030204" pitchFamily="34" charset="0"/>
                <a:cs typeface="Calibri" panose="020F0502020204030204" pitchFamily="34" charset="0"/>
              </a:rPr>
              <a:t>1.- Fuentes a consultar</a:t>
            </a:r>
          </a:p>
        </p:txBody>
      </p:sp>
      <p:pic>
        <p:nvPicPr>
          <p:cNvPr id="1032" name="Picture 8" descr="Using Scopus | Macao Polytechnic University Library">
            <a:extLst>
              <a:ext uri="{FF2B5EF4-FFF2-40B4-BE49-F238E27FC236}">
                <a16:creationId xmlns:a16="http://schemas.microsoft.com/office/drawing/2014/main" id="{E3659719-3B6B-28EE-0407-1CFC4C966E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1581" y="1471300"/>
            <a:ext cx="1046600" cy="654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ciencedirect-logo-vector - Hub de Información">
            <a:extLst>
              <a:ext uri="{FF2B5EF4-FFF2-40B4-BE49-F238E27FC236}">
                <a16:creationId xmlns:a16="http://schemas.microsoft.com/office/drawing/2014/main" id="{FBDE2760-8C8E-7766-CF15-C3455E8A4A0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5497" b="12162"/>
          <a:stretch/>
        </p:blipFill>
        <p:spPr bwMode="auto">
          <a:xfrm>
            <a:off x="1617659" y="1457965"/>
            <a:ext cx="1715764" cy="6620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anking de investigadores en Google Scholar - Matemáticas y sus fronteras">
            <a:extLst>
              <a:ext uri="{FF2B5EF4-FFF2-40B4-BE49-F238E27FC236}">
                <a16:creationId xmlns:a16="http://schemas.microsoft.com/office/drawing/2014/main" id="{2C427A4F-56DD-C7A1-7F23-2A9B868DF7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2844" y="2257430"/>
            <a:ext cx="1592332" cy="63050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8">
            <a:extLst>
              <a:ext uri="{FF2B5EF4-FFF2-40B4-BE49-F238E27FC236}">
                <a16:creationId xmlns:a16="http://schemas.microsoft.com/office/drawing/2014/main" id="{AA0C542B-362B-85DD-5689-719DD6ABE77C}"/>
              </a:ext>
            </a:extLst>
          </p:cNvPr>
          <p:cNvSpPr/>
          <p:nvPr/>
        </p:nvSpPr>
        <p:spPr>
          <a:xfrm>
            <a:off x="6526910" y="1295822"/>
            <a:ext cx="1544219" cy="2257401"/>
          </a:xfrm>
          <a:custGeom>
            <a:avLst/>
            <a:gdLst/>
            <a:ahLst/>
            <a:cxnLst/>
            <a:rect l="l" t="t" r="r" b="b"/>
            <a:pathLst>
              <a:path w="4165281" h="5441578">
                <a:moveTo>
                  <a:pt x="0" y="0"/>
                </a:moveTo>
                <a:lnTo>
                  <a:pt x="4165281" y="0"/>
                </a:lnTo>
                <a:lnTo>
                  <a:pt x="4165281" y="5441578"/>
                </a:lnTo>
                <a:lnTo>
                  <a:pt x="0" y="54415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EC">
              <a:latin typeface="Times New Roman" panose="02020603050405020304" pitchFamily="18" charset="0"/>
              <a:cs typeface="Times New Roman" panose="02020603050405020304" pitchFamily="18" charset="0"/>
            </a:endParaRPr>
          </a:p>
        </p:txBody>
      </p:sp>
      <p:sp>
        <p:nvSpPr>
          <p:cNvPr id="17" name="CuadroTexto 16">
            <a:extLst>
              <a:ext uri="{FF2B5EF4-FFF2-40B4-BE49-F238E27FC236}">
                <a16:creationId xmlns:a16="http://schemas.microsoft.com/office/drawing/2014/main" id="{4B2CF31C-1A51-0984-0D4A-09844175F2D2}"/>
              </a:ext>
            </a:extLst>
          </p:cNvPr>
          <p:cNvSpPr txBox="1"/>
          <p:nvPr/>
        </p:nvSpPr>
        <p:spPr>
          <a:xfrm>
            <a:off x="304516" y="3971851"/>
            <a:ext cx="6105524" cy="369332"/>
          </a:xfrm>
          <a:prstGeom prst="rect">
            <a:avLst/>
          </a:prstGeom>
          <a:noFill/>
        </p:spPr>
        <p:txBody>
          <a:bodyPr wrap="square">
            <a:spAutoFit/>
          </a:bodyPr>
          <a:lstStyle/>
          <a:p>
            <a:r>
              <a:rPr lang="es-ES" b="1" dirty="0">
                <a:latin typeface="Calibri" panose="020F0502020204030204" pitchFamily="34" charset="0"/>
                <a:ea typeface="Calibri" panose="020F0502020204030204" pitchFamily="34" charset="0"/>
                <a:cs typeface="Calibri" panose="020F0502020204030204" pitchFamily="34" charset="0"/>
              </a:rPr>
              <a:t>2.- Período de búsqueda</a:t>
            </a:r>
          </a:p>
        </p:txBody>
      </p:sp>
      <p:sp>
        <p:nvSpPr>
          <p:cNvPr id="18" name="CuadroTexto 17">
            <a:extLst>
              <a:ext uri="{FF2B5EF4-FFF2-40B4-BE49-F238E27FC236}">
                <a16:creationId xmlns:a16="http://schemas.microsoft.com/office/drawing/2014/main" id="{DF88831F-C00B-DCFA-10C6-F08C0DD34E88}"/>
              </a:ext>
            </a:extLst>
          </p:cNvPr>
          <p:cNvSpPr txBox="1"/>
          <p:nvPr/>
        </p:nvSpPr>
        <p:spPr>
          <a:xfrm>
            <a:off x="8473103" y="2823475"/>
            <a:ext cx="6105524" cy="369332"/>
          </a:xfrm>
          <a:prstGeom prst="rect">
            <a:avLst/>
          </a:prstGeom>
          <a:noFill/>
        </p:spPr>
        <p:txBody>
          <a:bodyPr wrap="square">
            <a:spAutoFit/>
          </a:bodyPr>
          <a:lstStyle/>
          <a:p>
            <a:r>
              <a:rPr lang="es-ES" b="1" dirty="0">
                <a:latin typeface="Calibri" panose="020F0502020204030204" pitchFamily="34" charset="0"/>
                <a:ea typeface="Calibri" panose="020F0502020204030204" pitchFamily="34" charset="0"/>
                <a:cs typeface="Calibri" panose="020F0502020204030204" pitchFamily="34" charset="0"/>
              </a:rPr>
              <a:t>3.- </a:t>
            </a:r>
            <a:r>
              <a:rPr lang="es-ES" b="1" dirty="0" err="1">
                <a:latin typeface="Calibri" panose="020F0502020204030204" pitchFamily="34" charset="0"/>
                <a:ea typeface="Calibri" panose="020F0502020204030204" pitchFamily="34" charset="0"/>
                <a:cs typeface="Calibri" panose="020F0502020204030204" pitchFamily="34" charset="0"/>
              </a:rPr>
              <a:t>Keywords</a:t>
            </a:r>
            <a:endParaRPr lang="es-ES" b="1" dirty="0">
              <a:latin typeface="Calibri" panose="020F0502020204030204" pitchFamily="34" charset="0"/>
              <a:ea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244B1C20-AA33-425D-06E1-7EA092B8DC9A}"/>
              </a:ext>
            </a:extLst>
          </p:cNvPr>
          <p:cNvSpPr txBox="1"/>
          <p:nvPr/>
        </p:nvSpPr>
        <p:spPr>
          <a:xfrm>
            <a:off x="366250" y="4451152"/>
            <a:ext cx="2965309"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2020 -2023</a:t>
            </a:r>
          </a:p>
          <a:p>
            <a:pPr marL="285750" indent="-285750">
              <a:buFont typeface="Wingdings" panose="05000000000000000000" pitchFamily="2" charset="2"/>
              <a:buChar char="ü"/>
            </a:pPr>
            <a:r>
              <a:rPr lang="es-EC" dirty="0">
                <a:latin typeface="Calibri" panose="020F0502020204030204" pitchFamily="34" charset="0"/>
                <a:ea typeface="Calibri" panose="020F0502020204030204" pitchFamily="34" charset="0"/>
                <a:cs typeface="Calibri" panose="020F0502020204030204" pitchFamily="34" charset="0"/>
              </a:rPr>
              <a:t>Booleanos: and, </a:t>
            </a:r>
            <a:r>
              <a:rPr lang="es-EC" dirty="0" err="1">
                <a:latin typeface="Calibri" panose="020F0502020204030204" pitchFamily="34" charset="0"/>
                <a:ea typeface="Calibri" panose="020F0502020204030204" pitchFamily="34" charset="0"/>
                <a:cs typeface="Calibri" panose="020F0502020204030204" pitchFamily="34" charset="0"/>
              </a:rPr>
              <a:t>or</a:t>
            </a:r>
            <a:endParaRPr lang="es-EC"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s-EC" dirty="0">
                <a:latin typeface="Calibri" panose="020F0502020204030204" pitchFamily="34" charset="0"/>
                <a:ea typeface="Calibri" panose="020F0502020204030204" pitchFamily="34" charset="0"/>
                <a:cs typeface="Calibri" panose="020F0502020204030204" pitchFamily="34" charset="0"/>
              </a:rPr>
              <a:t>Idioma: Inglés y español</a:t>
            </a:r>
          </a:p>
        </p:txBody>
      </p:sp>
      <p:sp>
        <p:nvSpPr>
          <p:cNvPr id="22" name="CuadroTexto 21">
            <a:extLst>
              <a:ext uri="{FF2B5EF4-FFF2-40B4-BE49-F238E27FC236}">
                <a16:creationId xmlns:a16="http://schemas.microsoft.com/office/drawing/2014/main" id="{9B61A074-9F6D-A9E0-6E4B-60E0A99D6365}"/>
              </a:ext>
            </a:extLst>
          </p:cNvPr>
          <p:cNvSpPr txBox="1"/>
          <p:nvPr/>
        </p:nvSpPr>
        <p:spPr>
          <a:xfrm>
            <a:off x="8430241" y="3192807"/>
            <a:ext cx="6148386" cy="3693319"/>
          </a:xfrm>
          <a:prstGeom prst="rect">
            <a:avLst/>
          </a:prstGeom>
          <a:noFill/>
        </p:spPr>
        <p:txBody>
          <a:bodyPr wrap="square">
            <a:spAutoFit/>
          </a:bodyPr>
          <a:lstStyle/>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GET</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CPP</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NP</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Entrega gen</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Terapia con ácido nucleico</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Oligonucleótido </a:t>
            </a:r>
            <a:r>
              <a:rPr lang="es-ES" dirty="0" err="1">
                <a:latin typeface="Calibri" panose="020F0502020204030204" pitchFamily="34" charset="0"/>
                <a:ea typeface="Calibri" panose="020F0502020204030204" pitchFamily="34" charset="0"/>
                <a:cs typeface="Calibri" panose="020F0502020204030204" pitchFamily="34" charset="0"/>
              </a:rPr>
              <a:t>antisentido</a:t>
            </a:r>
            <a:endParaRPr lang="es-ES" dirty="0">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Sostenibilidad</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Ácido peptídico nucleico (PNA)</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Aterosclerosis</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Colesterol</a:t>
            </a:r>
          </a:p>
          <a:p>
            <a:pPr marL="285750" lvl="0" indent="-285750">
              <a:buFont typeface="Wingdings" panose="05000000000000000000" pitchFamily="2" charset="2"/>
              <a:buChar char="ü"/>
            </a:pPr>
            <a:r>
              <a:rPr lang="es-ES" dirty="0" err="1">
                <a:latin typeface="Calibri" panose="020F0502020204030204" pitchFamily="34" charset="0"/>
                <a:ea typeface="Calibri" panose="020F0502020204030204" pitchFamily="34" charset="0"/>
                <a:cs typeface="Calibri" panose="020F0502020204030204" pitchFamily="34" charset="0"/>
              </a:rPr>
              <a:t>miRNA</a:t>
            </a:r>
            <a:endParaRPr lang="es-ES" dirty="0">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Silenciar</a:t>
            </a:r>
          </a:p>
          <a:p>
            <a:pPr marL="285750" lvl="0" indent="-285750">
              <a:buFont typeface="Wingdings" panose="05000000000000000000" pitchFamily="2" charset="2"/>
              <a:buChar char="ü"/>
            </a:pPr>
            <a:r>
              <a:rPr lang="es-ES" dirty="0">
                <a:latin typeface="Calibri" panose="020F0502020204030204" pitchFamily="34" charset="0"/>
                <a:ea typeface="Calibri" panose="020F0502020204030204" pitchFamily="34" charset="0"/>
                <a:cs typeface="Calibri" panose="020F0502020204030204" pitchFamily="34" charset="0"/>
              </a:rPr>
              <a:t>Esponja antimiR-33</a:t>
            </a:r>
          </a:p>
        </p:txBody>
      </p:sp>
      <p:sp>
        <p:nvSpPr>
          <p:cNvPr id="4" name="CuadroTexto 3">
            <a:extLst>
              <a:ext uri="{FF2B5EF4-FFF2-40B4-BE49-F238E27FC236}">
                <a16:creationId xmlns:a16="http://schemas.microsoft.com/office/drawing/2014/main" id="{EEE81F52-FC4D-F9B1-0469-45D355E6BE4A}"/>
              </a:ext>
            </a:extLst>
          </p:cNvPr>
          <p:cNvSpPr txBox="1"/>
          <p:nvPr/>
        </p:nvSpPr>
        <p:spPr>
          <a:xfrm>
            <a:off x="281103" y="83783"/>
            <a:ext cx="6933414" cy="769441"/>
          </a:xfrm>
          <a:prstGeom prst="rect">
            <a:avLst/>
          </a:prstGeom>
          <a:noFill/>
        </p:spPr>
        <p:txBody>
          <a:bodyPr wrap="square">
            <a:spAutoFit/>
          </a:bodyPr>
          <a:lstStyle/>
          <a:p>
            <a:r>
              <a:rPr lang="es-ES" sz="4400" dirty="0">
                <a:latin typeface="Calibri" panose="020F0502020204030204" pitchFamily="34" charset="0"/>
                <a:ea typeface="Calibri" panose="020F0502020204030204" pitchFamily="34" charset="0"/>
                <a:cs typeface="Calibri" panose="020F0502020204030204" pitchFamily="34" charset="0"/>
              </a:rPr>
              <a:t>Materiales</a:t>
            </a:r>
            <a:endParaRPr lang="es-EC" sz="3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Imagen 4">
            <a:extLst>
              <a:ext uri="{FF2B5EF4-FFF2-40B4-BE49-F238E27FC236}">
                <a16:creationId xmlns:a16="http://schemas.microsoft.com/office/drawing/2014/main" id="{83349A88-B5D2-9A03-D110-FF935156ADA0}"/>
              </a:ext>
            </a:extLst>
          </p:cNvPr>
          <p:cNvPicPr>
            <a:picLocks noChangeAspect="1"/>
          </p:cNvPicPr>
          <p:nvPr/>
        </p:nvPicPr>
        <p:blipFill>
          <a:blip r:embed="rId9"/>
          <a:stretch>
            <a:fillRect/>
          </a:stretch>
        </p:blipFill>
        <p:spPr>
          <a:xfrm>
            <a:off x="2027422" y="2321300"/>
            <a:ext cx="777307" cy="579170"/>
          </a:xfrm>
          <a:prstGeom prst="rect">
            <a:avLst/>
          </a:prstGeom>
        </p:spPr>
      </p:pic>
      <p:pic>
        <p:nvPicPr>
          <p:cNvPr id="7" name="Imagen 6">
            <a:extLst>
              <a:ext uri="{FF2B5EF4-FFF2-40B4-BE49-F238E27FC236}">
                <a16:creationId xmlns:a16="http://schemas.microsoft.com/office/drawing/2014/main" id="{44F22195-DA21-C8F5-CE82-FD8BA2916A47}"/>
              </a:ext>
            </a:extLst>
          </p:cNvPr>
          <p:cNvPicPr>
            <a:picLocks noChangeAspect="1"/>
          </p:cNvPicPr>
          <p:nvPr/>
        </p:nvPicPr>
        <p:blipFill>
          <a:blip r:embed="rId10"/>
          <a:stretch>
            <a:fillRect/>
          </a:stretch>
        </p:blipFill>
        <p:spPr>
          <a:xfrm>
            <a:off x="1708033" y="3117138"/>
            <a:ext cx="1794258" cy="290357"/>
          </a:xfrm>
          <a:prstGeom prst="rect">
            <a:avLst/>
          </a:prstGeom>
        </p:spPr>
      </p:pic>
      <p:pic>
        <p:nvPicPr>
          <p:cNvPr id="11" name="Imagen 10">
            <a:extLst>
              <a:ext uri="{FF2B5EF4-FFF2-40B4-BE49-F238E27FC236}">
                <a16:creationId xmlns:a16="http://schemas.microsoft.com/office/drawing/2014/main" id="{FC894395-608C-DA27-CB38-6EFB1B14F5E2}"/>
              </a:ext>
            </a:extLst>
          </p:cNvPr>
          <p:cNvPicPr>
            <a:picLocks noChangeAspect="1"/>
          </p:cNvPicPr>
          <p:nvPr/>
        </p:nvPicPr>
        <p:blipFill>
          <a:blip r:embed="rId11"/>
          <a:stretch>
            <a:fillRect/>
          </a:stretch>
        </p:blipFill>
        <p:spPr>
          <a:xfrm>
            <a:off x="3691337" y="3110925"/>
            <a:ext cx="1196444" cy="533446"/>
          </a:xfrm>
          <a:prstGeom prst="rect">
            <a:avLst/>
          </a:prstGeom>
        </p:spPr>
      </p:pic>
      <p:pic>
        <p:nvPicPr>
          <p:cNvPr id="19" name="Imagen 18">
            <a:extLst>
              <a:ext uri="{FF2B5EF4-FFF2-40B4-BE49-F238E27FC236}">
                <a16:creationId xmlns:a16="http://schemas.microsoft.com/office/drawing/2014/main" id="{A9A70FCF-5FE6-22FC-D3B0-CE1F6703FB07}"/>
              </a:ext>
            </a:extLst>
          </p:cNvPr>
          <p:cNvPicPr>
            <a:picLocks noChangeAspect="1"/>
          </p:cNvPicPr>
          <p:nvPr/>
        </p:nvPicPr>
        <p:blipFill rotWithShape="1">
          <a:blip r:embed="rId12"/>
          <a:srcRect l="10953"/>
          <a:stretch/>
        </p:blipFill>
        <p:spPr>
          <a:xfrm>
            <a:off x="5520124" y="2380318"/>
            <a:ext cx="861819" cy="670618"/>
          </a:xfrm>
          <a:prstGeom prst="rect">
            <a:avLst/>
          </a:prstGeom>
        </p:spPr>
      </p:pic>
      <p:pic>
        <p:nvPicPr>
          <p:cNvPr id="23" name="Imagen 22">
            <a:extLst>
              <a:ext uri="{FF2B5EF4-FFF2-40B4-BE49-F238E27FC236}">
                <a16:creationId xmlns:a16="http://schemas.microsoft.com/office/drawing/2014/main" id="{12BEE33E-2F75-4198-DEBD-0B0EB4080D04}"/>
              </a:ext>
            </a:extLst>
          </p:cNvPr>
          <p:cNvPicPr>
            <a:picLocks noChangeAspect="1"/>
          </p:cNvPicPr>
          <p:nvPr/>
        </p:nvPicPr>
        <p:blipFill rotWithShape="1">
          <a:blip r:embed="rId13"/>
          <a:srcRect t="4609"/>
          <a:stretch/>
        </p:blipFill>
        <p:spPr>
          <a:xfrm>
            <a:off x="5516799" y="3143319"/>
            <a:ext cx="674550" cy="615881"/>
          </a:xfrm>
          <a:prstGeom prst="rect">
            <a:avLst/>
          </a:prstGeom>
        </p:spPr>
      </p:pic>
      <p:pic>
        <p:nvPicPr>
          <p:cNvPr id="25" name="Imagen 24">
            <a:extLst>
              <a:ext uri="{FF2B5EF4-FFF2-40B4-BE49-F238E27FC236}">
                <a16:creationId xmlns:a16="http://schemas.microsoft.com/office/drawing/2014/main" id="{2CDC8ECA-8067-EE63-1615-5E92DA52C29C}"/>
              </a:ext>
            </a:extLst>
          </p:cNvPr>
          <p:cNvPicPr>
            <a:picLocks noChangeAspect="1"/>
          </p:cNvPicPr>
          <p:nvPr/>
        </p:nvPicPr>
        <p:blipFill>
          <a:blip r:embed="rId14"/>
          <a:stretch>
            <a:fillRect/>
          </a:stretch>
        </p:blipFill>
        <p:spPr>
          <a:xfrm>
            <a:off x="3469671" y="1430379"/>
            <a:ext cx="1858678" cy="763036"/>
          </a:xfrm>
          <a:prstGeom prst="rect">
            <a:avLst/>
          </a:prstGeom>
        </p:spPr>
      </p:pic>
      <p:pic>
        <p:nvPicPr>
          <p:cNvPr id="37" name="Imagen 36">
            <a:extLst>
              <a:ext uri="{FF2B5EF4-FFF2-40B4-BE49-F238E27FC236}">
                <a16:creationId xmlns:a16="http://schemas.microsoft.com/office/drawing/2014/main" id="{FF6CB67F-3D33-7E84-2394-E965253C720A}"/>
              </a:ext>
            </a:extLst>
          </p:cNvPr>
          <p:cNvPicPr>
            <a:picLocks noChangeAspect="1"/>
          </p:cNvPicPr>
          <p:nvPr/>
        </p:nvPicPr>
        <p:blipFill>
          <a:blip r:embed="rId15"/>
          <a:stretch>
            <a:fillRect/>
          </a:stretch>
        </p:blipFill>
        <p:spPr>
          <a:xfrm>
            <a:off x="3294135" y="4203489"/>
            <a:ext cx="5014395" cy="2537680"/>
          </a:xfrm>
          <a:prstGeom prst="rect">
            <a:avLst/>
          </a:prstGeom>
        </p:spPr>
      </p:pic>
      <p:cxnSp>
        <p:nvCxnSpPr>
          <p:cNvPr id="38" name="Conector recto 37">
            <a:extLst>
              <a:ext uri="{FF2B5EF4-FFF2-40B4-BE49-F238E27FC236}">
                <a16:creationId xmlns:a16="http://schemas.microsoft.com/office/drawing/2014/main" id="{B7D3A7EA-A466-3539-34AA-F845153E8245}"/>
              </a:ext>
            </a:extLst>
          </p:cNvPr>
          <p:cNvCxnSpPr>
            <a:cxnSpLocks/>
          </p:cNvCxnSpPr>
          <p:nvPr/>
        </p:nvCxnSpPr>
        <p:spPr>
          <a:xfrm>
            <a:off x="0" y="817555"/>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62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2E33BE0-F757-445E-8C8C-682B8B93F54A}"/>
              </a:ext>
            </a:extLst>
          </p:cNvPr>
          <p:cNvSpPr>
            <a:spLocks noGrp="1"/>
          </p:cNvSpPr>
          <p:nvPr>
            <p:ph type="title"/>
          </p:nvPr>
        </p:nvSpPr>
        <p:spPr>
          <a:xfrm>
            <a:off x="208992" y="45832"/>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sp>
        <p:nvSpPr>
          <p:cNvPr id="5" name="CuadroTexto 4"/>
          <p:cNvSpPr txBox="1"/>
          <p:nvPr/>
        </p:nvSpPr>
        <p:spPr>
          <a:xfrm>
            <a:off x="11776364" y="6414652"/>
            <a:ext cx="301686" cy="369332"/>
          </a:xfrm>
          <a:prstGeom prst="rect">
            <a:avLst/>
          </a:prstGeom>
          <a:noFill/>
        </p:spPr>
        <p:txBody>
          <a:bodyPr wrap="none" rtlCol="0">
            <a:spAutoFit/>
          </a:bodyPr>
          <a:lstStyle/>
          <a:p>
            <a:r>
              <a:rPr lang="es-EC" dirty="0">
                <a:solidFill>
                  <a:schemeClr val="bg1"/>
                </a:solidFill>
              </a:rPr>
              <a:t>6</a:t>
            </a:r>
          </a:p>
        </p:txBody>
      </p:sp>
      <p:sp>
        <p:nvSpPr>
          <p:cNvPr id="10" name="Rectángulo 9"/>
          <p:cNvSpPr/>
          <p:nvPr/>
        </p:nvSpPr>
        <p:spPr>
          <a:xfrm>
            <a:off x="678373" y="1295534"/>
            <a:ext cx="3832203" cy="369332"/>
          </a:xfrm>
          <a:prstGeom prst="rect">
            <a:avLst/>
          </a:prstGeom>
          <a:ln>
            <a:solidFill>
              <a:schemeClr val="tx1"/>
            </a:solidFill>
          </a:ln>
        </p:spPr>
        <p:txBody>
          <a:bodyPr wrap="none">
            <a:spAutoFit/>
          </a:bodyPr>
          <a:lstStyle/>
          <a:p>
            <a:r>
              <a:rPr lang="es-EC"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Recopilación del material bibliográfico</a:t>
            </a:r>
          </a:p>
        </p:txBody>
      </p:sp>
      <p:sp>
        <p:nvSpPr>
          <p:cNvPr id="11" name="Rectángulo 10"/>
          <p:cNvSpPr/>
          <p:nvPr/>
        </p:nvSpPr>
        <p:spPr>
          <a:xfrm>
            <a:off x="5551715" y="833869"/>
            <a:ext cx="6243589" cy="369332"/>
          </a:xfrm>
          <a:prstGeom prst="rect">
            <a:avLst/>
          </a:prstGeom>
          <a:solidFill>
            <a:schemeClr val="accent4"/>
          </a:solidFill>
        </p:spPr>
        <p:txBody>
          <a:bodyPr wrap="squar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¿Terapia con ácidos nucleicos?</a:t>
            </a:r>
          </a:p>
        </p:txBody>
      </p:sp>
      <p:sp>
        <p:nvSpPr>
          <p:cNvPr id="12" name="Rectángulo 11"/>
          <p:cNvSpPr/>
          <p:nvPr/>
        </p:nvSpPr>
        <p:spPr>
          <a:xfrm>
            <a:off x="5551715" y="1295534"/>
            <a:ext cx="6096000" cy="369332"/>
          </a:xfrm>
          <a:prstGeom prst="rect">
            <a:avLst/>
          </a:prstGeom>
          <a:solidFill>
            <a:schemeClr val="accent6">
              <a:lumMod val="60000"/>
              <a:lumOff val="40000"/>
            </a:schemeClr>
          </a:solidFill>
        </p:spPr>
        <p:txBody>
          <a:bodyPr>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¿Entrega celular mediada por péptidos?</a:t>
            </a:r>
          </a:p>
        </p:txBody>
      </p:sp>
      <p:sp>
        <p:nvSpPr>
          <p:cNvPr id="13" name="Rectángulo 12"/>
          <p:cNvSpPr/>
          <p:nvPr/>
        </p:nvSpPr>
        <p:spPr>
          <a:xfrm>
            <a:off x="5552783" y="1774194"/>
            <a:ext cx="5432256" cy="369332"/>
          </a:xfrm>
          <a:prstGeom prst="rect">
            <a:avLst/>
          </a:prstGeom>
          <a:solidFill>
            <a:schemeClr val="accent2">
              <a:lumMod val="60000"/>
              <a:lumOff val="40000"/>
            </a:schemeClr>
          </a:solidFill>
        </p:spPr>
        <p:txBody>
          <a:bodyPr wrap="non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¿Mecanismos de administración mediada por péptidos?</a:t>
            </a:r>
          </a:p>
        </p:txBody>
      </p:sp>
      <p:cxnSp>
        <p:nvCxnSpPr>
          <p:cNvPr id="14" name="Conector recto de flecha 13"/>
          <p:cNvCxnSpPr>
            <a:stCxn id="10" idx="3"/>
            <a:endCxn id="11" idx="1"/>
          </p:cNvCxnSpPr>
          <p:nvPr/>
        </p:nvCxnSpPr>
        <p:spPr>
          <a:xfrm flipV="1">
            <a:off x="4510576" y="1018535"/>
            <a:ext cx="1041139" cy="46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p:cNvCxnSpPr>
            <a:stCxn id="10" idx="3"/>
            <a:endCxn id="12" idx="1"/>
          </p:cNvCxnSpPr>
          <p:nvPr/>
        </p:nvCxnSpPr>
        <p:spPr>
          <a:xfrm>
            <a:off x="4510576" y="1480200"/>
            <a:ext cx="1041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p:cNvCxnSpPr>
            <a:stCxn id="10" idx="3"/>
            <a:endCxn id="13" idx="1"/>
          </p:cNvCxnSpPr>
          <p:nvPr/>
        </p:nvCxnSpPr>
        <p:spPr>
          <a:xfrm>
            <a:off x="4510576" y="1480200"/>
            <a:ext cx="1042207" cy="478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p:cNvCxnSpPr>
            <a:cxnSpLocks/>
            <a:stCxn id="10" idx="2"/>
          </p:cNvCxnSpPr>
          <p:nvPr/>
        </p:nvCxnSpPr>
        <p:spPr>
          <a:xfrm flipH="1">
            <a:off x="2594474" y="1664866"/>
            <a:ext cx="1" cy="1144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7D1430C6-FE5B-356A-F276-B13F03EF9024}"/>
              </a:ext>
            </a:extLst>
          </p:cNvPr>
          <p:cNvSpPr/>
          <p:nvPr/>
        </p:nvSpPr>
        <p:spPr>
          <a:xfrm>
            <a:off x="208992" y="2809221"/>
            <a:ext cx="6243589" cy="1200329"/>
          </a:xfrm>
          <a:prstGeom prst="rect">
            <a:avLst/>
          </a:prstGeom>
          <a:solidFill>
            <a:schemeClr val="accent4"/>
          </a:solidFill>
        </p:spPr>
        <p:txBody>
          <a:bodyPr wrap="square">
            <a:spAutoFit/>
          </a:bodyPr>
          <a:lstStyle/>
          <a:p>
            <a:pPr marL="285750" indent="-285750">
              <a:buFont typeface="Arial" panose="020B0604020202020204" pitchFamily="34" charset="0"/>
              <a:buChar char="•"/>
            </a:pP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Modificaciones ASO: ácido nucleico bloqueado (LNA) y ácido peptídico nucleico (PNA)</a:t>
            </a:r>
          </a:p>
          <a:p>
            <a:pPr marL="285750" indent="-285750">
              <a:buFont typeface="Arial" panose="020B0604020202020204" pitchFamily="34" charset="0"/>
              <a:buChar char="•"/>
            </a:pP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rPr>
              <a:t>Pequeños ARN de interferencia (</a:t>
            </a:r>
            <a:r>
              <a:rPr lang="es-ES" dirty="0" err="1">
                <a:solidFill>
                  <a:srgbClr val="000000"/>
                </a:solidFill>
                <a:latin typeface="Calibri" panose="020F0502020204030204" pitchFamily="34" charset="0"/>
                <a:ea typeface="Calibri" panose="020F0502020204030204" pitchFamily="34" charset="0"/>
                <a:cs typeface="Calibri" panose="020F0502020204030204" pitchFamily="34" charset="0"/>
              </a:rPr>
              <a:t>siRNA</a:t>
            </a: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Problema con la entrega de </a:t>
            </a:r>
            <a:r>
              <a:rPr lang="es-E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oligonucléotidos</a:t>
            </a:r>
            <a:endPar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ángulo 8">
            <a:extLst>
              <a:ext uri="{FF2B5EF4-FFF2-40B4-BE49-F238E27FC236}">
                <a16:creationId xmlns:a16="http://schemas.microsoft.com/office/drawing/2014/main" id="{49DA2976-8335-535C-ED3E-0012B0B8839A}"/>
              </a:ext>
            </a:extLst>
          </p:cNvPr>
          <p:cNvSpPr/>
          <p:nvPr/>
        </p:nvSpPr>
        <p:spPr>
          <a:xfrm>
            <a:off x="208992" y="4128961"/>
            <a:ext cx="2344178" cy="923330"/>
          </a:xfrm>
          <a:prstGeom prst="rect">
            <a:avLst/>
          </a:prstGeom>
          <a:solidFill>
            <a:schemeClr val="accent6">
              <a:lumMod val="60000"/>
              <a:lumOff val="40000"/>
            </a:schemeClr>
          </a:solidFill>
        </p:spPr>
        <p:txBody>
          <a:bodyPr wrap="square">
            <a:spAutoFit/>
          </a:bodyPr>
          <a:lstStyle/>
          <a:p>
            <a:pPr marL="285750" indent="-285750">
              <a:buFont typeface="Arial" panose="020B0604020202020204" pitchFamily="34" charset="0"/>
              <a:buChar char="•"/>
            </a:pP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CPP </a:t>
            </a:r>
            <a:r>
              <a:rPr lang="es-EC"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policatiónicos</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CPP anfipáticos</a:t>
            </a:r>
            <a:endParaRPr lang="es-EC"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s-EC" sz="1800" b="0" i="0" u="none" strike="noStrike" baseline="0" dirty="0">
                <a:latin typeface="Calibri" panose="020F0502020204030204" pitchFamily="34" charset="0"/>
                <a:ea typeface="Calibri" panose="020F0502020204030204" pitchFamily="34" charset="0"/>
                <a:cs typeface="Calibri" panose="020F0502020204030204" pitchFamily="34" charset="0"/>
              </a:rPr>
              <a:t>CPP hidrofóbicos</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27" name="Conector recto 26">
            <a:extLst>
              <a:ext uri="{FF2B5EF4-FFF2-40B4-BE49-F238E27FC236}">
                <a16:creationId xmlns:a16="http://schemas.microsoft.com/office/drawing/2014/main" id="{4C27EDAC-7D80-7496-B3E7-0B7F9E9D6465}"/>
              </a:ext>
            </a:extLst>
          </p:cNvPr>
          <p:cNvCxnSpPr>
            <a:cxnSpLocks/>
          </p:cNvCxnSpPr>
          <p:nvPr/>
        </p:nvCxnSpPr>
        <p:spPr>
          <a:xfrm>
            <a:off x="91440" y="715955"/>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122F7C25-DF87-388A-A0C4-74BE639A1483}"/>
              </a:ext>
            </a:extLst>
          </p:cNvPr>
          <p:cNvSpPr/>
          <p:nvPr/>
        </p:nvSpPr>
        <p:spPr>
          <a:xfrm>
            <a:off x="208992" y="5193134"/>
            <a:ext cx="2446952" cy="646331"/>
          </a:xfrm>
          <a:prstGeom prst="rect">
            <a:avLst/>
          </a:prstGeom>
          <a:solidFill>
            <a:schemeClr val="accent2">
              <a:lumMod val="60000"/>
              <a:lumOff val="40000"/>
            </a:schemeClr>
          </a:solidFill>
        </p:spPr>
        <p:txBody>
          <a:bodyPr wrap="none">
            <a:spAutoFit/>
          </a:bodyPr>
          <a:lstStyle/>
          <a:p>
            <a:pPr marL="285750" indent="-285750">
              <a:buFont typeface="Arial" panose="020B0604020202020204" pitchFamily="34" charset="0"/>
              <a:buChar char="•"/>
            </a:pP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Translocación directa</a:t>
            </a:r>
          </a:p>
          <a:p>
            <a:pPr marL="285750" indent="-285750">
              <a:buFont typeface="Arial" panose="020B0604020202020204" pitchFamily="34" charset="0"/>
              <a:buChar char="•"/>
            </a:pPr>
            <a:r>
              <a:rPr lang="es-EC" sz="1800" b="0" i="0" u="none" strike="noStrike" baseline="0" dirty="0">
                <a:latin typeface="NotoSans-Regular"/>
              </a:rPr>
              <a:t>Endocitosis</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30" name="Conector recto de flecha 29">
            <a:extLst>
              <a:ext uri="{FF2B5EF4-FFF2-40B4-BE49-F238E27FC236}">
                <a16:creationId xmlns:a16="http://schemas.microsoft.com/office/drawing/2014/main" id="{9DDC5E5F-CBDD-51C8-B83E-73A3BDF5DB9C}"/>
              </a:ext>
            </a:extLst>
          </p:cNvPr>
          <p:cNvCxnSpPr>
            <a:cxnSpLocks/>
            <a:stCxn id="10" idx="3"/>
          </p:cNvCxnSpPr>
          <p:nvPr/>
        </p:nvCxnSpPr>
        <p:spPr>
          <a:xfrm>
            <a:off x="4510576" y="1480200"/>
            <a:ext cx="1001045" cy="990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ángulo 34">
            <a:extLst>
              <a:ext uri="{FF2B5EF4-FFF2-40B4-BE49-F238E27FC236}">
                <a16:creationId xmlns:a16="http://schemas.microsoft.com/office/drawing/2014/main" id="{CB9780C4-074D-DAD7-F62A-CACD301C06F2}"/>
              </a:ext>
            </a:extLst>
          </p:cNvPr>
          <p:cNvSpPr/>
          <p:nvPr/>
        </p:nvSpPr>
        <p:spPr>
          <a:xfrm>
            <a:off x="5527042" y="2240791"/>
            <a:ext cx="2209707" cy="369332"/>
          </a:xfrm>
          <a:prstGeom prst="rect">
            <a:avLst/>
          </a:prstGeom>
          <a:solidFill>
            <a:srgbClr val="FFCC66"/>
          </a:solidFill>
        </p:spPr>
        <p:txBody>
          <a:bodyPr wrap="non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¿Enfoques sintéticos?</a:t>
            </a:r>
          </a:p>
        </p:txBody>
      </p:sp>
      <p:sp>
        <p:nvSpPr>
          <p:cNvPr id="36" name="Rectángulo 35">
            <a:extLst>
              <a:ext uri="{FF2B5EF4-FFF2-40B4-BE49-F238E27FC236}">
                <a16:creationId xmlns:a16="http://schemas.microsoft.com/office/drawing/2014/main" id="{914BB7B1-BEC1-9742-8304-52A5458A2CC5}"/>
              </a:ext>
            </a:extLst>
          </p:cNvPr>
          <p:cNvSpPr/>
          <p:nvPr/>
        </p:nvSpPr>
        <p:spPr>
          <a:xfrm>
            <a:off x="208992" y="5980308"/>
            <a:ext cx="2834366" cy="646331"/>
          </a:xfrm>
          <a:prstGeom prst="rect">
            <a:avLst/>
          </a:prstGeom>
          <a:solidFill>
            <a:srgbClr val="FFCC66"/>
          </a:solidFill>
        </p:spPr>
        <p:txBody>
          <a:bodyPr wrap="none">
            <a:spAutoFit/>
          </a:bodyPr>
          <a:lstStyle/>
          <a:p>
            <a:pPr marL="285750" indent="-285750">
              <a:buFont typeface="Arial" panose="020B0604020202020204" pitchFamily="34" charset="0"/>
              <a:buChar char="•"/>
            </a:pP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Síntesis fase sólida </a:t>
            </a:r>
          </a:p>
          <a:p>
            <a:pPr marL="285750" indent="-285750">
              <a:buFont typeface="Arial" panose="020B0604020202020204" pitchFamily="34" charset="0"/>
              <a:buChar char="•"/>
            </a:pPr>
            <a:r>
              <a:rPr lang="es-EC"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Post-sintesís</a:t>
            </a: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Conjugación</a:t>
            </a:r>
          </a:p>
        </p:txBody>
      </p:sp>
      <p:pic>
        <p:nvPicPr>
          <p:cNvPr id="41" name="Imagen 40">
            <a:extLst>
              <a:ext uri="{FF2B5EF4-FFF2-40B4-BE49-F238E27FC236}">
                <a16:creationId xmlns:a16="http://schemas.microsoft.com/office/drawing/2014/main" id="{52840C8A-B60A-1747-E73E-B6080737F917}"/>
              </a:ext>
            </a:extLst>
          </p:cNvPr>
          <p:cNvPicPr>
            <a:picLocks noChangeAspect="1"/>
          </p:cNvPicPr>
          <p:nvPr/>
        </p:nvPicPr>
        <p:blipFill rotWithShape="1">
          <a:blip r:embed="rId3"/>
          <a:srcRect r="11503"/>
          <a:stretch/>
        </p:blipFill>
        <p:spPr>
          <a:xfrm>
            <a:off x="8006478" y="2286131"/>
            <a:ext cx="3641238" cy="4340509"/>
          </a:xfrm>
          <a:prstGeom prst="rect">
            <a:avLst/>
          </a:prstGeom>
        </p:spPr>
      </p:pic>
      <p:pic>
        <p:nvPicPr>
          <p:cNvPr id="43" name="Imagen 42">
            <a:extLst>
              <a:ext uri="{FF2B5EF4-FFF2-40B4-BE49-F238E27FC236}">
                <a16:creationId xmlns:a16="http://schemas.microsoft.com/office/drawing/2014/main" id="{BE907832-AD3E-B1E1-519E-B389382D1730}"/>
              </a:ext>
            </a:extLst>
          </p:cNvPr>
          <p:cNvPicPr>
            <a:picLocks noChangeAspect="1"/>
          </p:cNvPicPr>
          <p:nvPr/>
        </p:nvPicPr>
        <p:blipFill rotWithShape="1">
          <a:blip r:embed="rId4"/>
          <a:srcRect l="21377" t="23440" b="10160"/>
          <a:stretch/>
        </p:blipFill>
        <p:spPr>
          <a:xfrm>
            <a:off x="6572917" y="2971872"/>
            <a:ext cx="1297907" cy="1431686"/>
          </a:xfrm>
          <a:prstGeom prst="rect">
            <a:avLst/>
          </a:prstGeom>
        </p:spPr>
      </p:pic>
      <p:pic>
        <p:nvPicPr>
          <p:cNvPr id="45" name="Imagen 44">
            <a:extLst>
              <a:ext uri="{FF2B5EF4-FFF2-40B4-BE49-F238E27FC236}">
                <a16:creationId xmlns:a16="http://schemas.microsoft.com/office/drawing/2014/main" id="{CC7CF90A-456F-4A46-5B1D-3A5DA33C0CFE}"/>
              </a:ext>
            </a:extLst>
          </p:cNvPr>
          <p:cNvPicPr>
            <a:picLocks noChangeAspect="1"/>
          </p:cNvPicPr>
          <p:nvPr/>
        </p:nvPicPr>
        <p:blipFill rotWithShape="1">
          <a:blip r:embed="rId5"/>
          <a:srcRect l="2532" t="5851" r="1552"/>
          <a:stretch/>
        </p:blipFill>
        <p:spPr>
          <a:xfrm>
            <a:off x="2827683" y="4976639"/>
            <a:ext cx="5058459" cy="1622679"/>
          </a:xfrm>
          <a:prstGeom prst="rect">
            <a:avLst/>
          </a:prstGeom>
        </p:spPr>
      </p:pic>
      <p:sp>
        <p:nvSpPr>
          <p:cNvPr id="6" name="CuadroTexto 5">
            <a:extLst>
              <a:ext uri="{FF2B5EF4-FFF2-40B4-BE49-F238E27FC236}">
                <a16:creationId xmlns:a16="http://schemas.microsoft.com/office/drawing/2014/main" id="{3D25D1FD-7B92-022D-1EDA-B7A5792605B5}"/>
              </a:ext>
            </a:extLst>
          </p:cNvPr>
          <p:cNvSpPr txBox="1"/>
          <p:nvPr/>
        </p:nvSpPr>
        <p:spPr>
          <a:xfrm>
            <a:off x="7438226" y="6451018"/>
            <a:ext cx="2116879" cy="378565"/>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(Miguel et al., 2020)</a:t>
            </a:r>
          </a:p>
        </p:txBody>
      </p:sp>
    </p:spTree>
    <p:extLst>
      <p:ext uri="{BB962C8B-B14F-4D97-AF65-F5344CB8AC3E}">
        <p14:creationId xmlns:p14="http://schemas.microsoft.com/office/powerpoint/2010/main" val="97434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23528-9DDC-354D-8137-156399E2B237}"/>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51B5C6B5-8316-250C-7CF4-6867B8DF6D87}"/>
              </a:ext>
            </a:extLst>
          </p:cNvPr>
          <p:cNvSpPr>
            <a:spLocks noGrp="1"/>
          </p:cNvSpPr>
          <p:nvPr>
            <p:ph type="title"/>
          </p:nvPr>
        </p:nvSpPr>
        <p:spPr>
          <a:xfrm>
            <a:off x="208992" y="45832"/>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sp>
        <p:nvSpPr>
          <p:cNvPr id="5" name="CuadroTexto 4">
            <a:extLst>
              <a:ext uri="{FF2B5EF4-FFF2-40B4-BE49-F238E27FC236}">
                <a16:creationId xmlns:a16="http://schemas.microsoft.com/office/drawing/2014/main" id="{4BF9810E-BEC9-34B3-AF2D-A24A102E53A3}"/>
              </a:ext>
            </a:extLst>
          </p:cNvPr>
          <p:cNvSpPr txBox="1"/>
          <p:nvPr/>
        </p:nvSpPr>
        <p:spPr>
          <a:xfrm>
            <a:off x="11776364" y="6414652"/>
            <a:ext cx="301686" cy="369332"/>
          </a:xfrm>
          <a:prstGeom prst="rect">
            <a:avLst/>
          </a:prstGeom>
          <a:noFill/>
        </p:spPr>
        <p:txBody>
          <a:bodyPr wrap="none" rtlCol="0">
            <a:spAutoFit/>
          </a:bodyPr>
          <a:lstStyle/>
          <a:p>
            <a:r>
              <a:rPr lang="es-EC" dirty="0">
                <a:solidFill>
                  <a:schemeClr val="bg1"/>
                </a:solidFill>
              </a:rPr>
              <a:t>6</a:t>
            </a:r>
          </a:p>
        </p:txBody>
      </p:sp>
      <p:sp>
        <p:nvSpPr>
          <p:cNvPr id="8" name="Rectángulo 7">
            <a:extLst>
              <a:ext uri="{FF2B5EF4-FFF2-40B4-BE49-F238E27FC236}">
                <a16:creationId xmlns:a16="http://schemas.microsoft.com/office/drawing/2014/main" id="{A936211F-57AE-86CB-6002-752751BF1D80}"/>
              </a:ext>
            </a:extLst>
          </p:cNvPr>
          <p:cNvSpPr/>
          <p:nvPr/>
        </p:nvSpPr>
        <p:spPr>
          <a:xfrm>
            <a:off x="208992" y="809788"/>
            <a:ext cx="6243589" cy="120032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marL="285750" indent="-285750">
              <a:buFont typeface="Arial" panose="020B0604020202020204" pitchFamily="34" charset="0"/>
              <a:buChar char="•"/>
            </a:pP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Modificaciones ASO: ácido nucleico bloqueado (LNA) y ácido peptídico nucleico (PNA)</a:t>
            </a:r>
          </a:p>
          <a:p>
            <a:pPr marL="285750" indent="-285750">
              <a:buFont typeface="Arial" panose="020B0604020202020204" pitchFamily="34" charset="0"/>
              <a:buChar char="•"/>
            </a:pP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rPr>
              <a:t>Pequeños ARN de interferencia (</a:t>
            </a:r>
            <a:r>
              <a:rPr lang="es-ES" dirty="0" err="1">
                <a:solidFill>
                  <a:srgbClr val="000000"/>
                </a:solidFill>
                <a:latin typeface="Calibri" panose="020F0502020204030204" pitchFamily="34" charset="0"/>
                <a:ea typeface="Calibri" panose="020F0502020204030204" pitchFamily="34" charset="0"/>
                <a:cs typeface="Calibri" panose="020F0502020204030204" pitchFamily="34" charset="0"/>
              </a:rPr>
              <a:t>siRNA</a:t>
            </a: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Problema con la entrega de oligonucleótidos</a:t>
            </a:r>
          </a:p>
        </p:txBody>
      </p:sp>
      <p:cxnSp>
        <p:nvCxnSpPr>
          <p:cNvPr id="27" name="Conector recto 26">
            <a:extLst>
              <a:ext uri="{FF2B5EF4-FFF2-40B4-BE49-F238E27FC236}">
                <a16:creationId xmlns:a16="http://schemas.microsoft.com/office/drawing/2014/main" id="{6C29B13A-9B71-9CFA-5CBC-EDB82E5DB6E0}"/>
              </a:ext>
            </a:extLst>
          </p:cNvPr>
          <p:cNvCxnSpPr>
            <a:cxnSpLocks/>
          </p:cNvCxnSpPr>
          <p:nvPr/>
        </p:nvCxnSpPr>
        <p:spPr>
          <a:xfrm>
            <a:off x="91440" y="715955"/>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0EC6CDAA-FBBD-2749-8B6B-EDF92FA27B2F}"/>
              </a:ext>
            </a:extLst>
          </p:cNvPr>
          <p:cNvPicPr>
            <a:picLocks noChangeAspect="1"/>
          </p:cNvPicPr>
          <p:nvPr/>
        </p:nvPicPr>
        <p:blipFill>
          <a:blip r:embed="rId3"/>
          <a:stretch>
            <a:fillRect/>
          </a:stretch>
        </p:blipFill>
        <p:spPr>
          <a:xfrm>
            <a:off x="1011028" y="2102372"/>
            <a:ext cx="10765336" cy="2619756"/>
          </a:xfrm>
          <a:prstGeom prst="rect">
            <a:avLst/>
          </a:prstGeom>
        </p:spPr>
      </p:pic>
      <p:pic>
        <p:nvPicPr>
          <p:cNvPr id="7" name="Imagen 6">
            <a:extLst>
              <a:ext uri="{FF2B5EF4-FFF2-40B4-BE49-F238E27FC236}">
                <a16:creationId xmlns:a16="http://schemas.microsoft.com/office/drawing/2014/main" id="{EC87CE1D-31EA-D9A9-D6A8-2341EE91EE1F}"/>
              </a:ext>
            </a:extLst>
          </p:cNvPr>
          <p:cNvPicPr>
            <a:picLocks noChangeAspect="1"/>
          </p:cNvPicPr>
          <p:nvPr/>
        </p:nvPicPr>
        <p:blipFill>
          <a:blip r:embed="rId4"/>
          <a:stretch>
            <a:fillRect/>
          </a:stretch>
        </p:blipFill>
        <p:spPr>
          <a:xfrm>
            <a:off x="109121" y="4182815"/>
            <a:ext cx="4387849" cy="2240919"/>
          </a:xfrm>
          <a:prstGeom prst="rect">
            <a:avLst/>
          </a:prstGeom>
        </p:spPr>
      </p:pic>
      <p:sp>
        <p:nvSpPr>
          <p:cNvPr id="2" name="CuadroTexto 1">
            <a:extLst>
              <a:ext uri="{FF2B5EF4-FFF2-40B4-BE49-F238E27FC236}">
                <a16:creationId xmlns:a16="http://schemas.microsoft.com/office/drawing/2014/main" id="{2014B9C8-6B5B-9E6E-0029-ACD5B395B530}"/>
              </a:ext>
            </a:extLst>
          </p:cNvPr>
          <p:cNvSpPr txBox="1"/>
          <p:nvPr/>
        </p:nvSpPr>
        <p:spPr>
          <a:xfrm>
            <a:off x="5080339" y="5919368"/>
            <a:ext cx="1629861" cy="369332"/>
          </a:xfrm>
          <a:prstGeom prst="rect">
            <a:avLst/>
          </a:prstGeom>
          <a:solidFill>
            <a:srgbClr val="6D90AC"/>
          </a:solidFill>
          <a:ln>
            <a:solidFill>
              <a:schemeClr val="tx1"/>
            </a:solidFill>
          </a:ln>
        </p:spPr>
        <p:txBody>
          <a:bodyPr wrap="square" rtlCol="0">
            <a:spAutoFit/>
          </a:bodyPr>
          <a:lstStyle/>
          <a:p>
            <a:r>
              <a:rPr lang="es-ES" dirty="0">
                <a:latin typeface="Calibri "/>
              </a:rPr>
              <a:t>Exonucleasas</a:t>
            </a:r>
            <a:endParaRPr lang="es-EC" dirty="0">
              <a:latin typeface="Calibri "/>
            </a:endParaRPr>
          </a:p>
        </p:txBody>
      </p:sp>
      <p:sp>
        <p:nvSpPr>
          <p:cNvPr id="6" name="CuadroTexto 5">
            <a:extLst>
              <a:ext uri="{FF2B5EF4-FFF2-40B4-BE49-F238E27FC236}">
                <a16:creationId xmlns:a16="http://schemas.microsoft.com/office/drawing/2014/main" id="{FBDA9701-F172-EF0B-F2E7-8DC93A78C737}"/>
              </a:ext>
            </a:extLst>
          </p:cNvPr>
          <p:cNvSpPr txBox="1"/>
          <p:nvPr/>
        </p:nvSpPr>
        <p:spPr>
          <a:xfrm>
            <a:off x="7342837" y="5308301"/>
            <a:ext cx="2751175" cy="369332"/>
          </a:xfrm>
          <a:prstGeom prst="rect">
            <a:avLst/>
          </a:prstGeom>
          <a:solidFill>
            <a:srgbClr val="FEC144"/>
          </a:solidFill>
          <a:ln>
            <a:solidFill>
              <a:schemeClr val="tx1"/>
            </a:solidFill>
          </a:ln>
        </p:spPr>
        <p:txBody>
          <a:bodyPr wrap="square" rtlCol="0">
            <a:spAutoFit/>
          </a:bodyPr>
          <a:lstStyle/>
          <a:p>
            <a:r>
              <a:rPr lang="es-MX" dirty="0">
                <a:latin typeface="Calibri "/>
              </a:rPr>
              <a:t>Escape de los endosomas</a:t>
            </a:r>
            <a:endParaRPr lang="es-EC" dirty="0">
              <a:latin typeface="Calibri "/>
            </a:endParaRPr>
          </a:p>
        </p:txBody>
      </p:sp>
      <p:sp>
        <p:nvSpPr>
          <p:cNvPr id="9" name="CuadroTexto 8">
            <a:extLst>
              <a:ext uri="{FF2B5EF4-FFF2-40B4-BE49-F238E27FC236}">
                <a16:creationId xmlns:a16="http://schemas.microsoft.com/office/drawing/2014/main" id="{F8B10C7C-7428-D93F-B12D-8B896529718A}"/>
              </a:ext>
            </a:extLst>
          </p:cNvPr>
          <p:cNvSpPr txBox="1"/>
          <p:nvPr/>
        </p:nvSpPr>
        <p:spPr>
          <a:xfrm flipH="1">
            <a:off x="8085515" y="6100533"/>
            <a:ext cx="972000" cy="369332"/>
          </a:xfrm>
          <a:prstGeom prst="rect">
            <a:avLst/>
          </a:prstGeom>
          <a:solidFill>
            <a:srgbClr val="B4B3ED"/>
          </a:solidFill>
          <a:ln>
            <a:solidFill>
              <a:schemeClr val="tx1"/>
            </a:solidFill>
          </a:ln>
        </p:spPr>
        <p:txBody>
          <a:bodyPr wrap="square" rtlCol="0">
            <a:spAutoFit/>
          </a:bodyPr>
          <a:lstStyle/>
          <a:p>
            <a:pPr algn="ctr"/>
            <a:r>
              <a:rPr lang="es-ES" dirty="0">
                <a:latin typeface="Calibri "/>
              </a:rPr>
              <a:t>Citosol</a:t>
            </a:r>
          </a:p>
        </p:txBody>
      </p:sp>
      <p:sp>
        <p:nvSpPr>
          <p:cNvPr id="10" name="CuadroTexto 9">
            <a:extLst>
              <a:ext uri="{FF2B5EF4-FFF2-40B4-BE49-F238E27FC236}">
                <a16:creationId xmlns:a16="http://schemas.microsoft.com/office/drawing/2014/main" id="{871943E7-7FCB-0F8A-CB92-20CD6F33B20C}"/>
              </a:ext>
            </a:extLst>
          </p:cNvPr>
          <p:cNvSpPr txBox="1"/>
          <p:nvPr/>
        </p:nvSpPr>
        <p:spPr>
          <a:xfrm flipH="1">
            <a:off x="5403975" y="4701621"/>
            <a:ext cx="972000" cy="369332"/>
          </a:xfrm>
          <a:prstGeom prst="rect">
            <a:avLst/>
          </a:prstGeom>
          <a:solidFill>
            <a:srgbClr val="FF5A58"/>
          </a:solidFill>
          <a:ln>
            <a:solidFill>
              <a:schemeClr val="tx1"/>
            </a:solidFill>
          </a:ln>
        </p:spPr>
        <p:txBody>
          <a:bodyPr wrap="square" rtlCol="0">
            <a:spAutoFit/>
          </a:bodyPr>
          <a:lstStyle/>
          <a:p>
            <a:pPr algn="ctr"/>
            <a:r>
              <a:rPr lang="es-ES" dirty="0">
                <a:latin typeface="Calibri "/>
              </a:rPr>
              <a:t>Atacado</a:t>
            </a:r>
            <a:endParaRPr lang="es-EC" dirty="0">
              <a:latin typeface="Calibri "/>
            </a:endParaRPr>
          </a:p>
        </p:txBody>
      </p:sp>
      <p:sp>
        <p:nvSpPr>
          <p:cNvPr id="11" name="CuadroTexto 10">
            <a:extLst>
              <a:ext uri="{FF2B5EF4-FFF2-40B4-BE49-F238E27FC236}">
                <a16:creationId xmlns:a16="http://schemas.microsoft.com/office/drawing/2014/main" id="{C0E38B3D-5BDE-AD41-832E-2E0267107337}"/>
              </a:ext>
            </a:extLst>
          </p:cNvPr>
          <p:cNvSpPr txBox="1"/>
          <p:nvPr/>
        </p:nvSpPr>
        <p:spPr>
          <a:xfrm flipH="1">
            <a:off x="5080339" y="5329570"/>
            <a:ext cx="1629862" cy="369332"/>
          </a:xfrm>
          <a:prstGeom prst="rect">
            <a:avLst/>
          </a:prstGeom>
          <a:solidFill>
            <a:srgbClr val="CAE558"/>
          </a:solidFill>
          <a:ln>
            <a:solidFill>
              <a:schemeClr val="tx1"/>
            </a:solidFill>
          </a:ln>
        </p:spPr>
        <p:txBody>
          <a:bodyPr wrap="square" rtlCol="0">
            <a:spAutoFit/>
          </a:bodyPr>
          <a:lstStyle/>
          <a:p>
            <a:pPr algn="ctr"/>
            <a:r>
              <a:rPr lang="es-ES" dirty="0">
                <a:latin typeface="Calibri "/>
              </a:rPr>
              <a:t>Endonucleasas</a:t>
            </a:r>
          </a:p>
        </p:txBody>
      </p:sp>
      <p:sp>
        <p:nvSpPr>
          <p:cNvPr id="17" name="CuadroTexto 16">
            <a:extLst>
              <a:ext uri="{FF2B5EF4-FFF2-40B4-BE49-F238E27FC236}">
                <a16:creationId xmlns:a16="http://schemas.microsoft.com/office/drawing/2014/main" id="{22F7B994-9C35-6E43-4E73-FD78A8BA906D}"/>
              </a:ext>
            </a:extLst>
          </p:cNvPr>
          <p:cNvSpPr txBox="1"/>
          <p:nvPr/>
        </p:nvSpPr>
        <p:spPr>
          <a:xfrm flipH="1">
            <a:off x="10902086" y="5492967"/>
            <a:ext cx="1028835" cy="646331"/>
          </a:xfrm>
          <a:prstGeom prst="rect">
            <a:avLst/>
          </a:prstGeom>
          <a:solidFill>
            <a:srgbClr val="FFFF00"/>
          </a:solidFill>
          <a:ln>
            <a:solidFill>
              <a:schemeClr val="tx1"/>
            </a:solidFill>
          </a:ln>
        </p:spPr>
        <p:txBody>
          <a:bodyPr wrap="square" rtlCol="0">
            <a:spAutoFit/>
          </a:bodyPr>
          <a:lstStyle/>
          <a:p>
            <a:pPr algn="ctr"/>
            <a:r>
              <a:rPr lang="es-ES" dirty="0">
                <a:latin typeface="Calibri "/>
              </a:rPr>
              <a:t>Activar </a:t>
            </a:r>
            <a:r>
              <a:rPr lang="es-ES" dirty="0" err="1">
                <a:latin typeface="Calibri "/>
              </a:rPr>
              <a:t>miARN</a:t>
            </a:r>
            <a:endParaRPr lang="es-ES" dirty="0">
              <a:latin typeface="Calibri "/>
            </a:endParaRPr>
          </a:p>
        </p:txBody>
      </p:sp>
      <p:sp>
        <p:nvSpPr>
          <p:cNvPr id="18" name="Abrir llave 17">
            <a:extLst>
              <a:ext uri="{FF2B5EF4-FFF2-40B4-BE49-F238E27FC236}">
                <a16:creationId xmlns:a16="http://schemas.microsoft.com/office/drawing/2014/main" id="{06EA216A-53C0-4BD4-B14B-4F7E6DF53CBA}"/>
              </a:ext>
            </a:extLst>
          </p:cNvPr>
          <p:cNvSpPr/>
          <p:nvPr/>
        </p:nvSpPr>
        <p:spPr>
          <a:xfrm rot="5400000">
            <a:off x="5795371" y="4414741"/>
            <a:ext cx="199794" cy="16298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EC"/>
          </a:p>
        </p:txBody>
      </p:sp>
      <p:sp>
        <p:nvSpPr>
          <p:cNvPr id="19" name="Flecha: a la derecha 18">
            <a:extLst>
              <a:ext uri="{FF2B5EF4-FFF2-40B4-BE49-F238E27FC236}">
                <a16:creationId xmlns:a16="http://schemas.microsoft.com/office/drawing/2014/main" id="{B9B731F0-D4C3-AB66-6DB8-1D4C2404D70D}"/>
              </a:ext>
            </a:extLst>
          </p:cNvPr>
          <p:cNvSpPr/>
          <p:nvPr/>
        </p:nvSpPr>
        <p:spPr>
          <a:xfrm rot="10800000" flipH="1">
            <a:off x="6790214" y="5677633"/>
            <a:ext cx="472608" cy="3177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EC"/>
          </a:p>
        </p:txBody>
      </p:sp>
      <p:sp>
        <p:nvSpPr>
          <p:cNvPr id="20" name="Flecha: hacia abajo 19">
            <a:extLst>
              <a:ext uri="{FF2B5EF4-FFF2-40B4-BE49-F238E27FC236}">
                <a16:creationId xmlns:a16="http://schemas.microsoft.com/office/drawing/2014/main" id="{F08459F1-1A7E-E5D6-196C-119D60738BD6}"/>
              </a:ext>
            </a:extLst>
          </p:cNvPr>
          <p:cNvSpPr/>
          <p:nvPr/>
        </p:nvSpPr>
        <p:spPr>
          <a:xfrm flipH="1">
            <a:off x="8419070" y="5733920"/>
            <a:ext cx="304889" cy="307351"/>
          </a:xfrm>
          <a:prstGeom prst="downArrow">
            <a:avLst/>
          </a:prstGeom>
          <a:solidFill>
            <a:schemeClr val="accent4"/>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s-EC" sz="2000"/>
          </a:p>
        </p:txBody>
      </p:sp>
      <p:sp>
        <p:nvSpPr>
          <p:cNvPr id="21" name="Flecha: a la derecha 20">
            <a:extLst>
              <a:ext uri="{FF2B5EF4-FFF2-40B4-BE49-F238E27FC236}">
                <a16:creationId xmlns:a16="http://schemas.microsoft.com/office/drawing/2014/main" id="{02E4C26E-E8F0-766B-5E5E-CDC69D1B8D6E}"/>
              </a:ext>
            </a:extLst>
          </p:cNvPr>
          <p:cNvSpPr/>
          <p:nvPr/>
        </p:nvSpPr>
        <p:spPr>
          <a:xfrm rot="10800000" flipH="1">
            <a:off x="10302149" y="5733920"/>
            <a:ext cx="472608" cy="3177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EC"/>
          </a:p>
        </p:txBody>
      </p:sp>
      <p:sp>
        <p:nvSpPr>
          <p:cNvPr id="22" name="CuadroTexto 21">
            <a:extLst>
              <a:ext uri="{FF2B5EF4-FFF2-40B4-BE49-F238E27FC236}">
                <a16:creationId xmlns:a16="http://schemas.microsoft.com/office/drawing/2014/main" id="{50BB782A-12F8-239D-B7CF-3E7C2289D84C}"/>
              </a:ext>
            </a:extLst>
          </p:cNvPr>
          <p:cNvSpPr txBox="1"/>
          <p:nvPr/>
        </p:nvSpPr>
        <p:spPr>
          <a:xfrm>
            <a:off x="10176986" y="6144440"/>
            <a:ext cx="2116879" cy="378565"/>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(Miguel et al., 2020)</a:t>
            </a:r>
          </a:p>
        </p:txBody>
      </p:sp>
      <p:sp>
        <p:nvSpPr>
          <p:cNvPr id="23" name="CuadroTexto 22">
            <a:extLst>
              <a:ext uri="{FF2B5EF4-FFF2-40B4-BE49-F238E27FC236}">
                <a16:creationId xmlns:a16="http://schemas.microsoft.com/office/drawing/2014/main" id="{11ECA1CE-44A7-ED5B-9D7E-EAD31FA0E44F}"/>
              </a:ext>
            </a:extLst>
          </p:cNvPr>
          <p:cNvSpPr txBox="1"/>
          <p:nvPr/>
        </p:nvSpPr>
        <p:spPr>
          <a:xfrm>
            <a:off x="3618" y="6442836"/>
            <a:ext cx="4845547" cy="369332"/>
          </a:xfrm>
          <a:prstGeom prst="rect">
            <a:avLst/>
          </a:prstGeom>
          <a:noFill/>
        </p:spPr>
        <p:txBody>
          <a:bodyPr wrap="square" rtlCol="0">
            <a:spAutoFit/>
          </a:bodyPr>
          <a:lstStyle/>
          <a:p>
            <a:r>
              <a:rPr lang="es-ES" b="1" dirty="0">
                <a:latin typeface="Calibri "/>
              </a:rPr>
              <a:t>Figura 3. </a:t>
            </a:r>
            <a:r>
              <a:rPr lang="es-ES" dirty="0">
                <a:latin typeface="Calibri "/>
              </a:rPr>
              <a:t>Entrega de </a:t>
            </a:r>
            <a:r>
              <a:rPr lang="es-ES" dirty="0" err="1">
                <a:latin typeface="Calibri "/>
              </a:rPr>
              <a:t>miARN</a:t>
            </a:r>
            <a:r>
              <a:rPr lang="es-ES" dirty="0">
                <a:latin typeface="Calibri "/>
              </a:rPr>
              <a:t> a tejidos específicos</a:t>
            </a:r>
            <a:endParaRPr lang="es-EC" dirty="0">
              <a:latin typeface="Calibri "/>
            </a:endParaRPr>
          </a:p>
        </p:txBody>
      </p:sp>
      <p:sp>
        <p:nvSpPr>
          <p:cNvPr id="25" name="CuadroTexto 24">
            <a:extLst>
              <a:ext uri="{FF2B5EF4-FFF2-40B4-BE49-F238E27FC236}">
                <a16:creationId xmlns:a16="http://schemas.microsoft.com/office/drawing/2014/main" id="{00403B17-835C-5946-838D-C5F33A4B08E3}"/>
              </a:ext>
            </a:extLst>
          </p:cNvPr>
          <p:cNvSpPr txBox="1"/>
          <p:nvPr/>
        </p:nvSpPr>
        <p:spPr>
          <a:xfrm>
            <a:off x="10119006" y="6456755"/>
            <a:ext cx="2232837" cy="375552"/>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Deprey</a:t>
            </a:r>
            <a:r>
              <a:rPr lang="es-EC" sz="1800" kern="100" dirty="0">
                <a:effectLst/>
                <a:latin typeface="Calibri" panose="020F0502020204030204" pitchFamily="34" charset="0"/>
                <a:ea typeface="Calibri" panose="020F0502020204030204" pitchFamily="34" charset="0"/>
                <a:cs typeface="Calibri" panose="020F0502020204030204" pitchFamily="34" charset="0"/>
              </a:rPr>
              <a:t> et al., 2020)</a:t>
            </a:r>
          </a:p>
        </p:txBody>
      </p:sp>
    </p:spTree>
    <p:extLst>
      <p:ext uri="{BB962C8B-B14F-4D97-AF65-F5344CB8AC3E}">
        <p14:creationId xmlns:p14="http://schemas.microsoft.com/office/powerpoint/2010/main" val="285320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F0705-1CA0-F4D3-05AC-9E04FAA5C494}"/>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E92B05B7-FB1C-40A3-C6CA-09D60F2F03E2}"/>
              </a:ext>
            </a:extLst>
          </p:cNvPr>
          <p:cNvSpPr>
            <a:spLocks noGrp="1"/>
          </p:cNvSpPr>
          <p:nvPr>
            <p:ph type="title"/>
          </p:nvPr>
        </p:nvSpPr>
        <p:spPr>
          <a:xfrm>
            <a:off x="-51223" y="-3355"/>
            <a:ext cx="10515600" cy="857789"/>
          </a:xfrm>
        </p:spPr>
        <p:txBody>
          <a:bodyPr/>
          <a:lstStyle/>
          <a:p>
            <a:r>
              <a:rPr lang="es-EC" b="1" dirty="0">
                <a:latin typeface="Calibri" panose="020F0502020204030204" pitchFamily="34" charset="0"/>
                <a:ea typeface="Calibri" panose="020F0502020204030204" pitchFamily="34" charset="0"/>
                <a:cs typeface="Calibri" panose="020F0502020204030204" pitchFamily="34" charset="0"/>
              </a:rPr>
              <a:t>Metodología</a:t>
            </a:r>
          </a:p>
        </p:txBody>
      </p:sp>
      <p:sp>
        <p:nvSpPr>
          <p:cNvPr id="5" name="CuadroTexto 4">
            <a:extLst>
              <a:ext uri="{FF2B5EF4-FFF2-40B4-BE49-F238E27FC236}">
                <a16:creationId xmlns:a16="http://schemas.microsoft.com/office/drawing/2014/main" id="{8621BBF8-6EC1-FAFC-09B5-CF9F20EAB395}"/>
              </a:ext>
            </a:extLst>
          </p:cNvPr>
          <p:cNvSpPr txBox="1"/>
          <p:nvPr/>
        </p:nvSpPr>
        <p:spPr>
          <a:xfrm>
            <a:off x="11776364" y="6414652"/>
            <a:ext cx="301686" cy="369332"/>
          </a:xfrm>
          <a:prstGeom prst="rect">
            <a:avLst/>
          </a:prstGeom>
          <a:noFill/>
        </p:spPr>
        <p:txBody>
          <a:bodyPr wrap="none" rtlCol="0">
            <a:spAutoFit/>
          </a:bodyPr>
          <a:lstStyle/>
          <a:p>
            <a:r>
              <a:rPr lang="es-EC" dirty="0">
                <a:solidFill>
                  <a:schemeClr val="bg1"/>
                </a:solidFill>
                <a:latin typeface="Calibri" panose="020F0502020204030204" pitchFamily="34" charset="0"/>
                <a:ea typeface="Calibri" panose="020F0502020204030204" pitchFamily="34" charset="0"/>
                <a:cs typeface="Calibri" panose="020F0502020204030204" pitchFamily="34" charset="0"/>
              </a:rPr>
              <a:t>8</a:t>
            </a:r>
          </a:p>
        </p:txBody>
      </p:sp>
      <p:cxnSp>
        <p:nvCxnSpPr>
          <p:cNvPr id="26" name="Conector recto 25">
            <a:extLst>
              <a:ext uri="{FF2B5EF4-FFF2-40B4-BE49-F238E27FC236}">
                <a16:creationId xmlns:a16="http://schemas.microsoft.com/office/drawing/2014/main" id="{58D632DB-C2B0-FF23-ECC0-BB78B1BB2C52}"/>
              </a:ext>
            </a:extLst>
          </p:cNvPr>
          <p:cNvCxnSpPr>
            <a:cxnSpLocks/>
          </p:cNvCxnSpPr>
          <p:nvPr/>
        </p:nvCxnSpPr>
        <p:spPr>
          <a:xfrm>
            <a:off x="9134" y="719993"/>
            <a:ext cx="11358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B41F8D06-C5B0-B42D-9F49-DD0CE92DF75F}"/>
              </a:ext>
            </a:extLst>
          </p:cNvPr>
          <p:cNvSpPr/>
          <p:nvPr/>
        </p:nvSpPr>
        <p:spPr>
          <a:xfrm>
            <a:off x="167451" y="1289933"/>
            <a:ext cx="1972078" cy="369332"/>
          </a:xfrm>
          <a:prstGeom prst="rect">
            <a:avLst/>
          </a:prstGeom>
          <a:solidFill>
            <a:srgbClr val="CCFFCC"/>
          </a:solidFill>
        </p:spPr>
        <p:txBody>
          <a:bodyPr wrap="none">
            <a:spAutoFit/>
          </a:bodyPr>
          <a:lstStyle/>
          <a:p>
            <a:r>
              <a:rPr lang="es-MX" dirty="0" err="1">
                <a:solidFill>
                  <a:srgbClr val="000000"/>
                </a:solidFill>
                <a:latin typeface="Calibri" panose="020F0502020204030204" pitchFamily="34" charset="0"/>
                <a:ea typeface="Calibri" panose="020F0502020204030204" pitchFamily="34" charset="0"/>
                <a:cs typeface="Calibri" panose="020F0502020204030204" pitchFamily="34" charset="0"/>
              </a:rPr>
              <a:t>CPPs</a:t>
            </a:r>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MX" dirty="0" err="1">
                <a:solidFill>
                  <a:srgbClr val="000000"/>
                </a:solidFill>
                <a:latin typeface="Calibri" panose="020F0502020204030204" pitchFamily="34" charset="0"/>
                <a:ea typeface="Calibri" panose="020F0502020204030204" pitchFamily="34" charset="0"/>
                <a:cs typeface="Calibri" panose="020F0502020204030204" pitchFamily="34" charset="0"/>
              </a:rPr>
              <a:t>policationicos</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28" name="Rectángulo 27">
            <a:extLst>
              <a:ext uri="{FF2B5EF4-FFF2-40B4-BE49-F238E27FC236}">
                <a16:creationId xmlns:a16="http://schemas.microsoft.com/office/drawing/2014/main" id="{EA58957C-C5F8-E54B-E854-F486E828BBBC}"/>
              </a:ext>
            </a:extLst>
          </p:cNvPr>
          <p:cNvSpPr/>
          <p:nvPr/>
        </p:nvSpPr>
        <p:spPr>
          <a:xfrm>
            <a:off x="3252406" y="794517"/>
            <a:ext cx="17898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AA cargados (+)</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29" name="Rectángulo 28">
            <a:extLst>
              <a:ext uri="{FF2B5EF4-FFF2-40B4-BE49-F238E27FC236}">
                <a16:creationId xmlns:a16="http://schemas.microsoft.com/office/drawing/2014/main" id="{44C2EED8-583B-6D4F-D705-B56334E487B7}"/>
              </a:ext>
            </a:extLst>
          </p:cNvPr>
          <p:cNvSpPr/>
          <p:nvPr/>
        </p:nvSpPr>
        <p:spPr>
          <a:xfrm>
            <a:off x="3252405" y="1289933"/>
            <a:ext cx="195669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err="1">
                <a:solidFill>
                  <a:srgbClr val="000000"/>
                </a:solidFill>
                <a:latin typeface="Calibri" panose="020F0502020204030204" pitchFamily="34" charset="0"/>
                <a:ea typeface="Calibri" panose="020F0502020204030204" pitchFamily="34" charset="0"/>
                <a:cs typeface="Calibri" panose="020F0502020204030204" pitchFamily="34" charset="0"/>
              </a:rPr>
              <a:t>Arg</a:t>
            </a:r>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 Lys, </a:t>
            </a:r>
            <a:r>
              <a:rPr lang="es-EC" dirty="0" err="1">
                <a:solidFill>
                  <a:srgbClr val="000000"/>
                </a:solidFill>
                <a:latin typeface="Calibri" panose="020F0502020204030204" pitchFamily="34" charset="0"/>
                <a:ea typeface="Calibri" panose="020F0502020204030204" pitchFamily="34" charset="0"/>
                <a:cs typeface="Calibri" panose="020F0502020204030204" pitchFamily="34" charset="0"/>
              </a:rPr>
              <a:t>His</a:t>
            </a:r>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 y </a:t>
            </a:r>
            <a:r>
              <a:rPr lang="es-EC" dirty="0" err="1">
                <a:solidFill>
                  <a:srgbClr val="000000"/>
                </a:solidFill>
                <a:latin typeface="Calibri" panose="020F0502020204030204" pitchFamily="34" charset="0"/>
                <a:ea typeface="Calibri" panose="020F0502020204030204" pitchFamily="34" charset="0"/>
                <a:cs typeface="Calibri" panose="020F0502020204030204" pitchFamily="34" charset="0"/>
              </a:rPr>
              <a:t>Orn</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52" name="Rectángulo 51">
            <a:extLst>
              <a:ext uri="{FF2B5EF4-FFF2-40B4-BE49-F238E27FC236}">
                <a16:creationId xmlns:a16="http://schemas.microsoft.com/office/drawing/2014/main" id="{32DA2A40-26BA-2FF1-4880-95D4E7ED787B}"/>
              </a:ext>
            </a:extLst>
          </p:cNvPr>
          <p:cNvSpPr/>
          <p:nvPr/>
        </p:nvSpPr>
        <p:spPr>
          <a:xfrm>
            <a:off x="3252406" y="1807978"/>
            <a:ext cx="24974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s-EC" dirty="0">
                <a:latin typeface="Calibri" panose="020F0502020204030204" pitchFamily="34" charset="0"/>
                <a:ea typeface="Calibri" panose="020F0502020204030204" pitchFamily="34" charset="0"/>
                <a:cs typeface="Calibri" panose="020F0502020204030204" pitchFamily="34" charset="0"/>
              </a:rPr>
              <a:t>I</a:t>
            </a:r>
            <a:r>
              <a:rPr lang="es-EC" sz="1800" b="0" i="0" u="none" strike="noStrike" baseline="0" dirty="0">
                <a:latin typeface="Calibri" panose="020F0502020204030204" pitchFamily="34" charset="0"/>
                <a:ea typeface="Calibri" panose="020F0502020204030204" pitchFamily="34" charset="0"/>
                <a:cs typeface="Calibri" panose="020F0502020204030204" pitchFamily="34" charset="0"/>
              </a:rPr>
              <a:t>nternalicen eficazmente</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53" name="Conector recto de flecha 52">
            <a:extLst>
              <a:ext uri="{FF2B5EF4-FFF2-40B4-BE49-F238E27FC236}">
                <a16:creationId xmlns:a16="http://schemas.microsoft.com/office/drawing/2014/main" id="{FCDB067B-718A-C7F4-0B0E-C909446C7BD3}"/>
              </a:ext>
            </a:extLst>
          </p:cNvPr>
          <p:cNvCxnSpPr>
            <a:cxnSpLocks/>
            <a:stCxn id="27" idx="3"/>
            <a:endCxn id="28" idx="1"/>
          </p:cNvCxnSpPr>
          <p:nvPr/>
        </p:nvCxnSpPr>
        <p:spPr>
          <a:xfrm flipV="1">
            <a:off x="2139529" y="979183"/>
            <a:ext cx="1112877" cy="495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recto de flecha 53">
            <a:extLst>
              <a:ext uri="{FF2B5EF4-FFF2-40B4-BE49-F238E27FC236}">
                <a16:creationId xmlns:a16="http://schemas.microsoft.com/office/drawing/2014/main" id="{F8FC9F48-3454-5C2B-A232-0FBC050CC5C1}"/>
              </a:ext>
            </a:extLst>
          </p:cNvPr>
          <p:cNvCxnSpPr>
            <a:cxnSpLocks/>
            <a:stCxn id="27" idx="3"/>
            <a:endCxn id="29" idx="1"/>
          </p:cNvCxnSpPr>
          <p:nvPr/>
        </p:nvCxnSpPr>
        <p:spPr>
          <a:xfrm>
            <a:off x="2139529" y="1474599"/>
            <a:ext cx="11128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ector recto de flecha 54">
            <a:extLst>
              <a:ext uri="{FF2B5EF4-FFF2-40B4-BE49-F238E27FC236}">
                <a16:creationId xmlns:a16="http://schemas.microsoft.com/office/drawing/2014/main" id="{BD121D7A-D8A9-AC7B-2A24-3319D4C8CD8C}"/>
              </a:ext>
            </a:extLst>
          </p:cNvPr>
          <p:cNvCxnSpPr>
            <a:stCxn id="27" idx="3"/>
            <a:endCxn id="52" idx="1"/>
          </p:cNvCxnSpPr>
          <p:nvPr/>
        </p:nvCxnSpPr>
        <p:spPr>
          <a:xfrm>
            <a:off x="2139529" y="1474599"/>
            <a:ext cx="1112877" cy="518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ector recto de flecha 55">
            <a:extLst>
              <a:ext uri="{FF2B5EF4-FFF2-40B4-BE49-F238E27FC236}">
                <a16:creationId xmlns:a16="http://schemas.microsoft.com/office/drawing/2014/main" id="{E5B82C96-547C-9766-78F3-17ADA6973B8B}"/>
              </a:ext>
            </a:extLst>
          </p:cNvPr>
          <p:cNvCxnSpPr/>
          <p:nvPr/>
        </p:nvCxnSpPr>
        <p:spPr>
          <a:xfrm>
            <a:off x="5425667" y="1474599"/>
            <a:ext cx="8334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ángulo 56">
            <a:extLst>
              <a:ext uri="{FF2B5EF4-FFF2-40B4-BE49-F238E27FC236}">
                <a16:creationId xmlns:a16="http://schemas.microsoft.com/office/drawing/2014/main" id="{2C1856A6-DCD5-7610-D819-6097A1940AC6}"/>
              </a:ext>
            </a:extLst>
          </p:cNvPr>
          <p:cNvSpPr/>
          <p:nvPr/>
        </p:nvSpPr>
        <p:spPr>
          <a:xfrm>
            <a:off x="6382424" y="746433"/>
            <a:ext cx="5346818" cy="1754326"/>
          </a:xfrm>
          <a:prstGeom prst="rect">
            <a:avLst/>
          </a:prstGeom>
        </p:spPr>
        <p:txBody>
          <a:bodyPr wrap="square">
            <a:spAutoFit/>
          </a:bodyPr>
          <a:lstStyle/>
          <a:p>
            <a:pPr marL="285750" indent="-285750">
              <a:buFont typeface="Wingdings" panose="05000000000000000000" pitchFamily="2" charset="2"/>
              <a:buChar char="ü"/>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Lys, His y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Orn</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&lt; Arg (</a:t>
            </a: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grupos guanidina</a:t>
            </a: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s-EC"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pka</a:t>
            </a:r>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mayor </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Forman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enlances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hidrogeno</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bidentados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grupos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cargados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 </a:t>
            </a:r>
            <a:r>
              <a:rPr lang="es-ES" sz="1800" b="0" i="0" u="none" strike="noStrike" baseline="0" dirty="0">
                <a:latin typeface="Calibri" panose="020F0502020204030204" pitchFamily="34" charset="0"/>
                <a:ea typeface="Calibri" panose="020F0502020204030204" pitchFamily="34" charset="0"/>
                <a:cs typeface="Calibri" panose="020F0502020204030204" pitchFamily="34" charset="0"/>
              </a:rPr>
              <a:t>presentes en la membrana celular</a:t>
            </a:r>
          </a:p>
          <a:p>
            <a:pPr marL="285750" indent="-285750">
              <a:buFont typeface="Wingdings" panose="05000000000000000000" pitchFamily="2" charset="2"/>
              <a:buChar char="ü"/>
            </a:pPr>
            <a:r>
              <a:rPr lang="es-ES" sz="1800" b="0" i="0" u="none" strike="noStrike" baseline="0" dirty="0">
                <a:latin typeface="Calibri" panose="020F0502020204030204" pitchFamily="34" charset="0"/>
                <a:ea typeface="Calibri" panose="020F0502020204030204" pitchFamily="34" charset="0"/>
                <a:cs typeface="Calibri" panose="020F0502020204030204" pitchFamily="34" charset="0"/>
              </a:rPr>
              <a:t>C</a:t>
            </a:r>
            <a:r>
              <a:rPr lang="es-EC" sz="1800" b="0" i="0" u="none" strike="noStrike" baseline="0" dirty="0" err="1">
                <a:latin typeface="Calibri" panose="020F0502020204030204" pitchFamily="34" charset="0"/>
                <a:ea typeface="Calibri" panose="020F0502020204030204" pitchFamily="34" charset="0"/>
                <a:cs typeface="Calibri" panose="020F0502020204030204" pitchFamily="34" charset="0"/>
              </a:rPr>
              <a:t>antidad</a:t>
            </a:r>
            <a:r>
              <a:rPr lang="es-EC" sz="1800" b="0" i="0" u="none" strike="noStrike" baseline="0" dirty="0">
                <a:latin typeface="Calibri" panose="020F0502020204030204" pitchFamily="34" charset="0"/>
                <a:ea typeface="Calibri" panose="020F0502020204030204" pitchFamily="34" charset="0"/>
                <a:cs typeface="Calibri" panose="020F0502020204030204" pitchFamily="34" charset="0"/>
              </a:rPr>
              <a:t> mínima requerida de residuos de </a:t>
            </a:r>
            <a:r>
              <a:rPr lang="es-EC" sz="1800" b="0" i="0" u="none" strike="noStrike" baseline="0" dirty="0" err="1">
                <a:latin typeface="Calibri" panose="020F0502020204030204" pitchFamily="34" charset="0"/>
                <a:ea typeface="Calibri" panose="020F0502020204030204" pitchFamily="34" charset="0"/>
                <a:cs typeface="Calibri" panose="020F0502020204030204" pitchFamily="34" charset="0"/>
              </a:rPr>
              <a:t>Arg</a:t>
            </a:r>
            <a:r>
              <a:rPr lang="es-EC" sz="1800" b="0" i="0" u="none" strike="noStrike" baseline="0" dirty="0">
                <a:latin typeface="Calibri" panose="020F0502020204030204" pitchFamily="34" charset="0"/>
                <a:ea typeface="Calibri" panose="020F0502020204030204" pitchFamily="34" charset="0"/>
                <a:cs typeface="Calibri" panose="020F0502020204030204" pitchFamily="34" charset="0"/>
              </a:rPr>
              <a:t> no es inferior a 6, entre 8-10</a:t>
            </a:r>
            <a:endParaRPr lang="es-ES" sz="1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8" name="Rectángulo 57">
            <a:extLst>
              <a:ext uri="{FF2B5EF4-FFF2-40B4-BE49-F238E27FC236}">
                <a16:creationId xmlns:a16="http://schemas.microsoft.com/office/drawing/2014/main" id="{2FF41485-8AD8-025F-862F-17533346522F}"/>
              </a:ext>
            </a:extLst>
          </p:cNvPr>
          <p:cNvSpPr/>
          <p:nvPr/>
        </p:nvSpPr>
        <p:spPr>
          <a:xfrm>
            <a:off x="291863" y="2858542"/>
            <a:ext cx="1726178" cy="369332"/>
          </a:xfrm>
          <a:prstGeom prst="rect">
            <a:avLst/>
          </a:prstGeom>
          <a:solidFill>
            <a:srgbClr val="CCFFCC"/>
          </a:solidFill>
        </p:spPr>
        <p:txBody>
          <a:bodyPr wrap="none">
            <a:spAutoFit/>
          </a:bodyPr>
          <a:lstStyle/>
          <a:p>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PPS anfipáticos</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59" name="Rectángulo 58">
            <a:extLst>
              <a:ext uri="{FF2B5EF4-FFF2-40B4-BE49-F238E27FC236}">
                <a16:creationId xmlns:a16="http://schemas.microsoft.com/office/drawing/2014/main" id="{72773104-800A-4D97-0714-431B3FE8D7C0}"/>
              </a:ext>
            </a:extLst>
          </p:cNvPr>
          <p:cNvSpPr/>
          <p:nvPr/>
        </p:nvSpPr>
        <p:spPr>
          <a:xfrm>
            <a:off x="2585950" y="2360034"/>
            <a:ext cx="183860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Extensa 40% CPP</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0" name="Rectángulo 59">
            <a:extLst>
              <a:ext uri="{FF2B5EF4-FFF2-40B4-BE49-F238E27FC236}">
                <a16:creationId xmlns:a16="http://schemas.microsoft.com/office/drawing/2014/main" id="{6D6588EF-FE4E-A30F-B89A-1D6DAB094ADE}"/>
              </a:ext>
            </a:extLst>
          </p:cNvPr>
          <p:cNvSpPr/>
          <p:nvPr/>
        </p:nvSpPr>
        <p:spPr>
          <a:xfrm>
            <a:off x="2585950" y="2993584"/>
            <a:ext cx="183861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Regiones hidrofóbicas</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1" name="Rectángulo 60">
            <a:extLst>
              <a:ext uri="{FF2B5EF4-FFF2-40B4-BE49-F238E27FC236}">
                <a16:creationId xmlns:a16="http://schemas.microsoft.com/office/drawing/2014/main" id="{6FEF4DC9-1098-6818-9887-AC8C5199E41C}"/>
              </a:ext>
            </a:extLst>
          </p:cNvPr>
          <p:cNvSpPr/>
          <p:nvPr/>
        </p:nvSpPr>
        <p:spPr>
          <a:xfrm>
            <a:off x="2597520" y="3948541"/>
            <a:ext cx="181546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Subclases</a:t>
            </a:r>
          </a:p>
        </p:txBody>
      </p:sp>
      <p:cxnSp>
        <p:nvCxnSpPr>
          <p:cNvPr id="62" name="Conector recto de flecha 61">
            <a:extLst>
              <a:ext uri="{FF2B5EF4-FFF2-40B4-BE49-F238E27FC236}">
                <a16:creationId xmlns:a16="http://schemas.microsoft.com/office/drawing/2014/main" id="{3B817EB8-B060-8A71-E8C2-C6FBF4837631}"/>
              </a:ext>
            </a:extLst>
          </p:cNvPr>
          <p:cNvCxnSpPr>
            <a:cxnSpLocks/>
            <a:stCxn id="58" idx="3"/>
            <a:endCxn id="59" idx="1"/>
          </p:cNvCxnSpPr>
          <p:nvPr/>
        </p:nvCxnSpPr>
        <p:spPr>
          <a:xfrm flipV="1">
            <a:off x="2018041" y="2544700"/>
            <a:ext cx="567909" cy="498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CD953FD9-1E61-FBA4-2889-28C3A7B009D2}"/>
              </a:ext>
            </a:extLst>
          </p:cNvPr>
          <p:cNvCxnSpPr>
            <a:cxnSpLocks/>
            <a:stCxn id="58" idx="3"/>
            <a:endCxn id="60" idx="1"/>
          </p:cNvCxnSpPr>
          <p:nvPr/>
        </p:nvCxnSpPr>
        <p:spPr>
          <a:xfrm>
            <a:off x="2018041" y="3043208"/>
            <a:ext cx="567909" cy="273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ector recto de flecha 63">
            <a:extLst>
              <a:ext uri="{FF2B5EF4-FFF2-40B4-BE49-F238E27FC236}">
                <a16:creationId xmlns:a16="http://schemas.microsoft.com/office/drawing/2014/main" id="{D1FE4765-1F71-DCCC-FE15-91A5719A7831}"/>
              </a:ext>
            </a:extLst>
          </p:cNvPr>
          <p:cNvCxnSpPr>
            <a:cxnSpLocks/>
            <a:stCxn id="58" idx="3"/>
            <a:endCxn id="61" idx="1"/>
          </p:cNvCxnSpPr>
          <p:nvPr/>
        </p:nvCxnSpPr>
        <p:spPr>
          <a:xfrm>
            <a:off x="2018041" y="3043208"/>
            <a:ext cx="579479" cy="1089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ángulo 64">
            <a:extLst>
              <a:ext uri="{FF2B5EF4-FFF2-40B4-BE49-F238E27FC236}">
                <a16:creationId xmlns:a16="http://schemas.microsoft.com/office/drawing/2014/main" id="{DF1D0D59-1D3D-667C-89F9-548A7B44F92C}"/>
              </a:ext>
            </a:extLst>
          </p:cNvPr>
          <p:cNvSpPr/>
          <p:nvPr/>
        </p:nvSpPr>
        <p:spPr>
          <a:xfrm>
            <a:off x="4917320" y="2350063"/>
            <a:ext cx="222512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Regiones hidrofílicas </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6" name="Rectángulo 65">
            <a:extLst>
              <a:ext uri="{FF2B5EF4-FFF2-40B4-BE49-F238E27FC236}">
                <a16:creationId xmlns:a16="http://schemas.microsoft.com/office/drawing/2014/main" id="{CC56D399-0DFB-F5B6-F643-8ECE83A09B37}"/>
              </a:ext>
            </a:extLst>
          </p:cNvPr>
          <p:cNvSpPr/>
          <p:nvPr/>
        </p:nvSpPr>
        <p:spPr>
          <a:xfrm>
            <a:off x="4917319" y="2866617"/>
            <a:ext cx="209733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Residuos: </a:t>
            </a:r>
            <a:r>
              <a:rPr lang="es-ES" sz="1800" b="0" i="0" u="none" strike="noStrike" baseline="0" dirty="0">
                <a:latin typeface="Calibri" panose="020F0502020204030204" pitchFamily="34" charset="0"/>
                <a:ea typeface="Calibri" panose="020F0502020204030204" pitchFamily="34" charset="0"/>
                <a:cs typeface="Calibri" panose="020F0502020204030204" pitchFamily="34" charset="0"/>
              </a:rPr>
              <a:t>valina, leucina, isoleucina y alanina</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7" name="Rectángulo 66">
            <a:extLst>
              <a:ext uri="{FF2B5EF4-FFF2-40B4-BE49-F238E27FC236}">
                <a16:creationId xmlns:a16="http://schemas.microsoft.com/office/drawing/2014/main" id="{3A6F47CD-5454-CC28-F3EC-744242612876}"/>
              </a:ext>
            </a:extLst>
          </p:cNvPr>
          <p:cNvSpPr/>
          <p:nvPr/>
        </p:nvSpPr>
        <p:spPr>
          <a:xfrm>
            <a:off x="7591902" y="2350063"/>
            <a:ext cx="260530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Regiones hidrofóbicas</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8" name="Rectángulo 67">
            <a:extLst>
              <a:ext uri="{FF2B5EF4-FFF2-40B4-BE49-F238E27FC236}">
                <a16:creationId xmlns:a16="http://schemas.microsoft.com/office/drawing/2014/main" id="{3CABF436-F8F6-B2AE-159B-B02006A0B8D0}"/>
              </a:ext>
            </a:extLst>
          </p:cNvPr>
          <p:cNvSpPr/>
          <p:nvPr/>
        </p:nvSpPr>
        <p:spPr>
          <a:xfrm>
            <a:off x="7590342" y="3137850"/>
            <a:ext cx="288524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dirty="0" err="1">
                <a:solidFill>
                  <a:srgbClr val="000000"/>
                </a:solidFill>
                <a:latin typeface="Calibri" panose="020F0502020204030204" pitchFamily="34" charset="0"/>
                <a:ea typeface="Calibri" panose="020F0502020204030204" pitchFamily="34" charset="0"/>
                <a:cs typeface="Calibri" panose="020F0502020204030204" pitchFamily="34" charset="0"/>
              </a:rPr>
              <a:t>Ej</a:t>
            </a:r>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 MAP, </a:t>
            </a:r>
            <a:r>
              <a:rPr lang="es-MX" dirty="0" err="1">
                <a:solidFill>
                  <a:srgbClr val="000000"/>
                </a:solidFill>
                <a:latin typeface="Calibri" panose="020F0502020204030204" pitchFamily="34" charset="0"/>
                <a:ea typeface="Calibri" panose="020F0502020204030204" pitchFamily="34" charset="0"/>
                <a:cs typeface="Calibri" panose="020F0502020204030204" pitchFamily="34" charset="0"/>
              </a:rPr>
              <a:t>Cady</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69" name="Rectángulo 68">
            <a:extLst>
              <a:ext uri="{FF2B5EF4-FFF2-40B4-BE49-F238E27FC236}">
                <a16:creationId xmlns:a16="http://schemas.microsoft.com/office/drawing/2014/main" id="{67FB1A38-ACDE-369F-3D4D-52218DA36884}"/>
              </a:ext>
            </a:extLst>
          </p:cNvPr>
          <p:cNvSpPr/>
          <p:nvPr/>
        </p:nvSpPr>
        <p:spPr>
          <a:xfrm>
            <a:off x="4917319" y="3953423"/>
            <a:ext cx="209733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Primarios</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0" name="Rectángulo 69">
            <a:extLst>
              <a:ext uri="{FF2B5EF4-FFF2-40B4-BE49-F238E27FC236}">
                <a16:creationId xmlns:a16="http://schemas.microsoft.com/office/drawing/2014/main" id="{C0828DF4-AB71-FBBE-476D-E2492EB37E52}"/>
              </a:ext>
            </a:extLst>
          </p:cNvPr>
          <p:cNvSpPr/>
          <p:nvPr/>
        </p:nvSpPr>
        <p:spPr>
          <a:xfrm>
            <a:off x="7614631" y="3946424"/>
            <a:ext cx="1351480" cy="369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a:solidFill>
                  <a:srgbClr val="000000"/>
                </a:solidFill>
                <a:latin typeface="Calibri" panose="020F0502020204030204" pitchFamily="34" charset="0"/>
                <a:ea typeface="Calibri" panose="020F0502020204030204" pitchFamily="34" charset="0"/>
                <a:cs typeface="Calibri" panose="020F0502020204030204" pitchFamily="34" charset="0"/>
              </a:rPr>
              <a:t>Secundarios</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1" name="Conector recto 70">
            <a:extLst>
              <a:ext uri="{FF2B5EF4-FFF2-40B4-BE49-F238E27FC236}">
                <a16:creationId xmlns:a16="http://schemas.microsoft.com/office/drawing/2014/main" id="{0F933204-E25F-24CF-AB19-5B926A464124}"/>
              </a:ext>
            </a:extLst>
          </p:cNvPr>
          <p:cNvCxnSpPr>
            <a:cxnSpLocks/>
            <a:stCxn id="59" idx="3"/>
            <a:endCxn id="65" idx="1"/>
          </p:cNvCxnSpPr>
          <p:nvPr/>
        </p:nvCxnSpPr>
        <p:spPr>
          <a:xfrm flipV="1">
            <a:off x="4424559" y="2534729"/>
            <a:ext cx="492761" cy="9971"/>
          </a:xfrm>
          <a:prstGeom prst="line">
            <a:avLst/>
          </a:prstGeom>
        </p:spPr>
        <p:style>
          <a:lnRef idx="1">
            <a:schemeClr val="dk1"/>
          </a:lnRef>
          <a:fillRef idx="0">
            <a:schemeClr val="dk1"/>
          </a:fillRef>
          <a:effectRef idx="0">
            <a:schemeClr val="dk1"/>
          </a:effectRef>
          <a:fontRef idx="minor">
            <a:schemeClr val="tx1"/>
          </a:fontRef>
        </p:style>
      </p:cxnSp>
      <p:cxnSp>
        <p:nvCxnSpPr>
          <p:cNvPr id="72" name="Conector recto 71">
            <a:extLst>
              <a:ext uri="{FF2B5EF4-FFF2-40B4-BE49-F238E27FC236}">
                <a16:creationId xmlns:a16="http://schemas.microsoft.com/office/drawing/2014/main" id="{E36AE4D1-2497-1466-B31F-8B713704B8AE}"/>
              </a:ext>
            </a:extLst>
          </p:cNvPr>
          <p:cNvCxnSpPr>
            <a:cxnSpLocks/>
            <a:stCxn id="60" idx="3"/>
            <a:endCxn id="66" idx="1"/>
          </p:cNvCxnSpPr>
          <p:nvPr/>
        </p:nvCxnSpPr>
        <p:spPr>
          <a:xfrm>
            <a:off x="4424560" y="3316750"/>
            <a:ext cx="492759" cy="11532"/>
          </a:xfrm>
          <a:prstGeom prst="line">
            <a:avLst/>
          </a:prstGeom>
        </p:spPr>
        <p:style>
          <a:lnRef idx="1">
            <a:schemeClr val="dk1"/>
          </a:lnRef>
          <a:fillRef idx="0">
            <a:schemeClr val="dk1"/>
          </a:fillRef>
          <a:effectRef idx="0">
            <a:schemeClr val="dk1"/>
          </a:effectRef>
          <a:fontRef idx="minor">
            <a:schemeClr val="tx1"/>
          </a:fontRef>
        </p:style>
      </p:cxnSp>
      <p:cxnSp>
        <p:nvCxnSpPr>
          <p:cNvPr id="73" name="Conector recto 72">
            <a:extLst>
              <a:ext uri="{FF2B5EF4-FFF2-40B4-BE49-F238E27FC236}">
                <a16:creationId xmlns:a16="http://schemas.microsoft.com/office/drawing/2014/main" id="{4A21464C-C013-B99C-952F-F4E5F11CF986}"/>
              </a:ext>
            </a:extLst>
          </p:cNvPr>
          <p:cNvCxnSpPr>
            <a:cxnSpLocks/>
            <a:stCxn id="61" idx="3"/>
            <a:endCxn id="69" idx="1"/>
          </p:cNvCxnSpPr>
          <p:nvPr/>
        </p:nvCxnSpPr>
        <p:spPr>
          <a:xfrm>
            <a:off x="4412987" y="4133207"/>
            <a:ext cx="504332" cy="4882"/>
          </a:xfrm>
          <a:prstGeom prst="line">
            <a:avLst/>
          </a:prstGeom>
        </p:spPr>
        <p:style>
          <a:lnRef idx="1">
            <a:schemeClr val="dk1"/>
          </a:lnRef>
          <a:fillRef idx="0">
            <a:schemeClr val="dk1"/>
          </a:fillRef>
          <a:effectRef idx="0">
            <a:schemeClr val="dk1"/>
          </a:effectRef>
          <a:fontRef idx="minor">
            <a:schemeClr val="tx1"/>
          </a:fontRef>
        </p:style>
      </p:cxnSp>
      <p:cxnSp>
        <p:nvCxnSpPr>
          <p:cNvPr id="74" name="Conector recto 73">
            <a:extLst>
              <a:ext uri="{FF2B5EF4-FFF2-40B4-BE49-F238E27FC236}">
                <a16:creationId xmlns:a16="http://schemas.microsoft.com/office/drawing/2014/main" id="{B6830193-23D5-813B-FF73-C6D6423CC403}"/>
              </a:ext>
            </a:extLst>
          </p:cNvPr>
          <p:cNvCxnSpPr>
            <a:cxnSpLocks/>
            <a:stCxn id="66" idx="3"/>
            <a:endCxn id="68" idx="1"/>
          </p:cNvCxnSpPr>
          <p:nvPr/>
        </p:nvCxnSpPr>
        <p:spPr>
          <a:xfrm flipV="1">
            <a:off x="7014655" y="3322516"/>
            <a:ext cx="575687" cy="5766"/>
          </a:xfrm>
          <a:prstGeom prst="line">
            <a:avLst/>
          </a:prstGeom>
        </p:spPr>
        <p:style>
          <a:lnRef idx="1">
            <a:schemeClr val="dk1"/>
          </a:lnRef>
          <a:fillRef idx="0">
            <a:schemeClr val="dk1"/>
          </a:fillRef>
          <a:effectRef idx="0">
            <a:schemeClr val="dk1"/>
          </a:effectRef>
          <a:fontRef idx="minor">
            <a:schemeClr val="tx1"/>
          </a:fontRef>
        </p:style>
      </p:cxnSp>
      <p:cxnSp>
        <p:nvCxnSpPr>
          <p:cNvPr id="75" name="Conector recto 74">
            <a:extLst>
              <a:ext uri="{FF2B5EF4-FFF2-40B4-BE49-F238E27FC236}">
                <a16:creationId xmlns:a16="http://schemas.microsoft.com/office/drawing/2014/main" id="{B372974B-6E39-4DF9-E456-BF45A4607C22}"/>
              </a:ext>
            </a:extLst>
          </p:cNvPr>
          <p:cNvCxnSpPr>
            <a:cxnSpLocks/>
            <a:stCxn id="69" idx="3"/>
            <a:endCxn id="70" idx="1"/>
          </p:cNvCxnSpPr>
          <p:nvPr/>
        </p:nvCxnSpPr>
        <p:spPr>
          <a:xfrm flipV="1">
            <a:off x="7014655" y="4131090"/>
            <a:ext cx="599976" cy="6999"/>
          </a:xfrm>
          <a:prstGeom prst="line">
            <a:avLst/>
          </a:prstGeom>
        </p:spPr>
        <p:style>
          <a:lnRef idx="1">
            <a:schemeClr val="dk1"/>
          </a:lnRef>
          <a:fillRef idx="0">
            <a:schemeClr val="dk1"/>
          </a:fillRef>
          <a:effectRef idx="0">
            <a:schemeClr val="dk1"/>
          </a:effectRef>
          <a:fontRef idx="minor">
            <a:schemeClr val="tx1"/>
          </a:fontRef>
        </p:style>
      </p:cxnSp>
      <p:cxnSp>
        <p:nvCxnSpPr>
          <p:cNvPr id="76" name="Conector recto 75">
            <a:extLst>
              <a:ext uri="{FF2B5EF4-FFF2-40B4-BE49-F238E27FC236}">
                <a16:creationId xmlns:a16="http://schemas.microsoft.com/office/drawing/2014/main" id="{CF288175-73D2-9F28-2DFB-2BB0FABD8519}"/>
              </a:ext>
            </a:extLst>
          </p:cNvPr>
          <p:cNvCxnSpPr>
            <a:cxnSpLocks/>
            <a:stCxn id="65" idx="3"/>
            <a:endCxn id="67" idx="1"/>
          </p:cNvCxnSpPr>
          <p:nvPr/>
        </p:nvCxnSpPr>
        <p:spPr>
          <a:xfrm>
            <a:off x="7142441" y="2534729"/>
            <a:ext cx="449461" cy="0"/>
          </a:xfrm>
          <a:prstGeom prst="line">
            <a:avLst/>
          </a:prstGeom>
        </p:spPr>
        <p:style>
          <a:lnRef idx="1">
            <a:schemeClr val="dk1"/>
          </a:lnRef>
          <a:fillRef idx="0">
            <a:schemeClr val="dk1"/>
          </a:fillRef>
          <a:effectRef idx="0">
            <a:schemeClr val="dk1"/>
          </a:effectRef>
          <a:fontRef idx="minor">
            <a:schemeClr val="tx1"/>
          </a:fontRef>
        </p:style>
      </p:cxnSp>
      <p:sp>
        <p:nvSpPr>
          <p:cNvPr id="25" name="Rectángulo 24">
            <a:extLst>
              <a:ext uri="{FF2B5EF4-FFF2-40B4-BE49-F238E27FC236}">
                <a16:creationId xmlns:a16="http://schemas.microsoft.com/office/drawing/2014/main" id="{A3E2F8B2-94E0-B96F-4F2D-2D8E5400157D}"/>
              </a:ext>
            </a:extLst>
          </p:cNvPr>
          <p:cNvSpPr/>
          <p:nvPr/>
        </p:nvSpPr>
        <p:spPr>
          <a:xfrm>
            <a:off x="9825545" y="3946424"/>
            <a:ext cx="1752715" cy="369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Ricos en </a:t>
            </a:r>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prolina</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30" name="Conector recto 29">
            <a:extLst>
              <a:ext uri="{FF2B5EF4-FFF2-40B4-BE49-F238E27FC236}">
                <a16:creationId xmlns:a16="http://schemas.microsoft.com/office/drawing/2014/main" id="{9B1BE69D-4F30-8EF8-D21D-C759C10D3EE2}"/>
              </a:ext>
            </a:extLst>
          </p:cNvPr>
          <p:cNvCxnSpPr>
            <a:cxnSpLocks/>
            <a:stCxn id="70" idx="3"/>
            <a:endCxn id="25" idx="1"/>
          </p:cNvCxnSpPr>
          <p:nvPr/>
        </p:nvCxnSpPr>
        <p:spPr>
          <a:xfrm>
            <a:off x="8966111" y="4131090"/>
            <a:ext cx="859434" cy="0"/>
          </a:xfrm>
          <a:prstGeom prst="line">
            <a:avLst/>
          </a:prstGeom>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id="{5D47DB69-96BF-B33D-030D-49E0866EEABF}"/>
              </a:ext>
            </a:extLst>
          </p:cNvPr>
          <p:cNvCxnSpPr>
            <a:cxnSpLocks/>
            <a:stCxn id="69" idx="2"/>
            <a:endCxn id="43" idx="0"/>
          </p:cNvCxnSpPr>
          <p:nvPr/>
        </p:nvCxnSpPr>
        <p:spPr>
          <a:xfrm>
            <a:off x="5965987" y="4322755"/>
            <a:ext cx="0" cy="236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86EE3D4E-F632-2C57-D035-188CAAF379CB}"/>
              </a:ext>
            </a:extLst>
          </p:cNvPr>
          <p:cNvSpPr/>
          <p:nvPr/>
        </p:nvSpPr>
        <p:spPr>
          <a:xfrm>
            <a:off x="4917319" y="4559489"/>
            <a:ext cx="209733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Covalente</a:t>
            </a:r>
          </a:p>
          <a:p>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Localización  NLS</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46" name="Conector recto de flecha 45">
            <a:extLst>
              <a:ext uri="{FF2B5EF4-FFF2-40B4-BE49-F238E27FC236}">
                <a16:creationId xmlns:a16="http://schemas.microsoft.com/office/drawing/2014/main" id="{F2B5DACB-5DF0-583C-D0AC-5FC402BDB133}"/>
              </a:ext>
            </a:extLst>
          </p:cNvPr>
          <p:cNvCxnSpPr>
            <a:cxnSpLocks/>
            <a:stCxn id="70" idx="2"/>
            <a:endCxn id="47" idx="0"/>
          </p:cNvCxnSpPr>
          <p:nvPr/>
        </p:nvCxnSpPr>
        <p:spPr>
          <a:xfrm>
            <a:off x="8290371" y="4315755"/>
            <a:ext cx="7794" cy="2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ángulo 46">
            <a:extLst>
              <a:ext uri="{FF2B5EF4-FFF2-40B4-BE49-F238E27FC236}">
                <a16:creationId xmlns:a16="http://schemas.microsoft.com/office/drawing/2014/main" id="{303106D6-8C9C-B9EF-F06A-B983729F01F7}"/>
              </a:ext>
            </a:extLst>
          </p:cNvPr>
          <p:cNvSpPr/>
          <p:nvPr/>
        </p:nvSpPr>
        <p:spPr>
          <a:xfrm>
            <a:off x="7177939" y="4534526"/>
            <a:ext cx="224045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sz="1800" b="0" i="0" u="none" strike="noStrike" baseline="0" dirty="0">
                <a:latin typeface="Calibri" panose="020F0502020204030204" pitchFamily="34" charset="0"/>
                <a:ea typeface="Calibri" panose="020F0502020204030204" pitchFamily="34" charset="0"/>
                <a:cs typeface="Calibri" panose="020F0502020204030204" pitchFamily="34" charset="0"/>
              </a:rPr>
              <a:t>Conformación de hélice α con residuos hidrófilos e hidrófobos</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87" name="Conector recto de flecha 86">
            <a:extLst>
              <a:ext uri="{FF2B5EF4-FFF2-40B4-BE49-F238E27FC236}">
                <a16:creationId xmlns:a16="http://schemas.microsoft.com/office/drawing/2014/main" id="{13A58E52-5DD0-F9F4-C98E-63DF4B360C79}"/>
              </a:ext>
            </a:extLst>
          </p:cNvPr>
          <p:cNvCxnSpPr>
            <a:cxnSpLocks/>
            <a:stCxn id="25" idx="2"/>
            <a:endCxn id="88" idx="0"/>
          </p:cNvCxnSpPr>
          <p:nvPr/>
        </p:nvCxnSpPr>
        <p:spPr>
          <a:xfrm flipH="1">
            <a:off x="10701902" y="4315755"/>
            <a:ext cx="1" cy="2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ángulo 87">
            <a:extLst>
              <a:ext uri="{FF2B5EF4-FFF2-40B4-BE49-F238E27FC236}">
                <a16:creationId xmlns:a16="http://schemas.microsoft.com/office/drawing/2014/main" id="{5EA9B791-F792-FD45-838E-703B190B884C}"/>
              </a:ext>
            </a:extLst>
          </p:cNvPr>
          <p:cNvSpPr/>
          <p:nvPr/>
        </p:nvSpPr>
        <p:spPr>
          <a:xfrm>
            <a:off x="9581676" y="4534526"/>
            <a:ext cx="224045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EC" dirty="0">
                <a:latin typeface="Calibri" panose="020F0502020204030204" pitchFamily="34" charset="0"/>
                <a:ea typeface="Calibri" panose="020F0502020204030204" pitchFamily="34" charset="0"/>
                <a:cs typeface="Calibri" panose="020F0502020204030204" pitchFamily="34" charset="0"/>
              </a:rPr>
              <a:t>H</a:t>
            </a:r>
            <a:r>
              <a:rPr lang="es-EC" sz="1800" b="0" i="0" u="none" strike="noStrike" baseline="0" dirty="0">
                <a:latin typeface="Calibri" panose="020F0502020204030204" pitchFamily="34" charset="0"/>
                <a:ea typeface="Calibri" panose="020F0502020204030204" pitchFamily="34" charset="0"/>
                <a:cs typeface="Calibri" panose="020F0502020204030204" pitchFamily="34" charset="0"/>
              </a:rPr>
              <a:t>élice de </a:t>
            </a:r>
            <a:r>
              <a:rPr lang="es-EC" sz="1800" b="0" i="0" u="none" strike="noStrike" baseline="0" dirty="0" err="1">
                <a:latin typeface="Calibri" panose="020F0502020204030204" pitchFamily="34" charset="0"/>
                <a:ea typeface="Calibri" panose="020F0502020204030204" pitchFamily="34" charset="0"/>
                <a:cs typeface="Calibri" panose="020F0502020204030204" pitchFamily="34" charset="0"/>
              </a:rPr>
              <a:t>poliprolina</a:t>
            </a:r>
            <a:r>
              <a:rPr lang="es-EC" sz="1800" b="0" i="0" u="none" strike="noStrike" baseline="0" dirty="0">
                <a:latin typeface="Calibri" panose="020F0502020204030204" pitchFamily="34" charset="0"/>
                <a:ea typeface="Calibri" panose="020F0502020204030204" pitchFamily="34" charset="0"/>
                <a:cs typeface="Calibri" panose="020F0502020204030204" pitchFamily="34" charset="0"/>
              </a:rPr>
              <a:t> por la izquierda  II</a:t>
            </a:r>
          </a:p>
          <a:p>
            <a:pPr algn="l"/>
            <a:r>
              <a:rPr lang="es-EC" sz="1800" b="0" i="0" u="none" strike="noStrike" baseline="0" dirty="0">
                <a:latin typeface="Calibri" panose="020F0502020204030204" pitchFamily="34" charset="0"/>
                <a:ea typeface="Calibri" panose="020F0502020204030204" pitchFamily="34" charset="0"/>
                <a:cs typeface="Calibri" panose="020F0502020204030204" pitchFamily="34" charset="0"/>
              </a:rPr>
              <a:t>(PPII)</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 name="Rectángulo 37">
            <a:extLst>
              <a:ext uri="{FF2B5EF4-FFF2-40B4-BE49-F238E27FC236}">
                <a16:creationId xmlns:a16="http://schemas.microsoft.com/office/drawing/2014/main" id="{14DBEDE3-CA47-70D7-CB24-494E19309603}"/>
              </a:ext>
            </a:extLst>
          </p:cNvPr>
          <p:cNvSpPr/>
          <p:nvPr/>
        </p:nvSpPr>
        <p:spPr>
          <a:xfrm>
            <a:off x="112663" y="5857465"/>
            <a:ext cx="1848904" cy="369332"/>
          </a:xfrm>
          <a:prstGeom prst="rect">
            <a:avLst/>
          </a:prstGeom>
          <a:solidFill>
            <a:srgbClr val="CCFFCC"/>
          </a:solidFill>
        </p:spPr>
        <p:txBody>
          <a:bodyPr wrap="none">
            <a:spAutoFit/>
          </a:bodyPr>
          <a:lstStyle/>
          <a:p>
            <a:r>
              <a:rPr lang="es-MX" dirty="0" err="1">
                <a:solidFill>
                  <a:srgbClr val="000000"/>
                </a:solidFill>
                <a:latin typeface="Calibri" panose="020F0502020204030204" pitchFamily="34" charset="0"/>
                <a:ea typeface="Calibri" panose="020F0502020204030204" pitchFamily="34" charset="0"/>
                <a:cs typeface="Calibri" panose="020F0502020204030204" pitchFamily="34" charset="0"/>
              </a:rPr>
              <a:t>CPPs</a:t>
            </a:r>
            <a:r>
              <a:rPr lang="es-MX" dirty="0">
                <a:solidFill>
                  <a:srgbClr val="000000"/>
                </a:solidFill>
                <a:latin typeface="Calibri" panose="020F0502020204030204" pitchFamily="34" charset="0"/>
                <a:ea typeface="Calibri" panose="020F0502020204030204" pitchFamily="34" charset="0"/>
                <a:cs typeface="Calibri" panose="020F0502020204030204" pitchFamily="34" charset="0"/>
              </a:rPr>
              <a:t> hidrofóbicos</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ángulo 38">
            <a:extLst>
              <a:ext uri="{FF2B5EF4-FFF2-40B4-BE49-F238E27FC236}">
                <a16:creationId xmlns:a16="http://schemas.microsoft.com/office/drawing/2014/main" id="{A6B4B01F-7FEC-265F-62AC-9ACE0571B88B}"/>
              </a:ext>
            </a:extLst>
          </p:cNvPr>
          <p:cNvSpPr/>
          <p:nvPr/>
        </p:nvSpPr>
        <p:spPr>
          <a:xfrm>
            <a:off x="3197617" y="5362049"/>
            <a:ext cx="279647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AA no polares o baja carga</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41" name="Rectángulo 40">
            <a:extLst>
              <a:ext uri="{FF2B5EF4-FFF2-40B4-BE49-F238E27FC236}">
                <a16:creationId xmlns:a16="http://schemas.microsoft.com/office/drawing/2014/main" id="{E5BA9DCE-C357-FA07-AE53-043005C097F2}"/>
              </a:ext>
            </a:extLst>
          </p:cNvPr>
          <p:cNvSpPr/>
          <p:nvPr/>
        </p:nvSpPr>
        <p:spPr>
          <a:xfrm>
            <a:off x="3155756" y="5897405"/>
            <a:ext cx="6870858" cy="3690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ES" sz="1800" b="0" i="0" u="none" strike="noStrike" baseline="0" dirty="0">
                <a:latin typeface="NotoSans-Regular"/>
              </a:rPr>
              <a:t>alta afinidad por los dominios </a:t>
            </a:r>
            <a:r>
              <a:rPr lang="es-EC" sz="1800" b="0" i="0" u="none" strike="noStrike" baseline="0" dirty="0">
                <a:latin typeface="NotoSans-Regular"/>
              </a:rPr>
              <a:t>hidrofóbicos de las membranas celulares</a:t>
            </a:r>
            <a:endParaRPr lang="es-EC" dirty="0">
              <a:latin typeface="Calibri" panose="020F0502020204030204" pitchFamily="34" charset="0"/>
              <a:ea typeface="Calibri" panose="020F0502020204030204" pitchFamily="34" charset="0"/>
              <a:cs typeface="Calibri" panose="020F0502020204030204" pitchFamily="34" charset="0"/>
            </a:endParaRPr>
          </a:p>
        </p:txBody>
      </p:sp>
      <p:sp>
        <p:nvSpPr>
          <p:cNvPr id="42" name="Rectángulo 41">
            <a:extLst>
              <a:ext uri="{FF2B5EF4-FFF2-40B4-BE49-F238E27FC236}">
                <a16:creationId xmlns:a16="http://schemas.microsoft.com/office/drawing/2014/main" id="{84D20278-9DC2-4428-48FE-1FDDCDBFDD67}"/>
              </a:ext>
            </a:extLst>
          </p:cNvPr>
          <p:cNvSpPr/>
          <p:nvPr/>
        </p:nvSpPr>
        <p:spPr>
          <a:xfrm>
            <a:off x="3197618" y="6375510"/>
            <a:ext cx="494507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MX"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Péptido  </a:t>
            </a:r>
            <a:r>
              <a:rPr lang="es-ES" sz="1800" b="0" i="0" u="none" strike="noStrike" baseline="0" dirty="0">
                <a:latin typeface="NotoSans-Regular"/>
              </a:rPr>
              <a:t>C105Y con su parte C-terminal </a:t>
            </a:r>
            <a:r>
              <a:rPr lang="es-EC" sz="1800" b="0" i="0" u="none" strike="noStrike" baseline="0" dirty="0">
                <a:latin typeface="NotoSans-Regular"/>
              </a:rPr>
              <a:t>de PFVYLI</a:t>
            </a:r>
            <a:endParaRPr lang="es-EC"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44" name="Conector recto de flecha 43">
            <a:extLst>
              <a:ext uri="{FF2B5EF4-FFF2-40B4-BE49-F238E27FC236}">
                <a16:creationId xmlns:a16="http://schemas.microsoft.com/office/drawing/2014/main" id="{915502FD-7B69-6E76-B3C0-0760F26D7A79}"/>
              </a:ext>
            </a:extLst>
          </p:cNvPr>
          <p:cNvCxnSpPr>
            <a:cxnSpLocks/>
            <a:stCxn id="38" idx="3"/>
            <a:endCxn id="39" idx="1"/>
          </p:cNvCxnSpPr>
          <p:nvPr/>
        </p:nvCxnSpPr>
        <p:spPr>
          <a:xfrm flipV="1">
            <a:off x="1961567" y="5546715"/>
            <a:ext cx="1236050" cy="495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ector recto de flecha 44">
            <a:extLst>
              <a:ext uri="{FF2B5EF4-FFF2-40B4-BE49-F238E27FC236}">
                <a16:creationId xmlns:a16="http://schemas.microsoft.com/office/drawing/2014/main" id="{464985C7-6691-DB2C-1698-450ED43AD491}"/>
              </a:ext>
            </a:extLst>
          </p:cNvPr>
          <p:cNvCxnSpPr>
            <a:cxnSpLocks/>
            <a:stCxn id="38" idx="3"/>
            <a:endCxn id="41" idx="1"/>
          </p:cNvCxnSpPr>
          <p:nvPr/>
        </p:nvCxnSpPr>
        <p:spPr>
          <a:xfrm>
            <a:off x="1961567" y="6042131"/>
            <a:ext cx="1194189" cy="39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62B89F57-F352-7D9B-2FEB-A01DF873A586}"/>
              </a:ext>
            </a:extLst>
          </p:cNvPr>
          <p:cNvCxnSpPr>
            <a:cxnSpLocks/>
            <a:stCxn id="38" idx="3"/>
            <a:endCxn id="42" idx="1"/>
          </p:cNvCxnSpPr>
          <p:nvPr/>
        </p:nvCxnSpPr>
        <p:spPr>
          <a:xfrm>
            <a:off x="1961567" y="6042131"/>
            <a:ext cx="1236051" cy="518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CuadroTexto 50">
            <a:extLst>
              <a:ext uri="{FF2B5EF4-FFF2-40B4-BE49-F238E27FC236}">
                <a16:creationId xmlns:a16="http://schemas.microsoft.com/office/drawing/2014/main" id="{3A39A869-9B48-5979-7FCF-69BD031F04C6}"/>
              </a:ext>
            </a:extLst>
          </p:cNvPr>
          <p:cNvSpPr txBox="1"/>
          <p:nvPr/>
        </p:nvSpPr>
        <p:spPr>
          <a:xfrm>
            <a:off x="9825545" y="6482448"/>
            <a:ext cx="2490677" cy="375552"/>
          </a:xfrm>
          <a:prstGeom prst="rect">
            <a:avLst/>
          </a:prstGeom>
          <a:noFill/>
        </p:spPr>
        <p:txBody>
          <a:bodyPr wrap="square">
            <a:spAutoFit/>
          </a:bodyPr>
          <a:lstStyle/>
          <a:p>
            <a:pPr>
              <a:lnSpc>
                <a:spcPct val="107000"/>
              </a:lnSpc>
              <a:spcAft>
                <a:spcPts val="800"/>
              </a:spcAft>
            </a:pPr>
            <a:r>
              <a:rPr lang="es-EC" sz="1800" kern="100" dirty="0">
                <a:effectLst/>
                <a:latin typeface="Calibri" panose="020F0502020204030204" pitchFamily="34" charset="0"/>
                <a:ea typeface="Calibri" panose="020F0502020204030204" pitchFamily="34" charset="0"/>
                <a:cs typeface="Calibri" panose="020F0502020204030204" pitchFamily="34" charset="0"/>
              </a:rPr>
              <a:t>(</a:t>
            </a:r>
            <a:r>
              <a:rPr lang="es-EC" sz="1800" kern="100" dirty="0" err="1">
                <a:effectLst/>
                <a:latin typeface="Calibri" panose="020F0502020204030204" pitchFamily="34" charset="0"/>
                <a:ea typeface="Calibri" panose="020F0502020204030204" pitchFamily="34" charset="0"/>
                <a:cs typeface="Calibri" panose="020F0502020204030204" pitchFamily="34" charset="0"/>
              </a:rPr>
              <a:t>Klabenkova</a:t>
            </a:r>
            <a:r>
              <a:rPr lang="es-EC" sz="1800" kern="100" dirty="0">
                <a:effectLst/>
                <a:latin typeface="Calibri" panose="020F0502020204030204" pitchFamily="34" charset="0"/>
                <a:ea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4034935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1201</TotalTime>
  <Words>2589</Words>
  <Application>Microsoft Office PowerPoint</Application>
  <PresentationFormat>Panorámica</PresentationFormat>
  <Paragraphs>273</Paragraphs>
  <Slides>18</Slides>
  <Notes>16</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18</vt:i4>
      </vt:variant>
    </vt:vector>
  </HeadingPairs>
  <TitlesOfParts>
    <vt:vector size="32" baseType="lpstr">
      <vt:lpstr>Adobe Clean DC</vt:lpstr>
      <vt:lpstr>Aptos</vt:lpstr>
      <vt:lpstr>Aptos Display</vt:lpstr>
      <vt:lpstr>Arial</vt:lpstr>
      <vt:lpstr>Calibri</vt:lpstr>
      <vt:lpstr>Calibri </vt:lpstr>
      <vt:lpstr>CMSY10</vt:lpstr>
      <vt:lpstr>Noto Sans</vt:lpstr>
      <vt:lpstr>NotoSans-Regular</vt:lpstr>
      <vt:lpstr>Nunito</vt:lpstr>
      <vt:lpstr>Times New Roman</vt:lpstr>
      <vt:lpstr>URWPalladioL-Roma</vt:lpstr>
      <vt:lpstr>Wingdings</vt:lpstr>
      <vt:lpstr>Tema de Office</vt:lpstr>
      <vt:lpstr>Sistema de vehículos peptídicos para la inserción a células en la entrega  de anti-miARN </vt:lpstr>
      <vt:lpstr>Presentación de PowerPoint</vt:lpstr>
      <vt:lpstr>Presentación de PowerPoint</vt:lpstr>
      <vt:lpstr>Presentación de PowerPoint</vt:lpstr>
      <vt:lpstr>Justificación</vt:lpstr>
      <vt:lpstr>Presentación de PowerPoint</vt:lpstr>
      <vt:lpstr>Metodología</vt:lpstr>
      <vt:lpstr>Metodología</vt:lpstr>
      <vt:lpstr>Metodología</vt:lpstr>
      <vt:lpstr>Metodología</vt:lpstr>
      <vt:lpstr>Metodología</vt:lpstr>
      <vt:lpstr>Metodología</vt:lpstr>
      <vt:lpstr>Metodología</vt:lpstr>
      <vt:lpstr>Metodología</vt:lpstr>
      <vt:lpstr>Resultados</vt:lpstr>
      <vt:lpstr>Resultados</vt:lpstr>
      <vt:lpstr>Resultados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vehículos peptídicos para la inserción a células en la entrega  de miARN</dc:title>
  <dc:creator>RECALDE POSSO MARLON XAVIER</dc:creator>
  <cp:lastModifiedBy>RECALDE POSSO MARLON XAVIER</cp:lastModifiedBy>
  <cp:revision>65</cp:revision>
  <dcterms:created xsi:type="dcterms:W3CDTF">2024-02-27T19:03:52Z</dcterms:created>
  <dcterms:modified xsi:type="dcterms:W3CDTF">2024-03-28T00:20:36Z</dcterms:modified>
</cp:coreProperties>
</file>