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3.xml"/>
  <Override ContentType="application/vnd.openxmlformats-officedocument.themeOverride+xml" PartName="/ppt/theme/themeOverride3.xml"/>
  <Override ContentType="application/vnd.openxmlformats-officedocument.themeOverride+xml" PartName="/ppt/theme/themeOverride8.xml"/>
  <Override ContentType="application/vnd.openxmlformats-officedocument.themeOverride+xml" PartName="/ppt/theme/themeOverride38.xml"/>
  <Override ContentType="application/vnd.openxmlformats-officedocument.themeOverride+xml" PartName="/ppt/theme/themeOverride20.xml"/>
  <Override ContentType="application/vnd.openxmlformats-officedocument.themeOverride+xml" PartName="/ppt/theme/themeOverride29.xml"/>
  <Override ContentType="application/vnd.openxmlformats-officedocument.themeOverride+xml" PartName="/ppt/theme/themeOverride42.xml"/>
  <Override ContentType="application/vnd.openxmlformats-officedocument.themeOverride+xml" PartName="/ppt/theme/themeOverride12.xml"/>
  <Override ContentType="application/vnd.openxmlformats-officedocument.themeOverride+xml" PartName="/ppt/theme/themeOverride25.xml"/>
  <Override ContentType="application/vnd.openxmlformats-officedocument.themeOverride+xml" PartName="/ppt/theme/themeOverride16.xml"/>
  <Override ContentType="application/vnd.openxmlformats-officedocument.themeOverride+xml" PartName="/ppt/theme/themeOverride45.xml"/>
  <Override ContentType="application/vnd.openxmlformats-officedocument.themeOverride+xml" PartName="/ppt/theme/themeOverride2.xml"/>
  <Override ContentType="application/vnd.openxmlformats-officedocument.themeOverride+xml" PartName="/ppt/theme/themeOverride9.xml"/>
  <Override ContentType="application/vnd.openxmlformats-officedocument.themeOverride+xml" PartName="/ppt/theme/themeOverride10.xml"/>
  <Override ContentType="application/vnd.openxmlformats-officedocument.themeOverride+xml" PartName="/ppt/theme/themeOverride37.xml"/>
  <Override ContentType="application/vnd.openxmlformats-officedocument.themeOverride+xml" PartName="/ppt/theme/themeOverride32.xml"/>
  <Override ContentType="application/vnd.openxmlformats-officedocument.themeOverride+xml" PartName="/ppt/theme/themeOverride11.xml"/>
  <Override ContentType="application/vnd.openxmlformats-officedocument.themeOverride+xml" PartName="/ppt/theme/themeOverride1.xml"/>
  <Override ContentType="application/vnd.openxmlformats-officedocument.themeOverride+xml" PartName="/ppt/theme/themeOverride24.xml"/>
  <Override ContentType="application/vnd.openxmlformats-officedocument.themeOverride+xml" PartName="/ppt/theme/themeOverride41.xml"/>
  <Override ContentType="application/vnd.openxmlformats-officedocument.themeOverride+xml" PartName="/ppt/theme/themeOverride15.xml"/>
  <Override ContentType="application/vnd.openxmlformats-officedocument.themeOverride+xml" PartName="/ppt/theme/themeOverride28.xml"/>
  <Override ContentType="application/vnd.openxmlformats-officedocument.themeOverride+xml" PartName="/ppt/theme/themeOverride19.xml"/>
  <Override ContentType="application/vnd.openxmlformats-officedocument.themeOverride+xml" PartName="/ppt/theme/themeOverride44.xml"/>
  <Override ContentType="application/vnd.openxmlformats-officedocument.themeOverride+xml" PartName="/ppt/theme/themeOverride22.xml"/>
  <Override ContentType="application/vnd.openxmlformats-officedocument.themeOverride+xml" PartName="/ppt/theme/themeOverride31.xml"/>
  <Override ContentType="application/vnd.openxmlformats-officedocument.themeOverride+xml" PartName="/ppt/theme/themeOverride5.xml"/>
  <Override ContentType="application/vnd.openxmlformats-officedocument.themeOverride+xml" PartName="/ppt/theme/themeOverride35.xml"/>
  <Override ContentType="application/vnd.openxmlformats-officedocument.themeOverride+xml" PartName="/ppt/theme/themeOverride6.xml"/>
  <Override ContentType="application/vnd.openxmlformats-officedocument.themeOverride+xml" PartName="/ppt/theme/themeOverride36.xml"/>
  <Override ContentType="application/vnd.openxmlformats-officedocument.themeOverride+xml" PartName="/ppt/theme/themeOverride23.xml"/>
  <Override ContentType="application/vnd.openxmlformats-officedocument.themeOverride+xml" PartName="/ppt/theme/themeOverride18.xml"/>
  <Override ContentType="application/vnd.openxmlformats-officedocument.themeOverride+xml" PartName="/ppt/theme/themeOverride27.xml"/>
  <Override ContentType="application/vnd.openxmlformats-officedocument.themeOverride+xml" PartName="/ppt/theme/themeOverride40.xml"/>
  <Override ContentType="application/vnd.openxmlformats-officedocument.themeOverride+xml" PartName="/ppt/theme/themeOverride14.xml"/>
  <Override ContentType="application/vnd.openxmlformats-officedocument.themeOverride+xml" PartName="/ppt/theme/themeOverride21.xml"/>
  <Override ContentType="application/vnd.openxmlformats-officedocument.themeOverride+xml" PartName="/ppt/theme/themeOverride26.xml"/>
  <Override ContentType="application/vnd.openxmlformats-officedocument.themeOverride+xml" PartName="/ppt/theme/themeOverride39.xml"/>
  <Override ContentType="application/vnd.openxmlformats-officedocument.themeOverride+xml" PartName="/ppt/theme/themeOverride4.xml"/>
  <Override ContentType="application/vnd.openxmlformats-officedocument.themeOverride+xml" PartName="/ppt/theme/themeOverride7.xml"/>
  <Override ContentType="application/vnd.openxmlformats-officedocument.themeOverride+xml" PartName="/ppt/theme/themeOverride34.xml"/>
  <Override ContentType="application/vnd.openxmlformats-officedocument.themeOverride+xml" PartName="/ppt/theme/themeOverride17.xml"/>
  <Override ContentType="application/vnd.openxmlformats-officedocument.themeOverride+xml" PartName="/ppt/theme/themeOverride30.xml"/>
  <Override ContentType="application/vnd.openxmlformats-officedocument.themeOverride+xml" PartName="/ppt/theme/themeOverride43.xml"/>
  <Override ContentType="application/vnd.openxmlformats-officedocument.themeOverride+xml" PartName="/ppt/theme/themeOverride13.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37A1433-8D14-4876-B702-F7EA9AC9BB1E}">
  <a:tblStyle styleId="{537A1433-8D14-4876-B702-F7EA9AC9BB1E}" styleName="Table_0">
    <a:wholeTbl>
      <a:tcTxStyle>
        <a:font>
          <a:latin typeface="Arial"/>
          <a:ea typeface="Arial"/>
          <a:cs typeface="Arial"/>
        </a:font>
        <a:srgbClr val="000000"/>
      </a:tcTxStyle>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wrap="square" tIns="45700">
            <a:noAutofit/>
          </a:bodyPr>
          <a:lstStyle/>
          <a:p>
            <a:pPr lvl="0">
              <a:spcBef>
                <a:spcPts val="0"/>
              </a:spcBef>
              <a:buNone/>
            </a:pPr>
            <a:r>
              <a:t/>
            </a:r>
            <a:endParaRPr/>
          </a:p>
        </p:txBody>
      </p:sp>
      <p:sp>
        <p:nvSpPr>
          <p:cNvPr id="4" name="Shape 4"/>
          <p:cNvSpPr/>
          <p:nvPr/>
        </p:nvSpPr>
        <p:spPr>
          <a:xfrm>
            <a:off x="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 name="Shape 5"/>
          <p:cNvSpPr/>
          <p:nvPr/>
        </p:nvSpPr>
        <p:spPr>
          <a:xfrm>
            <a:off x="3886200" y="0"/>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 name="Shape 6"/>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a:noFill/>
          <a:ln>
            <a:noFill/>
          </a:ln>
        </p:spPr>
      </p:sp>
      <p:sp>
        <p:nvSpPr>
          <p:cNvPr id="7" name="Shape 7"/>
          <p:cNvSpPr txBox="1"/>
          <p:nvPr>
            <p:ph idx="1" type="body"/>
          </p:nvPr>
        </p:nvSpPr>
        <p:spPr>
          <a:xfrm>
            <a:off x="914400" y="4343400"/>
            <a:ext cx="5027612" cy="4113212"/>
          </a:xfrm>
          <a:prstGeom prst="rect">
            <a:avLst/>
          </a:prstGeom>
          <a:noFill/>
          <a:ln>
            <a:noFill/>
          </a:ln>
        </p:spPr>
        <p:txBody>
          <a:bodyPr anchorCtr="0" anchor="ctr" bIns="91425" lIns="91425" rIns="91425" wrap="square"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8" name="Shape 8"/>
          <p:cNvSpPr/>
          <p:nvPr/>
        </p:nvSpPr>
        <p:spPr>
          <a:xfrm>
            <a:off x="0" y="8683625"/>
            <a:ext cx="2971800" cy="460375"/>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9" name="Shape 9"/>
          <p:cNvSpPr txBox="1"/>
          <p:nvPr>
            <p:ph idx="12" type="sldNum"/>
          </p:nvPr>
        </p:nvSpPr>
        <p:spPr>
          <a:xfrm>
            <a:off x="3886200" y="8686800"/>
            <a:ext cx="2970212" cy="455612"/>
          </a:xfrm>
          <a:prstGeom prst="rect">
            <a:avLst/>
          </a:prstGeom>
          <a:noFill/>
          <a:ln>
            <a:noFill/>
          </a:ln>
        </p:spPr>
        <p:txBody>
          <a:bodyPr anchorCtr="0" anchor="ctr" bIns="91425" lIns="91425" rIns="91425" wrap="square" tIns="91425">
            <a:noAutofit/>
          </a:bodyPr>
          <a:lstStyle/>
          <a:p>
            <a:pPr lvl="0">
              <a:spcBef>
                <a:spcPts val="0"/>
              </a:spcBef>
            </a:pPr>
            <a:r>
              <a:t/>
            </a:r>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 name="Shape 26"/>
        <p:cNvGrpSpPr/>
        <p:nvPr/>
      </p:nvGrpSpPr>
      <p:grpSpPr>
        <a:xfrm>
          <a:off x="0" y="0"/>
          <a:ext cx="0" cy="0"/>
          <a:chOff x="0" y="0"/>
          <a:chExt cx="0" cy="0"/>
        </a:xfrm>
      </p:grpSpPr>
      <p:sp>
        <p:nvSpPr>
          <p:cNvPr id="27" name="Shape 2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8" name="Shape 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9" name="Shape 29"/>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0" name="Shape 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 name="Shape 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3" name="Shape 15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54" name="Shape 15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55" name="Shape 15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6" name="Shape 16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67" name="Shape 16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68" name="Shape 16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0" name="Shape 18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1" name="Shape 18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82" name="Shape 18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5" name="Shape 19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6" name="Shape 19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97" name="Shape 19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5" name="Shape 20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06" name="Shape 20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07" name="Shape 20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16" name="Shape 216"/>
          <p:cNvSpPr txBox="1"/>
          <p:nvPr/>
        </p:nvSpPr>
        <p:spPr>
          <a:xfrm>
            <a:off x="914400" y="4343400"/>
            <a:ext cx="5029200" cy="4217987"/>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17" name="Shape 217"/>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218" name="Shape 218"/>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29" name="Shape 229"/>
          <p:cNvSpPr txBox="1"/>
          <p:nvPr/>
        </p:nvSpPr>
        <p:spPr>
          <a:xfrm>
            <a:off x="914400" y="4343400"/>
            <a:ext cx="5029200" cy="4217987"/>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0" name="Shape 23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231" name="Shape 23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8" name="Shape 238"/>
          <p:cNvSpPr txBox="1"/>
          <p:nvPr/>
        </p:nvSpPr>
        <p:spPr>
          <a:xfrm>
            <a:off x="914400" y="4343400"/>
            <a:ext cx="5029200" cy="4217987"/>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39" name="Shape 239"/>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240" name="Shape 240"/>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49" name="Shape 249"/>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50" name="Shape 25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51" name="Shape 25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64" name="Shape 26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65" name="Shape 26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66" name="Shape 26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Shape 3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 name="Shape 38"/>
          <p:cNvSpPr txBox="1"/>
          <p:nvPr/>
        </p:nvSpPr>
        <p:spPr>
          <a:xfrm>
            <a:off x="914400" y="4343400"/>
            <a:ext cx="5029200" cy="4217987"/>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 name="Shape 39"/>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40" name="Shape 40"/>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279" name="Shape 27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80" name="Shape 280"/>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281" name="Shape 28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282" name="Shape 28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88" name="Shape 28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289" name="Shape 28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290" name="Shape 29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13" name="Shape 313"/>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14" name="Shape 31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15" name="Shape 31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28" name="Shape 328"/>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29" name="Shape 32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30" name="Shape 33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52" name="Shape 352"/>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353" name="Shape 35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54" name="Shape 35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76" name="Shape 376"/>
          <p:cNvSpPr txBox="1"/>
          <p:nvPr/>
        </p:nvSpPr>
        <p:spPr>
          <a:xfrm>
            <a:off x="914400" y="4343400"/>
            <a:ext cx="5029200" cy="4217987"/>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77" name="Shape 377"/>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378" name="Shape 378"/>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Shape 38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4" name="Shape 38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85" name="Shape 38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86" name="Shape 38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3" name="Shape 39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394" name="Shape 39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395" name="Shape 39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03" name="Shape 40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04" name="Shape 40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05" name="Shape 40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8" name="Shape 58"/>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9" name="Shape 5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0" name="Shape 6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Shape 41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12" name="Shape 41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13" name="Shape 41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14" name="Shape 41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22" name="Shape 422"/>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23" name="Shape 42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24" name="Shape 42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Shape 43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34" name="Shape 43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35" name="Shape 43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36" name="Shape 43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43" name="Shape 443"/>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44" name="Shape 44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45" name="Shape 44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55" name="Shape 455"/>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56" name="Shape 45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57" name="Shape 45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471" name="Shape 47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72" name="Shape 472"/>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73" name="Shape 473"/>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74" name="Shape 474"/>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80" name="Shape 480"/>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81" name="Shape 48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82" name="Shape 48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495" name="Shape 495"/>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496" name="Shape 496"/>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497" name="Shape 497"/>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Shape 51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12" name="Shape 512"/>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13" name="Shape 513"/>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514" name="Shape 514"/>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Shape 52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27" name="Shape 527"/>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28" name="Shape 52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29" name="Shape 52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6" name="Shape 76"/>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77" name="Shape 77"/>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78" name="Shape 78"/>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Shape 54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44" name="Shape 544"/>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45" name="Shape 54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46" name="Shape 54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63" name="Shape 563"/>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64" name="Shape 564"/>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65" name="Shape 565"/>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84" name="Shape 584"/>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585" name="Shape 58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586" name="Shape 58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Shape 59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599" name="Shape 599"/>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00" name="Shape 600"/>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601" name="Shape 601"/>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18" name="Shape 618"/>
          <p:cNvSpPr txBox="1"/>
          <p:nvPr/>
        </p:nvSpPr>
        <p:spPr>
          <a:xfrm>
            <a:off x="914400" y="4343400"/>
            <a:ext cx="5029200" cy="41148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19" name="Shape 619"/>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20" name="Shape 620"/>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Shape 637"/>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38" name="Shape 638"/>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39" name="Shape 639"/>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40" name="Shape 640"/>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641" name="Shape 641"/>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Shape 645"/>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646" name="Shape 646"/>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647" name="Shape 647"/>
          <p:cNvSpPr txBox="1"/>
          <p:nvPr/>
        </p:nvSpPr>
        <p:spPr>
          <a:xfrm>
            <a:off x="914400" y="4343400"/>
            <a:ext cx="5029200" cy="4208400"/>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648" name="Shape 648"/>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649" name="Shape 649"/>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4" name="Shape 94"/>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95" name="Shape 95"/>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96" name="Shape 96"/>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0" name="Shape 11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11" name="Shape 11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a:spcBef>
                <a:spcPts val="0"/>
              </a:spcBef>
              <a:buNone/>
            </a:pPr>
            <a:r>
              <a:t/>
            </a:r>
            <a:endParaRPr/>
          </a:p>
        </p:txBody>
      </p:sp>
      <p:sp>
        <p:nvSpPr>
          <p:cNvPr id="112" name="Shape 11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nvSpPr>
        <p:spPr>
          <a:xfrm>
            <a:off x="3886200" y="8686800"/>
            <a:ext cx="2971800" cy="457200"/>
          </a:xfrm>
          <a:prstGeom prst="rect">
            <a:avLst/>
          </a:prstGeom>
          <a:noFill/>
          <a:ln>
            <a:noFill/>
          </a:ln>
        </p:spPr>
        <p:txBody>
          <a:bodyPr anchorCtr="0" anchor="b" bIns="46800" lIns="90000" rIns="90000" wrap="square" tIns="46800">
            <a:noAutofit/>
          </a:bodyPr>
          <a:lstStyle/>
          <a:p>
            <a:pPr indent="0" lvl="0" marL="0" marR="0" rtl="0" algn="r">
              <a:spcBef>
                <a:spcPts val="0"/>
              </a:spcBef>
              <a:buSzPct val="25000"/>
              <a:buFont typeface="Arial"/>
              <a:buNone/>
            </a:pPr>
            <a:r>
              <a:rPr b="0" i="0" lang="en-US" sz="1200" u="none" cap="none" strike="noStrike"/>
              <a:t>*</a:t>
            </a:r>
          </a:p>
        </p:txBody>
      </p:sp>
      <p:sp>
        <p:nvSpPr>
          <p:cNvPr id="121" name="Shape 121"/>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22" name="Shape 122"/>
          <p:cNvSpPr txBox="1"/>
          <p:nvPr/>
        </p:nvSpPr>
        <p:spPr>
          <a:xfrm>
            <a:off x="914400" y="4343400"/>
            <a:ext cx="5029200" cy="4208462"/>
          </a:xfrm>
          <a:prstGeom prst="rect">
            <a:avLst/>
          </a:prstGeom>
          <a:noFill/>
          <a:ln>
            <a:noFill/>
          </a:ln>
        </p:spPr>
        <p:txBody>
          <a:bodyPr anchorCtr="0" anchor="ctr" bIns="45700" lIns="91425" rIns="91425" wrap="square" tIns="45700">
            <a:noAutofit/>
          </a:bodyPr>
          <a:lstStyle/>
          <a:p>
            <a:pPr lvl="0">
              <a:spcBef>
                <a:spcPts val="0"/>
              </a:spcBef>
              <a:buNone/>
            </a:pPr>
            <a:r>
              <a:t/>
            </a:r>
            <a:endParaRPr/>
          </a:p>
        </p:txBody>
      </p:sp>
      <p:sp>
        <p:nvSpPr>
          <p:cNvPr id="123" name="Shape 123"/>
          <p:cNvSpPr txBox="1"/>
          <p:nvPr>
            <p:ph idx="1" type="body"/>
          </p:nvPr>
        </p:nvSpPr>
        <p:spPr>
          <a:xfrm>
            <a:off x="914400" y="4343400"/>
            <a:ext cx="5027612" cy="4113212"/>
          </a:xfrm>
          <a:prstGeom prst="rect">
            <a:avLst/>
          </a:prstGeom>
        </p:spPr>
        <p:txBody>
          <a:bodyPr anchorCtr="0" anchor="ctr" bIns="91425" lIns="91425" rIns="91425" wrap="square" tIns="91425">
            <a:noAutofit/>
          </a:bodyPr>
          <a:lstStyle/>
          <a:p>
            <a:pPr lvl="0">
              <a:spcBef>
                <a:spcPts val="0"/>
              </a:spcBef>
              <a:buNone/>
            </a:pPr>
            <a:r>
              <a:t/>
            </a:r>
            <a:endParaRPr/>
          </a:p>
        </p:txBody>
      </p:sp>
      <p:sp>
        <p:nvSpPr>
          <p:cNvPr id="124" name="Shape 124"/>
          <p:cNvSpPr/>
          <p:nvPr>
            <p:ph idx="2" type="sldImg"/>
          </p:nvPr>
        </p:nvSpPr>
        <p:spPr>
          <a:xfrm>
            <a:off x="1143000" y="685800"/>
            <a:ext cx="4570412" cy="34274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0" name="Shape 130"/>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31" name="Shape 131"/>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32" name="Shape 132"/>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nvSpPr>
        <p:spPr>
          <a:xfrm>
            <a:off x="1143000" y="685800"/>
            <a:ext cx="4572000" cy="3429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1" name="Shape 141"/>
          <p:cNvSpPr txBox="1"/>
          <p:nvPr/>
        </p:nvSpPr>
        <p:spPr>
          <a:xfrm>
            <a:off x="914400" y="4343400"/>
            <a:ext cx="5029200" cy="4218000"/>
          </a:xfrm>
          <a:prstGeom prst="rect">
            <a:avLst/>
          </a:prstGeom>
          <a:solidFill>
            <a:srgbClr val="FFFFFF"/>
          </a:solidFill>
          <a:ln cap="rnd"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42" name="Shape 142"/>
          <p:cNvSpPr txBox="1"/>
          <p:nvPr>
            <p:ph idx="1" type="body"/>
          </p:nvPr>
        </p:nvSpPr>
        <p:spPr>
          <a:xfrm>
            <a:off x="914400" y="4343400"/>
            <a:ext cx="5027700" cy="4113300"/>
          </a:xfrm>
          <a:prstGeom prst="rect">
            <a:avLst/>
          </a:prstGeom>
        </p:spPr>
        <p:txBody>
          <a:bodyPr anchorCtr="0" anchor="ctr" bIns="91425" lIns="91425" rIns="91425" wrap="square" tIns="91425">
            <a:noAutofit/>
          </a:bodyPr>
          <a:lstStyle/>
          <a:p>
            <a:pPr lvl="0" rtl="0">
              <a:spcBef>
                <a:spcPts val="0"/>
              </a:spcBef>
              <a:buNone/>
            </a:pPr>
            <a:r>
              <a:t/>
            </a:r>
            <a:endParaRPr/>
          </a:p>
        </p:txBody>
      </p:sp>
      <p:sp>
        <p:nvSpPr>
          <p:cNvPr id="143" name="Shape 143"/>
          <p:cNvSpPr/>
          <p:nvPr>
            <p:ph idx="2" type="sldImg"/>
          </p:nvPr>
        </p:nvSpPr>
        <p:spPr>
          <a:xfrm>
            <a:off x="1143000" y="685800"/>
            <a:ext cx="4570500" cy="34275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type="title"/>
          </p:nvPr>
        </p:nvSpPr>
        <p:spPr>
          <a:xfrm>
            <a:off x="500062" y="2841625"/>
            <a:ext cx="8077200" cy="8382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18" name="Shape 18"/>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19" name="Shape 19"/>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0" name="Shape 20"/>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txBox="1"/>
          <p:nvPr>
            <p:ph type="title"/>
          </p:nvPr>
        </p:nvSpPr>
        <p:spPr>
          <a:xfrm>
            <a:off x="685800" y="381000"/>
            <a:ext cx="7772400" cy="914400"/>
          </a:xfrm>
          <a:prstGeom prst="rect">
            <a:avLst/>
          </a:prstGeom>
          <a:noFill/>
          <a:ln>
            <a:noFill/>
          </a:ln>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6pPr>
            <a:lvl7pPr indent="-228600" lvl="6" marL="34290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7pPr>
            <a:lvl8pPr indent="-228600" lvl="7" marL="48006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8pPr>
            <a:lvl9pPr indent="-228600" lvl="8" marL="6629400" rtl="0" algn="ctr">
              <a:lnSpc>
                <a:spcPct val="100000"/>
              </a:lnSpc>
              <a:spcBef>
                <a:spcPts val="0"/>
              </a:spcBef>
              <a:spcAft>
                <a:spcPts val="0"/>
              </a:spcAft>
              <a:defRPr sz="4400">
                <a:solidFill>
                  <a:srgbClr val="808000"/>
                </a:solidFill>
                <a:latin typeface="Times New Roman"/>
                <a:ea typeface="Times New Roman"/>
                <a:cs typeface="Times New Roman"/>
                <a:sym typeface="Times New Roman"/>
              </a:defRPr>
            </a:lvl9pPr>
          </a:lstStyle>
          <a:p/>
        </p:txBody>
      </p:sp>
      <p:sp>
        <p:nvSpPr>
          <p:cNvPr id="23" name="Shape 23"/>
          <p:cNvSpPr txBox="1"/>
          <p:nvPr>
            <p:ph idx="1" type="body"/>
          </p:nvPr>
        </p:nvSpPr>
        <p:spPr>
          <a:xfrm>
            <a:off x="674687" y="1446212"/>
            <a:ext cx="7758112" cy="4991100"/>
          </a:xfrm>
          <a:prstGeom prst="rect">
            <a:avLst/>
          </a:prstGeom>
          <a:noFill/>
          <a:ln>
            <a:noFill/>
          </a:ln>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indent="-228600" lvl="5" marL="2514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6pPr>
            <a:lvl7pPr indent="-228600" lvl="6" marL="34290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7pPr>
            <a:lvl8pPr indent="-228600" lvl="7" marL="48006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8pPr>
            <a:lvl9pPr indent="-228600" lvl="8" marL="6629400" rtl="0" algn="l">
              <a:lnSpc>
                <a:spcPct val="100000"/>
              </a:lnSpc>
              <a:spcBef>
                <a:spcPts val="500"/>
              </a:spcBef>
              <a:spcAft>
                <a:spcPts val="0"/>
              </a:spcAft>
              <a:defRPr sz="2000">
                <a:solidFill>
                  <a:srgbClr val="000000"/>
                </a:solidFill>
                <a:latin typeface="Times New Roman"/>
                <a:ea typeface="Times New Roman"/>
                <a:cs typeface="Times New Roman"/>
                <a:sym typeface="Times New Roman"/>
              </a:defRPr>
            </a:lvl9pPr>
          </a:lstStyle>
          <a:p/>
        </p:txBody>
      </p:sp>
      <p:sp>
        <p:nvSpPr>
          <p:cNvPr id="24" name="Shape 24"/>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25" name="Shape 2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 name="Shape 10"/>
        <p:cNvGrpSpPr/>
        <p:nvPr/>
      </p:nvGrpSpPr>
      <p:grpSpPr>
        <a:xfrm>
          <a:off x="0" y="0"/>
          <a:ext cx="0" cy="0"/>
          <a:chOff x="0" y="0"/>
          <a:chExt cx="0" cy="0"/>
        </a:xfrm>
      </p:grpSpPr>
      <p:sp>
        <p:nvSpPr>
          <p:cNvPr id="11" name="Shape 11"/>
          <p:cNvSpPr txBox="1"/>
          <p:nvPr>
            <p:ph type="title"/>
          </p:nvPr>
        </p:nvSpPr>
        <p:spPr>
          <a:xfrm>
            <a:off x="685800" y="609600"/>
            <a:ext cx="7770812" cy="1141412"/>
          </a:xfrm>
          <a:prstGeom prst="rect">
            <a:avLst/>
          </a:prstGeom>
          <a:noFill/>
          <a:ln>
            <a:noFill/>
          </a:ln>
        </p:spPr>
        <p:txBody>
          <a:bodyPr anchorCtr="0" anchor="ctr"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6pPr>
            <a:lvl7pPr indent="-228600" lvl="6" marL="34290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7pPr>
            <a:lvl8pPr indent="-228600" lvl="7" marL="48006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8pPr>
            <a:lvl9pPr indent="-228600" lvl="8" marL="6629400" marR="0" rtl="0" algn="ctr">
              <a:lnSpc>
                <a:spcPct val="100000"/>
              </a:lnSpc>
              <a:spcBef>
                <a:spcPts val="0"/>
              </a:spcBef>
              <a:spcAft>
                <a:spcPts val="0"/>
              </a:spcAft>
              <a:defRPr b="0" i="0" sz="4400" u="none" cap="none" strike="noStrike">
                <a:solidFill>
                  <a:srgbClr val="808000"/>
                </a:solidFill>
                <a:latin typeface="Times New Roman"/>
                <a:ea typeface="Times New Roman"/>
                <a:cs typeface="Times New Roman"/>
                <a:sym typeface="Times New Roman"/>
              </a:defRPr>
            </a:lvl9pPr>
          </a:lstStyle>
          <a:p/>
        </p:txBody>
      </p:sp>
      <p:sp>
        <p:nvSpPr>
          <p:cNvPr id="12" name="Shape 12"/>
          <p:cNvSpPr txBox="1"/>
          <p:nvPr>
            <p:ph idx="1" type="body"/>
          </p:nvPr>
        </p:nvSpPr>
        <p:spPr>
          <a:xfrm>
            <a:off x="685800" y="1981200"/>
            <a:ext cx="7770812" cy="4113212"/>
          </a:xfrm>
          <a:prstGeom prst="rect">
            <a:avLst/>
          </a:prstGeom>
          <a:noFill/>
          <a:ln>
            <a:noFill/>
          </a:ln>
        </p:spPr>
        <p:txBody>
          <a:bodyPr anchorCtr="0" anchor="t" bIns="91425" lIns="91425" rIns="91425" wrap="square" tIns="91425"/>
          <a:lstStyle>
            <a:lvl1pPr indent="0" lvl="0" marL="0" marR="0" rtl="0" algn="l">
              <a:spcBef>
                <a:spcPts val="0"/>
              </a:spcBef>
              <a:buChar char="●"/>
              <a:defRPr b="0" i="0" sz="1800" u="none" cap="none" strike="noStrike"/>
            </a:lvl1pPr>
            <a:lvl2pPr indent="0" lvl="1" marL="0" marR="0" rtl="0" algn="l">
              <a:spcBef>
                <a:spcPts val="0"/>
              </a:spcBef>
              <a:buChar char="○"/>
              <a:defRPr b="0" i="0" sz="1800" u="none" cap="none" strike="noStrike"/>
            </a:lvl2pPr>
            <a:lvl3pPr indent="0" lvl="2" marL="0" marR="0" rtl="0" algn="l">
              <a:spcBef>
                <a:spcPts val="0"/>
              </a:spcBef>
              <a:buChar char="■"/>
              <a:defRPr b="0" i="0" sz="1800" u="none" cap="none" strike="noStrike"/>
            </a:lvl3pPr>
            <a:lvl4pPr indent="0" lvl="3" marL="0" marR="0" rtl="0" algn="l">
              <a:spcBef>
                <a:spcPts val="0"/>
              </a:spcBef>
              <a:buChar char="●"/>
              <a:defRPr b="0" i="0" sz="1800" u="none" cap="none" strike="noStrike"/>
            </a:lvl4pPr>
            <a:lvl5pPr indent="0" lvl="4" marL="0" marR="0" rtl="0" algn="l">
              <a:spcBef>
                <a:spcPts val="0"/>
              </a:spcBef>
              <a:buChar char="○"/>
              <a:defRPr b="0" i="0" sz="1800" u="none" cap="none" strike="noStrike"/>
            </a:lvl5pPr>
            <a:lvl6pPr indent="-228600" lvl="5" marL="2514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500"/>
              </a:spcBef>
              <a:spcAft>
                <a:spcPts val="0"/>
              </a:spcAft>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13" name="Shape 13"/>
          <p:cNvSpPr txBox="1"/>
          <p:nvPr>
            <p:ph idx="10" type="dt"/>
          </p:nvPr>
        </p:nvSpPr>
        <p:spPr>
          <a:xfrm>
            <a:off x="685800" y="6248400"/>
            <a:ext cx="1903412" cy="455612"/>
          </a:xfrm>
          <a:prstGeom prst="rect">
            <a:avLst/>
          </a:prstGeom>
          <a:noFill/>
          <a:ln>
            <a:noFill/>
          </a:ln>
        </p:spPr>
        <p:txBody>
          <a:bodyPr anchorCtr="0" anchor="t" bIns="91425" lIns="91425" rIns="91425" wrap="square" tIns="91425"/>
          <a:lstStyle>
            <a:lvl1pPr indent="0" lvl="0" marL="0" marR="0" rtl="0" algn="l">
              <a:spcBef>
                <a:spcPts val="0"/>
              </a:spcBef>
              <a:defRPr b="0" i="0" sz="1800" u="none" cap="none" strike="noStrike"/>
            </a:lvl1pPr>
            <a:lvl2pPr indent="0" lvl="1" marL="0" marR="0" rtl="0" algn="l">
              <a:spcBef>
                <a:spcPts val="0"/>
              </a:spcBef>
              <a:defRPr b="0" i="0" sz="1800" u="none" cap="none" strike="noStrike"/>
            </a:lvl2pPr>
            <a:lvl3pPr indent="0" lvl="2" marL="0" marR="0" rtl="0" algn="l">
              <a:spcBef>
                <a:spcPts val="0"/>
              </a:spcBef>
              <a:defRPr b="0" i="0" sz="1800" u="none" cap="none" strike="noStrike"/>
            </a:lvl3pPr>
            <a:lvl4pPr indent="0" lvl="3" marL="0" marR="0" rtl="0" algn="l">
              <a:spcBef>
                <a:spcPts val="0"/>
              </a:spcBef>
              <a:defRPr b="0" i="0" sz="1800" u="none" cap="none" strike="noStrike"/>
            </a:lvl4pPr>
            <a:lvl5pPr indent="0" lvl="4" marL="0" marR="0" rtl="0" algn="l">
              <a:spcBef>
                <a:spcPts val="0"/>
              </a:spcBef>
              <a:defRPr b="0" i="0" sz="1800" u="none" cap="none" strike="noStrike"/>
            </a:lvl5pPr>
            <a:lvl6pPr indent="-228600" lvl="5" marL="2514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6pPr>
            <a:lvl7pPr indent="-228600" lvl="6" marL="34290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7pPr>
            <a:lvl8pPr indent="-228600" lvl="7" marL="48006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8pPr>
            <a:lvl9pPr indent="-228600" lvl="8" marL="6629400" marR="0" rtl="0" algn="l">
              <a:lnSpc>
                <a:spcPct val="100000"/>
              </a:lnSpc>
              <a:spcBef>
                <a:spcPts val="0"/>
              </a:spcBef>
              <a:spcAft>
                <a:spcPts val="0"/>
              </a:spcAft>
              <a:defRPr b="0" i="0" sz="2400" u="none" cap="none" strike="noStrike">
                <a:solidFill>
                  <a:srgbClr val="000000"/>
                </a:solidFill>
                <a:latin typeface="Times New Roman"/>
                <a:ea typeface="Times New Roman"/>
                <a:cs typeface="Times New Roman"/>
                <a:sym typeface="Times New Roman"/>
              </a:defRPr>
            </a:lvl9pPr>
          </a:lstStyle>
          <a:p/>
        </p:txBody>
      </p:sp>
      <p:sp>
        <p:nvSpPr>
          <p:cNvPr id="14" name="Shape 14"/>
          <p:cNvSpPr/>
          <p:nvPr/>
        </p:nvSpPr>
        <p:spPr>
          <a:xfrm>
            <a:off x="3124200" y="6248400"/>
            <a:ext cx="2895600" cy="460375"/>
          </a:xfrm>
          <a:prstGeom prst="rect">
            <a:avLst/>
          </a:prstGeom>
          <a:noFill/>
          <a:ln>
            <a:noFill/>
          </a:ln>
        </p:spPr>
        <p:txBody>
          <a:bodyPr anchorCtr="0" anchor="ctr" bIns="45700" lIns="91425"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5" name="Shape 15"/>
          <p:cNvSpPr txBox="1"/>
          <p:nvPr>
            <p:ph idx="12" type="sldNum"/>
          </p:nvPr>
        </p:nvSpPr>
        <p:spPr>
          <a:xfrm>
            <a:off x="6553200" y="6248400"/>
            <a:ext cx="1903412" cy="455612"/>
          </a:xfrm>
          <a:prstGeom prst="rect">
            <a:avLst/>
          </a:prstGeom>
          <a:noFill/>
          <a:ln>
            <a:noFill/>
          </a:ln>
        </p:spPr>
        <p:txBody>
          <a:bodyPr anchorCtr="0" anchor="t" bIns="91425" lIns="91425" rIns="91425" wrap="square" tIns="91425">
            <a:noAutofit/>
          </a:bodyPr>
          <a:lstStyle/>
          <a:p>
            <a:pPr indent="0" lvl="0" marL="0" marR="0" rtl="0" algn="l">
              <a:spcBef>
                <a:spcPts val="0"/>
              </a:spcBef>
            </a:pPr>
            <a:r>
              <a:t/>
            </a:r>
            <a:endParaRPr b="0" i="0" sz="1800" u="none" cap="none" strike="noStrike"/>
          </a:p>
          <a:p>
            <a:pPr indent="0" lvl="1" marL="0" marR="0" rtl="0" algn="l">
              <a:spcBef>
                <a:spcPts val="0"/>
              </a:spcBef>
            </a:pPr>
            <a:r>
              <a:t/>
            </a:r>
            <a:endParaRPr b="0" i="0" sz="1800" u="none" cap="none" strike="noStrike"/>
          </a:p>
          <a:p>
            <a:pPr indent="0" lvl="2" marL="0" marR="0" rtl="0" algn="l">
              <a:spcBef>
                <a:spcPts val="0"/>
              </a:spcBef>
            </a:pPr>
            <a:r>
              <a:t/>
            </a:r>
            <a:endParaRPr b="0" i="0" sz="1800" u="none" cap="none" strike="noStrike"/>
          </a:p>
          <a:p>
            <a:pPr indent="0" lvl="3" marL="0" marR="0" rtl="0" algn="l">
              <a:spcBef>
                <a:spcPts val="0"/>
              </a:spcBef>
            </a:pPr>
            <a:r>
              <a:t/>
            </a:r>
            <a:endParaRPr b="0" i="0" sz="1800" u="none" cap="none" strike="noStrike"/>
          </a:p>
          <a:p>
            <a:pPr indent="0" lvl="4" marL="0" marR="0" rtl="0" algn="l">
              <a:spcBef>
                <a:spcPts val="0"/>
              </a:spcBef>
            </a:pPr>
            <a:r>
              <a:t/>
            </a:r>
            <a:endParaRPr b="0" i="0" sz="1800" u="none" cap="none" strike="noStrike"/>
          </a:p>
          <a:p>
            <a:pPr indent="-228600" lvl="5" marL="2514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6" marL="34290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7" marL="48006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a:p>
            <a:pPr indent="-228600" lvl="8" marL="6629400" marR="0" rtl="0" algn="l">
              <a:lnSpc>
                <a:spcPct val="100000"/>
              </a:lnSpc>
              <a:spcBef>
                <a:spcPts val="0"/>
              </a:spcBef>
              <a:spcAft>
                <a:spcPts val="0"/>
              </a:spcAft>
            </a:pPr>
            <a:r>
              <a:t/>
            </a:r>
            <a:endParaRPr b="0" i="0" sz="2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themeOverride" Target="../theme/themeOverride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themeOverride" Target="../theme/themeOverride3.xml"/><Relationship Id="rId4" Type="http://schemas.openxmlformats.org/officeDocument/2006/relationships/image" Target="../media/image23.jpg"/><Relationship Id="rId5"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themeOverride" Target="../theme/themeOverride24.xml"/><Relationship Id="rId4" Type="http://schemas.openxmlformats.org/officeDocument/2006/relationships/image" Target="../media/image23.jpg"/><Relationship Id="rId5"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themeOverride" Target="../theme/themeOverride37.xml"/><Relationship Id="rId4" Type="http://schemas.openxmlformats.org/officeDocument/2006/relationships/image" Target="../media/image23.jpg"/><Relationship Id="rId5"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themeOverride" Target="../theme/themeOverride9.xml"/><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themeOverride" Target="../theme/themeOverride29.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themeOverride" Target="../theme/themeOverride2.xml"/><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themeOverride" Target="../theme/themeOverride33.xml"/><Relationship Id="rId4"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themeOverride" Target="../theme/themeOverride17.xml"/><Relationship Id="rId4" Type="http://schemas.openxmlformats.org/officeDocument/2006/relationships/image" Target="../media/image2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themeOverride" Target="../theme/themeOverride10.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themeOverride" Target="../theme/themeOverride30.xml"/><Relationship Id="rId4" Type="http://schemas.openxmlformats.org/officeDocument/2006/relationships/image" Target="../media/image3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themeOverride" Target="../theme/themeOverride25.xml"/><Relationship Id="rId4" Type="http://schemas.openxmlformats.org/officeDocument/2006/relationships/image" Target="../media/image15.png"/><Relationship Id="rId9"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2.jpg"/><Relationship Id="rId8"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themeOverride" Target="../theme/themeOverride4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themeOverride" Target="../theme/themeOverride40.xml"/><Relationship Id="rId4" Type="http://schemas.openxmlformats.org/officeDocument/2006/relationships/image" Target="../media/image4.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themeOverride" Target="../theme/themeOverride4.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themeOverride" Target="../theme/themeOverride43.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themeOverride" Target="../theme/themeOverride20.xml"/><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33.jpg"/><Relationship Id="rId7"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themeOverride" Target="../theme/themeOverr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themeOverride" Target="../theme/themeOverride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themeOverride" Target="../theme/themeOverride11.xml"/><Relationship Id="rId4"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themeOverride" Target="../theme/themeOverride41.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themeOverride" Target="../theme/themeOverride18.xml"/><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21.png"/><Relationship Id="rId7" Type="http://schemas.openxmlformats.org/officeDocument/2006/relationships/image" Target="../media/image7.jpg"/><Relationship Id="rId8"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themeOverride" Target="../theme/themeOverride28.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themeOverride" Target="../theme/themeOverride27.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themeOverride" Target="../theme/themeOverride7.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themeOverride" Target="../theme/themeOverride45.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themeOverride" Target="../theme/themeOverride34.xml"/><Relationship Id="rId4" Type="http://schemas.openxmlformats.org/officeDocument/2006/relationships/image" Target="../media/image29.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themeOverride" Target="../theme/themeOverride3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themeOverride" Target="../theme/themeOverride13.xml"/><Relationship Id="rId4" Type="http://schemas.openxmlformats.org/officeDocument/2006/relationships/image" Target="../media/image15.png"/><Relationship Id="rId5"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themeOverride" Target="../theme/themeOverride19.xml"/><Relationship Id="rId4" Type="http://schemas.openxmlformats.org/officeDocument/2006/relationships/image" Target="../media/image15.png"/><Relationship Id="rId5"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themeOverride" Target="../theme/themeOverride5.xml"/><Relationship Id="rId4" Type="http://schemas.openxmlformats.org/officeDocument/2006/relationships/image" Target="../media/image15.png"/><Relationship Id="rId5"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themeOverride" Target="../theme/themeOverride12.xml"/><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themeOverride" Target="../theme/themeOverride31.xml"/><Relationship Id="rId4" Type="http://schemas.openxmlformats.org/officeDocument/2006/relationships/image" Target="../media/image8.jpg"/><Relationship Id="rId9"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themeOverride" Target="../theme/themeOverride22.xml"/><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36.png"/><Relationship Id="rId7"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themeOverride" Target="../theme/themeOverride38.xml"/><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35.jpg"/><Relationship Id="rId7" Type="http://schemas.openxmlformats.org/officeDocument/2006/relationships/image" Target="../media/image36.png"/><Relationship Id="rId8"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themeOverride" Target="../theme/themeOverride23.xml"/><Relationship Id="rId4" Type="http://schemas.openxmlformats.org/officeDocument/2006/relationships/image" Target="../media/image15.png"/><Relationship Id="rId5"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themeOverride" Target="../theme/themeOverride32.xml"/><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themeOverride" Target="../theme/themeOverride21.xml"/><Relationship Id="rId4" Type="http://schemas.openxmlformats.org/officeDocument/2006/relationships/image" Target="../media/image15.png"/><Relationship Id="rId5" Type="http://schemas.openxmlformats.org/officeDocument/2006/relationships/image" Target="../media/image38.png"/><Relationship Id="rId6"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themeOverride" Target="../theme/themeOverr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themeOverride" Target="../theme/themeOverr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themeOverride" Target="../theme/themeOverride39.xml"/><Relationship Id="rId4" Type="http://schemas.openxmlformats.org/officeDocument/2006/relationships/image" Target="../media/image12.jpg"/><Relationship Id="rId5" Type="http://schemas.openxmlformats.org/officeDocument/2006/relationships/image" Target="../media/image14.jpg"/><Relationship Id="rId6" Type="http://schemas.openxmlformats.org/officeDocument/2006/relationships/image" Target="../media/image34.png"/><Relationship Id="rId7"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themeOverride" Target="../theme/themeOverride14.xml"/><Relationship Id="rId4" Type="http://schemas.openxmlformats.org/officeDocument/2006/relationships/image" Target="../media/image18.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themeOverride" Target="../theme/themeOverride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themeOverride" Target="../theme/themeOverride16.xml"/><Relationship Id="rId4" Type="http://schemas.openxmlformats.org/officeDocument/2006/relationships/image" Target="../media/image23.jpg"/><Relationship Id="rId5"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themeOverride" Target="../theme/themeOverride6.xml"/><Relationship Id="rId4" Type="http://schemas.openxmlformats.org/officeDocument/2006/relationships/image" Target="../media/image23.jpg"/><Relationship Id="rId5"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500062" y="28416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Mobile Apps and Mobile Devices:</a:t>
            </a: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A First Look at Software and Hardware</a:t>
            </a:r>
          </a:p>
        </p:txBody>
      </p:sp>
      <p:sp>
        <p:nvSpPr>
          <p:cNvPr id="34" name="Shape 34"/>
          <p:cNvSpPr txBox="1"/>
          <p:nvPr/>
        </p:nvSpPr>
        <p:spPr>
          <a:xfrm>
            <a:off x="1751950" y="4479150"/>
            <a:ext cx="6825300" cy="1183200"/>
          </a:xfrm>
          <a:prstGeom prst="rect">
            <a:avLst/>
          </a:prstGeom>
          <a:noFill/>
          <a:ln>
            <a:noFill/>
          </a:ln>
        </p:spPr>
        <p:txBody>
          <a:bodyPr anchorCtr="0" anchor="ctr" bIns="91425" lIns="91425" rIns="91425" wrap="square" tIns="91425">
            <a:noAutofit/>
          </a:bodyPr>
          <a:lstStyle/>
          <a:p>
            <a:pPr lvl="0" rtl="0">
              <a:spcBef>
                <a:spcPts val="0"/>
              </a:spcBef>
              <a:buNone/>
            </a:pPr>
            <a:r>
              <a:rPr b="1" lang="en-US" sz="1100">
                <a:solidFill>
                  <a:srgbClr val="333333"/>
                </a:solidFill>
              </a:rPr>
              <a:t>Acknowledgment and Disclaimer: </a:t>
            </a:r>
            <a:r>
              <a:rPr lang="en-US" sz="1100">
                <a:solidFill>
                  <a:srgbClr val="333333"/>
                </a:solidFill>
              </a:rPr>
              <a:t>This presentation is supported in part by the National Science Foundation under Grants 1240841, 1225680, 1225719, 1225745, 1225976, and 1226216.  Any opinions, findings, and conclusions or recommendations expressed in these materials are those of the authors and do not necessarily reflect the views of the National Science Foundation.</a:t>
            </a:r>
          </a:p>
        </p:txBody>
      </p:sp>
      <p:pic>
        <p:nvPicPr>
          <p:cNvPr id="35" name="Shape 35"/>
          <p:cNvPicPr preferRelativeResize="0"/>
          <p:nvPr/>
        </p:nvPicPr>
        <p:blipFill>
          <a:blip r:embed="rId4">
            <a:alphaModFix/>
          </a:blip>
          <a:stretch>
            <a:fillRect/>
          </a:stretch>
        </p:blipFill>
        <p:spPr>
          <a:xfrm>
            <a:off x="1142350" y="4770700"/>
            <a:ext cx="609600" cy="6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6" name="Shape 156"/>
        <p:cNvGrpSpPr/>
        <p:nvPr/>
      </p:nvGrpSpPr>
      <p:grpSpPr>
        <a:xfrm>
          <a:off x="0" y="0"/>
          <a:ext cx="0" cy="0"/>
          <a:chOff x="0" y="0"/>
          <a:chExt cx="0" cy="0"/>
        </a:xfrm>
      </p:grpSpPr>
      <p:sp>
        <p:nvSpPr>
          <p:cNvPr id="157" name="Shape 15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Main </a:t>
            </a:r>
            <a:r>
              <a:rPr lang="en-US" sz="4000">
                <a:solidFill>
                  <a:srgbClr val="808000"/>
                </a:solidFill>
                <a:latin typeface="Comic Sans MS"/>
                <a:ea typeface="Comic Sans MS"/>
                <a:cs typeface="Comic Sans MS"/>
                <a:sym typeface="Comic Sans MS"/>
              </a:rPr>
              <a:t>Hardware</a:t>
            </a:r>
            <a:r>
              <a:rPr b="0" i="0" lang="en-US" sz="4000" u="none" cap="none" strike="noStrike">
                <a:solidFill>
                  <a:srgbClr val="808000"/>
                </a:solidFill>
                <a:latin typeface="Comic Sans MS"/>
                <a:ea typeface="Comic Sans MS"/>
                <a:cs typeface="Comic Sans MS"/>
                <a:sym typeface="Comic Sans MS"/>
              </a:rPr>
              <a:t> Components</a:t>
            </a:r>
          </a:p>
        </p:txBody>
      </p:sp>
      <p:grpSp>
        <p:nvGrpSpPr>
          <p:cNvPr id="158" name="Shape 158"/>
          <p:cNvGrpSpPr/>
          <p:nvPr/>
        </p:nvGrpSpPr>
        <p:grpSpPr>
          <a:xfrm>
            <a:off x="1644949" y="2374435"/>
            <a:ext cx="4959929" cy="3171910"/>
            <a:chOff x="525462" y="3917950"/>
            <a:chExt cx="3582987" cy="2001837"/>
          </a:xfrm>
        </p:grpSpPr>
        <p:pic>
          <p:nvPicPr>
            <p:cNvPr id="159" name="Shape 159"/>
            <p:cNvPicPr preferRelativeResize="0"/>
            <p:nvPr/>
          </p:nvPicPr>
          <p:blipFill>
            <a:blip r:embed="rId4">
              <a:alphaModFix/>
            </a:blip>
            <a:stretch>
              <a:fillRect/>
            </a:stretch>
          </p:blipFill>
          <p:spPr>
            <a:xfrm>
              <a:off x="1878012" y="3917950"/>
              <a:ext cx="2230437" cy="2001837"/>
            </a:xfrm>
            <a:prstGeom prst="rect">
              <a:avLst/>
            </a:prstGeom>
            <a:noFill/>
            <a:ln>
              <a:noFill/>
            </a:ln>
          </p:spPr>
        </p:pic>
        <p:pic>
          <p:nvPicPr>
            <p:cNvPr id="160" name="Shape 160"/>
            <p:cNvPicPr preferRelativeResize="0"/>
            <p:nvPr/>
          </p:nvPicPr>
          <p:blipFill>
            <a:blip r:embed="rId5">
              <a:alphaModFix/>
            </a:blip>
            <a:stretch>
              <a:fillRect/>
            </a:stretch>
          </p:blipFill>
          <p:spPr>
            <a:xfrm>
              <a:off x="525462" y="4498975"/>
              <a:ext cx="915987" cy="919162"/>
            </a:xfrm>
            <a:prstGeom prst="rect">
              <a:avLst/>
            </a:prstGeom>
            <a:noFill/>
            <a:ln>
              <a:noFill/>
            </a:ln>
          </p:spPr>
        </p:pic>
        <p:cxnSp>
          <p:nvCxnSpPr>
            <p:cNvPr id="161" name="Shape 161"/>
            <p:cNvCxnSpPr/>
            <p:nvPr/>
          </p:nvCxnSpPr>
          <p:spPr>
            <a:xfrm>
              <a:off x="1409700" y="4949825"/>
              <a:ext cx="568200" cy="15900"/>
            </a:xfrm>
            <a:prstGeom prst="straightConnector1">
              <a:avLst/>
            </a:prstGeom>
            <a:noFill/>
            <a:ln cap="rnd" cmpd="sng" w="9525">
              <a:solidFill>
                <a:srgbClr val="000000"/>
              </a:solidFill>
              <a:prstDash val="solid"/>
              <a:round/>
              <a:headEnd len="med" w="med" type="triangle"/>
              <a:tailEnd len="med" w="med" type="triangle"/>
            </a:ln>
          </p:spPr>
        </p:cxnSp>
      </p:grpSp>
      <p:sp>
        <p:nvSpPr>
          <p:cNvPr id="162" name="Shape 162"/>
          <p:cNvSpPr/>
          <p:nvPr/>
        </p:nvSpPr>
        <p:spPr>
          <a:xfrm>
            <a:off x="185025" y="1367525"/>
            <a:ext cx="2837400" cy="1225800"/>
          </a:xfrm>
          <a:prstGeom prst="wedgeRectCallout">
            <a:avLst>
              <a:gd fmla="val 92669" name="adj1"/>
              <a:gd fmla="val 53889"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Random Access Memory (RAM)</a:t>
            </a:r>
            <a:r>
              <a:rPr lang="en-US"/>
              <a:t> stores the computer’s programs and data </a:t>
            </a:r>
            <a:r>
              <a:rPr b="1" lang="en-US"/>
              <a:t>temporarily</a:t>
            </a:r>
            <a:r>
              <a:rPr lang="en-US"/>
              <a:t> while the power is on.</a:t>
            </a:r>
          </a:p>
        </p:txBody>
      </p:sp>
      <p:sp>
        <p:nvSpPr>
          <p:cNvPr id="163" name="Shape 163"/>
          <p:cNvSpPr/>
          <p:nvPr/>
        </p:nvSpPr>
        <p:spPr>
          <a:xfrm>
            <a:off x="6548150" y="1399800"/>
            <a:ext cx="2267700" cy="1287900"/>
          </a:xfrm>
          <a:prstGeom prst="wedgeRectCallout">
            <a:avLst>
              <a:gd fmla="val -62072" name="adj1"/>
              <a:gd fmla="val 11967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Central Processing Unit (CPU) </a:t>
            </a:r>
            <a:r>
              <a:rPr lang="en-US"/>
              <a:t>processes the program’s instructions and performs arithmetic and logic operations.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9" name="Shape 169"/>
        <p:cNvGrpSpPr/>
        <p:nvPr/>
      </p:nvGrpSpPr>
      <p:grpSpPr>
        <a:xfrm>
          <a:off x="0" y="0"/>
          <a:ext cx="0" cy="0"/>
          <a:chOff x="0" y="0"/>
          <a:chExt cx="0" cy="0"/>
        </a:xfrm>
      </p:grpSpPr>
      <p:sp>
        <p:nvSpPr>
          <p:cNvPr id="170" name="Shape 17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Main </a:t>
            </a:r>
            <a:r>
              <a:rPr lang="en-US" sz="4000">
                <a:solidFill>
                  <a:srgbClr val="808000"/>
                </a:solidFill>
                <a:latin typeface="Comic Sans MS"/>
                <a:ea typeface="Comic Sans MS"/>
                <a:cs typeface="Comic Sans MS"/>
                <a:sym typeface="Comic Sans MS"/>
              </a:rPr>
              <a:t>Hardware</a:t>
            </a:r>
            <a:r>
              <a:rPr b="0" i="0" lang="en-US" sz="4000" u="none" cap="none" strike="noStrike">
                <a:solidFill>
                  <a:srgbClr val="808000"/>
                </a:solidFill>
                <a:latin typeface="Comic Sans MS"/>
                <a:ea typeface="Comic Sans MS"/>
                <a:cs typeface="Comic Sans MS"/>
                <a:sym typeface="Comic Sans MS"/>
              </a:rPr>
              <a:t> Components</a:t>
            </a:r>
          </a:p>
        </p:txBody>
      </p:sp>
      <p:grpSp>
        <p:nvGrpSpPr>
          <p:cNvPr id="171" name="Shape 171"/>
          <p:cNvGrpSpPr/>
          <p:nvPr/>
        </p:nvGrpSpPr>
        <p:grpSpPr>
          <a:xfrm>
            <a:off x="1644949" y="2374435"/>
            <a:ext cx="4959929" cy="3171910"/>
            <a:chOff x="525462" y="3917950"/>
            <a:chExt cx="3582987" cy="2001837"/>
          </a:xfrm>
        </p:grpSpPr>
        <p:pic>
          <p:nvPicPr>
            <p:cNvPr id="172" name="Shape 172"/>
            <p:cNvPicPr preferRelativeResize="0"/>
            <p:nvPr/>
          </p:nvPicPr>
          <p:blipFill>
            <a:blip r:embed="rId4">
              <a:alphaModFix/>
            </a:blip>
            <a:stretch>
              <a:fillRect/>
            </a:stretch>
          </p:blipFill>
          <p:spPr>
            <a:xfrm>
              <a:off x="1878012" y="3917950"/>
              <a:ext cx="2230437" cy="2001837"/>
            </a:xfrm>
            <a:prstGeom prst="rect">
              <a:avLst/>
            </a:prstGeom>
            <a:noFill/>
            <a:ln>
              <a:noFill/>
            </a:ln>
          </p:spPr>
        </p:pic>
        <p:pic>
          <p:nvPicPr>
            <p:cNvPr id="173" name="Shape 173"/>
            <p:cNvPicPr preferRelativeResize="0"/>
            <p:nvPr/>
          </p:nvPicPr>
          <p:blipFill>
            <a:blip r:embed="rId5">
              <a:alphaModFix/>
            </a:blip>
            <a:stretch>
              <a:fillRect/>
            </a:stretch>
          </p:blipFill>
          <p:spPr>
            <a:xfrm>
              <a:off x="525462" y="4498975"/>
              <a:ext cx="915987" cy="919162"/>
            </a:xfrm>
            <a:prstGeom prst="rect">
              <a:avLst/>
            </a:prstGeom>
            <a:noFill/>
            <a:ln>
              <a:noFill/>
            </a:ln>
          </p:spPr>
        </p:pic>
        <p:cxnSp>
          <p:nvCxnSpPr>
            <p:cNvPr id="174" name="Shape 174"/>
            <p:cNvCxnSpPr/>
            <p:nvPr/>
          </p:nvCxnSpPr>
          <p:spPr>
            <a:xfrm>
              <a:off x="1409700" y="4949825"/>
              <a:ext cx="568200" cy="15900"/>
            </a:xfrm>
            <a:prstGeom prst="straightConnector1">
              <a:avLst/>
            </a:prstGeom>
            <a:noFill/>
            <a:ln cap="rnd" cmpd="sng" w="9525">
              <a:solidFill>
                <a:srgbClr val="000000"/>
              </a:solidFill>
              <a:prstDash val="solid"/>
              <a:round/>
              <a:headEnd len="med" w="med" type="triangle"/>
              <a:tailEnd len="med" w="med" type="triangle"/>
            </a:ln>
          </p:spPr>
        </p:cxnSp>
      </p:grpSp>
      <p:sp>
        <p:nvSpPr>
          <p:cNvPr id="175" name="Shape 175"/>
          <p:cNvSpPr/>
          <p:nvPr/>
        </p:nvSpPr>
        <p:spPr>
          <a:xfrm>
            <a:off x="185025" y="1367525"/>
            <a:ext cx="2837400" cy="1225800"/>
          </a:xfrm>
          <a:prstGeom prst="wedgeRectCallout">
            <a:avLst>
              <a:gd fmla="val 92669" name="adj1"/>
              <a:gd fmla="val 53889"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Random Access Memory (RAM)</a:t>
            </a:r>
            <a:r>
              <a:rPr lang="en-US"/>
              <a:t> stores the computer’s programs and data </a:t>
            </a:r>
            <a:r>
              <a:rPr b="1" lang="en-US"/>
              <a:t>temporarily</a:t>
            </a:r>
            <a:r>
              <a:rPr lang="en-US"/>
              <a:t> while the power is on.</a:t>
            </a:r>
          </a:p>
        </p:txBody>
      </p:sp>
      <p:sp>
        <p:nvSpPr>
          <p:cNvPr id="176" name="Shape 176"/>
          <p:cNvSpPr/>
          <p:nvPr/>
        </p:nvSpPr>
        <p:spPr>
          <a:xfrm>
            <a:off x="6548150" y="1399800"/>
            <a:ext cx="2267700" cy="1287900"/>
          </a:xfrm>
          <a:prstGeom prst="wedgeRectCallout">
            <a:avLst>
              <a:gd fmla="val -62072" name="adj1"/>
              <a:gd fmla="val 11967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Central Processing Unit (CPU) </a:t>
            </a:r>
            <a:r>
              <a:rPr lang="en-US"/>
              <a:t>processes the program’s instructions and performs arithmetic and logic operations.</a:t>
            </a:r>
          </a:p>
        </p:txBody>
      </p:sp>
      <p:sp>
        <p:nvSpPr>
          <p:cNvPr id="177" name="Shape 177"/>
          <p:cNvSpPr/>
          <p:nvPr/>
        </p:nvSpPr>
        <p:spPr>
          <a:xfrm>
            <a:off x="386725" y="4904825"/>
            <a:ext cx="3020100" cy="1225800"/>
          </a:xfrm>
          <a:prstGeom prst="wedgeRectCallout">
            <a:avLst>
              <a:gd fmla="val 10682" name="adj1"/>
              <a:gd fmla="val -70032"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i="1" lang="en-US">
                <a:solidFill>
                  <a:srgbClr val="808000"/>
                </a:solidFill>
              </a:rPr>
              <a:t>Storage devices </a:t>
            </a:r>
            <a:r>
              <a:rPr lang="en-US"/>
              <a:t> (disk drives, flash drives, CDs) store data </a:t>
            </a:r>
            <a:r>
              <a:rPr b="1" lang="en-US"/>
              <a:t>permanently</a:t>
            </a:r>
            <a:r>
              <a:rPr lang="en-US"/>
              <a:t> even when the power is off.</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Main </a:t>
            </a:r>
            <a:r>
              <a:rPr lang="en-US" sz="4000">
                <a:solidFill>
                  <a:srgbClr val="808000"/>
                </a:solidFill>
                <a:latin typeface="Comic Sans MS"/>
                <a:ea typeface="Comic Sans MS"/>
                <a:cs typeface="Comic Sans MS"/>
                <a:sym typeface="Comic Sans MS"/>
              </a:rPr>
              <a:t>Hardware</a:t>
            </a:r>
            <a:r>
              <a:rPr b="0" i="0" lang="en-US" sz="4000" u="none" cap="none" strike="noStrike">
                <a:solidFill>
                  <a:srgbClr val="808000"/>
                </a:solidFill>
                <a:latin typeface="Comic Sans MS"/>
                <a:ea typeface="Comic Sans MS"/>
                <a:cs typeface="Comic Sans MS"/>
                <a:sym typeface="Comic Sans MS"/>
              </a:rPr>
              <a:t> Components</a:t>
            </a:r>
          </a:p>
        </p:txBody>
      </p:sp>
      <p:grpSp>
        <p:nvGrpSpPr>
          <p:cNvPr id="185" name="Shape 185"/>
          <p:cNvGrpSpPr/>
          <p:nvPr/>
        </p:nvGrpSpPr>
        <p:grpSpPr>
          <a:xfrm>
            <a:off x="1644949" y="2374435"/>
            <a:ext cx="4959929" cy="3171910"/>
            <a:chOff x="525462" y="3917950"/>
            <a:chExt cx="3582987" cy="2001837"/>
          </a:xfrm>
        </p:grpSpPr>
        <p:pic>
          <p:nvPicPr>
            <p:cNvPr id="186" name="Shape 186"/>
            <p:cNvPicPr preferRelativeResize="0"/>
            <p:nvPr/>
          </p:nvPicPr>
          <p:blipFill>
            <a:blip r:embed="rId4">
              <a:alphaModFix/>
            </a:blip>
            <a:stretch>
              <a:fillRect/>
            </a:stretch>
          </p:blipFill>
          <p:spPr>
            <a:xfrm>
              <a:off x="1878012" y="3917950"/>
              <a:ext cx="2230437" cy="2001837"/>
            </a:xfrm>
            <a:prstGeom prst="rect">
              <a:avLst/>
            </a:prstGeom>
            <a:noFill/>
            <a:ln>
              <a:noFill/>
            </a:ln>
          </p:spPr>
        </p:pic>
        <p:pic>
          <p:nvPicPr>
            <p:cNvPr id="187" name="Shape 187"/>
            <p:cNvPicPr preferRelativeResize="0"/>
            <p:nvPr/>
          </p:nvPicPr>
          <p:blipFill>
            <a:blip r:embed="rId5">
              <a:alphaModFix/>
            </a:blip>
            <a:stretch>
              <a:fillRect/>
            </a:stretch>
          </p:blipFill>
          <p:spPr>
            <a:xfrm>
              <a:off x="525462" y="4498975"/>
              <a:ext cx="915987" cy="919162"/>
            </a:xfrm>
            <a:prstGeom prst="rect">
              <a:avLst/>
            </a:prstGeom>
            <a:noFill/>
            <a:ln>
              <a:noFill/>
            </a:ln>
          </p:spPr>
        </p:pic>
        <p:cxnSp>
          <p:nvCxnSpPr>
            <p:cNvPr id="188" name="Shape 188"/>
            <p:cNvCxnSpPr/>
            <p:nvPr/>
          </p:nvCxnSpPr>
          <p:spPr>
            <a:xfrm>
              <a:off x="1409700" y="4949825"/>
              <a:ext cx="568200" cy="15900"/>
            </a:xfrm>
            <a:prstGeom prst="straightConnector1">
              <a:avLst/>
            </a:prstGeom>
            <a:noFill/>
            <a:ln cap="rnd" cmpd="sng" w="9525">
              <a:solidFill>
                <a:srgbClr val="000000"/>
              </a:solidFill>
              <a:prstDash val="solid"/>
              <a:round/>
              <a:headEnd len="med" w="med" type="triangle"/>
              <a:tailEnd len="med" w="med" type="triangle"/>
            </a:ln>
          </p:spPr>
        </p:cxnSp>
      </p:grpSp>
      <p:sp>
        <p:nvSpPr>
          <p:cNvPr id="189" name="Shape 189"/>
          <p:cNvSpPr/>
          <p:nvPr/>
        </p:nvSpPr>
        <p:spPr>
          <a:xfrm>
            <a:off x="185025" y="1367525"/>
            <a:ext cx="2837400" cy="1225800"/>
          </a:xfrm>
          <a:prstGeom prst="wedgeRectCallout">
            <a:avLst>
              <a:gd fmla="val 92669" name="adj1"/>
              <a:gd fmla="val 53889"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Random Access Memory (RAM)</a:t>
            </a:r>
            <a:r>
              <a:rPr lang="en-US"/>
              <a:t> stores the computer’s programs and data </a:t>
            </a:r>
            <a:r>
              <a:rPr b="1" lang="en-US"/>
              <a:t>temporarily</a:t>
            </a:r>
            <a:r>
              <a:rPr lang="en-US"/>
              <a:t> while the power is on.</a:t>
            </a:r>
          </a:p>
        </p:txBody>
      </p:sp>
      <p:sp>
        <p:nvSpPr>
          <p:cNvPr id="190" name="Shape 190"/>
          <p:cNvSpPr/>
          <p:nvPr/>
        </p:nvSpPr>
        <p:spPr>
          <a:xfrm>
            <a:off x="6548150" y="1399800"/>
            <a:ext cx="2267700" cy="1287900"/>
          </a:xfrm>
          <a:prstGeom prst="wedgeRectCallout">
            <a:avLst>
              <a:gd fmla="val -62072" name="adj1"/>
              <a:gd fmla="val 11967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Central Processing Unit (CPU) </a:t>
            </a:r>
            <a:r>
              <a:rPr lang="en-US"/>
              <a:t>processes the program’s instructions and performs arithmetic and logic operations.</a:t>
            </a:r>
          </a:p>
        </p:txBody>
      </p:sp>
      <p:sp>
        <p:nvSpPr>
          <p:cNvPr id="191" name="Shape 191"/>
          <p:cNvSpPr/>
          <p:nvPr/>
        </p:nvSpPr>
        <p:spPr>
          <a:xfrm>
            <a:off x="6787550" y="4230425"/>
            <a:ext cx="2181600" cy="2065500"/>
          </a:xfrm>
          <a:prstGeom prst="wedgeRectCallout">
            <a:avLst>
              <a:gd fmla="val -86860" name="adj1"/>
              <a:gd fmla="val 7006"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I/O.  </a:t>
            </a:r>
            <a:r>
              <a:rPr i="1" lang="en-US">
                <a:solidFill>
                  <a:srgbClr val="808000"/>
                </a:solidFill>
              </a:rPr>
              <a:t>Input</a:t>
            </a:r>
            <a:r>
              <a:rPr lang="en-US">
                <a:solidFill>
                  <a:srgbClr val="808000"/>
                </a:solidFill>
              </a:rPr>
              <a:t> </a:t>
            </a:r>
            <a:r>
              <a:rPr lang="en-US"/>
              <a:t>devices (touchscreen, mic) transfer information into the computer’s memory. </a:t>
            </a:r>
          </a:p>
          <a:p>
            <a:pPr lvl="0" rtl="0">
              <a:spcBef>
                <a:spcPts val="0"/>
              </a:spcBef>
              <a:buNone/>
            </a:pPr>
            <a:r>
              <a:t/>
            </a:r>
            <a:endParaRPr/>
          </a:p>
          <a:p>
            <a:pPr lvl="0" rtl="0">
              <a:spcBef>
                <a:spcPts val="0"/>
              </a:spcBef>
              <a:buNone/>
            </a:pPr>
            <a:r>
              <a:rPr i="1" lang="en-US">
                <a:solidFill>
                  <a:srgbClr val="808000"/>
                </a:solidFill>
              </a:rPr>
              <a:t>Output</a:t>
            </a:r>
            <a:r>
              <a:rPr lang="en-US"/>
              <a:t> devices (touchscreen, speaker) transfer information out of the memory.</a:t>
            </a:r>
          </a:p>
        </p:txBody>
      </p:sp>
      <p:sp>
        <p:nvSpPr>
          <p:cNvPr id="192" name="Shape 192"/>
          <p:cNvSpPr/>
          <p:nvPr/>
        </p:nvSpPr>
        <p:spPr>
          <a:xfrm>
            <a:off x="386725" y="4904825"/>
            <a:ext cx="3020100" cy="1225800"/>
          </a:xfrm>
          <a:prstGeom prst="wedgeRectCallout">
            <a:avLst>
              <a:gd fmla="val 10682" name="adj1"/>
              <a:gd fmla="val -70032"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i="1" lang="en-US">
                <a:solidFill>
                  <a:srgbClr val="808000"/>
                </a:solidFill>
              </a:rPr>
              <a:t>Storage devices </a:t>
            </a:r>
            <a:r>
              <a:rPr lang="en-US"/>
              <a:t> (disk drives, flash drives, CDs) store data </a:t>
            </a:r>
            <a:r>
              <a:rPr b="1" lang="en-US"/>
              <a:t>permanently</a:t>
            </a:r>
            <a:r>
              <a:rPr lang="en-US"/>
              <a:t> even when the power is off.</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8" name="Shape 198"/>
        <p:cNvGrpSpPr/>
        <p:nvPr/>
      </p:nvGrpSpPr>
      <p:grpSpPr>
        <a:xfrm>
          <a:off x="0" y="0"/>
          <a:ext cx="0" cy="0"/>
          <a:chOff x="0" y="0"/>
          <a:chExt cx="0" cy="0"/>
        </a:xfrm>
      </p:grpSpPr>
      <p:sp>
        <p:nvSpPr>
          <p:cNvPr id="199" name="Shape 19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Motherboard and Chips</a:t>
            </a:r>
          </a:p>
        </p:txBody>
      </p:sp>
      <p:pic>
        <p:nvPicPr>
          <p:cNvPr id="200" name="Shape 200"/>
          <p:cNvPicPr preferRelativeResize="0"/>
          <p:nvPr/>
        </p:nvPicPr>
        <p:blipFill>
          <a:blip r:embed="rId4">
            <a:alphaModFix/>
          </a:blip>
          <a:stretch>
            <a:fillRect/>
          </a:stretch>
        </p:blipFill>
        <p:spPr>
          <a:xfrm>
            <a:off x="1633300" y="2686537"/>
            <a:ext cx="5726112" cy="3595687"/>
          </a:xfrm>
          <a:prstGeom prst="rect">
            <a:avLst/>
          </a:prstGeom>
          <a:noFill/>
          <a:ln>
            <a:noFill/>
          </a:ln>
        </p:spPr>
      </p:pic>
      <p:sp>
        <p:nvSpPr>
          <p:cNvPr id="201" name="Shape 201"/>
          <p:cNvSpPr/>
          <p:nvPr/>
        </p:nvSpPr>
        <p:spPr>
          <a:xfrm>
            <a:off x="480475" y="1295400"/>
            <a:ext cx="2816400" cy="1225800"/>
          </a:xfrm>
          <a:prstGeom prst="wedgeRectCallout">
            <a:avLst>
              <a:gd fmla="val 57012" name="adj1"/>
              <a:gd fmla="val 111086"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t>The</a:t>
            </a:r>
            <a:r>
              <a:rPr lang="en-US">
                <a:solidFill>
                  <a:srgbClr val="808000"/>
                </a:solidFill>
              </a:rPr>
              <a:t> </a:t>
            </a:r>
            <a:r>
              <a:rPr b="1" i="1" lang="en-US">
                <a:solidFill>
                  <a:srgbClr val="808000"/>
                </a:solidFill>
              </a:rPr>
              <a:t>motherboard</a:t>
            </a:r>
            <a:r>
              <a:rPr lang="en-US">
                <a:solidFill>
                  <a:srgbClr val="808000"/>
                </a:solidFill>
              </a:rPr>
              <a:t> </a:t>
            </a:r>
            <a:r>
              <a:rPr lang="en-US"/>
              <a:t>is a pre-printed circuit board that houses all of the computer’s main electronic components.</a:t>
            </a:r>
            <a:r>
              <a:rPr i="1" lang="en-US"/>
              <a:t> </a:t>
            </a:r>
            <a:r>
              <a:rPr lang="en-US"/>
              <a:t> </a:t>
            </a:r>
          </a:p>
        </p:txBody>
      </p:sp>
      <p:sp>
        <p:nvSpPr>
          <p:cNvPr id="202" name="Shape 202"/>
          <p:cNvSpPr txBox="1"/>
          <p:nvPr/>
        </p:nvSpPr>
        <p:spPr>
          <a:xfrm>
            <a:off x="2735100" y="6219400"/>
            <a:ext cx="3673800" cy="3927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Comic Sans MS"/>
                <a:ea typeface="Comic Sans MS"/>
                <a:cs typeface="Comic Sans MS"/>
                <a:sym typeface="Comic Sans MS"/>
              </a:rPr>
              <a:t>Sony Playstation Motherboard</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8" name="Shape 208"/>
        <p:cNvGrpSpPr/>
        <p:nvPr/>
      </p:nvGrpSpPr>
      <p:grpSpPr>
        <a:xfrm>
          <a:off x="0" y="0"/>
          <a:ext cx="0" cy="0"/>
          <a:chOff x="0" y="0"/>
          <a:chExt cx="0" cy="0"/>
        </a:xfrm>
      </p:grpSpPr>
      <p:sp>
        <p:nvSpPr>
          <p:cNvPr id="209" name="Shape 20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Motherboard and Chips</a:t>
            </a:r>
          </a:p>
        </p:txBody>
      </p:sp>
      <p:pic>
        <p:nvPicPr>
          <p:cNvPr id="210" name="Shape 210"/>
          <p:cNvPicPr preferRelativeResize="0"/>
          <p:nvPr/>
        </p:nvPicPr>
        <p:blipFill>
          <a:blip r:embed="rId4">
            <a:alphaModFix/>
          </a:blip>
          <a:stretch>
            <a:fillRect/>
          </a:stretch>
        </p:blipFill>
        <p:spPr>
          <a:xfrm>
            <a:off x="1633300" y="2686537"/>
            <a:ext cx="5726112" cy="3595687"/>
          </a:xfrm>
          <a:prstGeom prst="rect">
            <a:avLst/>
          </a:prstGeom>
          <a:noFill/>
          <a:ln>
            <a:noFill/>
          </a:ln>
        </p:spPr>
      </p:pic>
      <p:sp>
        <p:nvSpPr>
          <p:cNvPr id="211" name="Shape 211"/>
          <p:cNvSpPr/>
          <p:nvPr/>
        </p:nvSpPr>
        <p:spPr>
          <a:xfrm>
            <a:off x="480475" y="1295400"/>
            <a:ext cx="2816400" cy="1225800"/>
          </a:xfrm>
          <a:prstGeom prst="wedgeRectCallout">
            <a:avLst>
              <a:gd fmla="val 57012" name="adj1"/>
              <a:gd fmla="val 111086"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t>The</a:t>
            </a:r>
            <a:r>
              <a:rPr lang="en-US">
                <a:solidFill>
                  <a:srgbClr val="808000"/>
                </a:solidFill>
              </a:rPr>
              <a:t> </a:t>
            </a:r>
            <a:r>
              <a:rPr b="1" i="1" lang="en-US">
                <a:solidFill>
                  <a:srgbClr val="808000"/>
                </a:solidFill>
              </a:rPr>
              <a:t>motherboard</a:t>
            </a:r>
            <a:r>
              <a:rPr lang="en-US">
                <a:solidFill>
                  <a:srgbClr val="808000"/>
                </a:solidFill>
              </a:rPr>
              <a:t> </a:t>
            </a:r>
            <a:r>
              <a:rPr lang="en-US"/>
              <a:t>is a pre-printed circuit board that houses all of the computer’s main electronic components.</a:t>
            </a:r>
            <a:r>
              <a:rPr i="1" lang="en-US"/>
              <a:t> </a:t>
            </a:r>
            <a:r>
              <a:rPr lang="en-US"/>
              <a:t> </a:t>
            </a:r>
          </a:p>
        </p:txBody>
      </p:sp>
      <p:sp>
        <p:nvSpPr>
          <p:cNvPr id="212" name="Shape 212"/>
          <p:cNvSpPr/>
          <p:nvPr/>
        </p:nvSpPr>
        <p:spPr>
          <a:xfrm>
            <a:off x="4496400" y="1391313"/>
            <a:ext cx="3494700" cy="1225800"/>
          </a:xfrm>
          <a:prstGeom prst="wedgeRectCallout">
            <a:avLst>
              <a:gd fmla="val -75333" name="adj1"/>
              <a:gd fmla="val 23085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t>A</a:t>
            </a:r>
            <a:r>
              <a:rPr lang="en-US">
                <a:solidFill>
                  <a:srgbClr val="808000"/>
                </a:solidFill>
              </a:rPr>
              <a:t> </a:t>
            </a:r>
            <a:r>
              <a:rPr b="1" i="1" lang="en-US">
                <a:solidFill>
                  <a:srgbClr val="808000"/>
                </a:solidFill>
              </a:rPr>
              <a:t>computer chip</a:t>
            </a:r>
            <a:r>
              <a:rPr lang="en-US">
                <a:solidFill>
                  <a:srgbClr val="808000"/>
                </a:solidFill>
              </a:rPr>
              <a:t> </a:t>
            </a:r>
            <a:r>
              <a:rPr lang="en-US"/>
              <a:t>is another term for an </a:t>
            </a:r>
            <a:r>
              <a:rPr i="1" lang="en-US"/>
              <a:t>integrated circuit (IC), a component that contains millions of </a:t>
            </a:r>
            <a:r>
              <a:rPr lang="en-US"/>
              <a:t>electronic circuits.  This chip is this computer’s CPU.</a:t>
            </a:r>
          </a:p>
        </p:txBody>
      </p:sp>
      <p:sp>
        <p:nvSpPr>
          <p:cNvPr id="213" name="Shape 213"/>
          <p:cNvSpPr txBox="1"/>
          <p:nvPr/>
        </p:nvSpPr>
        <p:spPr>
          <a:xfrm>
            <a:off x="2735100" y="6219400"/>
            <a:ext cx="3673800" cy="3927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Comic Sans MS"/>
                <a:ea typeface="Comic Sans MS"/>
                <a:cs typeface="Comic Sans MS"/>
                <a:sym typeface="Comic Sans MS"/>
              </a:rPr>
              <a:t>Sony Playstation Motherboard</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Shape 22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Motherboard and Chips</a:t>
            </a:r>
          </a:p>
        </p:txBody>
      </p:sp>
      <p:pic>
        <p:nvPicPr>
          <p:cNvPr id="221" name="Shape 221"/>
          <p:cNvPicPr preferRelativeResize="0"/>
          <p:nvPr/>
        </p:nvPicPr>
        <p:blipFill>
          <a:blip r:embed="rId4">
            <a:alphaModFix/>
          </a:blip>
          <a:stretch>
            <a:fillRect/>
          </a:stretch>
        </p:blipFill>
        <p:spPr>
          <a:xfrm>
            <a:off x="1633300" y="2686537"/>
            <a:ext cx="5726112" cy="3595687"/>
          </a:xfrm>
          <a:prstGeom prst="rect">
            <a:avLst/>
          </a:prstGeom>
          <a:noFill/>
          <a:ln>
            <a:noFill/>
          </a:ln>
        </p:spPr>
      </p:pic>
      <p:sp>
        <p:nvSpPr>
          <p:cNvPr id="222" name="Shape 222"/>
          <p:cNvSpPr/>
          <p:nvPr/>
        </p:nvSpPr>
        <p:spPr>
          <a:xfrm>
            <a:off x="480475" y="1295400"/>
            <a:ext cx="2816400" cy="1225800"/>
          </a:xfrm>
          <a:prstGeom prst="wedgeRectCallout">
            <a:avLst>
              <a:gd fmla="val 57012" name="adj1"/>
              <a:gd fmla="val 111086"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t>The</a:t>
            </a:r>
            <a:r>
              <a:rPr lang="en-US">
                <a:solidFill>
                  <a:srgbClr val="808000"/>
                </a:solidFill>
              </a:rPr>
              <a:t> </a:t>
            </a:r>
            <a:r>
              <a:rPr b="1" i="1" lang="en-US">
                <a:solidFill>
                  <a:srgbClr val="808000"/>
                </a:solidFill>
              </a:rPr>
              <a:t>motherboard</a:t>
            </a:r>
            <a:r>
              <a:rPr lang="en-US">
                <a:solidFill>
                  <a:srgbClr val="808000"/>
                </a:solidFill>
              </a:rPr>
              <a:t> </a:t>
            </a:r>
            <a:r>
              <a:rPr lang="en-US"/>
              <a:t>is a pre-printed circuit board that houses all of the computer’s main electronic components.</a:t>
            </a:r>
            <a:r>
              <a:rPr i="1" lang="en-US"/>
              <a:t> </a:t>
            </a:r>
            <a:r>
              <a:rPr lang="en-US"/>
              <a:t> </a:t>
            </a:r>
          </a:p>
        </p:txBody>
      </p:sp>
      <p:sp>
        <p:nvSpPr>
          <p:cNvPr id="223" name="Shape 223"/>
          <p:cNvSpPr/>
          <p:nvPr/>
        </p:nvSpPr>
        <p:spPr>
          <a:xfrm>
            <a:off x="4496400" y="1391313"/>
            <a:ext cx="3494700" cy="1225800"/>
          </a:xfrm>
          <a:prstGeom prst="wedgeRectCallout">
            <a:avLst>
              <a:gd fmla="val -75333" name="adj1"/>
              <a:gd fmla="val 23085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t>A</a:t>
            </a:r>
            <a:r>
              <a:rPr lang="en-US">
                <a:solidFill>
                  <a:srgbClr val="808000"/>
                </a:solidFill>
              </a:rPr>
              <a:t> </a:t>
            </a:r>
            <a:r>
              <a:rPr b="1" i="1" lang="en-US">
                <a:solidFill>
                  <a:srgbClr val="808000"/>
                </a:solidFill>
              </a:rPr>
              <a:t>computer chip</a:t>
            </a:r>
            <a:r>
              <a:rPr lang="en-US">
                <a:solidFill>
                  <a:srgbClr val="808000"/>
                </a:solidFill>
              </a:rPr>
              <a:t> </a:t>
            </a:r>
            <a:r>
              <a:rPr lang="en-US"/>
              <a:t>is another term for an </a:t>
            </a:r>
            <a:r>
              <a:rPr i="1" lang="en-US"/>
              <a:t>integrated circuit (IC), a component that contains millions of </a:t>
            </a:r>
            <a:r>
              <a:rPr lang="en-US"/>
              <a:t>electronic circuits.  This chip is this computer’s </a:t>
            </a:r>
            <a:r>
              <a:rPr b="1" i="1" lang="en-US">
                <a:solidFill>
                  <a:srgbClr val="808000"/>
                </a:solidFill>
              </a:rPr>
              <a:t>CPU</a:t>
            </a:r>
            <a:r>
              <a:rPr lang="en-US"/>
              <a:t>.</a:t>
            </a:r>
          </a:p>
        </p:txBody>
      </p:sp>
      <p:sp>
        <p:nvSpPr>
          <p:cNvPr id="224" name="Shape 224"/>
          <p:cNvSpPr/>
          <p:nvPr/>
        </p:nvSpPr>
        <p:spPr>
          <a:xfrm>
            <a:off x="186150" y="4259275"/>
            <a:ext cx="1522800" cy="1047000"/>
          </a:xfrm>
          <a:prstGeom prst="wedgeRectCallout">
            <a:avLst>
              <a:gd fmla="val 78191" name="adj1"/>
              <a:gd fmla="val 14099"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i="1" lang="en-US">
                <a:solidFill>
                  <a:srgbClr val="808000"/>
                </a:solidFill>
              </a:rPr>
              <a:t>Memory chips</a:t>
            </a:r>
            <a:r>
              <a:rPr b="1" i="1" lang="en-US"/>
              <a:t>.</a:t>
            </a:r>
            <a:r>
              <a:rPr i="1" lang="en-US"/>
              <a:t>  This computer’s Random Access Memory (</a:t>
            </a:r>
            <a:r>
              <a:rPr b="1" i="1" lang="en-US">
                <a:solidFill>
                  <a:srgbClr val="808000"/>
                </a:solidFill>
              </a:rPr>
              <a:t>RAM</a:t>
            </a:r>
            <a:r>
              <a:rPr i="1" lang="en-US"/>
              <a:t>).</a:t>
            </a:r>
          </a:p>
        </p:txBody>
      </p:sp>
      <p:sp>
        <p:nvSpPr>
          <p:cNvPr id="225" name="Shape 225"/>
          <p:cNvSpPr/>
          <p:nvPr/>
        </p:nvSpPr>
        <p:spPr>
          <a:xfrm>
            <a:off x="7359400" y="4583850"/>
            <a:ext cx="1654200" cy="1177800"/>
          </a:xfrm>
          <a:prstGeom prst="wedgeRectCallout">
            <a:avLst>
              <a:gd fmla="val -116676" name="adj1"/>
              <a:gd fmla="val -178010"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i="1" lang="en-US">
                <a:solidFill>
                  <a:srgbClr val="808000"/>
                </a:solidFill>
              </a:rPr>
              <a:t>I/O Connectors.</a:t>
            </a:r>
            <a:r>
              <a:rPr lang="en-US">
                <a:solidFill>
                  <a:srgbClr val="808000"/>
                </a:solidFill>
              </a:rPr>
              <a:t> </a:t>
            </a:r>
            <a:r>
              <a:rPr lang="en-US"/>
              <a:t>I/O devices can be connected here.</a:t>
            </a:r>
          </a:p>
        </p:txBody>
      </p:sp>
      <p:sp>
        <p:nvSpPr>
          <p:cNvPr id="226" name="Shape 226"/>
          <p:cNvSpPr txBox="1"/>
          <p:nvPr/>
        </p:nvSpPr>
        <p:spPr>
          <a:xfrm>
            <a:off x="3552600" y="6227175"/>
            <a:ext cx="2038800" cy="392700"/>
          </a:xfrm>
          <a:prstGeom prst="rect">
            <a:avLst/>
          </a:prstGeom>
          <a:noFill/>
          <a:ln>
            <a:noFill/>
          </a:ln>
        </p:spPr>
        <p:txBody>
          <a:bodyPr anchorCtr="0" anchor="t" bIns="91425" lIns="91425" rIns="91425" wrap="square" tIns="91425">
            <a:noAutofit/>
          </a:bodyPr>
          <a:lstStyle/>
          <a:p>
            <a:pPr lvl="0" rtl="0">
              <a:spcBef>
                <a:spcPts val="0"/>
              </a:spcBef>
              <a:buNone/>
            </a:pPr>
            <a:r>
              <a:rPr lang="en-US" sz="1800">
                <a:latin typeface="Comic Sans MS"/>
                <a:ea typeface="Comic Sans MS"/>
                <a:cs typeface="Comic Sans MS"/>
                <a:sym typeface="Comic Sans MS"/>
              </a:rPr>
              <a:t>Sony Playstation</a:t>
            </a: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2" name="Shape 232"/>
        <p:cNvGrpSpPr/>
        <p:nvPr/>
      </p:nvGrpSpPr>
      <p:grpSpPr>
        <a:xfrm>
          <a:off x="0" y="0"/>
          <a:ext cx="0" cy="0"/>
          <a:chOff x="0" y="0"/>
          <a:chExt cx="0" cy="0"/>
        </a:xfrm>
      </p:grpSpPr>
      <p:sp>
        <p:nvSpPr>
          <p:cNvPr id="233" name="Shape 23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Chip: Integrated Circuit</a:t>
            </a:r>
          </a:p>
        </p:txBody>
      </p:sp>
      <p:pic>
        <p:nvPicPr>
          <p:cNvPr descr="1024px-Microchips.jpg" id="234" name="Shape 234"/>
          <p:cNvPicPr preferRelativeResize="0"/>
          <p:nvPr/>
        </p:nvPicPr>
        <p:blipFill>
          <a:blip r:embed="rId4">
            <a:alphaModFix/>
          </a:blip>
          <a:stretch>
            <a:fillRect/>
          </a:stretch>
        </p:blipFill>
        <p:spPr>
          <a:xfrm>
            <a:off x="1301000" y="1327675"/>
            <a:ext cx="6542001" cy="4906501"/>
          </a:xfrm>
          <a:prstGeom prst="rect">
            <a:avLst/>
          </a:prstGeom>
          <a:noFill/>
          <a:ln>
            <a:noFill/>
          </a:ln>
        </p:spPr>
      </p:pic>
      <p:sp>
        <p:nvSpPr>
          <p:cNvPr id="235" name="Shape 235"/>
          <p:cNvSpPr/>
          <p:nvPr/>
        </p:nvSpPr>
        <p:spPr>
          <a:xfrm>
            <a:off x="6490375" y="1327675"/>
            <a:ext cx="2487000" cy="1225800"/>
          </a:xfrm>
          <a:prstGeom prst="wedgeRectCallout">
            <a:avLst>
              <a:gd fmla="val -104964" name="adj1"/>
              <a:gd fmla="val 159212"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latin typeface="Comic Sans MS"/>
                <a:ea typeface="Comic Sans MS"/>
                <a:cs typeface="Comic Sans MS"/>
                <a:sym typeface="Comic Sans MS"/>
              </a:rPr>
              <a:t>Millions of electronic components (diodes, switches, gates, circuits) can be printed on a single chip.</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1" name="Shape 241"/>
        <p:cNvGrpSpPr/>
        <p:nvPr/>
      </p:nvGrpSpPr>
      <p:grpSpPr>
        <a:xfrm>
          <a:off x="0" y="0"/>
          <a:ext cx="0" cy="0"/>
          <a:chOff x="0" y="0"/>
          <a:chExt cx="0" cy="0"/>
        </a:xfrm>
      </p:grpSpPr>
      <p:sp>
        <p:nvSpPr>
          <p:cNvPr id="242" name="Shape 24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Nexus 4 Motherboard Back</a:t>
            </a:r>
          </a:p>
        </p:txBody>
      </p:sp>
      <p:pic>
        <p:nvPicPr>
          <p:cNvPr id="243" name="Shape 243"/>
          <p:cNvPicPr preferRelativeResize="0"/>
          <p:nvPr/>
        </p:nvPicPr>
        <p:blipFill>
          <a:blip r:embed="rId4">
            <a:alphaModFix/>
          </a:blip>
          <a:stretch>
            <a:fillRect/>
          </a:stretch>
        </p:blipFill>
        <p:spPr>
          <a:xfrm>
            <a:off x="1944687" y="1851025"/>
            <a:ext cx="6897688" cy="4300536"/>
          </a:xfrm>
          <a:prstGeom prst="rect">
            <a:avLst/>
          </a:prstGeom>
          <a:noFill/>
          <a:ln>
            <a:noFill/>
          </a:ln>
        </p:spPr>
      </p:pic>
      <p:sp>
        <p:nvSpPr>
          <p:cNvPr id="244" name="Shape 244"/>
          <p:cNvSpPr txBox="1"/>
          <p:nvPr/>
        </p:nvSpPr>
        <p:spPr>
          <a:xfrm>
            <a:off x="692150" y="3435350"/>
            <a:ext cx="4667400" cy="1187400"/>
          </a:xfrm>
          <a:prstGeom prst="rect">
            <a:avLst/>
          </a:prstGeom>
          <a:noFill/>
          <a:ln>
            <a:noFill/>
          </a:ln>
        </p:spPr>
        <p:txBody>
          <a:bodyPr anchorCtr="0" anchor="t" bIns="45000" lIns="90000" rIns="90000" wrap="square" tIns="45000">
            <a:noAutofit/>
          </a:bodyPr>
          <a:lstStyle/>
          <a:p>
            <a:pPr lvl="0" marR="0" rtl="0" algn="l">
              <a:lnSpc>
                <a:spcPct val="100000"/>
              </a:lnSpc>
              <a:spcBef>
                <a:spcPts val="0"/>
              </a:spcBef>
              <a:spcAft>
                <a:spcPts val="0"/>
              </a:spcAft>
              <a:buNone/>
            </a:pPr>
            <a:r>
              <a:rPr b="0" i="0" lang="en-US" sz="1800" u="none" cap="none" strike="noStrike">
                <a:solidFill>
                  <a:srgbClr val="FF0000"/>
                </a:solidFill>
                <a:latin typeface="Comic Sans MS"/>
                <a:ea typeface="Comic Sans MS"/>
                <a:cs typeface="Comic Sans MS"/>
                <a:sym typeface="Comic Sans MS"/>
              </a:rPr>
              <a:t>2 Gb Samsung RAM memory chip</a:t>
            </a:r>
          </a:p>
          <a:p>
            <a:pPr lvl="0" marR="0" rtl="0" algn="l">
              <a:lnSpc>
                <a:spcPct val="100000"/>
              </a:lnSpc>
              <a:spcBef>
                <a:spcPts val="0"/>
              </a:spcBef>
              <a:spcAft>
                <a:spcPts val="0"/>
              </a:spcAft>
              <a:buNone/>
            </a:pPr>
            <a:r>
              <a:t/>
            </a:r>
            <a:endParaRPr sz="1800">
              <a:solidFill>
                <a:srgbClr val="FF0000"/>
              </a:solidFill>
              <a:latin typeface="Comic Sans MS"/>
              <a:ea typeface="Comic Sans MS"/>
              <a:cs typeface="Comic Sans MS"/>
              <a:sym typeface="Comic Sans MS"/>
            </a:endParaRPr>
          </a:p>
          <a:p>
            <a:pPr lvl="0" marR="0" rtl="0" algn="l">
              <a:lnSpc>
                <a:spcPct val="100000"/>
              </a:lnSpc>
              <a:spcBef>
                <a:spcPts val="0"/>
              </a:spcBef>
              <a:spcAft>
                <a:spcPts val="0"/>
              </a:spcAft>
              <a:buNone/>
            </a:pPr>
            <a:r>
              <a:rPr b="0" i="0" lang="en-US" sz="1800" u="none" cap="none" strike="noStrike">
                <a:solidFill>
                  <a:srgbClr val="FF0000"/>
                </a:solidFill>
                <a:latin typeface="Comic Sans MS"/>
                <a:ea typeface="Comic Sans MS"/>
                <a:cs typeface="Comic Sans MS"/>
                <a:sym typeface="Comic Sans MS"/>
              </a:rPr>
              <a:t>Snapdragon 1.4 GHz CPU underneath</a:t>
            </a:r>
          </a:p>
        </p:txBody>
      </p:sp>
      <p:cxnSp>
        <p:nvCxnSpPr>
          <p:cNvPr id="245" name="Shape 245"/>
          <p:cNvCxnSpPr/>
          <p:nvPr/>
        </p:nvCxnSpPr>
        <p:spPr>
          <a:xfrm flipH="1" rot="10800000">
            <a:off x="4773925" y="3727450"/>
            <a:ext cx="1271400" cy="111900"/>
          </a:xfrm>
          <a:prstGeom prst="straightConnector1">
            <a:avLst/>
          </a:prstGeom>
          <a:noFill/>
          <a:ln cap="rnd" cmpd="sng" w="9525">
            <a:solidFill>
              <a:srgbClr val="FF0000"/>
            </a:solidFill>
            <a:prstDash val="solid"/>
            <a:round/>
            <a:headEnd len="med" w="med" type="none"/>
            <a:tailEnd len="med" w="med" type="triangle"/>
          </a:ln>
        </p:spPr>
      </p:cxnSp>
      <p:sp>
        <p:nvSpPr>
          <p:cNvPr id="246" name="Shape 246"/>
          <p:cNvSpPr txBox="1"/>
          <p:nvPr/>
        </p:nvSpPr>
        <p:spPr>
          <a:xfrm>
            <a:off x="1477962" y="6284912"/>
            <a:ext cx="5978525" cy="303212"/>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400" u="none" cap="none" strike="noStrike">
                <a:solidFill>
                  <a:srgbClr val="000000"/>
                </a:solidFill>
                <a:latin typeface="Comic Sans MS"/>
                <a:ea typeface="Comic Sans MS"/>
                <a:cs typeface="Comic Sans MS"/>
                <a:sym typeface="Comic Sans MS"/>
              </a:rPr>
              <a:t>Src: http://www.ifixit.com/Teardown/Nexus+4+Teardown/11781/3</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2" name="Shape 252"/>
        <p:cNvGrpSpPr/>
        <p:nvPr/>
      </p:nvGrpSpPr>
      <p:grpSpPr>
        <a:xfrm>
          <a:off x="0" y="0"/>
          <a:ext cx="0" cy="0"/>
          <a:chOff x="0" y="0"/>
          <a:chExt cx="0" cy="0"/>
        </a:xfrm>
      </p:grpSpPr>
      <p:sp>
        <p:nvSpPr>
          <p:cNvPr id="253" name="Shape 253"/>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Nexus 4 Motherboard Back</a:t>
            </a:r>
          </a:p>
        </p:txBody>
      </p:sp>
      <p:pic>
        <p:nvPicPr>
          <p:cNvPr id="254" name="Shape 254"/>
          <p:cNvPicPr preferRelativeResize="0"/>
          <p:nvPr/>
        </p:nvPicPr>
        <p:blipFill>
          <a:blip r:embed="rId4">
            <a:alphaModFix/>
          </a:blip>
          <a:stretch>
            <a:fillRect/>
          </a:stretch>
        </p:blipFill>
        <p:spPr>
          <a:xfrm>
            <a:off x="1944687" y="1851025"/>
            <a:ext cx="6897688" cy="4300536"/>
          </a:xfrm>
          <a:prstGeom prst="rect">
            <a:avLst/>
          </a:prstGeom>
          <a:noFill/>
          <a:ln>
            <a:noFill/>
          </a:ln>
        </p:spPr>
      </p:pic>
      <p:sp>
        <p:nvSpPr>
          <p:cNvPr id="255" name="Shape 255"/>
          <p:cNvSpPr txBox="1"/>
          <p:nvPr/>
        </p:nvSpPr>
        <p:spPr>
          <a:xfrm>
            <a:off x="692150" y="3435350"/>
            <a:ext cx="4667400" cy="1187400"/>
          </a:xfrm>
          <a:prstGeom prst="rect">
            <a:avLst/>
          </a:prstGeom>
          <a:noFill/>
          <a:ln>
            <a:noFill/>
          </a:ln>
        </p:spPr>
        <p:txBody>
          <a:bodyPr anchorCtr="0" anchor="t" bIns="45000" lIns="90000" rIns="90000" wrap="square" tIns="45000">
            <a:noAutofit/>
          </a:bodyPr>
          <a:lstStyle/>
          <a:p>
            <a:pPr lvl="0" marR="0" rtl="0" algn="l">
              <a:lnSpc>
                <a:spcPct val="100000"/>
              </a:lnSpc>
              <a:spcBef>
                <a:spcPts val="0"/>
              </a:spcBef>
              <a:spcAft>
                <a:spcPts val="0"/>
              </a:spcAft>
              <a:buNone/>
            </a:pPr>
            <a:r>
              <a:rPr b="0" i="0" lang="en-US" sz="1800" u="none" cap="none" strike="noStrike">
                <a:solidFill>
                  <a:srgbClr val="FF0000"/>
                </a:solidFill>
                <a:latin typeface="Comic Sans MS"/>
                <a:ea typeface="Comic Sans MS"/>
                <a:cs typeface="Comic Sans MS"/>
                <a:sym typeface="Comic Sans MS"/>
              </a:rPr>
              <a:t>2 Gb Samsung RAM memory chip</a:t>
            </a:r>
          </a:p>
          <a:p>
            <a:pPr lvl="0" marR="0" rtl="0" algn="l">
              <a:lnSpc>
                <a:spcPct val="100000"/>
              </a:lnSpc>
              <a:spcBef>
                <a:spcPts val="0"/>
              </a:spcBef>
              <a:spcAft>
                <a:spcPts val="0"/>
              </a:spcAft>
              <a:buNone/>
            </a:pPr>
            <a:r>
              <a:t/>
            </a:r>
            <a:endParaRPr sz="1800">
              <a:solidFill>
                <a:srgbClr val="FF0000"/>
              </a:solidFill>
              <a:latin typeface="Comic Sans MS"/>
              <a:ea typeface="Comic Sans MS"/>
              <a:cs typeface="Comic Sans MS"/>
              <a:sym typeface="Comic Sans MS"/>
            </a:endParaRPr>
          </a:p>
          <a:p>
            <a:pPr lvl="0" marR="0" rtl="0" algn="l">
              <a:lnSpc>
                <a:spcPct val="100000"/>
              </a:lnSpc>
              <a:spcBef>
                <a:spcPts val="0"/>
              </a:spcBef>
              <a:spcAft>
                <a:spcPts val="0"/>
              </a:spcAft>
              <a:buNone/>
            </a:pPr>
            <a:r>
              <a:rPr b="0" i="0" lang="en-US" sz="1800" u="none" cap="none" strike="noStrike">
                <a:solidFill>
                  <a:srgbClr val="FF0000"/>
                </a:solidFill>
                <a:latin typeface="Comic Sans MS"/>
                <a:ea typeface="Comic Sans MS"/>
                <a:cs typeface="Comic Sans MS"/>
                <a:sym typeface="Comic Sans MS"/>
              </a:rPr>
              <a:t>Snapdragon 1.4 GHz CPU underneath</a:t>
            </a:r>
          </a:p>
        </p:txBody>
      </p:sp>
      <p:cxnSp>
        <p:nvCxnSpPr>
          <p:cNvPr id="256" name="Shape 256"/>
          <p:cNvCxnSpPr/>
          <p:nvPr/>
        </p:nvCxnSpPr>
        <p:spPr>
          <a:xfrm flipH="1" rot="10800000">
            <a:off x="4773925" y="3727450"/>
            <a:ext cx="1271400" cy="111900"/>
          </a:xfrm>
          <a:prstGeom prst="straightConnector1">
            <a:avLst/>
          </a:prstGeom>
          <a:noFill/>
          <a:ln cap="rnd" cmpd="sng" w="9525">
            <a:solidFill>
              <a:srgbClr val="FF0000"/>
            </a:solidFill>
            <a:prstDash val="solid"/>
            <a:round/>
            <a:headEnd len="med" w="med" type="none"/>
            <a:tailEnd len="med" w="med" type="triangle"/>
          </a:ln>
        </p:spPr>
      </p:cxnSp>
      <p:sp>
        <p:nvSpPr>
          <p:cNvPr id="257" name="Shape 257"/>
          <p:cNvSpPr txBox="1"/>
          <p:nvPr/>
        </p:nvSpPr>
        <p:spPr>
          <a:xfrm>
            <a:off x="1477962" y="6284912"/>
            <a:ext cx="5978400" cy="303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400" u="none" cap="none" strike="noStrike">
                <a:solidFill>
                  <a:srgbClr val="000000"/>
                </a:solidFill>
                <a:latin typeface="Comic Sans MS"/>
                <a:ea typeface="Comic Sans MS"/>
                <a:cs typeface="Comic Sans MS"/>
                <a:sym typeface="Comic Sans MS"/>
              </a:rPr>
              <a:t>Src: http://www.ifixit.com/Teardown/Nexus+4+Teardown/11781/3</a:t>
            </a:r>
          </a:p>
        </p:txBody>
      </p:sp>
      <p:sp>
        <p:nvSpPr>
          <p:cNvPr id="258" name="Shape 258"/>
          <p:cNvSpPr txBox="1"/>
          <p:nvPr/>
        </p:nvSpPr>
        <p:spPr>
          <a:xfrm>
            <a:off x="427175" y="1335925"/>
            <a:ext cx="3414600" cy="515100"/>
          </a:xfrm>
          <a:prstGeom prst="rect">
            <a:avLst/>
          </a:prstGeom>
          <a:noFill/>
          <a:ln>
            <a:noFill/>
          </a:ln>
        </p:spPr>
        <p:txBody>
          <a:bodyPr anchorCtr="0" anchor="ctr" bIns="91425" lIns="91425" rIns="91425" wrap="square" tIns="91425">
            <a:noAutofit/>
          </a:bodyPr>
          <a:lstStyle/>
          <a:p>
            <a:pPr indent="0" lvl="0" rtl="0">
              <a:spcBef>
                <a:spcPts val="0"/>
              </a:spcBef>
              <a:buClr>
                <a:schemeClr val="dk1"/>
              </a:buClr>
              <a:buSzPct val="100000"/>
              <a:buFont typeface="Comic Sans MS"/>
              <a:buChar char="•"/>
            </a:pPr>
            <a:r>
              <a:rPr lang="en-US" sz="1800">
                <a:solidFill>
                  <a:srgbClr val="FF00FF"/>
                </a:solidFill>
                <a:latin typeface="Comic Sans MS"/>
                <a:ea typeface="Comic Sans MS"/>
                <a:cs typeface="Comic Sans MS"/>
                <a:sym typeface="Comic Sans MS"/>
              </a:rPr>
              <a:t>Qualcomm audio codec</a:t>
            </a:r>
          </a:p>
        </p:txBody>
      </p:sp>
      <p:cxnSp>
        <p:nvCxnSpPr>
          <p:cNvPr id="259" name="Shape 259"/>
          <p:cNvCxnSpPr/>
          <p:nvPr/>
        </p:nvCxnSpPr>
        <p:spPr>
          <a:xfrm>
            <a:off x="3539025" y="1649125"/>
            <a:ext cx="1328100" cy="1040700"/>
          </a:xfrm>
          <a:prstGeom prst="straightConnector1">
            <a:avLst/>
          </a:prstGeom>
          <a:noFill/>
          <a:ln cap="flat" cmpd="sng" w="19050">
            <a:solidFill>
              <a:srgbClr val="FF00FF"/>
            </a:solidFill>
            <a:prstDash val="solid"/>
            <a:round/>
            <a:headEnd len="lg" w="lg" type="none"/>
            <a:tailEnd len="lg" w="lg" type="none"/>
          </a:ln>
        </p:spPr>
      </p:cxnSp>
      <p:sp>
        <p:nvSpPr>
          <p:cNvPr id="260" name="Shape 260"/>
          <p:cNvSpPr txBox="1"/>
          <p:nvPr/>
        </p:nvSpPr>
        <p:spPr>
          <a:xfrm>
            <a:off x="753350" y="5141825"/>
            <a:ext cx="2187600" cy="624000"/>
          </a:xfrm>
          <a:prstGeom prst="rect">
            <a:avLst/>
          </a:prstGeom>
          <a:noFill/>
          <a:ln>
            <a:noFill/>
          </a:ln>
        </p:spPr>
        <p:txBody>
          <a:bodyPr anchorCtr="0" anchor="ctr" bIns="91425" lIns="91425" rIns="91425" wrap="square" tIns="91425">
            <a:noAutofit/>
          </a:bodyPr>
          <a:lstStyle/>
          <a:p>
            <a:pPr lvl="0" rtl="0">
              <a:spcBef>
                <a:spcPts val="0"/>
              </a:spcBef>
              <a:buNone/>
            </a:pPr>
            <a:r>
              <a:rPr lang="en-US" sz="1800">
                <a:solidFill>
                  <a:srgbClr val="FF950E"/>
                </a:solidFill>
                <a:latin typeface="Comic Sans MS"/>
                <a:ea typeface="Comic Sans MS"/>
                <a:cs typeface="Comic Sans MS"/>
                <a:sym typeface="Comic Sans MS"/>
              </a:rPr>
              <a:t>Qualcomm modem</a:t>
            </a:r>
          </a:p>
        </p:txBody>
      </p:sp>
      <p:cxnSp>
        <p:nvCxnSpPr>
          <p:cNvPr id="261" name="Shape 261"/>
          <p:cNvCxnSpPr/>
          <p:nvPr/>
        </p:nvCxnSpPr>
        <p:spPr>
          <a:xfrm flipH="1" rot="10800000">
            <a:off x="2871100" y="3839350"/>
            <a:ext cx="4046400" cy="1553400"/>
          </a:xfrm>
          <a:prstGeom prst="straightConnector1">
            <a:avLst/>
          </a:prstGeom>
          <a:noFill/>
          <a:ln cap="flat" cmpd="sng" w="19050">
            <a:solidFill>
              <a:srgbClr val="FF950E"/>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7" name="Shape 267"/>
        <p:cNvGrpSpPr/>
        <p:nvPr/>
      </p:nvGrpSpPr>
      <p:grpSpPr>
        <a:xfrm>
          <a:off x="0" y="0"/>
          <a:ext cx="0" cy="0"/>
          <a:chOff x="0" y="0"/>
          <a:chExt cx="0" cy="0"/>
        </a:xfrm>
      </p:grpSpPr>
      <p:sp>
        <p:nvSpPr>
          <p:cNvPr id="268" name="Shape 26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Nexus 4 Motherboard Front</a:t>
            </a:r>
          </a:p>
        </p:txBody>
      </p:sp>
      <p:pic>
        <p:nvPicPr>
          <p:cNvPr id="269" name="Shape 269"/>
          <p:cNvPicPr preferRelativeResize="0"/>
          <p:nvPr/>
        </p:nvPicPr>
        <p:blipFill>
          <a:blip r:embed="rId4">
            <a:alphaModFix/>
          </a:blip>
          <a:stretch>
            <a:fillRect/>
          </a:stretch>
        </p:blipFill>
        <p:spPr>
          <a:xfrm>
            <a:off x="454025" y="1611312"/>
            <a:ext cx="5445124" cy="4527549"/>
          </a:xfrm>
          <a:prstGeom prst="rect">
            <a:avLst/>
          </a:prstGeom>
          <a:noFill/>
          <a:ln>
            <a:noFill/>
          </a:ln>
        </p:spPr>
      </p:pic>
      <p:sp>
        <p:nvSpPr>
          <p:cNvPr id="270" name="Shape 270"/>
          <p:cNvSpPr txBox="1"/>
          <p:nvPr/>
        </p:nvSpPr>
        <p:spPr>
          <a:xfrm>
            <a:off x="4194175" y="3341687"/>
            <a:ext cx="4473600" cy="14622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100000"/>
              <a:buFont typeface="Times New Roman"/>
              <a:buChar char="•"/>
            </a:pPr>
            <a:r>
              <a:rPr b="0" i="0" lang="en-US" sz="1800" u="none" cap="none" strike="noStrike">
                <a:solidFill>
                  <a:srgbClr val="FF0000"/>
                </a:solidFill>
                <a:latin typeface="Times New Roman"/>
                <a:ea typeface="Times New Roman"/>
                <a:cs typeface="Times New Roman"/>
                <a:sym typeface="Times New Roman"/>
              </a:rPr>
              <a:t> 8 Gb Flash drive – permanent storage</a:t>
            </a:r>
          </a:p>
          <a:p>
            <a:pPr indent="0" lvl="0" marL="0" marR="0" rtl="0" algn="l">
              <a:lnSpc>
                <a:spcPct val="100000"/>
              </a:lnSpc>
              <a:spcBef>
                <a:spcPts val="0"/>
              </a:spcBef>
              <a:spcAft>
                <a:spcPts val="0"/>
              </a:spcAft>
              <a:buClr>
                <a:srgbClr val="000000"/>
              </a:buClr>
              <a:buSzPct val="100000"/>
              <a:buFont typeface="Times New Roman"/>
              <a:buChar char="•"/>
            </a:pPr>
            <a:r>
              <a:rPr b="0" i="0" lang="en-US" sz="1800" u="none" cap="none" strike="noStrike">
                <a:solidFill>
                  <a:srgbClr val="FF0000"/>
                </a:solidFill>
                <a:latin typeface="Times New Roman"/>
                <a:ea typeface="Times New Roman"/>
                <a:cs typeface="Times New Roman"/>
                <a:sym typeface="Times New Roman"/>
              </a:rPr>
              <a:t> </a:t>
            </a:r>
            <a:r>
              <a:rPr b="0" i="0" lang="en-US" sz="1800" u="none" cap="none" strike="noStrike">
                <a:solidFill>
                  <a:srgbClr val="00CCCC"/>
                </a:solidFill>
                <a:latin typeface="Times New Roman"/>
                <a:ea typeface="Times New Roman"/>
                <a:cs typeface="Times New Roman"/>
                <a:sym typeface="Times New Roman"/>
              </a:rPr>
              <a:t>Qualcomm 4 Gb LTE phone chip </a:t>
            </a:r>
          </a:p>
          <a:p>
            <a:pPr indent="0" lvl="0" marL="0" marR="0" rtl="0" algn="l">
              <a:lnSpc>
                <a:spcPct val="100000"/>
              </a:lnSpc>
              <a:spcBef>
                <a:spcPts val="0"/>
              </a:spcBef>
              <a:spcAft>
                <a:spcPts val="0"/>
              </a:spcAft>
              <a:buClr>
                <a:srgbClr val="000000"/>
              </a:buClr>
              <a:buSzPct val="100000"/>
              <a:buFont typeface="Times New Roman"/>
              <a:buChar char="•"/>
            </a:pPr>
            <a:r>
              <a:rPr b="0" i="0" lang="en-US" sz="1800" u="none" cap="none" strike="noStrike">
                <a:solidFill>
                  <a:srgbClr val="00CCCC"/>
                </a:solidFill>
                <a:latin typeface="Times New Roman"/>
                <a:ea typeface="Times New Roman"/>
                <a:cs typeface="Times New Roman"/>
                <a:sym typeface="Times New Roman"/>
              </a:rPr>
              <a:t> </a:t>
            </a:r>
            <a:r>
              <a:rPr b="1" i="0" lang="en-US" sz="1800" u="none" cap="none" strike="noStrike">
                <a:solidFill>
                  <a:srgbClr val="E6E64C"/>
                </a:solidFill>
                <a:latin typeface="Times New Roman"/>
                <a:ea typeface="Times New Roman"/>
                <a:cs typeface="Times New Roman"/>
                <a:sym typeface="Times New Roman"/>
              </a:rPr>
              <a:t>Accelerometer s</a:t>
            </a:r>
            <a:r>
              <a:rPr b="1" lang="en-US" sz="1800">
                <a:solidFill>
                  <a:srgbClr val="E6E64C"/>
                </a:solidFill>
                <a:latin typeface="Times New Roman"/>
                <a:ea typeface="Times New Roman"/>
                <a:cs typeface="Times New Roman"/>
                <a:sym typeface="Times New Roman"/>
              </a:rPr>
              <a:t>ensor</a:t>
            </a:r>
          </a:p>
          <a:p>
            <a:pPr indent="0" lvl="0" marL="0" marR="0" rtl="0" algn="l">
              <a:lnSpc>
                <a:spcPct val="100000"/>
              </a:lnSpc>
              <a:spcBef>
                <a:spcPts val="0"/>
              </a:spcBef>
              <a:spcAft>
                <a:spcPts val="0"/>
              </a:spcAft>
              <a:buClr>
                <a:srgbClr val="000000"/>
              </a:buClr>
              <a:buSzPct val="100000"/>
              <a:buFont typeface="Times New Roman"/>
              <a:buChar char="•"/>
            </a:pPr>
            <a:r>
              <a:rPr b="0" i="0" lang="en-US" sz="1800" u="none" cap="none" strike="noStrike">
                <a:solidFill>
                  <a:srgbClr val="EB613D"/>
                </a:solidFill>
                <a:latin typeface="Times New Roman"/>
                <a:ea typeface="Times New Roman"/>
                <a:cs typeface="Times New Roman"/>
                <a:sym typeface="Times New Roman"/>
              </a:rPr>
              <a:t> HDMI Output converter</a:t>
            </a:r>
          </a:p>
          <a:p>
            <a:pPr indent="0" lvl="0" marL="0" marR="0" rtl="0" algn="l">
              <a:lnSpc>
                <a:spcPct val="100000"/>
              </a:lnSpc>
              <a:spcBef>
                <a:spcPts val="0"/>
              </a:spcBef>
              <a:spcAft>
                <a:spcPts val="0"/>
              </a:spcAft>
              <a:buClr>
                <a:srgbClr val="000000"/>
              </a:buClr>
              <a:buSzPct val="100000"/>
              <a:buFont typeface="Times New Roman"/>
              <a:buChar char="•"/>
            </a:pPr>
            <a:r>
              <a:rPr b="0" i="0" lang="en-US" sz="1800" u="none" cap="none" strike="noStrike">
                <a:solidFill>
                  <a:srgbClr val="FF00FF"/>
                </a:solidFill>
                <a:latin typeface="Times New Roman"/>
                <a:ea typeface="Times New Roman"/>
                <a:cs typeface="Times New Roman"/>
                <a:sym typeface="Times New Roman"/>
              </a:rPr>
              <a:t> Wifi/Bluetooth module</a:t>
            </a:r>
          </a:p>
        </p:txBody>
      </p:sp>
      <p:cxnSp>
        <p:nvCxnSpPr>
          <p:cNvPr id="271" name="Shape 271"/>
          <p:cNvCxnSpPr/>
          <p:nvPr/>
        </p:nvCxnSpPr>
        <p:spPr>
          <a:xfrm flipH="1" rot="10800000">
            <a:off x="4421187" y="2687537"/>
            <a:ext cx="79500" cy="749400"/>
          </a:xfrm>
          <a:prstGeom prst="straightConnector1">
            <a:avLst/>
          </a:prstGeom>
          <a:noFill/>
          <a:ln cap="rnd" cmpd="sng" w="9525">
            <a:solidFill>
              <a:srgbClr val="FF0000"/>
            </a:solidFill>
            <a:prstDash val="solid"/>
            <a:round/>
            <a:headEnd len="med" w="med" type="none"/>
            <a:tailEnd len="med" w="med" type="triangle"/>
          </a:ln>
        </p:spPr>
      </p:cxnSp>
      <p:cxnSp>
        <p:nvCxnSpPr>
          <p:cNvPr id="272" name="Shape 272"/>
          <p:cNvCxnSpPr/>
          <p:nvPr/>
        </p:nvCxnSpPr>
        <p:spPr>
          <a:xfrm rot="10800000">
            <a:off x="2155950" y="2954212"/>
            <a:ext cx="2054100" cy="841500"/>
          </a:xfrm>
          <a:prstGeom prst="straightConnector1">
            <a:avLst/>
          </a:prstGeom>
          <a:noFill/>
          <a:ln cap="rnd" cmpd="sng" w="9525">
            <a:solidFill>
              <a:srgbClr val="008080"/>
            </a:solidFill>
            <a:prstDash val="solid"/>
            <a:round/>
            <a:headEnd len="med" w="med" type="none"/>
            <a:tailEnd len="med" w="med" type="triangle"/>
          </a:ln>
        </p:spPr>
      </p:cxnSp>
      <p:cxnSp>
        <p:nvCxnSpPr>
          <p:cNvPr id="273" name="Shape 273"/>
          <p:cNvCxnSpPr/>
          <p:nvPr/>
        </p:nvCxnSpPr>
        <p:spPr>
          <a:xfrm rot="10800000">
            <a:off x="1555762" y="3233824"/>
            <a:ext cx="2640000" cy="801600"/>
          </a:xfrm>
          <a:prstGeom prst="straightConnector1">
            <a:avLst/>
          </a:prstGeom>
          <a:noFill/>
          <a:ln cap="rnd" cmpd="sng" w="9525">
            <a:solidFill>
              <a:srgbClr val="FFFF00"/>
            </a:solidFill>
            <a:prstDash val="solid"/>
            <a:round/>
            <a:headEnd len="med" w="med" type="none"/>
            <a:tailEnd len="med" w="med" type="triangle"/>
          </a:ln>
        </p:spPr>
      </p:cxnSp>
      <p:cxnSp>
        <p:nvCxnSpPr>
          <p:cNvPr id="274" name="Shape 274"/>
          <p:cNvCxnSpPr/>
          <p:nvPr/>
        </p:nvCxnSpPr>
        <p:spPr>
          <a:xfrm rot="10800000">
            <a:off x="2516249" y="4165712"/>
            <a:ext cx="1693800" cy="176100"/>
          </a:xfrm>
          <a:prstGeom prst="straightConnector1">
            <a:avLst/>
          </a:prstGeom>
          <a:noFill/>
          <a:ln cap="rnd" cmpd="sng" w="9525">
            <a:solidFill>
              <a:srgbClr val="EB613D"/>
            </a:solidFill>
            <a:prstDash val="solid"/>
            <a:round/>
            <a:headEnd len="med" w="med" type="none"/>
            <a:tailEnd len="med" w="med" type="triangle"/>
          </a:ln>
        </p:spPr>
      </p:cxnSp>
      <p:cxnSp>
        <p:nvCxnSpPr>
          <p:cNvPr id="275" name="Shape 275"/>
          <p:cNvCxnSpPr/>
          <p:nvPr/>
        </p:nvCxnSpPr>
        <p:spPr>
          <a:xfrm flipH="1">
            <a:off x="2581162" y="4673600"/>
            <a:ext cx="1614600" cy="279300"/>
          </a:xfrm>
          <a:prstGeom prst="straightConnector1">
            <a:avLst/>
          </a:prstGeom>
          <a:noFill/>
          <a:ln cap="rnd" cmpd="sng" w="9525">
            <a:solidFill>
              <a:srgbClr val="FF00FF"/>
            </a:solidFill>
            <a:prstDash val="solid"/>
            <a:round/>
            <a:headEnd len="med" w="med" type="none"/>
            <a:tailEnd len="med" w="med" type="triangle"/>
          </a:ln>
        </p:spPr>
      </p:cxnSp>
      <p:sp>
        <p:nvSpPr>
          <p:cNvPr id="276" name="Shape 276"/>
          <p:cNvSpPr txBox="1"/>
          <p:nvPr/>
        </p:nvSpPr>
        <p:spPr>
          <a:xfrm>
            <a:off x="1302225" y="6172200"/>
            <a:ext cx="6244500" cy="303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400" u="none" cap="none" strike="noStrike">
                <a:solidFill>
                  <a:srgbClr val="000000"/>
                </a:solidFill>
                <a:latin typeface="Comic Sans MS"/>
                <a:ea typeface="Comic Sans MS"/>
                <a:cs typeface="Comic Sans MS"/>
                <a:sym typeface="Comic Sans MS"/>
              </a:rPr>
              <a:t>Src: http://www.ifixit.com/Teardown/Nexus+4+Teardown/11781/3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Hardware</a:t>
            </a:r>
          </a:p>
        </p:txBody>
      </p:sp>
      <p:sp>
        <p:nvSpPr>
          <p:cNvPr id="43" name="Shape 43"/>
          <p:cNvSpPr txBox="1"/>
          <p:nvPr>
            <p:ph idx="1" type="body"/>
          </p:nvPr>
        </p:nvSpPr>
        <p:spPr>
          <a:xfrm>
            <a:off x="515225" y="1384900"/>
            <a:ext cx="8337000" cy="1026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800"/>
              </a:spcBef>
              <a:spcAft>
                <a:spcPts val="0"/>
              </a:spcAft>
              <a:buClr>
                <a:srgbClr val="808000"/>
              </a:buClr>
              <a:buSzPct val="25000"/>
              <a:buFont typeface="Comic Sans MS"/>
              <a:buNone/>
            </a:pPr>
            <a:r>
              <a:rPr i="1" lang="en-US" sz="2400">
                <a:solidFill>
                  <a:srgbClr val="808000"/>
                </a:solidFill>
                <a:latin typeface="Comic Sans MS"/>
                <a:ea typeface="Comic Sans MS"/>
                <a:cs typeface="Comic Sans MS"/>
                <a:sym typeface="Comic Sans MS"/>
              </a:rPr>
              <a:t>H</a:t>
            </a:r>
            <a:r>
              <a:rPr b="0" i="1" lang="en-US" sz="2400" u="none" cap="none" strike="noStrike">
                <a:solidFill>
                  <a:srgbClr val="808000"/>
                </a:solidFill>
                <a:latin typeface="Comic Sans MS"/>
                <a:ea typeface="Comic Sans MS"/>
                <a:cs typeface="Comic Sans MS"/>
                <a:sym typeface="Comic Sans MS"/>
              </a:rPr>
              <a:t>ardware</a:t>
            </a: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 the computer’s</a:t>
            </a:r>
            <a:r>
              <a:rPr b="0" i="0" lang="en-US" sz="2400" u="none" cap="none" strike="noStrike">
                <a:solidFill>
                  <a:srgbClr val="000000"/>
                </a:solidFill>
                <a:latin typeface="Comic Sans MS"/>
                <a:ea typeface="Comic Sans MS"/>
                <a:cs typeface="Comic Sans MS"/>
                <a:sym typeface="Comic Sans MS"/>
              </a:rPr>
              <a:t> electronic and mechanical components.</a:t>
            </a:r>
          </a:p>
          <a:p>
            <a:pPr indent="-342900" lvl="0" marL="342900" marR="0" rtl="0" algn="l">
              <a:lnSpc>
                <a:spcPct val="100000"/>
              </a:lnSpc>
              <a:spcBef>
                <a:spcPts val="800"/>
              </a:spcBef>
              <a:spcAft>
                <a:spcPts val="0"/>
              </a:spcAft>
              <a:buClr>
                <a:srgbClr val="808000"/>
              </a:buClr>
              <a:buSzPct val="25000"/>
              <a:buFont typeface="Comic Sans MS"/>
              <a:buNone/>
            </a:pPr>
            <a:r>
              <a:t/>
            </a:r>
            <a:endParaRPr sz="2400">
              <a:latin typeface="Comic Sans MS"/>
              <a:ea typeface="Comic Sans MS"/>
              <a:cs typeface="Comic Sans MS"/>
              <a:sym typeface="Comic Sans MS"/>
            </a:endParaRPr>
          </a:p>
          <a:p>
            <a:pPr indent="-342900" lvl="0" marL="342900" marR="0" rtl="0" algn="l">
              <a:lnSpc>
                <a:spcPct val="100000"/>
              </a:lnSpc>
              <a:spcBef>
                <a:spcPts val="800"/>
              </a:spcBef>
              <a:spcAft>
                <a:spcPts val="0"/>
              </a:spcAft>
              <a:buClr>
                <a:srgbClr val="808000"/>
              </a:buClr>
              <a:buSzPct val="25000"/>
              <a:buFont typeface="Comic Sans MS"/>
              <a:buNone/>
            </a:pPr>
            <a:r>
              <a:t/>
            </a:r>
            <a:endParaRPr b="0" i="0" sz="1800" u="none" cap="none" strike="noStrike"/>
          </a:p>
        </p:txBody>
      </p:sp>
      <p:pic>
        <p:nvPicPr>
          <p:cNvPr id="44" name="Shape 44"/>
          <p:cNvPicPr preferRelativeResize="0"/>
          <p:nvPr/>
        </p:nvPicPr>
        <p:blipFill>
          <a:blip r:embed="rId4">
            <a:alphaModFix/>
          </a:blip>
          <a:stretch>
            <a:fillRect/>
          </a:stretch>
        </p:blipFill>
        <p:spPr>
          <a:xfrm>
            <a:off x="3859400" y="2467600"/>
            <a:ext cx="1188025" cy="1922800"/>
          </a:xfrm>
          <a:prstGeom prst="rect">
            <a:avLst/>
          </a:prstGeom>
          <a:noFill/>
          <a:ln>
            <a:noFill/>
          </a:ln>
        </p:spPr>
      </p:pic>
      <p:pic>
        <p:nvPicPr>
          <p:cNvPr descr="Mac_laptop.jpg" id="45" name="Shape 45"/>
          <p:cNvPicPr preferRelativeResize="0"/>
          <p:nvPr/>
        </p:nvPicPr>
        <p:blipFill>
          <a:blip r:embed="rId5">
            <a:alphaModFix/>
          </a:blip>
          <a:stretch>
            <a:fillRect/>
          </a:stretch>
        </p:blipFill>
        <p:spPr>
          <a:xfrm>
            <a:off x="515225" y="2623300"/>
            <a:ext cx="2558452" cy="1650200"/>
          </a:xfrm>
          <a:prstGeom prst="rect">
            <a:avLst/>
          </a:prstGeom>
          <a:noFill/>
          <a:ln>
            <a:noFill/>
          </a:ln>
        </p:spPr>
      </p:pic>
      <p:pic>
        <p:nvPicPr>
          <p:cNvPr descr="desktop-computers-wrnkzq67.jpg" id="46" name="Shape 46"/>
          <p:cNvPicPr preferRelativeResize="0"/>
          <p:nvPr/>
        </p:nvPicPr>
        <p:blipFill>
          <a:blip r:embed="rId6">
            <a:alphaModFix/>
          </a:blip>
          <a:stretch>
            <a:fillRect/>
          </a:stretch>
        </p:blipFill>
        <p:spPr>
          <a:xfrm>
            <a:off x="5966388" y="2416284"/>
            <a:ext cx="2943024" cy="2137341"/>
          </a:xfrm>
          <a:prstGeom prst="rect">
            <a:avLst/>
          </a:prstGeom>
          <a:noFill/>
          <a:ln>
            <a:noFill/>
          </a:ln>
        </p:spPr>
      </p:pic>
      <p:pic>
        <p:nvPicPr>
          <p:cNvPr descr="hard_disk_drive.jpg" id="47" name="Shape 47"/>
          <p:cNvPicPr preferRelativeResize="0"/>
          <p:nvPr/>
        </p:nvPicPr>
        <p:blipFill>
          <a:blip r:embed="rId7">
            <a:alphaModFix/>
          </a:blip>
          <a:stretch>
            <a:fillRect/>
          </a:stretch>
        </p:blipFill>
        <p:spPr>
          <a:xfrm>
            <a:off x="966250" y="4677875"/>
            <a:ext cx="1931086" cy="1650201"/>
          </a:xfrm>
          <a:prstGeom prst="rect">
            <a:avLst/>
          </a:prstGeom>
          <a:noFill/>
          <a:ln>
            <a:noFill/>
          </a:ln>
        </p:spPr>
      </p:pic>
      <p:pic>
        <p:nvPicPr>
          <p:cNvPr descr="SanDisk_Cruzer_Micro.png" id="48" name="Shape 48"/>
          <p:cNvPicPr preferRelativeResize="0"/>
          <p:nvPr/>
        </p:nvPicPr>
        <p:blipFill>
          <a:blip r:embed="rId8">
            <a:alphaModFix/>
          </a:blip>
          <a:stretch>
            <a:fillRect/>
          </a:stretch>
        </p:blipFill>
        <p:spPr>
          <a:xfrm>
            <a:off x="6718200" y="5155000"/>
            <a:ext cx="1773300" cy="1068725"/>
          </a:xfrm>
          <a:prstGeom prst="rect">
            <a:avLst/>
          </a:prstGeom>
          <a:noFill/>
          <a:ln>
            <a:noFill/>
          </a:ln>
        </p:spPr>
      </p:pic>
      <p:pic>
        <p:nvPicPr>
          <p:cNvPr descr="Memory-Chip-w630.jpg" id="49" name="Shape 49"/>
          <p:cNvPicPr preferRelativeResize="0"/>
          <p:nvPr/>
        </p:nvPicPr>
        <p:blipFill>
          <a:blip r:embed="rId9">
            <a:alphaModFix/>
          </a:blip>
          <a:stretch>
            <a:fillRect/>
          </a:stretch>
        </p:blipFill>
        <p:spPr>
          <a:xfrm>
            <a:off x="3859736" y="5123876"/>
            <a:ext cx="1868525" cy="1248675"/>
          </a:xfrm>
          <a:prstGeom prst="rect">
            <a:avLst/>
          </a:prstGeom>
          <a:noFill/>
          <a:ln>
            <a:noFill/>
          </a:ln>
        </p:spPr>
      </p:pic>
      <p:sp>
        <p:nvSpPr>
          <p:cNvPr id="50" name="Shape 50"/>
          <p:cNvSpPr txBox="1"/>
          <p:nvPr/>
        </p:nvSpPr>
        <p:spPr>
          <a:xfrm>
            <a:off x="1882223" y="4156600"/>
            <a:ext cx="8490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Laptop</a:t>
            </a:r>
          </a:p>
        </p:txBody>
      </p:sp>
      <p:sp>
        <p:nvSpPr>
          <p:cNvPr id="51" name="Shape 51"/>
          <p:cNvSpPr txBox="1"/>
          <p:nvPr/>
        </p:nvSpPr>
        <p:spPr>
          <a:xfrm>
            <a:off x="7106301" y="4553625"/>
            <a:ext cx="1077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Desktop</a:t>
            </a:r>
          </a:p>
        </p:txBody>
      </p:sp>
      <p:sp>
        <p:nvSpPr>
          <p:cNvPr id="52" name="Shape 52"/>
          <p:cNvSpPr txBox="1"/>
          <p:nvPr/>
        </p:nvSpPr>
        <p:spPr>
          <a:xfrm>
            <a:off x="7538300" y="6041900"/>
            <a:ext cx="12666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Flash drive</a:t>
            </a:r>
          </a:p>
        </p:txBody>
      </p:sp>
      <p:sp>
        <p:nvSpPr>
          <p:cNvPr id="53" name="Shape 53"/>
          <p:cNvSpPr txBox="1"/>
          <p:nvPr/>
        </p:nvSpPr>
        <p:spPr>
          <a:xfrm>
            <a:off x="3780825" y="4446800"/>
            <a:ext cx="12666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Smart phone</a:t>
            </a:r>
          </a:p>
        </p:txBody>
      </p:sp>
      <p:sp>
        <p:nvSpPr>
          <p:cNvPr id="54" name="Shape 54"/>
          <p:cNvSpPr txBox="1"/>
          <p:nvPr/>
        </p:nvSpPr>
        <p:spPr>
          <a:xfrm>
            <a:off x="4037400" y="6372550"/>
            <a:ext cx="15132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Memory Chip</a:t>
            </a:r>
          </a:p>
        </p:txBody>
      </p:sp>
      <p:sp>
        <p:nvSpPr>
          <p:cNvPr id="55" name="Shape 55"/>
          <p:cNvSpPr txBox="1"/>
          <p:nvPr/>
        </p:nvSpPr>
        <p:spPr>
          <a:xfrm>
            <a:off x="2069475" y="6046450"/>
            <a:ext cx="1077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Disk drive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3" name="Shape 283"/>
        <p:cNvGrpSpPr/>
        <p:nvPr/>
      </p:nvGrpSpPr>
      <p:grpSpPr>
        <a:xfrm>
          <a:off x="0" y="0"/>
          <a:ext cx="0" cy="0"/>
          <a:chOff x="0" y="0"/>
          <a:chExt cx="0" cy="0"/>
        </a:xfrm>
      </p:grpSpPr>
      <p:sp>
        <p:nvSpPr>
          <p:cNvPr id="284" name="Shape 284"/>
          <p:cNvSpPr txBox="1"/>
          <p:nvPr>
            <p:ph type="title"/>
          </p:nvPr>
        </p:nvSpPr>
        <p:spPr>
          <a:xfrm>
            <a:off x="362887" y="1647550"/>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Software</a:t>
            </a:r>
          </a:p>
        </p:txBody>
      </p:sp>
      <p:pic>
        <p:nvPicPr>
          <p:cNvPr id="285" name="Shape 285"/>
          <p:cNvPicPr preferRelativeResize="0"/>
          <p:nvPr/>
        </p:nvPicPr>
        <p:blipFill>
          <a:blip r:embed="rId4">
            <a:alphaModFix/>
          </a:blip>
          <a:stretch>
            <a:fillRect/>
          </a:stretch>
        </p:blipFill>
        <p:spPr>
          <a:xfrm>
            <a:off x="2971800" y="2884550"/>
            <a:ext cx="3200400" cy="180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1" name="Shape 291"/>
        <p:cNvGrpSpPr/>
        <p:nvPr/>
      </p:nvGrpSpPr>
      <p:grpSpPr>
        <a:xfrm>
          <a:off x="0" y="0"/>
          <a:ext cx="0" cy="0"/>
          <a:chOff x="0" y="0"/>
          <a:chExt cx="0" cy="0"/>
        </a:xfrm>
      </p:grpSpPr>
      <p:sp>
        <p:nvSpPr>
          <p:cNvPr id="292" name="Shape 29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600">
                <a:solidFill>
                  <a:srgbClr val="808000"/>
                </a:solidFill>
                <a:latin typeface="Comic Sans MS"/>
                <a:ea typeface="Comic Sans MS"/>
                <a:cs typeface="Comic Sans MS"/>
                <a:sym typeface="Comic Sans MS"/>
              </a:rPr>
              <a:t>Software: Computer Programs</a:t>
            </a:r>
          </a:p>
        </p:txBody>
      </p:sp>
      <p:sp>
        <p:nvSpPr>
          <p:cNvPr id="293" name="Shape 293"/>
          <p:cNvSpPr txBox="1"/>
          <p:nvPr/>
        </p:nvSpPr>
        <p:spPr>
          <a:xfrm>
            <a:off x="528000" y="1527600"/>
            <a:ext cx="8088000" cy="1413900"/>
          </a:xfrm>
          <a:prstGeom prst="rect">
            <a:avLst/>
          </a:prstGeom>
          <a:noFill/>
          <a:ln>
            <a:noFill/>
          </a:ln>
        </p:spPr>
        <p:txBody>
          <a:bodyPr anchorCtr="0" anchor="ctr" bIns="91425" lIns="91425" rIns="91425" wrap="square" tIns="91425">
            <a:noAutofit/>
          </a:bodyPr>
          <a:lstStyle/>
          <a:p>
            <a:pPr lvl="0" rtl="0">
              <a:spcBef>
                <a:spcPts val="0"/>
              </a:spcBef>
              <a:buNone/>
            </a:pPr>
            <a:r>
              <a:rPr lang="en-US" sz="2400">
                <a:solidFill>
                  <a:schemeClr val="dk1"/>
                </a:solidFill>
                <a:latin typeface="Comic Sans MS"/>
                <a:ea typeface="Comic Sans MS"/>
                <a:cs typeface="Comic Sans MS"/>
                <a:sym typeface="Comic Sans MS"/>
              </a:rPr>
              <a:t>A </a:t>
            </a:r>
            <a:r>
              <a:rPr i="1" lang="en-US" sz="2400">
                <a:solidFill>
                  <a:srgbClr val="808000"/>
                </a:solidFill>
                <a:latin typeface="Comic Sans MS"/>
                <a:ea typeface="Comic Sans MS"/>
                <a:cs typeface="Comic Sans MS"/>
                <a:sym typeface="Comic Sans MS"/>
              </a:rPr>
              <a:t>computer program</a:t>
            </a:r>
            <a:r>
              <a:rPr lang="en-US" sz="2400">
                <a:solidFill>
                  <a:schemeClr val="dk1"/>
                </a:solidFill>
                <a:latin typeface="Comic Sans MS"/>
                <a:ea typeface="Comic Sans MS"/>
                <a:cs typeface="Comic Sans MS"/>
                <a:sym typeface="Comic Sans MS"/>
              </a:rPr>
              <a:t> is a set of instructions that controls the computer.</a:t>
            </a:r>
          </a:p>
        </p:txBody>
      </p:sp>
      <p:pic>
        <p:nvPicPr>
          <p:cNvPr id="294" name="Shape 294"/>
          <p:cNvPicPr preferRelativeResize="0"/>
          <p:nvPr/>
        </p:nvPicPr>
        <p:blipFill>
          <a:blip r:embed="rId4">
            <a:alphaModFix/>
          </a:blip>
          <a:stretch>
            <a:fillRect/>
          </a:stretch>
        </p:blipFill>
        <p:spPr>
          <a:xfrm>
            <a:off x="576400" y="3989875"/>
            <a:ext cx="3200400" cy="1800225"/>
          </a:xfrm>
          <a:prstGeom prst="rect">
            <a:avLst/>
          </a:prstGeom>
          <a:noFill/>
          <a:ln>
            <a:noFill/>
          </a:ln>
        </p:spPr>
      </p:pic>
      <p:pic>
        <p:nvPicPr>
          <p:cNvPr descr="JavaCode.png" id="295" name="Shape 295"/>
          <p:cNvPicPr preferRelativeResize="0"/>
          <p:nvPr/>
        </p:nvPicPr>
        <p:blipFill>
          <a:blip r:embed="rId5">
            <a:alphaModFix/>
          </a:blip>
          <a:stretch>
            <a:fillRect/>
          </a:stretch>
        </p:blipFill>
        <p:spPr>
          <a:xfrm>
            <a:off x="4287050" y="4228700"/>
            <a:ext cx="3490888" cy="1413900"/>
          </a:xfrm>
          <a:prstGeom prst="rect">
            <a:avLst/>
          </a:prstGeom>
          <a:noFill/>
          <a:ln>
            <a:noFill/>
          </a:ln>
        </p:spPr>
      </p:pic>
      <p:sp>
        <p:nvSpPr>
          <p:cNvPr id="296" name="Shape 296"/>
          <p:cNvSpPr txBox="1"/>
          <p:nvPr/>
        </p:nvSpPr>
        <p:spPr>
          <a:xfrm>
            <a:off x="976250" y="3336100"/>
            <a:ext cx="2103000" cy="425400"/>
          </a:xfrm>
          <a:prstGeom prst="rect">
            <a:avLst/>
          </a:prstGeom>
          <a:noFill/>
          <a:ln>
            <a:noFill/>
          </a:ln>
        </p:spPr>
        <p:txBody>
          <a:bodyPr anchorCtr="0" anchor="t" bIns="91425" lIns="91425" rIns="91425" wrap="square" tIns="91425">
            <a:noAutofit/>
          </a:bodyPr>
          <a:lstStyle/>
          <a:p>
            <a:pPr lvl="0">
              <a:spcBef>
                <a:spcPts val="0"/>
              </a:spcBef>
              <a:buNone/>
            </a:pPr>
            <a:r>
              <a:rPr lang="en-US">
                <a:latin typeface="Comic Sans MS"/>
                <a:ea typeface="Comic Sans MS"/>
                <a:cs typeface="Comic Sans MS"/>
                <a:sym typeface="Comic Sans MS"/>
              </a:rPr>
              <a:t>App Inventor Program</a:t>
            </a:r>
          </a:p>
        </p:txBody>
      </p:sp>
      <p:sp>
        <p:nvSpPr>
          <p:cNvPr id="297" name="Shape 297"/>
          <p:cNvSpPr txBox="1"/>
          <p:nvPr/>
        </p:nvSpPr>
        <p:spPr>
          <a:xfrm>
            <a:off x="5264975" y="3336100"/>
            <a:ext cx="1364400" cy="425400"/>
          </a:xfrm>
          <a:prstGeom prst="rect">
            <a:avLst/>
          </a:prstGeom>
          <a:noFill/>
          <a:ln>
            <a:noFill/>
          </a:ln>
        </p:spPr>
        <p:txBody>
          <a:bodyPr anchorCtr="0" anchor="t" bIns="91425" lIns="91425" rIns="91425" wrap="square" tIns="91425">
            <a:noAutofit/>
          </a:bodyPr>
          <a:lstStyle/>
          <a:p>
            <a:pPr lvl="0" rtl="0">
              <a:spcBef>
                <a:spcPts val="0"/>
              </a:spcBef>
              <a:buNone/>
            </a:pPr>
            <a:r>
              <a:rPr lang="en-US">
                <a:latin typeface="Comic Sans MS"/>
                <a:ea typeface="Comic Sans MS"/>
                <a:cs typeface="Comic Sans MS"/>
                <a:sym typeface="Comic Sans MS"/>
              </a:rPr>
              <a:t>Java Program</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Shape 302"/>
          <p:cNvPicPr preferRelativeResize="0"/>
          <p:nvPr/>
        </p:nvPicPr>
        <p:blipFill>
          <a:blip r:embed="rId3">
            <a:alphaModFix/>
          </a:blip>
          <a:stretch>
            <a:fillRect/>
          </a:stretch>
        </p:blipFill>
        <p:spPr>
          <a:xfrm flipH="1">
            <a:off x="392175" y="1222200"/>
            <a:ext cx="2010634" cy="1344600"/>
          </a:xfrm>
          <a:prstGeom prst="rect">
            <a:avLst/>
          </a:prstGeom>
          <a:noFill/>
          <a:ln>
            <a:noFill/>
          </a:ln>
        </p:spPr>
      </p:pic>
      <p:sp>
        <p:nvSpPr>
          <p:cNvPr id="303" name="Shape 303"/>
          <p:cNvSpPr txBox="1"/>
          <p:nvPr>
            <p:ph type="title"/>
          </p:nvPr>
        </p:nvSpPr>
        <p:spPr>
          <a:xfrm>
            <a:off x="685800" y="381000"/>
            <a:ext cx="7772400" cy="914400"/>
          </a:xfrm>
          <a:prstGeom prst="rect">
            <a:avLst/>
          </a:prstGeom>
        </p:spPr>
        <p:txBody>
          <a:bodyPr anchorCtr="0" anchor="ctr" bIns="91425" lIns="91425" rIns="91425" wrap="square" tIns="91425">
            <a:noAutofit/>
          </a:bodyPr>
          <a:lstStyle/>
          <a:p>
            <a:pPr lvl="0" algn="ctr">
              <a:spcBef>
                <a:spcPts val="0"/>
              </a:spcBef>
              <a:buNone/>
            </a:pPr>
            <a:r>
              <a:rPr lang="en-US" sz="3000">
                <a:solidFill>
                  <a:srgbClr val="808000"/>
                </a:solidFill>
                <a:latin typeface="Comic Sans MS"/>
                <a:ea typeface="Comic Sans MS"/>
                <a:cs typeface="Comic Sans MS"/>
                <a:sym typeface="Comic Sans MS"/>
              </a:rPr>
              <a:t>Software Interfaces</a:t>
            </a:r>
          </a:p>
        </p:txBody>
      </p:sp>
      <p:sp>
        <p:nvSpPr>
          <p:cNvPr id="304" name="Shape 304"/>
          <p:cNvSpPr txBox="1"/>
          <p:nvPr>
            <p:ph idx="1" type="body"/>
          </p:nvPr>
        </p:nvSpPr>
        <p:spPr>
          <a:xfrm>
            <a:off x="2230050" y="1520500"/>
            <a:ext cx="6264000" cy="914400"/>
          </a:xfrm>
          <a:prstGeom prst="rect">
            <a:avLst/>
          </a:prstGeom>
        </p:spPr>
        <p:txBody>
          <a:bodyPr anchorCtr="0" anchor="t" bIns="91425" lIns="91425" rIns="91425" wrap="square" tIns="91425">
            <a:noAutofit/>
          </a:bodyPr>
          <a:lstStyle/>
          <a:p>
            <a:pPr lvl="0">
              <a:spcBef>
                <a:spcPts val="0"/>
              </a:spcBef>
              <a:buNone/>
            </a:pPr>
            <a:r>
              <a:rPr lang="en-US" sz="2400">
                <a:latin typeface="Comic Sans MS"/>
                <a:ea typeface="Comic Sans MS"/>
                <a:cs typeface="Comic Sans MS"/>
                <a:sym typeface="Comic Sans MS"/>
              </a:rPr>
              <a:t>Software serves as an </a:t>
            </a:r>
            <a:r>
              <a:rPr i="1" lang="en-US" sz="2400">
                <a:solidFill>
                  <a:srgbClr val="808000"/>
                </a:solidFill>
                <a:latin typeface="Comic Sans MS"/>
                <a:ea typeface="Comic Sans MS"/>
                <a:cs typeface="Comic Sans MS"/>
                <a:sym typeface="Comic Sans MS"/>
              </a:rPr>
              <a:t>interface</a:t>
            </a:r>
            <a:r>
              <a:rPr lang="en-US" sz="2400">
                <a:latin typeface="Comic Sans MS"/>
                <a:ea typeface="Comic Sans MS"/>
                <a:cs typeface="Comic Sans MS"/>
                <a:sym typeface="Comic Sans MS"/>
              </a:rPr>
              <a:t> between us and our  computers.</a:t>
            </a:r>
          </a:p>
        </p:txBody>
      </p:sp>
      <p:pic>
        <p:nvPicPr>
          <p:cNvPr id="305" name="Shape 305"/>
          <p:cNvPicPr preferRelativeResize="0"/>
          <p:nvPr/>
        </p:nvPicPr>
        <p:blipFill>
          <a:blip r:embed="rId4">
            <a:alphaModFix/>
          </a:blip>
          <a:stretch>
            <a:fillRect/>
          </a:stretch>
        </p:blipFill>
        <p:spPr>
          <a:xfrm>
            <a:off x="5501202" y="2923801"/>
            <a:ext cx="1777550" cy="2876950"/>
          </a:xfrm>
          <a:prstGeom prst="rect">
            <a:avLst/>
          </a:prstGeom>
          <a:noFill/>
          <a:ln>
            <a:noFill/>
          </a:ln>
        </p:spPr>
      </p:pic>
      <p:pic>
        <p:nvPicPr>
          <p:cNvPr id="306" name="Shape 306"/>
          <p:cNvPicPr preferRelativeResize="0"/>
          <p:nvPr/>
        </p:nvPicPr>
        <p:blipFill>
          <a:blip r:embed="rId5">
            <a:alphaModFix/>
          </a:blip>
          <a:stretch>
            <a:fillRect/>
          </a:stretch>
        </p:blipFill>
        <p:spPr>
          <a:xfrm>
            <a:off x="2064288" y="3267100"/>
            <a:ext cx="2524776" cy="1420186"/>
          </a:xfrm>
          <a:prstGeom prst="rect">
            <a:avLst/>
          </a:prstGeom>
          <a:noFill/>
          <a:ln>
            <a:noFill/>
          </a:ln>
        </p:spPr>
      </p:pic>
      <p:sp>
        <p:nvSpPr>
          <p:cNvPr id="307" name="Shape 307"/>
          <p:cNvSpPr txBox="1"/>
          <p:nvPr>
            <p:ph idx="1" type="body"/>
          </p:nvPr>
        </p:nvSpPr>
        <p:spPr>
          <a:xfrm>
            <a:off x="2157650" y="4687275"/>
            <a:ext cx="2146200" cy="914400"/>
          </a:xfrm>
          <a:prstGeom prst="rect">
            <a:avLst/>
          </a:prstGeom>
        </p:spPr>
        <p:txBody>
          <a:bodyPr anchorCtr="0" anchor="t" bIns="91425" lIns="91425" rIns="91425" wrap="square" tIns="91425">
            <a:noAutofit/>
          </a:bodyPr>
          <a:lstStyle/>
          <a:p>
            <a:pPr lvl="0" rtl="0" algn="ctr">
              <a:spcBef>
                <a:spcPts val="0"/>
              </a:spcBef>
              <a:buNone/>
            </a:pPr>
            <a:r>
              <a:rPr lang="en-US">
                <a:latin typeface="Comic Sans MS"/>
                <a:ea typeface="Comic Sans MS"/>
                <a:cs typeface="Comic Sans MS"/>
                <a:sym typeface="Comic Sans MS"/>
              </a:rPr>
              <a:t>App Inventor App</a:t>
            </a:r>
          </a:p>
          <a:p>
            <a:pPr lvl="0" rtl="0" algn="ctr">
              <a:spcBef>
                <a:spcPts val="0"/>
              </a:spcBef>
              <a:buNone/>
            </a:pPr>
            <a:r>
              <a:rPr lang="en-US">
                <a:solidFill>
                  <a:srgbClr val="808000"/>
                </a:solidFill>
                <a:latin typeface="Comic Sans MS"/>
                <a:ea typeface="Comic Sans MS"/>
                <a:cs typeface="Comic Sans MS"/>
                <a:sym typeface="Comic Sans MS"/>
              </a:rPr>
              <a:t>Software</a:t>
            </a:r>
          </a:p>
        </p:txBody>
      </p:sp>
      <p:cxnSp>
        <p:nvCxnSpPr>
          <p:cNvPr id="308" name="Shape 308"/>
          <p:cNvCxnSpPr/>
          <p:nvPr/>
        </p:nvCxnSpPr>
        <p:spPr>
          <a:xfrm>
            <a:off x="1880500" y="2170100"/>
            <a:ext cx="3620700" cy="2074200"/>
          </a:xfrm>
          <a:prstGeom prst="straightConnector1">
            <a:avLst/>
          </a:prstGeom>
          <a:noFill/>
          <a:ln cap="rnd" cmpd="sng" w="38100">
            <a:solidFill>
              <a:srgbClr val="FF0000"/>
            </a:solidFill>
            <a:prstDash val="solid"/>
            <a:round/>
            <a:headEnd len="med" w="med" type="triangle"/>
            <a:tailEnd len="med" w="med" type="triangle"/>
          </a:ln>
        </p:spPr>
      </p:cxnSp>
      <p:sp>
        <p:nvSpPr>
          <p:cNvPr id="309" name="Shape 309"/>
          <p:cNvSpPr txBox="1"/>
          <p:nvPr>
            <p:ph idx="1" type="body"/>
          </p:nvPr>
        </p:nvSpPr>
        <p:spPr>
          <a:xfrm>
            <a:off x="3572875" y="2923800"/>
            <a:ext cx="1707900" cy="914400"/>
          </a:xfrm>
          <a:prstGeom prst="rect">
            <a:avLst/>
          </a:prstGeom>
        </p:spPr>
        <p:txBody>
          <a:bodyPr anchorCtr="0" anchor="t" bIns="91425" lIns="91425" rIns="91425" wrap="square" tIns="91425">
            <a:noAutofit/>
          </a:bodyPr>
          <a:lstStyle/>
          <a:p>
            <a:pPr lvl="0" rtl="0" algn="r">
              <a:spcBef>
                <a:spcPts val="0"/>
              </a:spcBef>
              <a:buNone/>
            </a:pPr>
            <a:r>
              <a:rPr lang="en-US" sz="1400">
                <a:solidFill>
                  <a:srgbClr val="FF0000"/>
                </a:solidFill>
                <a:latin typeface="Comic Sans MS"/>
                <a:ea typeface="Comic Sans MS"/>
                <a:cs typeface="Comic Sans MS"/>
                <a:sym typeface="Comic Sans MS"/>
              </a:rPr>
              <a:t>Human/Computer interface</a:t>
            </a:r>
          </a:p>
        </p:txBody>
      </p:sp>
      <p:sp>
        <p:nvSpPr>
          <p:cNvPr id="310" name="Shape 310"/>
          <p:cNvSpPr txBox="1"/>
          <p:nvPr>
            <p:ph idx="1" type="body"/>
          </p:nvPr>
        </p:nvSpPr>
        <p:spPr>
          <a:xfrm>
            <a:off x="5316875" y="5881475"/>
            <a:ext cx="2146200" cy="784800"/>
          </a:xfrm>
          <a:prstGeom prst="rect">
            <a:avLst/>
          </a:prstGeom>
        </p:spPr>
        <p:txBody>
          <a:bodyPr anchorCtr="0" anchor="t" bIns="91425" lIns="91425" rIns="91425" wrap="square" tIns="91425">
            <a:noAutofit/>
          </a:bodyPr>
          <a:lstStyle/>
          <a:p>
            <a:pPr lvl="0" rtl="0" algn="ctr">
              <a:spcBef>
                <a:spcPts val="0"/>
              </a:spcBef>
              <a:buNone/>
            </a:pPr>
            <a:r>
              <a:rPr lang="en-US">
                <a:latin typeface="Comic Sans MS"/>
                <a:ea typeface="Comic Sans MS"/>
                <a:cs typeface="Comic Sans MS"/>
                <a:sym typeface="Comic Sans MS"/>
              </a:rPr>
              <a:t>Smart Phone</a:t>
            </a:r>
          </a:p>
          <a:p>
            <a:pPr lvl="0" rtl="0" algn="ctr">
              <a:spcBef>
                <a:spcPts val="0"/>
              </a:spcBef>
              <a:buNone/>
            </a:pPr>
            <a:r>
              <a:rPr lang="en-US">
                <a:solidFill>
                  <a:srgbClr val="808000"/>
                </a:solidFill>
                <a:latin typeface="Comic Sans MS"/>
                <a:ea typeface="Comic Sans MS"/>
                <a:cs typeface="Comic Sans MS"/>
                <a:sym typeface="Comic Sans MS"/>
              </a:rPr>
              <a:t>Hardware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6" name="Shape 316"/>
        <p:cNvGrpSpPr/>
        <p:nvPr/>
      </p:nvGrpSpPr>
      <p:grpSpPr>
        <a:xfrm>
          <a:off x="0" y="0"/>
          <a:ext cx="0" cy="0"/>
          <a:chOff x="0" y="0"/>
          <a:chExt cx="0" cy="0"/>
        </a:xfrm>
      </p:grpSpPr>
      <p:cxnSp>
        <p:nvCxnSpPr>
          <p:cNvPr id="317" name="Shape 317"/>
          <p:cNvCxnSpPr/>
          <p:nvPr/>
        </p:nvCxnSpPr>
        <p:spPr>
          <a:xfrm>
            <a:off x="1288975" y="2019600"/>
            <a:ext cx="15300" cy="3461400"/>
          </a:xfrm>
          <a:prstGeom prst="straightConnector1">
            <a:avLst/>
          </a:prstGeom>
          <a:noFill/>
          <a:ln cap="rnd" cmpd="sng" w="38100">
            <a:solidFill>
              <a:srgbClr val="FF0000"/>
            </a:solidFill>
            <a:prstDash val="solid"/>
            <a:round/>
            <a:headEnd len="med" w="med" type="triangle"/>
            <a:tailEnd len="med" w="med" type="triangle"/>
          </a:ln>
        </p:spPr>
      </p:cxnSp>
      <p:sp>
        <p:nvSpPr>
          <p:cNvPr id="318" name="Shape 318"/>
          <p:cNvSpPr/>
          <p:nvPr/>
        </p:nvSpPr>
        <p:spPr>
          <a:xfrm>
            <a:off x="722900" y="2514713"/>
            <a:ext cx="1366800" cy="862800"/>
          </a:xfrm>
          <a:prstGeom prst="rect">
            <a:avLst/>
          </a:prstGeom>
          <a:solidFill>
            <a:srgbClr val="FFFFFF"/>
          </a:solid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9" name="Shape 319"/>
          <p:cNvSpPr txBox="1"/>
          <p:nvPr>
            <p:ph type="title"/>
          </p:nvPr>
        </p:nvSpPr>
        <p:spPr>
          <a:xfrm>
            <a:off x="2471700" y="509600"/>
            <a:ext cx="6210600" cy="10017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3600" u="none" cap="none" strike="noStrike">
                <a:solidFill>
                  <a:srgbClr val="808000"/>
                </a:solidFill>
                <a:latin typeface="Comic Sans MS"/>
                <a:ea typeface="Comic Sans MS"/>
                <a:cs typeface="Comic Sans MS"/>
                <a:sym typeface="Comic Sans MS"/>
              </a:rPr>
              <a:t>L</a:t>
            </a:r>
            <a:r>
              <a:rPr lang="en-US" sz="3600">
                <a:solidFill>
                  <a:srgbClr val="808000"/>
                </a:solidFill>
                <a:latin typeface="Comic Sans MS"/>
                <a:ea typeface="Comic Sans MS"/>
                <a:cs typeface="Comic Sans MS"/>
                <a:sym typeface="Comic Sans MS"/>
              </a:rPr>
              <a:t>ayers of Interfaces</a:t>
            </a:r>
          </a:p>
        </p:txBody>
      </p:sp>
      <p:sp>
        <p:nvSpPr>
          <p:cNvPr id="320" name="Shape 320"/>
          <p:cNvSpPr txBox="1"/>
          <p:nvPr/>
        </p:nvSpPr>
        <p:spPr>
          <a:xfrm>
            <a:off x="2785050" y="2679175"/>
            <a:ext cx="45645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1" lang="en-US" sz="1800" u="none" cap="none" strike="noStrike">
                <a:solidFill>
                  <a:srgbClr val="808000"/>
                </a:solidFill>
                <a:latin typeface="Comic Sans MS"/>
                <a:ea typeface="Comic Sans MS"/>
                <a:cs typeface="Comic Sans MS"/>
                <a:sym typeface="Comic Sans MS"/>
              </a:rPr>
              <a:t>Application L</a:t>
            </a:r>
            <a:r>
              <a:rPr i="1" lang="en-US" sz="1800">
                <a:solidFill>
                  <a:srgbClr val="808000"/>
                </a:solidFill>
                <a:latin typeface="Comic Sans MS"/>
                <a:ea typeface="Comic Sans MS"/>
                <a:cs typeface="Comic Sans MS"/>
                <a:sym typeface="Comic Sans MS"/>
              </a:rPr>
              <a:t>ayer</a:t>
            </a:r>
            <a:r>
              <a:rPr b="0" i="0" lang="en-US" sz="1800" u="none" cap="none" strike="noStrike">
                <a:solidFill>
                  <a:srgbClr val="000000"/>
                </a:solidFill>
                <a:latin typeface="Comic Sans MS"/>
                <a:ea typeface="Comic Sans MS"/>
                <a:cs typeface="Comic Sans MS"/>
                <a:sym typeface="Comic Sans MS"/>
              </a:rPr>
              <a:t> – </a:t>
            </a:r>
            <a:r>
              <a:rPr lang="en-US" sz="1800">
                <a:latin typeface="Comic Sans MS"/>
                <a:ea typeface="Comic Sans MS"/>
                <a:cs typeface="Comic Sans MS"/>
                <a:sym typeface="Comic Sans MS"/>
              </a:rPr>
              <a:t>I Have a Dream App</a:t>
            </a:r>
          </a:p>
        </p:txBody>
      </p:sp>
      <p:sp>
        <p:nvSpPr>
          <p:cNvPr id="321" name="Shape 321"/>
          <p:cNvSpPr txBox="1"/>
          <p:nvPr/>
        </p:nvSpPr>
        <p:spPr>
          <a:xfrm>
            <a:off x="2818650" y="6006275"/>
            <a:ext cx="55167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808000"/>
                </a:solidFill>
                <a:latin typeface="Comic Sans MS"/>
                <a:ea typeface="Comic Sans MS"/>
                <a:cs typeface="Comic Sans MS"/>
                <a:sym typeface="Comic Sans MS"/>
              </a:rPr>
              <a:t>Hardware Layer – </a:t>
            </a:r>
            <a:r>
              <a:rPr b="0" i="0" lang="en-US" sz="1800" u="none" cap="none" strike="noStrike">
                <a:solidFill>
                  <a:srgbClr val="000000"/>
                </a:solidFill>
                <a:latin typeface="Comic Sans MS"/>
                <a:ea typeface="Comic Sans MS"/>
                <a:cs typeface="Comic Sans MS"/>
                <a:sym typeface="Comic Sans MS"/>
              </a:rPr>
              <a:t> Nexus</a:t>
            </a:r>
            <a:r>
              <a:rPr lang="en-US" sz="1800">
                <a:latin typeface="Comic Sans MS"/>
                <a:ea typeface="Comic Sans MS"/>
                <a:cs typeface="Comic Sans MS"/>
                <a:sym typeface="Comic Sans MS"/>
              </a:rPr>
              <a:t> (</a:t>
            </a:r>
            <a:r>
              <a:rPr b="0" i="0" lang="en-US" sz="1800" u="none" cap="none" strike="noStrike">
                <a:solidFill>
                  <a:srgbClr val="000000"/>
                </a:solidFill>
                <a:latin typeface="Comic Sans MS"/>
                <a:ea typeface="Comic Sans MS"/>
                <a:cs typeface="Comic Sans MS"/>
                <a:sym typeface="Comic Sans MS"/>
              </a:rPr>
              <a:t>Camera, </a:t>
            </a:r>
            <a:r>
              <a:rPr lang="en-US" sz="1800">
                <a:latin typeface="Comic Sans MS"/>
                <a:ea typeface="Comic Sans MS"/>
                <a:cs typeface="Comic Sans MS"/>
                <a:sym typeface="Comic Sans MS"/>
              </a:rPr>
              <a:t>touchscreen)</a:t>
            </a:r>
          </a:p>
        </p:txBody>
      </p:sp>
      <p:pic>
        <p:nvPicPr>
          <p:cNvPr id="322" name="Shape 322"/>
          <p:cNvPicPr preferRelativeResize="0"/>
          <p:nvPr/>
        </p:nvPicPr>
        <p:blipFill>
          <a:blip r:embed="rId4">
            <a:alphaModFix/>
          </a:blip>
          <a:stretch>
            <a:fillRect/>
          </a:stretch>
        </p:blipFill>
        <p:spPr>
          <a:xfrm>
            <a:off x="916550" y="5473187"/>
            <a:ext cx="650604" cy="1053000"/>
          </a:xfrm>
          <a:prstGeom prst="rect">
            <a:avLst/>
          </a:prstGeom>
          <a:noFill/>
          <a:ln>
            <a:noFill/>
          </a:ln>
        </p:spPr>
      </p:pic>
      <p:pic>
        <p:nvPicPr>
          <p:cNvPr id="323" name="Shape 323"/>
          <p:cNvPicPr preferRelativeResize="0"/>
          <p:nvPr/>
        </p:nvPicPr>
        <p:blipFill>
          <a:blip r:embed="rId5">
            <a:alphaModFix/>
          </a:blip>
          <a:stretch>
            <a:fillRect/>
          </a:stretch>
        </p:blipFill>
        <p:spPr>
          <a:xfrm flipH="1">
            <a:off x="539450" y="727875"/>
            <a:ext cx="2010634" cy="1344600"/>
          </a:xfrm>
          <a:prstGeom prst="rect">
            <a:avLst/>
          </a:prstGeom>
          <a:noFill/>
          <a:ln>
            <a:noFill/>
          </a:ln>
        </p:spPr>
      </p:pic>
      <p:pic>
        <p:nvPicPr>
          <p:cNvPr id="324" name="Shape 324"/>
          <p:cNvPicPr preferRelativeResize="0"/>
          <p:nvPr/>
        </p:nvPicPr>
        <p:blipFill>
          <a:blip r:embed="rId6">
            <a:alphaModFix/>
          </a:blip>
          <a:stretch>
            <a:fillRect/>
          </a:stretch>
        </p:blipFill>
        <p:spPr>
          <a:xfrm>
            <a:off x="821375" y="2617112"/>
            <a:ext cx="1169850" cy="658025"/>
          </a:xfrm>
          <a:prstGeom prst="rect">
            <a:avLst/>
          </a:prstGeom>
          <a:noFill/>
          <a:ln>
            <a:noFill/>
          </a:ln>
        </p:spPr>
      </p:pic>
      <p:cxnSp>
        <p:nvCxnSpPr>
          <p:cNvPr id="325" name="Shape 325"/>
          <p:cNvCxnSpPr/>
          <p:nvPr/>
        </p:nvCxnSpPr>
        <p:spPr>
          <a:xfrm flipH="1">
            <a:off x="3872975" y="3194700"/>
            <a:ext cx="7800" cy="2788200"/>
          </a:xfrm>
          <a:prstGeom prst="straightConnector1">
            <a:avLst/>
          </a:prstGeom>
          <a:noFill/>
          <a:ln cap="rnd" cmpd="sng" w="38100">
            <a:solidFill>
              <a:srgbClr val="FF0000"/>
            </a:solidFill>
            <a:prstDash val="solid"/>
            <a:round/>
            <a:headEnd len="med" w="med" type="triangl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31" name="Shape 331"/>
        <p:cNvGrpSpPr/>
        <p:nvPr/>
      </p:nvGrpSpPr>
      <p:grpSpPr>
        <a:xfrm>
          <a:off x="0" y="0"/>
          <a:ext cx="0" cy="0"/>
          <a:chOff x="0" y="0"/>
          <a:chExt cx="0" cy="0"/>
        </a:xfrm>
      </p:grpSpPr>
      <p:cxnSp>
        <p:nvCxnSpPr>
          <p:cNvPr id="332" name="Shape 332"/>
          <p:cNvCxnSpPr/>
          <p:nvPr/>
        </p:nvCxnSpPr>
        <p:spPr>
          <a:xfrm>
            <a:off x="1288975" y="2019600"/>
            <a:ext cx="15300" cy="3461400"/>
          </a:xfrm>
          <a:prstGeom prst="straightConnector1">
            <a:avLst/>
          </a:prstGeom>
          <a:noFill/>
          <a:ln cap="rnd" cmpd="sng" w="38100">
            <a:solidFill>
              <a:srgbClr val="FF0000"/>
            </a:solidFill>
            <a:prstDash val="solid"/>
            <a:round/>
            <a:headEnd len="med" w="med" type="triangle"/>
            <a:tailEnd len="med" w="med" type="triangle"/>
          </a:ln>
        </p:spPr>
      </p:cxnSp>
      <p:sp>
        <p:nvSpPr>
          <p:cNvPr id="333" name="Shape 333"/>
          <p:cNvSpPr/>
          <p:nvPr/>
        </p:nvSpPr>
        <p:spPr>
          <a:xfrm>
            <a:off x="722900" y="2514713"/>
            <a:ext cx="1366800" cy="862800"/>
          </a:xfrm>
          <a:prstGeom prst="rect">
            <a:avLst/>
          </a:prstGeom>
          <a:solidFill>
            <a:srgbClr val="FFFFFF"/>
          </a:solid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34" name="Shape 334"/>
          <p:cNvSpPr txBox="1"/>
          <p:nvPr/>
        </p:nvSpPr>
        <p:spPr>
          <a:xfrm>
            <a:off x="2785050" y="3684063"/>
            <a:ext cx="5550300" cy="16122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Font typeface="Comic Sans MS"/>
              <a:buNone/>
            </a:pPr>
            <a:r>
              <a:t/>
            </a:r>
            <a:endParaRPr i="1" sz="1800">
              <a:solidFill>
                <a:srgbClr val="808000"/>
              </a:solidFill>
              <a:latin typeface="Comic Sans MS"/>
              <a:ea typeface="Comic Sans MS"/>
              <a:cs typeface="Comic Sans MS"/>
              <a:sym typeface="Comic Sans MS"/>
            </a:endParaRPr>
          </a:p>
          <a:p>
            <a:pPr indent="0" lvl="0" marL="0" marR="0" rtl="0">
              <a:lnSpc>
                <a:spcPct val="100000"/>
              </a:lnSpc>
              <a:spcBef>
                <a:spcPts val="0"/>
              </a:spcBef>
              <a:spcAft>
                <a:spcPts val="0"/>
              </a:spcAft>
              <a:buClr>
                <a:srgbClr val="000000"/>
              </a:buClr>
              <a:buSzPct val="25000"/>
              <a:buFont typeface="Comic Sans MS"/>
              <a:buNone/>
            </a:pPr>
            <a:r>
              <a:rPr b="0" i="1" lang="en-US" sz="1800" u="none" cap="none" strike="noStrike">
                <a:solidFill>
                  <a:srgbClr val="808000"/>
                </a:solidFill>
                <a:latin typeface="Comic Sans MS"/>
                <a:ea typeface="Comic Sans MS"/>
                <a:cs typeface="Comic Sans MS"/>
                <a:sym typeface="Comic Sans MS"/>
              </a:rPr>
              <a:t>Operating System Layer</a:t>
            </a:r>
            <a:r>
              <a:rPr b="0" i="0" lang="en-US" sz="1800" u="none" cap="none" strike="noStrike">
                <a:solidFill>
                  <a:srgbClr val="000000"/>
                </a:solidFill>
                <a:latin typeface="Comic Sans MS"/>
                <a:ea typeface="Comic Sans MS"/>
                <a:cs typeface="Comic Sans MS"/>
                <a:sym typeface="Comic Sans MS"/>
              </a:rPr>
              <a:t>  – Android</a:t>
            </a:r>
          </a:p>
        </p:txBody>
      </p:sp>
      <p:sp>
        <p:nvSpPr>
          <p:cNvPr id="335" name="Shape 335"/>
          <p:cNvSpPr txBox="1"/>
          <p:nvPr>
            <p:ph type="title"/>
          </p:nvPr>
        </p:nvSpPr>
        <p:spPr>
          <a:xfrm>
            <a:off x="2471700" y="509600"/>
            <a:ext cx="6210600" cy="10017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3600" u="none" cap="none" strike="noStrike">
                <a:solidFill>
                  <a:srgbClr val="808000"/>
                </a:solidFill>
                <a:latin typeface="Comic Sans MS"/>
                <a:ea typeface="Comic Sans MS"/>
                <a:cs typeface="Comic Sans MS"/>
                <a:sym typeface="Comic Sans MS"/>
              </a:rPr>
              <a:t>L</a:t>
            </a:r>
            <a:r>
              <a:rPr lang="en-US" sz="3600">
                <a:solidFill>
                  <a:srgbClr val="808000"/>
                </a:solidFill>
                <a:latin typeface="Comic Sans MS"/>
                <a:ea typeface="Comic Sans MS"/>
                <a:cs typeface="Comic Sans MS"/>
                <a:sym typeface="Comic Sans MS"/>
              </a:rPr>
              <a:t>ayers of Interfaces</a:t>
            </a:r>
          </a:p>
        </p:txBody>
      </p:sp>
      <p:sp>
        <p:nvSpPr>
          <p:cNvPr id="336" name="Shape 336"/>
          <p:cNvSpPr txBox="1"/>
          <p:nvPr/>
        </p:nvSpPr>
        <p:spPr>
          <a:xfrm>
            <a:off x="3517175" y="4586250"/>
            <a:ext cx="1805100" cy="5640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b="0" i="0" lang="en-US" u="none" cap="none" strike="noStrike">
                <a:solidFill>
                  <a:srgbClr val="808000"/>
                </a:solidFill>
                <a:latin typeface="Comic Sans MS"/>
                <a:ea typeface="Comic Sans MS"/>
                <a:cs typeface="Comic Sans MS"/>
                <a:sym typeface="Comic Sans MS"/>
              </a:rPr>
              <a:t>Camera </a:t>
            </a:r>
            <a:r>
              <a:rPr lang="en-US">
                <a:solidFill>
                  <a:srgbClr val="808000"/>
                </a:solidFill>
                <a:latin typeface="Comic Sans MS"/>
                <a:ea typeface="Comic Sans MS"/>
                <a:cs typeface="Comic Sans MS"/>
                <a:sym typeface="Comic Sans MS"/>
              </a:rPr>
              <a:t>controller </a:t>
            </a:r>
          </a:p>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software</a:t>
            </a:r>
          </a:p>
        </p:txBody>
      </p:sp>
      <p:sp>
        <p:nvSpPr>
          <p:cNvPr id="337" name="Shape 337"/>
          <p:cNvSpPr txBox="1"/>
          <p:nvPr/>
        </p:nvSpPr>
        <p:spPr>
          <a:xfrm>
            <a:off x="2785050" y="2516075"/>
            <a:ext cx="45645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1" lang="en-US" sz="1800" u="none" cap="none" strike="noStrike">
                <a:solidFill>
                  <a:srgbClr val="808000"/>
                </a:solidFill>
                <a:latin typeface="Comic Sans MS"/>
                <a:ea typeface="Comic Sans MS"/>
                <a:cs typeface="Comic Sans MS"/>
                <a:sym typeface="Comic Sans MS"/>
              </a:rPr>
              <a:t>Application L</a:t>
            </a:r>
            <a:r>
              <a:rPr i="1" lang="en-US" sz="1800">
                <a:solidFill>
                  <a:srgbClr val="808000"/>
                </a:solidFill>
                <a:latin typeface="Comic Sans MS"/>
                <a:ea typeface="Comic Sans MS"/>
                <a:cs typeface="Comic Sans MS"/>
                <a:sym typeface="Comic Sans MS"/>
              </a:rPr>
              <a:t>ayer</a:t>
            </a:r>
            <a:r>
              <a:rPr b="0" i="0" lang="en-US" sz="1800" u="none" cap="none" strike="noStrike">
                <a:solidFill>
                  <a:srgbClr val="000000"/>
                </a:solidFill>
                <a:latin typeface="Comic Sans MS"/>
                <a:ea typeface="Comic Sans MS"/>
                <a:cs typeface="Comic Sans MS"/>
                <a:sym typeface="Comic Sans MS"/>
              </a:rPr>
              <a:t> – </a:t>
            </a:r>
            <a:r>
              <a:rPr lang="en-US" sz="1800">
                <a:latin typeface="Comic Sans MS"/>
                <a:ea typeface="Comic Sans MS"/>
                <a:cs typeface="Comic Sans MS"/>
                <a:sym typeface="Comic Sans MS"/>
              </a:rPr>
              <a:t>I Have a Dream App</a:t>
            </a:r>
          </a:p>
        </p:txBody>
      </p:sp>
      <p:sp>
        <p:nvSpPr>
          <p:cNvPr id="338" name="Shape 338"/>
          <p:cNvSpPr txBox="1"/>
          <p:nvPr/>
        </p:nvSpPr>
        <p:spPr>
          <a:xfrm>
            <a:off x="2818650" y="6006275"/>
            <a:ext cx="55167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808000"/>
                </a:solidFill>
                <a:latin typeface="Comic Sans MS"/>
                <a:ea typeface="Comic Sans MS"/>
                <a:cs typeface="Comic Sans MS"/>
                <a:sym typeface="Comic Sans MS"/>
              </a:rPr>
              <a:t>Hardware Layer – </a:t>
            </a:r>
            <a:r>
              <a:rPr b="0" i="0" lang="en-US" sz="1800" u="none" cap="none" strike="noStrike">
                <a:solidFill>
                  <a:srgbClr val="000000"/>
                </a:solidFill>
                <a:latin typeface="Comic Sans MS"/>
                <a:ea typeface="Comic Sans MS"/>
                <a:cs typeface="Comic Sans MS"/>
                <a:sym typeface="Comic Sans MS"/>
              </a:rPr>
              <a:t> Nexus</a:t>
            </a:r>
            <a:r>
              <a:rPr lang="en-US" sz="1800">
                <a:latin typeface="Comic Sans MS"/>
                <a:ea typeface="Comic Sans MS"/>
                <a:cs typeface="Comic Sans MS"/>
                <a:sym typeface="Comic Sans MS"/>
              </a:rPr>
              <a:t> (</a:t>
            </a:r>
            <a:r>
              <a:rPr b="0" i="0" lang="en-US" sz="1800" u="none" cap="none" strike="noStrike">
                <a:solidFill>
                  <a:srgbClr val="000000"/>
                </a:solidFill>
                <a:latin typeface="Comic Sans MS"/>
                <a:ea typeface="Comic Sans MS"/>
                <a:cs typeface="Comic Sans MS"/>
                <a:sym typeface="Comic Sans MS"/>
              </a:rPr>
              <a:t>Camera, </a:t>
            </a:r>
            <a:r>
              <a:rPr lang="en-US" sz="1800">
                <a:latin typeface="Comic Sans MS"/>
                <a:ea typeface="Comic Sans MS"/>
                <a:cs typeface="Comic Sans MS"/>
                <a:sym typeface="Comic Sans MS"/>
              </a:rPr>
              <a:t>touchscreen)</a:t>
            </a:r>
          </a:p>
        </p:txBody>
      </p:sp>
      <p:sp>
        <p:nvSpPr>
          <p:cNvPr id="339" name="Shape 339"/>
          <p:cNvSpPr txBox="1"/>
          <p:nvPr/>
        </p:nvSpPr>
        <p:spPr>
          <a:xfrm>
            <a:off x="5870550" y="4586250"/>
            <a:ext cx="2267700" cy="5640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Touch screen</a:t>
            </a:r>
            <a:r>
              <a:rPr b="0" i="0" lang="en-US" u="none" cap="none" strike="noStrike">
                <a:solidFill>
                  <a:srgbClr val="808000"/>
                </a:solidFill>
                <a:latin typeface="Comic Sans MS"/>
                <a:ea typeface="Comic Sans MS"/>
                <a:cs typeface="Comic Sans MS"/>
                <a:sym typeface="Comic Sans MS"/>
              </a:rPr>
              <a:t> controller </a:t>
            </a:r>
          </a:p>
          <a:p>
            <a:pPr indent="0" lvl="0" marL="0" marR="0" rtl="0" algn="ctr">
              <a:lnSpc>
                <a:spcPct val="100000"/>
              </a:lnSpc>
              <a:spcBef>
                <a:spcPts val="0"/>
              </a:spcBef>
              <a:spcAft>
                <a:spcPts val="0"/>
              </a:spcAft>
              <a:buClr>
                <a:srgbClr val="000000"/>
              </a:buClr>
              <a:buFont typeface="Comic Sans MS"/>
              <a:buNone/>
            </a:pPr>
            <a:r>
              <a:rPr b="0" i="0" lang="en-US" u="none" cap="none" strike="noStrike">
                <a:solidFill>
                  <a:srgbClr val="808000"/>
                </a:solidFill>
                <a:latin typeface="Comic Sans MS"/>
                <a:ea typeface="Comic Sans MS"/>
                <a:cs typeface="Comic Sans MS"/>
                <a:sym typeface="Comic Sans MS"/>
              </a:rPr>
              <a:t>software</a:t>
            </a:r>
          </a:p>
        </p:txBody>
      </p:sp>
      <p:cxnSp>
        <p:nvCxnSpPr>
          <p:cNvPr id="340" name="Shape 340"/>
          <p:cNvCxnSpPr/>
          <p:nvPr/>
        </p:nvCxnSpPr>
        <p:spPr>
          <a:xfrm flipH="1">
            <a:off x="4770850" y="5342713"/>
            <a:ext cx="8100" cy="617100"/>
          </a:xfrm>
          <a:prstGeom prst="straightConnector1">
            <a:avLst/>
          </a:prstGeom>
          <a:noFill/>
          <a:ln cap="rnd" cmpd="sng" w="28575">
            <a:solidFill>
              <a:srgbClr val="FF0000"/>
            </a:solidFill>
            <a:prstDash val="solid"/>
            <a:round/>
            <a:headEnd len="med" w="med" type="triangle"/>
            <a:tailEnd len="med" w="med" type="triangle"/>
          </a:ln>
        </p:spPr>
      </p:cxnSp>
      <p:sp>
        <p:nvSpPr>
          <p:cNvPr id="341" name="Shape 341"/>
          <p:cNvSpPr txBox="1"/>
          <p:nvPr/>
        </p:nvSpPr>
        <p:spPr>
          <a:xfrm>
            <a:off x="4029325" y="3057575"/>
            <a:ext cx="2358000" cy="365100"/>
          </a:xfrm>
          <a:prstGeom prst="rect">
            <a:avLst/>
          </a:prstGeom>
          <a:noFill/>
          <a:ln>
            <a:noFill/>
          </a:ln>
        </p:spPr>
        <p:txBody>
          <a:bodyPr anchorCtr="0" anchor="ctr" bIns="91425" lIns="91425" rIns="91425" wrap="square" tIns="91425">
            <a:noAutofit/>
          </a:bodyPr>
          <a:lstStyle/>
          <a:p>
            <a:pPr lvl="0" rtl="0">
              <a:spcBef>
                <a:spcPts val="0"/>
              </a:spcBef>
              <a:buNone/>
            </a:pPr>
            <a:r>
              <a:rPr i="1" lang="en-US">
                <a:solidFill>
                  <a:srgbClr val="FF0000"/>
                </a:solidFill>
                <a:latin typeface="Comic Sans MS"/>
                <a:ea typeface="Comic Sans MS"/>
                <a:cs typeface="Comic Sans MS"/>
                <a:sym typeface="Comic Sans MS"/>
              </a:rPr>
              <a:t>OS/application interface</a:t>
            </a:r>
          </a:p>
        </p:txBody>
      </p:sp>
      <p:sp>
        <p:nvSpPr>
          <p:cNvPr id="342" name="Shape 342"/>
          <p:cNvSpPr txBox="1"/>
          <p:nvPr/>
        </p:nvSpPr>
        <p:spPr>
          <a:xfrm>
            <a:off x="5011950" y="5426713"/>
            <a:ext cx="2829000" cy="449100"/>
          </a:xfrm>
          <a:prstGeom prst="rect">
            <a:avLst/>
          </a:prstGeom>
          <a:noFill/>
          <a:ln>
            <a:noFill/>
          </a:ln>
        </p:spPr>
        <p:txBody>
          <a:bodyPr anchorCtr="0" anchor="ctr" bIns="91425" lIns="91425" rIns="91425" wrap="square" tIns="91425">
            <a:noAutofit/>
          </a:bodyPr>
          <a:lstStyle/>
          <a:p>
            <a:pPr lvl="0" rtl="0" algn="ctr">
              <a:spcBef>
                <a:spcPts val="0"/>
              </a:spcBef>
              <a:buNone/>
            </a:pPr>
            <a:r>
              <a:rPr i="1" lang="en-US">
                <a:solidFill>
                  <a:srgbClr val="FF0000"/>
                </a:solidFill>
                <a:latin typeface="Comic Sans MS"/>
                <a:ea typeface="Comic Sans MS"/>
                <a:cs typeface="Comic Sans MS"/>
                <a:sym typeface="Comic Sans MS"/>
              </a:rPr>
              <a:t>Hardware/software</a:t>
            </a:r>
          </a:p>
          <a:p>
            <a:pPr lvl="0" rtl="0" algn="ctr">
              <a:spcBef>
                <a:spcPts val="0"/>
              </a:spcBef>
              <a:buNone/>
            </a:pPr>
            <a:r>
              <a:rPr i="1" lang="en-US">
                <a:solidFill>
                  <a:srgbClr val="FF0000"/>
                </a:solidFill>
                <a:latin typeface="Comic Sans MS"/>
                <a:ea typeface="Comic Sans MS"/>
                <a:cs typeface="Comic Sans MS"/>
                <a:sym typeface="Comic Sans MS"/>
              </a:rPr>
              <a:t> interfaces</a:t>
            </a:r>
          </a:p>
        </p:txBody>
      </p:sp>
      <p:pic>
        <p:nvPicPr>
          <p:cNvPr id="343" name="Shape 343"/>
          <p:cNvPicPr preferRelativeResize="0"/>
          <p:nvPr/>
        </p:nvPicPr>
        <p:blipFill>
          <a:blip r:embed="rId4">
            <a:alphaModFix/>
          </a:blip>
          <a:stretch>
            <a:fillRect/>
          </a:stretch>
        </p:blipFill>
        <p:spPr>
          <a:xfrm>
            <a:off x="916550" y="5473187"/>
            <a:ext cx="650604" cy="1053000"/>
          </a:xfrm>
          <a:prstGeom prst="rect">
            <a:avLst/>
          </a:prstGeom>
          <a:noFill/>
          <a:ln>
            <a:noFill/>
          </a:ln>
        </p:spPr>
      </p:pic>
      <p:pic>
        <p:nvPicPr>
          <p:cNvPr id="344" name="Shape 344"/>
          <p:cNvPicPr preferRelativeResize="0"/>
          <p:nvPr/>
        </p:nvPicPr>
        <p:blipFill>
          <a:blip r:embed="rId5">
            <a:alphaModFix/>
          </a:blip>
          <a:stretch>
            <a:fillRect/>
          </a:stretch>
        </p:blipFill>
        <p:spPr>
          <a:xfrm flipH="1">
            <a:off x="539450" y="727875"/>
            <a:ext cx="2010634" cy="1344600"/>
          </a:xfrm>
          <a:prstGeom prst="rect">
            <a:avLst/>
          </a:prstGeom>
          <a:noFill/>
          <a:ln>
            <a:noFill/>
          </a:ln>
        </p:spPr>
      </p:pic>
      <p:pic>
        <p:nvPicPr>
          <p:cNvPr id="345" name="Shape 345"/>
          <p:cNvPicPr preferRelativeResize="0"/>
          <p:nvPr/>
        </p:nvPicPr>
        <p:blipFill>
          <a:blip r:embed="rId6">
            <a:alphaModFix/>
          </a:blip>
          <a:stretch>
            <a:fillRect/>
          </a:stretch>
        </p:blipFill>
        <p:spPr>
          <a:xfrm>
            <a:off x="821375" y="2617112"/>
            <a:ext cx="1169850" cy="658025"/>
          </a:xfrm>
          <a:prstGeom prst="rect">
            <a:avLst/>
          </a:prstGeom>
          <a:noFill/>
          <a:ln>
            <a:noFill/>
          </a:ln>
        </p:spPr>
      </p:pic>
      <p:sp>
        <p:nvSpPr>
          <p:cNvPr id="346" name="Shape 346"/>
          <p:cNvSpPr/>
          <p:nvPr/>
        </p:nvSpPr>
        <p:spPr>
          <a:xfrm flipH="1" rot="10800000">
            <a:off x="743000" y="4172125"/>
            <a:ext cx="1326600" cy="862800"/>
          </a:xfrm>
          <a:prstGeom prst="rect">
            <a:avLst/>
          </a:prstGeom>
          <a:solidFill>
            <a:srgbClr val="FFFFFF"/>
          </a:solid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347" name="Shape 347"/>
          <p:cNvPicPr preferRelativeResize="0"/>
          <p:nvPr/>
        </p:nvPicPr>
        <p:blipFill>
          <a:blip r:embed="rId7">
            <a:alphaModFix/>
          </a:blip>
          <a:stretch>
            <a:fillRect/>
          </a:stretch>
        </p:blipFill>
        <p:spPr>
          <a:xfrm>
            <a:off x="972525" y="4283925"/>
            <a:ext cx="650600" cy="650600"/>
          </a:xfrm>
          <a:prstGeom prst="rect">
            <a:avLst/>
          </a:prstGeom>
          <a:noFill/>
          <a:ln>
            <a:noFill/>
          </a:ln>
        </p:spPr>
      </p:pic>
      <p:sp>
        <p:nvSpPr>
          <p:cNvPr id="348" name="Shape 348"/>
          <p:cNvSpPr txBox="1"/>
          <p:nvPr/>
        </p:nvSpPr>
        <p:spPr>
          <a:xfrm>
            <a:off x="6798825" y="3834825"/>
            <a:ext cx="1169700" cy="5016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App Loader</a:t>
            </a:r>
          </a:p>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software</a:t>
            </a:r>
          </a:p>
        </p:txBody>
      </p:sp>
      <p:cxnSp>
        <p:nvCxnSpPr>
          <p:cNvPr id="349" name="Shape 349"/>
          <p:cNvCxnSpPr/>
          <p:nvPr/>
        </p:nvCxnSpPr>
        <p:spPr>
          <a:xfrm>
            <a:off x="3845825" y="2949225"/>
            <a:ext cx="8100" cy="707400"/>
          </a:xfrm>
          <a:prstGeom prst="straightConnector1">
            <a:avLst/>
          </a:prstGeom>
          <a:noFill/>
          <a:ln cap="rnd" cmpd="sng" w="28575">
            <a:solidFill>
              <a:srgbClr val="FF0000"/>
            </a:solidFill>
            <a:prstDash val="solid"/>
            <a:round/>
            <a:headEnd len="med" w="med" type="triangl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5" name="Shape 355"/>
        <p:cNvGrpSpPr/>
        <p:nvPr/>
      </p:nvGrpSpPr>
      <p:grpSpPr>
        <a:xfrm>
          <a:off x="0" y="0"/>
          <a:ext cx="0" cy="0"/>
          <a:chOff x="0" y="0"/>
          <a:chExt cx="0" cy="0"/>
        </a:xfrm>
      </p:grpSpPr>
      <p:cxnSp>
        <p:nvCxnSpPr>
          <p:cNvPr id="356" name="Shape 356"/>
          <p:cNvCxnSpPr/>
          <p:nvPr/>
        </p:nvCxnSpPr>
        <p:spPr>
          <a:xfrm>
            <a:off x="1288975" y="2019600"/>
            <a:ext cx="15300" cy="3461400"/>
          </a:xfrm>
          <a:prstGeom prst="straightConnector1">
            <a:avLst/>
          </a:prstGeom>
          <a:noFill/>
          <a:ln cap="rnd" cmpd="sng" w="38100">
            <a:solidFill>
              <a:srgbClr val="FF0000"/>
            </a:solidFill>
            <a:prstDash val="solid"/>
            <a:round/>
            <a:headEnd len="med" w="med" type="triangle"/>
            <a:tailEnd len="med" w="med" type="triangle"/>
          </a:ln>
        </p:spPr>
      </p:cxnSp>
      <p:sp>
        <p:nvSpPr>
          <p:cNvPr id="357" name="Shape 357"/>
          <p:cNvSpPr/>
          <p:nvPr/>
        </p:nvSpPr>
        <p:spPr>
          <a:xfrm>
            <a:off x="502875" y="2514725"/>
            <a:ext cx="1847700" cy="1052700"/>
          </a:xfrm>
          <a:prstGeom prst="rect">
            <a:avLst/>
          </a:prstGeom>
          <a:solidFill>
            <a:srgbClr val="FFFFFF"/>
          </a:solid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8" name="Shape 358"/>
          <p:cNvSpPr txBox="1"/>
          <p:nvPr/>
        </p:nvSpPr>
        <p:spPr>
          <a:xfrm>
            <a:off x="2785050" y="3684063"/>
            <a:ext cx="5550300" cy="16122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Font typeface="Comic Sans MS"/>
              <a:buNone/>
            </a:pPr>
            <a:r>
              <a:t/>
            </a:r>
            <a:endParaRPr i="1" sz="1800">
              <a:solidFill>
                <a:srgbClr val="808000"/>
              </a:solidFill>
              <a:latin typeface="Comic Sans MS"/>
              <a:ea typeface="Comic Sans MS"/>
              <a:cs typeface="Comic Sans MS"/>
              <a:sym typeface="Comic Sans MS"/>
            </a:endParaRPr>
          </a:p>
          <a:p>
            <a:pPr indent="0" lvl="0" marL="0" marR="0" rtl="0">
              <a:lnSpc>
                <a:spcPct val="100000"/>
              </a:lnSpc>
              <a:spcBef>
                <a:spcPts val="0"/>
              </a:spcBef>
              <a:spcAft>
                <a:spcPts val="0"/>
              </a:spcAft>
              <a:buClr>
                <a:srgbClr val="000000"/>
              </a:buClr>
              <a:buSzPct val="25000"/>
              <a:buFont typeface="Comic Sans MS"/>
              <a:buNone/>
            </a:pPr>
            <a:r>
              <a:rPr b="0" i="1" lang="en-US" sz="1800" u="none" cap="none" strike="noStrike">
                <a:solidFill>
                  <a:srgbClr val="808000"/>
                </a:solidFill>
                <a:latin typeface="Comic Sans MS"/>
                <a:ea typeface="Comic Sans MS"/>
                <a:cs typeface="Comic Sans MS"/>
                <a:sym typeface="Comic Sans MS"/>
              </a:rPr>
              <a:t>Operating System Layer</a:t>
            </a:r>
            <a:r>
              <a:rPr b="0" i="0" lang="en-US" sz="1800" u="none" cap="none" strike="noStrike">
                <a:solidFill>
                  <a:srgbClr val="000000"/>
                </a:solidFill>
                <a:latin typeface="Comic Sans MS"/>
                <a:ea typeface="Comic Sans MS"/>
                <a:cs typeface="Comic Sans MS"/>
                <a:sym typeface="Comic Sans MS"/>
              </a:rPr>
              <a:t>  – </a:t>
            </a:r>
            <a:r>
              <a:rPr lang="en-US" sz="1800">
                <a:latin typeface="Comic Sans MS"/>
                <a:ea typeface="Comic Sans MS"/>
                <a:cs typeface="Comic Sans MS"/>
                <a:sym typeface="Comic Sans MS"/>
              </a:rPr>
              <a:t>iOS</a:t>
            </a:r>
          </a:p>
        </p:txBody>
      </p:sp>
      <p:sp>
        <p:nvSpPr>
          <p:cNvPr id="359" name="Shape 359"/>
          <p:cNvSpPr txBox="1"/>
          <p:nvPr>
            <p:ph type="title"/>
          </p:nvPr>
        </p:nvSpPr>
        <p:spPr>
          <a:xfrm>
            <a:off x="2471700" y="509600"/>
            <a:ext cx="6210600" cy="10017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3600" u="none" cap="none" strike="noStrike">
                <a:solidFill>
                  <a:srgbClr val="808000"/>
                </a:solidFill>
                <a:latin typeface="Comic Sans MS"/>
                <a:ea typeface="Comic Sans MS"/>
                <a:cs typeface="Comic Sans MS"/>
                <a:sym typeface="Comic Sans MS"/>
              </a:rPr>
              <a:t>L</a:t>
            </a:r>
            <a:r>
              <a:rPr lang="en-US" sz="3600">
                <a:solidFill>
                  <a:srgbClr val="808000"/>
                </a:solidFill>
                <a:latin typeface="Comic Sans MS"/>
                <a:ea typeface="Comic Sans MS"/>
                <a:cs typeface="Comic Sans MS"/>
                <a:sym typeface="Comic Sans MS"/>
              </a:rPr>
              <a:t>ayers of Interfaces</a:t>
            </a:r>
          </a:p>
        </p:txBody>
      </p:sp>
      <p:sp>
        <p:nvSpPr>
          <p:cNvPr id="360" name="Shape 360"/>
          <p:cNvSpPr txBox="1"/>
          <p:nvPr/>
        </p:nvSpPr>
        <p:spPr>
          <a:xfrm>
            <a:off x="3517175" y="4586250"/>
            <a:ext cx="1805100" cy="5640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b="0" i="0" lang="en-US" u="none" cap="none" strike="noStrike">
                <a:solidFill>
                  <a:srgbClr val="808000"/>
                </a:solidFill>
                <a:latin typeface="Comic Sans MS"/>
                <a:ea typeface="Comic Sans MS"/>
                <a:cs typeface="Comic Sans MS"/>
                <a:sym typeface="Comic Sans MS"/>
              </a:rPr>
              <a:t>Camera </a:t>
            </a:r>
            <a:r>
              <a:rPr lang="en-US">
                <a:solidFill>
                  <a:srgbClr val="808000"/>
                </a:solidFill>
                <a:latin typeface="Comic Sans MS"/>
                <a:ea typeface="Comic Sans MS"/>
                <a:cs typeface="Comic Sans MS"/>
                <a:sym typeface="Comic Sans MS"/>
              </a:rPr>
              <a:t>controller </a:t>
            </a:r>
          </a:p>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software</a:t>
            </a:r>
          </a:p>
        </p:txBody>
      </p:sp>
      <p:sp>
        <p:nvSpPr>
          <p:cNvPr id="361" name="Shape 361"/>
          <p:cNvSpPr txBox="1"/>
          <p:nvPr/>
        </p:nvSpPr>
        <p:spPr>
          <a:xfrm>
            <a:off x="2785050" y="2516075"/>
            <a:ext cx="45645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1" lang="en-US" sz="1800" u="none" cap="none" strike="noStrike">
                <a:solidFill>
                  <a:srgbClr val="808000"/>
                </a:solidFill>
                <a:latin typeface="Comic Sans MS"/>
                <a:ea typeface="Comic Sans MS"/>
                <a:cs typeface="Comic Sans MS"/>
                <a:sym typeface="Comic Sans MS"/>
              </a:rPr>
              <a:t>Application L</a:t>
            </a:r>
            <a:r>
              <a:rPr i="1" lang="en-US" sz="1800">
                <a:solidFill>
                  <a:srgbClr val="808000"/>
                </a:solidFill>
                <a:latin typeface="Comic Sans MS"/>
                <a:ea typeface="Comic Sans MS"/>
                <a:cs typeface="Comic Sans MS"/>
                <a:sym typeface="Comic Sans MS"/>
              </a:rPr>
              <a:t>ayer</a:t>
            </a:r>
            <a:r>
              <a:rPr b="0" i="0" lang="en-US" sz="1800" u="none" cap="none" strike="noStrike">
                <a:solidFill>
                  <a:srgbClr val="000000"/>
                </a:solidFill>
                <a:latin typeface="Comic Sans MS"/>
                <a:ea typeface="Comic Sans MS"/>
                <a:cs typeface="Comic Sans MS"/>
                <a:sym typeface="Comic Sans MS"/>
              </a:rPr>
              <a:t> – </a:t>
            </a:r>
            <a:r>
              <a:rPr lang="en-US" sz="1800">
                <a:latin typeface="Comic Sans MS"/>
                <a:ea typeface="Comic Sans MS"/>
                <a:cs typeface="Comic Sans MS"/>
                <a:sym typeface="Comic Sans MS"/>
              </a:rPr>
              <a:t>Angry Birds</a:t>
            </a:r>
          </a:p>
        </p:txBody>
      </p:sp>
      <p:sp>
        <p:nvSpPr>
          <p:cNvPr id="362" name="Shape 362"/>
          <p:cNvSpPr txBox="1"/>
          <p:nvPr/>
        </p:nvSpPr>
        <p:spPr>
          <a:xfrm>
            <a:off x="2818650" y="6006275"/>
            <a:ext cx="5516700" cy="3651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808000"/>
                </a:solidFill>
                <a:latin typeface="Comic Sans MS"/>
                <a:ea typeface="Comic Sans MS"/>
                <a:cs typeface="Comic Sans MS"/>
                <a:sym typeface="Comic Sans MS"/>
              </a:rPr>
              <a:t>Hardware Layer – </a:t>
            </a:r>
            <a:r>
              <a:rPr b="0" i="0" lang="en-US" sz="1800" u="none" cap="none" strike="noStrike">
                <a:solidFill>
                  <a:srgbClr val="000000"/>
                </a:solidFill>
                <a:latin typeface="Comic Sans MS"/>
                <a:ea typeface="Comic Sans MS"/>
                <a:cs typeface="Comic Sans MS"/>
                <a:sym typeface="Comic Sans MS"/>
              </a:rPr>
              <a:t> </a:t>
            </a:r>
            <a:r>
              <a:rPr lang="en-US" sz="1800">
                <a:latin typeface="Comic Sans MS"/>
                <a:ea typeface="Comic Sans MS"/>
                <a:cs typeface="Comic Sans MS"/>
                <a:sym typeface="Comic Sans MS"/>
              </a:rPr>
              <a:t>iPhone (</a:t>
            </a:r>
            <a:r>
              <a:rPr b="0" i="0" lang="en-US" sz="1800" u="none" cap="none" strike="noStrike">
                <a:solidFill>
                  <a:srgbClr val="000000"/>
                </a:solidFill>
                <a:latin typeface="Comic Sans MS"/>
                <a:ea typeface="Comic Sans MS"/>
                <a:cs typeface="Comic Sans MS"/>
                <a:sym typeface="Comic Sans MS"/>
              </a:rPr>
              <a:t>Camera, </a:t>
            </a:r>
            <a:r>
              <a:rPr lang="en-US" sz="1800">
                <a:latin typeface="Comic Sans MS"/>
                <a:ea typeface="Comic Sans MS"/>
                <a:cs typeface="Comic Sans MS"/>
                <a:sym typeface="Comic Sans MS"/>
              </a:rPr>
              <a:t>touchscreen)</a:t>
            </a:r>
          </a:p>
        </p:txBody>
      </p:sp>
      <p:sp>
        <p:nvSpPr>
          <p:cNvPr id="363" name="Shape 363"/>
          <p:cNvSpPr txBox="1"/>
          <p:nvPr/>
        </p:nvSpPr>
        <p:spPr>
          <a:xfrm>
            <a:off x="5870550" y="4586250"/>
            <a:ext cx="2267700" cy="5640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Touch screen</a:t>
            </a:r>
            <a:r>
              <a:rPr b="0" i="0" lang="en-US" u="none" cap="none" strike="noStrike">
                <a:solidFill>
                  <a:srgbClr val="808000"/>
                </a:solidFill>
                <a:latin typeface="Comic Sans MS"/>
                <a:ea typeface="Comic Sans MS"/>
                <a:cs typeface="Comic Sans MS"/>
                <a:sym typeface="Comic Sans MS"/>
              </a:rPr>
              <a:t> controller </a:t>
            </a:r>
          </a:p>
          <a:p>
            <a:pPr indent="0" lvl="0" marL="0" marR="0" rtl="0" algn="ctr">
              <a:lnSpc>
                <a:spcPct val="100000"/>
              </a:lnSpc>
              <a:spcBef>
                <a:spcPts val="0"/>
              </a:spcBef>
              <a:spcAft>
                <a:spcPts val="0"/>
              </a:spcAft>
              <a:buClr>
                <a:srgbClr val="000000"/>
              </a:buClr>
              <a:buFont typeface="Comic Sans MS"/>
              <a:buNone/>
            </a:pPr>
            <a:r>
              <a:rPr b="0" i="0" lang="en-US" u="none" cap="none" strike="noStrike">
                <a:solidFill>
                  <a:srgbClr val="808000"/>
                </a:solidFill>
                <a:latin typeface="Comic Sans MS"/>
                <a:ea typeface="Comic Sans MS"/>
                <a:cs typeface="Comic Sans MS"/>
                <a:sym typeface="Comic Sans MS"/>
              </a:rPr>
              <a:t>software</a:t>
            </a:r>
          </a:p>
        </p:txBody>
      </p:sp>
      <p:cxnSp>
        <p:nvCxnSpPr>
          <p:cNvPr id="364" name="Shape 364"/>
          <p:cNvCxnSpPr/>
          <p:nvPr/>
        </p:nvCxnSpPr>
        <p:spPr>
          <a:xfrm flipH="1">
            <a:off x="4770850" y="5342713"/>
            <a:ext cx="8100" cy="617100"/>
          </a:xfrm>
          <a:prstGeom prst="straightConnector1">
            <a:avLst/>
          </a:prstGeom>
          <a:noFill/>
          <a:ln cap="rnd" cmpd="sng" w="28575">
            <a:solidFill>
              <a:srgbClr val="FF0000"/>
            </a:solidFill>
            <a:prstDash val="solid"/>
            <a:round/>
            <a:headEnd len="med" w="med" type="triangle"/>
            <a:tailEnd len="med" w="med" type="triangle"/>
          </a:ln>
        </p:spPr>
      </p:cxnSp>
      <p:sp>
        <p:nvSpPr>
          <p:cNvPr id="365" name="Shape 365"/>
          <p:cNvSpPr txBox="1"/>
          <p:nvPr/>
        </p:nvSpPr>
        <p:spPr>
          <a:xfrm>
            <a:off x="4029325" y="3057575"/>
            <a:ext cx="2358000" cy="365100"/>
          </a:xfrm>
          <a:prstGeom prst="rect">
            <a:avLst/>
          </a:prstGeom>
          <a:noFill/>
          <a:ln>
            <a:noFill/>
          </a:ln>
        </p:spPr>
        <p:txBody>
          <a:bodyPr anchorCtr="0" anchor="ctr" bIns="91425" lIns="91425" rIns="91425" wrap="square" tIns="91425">
            <a:noAutofit/>
          </a:bodyPr>
          <a:lstStyle/>
          <a:p>
            <a:pPr lvl="0" rtl="0">
              <a:spcBef>
                <a:spcPts val="0"/>
              </a:spcBef>
              <a:buNone/>
            </a:pPr>
            <a:r>
              <a:rPr i="1" lang="en-US">
                <a:solidFill>
                  <a:srgbClr val="FF0000"/>
                </a:solidFill>
                <a:latin typeface="Comic Sans MS"/>
                <a:ea typeface="Comic Sans MS"/>
                <a:cs typeface="Comic Sans MS"/>
                <a:sym typeface="Comic Sans MS"/>
              </a:rPr>
              <a:t>OS/application interface</a:t>
            </a:r>
          </a:p>
        </p:txBody>
      </p:sp>
      <p:sp>
        <p:nvSpPr>
          <p:cNvPr id="366" name="Shape 366"/>
          <p:cNvSpPr txBox="1"/>
          <p:nvPr/>
        </p:nvSpPr>
        <p:spPr>
          <a:xfrm>
            <a:off x="5011950" y="5426713"/>
            <a:ext cx="2829000" cy="449100"/>
          </a:xfrm>
          <a:prstGeom prst="rect">
            <a:avLst/>
          </a:prstGeom>
          <a:noFill/>
          <a:ln>
            <a:noFill/>
          </a:ln>
        </p:spPr>
        <p:txBody>
          <a:bodyPr anchorCtr="0" anchor="ctr" bIns="91425" lIns="91425" rIns="91425" wrap="square" tIns="91425">
            <a:noAutofit/>
          </a:bodyPr>
          <a:lstStyle/>
          <a:p>
            <a:pPr lvl="0" rtl="0" algn="ctr">
              <a:spcBef>
                <a:spcPts val="0"/>
              </a:spcBef>
              <a:buNone/>
            </a:pPr>
            <a:r>
              <a:rPr i="1" lang="en-US">
                <a:solidFill>
                  <a:srgbClr val="FF0000"/>
                </a:solidFill>
                <a:latin typeface="Comic Sans MS"/>
                <a:ea typeface="Comic Sans MS"/>
                <a:cs typeface="Comic Sans MS"/>
                <a:sym typeface="Comic Sans MS"/>
              </a:rPr>
              <a:t>Hardware/software</a:t>
            </a:r>
          </a:p>
          <a:p>
            <a:pPr lvl="0" rtl="0" algn="ctr">
              <a:spcBef>
                <a:spcPts val="0"/>
              </a:spcBef>
              <a:buNone/>
            </a:pPr>
            <a:r>
              <a:rPr i="1" lang="en-US">
                <a:solidFill>
                  <a:srgbClr val="FF0000"/>
                </a:solidFill>
                <a:latin typeface="Comic Sans MS"/>
                <a:ea typeface="Comic Sans MS"/>
                <a:cs typeface="Comic Sans MS"/>
                <a:sym typeface="Comic Sans MS"/>
              </a:rPr>
              <a:t> interfaces</a:t>
            </a:r>
          </a:p>
        </p:txBody>
      </p:sp>
      <p:pic>
        <p:nvPicPr>
          <p:cNvPr id="367" name="Shape 367"/>
          <p:cNvPicPr preferRelativeResize="0"/>
          <p:nvPr/>
        </p:nvPicPr>
        <p:blipFill>
          <a:blip r:embed="rId4">
            <a:alphaModFix/>
          </a:blip>
          <a:stretch>
            <a:fillRect/>
          </a:stretch>
        </p:blipFill>
        <p:spPr>
          <a:xfrm flipH="1">
            <a:off x="539450" y="727875"/>
            <a:ext cx="2010634" cy="1344600"/>
          </a:xfrm>
          <a:prstGeom prst="rect">
            <a:avLst/>
          </a:prstGeom>
          <a:noFill/>
          <a:ln>
            <a:noFill/>
          </a:ln>
        </p:spPr>
      </p:pic>
      <p:sp>
        <p:nvSpPr>
          <p:cNvPr id="368" name="Shape 368"/>
          <p:cNvSpPr/>
          <p:nvPr/>
        </p:nvSpPr>
        <p:spPr>
          <a:xfrm flipH="1" rot="10800000">
            <a:off x="743000" y="4172125"/>
            <a:ext cx="1326600" cy="862800"/>
          </a:xfrm>
          <a:prstGeom prst="rect">
            <a:avLst/>
          </a:prstGeom>
          <a:solidFill>
            <a:srgbClr val="FFFFFF"/>
          </a:solid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9" name="Shape 369"/>
          <p:cNvSpPr txBox="1"/>
          <p:nvPr/>
        </p:nvSpPr>
        <p:spPr>
          <a:xfrm>
            <a:off x="6798825" y="3834825"/>
            <a:ext cx="1169700" cy="5016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App Loader</a:t>
            </a:r>
          </a:p>
          <a:p>
            <a:pPr indent="0" lvl="0" marL="0" marR="0" rtl="0" algn="ctr">
              <a:lnSpc>
                <a:spcPct val="100000"/>
              </a:lnSpc>
              <a:spcBef>
                <a:spcPts val="0"/>
              </a:spcBef>
              <a:spcAft>
                <a:spcPts val="0"/>
              </a:spcAft>
              <a:buClr>
                <a:srgbClr val="000000"/>
              </a:buClr>
              <a:buFont typeface="Comic Sans MS"/>
              <a:buNone/>
            </a:pPr>
            <a:r>
              <a:rPr lang="en-US">
                <a:solidFill>
                  <a:srgbClr val="808000"/>
                </a:solidFill>
                <a:latin typeface="Comic Sans MS"/>
                <a:ea typeface="Comic Sans MS"/>
                <a:cs typeface="Comic Sans MS"/>
                <a:sym typeface="Comic Sans MS"/>
              </a:rPr>
              <a:t>software</a:t>
            </a:r>
          </a:p>
        </p:txBody>
      </p:sp>
      <p:cxnSp>
        <p:nvCxnSpPr>
          <p:cNvPr id="370" name="Shape 370"/>
          <p:cNvCxnSpPr/>
          <p:nvPr/>
        </p:nvCxnSpPr>
        <p:spPr>
          <a:xfrm>
            <a:off x="3845825" y="2949225"/>
            <a:ext cx="8100" cy="707400"/>
          </a:xfrm>
          <a:prstGeom prst="straightConnector1">
            <a:avLst/>
          </a:prstGeom>
          <a:noFill/>
          <a:ln cap="rnd" cmpd="sng" w="28575">
            <a:solidFill>
              <a:srgbClr val="FF0000"/>
            </a:solidFill>
            <a:prstDash val="solid"/>
            <a:round/>
            <a:headEnd len="med" w="med" type="triangle"/>
            <a:tailEnd len="med" w="med" type="triangle"/>
          </a:ln>
        </p:spPr>
      </p:cxnSp>
      <p:pic>
        <p:nvPicPr>
          <p:cNvPr descr="ios-icon.png" id="371" name="Shape 371"/>
          <p:cNvPicPr preferRelativeResize="0"/>
          <p:nvPr/>
        </p:nvPicPr>
        <p:blipFill>
          <a:blip r:embed="rId5">
            <a:alphaModFix/>
          </a:blip>
          <a:stretch>
            <a:fillRect/>
          </a:stretch>
        </p:blipFill>
        <p:spPr>
          <a:xfrm>
            <a:off x="1026575" y="4278225"/>
            <a:ext cx="650600" cy="650600"/>
          </a:xfrm>
          <a:prstGeom prst="rect">
            <a:avLst/>
          </a:prstGeom>
          <a:noFill/>
          <a:ln>
            <a:noFill/>
          </a:ln>
        </p:spPr>
      </p:pic>
      <p:pic>
        <p:nvPicPr>
          <p:cNvPr descr="angry-birds-iphone.jpg" id="372" name="Shape 372"/>
          <p:cNvPicPr preferRelativeResize="0"/>
          <p:nvPr/>
        </p:nvPicPr>
        <p:blipFill>
          <a:blip r:embed="rId6">
            <a:alphaModFix/>
          </a:blip>
          <a:stretch>
            <a:fillRect/>
          </a:stretch>
        </p:blipFill>
        <p:spPr>
          <a:xfrm>
            <a:off x="502875" y="5481000"/>
            <a:ext cx="1909976" cy="955000"/>
          </a:xfrm>
          <a:prstGeom prst="rect">
            <a:avLst/>
          </a:prstGeom>
          <a:noFill/>
          <a:ln>
            <a:noFill/>
          </a:ln>
        </p:spPr>
      </p:pic>
      <p:pic>
        <p:nvPicPr>
          <p:cNvPr descr="objectiveC.png" id="373" name="Shape 373"/>
          <p:cNvPicPr preferRelativeResize="0"/>
          <p:nvPr/>
        </p:nvPicPr>
        <p:blipFill>
          <a:blip r:embed="rId7">
            <a:alphaModFix/>
          </a:blip>
          <a:stretch>
            <a:fillRect/>
          </a:stretch>
        </p:blipFill>
        <p:spPr>
          <a:xfrm>
            <a:off x="546577" y="2589061"/>
            <a:ext cx="1760300" cy="90402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9" name="Shape 379"/>
        <p:cNvGrpSpPr/>
        <p:nvPr/>
      </p:nvGrpSpPr>
      <p:grpSpPr>
        <a:xfrm>
          <a:off x="0" y="0"/>
          <a:ext cx="0" cy="0"/>
          <a:chOff x="0" y="0"/>
          <a:chExt cx="0" cy="0"/>
        </a:xfrm>
      </p:grpSpPr>
      <p:sp>
        <p:nvSpPr>
          <p:cNvPr id="380" name="Shape 380"/>
          <p:cNvSpPr txBox="1"/>
          <p:nvPr/>
        </p:nvSpPr>
        <p:spPr>
          <a:xfrm>
            <a:off x="1296875" y="1475350"/>
            <a:ext cx="6195900" cy="14874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9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Machine language</a:t>
            </a:r>
            <a:r>
              <a:rPr b="0" i="0" lang="en-US" sz="2400" u="none" cap="none" strike="noStrike">
                <a:solidFill>
                  <a:srgbClr val="000000"/>
                </a:solidFill>
                <a:latin typeface="Comic Sans MS"/>
                <a:ea typeface="Comic Sans MS"/>
                <a:cs typeface="Comic Sans MS"/>
                <a:sym typeface="Comic Sans MS"/>
              </a:rPr>
              <a:t> – machine readable</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00101100  1011011000111100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00110011  1110100011100010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00111001  1010100001100001</a:t>
            </a:r>
          </a:p>
        </p:txBody>
      </p:sp>
      <p:sp>
        <p:nvSpPr>
          <p:cNvPr id="381" name="Shape 381"/>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Machine Language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7" name="Shape 387"/>
        <p:cNvGrpSpPr/>
        <p:nvPr/>
      </p:nvGrpSpPr>
      <p:grpSpPr>
        <a:xfrm>
          <a:off x="0" y="0"/>
          <a:ext cx="0" cy="0"/>
          <a:chOff x="0" y="0"/>
          <a:chExt cx="0" cy="0"/>
        </a:xfrm>
      </p:grpSpPr>
      <p:sp>
        <p:nvSpPr>
          <p:cNvPr id="388" name="Shape 388"/>
          <p:cNvSpPr txBox="1"/>
          <p:nvPr/>
        </p:nvSpPr>
        <p:spPr>
          <a:xfrm>
            <a:off x="1296875" y="1475350"/>
            <a:ext cx="6195900" cy="14874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9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Machine language</a:t>
            </a:r>
            <a:r>
              <a:rPr b="0" i="0" lang="en-US" sz="2400" u="none" cap="none" strike="noStrike">
                <a:solidFill>
                  <a:srgbClr val="000000"/>
                </a:solidFill>
                <a:latin typeface="Comic Sans MS"/>
                <a:ea typeface="Comic Sans MS"/>
                <a:cs typeface="Comic Sans MS"/>
                <a:sym typeface="Comic Sans MS"/>
              </a:rPr>
              <a:t> – machine readable</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00101100  1011011000111100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00110011  1110100011100010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00111001  1010100001100001</a:t>
            </a:r>
          </a:p>
        </p:txBody>
      </p:sp>
      <p:sp>
        <p:nvSpPr>
          <p:cNvPr id="389" name="Shape 389"/>
          <p:cNvSpPr txBox="1"/>
          <p:nvPr/>
        </p:nvSpPr>
        <p:spPr>
          <a:xfrm>
            <a:off x="311950" y="3304825"/>
            <a:ext cx="8360400" cy="543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2400" u="none" cap="none" strike="noStrike">
                <a:solidFill>
                  <a:srgbClr val="800000"/>
                </a:solidFill>
                <a:latin typeface="Comic Sans MS"/>
                <a:ea typeface="Comic Sans MS"/>
                <a:cs typeface="Comic Sans MS"/>
                <a:sym typeface="Comic Sans MS"/>
              </a:rPr>
              <a:t>Computers only understand their own machine language.</a:t>
            </a:r>
          </a:p>
        </p:txBody>
      </p:sp>
      <p:sp>
        <p:nvSpPr>
          <p:cNvPr id="390" name="Shape 39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Machine Language</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96" name="Shape 396"/>
        <p:cNvGrpSpPr/>
        <p:nvPr/>
      </p:nvGrpSpPr>
      <p:grpSpPr>
        <a:xfrm>
          <a:off x="0" y="0"/>
          <a:ext cx="0" cy="0"/>
          <a:chOff x="0" y="0"/>
          <a:chExt cx="0" cy="0"/>
        </a:xfrm>
      </p:grpSpPr>
      <p:sp>
        <p:nvSpPr>
          <p:cNvPr id="397" name="Shape 397"/>
          <p:cNvSpPr txBox="1"/>
          <p:nvPr/>
        </p:nvSpPr>
        <p:spPr>
          <a:xfrm>
            <a:off x="1296875" y="1475350"/>
            <a:ext cx="6195900" cy="14874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9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Machine language</a:t>
            </a:r>
            <a:r>
              <a:rPr b="0" i="0" lang="en-US" sz="2400" u="none" cap="none" strike="noStrike">
                <a:solidFill>
                  <a:srgbClr val="000000"/>
                </a:solidFill>
                <a:latin typeface="Comic Sans MS"/>
                <a:ea typeface="Comic Sans MS"/>
                <a:cs typeface="Comic Sans MS"/>
                <a:sym typeface="Comic Sans MS"/>
              </a:rPr>
              <a:t> – machine readable</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00101100  1011011000111100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00110011  1110100011100010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00111001  1010100001100001</a:t>
            </a:r>
          </a:p>
        </p:txBody>
      </p:sp>
      <p:sp>
        <p:nvSpPr>
          <p:cNvPr id="398" name="Shape 398"/>
          <p:cNvSpPr txBox="1"/>
          <p:nvPr/>
        </p:nvSpPr>
        <p:spPr>
          <a:xfrm>
            <a:off x="311950" y="3304825"/>
            <a:ext cx="8360400" cy="543300"/>
          </a:xfrm>
          <a:prstGeom prst="rect">
            <a:avLst/>
          </a:prstGeom>
          <a:noFill/>
          <a:ln>
            <a:noFill/>
          </a:ln>
        </p:spPr>
        <p:txBody>
          <a:bodyPr anchorCtr="0" anchor="t" bIns="46800" lIns="90000" rIns="90000" wrap="square" tIns="468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2400" u="none" cap="none" strike="noStrike">
                <a:solidFill>
                  <a:srgbClr val="800000"/>
                </a:solidFill>
                <a:latin typeface="Comic Sans MS"/>
                <a:ea typeface="Comic Sans MS"/>
                <a:cs typeface="Comic Sans MS"/>
                <a:sym typeface="Comic Sans MS"/>
              </a:rPr>
              <a:t>Computers only understand their own machine language.</a:t>
            </a:r>
          </a:p>
        </p:txBody>
      </p:sp>
      <p:sp>
        <p:nvSpPr>
          <p:cNvPr id="399" name="Shape 39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Machine Language</a:t>
            </a:r>
          </a:p>
        </p:txBody>
      </p:sp>
      <p:pic>
        <p:nvPicPr>
          <p:cNvPr descr="iphone-vs-android.jpg" id="400" name="Shape 400"/>
          <p:cNvPicPr preferRelativeResize="0"/>
          <p:nvPr/>
        </p:nvPicPr>
        <p:blipFill>
          <a:blip r:embed="rId4">
            <a:alphaModFix/>
          </a:blip>
          <a:stretch>
            <a:fillRect/>
          </a:stretch>
        </p:blipFill>
        <p:spPr>
          <a:xfrm>
            <a:off x="2859450" y="4027125"/>
            <a:ext cx="2512525" cy="2192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6" name="Shape 406"/>
        <p:cNvGrpSpPr/>
        <p:nvPr/>
      </p:nvGrpSpPr>
      <p:grpSpPr>
        <a:xfrm>
          <a:off x="0" y="0"/>
          <a:ext cx="0" cy="0"/>
          <a:chOff x="0" y="0"/>
          <a:chExt cx="0" cy="0"/>
        </a:xfrm>
      </p:grpSpPr>
      <p:sp>
        <p:nvSpPr>
          <p:cNvPr id="407" name="Shape 40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High- and Low-level Languages</a:t>
            </a:r>
          </a:p>
        </p:txBody>
      </p:sp>
      <p:sp>
        <p:nvSpPr>
          <p:cNvPr id="408" name="Shape 408"/>
          <p:cNvSpPr txBox="1"/>
          <p:nvPr>
            <p:ph idx="1" type="body"/>
          </p:nvPr>
        </p:nvSpPr>
        <p:spPr>
          <a:xfrm>
            <a:off x="372200" y="1522462"/>
            <a:ext cx="8191500" cy="12588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342900" lvl="0" marL="342900" marR="0" rtl="0" algn="ctr">
              <a:lnSpc>
                <a:spcPct val="90000"/>
              </a:lnSpc>
              <a:spcBef>
                <a:spcPts val="0"/>
              </a:spcBef>
              <a:spcAft>
                <a:spcPts val="0"/>
              </a:spcAft>
              <a:buClr>
                <a:srgbClr val="808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High-level language</a:t>
            </a:r>
            <a:r>
              <a:rPr b="0" i="0" lang="en-US" sz="2400" u="none" cap="none" strike="noStrike">
                <a:solidFill>
                  <a:srgbClr val="000000"/>
                </a:solidFill>
                <a:latin typeface="Comic Sans MS"/>
                <a:ea typeface="Comic Sans MS"/>
                <a:cs typeface="Comic Sans MS"/>
                <a:sym typeface="Comic Sans MS"/>
              </a:rPr>
              <a:t> -  human readable      </a:t>
            </a:r>
          </a:p>
          <a:p>
            <a:pPr indent="-342900" lvl="0" marL="342900" marR="0" rtl="0" algn="l">
              <a:lnSpc>
                <a:spcPct val="90000"/>
              </a:lnSpc>
              <a:spcBef>
                <a:spcPts val="70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c = a + b;</a:t>
            </a:r>
          </a:p>
          <a:p>
            <a:pPr indent="0" lvl="0" marL="0" marR="0" rtl="0" algn="l">
              <a:spcBef>
                <a:spcPts val="0"/>
              </a:spcBef>
              <a:buSzPct val="25000"/>
              <a:buNone/>
            </a:pPr>
            <a:r>
              <a:t/>
            </a:r>
            <a:endParaRPr b="0" i="0" sz="1800" u="none" cap="none" strike="noStrike"/>
          </a:p>
        </p:txBody>
      </p:sp>
      <p:pic>
        <p:nvPicPr>
          <p:cNvPr id="409" name="Shape 409"/>
          <p:cNvPicPr preferRelativeResize="0"/>
          <p:nvPr/>
        </p:nvPicPr>
        <p:blipFill>
          <a:blip r:embed="rId4">
            <a:alphaModFix/>
          </a:blip>
          <a:stretch>
            <a:fillRect/>
          </a:stretch>
        </p:blipFill>
        <p:spPr>
          <a:xfrm>
            <a:off x="3222925" y="2048175"/>
            <a:ext cx="5154612"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 name="Shape 61"/>
        <p:cNvGrpSpPr/>
        <p:nvPr/>
      </p:nvGrpSpPr>
      <p:grpSpPr>
        <a:xfrm>
          <a:off x="0" y="0"/>
          <a:ext cx="0" cy="0"/>
          <a:chOff x="0" y="0"/>
          <a:chExt cx="0" cy="0"/>
        </a:xfrm>
      </p:grpSpPr>
      <p:sp>
        <p:nvSpPr>
          <p:cNvPr id="62" name="Shape 62"/>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Software</a:t>
            </a:r>
          </a:p>
        </p:txBody>
      </p:sp>
      <p:sp>
        <p:nvSpPr>
          <p:cNvPr id="63" name="Shape 63"/>
          <p:cNvSpPr txBox="1"/>
          <p:nvPr>
            <p:ph idx="1" type="body"/>
          </p:nvPr>
        </p:nvSpPr>
        <p:spPr>
          <a:xfrm>
            <a:off x="610975" y="1337475"/>
            <a:ext cx="7814100" cy="914400"/>
          </a:xfrm>
          <a:prstGeom prst="rect">
            <a:avLst/>
          </a:prstGeom>
          <a:noFill/>
          <a:ln>
            <a:noFill/>
          </a:ln>
        </p:spPr>
        <p:txBody>
          <a:bodyPr anchorCtr="0" anchor="t" bIns="46800" lIns="90000" rIns="90000" wrap="square" tIns="46800">
            <a:noAutofit/>
          </a:bodyPr>
          <a:lstStyle/>
          <a:p>
            <a:pPr indent="-342900" lvl="0" marL="342900" marR="0" rtl="0" algn="l">
              <a:lnSpc>
                <a:spcPct val="100000"/>
              </a:lnSpc>
              <a:spcBef>
                <a:spcPts val="800"/>
              </a:spcBef>
              <a:spcAft>
                <a:spcPts val="0"/>
              </a:spcAft>
              <a:buClr>
                <a:srgbClr val="808000"/>
              </a:buClr>
              <a:buSzPct val="25000"/>
              <a:buFont typeface="Comic Sans MS"/>
              <a:buNone/>
            </a:pPr>
            <a:r>
              <a:rPr i="1" lang="en-US" sz="2400">
                <a:solidFill>
                  <a:srgbClr val="808000"/>
                </a:solidFill>
                <a:latin typeface="Comic Sans MS"/>
                <a:ea typeface="Comic Sans MS"/>
                <a:cs typeface="Comic Sans MS"/>
                <a:sym typeface="Comic Sans MS"/>
              </a:rPr>
              <a:t>S</a:t>
            </a:r>
            <a:r>
              <a:rPr b="0" i="1" lang="en-US" sz="2400" u="none" cap="none" strike="noStrike">
                <a:solidFill>
                  <a:srgbClr val="808000"/>
                </a:solidFill>
                <a:latin typeface="Comic Sans MS"/>
                <a:ea typeface="Comic Sans MS"/>
                <a:cs typeface="Comic Sans MS"/>
                <a:sym typeface="Comic Sans MS"/>
              </a:rPr>
              <a:t>oftware</a:t>
            </a: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 the</a:t>
            </a:r>
            <a:r>
              <a:rPr b="0" i="0" lang="en-US" sz="2400" u="none" cap="none" strike="noStrike">
                <a:solidFill>
                  <a:srgbClr val="000000"/>
                </a:solidFill>
                <a:latin typeface="Comic Sans MS"/>
                <a:ea typeface="Comic Sans MS"/>
                <a:cs typeface="Comic Sans MS"/>
                <a:sym typeface="Comic Sans MS"/>
              </a:rPr>
              <a:t> </a:t>
            </a:r>
            <a:r>
              <a:rPr i="1" lang="en-US" sz="2400">
                <a:solidFill>
                  <a:srgbClr val="808000"/>
                </a:solidFill>
                <a:latin typeface="Comic Sans MS"/>
                <a:ea typeface="Comic Sans MS"/>
                <a:cs typeface="Comic Sans MS"/>
                <a:sym typeface="Comic Sans MS"/>
              </a:rPr>
              <a:t>computer p</a:t>
            </a:r>
            <a:r>
              <a:rPr b="0" i="1" lang="en-US" sz="2400" u="none" cap="none" strike="noStrike">
                <a:solidFill>
                  <a:srgbClr val="808000"/>
                </a:solidFill>
                <a:latin typeface="Comic Sans MS"/>
                <a:ea typeface="Comic Sans MS"/>
                <a:cs typeface="Comic Sans MS"/>
                <a:sym typeface="Comic Sans MS"/>
              </a:rPr>
              <a:t>rograms</a:t>
            </a: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or </a:t>
            </a:r>
            <a:r>
              <a:rPr i="1" lang="en-US" sz="2400">
                <a:solidFill>
                  <a:srgbClr val="808000"/>
                </a:solidFill>
                <a:latin typeface="Comic Sans MS"/>
                <a:ea typeface="Comic Sans MS"/>
                <a:cs typeface="Comic Sans MS"/>
                <a:sym typeface="Comic Sans MS"/>
              </a:rPr>
              <a:t>code</a:t>
            </a:r>
            <a:r>
              <a:rPr lang="en-US" sz="2400">
                <a:solidFill>
                  <a:srgbClr val="808000"/>
                </a:solidFill>
                <a:latin typeface="Comic Sans MS"/>
                <a:ea typeface="Comic Sans MS"/>
                <a:cs typeface="Comic Sans MS"/>
                <a:sym typeface="Comic Sans MS"/>
              </a:rPr>
              <a:t> </a:t>
            </a:r>
            <a:r>
              <a:rPr lang="en-US" sz="2400">
                <a:latin typeface="Comic Sans MS"/>
                <a:ea typeface="Comic Sans MS"/>
                <a:cs typeface="Comic Sans MS"/>
                <a:sym typeface="Comic Sans MS"/>
              </a:rPr>
              <a:t>that controls the hardware.</a:t>
            </a:r>
          </a:p>
          <a:p>
            <a:pPr indent="-342900" lvl="0" marL="342900" marR="0" rtl="0" algn="l">
              <a:lnSpc>
                <a:spcPct val="100000"/>
              </a:lnSpc>
              <a:spcBef>
                <a:spcPts val="800"/>
              </a:spcBef>
              <a:spcAft>
                <a:spcPts val="0"/>
              </a:spcAft>
              <a:buClr>
                <a:srgbClr val="808000"/>
              </a:buClr>
              <a:buSzPct val="25000"/>
              <a:buFont typeface="Comic Sans MS"/>
              <a:buNone/>
            </a:pPr>
            <a:r>
              <a:t/>
            </a:r>
            <a:endParaRPr sz="2400">
              <a:latin typeface="Comic Sans MS"/>
              <a:ea typeface="Comic Sans MS"/>
              <a:cs typeface="Comic Sans MS"/>
              <a:sym typeface="Comic Sans MS"/>
            </a:endParaRPr>
          </a:p>
          <a:p>
            <a:pPr indent="-342900" lvl="0" marL="342900" marR="0" rtl="0" algn="l">
              <a:lnSpc>
                <a:spcPct val="100000"/>
              </a:lnSpc>
              <a:spcBef>
                <a:spcPts val="800"/>
              </a:spcBef>
              <a:spcAft>
                <a:spcPts val="0"/>
              </a:spcAft>
              <a:buClr>
                <a:srgbClr val="808000"/>
              </a:buClr>
              <a:buSzPct val="25000"/>
              <a:buFont typeface="Comic Sans MS"/>
              <a:buNone/>
            </a:pPr>
            <a:r>
              <a:t/>
            </a:r>
            <a:endParaRPr sz="2400">
              <a:latin typeface="Comic Sans MS"/>
              <a:ea typeface="Comic Sans MS"/>
              <a:cs typeface="Comic Sans MS"/>
              <a:sym typeface="Comic Sans MS"/>
            </a:endParaRPr>
          </a:p>
          <a:p>
            <a:pPr indent="-342900" lvl="0" marL="342900" marR="0" rtl="0" algn="l">
              <a:lnSpc>
                <a:spcPct val="100000"/>
              </a:lnSpc>
              <a:spcBef>
                <a:spcPts val="800"/>
              </a:spcBef>
              <a:spcAft>
                <a:spcPts val="0"/>
              </a:spcAft>
              <a:buClr>
                <a:srgbClr val="808000"/>
              </a:buClr>
              <a:buSzPct val="25000"/>
              <a:buFont typeface="Comic Sans MS"/>
              <a:buNone/>
            </a:pPr>
            <a:r>
              <a:t/>
            </a:r>
            <a:endParaRPr sz="2400">
              <a:latin typeface="Comic Sans MS"/>
              <a:ea typeface="Comic Sans MS"/>
              <a:cs typeface="Comic Sans MS"/>
              <a:sym typeface="Comic Sans MS"/>
            </a:endParaRPr>
          </a:p>
          <a:p>
            <a:pPr indent="-342900" lvl="0" marL="342900" marR="0" rtl="0" algn="l">
              <a:lnSpc>
                <a:spcPct val="100000"/>
              </a:lnSpc>
              <a:spcBef>
                <a:spcPts val="800"/>
              </a:spcBef>
              <a:spcAft>
                <a:spcPts val="0"/>
              </a:spcAft>
              <a:buClr>
                <a:srgbClr val="808000"/>
              </a:buClr>
              <a:buSzPct val="25000"/>
              <a:buFont typeface="Comic Sans MS"/>
              <a:buNone/>
            </a:pPr>
            <a:r>
              <a:t/>
            </a:r>
            <a:endParaRPr b="0" i="0" sz="1800" u="none" cap="none" strike="noStrike"/>
          </a:p>
        </p:txBody>
      </p:sp>
      <p:pic>
        <p:nvPicPr>
          <p:cNvPr id="64" name="Shape 64"/>
          <p:cNvPicPr preferRelativeResize="0"/>
          <p:nvPr/>
        </p:nvPicPr>
        <p:blipFill>
          <a:blip r:embed="rId4">
            <a:alphaModFix/>
          </a:blip>
          <a:stretch>
            <a:fillRect/>
          </a:stretch>
        </p:blipFill>
        <p:spPr>
          <a:xfrm>
            <a:off x="3698249" y="2600300"/>
            <a:ext cx="2946425" cy="1657395"/>
          </a:xfrm>
          <a:prstGeom prst="rect">
            <a:avLst/>
          </a:prstGeom>
          <a:noFill/>
          <a:ln>
            <a:noFill/>
          </a:ln>
        </p:spPr>
      </p:pic>
      <p:pic>
        <p:nvPicPr>
          <p:cNvPr descr="JavaCode.png" id="65" name="Shape 65"/>
          <p:cNvPicPr preferRelativeResize="0"/>
          <p:nvPr/>
        </p:nvPicPr>
        <p:blipFill>
          <a:blip r:embed="rId5">
            <a:alphaModFix/>
          </a:blip>
          <a:stretch>
            <a:fillRect/>
          </a:stretch>
        </p:blipFill>
        <p:spPr>
          <a:xfrm>
            <a:off x="5084400" y="4918513"/>
            <a:ext cx="2946425" cy="1193375"/>
          </a:xfrm>
          <a:prstGeom prst="rect">
            <a:avLst/>
          </a:prstGeom>
          <a:noFill/>
          <a:ln>
            <a:noFill/>
          </a:ln>
        </p:spPr>
      </p:pic>
      <p:pic>
        <p:nvPicPr>
          <p:cNvPr descr="quack-lambda.png" id="66" name="Shape 66"/>
          <p:cNvPicPr preferRelativeResize="0"/>
          <p:nvPr/>
        </p:nvPicPr>
        <p:blipFill>
          <a:blip r:embed="rId6">
            <a:alphaModFix/>
          </a:blip>
          <a:stretch>
            <a:fillRect/>
          </a:stretch>
        </p:blipFill>
        <p:spPr>
          <a:xfrm>
            <a:off x="487400" y="2563276"/>
            <a:ext cx="2857500" cy="844673"/>
          </a:xfrm>
          <a:prstGeom prst="rect">
            <a:avLst/>
          </a:prstGeom>
          <a:noFill/>
          <a:ln>
            <a:noFill/>
          </a:ln>
        </p:spPr>
      </p:pic>
      <p:sp>
        <p:nvSpPr>
          <p:cNvPr id="67" name="Shape 67"/>
          <p:cNvSpPr txBox="1"/>
          <p:nvPr/>
        </p:nvSpPr>
        <p:spPr>
          <a:xfrm>
            <a:off x="1291948" y="3379925"/>
            <a:ext cx="849000" cy="326100"/>
          </a:xfrm>
          <a:prstGeom prst="rect">
            <a:avLst/>
          </a:prstGeom>
          <a:noFill/>
          <a:ln>
            <a:noFill/>
          </a:ln>
        </p:spPr>
        <p:txBody>
          <a:bodyPr anchorCtr="0" anchor="t" bIns="91425" lIns="91425" rIns="91425" wrap="square" tIns="91425">
            <a:noAutofit/>
          </a:bodyPr>
          <a:lstStyle/>
          <a:p>
            <a:pPr lvl="0">
              <a:spcBef>
                <a:spcPts val="0"/>
              </a:spcBef>
              <a:buNone/>
            </a:pPr>
            <a:r>
              <a:rPr lang="en-US">
                <a:solidFill>
                  <a:srgbClr val="FF0000"/>
                </a:solidFill>
                <a:latin typeface="Comic Sans MS"/>
                <a:ea typeface="Comic Sans MS"/>
                <a:cs typeface="Comic Sans MS"/>
                <a:sym typeface="Comic Sans MS"/>
              </a:rPr>
              <a:t>Scheme</a:t>
            </a:r>
          </a:p>
        </p:txBody>
      </p:sp>
      <p:sp>
        <p:nvSpPr>
          <p:cNvPr id="68" name="Shape 68"/>
          <p:cNvSpPr txBox="1"/>
          <p:nvPr/>
        </p:nvSpPr>
        <p:spPr>
          <a:xfrm>
            <a:off x="4325802" y="4294725"/>
            <a:ext cx="1512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App Inventor</a:t>
            </a:r>
          </a:p>
        </p:txBody>
      </p:sp>
      <p:sp>
        <p:nvSpPr>
          <p:cNvPr id="69" name="Shape 69"/>
          <p:cNvSpPr txBox="1"/>
          <p:nvPr/>
        </p:nvSpPr>
        <p:spPr>
          <a:xfrm>
            <a:off x="6168976" y="6034200"/>
            <a:ext cx="777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Java</a:t>
            </a:r>
          </a:p>
        </p:txBody>
      </p:sp>
      <p:sp>
        <p:nvSpPr>
          <p:cNvPr id="70" name="Shape 70"/>
          <p:cNvSpPr txBox="1"/>
          <p:nvPr/>
        </p:nvSpPr>
        <p:spPr>
          <a:xfrm>
            <a:off x="1384101" y="5929225"/>
            <a:ext cx="8811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Python</a:t>
            </a:r>
          </a:p>
        </p:txBody>
      </p:sp>
      <p:pic>
        <p:nvPicPr>
          <p:cNvPr descr="0003l6-9855.jpg" id="71" name="Shape 71"/>
          <p:cNvPicPr preferRelativeResize="0"/>
          <p:nvPr/>
        </p:nvPicPr>
        <p:blipFill>
          <a:blip r:embed="rId7">
            <a:alphaModFix/>
          </a:blip>
          <a:stretch>
            <a:fillRect/>
          </a:stretch>
        </p:blipFill>
        <p:spPr>
          <a:xfrm>
            <a:off x="6912225" y="2368625"/>
            <a:ext cx="1692102" cy="914400"/>
          </a:xfrm>
          <a:prstGeom prst="rect">
            <a:avLst/>
          </a:prstGeom>
          <a:noFill/>
          <a:ln>
            <a:noFill/>
          </a:ln>
        </p:spPr>
      </p:pic>
      <p:sp>
        <p:nvSpPr>
          <p:cNvPr id="72" name="Shape 72"/>
          <p:cNvSpPr txBox="1"/>
          <p:nvPr/>
        </p:nvSpPr>
        <p:spPr>
          <a:xfrm>
            <a:off x="7517875" y="3196075"/>
            <a:ext cx="2958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C</a:t>
            </a:r>
          </a:p>
        </p:txBody>
      </p:sp>
      <p:pic>
        <p:nvPicPr>
          <p:cNvPr descr="pythoncode.png" id="73" name="Shape 73"/>
          <p:cNvPicPr preferRelativeResize="0"/>
          <p:nvPr/>
        </p:nvPicPr>
        <p:blipFill>
          <a:blip r:embed="rId8">
            <a:alphaModFix/>
          </a:blip>
          <a:stretch>
            <a:fillRect/>
          </a:stretch>
        </p:blipFill>
        <p:spPr>
          <a:xfrm>
            <a:off x="487400" y="5134188"/>
            <a:ext cx="3200400" cy="762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5" name="Shape 415"/>
        <p:cNvGrpSpPr/>
        <p:nvPr/>
      </p:nvGrpSpPr>
      <p:grpSpPr>
        <a:xfrm>
          <a:off x="0" y="0"/>
          <a:ext cx="0" cy="0"/>
          <a:chOff x="0" y="0"/>
          <a:chExt cx="0" cy="0"/>
        </a:xfrm>
      </p:grpSpPr>
      <p:sp>
        <p:nvSpPr>
          <p:cNvPr id="416" name="Shape 41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High- and Low-level Languages</a:t>
            </a:r>
          </a:p>
        </p:txBody>
      </p:sp>
      <p:sp>
        <p:nvSpPr>
          <p:cNvPr id="417" name="Shape 417"/>
          <p:cNvSpPr txBox="1"/>
          <p:nvPr>
            <p:ph idx="1" type="body"/>
          </p:nvPr>
        </p:nvSpPr>
        <p:spPr>
          <a:xfrm>
            <a:off x="372200" y="1522462"/>
            <a:ext cx="8191500" cy="12588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342900" lvl="0" marL="342900" marR="0" rtl="0" algn="ctr">
              <a:lnSpc>
                <a:spcPct val="90000"/>
              </a:lnSpc>
              <a:spcBef>
                <a:spcPts val="0"/>
              </a:spcBef>
              <a:spcAft>
                <a:spcPts val="0"/>
              </a:spcAft>
              <a:buClr>
                <a:srgbClr val="808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High-level language</a:t>
            </a:r>
            <a:r>
              <a:rPr b="0" i="0" lang="en-US" sz="2400" u="none" cap="none" strike="noStrike">
                <a:solidFill>
                  <a:srgbClr val="000000"/>
                </a:solidFill>
                <a:latin typeface="Comic Sans MS"/>
                <a:ea typeface="Comic Sans MS"/>
                <a:cs typeface="Comic Sans MS"/>
                <a:sym typeface="Comic Sans MS"/>
              </a:rPr>
              <a:t> -  human readable      </a:t>
            </a:r>
          </a:p>
          <a:p>
            <a:pPr indent="-342900" lvl="0" marL="342900" marR="0" rtl="0" algn="l">
              <a:lnSpc>
                <a:spcPct val="90000"/>
              </a:lnSpc>
              <a:spcBef>
                <a:spcPts val="70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c = a + b;</a:t>
            </a:r>
          </a:p>
          <a:p>
            <a:pPr indent="0" lvl="0" marL="0" marR="0" rtl="0" algn="l">
              <a:spcBef>
                <a:spcPts val="0"/>
              </a:spcBef>
              <a:buSzPct val="25000"/>
              <a:buNone/>
            </a:pPr>
            <a:r>
              <a:t/>
            </a:r>
            <a:endParaRPr b="0" i="0" sz="1800" u="none" cap="none" strike="noStrike"/>
          </a:p>
        </p:txBody>
      </p:sp>
      <p:pic>
        <p:nvPicPr>
          <p:cNvPr id="418" name="Shape 418"/>
          <p:cNvPicPr preferRelativeResize="0"/>
          <p:nvPr/>
        </p:nvPicPr>
        <p:blipFill>
          <a:blip r:embed="rId4">
            <a:alphaModFix/>
          </a:blip>
          <a:stretch>
            <a:fillRect/>
          </a:stretch>
        </p:blipFill>
        <p:spPr>
          <a:xfrm>
            <a:off x="3222925" y="2048175"/>
            <a:ext cx="5154612" cy="609600"/>
          </a:xfrm>
          <a:prstGeom prst="rect">
            <a:avLst/>
          </a:prstGeom>
          <a:noFill/>
          <a:ln>
            <a:noFill/>
          </a:ln>
        </p:spPr>
      </p:pic>
      <p:sp>
        <p:nvSpPr>
          <p:cNvPr id="419" name="Shape 419"/>
          <p:cNvSpPr txBox="1"/>
          <p:nvPr/>
        </p:nvSpPr>
        <p:spPr>
          <a:xfrm>
            <a:off x="1144100" y="4268650"/>
            <a:ext cx="6195900" cy="14874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9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Machine language</a:t>
            </a:r>
            <a:r>
              <a:rPr b="0" i="0" lang="en-US" sz="2400" u="none" cap="none" strike="noStrike">
                <a:solidFill>
                  <a:srgbClr val="000000"/>
                </a:solidFill>
                <a:latin typeface="Comic Sans MS"/>
                <a:ea typeface="Comic Sans MS"/>
                <a:cs typeface="Comic Sans MS"/>
                <a:sym typeface="Comic Sans MS"/>
              </a:rPr>
              <a:t> – machine readable</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00101100  1011011000111100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00110011  1110100011100010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00111001  1010100001100001</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5" name="Shape 425"/>
        <p:cNvGrpSpPr/>
        <p:nvPr/>
      </p:nvGrpSpPr>
      <p:grpSpPr>
        <a:xfrm>
          <a:off x="0" y="0"/>
          <a:ext cx="0" cy="0"/>
          <a:chOff x="0" y="0"/>
          <a:chExt cx="0" cy="0"/>
        </a:xfrm>
      </p:grpSpPr>
      <p:sp>
        <p:nvSpPr>
          <p:cNvPr id="426" name="Shape 426"/>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High- and Low-level Languages</a:t>
            </a:r>
          </a:p>
        </p:txBody>
      </p:sp>
      <p:sp>
        <p:nvSpPr>
          <p:cNvPr id="427" name="Shape 427"/>
          <p:cNvSpPr txBox="1"/>
          <p:nvPr>
            <p:ph idx="1" type="body"/>
          </p:nvPr>
        </p:nvSpPr>
        <p:spPr>
          <a:xfrm>
            <a:off x="372200" y="1522462"/>
            <a:ext cx="8191500" cy="12588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342900" lvl="0" marL="342900" marR="0" rtl="0" algn="ctr">
              <a:lnSpc>
                <a:spcPct val="90000"/>
              </a:lnSpc>
              <a:spcBef>
                <a:spcPts val="0"/>
              </a:spcBef>
              <a:spcAft>
                <a:spcPts val="0"/>
              </a:spcAft>
              <a:buClr>
                <a:srgbClr val="808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High-level language</a:t>
            </a:r>
            <a:r>
              <a:rPr b="0" i="0" lang="en-US" sz="2400" u="none" cap="none" strike="noStrike">
                <a:solidFill>
                  <a:srgbClr val="000000"/>
                </a:solidFill>
                <a:latin typeface="Comic Sans MS"/>
                <a:ea typeface="Comic Sans MS"/>
                <a:cs typeface="Comic Sans MS"/>
                <a:sym typeface="Comic Sans MS"/>
              </a:rPr>
              <a:t> -  human readable      </a:t>
            </a:r>
          </a:p>
          <a:p>
            <a:pPr indent="-342900" lvl="0" marL="342900" marR="0" rtl="0" algn="l">
              <a:lnSpc>
                <a:spcPct val="90000"/>
              </a:lnSpc>
              <a:spcBef>
                <a:spcPts val="70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c = a + b;</a:t>
            </a:r>
          </a:p>
          <a:p>
            <a:pPr indent="0" lvl="0" marL="0" marR="0" rtl="0" algn="l">
              <a:spcBef>
                <a:spcPts val="0"/>
              </a:spcBef>
              <a:buSzPct val="25000"/>
              <a:buNone/>
            </a:pPr>
            <a:r>
              <a:t/>
            </a:r>
            <a:endParaRPr b="0" i="0" sz="1800" u="none" cap="none" strike="noStrike"/>
          </a:p>
        </p:txBody>
      </p:sp>
      <p:pic>
        <p:nvPicPr>
          <p:cNvPr id="428" name="Shape 428"/>
          <p:cNvPicPr preferRelativeResize="0"/>
          <p:nvPr/>
        </p:nvPicPr>
        <p:blipFill>
          <a:blip r:embed="rId4">
            <a:alphaModFix/>
          </a:blip>
          <a:stretch>
            <a:fillRect/>
          </a:stretch>
        </p:blipFill>
        <p:spPr>
          <a:xfrm>
            <a:off x="3222925" y="2048175"/>
            <a:ext cx="5154612" cy="609600"/>
          </a:xfrm>
          <a:prstGeom prst="rect">
            <a:avLst/>
          </a:prstGeom>
          <a:noFill/>
          <a:ln>
            <a:noFill/>
          </a:ln>
        </p:spPr>
      </p:pic>
      <p:cxnSp>
        <p:nvCxnSpPr>
          <p:cNvPr id="429" name="Shape 429"/>
          <p:cNvCxnSpPr/>
          <p:nvPr/>
        </p:nvCxnSpPr>
        <p:spPr>
          <a:xfrm>
            <a:off x="2857787" y="2781262"/>
            <a:ext cx="15900" cy="1487400"/>
          </a:xfrm>
          <a:prstGeom prst="straightConnector1">
            <a:avLst/>
          </a:prstGeom>
          <a:noFill/>
          <a:ln cap="rnd" cmpd="sng" w="36700">
            <a:solidFill>
              <a:srgbClr val="FF0000"/>
            </a:solidFill>
            <a:prstDash val="solid"/>
            <a:round/>
            <a:headEnd len="med" w="med" type="none"/>
            <a:tailEnd len="med" w="med" type="triangle"/>
          </a:ln>
        </p:spPr>
      </p:cxnSp>
      <p:sp>
        <p:nvSpPr>
          <p:cNvPr id="430" name="Shape 430"/>
          <p:cNvSpPr txBox="1"/>
          <p:nvPr/>
        </p:nvSpPr>
        <p:spPr>
          <a:xfrm>
            <a:off x="1144100" y="4268650"/>
            <a:ext cx="6195900" cy="14874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9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Machine language</a:t>
            </a:r>
            <a:r>
              <a:rPr b="0" i="0" lang="en-US" sz="2400" u="none" cap="none" strike="noStrike">
                <a:solidFill>
                  <a:srgbClr val="000000"/>
                </a:solidFill>
                <a:latin typeface="Comic Sans MS"/>
                <a:ea typeface="Comic Sans MS"/>
                <a:cs typeface="Comic Sans MS"/>
                <a:sym typeface="Comic Sans MS"/>
              </a:rPr>
              <a:t> – machine readable</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00101100  1011011000111100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00110011  1110100011100010</a:t>
            </a:r>
          </a:p>
          <a:p>
            <a:pPr indent="0" lvl="0" marL="0" marR="0" rtl="0" algn="l">
              <a:lnSpc>
                <a:spcPct val="90000"/>
              </a:lnSpc>
              <a:spcBef>
                <a:spcPts val="0"/>
              </a:spcBef>
              <a:spcAft>
                <a:spcPts val="0"/>
              </a:spcAft>
              <a:buClr>
                <a:srgbClr val="000000"/>
              </a:buClr>
              <a:buSzPct val="25000"/>
              <a:buFont typeface="Courier New"/>
              <a:buNone/>
            </a:pPr>
            <a:r>
              <a:rPr b="0" i="0" lang="en-US" sz="2400" u="none" cap="none" strike="noStrike">
                <a:solidFill>
                  <a:srgbClr val="000000"/>
                </a:solidFill>
                <a:latin typeface="Courier New"/>
                <a:ea typeface="Courier New"/>
                <a:cs typeface="Courier New"/>
                <a:sym typeface="Courier New"/>
              </a:rPr>
              <a:t>    00111001  1010100001100001</a:t>
            </a:r>
          </a:p>
        </p:txBody>
      </p:sp>
      <p:sp>
        <p:nvSpPr>
          <p:cNvPr id="431" name="Shape 431"/>
          <p:cNvSpPr txBox="1"/>
          <p:nvPr/>
        </p:nvSpPr>
        <p:spPr>
          <a:xfrm>
            <a:off x="3103575" y="3094850"/>
            <a:ext cx="5354700" cy="10050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2000" u="none" cap="none" strike="noStrike">
                <a:solidFill>
                  <a:srgbClr val="000000"/>
                </a:solidFill>
                <a:latin typeface="Comic Sans MS"/>
                <a:ea typeface="Comic Sans MS"/>
                <a:cs typeface="Comic Sans MS"/>
                <a:sym typeface="Comic Sans MS"/>
              </a:rPr>
              <a:t>Translator software translates high level</a:t>
            </a:r>
            <a:r>
              <a:rPr lang="en-US" sz="2000">
                <a:latin typeface="Comic Sans MS"/>
                <a:ea typeface="Comic Sans MS"/>
                <a:cs typeface="Comic Sans MS"/>
                <a:sym typeface="Comic Sans MS"/>
              </a:rPr>
              <a:t> </a:t>
            </a:r>
            <a:r>
              <a:rPr i="1" lang="en-US" sz="2000">
                <a:solidFill>
                  <a:srgbClr val="FF0000"/>
                </a:solidFill>
                <a:latin typeface="Comic Sans MS"/>
                <a:ea typeface="Comic Sans MS"/>
                <a:cs typeface="Comic Sans MS"/>
                <a:sym typeface="Comic Sans MS"/>
              </a:rPr>
              <a:t>source code </a:t>
            </a:r>
            <a:r>
              <a:rPr b="0" i="0" lang="en-US" sz="2000" u="none" cap="none" strike="noStrike">
                <a:solidFill>
                  <a:srgbClr val="000000"/>
                </a:solidFill>
                <a:latin typeface="Comic Sans MS"/>
                <a:ea typeface="Comic Sans MS"/>
                <a:cs typeface="Comic Sans MS"/>
                <a:sym typeface="Comic Sans MS"/>
              </a:rPr>
              <a:t>to low level </a:t>
            </a:r>
            <a:r>
              <a:rPr b="0" i="1" lang="en-US" sz="2000" u="none" cap="none" strike="noStrike">
                <a:solidFill>
                  <a:srgbClr val="FF0000"/>
                </a:solidFill>
                <a:latin typeface="Comic Sans MS"/>
                <a:ea typeface="Comic Sans MS"/>
                <a:cs typeface="Comic Sans MS"/>
                <a:sym typeface="Comic Sans MS"/>
              </a:rPr>
              <a:t>binary code.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7" name="Shape 437"/>
        <p:cNvGrpSpPr/>
        <p:nvPr/>
      </p:nvGrpSpPr>
      <p:grpSpPr>
        <a:xfrm>
          <a:off x="0" y="0"/>
          <a:ext cx="0" cy="0"/>
          <a:chOff x="0" y="0"/>
          <a:chExt cx="0" cy="0"/>
        </a:xfrm>
      </p:grpSpPr>
      <p:sp>
        <p:nvSpPr>
          <p:cNvPr id="438" name="Shape 43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Language Abstractions</a:t>
            </a:r>
          </a:p>
        </p:txBody>
      </p:sp>
      <p:sp>
        <p:nvSpPr>
          <p:cNvPr id="439" name="Shape 439"/>
          <p:cNvSpPr txBox="1"/>
          <p:nvPr/>
        </p:nvSpPr>
        <p:spPr>
          <a:xfrm>
            <a:off x="354000" y="1295400"/>
            <a:ext cx="8300400" cy="10623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omic Sans MS"/>
              <a:buNone/>
            </a:pPr>
            <a:r>
              <a:rPr b="0" i="0" lang="en-US" sz="2400" u="none" cap="none" strike="noStrike">
                <a:solidFill>
                  <a:srgbClr val="800000"/>
                </a:solidFill>
                <a:latin typeface="Comic Sans MS"/>
                <a:ea typeface="Comic Sans MS"/>
                <a:cs typeface="Comic Sans MS"/>
                <a:sym typeface="Comic Sans MS"/>
              </a:rPr>
              <a:t>App Inventor code</a:t>
            </a:r>
            <a:r>
              <a:rPr lang="en-US" sz="2400">
                <a:solidFill>
                  <a:srgbClr val="800000"/>
                </a:solidFill>
                <a:latin typeface="Comic Sans MS"/>
                <a:ea typeface="Comic Sans MS"/>
                <a:cs typeface="Comic Sans MS"/>
                <a:sym typeface="Comic Sans MS"/>
              </a:rPr>
              <a:t> -- a human-readable </a:t>
            </a:r>
            <a:r>
              <a:rPr b="0" i="1" lang="en-US" sz="2400" u="none" cap="none" strike="noStrike">
                <a:solidFill>
                  <a:srgbClr val="808000"/>
                </a:solidFill>
                <a:latin typeface="Comic Sans MS"/>
                <a:ea typeface="Comic Sans MS"/>
                <a:cs typeface="Comic Sans MS"/>
                <a:sym typeface="Comic Sans MS"/>
              </a:rPr>
              <a:t>abstraction</a:t>
            </a:r>
            <a:r>
              <a:rPr b="0" i="0" lang="en-US" sz="2400" u="none" cap="none" strike="noStrike">
                <a:solidFill>
                  <a:srgbClr val="800000"/>
                </a:solidFill>
                <a:latin typeface="Comic Sans MS"/>
                <a:ea typeface="Comic Sans MS"/>
                <a:cs typeface="Comic Sans MS"/>
                <a:sym typeface="Comic Sans MS"/>
              </a:rPr>
              <a:t> </a:t>
            </a:r>
          </a:p>
        </p:txBody>
      </p:sp>
      <p:pic>
        <p:nvPicPr>
          <p:cNvPr id="440" name="Shape 440"/>
          <p:cNvPicPr preferRelativeResize="0"/>
          <p:nvPr/>
        </p:nvPicPr>
        <p:blipFill>
          <a:blip r:embed="rId4">
            <a:alphaModFix/>
          </a:blip>
          <a:stretch>
            <a:fillRect/>
          </a:stretch>
        </p:blipFill>
        <p:spPr>
          <a:xfrm>
            <a:off x="2751150" y="1826513"/>
            <a:ext cx="4043028" cy="492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46" name="Shape 446"/>
        <p:cNvGrpSpPr/>
        <p:nvPr/>
      </p:nvGrpSpPr>
      <p:grpSpPr>
        <a:xfrm>
          <a:off x="0" y="0"/>
          <a:ext cx="0" cy="0"/>
          <a:chOff x="0" y="0"/>
          <a:chExt cx="0" cy="0"/>
        </a:xfrm>
      </p:grpSpPr>
      <p:sp>
        <p:nvSpPr>
          <p:cNvPr id="447" name="Shape 447"/>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Language Abstractions</a:t>
            </a:r>
          </a:p>
        </p:txBody>
      </p:sp>
      <p:sp>
        <p:nvSpPr>
          <p:cNvPr id="448" name="Shape 448"/>
          <p:cNvSpPr txBox="1"/>
          <p:nvPr/>
        </p:nvSpPr>
        <p:spPr>
          <a:xfrm>
            <a:off x="354000" y="1295400"/>
            <a:ext cx="8300400" cy="10623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omic Sans MS"/>
              <a:buNone/>
            </a:pPr>
            <a:r>
              <a:rPr b="0" i="0" lang="en-US" sz="2400" u="none" cap="none" strike="noStrike">
                <a:solidFill>
                  <a:srgbClr val="800000"/>
                </a:solidFill>
                <a:latin typeface="Comic Sans MS"/>
                <a:ea typeface="Comic Sans MS"/>
                <a:cs typeface="Comic Sans MS"/>
                <a:sym typeface="Comic Sans MS"/>
              </a:rPr>
              <a:t>App Inventor code</a:t>
            </a:r>
            <a:r>
              <a:rPr lang="en-US" sz="2400">
                <a:solidFill>
                  <a:srgbClr val="800000"/>
                </a:solidFill>
                <a:latin typeface="Comic Sans MS"/>
                <a:ea typeface="Comic Sans MS"/>
                <a:cs typeface="Comic Sans MS"/>
                <a:sym typeface="Comic Sans MS"/>
              </a:rPr>
              <a:t> -- a human-readable </a:t>
            </a:r>
            <a:r>
              <a:rPr b="0" i="1" lang="en-US" sz="2400" u="none" cap="none" strike="noStrike">
                <a:solidFill>
                  <a:srgbClr val="808000"/>
                </a:solidFill>
                <a:latin typeface="Comic Sans MS"/>
                <a:ea typeface="Comic Sans MS"/>
                <a:cs typeface="Comic Sans MS"/>
                <a:sym typeface="Comic Sans MS"/>
              </a:rPr>
              <a:t>abstraction</a:t>
            </a:r>
            <a:r>
              <a:rPr b="0" i="0" lang="en-US" sz="2400" u="none" cap="none" strike="noStrike">
                <a:solidFill>
                  <a:srgbClr val="800000"/>
                </a:solidFill>
                <a:latin typeface="Comic Sans MS"/>
                <a:ea typeface="Comic Sans MS"/>
                <a:cs typeface="Comic Sans MS"/>
                <a:sym typeface="Comic Sans MS"/>
              </a:rPr>
              <a:t> </a:t>
            </a:r>
          </a:p>
        </p:txBody>
      </p:sp>
      <p:pic>
        <p:nvPicPr>
          <p:cNvPr id="449" name="Shape 449"/>
          <p:cNvPicPr preferRelativeResize="0"/>
          <p:nvPr/>
        </p:nvPicPr>
        <p:blipFill>
          <a:blip r:embed="rId4">
            <a:alphaModFix/>
          </a:blip>
          <a:stretch>
            <a:fillRect/>
          </a:stretch>
        </p:blipFill>
        <p:spPr>
          <a:xfrm>
            <a:off x="2751150" y="1826513"/>
            <a:ext cx="4043028" cy="492000"/>
          </a:xfrm>
          <a:prstGeom prst="rect">
            <a:avLst/>
          </a:prstGeom>
          <a:noFill/>
          <a:ln>
            <a:noFill/>
          </a:ln>
        </p:spPr>
      </p:pic>
      <p:sp>
        <p:nvSpPr>
          <p:cNvPr id="450" name="Shape 450"/>
          <p:cNvSpPr txBox="1"/>
          <p:nvPr/>
        </p:nvSpPr>
        <p:spPr>
          <a:xfrm>
            <a:off x="733875" y="3420450"/>
            <a:ext cx="7772400" cy="9549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omic Sans MS"/>
              <a:buNone/>
            </a:pPr>
            <a:r>
              <a:rPr lang="en-US" sz="2400">
                <a:solidFill>
                  <a:srgbClr val="800000"/>
                </a:solidFill>
                <a:latin typeface="Comic Sans MS"/>
                <a:ea typeface="Comic Sans MS"/>
                <a:cs typeface="Comic Sans MS"/>
                <a:sym typeface="Comic Sans MS"/>
              </a:rPr>
              <a:t>B</a:t>
            </a:r>
            <a:r>
              <a:rPr b="0" i="0" lang="en-US" sz="2400" u="none" cap="none" strike="noStrike">
                <a:solidFill>
                  <a:srgbClr val="800000"/>
                </a:solidFill>
                <a:latin typeface="Comic Sans MS"/>
                <a:ea typeface="Comic Sans MS"/>
                <a:cs typeface="Comic Sans MS"/>
                <a:sym typeface="Comic Sans MS"/>
              </a:rPr>
              <a:t>inary code</a:t>
            </a:r>
            <a:r>
              <a:rPr lang="en-US" sz="2400">
                <a:solidFill>
                  <a:srgbClr val="800000"/>
                </a:solidFill>
                <a:latin typeface="Comic Sans MS"/>
                <a:ea typeface="Comic Sans MS"/>
                <a:cs typeface="Comic Sans MS"/>
                <a:sym typeface="Comic Sans MS"/>
              </a:rPr>
              <a:t> -- a machine-readable </a:t>
            </a:r>
            <a:r>
              <a:rPr b="0" i="1" lang="en-US" sz="2400" u="none" cap="none" strike="noStrike">
                <a:solidFill>
                  <a:srgbClr val="808000"/>
                </a:solidFill>
                <a:latin typeface="Comic Sans MS"/>
                <a:ea typeface="Comic Sans MS"/>
                <a:cs typeface="Comic Sans MS"/>
                <a:sym typeface="Comic Sans MS"/>
              </a:rPr>
              <a:t>abstraction</a:t>
            </a:r>
            <a:r>
              <a:rPr i="1" lang="en-US" sz="2400">
                <a:solidFill>
                  <a:srgbClr val="808000"/>
                </a:solidFill>
                <a:latin typeface="Comic Sans MS"/>
                <a:ea typeface="Comic Sans MS"/>
                <a:cs typeface="Comic Sans MS"/>
                <a:sym typeface="Comic Sans MS"/>
              </a:rPr>
              <a:t>.</a:t>
            </a:r>
            <a:r>
              <a:rPr b="0" i="0" lang="en-US" sz="2400" u="none" cap="none" strike="noStrike">
                <a:solidFill>
                  <a:srgbClr val="800000"/>
                </a:solidFill>
                <a:latin typeface="Comic Sans MS"/>
                <a:ea typeface="Comic Sans MS"/>
                <a:cs typeface="Comic Sans MS"/>
                <a:sym typeface="Comic Sans MS"/>
              </a:rPr>
              <a:t> </a:t>
            </a:r>
            <a:r>
              <a:rPr b="0" i="0" lang="en-US" sz="2800" u="none" cap="none" strike="noStrike">
                <a:solidFill>
                  <a:srgbClr val="800000"/>
                </a:solidFill>
                <a:latin typeface="Comic Sans MS"/>
                <a:ea typeface="Comic Sans MS"/>
                <a:cs typeface="Comic Sans MS"/>
                <a:sym typeface="Comic Sans MS"/>
              </a:rPr>
              <a:t>     </a:t>
            </a:r>
          </a:p>
          <a:p>
            <a:pPr indent="0" lvl="0" marL="0" marR="0" rtl="0" algn="ctr">
              <a:lnSpc>
                <a:spcPct val="100000"/>
              </a:lnSpc>
              <a:spcBef>
                <a:spcPts val="0"/>
              </a:spcBef>
              <a:spcAft>
                <a:spcPts val="0"/>
              </a:spcAft>
              <a:buClr>
                <a:srgbClr val="000000"/>
              </a:buClr>
              <a:buSzPct val="25000"/>
              <a:buFont typeface="Comic Sans MS"/>
              <a:buNone/>
            </a:pPr>
            <a:r>
              <a:rPr b="0" i="0" lang="en-US" sz="1800" u="none" cap="none" strike="noStrike">
                <a:solidFill>
                  <a:srgbClr val="000000"/>
                </a:solidFill>
                <a:latin typeface="Comic Sans MS"/>
                <a:ea typeface="Comic Sans MS"/>
                <a:cs typeface="Comic Sans MS"/>
                <a:sym typeface="Comic Sans MS"/>
              </a:rPr>
              <a:t>00111001  1010100001100001</a:t>
            </a:r>
          </a:p>
        </p:txBody>
      </p:sp>
      <p:cxnSp>
        <p:nvCxnSpPr>
          <p:cNvPr id="451" name="Shape 451"/>
          <p:cNvCxnSpPr/>
          <p:nvPr/>
        </p:nvCxnSpPr>
        <p:spPr>
          <a:xfrm>
            <a:off x="4408900" y="2363675"/>
            <a:ext cx="0" cy="1056300"/>
          </a:xfrm>
          <a:prstGeom prst="straightConnector1">
            <a:avLst/>
          </a:prstGeom>
          <a:noFill/>
          <a:ln cap="flat" cmpd="sng" w="28575">
            <a:solidFill>
              <a:srgbClr val="FF0000"/>
            </a:solidFill>
            <a:prstDash val="solid"/>
            <a:round/>
            <a:headEnd len="lg" w="lg" type="none"/>
            <a:tailEnd len="lg" w="lg" type="stealth"/>
          </a:ln>
        </p:spPr>
      </p:cxnSp>
      <p:sp>
        <p:nvSpPr>
          <p:cNvPr id="452" name="Shape 452"/>
          <p:cNvSpPr txBox="1"/>
          <p:nvPr/>
        </p:nvSpPr>
        <p:spPr>
          <a:xfrm>
            <a:off x="2482450" y="2683932"/>
            <a:ext cx="3852900" cy="293400"/>
          </a:xfrm>
          <a:prstGeom prst="rect">
            <a:avLst/>
          </a:prstGeom>
          <a:solidFill>
            <a:srgbClr val="FFFFFF"/>
          </a:solidFill>
          <a:ln cap="rnd" cmpd="sng" w="18350">
            <a:solidFill>
              <a:srgbClr val="FF0000"/>
            </a:solidFill>
            <a:prstDash val="solid"/>
            <a:round/>
            <a:headEnd len="med" w="med" type="none"/>
            <a:tailEnd len="med" w="med" type="none"/>
          </a:ln>
        </p:spPr>
        <p:txBody>
          <a:bodyPr anchorCtr="0" anchor="t" bIns="54000" lIns="99000" rIns="99000" wrap="square" tIns="54000">
            <a:noAutofit/>
          </a:bodyPr>
          <a:lstStyle/>
          <a:p>
            <a:pPr indent="0" lvl="0" marL="0" marR="0" rtl="0" algn="ctr">
              <a:lnSpc>
                <a:spcPct val="100000"/>
              </a:lnSpc>
              <a:spcBef>
                <a:spcPts val="0"/>
              </a:spcBef>
              <a:spcAft>
                <a:spcPts val="0"/>
              </a:spcAft>
              <a:buClr>
                <a:srgbClr val="000000"/>
              </a:buClr>
              <a:buFont typeface="Comic Sans MS"/>
              <a:buNone/>
            </a:pPr>
            <a:r>
              <a:rPr lang="en-US">
                <a:latin typeface="Comic Sans MS"/>
                <a:ea typeface="Comic Sans MS"/>
                <a:cs typeface="Comic Sans MS"/>
                <a:sym typeface="Comic Sans MS"/>
              </a:rPr>
              <a:t>Translation software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8" name="Shape 458"/>
        <p:cNvGrpSpPr/>
        <p:nvPr/>
      </p:nvGrpSpPr>
      <p:grpSpPr>
        <a:xfrm>
          <a:off x="0" y="0"/>
          <a:ext cx="0" cy="0"/>
          <a:chOff x="0" y="0"/>
          <a:chExt cx="0" cy="0"/>
        </a:xfrm>
      </p:grpSpPr>
      <p:sp>
        <p:nvSpPr>
          <p:cNvPr id="459" name="Shape 459"/>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Language Abstractions</a:t>
            </a:r>
          </a:p>
        </p:txBody>
      </p:sp>
      <p:sp>
        <p:nvSpPr>
          <p:cNvPr id="460" name="Shape 460"/>
          <p:cNvSpPr txBox="1"/>
          <p:nvPr/>
        </p:nvSpPr>
        <p:spPr>
          <a:xfrm>
            <a:off x="354000" y="1295400"/>
            <a:ext cx="8300400" cy="10623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omic Sans MS"/>
              <a:buNone/>
            </a:pPr>
            <a:r>
              <a:rPr b="0" i="0" lang="en-US" sz="2400" u="none" cap="none" strike="noStrike">
                <a:solidFill>
                  <a:srgbClr val="800000"/>
                </a:solidFill>
                <a:latin typeface="Comic Sans MS"/>
                <a:ea typeface="Comic Sans MS"/>
                <a:cs typeface="Comic Sans MS"/>
                <a:sym typeface="Comic Sans MS"/>
              </a:rPr>
              <a:t>App Inventor code</a:t>
            </a:r>
            <a:r>
              <a:rPr lang="en-US" sz="2400">
                <a:solidFill>
                  <a:srgbClr val="800000"/>
                </a:solidFill>
                <a:latin typeface="Comic Sans MS"/>
                <a:ea typeface="Comic Sans MS"/>
                <a:cs typeface="Comic Sans MS"/>
                <a:sym typeface="Comic Sans MS"/>
              </a:rPr>
              <a:t> -- a human-readable </a:t>
            </a:r>
            <a:r>
              <a:rPr b="0" i="1" lang="en-US" sz="2400" u="none" cap="none" strike="noStrike">
                <a:solidFill>
                  <a:srgbClr val="808000"/>
                </a:solidFill>
                <a:latin typeface="Comic Sans MS"/>
                <a:ea typeface="Comic Sans MS"/>
                <a:cs typeface="Comic Sans MS"/>
                <a:sym typeface="Comic Sans MS"/>
              </a:rPr>
              <a:t>abstraction</a:t>
            </a:r>
            <a:r>
              <a:rPr b="0" i="0" lang="en-US" sz="2400" u="none" cap="none" strike="noStrike">
                <a:solidFill>
                  <a:srgbClr val="800000"/>
                </a:solidFill>
                <a:latin typeface="Comic Sans MS"/>
                <a:ea typeface="Comic Sans MS"/>
                <a:cs typeface="Comic Sans MS"/>
                <a:sym typeface="Comic Sans MS"/>
              </a:rPr>
              <a:t> </a:t>
            </a:r>
          </a:p>
        </p:txBody>
      </p:sp>
      <p:pic>
        <p:nvPicPr>
          <p:cNvPr id="461" name="Shape 461"/>
          <p:cNvPicPr preferRelativeResize="0"/>
          <p:nvPr/>
        </p:nvPicPr>
        <p:blipFill>
          <a:blip r:embed="rId4">
            <a:alphaModFix/>
          </a:blip>
          <a:stretch>
            <a:fillRect/>
          </a:stretch>
        </p:blipFill>
        <p:spPr>
          <a:xfrm>
            <a:off x="2751150" y="1826513"/>
            <a:ext cx="4043028" cy="492000"/>
          </a:xfrm>
          <a:prstGeom prst="rect">
            <a:avLst/>
          </a:prstGeom>
          <a:noFill/>
          <a:ln>
            <a:noFill/>
          </a:ln>
        </p:spPr>
      </p:pic>
      <p:sp>
        <p:nvSpPr>
          <p:cNvPr id="462" name="Shape 462"/>
          <p:cNvSpPr txBox="1"/>
          <p:nvPr/>
        </p:nvSpPr>
        <p:spPr>
          <a:xfrm>
            <a:off x="733875" y="3420450"/>
            <a:ext cx="7772400" cy="954900"/>
          </a:xfrm>
          <a:prstGeom prst="rect">
            <a:avLst/>
          </a:prstGeom>
          <a:noFill/>
          <a:ln cap="rnd" cmpd="sng" w="9525">
            <a:solidFill>
              <a:srgbClr val="000000"/>
            </a:solidFill>
            <a:prstDash val="solid"/>
            <a:round/>
            <a:headEnd len="med" w="med" type="none"/>
            <a:tailEnd len="med" w="med" type="none"/>
          </a:ln>
        </p:spPr>
        <p:txBody>
          <a:bodyPr anchorCtr="0" anchor="t" bIns="46800" lIns="90000" rIns="90000" wrap="square" tIns="46800">
            <a:noAutofit/>
          </a:bodyPr>
          <a:lstStyle/>
          <a:p>
            <a:pPr indent="0" lvl="0" marL="0" marR="0" rtl="0" algn="ctr">
              <a:lnSpc>
                <a:spcPct val="100000"/>
              </a:lnSpc>
              <a:spcBef>
                <a:spcPts val="0"/>
              </a:spcBef>
              <a:spcAft>
                <a:spcPts val="0"/>
              </a:spcAft>
              <a:buClr>
                <a:srgbClr val="000000"/>
              </a:buClr>
              <a:buSzPct val="25000"/>
              <a:buFont typeface="Comic Sans MS"/>
              <a:buNone/>
            </a:pPr>
            <a:r>
              <a:rPr lang="en-US" sz="2400">
                <a:solidFill>
                  <a:srgbClr val="800000"/>
                </a:solidFill>
                <a:latin typeface="Comic Sans MS"/>
                <a:ea typeface="Comic Sans MS"/>
                <a:cs typeface="Comic Sans MS"/>
                <a:sym typeface="Comic Sans MS"/>
              </a:rPr>
              <a:t>B</a:t>
            </a:r>
            <a:r>
              <a:rPr b="0" i="0" lang="en-US" sz="2400" u="none" cap="none" strike="noStrike">
                <a:solidFill>
                  <a:srgbClr val="800000"/>
                </a:solidFill>
                <a:latin typeface="Comic Sans MS"/>
                <a:ea typeface="Comic Sans MS"/>
                <a:cs typeface="Comic Sans MS"/>
                <a:sym typeface="Comic Sans MS"/>
              </a:rPr>
              <a:t>inary code</a:t>
            </a:r>
            <a:r>
              <a:rPr lang="en-US" sz="2400">
                <a:solidFill>
                  <a:srgbClr val="800000"/>
                </a:solidFill>
                <a:latin typeface="Comic Sans MS"/>
                <a:ea typeface="Comic Sans MS"/>
                <a:cs typeface="Comic Sans MS"/>
                <a:sym typeface="Comic Sans MS"/>
              </a:rPr>
              <a:t> -- a machine-readable </a:t>
            </a:r>
            <a:r>
              <a:rPr b="0" i="1" lang="en-US" sz="2400" u="none" cap="none" strike="noStrike">
                <a:solidFill>
                  <a:srgbClr val="808000"/>
                </a:solidFill>
                <a:latin typeface="Comic Sans MS"/>
                <a:ea typeface="Comic Sans MS"/>
                <a:cs typeface="Comic Sans MS"/>
                <a:sym typeface="Comic Sans MS"/>
              </a:rPr>
              <a:t>abstraction</a:t>
            </a:r>
            <a:r>
              <a:rPr i="1" lang="en-US" sz="2400">
                <a:solidFill>
                  <a:srgbClr val="808000"/>
                </a:solidFill>
                <a:latin typeface="Comic Sans MS"/>
                <a:ea typeface="Comic Sans MS"/>
                <a:cs typeface="Comic Sans MS"/>
                <a:sym typeface="Comic Sans MS"/>
              </a:rPr>
              <a:t>.</a:t>
            </a:r>
            <a:r>
              <a:rPr b="0" i="0" lang="en-US" sz="2400" u="none" cap="none" strike="noStrike">
                <a:solidFill>
                  <a:srgbClr val="800000"/>
                </a:solidFill>
                <a:latin typeface="Comic Sans MS"/>
                <a:ea typeface="Comic Sans MS"/>
                <a:cs typeface="Comic Sans MS"/>
                <a:sym typeface="Comic Sans MS"/>
              </a:rPr>
              <a:t> </a:t>
            </a:r>
            <a:r>
              <a:rPr b="0" i="0" lang="en-US" sz="2800" u="none" cap="none" strike="noStrike">
                <a:solidFill>
                  <a:srgbClr val="800000"/>
                </a:solidFill>
                <a:latin typeface="Comic Sans MS"/>
                <a:ea typeface="Comic Sans MS"/>
                <a:cs typeface="Comic Sans MS"/>
                <a:sym typeface="Comic Sans MS"/>
              </a:rPr>
              <a:t>     </a:t>
            </a:r>
          </a:p>
          <a:p>
            <a:pPr indent="0" lvl="0" marL="0" marR="0" rtl="0" algn="ctr">
              <a:lnSpc>
                <a:spcPct val="100000"/>
              </a:lnSpc>
              <a:spcBef>
                <a:spcPts val="0"/>
              </a:spcBef>
              <a:spcAft>
                <a:spcPts val="0"/>
              </a:spcAft>
              <a:buClr>
                <a:srgbClr val="000000"/>
              </a:buClr>
              <a:buSzPct val="25000"/>
              <a:buFont typeface="Comic Sans MS"/>
              <a:buNone/>
            </a:pPr>
            <a:r>
              <a:rPr b="0" i="0" lang="en-US" sz="1800" u="none" cap="none" strike="noStrike">
                <a:solidFill>
                  <a:srgbClr val="000000"/>
                </a:solidFill>
                <a:latin typeface="Comic Sans MS"/>
                <a:ea typeface="Comic Sans MS"/>
                <a:cs typeface="Comic Sans MS"/>
                <a:sym typeface="Comic Sans MS"/>
              </a:rPr>
              <a:t>00111001  1010100001100001</a:t>
            </a:r>
          </a:p>
        </p:txBody>
      </p:sp>
      <p:cxnSp>
        <p:nvCxnSpPr>
          <p:cNvPr id="463" name="Shape 463"/>
          <p:cNvCxnSpPr/>
          <p:nvPr/>
        </p:nvCxnSpPr>
        <p:spPr>
          <a:xfrm>
            <a:off x="4408900" y="2363675"/>
            <a:ext cx="0" cy="1056300"/>
          </a:xfrm>
          <a:prstGeom prst="straightConnector1">
            <a:avLst/>
          </a:prstGeom>
          <a:noFill/>
          <a:ln cap="flat" cmpd="sng" w="28575">
            <a:solidFill>
              <a:srgbClr val="FF0000"/>
            </a:solidFill>
            <a:prstDash val="solid"/>
            <a:round/>
            <a:headEnd len="lg" w="lg" type="none"/>
            <a:tailEnd len="lg" w="lg" type="stealth"/>
          </a:ln>
        </p:spPr>
      </p:cxnSp>
      <p:sp>
        <p:nvSpPr>
          <p:cNvPr id="464" name="Shape 464"/>
          <p:cNvSpPr txBox="1"/>
          <p:nvPr/>
        </p:nvSpPr>
        <p:spPr>
          <a:xfrm>
            <a:off x="2482450" y="2683932"/>
            <a:ext cx="3852900" cy="293400"/>
          </a:xfrm>
          <a:prstGeom prst="rect">
            <a:avLst/>
          </a:prstGeom>
          <a:solidFill>
            <a:srgbClr val="FFFFFF"/>
          </a:solidFill>
          <a:ln cap="rnd" cmpd="sng" w="18350">
            <a:solidFill>
              <a:srgbClr val="FF0000"/>
            </a:solidFill>
            <a:prstDash val="solid"/>
            <a:round/>
            <a:headEnd len="med" w="med" type="none"/>
            <a:tailEnd len="med" w="med" type="none"/>
          </a:ln>
        </p:spPr>
        <p:txBody>
          <a:bodyPr anchorCtr="0" anchor="t" bIns="54000" lIns="99000" rIns="99000" wrap="square" tIns="54000">
            <a:noAutofit/>
          </a:bodyPr>
          <a:lstStyle/>
          <a:p>
            <a:pPr indent="0" lvl="0" marL="0" marR="0" rtl="0" algn="ctr">
              <a:lnSpc>
                <a:spcPct val="100000"/>
              </a:lnSpc>
              <a:spcBef>
                <a:spcPts val="0"/>
              </a:spcBef>
              <a:spcAft>
                <a:spcPts val="0"/>
              </a:spcAft>
              <a:buClr>
                <a:srgbClr val="000000"/>
              </a:buClr>
              <a:buFont typeface="Comic Sans MS"/>
              <a:buNone/>
            </a:pPr>
            <a:r>
              <a:rPr lang="en-US">
                <a:latin typeface="Comic Sans MS"/>
                <a:ea typeface="Comic Sans MS"/>
                <a:cs typeface="Comic Sans MS"/>
                <a:sym typeface="Comic Sans MS"/>
              </a:rPr>
              <a:t>Translation software</a:t>
            </a:r>
          </a:p>
        </p:txBody>
      </p:sp>
      <p:cxnSp>
        <p:nvCxnSpPr>
          <p:cNvPr id="465" name="Shape 465"/>
          <p:cNvCxnSpPr/>
          <p:nvPr/>
        </p:nvCxnSpPr>
        <p:spPr>
          <a:xfrm>
            <a:off x="4408900" y="4375825"/>
            <a:ext cx="0" cy="1056300"/>
          </a:xfrm>
          <a:prstGeom prst="straightConnector1">
            <a:avLst/>
          </a:prstGeom>
          <a:noFill/>
          <a:ln cap="flat" cmpd="sng" w="28575">
            <a:solidFill>
              <a:srgbClr val="FF0000"/>
            </a:solidFill>
            <a:prstDash val="solid"/>
            <a:round/>
            <a:headEnd len="lg" w="lg" type="none"/>
            <a:tailEnd len="lg" w="lg" type="stealth"/>
          </a:ln>
        </p:spPr>
      </p:cxnSp>
      <p:sp>
        <p:nvSpPr>
          <p:cNvPr id="466" name="Shape 466"/>
          <p:cNvSpPr txBox="1"/>
          <p:nvPr/>
        </p:nvSpPr>
        <p:spPr>
          <a:xfrm>
            <a:off x="2482450" y="4717507"/>
            <a:ext cx="3852900" cy="293400"/>
          </a:xfrm>
          <a:prstGeom prst="rect">
            <a:avLst/>
          </a:prstGeom>
          <a:solidFill>
            <a:srgbClr val="FFFFFF"/>
          </a:solidFill>
          <a:ln cap="rnd" cmpd="sng" w="18350">
            <a:solidFill>
              <a:srgbClr val="FF0000"/>
            </a:solidFill>
            <a:prstDash val="solid"/>
            <a:round/>
            <a:headEnd len="med" w="med" type="none"/>
            <a:tailEnd len="med" w="med" type="none"/>
          </a:ln>
        </p:spPr>
        <p:txBody>
          <a:bodyPr anchorCtr="0" anchor="t" bIns="54000" lIns="99000" rIns="99000" wrap="square" tIns="54000">
            <a:noAutofit/>
          </a:bodyPr>
          <a:lstStyle/>
          <a:p>
            <a:pPr indent="0" lvl="0" marL="0" marR="0" rtl="0" algn="ctr">
              <a:lnSpc>
                <a:spcPct val="100000"/>
              </a:lnSpc>
              <a:spcBef>
                <a:spcPts val="0"/>
              </a:spcBef>
              <a:spcAft>
                <a:spcPts val="0"/>
              </a:spcAft>
              <a:buClr>
                <a:srgbClr val="000000"/>
              </a:buClr>
              <a:buFont typeface="Comic Sans MS"/>
              <a:buNone/>
            </a:pPr>
            <a:r>
              <a:rPr lang="en-US">
                <a:latin typeface="Comic Sans MS"/>
                <a:ea typeface="Comic Sans MS"/>
                <a:cs typeface="Comic Sans MS"/>
                <a:sym typeface="Comic Sans MS"/>
              </a:rPr>
              <a:t>Binary Instruction Interpreter</a:t>
            </a:r>
          </a:p>
        </p:txBody>
      </p:sp>
      <p:pic>
        <p:nvPicPr>
          <p:cNvPr descr="HardwareChip.png" id="467" name="Shape 467"/>
          <p:cNvPicPr preferRelativeResize="0"/>
          <p:nvPr/>
        </p:nvPicPr>
        <p:blipFill>
          <a:blip r:embed="rId5">
            <a:alphaModFix/>
          </a:blip>
          <a:stretch>
            <a:fillRect/>
          </a:stretch>
        </p:blipFill>
        <p:spPr>
          <a:xfrm>
            <a:off x="3352800" y="5096325"/>
            <a:ext cx="2438400" cy="1298175"/>
          </a:xfrm>
          <a:prstGeom prst="rect">
            <a:avLst/>
          </a:prstGeom>
          <a:noFill/>
          <a:ln>
            <a:noFill/>
          </a:ln>
        </p:spPr>
      </p:pic>
      <p:sp>
        <p:nvSpPr>
          <p:cNvPr id="468" name="Shape 468"/>
          <p:cNvSpPr txBox="1"/>
          <p:nvPr/>
        </p:nvSpPr>
        <p:spPr>
          <a:xfrm>
            <a:off x="4074950" y="5432600"/>
            <a:ext cx="768900" cy="419400"/>
          </a:xfrm>
          <a:prstGeom prst="rect">
            <a:avLst/>
          </a:prstGeom>
          <a:noFill/>
          <a:ln>
            <a:noFill/>
          </a:ln>
        </p:spPr>
        <p:txBody>
          <a:bodyPr anchorCtr="0" anchor="t" bIns="91425" lIns="91425" rIns="91425" wrap="square" tIns="91425">
            <a:noAutofit/>
          </a:bodyPr>
          <a:lstStyle/>
          <a:p>
            <a:pPr lvl="0">
              <a:spcBef>
                <a:spcPts val="0"/>
              </a:spcBef>
              <a:buNone/>
            </a:pPr>
            <a:r>
              <a:rPr b="1" lang="en-US" sz="1800">
                <a:solidFill>
                  <a:srgbClr val="FF0000"/>
                </a:solidFill>
                <a:latin typeface="Comic Sans MS"/>
                <a:ea typeface="Comic Sans MS"/>
                <a:cs typeface="Comic Sans MS"/>
                <a:sym typeface="Comic Sans MS"/>
              </a:rPr>
              <a:t>CPU</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5" name="Shape 475"/>
        <p:cNvGrpSpPr/>
        <p:nvPr/>
      </p:nvGrpSpPr>
      <p:grpSpPr>
        <a:xfrm>
          <a:off x="0" y="0"/>
          <a:ext cx="0" cy="0"/>
          <a:chOff x="0" y="0"/>
          <a:chExt cx="0" cy="0"/>
        </a:xfrm>
      </p:grpSpPr>
      <p:sp>
        <p:nvSpPr>
          <p:cNvPr id="476" name="Shape 476"/>
          <p:cNvSpPr txBox="1"/>
          <p:nvPr>
            <p:ph type="title"/>
          </p:nvPr>
        </p:nvSpPr>
        <p:spPr>
          <a:xfrm>
            <a:off x="362887" y="1647550"/>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Running An App</a:t>
            </a:r>
          </a:p>
        </p:txBody>
      </p:sp>
      <p:pic>
        <p:nvPicPr>
          <p:cNvPr id="477" name="Shape 477"/>
          <p:cNvPicPr preferRelativeResize="0"/>
          <p:nvPr/>
        </p:nvPicPr>
        <p:blipFill>
          <a:blip r:embed="rId4">
            <a:alphaModFix/>
          </a:blip>
          <a:stretch>
            <a:fillRect/>
          </a:stretch>
        </p:blipFill>
        <p:spPr>
          <a:xfrm>
            <a:off x="3584227" y="2565175"/>
            <a:ext cx="1777550" cy="2876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3" name="Shape 483"/>
        <p:cNvGrpSpPr/>
        <p:nvPr/>
      </p:nvGrpSpPr>
      <p:grpSpPr>
        <a:xfrm>
          <a:off x="0" y="0"/>
          <a:ext cx="0" cy="0"/>
          <a:chOff x="0" y="0"/>
          <a:chExt cx="0" cy="0"/>
        </a:xfrm>
      </p:grpSpPr>
      <p:sp>
        <p:nvSpPr>
          <p:cNvPr id="484" name="Shape 484"/>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Translation</a:t>
            </a:r>
          </a:p>
        </p:txBody>
      </p:sp>
      <p:cxnSp>
        <p:nvCxnSpPr>
          <p:cNvPr id="485" name="Shape 485"/>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cxnSp>
        <p:nvCxnSpPr>
          <p:cNvPr id="486" name="Shape 486"/>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cxnSp>
        <p:nvCxnSpPr>
          <p:cNvPr id="487" name="Shape 487"/>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488" name="Shape 488"/>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489" name="Shape 489"/>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490" name="Shape 490"/>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491" name="Shape 491"/>
          <p:cNvPicPr preferRelativeResize="0"/>
          <p:nvPr/>
        </p:nvPicPr>
        <p:blipFill>
          <a:blip r:embed="rId5">
            <a:alphaModFix/>
          </a:blip>
          <a:stretch>
            <a:fillRect/>
          </a:stretch>
        </p:blipFill>
        <p:spPr>
          <a:xfrm>
            <a:off x="201600" y="1412925"/>
            <a:ext cx="2732550" cy="1785875"/>
          </a:xfrm>
          <a:prstGeom prst="rect">
            <a:avLst/>
          </a:prstGeom>
          <a:noFill/>
          <a:ln>
            <a:noFill/>
          </a:ln>
        </p:spPr>
      </p:pic>
      <p:sp>
        <p:nvSpPr>
          <p:cNvPr id="492" name="Shape 492"/>
          <p:cNvSpPr txBox="1"/>
          <p:nvPr/>
        </p:nvSpPr>
        <p:spPr>
          <a:xfrm>
            <a:off x="2776500" y="5256650"/>
            <a:ext cx="1694400" cy="3846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lang="en-US" sz="1800">
                <a:solidFill>
                  <a:srgbClr val="FF0000"/>
                </a:solidFill>
                <a:latin typeface="Comic Sans MS"/>
                <a:ea typeface="Comic Sans MS"/>
                <a:cs typeface="Comic Sans MS"/>
                <a:sym typeface="Comic Sans MS"/>
              </a:rPr>
              <a:t>Translate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8" name="Shape 498"/>
        <p:cNvGrpSpPr/>
        <p:nvPr/>
      </p:nvGrpSpPr>
      <p:grpSpPr>
        <a:xfrm>
          <a:off x="0" y="0"/>
          <a:ext cx="0" cy="0"/>
          <a:chOff x="0" y="0"/>
          <a:chExt cx="0" cy="0"/>
        </a:xfrm>
      </p:grpSpPr>
      <p:sp>
        <p:nvSpPr>
          <p:cNvPr id="499" name="Shape 499"/>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Translation</a:t>
            </a:r>
          </a:p>
        </p:txBody>
      </p:sp>
      <p:cxnSp>
        <p:nvCxnSpPr>
          <p:cNvPr id="500" name="Shape 500"/>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cxnSp>
        <p:nvCxnSpPr>
          <p:cNvPr id="501" name="Shape 501"/>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cxnSp>
        <p:nvCxnSpPr>
          <p:cNvPr id="502" name="Shape 502"/>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503" name="Shape 503"/>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04" name="Shape 504"/>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505" name="Shape 505"/>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06" name="Shape 506"/>
          <p:cNvPicPr preferRelativeResize="0"/>
          <p:nvPr/>
        </p:nvPicPr>
        <p:blipFill>
          <a:blip r:embed="rId5">
            <a:alphaModFix/>
          </a:blip>
          <a:stretch>
            <a:fillRect/>
          </a:stretch>
        </p:blipFill>
        <p:spPr>
          <a:xfrm>
            <a:off x="201600" y="1412925"/>
            <a:ext cx="2732550" cy="1785875"/>
          </a:xfrm>
          <a:prstGeom prst="rect">
            <a:avLst/>
          </a:prstGeom>
          <a:noFill/>
          <a:ln>
            <a:noFill/>
          </a:ln>
        </p:spPr>
      </p:pic>
      <p:sp>
        <p:nvSpPr>
          <p:cNvPr id="507" name="Shape 507"/>
          <p:cNvSpPr txBox="1"/>
          <p:nvPr/>
        </p:nvSpPr>
        <p:spPr>
          <a:xfrm>
            <a:off x="2776500" y="5256650"/>
            <a:ext cx="1694400" cy="3846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lang="en-US" sz="1800">
                <a:solidFill>
                  <a:srgbClr val="FF0000"/>
                </a:solidFill>
                <a:latin typeface="Comic Sans MS"/>
                <a:ea typeface="Comic Sans MS"/>
                <a:cs typeface="Comic Sans MS"/>
                <a:sym typeface="Comic Sans MS"/>
              </a:rPr>
              <a:t>Translation</a:t>
            </a:r>
          </a:p>
        </p:txBody>
      </p:sp>
      <p:sp>
        <p:nvSpPr>
          <p:cNvPr id="508" name="Shape 508"/>
          <p:cNvSpPr txBox="1"/>
          <p:nvPr/>
        </p:nvSpPr>
        <p:spPr>
          <a:xfrm>
            <a:off x="101075" y="3351925"/>
            <a:ext cx="1429200" cy="7128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lang="en-US" sz="1800">
                <a:solidFill>
                  <a:srgbClr val="FF0000"/>
                </a:solidFill>
                <a:latin typeface="Comic Sans MS"/>
                <a:ea typeface="Comic Sans MS"/>
                <a:cs typeface="Comic Sans MS"/>
                <a:sym typeface="Comic Sans MS"/>
              </a:rPr>
              <a:t>“Connect to</a:t>
            </a:r>
          </a:p>
          <a:p>
            <a:pPr indent="0" lvl="0" marL="0" marR="0" rtl="0" algn="l">
              <a:lnSpc>
                <a:spcPct val="100000"/>
              </a:lnSpc>
              <a:spcBef>
                <a:spcPts val="0"/>
              </a:spcBef>
              <a:spcAft>
                <a:spcPts val="0"/>
              </a:spcAft>
              <a:buClr>
                <a:srgbClr val="000000"/>
              </a:buClr>
              <a:buSzPct val="25000"/>
              <a:buFont typeface="Comic Sans MS"/>
              <a:buNone/>
            </a:pPr>
            <a:r>
              <a:rPr lang="en-US" sz="1800">
                <a:solidFill>
                  <a:srgbClr val="FF0000"/>
                </a:solidFill>
                <a:latin typeface="Comic Sans MS"/>
                <a:ea typeface="Comic Sans MS"/>
                <a:cs typeface="Comic Sans MS"/>
                <a:sym typeface="Comic Sans MS"/>
              </a:rPr>
              <a:t>Companion”</a:t>
            </a:r>
          </a:p>
        </p:txBody>
      </p:sp>
      <p:sp>
        <p:nvSpPr>
          <p:cNvPr id="509" name="Shape 509"/>
          <p:cNvSpPr txBox="1"/>
          <p:nvPr/>
        </p:nvSpPr>
        <p:spPr>
          <a:xfrm>
            <a:off x="1663950" y="3453975"/>
            <a:ext cx="1270200" cy="3846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lang="en-US" sz="1800">
                <a:solidFill>
                  <a:srgbClr val="FF0000"/>
                </a:solidFill>
                <a:latin typeface="Comic Sans MS"/>
                <a:ea typeface="Comic Sans MS"/>
                <a:cs typeface="Comic Sans MS"/>
                <a:sym typeface="Comic Sans MS"/>
              </a:rPr>
              <a:t>“Package”</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5" name="Shape 515"/>
        <p:cNvGrpSpPr/>
        <p:nvPr/>
      </p:nvGrpSpPr>
      <p:grpSpPr>
        <a:xfrm>
          <a:off x="0" y="0"/>
          <a:ext cx="0" cy="0"/>
          <a:chOff x="0" y="0"/>
          <a:chExt cx="0" cy="0"/>
        </a:xfrm>
      </p:grpSpPr>
      <p:sp>
        <p:nvSpPr>
          <p:cNvPr id="516" name="Shape 516"/>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Connect to Companion</a:t>
            </a:r>
          </a:p>
        </p:txBody>
      </p:sp>
      <p:cxnSp>
        <p:nvCxnSpPr>
          <p:cNvPr id="517" name="Shape 517"/>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cxnSp>
        <p:nvCxnSpPr>
          <p:cNvPr id="518" name="Shape 518"/>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519" name="Shape 519"/>
          <p:cNvSpPr txBox="1"/>
          <p:nvPr/>
        </p:nvSpPr>
        <p:spPr>
          <a:xfrm>
            <a:off x="104775" y="3440112"/>
            <a:ext cx="1425575" cy="639762"/>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“Connect to Companion”</a:t>
            </a:r>
          </a:p>
        </p:txBody>
      </p:sp>
      <p:cxnSp>
        <p:nvCxnSpPr>
          <p:cNvPr id="520" name="Shape 520"/>
          <p:cNvCxnSpPr/>
          <p:nvPr/>
        </p:nvCxnSpPr>
        <p:spPr>
          <a:xfrm>
            <a:off x="6697662" y="3187700"/>
            <a:ext cx="1189037" cy="712787"/>
          </a:xfrm>
          <a:prstGeom prst="straightConnector1">
            <a:avLst/>
          </a:prstGeom>
          <a:noFill/>
          <a:ln cap="rnd" cmpd="sng" w="36700">
            <a:solidFill>
              <a:srgbClr val="FF0000"/>
            </a:solidFill>
            <a:prstDash val="solid"/>
            <a:round/>
            <a:headEnd len="med" w="med" type="triangle"/>
            <a:tailEnd len="med" w="med" type="none"/>
          </a:ln>
        </p:spPr>
      </p:cxnSp>
      <p:sp>
        <p:nvSpPr>
          <p:cNvPr id="521" name="Shape 521"/>
          <p:cNvSpPr txBox="1"/>
          <p:nvPr/>
        </p:nvSpPr>
        <p:spPr>
          <a:xfrm>
            <a:off x="6773862" y="3838575"/>
            <a:ext cx="2076450" cy="822325"/>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22" name="Shape 522"/>
          <p:cNvCxnSpPr/>
          <p:nvPr/>
        </p:nvCxnSpPr>
        <p:spPr>
          <a:xfrm flipH="1" rot="10800000">
            <a:off x="7864475" y="4737100"/>
            <a:ext cx="1587" cy="1073150"/>
          </a:xfrm>
          <a:prstGeom prst="straightConnector1">
            <a:avLst/>
          </a:prstGeom>
          <a:noFill/>
          <a:ln cap="rnd" cmpd="sng" w="36700">
            <a:solidFill>
              <a:srgbClr val="FF0000"/>
            </a:solidFill>
            <a:prstDash val="solid"/>
            <a:round/>
            <a:headEnd len="med" w="med" type="none"/>
            <a:tailEnd len="med" w="med" type="none"/>
          </a:ln>
        </p:spPr>
      </p:cxnSp>
      <p:pic>
        <p:nvPicPr>
          <p:cNvPr id="523" name="Shape 523"/>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24" name="Shape 524"/>
          <p:cNvPicPr preferRelativeResize="0"/>
          <p:nvPr/>
        </p:nvPicPr>
        <p:blipFill>
          <a:blip r:embed="rId5">
            <a:alphaModFix/>
          </a:blip>
          <a:stretch>
            <a:fillRect/>
          </a:stretch>
        </p:blipFill>
        <p:spPr>
          <a:xfrm>
            <a:off x="201600" y="1412925"/>
            <a:ext cx="2732550" cy="1785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0" name="Shape 530"/>
        <p:cNvGrpSpPr/>
        <p:nvPr/>
      </p:nvGrpSpPr>
      <p:grpSpPr>
        <a:xfrm>
          <a:off x="0" y="0"/>
          <a:ext cx="0" cy="0"/>
          <a:chOff x="0" y="0"/>
          <a:chExt cx="0" cy="0"/>
        </a:xfrm>
      </p:grpSpPr>
      <p:cxnSp>
        <p:nvCxnSpPr>
          <p:cNvPr id="531" name="Shape 531"/>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532" name="Shape 532"/>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Connect to Companion</a:t>
            </a:r>
          </a:p>
        </p:txBody>
      </p:sp>
      <p:sp>
        <p:nvSpPr>
          <p:cNvPr id="533" name="Shape 533"/>
          <p:cNvSpPr txBox="1"/>
          <p:nvPr/>
        </p:nvSpPr>
        <p:spPr>
          <a:xfrm>
            <a:off x="2033587"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Companion App</a:t>
            </a:r>
          </a:p>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Interpreter</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cxnSp>
        <p:nvCxnSpPr>
          <p:cNvPr id="534" name="Shape 534"/>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sp>
        <p:nvSpPr>
          <p:cNvPr id="535" name="Shape 535"/>
          <p:cNvSpPr txBox="1"/>
          <p:nvPr/>
        </p:nvSpPr>
        <p:spPr>
          <a:xfrm>
            <a:off x="104775" y="3440112"/>
            <a:ext cx="1425600" cy="6399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“Connect to Companion”</a:t>
            </a:r>
          </a:p>
        </p:txBody>
      </p:sp>
      <p:cxnSp>
        <p:nvCxnSpPr>
          <p:cNvPr id="536" name="Shape 536"/>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537" name="Shape 537"/>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38" name="Shape 538"/>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539" name="Shape 539"/>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40" name="Shape 540"/>
          <p:cNvPicPr preferRelativeResize="0"/>
          <p:nvPr/>
        </p:nvPicPr>
        <p:blipFill>
          <a:blip r:embed="rId5">
            <a:alphaModFix/>
          </a:blip>
          <a:stretch>
            <a:fillRect/>
          </a:stretch>
        </p:blipFill>
        <p:spPr>
          <a:xfrm>
            <a:off x="201600" y="1412925"/>
            <a:ext cx="2732550" cy="1785875"/>
          </a:xfrm>
          <a:prstGeom prst="rect">
            <a:avLst/>
          </a:prstGeom>
          <a:noFill/>
          <a:ln>
            <a:noFill/>
          </a:ln>
        </p:spPr>
      </p:pic>
      <p:pic>
        <p:nvPicPr>
          <p:cNvPr id="541" name="Shape 541"/>
          <p:cNvPicPr preferRelativeResize="0"/>
          <p:nvPr/>
        </p:nvPicPr>
        <p:blipFill>
          <a:blip r:embed="rId6">
            <a:alphaModFix/>
          </a:blip>
          <a:stretch>
            <a:fillRect/>
          </a:stretch>
        </p:blipFill>
        <p:spPr>
          <a:xfrm>
            <a:off x="2087150" y="5762301"/>
            <a:ext cx="395369" cy="63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9" name="Shape 79"/>
        <p:cNvGrpSpPr/>
        <p:nvPr/>
      </p:nvGrpSpPr>
      <p:grpSpPr>
        <a:xfrm>
          <a:off x="0" y="0"/>
          <a:ext cx="0" cy="0"/>
          <a:chOff x="0" y="0"/>
          <a:chExt cx="0" cy="0"/>
        </a:xfrm>
      </p:grpSpPr>
      <p:sp>
        <p:nvSpPr>
          <p:cNvPr id="80" name="Shape 80"/>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General Purpose Computers</a:t>
            </a:r>
          </a:p>
        </p:txBody>
      </p:sp>
      <p:pic>
        <p:nvPicPr>
          <p:cNvPr id="81" name="Shape 81"/>
          <p:cNvPicPr preferRelativeResize="0"/>
          <p:nvPr/>
        </p:nvPicPr>
        <p:blipFill>
          <a:blip r:embed="rId4">
            <a:alphaModFix/>
          </a:blip>
          <a:stretch>
            <a:fillRect/>
          </a:stretch>
        </p:blipFill>
        <p:spPr>
          <a:xfrm>
            <a:off x="3088475" y="3134350"/>
            <a:ext cx="2214700" cy="1414104"/>
          </a:xfrm>
          <a:prstGeom prst="rect">
            <a:avLst/>
          </a:prstGeom>
          <a:noFill/>
          <a:ln>
            <a:noFill/>
          </a:ln>
        </p:spPr>
      </p:pic>
      <p:sp>
        <p:nvSpPr>
          <p:cNvPr id="82" name="Shape 82"/>
          <p:cNvSpPr txBox="1"/>
          <p:nvPr/>
        </p:nvSpPr>
        <p:spPr>
          <a:xfrm>
            <a:off x="587675" y="1385050"/>
            <a:ext cx="8107200" cy="1087200"/>
          </a:xfrm>
          <a:prstGeom prst="rect">
            <a:avLst/>
          </a:prstGeom>
          <a:noFill/>
          <a:ln>
            <a:noFill/>
          </a:ln>
        </p:spPr>
        <p:txBody>
          <a:bodyPr anchorCtr="0" anchor="ctr" bIns="91425" lIns="91425" rIns="91425" wrap="square" tIns="91425">
            <a:noAutofit/>
          </a:bodyPr>
          <a:lstStyle/>
          <a:p>
            <a:pPr lvl="0" rtl="0">
              <a:spcBef>
                <a:spcPts val="0"/>
              </a:spcBef>
              <a:buNone/>
            </a:pPr>
            <a:r>
              <a:t/>
            </a:r>
            <a:endParaRPr sz="2400">
              <a:solidFill>
                <a:schemeClr val="dk1"/>
              </a:solidFill>
              <a:latin typeface="Comic Sans MS"/>
              <a:ea typeface="Comic Sans MS"/>
              <a:cs typeface="Comic Sans MS"/>
              <a:sym typeface="Comic Sans MS"/>
            </a:endParaRPr>
          </a:p>
          <a:p>
            <a:pPr lvl="0" rtl="0">
              <a:spcBef>
                <a:spcPts val="0"/>
              </a:spcBef>
              <a:buClr>
                <a:schemeClr val="dk1"/>
              </a:buClr>
              <a:buSzPct val="45833"/>
              <a:buFont typeface="Arial"/>
              <a:buNone/>
            </a:pPr>
            <a:r>
              <a:rPr lang="en-US" sz="2400">
                <a:solidFill>
                  <a:schemeClr val="dk1"/>
                </a:solidFill>
                <a:latin typeface="Comic Sans MS"/>
                <a:ea typeface="Comic Sans MS"/>
                <a:cs typeface="Comic Sans MS"/>
                <a:sym typeface="Comic Sans MS"/>
              </a:rPr>
              <a:t>A </a:t>
            </a:r>
            <a:r>
              <a:rPr i="1" lang="en-US" sz="2400">
                <a:solidFill>
                  <a:srgbClr val="808000"/>
                </a:solidFill>
                <a:latin typeface="Comic Sans MS"/>
                <a:ea typeface="Comic Sans MS"/>
                <a:cs typeface="Comic Sans MS"/>
                <a:sym typeface="Comic Sans MS"/>
              </a:rPr>
              <a:t>general purpose computer</a:t>
            </a:r>
            <a:r>
              <a:rPr lang="en-US" sz="2400">
                <a:solidFill>
                  <a:schemeClr val="dk1"/>
                </a:solidFill>
                <a:latin typeface="Comic Sans MS"/>
                <a:ea typeface="Comic Sans MS"/>
                <a:cs typeface="Comic Sans MS"/>
                <a:sym typeface="Comic Sans MS"/>
              </a:rPr>
              <a:t> is a computer that can run any program (app) we give it.</a:t>
            </a:r>
          </a:p>
          <a:p>
            <a:pPr lvl="0" rtl="0">
              <a:spcBef>
                <a:spcPts val="0"/>
              </a:spcBef>
              <a:buNone/>
            </a:pPr>
            <a:r>
              <a:t/>
            </a:r>
            <a:endParaRPr sz="2400">
              <a:solidFill>
                <a:schemeClr val="dk1"/>
              </a:solidFill>
              <a:latin typeface="Comic Sans MS"/>
              <a:ea typeface="Comic Sans MS"/>
              <a:cs typeface="Comic Sans MS"/>
              <a:sym typeface="Comic Sans MS"/>
            </a:endParaRPr>
          </a:p>
          <a:p>
            <a:pPr lvl="0" rtl="0">
              <a:spcBef>
                <a:spcPts val="0"/>
              </a:spcBef>
              <a:buNone/>
            </a:pPr>
            <a:r>
              <a:t/>
            </a:r>
            <a:endParaRPr sz="2400">
              <a:solidFill>
                <a:schemeClr val="dk1"/>
              </a:solidFill>
              <a:latin typeface="Comic Sans MS"/>
              <a:ea typeface="Comic Sans MS"/>
              <a:cs typeface="Comic Sans MS"/>
              <a:sym typeface="Comic Sans MS"/>
            </a:endParaRPr>
          </a:p>
        </p:txBody>
      </p:sp>
      <p:pic>
        <p:nvPicPr>
          <p:cNvPr id="83" name="Shape 83"/>
          <p:cNvPicPr preferRelativeResize="0"/>
          <p:nvPr/>
        </p:nvPicPr>
        <p:blipFill>
          <a:blip r:embed="rId5">
            <a:alphaModFix/>
          </a:blip>
          <a:stretch>
            <a:fillRect/>
          </a:stretch>
        </p:blipFill>
        <p:spPr>
          <a:xfrm>
            <a:off x="6316651" y="2055650"/>
            <a:ext cx="2425925" cy="1364625"/>
          </a:xfrm>
          <a:prstGeom prst="rect">
            <a:avLst/>
          </a:prstGeom>
          <a:noFill/>
          <a:ln>
            <a:noFill/>
          </a:ln>
        </p:spPr>
      </p:pic>
      <p:pic>
        <p:nvPicPr>
          <p:cNvPr descr="NoTextingBlks.png" id="84" name="Shape 84"/>
          <p:cNvPicPr preferRelativeResize="0"/>
          <p:nvPr/>
        </p:nvPicPr>
        <p:blipFill>
          <a:blip r:embed="rId6">
            <a:alphaModFix/>
          </a:blip>
          <a:stretch>
            <a:fillRect/>
          </a:stretch>
        </p:blipFill>
        <p:spPr>
          <a:xfrm>
            <a:off x="5375426" y="5035426"/>
            <a:ext cx="3319450" cy="1512557"/>
          </a:xfrm>
          <a:prstGeom prst="rect">
            <a:avLst/>
          </a:prstGeom>
          <a:noFill/>
          <a:ln>
            <a:noFill/>
          </a:ln>
        </p:spPr>
      </p:pic>
      <p:pic>
        <p:nvPicPr>
          <p:cNvPr descr="HelloPurr.png" id="85" name="Shape 85"/>
          <p:cNvPicPr preferRelativeResize="0"/>
          <p:nvPr/>
        </p:nvPicPr>
        <p:blipFill>
          <a:blip r:embed="rId7">
            <a:alphaModFix/>
          </a:blip>
          <a:stretch>
            <a:fillRect/>
          </a:stretch>
        </p:blipFill>
        <p:spPr>
          <a:xfrm>
            <a:off x="201575" y="2540550"/>
            <a:ext cx="2133600" cy="1162050"/>
          </a:xfrm>
          <a:prstGeom prst="rect">
            <a:avLst/>
          </a:prstGeom>
          <a:noFill/>
          <a:ln>
            <a:noFill/>
          </a:ln>
        </p:spPr>
      </p:pic>
      <p:pic>
        <p:nvPicPr>
          <p:cNvPr descr="PaintPotBlks.png" id="86" name="Shape 86"/>
          <p:cNvPicPr preferRelativeResize="0"/>
          <p:nvPr/>
        </p:nvPicPr>
        <p:blipFill>
          <a:blip r:embed="rId8">
            <a:alphaModFix/>
          </a:blip>
          <a:stretch>
            <a:fillRect/>
          </a:stretch>
        </p:blipFill>
        <p:spPr>
          <a:xfrm>
            <a:off x="892276" y="5250650"/>
            <a:ext cx="3199501" cy="1364625"/>
          </a:xfrm>
          <a:prstGeom prst="rect">
            <a:avLst/>
          </a:prstGeom>
          <a:noFill/>
          <a:ln>
            <a:noFill/>
          </a:ln>
        </p:spPr>
      </p:pic>
      <p:cxnSp>
        <p:nvCxnSpPr>
          <p:cNvPr id="87" name="Shape 87"/>
          <p:cNvCxnSpPr/>
          <p:nvPr/>
        </p:nvCxnSpPr>
        <p:spPr>
          <a:xfrm>
            <a:off x="2335175" y="3329700"/>
            <a:ext cx="753300" cy="372900"/>
          </a:xfrm>
          <a:prstGeom prst="straightConnector1">
            <a:avLst/>
          </a:prstGeom>
          <a:noFill/>
          <a:ln cap="flat" cmpd="sng" w="28575">
            <a:solidFill>
              <a:srgbClr val="FF0000"/>
            </a:solidFill>
            <a:prstDash val="solid"/>
            <a:round/>
            <a:headEnd len="lg" w="lg" type="none"/>
            <a:tailEnd len="lg" w="lg" type="triangle"/>
          </a:ln>
        </p:spPr>
      </p:cxnSp>
      <p:cxnSp>
        <p:nvCxnSpPr>
          <p:cNvPr id="88" name="Shape 88"/>
          <p:cNvCxnSpPr/>
          <p:nvPr/>
        </p:nvCxnSpPr>
        <p:spPr>
          <a:xfrm flipH="1" rot="10800000">
            <a:off x="2933225" y="4877325"/>
            <a:ext cx="494100" cy="639600"/>
          </a:xfrm>
          <a:prstGeom prst="straightConnector1">
            <a:avLst/>
          </a:prstGeom>
          <a:noFill/>
          <a:ln cap="flat" cmpd="sng" w="28575">
            <a:solidFill>
              <a:srgbClr val="FF0000"/>
            </a:solidFill>
            <a:prstDash val="solid"/>
            <a:round/>
            <a:headEnd len="lg" w="lg" type="none"/>
            <a:tailEnd len="lg" w="lg" type="triangle"/>
          </a:ln>
        </p:spPr>
      </p:cxnSp>
      <p:cxnSp>
        <p:nvCxnSpPr>
          <p:cNvPr id="89" name="Shape 89"/>
          <p:cNvCxnSpPr/>
          <p:nvPr/>
        </p:nvCxnSpPr>
        <p:spPr>
          <a:xfrm rot="10800000">
            <a:off x="5480800" y="4499625"/>
            <a:ext cx="815400" cy="535800"/>
          </a:xfrm>
          <a:prstGeom prst="straightConnector1">
            <a:avLst/>
          </a:prstGeom>
          <a:noFill/>
          <a:ln cap="flat" cmpd="sng" w="28575">
            <a:solidFill>
              <a:srgbClr val="FF0000"/>
            </a:solidFill>
            <a:prstDash val="solid"/>
            <a:round/>
            <a:headEnd len="lg" w="lg" type="none"/>
            <a:tailEnd len="lg" w="lg" type="triangle"/>
          </a:ln>
        </p:spPr>
      </p:cxnSp>
      <p:cxnSp>
        <p:nvCxnSpPr>
          <p:cNvPr id="90" name="Shape 90"/>
          <p:cNvCxnSpPr/>
          <p:nvPr/>
        </p:nvCxnSpPr>
        <p:spPr>
          <a:xfrm flipH="1">
            <a:off x="5125288" y="3034800"/>
            <a:ext cx="1134000" cy="667800"/>
          </a:xfrm>
          <a:prstGeom prst="straightConnector1">
            <a:avLst/>
          </a:prstGeom>
          <a:noFill/>
          <a:ln cap="flat" cmpd="sng" w="76200">
            <a:solidFill>
              <a:srgbClr val="FF0000"/>
            </a:solidFill>
            <a:prstDash val="solid"/>
            <a:round/>
            <a:headEnd len="lg" w="lg" type="none"/>
            <a:tailEnd len="lg" w="lg" type="triangle"/>
          </a:ln>
        </p:spPr>
      </p:cxnSp>
      <p:pic>
        <p:nvPicPr>
          <p:cNvPr id="91" name="Shape 91"/>
          <p:cNvPicPr preferRelativeResize="0"/>
          <p:nvPr/>
        </p:nvPicPr>
        <p:blipFill>
          <a:blip r:embed="rId9">
            <a:alphaModFix/>
          </a:blip>
          <a:stretch>
            <a:fillRect/>
          </a:stretch>
        </p:blipFill>
        <p:spPr>
          <a:xfrm>
            <a:off x="3966200" y="3181550"/>
            <a:ext cx="815400" cy="13197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7" name="Shape 547"/>
        <p:cNvGrpSpPr/>
        <p:nvPr/>
      </p:nvGrpSpPr>
      <p:grpSpPr>
        <a:xfrm>
          <a:off x="0" y="0"/>
          <a:ext cx="0" cy="0"/>
          <a:chOff x="0" y="0"/>
          <a:chExt cx="0" cy="0"/>
        </a:xfrm>
      </p:grpSpPr>
      <p:cxnSp>
        <p:nvCxnSpPr>
          <p:cNvPr id="548" name="Shape 548"/>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549" name="Shape 549"/>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Connect to Companion</a:t>
            </a:r>
          </a:p>
        </p:txBody>
      </p:sp>
      <p:sp>
        <p:nvSpPr>
          <p:cNvPr id="550" name="Shape 550"/>
          <p:cNvSpPr txBox="1"/>
          <p:nvPr/>
        </p:nvSpPr>
        <p:spPr>
          <a:xfrm>
            <a:off x="2033587"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Companion App</a:t>
            </a:r>
          </a:p>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Interpreter</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cxnSp>
        <p:nvCxnSpPr>
          <p:cNvPr id="551" name="Shape 551"/>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sp>
        <p:nvSpPr>
          <p:cNvPr id="552" name="Shape 552"/>
          <p:cNvSpPr txBox="1"/>
          <p:nvPr/>
        </p:nvSpPr>
        <p:spPr>
          <a:xfrm>
            <a:off x="104775" y="3440112"/>
            <a:ext cx="1425600" cy="6399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“Connect to Companion”</a:t>
            </a:r>
          </a:p>
        </p:txBody>
      </p:sp>
      <p:cxnSp>
        <p:nvCxnSpPr>
          <p:cNvPr id="553" name="Shape 553"/>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554" name="Shape 554"/>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55" name="Shape 555"/>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556" name="Shape 556"/>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57" name="Shape 557"/>
          <p:cNvPicPr preferRelativeResize="0"/>
          <p:nvPr/>
        </p:nvPicPr>
        <p:blipFill>
          <a:blip r:embed="rId5">
            <a:alphaModFix/>
          </a:blip>
          <a:stretch>
            <a:fillRect/>
          </a:stretch>
        </p:blipFill>
        <p:spPr>
          <a:xfrm>
            <a:off x="201600" y="1412925"/>
            <a:ext cx="2732550" cy="1785875"/>
          </a:xfrm>
          <a:prstGeom prst="rect">
            <a:avLst/>
          </a:prstGeom>
          <a:noFill/>
          <a:ln>
            <a:noFill/>
          </a:ln>
        </p:spPr>
      </p:pic>
      <p:pic>
        <p:nvPicPr>
          <p:cNvPr id="558" name="Shape 558"/>
          <p:cNvPicPr preferRelativeResize="0"/>
          <p:nvPr/>
        </p:nvPicPr>
        <p:blipFill>
          <a:blip r:embed="rId6">
            <a:alphaModFix/>
          </a:blip>
          <a:stretch>
            <a:fillRect/>
          </a:stretch>
        </p:blipFill>
        <p:spPr>
          <a:xfrm>
            <a:off x="2087150" y="5762301"/>
            <a:ext cx="395369" cy="639900"/>
          </a:xfrm>
          <a:prstGeom prst="rect">
            <a:avLst/>
          </a:prstGeom>
          <a:noFill/>
          <a:ln>
            <a:noFill/>
          </a:ln>
        </p:spPr>
      </p:pic>
      <p:sp>
        <p:nvSpPr>
          <p:cNvPr id="559" name="Shape 559"/>
          <p:cNvSpPr txBox="1"/>
          <p:nvPr/>
        </p:nvSpPr>
        <p:spPr>
          <a:xfrm>
            <a:off x="4949825"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Android </a:t>
            </a:r>
          </a:p>
          <a:p>
            <a:pPr indent="0" lvl="0" marL="0" marR="0" rtl="0">
              <a:lnSpc>
                <a:spcPct val="100000"/>
              </a:lnSpc>
              <a:spcBef>
                <a:spcPts val="0"/>
              </a:spcBef>
              <a:spcAft>
                <a:spcPts val="0"/>
              </a:spcAft>
              <a:buClr>
                <a:srgbClr val="000000"/>
              </a:buClr>
              <a:buSzPct val="25000"/>
              <a:buFont typeface="Comic Sans MS"/>
              <a:buNone/>
            </a:pPr>
            <a:r>
              <a:rPr lang="en-US" sz="2400">
                <a:solidFill>
                  <a:srgbClr val="808000"/>
                </a:solidFill>
                <a:latin typeface="Comic Sans MS"/>
                <a:ea typeface="Comic Sans MS"/>
                <a:cs typeface="Comic Sans MS"/>
                <a:sym typeface="Comic Sans MS"/>
              </a:rPr>
              <a:t>OS</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560" name="Shape 560"/>
          <p:cNvPicPr preferRelativeResize="0"/>
          <p:nvPr/>
        </p:nvPicPr>
        <p:blipFill>
          <a:blip r:embed="rId7">
            <a:alphaModFix/>
          </a:blip>
          <a:stretch>
            <a:fillRect/>
          </a:stretch>
        </p:blipFill>
        <p:spPr>
          <a:xfrm>
            <a:off x="6409225" y="5379050"/>
            <a:ext cx="650600" cy="650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6" name="Shape 566"/>
        <p:cNvGrpSpPr/>
        <p:nvPr/>
      </p:nvGrpSpPr>
      <p:grpSpPr>
        <a:xfrm>
          <a:off x="0" y="0"/>
          <a:ext cx="0" cy="0"/>
          <a:chOff x="0" y="0"/>
          <a:chExt cx="0" cy="0"/>
        </a:xfrm>
      </p:grpSpPr>
      <p:cxnSp>
        <p:nvCxnSpPr>
          <p:cNvPr id="567" name="Shape 567"/>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568" name="Shape 568"/>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Connect to Companion</a:t>
            </a:r>
          </a:p>
        </p:txBody>
      </p:sp>
      <p:sp>
        <p:nvSpPr>
          <p:cNvPr id="569" name="Shape 569"/>
          <p:cNvSpPr txBox="1"/>
          <p:nvPr/>
        </p:nvSpPr>
        <p:spPr>
          <a:xfrm>
            <a:off x="2033587"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Companion App</a:t>
            </a:r>
          </a:p>
          <a:p>
            <a:pPr indent="0" lvl="0" marL="0" marR="0" rtl="0" algn="r">
              <a:lnSpc>
                <a:spcPct val="100000"/>
              </a:lnSpc>
              <a:spcBef>
                <a:spcPts val="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Interpreter</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cxnSp>
        <p:nvCxnSpPr>
          <p:cNvPr id="570" name="Shape 570"/>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sp>
        <p:nvSpPr>
          <p:cNvPr id="571" name="Shape 571"/>
          <p:cNvSpPr txBox="1"/>
          <p:nvPr/>
        </p:nvSpPr>
        <p:spPr>
          <a:xfrm>
            <a:off x="4949825"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Android </a:t>
            </a:r>
          </a:p>
          <a:p>
            <a:pPr indent="0" lvl="0" marL="0" marR="0" rtl="0">
              <a:lnSpc>
                <a:spcPct val="100000"/>
              </a:lnSpc>
              <a:spcBef>
                <a:spcPts val="0"/>
              </a:spcBef>
              <a:spcAft>
                <a:spcPts val="0"/>
              </a:spcAft>
              <a:buClr>
                <a:srgbClr val="000000"/>
              </a:buClr>
              <a:buSzPct val="25000"/>
              <a:buFont typeface="Comic Sans MS"/>
              <a:buNone/>
            </a:pPr>
            <a:r>
              <a:rPr lang="en-US" sz="2400">
                <a:solidFill>
                  <a:srgbClr val="808000"/>
                </a:solidFill>
                <a:latin typeface="Comic Sans MS"/>
                <a:ea typeface="Comic Sans MS"/>
                <a:cs typeface="Comic Sans MS"/>
                <a:sym typeface="Comic Sans MS"/>
              </a:rPr>
              <a:t>OS</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572" name="Shape 572"/>
          <p:cNvSpPr txBox="1"/>
          <p:nvPr/>
        </p:nvSpPr>
        <p:spPr>
          <a:xfrm>
            <a:off x="104775" y="3440112"/>
            <a:ext cx="1425600" cy="6399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“Connect to Companion”</a:t>
            </a:r>
          </a:p>
        </p:txBody>
      </p:sp>
      <p:cxnSp>
        <p:nvCxnSpPr>
          <p:cNvPr id="573" name="Shape 573"/>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574" name="Shape 574"/>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75" name="Shape 575"/>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576" name="Shape 576"/>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77" name="Shape 577"/>
          <p:cNvPicPr preferRelativeResize="0"/>
          <p:nvPr/>
        </p:nvPicPr>
        <p:blipFill>
          <a:blip r:embed="rId5">
            <a:alphaModFix/>
          </a:blip>
          <a:stretch>
            <a:fillRect/>
          </a:stretch>
        </p:blipFill>
        <p:spPr>
          <a:xfrm>
            <a:off x="201600" y="1412925"/>
            <a:ext cx="2732550" cy="1785875"/>
          </a:xfrm>
          <a:prstGeom prst="rect">
            <a:avLst/>
          </a:prstGeom>
          <a:noFill/>
          <a:ln>
            <a:noFill/>
          </a:ln>
        </p:spPr>
      </p:pic>
      <p:pic>
        <p:nvPicPr>
          <p:cNvPr id="578" name="Shape 578"/>
          <p:cNvPicPr preferRelativeResize="0"/>
          <p:nvPr/>
        </p:nvPicPr>
        <p:blipFill>
          <a:blip r:embed="rId6">
            <a:alphaModFix/>
          </a:blip>
          <a:stretch>
            <a:fillRect/>
          </a:stretch>
        </p:blipFill>
        <p:spPr>
          <a:xfrm>
            <a:off x="1649412" y="3187700"/>
            <a:ext cx="2809875" cy="2027237"/>
          </a:xfrm>
          <a:prstGeom prst="rect">
            <a:avLst/>
          </a:prstGeom>
          <a:noFill/>
          <a:ln>
            <a:noFill/>
          </a:ln>
        </p:spPr>
      </p:pic>
      <p:sp>
        <p:nvSpPr>
          <p:cNvPr id="579" name="Shape 579"/>
          <p:cNvSpPr txBox="1"/>
          <p:nvPr/>
        </p:nvSpPr>
        <p:spPr>
          <a:xfrm>
            <a:off x="2481262" y="3578225"/>
            <a:ext cx="1390800" cy="13065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600" u="none" cap="none" strike="noStrike">
                <a:solidFill>
                  <a:srgbClr val="FF0000"/>
                </a:solidFill>
                <a:latin typeface="Comic Sans MS"/>
                <a:ea typeface="Comic Sans MS"/>
                <a:cs typeface="Comic Sans MS"/>
                <a:sym typeface="Comic Sans MS"/>
              </a:rPr>
              <a:t>Reinterpret blocks</a:t>
            </a:r>
          </a:p>
          <a:p>
            <a:pPr indent="0" lvl="0" marL="0" marR="0" rtl="0" algn="l">
              <a:lnSpc>
                <a:spcPct val="100000"/>
              </a:lnSpc>
              <a:spcBef>
                <a:spcPts val="0"/>
              </a:spcBef>
              <a:spcAft>
                <a:spcPts val="0"/>
              </a:spcAft>
              <a:buClr>
                <a:srgbClr val="000000"/>
              </a:buClr>
              <a:buSzPct val="25000"/>
              <a:buFont typeface="Comic Sans MS"/>
              <a:buNone/>
            </a:pPr>
            <a:r>
              <a:rPr b="0" i="0" lang="en-US" sz="1600" u="none" cap="none" strike="noStrike">
                <a:solidFill>
                  <a:srgbClr val="FF0000"/>
                </a:solidFill>
                <a:latin typeface="Comic Sans MS"/>
                <a:ea typeface="Comic Sans MS"/>
                <a:cs typeface="Comic Sans MS"/>
                <a:sym typeface="Comic Sans MS"/>
              </a:rPr>
              <a:t>whenever something changes.</a:t>
            </a:r>
          </a:p>
        </p:txBody>
      </p:sp>
      <p:pic>
        <p:nvPicPr>
          <p:cNvPr id="580" name="Shape 580"/>
          <p:cNvPicPr preferRelativeResize="0"/>
          <p:nvPr/>
        </p:nvPicPr>
        <p:blipFill>
          <a:blip r:embed="rId7">
            <a:alphaModFix/>
          </a:blip>
          <a:stretch>
            <a:fillRect/>
          </a:stretch>
        </p:blipFill>
        <p:spPr>
          <a:xfrm>
            <a:off x="2087150" y="5762301"/>
            <a:ext cx="395369" cy="639900"/>
          </a:xfrm>
          <a:prstGeom prst="rect">
            <a:avLst/>
          </a:prstGeom>
          <a:noFill/>
          <a:ln>
            <a:noFill/>
          </a:ln>
        </p:spPr>
      </p:pic>
      <p:pic>
        <p:nvPicPr>
          <p:cNvPr id="581" name="Shape 581"/>
          <p:cNvPicPr preferRelativeResize="0"/>
          <p:nvPr/>
        </p:nvPicPr>
        <p:blipFill>
          <a:blip r:embed="rId8">
            <a:alphaModFix/>
          </a:blip>
          <a:stretch>
            <a:fillRect/>
          </a:stretch>
        </p:blipFill>
        <p:spPr>
          <a:xfrm>
            <a:off x="6409225" y="5379050"/>
            <a:ext cx="650600" cy="650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7" name="Shape 587"/>
        <p:cNvGrpSpPr/>
        <p:nvPr/>
      </p:nvGrpSpPr>
      <p:grpSpPr>
        <a:xfrm>
          <a:off x="0" y="0"/>
          <a:ext cx="0" cy="0"/>
          <a:chOff x="0" y="0"/>
          <a:chExt cx="0" cy="0"/>
        </a:xfrm>
      </p:grpSpPr>
      <p:sp>
        <p:nvSpPr>
          <p:cNvPr id="588" name="Shape 588"/>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a:t>
            </a:r>
            <a:r>
              <a:rPr lang="en-US" sz="2800">
                <a:solidFill>
                  <a:srgbClr val="808000"/>
                </a:solidFill>
                <a:latin typeface="Comic Sans MS"/>
                <a:ea typeface="Comic Sans MS"/>
                <a:cs typeface="Comic Sans MS"/>
                <a:sym typeface="Comic Sans MS"/>
              </a:rPr>
              <a:t>Connect to Companion</a:t>
            </a:r>
          </a:p>
        </p:txBody>
      </p:sp>
      <p:cxnSp>
        <p:nvCxnSpPr>
          <p:cNvPr id="589" name="Shape 589"/>
          <p:cNvCxnSpPr/>
          <p:nvPr/>
        </p:nvCxnSpPr>
        <p:spPr>
          <a:xfrm>
            <a:off x="1488887" y="3211550"/>
            <a:ext cx="41400" cy="2600400"/>
          </a:xfrm>
          <a:prstGeom prst="straightConnector1">
            <a:avLst/>
          </a:prstGeom>
          <a:noFill/>
          <a:ln cap="rnd" cmpd="sng" w="36700">
            <a:solidFill>
              <a:srgbClr val="FF0000"/>
            </a:solidFill>
            <a:prstDash val="solid"/>
            <a:round/>
            <a:headEnd len="med" w="med" type="none"/>
            <a:tailEnd len="med" w="med" type="none"/>
          </a:ln>
        </p:spPr>
      </p:cxnSp>
      <p:cxnSp>
        <p:nvCxnSpPr>
          <p:cNvPr id="590" name="Shape 590"/>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591" name="Shape 591"/>
          <p:cNvSpPr txBox="1"/>
          <p:nvPr/>
        </p:nvSpPr>
        <p:spPr>
          <a:xfrm>
            <a:off x="104775" y="3440105"/>
            <a:ext cx="1425600" cy="3984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a:t>
            </a:r>
            <a:r>
              <a:rPr lang="en-US" sz="1800">
                <a:solidFill>
                  <a:srgbClr val="FF0000"/>
                </a:solidFill>
                <a:latin typeface="Comic Sans MS"/>
                <a:ea typeface="Comic Sans MS"/>
                <a:cs typeface="Comic Sans MS"/>
                <a:sym typeface="Comic Sans MS"/>
              </a:rPr>
              <a:t>Package</a:t>
            </a:r>
            <a:r>
              <a:rPr b="0" i="0" lang="en-US" sz="1800" u="none" cap="none" strike="noStrike">
                <a:solidFill>
                  <a:srgbClr val="FF0000"/>
                </a:solidFill>
                <a:latin typeface="Comic Sans MS"/>
                <a:ea typeface="Comic Sans MS"/>
                <a:cs typeface="Comic Sans MS"/>
                <a:sym typeface="Comic Sans MS"/>
              </a:rPr>
              <a:t>”</a:t>
            </a:r>
          </a:p>
        </p:txBody>
      </p:sp>
      <p:cxnSp>
        <p:nvCxnSpPr>
          <p:cNvPr id="592" name="Shape 592"/>
          <p:cNvCxnSpPr/>
          <p:nvPr/>
        </p:nvCxnSpPr>
        <p:spPr>
          <a:xfrm>
            <a:off x="6697662" y="3187700"/>
            <a:ext cx="1188900" cy="712800"/>
          </a:xfrm>
          <a:prstGeom prst="straightConnector1">
            <a:avLst/>
          </a:prstGeom>
          <a:noFill/>
          <a:ln cap="rnd" cmpd="sng" w="36700">
            <a:solidFill>
              <a:srgbClr val="FF0000"/>
            </a:solidFill>
            <a:prstDash val="solid"/>
            <a:round/>
            <a:headEnd len="med" w="med" type="triangle"/>
            <a:tailEnd len="med" w="med" type="none"/>
          </a:ln>
        </p:spPr>
      </p:cxnSp>
      <p:sp>
        <p:nvSpPr>
          <p:cNvPr id="593" name="Shape 593"/>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594" name="Shape 594"/>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pic>
        <p:nvPicPr>
          <p:cNvPr id="595" name="Shape 595"/>
          <p:cNvPicPr preferRelativeResize="0"/>
          <p:nvPr/>
        </p:nvPicPr>
        <p:blipFill>
          <a:blip r:embed="rId4">
            <a:alphaModFix/>
          </a:blip>
          <a:stretch>
            <a:fillRect/>
          </a:stretch>
        </p:blipFill>
        <p:spPr>
          <a:xfrm>
            <a:off x="4920102" y="1400175"/>
            <a:ext cx="1777550" cy="2876950"/>
          </a:xfrm>
          <a:prstGeom prst="rect">
            <a:avLst/>
          </a:prstGeom>
          <a:noFill/>
          <a:ln>
            <a:noFill/>
          </a:ln>
        </p:spPr>
      </p:pic>
      <p:pic>
        <p:nvPicPr>
          <p:cNvPr descr="AppInventorCloud.png" id="596" name="Shape 596"/>
          <p:cNvPicPr preferRelativeResize="0"/>
          <p:nvPr/>
        </p:nvPicPr>
        <p:blipFill>
          <a:blip r:embed="rId5">
            <a:alphaModFix/>
          </a:blip>
          <a:stretch>
            <a:fillRect/>
          </a:stretch>
        </p:blipFill>
        <p:spPr>
          <a:xfrm>
            <a:off x="201600" y="1412925"/>
            <a:ext cx="2732550" cy="1785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2" name="Shape 602"/>
        <p:cNvGrpSpPr/>
        <p:nvPr/>
      </p:nvGrpSpPr>
      <p:grpSpPr>
        <a:xfrm>
          <a:off x="0" y="0"/>
          <a:ext cx="0" cy="0"/>
          <a:chOff x="0" y="0"/>
          <a:chExt cx="0" cy="0"/>
        </a:xfrm>
      </p:grpSpPr>
      <p:cxnSp>
        <p:nvCxnSpPr>
          <p:cNvPr id="603" name="Shape 603"/>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604" name="Shape 604"/>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Package </a:t>
            </a:r>
            <a:r>
              <a:rPr lang="en-US" sz="2800">
                <a:solidFill>
                  <a:srgbClr val="808000"/>
                </a:solidFill>
                <a:latin typeface="Comic Sans MS"/>
                <a:ea typeface="Comic Sans MS"/>
                <a:cs typeface="Comic Sans MS"/>
                <a:sym typeface="Comic Sans MS"/>
              </a:rPr>
              <a:t>the</a:t>
            </a:r>
            <a:r>
              <a:rPr b="0" i="0" lang="en-US" sz="2800" u="none" cap="none" strike="noStrike">
                <a:solidFill>
                  <a:srgbClr val="808000"/>
                </a:solidFill>
                <a:latin typeface="Comic Sans MS"/>
                <a:ea typeface="Comic Sans MS"/>
                <a:cs typeface="Comic Sans MS"/>
                <a:sym typeface="Comic Sans MS"/>
              </a:rPr>
              <a:t> App</a:t>
            </a:r>
          </a:p>
        </p:txBody>
      </p:sp>
      <p:cxnSp>
        <p:nvCxnSpPr>
          <p:cNvPr id="605" name="Shape 605"/>
          <p:cNvCxnSpPr/>
          <p:nvPr/>
        </p:nvCxnSpPr>
        <p:spPr>
          <a:xfrm>
            <a:off x="1719262" y="2908300"/>
            <a:ext cx="14287" cy="768350"/>
          </a:xfrm>
          <a:prstGeom prst="straightConnector1">
            <a:avLst/>
          </a:prstGeom>
          <a:noFill/>
          <a:ln cap="rnd" cmpd="sng" w="36700">
            <a:solidFill>
              <a:srgbClr val="FF0000"/>
            </a:solidFill>
            <a:prstDash val="solid"/>
            <a:round/>
            <a:headEnd len="med" w="med" type="none"/>
            <a:tailEnd len="med" w="med" type="triangle"/>
          </a:ln>
        </p:spPr>
      </p:cxnSp>
      <p:sp>
        <p:nvSpPr>
          <p:cNvPr id="606" name="Shape 606"/>
          <p:cNvSpPr txBox="1"/>
          <p:nvPr/>
        </p:nvSpPr>
        <p:spPr>
          <a:xfrm>
            <a:off x="4949825" y="5264150"/>
            <a:ext cx="2349500" cy="118745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Android</a:t>
            </a:r>
          </a:p>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OS</a:t>
            </a:r>
          </a:p>
        </p:txBody>
      </p:sp>
      <p:sp>
        <p:nvSpPr>
          <p:cNvPr id="607" name="Shape 607"/>
          <p:cNvSpPr txBox="1"/>
          <p:nvPr/>
        </p:nvSpPr>
        <p:spPr>
          <a:xfrm>
            <a:off x="342900" y="3243262"/>
            <a:ext cx="1279525" cy="474662"/>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“Package”</a:t>
            </a:r>
          </a:p>
        </p:txBody>
      </p:sp>
      <p:cxnSp>
        <p:nvCxnSpPr>
          <p:cNvPr id="608" name="Shape 608"/>
          <p:cNvCxnSpPr/>
          <p:nvPr/>
        </p:nvCxnSpPr>
        <p:spPr>
          <a:xfrm>
            <a:off x="6354762" y="3146425"/>
            <a:ext cx="1530350" cy="755650"/>
          </a:xfrm>
          <a:prstGeom prst="straightConnector1">
            <a:avLst/>
          </a:prstGeom>
          <a:noFill/>
          <a:ln cap="rnd" cmpd="sng" w="36700">
            <a:solidFill>
              <a:srgbClr val="FF0000"/>
            </a:solidFill>
            <a:prstDash val="solid"/>
            <a:round/>
            <a:headEnd len="med" w="med" type="triangle"/>
            <a:tailEnd len="med" w="med" type="none"/>
          </a:ln>
        </p:spPr>
      </p:cxnSp>
      <p:sp>
        <p:nvSpPr>
          <p:cNvPr id="609" name="Shape 609"/>
          <p:cNvSpPr txBox="1"/>
          <p:nvPr/>
        </p:nvSpPr>
        <p:spPr>
          <a:xfrm>
            <a:off x="6773862" y="3838575"/>
            <a:ext cx="2076450" cy="822325"/>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610" name="Shape 610"/>
          <p:cNvCxnSpPr/>
          <p:nvPr/>
        </p:nvCxnSpPr>
        <p:spPr>
          <a:xfrm flipH="1" rot="10800000">
            <a:off x="7864475" y="4737100"/>
            <a:ext cx="1587" cy="1073150"/>
          </a:xfrm>
          <a:prstGeom prst="straightConnector1">
            <a:avLst/>
          </a:prstGeom>
          <a:noFill/>
          <a:ln cap="rnd" cmpd="sng" w="36700">
            <a:solidFill>
              <a:srgbClr val="FF0000"/>
            </a:solidFill>
            <a:prstDash val="solid"/>
            <a:round/>
            <a:headEnd len="med" w="med" type="none"/>
            <a:tailEnd len="med" w="med" type="none"/>
          </a:ln>
        </p:spPr>
      </p:cxnSp>
      <p:sp>
        <p:nvSpPr>
          <p:cNvPr id="611" name="Shape 611"/>
          <p:cNvSpPr txBox="1"/>
          <p:nvPr/>
        </p:nvSpPr>
        <p:spPr>
          <a:xfrm>
            <a:off x="569187" y="3717937"/>
            <a:ext cx="2425800" cy="13065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SzPct val="25000"/>
              <a:buFont typeface="Comic Sans MS"/>
              <a:buNone/>
            </a:pPr>
            <a:r>
              <a:rPr lang="en-US" sz="1600">
                <a:solidFill>
                  <a:srgbClr val="808000"/>
                </a:solidFill>
                <a:latin typeface="Comic Sans MS"/>
                <a:ea typeface="Comic Sans MS"/>
                <a:cs typeface="Comic Sans MS"/>
                <a:sym typeface="Comic Sans MS"/>
              </a:rPr>
              <a:t>IHaveADream</a:t>
            </a:r>
            <a:r>
              <a:rPr b="0" i="0" lang="en-US" sz="1600" u="none" cap="none" strike="noStrike">
                <a:solidFill>
                  <a:srgbClr val="808000"/>
                </a:solidFill>
                <a:latin typeface="Comic Sans MS"/>
                <a:ea typeface="Comic Sans MS"/>
                <a:cs typeface="Comic Sans MS"/>
                <a:sym typeface="Comic Sans MS"/>
              </a:rPr>
              <a:t>.apk</a:t>
            </a:r>
          </a:p>
          <a:p>
            <a:pPr indent="0" lvl="0" marL="0" marR="0" rtl="0" algn="ctr">
              <a:lnSpc>
                <a:spcPct val="100000"/>
              </a:lnSpc>
              <a:spcBef>
                <a:spcPts val="0"/>
              </a:spcBef>
              <a:spcAft>
                <a:spcPts val="0"/>
              </a:spcAft>
              <a:buClr>
                <a:srgbClr val="000000"/>
              </a:buClr>
              <a:buSzPct val="25000"/>
              <a:buFont typeface="Comic Sans MS"/>
              <a:buNone/>
            </a:pPr>
            <a:r>
              <a:rPr b="0" i="0" lang="en-US" sz="1600" u="none" cap="none" strike="noStrike">
                <a:solidFill>
                  <a:srgbClr val="808000"/>
                </a:solidFill>
                <a:latin typeface="Comic Sans MS"/>
                <a:ea typeface="Comic Sans MS"/>
                <a:cs typeface="Comic Sans MS"/>
                <a:sym typeface="Comic Sans MS"/>
              </a:rPr>
              <a:t>(Android machine code)</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25000"/>
              <a:buFont typeface="Comic Sans MS"/>
              <a:buNone/>
            </a:pPr>
            <a:r>
              <a:rPr b="0" i="0" lang="en-US" sz="1600" u="none" cap="none" strike="noStrike">
                <a:solidFill>
                  <a:srgbClr val="000000"/>
                </a:solidFill>
                <a:latin typeface="Comic Sans MS"/>
                <a:ea typeface="Comic Sans MS"/>
                <a:cs typeface="Comic Sans MS"/>
                <a:sym typeface="Comic Sans MS"/>
              </a:rPr>
              <a:t>0010101001001101010010000101010100101001</a:t>
            </a:r>
          </a:p>
        </p:txBody>
      </p:sp>
      <p:cxnSp>
        <p:nvCxnSpPr>
          <p:cNvPr id="612" name="Shape 612"/>
          <p:cNvCxnSpPr/>
          <p:nvPr/>
        </p:nvCxnSpPr>
        <p:spPr>
          <a:xfrm flipH="1">
            <a:off x="1574025" y="5024425"/>
            <a:ext cx="300" cy="756600"/>
          </a:xfrm>
          <a:prstGeom prst="straightConnector1">
            <a:avLst/>
          </a:prstGeom>
          <a:noFill/>
          <a:ln cap="rnd" cmpd="sng" w="36700">
            <a:solidFill>
              <a:srgbClr val="FF0000"/>
            </a:solidFill>
            <a:prstDash val="solid"/>
            <a:round/>
            <a:headEnd len="med" w="med" type="none"/>
            <a:tailEnd len="med" w="med" type="none"/>
          </a:ln>
        </p:spPr>
      </p:cxnSp>
      <p:pic>
        <p:nvPicPr>
          <p:cNvPr id="613" name="Shape 613"/>
          <p:cNvPicPr preferRelativeResize="0"/>
          <p:nvPr/>
        </p:nvPicPr>
        <p:blipFill>
          <a:blip r:embed="rId4">
            <a:alphaModFix/>
          </a:blip>
          <a:stretch>
            <a:fillRect/>
          </a:stretch>
        </p:blipFill>
        <p:spPr>
          <a:xfrm>
            <a:off x="4577202" y="1655076"/>
            <a:ext cx="1777550" cy="2876950"/>
          </a:xfrm>
          <a:prstGeom prst="rect">
            <a:avLst/>
          </a:prstGeom>
          <a:noFill/>
          <a:ln>
            <a:noFill/>
          </a:ln>
        </p:spPr>
      </p:pic>
      <p:pic>
        <p:nvPicPr>
          <p:cNvPr descr="AppInventorCloud.png" id="614" name="Shape 614"/>
          <p:cNvPicPr preferRelativeResize="0"/>
          <p:nvPr/>
        </p:nvPicPr>
        <p:blipFill>
          <a:blip r:embed="rId5">
            <a:alphaModFix/>
          </a:blip>
          <a:stretch>
            <a:fillRect/>
          </a:stretch>
        </p:blipFill>
        <p:spPr>
          <a:xfrm>
            <a:off x="342900" y="1400175"/>
            <a:ext cx="2732550" cy="1785875"/>
          </a:xfrm>
          <a:prstGeom prst="rect">
            <a:avLst/>
          </a:prstGeom>
          <a:noFill/>
          <a:ln>
            <a:noFill/>
          </a:ln>
        </p:spPr>
      </p:pic>
      <p:pic>
        <p:nvPicPr>
          <p:cNvPr id="615" name="Shape 615"/>
          <p:cNvPicPr preferRelativeResize="0"/>
          <p:nvPr/>
        </p:nvPicPr>
        <p:blipFill>
          <a:blip r:embed="rId6">
            <a:alphaModFix/>
          </a:blip>
          <a:stretch>
            <a:fillRect/>
          </a:stretch>
        </p:blipFill>
        <p:spPr>
          <a:xfrm>
            <a:off x="6409225" y="5379050"/>
            <a:ext cx="650600" cy="650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1" name="Shape 621"/>
        <p:cNvGrpSpPr/>
        <p:nvPr/>
      </p:nvGrpSpPr>
      <p:grpSpPr>
        <a:xfrm>
          <a:off x="0" y="0"/>
          <a:ext cx="0" cy="0"/>
          <a:chOff x="0" y="0"/>
          <a:chExt cx="0" cy="0"/>
        </a:xfrm>
      </p:grpSpPr>
      <p:cxnSp>
        <p:nvCxnSpPr>
          <p:cNvPr id="622" name="Shape 622"/>
          <p:cNvCxnSpPr/>
          <p:nvPr/>
        </p:nvCxnSpPr>
        <p:spPr>
          <a:xfrm>
            <a:off x="1574325" y="5811950"/>
            <a:ext cx="6314100" cy="0"/>
          </a:xfrm>
          <a:prstGeom prst="straightConnector1">
            <a:avLst/>
          </a:prstGeom>
          <a:noFill/>
          <a:ln cap="rnd" cmpd="sng" w="36700">
            <a:solidFill>
              <a:srgbClr val="FF0000"/>
            </a:solidFill>
            <a:prstDash val="solid"/>
            <a:round/>
            <a:headEnd len="med" w="med" type="none"/>
            <a:tailEnd len="med" w="med" type="triangle"/>
          </a:ln>
        </p:spPr>
      </p:cxnSp>
      <p:sp>
        <p:nvSpPr>
          <p:cNvPr id="623" name="Shape 623"/>
          <p:cNvSpPr txBox="1"/>
          <p:nvPr>
            <p:ph type="title"/>
          </p:nvPr>
        </p:nvSpPr>
        <p:spPr>
          <a:xfrm>
            <a:off x="685800" y="257175"/>
            <a:ext cx="7772400" cy="11430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2800" u="none" cap="none" strike="noStrike">
                <a:solidFill>
                  <a:srgbClr val="808000"/>
                </a:solidFill>
                <a:latin typeface="Comic Sans MS"/>
                <a:ea typeface="Comic Sans MS"/>
                <a:cs typeface="Comic Sans MS"/>
                <a:sym typeface="Comic Sans MS"/>
              </a:rPr>
              <a:t>App Inventor : Package </a:t>
            </a:r>
            <a:r>
              <a:rPr lang="en-US" sz="2800">
                <a:solidFill>
                  <a:srgbClr val="808000"/>
                </a:solidFill>
                <a:latin typeface="Comic Sans MS"/>
                <a:ea typeface="Comic Sans MS"/>
                <a:cs typeface="Comic Sans MS"/>
                <a:sym typeface="Comic Sans MS"/>
              </a:rPr>
              <a:t>the</a:t>
            </a:r>
            <a:r>
              <a:rPr b="0" i="0" lang="en-US" sz="2800" u="none" cap="none" strike="noStrike">
                <a:solidFill>
                  <a:srgbClr val="808000"/>
                </a:solidFill>
                <a:latin typeface="Comic Sans MS"/>
                <a:ea typeface="Comic Sans MS"/>
                <a:cs typeface="Comic Sans MS"/>
                <a:sym typeface="Comic Sans MS"/>
              </a:rPr>
              <a:t> App</a:t>
            </a:r>
          </a:p>
        </p:txBody>
      </p:sp>
      <p:sp>
        <p:nvSpPr>
          <p:cNvPr id="624" name="Shape 624"/>
          <p:cNvSpPr txBox="1"/>
          <p:nvPr/>
        </p:nvSpPr>
        <p:spPr>
          <a:xfrm>
            <a:off x="2033587"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Barcode Scanner</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cxnSp>
        <p:nvCxnSpPr>
          <p:cNvPr id="625" name="Shape 625"/>
          <p:cNvCxnSpPr/>
          <p:nvPr/>
        </p:nvCxnSpPr>
        <p:spPr>
          <a:xfrm>
            <a:off x="1719262" y="2908300"/>
            <a:ext cx="14400" cy="768300"/>
          </a:xfrm>
          <a:prstGeom prst="straightConnector1">
            <a:avLst/>
          </a:prstGeom>
          <a:noFill/>
          <a:ln cap="rnd" cmpd="sng" w="36700">
            <a:solidFill>
              <a:srgbClr val="FF0000"/>
            </a:solidFill>
            <a:prstDash val="solid"/>
            <a:round/>
            <a:headEnd len="med" w="med" type="none"/>
            <a:tailEnd len="med" w="med" type="triangle"/>
          </a:ln>
        </p:spPr>
      </p:cxnSp>
      <p:sp>
        <p:nvSpPr>
          <p:cNvPr id="626" name="Shape 626"/>
          <p:cNvSpPr txBox="1"/>
          <p:nvPr/>
        </p:nvSpPr>
        <p:spPr>
          <a:xfrm>
            <a:off x="4949825" y="5264150"/>
            <a:ext cx="2349600" cy="1187400"/>
          </a:xfrm>
          <a:prstGeom prst="rect">
            <a:avLst/>
          </a:prstGeom>
          <a:solidFill>
            <a:srgbClr val="FFFFFF"/>
          </a:solid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808000"/>
                </a:solidFill>
                <a:latin typeface="Comic Sans MS"/>
                <a:ea typeface="Comic Sans MS"/>
                <a:cs typeface="Comic Sans MS"/>
                <a:sym typeface="Comic Sans MS"/>
              </a:rPr>
              <a:t>Android</a:t>
            </a:r>
          </a:p>
          <a:p>
            <a:pPr indent="0" lvl="0" marL="0" marR="0" rtl="0">
              <a:lnSpc>
                <a:spcPct val="100000"/>
              </a:lnSpc>
              <a:spcBef>
                <a:spcPts val="0"/>
              </a:spcBef>
              <a:spcAft>
                <a:spcPts val="0"/>
              </a:spcAft>
              <a:buClr>
                <a:srgbClr val="000000"/>
              </a:buClr>
              <a:buSzPct val="25000"/>
              <a:buFont typeface="Comic Sans MS"/>
              <a:buNone/>
            </a:pPr>
            <a:r>
              <a:rPr b="0" i="0" lang="en-US" sz="2400" u="none" cap="none" strike="noStrike">
                <a:solidFill>
                  <a:srgbClr val="000000"/>
                </a:solidFill>
                <a:latin typeface="Comic Sans MS"/>
                <a:ea typeface="Comic Sans MS"/>
                <a:cs typeface="Comic Sans MS"/>
                <a:sym typeface="Comic Sans MS"/>
              </a:rPr>
              <a:t> </a:t>
            </a:r>
            <a:r>
              <a:rPr lang="en-US" sz="2400">
                <a:latin typeface="Comic Sans MS"/>
                <a:ea typeface="Comic Sans MS"/>
                <a:cs typeface="Comic Sans MS"/>
                <a:sym typeface="Comic Sans MS"/>
              </a:rPr>
              <a:t>OS</a:t>
            </a:r>
          </a:p>
        </p:txBody>
      </p:sp>
      <p:sp>
        <p:nvSpPr>
          <p:cNvPr id="627" name="Shape 627"/>
          <p:cNvSpPr txBox="1"/>
          <p:nvPr/>
        </p:nvSpPr>
        <p:spPr>
          <a:xfrm>
            <a:off x="342900" y="3243262"/>
            <a:ext cx="1279500" cy="4746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Comic Sans MS"/>
              <a:buNone/>
            </a:pPr>
            <a:r>
              <a:rPr b="0" i="0" lang="en-US" sz="1800" u="none" cap="none" strike="noStrike">
                <a:solidFill>
                  <a:srgbClr val="FF0000"/>
                </a:solidFill>
                <a:latin typeface="Comic Sans MS"/>
                <a:ea typeface="Comic Sans MS"/>
                <a:cs typeface="Comic Sans MS"/>
                <a:sym typeface="Comic Sans MS"/>
              </a:rPr>
              <a:t>“Package”</a:t>
            </a:r>
          </a:p>
        </p:txBody>
      </p:sp>
      <p:cxnSp>
        <p:nvCxnSpPr>
          <p:cNvPr id="628" name="Shape 628"/>
          <p:cNvCxnSpPr/>
          <p:nvPr/>
        </p:nvCxnSpPr>
        <p:spPr>
          <a:xfrm>
            <a:off x="6354762" y="3146425"/>
            <a:ext cx="1530300" cy="755700"/>
          </a:xfrm>
          <a:prstGeom prst="straightConnector1">
            <a:avLst/>
          </a:prstGeom>
          <a:noFill/>
          <a:ln cap="rnd" cmpd="sng" w="36700">
            <a:solidFill>
              <a:srgbClr val="FF0000"/>
            </a:solidFill>
            <a:prstDash val="solid"/>
            <a:round/>
            <a:headEnd len="med" w="med" type="triangle"/>
            <a:tailEnd len="med" w="med" type="none"/>
          </a:ln>
        </p:spPr>
      </p:cxnSp>
      <p:sp>
        <p:nvSpPr>
          <p:cNvPr id="629" name="Shape 629"/>
          <p:cNvSpPr txBox="1"/>
          <p:nvPr/>
        </p:nvSpPr>
        <p:spPr>
          <a:xfrm>
            <a:off x="6773862" y="3838575"/>
            <a:ext cx="2076300" cy="822300"/>
          </a:xfrm>
          <a:prstGeom prst="rect">
            <a:avLst/>
          </a:prstGeom>
          <a:noFill/>
          <a:ln>
            <a:noFill/>
          </a:ln>
        </p:spPr>
        <p:txBody>
          <a:bodyPr anchorCtr="0" anchor="t" bIns="45000" lIns="90000" rIns="90000" wrap="square" tIns="45000">
            <a:noAutofit/>
          </a:bodyPr>
          <a:lstStyle/>
          <a:p>
            <a:pPr indent="0" lvl="0" marL="0" marR="0" rtl="0" algn="l">
              <a:lnSpc>
                <a:spcPct val="100000"/>
              </a:lnSpc>
              <a:spcBef>
                <a:spcPts val="0"/>
              </a:spcBef>
              <a:spcAft>
                <a:spcPts val="0"/>
              </a:spcAft>
              <a:buClr>
                <a:srgbClr val="000000"/>
              </a:buClr>
              <a:buSzPct val="25000"/>
              <a:buFont typeface="Times New Roman"/>
              <a:buNone/>
            </a:pPr>
            <a:r>
              <a:rPr b="0" i="0" lang="en-US" sz="2400" u="none" cap="none" strike="noStrike">
                <a:solidFill>
                  <a:srgbClr val="000000"/>
                </a:solidFill>
                <a:latin typeface="Times New Roman"/>
                <a:ea typeface="Times New Roman"/>
                <a:cs typeface="Times New Roman"/>
                <a:sym typeface="Times New Roman"/>
              </a:rPr>
              <a:t>001010100100110101001000</a:t>
            </a:r>
          </a:p>
        </p:txBody>
      </p:sp>
      <p:cxnSp>
        <p:nvCxnSpPr>
          <p:cNvPr id="630" name="Shape 630"/>
          <p:cNvCxnSpPr/>
          <p:nvPr/>
        </p:nvCxnSpPr>
        <p:spPr>
          <a:xfrm flipH="1" rot="10800000">
            <a:off x="7864475" y="4737150"/>
            <a:ext cx="1500" cy="1073100"/>
          </a:xfrm>
          <a:prstGeom prst="straightConnector1">
            <a:avLst/>
          </a:prstGeom>
          <a:noFill/>
          <a:ln cap="rnd" cmpd="sng" w="36700">
            <a:solidFill>
              <a:srgbClr val="FF0000"/>
            </a:solidFill>
            <a:prstDash val="solid"/>
            <a:round/>
            <a:headEnd len="med" w="med" type="none"/>
            <a:tailEnd len="med" w="med" type="none"/>
          </a:ln>
        </p:spPr>
      </p:cxnSp>
      <p:sp>
        <p:nvSpPr>
          <p:cNvPr id="631" name="Shape 631"/>
          <p:cNvSpPr txBox="1"/>
          <p:nvPr/>
        </p:nvSpPr>
        <p:spPr>
          <a:xfrm>
            <a:off x="569187" y="3717937"/>
            <a:ext cx="2425800" cy="1306500"/>
          </a:xfrm>
          <a:prstGeom prst="rect">
            <a:avLst/>
          </a:prstGeom>
          <a:noFill/>
          <a:ln cap="rnd" cmpd="sng" w="9525">
            <a:solidFill>
              <a:srgbClr val="000000"/>
            </a:solidFill>
            <a:prstDash val="solid"/>
            <a:round/>
            <a:headEnd len="med" w="med" type="none"/>
            <a:tailEnd len="med" w="med" type="none"/>
          </a:ln>
        </p:spPr>
        <p:txBody>
          <a:bodyPr anchorCtr="0" anchor="t" bIns="45000" lIns="90000" rIns="90000" wrap="square" tIns="45000">
            <a:noAutofit/>
          </a:bodyPr>
          <a:lstStyle/>
          <a:p>
            <a:pPr indent="0" lvl="0" marL="0" marR="0" rtl="0" algn="ctr">
              <a:lnSpc>
                <a:spcPct val="100000"/>
              </a:lnSpc>
              <a:spcBef>
                <a:spcPts val="0"/>
              </a:spcBef>
              <a:spcAft>
                <a:spcPts val="0"/>
              </a:spcAft>
              <a:buClr>
                <a:srgbClr val="000000"/>
              </a:buClr>
              <a:buSzPct val="25000"/>
              <a:buFont typeface="Comic Sans MS"/>
              <a:buNone/>
            </a:pPr>
            <a:r>
              <a:rPr lang="en-US" sz="1600">
                <a:solidFill>
                  <a:srgbClr val="808000"/>
                </a:solidFill>
                <a:latin typeface="Comic Sans MS"/>
                <a:ea typeface="Comic Sans MS"/>
                <a:cs typeface="Comic Sans MS"/>
                <a:sym typeface="Comic Sans MS"/>
              </a:rPr>
              <a:t>IHaveADream</a:t>
            </a:r>
            <a:r>
              <a:rPr b="0" i="0" lang="en-US" sz="1600" u="none" cap="none" strike="noStrike">
                <a:solidFill>
                  <a:srgbClr val="808000"/>
                </a:solidFill>
                <a:latin typeface="Comic Sans MS"/>
                <a:ea typeface="Comic Sans MS"/>
                <a:cs typeface="Comic Sans MS"/>
                <a:sym typeface="Comic Sans MS"/>
              </a:rPr>
              <a:t>.apk</a:t>
            </a:r>
          </a:p>
          <a:p>
            <a:pPr indent="0" lvl="0" marL="0" marR="0" rtl="0" algn="ctr">
              <a:lnSpc>
                <a:spcPct val="100000"/>
              </a:lnSpc>
              <a:spcBef>
                <a:spcPts val="0"/>
              </a:spcBef>
              <a:spcAft>
                <a:spcPts val="0"/>
              </a:spcAft>
              <a:buClr>
                <a:srgbClr val="000000"/>
              </a:buClr>
              <a:buSzPct val="25000"/>
              <a:buFont typeface="Comic Sans MS"/>
              <a:buNone/>
            </a:pPr>
            <a:r>
              <a:rPr b="0" i="0" lang="en-US" sz="1600" u="none" cap="none" strike="noStrike">
                <a:solidFill>
                  <a:srgbClr val="808000"/>
                </a:solidFill>
                <a:latin typeface="Comic Sans MS"/>
                <a:ea typeface="Comic Sans MS"/>
                <a:cs typeface="Comic Sans MS"/>
                <a:sym typeface="Comic Sans MS"/>
              </a:rPr>
              <a:t>(Android machine code)</a:t>
            </a:r>
          </a:p>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ct val="25000"/>
              <a:buFont typeface="Comic Sans MS"/>
              <a:buNone/>
            </a:pPr>
            <a:r>
              <a:rPr b="0" i="0" lang="en-US" sz="1600" u="none" cap="none" strike="noStrike">
                <a:solidFill>
                  <a:srgbClr val="000000"/>
                </a:solidFill>
                <a:latin typeface="Comic Sans MS"/>
                <a:ea typeface="Comic Sans MS"/>
                <a:cs typeface="Comic Sans MS"/>
                <a:sym typeface="Comic Sans MS"/>
              </a:rPr>
              <a:t>0010101001001101010010000101010100101001</a:t>
            </a:r>
          </a:p>
        </p:txBody>
      </p:sp>
      <p:cxnSp>
        <p:nvCxnSpPr>
          <p:cNvPr id="632" name="Shape 632"/>
          <p:cNvCxnSpPr/>
          <p:nvPr/>
        </p:nvCxnSpPr>
        <p:spPr>
          <a:xfrm flipH="1">
            <a:off x="1574025" y="5024425"/>
            <a:ext cx="300" cy="756600"/>
          </a:xfrm>
          <a:prstGeom prst="straightConnector1">
            <a:avLst/>
          </a:prstGeom>
          <a:noFill/>
          <a:ln cap="rnd" cmpd="sng" w="36700">
            <a:solidFill>
              <a:srgbClr val="FF0000"/>
            </a:solidFill>
            <a:prstDash val="solid"/>
            <a:round/>
            <a:headEnd len="med" w="med" type="none"/>
            <a:tailEnd len="med" w="med" type="none"/>
          </a:ln>
        </p:spPr>
      </p:cxnSp>
      <p:pic>
        <p:nvPicPr>
          <p:cNvPr id="633" name="Shape 633"/>
          <p:cNvPicPr preferRelativeResize="0"/>
          <p:nvPr/>
        </p:nvPicPr>
        <p:blipFill>
          <a:blip r:embed="rId4">
            <a:alphaModFix/>
          </a:blip>
          <a:stretch>
            <a:fillRect/>
          </a:stretch>
        </p:blipFill>
        <p:spPr>
          <a:xfrm>
            <a:off x="4577202" y="1655076"/>
            <a:ext cx="1777550" cy="2876950"/>
          </a:xfrm>
          <a:prstGeom prst="rect">
            <a:avLst/>
          </a:prstGeom>
          <a:noFill/>
          <a:ln>
            <a:noFill/>
          </a:ln>
        </p:spPr>
      </p:pic>
      <p:pic>
        <p:nvPicPr>
          <p:cNvPr descr="AppInventorCloud.png" id="634" name="Shape 634"/>
          <p:cNvPicPr preferRelativeResize="0"/>
          <p:nvPr/>
        </p:nvPicPr>
        <p:blipFill>
          <a:blip r:embed="rId5">
            <a:alphaModFix/>
          </a:blip>
          <a:stretch>
            <a:fillRect/>
          </a:stretch>
        </p:blipFill>
        <p:spPr>
          <a:xfrm>
            <a:off x="342900" y="1400175"/>
            <a:ext cx="2732550" cy="1785875"/>
          </a:xfrm>
          <a:prstGeom prst="rect">
            <a:avLst/>
          </a:prstGeom>
          <a:noFill/>
          <a:ln>
            <a:noFill/>
          </a:ln>
        </p:spPr>
      </p:pic>
      <p:pic>
        <p:nvPicPr>
          <p:cNvPr id="635" name="Shape 635"/>
          <p:cNvPicPr preferRelativeResize="0"/>
          <p:nvPr/>
        </p:nvPicPr>
        <p:blipFill>
          <a:blip r:embed="rId6">
            <a:alphaModFix/>
          </a:blip>
          <a:stretch>
            <a:fillRect/>
          </a:stretch>
        </p:blipFill>
        <p:spPr>
          <a:xfrm>
            <a:off x="6409225" y="5379050"/>
            <a:ext cx="650600" cy="650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2" name="Shape 642"/>
        <p:cNvGrpSpPr/>
        <p:nvPr/>
      </p:nvGrpSpPr>
      <p:grpSpPr>
        <a:xfrm>
          <a:off x="0" y="0"/>
          <a:ext cx="0" cy="0"/>
          <a:chOff x="0" y="0"/>
          <a:chExt cx="0" cy="0"/>
        </a:xfrm>
      </p:grpSpPr>
      <p:sp>
        <p:nvSpPr>
          <p:cNvPr id="643" name="Shape 643"/>
          <p:cNvSpPr txBox="1"/>
          <p:nvPr>
            <p:ph type="title"/>
          </p:nvPr>
        </p:nvSpPr>
        <p:spPr>
          <a:xfrm>
            <a:off x="483950" y="2124625"/>
            <a:ext cx="8077200" cy="19398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Whew!</a:t>
            </a:r>
          </a:p>
          <a:p>
            <a:pPr indent="0" lvl="0" marL="0" marR="0" rtl="0" algn="ctr">
              <a:lnSpc>
                <a:spcPct val="100000"/>
              </a:lnSpc>
              <a:spcBef>
                <a:spcPts val="0"/>
              </a:spcBef>
              <a:spcAft>
                <a:spcPts val="0"/>
              </a:spcAft>
              <a:buClr>
                <a:srgbClr val="808000"/>
              </a:buClr>
              <a:buSzPct val="25000"/>
              <a:buFont typeface="Comic Sans MS"/>
              <a:buNone/>
            </a:pPr>
            <a:r>
              <a:t/>
            </a:r>
            <a:endParaRPr sz="4000">
              <a:solidFill>
                <a:srgbClr val="808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That was a lot of new concepts.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0" name="Shape 650"/>
        <p:cNvGrpSpPr/>
        <p:nvPr/>
      </p:nvGrpSpPr>
      <p:grpSpPr>
        <a:xfrm>
          <a:off x="0" y="0"/>
          <a:ext cx="0" cy="0"/>
          <a:chOff x="0" y="0"/>
          <a:chExt cx="0" cy="0"/>
        </a:xfrm>
      </p:grpSpPr>
      <p:graphicFrame>
        <p:nvGraphicFramePr>
          <p:cNvPr id="651" name="Shape 651"/>
          <p:cNvGraphicFramePr/>
          <p:nvPr/>
        </p:nvGraphicFramePr>
        <p:xfrm>
          <a:off x="463925" y="1372125"/>
          <a:ext cx="3000000" cy="3000000"/>
        </p:xfrm>
        <a:graphic>
          <a:graphicData uri="http://schemas.openxmlformats.org/drawingml/2006/table">
            <a:tbl>
              <a:tblPr>
                <a:noFill/>
                <a:tableStyleId>{537A1433-8D14-4876-B702-F7EA9AC9BB1E}</a:tableStyleId>
              </a:tblPr>
              <a:tblGrid>
                <a:gridCol w="2372225"/>
                <a:gridCol w="5843925"/>
              </a:tblGrid>
              <a:tr h="381000">
                <a:tc>
                  <a:txBody>
                    <a:bodyPr>
                      <a:noAutofit/>
                    </a:bodyPr>
                    <a:lstStyle/>
                    <a:p>
                      <a:pPr lvl="0" algn="ctr">
                        <a:spcBef>
                          <a:spcPts val="0"/>
                        </a:spcBef>
                        <a:buNone/>
                      </a:pPr>
                      <a:r>
                        <a:rPr b="1" lang="en-US" sz="1200">
                          <a:solidFill>
                            <a:srgbClr val="808000"/>
                          </a:solidFill>
                          <a:latin typeface="Comic Sans MS"/>
                          <a:ea typeface="Comic Sans MS"/>
                          <a:cs typeface="Comic Sans MS"/>
                          <a:sym typeface="Comic Sans MS"/>
                        </a:rPr>
                        <a:t>Technical Term</a:t>
                      </a:r>
                    </a:p>
                  </a:txBody>
                  <a:tcPr marT="91425" marB="91425" marR="91425" marL="91425"/>
                </a:tc>
                <a:tc>
                  <a:txBody>
                    <a:bodyPr>
                      <a:noAutofit/>
                    </a:bodyPr>
                    <a:lstStyle/>
                    <a:p>
                      <a:pPr lvl="0" algn="ctr">
                        <a:spcBef>
                          <a:spcPts val="0"/>
                        </a:spcBef>
                        <a:buNone/>
                      </a:pPr>
                      <a:r>
                        <a:rPr b="1" lang="en-US" sz="1200">
                          <a:solidFill>
                            <a:srgbClr val="808000"/>
                          </a:solidFill>
                          <a:latin typeface="Comic Sans MS"/>
                          <a:ea typeface="Comic Sans MS"/>
                          <a:cs typeface="Comic Sans MS"/>
                          <a:sym typeface="Comic Sans MS"/>
                        </a:rPr>
                        <a:t>Definition or description</a:t>
                      </a:r>
                    </a:p>
                  </a:txBody>
                  <a:tcPr marT="91425" marB="91425" marR="91425" marL="91425"/>
                </a:tc>
              </a:tr>
              <a:tr h="381000">
                <a:tc>
                  <a:txBody>
                    <a:bodyPr>
                      <a:noAutofit/>
                    </a:bodyPr>
                    <a:lstStyle/>
                    <a:p>
                      <a:pPr lvl="0">
                        <a:spcBef>
                          <a:spcPts val="0"/>
                        </a:spcBef>
                        <a:buNone/>
                      </a:pPr>
                      <a:r>
                        <a:rPr lang="en-US" sz="1200">
                          <a:latin typeface="Comic Sans MS"/>
                          <a:ea typeface="Comic Sans MS"/>
                          <a:cs typeface="Comic Sans MS"/>
                          <a:sym typeface="Comic Sans MS"/>
                        </a:rPr>
                        <a:t>Computer</a:t>
                      </a:r>
                    </a:p>
                  </a:txBody>
                  <a:tcPr marT="91425" marB="91425" marR="91425" marL="91425"/>
                </a:tc>
                <a:tc>
                  <a:txBody>
                    <a:bodyPr>
                      <a:noAutofit/>
                    </a:bodyPr>
                    <a:lstStyle/>
                    <a:p>
                      <a:pPr lvl="0">
                        <a:spcBef>
                          <a:spcPts val="0"/>
                        </a:spcBef>
                        <a:buNone/>
                      </a:pPr>
                      <a:r>
                        <a:rPr lang="en-US" sz="1200">
                          <a:latin typeface="Comic Sans MS"/>
                          <a:ea typeface="Comic Sans MS"/>
                          <a:cs typeface="Comic Sans MS"/>
                          <a:sym typeface="Comic Sans MS"/>
                        </a:rPr>
                        <a:t>The computer’s electronic and mechanical components</a:t>
                      </a:r>
                    </a:p>
                  </a:txBody>
                  <a:tcPr marT="91425" marB="91425" marR="91425" marL="91425"/>
                </a:tc>
              </a:tr>
              <a:tr h="396200">
                <a:tc>
                  <a:txBody>
                    <a:bodyPr>
                      <a:noAutofit/>
                    </a:bodyPr>
                    <a:lstStyle/>
                    <a:p>
                      <a:pPr lvl="0">
                        <a:spcBef>
                          <a:spcPts val="0"/>
                        </a:spcBef>
                        <a:buNone/>
                      </a:pPr>
                      <a:r>
                        <a:rPr lang="en-US" sz="1200">
                          <a:latin typeface="Comic Sans MS"/>
                          <a:ea typeface="Comic Sans MS"/>
                          <a:cs typeface="Comic Sans MS"/>
                          <a:sym typeface="Comic Sans MS"/>
                        </a:rPr>
                        <a:t>Program</a:t>
                      </a:r>
                    </a:p>
                  </a:txBody>
                  <a:tcPr marT="91425" marB="91425" marR="91425" marL="91425"/>
                </a:tc>
                <a:tc>
                  <a:txBody>
                    <a:bodyPr>
                      <a:noAutofit/>
                    </a:bodyPr>
                    <a:lstStyle/>
                    <a:p>
                      <a:pPr lvl="0" rtl="0">
                        <a:spcBef>
                          <a:spcPts val="0"/>
                        </a:spcBef>
                        <a:buNone/>
                      </a:pPr>
                      <a:r>
                        <a:rPr lang="en-US" sz="1200">
                          <a:solidFill>
                            <a:schemeClr val="dk1"/>
                          </a:solidFill>
                          <a:latin typeface="Comic Sans MS"/>
                          <a:ea typeface="Comic Sans MS"/>
                          <a:cs typeface="Comic Sans MS"/>
                          <a:sym typeface="Comic Sans MS"/>
                        </a:rPr>
                        <a:t>A computer that has a fixed program (e.g. a calculator, a watch, a car's brakes)</a:t>
                      </a:r>
                    </a:p>
                  </a:txBody>
                  <a:tcPr marT="91425" marB="91425" marR="91425" marL="91425"/>
                </a:tc>
              </a:tr>
              <a:tr h="396200">
                <a:tc>
                  <a:txBody>
                    <a:bodyPr>
                      <a:noAutofit/>
                    </a:bodyPr>
                    <a:lstStyle/>
                    <a:p>
                      <a:pPr lvl="0">
                        <a:spcBef>
                          <a:spcPts val="0"/>
                        </a:spcBef>
                        <a:buNone/>
                      </a:pPr>
                      <a:r>
                        <a:rPr lang="en-US" sz="1200">
                          <a:latin typeface="Comic Sans MS"/>
                          <a:ea typeface="Comic Sans MS"/>
                          <a:cs typeface="Comic Sans MS"/>
                          <a:sym typeface="Comic Sans MS"/>
                        </a:rPr>
                        <a:t>Hardware</a:t>
                      </a:r>
                    </a:p>
                  </a:txBody>
                  <a:tcPr marT="91425" marB="91425" marR="91425" marL="91425"/>
                </a:tc>
                <a:tc>
                  <a:txBody>
                    <a:bodyPr>
                      <a:noAutofit/>
                    </a:bodyPr>
                    <a:lstStyle/>
                    <a:p>
                      <a:pPr lvl="0">
                        <a:spcBef>
                          <a:spcPts val="0"/>
                        </a:spcBef>
                        <a:buNone/>
                      </a:pPr>
                      <a:r>
                        <a:rPr lang="en-US" sz="1200">
                          <a:solidFill>
                            <a:schemeClr val="dk1"/>
                          </a:solidFill>
                          <a:latin typeface="Comic Sans MS"/>
                          <a:ea typeface="Comic Sans MS"/>
                          <a:cs typeface="Comic Sans MS"/>
                          <a:sym typeface="Comic Sans MS"/>
                        </a:rPr>
                        <a:t>Houses the computer's main electronic components</a:t>
                      </a:r>
                    </a:p>
                  </a:txBody>
                  <a:tcPr marT="91425" marB="91425" marR="91425" marL="91425"/>
                </a:tc>
              </a:tr>
              <a:tr h="396200">
                <a:tc>
                  <a:txBody>
                    <a:bodyPr>
                      <a:noAutofit/>
                    </a:bodyPr>
                    <a:lstStyle/>
                    <a:p>
                      <a:pPr lvl="0">
                        <a:spcBef>
                          <a:spcPts val="0"/>
                        </a:spcBef>
                        <a:buNone/>
                      </a:pPr>
                      <a:r>
                        <a:rPr lang="en-US" sz="1200">
                          <a:latin typeface="Comic Sans MS"/>
                          <a:ea typeface="Comic Sans MS"/>
                          <a:cs typeface="Comic Sans MS"/>
                          <a:sym typeface="Comic Sans MS"/>
                        </a:rPr>
                        <a:t>Software</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Stores the computer's programs and data temporarily while power is on</a:t>
                      </a:r>
                    </a:p>
                  </a:txBody>
                  <a:tcPr marT="91425" marB="91425" marR="91425" marL="91425"/>
                </a:tc>
              </a:tr>
              <a:tr h="381000">
                <a:tc>
                  <a:txBody>
                    <a:bodyPr>
                      <a:noAutofit/>
                    </a:bodyPr>
                    <a:lstStyle/>
                    <a:p>
                      <a:pPr lvl="0">
                        <a:spcBef>
                          <a:spcPts val="0"/>
                        </a:spcBef>
                        <a:buNone/>
                      </a:pPr>
                      <a:r>
                        <a:rPr lang="en-US" sz="1200">
                          <a:latin typeface="Comic Sans MS"/>
                          <a:ea typeface="Comic Sans MS"/>
                          <a:cs typeface="Comic Sans MS"/>
                          <a:sym typeface="Comic Sans MS"/>
                        </a:rPr>
                        <a:t>General purpose computer</a:t>
                      </a:r>
                    </a:p>
                  </a:txBody>
                  <a:tcPr marT="91425" marB="91425" marR="91425" marL="91425"/>
                </a:tc>
                <a:tc>
                  <a:txBody>
                    <a:bodyPr>
                      <a:noAutofit/>
                    </a:bodyPr>
                    <a:lstStyle/>
                    <a:p>
                      <a:pPr lvl="0">
                        <a:spcBef>
                          <a:spcPts val="0"/>
                        </a:spcBef>
                        <a:buNone/>
                      </a:pPr>
                      <a:r>
                        <a:rPr lang="en-US" sz="1200">
                          <a:latin typeface="Comic Sans MS"/>
                          <a:ea typeface="Comic Sans MS"/>
                          <a:cs typeface="Comic Sans MS"/>
                          <a:sym typeface="Comic Sans MS"/>
                        </a:rPr>
                        <a:t>A machine that processes information under the control of a program</a:t>
                      </a:r>
                    </a:p>
                  </a:txBody>
                  <a:tcPr marT="91425" marB="91425" marR="91425" marL="91425"/>
                </a:tc>
              </a:tr>
              <a:tr h="396200">
                <a:tc>
                  <a:txBody>
                    <a:bodyPr>
                      <a:noAutofit/>
                    </a:bodyPr>
                    <a:lstStyle/>
                    <a:p>
                      <a:pPr lvl="0">
                        <a:spcBef>
                          <a:spcPts val="0"/>
                        </a:spcBef>
                        <a:buNone/>
                      </a:pPr>
                      <a:r>
                        <a:rPr lang="en-US" sz="1200">
                          <a:latin typeface="Comic Sans MS"/>
                          <a:ea typeface="Comic Sans MS"/>
                          <a:cs typeface="Comic Sans MS"/>
                          <a:sym typeface="Comic Sans MS"/>
                        </a:rPr>
                        <a:t>Special purpose computer</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An integrated circuit (IC) consisting of millions of tiny circuits</a:t>
                      </a:r>
                    </a:p>
                  </a:txBody>
                  <a:tcPr marT="91425" marB="91425" marR="91425" marL="91425"/>
                </a:tc>
              </a:tr>
              <a:tr h="396200">
                <a:tc>
                  <a:txBody>
                    <a:bodyPr>
                      <a:noAutofit/>
                    </a:bodyPr>
                    <a:lstStyle/>
                    <a:p>
                      <a:pPr lvl="0">
                        <a:spcBef>
                          <a:spcPts val="0"/>
                        </a:spcBef>
                        <a:buNone/>
                      </a:pPr>
                      <a:r>
                        <a:rPr lang="en-US" sz="1200">
                          <a:solidFill>
                            <a:schemeClr val="dk1"/>
                          </a:solidFill>
                          <a:latin typeface="Comic Sans MS"/>
                          <a:ea typeface="Comic Sans MS"/>
                          <a:cs typeface="Comic Sans MS"/>
                          <a:sym typeface="Comic Sans MS"/>
                        </a:rPr>
                        <a:t>RAM (random access memory) </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A computer that can run many different programs (e.g. a  smartphone)</a:t>
                      </a:r>
                    </a:p>
                  </a:txBody>
                  <a:tcPr marT="91425" marB="91425" marR="91425" marL="91425"/>
                </a:tc>
              </a:tr>
              <a:tr h="396200">
                <a:tc>
                  <a:txBody>
                    <a:bodyPr>
                      <a:noAutofit/>
                    </a:bodyPr>
                    <a:lstStyle/>
                    <a:p>
                      <a:pPr lvl="0">
                        <a:spcBef>
                          <a:spcPts val="0"/>
                        </a:spcBef>
                        <a:buNone/>
                      </a:pPr>
                      <a:r>
                        <a:rPr lang="en-US" sz="1200">
                          <a:solidFill>
                            <a:schemeClr val="dk1"/>
                          </a:solidFill>
                          <a:latin typeface="Comic Sans MS"/>
                          <a:ea typeface="Comic Sans MS"/>
                          <a:cs typeface="Comic Sans MS"/>
                          <a:sym typeface="Comic Sans MS"/>
                        </a:rPr>
                        <a:t>Central Processing Unit (CPU) </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The hardware that carries out the instructions of a computer program.</a:t>
                      </a:r>
                    </a:p>
                  </a:txBody>
                  <a:tcPr marT="91425" marB="91425" marR="91425" marL="91425"/>
                </a:tc>
              </a:tr>
              <a:tr h="396200">
                <a:tc>
                  <a:txBody>
                    <a:bodyPr>
                      <a:noAutofit/>
                    </a:bodyPr>
                    <a:lstStyle/>
                    <a:p>
                      <a:pPr lvl="0">
                        <a:spcBef>
                          <a:spcPts val="0"/>
                        </a:spcBef>
                        <a:buNone/>
                      </a:pPr>
                      <a:r>
                        <a:rPr lang="en-US" sz="1200">
                          <a:solidFill>
                            <a:schemeClr val="dk1"/>
                          </a:solidFill>
                          <a:latin typeface="Comic Sans MS"/>
                          <a:ea typeface="Comic Sans MS"/>
                          <a:cs typeface="Comic Sans MS"/>
                          <a:sym typeface="Comic Sans MS"/>
                        </a:rPr>
                        <a:t>Motherboard</a:t>
                      </a:r>
                    </a:p>
                  </a:txBody>
                  <a:tcPr marT="91425" marB="91425" marR="91425" marL="91425"/>
                </a:tc>
                <a:tc>
                  <a:txBody>
                    <a:bodyPr>
                      <a:noAutofit/>
                    </a:bodyPr>
                    <a:lstStyle/>
                    <a:p>
                      <a:pPr lvl="0">
                        <a:spcBef>
                          <a:spcPts val="0"/>
                        </a:spcBef>
                        <a:buNone/>
                      </a:pPr>
                      <a:r>
                        <a:rPr lang="en-US" sz="1200">
                          <a:latin typeface="Comic Sans MS"/>
                          <a:ea typeface="Comic Sans MS"/>
                          <a:cs typeface="Comic Sans MS"/>
                          <a:sym typeface="Comic Sans MS"/>
                        </a:rPr>
                        <a:t>The programs that control the computer</a:t>
                      </a:r>
                    </a:p>
                  </a:txBody>
                  <a:tcPr marT="91425" marB="91425" marR="91425" marL="91425"/>
                </a:tc>
              </a:tr>
              <a:tr h="381000">
                <a:tc>
                  <a:txBody>
                    <a:bodyPr>
                      <a:noAutofit/>
                    </a:bodyPr>
                    <a:lstStyle/>
                    <a:p>
                      <a:pPr lvl="0" rtl="0">
                        <a:spcBef>
                          <a:spcPts val="0"/>
                        </a:spcBef>
                        <a:buNone/>
                      </a:pPr>
                      <a:r>
                        <a:rPr lang="en-US" sz="1200">
                          <a:latin typeface="Comic Sans MS"/>
                          <a:ea typeface="Comic Sans MS"/>
                          <a:cs typeface="Comic Sans MS"/>
                          <a:sym typeface="Comic Sans MS"/>
                        </a:rPr>
                        <a:t>Machine language</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A programming language that is human readable (App Inventor) and provides the programmer with easy to understand abstractions</a:t>
                      </a:r>
                    </a:p>
                  </a:txBody>
                  <a:tcPr marT="91425" marB="91425" marR="91425" marL="91425"/>
                </a:tc>
              </a:tr>
              <a:tr h="381000">
                <a:tc>
                  <a:txBody>
                    <a:bodyPr>
                      <a:noAutofit/>
                    </a:bodyPr>
                    <a:lstStyle/>
                    <a:p>
                      <a:pPr lvl="0" rtl="0">
                        <a:spcBef>
                          <a:spcPts val="0"/>
                        </a:spcBef>
                        <a:buNone/>
                      </a:pPr>
                      <a:r>
                        <a:rPr lang="en-US" sz="1200">
                          <a:latin typeface="Comic Sans MS"/>
                          <a:ea typeface="Comic Sans MS"/>
                          <a:cs typeface="Comic Sans MS"/>
                          <a:sym typeface="Comic Sans MS"/>
                        </a:rPr>
                        <a:t>High level language</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A programming language that is directly readable by the computer’s CPU.</a:t>
                      </a:r>
                    </a:p>
                  </a:txBody>
                  <a:tcPr marT="91425" marB="91425" marR="91425" marL="91425"/>
                </a:tc>
              </a:tr>
              <a:tr h="381000">
                <a:tc>
                  <a:txBody>
                    <a:bodyPr>
                      <a:noAutofit/>
                    </a:bodyPr>
                    <a:lstStyle/>
                    <a:p>
                      <a:pPr lvl="0">
                        <a:spcBef>
                          <a:spcPts val="0"/>
                        </a:spcBef>
                        <a:buNone/>
                      </a:pPr>
                      <a:r>
                        <a:rPr lang="en-US" sz="1200">
                          <a:latin typeface="Comic Sans MS"/>
                          <a:ea typeface="Comic Sans MS"/>
                          <a:cs typeface="Comic Sans MS"/>
                          <a:sym typeface="Comic Sans MS"/>
                        </a:rPr>
                        <a:t>Chip</a:t>
                      </a:r>
                    </a:p>
                  </a:txBody>
                  <a:tcPr marT="91425" marB="91425" marR="91425" marL="91425"/>
                </a:tc>
                <a:tc>
                  <a:txBody>
                    <a:bodyPr>
                      <a:noAutofit/>
                    </a:bodyPr>
                    <a:lstStyle/>
                    <a:p>
                      <a:pPr lvl="0" rtl="0">
                        <a:spcBef>
                          <a:spcPts val="0"/>
                        </a:spcBef>
                        <a:buNone/>
                      </a:pPr>
                      <a:r>
                        <a:rPr lang="en-US" sz="1200">
                          <a:latin typeface="Comic Sans MS"/>
                          <a:ea typeface="Comic Sans MS"/>
                          <a:cs typeface="Comic Sans MS"/>
                          <a:sym typeface="Comic Sans MS"/>
                        </a:rPr>
                        <a:t>A  sequence of instructions that controls the computer</a:t>
                      </a:r>
                    </a:p>
                  </a:txBody>
                  <a:tcPr marT="91425" marB="91425" marR="91425" marL="91425"/>
                </a:tc>
              </a:tr>
            </a:tbl>
          </a:graphicData>
        </a:graphic>
      </p:graphicFrame>
      <p:sp>
        <p:nvSpPr>
          <p:cNvPr id="652" name="Shape 652"/>
          <p:cNvSpPr txBox="1"/>
          <p:nvPr/>
        </p:nvSpPr>
        <p:spPr>
          <a:xfrm>
            <a:off x="512375" y="359675"/>
            <a:ext cx="8216100" cy="827400"/>
          </a:xfrm>
          <a:prstGeom prst="rect">
            <a:avLst/>
          </a:prstGeom>
          <a:noFill/>
          <a:ln>
            <a:noFill/>
          </a:ln>
        </p:spPr>
        <p:txBody>
          <a:bodyPr anchorCtr="0" anchor="t" bIns="91425" lIns="91425" rIns="91425" wrap="square" tIns="91425">
            <a:noAutofit/>
          </a:bodyPr>
          <a:lstStyle/>
          <a:p>
            <a:pPr lvl="0" rtl="0" algn="ctr">
              <a:spcBef>
                <a:spcPts val="0"/>
              </a:spcBef>
              <a:buNone/>
            </a:pPr>
            <a:r>
              <a:rPr lang="en-US" sz="2400">
                <a:solidFill>
                  <a:srgbClr val="808000"/>
                </a:solidFill>
                <a:latin typeface="Comic Sans MS"/>
                <a:ea typeface="Comic Sans MS"/>
                <a:cs typeface="Comic Sans MS"/>
                <a:sym typeface="Comic Sans MS"/>
              </a:rPr>
              <a:t>Matching Activity</a:t>
            </a:r>
          </a:p>
          <a:p>
            <a:pPr lvl="0" algn="ctr">
              <a:spcBef>
                <a:spcPts val="0"/>
              </a:spcBef>
              <a:buNone/>
            </a:pPr>
            <a:r>
              <a:rPr lang="en-US" sz="2400">
                <a:solidFill>
                  <a:srgbClr val="808000"/>
                </a:solidFill>
                <a:latin typeface="Comic Sans MS"/>
                <a:ea typeface="Comic Sans MS"/>
                <a:cs typeface="Comic Sans MS"/>
                <a:sym typeface="Comic Sans MS"/>
              </a:rPr>
              <a:t>Match the technical terms with their definitions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7" name="Shape 97"/>
        <p:cNvGrpSpPr/>
        <p:nvPr/>
      </p:nvGrpSpPr>
      <p:grpSpPr>
        <a:xfrm>
          <a:off x="0" y="0"/>
          <a:ext cx="0" cy="0"/>
          <a:chOff x="0" y="0"/>
          <a:chExt cx="0" cy="0"/>
        </a:xfrm>
      </p:grpSpPr>
      <p:sp>
        <p:nvSpPr>
          <p:cNvPr id="98" name="Shape 98"/>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3000">
                <a:solidFill>
                  <a:srgbClr val="808000"/>
                </a:solidFill>
                <a:latin typeface="Comic Sans MS"/>
                <a:ea typeface="Comic Sans MS"/>
                <a:cs typeface="Comic Sans MS"/>
                <a:sym typeface="Comic Sans MS"/>
              </a:rPr>
              <a:t>Special Purpose Computers</a:t>
            </a:r>
          </a:p>
        </p:txBody>
      </p:sp>
      <p:sp>
        <p:nvSpPr>
          <p:cNvPr id="99" name="Shape 99"/>
          <p:cNvSpPr txBox="1"/>
          <p:nvPr/>
        </p:nvSpPr>
        <p:spPr>
          <a:xfrm>
            <a:off x="3220600" y="1420350"/>
            <a:ext cx="5707800" cy="1375500"/>
          </a:xfrm>
          <a:prstGeom prst="rect">
            <a:avLst/>
          </a:prstGeom>
          <a:noFill/>
          <a:ln>
            <a:noFill/>
          </a:ln>
        </p:spPr>
        <p:txBody>
          <a:bodyPr anchorCtr="0" anchor="ctr" bIns="91425" lIns="91425" rIns="91425" wrap="square" tIns="91425">
            <a:noAutofit/>
          </a:bodyPr>
          <a:lstStyle/>
          <a:p>
            <a:pPr lvl="0" rtl="0">
              <a:spcBef>
                <a:spcPts val="0"/>
              </a:spcBef>
              <a:buNone/>
            </a:pPr>
            <a:r>
              <a:rPr i="1" lang="en-US" sz="2400">
                <a:solidFill>
                  <a:srgbClr val="808000"/>
                </a:solidFill>
                <a:latin typeface="Comic Sans MS"/>
                <a:ea typeface="Comic Sans MS"/>
                <a:cs typeface="Comic Sans MS"/>
                <a:sym typeface="Comic Sans MS"/>
              </a:rPr>
              <a:t>Special purpose computers</a:t>
            </a:r>
            <a:r>
              <a:rPr lang="en-US" sz="2400">
                <a:solidFill>
                  <a:srgbClr val="808000"/>
                </a:solidFill>
                <a:latin typeface="Comic Sans MS"/>
                <a:ea typeface="Comic Sans MS"/>
                <a:cs typeface="Comic Sans MS"/>
                <a:sym typeface="Comic Sans MS"/>
              </a:rPr>
              <a:t> </a:t>
            </a:r>
            <a:r>
              <a:rPr lang="en-US" sz="2400">
                <a:solidFill>
                  <a:schemeClr val="dk1"/>
                </a:solidFill>
                <a:latin typeface="Comic Sans MS"/>
                <a:ea typeface="Comic Sans MS"/>
                <a:cs typeface="Comic Sans MS"/>
                <a:sym typeface="Comic Sans MS"/>
              </a:rPr>
              <a:t>have fixed programs that can’t be changed. </a:t>
            </a:r>
          </a:p>
        </p:txBody>
      </p:sp>
      <p:pic>
        <p:nvPicPr>
          <p:cNvPr descr="Citizen_watch1.jpg" id="100" name="Shape 100"/>
          <p:cNvPicPr preferRelativeResize="0"/>
          <p:nvPr/>
        </p:nvPicPr>
        <p:blipFill>
          <a:blip r:embed="rId4">
            <a:alphaModFix/>
          </a:blip>
          <a:stretch>
            <a:fillRect/>
          </a:stretch>
        </p:blipFill>
        <p:spPr>
          <a:xfrm>
            <a:off x="1133375" y="1703275"/>
            <a:ext cx="1744300" cy="1649600"/>
          </a:xfrm>
          <a:prstGeom prst="rect">
            <a:avLst/>
          </a:prstGeom>
          <a:noFill/>
          <a:ln>
            <a:noFill/>
          </a:ln>
        </p:spPr>
      </p:pic>
      <p:pic>
        <p:nvPicPr>
          <p:cNvPr descr="640px-SHARP_ELSIMATE_EL-W221.jpg" id="101" name="Shape 101"/>
          <p:cNvPicPr preferRelativeResize="0"/>
          <p:nvPr/>
        </p:nvPicPr>
        <p:blipFill>
          <a:blip r:embed="rId5">
            <a:alphaModFix/>
          </a:blip>
          <a:stretch>
            <a:fillRect/>
          </a:stretch>
        </p:blipFill>
        <p:spPr>
          <a:xfrm>
            <a:off x="7300100" y="3896750"/>
            <a:ext cx="1523350" cy="2030349"/>
          </a:xfrm>
          <a:prstGeom prst="rect">
            <a:avLst/>
          </a:prstGeom>
          <a:noFill/>
          <a:ln>
            <a:noFill/>
          </a:ln>
        </p:spPr>
      </p:pic>
      <p:pic>
        <p:nvPicPr>
          <p:cNvPr descr="NN-K125MBGPG_Grill-Mikrowelle_silber_Panasonic.png" id="102" name="Shape 102"/>
          <p:cNvPicPr preferRelativeResize="0"/>
          <p:nvPr/>
        </p:nvPicPr>
        <p:blipFill>
          <a:blip r:embed="rId6">
            <a:alphaModFix/>
          </a:blip>
          <a:stretch>
            <a:fillRect/>
          </a:stretch>
        </p:blipFill>
        <p:spPr>
          <a:xfrm>
            <a:off x="512525" y="3862125"/>
            <a:ext cx="3301775" cy="2377275"/>
          </a:xfrm>
          <a:prstGeom prst="rect">
            <a:avLst/>
          </a:prstGeom>
          <a:noFill/>
          <a:ln>
            <a:noFill/>
          </a:ln>
        </p:spPr>
      </p:pic>
      <p:pic>
        <p:nvPicPr>
          <p:cNvPr descr="715px-Disk_brake_dsc03682.jpg" id="103" name="Shape 103"/>
          <p:cNvPicPr preferRelativeResize="0"/>
          <p:nvPr/>
        </p:nvPicPr>
        <p:blipFill>
          <a:blip r:embed="rId7">
            <a:alphaModFix/>
          </a:blip>
          <a:stretch>
            <a:fillRect/>
          </a:stretch>
        </p:blipFill>
        <p:spPr>
          <a:xfrm>
            <a:off x="4290255" y="3088775"/>
            <a:ext cx="2614499" cy="2194000"/>
          </a:xfrm>
          <a:prstGeom prst="rect">
            <a:avLst/>
          </a:prstGeom>
          <a:noFill/>
          <a:ln>
            <a:noFill/>
          </a:ln>
        </p:spPr>
      </p:pic>
      <p:sp>
        <p:nvSpPr>
          <p:cNvPr id="104" name="Shape 104"/>
          <p:cNvSpPr txBox="1"/>
          <p:nvPr/>
        </p:nvSpPr>
        <p:spPr>
          <a:xfrm>
            <a:off x="1291952" y="3379925"/>
            <a:ext cx="15858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Watch program</a:t>
            </a:r>
          </a:p>
        </p:txBody>
      </p:sp>
      <p:sp>
        <p:nvSpPr>
          <p:cNvPr id="105" name="Shape 105"/>
          <p:cNvSpPr txBox="1"/>
          <p:nvPr/>
        </p:nvSpPr>
        <p:spPr>
          <a:xfrm>
            <a:off x="680250" y="6048725"/>
            <a:ext cx="28092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Microwave controller program</a:t>
            </a:r>
          </a:p>
        </p:txBody>
      </p:sp>
      <p:sp>
        <p:nvSpPr>
          <p:cNvPr id="106" name="Shape 106"/>
          <p:cNvSpPr txBox="1"/>
          <p:nvPr/>
        </p:nvSpPr>
        <p:spPr>
          <a:xfrm>
            <a:off x="7154725" y="6014725"/>
            <a:ext cx="1914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Calculator program</a:t>
            </a:r>
          </a:p>
        </p:txBody>
      </p:sp>
      <p:sp>
        <p:nvSpPr>
          <p:cNvPr id="107" name="Shape 107"/>
          <p:cNvSpPr txBox="1"/>
          <p:nvPr/>
        </p:nvSpPr>
        <p:spPr>
          <a:xfrm>
            <a:off x="4371750" y="5398200"/>
            <a:ext cx="23709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Antilock Braking System</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lang="en-US" sz="4000">
                <a:solidFill>
                  <a:srgbClr val="808000"/>
                </a:solidFill>
                <a:latin typeface="Comic Sans MS"/>
                <a:ea typeface="Comic Sans MS"/>
                <a:cs typeface="Comic Sans MS"/>
                <a:sym typeface="Comic Sans MS"/>
              </a:rPr>
              <a:t>Computer Programmer</a:t>
            </a:r>
          </a:p>
        </p:txBody>
      </p:sp>
      <p:sp>
        <p:nvSpPr>
          <p:cNvPr id="115" name="Shape 115"/>
          <p:cNvSpPr txBox="1"/>
          <p:nvPr>
            <p:ph idx="1" type="body"/>
          </p:nvPr>
        </p:nvSpPr>
        <p:spPr>
          <a:xfrm>
            <a:off x="425775" y="1446200"/>
            <a:ext cx="8007000" cy="2035800"/>
          </a:xfrm>
          <a:prstGeom prst="rect">
            <a:avLst/>
          </a:prstGeom>
          <a:noFill/>
          <a:ln>
            <a:noFill/>
          </a:ln>
        </p:spPr>
        <p:txBody>
          <a:bodyPr anchorCtr="0" anchor="t" bIns="46800" lIns="90000" rIns="90000" wrap="square" tIns="46800">
            <a:noAutofit/>
          </a:bodyPr>
          <a:lstStyle/>
          <a:p>
            <a:pPr indent="-342900" lvl="0" marL="342900" marR="0" rtl="0" algn="l">
              <a:lnSpc>
                <a:spcPct val="100000"/>
              </a:lnSpc>
              <a:spcBef>
                <a:spcPts val="800"/>
              </a:spcBef>
              <a:spcAft>
                <a:spcPts val="0"/>
              </a:spcAft>
              <a:buClr>
                <a:srgbClr val="808000"/>
              </a:buClr>
              <a:buSzPct val="25000"/>
              <a:buFont typeface="Comic Sans MS"/>
              <a:buNone/>
            </a:pPr>
            <a:r>
              <a:rPr lang="en-US" sz="2400">
                <a:latin typeface="Comic Sans MS"/>
                <a:ea typeface="Comic Sans MS"/>
                <a:cs typeface="Comic Sans MS"/>
                <a:sym typeface="Comic Sans MS"/>
              </a:rPr>
              <a:t>A </a:t>
            </a:r>
            <a:r>
              <a:rPr i="1" lang="en-US" sz="2400">
                <a:solidFill>
                  <a:srgbClr val="808000"/>
                </a:solidFill>
                <a:latin typeface="Comic Sans MS"/>
                <a:ea typeface="Comic Sans MS"/>
                <a:cs typeface="Comic Sans MS"/>
                <a:sym typeface="Comic Sans MS"/>
              </a:rPr>
              <a:t>programmer</a:t>
            </a:r>
            <a:r>
              <a:rPr i="1" lang="en-US" sz="2400">
                <a:latin typeface="Comic Sans MS"/>
                <a:ea typeface="Comic Sans MS"/>
                <a:cs typeface="Comic Sans MS"/>
                <a:sym typeface="Comic Sans MS"/>
              </a:rPr>
              <a:t> </a:t>
            </a:r>
            <a:r>
              <a:rPr lang="en-US" sz="2400">
                <a:latin typeface="Comic Sans MS"/>
                <a:ea typeface="Comic Sans MS"/>
                <a:cs typeface="Comic Sans MS"/>
                <a:sym typeface="Comic Sans MS"/>
              </a:rPr>
              <a:t>or </a:t>
            </a:r>
            <a:r>
              <a:rPr i="1" lang="en-US" sz="2400">
                <a:solidFill>
                  <a:srgbClr val="808000"/>
                </a:solidFill>
                <a:latin typeface="Comic Sans MS"/>
                <a:ea typeface="Comic Sans MS"/>
                <a:cs typeface="Comic Sans MS"/>
                <a:sym typeface="Comic Sans MS"/>
              </a:rPr>
              <a:t>coder </a:t>
            </a:r>
            <a:r>
              <a:rPr lang="en-US" sz="2400">
                <a:latin typeface="Comic Sans MS"/>
                <a:ea typeface="Comic Sans MS"/>
                <a:cs typeface="Comic Sans MS"/>
                <a:sym typeface="Comic Sans MS"/>
              </a:rPr>
              <a:t>is someone who designs and writes software.</a:t>
            </a:r>
          </a:p>
          <a:p>
            <a:pPr indent="-342900" lvl="0" marL="342900" marR="0" rtl="0" algn="l">
              <a:lnSpc>
                <a:spcPct val="100000"/>
              </a:lnSpc>
              <a:spcBef>
                <a:spcPts val="800"/>
              </a:spcBef>
              <a:spcAft>
                <a:spcPts val="0"/>
              </a:spcAft>
              <a:buClr>
                <a:srgbClr val="808000"/>
              </a:buClr>
              <a:buSzPct val="25000"/>
              <a:buFont typeface="Comic Sans MS"/>
              <a:buNone/>
            </a:pPr>
            <a:r>
              <a:t/>
            </a:r>
            <a:endParaRPr sz="2400">
              <a:latin typeface="Comic Sans MS"/>
              <a:ea typeface="Comic Sans MS"/>
              <a:cs typeface="Comic Sans MS"/>
              <a:sym typeface="Comic Sans MS"/>
            </a:endParaRPr>
          </a:p>
          <a:p>
            <a:pPr indent="-342900" lvl="0" marL="342900" marR="0" rtl="0" algn="ctr">
              <a:lnSpc>
                <a:spcPct val="100000"/>
              </a:lnSpc>
              <a:spcBef>
                <a:spcPts val="800"/>
              </a:spcBef>
              <a:spcAft>
                <a:spcPts val="0"/>
              </a:spcAft>
              <a:buClr>
                <a:srgbClr val="808000"/>
              </a:buClr>
              <a:buSzPct val="25000"/>
              <a:buFont typeface="Comic Sans MS"/>
              <a:buNone/>
            </a:pPr>
            <a:r>
              <a:rPr lang="en-US" sz="2400">
                <a:latin typeface="Comic Sans MS"/>
                <a:ea typeface="Comic Sans MS"/>
                <a:cs typeface="Comic Sans MS"/>
                <a:sym typeface="Comic Sans MS"/>
              </a:rPr>
              <a:t>That will be </a:t>
            </a:r>
            <a:r>
              <a:rPr i="1" lang="en-US" sz="2400">
                <a:solidFill>
                  <a:srgbClr val="FF0000"/>
                </a:solidFill>
                <a:latin typeface="Comic Sans MS"/>
                <a:ea typeface="Comic Sans MS"/>
                <a:cs typeface="Comic Sans MS"/>
                <a:sym typeface="Comic Sans MS"/>
              </a:rPr>
              <a:t>you</a:t>
            </a:r>
            <a:r>
              <a:rPr lang="en-US" sz="2400">
                <a:latin typeface="Comic Sans MS"/>
                <a:ea typeface="Comic Sans MS"/>
                <a:cs typeface="Comic Sans MS"/>
                <a:sym typeface="Comic Sans MS"/>
              </a:rPr>
              <a:t>, in a few weeks! </a:t>
            </a:r>
          </a:p>
        </p:txBody>
      </p:sp>
      <p:pic>
        <p:nvPicPr>
          <p:cNvPr id="116" name="Shape 116"/>
          <p:cNvPicPr preferRelativeResize="0"/>
          <p:nvPr/>
        </p:nvPicPr>
        <p:blipFill>
          <a:blip r:embed="rId4">
            <a:alphaModFix/>
          </a:blip>
          <a:stretch>
            <a:fillRect/>
          </a:stretch>
        </p:blipFill>
        <p:spPr>
          <a:xfrm>
            <a:off x="4084300" y="4635900"/>
            <a:ext cx="975400" cy="975400"/>
          </a:xfrm>
          <a:prstGeom prst="rect">
            <a:avLst/>
          </a:prstGeom>
          <a:noFill/>
          <a:ln>
            <a:noFill/>
          </a:ln>
        </p:spPr>
      </p:pic>
      <p:pic>
        <p:nvPicPr>
          <p:cNvPr id="117" name="Shape 117"/>
          <p:cNvPicPr preferRelativeResize="0"/>
          <p:nvPr/>
        </p:nvPicPr>
        <p:blipFill>
          <a:blip r:embed="rId5">
            <a:alphaModFix/>
          </a:blip>
          <a:stretch>
            <a:fillRect/>
          </a:stretch>
        </p:blipFill>
        <p:spPr>
          <a:xfrm flipH="1">
            <a:off x="6795675" y="2721375"/>
            <a:ext cx="1729680" cy="1156725"/>
          </a:xfrm>
          <a:prstGeom prst="rect">
            <a:avLst/>
          </a:prstGeom>
          <a:noFill/>
          <a:ln>
            <a:noFill/>
          </a:ln>
        </p:spPr>
      </p:pic>
      <p:sp>
        <p:nvSpPr>
          <p:cNvPr id="118" name="Shape 118"/>
          <p:cNvSpPr txBox="1"/>
          <p:nvPr/>
        </p:nvSpPr>
        <p:spPr>
          <a:xfrm>
            <a:off x="7176249" y="4005600"/>
            <a:ext cx="510300" cy="326100"/>
          </a:xfrm>
          <a:prstGeom prst="rect">
            <a:avLst/>
          </a:prstGeom>
          <a:noFill/>
          <a:ln>
            <a:noFill/>
          </a:ln>
        </p:spPr>
        <p:txBody>
          <a:bodyPr anchorCtr="0" anchor="t" bIns="91425" lIns="91425" rIns="91425" wrap="square" tIns="91425">
            <a:noAutofit/>
          </a:bodyPr>
          <a:lstStyle/>
          <a:p>
            <a:pPr lvl="0" rtl="0">
              <a:spcBef>
                <a:spcPts val="0"/>
              </a:spcBef>
              <a:buNone/>
            </a:pPr>
            <a:r>
              <a:rPr lang="en-US">
                <a:solidFill>
                  <a:srgbClr val="FF0000"/>
                </a:solidFill>
                <a:latin typeface="Comic Sans MS"/>
                <a:ea typeface="Comic Sans MS"/>
                <a:cs typeface="Comic Sans MS"/>
                <a:sym typeface="Comic Sans MS"/>
              </a:rPr>
              <a:t>You</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5" name="Shape 125"/>
        <p:cNvGrpSpPr/>
        <p:nvPr/>
      </p:nvGrpSpPr>
      <p:grpSpPr>
        <a:xfrm>
          <a:off x="0" y="0"/>
          <a:ext cx="0" cy="0"/>
          <a:chOff x="0" y="0"/>
          <a:chExt cx="0" cy="0"/>
        </a:xfrm>
      </p:grpSpPr>
      <p:sp>
        <p:nvSpPr>
          <p:cNvPr id="126" name="Shape 126"/>
          <p:cNvSpPr txBox="1"/>
          <p:nvPr>
            <p:ph type="title"/>
          </p:nvPr>
        </p:nvSpPr>
        <p:spPr>
          <a:xfrm>
            <a:off x="492012" y="1671725"/>
            <a:ext cx="8077200" cy="838200"/>
          </a:xfrm>
          <a:prstGeom prst="rect">
            <a:avLst/>
          </a:prstGeom>
          <a:noFill/>
          <a:ln>
            <a:noFill/>
          </a:ln>
        </p:spPr>
        <p:txBody>
          <a:bodyPr anchorCtr="0" anchor="ctr" bIns="45700" lIns="91425" rIns="91425" wrap="square" tIns="457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Hardware</a:t>
            </a:r>
          </a:p>
        </p:txBody>
      </p:sp>
      <p:pic>
        <p:nvPicPr>
          <p:cNvPr id="127" name="Shape 127"/>
          <p:cNvPicPr preferRelativeResize="0"/>
          <p:nvPr/>
        </p:nvPicPr>
        <p:blipFill>
          <a:blip r:embed="rId4">
            <a:alphaModFix/>
          </a:blip>
          <a:stretch>
            <a:fillRect/>
          </a:stretch>
        </p:blipFill>
        <p:spPr>
          <a:xfrm>
            <a:off x="3641825" y="2565026"/>
            <a:ext cx="1777550" cy="287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3" name="Shape 133"/>
        <p:cNvGrpSpPr/>
        <p:nvPr/>
      </p:nvGrpSpPr>
      <p:grpSpPr>
        <a:xfrm>
          <a:off x="0" y="0"/>
          <a:ext cx="0" cy="0"/>
          <a:chOff x="0" y="0"/>
          <a:chExt cx="0" cy="0"/>
        </a:xfrm>
      </p:grpSpPr>
      <p:sp>
        <p:nvSpPr>
          <p:cNvPr id="134" name="Shape 134"/>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Main </a:t>
            </a:r>
            <a:r>
              <a:rPr lang="en-US" sz="4000">
                <a:solidFill>
                  <a:srgbClr val="808000"/>
                </a:solidFill>
                <a:latin typeface="Comic Sans MS"/>
                <a:ea typeface="Comic Sans MS"/>
                <a:cs typeface="Comic Sans MS"/>
                <a:sym typeface="Comic Sans MS"/>
              </a:rPr>
              <a:t>Hardware</a:t>
            </a:r>
            <a:r>
              <a:rPr b="0" i="0" lang="en-US" sz="4000" u="none" cap="none" strike="noStrike">
                <a:solidFill>
                  <a:srgbClr val="808000"/>
                </a:solidFill>
                <a:latin typeface="Comic Sans MS"/>
                <a:ea typeface="Comic Sans MS"/>
                <a:cs typeface="Comic Sans MS"/>
                <a:sym typeface="Comic Sans MS"/>
              </a:rPr>
              <a:t> Components</a:t>
            </a:r>
          </a:p>
        </p:txBody>
      </p:sp>
      <p:grpSp>
        <p:nvGrpSpPr>
          <p:cNvPr id="135" name="Shape 135"/>
          <p:cNvGrpSpPr/>
          <p:nvPr/>
        </p:nvGrpSpPr>
        <p:grpSpPr>
          <a:xfrm>
            <a:off x="1644949" y="2374435"/>
            <a:ext cx="4959929" cy="3171910"/>
            <a:chOff x="525462" y="3917950"/>
            <a:chExt cx="3582987" cy="2001837"/>
          </a:xfrm>
        </p:grpSpPr>
        <p:pic>
          <p:nvPicPr>
            <p:cNvPr id="136" name="Shape 136"/>
            <p:cNvPicPr preferRelativeResize="0"/>
            <p:nvPr/>
          </p:nvPicPr>
          <p:blipFill>
            <a:blip r:embed="rId4">
              <a:alphaModFix/>
            </a:blip>
            <a:stretch>
              <a:fillRect/>
            </a:stretch>
          </p:blipFill>
          <p:spPr>
            <a:xfrm>
              <a:off x="1878012" y="3917950"/>
              <a:ext cx="2230437" cy="2001837"/>
            </a:xfrm>
            <a:prstGeom prst="rect">
              <a:avLst/>
            </a:prstGeom>
            <a:noFill/>
            <a:ln>
              <a:noFill/>
            </a:ln>
          </p:spPr>
        </p:pic>
        <p:pic>
          <p:nvPicPr>
            <p:cNvPr id="137" name="Shape 137"/>
            <p:cNvPicPr preferRelativeResize="0"/>
            <p:nvPr/>
          </p:nvPicPr>
          <p:blipFill>
            <a:blip r:embed="rId5">
              <a:alphaModFix/>
            </a:blip>
            <a:stretch>
              <a:fillRect/>
            </a:stretch>
          </p:blipFill>
          <p:spPr>
            <a:xfrm>
              <a:off x="525462" y="4498975"/>
              <a:ext cx="915987" cy="919162"/>
            </a:xfrm>
            <a:prstGeom prst="rect">
              <a:avLst/>
            </a:prstGeom>
            <a:noFill/>
            <a:ln>
              <a:noFill/>
            </a:ln>
          </p:spPr>
        </p:pic>
        <p:cxnSp>
          <p:nvCxnSpPr>
            <p:cNvPr id="138" name="Shape 138"/>
            <p:cNvCxnSpPr/>
            <p:nvPr/>
          </p:nvCxnSpPr>
          <p:spPr>
            <a:xfrm>
              <a:off x="1409700" y="4949825"/>
              <a:ext cx="568200" cy="15900"/>
            </a:xfrm>
            <a:prstGeom prst="straightConnector1">
              <a:avLst/>
            </a:prstGeom>
            <a:noFill/>
            <a:ln cap="rnd" cmpd="sng" w="9525">
              <a:solidFill>
                <a:srgbClr val="000000"/>
              </a:solidFill>
              <a:prstDash val="solid"/>
              <a:round/>
              <a:headEnd len="med" w="med" type="triangl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685800" y="381000"/>
            <a:ext cx="7772400" cy="914400"/>
          </a:xfrm>
          <a:prstGeom prst="rect">
            <a:avLst/>
          </a:prstGeom>
          <a:noFill/>
          <a:ln>
            <a:noFill/>
          </a:ln>
        </p:spPr>
        <p:txBody>
          <a:bodyPr anchorCtr="0" anchor="ctr" bIns="46800" lIns="90000" rIns="90000" wrap="square" tIns="46800">
            <a:noAutofit/>
          </a:bodyPr>
          <a:lstStyle/>
          <a:p>
            <a:pPr indent="0" lvl="0" marL="0" marR="0" rtl="0" algn="ctr">
              <a:lnSpc>
                <a:spcPct val="100000"/>
              </a:lnSpc>
              <a:spcBef>
                <a:spcPts val="0"/>
              </a:spcBef>
              <a:spcAft>
                <a:spcPts val="0"/>
              </a:spcAft>
              <a:buClr>
                <a:srgbClr val="808000"/>
              </a:buClr>
              <a:buSzPct val="25000"/>
              <a:buFont typeface="Comic Sans MS"/>
              <a:buNone/>
            </a:pPr>
            <a:r>
              <a:rPr b="0" i="0" lang="en-US" sz="4000" u="none" cap="none" strike="noStrike">
                <a:solidFill>
                  <a:srgbClr val="808000"/>
                </a:solidFill>
                <a:latin typeface="Comic Sans MS"/>
                <a:ea typeface="Comic Sans MS"/>
                <a:cs typeface="Comic Sans MS"/>
                <a:sym typeface="Comic Sans MS"/>
              </a:rPr>
              <a:t>Main </a:t>
            </a:r>
            <a:r>
              <a:rPr lang="en-US" sz="4000">
                <a:solidFill>
                  <a:srgbClr val="808000"/>
                </a:solidFill>
                <a:latin typeface="Comic Sans MS"/>
                <a:ea typeface="Comic Sans MS"/>
                <a:cs typeface="Comic Sans MS"/>
                <a:sym typeface="Comic Sans MS"/>
              </a:rPr>
              <a:t>Hardware</a:t>
            </a:r>
            <a:r>
              <a:rPr b="0" i="0" lang="en-US" sz="4000" u="none" cap="none" strike="noStrike">
                <a:solidFill>
                  <a:srgbClr val="808000"/>
                </a:solidFill>
                <a:latin typeface="Comic Sans MS"/>
                <a:ea typeface="Comic Sans MS"/>
                <a:cs typeface="Comic Sans MS"/>
                <a:sym typeface="Comic Sans MS"/>
              </a:rPr>
              <a:t> Components</a:t>
            </a:r>
          </a:p>
        </p:txBody>
      </p:sp>
      <p:grpSp>
        <p:nvGrpSpPr>
          <p:cNvPr id="146" name="Shape 146"/>
          <p:cNvGrpSpPr/>
          <p:nvPr/>
        </p:nvGrpSpPr>
        <p:grpSpPr>
          <a:xfrm>
            <a:off x="1644949" y="2374435"/>
            <a:ext cx="4959929" cy="3171910"/>
            <a:chOff x="525462" y="3917950"/>
            <a:chExt cx="3582987" cy="2001837"/>
          </a:xfrm>
        </p:grpSpPr>
        <p:pic>
          <p:nvPicPr>
            <p:cNvPr id="147" name="Shape 147"/>
            <p:cNvPicPr preferRelativeResize="0"/>
            <p:nvPr/>
          </p:nvPicPr>
          <p:blipFill>
            <a:blip r:embed="rId4">
              <a:alphaModFix/>
            </a:blip>
            <a:stretch>
              <a:fillRect/>
            </a:stretch>
          </p:blipFill>
          <p:spPr>
            <a:xfrm>
              <a:off x="1878012" y="3917950"/>
              <a:ext cx="2230437" cy="2001837"/>
            </a:xfrm>
            <a:prstGeom prst="rect">
              <a:avLst/>
            </a:prstGeom>
            <a:noFill/>
            <a:ln>
              <a:noFill/>
            </a:ln>
          </p:spPr>
        </p:pic>
        <p:pic>
          <p:nvPicPr>
            <p:cNvPr id="148" name="Shape 148"/>
            <p:cNvPicPr preferRelativeResize="0"/>
            <p:nvPr/>
          </p:nvPicPr>
          <p:blipFill>
            <a:blip r:embed="rId5">
              <a:alphaModFix/>
            </a:blip>
            <a:stretch>
              <a:fillRect/>
            </a:stretch>
          </p:blipFill>
          <p:spPr>
            <a:xfrm>
              <a:off x="525462" y="4498975"/>
              <a:ext cx="915987" cy="919162"/>
            </a:xfrm>
            <a:prstGeom prst="rect">
              <a:avLst/>
            </a:prstGeom>
            <a:noFill/>
            <a:ln>
              <a:noFill/>
            </a:ln>
          </p:spPr>
        </p:pic>
        <p:cxnSp>
          <p:nvCxnSpPr>
            <p:cNvPr id="149" name="Shape 149"/>
            <p:cNvCxnSpPr/>
            <p:nvPr/>
          </p:nvCxnSpPr>
          <p:spPr>
            <a:xfrm>
              <a:off x="1409700" y="4949825"/>
              <a:ext cx="568200" cy="15900"/>
            </a:xfrm>
            <a:prstGeom prst="straightConnector1">
              <a:avLst/>
            </a:prstGeom>
            <a:noFill/>
            <a:ln cap="rnd" cmpd="sng" w="9525">
              <a:solidFill>
                <a:srgbClr val="000000"/>
              </a:solidFill>
              <a:prstDash val="solid"/>
              <a:round/>
              <a:headEnd len="med" w="med" type="triangle"/>
              <a:tailEnd len="med" w="med" type="triangle"/>
            </a:ln>
          </p:spPr>
        </p:cxnSp>
      </p:grpSp>
      <p:sp>
        <p:nvSpPr>
          <p:cNvPr id="150" name="Shape 150"/>
          <p:cNvSpPr/>
          <p:nvPr/>
        </p:nvSpPr>
        <p:spPr>
          <a:xfrm>
            <a:off x="185025" y="1367525"/>
            <a:ext cx="2837400" cy="1225800"/>
          </a:xfrm>
          <a:prstGeom prst="wedgeRectCallout">
            <a:avLst>
              <a:gd fmla="val 92669" name="adj1"/>
              <a:gd fmla="val 53889" name="adj2"/>
            </a:avLst>
          </a:prstGeom>
          <a:solidFill>
            <a:srgbClr val="FFFFFF"/>
          </a:solidFill>
          <a:ln cap="flat" cmpd="sng" w="19050">
            <a:solidFill>
              <a:srgbClr val="808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US">
                <a:solidFill>
                  <a:srgbClr val="808000"/>
                </a:solidFill>
              </a:rPr>
              <a:t>Random Access Memory (RAM)</a:t>
            </a:r>
            <a:r>
              <a:rPr lang="en-US"/>
              <a:t> stores the computer’s programs and data </a:t>
            </a:r>
            <a:r>
              <a:rPr b="1" lang="en-US"/>
              <a:t>temporarily</a:t>
            </a:r>
            <a:r>
              <a:rPr lang="en-US"/>
              <a:t> while the power is on.</a:t>
            </a: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null 1">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1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2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3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0.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1.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2.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3.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4.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4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5.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6.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7.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8.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

<file path=ppt/theme/themeOverride9.xml><?xml version="1.0" encoding="utf-8"?>
<a:themeOverride xmlns:a="http://schemas.openxmlformats.org/drawingml/2006/main" xmlns:r="http://schemas.openxmlformats.org/officeDocument/2006/relationships">
  <a:clrScheme name="default">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themeOverride>
</file>