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19.xml"/>
  <Override ContentType="application/vnd.openxmlformats-officedocument.themeOverride+xml" PartName="/ppt/theme/themeOverride5.xml"/>
  <Override ContentType="application/vnd.openxmlformats-officedocument.themeOverride+xml" PartName="/ppt/theme/themeOverride20.xml"/>
  <Override ContentType="application/vnd.openxmlformats-officedocument.themeOverride+xml" PartName="/ppt/theme/themeOverride6.xml"/>
  <Override ContentType="application/vnd.openxmlformats-officedocument.themeOverride+xml" PartName="/ppt/theme/themeOverride12.xml"/>
  <Override ContentType="application/vnd.openxmlformats-officedocument.themeOverride+xml" PartName="/ppt/theme/themeOverride18.xml"/>
  <Override ContentType="application/vnd.openxmlformats-officedocument.themeOverride+xml" PartName="/ppt/theme/themeOverride16.xml"/>
  <Override ContentType="application/vnd.openxmlformats-officedocument.themeOverride+xml" PartName="/ppt/theme/themeOverride14.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10.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17.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13.xml"/>
  <Override ContentType="application/vnd.openxmlformats-officedocument.themeOverride+xml" PartName="/ppt/theme/themeOverride1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lvl="0">
              <a:spcBef>
                <a:spcPts val="0"/>
              </a:spcBef>
              <a:buNone/>
            </a:pPr>
            <a:r>
              <a:t/>
            </a:r>
            <a:endParaRPr/>
          </a:p>
        </p:txBody>
      </p:sp>
      <p:sp>
        <p:nvSpPr>
          <p:cNvPr id="4" name="Shape 4"/>
          <p:cNvSpPr/>
          <p:nvPr/>
        </p:nvSpPr>
        <p:spPr>
          <a:xfrm>
            <a:off x="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 name="Shape 5"/>
          <p:cNvSpPr/>
          <p:nvPr/>
        </p:nvSpPr>
        <p:spPr>
          <a:xfrm>
            <a:off x="388620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 name="Shape 6"/>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a:noFill/>
          <a:ln>
            <a:noFill/>
          </a:ln>
        </p:spPr>
      </p:sp>
      <p:sp>
        <p:nvSpPr>
          <p:cNvPr id="7" name="Shape 7"/>
          <p:cNvSpPr txBox="1"/>
          <p:nvPr>
            <p:ph idx="1" type="body"/>
          </p:nvPr>
        </p:nvSpPr>
        <p:spPr>
          <a:xfrm>
            <a:off x="914400" y="4343400"/>
            <a:ext cx="5027612" cy="4113212"/>
          </a:xfrm>
          <a:prstGeom prst="rect">
            <a:avLst/>
          </a:prstGeom>
          <a:noFill/>
          <a:ln>
            <a:noFill/>
          </a:ln>
        </p:spPr>
        <p:txBody>
          <a:bodyPr anchorCtr="0" anchor="ctr" bIns="91425" lIns="91425" rIns="91425" wrap="square"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8" name="Shape 8"/>
          <p:cNvSpPr/>
          <p:nvPr/>
        </p:nvSpPr>
        <p:spPr>
          <a:xfrm>
            <a:off x="0" y="8683625"/>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 name="Shape 9"/>
          <p:cNvSpPr txBox="1"/>
          <p:nvPr>
            <p:ph idx="12" type="sldNum"/>
          </p:nvPr>
        </p:nvSpPr>
        <p:spPr>
          <a:xfrm>
            <a:off x="3886200" y="8686800"/>
            <a:ext cx="2970212" cy="455612"/>
          </a:xfrm>
          <a:prstGeom prst="rect">
            <a:avLst/>
          </a:prstGeom>
          <a:noFill/>
          <a:ln>
            <a:noFill/>
          </a:ln>
        </p:spPr>
        <p:txBody>
          <a:bodyPr anchorCtr="0" anchor="ctr" bIns="91425" lIns="91425" rIns="91425" wrap="square" tIns="91425">
            <a:noAutofit/>
          </a:bodyPr>
          <a:lstStyle/>
          <a:p>
            <a:pPr lvl="0">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Shape 2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8" name="Shape 2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9" name="Shape 29"/>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0" name="Shape 3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 name="Shape 3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19" name="Shape 11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0" name="Shape 12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21" name="Shape 12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22" name="Shape 12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8" name="Shape 128"/>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9" name="Shape 12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30" name="Shape 13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6" name="Shape 13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7" name="Shape 13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38" name="Shape 13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4" name="Shape 14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5" name="Shape 14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46" name="Shape 14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7" name="Shape 157"/>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8" name="Shape 15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59" name="Shape 15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1" name="Shape 171"/>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2" name="Shape 172"/>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73" name="Shape 173"/>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6" name="Shape 18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7" name="Shape 18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88" name="Shape 18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4" name="Shape 19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5" name="Shape 19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96" name="Shape 19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05" name="Shape 205"/>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06" name="Shape 20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207" name="Shape 20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18" name="Shape 218"/>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19" name="Shape 21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220" name="Shape 22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 name="Shape 39"/>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0" name="Shape 4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1" name="Shape 4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32" name="Shape 23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33" name="Shape 23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234" name="Shape 23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7" name="Shape 47"/>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8" name="Shape 4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9" name="Shape 4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5" name="Shape 5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6" name="Shape 56"/>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7" name="Shape 57"/>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58" name="Shape 58"/>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4" name="Shape 6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5" name="Shape 6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6" name="Shape 6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4" name="Shape 7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5" name="Shape 7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6" name="Shape 7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83" name="Shape 83"/>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84" name="Shape 8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85" name="Shape 8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2" name="Shape 9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3" name="Shape 9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94" name="Shape 9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6" name="Shape 10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7" name="Shape 10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08" name="Shape 10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500062" y="2841625"/>
            <a:ext cx="8077200" cy="8382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18" name="Shape 18"/>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19" name="Shape 19"/>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txBox="1"/>
          <p:nvPr>
            <p:ph type="title"/>
          </p:nvPr>
        </p:nvSpPr>
        <p:spPr>
          <a:xfrm>
            <a:off x="685800" y="381000"/>
            <a:ext cx="7772400" cy="9144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23" name="Shape 23"/>
          <p:cNvSpPr txBox="1"/>
          <p:nvPr>
            <p:ph idx="1" type="body"/>
          </p:nvPr>
        </p:nvSpPr>
        <p:spPr>
          <a:xfrm>
            <a:off x="674687" y="1446212"/>
            <a:ext cx="7758112" cy="49911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24" name="Shape 24"/>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5" name="Shape 2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685800" y="609600"/>
            <a:ext cx="7770812" cy="1141412"/>
          </a:xfrm>
          <a:prstGeom prst="rect">
            <a:avLst/>
          </a:prstGeom>
          <a:noFill/>
          <a:ln>
            <a:noFill/>
          </a:ln>
        </p:spPr>
        <p:txBody>
          <a:bodyPr anchorCtr="0" anchor="ctr"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6pPr>
            <a:lvl7pPr indent="-228600" lvl="6" marL="34290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7pPr>
            <a:lvl8pPr indent="-228600" lvl="7" marL="4800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8pPr>
            <a:lvl9pPr indent="-228600" lvl="8" marL="66294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9pPr>
          </a:lstStyle>
          <a:p/>
        </p:txBody>
      </p:sp>
      <p:sp>
        <p:nvSpPr>
          <p:cNvPr id="12" name="Shape 12"/>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228600" lvl="5" marL="2514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13" name="Shape 13"/>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14" name="Shape 14"/>
          <p:cNvSpPr/>
          <p:nvPr/>
        </p:nvSpPr>
        <p:spPr>
          <a:xfrm>
            <a:off x="3124200" y="6248400"/>
            <a:ext cx="2895600" cy="4603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 name="Shape 1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themeOverride" Target="../theme/themeOverride1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themeOverride" Target="../theme/themeOverride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themeOverride" Target="../theme/themeOverride1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themeOverride" Target="../theme/themeOverride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themeOverride" Target="../theme/themeOverride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themeOverride" Target="../theme/themeOverride10.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themeOverride" Target="../theme/themeOverride20.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themeOverride" Target="../theme/themeOverride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themeOverride" Target="../theme/themeOverr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themeOverride" Target="../theme/themeOverr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themeOverride" Target="../theme/themeOverr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themeOverride" Target="../theme/themeOverride3.xml"/><Relationship Id="rId4" Type="http://schemas.openxmlformats.org/officeDocument/2006/relationships/hyperlink" Target="http://commons.wikimedia.org/wiki/File:Treasure_map.svg"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themeOverride" Target="../theme/themeOverride1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themeOverride" Target="../theme/themeOverride1.xml"/><Relationship Id="rId4" Type="http://schemas.openxmlformats.org/officeDocument/2006/relationships/hyperlink" Target="http://commons.wikimedia.org/wiki/File:Hills-DeCaro_House_First_Floor_Plan_Post-Fire.jpg"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themeOverride" Target="../theme/themeOverride9.xml"/><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themeOverride" Target="../theme/themeOverride16.xml"/><Relationship Id="rId4" Type="http://schemas.openxmlformats.org/officeDocument/2006/relationships/image" Target="../media/image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 name="Shape 32"/>
        <p:cNvGrpSpPr/>
        <p:nvPr/>
      </p:nvGrpSpPr>
      <p:grpSpPr>
        <a:xfrm>
          <a:off x="0" y="0"/>
          <a:ext cx="0" cy="0"/>
          <a:chOff x="0" y="0"/>
          <a:chExt cx="0" cy="0"/>
        </a:xfrm>
      </p:grpSpPr>
      <p:sp>
        <p:nvSpPr>
          <p:cNvPr id="33" name="Shape 33"/>
          <p:cNvSpPr txBox="1"/>
          <p:nvPr/>
        </p:nvSpPr>
        <p:spPr>
          <a:xfrm>
            <a:off x="685800" y="6248400"/>
            <a:ext cx="1905000" cy="4572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1400" u="none" cap="none" strike="noStrike">
                <a:solidFill>
                  <a:srgbClr val="000000"/>
                </a:solidFill>
                <a:latin typeface="Times New Roman"/>
                <a:ea typeface="Times New Roman"/>
                <a:cs typeface="Times New Roman"/>
                <a:sym typeface="Times New Roman"/>
              </a:rPr>
              <a:t>December 19, 2013</a:t>
            </a:r>
          </a:p>
        </p:txBody>
      </p:sp>
      <p:sp>
        <p:nvSpPr>
          <p:cNvPr id="34" name="Shape 34"/>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Abstraction</a:t>
            </a:r>
          </a:p>
        </p:txBody>
      </p:sp>
      <p:sp>
        <p:nvSpPr>
          <p:cNvPr id="35" name="Shape 35"/>
          <p:cNvSpPr txBox="1"/>
          <p:nvPr/>
        </p:nvSpPr>
        <p:spPr>
          <a:xfrm>
            <a:off x="1751950" y="4479150"/>
            <a:ext cx="6825300" cy="1183200"/>
          </a:xfrm>
          <a:prstGeom prst="rect">
            <a:avLst/>
          </a:prstGeom>
          <a:noFill/>
          <a:ln>
            <a:noFill/>
          </a:ln>
        </p:spPr>
        <p:txBody>
          <a:bodyPr anchorCtr="0" anchor="ctr" bIns="91425" lIns="91425" rIns="91425" wrap="square" tIns="91425">
            <a:noAutofit/>
          </a:bodyPr>
          <a:lstStyle/>
          <a:p>
            <a:pPr lvl="0" rtl="0">
              <a:spcBef>
                <a:spcPts val="0"/>
              </a:spcBef>
              <a:buNone/>
            </a:pPr>
            <a:r>
              <a:rPr b="1" lang="en-US" sz="1100">
                <a:solidFill>
                  <a:srgbClr val="333333"/>
                </a:solidFill>
              </a:rPr>
              <a:t>Acknowledgment and Disclaimer: </a:t>
            </a:r>
            <a:r>
              <a:rPr lang="en-US" sz="1100">
                <a:solidFill>
                  <a:srgbClr val="333333"/>
                </a:solidFill>
              </a:rPr>
              <a:t>This presentation is supported in part by the National Science Foundation under Grants 1240841, 1225680, 1225719, 1225745, 1225976, and 1226216.  Any opinions, findings, and conclusions or recommendations expressed in these materials are those of the authors and do not necessarily reflect the views of the National Science Foundation.</a:t>
            </a:r>
          </a:p>
        </p:txBody>
      </p:sp>
      <p:pic>
        <p:nvPicPr>
          <p:cNvPr id="36" name="Shape 36"/>
          <p:cNvPicPr preferRelativeResize="0"/>
          <p:nvPr/>
        </p:nvPicPr>
        <p:blipFill>
          <a:blip r:embed="rId4">
            <a:alphaModFix/>
          </a:blip>
          <a:stretch>
            <a:fillRect/>
          </a:stretch>
        </p:blipFill>
        <p:spPr>
          <a:xfrm>
            <a:off x="1142350" y="4770700"/>
            <a:ext cx="609600" cy="6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3" name="Shape 123"/>
        <p:cNvGrpSpPr/>
        <p:nvPr/>
      </p:nvGrpSpPr>
      <p:grpSpPr>
        <a:xfrm>
          <a:off x="0" y="0"/>
          <a:ext cx="0" cy="0"/>
          <a:chOff x="0" y="0"/>
          <a:chExt cx="0" cy="0"/>
        </a:xfrm>
      </p:grpSpPr>
      <p:sp>
        <p:nvSpPr>
          <p:cNvPr id="124" name="Shape 124"/>
          <p:cNvSpPr txBox="1"/>
          <p:nvPr/>
        </p:nvSpPr>
        <p:spPr>
          <a:xfrm>
            <a:off x="685800" y="6248400"/>
            <a:ext cx="1905000" cy="4572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1400" u="none" cap="none" strike="noStrike">
                <a:solidFill>
                  <a:srgbClr val="000000"/>
                </a:solidFill>
                <a:latin typeface="Times New Roman"/>
                <a:ea typeface="Times New Roman"/>
                <a:cs typeface="Times New Roman"/>
                <a:sym typeface="Times New Roman"/>
              </a:rPr>
              <a:t>December 19, 2013</a:t>
            </a:r>
          </a:p>
        </p:txBody>
      </p:sp>
      <p:sp>
        <p:nvSpPr>
          <p:cNvPr id="125" name="Shape 125"/>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Abstraction in Computer Science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1" name="Shape 131"/>
        <p:cNvGrpSpPr/>
        <p:nvPr/>
      </p:nvGrpSpPr>
      <p:grpSpPr>
        <a:xfrm>
          <a:off x="0" y="0"/>
          <a:ext cx="0" cy="0"/>
          <a:chOff x="0" y="0"/>
          <a:chExt cx="0" cy="0"/>
        </a:xfrm>
      </p:grpSpPr>
      <p:sp>
        <p:nvSpPr>
          <p:cNvPr id="132" name="Shape 132"/>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Simplifying, condensing, encapsulating</a:t>
            </a:r>
          </a:p>
        </p:txBody>
      </p:sp>
      <p:sp>
        <p:nvSpPr>
          <p:cNvPr id="133" name="Shape 133"/>
          <p:cNvSpPr txBox="1"/>
          <p:nvPr/>
        </p:nvSpPr>
        <p:spPr>
          <a:xfrm>
            <a:off x="727700" y="1497425"/>
            <a:ext cx="7772400" cy="4467000"/>
          </a:xfrm>
          <a:prstGeom prst="rect">
            <a:avLst/>
          </a:prstGeom>
          <a:solidFill>
            <a:srgbClr val="FFFFFF"/>
          </a:solidFill>
          <a:ln>
            <a:noFill/>
          </a:ln>
        </p:spPr>
        <p:txBody>
          <a:bodyPr anchorCtr="0" anchor="ctr" bIns="91425" lIns="91425" rIns="91425" wrap="square" tIns="91425">
            <a:noAutofit/>
          </a:bodyPr>
          <a:lstStyle/>
          <a:p>
            <a:pPr lvl="0" rtl="0">
              <a:spcBef>
                <a:spcPts val="800"/>
              </a:spcBef>
              <a:buNone/>
            </a:pPr>
            <a:r>
              <a:rPr lang="en-US" sz="2400">
                <a:solidFill>
                  <a:schemeClr val="dk1"/>
                </a:solidFill>
                <a:latin typeface="Comic Sans MS"/>
                <a:ea typeface="Comic Sans MS"/>
                <a:cs typeface="Comic Sans MS"/>
                <a:sym typeface="Comic Sans MS"/>
              </a:rPr>
              <a:t>• In computer science, the process of simplifying, condensing, and encapsulating is an important problem solving skill.</a:t>
            </a:r>
          </a:p>
          <a:p>
            <a:pPr lvl="0" rtl="0">
              <a:spcBef>
                <a:spcPts val="800"/>
              </a:spcBef>
              <a:buNone/>
            </a:pPr>
            <a:r>
              <a:t/>
            </a:r>
            <a:endParaRPr sz="2400">
              <a:solidFill>
                <a:schemeClr val="dk1"/>
              </a:solidFill>
              <a:latin typeface="Comic Sans MS"/>
              <a:ea typeface="Comic Sans MS"/>
              <a:cs typeface="Comic Sans MS"/>
              <a:sym typeface="Comic Sans MS"/>
            </a:endParaRPr>
          </a:p>
          <a:p>
            <a:pPr lvl="0" rtl="0">
              <a:spcBef>
                <a:spcPts val="800"/>
              </a:spcBef>
              <a:buNone/>
            </a:pPr>
            <a:r>
              <a:rPr lang="en-US" sz="2400">
                <a:solidFill>
                  <a:schemeClr val="dk1"/>
                </a:solidFill>
                <a:latin typeface="Comic Sans MS"/>
                <a:ea typeface="Comic Sans MS"/>
                <a:cs typeface="Comic Sans MS"/>
                <a:sym typeface="Comic Sans MS"/>
              </a:rPr>
              <a:t>• Abstractions in hardware and software help to reduce complexity and make computer systems easier to use and understand.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A variable is an abstraction</a:t>
            </a:r>
          </a:p>
        </p:txBody>
      </p:sp>
      <p:sp>
        <p:nvSpPr>
          <p:cNvPr id="141" name="Shape 141"/>
          <p:cNvSpPr txBox="1"/>
          <p:nvPr/>
        </p:nvSpPr>
        <p:spPr>
          <a:xfrm>
            <a:off x="685800" y="1644225"/>
            <a:ext cx="7772400" cy="4771200"/>
          </a:xfrm>
          <a:prstGeom prst="rect">
            <a:avLst/>
          </a:prstGeom>
          <a:solidFill>
            <a:srgbClr val="FFFFFF"/>
          </a:solidFill>
          <a:ln>
            <a:noFill/>
          </a:ln>
        </p:spPr>
        <p:txBody>
          <a:bodyPr anchorCtr="0" anchor="ctr" bIns="91425" lIns="91425" rIns="91425" wrap="square" tIns="91425">
            <a:noAutofit/>
          </a:bodyPr>
          <a:lstStyle/>
          <a:p>
            <a:pPr lvl="0" rtl="0">
              <a:spcBef>
                <a:spcPts val="800"/>
              </a:spcBef>
              <a:buNone/>
            </a:pPr>
            <a:r>
              <a:rPr lang="en-US" sz="2400">
                <a:solidFill>
                  <a:schemeClr val="dk1"/>
                </a:solidFill>
                <a:latin typeface="Comic Sans MS"/>
                <a:ea typeface="Comic Sans MS"/>
                <a:cs typeface="Comic Sans MS"/>
                <a:sym typeface="Comic Sans MS"/>
              </a:rPr>
              <a:t>Computer languages contain </a:t>
            </a:r>
            <a:r>
              <a:rPr i="1" lang="en-US" sz="2400">
                <a:solidFill>
                  <a:srgbClr val="808000"/>
                </a:solidFill>
                <a:latin typeface="Comic Sans MS"/>
                <a:ea typeface="Comic Sans MS"/>
                <a:cs typeface="Comic Sans MS"/>
                <a:sym typeface="Comic Sans MS"/>
              </a:rPr>
              <a:t>constants</a:t>
            </a:r>
            <a:r>
              <a:rPr lang="en-US" sz="2400">
                <a:solidFill>
                  <a:schemeClr val="dk1"/>
                </a:solidFill>
                <a:latin typeface="Comic Sans MS"/>
                <a:ea typeface="Comic Sans MS"/>
                <a:cs typeface="Comic Sans MS"/>
                <a:sym typeface="Comic Sans MS"/>
              </a:rPr>
              <a:t> and </a:t>
            </a:r>
            <a:r>
              <a:rPr i="1" lang="en-US" sz="2400">
                <a:solidFill>
                  <a:srgbClr val="808000"/>
                </a:solidFill>
                <a:latin typeface="Comic Sans MS"/>
                <a:ea typeface="Comic Sans MS"/>
                <a:cs typeface="Comic Sans MS"/>
                <a:sym typeface="Comic Sans MS"/>
              </a:rPr>
              <a:t>variables</a:t>
            </a:r>
            <a:r>
              <a:rPr lang="en-US" sz="2400">
                <a:latin typeface="Comic Sans MS"/>
                <a:ea typeface="Comic Sans MS"/>
                <a:cs typeface="Comic Sans MS"/>
                <a:sym typeface="Comic Sans MS"/>
              </a:rPr>
              <a:t>, both of which are abstractions.</a:t>
            </a:r>
          </a:p>
          <a:p>
            <a:pPr lvl="0" rtl="0">
              <a:spcBef>
                <a:spcPts val="800"/>
              </a:spcBef>
              <a:buNone/>
            </a:pPr>
            <a:r>
              <a:t/>
            </a:r>
            <a:endParaRPr sz="2400">
              <a:solidFill>
                <a:schemeClr val="dk1"/>
              </a:solidFill>
              <a:latin typeface="Comic Sans MS"/>
              <a:ea typeface="Comic Sans MS"/>
              <a:cs typeface="Comic Sans MS"/>
              <a:sym typeface="Comic Sans MS"/>
            </a:endParaRPr>
          </a:p>
          <a:p>
            <a:pPr lvl="0" rtl="0">
              <a:spcBef>
                <a:spcPts val="800"/>
              </a:spcBef>
              <a:buNone/>
            </a:pPr>
            <a:r>
              <a:rPr lang="en-US" sz="2400">
                <a:solidFill>
                  <a:schemeClr val="dk1"/>
                </a:solidFill>
                <a:latin typeface="Comic Sans MS"/>
                <a:ea typeface="Comic Sans MS"/>
                <a:cs typeface="Comic Sans MS"/>
                <a:sym typeface="Comic Sans MS"/>
              </a:rPr>
              <a:t>A </a:t>
            </a:r>
            <a:r>
              <a:rPr i="1" lang="en-US" sz="2400">
                <a:solidFill>
                  <a:srgbClr val="808000"/>
                </a:solidFill>
                <a:latin typeface="Comic Sans MS"/>
                <a:ea typeface="Comic Sans MS"/>
                <a:cs typeface="Comic Sans MS"/>
                <a:sym typeface="Comic Sans MS"/>
              </a:rPr>
              <a:t>constant</a:t>
            </a:r>
            <a:r>
              <a:rPr lang="en-US" sz="2400">
                <a:latin typeface="Comic Sans MS"/>
                <a:ea typeface="Comic Sans MS"/>
                <a:cs typeface="Comic Sans MS"/>
                <a:sym typeface="Comic Sans MS"/>
              </a:rPr>
              <a:t>, such as the numeral 5 represents only one thing, the value 5.</a:t>
            </a:r>
          </a:p>
          <a:p>
            <a:pPr lvl="0" rtl="0">
              <a:spcBef>
                <a:spcPts val="800"/>
              </a:spcBef>
              <a:buNone/>
            </a:pPr>
            <a:r>
              <a:t/>
            </a:r>
            <a:endParaRPr sz="2400">
              <a:latin typeface="Comic Sans MS"/>
              <a:ea typeface="Comic Sans MS"/>
              <a:cs typeface="Comic Sans MS"/>
              <a:sym typeface="Comic Sans MS"/>
            </a:endParaRPr>
          </a:p>
          <a:p>
            <a:pPr lvl="0" rtl="0">
              <a:spcBef>
                <a:spcPts val="800"/>
              </a:spcBef>
              <a:buNone/>
            </a:pPr>
            <a:r>
              <a:rPr lang="en-US" sz="2400">
                <a:latin typeface="Comic Sans MS"/>
                <a:ea typeface="Comic Sans MS"/>
                <a:cs typeface="Comic Sans MS"/>
                <a:sym typeface="Comic Sans MS"/>
              </a:rPr>
              <a:t>A </a:t>
            </a:r>
            <a:r>
              <a:rPr i="1" lang="en-US" sz="2400">
                <a:solidFill>
                  <a:srgbClr val="808000"/>
                </a:solidFill>
                <a:latin typeface="Comic Sans MS"/>
                <a:ea typeface="Comic Sans MS"/>
                <a:cs typeface="Comic Sans MS"/>
                <a:sym typeface="Comic Sans MS"/>
              </a:rPr>
              <a:t>variable</a:t>
            </a:r>
            <a:r>
              <a:rPr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such as the symbol ‘X’, can represent any number.</a:t>
            </a:r>
          </a:p>
          <a:p>
            <a:pPr lvl="0" rtl="0">
              <a:spcBef>
                <a:spcPts val="800"/>
              </a:spcBef>
              <a:buNone/>
            </a:pPr>
            <a:r>
              <a:t/>
            </a:r>
            <a:endParaRPr sz="2400">
              <a:latin typeface="Comic Sans MS"/>
              <a:ea typeface="Comic Sans MS"/>
              <a:cs typeface="Comic Sans MS"/>
              <a:sym typeface="Comic Sans MS"/>
            </a:endParaRPr>
          </a:p>
          <a:p>
            <a:pPr lvl="0" rtl="0">
              <a:spcBef>
                <a:spcPts val="800"/>
              </a:spcBef>
              <a:buNone/>
            </a:pPr>
            <a:r>
              <a:rPr lang="en-US" sz="2400">
                <a:solidFill>
                  <a:schemeClr val="dk1"/>
                </a:solidFill>
                <a:latin typeface="Comic Sans MS"/>
                <a:ea typeface="Comic Sans MS"/>
                <a:cs typeface="Comic Sans MS"/>
                <a:sym typeface="Comic Sans MS"/>
              </a:rPr>
              <a:t>Abstracting:  We use variables to make our programs more general and more useful.</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Shape 148"/>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Data Abstraction Example</a:t>
            </a:r>
          </a:p>
        </p:txBody>
      </p:sp>
      <p:pic>
        <p:nvPicPr>
          <p:cNvPr id="149" name="Shape 149"/>
          <p:cNvPicPr preferRelativeResize="0"/>
          <p:nvPr/>
        </p:nvPicPr>
        <p:blipFill>
          <a:blip r:embed="rId4">
            <a:alphaModFix/>
          </a:blip>
          <a:stretch>
            <a:fillRect/>
          </a:stretch>
        </p:blipFill>
        <p:spPr>
          <a:xfrm>
            <a:off x="541925" y="2280750"/>
            <a:ext cx="5307200" cy="4028026"/>
          </a:xfrm>
          <a:prstGeom prst="rect">
            <a:avLst/>
          </a:prstGeom>
          <a:noFill/>
          <a:ln>
            <a:noFill/>
          </a:ln>
        </p:spPr>
      </p:pic>
      <p:cxnSp>
        <p:nvCxnSpPr>
          <p:cNvPr id="150" name="Shape 150"/>
          <p:cNvCxnSpPr/>
          <p:nvPr/>
        </p:nvCxnSpPr>
        <p:spPr>
          <a:xfrm flipH="1">
            <a:off x="5029225" y="2049700"/>
            <a:ext cx="1560900" cy="756900"/>
          </a:xfrm>
          <a:prstGeom prst="straightConnector1">
            <a:avLst/>
          </a:prstGeom>
          <a:noFill/>
          <a:ln cap="flat" cmpd="sng" w="19050">
            <a:solidFill>
              <a:srgbClr val="FF0000"/>
            </a:solidFill>
            <a:prstDash val="solid"/>
            <a:round/>
            <a:headEnd len="lg" w="lg" type="none"/>
            <a:tailEnd len="lg" w="lg" type="triangle"/>
          </a:ln>
        </p:spPr>
      </p:cxnSp>
      <p:cxnSp>
        <p:nvCxnSpPr>
          <p:cNvPr id="151" name="Shape 151"/>
          <p:cNvCxnSpPr/>
          <p:nvPr/>
        </p:nvCxnSpPr>
        <p:spPr>
          <a:xfrm flipH="1">
            <a:off x="5061150" y="2065450"/>
            <a:ext cx="1513200" cy="1119600"/>
          </a:xfrm>
          <a:prstGeom prst="straightConnector1">
            <a:avLst/>
          </a:prstGeom>
          <a:noFill/>
          <a:ln cap="flat" cmpd="sng" w="19050">
            <a:solidFill>
              <a:srgbClr val="FF0000"/>
            </a:solidFill>
            <a:prstDash val="solid"/>
            <a:round/>
            <a:headEnd len="lg" w="lg" type="none"/>
            <a:tailEnd len="lg" w="lg" type="triangle"/>
          </a:ln>
        </p:spPr>
      </p:cxnSp>
      <p:cxnSp>
        <p:nvCxnSpPr>
          <p:cNvPr id="152" name="Shape 152"/>
          <p:cNvCxnSpPr/>
          <p:nvPr/>
        </p:nvCxnSpPr>
        <p:spPr>
          <a:xfrm flipH="1">
            <a:off x="5675850" y="2065450"/>
            <a:ext cx="898500" cy="1655400"/>
          </a:xfrm>
          <a:prstGeom prst="straightConnector1">
            <a:avLst/>
          </a:prstGeom>
          <a:noFill/>
          <a:ln cap="flat" cmpd="sng" w="19050">
            <a:solidFill>
              <a:srgbClr val="FF0000"/>
            </a:solidFill>
            <a:prstDash val="solid"/>
            <a:round/>
            <a:headEnd len="lg" w="lg" type="none"/>
            <a:tailEnd len="lg" w="lg" type="triangle"/>
          </a:ln>
        </p:spPr>
      </p:cxnSp>
      <p:cxnSp>
        <p:nvCxnSpPr>
          <p:cNvPr id="153" name="Shape 153"/>
          <p:cNvCxnSpPr/>
          <p:nvPr/>
        </p:nvCxnSpPr>
        <p:spPr>
          <a:xfrm flipH="1">
            <a:off x="5691450" y="2065450"/>
            <a:ext cx="882900" cy="3200400"/>
          </a:xfrm>
          <a:prstGeom prst="straightConnector1">
            <a:avLst/>
          </a:prstGeom>
          <a:noFill/>
          <a:ln cap="flat" cmpd="sng" w="19050">
            <a:solidFill>
              <a:srgbClr val="FF0000"/>
            </a:solidFill>
            <a:prstDash val="solid"/>
            <a:round/>
            <a:headEnd len="lg" w="lg" type="none"/>
            <a:tailEnd len="lg" w="lg" type="triangle"/>
          </a:ln>
        </p:spPr>
      </p:cxnSp>
      <p:sp>
        <p:nvSpPr>
          <p:cNvPr id="154" name="Shape 154"/>
          <p:cNvSpPr txBox="1"/>
          <p:nvPr/>
        </p:nvSpPr>
        <p:spPr>
          <a:xfrm>
            <a:off x="6590125" y="1295400"/>
            <a:ext cx="2396400" cy="12927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solidFill>
                  <a:srgbClr val="FF0000"/>
                </a:solidFill>
                <a:latin typeface="Comic Sans MS"/>
                <a:ea typeface="Comic Sans MS"/>
                <a:cs typeface="Comic Sans MS"/>
                <a:sym typeface="Comic Sans MS"/>
              </a:rPr>
              <a:t>Notice all the occurrences of the same literal text.  This is data that was  copied-and-pasted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pic>
        <p:nvPicPr>
          <p:cNvPr id="161" name="Shape 161"/>
          <p:cNvPicPr preferRelativeResize="0"/>
          <p:nvPr/>
        </p:nvPicPr>
        <p:blipFill>
          <a:blip r:embed="rId4">
            <a:alphaModFix/>
          </a:blip>
          <a:stretch>
            <a:fillRect/>
          </a:stretch>
        </p:blipFill>
        <p:spPr>
          <a:xfrm>
            <a:off x="1094500" y="2146675"/>
            <a:ext cx="4596950" cy="3993675"/>
          </a:xfrm>
          <a:prstGeom prst="rect">
            <a:avLst/>
          </a:prstGeom>
          <a:noFill/>
          <a:ln>
            <a:noFill/>
          </a:ln>
        </p:spPr>
      </p:pic>
      <p:sp>
        <p:nvSpPr>
          <p:cNvPr id="162" name="Shape 162"/>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Data Abstraction Example</a:t>
            </a:r>
          </a:p>
        </p:txBody>
      </p:sp>
      <p:cxnSp>
        <p:nvCxnSpPr>
          <p:cNvPr id="163" name="Shape 163"/>
          <p:cNvCxnSpPr/>
          <p:nvPr/>
        </p:nvCxnSpPr>
        <p:spPr>
          <a:xfrm flipH="1">
            <a:off x="4903225" y="2049700"/>
            <a:ext cx="1686900" cy="867000"/>
          </a:xfrm>
          <a:prstGeom prst="straightConnector1">
            <a:avLst/>
          </a:prstGeom>
          <a:noFill/>
          <a:ln cap="flat" cmpd="sng" w="19050">
            <a:solidFill>
              <a:srgbClr val="FF0000"/>
            </a:solidFill>
            <a:prstDash val="solid"/>
            <a:round/>
            <a:headEnd len="lg" w="lg" type="none"/>
            <a:tailEnd len="lg" w="lg" type="triangle"/>
          </a:ln>
        </p:spPr>
      </p:cxnSp>
      <p:cxnSp>
        <p:nvCxnSpPr>
          <p:cNvPr id="164" name="Shape 164"/>
          <p:cNvCxnSpPr/>
          <p:nvPr/>
        </p:nvCxnSpPr>
        <p:spPr>
          <a:xfrm flipH="1">
            <a:off x="5518050" y="2065450"/>
            <a:ext cx="1056300" cy="1686900"/>
          </a:xfrm>
          <a:prstGeom prst="straightConnector1">
            <a:avLst/>
          </a:prstGeom>
          <a:noFill/>
          <a:ln cap="flat" cmpd="sng" w="19050">
            <a:solidFill>
              <a:srgbClr val="FF0000"/>
            </a:solidFill>
            <a:prstDash val="solid"/>
            <a:round/>
            <a:headEnd len="lg" w="lg" type="none"/>
            <a:tailEnd len="lg" w="lg" type="triangle"/>
          </a:ln>
        </p:spPr>
      </p:cxnSp>
      <p:cxnSp>
        <p:nvCxnSpPr>
          <p:cNvPr id="165" name="Shape 165"/>
          <p:cNvCxnSpPr/>
          <p:nvPr/>
        </p:nvCxnSpPr>
        <p:spPr>
          <a:xfrm flipH="1">
            <a:off x="5533950" y="2065450"/>
            <a:ext cx="1040400" cy="3011100"/>
          </a:xfrm>
          <a:prstGeom prst="straightConnector1">
            <a:avLst/>
          </a:prstGeom>
          <a:noFill/>
          <a:ln cap="flat" cmpd="sng" w="19050">
            <a:solidFill>
              <a:srgbClr val="FF0000"/>
            </a:solidFill>
            <a:prstDash val="solid"/>
            <a:round/>
            <a:headEnd len="lg" w="lg" type="none"/>
            <a:tailEnd len="lg" w="lg" type="triangle"/>
          </a:ln>
        </p:spPr>
      </p:cxnSp>
      <p:sp>
        <p:nvSpPr>
          <p:cNvPr id="166" name="Shape 166"/>
          <p:cNvSpPr txBox="1"/>
          <p:nvPr/>
        </p:nvSpPr>
        <p:spPr>
          <a:xfrm>
            <a:off x="6590125" y="1295400"/>
            <a:ext cx="2396400" cy="12927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In this version we’ve replaced the literal occurrences with the </a:t>
            </a:r>
            <a:r>
              <a:rPr b="1" i="1" lang="en-US">
                <a:latin typeface="Comic Sans MS"/>
                <a:ea typeface="Comic Sans MS"/>
                <a:cs typeface="Comic Sans MS"/>
                <a:sym typeface="Comic Sans MS"/>
              </a:rPr>
              <a:t>greeting</a:t>
            </a:r>
            <a:r>
              <a:rPr lang="en-US">
                <a:solidFill>
                  <a:srgbClr val="FF0000"/>
                </a:solidFill>
                <a:latin typeface="Comic Sans MS"/>
                <a:ea typeface="Comic Sans MS"/>
                <a:cs typeface="Comic Sans MS"/>
                <a:sym typeface="Comic Sans MS"/>
              </a:rPr>
              <a:t> variable.</a:t>
            </a:r>
          </a:p>
        </p:txBody>
      </p:sp>
      <p:cxnSp>
        <p:nvCxnSpPr>
          <p:cNvPr id="167" name="Shape 167"/>
          <p:cNvCxnSpPr/>
          <p:nvPr/>
        </p:nvCxnSpPr>
        <p:spPr>
          <a:xfrm flipH="1">
            <a:off x="4934850" y="2065450"/>
            <a:ext cx="1639500" cy="1182300"/>
          </a:xfrm>
          <a:prstGeom prst="straightConnector1">
            <a:avLst/>
          </a:prstGeom>
          <a:noFill/>
          <a:ln cap="flat" cmpd="sng" w="19050">
            <a:solidFill>
              <a:srgbClr val="FF0000"/>
            </a:solidFill>
            <a:prstDash val="solid"/>
            <a:round/>
            <a:headEnd len="lg" w="lg" type="none"/>
            <a:tailEnd len="lg" w="lg" type="triangle"/>
          </a:ln>
        </p:spPr>
      </p:cxnSp>
      <p:sp>
        <p:nvSpPr>
          <p:cNvPr id="168" name="Shape 168"/>
          <p:cNvSpPr/>
          <p:nvPr/>
        </p:nvSpPr>
        <p:spPr>
          <a:xfrm>
            <a:off x="1040650" y="1939350"/>
            <a:ext cx="4098900" cy="741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4" name="Shape 174"/>
        <p:cNvGrpSpPr/>
        <p:nvPr/>
      </p:nvGrpSpPr>
      <p:grpSpPr>
        <a:xfrm>
          <a:off x="0" y="0"/>
          <a:ext cx="0" cy="0"/>
          <a:chOff x="0" y="0"/>
          <a:chExt cx="0" cy="0"/>
        </a:xfrm>
      </p:grpSpPr>
      <p:pic>
        <p:nvPicPr>
          <p:cNvPr id="175" name="Shape 175"/>
          <p:cNvPicPr preferRelativeResize="0"/>
          <p:nvPr/>
        </p:nvPicPr>
        <p:blipFill>
          <a:blip r:embed="rId4">
            <a:alphaModFix/>
          </a:blip>
          <a:stretch>
            <a:fillRect/>
          </a:stretch>
        </p:blipFill>
        <p:spPr>
          <a:xfrm>
            <a:off x="1094500" y="2146675"/>
            <a:ext cx="4596950" cy="3993675"/>
          </a:xfrm>
          <a:prstGeom prst="rect">
            <a:avLst/>
          </a:prstGeom>
          <a:noFill/>
          <a:ln>
            <a:noFill/>
          </a:ln>
        </p:spPr>
      </p:pic>
      <p:sp>
        <p:nvSpPr>
          <p:cNvPr id="176" name="Shape 176"/>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Data Abstraction Example</a:t>
            </a:r>
          </a:p>
        </p:txBody>
      </p:sp>
      <p:cxnSp>
        <p:nvCxnSpPr>
          <p:cNvPr id="177" name="Shape 177"/>
          <p:cNvCxnSpPr/>
          <p:nvPr/>
        </p:nvCxnSpPr>
        <p:spPr>
          <a:xfrm flipH="1">
            <a:off x="4903225" y="2049700"/>
            <a:ext cx="1686900" cy="867000"/>
          </a:xfrm>
          <a:prstGeom prst="straightConnector1">
            <a:avLst/>
          </a:prstGeom>
          <a:noFill/>
          <a:ln cap="flat" cmpd="sng" w="19050">
            <a:solidFill>
              <a:srgbClr val="FF0000"/>
            </a:solidFill>
            <a:prstDash val="solid"/>
            <a:round/>
            <a:headEnd len="lg" w="lg" type="none"/>
            <a:tailEnd len="lg" w="lg" type="triangle"/>
          </a:ln>
        </p:spPr>
      </p:cxnSp>
      <p:cxnSp>
        <p:nvCxnSpPr>
          <p:cNvPr id="178" name="Shape 178"/>
          <p:cNvCxnSpPr/>
          <p:nvPr/>
        </p:nvCxnSpPr>
        <p:spPr>
          <a:xfrm flipH="1">
            <a:off x="5518050" y="2065450"/>
            <a:ext cx="1056300" cy="1686900"/>
          </a:xfrm>
          <a:prstGeom prst="straightConnector1">
            <a:avLst/>
          </a:prstGeom>
          <a:noFill/>
          <a:ln cap="flat" cmpd="sng" w="19050">
            <a:solidFill>
              <a:srgbClr val="FF0000"/>
            </a:solidFill>
            <a:prstDash val="solid"/>
            <a:round/>
            <a:headEnd len="lg" w="lg" type="none"/>
            <a:tailEnd len="lg" w="lg" type="triangle"/>
          </a:ln>
        </p:spPr>
      </p:cxnSp>
      <p:cxnSp>
        <p:nvCxnSpPr>
          <p:cNvPr id="179" name="Shape 179"/>
          <p:cNvCxnSpPr/>
          <p:nvPr/>
        </p:nvCxnSpPr>
        <p:spPr>
          <a:xfrm flipH="1">
            <a:off x="5533950" y="2065450"/>
            <a:ext cx="1040400" cy="3011100"/>
          </a:xfrm>
          <a:prstGeom prst="straightConnector1">
            <a:avLst/>
          </a:prstGeom>
          <a:noFill/>
          <a:ln cap="flat" cmpd="sng" w="19050">
            <a:solidFill>
              <a:srgbClr val="FF0000"/>
            </a:solidFill>
            <a:prstDash val="solid"/>
            <a:round/>
            <a:headEnd len="lg" w="lg" type="none"/>
            <a:tailEnd len="lg" w="lg" type="triangle"/>
          </a:ln>
        </p:spPr>
      </p:cxnSp>
      <p:sp>
        <p:nvSpPr>
          <p:cNvPr id="180" name="Shape 180"/>
          <p:cNvSpPr txBox="1"/>
          <p:nvPr/>
        </p:nvSpPr>
        <p:spPr>
          <a:xfrm>
            <a:off x="6590125" y="1295400"/>
            <a:ext cx="2396400" cy="12927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In this version we’ve replaced the literal occurrences with the </a:t>
            </a:r>
            <a:r>
              <a:rPr b="1" i="1" lang="en-US">
                <a:latin typeface="Comic Sans MS"/>
                <a:ea typeface="Comic Sans MS"/>
                <a:cs typeface="Comic Sans MS"/>
                <a:sym typeface="Comic Sans MS"/>
              </a:rPr>
              <a:t>greeting</a:t>
            </a:r>
            <a:r>
              <a:rPr lang="en-US">
                <a:solidFill>
                  <a:srgbClr val="FF0000"/>
                </a:solidFill>
                <a:latin typeface="Comic Sans MS"/>
                <a:ea typeface="Comic Sans MS"/>
                <a:cs typeface="Comic Sans MS"/>
                <a:sym typeface="Comic Sans MS"/>
              </a:rPr>
              <a:t> variable.</a:t>
            </a:r>
          </a:p>
        </p:txBody>
      </p:sp>
      <p:cxnSp>
        <p:nvCxnSpPr>
          <p:cNvPr id="181" name="Shape 181"/>
          <p:cNvCxnSpPr/>
          <p:nvPr/>
        </p:nvCxnSpPr>
        <p:spPr>
          <a:xfrm flipH="1">
            <a:off x="4934850" y="2065450"/>
            <a:ext cx="1639500" cy="1182300"/>
          </a:xfrm>
          <a:prstGeom prst="straightConnector1">
            <a:avLst/>
          </a:prstGeom>
          <a:noFill/>
          <a:ln cap="flat" cmpd="sng" w="19050">
            <a:solidFill>
              <a:srgbClr val="FF0000"/>
            </a:solidFill>
            <a:prstDash val="solid"/>
            <a:round/>
            <a:headEnd len="lg" w="lg" type="none"/>
            <a:tailEnd len="lg" w="lg" type="triangle"/>
          </a:ln>
        </p:spPr>
      </p:cxnSp>
      <p:sp>
        <p:nvSpPr>
          <p:cNvPr id="182" name="Shape 182"/>
          <p:cNvSpPr txBox="1"/>
          <p:nvPr/>
        </p:nvSpPr>
        <p:spPr>
          <a:xfrm>
            <a:off x="6316875" y="3875925"/>
            <a:ext cx="2480400" cy="15948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sz="1800">
                <a:solidFill>
                  <a:srgbClr val="FF0000"/>
                </a:solidFill>
                <a:latin typeface="Comic Sans MS"/>
                <a:ea typeface="Comic Sans MS"/>
                <a:cs typeface="Comic Sans MS"/>
                <a:sym typeface="Comic Sans MS"/>
              </a:rPr>
              <a:t>Which version of this program is easier to debug and maintain?  </a:t>
            </a:r>
          </a:p>
        </p:txBody>
      </p:sp>
      <p:sp>
        <p:nvSpPr>
          <p:cNvPr id="183" name="Shape 183"/>
          <p:cNvSpPr/>
          <p:nvPr/>
        </p:nvSpPr>
        <p:spPr>
          <a:xfrm>
            <a:off x="1040650" y="1939350"/>
            <a:ext cx="4098900" cy="7410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Shape 190"/>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A procedure is an abstraction</a:t>
            </a:r>
          </a:p>
        </p:txBody>
      </p:sp>
      <p:sp>
        <p:nvSpPr>
          <p:cNvPr id="191" name="Shape 191"/>
          <p:cNvSpPr txBox="1"/>
          <p:nvPr/>
        </p:nvSpPr>
        <p:spPr>
          <a:xfrm>
            <a:off x="685800" y="1644225"/>
            <a:ext cx="7772400" cy="4771200"/>
          </a:xfrm>
          <a:prstGeom prst="rect">
            <a:avLst/>
          </a:prstGeom>
          <a:solidFill>
            <a:srgbClr val="FFFFFF"/>
          </a:solidFill>
          <a:ln>
            <a:noFill/>
          </a:ln>
        </p:spPr>
        <p:txBody>
          <a:bodyPr anchorCtr="0" anchor="ctr" bIns="91425" lIns="91425" rIns="91425" wrap="square" tIns="91425">
            <a:noAutofit/>
          </a:bodyPr>
          <a:lstStyle/>
          <a:p>
            <a:pPr lvl="0" rtl="0">
              <a:spcBef>
                <a:spcPts val="800"/>
              </a:spcBef>
              <a:buNone/>
            </a:pPr>
            <a:r>
              <a:rPr lang="en-US" sz="2400">
                <a:solidFill>
                  <a:schemeClr val="dk1"/>
                </a:solidFill>
                <a:latin typeface="Comic Sans MS"/>
                <a:ea typeface="Comic Sans MS"/>
                <a:cs typeface="Comic Sans MS"/>
                <a:sym typeface="Comic Sans MS"/>
              </a:rPr>
              <a:t>Computer languages have procedures that perform certain calculations for us.</a:t>
            </a:r>
          </a:p>
          <a:p>
            <a:pPr lvl="0" rtl="0">
              <a:spcBef>
                <a:spcPts val="800"/>
              </a:spcBef>
              <a:buNone/>
            </a:pPr>
            <a:r>
              <a:t/>
            </a:r>
            <a:endParaRPr sz="2400">
              <a:solidFill>
                <a:schemeClr val="dk1"/>
              </a:solidFill>
              <a:latin typeface="Comic Sans MS"/>
              <a:ea typeface="Comic Sans MS"/>
              <a:cs typeface="Comic Sans MS"/>
              <a:sym typeface="Comic Sans MS"/>
            </a:endParaRPr>
          </a:p>
          <a:p>
            <a:pPr lvl="0" rtl="0">
              <a:spcBef>
                <a:spcPts val="800"/>
              </a:spcBef>
              <a:buNone/>
            </a:pPr>
            <a:r>
              <a:rPr lang="en-US" sz="2400">
                <a:solidFill>
                  <a:schemeClr val="dk1"/>
                </a:solidFill>
                <a:latin typeface="Comic Sans MS"/>
                <a:ea typeface="Comic Sans MS"/>
                <a:cs typeface="Comic Sans MS"/>
                <a:sym typeface="Comic Sans MS"/>
              </a:rPr>
              <a:t>The </a:t>
            </a:r>
            <a:r>
              <a:rPr i="1" lang="en-US" sz="2400">
                <a:solidFill>
                  <a:srgbClr val="808000"/>
                </a:solidFill>
                <a:latin typeface="Comic Sans MS"/>
                <a:ea typeface="Comic Sans MS"/>
                <a:cs typeface="Comic Sans MS"/>
                <a:sym typeface="Comic Sans MS"/>
              </a:rPr>
              <a:t>sqrt(x) </a:t>
            </a:r>
            <a:r>
              <a:rPr lang="en-US" sz="2400">
                <a:latin typeface="Comic Sans MS"/>
                <a:ea typeface="Comic Sans MS"/>
                <a:cs typeface="Comic Sans MS"/>
                <a:sym typeface="Comic Sans MS"/>
              </a:rPr>
              <a:t>procedure calculates the square root of  any number, x.  For example, the </a:t>
            </a:r>
            <a:r>
              <a:rPr i="1" lang="en-US" sz="2400">
                <a:solidFill>
                  <a:srgbClr val="808000"/>
                </a:solidFill>
                <a:latin typeface="Comic Sans MS"/>
                <a:ea typeface="Comic Sans MS"/>
                <a:cs typeface="Comic Sans MS"/>
                <a:sym typeface="Comic Sans MS"/>
              </a:rPr>
              <a:t>sqrt(5)</a:t>
            </a:r>
            <a:r>
              <a:rPr i="1" lang="en-US" sz="2400">
                <a:latin typeface="Comic Sans MS"/>
                <a:ea typeface="Comic Sans MS"/>
                <a:cs typeface="Comic Sans MS"/>
                <a:sym typeface="Comic Sans MS"/>
              </a:rPr>
              <a:t> is 2.236.</a:t>
            </a:r>
          </a:p>
          <a:p>
            <a:pPr lvl="0" rtl="0">
              <a:spcBef>
                <a:spcPts val="800"/>
              </a:spcBef>
              <a:buNone/>
            </a:pPr>
            <a:r>
              <a:t/>
            </a:r>
            <a:endParaRPr sz="2400">
              <a:latin typeface="Comic Sans MS"/>
              <a:ea typeface="Comic Sans MS"/>
              <a:cs typeface="Comic Sans MS"/>
              <a:sym typeface="Comic Sans MS"/>
            </a:endParaRPr>
          </a:p>
          <a:p>
            <a:pPr lvl="0" rtl="0">
              <a:spcBef>
                <a:spcPts val="800"/>
              </a:spcBef>
              <a:buNone/>
            </a:pPr>
            <a:r>
              <a:rPr lang="en-US" sz="2400">
                <a:latin typeface="Comic Sans MS"/>
                <a:ea typeface="Comic Sans MS"/>
                <a:cs typeface="Comic Sans MS"/>
                <a:sym typeface="Comic Sans MS"/>
              </a:rPr>
              <a:t>Abstraction: The sqrt() procedure simplifies the process of calculating a square root. We don’t need to know exactly how it is done.</a:t>
            </a:r>
          </a:p>
          <a:p>
            <a:pPr lvl="0" rtl="0">
              <a:spcBef>
                <a:spcPts val="800"/>
              </a:spcBef>
              <a:buNone/>
            </a:pPr>
            <a:r>
              <a:t/>
            </a:r>
            <a:endParaRPr sz="2400">
              <a:latin typeface="Comic Sans MS"/>
              <a:ea typeface="Comic Sans MS"/>
              <a:cs typeface="Comic Sans MS"/>
              <a:sym typeface="Comic Sans MS"/>
            </a:endParaRPr>
          </a:p>
          <a:p>
            <a:pPr lvl="0" rtl="0">
              <a:spcBef>
                <a:spcPts val="800"/>
              </a:spcBef>
              <a:buNone/>
            </a:pPr>
            <a:r>
              <a:rPr lang="en-US" sz="2400">
                <a:latin typeface="Comic Sans MS"/>
                <a:ea typeface="Comic Sans MS"/>
                <a:cs typeface="Comic Sans MS"/>
                <a:sym typeface="Comic Sans MS"/>
              </a:rPr>
              <a:t>Abstracting: We will create procedures to make our programs easier to use and understand.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7" name="Shape 197"/>
        <p:cNvGrpSpPr/>
        <p:nvPr/>
      </p:nvGrpSpPr>
      <p:grpSpPr>
        <a:xfrm>
          <a:off x="0" y="0"/>
          <a:ext cx="0" cy="0"/>
          <a:chOff x="0" y="0"/>
          <a:chExt cx="0" cy="0"/>
        </a:xfrm>
      </p:grpSpPr>
      <p:pic>
        <p:nvPicPr>
          <p:cNvPr id="198" name="Shape 198"/>
          <p:cNvPicPr preferRelativeResize="0"/>
          <p:nvPr/>
        </p:nvPicPr>
        <p:blipFill>
          <a:blip r:embed="rId4">
            <a:alphaModFix/>
          </a:blip>
          <a:stretch>
            <a:fillRect/>
          </a:stretch>
        </p:blipFill>
        <p:spPr>
          <a:xfrm>
            <a:off x="313775" y="1450625"/>
            <a:ext cx="5693026" cy="5120126"/>
          </a:xfrm>
          <a:prstGeom prst="rect">
            <a:avLst/>
          </a:prstGeom>
          <a:noFill/>
          <a:ln>
            <a:noFill/>
          </a:ln>
        </p:spPr>
      </p:pic>
      <p:sp>
        <p:nvSpPr>
          <p:cNvPr id="199" name="Shape 199"/>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Procedural Abstraction Example</a:t>
            </a:r>
          </a:p>
        </p:txBody>
      </p:sp>
      <p:cxnSp>
        <p:nvCxnSpPr>
          <p:cNvPr id="200" name="Shape 200"/>
          <p:cNvCxnSpPr/>
          <p:nvPr/>
        </p:nvCxnSpPr>
        <p:spPr>
          <a:xfrm flipH="1">
            <a:off x="4304125" y="2049700"/>
            <a:ext cx="2286000" cy="788400"/>
          </a:xfrm>
          <a:prstGeom prst="straightConnector1">
            <a:avLst/>
          </a:prstGeom>
          <a:noFill/>
          <a:ln cap="flat" cmpd="sng" w="19050">
            <a:solidFill>
              <a:srgbClr val="FF0000"/>
            </a:solidFill>
            <a:prstDash val="solid"/>
            <a:round/>
            <a:headEnd len="lg" w="lg" type="none"/>
            <a:tailEnd len="lg" w="lg" type="triangle"/>
          </a:ln>
        </p:spPr>
      </p:cxnSp>
      <p:cxnSp>
        <p:nvCxnSpPr>
          <p:cNvPr id="201" name="Shape 201"/>
          <p:cNvCxnSpPr/>
          <p:nvPr/>
        </p:nvCxnSpPr>
        <p:spPr>
          <a:xfrm flipH="1">
            <a:off x="3957150" y="2065450"/>
            <a:ext cx="2617200" cy="2916600"/>
          </a:xfrm>
          <a:prstGeom prst="straightConnector1">
            <a:avLst/>
          </a:prstGeom>
          <a:noFill/>
          <a:ln cap="flat" cmpd="sng" w="19050">
            <a:solidFill>
              <a:srgbClr val="FF0000"/>
            </a:solidFill>
            <a:prstDash val="solid"/>
            <a:round/>
            <a:headEnd len="lg" w="lg" type="none"/>
            <a:tailEnd len="lg" w="lg" type="triangle"/>
          </a:ln>
        </p:spPr>
      </p:cxnSp>
      <p:sp>
        <p:nvSpPr>
          <p:cNvPr id="202" name="Shape 202"/>
          <p:cNvSpPr txBox="1"/>
          <p:nvPr/>
        </p:nvSpPr>
        <p:spPr>
          <a:xfrm>
            <a:off x="6590125" y="1295400"/>
            <a:ext cx="2396400" cy="12927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Notice this algorithm that is done twice?   </a:t>
            </a:r>
          </a:p>
          <a:p>
            <a:pPr lvl="0" rtl="0">
              <a:spcBef>
                <a:spcPts val="0"/>
              </a:spcBef>
              <a:buNone/>
            </a:pPr>
            <a:r>
              <a:t/>
            </a:r>
            <a:endParaRPr>
              <a:solidFill>
                <a:srgbClr val="FF0000"/>
              </a:solidFill>
              <a:latin typeface="Comic Sans MS"/>
              <a:ea typeface="Comic Sans MS"/>
              <a:cs typeface="Comic Sans MS"/>
              <a:sym typeface="Comic Sans MS"/>
            </a:endParaRPr>
          </a:p>
          <a:p>
            <a:pPr lvl="0" rtl="0">
              <a:spcBef>
                <a:spcPts val="0"/>
              </a:spcBef>
              <a:buNone/>
            </a:pPr>
            <a:r>
              <a:rPr lang="en-US">
                <a:solidFill>
                  <a:srgbClr val="FF0000"/>
                </a:solidFill>
                <a:latin typeface="Comic Sans MS"/>
                <a:ea typeface="Comic Sans MS"/>
                <a:cs typeface="Comic Sans MS"/>
                <a:sym typeface="Comic Sans MS"/>
              </a:rPr>
              <a:t>Can you tell what it’s doing?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8" name="Shape 208"/>
        <p:cNvGrpSpPr/>
        <p:nvPr/>
      </p:nvGrpSpPr>
      <p:grpSpPr>
        <a:xfrm>
          <a:off x="0" y="0"/>
          <a:ext cx="0" cy="0"/>
          <a:chOff x="0" y="0"/>
          <a:chExt cx="0" cy="0"/>
        </a:xfrm>
      </p:grpSpPr>
      <p:pic>
        <p:nvPicPr>
          <p:cNvPr id="209" name="Shape 209"/>
          <p:cNvPicPr preferRelativeResize="0"/>
          <p:nvPr/>
        </p:nvPicPr>
        <p:blipFill>
          <a:blip r:embed="rId4">
            <a:alphaModFix/>
          </a:blip>
          <a:stretch>
            <a:fillRect/>
          </a:stretch>
        </p:blipFill>
        <p:spPr>
          <a:xfrm>
            <a:off x="480125" y="1153500"/>
            <a:ext cx="6110001" cy="4819150"/>
          </a:xfrm>
          <a:prstGeom prst="rect">
            <a:avLst/>
          </a:prstGeom>
          <a:noFill/>
          <a:ln>
            <a:noFill/>
          </a:ln>
        </p:spPr>
      </p:pic>
      <p:sp>
        <p:nvSpPr>
          <p:cNvPr id="210" name="Shape 210"/>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Procedural Abstraction Example</a:t>
            </a:r>
          </a:p>
        </p:txBody>
      </p:sp>
      <p:cxnSp>
        <p:nvCxnSpPr>
          <p:cNvPr id="211" name="Shape 211"/>
          <p:cNvCxnSpPr>
            <a:stCxn id="212" idx="1"/>
          </p:cNvCxnSpPr>
          <p:nvPr/>
        </p:nvCxnSpPr>
        <p:spPr>
          <a:xfrm flipH="1">
            <a:off x="4067725" y="1941750"/>
            <a:ext cx="2522400" cy="76500"/>
          </a:xfrm>
          <a:prstGeom prst="straightConnector1">
            <a:avLst/>
          </a:prstGeom>
          <a:noFill/>
          <a:ln cap="flat" cmpd="sng" w="19050">
            <a:solidFill>
              <a:srgbClr val="FF0000"/>
            </a:solidFill>
            <a:prstDash val="solid"/>
            <a:round/>
            <a:headEnd len="lg" w="lg" type="none"/>
            <a:tailEnd len="lg" w="lg" type="triangle"/>
          </a:ln>
        </p:spPr>
      </p:cxnSp>
      <p:cxnSp>
        <p:nvCxnSpPr>
          <p:cNvPr id="213" name="Shape 213"/>
          <p:cNvCxnSpPr>
            <a:stCxn id="212" idx="1"/>
          </p:cNvCxnSpPr>
          <p:nvPr/>
        </p:nvCxnSpPr>
        <p:spPr>
          <a:xfrm flipH="1">
            <a:off x="4225225" y="1941750"/>
            <a:ext cx="2364900" cy="1321800"/>
          </a:xfrm>
          <a:prstGeom prst="straightConnector1">
            <a:avLst/>
          </a:prstGeom>
          <a:noFill/>
          <a:ln cap="flat" cmpd="sng" w="19050">
            <a:solidFill>
              <a:srgbClr val="FF0000"/>
            </a:solidFill>
            <a:prstDash val="solid"/>
            <a:round/>
            <a:headEnd len="lg" w="lg" type="none"/>
            <a:tailEnd len="lg" w="lg" type="triangle"/>
          </a:ln>
        </p:spPr>
      </p:cxnSp>
      <p:sp>
        <p:nvSpPr>
          <p:cNvPr id="212" name="Shape 212"/>
          <p:cNvSpPr txBox="1"/>
          <p:nvPr/>
        </p:nvSpPr>
        <p:spPr>
          <a:xfrm>
            <a:off x="6590125" y="1295400"/>
            <a:ext cx="2396400" cy="12927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In this example we’ve abstracted the algorithm into a procedure that we call whenever we want to calculate area. </a:t>
            </a:r>
          </a:p>
        </p:txBody>
      </p:sp>
      <p:cxnSp>
        <p:nvCxnSpPr>
          <p:cNvPr id="214" name="Shape 214"/>
          <p:cNvCxnSpPr>
            <a:stCxn id="212" idx="1"/>
          </p:cNvCxnSpPr>
          <p:nvPr/>
        </p:nvCxnSpPr>
        <p:spPr>
          <a:xfrm flipH="1">
            <a:off x="4288225" y="1941750"/>
            <a:ext cx="2301900" cy="3481800"/>
          </a:xfrm>
          <a:prstGeom prst="straightConnector1">
            <a:avLst/>
          </a:prstGeom>
          <a:noFill/>
          <a:ln cap="flat" cmpd="sng" w="19050">
            <a:solidFill>
              <a:srgbClr val="FF0000"/>
            </a:solidFill>
            <a:prstDash val="solid"/>
            <a:round/>
            <a:headEnd len="lg" w="lg" type="none"/>
            <a:tailEnd len="lg" w="lg" type="triangle"/>
          </a:ln>
        </p:spPr>
      </p:cxnSp>
      <p:sp>
        <p:nvSpPr>
          <p:cNvPr id="215" name="Shape 215"/>
          <p:cNvSpPr/>
          <p:nvPr/>
        </p:nvSpPr>
        <p:spPr>
          <a:xfrm>
            <a:off x="0" y="1153500"/>
            <a:ext cx="4138800" cy="11013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1" name="Shape 221"/>
        <p:cNvGrpSpPr/>
        <p:nvPr/>
      </p:nvGrpSpPr>
      <p:grpSpPr>
        <a:xfrm>
          <a:off x="0" y="0"/>
          <a:ext cx="0" cy="0"/>
          <a:chOff x="0" y="0"/>
          <a:chExt cx="0" cy="0"/>
        </a:xfrm>
      </p:grpSpPr>
      <p:pic>
        <p:nvPicPr>
          <p:cNvPr id="222" name="Shape 222"/>
          <p:cNvPicPr preferRelativeResize="0"/>
          <p:nvPr/>
        </p:nvPicPr>
        <p:blipFill>
          <a:blip r:embed="rId4">
            <a:alphaModFix/>
          </a:blip>
          <a:stretch>
            <a:fillRect/>
          </a:stretch>
        </p:blipFill>
        <p:spPr>
          <a:xfrm>
            <a:off x="298000" y="1172263"/>
            <a:ext cx="6365601" cy="5020764"/>
          </a:xfrm>
          <a:prstGeom prst="rect">
            <a:avLst/>
          </a:prstGeom>
          <a:noFill/>
          <a:ln>
            <a:noFill/>
          </a:ln>
        </p:spPr>
      </p:pic>
      <p:sp>
        <p:nvSpPr>
          <p:cNvPr id="223" name="Shape 223"/>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Procedural Abstraction Example</a:t>
            </a:r>
          </a:p>
        </p:txBody>
      </p:sp>
      <p:cxnSp>
        <p:nvCxnSpPr>
          <p:cNvPr id="224" name="Shape 224"/>
          <p:cNvCxnSpPr>
            <a:stCxn id="225" idx="1"/>
          </p:cNvCxnSpPr>
          <p:nvPr/>
        </p:nvCxnSpPr>
        <p:spPr>
          <a:xfrm flipH="1">
            <a:off x="4067725" y="1941750"/>
            <a:ext cx="2522400" cy="76500"/>
          </a:xfrm>
          <a:prstGeom prst="straightConnector1">
            <a:avLst/>
          </a:prstGeom>
          <a:noFill/>
          <a:ln cap="flat" cmpd="sng" w="19050">
            <a:solidFill>
              <a:srgbClr val="FF0000"/>
            </a:solidFill>
            <a:prstDash val="solid"/>
            <a:round/>
            <a:headEnd len="lg" w="lg" type="none"/>
            <a:tailEnd len="lg" w="lg" type="triangle"/>
          </a:ln>
        </p:spPr>
      </p:cxnSp>
      <p:cxnSp>
        <p:nvCxnSpPr>
          <p:cNvPr id="226" name="Shape 226"/>
          <p:cNvCxnSpPr>
            <a:stCxn id="225" idx="1"/>
          </p:cNvCxnSpPr>
          <p:nvPr/>
        </p:nvCxnSpPr>
        <p:spPr>
          <a:xfrm flipH="1">
            <a:off x="4225225" y="1941750"/>
            <a:ext cx="2364900" cy="1321800"/>
          </a:xfrm>
          <a:prstGeom prst="straightConnector1">
            <a:avLst/>
          </a:prstGeom>
          <a:noFill/>
          <a:ln cap="flat" cmpd="sng" w="19050">
            <a:solidFill>
              <a:srgbClr val="FF0000"/>
            </a:solidFill>
            <a:prstDash val="solid"/>
            <a:round/>
            <a:headEnd len="lg" w="lg" type="none"/>
            <a:tailEnd len="lg" w="lg" type="triangle"/>
          </a:ln>
        </p:spPr>
      </p:cxnSp>
      <p:sp>
        <p:nvSpPr>
          <p:cNvPr id="225" name="Shape 225"/>
          <p:cNvSpPr txBox="1"/>
          <p:nvPr/>
        </p:nvSpPr>
        <p:spPr>
          <a:xfrm>
            <a:off x="6590125" y="1295400"/>
            <a:ext cx="2396400" cy="12927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In this example we’ve abstracted the algorithm into a procedure that we call whenever we want to calculate area. </a:t>
            </a:r>
          </a:p>
        </p:txBody>
      </p:sp>
      <p:cxnSp>
        <p:nvCxnSpPr>
          <p:cNvPr id="227" name="Shape 227"/>
          <p:cNvCxnSpPr>
            <a:stCxn id="225" idx="1"/>
          </p:cNvCxnSpPr>
          <p:nvPr/>
        </p:nvCxnSpPr>
        <p:spPr>
          <a:xfrm flipH="1">
            <a:off x="4288225" y="1941750"/>
            <a:ext cx="2301900" cy="3481800"/>
          </a:xfrm>
          <a:prstGeom prst="straightConnector1">
            <a:avLst/>
          </a:prstGeom>
          <a:noFill/>
          <a:ln cap="flat" cmpd="sng" w="19050">
            <a:solidFill>
              <a:srgbClr val="FF0000"/>
            </a:solidFill>
            <a:prstDash val="solid"/>
            <a:round/>
            <a:headEnd len="lg" w="lg" type="none"/>
            <a:tailEnd len="lg" w="lg" type="triangle"/>
          </a:ln>
        </p:spPr>
      </p:cxnSp>
      <p:sp>
        <p:nvSpPr>
          <p:cNvPr id="228" name="Shape 228"/>
          <p:cNvSpPr/>
          <p:nvPr/>
        </p:nvSpPr>
        <p:spPr>
          <a:xfrm>
            <a:off x="0" y="1153500"/>
            <a:ext cx="4138800" cy="11013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FFFFFF"/>
              </a:solidFill>
            </a:endParaRPr>
          </a:p>
        </p:txBody>
      </p:sp>
      <p:sp>
        <p:nvSpPr>
          <p:cNvPr id="229" name="Shape 229"/>
          <p:cNvSpPr txBox="1"/>
          <p:nvPr/>
        </p:nvSpPr>
        <p:spPr>
          <a:xfrm>
            <a:off x="6663600" y="3639450"/>
            <a:ext cx="2196600" cy="15003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US" sz="1800">
                <a:solidFill>
                  <a:srgbClr val="FF0000"/>
                </a:solidFill>
                <a:latin typeface="Comic Sans MS"/>
                <a:ea typeface="Comic Sans MS"/>
                <a:cs typeface="Comic Sans MS"/>
                <a:sym typeface="Comic Sans MS"/>
              </a:rPr>
              <a:t>Which version of this program is easier to debug and maintain?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685800" y="4572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Abstraction, a Big Idea</a:t>
            </a:r>
          </a:p>
        </p:txBody>
      </p:sp>
      <p:sp>
        <p:nvSpPr>
          <p:cNvPr id="44" name="Shape 44"/>
          <p:cNvSpPr txBox="1"/>
          <p:nvPr>
            <p:ph idx="1" type="body"/>
          </p:nvPr>
        </p:nvSpPr>
        <p:spPr>
          <a:xfrm>
            <a:off x="674675" y="1446200"/>
            <a:ext cx="7758000" cy="4739700"/>
          </a:xfrm>
          <a:prstGeom prst="rect">
            <a:avLst/>
          </a:prstGeom>
          <a:noFill/>
          <a:ln>
            <a:noFill/>
          </a:ln>
        </p:spPr>
        <p:txBody>
          <a:bodyPr anchorCtr="0" anchor="t" bIns="46800" lIns="90000" rIns="90000" wrap="square" tIns="46800">
            <a:noAutofit/>
          </a:bodyPr>
          <a:lstStyle/>
          <a:p>
            <a:pPr lvl="0" rtl="0">
              <a:spcBef>
                <a:spcPts val="800"/>
              </a:spcBef>
              <a:buNone/>
            </a:pPr>
            <a:r>
              <a:rPr i="1" lang="en-US" sz="2400">
                <a:solidFill>
                  <a:srgbClr val="808000"/>
                </a:solidFill>
                <a:latin typeface="Comic Sans MS"/>
                <a:ea typeface="Comic Sans MS"/>
                <a:cs typeface="Comic Sans MS"/>
                <a:sym typeface="Comic Sans MS"/>
              </a:rPr>
              <a:t>• Abstraction</a:t>
            </a:r>
            <a:r>
              <a:rPr lang="en-US" sz="2400">
                <a:solidFill>
                  <a:schemeClr val="dk1"/>
                </a:solidFill>
                <a:latin typeface="Comic Sans MS"/>
                <a:ea typeface="Comic Sans MS"/>
                <a:cs typeface="Comic Sans MS"/>
                <a:sym typeface="Comic Sans MS"/>
              </a:rPr>
              <a:t> is one of the 7 big ideas of the CS Principles Curriculum and we are going to see lots of computer science examples in this course.</a:t>
            </a:r>
          </a:p>
          <a:p>
            <a:pPr lvl="0" rtl="0">
              <a:spcBef>
                <a:spcPts val="800"/>
              </a:spcBef>
              <a:buNone/>
            </a:pPr>
            <a:r>
              <a:t/>
            </a:r>
            <a:endParaRPr sz="2400">
              <a:solidFill>
                <a:schemeClr val="dk1"/>
              </a:solidFill>
              <a:latin typeface="Comic Sans MS"/>
              <a:ea typeface="Comic Sans MS"/>
              <a:cs typeface="Comic Sans MS"/>
              <a:sym typeface="Comic Sans MS"/>
            </a:endParaRPr>
          </a:p>
          <a:p>
            <a:pPr lvl="0" rtl="0">
              <a:spcBef>
                <a:spcPts val="800"/>
              </a:spcBef>
              <a:buNone/>
            </a:pPr>
            <a:r>
              <a:rPr i="1" lang="en-US" sz="2400">
                <a:solidFill>
                  <a:srgbClr val="808000"/>
                </a:solidFill>
                <a:latin typeface="Comic Sans MS"/>
                <a:ea typeface="Comic Sans MS"/>
                <a:cs typeface="Comic Sans MS"/>
                <a:sym typeface="Comic Sans MS"/>
              </a:rPr>
              <a:t>• Abstracting</a:t>
            </a:r>
            <a:r>
              <a:rPr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the process of creating abstractions, is one of the computational thinking skills in our curriculum.  </a:t>
            </a:r>
          </a:p>
          <a:p>
            <a:pPr lvl="0" rtl="0">
              <a:spcBef>
                <a:spcPts val="800"/>
              </a:spcBef>
              <a:buNone/>
            </a:pPr>
            <a:r>
              <a:t/>
            </a:r>
            <a:endParaRPr sz="2400">
              <a:latin typeface="Comic Sans MS"/>
              <a:ea typeface="Comic Sans MS"/>
              <a:cs typeface="Comic Sans MS"/>
              <a:sym typeface="Comic Sans MS"/>
            </a:endParaRPr>
          </a:p>
          <a:p>
            <a:pPr lvl="0" rtl="0">
              <a:spcBef>
                <a:spcPts val="800"/>
              </a:spcBef>
              <a:buNone/>
            </a:pPr>
            <a:r>
              <a:rPr lang="en-US" sz="2400">
                <a:latin typeface="Comic Sans MS"/>
                <a:ea typeface="Comic Sans MS"/>
                <a:cs typeface="Comic Sans MS"/>
                <a:sym typeface="Comic Sans MS"/>
              </a:rPr>
              <a:t>But, what exactly is an abstraction and what exactly do we do when we create an abstraction?</a:t>
            </a:r>
          </a:p>
          <a:p>
            <a:pPr lvl="0" rtl="0">
              <a:spcBef>
                <a:spcPts val="800"/>
              </a:spcBef>
              <a:buNone/>
            </a:pPr>
            <a:r>
              <a:t/>
            </a:r>
            <a:endParaRPr b="0" i="0" sz="18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5" name="Shape 235"/>
        <p:cNvGrpSpPr/>
        <p:nvPr/>
      </p:nvGrpSpPr>
      <p:grpSpPr>
        <a:xfrm>
          <a:off x="0" y="0"/>
          <a:ext cx="0" cy="0"/>
          <a:chOff x="0" y="0"/>
          <a:chExt cx="0" cy="0"/>
        </a:xfrm>
      </p:grpSpPr>
      <p:sp>
        <p:nvSpPr>
          <p:cNvPr id="236" name="Shape 23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So, to summarize</a:t>
            </a:r>
          </a:p>
        </p:txBody>
      </p:sp>
      <p:sp>
        <p:nvSpPr>
          <p:cNvPr id="237" name="Shape 237"/>
          <p:cNvSpPr txBox="1"/>
          <p:nvPr>
            <p:ph idx="1" type="body"/>
          </p:nvPr>
        </p:nvSpPr>
        <p:spPr>
          <a:xfrm>
            <a:off x="693000" y="1729326"/>
            <a:ext cx="7758000" cy="4739700"/>
          </a:xfrm>
          <a:prstGeom prst="rect">
            <a:avLst/>
          </a:prstGeom>
          <a:noFill/>
          <a:ln>
            <a:noFill/>
          </a:ln>
        </p:spPr>
        <p:txBody>
          <a:bodyPr anchorCtr="0" anchor="t" bIns="46800" lIns="90000" rIns="90000" wrap="square" tIns="46800">
            <a:noAutofit/>
          </a:bodyPr>
          <a:lstStyle/>
          <a:p>
            <a:pPr lvl="0" rtl="0">
              <a:spcBef>
                <a:spcPts val="800"/>
              </a:spcBef>
              <a:buNone/>
            </a:pPr>
            <a:r>
              <a:rPr lang="en-US" sz="2400">
                <a:solidFill>
                  <a:schemeClr val="dk1"/>
                </a:solidFill>
                <a:latin typeface="Comic Sans MS"/>
                <a:ea typeface="Comic Sans MS"/>
                <a:cs typeface="Comic Sans MS"/>
                <a:sym typeface="Comic Sans MS"/>
              </a:rPr>
              <a:t>• An </a:t>
            </a:r>
            <a:r>
              <a:rPr i="1" lang="en-US" sz="2400">
                <a:solidFill>
                  <a:srgbClr val="808000"/>
                </a:solidFill>
                <a:latin typeface="Comic Sans MS"/>
                <a:ea typeface="Comic Sans MS"/>
                <a:cs typeface="Comic Sans MS"/>
                <a:sym typeface="Comic Sans MS"/>
              </a:rPr>
              <a:t>abstraction </a:t>
            </a:r>
            <a:r>
              <a:rPr lang="en-US" sz="2400">
                <a:solidFill>
                  <a:schemeClr val="dk1"/>
                </a:solidFill>
                <a:latin typeface="Comic Sans MS"/>
                <a:ea typeface="Comic Sans MS"/>
                <a:cs typeface="Comic Sans MS"/>
                <a:sym typeface="Comic Sans MS"/>
              </a:rPr>
              <a:t> is a general and simplified representation of something.  Words, symbols, maps, and models are examples.</a:t>
            </a:r>
          </a:p>
          <a:p>
            <a:pPr lvl="0" rtl="0">
              <a:spcBef>
                <a:spcPts val="800"/>
              </a:spcBef>
              <a:buNone/>
            </a:pPr>
            <a:r>
              <a:t/>
            </a:r>
            <a:endParaRPr sz="2400">
              <a:solidFill>
                <a:schemeClr val="dk1"/>
              </a:solidFill>
              <a:latin typeface="Comic Sans MS"/>
              <a:ea typeface="Comic Sans MS"/>
              <a:cs typeface="Comic Sans MS"/>
              <a:sym typeface="Comic Sans MS"/>
            </a:endParaRPr>
          </a:p>
          <a:p>
            <a:pPr lvl="0" rtl="0">
              <a:spcBef>
                <a:spcPts val="800"/>
              </a:spcBef>
              <a:buNone/>
            </a:pPr>
            <a:r>
              <a:rPr lang="en-US" sz="2400">
                <a:solidFill>
                  <a:schemeClr val="dk1"/>
                </a:solidFill>
                <a:latin typeface="Comic Sans MS"/>
                <a:ea typeface="Comic Sans MS"/>
                <a:cs typeface="Comic Sans MS"/>
                <a:sym typeface="Comic Sans MS"/>
              </a:rPr>
              <a:t>• </a:t>
            </a:r>
            <a:r>
              <a:rPr i="1" lang="en-US" sz="2400">
                <a:solidFill>
                  <a:srgbClr val="808000"/>
                </a:solidFill>
                <a:latin typeface="Comic Sans MS"/>
                <a:ea typeface="Comic Sans MS"/>
                <a:cs typeface="Comic Sans MS"/>
                <a:sym typeface="Comic Sans MS"/>
              </a:rPr>
              <a:t>Abstracting</a:t>
            </a:r>
            <a:r>
              <a:rPr lang="en-US" sz="2400">
                <a:solidFill>
                  <a:srgbClr val="808000"/>
                </a:solidFill>
                <a:latin typeface="Comic Sans MS"/>
                <a:ea typeface="Comic Sans MS"/>
                <a:cs typeface="Comic Sans MS"/>
                <a:sym typeface="Comic Sans MS"/>
              </a:rPr>
              <a:t> </a:t>
            </a:r>
            <a:r>
              <a:rPr lang="en-US" sz="2400">
                <a:latin typeface="Comic Sans MS"/>
                <a:ea typeface="Comic Sans MS"/>
                <a:cs typeface="Comic Sans MS"/>
                <a:sym typeface="Comic Sans MS"/>
              </a:rPr>
              <a:t>is the process of removing details and condensing information in order to focus on relevant aspects of the object or objects we are representing.</a:t>
            </a:r>
          </a:p>
          <a:p>
            <a:pPr lvl="0" rtl="0">
              <a:spcBef>
                <a:spcPts val="800"/>
              </a:spcBef>
              <a:buNone/>
            </a:pPr>
            <a:r>
              <a:t/>
            </a:r>
            <a:endParaRPr sz="2400">
              <a:latin typeface="Comic Sans MS"/>
              <a:ea typeface="Comic Sans MS"/>
              <a:cs typeface="Comic Sans MS"/>
              <a:sym typeface="Comic Sans MS"/>
            </a:endParaRPr>
          </a:p>
          <a:p>
            <a:pPr lvl="0" rtl="0">
              <a:spcBef>
                <a:spcPts val="800"/>
              </a:spcBef>
              <a:buNone/>
            </a:pPr>
            <a:r>
              <a:t/>
            </a:r>
            <a:endParaRPr sz="2400">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Abstraction</a:t>
            </a:r>
          </a:p>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a general representation of something</a:t>
            </a:r>
          </a:p>
        </p:txBody>
      </p:sp>
      <p:sp>
        <p:nvSpPr>
          <p:cNvPr id="52" name="Shape 52"/>
          <p:cNvSpPr txBox="1"/>
          <p:nvPr>
            <p:ph idx="1" type="body"/>
          </p:nvPr>
        </p:nvSpPr>
        <p:spPr>
          <a:xfrm>
            <a:off x="819650" y="1719601"/>
            <a:ext cx="7758000" cy="4739700"/>
          </a:xfrm>
          <a:prstGeom prst="rect">
            <a:avLst/>
          </a:prstGeom>
          <a:noFill/>
          <a:ln>
            <a:noFill/>
          </a:ln>
        </p:spPr>
        <p:txBody>
          <a:bodyPr anchorCtr="0" anchor="t" bIns="46800" lIns="90000" rIns="90000" wrap="square" tIns="46800">
            <a:noAutofit/>
          </a:bodyPr>
          <a:lstStyle/>
          <a:p>
            <a:pPr lvl="0" rtl="0">
              <a:spcBef>
                <a:spcPts val="800"/>
              </a:spcBef>
              <a:buNone/>
            </a:pPr>
            <a:r>
              <a:rPr lang="en-US">
                <a:solidFill>
                  <a:schemeClr val="dk1"/>
                </a:solidFill>
                <a:latin typeface="Comic Sans MS"/>
                <a:ea typeface="Comic Sans MS"/>
                <a:cs typeface="Comic Sans MS"/>
                <a:sym typeface="Comic Sans MS"/>
              </a:rPr>
              <a:t>• An </a:t>
            </a:r>
            <a:r>
              <a:rPr i="1" lang="en-US">
                <a:solidFill>
                  <a:srgbClr val="808000"/>
                </a:solidFill>
                <a:latin typeface="Comic Sans MS"/>
                <a:ea typeface="Comic Sans MS"/>
                <a:cs typeface="Comic Sans MS"/>
                <a:sym typeface="Comic Sans MS"/>
              </a:rPr>
              <a:t>abstraction</a:t>
            </a:r>
            <a:r>
              <a:rPr lang="en-US">
                <a:solidFill>
                  <a:srgbClr val="808000"/>
                </a:solidFill>
                <a:latin typeface="Comic Sans MS"/>
                <a:ea typeface="Comic Sans MS"/>
                <a:cs typeface="Comic Sans MS"/>
                <a:sym typeface="Comic Sans MS"/>
              </a:rPr>
              <a:t> </a:t>
            </a:r>
            <a:r>
              <a:rPr lang="en-US">
                <a:latin typeface="Comic Sans MS"/>
                <a:ea typeface="Comic Sans MS"/>
                <a:cs typeface="Comic Sans MS"/>
                <a:sym typeface="Comic Sans MS"/>
              </a:rPr>
              <a:t>is a general representation of something -- of some person or place or event or process.</a:t>
            </a:r>
          </a:p>
          <a:p>
            <a:pPr lvl="0" rtl="0">
              <a:spcBef>
                <a:spcPts val="800"/>
              </a:spcBef>
              <a:buNone/>
            </a:pPr>
            <a:r>
              <a:t/>
            </a:r>
            <a:endParaRPr>
              <a:latin typeface="Comic Sans MS"/>
              <a:ea typeface="Comic Sans MS"/>
              <a:cs typeface="Comic Sans MS"/>
              <a:sym typeface="Comic Sans MS"/>
            </a:endParaRPr>
          </a:p>
          <a:p>
            <a:pPr lvl="0" rtl="0">
              <a:spcBef>
                <a:spcPts val="800"/>
              </a:spcBef>
              <a:buNone/>
            </a:pPr>
            <a:r>
              <a:rPr lang="en-US">
                <a:latin typeface="Comic Sans MS"/>
                <a:ea typeface="Comic Sans MS"/>
                <a:cs typeface="Comic Sans MS"/>
                <a:sym typeface="Comic Sans MS"/>
              </a:rPr>
              <a:t>• Abstractions are formed by including only those details needed to make the abstraction useful to us in some way.</a:t>
            </a:r>
          </a:p>
          <a:p>
            <a:pPr lvl="0" rtl="0">
              <a:spcBef>
                <a:spcPts val="800"/>
              </a:spcBef>
              <a:buNone/>
            </a:pPr>
            <a:r>
              <a:t/>
            </a:r>
            <a:endParaRPr>
              <a:latin typeface="Comic Sans MS"/>
              <a:ea typeface="Comic Sans MS"/>
              <a:cs typeface="Comic Sans MS"/>
              <a:sym typeface="Comic Sans MS"/>
            </a:endParaRPr>
          </a:p>
          <a:p>
            <a:pPr lvl="0" rtl="0">
              <a:spcBef>
                <a:spcPts val="800"/>
              </a:spcBef>
              <a:buNone/>
            </a:pPr>
            <a:r>
              <a:rPr lang="en-US">
                <a:solidFill>
                  <a:schemeClr val="dk1"/>
                </a:solidFill>
                <a:latin typeface="Comic Sans MS"/>
                <a:ea typeface="Comic Sans MS"/>
                <a:cs typeface="Comic Sans MS"/>
                <a:sym typeface="Comic Sans MS"/>
              </a:rPr>
              <a:t>• You use </a:t>
            </a:r>
            <a:r>
              <a:rPr i="1" lang="en-US">
                <a:solidFill>
                  <a:srgbClr val="808000"/>
                </a:solidFill>
                <a:latin typeface="Comic Sans MS"/>
                <a:ea typeface="Comic Sans MS"/>
                <a:cs typeface="Comic Sans MS"/>
                <a:sym typeface="Comic Sans MS"/>
              </a:rPr>
              <a:t>abstractions</a:t>
            </a:r>
            <a:r>
              <a:rPr lang="en-US">
                <a:solidFill>
                  <a:schemeClr val="dk1"/>
                </a:solidFill>
                <a:latin typeface="Comic Sans MS"/>
                <a:ea typeface="Comic Sans MS"/>
                <a:cs typeface="Comic Sans MS"/>
                <a:sym typeface="Comic Sans MS"/>
              </a:rPr>
              <a:t> all the time, although you probably don’t call them that.  You couldn’t think or speak without them.</a:t>
            </a:r>
          </a:p>
          <a:p>
            <a:pPr lvl="0" rtl="0">
              <a:spcBef>
                <a:spcPts val="800"/>
              </a:spcBef>
              <a:buNone/>
            </a:pPr>
            <a:r>
              <a:t/>
            </a:r>
            <a:endParaRPr>
              <a:solidFill>
                <a:schemeClr val="dk1"/>
              </a:solidFill>
              <a:latin typeface="Comic Sans MS"/>
              <a:ea typeface="Comic Sans MS"/>
              <a:cs typeface="Comic Sans MS"/>
              <a:sym typeface="Comic Sans MS"/>
            </a:endParaRPr>
          </a:p>
          <a:p>
            <a:pPr lvl="0" rtl="0">
              <a:spcBef>
                <a:spcPts val="800"/>
              </a:spcBef>
              <a:buNone/>
            </a:pPr>
            <a:r>
              <a:rPr lang="en-US">
                <a:solidFill>
                  <a:schemeClr val="dk1"/>
                </a:solidFill>
                <a:latin typeface="Comic Sans MS"/>
                <a:ea typeface="Comic Sans MS"/>
                <a:cs typeface="Comic Sans MS"/>
                <a:sym typeface="Comic Sans MS"/>
              </a:rPr>
              <a:t>• Words, ideas, concepts, maps, models, symbols -- these are all examples of abstractions that we use every day to think about and talk about the world.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Shape 60"/>
          <p:cNvSpPr txBox="1"/>
          <p:nvPr/>
        </p:nvSpPr>
        <p:spPr>
          <a:xfrm>
            <a:off x="685800" y="6248400"/>
            <a:ext cx="1905000" cy="4572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1400" u="none" cap="none" strike="noStrike">
                <a:solidFill>
                  <a:srgbClr val="000000"/>
                </a:solidFill>
                <a:latin typeface="Times New Roman"/>
                <a:ea typeface="Times New Roman"/>
                <a:cs typeface="Times New Roman"/>
                <a:sym typeface="Times New Roman"/>
              </a:rPr>
              <a:t>December 19, 2013</a:t>
            </a:r>
          </a:p>
        </p:txBody>
      </p:sp>
      <p:sp>
        <p:nvSpPr>
          <p:cNvPr id="61" name="Shape 61"/>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Some Everyday Examples of Abstractions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 name="Shape 67"/>
        <p:cNvGrpSpPr/>
        <p:nvPr/>
      </p:nvGrpSpPr>
      <p:grpSpPr>
        <a:xfrm>
          <a:off x="0" y="0"/>
          <a:ext cx="0" cy="0"/>
          <a:chOff x="0" y="0"/>
          <a:chExt cx="0" cy="0"/>
        </a:xfrm>
      </p:grpSpPr>
      <p:sp>
        <p:nvSpPr>
          <p:cNvPr id="68" name="Shape 68"/>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A map is an abstraction</a:t>
            </a:r>
          </a:p>
        </p:txBody>
      </p:sp>
      <p:sp>
        <p:nvSpPr>
          <p:cNvPr id="69" name="Shape 69"/>
          <p:cNvSpPr txBox="1"/>
          <p:nvPr>
            <p:ph idx="1" type="body"/>
          </p:nvPr>
        </p:nvSpPr>
        <p:spPr>
          <a:xfrm>
            <a:off x="1715950" y="1446200"/>
            <a:ext cx="6716700" cy="914400"/>
          </a:xfrm>
          <a:prstGeom prst="rect">
            <a:avLst/>
          </a:prstGeom>
          <a:noFill/>
          <a:ln>
            <a:noFill/>
          </a:ln>
        </p:spPr>
        <p:txBody>
          <a:bodyPr anchorCtr="0" anchor="t" bIns="46800" lIns="90000" rIns="90000" wrap="square" tIns="46800">
            <a:noAutofit/>
          </a:bodyPr>
          <a:lstStyle/>
          <a:p>
            <a:pPr lvl="0" rtl="0">
              <a:spcBef>
                <a:spcPts val="800"/>
              </a:spcBef>
              <a:buNone/>
            </a:pPr>
            <a:r>
              <a:t/>
            </a:r>
            <a:endParaRPr>
              <a:solidFill>
                <a:schemeClr val="dk1"/>
              </a:solidFill>
              <a:latin typeface="Comic Sans MS"/>
              <a:ea typeface="Comic Sans MS"/>
              <a:cs typeface="Comic Sans MS"/>
              <a:sym typeface="Comic Sans MS"/>
            </a:endParaRPr>
          </a:p>
          <a:p>
            <a:pPr lvl="0" rtl="0">
              <a:spcBef>
                <a:spcPts val="800"/>
              </a:spcBef>
              <a:buNone/>
            </a:pPr>
            <a:r>
              <a:t/>
            </a:r>
            <a:endParaRPr>
              <a:solidFill>
                <a:schemeClr val="dk1"/>
              </a:solidFill>
              <a:latin typeface="Comic Sans MS"/>
              <a:ea typeface="Comic Sans MS"/>
              <a:cs typeface="Comic Sans MS"/>
              <a:sym typeface="Comic Sans MS"/>
            </a:endParaRPr>
          </a:p>
          <a:p>
            <a:pPr lvl="0" rtl="0">
              <a:spcBef>
                <a:spcPts val="800"/>
              </a:spcBef>
              <a:buNone/>
            </a:pPr>
            <a:r>
              <a:t/>
            </a:r>
            <a:endParaRPr>
              <a:solidFill>
                <a:schemeClr val="dk1"/>
              </a:solidFill>
              <a:latin typeface="Comic Sans MS"/>
              <a:ea typeface="Comic Sans MS"/>
              <a:cs typeface="Comic Sans MS"/>
              <a:sym typeface="Comic Sans MS"/>
            </a:endParaRPr>
          </a:p>
          <a:p>
            <a:pPr lvl="0" rtl="0">
              <a:spcBef>
                <a:spcPts val="800"/>
              </a:spcBef>
              <a:buNone/>
            </a:pPr>
            <a:r>
              <a:t/>
            </a:r>
            <a:endParaRPr>
              <a:solidFill>
                <a:schemeClr val="dk1"/>
              </a:solidFill>
              <a:latin typeface="Comic Sans MS"/>
              <a:ea typeface="Comic Sans MS"/>
              <a:cs typeface="Comic Sans MS"/>
              <a:sym typeface="Comic Sans MS"/>
            </a:endParaRPr>
          </a:p>
          <a:p>
            <a:pPr lvl="0" marR="0" rtl="0" algn="l">
              <a:lnSpc>
                <a:spcPct val="100000"/>
              </a:lnSpc>
              <a:spcBef>
                <a:spcPts val="0"/>
              </a:spcBef>
              <a:spcAft>
                <a:spcPts val="0"/>
              </a:spcAft>
              <a:buNone/>
            </a:pPr>
            <a:r>
              <a:rPr b="0" i="0" lang="en-US" sz="2400" u="none" cap="none" strike="noStrike">
                <a:solidFill>
                  <a:srgbClr val="000000"/>
                </a:solidFill>
                <a:latin typeface="Comic Sans MS"/>
                <a:ea typeface="Comic Sans MS"/>
                <a:cs typeface="Comic Sans MS"/>
                <a:sym typeface="Comic Sans MS"/>
              </a:rPr>
              <a:t> </a:t>
            </a:r>
          </a:p>
          <a:p>
            <a:pPr lvl="0" rtl="0">
              <a:spcBef>
                <a:spcPts val="800"/>
              </a:spcBef>
              <a:buNone/>
            </a:pPr>
            <a:r>
              <a:t/>
            </a:r>
            <a:endParaRPr sz="2400">
              <a:solidFill>
                <a:schemeClr val="dk1"/>
              </a:solidFill>
              <a:latin typeface="Comic Sans MS"/>
              <a:ea typeface="Comic Sans MS"/>
              <a:cs typeface="Comic Sans MS"/>
              <a:sym typeface="Comic Sans MS"/>
            </a:endParaRPr>
          </a:p>
          <a:p>
            <a:pPr lvl="0" rtl="0">
              <a:spcBef>
                <a:spcPts val="800"/>
              </a:spcBef>
              <a:buNone/>
            </a:pPr>
            <a:r>
              <a:t/>
            </a:r>
            <a:endParaRPr b="0" i="0" sz="1800" u="none" cap="none" strike="noStrike"/>
          </a:p>
        </p:txBody>
      </p:sp>
      <p:sp>
        <p:nvSpPr>
          <p:cNvPr id="70" name="Shape 70"/>
          <p:cNvSpPr txBox="1"/>
          <p:nvPr/>
        </p:nvSpPr>
        <p:spPr>
          <a:xfrm>
            <a:off x="685800" y="4293625"/>
            <a:ext cx="7772400" cy="2205600"/>
          </a:xfrm>
          <a:prstGeom prst="rect">
            <a:avLst/>
          </a:prstGeom>
          <a:noFill/>
          <a:ln>
            <a:noFill/>
          </a:ln>
        </p:spPr>
        <p:txBody>
          <a:bodyPr anchorCtr="0" anchor="ctr" bIns="91425" lIns="91425" rIns="91425" wrap="square" tIns="91425">
            <a:noAutofit/>
          </a:bodyPr>
          <a:lstStyle/>
          <a:p>
            <a:pPr lvl="0" rtl="0">
              <a:spcBef>
                <a:spcPts val="800"/>
              </a:spcBef>
              <a:buNone/>
            </a:pPr>
            <a:r>
              <a:rPr lang="en-US" sz="1800">
                <a:solidFill>
                  <a:schemeClr val="dk1"/>
                </a:solidFill>
                <a:latin typeface="Comic Sans MS"/>
                <a:ea typeface="Comic Sans MS"/>
                <a:cs typeface="Comic Sans MS"/>
                <a:sym typeface="Comic Sans MS"/>
              </a:rPr>
              <a:t>Abstraction: A</a:t>
            </a:r>
            <a:r>
              <a:rPr i="1" lang="en-US" sz="1800">
                <a:solidFill>
                  <a:srgbClr val="808000"/>
                </a:solidFill>
                <a:latin typeface="Comic Sans MS"/>
                <a:ea typeface="Comic Sans MS"/>
                <a:cs typeface="Comic Sans MS"/>
                <a:sym typeface="Comic Sans MS"/>
              </a:rPr>
              <a:t> </a:t>
            </a:r>
            <a:r>
              <a:rPr lang="en-US" sz="1800">
                <a:latin typeface="Comic Sans MS"/>
                <a:ea typeface="Comic Sans MS"/>
                <a:cs typeface="Comic Sans MS"/>
                <a:sym typeface="Comic Sans MS"/>
              </a:rPr>
              <a:t>map</a:t>
            </a:r>
            <a:r>
              <a:rPr lang="en-US" sz="1800">
                <a:solidFill>
                  <a:srgbClr val="808000"/>
                </a:solidFill>
                <a:latin typeface="Comic Sans MS"/>
                <a:ea typeface="Comic Sans MS"/>
                <a:cs typeface="Comic Sans MS"/>
                <a:sym typeface="Comic Sans MS"/>
              </a:rPr>
              <a:t> </a:t>
            </a:r>
            <a:r>
              <a:rPr lang="en-US" sz="1800">
                <a:solidFill>
                  <a:schemeClr val="dk1"/>
                </a:solidFill>
                <a:latin typeface="Comic Sans MS"/>
                <a:ea typeface="Comic Sans MS"/>
                <a:cs typeface="Comic Sans MS"/>
                <a:sym typeface="Comic Sans MS"/>
              </a:rPr>
              <a:t>contains less information than the world that it represents. </a:t>
            </a:r>
          </a:p>
          <a:p>
            <a:pPr lvl="0" rtl="0">
              <a:spcBef>
                <a:spcPts val="800"/>
              </a:spcBef>
              <a:buNone/>
            </a:pPr>
            <a:r>
              <a:t/>
            </a:r>
            <a:endParaRPr sz="1800">
              <a:solidFill>
                <a:schemeClr val="dk1"/>
              </a:solidFill>
              <a:latin typeface="Comic Sans MS"/>
              <a:ea typeface="Comic Sans MS"/>
              <a:cs typeface="Comic Sans MS"/>
              <a:sym typeface="Comic Sans MS"/>
            </a:endParaRPr>
          </a:p>
          <a:p>
            <a:pPr lvl="0" rtl="0">
              <a:spcBef>
                <a:spcPts val="800"/>
              </a:spcBef>
              <a:buNone/>
            </a:pPr>
            <a:r>
              <a:rPr lang="en-US" sz="1800">
                <a:solidFill>
                  <a:schemeClr val="dk1"/>
                </a:solidFill>
                <a:latin typeface="Comic Sans MS"/>
                <a:ea typeface="Comic Sans MS"/>
                <a:cs typeface="Comic Sans MS"/>
                <a:sym typeface="Comic Sans MS"/>
              </a:rPr>
              <a:t>Abstracting:  We create a map by including only those details that will help us achieve the purpose of drawing the map.</a:t>
            </a:r>
          </a:p>
        </p:txBody>
      </p:sp>
      <p:pic>
        <p:nvPicPr>
          <p:cNvPr id="71" name="Shape 71">
            <a:hlinkClick r:id="rId4"/>
          </p:cNvPr>
          <p:cNvPicPr preferRelativeResize="0"/>
          <p:nvPr/>
        </p:nvPicPr>
        <p:blipFill>
          <a:blip r:embed="rId5">
            <a:alphaModFix/>
          </a:blip>
          <a:stretch>
            <a:fillRect/>
          </a:stretch>
        </p:blipFill>
        <p:spPr>
          <a:xfrm>
            <a:off x="2999725" y="1655625"/>
            <a:ext cx="3144550" cy="227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sp>
        <p:nvSpPr>
          <p:cNvPr id="78" name="Shape 78"/>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A model is an abstraction</a:t>
            </a:r>
          </a:p>
        </p:txBody>
      </p:sp>
      <p:sp>
        <p:nvSpPr>
          <p:cNvPr id="79" name="Shape 79"/>
          <p:cNvSpPr txBox="1"/>
          <p:nvPr/>
        </p:nvSpPr>
        <p:spPr>
          <a:xfrm>
            <a:off x="685800" y="4500100"/>
            <a:ext cx="7772400" cy="1831500"/>
          </a:xfrm>
          <a:prstGeom prst="rect">
            <a:avLst/>
          </a:prstGeom>
          <a:noFill/>
          <a:ln>
            <a:noFill/>
          </a:ln>
        </p:spPr>
        <p:txBody>
          <a:bodyPr anchorCtr="0" anchor="ctr" bIns="91425" lIns="91425" rIns="91425" wrap="square" tIns="91425">
            <a:noAutofit/>
          </a:bodyPr>
          <a:lstStyle/>
          <a:p>
            <a:pPr lvl="0" rtl="0">
              <a:spcBef>
                <a:spcPts val="800"/>
              </a:spcBef>
              <a:buNone/>
            </a:pPr>
            <a:r>
              <a:rPr lang="en-US" sz="1800">
                <a:solidFill>
                  <a:schemeClr val="dk1"/>
                </a:solidFill>
                <a:latin typeface="Comic Sans MS"/>
                <a:ea typeface="Comic Sans MS"/>
                <a:cs typeface="Comic Sans MS"/>
                <a:sym typeface="Comic Sans MS"/>
              </a:rPr>
              <a:t>Abstraction: A </a:t>
            </a:r>
            <a:r>
              <a:rPr i="1" lang="en-US" sz="1800">
                <a:solidFill>
                  <a:srgbClr val="808000"/>
                </a:solidFill>
                <a:latin typeface="Comic Sans MS"/>
                <a:ea typeface="Comic Sans MS"/>
                <a:cs typeface="Comic Sans MS"/>
                <a:sym typeface="Comic Sans MS"/>
              </a:rPr>
              <a:t>model</a:t>
            </a:r>
            <a:r>
              <a:rPr lang="en-US" sz="1800">
                <a:solidFill>
                  <a:srgbClr val="808000"/>
                </a:solidFill>
                <a:latin typeface="Comic Sans MS"/>
                <a:ea typeface="Comic Sans MS"/>
                <a:cs typeface="Comic Sans MS"/>
                <a:sym typeface="Comic Sans MS"/>
              </a:rPr>
              <a:t> airplane </a:t>
            </a:r>
            <a:r>
              <a:rPr lang="en-US" sz="1800">
                <a:solidFill>
                  <a:schemeClr val="dk1"/>
                </a:solidFill>
                <a:latin typeface="Comic Sans MS"/>
                <a:ea typeface="Comic Sans MS"/>
                <a:cs typeface="Comic Sans MS"/>
                <a:sym typeface="Comic Sans MS"/>
              </a:rPr>
              <a:t>contains less information than the real airplane it represents.</a:t>
            </a:r>
          </a:p>
          <a:p>
            <a:pPr lvl="0" rtl="0">
              <a:spcBef>
                <a:spcPts val="800"/>
              </a:spcBef>
              <a:buNone/>
            </a:pPr>
            <a:r>
              <a:t/>
            </a:r>
            <a:endParaRPr sz="1800">
              <a:solidFill>
                <a:schemeClr val="dk1"/>
              </a:solidFill>
              <a:latin typeface="Comic Sans MS"/>
              <a:ea typeface="Comic Sans MS"/>
              <a:cs typeface="Comic Sans MS"/>
              <a:sym typeface="Comic Sans MS"/>
            </a:endParaRPr>
          </a:p>
          <a:p>
            <a:pPr lvl="0" rtl="0">
              <a:spcBef>
                <a:spcPts val="800"/>
              </a:spcBef>
              <a:buNone/>
            </a:pPr>
            <a:r>
              <a:rPr lang="en-US" sz="1800">
                <a:solidFill>
                  <a:schemeClr val="dk1"/>
                </a:solidFill>
                <a:latin typeface="Comic Sans MS"/>
                <a:ea typeface="Comic Sans MS"/>
                <a:cs typeface="Comic Sans MS"/>
                <a:sym typeface="Comic Sans MS"/>
              </a:rPr>
              <a:t>Abstracting:  We create a model airplane by including only those features of the plane that make the model useful for our purposes.</a:t>
            </a:r>
          </a:p>
        </p:txBody>
      </p:sp>
      <p:pic>
        <p:nvPicPr>
          <p:cNvPr id="80" name="Shape 80"/>
          <p:cNvPicPr preferRelativeResize="0"/>
          <p:nvPr/>
        </p:nvPicPr>
        <p:blipFill>
          <a:blip r:embed="rId4">
            <a:alphaModFix/>
          </a:blip>
          <a:stretch>
            <a:fillRect/>
          </a:stretch>
        </p:blipFill>
        <p:spPr>
          <a:xfrm>
            <a:off x="2728050" y="1584300"/>
            <a:ext cx="3343525" cy="250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A floor plan is an abstraction</a:t>
            </a:r>
          </a:p>
        </p:txBody>
      </p:sp>
      <p:sp>
        <p:nvSpPr>
          <p:cNvPr id="88" name="Shape 88"/>
          <p:cNvSpPr txBox="1"/>
          <p:nvPr/>
        </p:nvSpPr>
        <p:spPr>
          <a:xfrm>
            <a:off x="685800" y="4276275"/>
            <a:ext cx="7772400" cy="2581500"/>
          </a:xfrm>
          <a:prstGeom prst="rect">
            <a:avLst/>
          </a:prstGeom>
          <a:solidFill>
            <a:srgbClr val="FFFFFF"/>
          </a:solidFill>
          <a:ln>
            <a:noFill/>
          </a:ln>
        </p:spPr>
        <p:txBody>
          <a:bodyPr anchorCtr="0" anchor="ctr" bIns="91425" lIns="91425" rIns="91425" wrap="square" tIns="91425">
            <a:noAutofit/>
          </a:bodyPr>
          <a:lstStyle/>
          <a:p>
            <a:pPr lvl="0" rtl="0">
              <a:spcBef>
                <a:spcPts val="800"/>
              </a:spcBef>
              <a:buNone/>
            </a:pPr>
            <a:r>
              <a:rPr lang="en-US" sz="1800">
                <a:solidFill>
                  <a:schemeClr val="dk1"/>
                </a:solidFill>
                <a:latin typeface="Comic Sans MS"/>
                <a:ea typeface="Comic Sans MS"/>
                <a:cs typeface="Comic Sans MS"/>
                <a:sym typeface="Comic Sans MS"/>
              </a:rPr>
              <a:t>Abstraction:  A </a:t>
            </a:r>
            <a:r>
              <a:rPr lang="en-US" sz="1800">
                <a:latin typeface="Comic Sans MS"/>
                <a:ea typeface="Comic Sans MS"/>
                <a:cs typeface="Comic Sans MS"/>
                <a:sym typeface="Comic Sans MS"/>
              </a:rPr>
              <a:t>floor plan</a:t>
            </a:r>
            <a:r>
              <a:rPr lang="en-US" sz="1800">
                <a:solidFill>
                  <a:srgbClr val="808000"/>
                </a:solidFill>
                <a:latin typeface="Comic Sans MS"/>
                <a:ea typeface="Comic Sans MS"/>
                <a:cs typeface="Comic Sans MS"/>
                <a:sym typeface="Comic Sans MS"/>
              </a:rPr>
              <a:t> </a:t>
            </a:r>
            <a:r>
              <a:rPr lang="en-US" sz="1800">
                <a:solidFill>
                  <a:schemeClr val="dk1"/>
                </a:solidFill>
                <a:latin typeface="Comic Sans MS"/>
                <a:ea typeface="Comic Sans MS"/>
                <a:cs typeface="Comic Sans MS"/>
                <a:sym typeface="Comic Sans MS"/>
              </a:rPr>
              <a:t>contains less information than the real space it represents.</a:t>
            </a:r>
          </a:p>
          <a:p>
            <a:pPr lvl="0" rtl="0">
              <a:spcBef>
                <a:spcPts val="800"/>
              </a:spcBef>
              <a:buNone/>
            </a:pPr>
            <a:r>
              <a:t/>
            </a:r>
            <a:endParaRPr sz="1800">
              <a:solidFill>
                <a:schemeClr val="dk1"/>
              </a:solidFill>
              <a:latin typeface="Comic Sans MS"/>
              <a:ea typeface="Comic Sans MS"/>
              <a:cs typeface="Comic Sans MS"/>
              <a:sym typeface="Comic Sans MS"/>
            </a:endParaRPr>
          </a:p>
          <a:p>
            <a:pPr lvl="0" rtl="0">
              <a:spcBef>
                <a:spcPts val="800"/>
              </a:spcBef>
              <a:buNone/>
            </a:pPr>
            <a:r>
              <a:rPr lang="en-US" sz="1800">
                <a:solidFill>
                  <a:schemeClr val="dk1"/>
                </a:solidFill>
                <a:latin typeface="Comic Sans MS"/>
                <a:ea typeface="Comic Sans MS"/>
                <a:cs typeface="Comic Sans MS"/>
                <a:sym typeface="Comic Sans MS"/>
              </a:rPr>
              <a:t>Abstracting:  We create a floor plan by including only those spatial features that are relevant to why we are making the plan.</a:t>
            </a:r>
          </a:p>
        </p:txBody>
      </p:sp>
      <p:pic>
        <p:nvPicPr>
          <p:cNvPr id="89" name="Shape 89">
            <a:hlinkClick r:id="rId4"/>
          </p:cNvPr>
          <p:cNvPicPr preferRelativeResize="0"/>
          <p:nvPr/>
        </p:nvPicPr>
        <p:blipFill>
          <a:blip r:embed="rId5">
            <a:alphaModFix/>
          </a:blip>
          <a:stretch>
            <a:fillRect/>
          </a:stretch>
        </p:blipFill>
        <p:spPr>
          <a:xfrm>
            <a:off x="2068450" y="1227350"/>
            <a:ext cx="4295525" cy="357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Ideas and concepts are abstractions</a:t>
            </a:r>
          </a:p>
        </p:txBody>
      </p:sp>
      <p:sp>
        <p:nvSpPr>
          <p:cNvPr id="97" name="Shape 97"/>
          <p:cNvSpPr txBox="1"/>
          <p:nvPr/>
        </p:nvSpPr>
        <p:spPr>
          <a:xfrm>
            <a:off x="685800" y="2760425"/>
            <a:ext cx="7772400" cy="3847200"/>
          </a:xfrm>
          <a:prstGeom prst="rect">
            <a:avLst/>
          </a:prstGeom>
          <a:noFill/>
          <a:ln>
            <a:noFill/>
          </a:ln>
        </p:spPr>
        <p:txBody>
          <a:bodyPr anchorCtr="0" anchor="ctr" bIns="91425" lIns="91425" rIns="91425" wrap="square" tIns="91425">
            <a:noAutofit/>
          </a:bodyPr>
          <a:lstStyle/>
          <a:p>
            <a:pPr lvl="0" rtl="0">
              <a:spcBef>
                <a:spcPts val="800"/>
              </a:spcBef>
              <a:buNone/>
            </a:pPr>
            <a:r>
              <a:rPr lang="en-US" sz="1800">
                <a:solidFill>
                  <a:schemeClr val="dk1"/>
                </a:solidFill>
                <a:latin typeface="Comic Sans MS"/>
                <a:ea typeface="Comic Sans MS"/>
                <a:cs typeface="Comic Sans MS"/>
                <a:sym typeface="Comic Sans MS"/>
              </a:rPr>
              <a:t>Our ideas and concepts are abstractions are formed through a process of leaving out details of the specific things that the idea represents.   For example, our concept of </a:t>
            </a:r>
            <a:r>
              <a:rPr i="1" lang="en-US" sz="1800">
                <a:solidFill>
                  <a:schemeClr val="dk1"/>
                </a:solidFill>
                <a:latin typeface="Comic Sans MS"/>
                <a:ea typeface="Comic Sans MS"/>
                <a:cs typeface="Comic Sans MS"/>
                <a:sym typeface="Comic Sans MS"/>
              </a:rPr>
              <a:t>chair</a:t>
            </a:r>
            <a:r>
              <a:rPr lang="en-US" sz="1800">
                <a:solidFill>
                  <a:schemeClr val="dk1"/>
                </a:solidFill>
                <a:latin typeface="Comic Sans MS"/>
                <a:ea typeface="Comic Sans MS"/>
                <a:cs typeface="Comic Sans MS"/>
                <a:sym typeface="Comic Sans MS"/>
              </a:rPr>
              <a:t> is general enough to represent any and all chairs. </a:t>
            </a:r>
          </a:p>
          <a:p>
            <a:pPr lvl="0" rtl="0">
              <a:spcBef>
                <a:spcPts val="800"/>
              </a:spcBef>
              <a:buNone/>
            </a:pPr>
            <a:r>
              <a:t/>
            </a:r>
            <a:endParaRPr sz="1800">
              <a:solidFill>
                <a:schemeClr val="dk1"/>
              </a:solidFill>
              <a:latin typeface="Comic Sans MS"/>
              <a:ea typeface="Comic Sans MS"/>
              <a:cs typeface="Comic Sans MS"/>
              <a:sym typeface="Comic Sans MS"/>
            </a:endParaRPr>
          </a:p>
          <a:p>
            <a:pPr lvl="0" rtl="0">
              <a:spcBef>
                <a:spcPts val="800"/>
              </a:spcBef>
              <a:buNone/>
            </a:pPr>
            <a:r>
              <a:rPr lang="en-US" sz="1800">
                <a:solidFill>
                  <a:schemeClr val="dk1"/>
                </a:solidFill>
                <a:latin typeface="Comic Sans MS"/>
                <a:ea typeface="Comic Sans MS"/>
                <a:cs typeface="Comic Sans MS"/>
                <a:sym typeface="Comic Sans MS"/>
              </a:rPr>
              <a:t>Abstraction:  An </a:t>
            </a:r>
            <a:r>
              <a:rPr lang="en-US" sz="1800">
                <a:solidFill>
                  <a:srgbClr val="808000"/>
                </a:solidFill>
                <a:latin typeface="Comic Sans MS"/>
                <a:ea typeface="Comic Sans MS"/>
                <a:cs typeface="Comic Sans MS"/>
                <a:sym typeface="Comic Sans MS"/>
              </a:rPr>
              <a:t>idea</a:t>
            </a:r>
            <a:r>
              <a:rPr i="1" lang="en-US" sz="1800">
                <a:solidFill>
                  <a:srgbClr val="808000"/>
                </a:solidFill>
                <a:latin typeface="Comic Sans MS"/>
                <a:ea typeface="Comic Sans MS"/>
                <a:cs typeface="Comic Sans MS"/>
                <a:sym typeface="Comic Sans MS"/>
              </a:rPr>
              <a:t> </a:t>
            </a:r>
            <a:r>
              <a:rPr lang="en-US" sz="1800">
                <a:latin typeface="Comic Sans MS"/>
                <a:ea typeface="Comic Sans MS"/>
                <a:cs typeface="Comic Sans MS"/>
                <a:sym typeface="Comic Sans MS"/>
              </a:rPr>
              <a:t>or concept </a:t>
            </a:r>
            <a:r>
              <a:rPr lang="en-US" sz="1800">
                <a:solidFill>
                  <a:schemeClr val="dk1"/>
                </a:solidFill>
                <a:latin typeface="Comic Sans MS"/>
                <a:ea typeface="Comic Sans MS"/>
                <a:cs typeface="Comic Sans MS"/>
                <a:sym typeface="Comic Sans MS"/>
              </a:rPr>
              <a:t>is a general representation of something</a:t>
            </a:r>
          </a:p>
          <a:p>
            <a:pPr lvl="0" rtl="0">
              <a:spcBef>
                <a:spcPts val="800"/>
              </a:spcBef>
              <a:buNone/>
            </a:pPr>
            <a:r>
              <a:t/>
            </a:r>
            <a:endParaRPr sz="1800">
              <a:solidFill>
                <a:schemeClr val="dk1"/>
              </a:solidFill>
              <a:latin typeface="Comic Sans MS"/>
              <a:ea typeface="Comic Sans MS"/>
              <a:cs typeface="Comic Sans MS"/>
              <a:sym typeface="Comic Sans MS"/>
            </a:endParaRPr>
          </a:p>
          <a:p>
            <a:pPr lvl="0" rtl="0">
              <a:spcBef>
                <a:spcPts val="800"/>
              </a:spcBef>
              <a:buNone/>
            </a:pPr>
            <a:r>
              <a:rPr lang="en-US" sz="1800">
                <a:solidFill>
                  <a:schemeClr val="dk1"/>
                </a:solidFill>
                <a:latin typeface="Comic Sans MS"/>
                <a:ea typeface="Comic Sans MS"/>
                <a:cs typeface="Comic Sans MS"/>
                <a:sym typeface="Comic Sans MS"/>
              </a:rPr>
              <a:t>Abstracting:  Thinking in abstractions is a fundamental part of human behavior.</a:t>
            </a:r>
          </a:p>
        </p:txBody>
      </p:sp>
      <p:pic>
        <p:nvPicPr>
          <p:cNvPr id="98" name="Shape 98"/>
          <p:cNvPicPr preferRelativeResize="0"/>
          <p:nvPr/>
        </p:nvPicPr>
        <p:blipFill>
          <a:blip r:embed="rId4">
            <a:alphaModFix/>
          </a:blip>
          <a:stretch>
            <a:fillRect/>
          </a:stretch>
        </p:blipFill>
        <p:spPr>
          <a:xfrm>
            <a:off x="2308725" y="1367875"/>
            <a:ext cx="733425" cy="1143000"/>
          </a:xfrm>
          <a:prstGeom prst="rect">
            <a:avLst/>
          </a:prstGeom>
          <a:noFill/>
          <a:ln>
            <a:noFill/>
          </a:ln>
        </p:spPr>
      </p:pic>
      <p:sp>
        <p:nvSpPr>
          <p:cNvPr id="99" name="Shape 99"/>
          <p:cNvSpPr txBox="1"/>
          <p:nvPr/>
        </p:nvSpPr>
        <p:spPr>
          <a:xfrm>
            <a:off x="2312225" y="1339025"/>
            <a:ext cx="733500" cy="4710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t/>
            </a:r>
            <a:endParaRPr/>
          </a:p>
        </p:txBody>
      </p:sp>
      <p:pic>
        <p:nvPicPr>
          <p:cNvPr id="100" name="Shape 100"/>
          <p:cNvPicPr preferRelativeResize="0"/>
          <p:nvPr/>
        </p:nvPicPr>
        <p:blipFill>
          <a:blip r:embed="rId5">
            <a:alphaModFix/>
          </a:blip>
          <a:stretch>
            <a:fillRect/>
          </a:stretch>
        </p:blipFill>
        <p:spPr>
          <a:xfrm>
            <a:off x="6030900" y="1467750"/>
            <a:ext cx="1377101" cy="914400"/>
          </a:xfrm>
          <a:prstGeom prst="rect">
            <a:avLst/>
          </a:prstGeom>
          <a:noFill/>
          <a:ln>
            <a:noFill/>
          </a:ln>
        </p:spPr>
      </p:pic>
      <p:cxnSp>
        <p:nvCxnSpPr>
          <p:cNvPr id="101" name="Shape 101"/>
          <p:cNvCxnSpPr/>
          <p:nvPr/>
        </p:nvCxnSpPr>
        <p:spPr>
          <a:xfrm>
            <a:off x="3381750" y="1924950"/>
            <a:ext cx="2380500" cy="0"/>
          </a:xfrm>
          <a:prstGeom prst="straightConnector1">
            <a:avLst/>
          </a:prstGeom>
          <a:noFill/>
          <a:ln cap="flat" cmpd="sng" w="19050">
            <a:solidFill>
              <a:schemeClr val="dk2"/>
            </a:solidFill>
            <a:prstDash val="solid"/>
            <a:round/>
            <a:headEnd len="lg" w="lg" type="none"/>
            <a:tailEnd len="lg" w="lg" type="triangle"/>
          </a:ln>
        </p:spPr>
      </p:cxnSp>
      <p:pic>
        <p:nvPicPr>
          <p:cNvPr id="102" name="Shape 102"/>
          <p:cNvPicPr preferRelativeResize="0"/>
          <p:nvPr/>
        </p:nvPicPr>
        <p:blipFill>
          <a:blip r:embed="rId6">
            <a:alphaModFix/>
          </a:blip>
          <a:stretch>
            <a:fillRect/>
          </a:stretch>
        </p:blipFill>
        <p:spPr>
          <a:xfrm>
            <a:off x="1458300" y="1233513"/>
            <a:ext cx="441437" cy="682025"/>
          </a:xfrm>
          <a:prstGeom prst="rect">
            <a:avLst/>
          </a:prstGeom>
          <a:noFill/>
          <a:ln>
            <a:noFill/>
          </a:ln>
        </p:spPr>
      </p:pic>
      <p:sp>
        <p:nvSpPr>
          <p:cNvPr id="103" name="Shape 103"/>
          <p:cNvSpPr/>
          <p:nvPr/>
        </p:nvSpPr>
        <p:spPr>
          <a:xfrm>
            <a:off x="1089975" y="1126100"/>
            <a:ext cx="1125000" cy="798900"/>
          </a:xfrm>
          <a:prstGeom prst="cloudCallout">
            <a:avLst>
              <a:gd fmla="val 62724" name="adj1"/>
              <a:gd fmla="val 61835" name="adj2"/>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7277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Words and other symbols are abstractions</a:t>
            </a:r>
          </a:p>
        </p:txBody>
      </p:sp>
      <p:sp>
        <p:nvSpPr>
          <p:cNvPr id="111" name="Shape 111"/>
          <p:cNvSpPr txBox="1"/>
          <p:nvPr/>
        </p:nvSpPr>
        <p:spPr>
          <a:xfrm>
            <a:off x="685800" y="2760425"/>
            <a:ext cx="7772400" cy="3847200"/>
          </a:xfrm>
          <a:prstGeom prst="rect">
            <a:avLst/>
          </a:prstGeom>
          <a:noFill/>
          <a:ln>
            <a:noFill/>
          </a:ln>
        </p:spPr>
        <p:txBody>
          <a:bodyPr anchorCtr="0" anchor="ctr" bIns="91425" lIns="91425" rIns="91425" wrap="square" tIns="91425">
            <a:noAutofit/>
          </a:bodyPr>
          <a:lstStyle/>
          <a:p>
            <a:pPr lvl="0" rtl="0">
              <a:spcBef>
                <a:spcPts val="800"/>
              </a:spcBef>
              <a:buNone/>
            </a:pPr>
            <a:r>
              <a:rPr lang="en-US" sz="1800">
                <a:solidFill>
                  <a:schemeClr val="dk1"/>
                </a:solidFill>
                <a:latin typeface="Comic Sans MS"/>
                <a:ea typeface="Comic Sans MS"/>
                <a:cs typeface="Comic Sans MS"/>
                <a:sym typeface="Comic Sans MS"/>
              </a:rPr>
              <a:t>Some of the most abstract examples of abstractions are the words we use in our everyday language.    Unlike maps and models and floor plans, which have some visible similarities with the objects they represent, a word is completely abstract.</a:t>
            </a:r>
          </a:p>
          <a:p>
            <a:pPr lvl="0" rtl="0">
              <a:spcBef>
                <a:spcPts val="800"/>
              </a:spcBef>
              <a:buNone/>
            </a:pPr>
            <a:r>
              <a:t/>
            </a:r>
            <a:endParaRPr sz="1800">
              <a:solidFill>
                <a:schemeClr val="dk1"/>
              </a:solidFill>
              <a:latin typeface="Comic Sans MS"/>
              <a:ea typeface="Comic Sans MS"/>
              <a:cs typeface="Comic Sans MS"/>
              <a:sym typeface="Comic Sans MS"/>
            </a:endParaRPr>
          </a:p>
          <a:p>
            <a:pPr lvl="0" rtl="0">
              <a:spcBef>
                <a:spcPts val="800"/>
              </a:spcBef>
              <a:buNone/>
            </a:pPr>
            <a:r>
              <a:rPr lang="en-US" sz="1800">
                <a:solidFill>
                  <a:schemeClr val="dk1"/>
                </a:solidFill>
                <a:latin typeface="Comic Sans MS"/>
                <a:ea typeface="Comic Sans MS"/>
                <a:cs typeface="Comic Sans MS"/>
                <a:sym typeface="Comic Sans MS"/>
              </a:rPr>
              <a:t>Abstraction:  A </a:t>
            </a:r>
            <a:r>
              <a:rPr lang="en-US" sz="1800">
                <a:solidFill>
                  <a:srgbClr val="808000"/>
                </a:solidFill>
                <a:latin typeface="Comic Sans MS"/>
                <a:ea typeface="Comic Sans MS"/>
                <a:cs typeface="Comic Sans MS"/>
                <a:sym typeface="Comic Sans MS"/>
              </a:rPr>
              <a:t>word</a:t>
            </a:r>
            <a:r>
              <a:rPr i="1" lang="en-US" sz="1800">
                <a:solidFill>
                  <a:srgbClr val="808000"/>
                </a:solidFill>
                <a:latin typeface="Comic Sans MS"/>
                <a:ea typeface="Comic Sans MS"/>
                <a:cs typeface="Comic Sans MS"/>
                <a:sym typeface="Comic Sans MS"/>
              </a:rPr>
              <a:t> </a:t>
            </a:r>
            <a:r>
              <a:rPr lang="en-US" sz="1800">
                <a:solidFill>
                  <a:schemeClr val="dk1"/>
                </a:solidFill>
                <a:latin typeface="Comic Sans MS"/>
                <a:ea typeface="Comic Sans MS"/>
                <a:cs typeface="Comic Sans MS"/>
                <a:sym typeface="Comic Sans MS"/>
              </a:rPr>
              <a:t>contains almost no specific information about the objects it represents other than their definition.</a:t>
            </a:r>
          </a:p>
          <a:p>
            <a:pPr lvl="0" rtl="0">
              <a:spcBef>
                <a:spcPts val="800"/>
              </a:spcBef>
              <a:buNone/>
            </a:pPr>
            <a:r>
              <a:t/>
            </a:r>
            <a:endParaRPr sz="1800">
              <a:solidFill>
                <a:schemeClr val="dk1"/>
              </a:solidFill>
              <a:latin typeface="Comic Sans MS"/>
              <a:ea typeface="Comic Sans MS"/>
              <a:cs typeface="Comic Sans MS"/>
              <a:sym typeface="Comic Sans MS"/>
            </a:endParaRPr>
          </a:p>
          <a:p>
            <a:pPr lvl="0" rtl="0">
              <a:spcBef>
                <a:spcPts val="800"/>
              </a:spcBef>
              <a:buNone/>
            </a:pPr>
            <a:r>
              <a:rPr lang="en-US" sz="1800">
                <a:solidFill>
                  <a:schemeClr val="dk1"/>
                </a:solidFill>
                <a:latin typeface="Comic Sans MS"/>
                <a:ea typeface="Comic Sans MS"/>
                <a:cs typeface="Comic Sans MS"/>
                <a:sym typeface="Comic Sans MS"/>
              </a:rPr>
              <a:t>Abstracting:  Learning that words represent things is a fundamental skill in learning to speak and read.</a:t>
            </a:r>
          </a:p>
        </p:txBody>
      </p:sp>
      <p:grpSp>
        <p:nvGrpSpPr>
          <p:cNvPr id="112" name="Shape 112"/>
          <p:cNvGrpSpPr/>
          <p:nvPr/>
        </p:nvGrpSpPr>
        <p:grpSpPr>
          <a:xfrm>
            <a:off x="2308725" y="1339025"/>
            <a:ext cx="737000" cy="1171850"/>
            <a:chOff x="414150" y="1756900"/>
            <a:chExt cx="737000" cy="1171850"/>
          </a:xfrm>
        </p:grpSpPr>
        <p:pic>
          <p:nvPicPr>
            <p:cNvPr id="113" name="Shape 113"/>
            <p:cNvPicPr preferRelativeResize="0"/>
            <p:nvPr/>
          </p:nvPicPr>
          <p:blipFill>
            <a:blip r:embed="rId4">
              <a:alphaModFix/>
            </a:blip>
            <a:stretch>
              <a:fillRect/>
            </a:stretch>
          </p:blipFill>
          <p:spPr>
            <a:xfrm>
              <a:off x="414150" y="1785750"/>
              <a:ext cx="733425" cy="1143000"/>
            </a:xfrm>
            <a:prstGeom prst="rect">
              <a:avLst/>
            </a:prstGeom>
            <a:noFill/>
            <a:ln>
              <a:noFill/>
            </a:ln>
          </p:spPr>
        </p:pic>
        <p:sp>
          <p:nvSpPr>
            <p:cNvPr id="114" name="Shape 114"/>
            <p:cNvSpPr txBox="1"/>
            <p:nvPr/>
          </p:nvSpPr>
          <p:spPr>
            <a:xfrm>
              <a:off x="417650" y="1756900"/>
              <a:ext cx="733500" cy="4710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US"/>
                <a:t>‘chair’</a:t>
              </a:r>
            </a:p>
          </p:txBody>
        </p:sp>
      </p:grpSp>
      <p:pic>
        <p:nvPicPr>
          <p:cNvPr id="115" name="Shape 115"/>
          <p:cNvPicPr preferRelativeResize="0"/>
          <p:nvPr/>
        </p:nvPicPr>
        <p:blipFill>
          <a:blip r:embed="rId5">
            <a:alphaModFix/>
          </a:blip>
          <a:stretch>
            <a:fillRect/>
          </a:stretch>
        </p:blipFill>
        <p:spPr>
          <a:xfrm>
            <a:off x="6030900" y="1467750"/>
            <a:ext cx="1377101" cy="914400"/>
          </a:xfrm>
          <a:prstGeom prst="rect">
            <a:avLst/>
          </a:prstGeom>
          <a:noFill/>
          <a:ln>
            <a:noFill/>
          </a:ln>
        </p:spPr>
      </p:pic>
      <p:cxnSp>
        <p:nvCxnSpPr>
          <p:cNvPr id="116" name="Shape 116"/>
          <p:cNvCxnSpPr/>
          <p:nvPr/>
        </p:nvCxnSpPr>
        <p:spPr>
          <a:xfrm>
            <a:off x="3381750" y="1924950"/>
            <a:ext cx="2380500" cy="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