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19.xml"/>
  <Override ContentType="application/vnd.openxmlformats-officedocument.themeOverride+xml" PartName="/ppt/theme/themeOverride5.xml"/>
  <Override ContentType="application/vnd.openxmlformats-officedocument.themeOverride+xml" PartName="/ppt/theme/themeOverride20.xml"/>
  <Override ContentType="application/vnd.openxmlformats-officedocument.themeOverride+xml" PartName="/ppt/theme/themeOverride6.xml"/>
  <Override ContentType="application/vnd.openxmlformats-officedocument.themeOverride+xml" PartName="/ppt/theme/themeOverride12.xml"/>
  <Override ContentType="application/vnd.openxmlformats-officedocument.themeOverride+xml" PartName="/ppt/theme/themeOverride18.xml"/>
  <Override ContentType="application/vnd.openxmlformats-officedocument.themeOverride+xml" PartName="/ppt/theme/themeOverride16.xml"/>
  <Override ContentType="application/vnd.openxmlformats-officedocument.themeOverride+xml" PartName="/ppt/theme/themeOverride14.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10.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17.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13.xml"/>
  <Override ContentType="application/vnd.openxmlformats-officedocument.themeOverride+xml" PartName="/ppt/theme/themeOverride15.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353387A-8671-4147-B2B3-5A6E78D1C4E2}">
  <a:tblStyle styleId="{F353387A-8671-4147-B2B3-5A6E78D1C4E2}"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lvl="0">
              <a:spcBef>
                <a:spcPts val="0"/>
              </a:spcBef>
              <a:buNone/>
            </a:pPr>
            <a:r>
              <a:t/>
            </a:r>
            <a:endParaRPr/>
          </a:p>
        </p:txBody>
      </p:sp>
      <p:sp>
        <p:nvSpPr>
          <p:cNvPr id="4" name="Shape 4"/>
          <p:cNvSpPr/>
          <p:nvPr/>
        </p:nvSpPr>
        <p:spPr>
          <a:xfrm>
            <a:off x="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 name="Shape 5"/>
          <p:cNvSpPr/>
          <p:nvPr/>
        </p:nvSpPr>
        <p:spPr>
          <a:xfrm>
            <a:off x="388620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 name="Shape 6"/>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a:noFill/>
          <a:ln>
            <a:noFill/>
          </a:ln>
        </p:spPr>
      </p:sp>
      <p:sp>
        <p:nvSpPr>
          <p:cNvPr id="7" name="Shape 7"/>
          <p:cNvSpPr txBox="1"/>
          <p:nvPr>
            <p:ph idx="1" type="body"/>
          </p:nvPr>
        </p:nvSpPr>
        <p:spPr>
          <a:xfrm>
            <a:off x="914400" y="4343400"/>
            <a:ext cx="5027612" cy="4113212"/>
          </a:xfrm>
          <a:prstGeom prst="rect">
            <a:avLst/>
          </a:prstGeom>
          <a:noFill/>
          <a:ln>
            <a:noFill/>
          </a:ln>
        </p:spPr>
        <p:txBody>
          <a:bodyPr anchorCtr="0" anchor="ctr" bIns="91425" lIns="91425" rIns="91425" wrap="square"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8" name="Shape 8"/>
          <p:cNvSpPr/>
          <p:nvPr/>
        </p:nvSpPr>
        <p:spPr>
          <a:xfrm>
            <a:off x="0" y="8683625"/>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 name="Shape 9"/>
          <p:cNvSpPr txBox="1"/>
          <p:nvPr>
            <p:ph idx="12" type="sldNum"/>
          </p:nvPr>
        </p:nvSpPr>
        <p:spPr>
          <a:xfrm>
            <a:off x="3886200" y="8686800"/>
            <a:ext cx="2970212" cy="455612"/>
          </a:xfrm>
          <a:prstGeom prst="rect">
            <a:avLst/>
          </a:prstGeom>
          <a:noFill/>
          <a:ln>
            <a:noFill/>
          </a:ln>
        </p:spPr>
        <p:txBody>
          <a:bodyPr anchorCtr="0" anchor="ctr" bIns="91425" lIns="91425" rIns="91425" wrap="square" tIns="91425">
            <a:noAutofit/>
          </a:bodyPr>
          <a:lstStyle/>
          <a:p>
            <a:pPr lvl="0">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Shape 2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8" name="Shape 2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9" name="Shape 29"/>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0" name="Shape 3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 name="Shape 3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4" name="Shape 10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05" name="Shape 10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06" name="Shape 10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13" name="Shape 113"/>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14" name="Shape 11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15" name="Shape 11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2" name="Shape 12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3" name="Shape 12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24" name="Shape 12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31" name="Shape 13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2" name="Shape 13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33" name="Shape 13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34" name="Shape 13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9" name="Shape 139"/>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0" name="Shape 14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41" name="Shape 14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8" name="Shape 148"/>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9" name="Shape 14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50" name="Shape 15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7" name="Shape 157"/>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8" name="Shape 15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59" name="Shape 15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6" name="Shape 16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7" name="Shape 16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68" name="Shape 16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5" name="Shape 175"/>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6" name="Shape 17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77" name="Shape 17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4" name="Shape 18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5" name="Shape 18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86" name="Shape 18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8" name="Shape 38"/>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 name="Shape 3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0" name="Shape 4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3" name="Shape 193"/>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4" name="Shape 19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95" name="Shape 19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6" name="Shape 4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7" name="Shape 4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48" name="Shape 4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4" name="Shape 5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5" name="Shape 5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56" name="Shape 5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2" name="Shape 6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3" name="Shape 6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4" name="Shape 6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0" name="Shape 70"/>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1" name="Shape 7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2" name="Shape 7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78" name="Shape 7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9" name="Shape 7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80" name="Shape 8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81" name="Shape 8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86" name="Shape 8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87" name="Shape 8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88" name="Shape 8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5" name="Shape 95"/>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6" name="Shape 9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97" name="Shape 9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500062" y="2841625"/>
            <a:ext cx="8077200" cy="8382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18" name="Shape 18"/>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19" name="Shape 19"/>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txBox="1"/>
          <p:nvPr>
            <p:ph type="title"/>
          </p:nvPr>
        </p:nvSpPr>
        <p:spPr>
          <a:xfrm>
            <a:off x="685800" y="381000"/>
            <a:ext cx="7772400" cy="9144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23" name="Shape 23"/>
          <p:cNvSpPr txBox="1"/>
          <p:nvPr>
            <p:ph idx="1" type="body"/>
          </p:nvPr>
        </p:nvSpPr>
        <p:spPr>
          <a:xfrm>
            <a:off x="674687" y="1446212"/>
            <a:ext cx="7758112" cy="49911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24" name="Shape 24"/>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5" name="Shape 2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685800" y="609600"/>
            <a:ext cx="7770812" cy="1141412"/>
          </a:xfrm>
          <a:prstGeom prst="rect">
            <a:avLst/>
          </a:prstGeom>
          <a:noFill/>
          <a:ln>
            <a:noFill/>
          </a:ln>
        </p:spPr>
        <p:txBody>
          <a:bodyPr anchorCtr="0" anchor="ctr"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6pPr>
            <a:lvl7pPr indent="-228600" lvl="6" marL="34290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7pPr>
            <a:lvl8pPr indent="-228600" lvl="7" marL="4800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8pPr>
            <a:lvl9pPr indent="-228600" lvl="8" marL="66294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9pPr>
          </a:lstStyle>
          <a:p/>
        </p:txBody>
      </p:sp>
      <p:sp>
        <p:nvSpPr>
          <p:cNvPr id="12" name="Shape 12"/>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228600" lvl="5" marL="2514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13" name="Shape 13"/>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14" name="Shape 14"/>
          <p:cNvSpPr/>
          <p:nvPr/>
        </p:nvSpPr>
        <p:spPr>
          <a:xfrm>
            <a:off x="3124200" y="6248400"/>
            <a:ext cx="2895600" cy="4603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 name="Shape 1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themeOverride" Target="../theme/themeOverride6.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themeOverride" Target="../theme/themeOverride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themeOverride" Target="../theme/themeOverride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themeOverride" Target="../theme/themeOverride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themeOverride" Target="../theme/themeOverr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themeOverride" Target="../theme/themeOverride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themeOverride" Target="../theme/themeOverr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themeOverride" Target="../theme/themeOverr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themeOverride" Target="../theme/themeOverrid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themeOverride" Target="../theme/themeOverride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themeOverride" Target="../theme/themeOverride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The Binary Number System</a:t>
            </a:r>
          </a:p>
        </p:txBody>
      </p:sp>
      <p:sp>
        <p:nvSpPr>
          <p:cNvPr id="34" name="Shape 34"/>
          <p:cNvSpPr txBox="1"/>
          <p:nvPr/>
        </p:nvSpPr>
        <p:spPr>
          <a:xfrm>
            <a:off x="1751950" y="4479150"/>
            <a:ext cx="6825300" cy="1183200"/>
          </a:xfrm>
          <a:prstGeom prst="rect">
            <a:avLst/>
          </a:prstGeom>
          <a:noFill/>
          <a:ln>
            <a:noFill/>
          </a:ln>
        </p:spPr>
        <p:txBody>
          <a:bodyPr anchorCtr="0" anchor="ctr" bIns="91425" lIns="91425" rIns="91425" wrap="square" tIns="91425">
            <a:noAutofit/>
          </a:bodyPr>
          <a:lstStyle/>
          <a:p>
            <a:pPr lvl="0" rtl="0">
              <a:spcBef>
                <a:spcPts val="0"/>
              </a:spcBef>
              <a:buNone/>
            </a:pPr>
            <a:r>
              <a:rPr b="1" lang="en-US" sz="1100">
                <a:solidFill>
                  <a:srgbClr val="333333"/>
                </a:solidFill>
              </a:rPr>
              <a:t>Acknowledgment and Disclaimer: </a:t>
            </a:r>
            <a:r>
              <a:rPr lang="en-US" sz="1100">
                <a:solidFill>
                  <a:srgbClr val="333333"/>
                </a:solidFill>
              </a:rPr>
              <a:t>This presentation is supported in part by the National Science Foundation under Grants 1240841, 1225680, 1225719, 1225745, 1225976, and 1226216.  Any opinions, findings, and conclusions or recommendations expressed in these materials are those of the authors and do not necessarily reflect the views of the National Science Foundation.</a:t>
            </a:r>
          </a:p>
        </p:txBody>
      </p:sp>
      <p:pic>
        <p:nvPicPr>
          <p:cNvPr id="35" name="Shape 35"/>
          <p:cNvPicPr preferRelativeResize="0"/>
          <p:nvPr/>
        </p:nvPicPr>
        <p:blipFill>
          <a:blip r:embed="rId4">
            <a:alphaModFix/>
          </a:blip>
          <a:stretch>
            <a:fillRect/>
          </a:stretch>
        </p:blipFill>
        <p:spPr>
          <a:xfrm>
            <a:off x="1142350" y="4770700"/>
            <a:ext cx="609600" cy="6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Decimal</a:t>
            </a:r>
          </a:p>
        </p:txBody>
      </p:sp>
      <p:sp>
        <p:nvSpPr>
          <p:cNvPr id="109" name="Shape 109"/>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2. Write the binary place values above the number, going right to left: 1s, 2s, 4s, 8s, etc.</a:t>
            </a:r>
          </a:p>
        </p:txBody>
      </p:sp>
      <p:graphicFrame>
        <p:nvGraphicFramePr>
          <p:cNvPr id="110" name="Shape 110"/>
          <p:cNvGraphicFramePr/>
          <p:nvPr/>
        </p:nvGraphicFramePr>
        <p:xfrm>
          <a:off x="807550" y="2913900"/>
          <a:ext cx="3000000" cy="3000000"/>
        </p:xfrm>
        <a:graphic>
          <a:graphicData uri="http://schemas.openxmlformats.org/drawingml/2006/table">
            <a:tbl>
              <a:tblPr>
                <a:noFill/>
                <a:tableStyleId>{F353387A-8671-4147-B2B3-5A6E78D1C4E2}</a:tableStyleId>
              </a:tblPr>
              <a:tblGrid>
                <a:gridCol w="4579900"/>
                <a:gridCol w="2659100"/>
              </a:tblGrid>
              <a:tr h="381000">
                <a:tc>
                  <a:txBody>
                    <a:bodyPr>
                      <a:noAutofit/>
                    </a:bodyPr>
                    <a:lstStyle/>
                    <a:p>
                      <a:pPr lvl="0" rtl="0">
                        <a:spcBef>
                          <a:spcPts val="0"/>
                        </a:spcBef>
                        <a:buNone/>
                      </a:pPr>
                      <a:r>
                        <a:rPr b="1" lang="en-US"/>
                        <a:t>Convert binary 10101 to decimal</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rPr lang="en-US"/>
                        <a:t>1. Write the number with spaces between the digits.</a:t>
                      </a:r>
                    </a:p>
                  </a:txBody>
                  <a:tcPr marT="91425" marB="91425" marR="91425" marL="91425"/>
                </a:tc>
                <a:tc>
                  <a:txBody>
                    <a:bodyPr>
                      <a:noAutofit/>
                    </a:bodyPr>
                    <a:lstStyle/>
                    <a:p>
                      <a:pPr lvl="0" rtl="0">
                        <a:spcBef>
                          <a:spcPts val="0"/>
                        </a:spcBef>
                        <a:buNone/>
                      </a:pPr>
                      <a:r>
                        <a:rPr lang="en-US"/>
                        <a:t>1   0   1   0   1</a:t>
                      </a:r>
                    </a:p>
                  </a:txBody>
                  <a:tcPr marT="91425" marB="91425" marR="91425" marL="91425"/>
                </a:tc>
              </a:tr>
              <a:tr h="381000">
                <a:tc>
                  <a:txBody>
                    <a:bodyPr>
                      <a:noAutofit/>
                    </a:bodyPr>
                    <a:lstStyle/>
                    <a:p>
                      <a:pPr lvl="0" rtl="0">
                        <a:spcBef>
                          <a:spcPts val="0"/>
                        </a:spcBef>
                        <a:buNone/>
                      </a:pPr>
                      <a:r>
                        <a:rPr lang="en-US"/>
                        <a:t>2. Write the binary place values above the number, going right to left.</a:t>
                      </a:r>
                    </a:p>
                  </a:txBody>
                  <a:tcPr marT="91425" marB="91425" marR="91425" marL="91425"/>
                </a:tc>
                <a:tc>
                  <a:txBody>
                    <a:bodyPr>
                      <a:noAutofit/>
                    </a:bodyPr>
                    <a:lstStyle/>
                    <a:p>
                      <a:pPr lvl="0" rtl="0">
                        <a:spcBef>
                          <a:spcPts val="0"/>
                        </a:spcBef>
                        <a:buNone/>
                      </a:pPr>
                      <a:r>
                        <a:rPr lang="en-US">
                          <a:solidFill>
                            <a:srgbClr val="FF0000"/>
                          </a:solidFill>
                        </a:rPr>
                        <a:t>16  8    4   2   1</a:t>
                      </a:r>
                    </a:p>
                    <a:p>
                      <a:pPr lvl="0" rtl="0">
                        <a:spcBef>
                          <a:spcPts val="0"/>
                        </a:spcBef>
                        <a:buNone/>
                      </a:pPr>
                      <a:r>
                        <a:rPr lang="en-US"/>
                        <a:t> 1    0   1   0   1</a:t>
                      </a: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Decimal</a:t>
            </a:r>
          </a:p>
        </p:txBody>
      </p:sp>
      <p:sp>
        <p:nvSpPr>
          <p:cNvPr id="118" name="Shape 118"/>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3.  Add up the place values that have a 1 beneath them.</a:t>
            </a:r>
          </a:p>
        </p:txBody>
      </p:sp>
      <p:graphicFrame>
        <p:nvGraphicFramePr>
          <p:cNvPr id="119" name="Shape 119"/>
          <p:cNvGraphicFramePr/>
          <p:nvPr/>
        </p:nvGraphicFramePr>
        <p:xfrm>
          <a:off x="807550" y="2913900"/>
          <a:ext cx="3000000" cy="3000000"/>
        </p:xfrm>
        <a:graphic>
          <a:graphicData uri="http://schemas.openxmlformats.org/drawingml/2006/table">
            <a:tbl>
              <a:tblPr>
                <a:noFill/>
                <a:tableStyleId>{F353387A-8671-4147-B2B3-5A6E78D1C4E2}</a:tableStyleId>
              </a:tblPr>
              <a:tblGrid>
                <a:gridCol w="4579900"/>
                <a:gridCol w="2659100"/>
              </a:tblGrid>
              <a:tr h="381000">
                <a:tc>
                  <a:txBody>
                    <a:bodyPr>
                      <a:noAutofit/>
                    </a:bodyPr>
                    <a:lstStyle/>
                    <a:p>
                      <a:pPr lvl="0" rtl="0">
                        <a:spcBef>
                          <a:spcPts val="0"/>
                        </a:spcBef>
                        <a:buNone/>
                      </a:pPr>
                      <a:r>
                        <a:rPr b="1" lang="en-US"/>
                        <a:t>Convert binary 10101 to decimal</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rPr lang="en-US"/>
                        <a:t>1. Write the number with spaces between the digits.</a:t>
                      </a:r>
                    </a:p>
                  </a:txBody>
                  <a:tcPr marT="91425" marB="91425" marR="91425" marL="91425"/>
                </a:tc>
                <a:tc>
                  <a:txBody>
                    <a:bodyPr>
                      <a:noAutofit/>
                    </a:bodyPr>
                    <a:lstStyle/>
                    <a:p>
                      <a:pPr lvl="0" rtl="0">
                        <a:spcBef>
                          <a:spcPts val="0"/>
                        </a:spcBef>
                        <a:buNone/>
                      </a:pPr>
                      <a:r>
                        <a:rPr lang="en-US"/>
                        <a:t>1   0   1   0   1</a:t>
                      </a:r>
                    </a:p>
                  </a:txBody>
                  <a:tcPr marT="91425" marB="91425" marR="91425" marL="91425"/>
                </a:tc>
              </a:tr>
              <a:tr h="381000">
                <a:tc>
                  <a:txBody>
                    <a:bodyPr>
                      <a:noAutofit/>
                    </a:bodyPr>
                    <a:lstStyle/>
                    <a:p>
                      <a:pPr lvl="0" rtl="0">
                        <a:spcBef>
                          <a:spcPts val="0"/>
                        </a:spcBef>
                        <a:buNone/>
                      </a:pPr>
                      <a:r>
                        <a:rPr lang="en-US"/>
                        <a:t>2. Write the binary place values above the number, going right to left.</a:t>
                      </a:r>
                    </a:p>
                  </a:txBody>
                  <a:tcPr marT="91425" marB="91425" marR="91425" marL="91425"/>
                </a:tc>
                <a:tc>
                  <a:txBody>
                    <a:bodyPr>
                      <a:noAutofit/>
                    </a:bodyPr>
                    <a:lstStyle/>
                    <a:p>
                      <a:pPr lvl="0" rtl="0">
                        <a:spcBef>
                          <a:spcPts val="0"/>
                        </a:spcBef>
                        <a:buNone/>
                      </a:pPr>
                      <a:r>
                        <a:rPr lang="en-US"/>
                        <a:t>16  8    4   2   1</a:t>
                      </a:r>
                    </a:p>
                    <a:p>
                      <a:pPr lvl="0" rtl="0">
                        <a:spcBef>
                          <a:spcPts val="0"/>
                        </a:spcBef>
                        <a:buNone/>
                      </a:pPr>
                      <a:r>
                        <a:rPr lang="en-US"/>
                        <a:t> 1    0   1   0   1</a:t>
                      </a:r>
                    </a:p>
                  </a:txBody>
                  <a:tcPr marT="91425" marB="91425" marR="91425" marL="91425"/>
                </a:tc>
              </a:tr>
              <a:tr h="381000">
                <a:tc>
                  <a:txBody>
                    <a:bodyPr>
                      <a:noAutofit/>
                    </a:bodyPr>
                    <a:lstStyle/>
                    <a:p>
                      <a:pPr lvl="0" rtl="0">
                        <a:spcBef>
                          <a:spcPts val="0"/>
                        </a:spcBef>
                        <a:buNone/>
                      </a:pPr>
                      <a:r>
                        <a:rPr lang="en-US"/>
                        <a:t>3. Add up all the place values that have a 1 underneath them. </a:t>
                      </a:r>
                    </a:p>
                  </a:txBody>
                  <a:tcPr marT="91425" marB="91425" marR="91425" marL="91425"/>
                </a:tc>
                <a:tc>
                  <a:txBody>
                    <a:bodyPr>
                      <a:noAutofit/>
                    </a:bodyPr>
                    <a:lstStyle/>
                    <a:p>
                      <a:pPr lvl="0" rtl="0">
                        <a:spcBef>
                          <a:spcPts val="0"/>
                        </a:spcBef>
                        <a:buNone/>
                      </a:pPr>
                      <a:r>
                        <a:rPr lang="en-US">
                          <a:solidFill>
                            <a:srgbClr val="FF0000"/>
                          </a:solidFill>
                        </a:rPr>
                        <a:t>16 + 4 + 1 = 21</a:t>
                      </a: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Decimal</a:t>
            </a:r>
          </a:p>
        </p:txBody>
      </p:sp>
      <p:sp>
        <p:nvSpPr>
          <p:cNvPr id="127" name="Shape 127"/>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4.  The result, the sum, is the decimal value of the original binary number.</a:t>
            </a:r>
          </a:p>
        </p:txBody>
      </p:sp>
      <p:graphicFrame>
        <p:nvGraphicFramePr>
          <p:cNvPr id="128" name="Shape 128"/>
          <p:cNvGraphicFramePr/>
          <p:nvPr/>
        </p:nvGraphicFramePr>
        <p:xfrm>
          <a:off x="807550" y="2913900"/>
          <a:ext cx="3000000" cy="3000000"/>
        </p:xfrm>
        <a:graphic>
          <a:graphicData uri="http://schemas.openxmlformats.org/drawingml/2006/table">
            <a:tbl>
              <a:tblPr>
                <a:noFill/>
                <a:tableStyleId>{F353387A-8671-4147-B2B3-5A6E78D1C4E2}</a:tableStyleId>
              </a:tblPr>
              <a:tblGrid>
                <a:gridCol w="4579900"/>
                <a:gridCol w="2659100"/>
              </a:tblGrid>
              <a:tr h="381000">
                <a:tc>
                  <a:txBody>
                    <a:bodyPr>
                      <a:noAutofit/>
                    </a:bodyPr>
                    <a:lstStyle/>
                    <a:p>
                      <a:pPr lvl="0" rtl="0">
                        <a:spcBef>
                          <a:spcPts val="0"/>
                        </a:spcBef>
                        <a:buNone/>
                      </a:pPr>
                      <a:r>
                        <a:rPr b="1" lang="en-US"/>
                        <a:t>Convert binary 10101 to decimal</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rPr lang="en-US"/>
                        <a:t>1. Write the number with spaces between the digits.</a:t>
                      </a:r>
                    </a:p>
                  </a:txBody>
                  <a:tcPr marT="91425" marB="91425" marR="91425" marL="91425"/>
                </a:tc>
                <a:tc>
                  <a:txBody>
                    <a:bodyPr>
                      <a:noAutofit/>
                    </a:bodyPr>
                    <a:lstStyle/>
                    <a:p>
                      <a:pPr lvl="0" rtl="0">
                        <a:spcBef>
                          <a:spcPts val="0"/>
                        </a:spcBef>
                        <a:buNone/>
                      </a:pPr>
                      <a:r>
                        <a:rPr lang="en-US"/>
                        <a:t>1   0   1   0   1</a:t>
                      </a:r>
                    </a:p>
                  </a:txBody>
                  <a:tcPr marT="91425" marB="91425" marR="91425" marL="91425"/>
                </a:tc>
              </a:tr>
              <a:tr h="381000">
                <a:tc>
                  <a:txBody>
                    <a:bodyPr>
                      <a:noAutofit/>
                    </a:bodyPr>
                    <a:lstStyle/>
                    <a:p>
                      <a:pPr lvl="0" rtl="0">
                        <a:spcBef>
                          <a:spcPts val="0"/>
                        </a:spcBef>
                        <a:buNone/>
                      </a:pPr>
                      <a:r>
                        <a:rPr lang="en-US"/>
                        <a:t>2. Write the binary place values above the number, going right to left.</a:t>
                      </a:r>
                    </a:p>
                  </a:txBody>
                  <a:tcPr marT="91425" marB="91425" marR="91425" marL="91425"/>
                </a:tc>
                <a:tc>
                  <a:txBody>
                    <a:bodyPr>
                      <a:noAutofit/>
                    </a:bodyPr>
                    <a:lstStyle/>
                    <a:p>
                      <a:pPr lvl="0" rtl="0">
                        <a:spcBef>
                          <a:spcPts val="0"/>
                        </a:spcBef>
                        <a:buNone/>
                      </a:pPr>
                      <a:r>
                        <a:rPr lang="en-US"/>
                        <a:t>16  8    4   2   1</a:t>
                      </a:r>
                    </a:p>
                    <a:p>
                      <a:pPr lvl="0" rtl="0">
                        <a:spcBef>
                          <a:spcPts val="0"/>
                        </a:spcBef>
                        <a:buNone/>
                      </a:pPr>
                      <a:r>
                        <a:rPr lang="en-US"/>
                        <a:t> 1    0   1   0   1</a:t>
                      </a:r>
                    </a:p>
                  </a:txBody>
                  <a:tcPr marT="91425" marB="91425" marR="91425" marL="91425"/>
                </a:tc>
              </a:tr>
              <a:tr h="381000">
                <a:tc>
                  <a:txBody>
                    <a:bodyPr>
                      <a:noAutofit/>
                    </a:bodyPr>
                    <a:lstStyle/>
                    <a:p>
                      <a:pPr lvl="0" rtl="0">
                        <a:spcBef>
                          <a:spcPts val="0"/>
                        </a:spcBef>
                        <a:buNone/>
                      </a:pPr>
                      <a:r>
                        <a:rPr lang="en-US"/>
                        <a:t>3. Add up all the place values that have a 1 underneath them. </a:t>
                      </a:r>
                    </a:p>
                  </a:txBody>
                  <a:tcPr marT="91425" marB="91425" marR="91425" marL="91425"/>
                </a:tc>
                <a:tc>
                  <a:txBody>
                    <a:bodyPr>
                      <a:noAutofit/>
                    </a:bodyPr>
                    <a:lstStyle/>
                    <a:p>
                      <a:pPr lvl="0" rtl="0">
                        <a:spcBef>
                          <a:spcPts val="0"/>
                        </a:spcBef>
                        <a:buNone/>
                      </a:pPr>
                      <a:r>
                        <a:rPr lang="en-US"/>
                        <a:t>16 + 4 + 1 = 21</a:t>
                      </a:r>
                    </a:p>
                  </a:txBody>
                  <a:tcPr marT="91425" marB="91425" marR="91425" marL="91425"/>
                </a:tc>
              </a:tr>
              <a:tr h="381000">
                <a:tc>
                  <a:txBody>
                    <a:bodyPr>
                      <a:noAutofit/>
                    </a:bodyPr>
                    <a:lstStyle/>
                    <a:p>
                      <a:pPr lvl="0" rtl="0">
                        <a:spcBef>
                          <a:spcPts val="0"/>
                        </a:spcBef>
                        <a:buNone/>
                      </a:pPr>
                      <a:r>
                        <a:rPr lang="en-US"/>
                        <a:t>4. The result is the decimal value of the binary number</a:t>
                      </a:r>
                    </a:p>
                  </a:txBody>
                  <a:tcPr marT="91425" marB="91425" marR="91425" marL="91425"/>
                </a:tc>
                <a:tc>
                  <a:txBody>
                    <a:bodyPr>
                      <a:noAutofit/>
                    </a:bodyPr>
                    <a:lstStyle/>
                    <a:p>
                      <a:pPr lvl="0" rtl="0">
                        <a:spcBef>
                          <a:spcPts val="0"/>
                        </a:spcBef>
                        <a:buNone/>
                      </a:pPr>
                      <a:r>
                        <a:rPr lang="en-US">
                          <a:solidFill>
                            <a:srgbClr val="FF0000"/>
                          </a:solidFill>
                        </a:rPr>
                        <a:t>21</a:t>
                      </a: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500050" y="2259100"/>
            <a:ext cx="8077200" cy="19071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a:p>
            <a:pPr indent="0" lvl="0" marL="0" marR="0" rtl="0" algn="ctr">
              <a:lnSpc>
                <a:spcPct val="100000"/>
              </a:lnSpc>
              <a:spcBef>
                <a:spcPts val="0"/>
              </a:spcBef>
              <a:spcAft>
                <a:spcPts val="0"/>
              </a:spcAft>
              <a:buClr>
                <a:srgbClr val="808000"/>
              </a:buClr>
              <a:buSzPct val="25000"/>
              <a:buFont typeface="Comic Sans MS"/>
              <a:buNone/>
            </a:pPr>
            <a:r>
              <a:t/>
            </a:r>
            <a:endParaRPr sz="4000">
              <a:solidFill>
                <a:srgbClr val="808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(not hard!)</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p:txBody>
      </p:sp>
      <p:sp>
        <p:nvSpPr>
          <p:cNvPr id="144" name="Shape 144"/>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Here’s an algorithm for going in the opposite direction, converting a decimal number into binary.</a:t>
            </a:r>
          </a:p>
        </p:txBody>
      </p:sp>
      <p:graphicFrame>
        <p:nvGraphicFramePr>
          <p:cNvPr id="145" name="Shape 145"/>
          <p:cNvGraphicFramePr/>
          <p:nvPr/>
        </p:nvGraphicFramePr>
        <p:xfrm>
          <a:off x="674675" y="2396250"/>
          <a:ext cx="3000000" cy="3000000"/>
        </p:xfrm>
        <a:graphic>
          <a:graphicData uri="http://schemas.openxmlformats.org/drawingml/2006/table">
            <a:tbl>
              <a:tblPr>
                <a:noFill/>
                <a:tableStyleId>{F353387A-8671-4147-B2B3-5A6E78D1C4E2}</a:tableStyleId>
              </a:tblPr>
              <a:tblGrid>
                <a:gridCol w="4566375"/>
                <a:gridCol w="2672625"/>
              </a:tblGrid>
              <a:tr h="381000">
                <a:tc>
                  <a:txBody>
                    <a:bodyPr>
                      <a:noAutofit/>
                    </a:bodyPr>
                    <a:lstStyle/>
                    <a:p>
                      <a:pPr lvl="0" rtl="0">
                        <a:spcBef>
                          <a:spcPts val="0"/>
                        </a:spcBef>
                        <a:buNone/>
                      </a:pPr>
                      <a:r>
                        <a:rPr b="1" lang="en-US"/>
                        <a:t>Let D be the number we want to convert</a:t>
                      </a:r>
                      <a:r>
                        <a:rPr b="1" lang="en-US">
                          <a:solidFill>
                            <a:schemeClr val="dk1"/>
                          </a:solidFill>
                        </a:rPr>
                        <a:t> to binary.</a:t>
                      </a:r>
                    </a:p>
                  </a:txBody>
                  <a:tcPr marT="91425" marB="91425" marR="91425" marL="91425"/>
                </a:tc>
                <a:tc>
                  <a:txBody>
                    <a:bodyPr>
                      <a:noAutofit/>
                    </a:bodyPr>
                    <a:lstStyle/>
                    <a:p>
                      <a:pPr lvl="0" rtl="0">
                        <a:spcBef>
                          <a:spcPts val="0"/>
                        </a:spcBef>
                        <a:buClr>
                          <a:schemeClr val="dk1"/>
                        </a:buClr>
                        <a:buSzPct val="78571"/>
                        <a:buFont typeface="Arial"/>
                        <a:buNone/>
                      </a:pPr>
                      <a:r>
                        <a:rPr b="1" lang="en-US">
                          <a:solidFill>
                            <a:schemeClr val="dk1"/>
                          </a:solidFill>
                        </a:rPr>
                        <a:t>Suppose D =  25</a:t>
                      </a:r>
                    </a:p>
                    <a:p>
                      <a:pPr lvl="0">
                        <a:spcBef>
                          <a:spcPts val="0"/>
                        </a:spcBef>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p:txBody>
      </p:sp>
      <p:sp>
        <p:nvSpPr>
          <p:cNvPr id="153" name="Shape 153"/>
          <p:cNvSpPr txBox="1"/>
          <p:nvPr>
            <p:ph idx="1" type="body"/>
          </p:nvPr>
        </p:nvSpPr>
        <p:spPr>
          <a:xfrm>
            <a:off x="674675" y="141915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1: Write down D and the binary place values, 1, 2, 4, 8, 16, and so. And put 0s under each place.</a:t>
            </a:r>
          </a:p>
        </p:txBody>
      </p:sp>
      <p:graphicFrame>
        <p:nvGraphicFramePr>
          <p:cNvPr id="154" name="Shape 154"/>
          <p:cNvGraphicFramePr/>
          <p:nvPr/>
        </p:nvGraphicFramePr>
        <p:xfrm>
          <a:off x="674675" y="2396250"/>
          <a:ext cx="3000000" cy="3000000"/>
        </p:xfrm>
        <a:graphic>
          <a:graphicData uri="http://schemas.openxmlformats.org/drawingml/2006/table">
            <a:tbl>
              <a:tblPr>
                <a:noFill/>
                <a:tableStyleId>{F353387A-8671-4147-B2B3-5A6E78D1C4E2}</a:tableStyleId>
              </a:tblPr>
              <a:tblGrid>
                <a:gridCol w="4613400"/>
                <a:gridCol w="2700150"/>
              </a:tblGrid>
              <a:tr h="381000">
                <a:tc>
                  <a:txBody>
                    <a:bodyPr>
                      <a:noAutofit/>
                    </a:bodyPr>
                    <a:lstStyle/>
                    <a:p>
                      <a:pPr lvl="0" rtl="0">
                        <a:spcBef>
                          <a:spcPts val="0"/>
                        </a:spcBef>
                        <a:buNone/>
                      </a:pPr>
                      <a:r>
                        <a:rPr b="1" lang="en-US"/>
                        <a:t>Let D be the number we want to convert</a:t>
                      </a:r>
                      <a:r>
                        <a:rPr b="1" lang="en-US">
                          <a:solidFill>
                            <a:schemeClr val="dk1"/>
                          </a:solidFill>
                        </a:rPr>
                        <a:t> to binary.</a:t>
                      </a:r>
                    </a:p>
                  </a:txBody>
                  <a:tcPr marT="91425" marB="91425" marR="91425" marL="91425"/>
                </a:tc>
                <a:tc>
                  <a:txBody>
                    <a:bodyPr>
                      <a:noAutofit/>
                    </a:bodyPr>
                    <a:lstStyle/>
                    <a:p>
                      <a:pPr lvl="0" rtl="0">
                        <a:spcBef>
                          <a:spcPts val="0"/>
                        </a:spcBef>
                        <a:buNone/>
                      </a:pPr>
                      <a:r>
                        <a:rPr b="1" lang="en-US">
                          <a:solidFill>
                            <a:schemeClr val="dk1"/>
                          </a:solidFill>
                        </a:rPr>
                        <a:t>Suppose D =  25</a:t>
                      </a:r>
                    </a:p>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Write down D and next to it the binary place values with spaces between them with 0s below each place.</a:t>
                      </a:r>
                    </a:p>
                  </a:txBody>
                  <a:tcPr marT="91425" marB="91425" marR="91425" marL="91425"/>
                </a:tc>
                <a:tc>
                  <a:txBody>
                    <a:bodyPr>
                      <a:noAutofit/>
                    </a:bodyPr>
                    <a:lstStyle/>
                    <a:p>
                      <a:pPr lvl="0" rtl="0">
                        <a:spcBef>
                          <a:spcPts val="0"/>
                        </a:spcBef>
                        <a:buNone/>
                      </a:pPr>
                      <a:r>
                        <a:rPr lang="en-US">
                          <a:solidFill>
                            <a:srgbClr val="FF0000"/>
                          </a:solidFill>
                        </a:rPr>
                        <a:t>D = 25         32 16   8    4   2   1</a:t>
                      </a:r>
                    </a:p>
                    <a:p>
                      <a:pPr lvl="0" rtl="0">
                        <a:spcBef>
                          <a:spcPts val="0"/>
                        </a:spcBef>
                        <a:buNone/>
                      </a:pPr>
                      <a:r>
                        <a:rPr lang="en-US"/>
                        <a:t>                      </a:t>
                      </a:r>
                      <a:r>
                        <a:rPr lang="en-US">
                          <a:solidFill>
                            <a:srgbClr val="FF0000"/>
                          </a:solidFill>
                        </a:rPr>
                        <a:t>0</a:t>
                      </a:r>
                      <a:r>
                        <a:rPr lang="en-US"/>
                        <a:t>   </a:t>
                      </a:r>
                      <a:r>
                        <a:rPr lang="en-US">
                          <a:solidFill>
                            <a:srgbClr val="FF0000"/>
                          </a:solidFill>
                        </a:rPr>
                        <a:t>0   0    0   0   0</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p:txBody>
      </p:sp>
      <p:sp>
        <p:nvSpPr>
          <p:cNvPr id="162" name="Shape 162"/>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2: Find the largest place value that is less than or equal to D and change its 0 to 1.</a:t>
            </a:r>
          </a:p>
        </p:txBody>
      </p:sp>
      <p:graphicFrame>
        <p:nvGraphicFramePr>
          <p:cNvPr id="163" name="Shape 163"/>
          <p:cNvGraphicFramePr/>
          <p:nvPr/>
        </p:nvGraphicFramePr>
        <p:xfrm>
          <a:off x="674675" y="2396250"/>
          <a:ext cx="3000000" cy="3000000"/>
        </p:xfrm>
        <a:graphic>
          <a:graphicData uri="http://schemas.openxmlformats.org/drawingml/2006/table">
            <a:tbl>
              <a:tblPr>
                <a:noFill/>
                <a:tableStyleId>{F353387A-8671-4147-B2B3-5A6E78D1C4E2}</a:tableStyleId>
              </a:tblPr>
              <a:tblGrid>
                <a:gridCol w="4566375"/>
                <a:gridCol w="2672625"/>
              </a:tblGrid>
              <a:tr h="381000">
                <a:tc>
                  <a:txBody>
                    <a:bodyPr>
                      <a:noAutofit/>
                    </a:bodyPr>
                    <a:lstStyle/>
                    <a:p>
                      <a:pPr lvl="0" rtl="0">
                        <a:spcBef>
                          <a:spcPts val="0"/>
                        </a:spcBef>
                        <a:buNone/>
                      </a:pPr>
                      <a:r>
                        <a:rPr b="1" lang="en-US"/>
                        <a:t>Let D be the number we want to convert</a:t>
                      </a:r>
                      <a:r>
                        <a:rPr b="1" lang="en-US">
                          <a:solidFill>
                            <a:schemeClr val="dk1"/>
                          </a:solidFill>
                        </a:rPr>
                        <a:t> to binary.</a:t>
                      </a:r>
                    </a:p>
                  </a:txBody>
                  <a:tcPr marT="91425" marB="91425" marR="91425" marL="91425"/>
                </a:tc>
                <a:tc>
                  <a:txBody>
                    <a:bodyPr>
                      <a:noAutofit/>
                    </a:bodyPr>
                    <a:lstStyle/>
                    <a:p>
                      <a:pPr lvl="0" rtl="0">
                        <a:spcBef>
                          <a:spcPts val="0"/>
                        </a:spcBef>
                        <a:buNone/>
                      </a:pPr>
                      <a:r>
                        <a:rPr b="1" lang="en-US">
                          <a:solidFill>
                            <a:schemeClr val="dk1"/>
                          </a:solidFill>
                        </a:rPr>
                        <a:t>Suppose D =  25</a:t>
                      </a:r>
                    </a:p>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Write down D and next to it the binary place values with spaces between them with 0s below each place.</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Clr>
                          <a:schemeClr val="dk1"/>
                        </a:buClr>
                        <a:buSzPct val="78571"/>
                        <a:buFont typeface="Arial"/>
                        <a:buNone/>
                      </a:pPr>
                      <a:r>
                        <a:rPr lang="en-US">
                          <a:solidFill>
                            <a:schemeClr val="dk1"/>
                          </a:solidFill>
                        </a:rPr>
                        <a:t>                       0   0   0    0   0   0</a:t>
                      </a:r>
                    </a:p>
                  </a:txBody>
                  <a:tcPr marT="91425" marB="91425" marR="91425" marL="91425"/>
                </a:tc>
              </a:tr>
              <a:tr h="381000">
                <a:tc>
                  <a:txBody>
                    <a:bodyPr>
                      <a:noAutofit/>
                    </a:bodyPr>
                    <a:lstStyle/>
                    <a:p>
                      <a:pPr lvl="0" rtl="0">
                        <a:spcBef>
                          <a:spcPts val="0"/>
                        </a:spcBef>
                        <a:buNone/>
                      </a:pPr>
                      <a:r>
                        <a:rPr lang="en-US"/>
                        <a:t>2. Find the largest place value that is less than or equal to D and change its 0 to a 1.</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None/>
                      </a:pPr>
                      <a:r>
                        <a:rPr lang="en-US">
                          <a:solidFill>
                            <a:schemeClr val="dk1"/>
                          </a:solidFill>
                        </a:rPr>
                        <a:t>                        0   </a:t>
                      </a:r>
                      <a:r>
                        <a:rPr lang="en-US">
                          <a:solidFill>
                            <a:srgbClr val="FF0000"/>
                          </a:solidFill>
                        </a:rPr>
                        <a:t>1  </a:t>
                      </a:r>
                      <a:r>
                        <a:rPr lang="en-US">
                          <a:solidFill>
                            <a:schemeClr val="dk1"/>
                          </a:solidFill>
                        </a:rPr>
                        <a:t>0    0   0   0</a:t>
                      </a: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9" name="Shape 169"/>
        <p:cNvGrpSpPr/>
        <p:nvPr/>
      </p:nvGrpSpPr>
      <p:grpSpPr>
        <a:xfrm>
          <a:off x="0" y="0"/>
          <a:ext cx="0" cy="0"/>
          <a:chOff x="0" y="0"/>
          <a:chExt cx="0" cy="0"/>
        </a:xfrm>
      </p:grpSpPr>
      <p:sp>
        <p:nvSpPr>
          <p:cNvPr id="170" name="Shape 17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p:txBody>
      </p:sp>
      <p:sp>
        <p:nvSpPr>
          <p:cNvPr id="171" name="Shape 171"/>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3. Subtract that place value from D and take the result as the new value of D.</a:t>
            </a:r>
          </a:p>
        </p:txBody>
      </p:sp>
      <p:graphicFrame>
        <p:nvGraphicFramePr>
          <p:cNvPr id="172" name="Shape 172"/>
          <p:cNvGraphicFramePr/>
          <p:nvPr/>
        </p:nvGraphicFramePr>
        <p:xfrm>
          <a:off x="674675" y="2396250"/>
          <a:ext cx="3000000" cy="3000000"/>
        </p:xfrm>
        <a:graphic>
          <a:graphicData uri="http://schemas.openxmlformats.org/drawingml/2006/table">
            <a:tbl>
              <a:tblPr>
                <a:noFill/>
                <a:tableStyleId>{F353387A-8671-4147-B2B3-5A6E78D1C4E2}</a:tableStyleId>
              </a:tblPr>
              <a:tblGrid>
                <a:gridCol w="4566375"/>
                <a:gridCol w="2672625"/>
              </a:tblGrid>
              <a:tr h="381000">
                <a:tc>
                  <a:txBody>
                    <a:bodyPr>
                      <a:noAutofit/>
                    </a:bodyPr>
                    <a:lstStyle/>
                    <a:p>
                      <a:pPr lvl="0" rtl="0">
                        <a:spcBef>
                          <a:spcPts val="0"/>
                        </a:spcBef>
                        <a:buNone/>
                      </a:pPr>
                      <a:r>
                        <a:rPr b="1" lang="en-US"/>
                        <a:t>Let D be the number we want to convert</a:t>
                      </a:r>
                      <a:r>
                        <a:rPr b="1" lang="en-US">
                          <a:solidFill>
                            <a:schemeClr val="dk1"/>
                          </a:solidFill>
                        </a:rPr>
                        <a:t> to binary.</a:t>
                      </a:r>
                    </a:p>
                  </a:txBody>
                  <a:tcPr marT="91425" marB="91425" marR="91425" marL="91425"/>
                </a:tc>
                <a:tc>
                  <a:txBody>
                    <a:bodyPr>
                      <a:noAutofit/>
                    </a:bodyPr>
                    <a:lstStyle/>
                    <a:p>
                      <a:pPr lvl="0" rtl="0">
                        <a:spcBef>
                          <a:spcPts val="0"/>
                        </a:spcBef>
                        <a:buNone/>
                      </a:pPr>
                      <a:r>
                        <a:rPr b="1" lang="en-US">
                          <a:solidFill>
                            <a:schemeClr val="dk1"/>
                          </a:solidFill>
                        </a:rPr>
                        <a:t>Suppose D =  25</a:t>
                      </a:r>
                    </a:p>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Write down D and next to it the binary place values with spaces between them with 0s below each place.</a:t>
                      </a:r>
                    </a:p>
                  </a:txBody>
                  <a:tcPr marT="91425" marB="91425" marR="91425" marL="91425"/>
                </a:tc>
                <a:tc>
                  <a:txBody>
                    <a:bodyPr>
                      <a:noAutofit/>
                    </a:bodyPr>
                    <a:lstStyle/>
                    <a:p>
                      <a:pPr lvl="0" rtl="0">
                        <a:spcBef>
                          <a:spcPts val="0"/>
                        </a:spcBef>
                        <a:buNone/>
                      </a:pPr>
                      <a:r>
                        <a:rPr lang="en-US"/>
                        <a:t>D = 25         32 16   8    4   2   1</a:t>
                      </a:r>
                    </a:p>
                    <a:p>
                      <a:pPr lvl="0" rtl="0">
                        <a:spcBef>
                          <a:spcPts val="0"/>
                        </a:spcBef>
                        <a:buNone/>
                      </a:pPr>
                      <a:r>
                        <a:rPr lang="en-US"/>
                        <a:t>                       0   0   0    0   0   0</a:t>
                      </a:r>
                    </a:p>
                  </a:txBody>
                  <a:tcPr marT="91425" marB="91425" marR="91425" marL="91425"/>
                </a:tc>
              </a:tr>
              <a:tr h="381000">
                <a:tc>
                  <a:txBody>
                    <a:bodyPr>
                      <a:noAutofit/>
                    </a:bodyPr>
                    <a:lstStyle/>
                    <a:p>
                      <a:pPr lvl="0" rtl="0">
                        <a:spcBef>
                          <a:spcPts val="0"/>
                        </a:spcBef>
                        <a:buNone/>
                      </a:pPr>
                      <a:r>
                        <a:rPr lang="en-US"/>
                        <a:t>2. Find the largest place value that is less than or equal to D and change its 0 to a 1.</a:t>
                      </a:r>
                    </a:p>
                  </a:txBody>
                  <a:tcPr marT="91425" marB="91425" marR="91425" marL="91425"/>
                </a:tc>
                <a:tc>
                  <a:txBody>
                    <a:bodyPr>
                      <a:noAutofit/>
                    </a:bodyPr>
                    <a:lstStyle/>
                    <a:p>
                      <a:pPr lvl="0" rtl="0">
                        <a:spcBef>
                          <a:spcPts val="0"/>
                        </a:spcBef>
                        <a:buNone/>
                      </a:pPr>
                      <a:r>
                        <a:rPr lang="en-US"/>
                        <a:t>D = 25          32 16  8    4   2   1</a:t>
                      </a:r>
                    </a:p>
                    <a:p>
                      <a:pPr lvl="0" rtl="0">
                        <a:spcBef>
                          <a:spcPts val="0"/>
                        </a:spcBef>
                        <a:buNone/>
                      </a:pPr>
                      <a:r>
                        <a:rPr lang="en-US"/>
                        <a:t>                        0   1</a:t>
                      </a:r>
                      <a:r>
                        <a:rPr lang="en-US">
                          <a:solidFill>
                            <a:srgbClr val="FF0000"/>
                          </a:solidFill>
                        </a:rPr>
                        <a:t>  </a:t>
                      </a:r>
                      <a:r>
                        <a:rPr lang="en-US"/>
                        <a:t>0    0   0   0</a:t>
                      </a:r>
                    </a:p>
                  </a:txBody>
                  <a:tcPr marT="91425" marB="91425" marR="91425" marL="91425"/>
                </a:tc>
              </a:tr>
              <a:tr h="381000">
                <a:tc>
                  <a:txBody>
                    <a:bodyPr>
                      <a:noAutofit/>
                    </a:bodyPr>
                    <a:lstStyle/>
                    <a:p>
                      <a:pPr lvl="0" rtl="0">
                        <a:spcBef>
                          <a:spcPts val="0"/>
                        </a:spcBef>
                        <a:buNone/>
                      </a:pPr>
                      <a:r>
                        <a:rPr lang="en-US"/>
                        <a:t>3. Subtract that place value from D and take the result as a new value for D. </a:t>
                      </a:r>
                    </a:p>
                  </a:txBody>
                  <a:tcPr marT="91425" marB="91425" marR="91425" marL="91425"/>
                </a:tc>
                <a:tc>
                  <a:txBody>
                    <a:bodyPr>
                      <a:noAutofit/>
                    </a:bodyPr>
                    <a:lstStyle/>
                    <a:p>
                      <a:pPr lvl="0" rtl="0">
                        <a:spcBef>
                          <a:spcPts val="0"/>
                        </a:spcBef>
                        <a:buNone/>
                      </a:pPr>
                      <a:r>
                        <a:rPr lang="en-US">
                          <a:solidFill>
                            <a:schemeClr val="dk1"/>
                          </a:solidFill>
                        </a:rPr>
                        <a:t>D = </a:t>
                      </a:r>
                      <a:r>
                        <a:rPr lang="en-US">
                          <a:solidFill>
                            <a:srgbClr val="FF0000"/>
                          </a:solidFill>
                        </a:rPr>
                        <a:t>9</a:t>
                      </a:r>
                      <a:r>
                        <a:rPr lang="en-US">
                          <a:solidFill>
                            <a:schemeClr val="dk1"/>
                          </a:solidFill>
                        </a:rPr>
                        <a:t>          32  16  8    4   2   1</a:t>
                      </a:r>
                    </a:p>
                    <a:p>
                      <a:pPr lvl="0" rtl="0">
                        <a:spcBef>
                          <a:spcPts val="0"/>
                        </a:spcBef>
                        <a:buNone/>
                      </a:pPr>
                      <a:r>
                        <a:rPr lang="en-US">
                          <a:solidFill>
                            <a:schemeClr val="dk1"/>
                          </a:solidFill>
                        </a:rPr>
                        <a:t>                      0   </a:t>
                      </a:r>
                      <a:r>
                        <a:rPr lang="en-US">
                          <a:solidFill>
                            <a:srgbClr val="FF0000"/>
                          </a:solidFill>
                        </a:rPr>
                        <a:t>1   </a:t>
                      </a:r>
                      <a:r>
                        <a:rPr lang="en-US">
                          <a:solidFill>
                            <a:schemeClr val="dk1"/>
                          </a:solidFill>
                        </a:rPr>
                        <a:t>0    0   0   0</a:t>
                      </a: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8" name="Shape 178"/>
        <p:cNvGrpSpPr/>
        <p:nvPr/>
      </p:nvGrpSpPr>
      <p:grpSpPr>
        <a:xfrm>
          <a:off x="0" y="0"/>
          <a:ext cx="0" cy="0"/>
          <a:chOff x="0" y="0"/>
          <a:chExt cx="0" cy="0"/>
        </a:xfrm>
      </p:grpSpPr>
      <p:sp>
        <p:nvSpPr>
          <p:cNvPr id="179" name="Shape 17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p:txBody>
      </p:sp>
      <p:sp>
        <p:nvSpPr>
          <p:cNvPr id="180" name="Shape 180"/>
          <p:cNvSpPr txBox="1"/>
          <p:nvPr>
            <p:ph idx="1" type="body"/>
          </p:nvPr>
        </p:nvSpPr>
        <p:spPr>
          <a:xfrm>
            <a:off x="674675" y="1446202"/>
            <a:ext cx="7758000" cy="9144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4: Repeat steps 2 and 3 until D is 0.</a:t>
            </a:r>
          </a:p>
        </p:txBody>
      </p:sp>
      <p:graphicFrame>
        <p:nvGraphicFramePr>
          <p:cNvPr id="181" name="Shape 181"/>
          <p:cNvGraphicFramePr/>
          <p:nvPr/>
        </p:nvGraphicFramePr>
        <p:xfrm>
          <a:off x="674675" y="2396250"/>
          <a:ext cx="3000000" cy="3000000"/>
        </p:xfrm>
        <a:graphic>
          <a:graphicData uri="http://schemas.openxmlformats.org/drawingml/2006/table">
            <a:tbl>
              <a:tblPr>
                <a:noFill/>
                <a:tableStyleId>{F353387A-8671-4147-B2B3-5A6E78D1C4E2}</a:tableStyleId>
              </a:tblPr>
              <a:tblGrid>
                <a:gridCol w="4566375"/>
                <a:gridCol w="2672625"/>
              </a:tblGrid>
              <a:tr h="381000">
                <a:tc>
                  <a:txBody>
                    <a:bodyPr>
                      <a:noAutofit/>
                    </a:bodyPr>
                    <a:lstStyle/>
                    <a:p>
                      <a:pPr lvl="0" rtl="0">
                        <a:spcBef>
                          <a:spcPts val="0"/>
                        </a:spcBef>
                        <a:buNone/>
                      </a:pPr>
                      <a:r>
                        <a:rPr b="1" lang="en-US"/>
                        <a:t>Let D be the number we want to convert</a:t>
                      </a:r>
                      <a:r>
                        <a:rPr b="1" lang="en-US">
                          <a:solidFill>
                            <a:schemeClr val="dk1"/>
                          </a:solidFill>
                        </a:rPr>
                        <a:t> to binary.</a:t>
                      </a:r>
                    </a:p>
                  </a:txBody>
                  <a:tcPr marT="91425" marB="91425" marR="91425" marL="91425"/>
                </a:tc>
                <a:tc>
                  <a:txBody>
                    <a:bodyPr>
                      <a:noAutofit/>
                    </a:bodyPr>
                    <a:lstStyle/>
                    <a:p>
                      <a:pPr lvl="0" rtl="0">
                        <a:spcBef>
                          <a:spcPts val="0"/>
                        </a:spcBef>
                        <a:buNone/>
                      </a:pPr>
                      <a:r>
                        <a:rPr b="1" lang="en-US">
                          <a:solidFill>
                            <a:schemeClr val="dk1"/>
                          </a:solidFill>
                        </a:rPr>
                        <a:t>Suppose D =  25</a:t>
                      </a:r>
                    </a:p>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Write down D and next to it the binary place values with spaces between them with 0s below each place.</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Clr>
                          <a:schemeClr val="dk1"/>
                        </a:buClr>
                        <a:buSzPct val="78571"/>
                        <a:buFont typeface="Arial"/>
                        <a:buNone/>
                      </a:pPr>
                      <a:r>
                        <a:rPr lang="en-US">
                          <a:solidFill>
                            <a:schemeClr val="dk1"/>
                          </a:solidFill>
                        </a:rPr>
                        <a:t>                       0   0   0    0   0   0</a:t>
                      </a:r>
                    </a:p>
                  </a:txBody>
                  <a:tcPr marT="91425" marB="91425" marR="91425" marL="91425"/>
                </a:tc>
              </a:tr>
              <a:tr h="381000">
                <a:tc>
                  <a:txBody>
                    <a:bodyPr>
                      <a:noAutofit/>
                    </a:bodyPr>
                    <a:lstStyle/>
                    <a:p>
                      <a:pPr lvl="0" rtl="0">
                        <a:spcBef>
                          <a:spcPts val="0"/>
                        </a:spcBef>
                        <a:buNone/>
                      </a:pPr>
                      <a:r>
                        <a:rPr lang="en-US">
                          <a:solidFill>
                            <a:schemeClr val="dk1"/>
                          </a:solidFill>
                        </a:rPr>
                        <a:t>2. Find the largest place value that is less than or equal to D and change its 0 to a 1.</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Clr>
                          <a:schemeClr val="dk1"/>
                        </a:buClr>
                        <a:buSzPct val="78571"/>
                        <a:buFont typeface="Arial"/>
                        <a:buNone/>
                      </a:pPr>
                      <a:r>
                        <a:rPr lang="en-US">
                          <a:solidFill>
                            <a:schemeClr val="dk1"/>
                          </a:solidFill>
                        </a:rPr>
                        <a:t>                        0   1</a:t>
                      </a:r>
                      <a:r>
                        <a:rPr lang="en-US">
                          <a:solidFill>
                            <a:srgbClr val="FF0000"/>
                          </a:solidFill>
                        </a:rPr>
                        <a:t>  </a:t>
                      </a:r>
                      <a:r>
                        <a:rPr lang="en-US">
                          <a:solidFill>
                            <a:schemeClr val="dk1"/>
                          </a:solidFill>
                        </a:rPr>
                        <a:t>0    0   0   0</a:t>
                      </a:r>
                    </a:p>
                  </a:txBody>
                  <a:tcPr marT="91425" marB="91425" marR="91425" marL="91425"/>
                </a:tc>
              </a:tr>
              <a:tr h="381000">
                <a:tc>
                  <a:txBody>
                    <a:bodyPr>
                      <a:noAutofit/>
                    </a:bodyPr>
                    <a:lstStyle/>
                    <a:p>
                      <a:pPr lvl="0" rtl="0">
                        <a:spcBef>
                          <a:spcPts val="0"/>
                        </a:spcBef>
                        <a:buNone/>
                      </a:pPr>
                      <a:r>
                        <a:rPr lang="en-US"/>
                        <a:t>3. Subtract that place value from D and take the result as a new value for D. </a:t>
                      </a:r>
                    </a:p>
                  </a:txBody>
                  <a:tcPr marT="91425" marB="91425" marR="91425" marL="91425"/>
                </a:tc>
                <a:tc>
                  <a:txBody>
                    <a:bodyPr>
                      <a:noAutofit/>
                    </a:bodyPr>
                    <a:lstStyle/>
                    <a:p>
                      <a:pPr lvl="0" rtl="0">
                        <a:spcBef>
                          <a:spcPts val="0"/>
                        </a:spcBef>
                        <a:buNone/>
                      </a:pPr>
                      <a:r>
                        <a:rPr lang="en-US">
                          <a:solidFill>
                            <a:schemeClr val="dk1"/>
                          </a:solidFill>
                        </a:rPr>
                        <a:t>D = </a:t>
                      </a:r>
                      <a:r>
                        <a:rPr lang="en-US"/>
                        <a:t>9</a:t>
                      </a:r>
                      <a:r>
                        <a:rPr lang="en-US">
                          <a:solidFill>
                            <a:schemeClr val="dk1"/>
                          </a:solidFill>
                        </a:rPr>
                        <a:t>          32  16  8    4   2   1</a:t>
                      </a:r>
                    </a:p>
                    <a:p>
                      <a:pPr lvl="0" rtl="0">
                        <a:spcBef>
                          <a:spcPts val="0"/>
                        </a:spcBef>
                        <a:buNone/>
                      </a:pPr>
                      <a:r>
                        <a:rPr lang="en-US">
                          <a:solidFill>
                            <a:schemeClr val="dk1"/>
                          </a:solidFill>
                        </a:rPr>
                        <a:t>                      0   </a:t>
                      </a:r>
                      <a:r>
                        <a:rPr lang="en-US"/>
                        <a:t>1</a:t>
                      </a:r>
                      <a:r>
                        <a:rPr lang="en-US">
                          <a:solidFill>
                            <a:srgbClr val="FF0000"/>
                          </a:solidFill>
                        </a:rPr>
                        <a:t>   </a:t>
                      </a:r>
                      <a:r>
                        <a:rPr lang="en-US">
                          <a:solidFill>
                            <a:schemeClr val="dk1"/>
                          </a:solidFill>
                        </a:rPr>
                        <a:t>0    0   0   0</a:t>
                      </a:r>
                    </a:p>
                  </a:txBody>
                  <a:tcPr marT="91425" marB="91425" marR="91425" marL="91425"/>
                </a:tc>
              </a:tr>
              <a:tr h="381000">
                <a:tc>
                  <a:txBody>
                    <a:bodyPr>
                      <a:noAutofit/>
                    </a:bodyPr>
                    <a:lstStyle/>
                    <a:p>
                      <a:pPr lvl="0" rtl="0">
                        <a:spcBef>
                          <a:spcPts val="0"/>
                        </a:spcBef>
                        <a:buNone/>
                      </a:pPr>
                      <a:r>
                        <a:rPr lang="en-US"/>
                        <a:t>4. Repeat steps 2 and 3 with the new value of D until D is 0.</a:t>
                      </a:r>
                    </a:p>
                  </a:txBody>
                  <a:tcPr marT="91425" marB="91425" marR="91425" marL="91425"/>
                </a:tc>
                <a:tc>
                  <a:txBody>
                    <a:bodyPr>
                      <a:noAutofit/>
                    </a:bodyPr>
                    <a:lstStyle/>
                    <a:p>
                      <a:pPr lvl="0" rtl="0">
                        <a:spcBef>
                          <a:spcPts val="0"/>
                        </a:spcBef>
                        <a:buNone/>
                      </a:pPr>
                      <a:r>
                        <a:rPr lang="en-US">
                          <a:solidFill>
                            <a:schemeClr val="dk1"/>
                          </a:solidFill>
                        </a:rPr>
                        <a:t>D = </a:t>
                      </a:r>
                      <a:r>
                        <a:rPr lang="en-US">
                          <a:solidFill>
                            <a:srgbClr val="FF0000"/>
                          </a:solidFill>
                        </a:rPr>
                        <a:t>1</a:t>
                      </a:r>
                      <a:r>
                        <a:rPr lang="en-US">
                          <a:solidFill>
                            <a:schemeClr val="dk1"/>
                          </a:solidFill>
                        </a:rPr>
                        <a:t>          32  16  8   4   2   1</a:t>
                      </a:r>
                    </a:p>
                    <a:p>
                      <a:pPr lvl="0" rtl="0">
                        <a:spcBef>
                          <a:spcPts val="0"/>
                        </a:spcBef>
                        <a:buNone/>
                      </a:pPr>
                      <a:r>
                        <a:rPr lang="en-US">
                          <a:solidFill>
                            <a:schemeClr val="dk1"/>
                          </a:solidFill>
                        </a:rPr>
                        <a:t>                      0   1</a:t>
                      </a:r>
                      <a:r>
                        <a:rPr lang="en-US">
                          <a:solidFill>
                            <a:srgbClr val="FF0000"/>
                          </a:solidFill>
                        </a:rPr>
                        <a:t>  1</a:t>
                      </a:r>
                      <a:r>
                        <a:rPr lang="en-US">
                          <a:solidFill>
                            <a:schemeClr val="dk1"/>
                          </a:solidFill>
                        </a:rPr>
                        <a:t>   0   0   0</a:t>
                      </a:r>
                      <a:r>
                        <a:rPr lang="en-US">
                          <a:solidFill>
                            <a:srgbClr val="FF0000"/>
                          </a:solidFill>
                        </a:rPr>
                        <a:t>     </a:t>
                      </a: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p:txBody>
      </p:sp>
      <p:sp>
        <p:nvSpPr>
          <p:cNvPr id="189" name="Shape 189"/>
          <p:cNvSpPr txBox="1"/>
          <p:nvPr>
            <p:ph idx="1" type="body"/>
          </p:nvPr>
        </p:nvSpPr>
        <p:spPr>
          <a:xfrm>
            <a:off x="674675" y="1446204"/>
            <a:ext cx="7758000" cy="6642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4 (again): Repeat steps 2 and 3 until D becomes 0.</a:t>
            </a:r>
          </a:p>
        </p:txBody>
      </p:sp>
      <p:graphicFrame>
        <p:nvGraphicFramePr>
          <p:cNvPr id="190" name="Shape 190"/>
          <p:cNvGraphicFramePr/>
          <p:nvPr/>
        </p:nvGraphicFramePr>
        <p:xfrm>
          <a:off x="674675" y="2396250"/>
          <a:ext cx="3000000" cy="3000000"/>
        </p:xfrm>
        <a:graphic>
          <a:graphicData uri="http://schemas.openxmlformats.org/drawingml/2006/table">
            <a:tbl>
              <a:tblPr>
                <a:noFill/>
                <a:tableStyleId>{F353387A-8671-4147-B2B3-5A6E78D1C4E2}</a:tableStyleId>
              </a:tblPr>
              <a:tblGrid>
                <a:gridCol w="4566375"/>
                <a:gridCol w="2672625"/>
              </a:tblGrid>
              <a:tr h="381000">
                <a:tc>
                  <a:txBody>
                    <a:bodyPr>
                      <a:noAutofit/>
                    </a:bodyPr>
                    <a:lstStyle/>
                    <a:p>
                      <a:pPr lvl="0" rtl="0">
                        <a:spcBef>
                          <a:spcPts val="0"/>
                        </a:spcBef>
                        <a:buNone/>
                      </a:pPr>
                      <a:r>
                        <a:rPr b="1" lang="en-US"/>
                        <a:t>Let D be the number we want to convert</a:t>
                      </a:r>
                      <a:r>
                        <a:rPr b="1" lang="en-US">
                          <a:solidFill>
                            <a:schemeClr val="dk1"/>
                          </a:solidFill>
                        </a:rPr>
                        <a:t> to binary.</a:t>
                      </a:r>
                    </a:p>
                  </a:txBody>
                  <a:tcPr marT="91425" marB="91425" marR="91425" marL="91425"/>
                </a:tc>
                <a:tc>
                  <a:txBody>
                    <a:bodyPr>
                      <a:noAutofit/>
                    </a:bodyPr>
                    <a:lstStyle/>
                    <a:p>
                      <a:pPr lvl="0" rtl="0">
                        <a:spcBef>
                          <a:spcPts val="0"/>
                        </a:spcBef>
                        <a:buNone/>
                      </a:pPr>
                      <a:r>
                        <a:rPr b="1" lang="en-US">
                          <a:solidFill>
                            <a:schemeClr val="dk1"/>
                          </a:solidFill>
                        </a:rPr>
                        <a:t>Suppose D =  25</a:t>
                      </a:r>
                    </a:p>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Write down D and next to it the binary place values with spaces between them with 0s below each place.</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None/>
                      </a:pPr>
                      <a:r>
                        <a:rPr lang="en-US">
                          <a:solidFill>
                            <a:schemeClr val="dk1"/>
                          </a:solidFill>
                        </a:rPr>
                        <a:t>                       0   0   0    0   0   0</a:t>
                      </a:r>
                    </a:p>
                  </a:txBody>
                  <a:tcPr marT="91425" marB="91425" marR="91425" marL="91425"/>
                </a:tc>
              </a:tr>
              <a:tr h="381000">
                <a:tc>
                  <a:txBody>
                    <a:bodyPr>
                      <a:noAutofit/>
                    </a:bodyPr>
                    <a:lstStyle/>
                    <a:p>
                      <a:pPr lvl="0" rtl="0">
                        <a:spcBef>
                          <a:spcPts val="0"/>
                        </a:spcBef>
                        <a:buNone/>
                      </a:pPr>
                      <a:r>
                        <a:rPr lang="en-US">
                          <a:solidFill>
                            <a:schemeClr val="dk1"/>
                          </a:solidFill>
                        </a:rPr>
                        <a:t>2. Find the largest place value that is less than or equal to D and change its 0 to a 1.</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None/>
                      </a:pPr>
                      <a:r>
                        <a:rPr lang="en-US">
                          <a:solidFill>
                            <a:schemeClr val="dk1"/>
                          </a:solidFill>
                        </a:rPr>
                        <a:t>                        0   1</a:t>
                      </a:r>
                      <a:r>
                        <a:rPr lang="en-US">
                          <a:solidFill>
                            <a:srgbClr val="FF0000"/>
                          </a:solidFill>
                        </a:rPr>
                        <a:t>  </a:t>
                      </a:r>
                      <a:r>
                        <a:rPr lang="en-US">
                          <a:solidFill>
                            <a:schemeClr val="dk1"/>
                          </a:solidFill>
                        </a:rPr>
                        <a:t>0    0   0   0</a:t>
                      </a:r>
                    </a:p>
                  </a:txBody>
                  <a:tcPr marT="91425" marB="91425" marR="91425" marL="91425"/>
                </a:tc>
              </a:tr>
              <a:tr h="381000">
                <a:tc>
                  <a:txBody>
                    <a:bodyPr>
                      <a:noAutofit/>
                    </a:bodyPr>
                    <a:lstStyle/>
                    <a:p>
                      <a:pPr lvl="0" rtl="0">
                        <a:spcBef>
                          <a:spcPts val="0"/>
                        </a:spcBef>
                        <a:buNone/>
                      </a:pPr>
                      <a:r>
                        <a:rPr lang="en-US"/>
                        <a:t>3. Subtract that place value from D and take the result as a new value for D. </a:t>
                      </a:r>
                    </a:p>
                  </a:txBody>
                  <a:tcPr marT="91425" marB="91425" marR="91425" marL="91425"/>
                </a:tc>
                <a:tc>
                  <a:txBody>
                    <a:bodyPr>
                      <a:noAutofit/>
                    </a:bodyPr>
                    <a:lstStyle/>
                    <a:p>
                      <a:pPr lvl="0" rtl="0">
                        <a:spcBef>
                          <a:spcPts val="0"/>
                        </a:spcBef>
                        <a:buNone/>
                      </a:pPr>
                      <a:r>
                        <a:rPr lang="en-US">
                          <a:solidFill>
                            <a:schemeClr val="dk1"/>
                          </a:solidFill>
                        </a:rPr>
                        <a:t>D = 9          32  16  8    4   2   1</a:t>
                      </a:r>
                    </a:p>
                    <a:p>
                      <a:pPr lvl="0" rtl="0">
                        <a:spcBef>
                          <a:spcPts val="0"/>
                        </a:spcBef>
                        <a:buNone/>
                      </a:pPr>
                      <a:r>
                        <a:rPr lang="en-US">
                          <a:solidFill>
                            <a:schemeClr val="dk1"/>
                          </a:solidFill>
                        </a:rPr>
                        <a:t>                      0   1</a:t>
                      </a:r>
                      <a:r>
                        <a:rPr lang="en-US">
                          <a:solidFill>
                            <a:srgbClr val="FF0000"/>
                          </a:solidFill>
                        </a:rPr>
                        <a:t>   </a:t>
                      </a:r>
                      <a:r>
                        <a:rPr lang="en-US">
                          <a:solidFill>
                            <a:schemeClr val="dk1"/>
                          </a:solidFill>
                        </a:rPr>
                        <a:t>0    0   0   0</a:t>
                      </a:r>
                    </a:p>
                  </a:txBody>
                  <a:tcPr marT="91425" marB="91425" marR="91425" marL="91425"/>
                </a:tc>
              </a:tr>
              <a:tr h="381000">
                <a:tc>
                  <a:txBody>
                    <a:bodyPr>
                      <a:noAutofit/>
                    </a:bodyPr>
                    <a:lstStyle/>
                    <a:p>
                      <a:pPr lvl="0" rtl="0">
                        <a:spcBef>
                          <a:spcPts val="0"/>
                        </a:spcBef>
                        <a:buNone/>
                      </a:pPr>
                      <a:r>
                        <a:rPr lang="en-US"/>
                        <a:t>4. Repeat steps 2 and 3 with the new value of D until D is 0.</a:t>
                      </a:r>
                    </a:p>
                  </a:txBody>
                  <a:tcPr marT="91425" marB="91425" marR="91425" marL="91425"/>
                </a:tc>
                <a:tc>
                  <a:txBody>
                    <a:bodyPr>
                      <a:noAutofit/>
                    </a:bodyPr>
                    <a:lstStyle/>
                    <a:p>
                      <a:pPr lvl="0" rtl="0">
                        <a:spcBef>
                          <a:spcPts val="0"/>
                        </a:spcBef>
                        <a:buNone/>
                      </a:pPr>
                      <a:r>
                        <a:rPr lang="en-US">
                          <a:solidFill>
                            <a:schemeClr val="dk1"/>
                          </a:solidFill>
                        </a:rPr>
                        <a:t>D = </a:t>
                      </a:r>
                      <a:r>
                        <a:rPr lang="en-US"/>
                        <a:t>1 </a:t>
                      </a:r>
                      <a:r>
                        <a:rPr lang="en-US">
                          <a:solidFill>
                            <a:schemeClr val="dk1"/>
                          </a:solidFill>
                        </a:rPr>
                        <a:t>         32  16  8   4   2   1</a:t>
                      </a:r>
                    </a:p>
                    <a:p>
                      <a:pPr lvl="0" rtl="0">
                        <a:spcBef>
                          <a:spcPts val="0"/>
                        </a:spcBef>
                        <a:buNone/>
                      </a:pPr>
                      <a:r>
                        <a:rPr lang="en-US">
                          <a:solidFill>
                            <a:schemeClr val="dk1"/>
                          </a:solidFill>
                        </a:rPr>
                        <a:t>                      0   1</a:t>
                      </a:r>
                      <a:r>
                        <a:rPr lang="en-US">
                          <a:solidFill>
                            <a:srgbClr val="FF0000"/>
                          </a:solidFill>
                        </a:rPr>
                        <a:t>  </a:t>
                      </a:r>
                      <a:r>
                        <a:rPr lang="en-US"/>
                        <a:t>1</a:t>
                      </a:r>
                      <a:r>
                        <a:rPr lang="en-US">
                          <a:solidFill>
                            <a:schemeClr val="dk1"/>
                          </a:solidFill>
                        </a:rPr>
                        <a:t>   0   0   0</a:t>
                      </a:r>
                      <a:r>
                        <a:rPr lang="en-US">
                          <a:solidFill>
                            <a:srgbClr val="FF0000"/>
                          </a:solidFill>
                        </a:rPr>
                        <a:t> </a:t>
                      </a:r>
                      <a:r>
                        <a:rPr lang="en-US"/>
                        <a:t>     </a:t>
                      </a:r>
                    </a:p>
                  </a:txBody>
                  <a:tcPr marT="91425" marB="91425" marR="91425" marL="91425"/>
                </a:tc>
              </a:tr>
              <a:tr h="381000">
                <a:tc>
                  <a:txBody>
                    <a:bodyPr>
                      <a:noAutofit/>
                    </a:bodyPr>
                    <a:lstStyle/>
                    <a:p>
                      <a:pPr lvl="0" rtl="0">
                        <a:spcBef>
                          <a:spcPts val="0"/>
                        </a:spcBef>
                        <a:buNone/>
                      </a:pPr>
                      <a:r>
                        <a:rPr lang="en-US"/>
                        <a:t>4. Repeat steps 2 and 3 with the new value of D until D is 0.</a:t>
                      </a:r>
                    </a:p>
                  </a:txBody>
                  <a:tcPr marT="91425" marB="91425" marR="91425" marL="91425"/>
                </a:tc>
                <a:tc>
                  <a:txBody>
                    <a:bodyPr>
                      <a:noAutofit/>
                    </a:bodyPr>
                    <a:lstStyle/>
                    <a:p>
                      <a:pPr lvl="0" rtl="0">
                        <a:spcBef>
                          <a:spcPts val="0"/>
                        </a:spcBef>
                        <a:buNone/>
                      </a:pPr>
                      <a:r>
                        <a:rPr lang="en-US">
                          <a:solidFill>
                            <a:schemeClr val="dk1"/>
                          </a:solidFill>
                        </a:rPr>
                        <a:t>D = </a:t>
                      </a:r>
                      <a:r>
                        <a:rPr b="1" lang="en-US">
                          <a:solidFill>
                            <a:srgbClr val="FF0000"/>
                          </a:solidFill>
                        </a:rPr>
                        <a:t>0</a:t>
                      </a:r>
                      <a:r>
                        <a:rPr lang="en-US">
                          <a:solidFill>
                            <a:schemeClr val="dk1"/>
                          </a:solidFill>
                        </a:rPr>
                        <a:t>          32 16  8    4   2   1</a:t>
                      </a:r>
                    </a:p>
                    <a:p>
                      <a:pPr lvl="0" rtl="0">
                        <a:spcBef>
                          <a:spcPts val="0"/>
                        </a:spcBef>
                        <a:buNone/>
                      </a:pPr>
                      <a:r>
                        <a:rPr lang="en-US">
                          <a:solidFill>
                            <a:schemeClr val="dk1"/>
                          </a:solidFill>
                        </a:rPr>
                        <a:t>                      0  </a:t>
                      </a:r>
                      <a:r>
                        <a:rPr lang="en-US"/>
                        <a:t>1   1</a:t>
                      </a:r>
                      <a:r>
                        <a:rPr lang="en-US">
                          <a:solidFill>
                            <a:srgbClr val="FF0000"/>
                          </a:solidFill>
                        </a:rPr>
                        <a:t>    </a:t>
                      </a:r>
                      <a:r>
                        <a:rPr lang="en-US"/>
                        <a:t>0  0</a:t>
                      </a:r>
                      <a:r>
                        <a:rPr lang="en-US">
                          <a:solidFill>
                            <a:srgbClr val="FF0000"/>
                          </a:solidFill>
                        </a:rPr>
                        <a:t>    </a:t>
                      </a:r>
                      <a:r>
                        <a:rPr b="1" lang="en-US">
                          <a:solidFill>
                            <a:srgbClr val="FF0000"/>
                          </a:solidFill>
                        </a:rPr>
                        <a:t>1</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Important CS Principle</a:t>
            </a:r>
          </a:p>
        </p:txBody>
      </p:sp>
      <p:sp>
        <p:nvSpPr>
          <p:cNvPr id="43" name="Shape 43"/>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00000"/>
              </a:lnSpc>
              <a:spcBef>
                <a:spcPts val="0"/>
              </a:spcBef>
              <a:spcAft>
                <a:spcPts val="0"/>
              </a:spcAft>
              <a:buNone/>
            </a:pPr>
            <a:r>
              <a:rPr lang="en-US" sz="2400">
                <a:latin typeface="Comic Sans MS"/>
                <a:ea typeface="Comic Sans MS"/>
                <a:cs typeface="Comic Sans MS"/>
                <a:sym typeface="Comic Sans MS"/>
              </a:rPr>
              <a:t> </a:t>
            </a:r>
          </a:p>
          <a:p>
            <a:pPr lvl="0" marR="0" rtl="0" algn="l">
              <a:lnSpc>
                <a:spcPct val="100000"/>
              </a:lnSpc>
              <a:spcBef>
                <a:spcPts val="0"/>
              </a:spcBef>
              <a:spcAft>
                <a:spcPts val="0"/>
              </a:spcAft>
              <a:buNone/>
            </a:pPr>
            <a:r>
              <a:rPr i="1" lang="en-US" sz="2400">
                <a:solidFill>
                  <a:srgbClr val="808000"/>
                </a:solidFill>
                <a:latin typeface="Comic Sans MS"/>
                <a:ea typeface="Comic Sans MS"/>
                <a:cs typeface="Comic Sans MS"/>
                <a:sym typeface="Comic Sans MS"/>
              </a:rPr>
              <a:t>Binary sequences </a:t>
            </a:r>
            <a:r>
              <a:rPr b="1" lang="en-US" sz="2400">
                <a:solidFill>
                  <a:srgbClr val="808000"/>
                </a:solidFill>
                <a:latin typeface="Comic Sans MS"/>
                <a:ea typeface="Comic Sans MS"/>
                <a:cs typeface="Comic Sans MS"/>
                <a:sym typeface="Comic Sans MS"/>
              </a:rPr>
              <a:t> </a:t>
            </a:r>
            <a:r>
              <a:rPr lang="en-US" sz="2400">
                <a:latin typeface="Comic Sans MS"/>
                <a:ea typeface="Comic Sans MS"/>
                <a:cs typeface="Comic Sans MS"/>
                <a:sym typeface="Comic Sans MS"/>
              </a:rPr>
              <a:t>-- sequences of 0s and 1s -- are used to represent all computer data.</a:t>
            </a:r>
          </a:p>
          <a:p>
            <a:pPr lvl="0" marR="0" rtl="0" algn="l">
              <a:lnSpc>
                <a:spcPct val="100000"/>
              </a:lnSpc>
              <a:spcBef>
                <a:spcPts val="0"/>
              </a:spcBef>
              <a:spcAft>
                <a:spcPts val="0"/>
              </a:spcAft>
              <a:buNone/>
            </a:pPr>
            <a:r>
              <a:t/>
            </a:r>
            <a:endParaRPr sz="2400">
              <a:latin typeface="Comic Sans MS"/>
              <a:ea typeface="Comic Sans MS"/>
              <a:cs typeface="Comic Sans MS"/>
              <a:sym typeface="Comic Sans MS"/>
            </a:endParaRPr>
          </a:p>
          <a:p>
            <a:pPr indent="-381000" lvl="0"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Numbers</a:t>
            </a:r>
          </a:p>
          <a:p>
            <a:pPr indent="-381000" lvl="0"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Letters and text.</a:t>
            </a:r>
          </a:p>
          <a:p>
            <a:pPr indent="-381000" lvl="0"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Images.</a:t>
            </a:r>
          </a:p>
          <a:p>
            <a:pPr indent="-381000" lvl="0"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Machine language instructions.</a:t>
            </a:r>
          </a:p>
          <a:p>
            <a:pPr indent="-381000" lvl="0"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Sounds and video.</a:t>
            </a:r>
          </a:p>
          <a:p>
            <a:pPr indent="-381000" lvl="0" marL="9144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Every kind of data you find on a computer.</a:t>
            </a:r>
          </a:p>
          <a:p>
            <a:pPr lvl="0" marR="0" rtl="0" algn="l">
              <a:lnSpc>
                <a:spcPct val="100000"/>
              </a:lnSpc>
              <a:spcBef>
                <a:spcPts val="0"/>
              </a:spcBef>
              <a:spcAft>
                <a:spcPts val="0"/>
              </a:spcAft>
              <a:buNone/>
            </a:pPr>
            <a:r>
              <a:t/>
            </a:r>
            <a:endParaRPr sz="2400">
              <a:latin typeface="Comic Sans MS"/>
              <a:ea typeface="Comic Sans MS"/>
              <a:cs typeface="Comic Sans MS"/>
              <a:sym typeface="Comic Sans MS"/>
            </a:endParaRPr>
          </a:p>
          <a:p>
            <a:pPr lvl="0" rtl="0">
              <a:spcBef>
                <a:spcPts val="800"/>
              </a:spcBef>
              <a:buNone/>
            </a:pPr>
            <a:r>
              <a:t/>
            </a:r>
            <a:endParaRPr b="0" i="0" sz="1800" u="none" cap="none" strike="no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6" name="Shape 196"/>
        <p:cNvGrpSpPr/>
        <p:nvPr/>
      </p:nvGrpSpPr>
      <p:grpSpPr>
        <a:xfrm>
          <a:off x="0" y="0"/>
          <a:ext cx="0" cy="0"/>
          <a:chOff x="0" y="0"/>
          <a:chExt cx="0" cy="0"/>
        </a:xfrm>
      </p:grpSpPr>
      <p:sp>
        <p:nvSpPr>
          <p:cNvPr id="197" name="Shape 19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Decimal to Binary</a:t>
            </a:r>
          </a:p>
        </p:txBody>
      </p:sp>
      <p:sp>
        <p:nvSpPr>
          <p:cNvPr id="198" name="Shape 198"/>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5: Now that D is 0 we stop. The value of 25 in decimal is 11001 (we drop the leading 0s).</a:t>
            </a:r>
          </a:p>
        </p:txBody>
      </p:sp>
      <p:graphicFrame>
        <p:nvGraphicFramePr>
          <p:cNvPr id="199" name="Shape 199"/>
          <p:cNvGraphicFramePr/>
          <p:nvPr/>
        </p:nvGraphicFramePr>
        <p:xfrm>
          <a:off x="674675" y="2396250"/>
          <a:ext cx="3000000" cy="3000000"/>
        </p:xfrm>
        <a:graphic>
          <a:graphicData uri="http://schemas.openxmlformats.org/drawingml/2006/table">
            <a:tbl>
              <a:tblPr>
                <a:noFill/>
                <a:tableStyleId>{F353387A-8671-4147-B2B3-5A6E78D1C4E2}</a:tableStyleId>
              </a:tblPr>
              <a:tblGrid>
                <a:gridCol w="4566375"/>
                <a:gridCol w="2672625"/>
              </a:tblGrid>
              <a:tr h="381000">
                <a:tc>
                  <a:txBody>
                    <a:bodyPr>
                      <a:noAutofit/>
                    </a:bodyPr>
                    <a:lstStyle/>
                    <a:p>
                      <a:pPr lvl="0" rtl="0">
                        <a:spcBef>
                          <a:spcPts val="0"/>
                        </a:spcBef>
                        <a:buNone/>
                      </a:pPr>
                      <a:r>
                        <a:rPr b="1" lang="en-US"/>
                        <a:t>Let D be the number we want to convert</a:t>
                      </a:r>
                      <a:r>
                        <a:rPr b="1" lang="en-US">
                          <a:solidFill>
                            <a:schemeClr val="dk1"/>
                          </a:solidFill>
                        </a:rPr>
                        <a:t> to binary.</a:t>
                      </a:r>
                    </a:p>
                  </a:txBody>
                  <a:tcPr marT="91425" marB="91425" marR="91425" marL="91425"/>
                </a:tc>
                <a:tc>
                  <a:txBody>
                    <a:bodyPr>
                      <a:noAutofit/>
                    </a:bodyPr>
                    <a:lstStyle/>
                    <a:p>
                      <a:pPr lvl="0" rtl="0">
                        <a:spcBef>
                          <a:spcPts val="0"/>
                        </a:spcBef>
                        <a:buNone/>
                      </a:pPr>
                      <a:r>
                        <a:rPr b="1" lang="en-US">
                          <a:solidFill>
                            <a:schemeClr val="dk1"/>
                          </a:solidFill>
                        </a:rPr>
                        <a:t>Suppose D =  25</a:t>
                      </a:r>
                    </a:p>
                    <a:p>
                      <a:pPr lvl="0" rtl="0">
                        <a:spcBef>
                          <a:spcPts val="0"/>
                        </a:spcBef>
                        <a:buNone/>
                      </a:pPr>
                      <a:r>
                        <a:t/>
                      </a:r>
                      <a:endParaRPr/>
                    </a:p>
                  </a:txBody>
                  <a:tcPr marT="91425" marB="91425" marR="91425" marL="91425"/>
                </a:tc>
              </a:tr>
              <a:tr h="381000">
                <a:tc>
                  <a:txBody>
                    <a:bodyPr>
                      <a:noAutofit/>
                    </a:bodyPr>
                    <a:lstStyle/>
                    <a:p>
                      <a:pPr lvl="0" rtl="0">
                        <a:spcBef>
                          <a:spcPts val="0"/>
                        </a:spcBef>
                        <a:buNone/>
                      </a:pPr>
                      <a:r>
                        <a:rPr lang="en-US"/>
                        <a:t>1. Write down D and next to it the binary place values with spaces between them with 0s below each place.</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None/>
                      </a:pPr>
                      <a:r>
                        <a:rPr lang="en-US">
                          <a:solidFill>
                            <a:schemeClr val="dk1"/>
                          </a:solidFill>
                        </a:rPr>
                        <a:t>                       0   0   0    0   0   0</a:t>
                      </a:r>
                    </a:p>
                  </a:txBody>
                  <a:tcPr marT="91425" marB="91425" marR="91425" marL="91425"/>
                </a:tc>
              </a:tr>
              <a:tr h="381000">
                <a:tc>
                  <a:txBody>
                    <a:bodyPr>
                      <a:noAutofit/>
                    </a:bodyPr>
                    <a:lstStyle/>
                    <a:p>
                      <a:pPr lvl="0" rtl="0">
                        <a:spcBef>
                          <a:spcPts val="0"/>
                        </a:spcBef>
                        <a:buNone/>
                      </a:pPr>
                      <a:r>
                        <a:rPr lang="en-US">
                          <a:solidFill>
                            <a:schemeClr val="dk1"/>
                          </a:solidFill>
                        </a:rPr>
                        <a:t>2. Find the largest place value that is less than or equal to D and change its 0 to a 1.</a:t>
                      </a:r>
                    </a:p>
                  </a:txBody>
                  <a:tcPr marT="91425" marB="91425" marR="91425" marL="91425"/>
                </a:tc>
                <a:tc>
                  <a:txBody>
                    <a:bodyPr>
                      <a:noAutofit/>
                    </a:bodyPr>
                    <a:lstStyle/>
                    <a:p>
                      <a:pPr lvl="0" rtl="0">
                        <a:spcBef>
                          <a:spcPts val="0"/>
                        </a:spcBef>
                        <a:buClr>
                          <a:schemeClr val="dk1"/>
                        </a:buClr>
                        <a:buSzPct val="78571"/>
                        <a:buFont typeface="Arial"/>
                        <a:buNone/>
                      </a:pPr>
                      <a:r>
                        <a:rPr lang="en-US">
                          <a:solidFill>
                            <a:schemeClr val="dk1"/>
                          </a:solidFill>
                        </a:rPr>
                        <a:t>D = 25          32 16  8    4   2   1</a:t>
                      </a:r>
                    </a:p>
                    <a:p>
                      <a:pPr lvl="0" rtl="0">
                        <a:spcBef>
                          <a:spcPts val="0"/>
                        </a:spcBef>
                        <a:buNone/>
                      </a:pPr>
                      <a:r>
                        <a:rPr lang="en-US">
                          <a:solidFill>
                            <a:schemeClr val="dk1"/>
                          </a:solidFill>
                        </a:rPr>
                        <a:t>                        0   1</a:t>
                      </a:r>
                      <a:r>
                        <a:rPr lang="en-US">
                          <a:solidFill>
                            <a:srgbClr val="FF0000"/>
                          </a:solidFill>
                        </a:rPr>
                        <a:t>  </a:t>
                      </a:r>
                      <a:r>
                        <a:rPr lang="en-US">
                          <a:solidFill>
                            <a:schemeClr val="dk1"/>
                          </a:solidFill>
                        </a:rPr>
                        <a:t>0    0   0   0</a:t>
                      </a:r>
                    </a:p>
                  </a:txBody>
                  <a:tcPr marT="91425" marB="91425" marR="91425" marL="91425"/>
                </a:tc>
              </a:tr>
              <a:tr h="381000">
                <a:tc>
                  <a:txBody>
                    <a:bodyPr>
                      <a:noAutofit/>
                    </a:bodyPr>
                    <a:lstStyle/>
                    <a:p>
                      <a:pPr lvl="0" rtl="0">
                        <a:spcBef>
                          <a:spcPts val="0"/>
                        </a:spcBef>
                        <a:buNone/>
                      </a:pPr>
                      <a:r>
                        <a:rPr lang="en-US"/>
                        <a:t>3. Subtract that place value from D and take the result as a new value for D. </a:t>
                      </a:r>
                    </a:p>
                  </a:txBody>
                  <a:tcPr marT="91425" marB="91425" marR="91425" marL="91425"/>
                </a:tc>
                <a:tc>
                  <a:txBody>
                    <a:bodyPr>
                      <a:noAutofit/>
                    </a:bodyPr>
                    <a:lstStyle/>
                    <a:p>
                      <a:pPr lvl="0" rtl="0">
                        <a:spcBef>
                          <a:spcPts val="0"/>
                        </a:spcBef>
                        <a:buNone/>
                      </a:pPr>
                      <a:r>
                        <a:rPr lang="en-US">
                          <a:solidFill>
                            <a:schemeClr val="dk1"/>
                          </a:solidFill>
                        </a:rPr>
                        <a:t>D = 9          32  16  8    4   2   1</a:t>
                      </a:r>
                    </a:p>
                    <a:p>
                      <a:pPr lvl="0" rtl="0">
                        <a:spcBef>
                          <a:spcPts val="0"/>
                        </a:spcBef>
                        <a:buNone/>
                      </a:pPr>
                      <a:r>
                        <a:rPr lang="en-US">
                          <a:solidFill>
                            <a:schemeClr val="dk1"/>
                          </a:solidFill>
                        </a:rPr>
                        <a:t>                      0   1</a:t>
                      </a:r>
                      <a:r>
                        <a:rPr lang="en-US">
                          <a:solidFill>
                            <a:srgbClr val="FF0000"/>
                          </a:solidFill>
                        </a:rPr>
                        <a:t>   </a:t>
                      </a:r>
                      <a:r>
                        <a:rPr lang="en-US">
                          <a:solidFill>
                            <a:schemeClr val="dk1"/>
                          </a:solidFill>
                        </a:rPr>
                        <a:t>0    0   0   0</a:t>
                      </a:r>
                    </a:p>
                  </a:txBody>
                  <a:tcPr marT="91425" marB="91425" marR="91425" marL="91425"/>
                </a:tc>
              </a:tr>
              <a:tr h="381000">
                <a:tc>
                  <a:txBody>
                    <a:bodyPr>
                      <a:noAutofit/>
                    </a:bodyPr>
                    <a:lstStyle/>
                    <a:p>
                      <a:pPr lvl="0" rtl="0">
                        <a:spcBef>
                          <a:spcPts val="0"/>
                        </a:spcBef>
                        <a:buNone/>
                      </a:pPr>
                      <a:r>
                        <a:rPr lang="en-US"/>
                        <a:t>4. Repeat steps 2 and 3 with the new value of D until D is 0.</a:t>
                      </a:r>
                    </a:p>
                  </a:txBody>
                  <a:tcPr marT="91425" marB="91425" marR="91425" marL="91425"/>
                </a:tc>
                <a:tc>
                  <a:txBody>
                    <a:bodyPr>
                      <a:noAutofit/>
                    </a:bodyPr>
                    <a:lstStyle/>
                    <a:p>
                      <a:pPr lvl="0" rtl="0">
                        <a:spcBef>
                          <a:spcPts val="0"/>
                        </a:spcBef>
                        <a:buNone/>
                      </a:pPr>
                      <a:r>
                        <a:rPr lang="en-US">
                          <a:solidFill>
                            <a:schemeClr val="dk1"/>
                          </a:solidFill>
                        </a:rPr>
                        <a:t>D = 1          32  16  8   4   2   1</a:t>
                      </a:r>
                    </a:p>
                    <a:p>
                      <a:pPr lvl="0" rtl="0">
                        <a:spcBef>
                          <a:spcPts val="0"/>
                        </a:spcBef>
                        <a:buNone/>
                      </a:pPr>
                      <a:r>
                        <a:rPr lang="en-US">
                          <a:solidFill>
                            <a:schemeClr val="dk1"/>
                          </a:solidFill>
                        </a:rPr>
                        <a:t>                      0   1</a:t>
                      </a:r>
                      <a:r>
                        <a:rPr lang="en-US">
                          <a:solidFill>
                            <a:srgbClr val="FF0000"/>
                          </a:solidFill>
                        </a:rPr>
                        <a:t>  </a:t>
                      </a:r>
                      <a:r>
                        <a:rPr lang="en-US">
                          <a:solidFill>
                            <a:schemeClr val="dk1"/>
                          </a:solidFill>
                        </a:rPr>
                        <a:t>1   0   0   0</a:t>
                      </a:r>
                      <a:r>
                        <a:rPr lang="en-US">
                          <a:solidFill>
                            <a:srgbClr val="FF0000"/>
                          </a:solidFill>
                        </a:rPr>
                        <a:t> </a:t>
                      </a:r>
                      <a:r>
                        <a:rPr lang="en-US"/>
                        <a:t>      </a:t>
                      </a:r>
                    </a:p>
                  </a:txBody>
                  <a:tcPr marT="91425" marB="91425" marR="91425" marL="91425"/>
                </a:tc>
              </a:tr>
              <a:tr h="381000">
                <a:tc>
                  <a:txBody>
                    <a:bodyPr>
                      <a:noAutofit/>
                    </a:bodyPr>
                    <a:lstStyle/>
                    <a:p>
                      <a:pPr lvl="0" rtl="0">
                        <a:spcBef>
                          <a:spcPts val="0"/>
                        </a:spcBef>
                        <a:buNone/>
                      </a:pPr>
                      <a:r>
                        <a:rPr lang="en-US"/>
                        <a:t>4. Repeat steps 2 and 3 with the new value of D until D is 0.</a:t>
                      </a:r>
                    </a:p>
                  </a:txBody>
                  <a:tcPr marT="91425" marB="91425" marR="91425" marL="91425"/>
                </a:tc>
                <a:tc>
                  <a:txBody>
                    <a:bodyPr>
                      <a:noAutofit/>
                    </a:bodyPr>
                    <a:lstStyle/>
                    <a:p>
                      <a:pPr lvl="0" rtl="0">
                        <a:spcBef>
                          <a:spcPts val="0"/>
                        </a:spcBef>
                        <a:buNone/>
                      </a:pPr>
                      <a:r>
                        <a:rPr lang="en-US"/>
                        <a:t>D = 0          32 16  8    4   2   1</a:t>
                      </a:r>
                    </a:p>
                    <a:p>
                      <a:pPr lvl="0" rtl="0">
                        <a:spcBef>
                          <a:spcPts val="0"/>
                        </a:spcBef>
                        <a:buNone/>
                      </a:pPr>
                      <a:r>
                        <a:rPr lang="en-US"/>
                        <a:t>                      0  1   1    0  0    1</a:t>
                      </a:r>
                    </a:p>
                  </a:txBody>
                  <a:tcPr marT="91425" marB="91425" marR="91425" marL="91425"/>
                </a:tc>
              </a:tr>
              <a:tr h="381000">
                <a:tc>
                  <a:txBody>
                    <a:bodyPr>
                      <a:noAutofit/>
                    </a:bodyPr>
                    <a:lstStyle/>
                    <a:p>
                      <a:pPr lvl="0" rtl="0">
                        <a:spcBef>
                          <a:spcPts val="0"/>
                        </a:spcBef>
                        <a:buNone/>
                      </a:pPr>
                      <a:r>
                        <a:rPr lang="en-US"/>
                        <a:t>5. The resulting number is the binary equivalent of the original value of D.</a:t>
                      </a:r>
                    </a:p>
                  </a:txBody>
                  <a:tcPr marT="91425" marB="91425" marR="91425" marL="91425"/>
                </a:tc>
                <a:tc>
                  <a:txBody>
                    <a:bodyPr>
                      <a:noAutofit/>
                    </a:bodyPr>
                    <a:lstStyle/>
                    <a:p>
                      <a:pPr lvl="0" rtl="0">
                        <a:spcBef>
                          <a:spcPts val="0"/>
                        </a:spcBef>
                        <a:buNone/>
                      </a:pPr>
                      <a:r>
                        <a:rPr b="1" lang="en-US">
                          <a:solidFill>
                            <a:srgbClr val="FF0000"/>
                          </a:solidFill>
                        </a:rPr>
                        <a:t>25 </a:t>
                      </a:r>
                      <a:r>
                        <a:rPr lang="en-US">
                          <a:solidFill>
                            <a:schemeClr val="dk1"/>
                          </a:solidFill>
                        </a:rPr>
                        <a:t>in decimal is </a:t>
                      </a:r>
                      <a:r>
                        <a:rPr b="1" lang="en-US">
                          <a:solidFill>
                            <a:srgbClr val="FF0000"/>
                          </a:solidFill>
                        </a:rPr>
                        <a:t>11001</a:t>
                      </a:r>
                      <a:r>
                        <a:rPr lang="en-US">
                          <a:solidFill>
                            <a:schemeClr val="dk1"/>
                          </a:solidFill>
                        </a:rPr>
                        <a:t>.</a:t>
                      </a: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 name="Shape 49"/>
        <p:cNvGrpSpPr/>
        <p:nvPr/>
      </p:nvGrpSpPr>
      <p:grpSpPr>
        <a:xfrm>
          <a:off x="0" y="0"/>
          <a:ext cx="0" cy="0"/>
          <a:chOff x="0" y="0"/>
          <a:chExt cx="0" cy="0"/>
        </a:xfrm>
      </p:grpSpPr>
      <p:sp>
        <p:nvSpPr>
          <p:cNvPr id="50" name="Shape 5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Binary vs. Decimal System</a:t>
            </a:r>
          </a:p>
        </p:txBody>
      </p:sp>
      <p:sp>
        <p:nvSpPr>
          <p:cNvPr id="51" name="Shape 51"/>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00000"/>
              </a:lnSpc>
              <a:spcBef>
                <a:spcPts val="0"/>
              </a:spcBef>
              <a:spcAft>
                <a:spcPts val="0"/>
              </a:spcAft>
              <a:buNone/>
            </a:pPr>
            <a:r>
              <a:rPr i="1" lang="en-US" sz="2400">
                <a:solidFill>
                  <a:srgbClr val="808000"/>
                </a:solidFill>
                <a:latin typeface="Comic Sans MS"/>
                <a:ea typeface="Comic Sans MS"/>
                <a:cs typeface="Comic Sans MS"/>
                <a:sym typeface="Comic Sans MS"/>
              </a:rPr>
              <a:t>Binary system </a:t>
            </a:r>
            <a:r>
              <a:rPr lang="en-US" sz="2400">
                <a:latin typeface="Comic Sans MS"/>
                <a:ea typeface="Comic Sans MS"/>
                <a:cs typeface="Comic Sans MS"/>
                <a:sym typeface="Comic Sans MS"/>
              </a:rPr>
              <a:t>is similar to the decimal system.</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9144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Both are </a:t>
            </a:r>
            <a:r>
              <a:rPr i="1" lang="en-US" sz="2400">
                <a:solidFill>
                  <a:srgbClr val="808000"/>
                </a:solidFill>
                <a:latin typeface="Comic Sans MS"/>
                <a:ea typeface="Comic Sans MS"/>
                <a:cs typeface="Comic Sans MS"/>
                <a:sym typeface="Comic Sans MS"/>
              </a:rPr>
              <a:t>positional number systems.</a:t>
            </a:r>
          </a:p>
          <a:p>
            <a:pPr indent="-381000" lvl="1" marL="1371600" marR="0" rtl="0" algn="l">
              <a:lnSpc>
                <a:spcPct val="150000"/>
              </a:lnSpc>
              <a:spcBef>
                <a:spcPts val="0"/>
              </a:spcBef>
              <a:spcAft>
                <a:spcPts val="0"/>
              </a:spcAft>
              <a:buSzPct val="100000"/>
              <a:buFont typeface="Comic Sans MS"/>
            </a:pPr>
            <a:r>
              <a:rPr lang="en-US" sz="2400">
                <a:solidFill>
                  <a:schemeClr val="dk1"/>
                </a:solidFill>
                <a:latin typeface="Comic Sans MS"/>
                <a:ea typeface="Comic Sans MS"/>
                <a:cs typeface="Comic Sans MS"/>
                <a:sym typeface="Comic Sans MS"/>
              </a:rPr>
              <a:t>542 is 500 + 40 + 2.</a:t>
            </a:r>
          </a:p>
          <a:p>
            <a:pPr indent="-381000" lvl="0" marL="9144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Decimal is a </a:t>
            </a:r>
            <a:r>
              <a:rPr i="1" lang="en-US" sz="2400">
                <a:solidFill>
                  <a:srgbClr val="808000"/>
                </a:solidFill>
                <a:latin typeface="Comic Sans MS"/>
                <a:ea typeface="Comic Sans MS"/>
                <a:cs typeface="Comic Sans MS"/>
                <a:sym typeface="Comic Sans MS"/>
              </a:rPr>
              <a:t>base-10</a:t>
            </a:r>
            <a:r>
              <a:rPr lang="en-US" sz="2400">
                <a:solidFill>
                  <a:srgbClr val="808000"/>
                </a:solidFill>
                <a:latin typeface="Comic Sans MS"/>
                <a:ea typeface="Comic Sans MS"/>
                <a:cs typeface="Comic Sans MS"/>
                <a:sym typeface="Comic Sans MS"/>
              </a:rPr>
              <a:t> </a:t>
            </a:r>
            <a:r>
              <a:rPr lang="en-US" sz="2400">
                <a:latin typeface="Comic Sans MS"/>
                <a:ea typeface="Comic Sans MS"/>
                <a:cs typeface="Comic Sans MS"/>
                <a:sym typeface="Comic Sans MS"/>
              </a:rPr>
              <a:t>system</a:t>
            </a:r>
            <a:r>
              <a:rPr b="1" lang="en-US" sz="2400">
                <a:latin typeface="Comic Sans MS"/>
                <a:ea typeface="Comic Sans MS"/>
                <a:cs typeface="Comic Sans MS"/>
                <a:sym typeface="Comic Sans MS"/>
              </a:rPr>
              <a:t>.</a:t>
            </a:r>
          </a:p>
          <a:p>
            <a:pPr indent="-381000" lvl="1" marL="13716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10 digits, 0 through 9</a:t>
            </a:r>
          </a:p>
          <a:p>
            <a:pPr indent="-381000" lvl="1" marL="13716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Place values are powers of 10</a:t>
            </a:r>
          </a:p>
          <a:p>
            <a:pPr indent="-381000" lvl="2" marL="18288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1s, 10s, 100s, 1000s, etc.</a:t>
            </a:r>
          </a:p>
          <a:p>
            <a:pPr indent="-381000" lvl="2" marL="18288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Each place is previous place times 10</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rtl="0">
              <a:lnSpc>
                <a:spcPct val="115000"/>
              </a:lnSpc>
              <a:spcBef>
                <a:spcPts val="800"/>
              </a:spcBef>
              <a:buNone/>
            </a:pPr>
            <a:r>
              <a:t/>
            </a:r>
            <a:endParaRPr b="0" i="0" sz="18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Binary vs. Decimal System</a:t>
            </a:r>
          </a:p>
        </p:txBody>
      </p:sp>
      <p:sp>
        <p:nvSpPr>
          <p:cNvPr id="59" name="Shape 59"/>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00000"/>
              </a:lnSpc>
              <a:spcBef>
                <a:spcPts val="0"/>
              </a:spcBef>
              <a:spcAft>
                <a:spcPts val="0"/>
              </a:spcAft>
              <a:buNone/>
            </a:pPr>
            <a:r>
              <a:rPr i="1" lang="en-US" sz="2400">
                <a:solidFill>
                  <a:srgbClr val="808000"/>
                </a:solidFill>
                <a:latin typeface="Comic Sans MS"/>
                <a:ea typeface="Comic Sans MS"/>
                <a:cs typeface="Comic Sans MS"/>
                <a:sym typeface="Comic Sans MS"/>
              </a:rPr>
              <a:t>Binary system </a:t>
            </a:r>
            <a:r>
              <a:rPr lang="en-US" sz="2400">
                <a:latin typeface="Comic Sans MS"/>
                <a:ea typeface="Comic Sans MS"/>
                <a:cs typeface="Comic Sans MS"/>
                <a:sym typeface="Comic Sans MS"/>
              </a:rPr>
              <a:t>is similar to the decimal system.</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9144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Both are </a:t>
            </a:r>
            <a:r>
              <a:rPr i="1" lang="en-US" sz="2400">
                <a:solidFill>
                  <a:srgbClr val="808000"/>
                </a:solidFill>
                <a:latin typeface="Comic Sans MS"/>
                <a:ea typeface="Comic Sans MS"/>
                <a:cs typeface="Comic Sans MS"/>
                <a:sym typeface="Comic Sans MS"/>
              </a:rPr>
              <a:t>positional number systems.</a:t>
            </a:r>
          </a:p>
          <a:p>
            <a:pPr indent="-381000" lvl="1" marL="1371600" marR="0" rtl="0" algn="l">
              <a:lnSpc>
                <a:spcPct val="150000"/>
              </a:lnSpc>
              <a:spcBef>
                <a:spcPts val="0"/>
              </a:spcBef>
              <a:spcAft>
                <a:spcPts val="0"/>
              </a:spcAft>
              <a:buSzPct val="100000"/>
              <a:buFont typeface="Comic Sans MS"/>
            </a:pPr>
            <a:r>
              <a:rPr lang="en-US" sz="2400">
                <a:solidFill>
                  <a:schemeClr val="dk1"/>
                </a:solidFill>
                <a:latin typeface="Comic Sans MS"/>
                <a:ea typeface="Comic Sans MS"/>
                <a:cs typeface="Comic Sans MS"/>
                <a:sym typeface="Comic Sans MS"/>
              </a:rPr>
              <a:t>101 is 4 + 0 + 1 = 5</a:t>
            </a:r>
          </a:p>
          <a:p>
            <a:pPr indent="-381000" lvl="0" marL="9144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Binary is a </a:t>
            </a:r>
            <a:r>
              <a:rPr i="1" lang="en-US" sz="2400">
                <a:solidFill>
                  <a:srgbClr val="808000"/>
                </a:solidFill>
                <a:latin typeface="Comic Sans MS"/>
                <a:ea typeface="Comic Sans MS"/>
                <a:cs typeface="Comic Sans MS"/>
                <a:sym typeface="Comic Sans MS"/>
              </a:rPr>
              <a:t>base-2</a:t>
            </a:r>
            <a:r>
              <a:rPr lang="en-US" sz="2400">
                <a:solidFill>
                  <a:srgbClr val="808000"/>
                </a:solidFill>
                <a:latin typeface="Comic Sans MS"/>
                <a:ea typeface="Comic Sans MS"/>
                <a:cs typeface="Comic Sans MS"/>
                <a:sym typeface="Comic Sans MS"/>
              </a:rPr>
              <a:t> </a:t>
            </a:r>
            <a:r>
              <a:rPr lang="en-US" sz="2400">
                <a:latin typeface="Comic Sans MS"/>
                <a:ea typeface="Comic Sans MS"/>
                <a:cs typeface="Comic Sans MS"/>
                <a:sym typeface="Comic Sans MS"/>
              </a:rPr>
              <a:t>system</a:t>
            </a:r>
            <a:r>
              <a:rPr b="1" lang="en-US" sz="2400">
                <a:latin typeface="Comic Sans MS"/>
                <a:ea typeface="Comic Sans MS"/>
                <a:cs typeface="Comic Sans MS"/>
                <a:sym typeface="Comic Sans MS"/>
              </a:rPr>
              <a:t>.</a:t>
            </a:r>
          </a:p>
          <a:p>
            <a:pPr indent="-381000" lvl="1" marL="13716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2 digits, 0 through 1</a:t>
            </a:r>
          </a:p>
          <a:p>
            <a:pPr indent="-381000" lvl="1" marL="13716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Place values are powers of 2</a:t>
            </a:r>
          </a:p>
          <a:p>
            <a:pPr indent="-381000" lvl="2" marL="18288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1s, 2s, 4s, 8s, 16s, etc.</a:t>
            </a:r>
          </a:p>
          <a:p>
            <a:pPr indent="-381000" lvl="2" marL="1828800" marR="0" rtl="0" algn="l">
              <a:lnSpc>
                <a:spcPct val="150000"/>
              </a:lnSpc>
              <a:spcBef>
                <a:spcPts val="0"/>
              </a:spcBef>
              <a:spcAft>
                <a:spcPts val="0"/>
              </a:spcAft>
              <a:buSzPct val="100000"/>
              <a:buFont typeface="Comic Sans MS"/>
            </a:pPr>
            <a:r>
              <a:rPr lang="en-US" sz="2400">
                <a:latin typeface="Comic Sans MS"/>
                <a:ea typeface="Comic Sans MS"/>
                <a:cs typeface="Comic Sans MS"/>
                <a:sym typeface="Comic Sans MS"/>
              </a:rPr>
              <a:t>Each place is previous place times 2</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rtl="0">
              <a:lnSpc>
                <a:spcPct val="115000"/>
              </a:lnSpc>
              <a:spcBef>
                <a:spcPts val="800"/>
              </a:spcBef>
              <a:buNone/>
            </a:pPr>
            <a:r>
              <a:t/>
            </a:r>
            <a:endParaRPr b="0" i="0" sz="18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Why Do Computers Use Binary?</a:t>
            </a:r>
          </a:p>
        </p:txBody>
      </p:sp>
      <p:sp>
        <p:nvSpPr>
          <p:cNvPr id="67" name="Shape 67"/>
          <p:cNvSpPr txBox="1"/>
          <p:nvPr>
            <p:ph idx="1" type="body"/>
          </p:nvPr>
        </p:nvSpPr>
        <p:spPr>
          <a:xfrm>
            <a:off x="674687" y="1446212"/>
            <a:ext cx="7758000" cy="49911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Why?</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In an electronic circuit, it’s easy to represent the difference between a switch being “on” or “off” or a voltage being “high” or “low”.</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indent="-381000" lvl="0" marL="457200" marR="0" rtl="0" algn="l">
              <a:lnSpc>
                <a:spcPct val="115000"/>
              </a:lnSpc>
              <a:spcBef>
                <a:spcPts val="0"/>
              </a:spcBef>
              <a:spcAft>
                <a:spcPts val="0"/>
              </a:spcAft>
              <a:buSzPct val="100000"/>
              <a:buFont typeface="Comic Sans MS"/>
            </a:pPr>
            <a:r>
              <a:rPr lang="en-US" sz="2400">
                <a:latin typeface="Comic Sans MS"/>
                <a:ea typeface="Comic Sans MS"/>
                <a:cs typeface="Comic Sans MS"/>
                <a:sym typeface="Comic Sans MS"/>
              </a:rPr>
              <a:t>It’s hard to represent 10 distinct states:  “really high voltage”, “pretty high”, …, “pretty low”, “really low”.</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Amazing Fact</a:t>
            </a:r>
          </a:p>
        </p:txBody>
      </p:sp>
      <p:sp>
        <p:nvSpPr>
          <p:cNvPr id="75" name="Shape 75"/>
          <p:cNvSpPr txBox="1"/>
          <p:nvPr>
            <p:ph idx="1" type="body"/>
          </p:nvPr>
        </p:nvSpPr>
        <p:spPr>
          <a:xfrm>
            <a:off x="2205000" y="1446200"/>
            <a:ext cx="5099400" cy="29094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a:p>
            <a:pPr lvl="0" marR="0" rtl="0" algn="ctr">
              <a:lnSpc>
                <a:spcPct val="115000"/>
              </a:lnSpc>
              <a:spcBef>
                <a:spcPts val="0"/>
              </a:spcBef>
              <a:spcAft>
                <a:spcPts val="0"/>
              </a:spcAft>
              <a:buNone/>
            </a:pPr>
            <a:r>
              <a:rPr lang="en-US" sz="2400">
                <a:latin typeface="Comic Sans MS"/>
                <a:ea typeface="Comic Sans MS"/>
                <a:cs typeface="Comic Sans MS"/>
                <a:sym typeface="Comic Sans MS"/>
              </a:rPr>
              <a:t>By combining 0s and 1s in various combinations we can represent any and all the data that computers use and process!</a:t>
            </a:r>
          </a:p>
          <a:p>
            <a:pPr lvl="0" marR="0" rtl="0" algn="l">
              <a:lnSpc>
                <a:spcPct val="115000"/>
              </a:lnSpc>
              <a:spcBef>
                <a:spcPts val="0"/>
              </a:spcBef>
              <a:spcAft>
                <a:spcPts val="0"/>
              </a:spcAft>
              <a:buNone/>
            </a:pPr>
            <a:r>
              <a:t/>
            </a:r>
            <a:endParaRPr sz="24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Decimal</a:t>
            </a:r>
          </a:p>
          <a:p>
            <a:pPr indent="0" lvl="0" marL="0" marR="0" rtl="0" algn="ctr">
              <a:lnSpc>
                <a:spcPct val="100000"/>
              </a:lnSpc>
              <a:spcBef>
                <a:spcPts val="0"/>
              </a:spcBef>
              <a:spcAft>
                <a:spcPts val="0"/>
              </a:spcAft>
              <a:buClr>
                <a:srgbClr val="808000"/>
              </a:buClr>
              <a:buSzPct val="25000"/>
              <a:buFont typeface="Comic Sans MS"/>
              <a:buNone/>
            </a:pPr>
            <a:r>
              <a:t/>
            </a:r>
            <a:endParaRPr sz="4000">
              <a:solidFill>
                <a:srgbClr val="808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(not hard!)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Decimal</a:t>
            </a:r>
          </a:p>
        </p:txBody>
      </p:sp>
      <p:sp>
        <p:nvSpPr>
          <p:cNvPr id="91" name="Shape 91"/>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Here’s a simple </a:t>
            </a:r>
            <a:r>
              <a:rPr i="1" lang="en-US" sz="2400">
                <a:solidFill>
                  <a:srgbClr val="808000"/>
                </a:solidFill>
                <a:latin typeface="Comic Sans MS"/>
                <a:ea typeface="Comic Sans MS"/>
                <a:cs typeface="Comic Sans MS"/>
                <a:sym typeface="Comic Sans MS"/>
              </a:rPr>
              <a:t>algorithm</a:t>
            </a:r>
            <a:r>
              <a:rPr lang="en-US" sz="2400">
                <a:latin typeface="Comic Sans MS"/>
                <a:ea typeface="Comic Sans MS"/>
                <a:cs typeface="Comic Sans MS"/>
                <a:sym typeface="Comic Sans MS"/>
              </a:rPr>
              <a:t> for converting a binary number into its decimal equivalent.</a:t>
            </a:r>
          </a:p>
        </p:txBody>
      </p:sp>
      <p:graphicFrame>
        <p:nvGraphicFramePr>
          <p:cNvPr id="92" name="Shape 92"/>
          <p:cNvGraphicFramePr/>
          <p:nvPr/>
        </p:nvGraphicFramePr>
        <p:xfrm>
          <a:off x="807550" y="2913900"/>
          <a:ext cx="3000000" cy="3000000"/>
        </p:xfrm>
        <a:graphic>
          <a:graphicData uri="http://schemas.openxmlformats.org/drawingml/2006/table">
            <a:tbl>
              <a:tblPr>
                <a:noFill/>
                <a:tableStyleId>{F353387A-8671-4147-B2B3-5A6E78D1C4E2}</a:tableStyleId>
              </a:tblPr>
              <a:tblGrid>
                <a:gridCol w="4579900"/>
                <a:gridCol w="2659100"/>
              </a:tblGrid>
              <a:tr h="381000">
                <a:tc>
                  <a:txBody>
                    <a:bodyPr>
                      <a:noAutofit/>
                    </a:bodyPr>
                    <a:lstStyle/>
                    <a:p>
                      <a:pPr lvl="0">
                        <a:spcBef>
                          <a:spcPts val="0"/>
                        </a:spcBef>
                        <a:buNone/>
                      </a:pPr>
                      <a:r>
                        <a:rPr b="1" lang="en-US"/>
                        <a:t>Convert binary 10101 to decimal</a:t>
                      </a: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Converting Binary to Decimal</a:t>
            </a:r>
          </a:p>
        </p:txBody>
      </p:sp>
      <p:sp>
        <p:nvSpPr>
          <p:cNvPr id="100" name="Shape 100"/>
          <p:cNvSpPr txBox="1"/>
          <p:nvPr>
            <p:ph idx="1" type="body"/>
          </p:nvPr>
        </p:nvSpPr>
        <p:spPr>
          <a:xfrm>
            <a:off x="674675" y="1446209"/>
            <a:ext cx="7758000" cy="1083300"/>
          </a:xfrm>
          <a:prstGeom prst="rect">
            <a:avLst/>
          </a:prstGeom>
          <a:noFill/>
          <a:ln>
            <a:noFill/>
          </a:ln>
        </p:spPr>
        <p:txBody>
          <a:bodyPr anchorCtr="0" anchor="t" bIns="46800" lIns="90000" rIns="90000" wrap="square" tIns="46800">
            <a:noAutofit/>
          </a:bodyPr>
          <a:lstStyle/>
          <a:p>
            <a:pPr lvl="0" marR="0" rtl="0" algn="l">
              <a:lnSpc>
                <a:spcPct val="115000"/>
              </a:lnSpc>
              <a:spcBef>
                <a:spcPts val="0"/>
              </a:spcBef>
              <a:spcAft>
                <a:spcPts val="0"/>
              </a:spcAft>
              <a:buNone/>
            </a:pPr>
            <a:r>
              <a:rPr lang="en-US" sz="2400">
                <a:latin typeface="Comic Sans MS"/>
                <a:ea typeface="Comic Sans MS"/>
                <a:cs typeface="Comic Sans MS"/>
                <a:sym typeface="Comic Sans MS"/>
              </a:rPr>
              <a:t>Step 1.  Write the binary number with some spaces between its digits.</a:t>
            </a:r>
          </a:p>
        </p:txBody>
      </p:sp>
      <p:graphicFrame>
        <p:nvGraphicFramePr>
          <p:cNvPr id="101" name="Shape 101"/>
          <p:cNvGraphicFramePr/>
          <p:nvPr/>
        </p:nvGraphicFramePr>
        <p:xfrm>
          <a:off x="807550" y="2913900"/>
          <a:ext cx="3000000" cy="3000000"/>
        </p:xfrm>
        <a:graphic>
          <a:graphicData uri="http://schemas.openxmlformats.org/drawingml/2006/table">
            <a:tbl>
              <a:tblPr>
                <a:noFill/>
                <a:tableStyleId>{F353387A-8671-4147-B2B3-5A6E78D1C4E2}</a:tableStyleId>
              </a:tblPr>
              <a:tblGrid>
                <a:gridCol w="4579900"/>
                <a:gridCol w="2659100"/>
              </a:tblGrid>
              <a:tr h="381000">
                <a:tc>
                  <a:txBody>
                    <a:bodyPr>
                      <a:noAutofit/>
                    </a:bodyPr>
                    <a:lstStyle/>
                    <a:p>
                      <a:pPr lvl="0" rtl="0">
                        <a:spcBef>
                          <a:spcPts val="0"/>
                        </a:spcBef>
                        <a:buNone/>
                      </a:pPr>
                      <a:r>
                        <a:rPr b="1" lang="en-US"/>
                        <a:t>Convert binary 10101 to decimal</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rPr lang="en-US"/>
                        <a:t>1. Write the number with spaces between the digits.</a:t>
                      </a:r>
                    </a:p>
                  </a:txBody>
                  <a:tcPr marT="91425" marB="91425" marR="91425" marL="91425"/>
                </a:tc>
                <a:tc>
                  <a:txBody>
                    <a:bodyPr>
                      <a:noAutofit/>
                    </a:bodyPr>
                    <a:lstStyle/>
                    <a:p>
                      <a:pPr lvl="0" rtl="0">
                        <a:spcBef>
                          <a:spcPts val="0"/>
                        </a:spcBef>
                        <a:buNone/>
                      </a:pPr>
                      <a:r>
                        <a:rPr lang="en-US">
                          <a:solidFill>
                            <a:srgbClr val="FF0000"/>
                          </a:solidFill>
                        </a:rPr>
                        <a:t>1   0   1   0   1</a:t>
                      </a: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