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themeOverride+xml" PartName="/ppt/theme/themeOverride3.xml"/>
  <Override ContentType="application/vnd.openxmlformats-officedocument.themeOverride+xml" PartName="/ppt/theme/themeOverride8.xml"/>
  <Override ContentType="application/vnd.openxmlformats-officedocument.themeOverride+xml" PartName="/ppt/theme/themeOverride19.xml"/>
  <Override ContentType="application/vnd.openxmlformats-officedocument.themeOverride+xml" PartName="/ppt/theme/themeOverride22.xml"/>
  <Override ContentType="application/vnd.openxmlformats-officedocument.themeOverride+xml" PartName="/ppt/theme/themeOverride5.xml"/>
  <Override ContentType="application/vnd.openxmlformats-officedocument.themeOverride+xml" PartName="/ppt/theme/themeOverride20.xml"/>
  <Override ContentType="application/vnd.openxmlformats-officedocument.themeOverride+xml" PartName="/ppt/theme/themeOverride6.xml"/>
  <Override ContentType="application/vnd.openxmlformats-officedocument.themeOverride+xml" PartName="/ppt/theme/themeOverride12.xml"/>
  <Override ContentType="application/vnd.openxmlformats-officedocument.themeOverride+xml" PartName="/ppt/theme/themeOverride23.xml"/>
  <Override ContentType="application/vnd.openxmlformats-officedocument.themeOverride+xml" PartName="/ppt/theme/themeOverride18.xml"/>
  <Override ContentType="application/vnd.openxmlformats-officedocument.themeOverride+xml" PartName="/ppt/theme/themeOverride16.xml"/>
  <Override ContentType="application/vnd.openxmlformats-officedocument.themeOverride+xml" PartName="/ppt/theme/themeOverride14.xml"/>
  <Override ContentType="application/vnd.openxmlformats-officedocument.themeOverride+xml" PartName="/ppt/theme/themeOverride21.xml"/>
  <Override ContentType="application/vnd.openxmlformats-officedocument.themeOverride+xml" PartName="/ppt/theme/themeOverride2.xml"/>
  <Override ContentType="application/vnd.openxmlformats-officedocument.themeOverride+xml" PartName="/ppt/theme/themeOverride9.xml"/>
  <Override ContentType="application/vnd.openxmlformats-officedocument.themeOverride+xml" PartName="/ppt/theme/themeOverride10.xml"/>
  <Override ContentType="application/vnd.openxmlformats-officedocument.themeOverride+xml" PartName="/ppt/theme/themeOverride4.xml"/>
  <Override ContentType="application/vnd.openxmlformats-officedocument.themeOverride+xml" PartName="/ppt/theme/themeOverride7.xml"/>
  <Override ContentType="application/vnd.openxmlformats-officedocument.themeOverride+xml" PartName="/ppt/theme/themeOverride17.xml"/>
  <Override ContentType="application/vnd.openxmlformats-officedocument.themeOverride+xml" PartName="/ppt/theme/themeOverride11.xml"/>
  <Override ContentType="application/vnd.openxmlformats-officedocument.themeOverride+xml" PartName="/ppt/theme/themeOverride1.xml"/>
  <Override ContentType="application/vnd.openxmlformats-officedocument.themeOverride+xml" PartName="/ppt/theme/themeOverride13.xml"/>
  <Override ContentType="application/vnd.openxmlformats-officedocument.themeOverride+xml" PartName="/ppt/theme/themeOverride1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fmla="val 5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" name="Shape 4"/>
          <p:cNvSpPr/>
          <p:nvPr/>
        </p:nvSpPr>
        <p:spPr>
          <a:xfrm>
            <a:off x="0" y="0"/>
            <a:ext cx="2971800" cy="4603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" name="Shape 5"/>
          <p:cNvSpPr/>
          <p:nvPr/>
        </p:nvSpPr>
        <p:spPr>
          <a:xfrm>
            <a:off x="3886200" y="0"/>
            <a:ext cx="2971800" cy="4603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" name="Shape 6"/>
          <p:cNvSpPr/>
          <p:nvPr>
            <p:ph idx="2" type="sldImg"/>
          </p:nvPr>
        </p:nvSpPr>
        <p:spPr>
          <a:xfrm>
            <a:off x="1143000" y="685800"/>
            <a:ext cx="4570412" cy="3427412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914400" y="4343400"/>
            <a:ext cx="5027612" cy="411321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har char="●"/>
              <a:defRPr/>
            </a:lvl1pPr>
            <a:lvl2pPr lvl="1">
              <a:spcBef>
                <a:spcPts val="0"/>
              </a:spcBef>
              <a:buChar char="○"/>
              <a:defRPr/>
            </a:lvl2pPr>
            <a:lvl3pPr lvl="2">
              <a:spcBef>
                <a:spcPts val="0"/>
              </a:spcBef>
              <a:buChar char="■"/>
              <a:defRPr/>
            </a:lvl3pPr>
            <a:lvl4pPr lvl="3">
              <a:spcBef>
                <a:spcPts val="0"/>
              </a:spcBef>
              <a:buChar char="●"/>
              <a:defRPr/>
            </a:lvl4pPr>
            <a:lvl5pPr lvl="4">
              <a:spcBef>
                <a:spcPts val="0"/>
              </a:spcBef>
              <a:buChar char="○"/>
              <a:defRPr/>
            </a:lvl5pPr>
            <a:lvl6pPr lvl="5">
              <a:spcBef>
                <a:spcPts val="0"/>
              </a:spcBef>
              <a:buChar char="■"/>
              <a:defRPr/>
            </a:lvl6pPr>
            <a:lvl7pPr lvl="6">
              <a:spcBef>
                <a:spcPts val="0"/>
              </a:spcBef>
              <a:buChar char="●"/>
              <a:defRPr/>
            </a:lvl7pPr>
            <a:lvl8pPr lvl="7">
              <a:spcBef>
                <a:spcPts val="0"/>
              </a:spcBef>
              <a:buChar char="○"/>
              <a:defRPr/>
            </a:lvl8pPr>
            <a:lvl9pPr lvl="8">
              <a:spcBef>
                <a:spcPts val="0"/>
              </a:spcBef>
              <a:buChar char="■"/>
              <a:defRPr/>
            </a:lvl9pPr>
          </a:lstStyle>
          <a:p/>
        </p:txBody>
      </p:sp>
      <p:sp>
        <p:nvSpPr>
          <p:cNvPr id="8" name="Shape 8"/>
          <p:cNvSpPr/>
          <p:nvPr/>
        </p:nvSpPr>
        <p:spPr>
          <a:xfrm>
            <a:off x="0" y="8683625"/>
            <a:ext cx="2971800" cy="4603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" name="Shape 9"/>
          <p:cNvSpPr txBox="1"/>
          <p:nvPr>
            <p:ph idx="12" type="sldNum"/>
          </p:nvPr>
        </p:nvSpPr>
        <p:spPr>
          <a:xfrm>
            <a:off x="3886200" y="8686800"/>
            <a:ext cx="29702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</a:pPr>
            <a:r>
              <a:t/>
            </a:r>
            <a:endParaRPr/>
          </a:p>
          <a:p>
            <a:pPr lvl="1">
              <a:spcBef>
                <a:spcPts val="0"/>
              </a:spcBef>
            </a:pPr>
            <a:r>
              <a:t/>
            </a:r>
            <a:endParaRPr/>
          </a:p>
          <a:p>
            <a:pPr lvl="2">
              <a:spcBef>
                <a:spcPts val="0"/>
              </a:spcBef>
            </a:pPr>
            <a:r>
              <a:t/>
            </a:r>
            <a:endParaRPr/>
          </a:p>
          <a:p>
            <a:pPr lvl="3">
              <a:spcBef>
                <a:spcPts val="0"/>
              </a:spcBef>
            </a:pPr>
            <a:r>
              <a:t/>
            </a:r>
            <a:endParaRPr/>
          </a:p>
          <a:p>
            <a:pPr lvl="4">
              <a:spcBef>
                <a:spcPts val="0"/>
              </a:spcBef>
            </a:pPr>
            <a:r>
              <a:t/>
            </a:r>
            <a:endParaRPr/>
          </a:p>
          <a:p>
            <a:pPr lvl="5">
              <a:spcBef>
                <a:spcPts val="0"/>
              </a:spcBef>
            </a:pPr>
            <a:r>
              <a:t/>
            </a:r>
            <a:endParaRPr/>
          </a:p>
          <a:p>
            <a:pPr lvl="6">
              <a:spcBef>
                <a:spcPts val="0"/>
              </a:spcBef>
            </a:pPr>
            <a:r>
              <a:t/>
            </a:r>
            <a:endParaRPr/>
          </a:p>
          <a:p>
            <a:pPr lvl="7">
              <a:spcBef>
                <a:spcPts val="0"/>
              </a:spcBef>
            </a:pPr>
            <a:r>
              <a:t/>
            </a:r>
            <a:endParaRPr/>
          </a:p>
          <a:p>
            <a:pPr lvl="8">
              <a:spcBef>
                <a:spcPts val="0"/>
              </a:spcBef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rIns="90000" wrap="square" tIns="468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Font typeface="Arial"/>
              <a:buNone/>
            </a:pPr>
            <a:r>
              <a:rPr b="0" i="0" lang="en-US" sz="1200" u="none" cap="none" strike="noStrike"/>
              <a:t>*</a:t>
            </a:r>
          </a:p>
        </p:txBody>
      </p:sp>
      <p:sp>
        <p:nvSpPr>
          <p:cNvPr id="28" name="Shape 28"/>
          <p:cNvSpPr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cap="rnd" cmpd="sng" w="952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" name="Shape 29"/>
          <p:cNvSpPr txBox="1"/>
          <p:nvPr/>
        </p:nvSpPr>
        <p:spPr>
          <a:xfrm>
            <a:off x="914400" y="4343400"/>
            <a:ext cx="5029200" cy="4208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914400" y="4343400"/>
            <a:ext cx="5027612" cy="4113212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" name="Shape 31"/>
          <p:cNvSpPr/>
          <p:nvPr>
            <p:ph idx="2" type="sldImg"/>
          </p:nvPr>
        </p:nvSpPr>
        <p:spPr>
          <a:xfrm>
            <a:off x="1143000" y="685800"/>
            <a:ext cx="4570412" cy="3427412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cap="rnd" cmpd="sng" w="952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2" name="Shape 112"/>
          <p:cNvSpPr txBox="1"/>
          <p:nvPr/>
        </p:nvSpPr>
        <p:spPr>
          <a:xfrm>
            <a:off x="914400" y="4343400"/>
            <a:ext cx="5029200" cy="4218000"/>
          </a:xfrm>
          <a:prstGeom prst="rect">
            <a:avLst/>
          </a:prstGeom>
          <a:solidFill>
            <a:srgbClr val="FFFFFF"/>
          </a:solidFill>
          <a:ln cap="rnd" cmpd="sng" w="952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914400" y="4343400"/>
            <a:ext cx="5027700" cy="41133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4" name="Shape 114"/>
          <p:cNvSpPr/>
          <p:nvPr>
            <p:ph idx="2" type="sldImg"/>
          </p:nvPr>
        </p:nvSpPr>
        <p:spPr>
          <a:xfrm>
            <a:off x="1143000" y="685800"/>
            <a:ext cx="4570500" cy="3427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cap="rnd" cmpd="sng" w="952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2" name="Shape 122"/>
          <p:cNvSpPr txBox="1"/>
          <p:nvPr/>
        </p:nvSpPr>
        <p:spPr>
          <a:xfrm>
            <a:off x="914400" y="4343400"/>
            <a:ext cx="5029200" cy="4218000"/>
          </a:xfrm>
          <a:prstGeom prst="rect">
            <a:avLst/>
          </a:prstGeom>
          <a:solidFill>
            <a:srgbClr val="FFFFFF"/>
          </a:solidFill>
          <a:ln cap="rnd" cmpd="sng" w="952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914400" y="4343400"/>
            <a:ext cx="5027700" cy="41133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4" name="Shape 124"/>
          <p:cNvSpPr/>
          <p:nvPr>
            <p:ph idx="2" type="sldImg"/>
          </p:nvPr>
        </p:nvSpPr>
        <p:spPr>
          <a:xfrm>
            <a:off x="1143000" y="685800"/>
            <a:ext cx="4570500" cy="3427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cap="rnd" cmpd="sng" w="952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2" name="Shape 132"/>
          <p:cNvSpPr txBox="1"/>
          <p:nvPr/>
        </p:nvSpPr>
        <p:spPr>
          <a:xfrm>
            <a:off x="914400" y="4343400"/>
            <a:ext cx="5029200" cy="4218000"/>
          </a:xfrm>
          <a:prstGeom prst="rect">
            <a:avLst/>
          </a:prstGeom>
          <a:solidFill>
            <a:srgbClr val="FFFFFF"/>
          </a:solidFill>
          <a:ln cap="rnd" cmpd="sng" w="952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914400" y="4343400"/>
            <a:ext cx="5027700" cy="41133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4" name="Shape 134"/>
          <p:cNvSpPr/>
          <p:nvPr>
            <p:ph idx="2" type="sldImg"/>
          </p:nvPr>
        </p:nvSpPr>
        <p:spPr>
          <a:xfrm>
            <a:off x="1143000" y="685800"/>
            <a:ext cx="4570500" cy="3427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cap="rnd" cmpd="sng" w="952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2" name="Shape 142"/>
          <p:cNvSpPr txBox="1"/>
          <p:nvPr/>
        </p:nvSpPr>
        <p:spPr>
          <a:xfrm>
            <a:off x="914400" y="4343400"/>
            <a:ext cx="5029200" cy="4218000"/>
          </a:xfrm>
          <a:prstGeom prst="rect">
            <a:avLst/>
          </a:prstGeom>
          <a:solidFill>
            <a:srgbClr val="FFFFFF"/>
          </a:solidFill>
          <a:ln cap="rnd" cmpd="sng" w="952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914400" y="4343400"/>
            <a:ext cx="5027700" cy="41133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4" name="Shape 144"/>
          <p:cNvSpPr/>
          <p:nvPr>
            <p:ph idx="2" type="sldImg"/>
          </p:nvPr>
        </p:nvSpPr>
        <p:spPr>
          <a:xfrm>
            <a:off x="1143000" y="685800"/>
            <a:ext cx="4570500" cy="3427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cap="rnd" cmpd="sng" w="952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0" name="Shape 150"/>
          <p:cNvSpPr txBox="1"/>
          <p:nvPr/>
        </p:nvSpPr>
        <p:spPr>
          <a:xfrm>
            <a:off x="914400" y="4343400"/>
            <a:ext cx="5029200" cy="4218000"/>
          </a:xfrm>
          <a:prstGeom prst="rect">
            <a:avLst/>
          </a:prstGeom>
          <a:solidFill>
            <a:srgbClr val="FFFFFF"/>
          </a:solidFill>
          <a:ln cap="rnd" cmpd="sng" w="952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914400" y="4343400"/>
            <a:ext cx="5027700" cy="41133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2" name="Shape 152"/>
          <p:cNvSpPr/>
          <p:nvPr>
            <p:ph idx="2" type="sldImg"/>
          </p:nvPr>
        </p:nvSpPr>
        <p:spPr>
          <a:xfrm>
            <a:off x="1143000" y="685800"/>
            <a:ext cx="4570500" cy="3427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cap="rnd" cmpd="sng" w="952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8" name="Shape 158"/>
          <p:cNvSpPr txBox="1"/>
          <p:nvPr/>
        </p:nvSpPr>
        <p:spPr>
          <a:xfrm>
            <a:off x="914400" y="4343400"/>
            <a:ext cx="5029200" cy="4218000"/>
          </a:xfrm>
          <a:prstGeom prst="rect">
            <a:avLst/>
          </a:prstGeom>
          <a:solidFill>
            <a:srgbClr val="FFFFFF"/>
          </a:solidFill>
          <a:ln cap="rnd" cmpd="sng" w="952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914400" y="4343400"/>
            <a:ext cx="5027700" cy="41133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0" name="Shape 160"/>
          <p:cNvSpPr/>
          <p:nvPr>
            <p:ph idx="2" type="sldImg"/>
          </p:nvPr>
        </p:nvSpPr>
        <p:spPr>
          <a:xfrm>
            <a:off x="1143000" y="685800"/>
            <a:ext cx="4570500" cy="3427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cap="rnd" cmpd="sng" w="952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6" name="Shape 166"/>
          <p:cNvSpPr txBox="1"/>
          <p:nvPr/>
        </p:nvSpPr>
        <p:spPr>
          <a:xfrm>
            <a:off x="914400" y="4343400"/>
            <a:ext cx="5029200" cy="4218000"/>
          </a:xfrm>
          <a:prstGeom prst="rect">
            <a:avLst/>
          </a:prstGeom>
          <a:solidFill>
            <a:srgbClr val="FFFFFF"/>
          </a:solidFill>
          <a:ln cap="rnd" cmpd="sng" w="952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914400" y="4343400"/>
            <a:ext cx="5027700" cy="41133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8" name="Shape 168"/>
          <p:cNvSpPr/>
          <p:nvPr>
            <p:ph idx="2" type="sldImg"/>
          </p:nvPr>
        </p:nvSpPr>
        <p:spPr>
          <a:xfrm>
            <a:off x="1143000" y="685800"/>
            <a:ext cx="4570500" cy="3427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cap="rnd" cmpd="sng" w="952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4" name="Shape 174"/>
          <p:cNvSpPr txBox="1"/>
          <p:nvPr/>
        </p:nvSpPr>
        <p:spPr>
          <a:xfrm>
            <a:off x="914400" y="4343400"/>
            <a:ext cx="5029200" cy="4218000"/>
          </a:xfrm>
          <a:prstGeom prst="rect">
            <a:avLst/>
          </a:prstGeom>
          <a:solidFill>
            <a:srgbClr val="FFFFFF"/>
          </a:solidFill>
          <a:ln cap="rnd" cmpd="sng" w="952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914400" y="4343400"/>
            <a:ext cx="5027700" cy="41133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6" name="Shape 176"/>
          <p:cNvSpPr/>
          <p:nvPr>
            <p:ph idx="2" type="sldImg"/>
          </p:nvPr>
        </p:nvSpPr>
        <p:spPr>
          <a:xfrm>
            <a:off x="1143000" y="685800"/>
            <a:ext cx="4570500" cy="3427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cap="rnd" cmpd="sng" w="952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2" name="Shape 182"/>
          <p:cNvSpPr txBox="1"/>
          <p:nvPr/>
        </p:nvSpPr>
        <p:spPr>
          <a:xfrm>
            <a:off x="914400" y="4343400"/>
            <a:ext cx="5029200" cy="4218000"/>
          </a:xfrm>
          <a:prstGeom prst="rect">
            <a:avLst/>
          </a:prstGeom>
          <a:solidFill>
            <a:srgbClr val="FFFFFF"/>
          </a:solidFill>
          <a:ln cap="rnd" cmpd="sng" w="952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914400" y="4343400"/>
            <a:ext cx="5027700" cy="41133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4" name="Shape 184"/>
          <p:cNvSpPr/>
          <p:nvPr>
            <p:ph idx="2" type="sldImg"/>
          </p:nvPr>
        </p:nvSpPr>
        <p:spPr>
          <a:xfrm>
            <a:off x="1143000" y="685800"/>
            <a:ext cx="4570500" cy="3427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cap="rnd" cmpd="sng" w="952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1" name="Shape 191"/>
          <p:cNvSpPr txBox="1"/>
          <p:nvPr/>
        </p:nvSpPr>
        <p:spPr>
          <a:xfrm>
            <a:off x="914400" y="4343400"/>
            <a:ext cx="5029200" cy="4218000"/>
          </a:xfrm>
          <a:prstGeom prst="rect">
            <a:avLst/>
          </a:prstGeom>
          <a:solidFill>
            <a:srgbClr val="FFFFFF"/>
          </a:solidFill>
          <a:ln cap="rnd" cmpd="sng" w="952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914400" y="4343400"/>
            <a:ext cx="5027700" cy="41133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3" name="Shape 193"/>
          <p:cNvSpPr/>
          <p:nvPr>
            <p:ph idx="2" type="sldImg"/>
          </p:nvPr>
        </p:nvSpPr>
        <p:spPr>
          <a:xfrm>
            <a:off x="1143000" y="685800"/>
            <a:ext cx="4570500" cy="3427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cap="rnd" cmpd="sng" w="952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/>
        </p:nvSpPr>
        <p:spPr>
          <a:xfrm>
            <a:off x="914400" y="4343400"/>
            <a:ext cx="5029200" cy="4218000"/>
          </a:xfrm>
          <a:prstGeom prst="rect">
            <a:avLst/>
          </a:prstGeom>
          <a:solidFill>
            <a:srgbClr val="FFFFFF"/>
          </a:solidFill>
          <a:ln cap="rnd" cmpd="sng" w="952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914400" y="4343400"/>
            <a:ext cx="5027700" cy="41133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/>
          <p:nvPr>
            <p:ph idx="2" type="sldImg"/>
          </p:nvPr>
        </p:nvSpPr>
        <p:spPr>
          <a:xfrm>
            <a:off x="1143000" y="685800"/>
            <a:ext cx="4570500" cy="3427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cap="rnd" cmpd="sng" w="952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0" name="Shape 200"/>
          <p:cNvSpPr txBox="1"/>
          <p:nvPr/>
        </p:nvSpPr>
        <p:spPr>
          <a:xfrm>
            <a:off x="914400" y="4343400"/>
            <a:ext cx="5029200" cy="4218000"/>
          </a:xfrm>
          <a:prstGeom prst="rect">
            <a:avLst/>
          </a:prstGeom>
          <a:solidFill>
            <a:srgbClr val="FFFFFF"/>
          </a:solidFill>
          <a:ln cap="rnd" cmpd="sng" w="952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914400" y="4343400"/>
            <a:ext cx="5027700" cy="41133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2" name="Shape 202"/>
          <p:cNvSpPr/>
          <p:nvPr>
            <p:ph idx="2" type="sldImg"/>
          </p:nvPr>
        </p:nvSpPr>
        <p:spPr>
          <a:xfrm>
            <a:off x="1143000" y="685800"/>
            <a:ext cx="4570500" cy="3427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cap="rnd" cmpd="sng" w="952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9" name="Shape 209"/>
          <p:cNvSpPr txBox="1"/>
          <p:nvPr/>
        </p:nvSpPr>
        <p:spPr>
          <a:xfrm>
            <a:off x="914400" y="4343400"/>
            <a:ext cx="5029200" cy="4218000"/>
          </a:xfrm>
          <a:prstGeom prst="rect">
            <a:avLst/>
          </a:prstGeom>
          <a:solidFill>
            <a:srgbClr val="FFFFFF"/>
          </a:solidFill>
          <a:ln cap="rnd" cmpd="sng" w="952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914400" y="4343400"/>
            <a:ext cx="5027700" cy="41133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1" name="Shape 211"/>
          <p:cNvSpPr/>
          <p:nvPr>
            <p:ph idx="2" type="sldImg"/>
          </p:nvPr>
        </p:nvSpPr>
        <p:spPr>
          <a:xfrm>
            <a:off x="1143000" y="685800"/>
            <a:ext cx="4570500" cy="3427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cap="rnd" cmpd="sng" w="952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9" name="Shape 219"/>
          <p:cNvSpPr txBox="1"/>
          <p:nvPr/>
        </p:nvSpPr>
        <p:spPr>
          <a:xfrm>
            <a:off x="914400" y="4343400"/>
            <a:ext cx="5029200" cy="4218000"/>
          </a:xfrm>
          <a:prstGeom prst="rect">
            <a:avLst/>
          </a:prstGeom>
          <a:solidFill>
            <a:srgbClr val="FFFFFF"/>
          </a:solidFill>
          <a:ln cap="rnd" cmpd="sng" w="952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x="914400" y="4343400"/>
            <a:ext cx="5027700" cy="41133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1" name="Shape 221"/>
          <p:cNvSpPr/>
          <p:nvPr>
            <p:ph idx="2" type="sldImg"/>
          </p:nvPr>
        </p:nvSpPr>
        <p:spPr>
          <a:xfrm>
            <a:off x="1143000" y="685800"/>
            <a:ext cx="4570500" cy="3427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cap="rnd" cmpd="sng" w="952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7" name="Shape 227"/>
          <p:cNvSpPr txBox="1"/>
          <p:nvPr/>
        </p:nvSpPr>
        <p:spPr>
          <a:xfrm>
            <a:off x="914400" y="4343400"/>
            <a:ext cx="5029200" cy="4218000"/>
          </a:xfrm>
          <a:prstGeom prst="rect">
            <a:avLst/>
          </a:prstGeom>
          <a:solidFill>
            <a:srgbClr val="FFFFFF"/>
          </a:solidFill>
          <a:ln cap="rnd" cmpd="sng" w="952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8" name="Shape 228"/>
          <p:cNvSpPr txBox="1"/>
          <p:nvPr>
            <p:ph idx="1" type="body"/>
          </p:nvPr>
        </p:nvSpPr>
        <p:spPr>
          <a:xfrm>
            <a:off x="914400" y="4343400"/>
            <a:ext cx="5027700" cy="41133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9" name="Shape 229"/>
          <p:cNvSpPr/>
          <p:nvPr>
            <p:ph idx="2" type="sldImg"/>
          </p:nvPr>
        </p:nvSpPr>
        <p:spPr>
          <a:xfrm>
            <a:off x="1143000" y="685800"/>
            <a:ext cx="4570500" cy="3427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cap="rnd" cmpd="sng" w="952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5" name="Shape 235"/>
          <p:cNvSpPr txBox="1"/>
          <p:nvPr/>
        </p:nvSpPr>
        <p:spPr>
          <a:xfrm>
            <a:off x="914400" y="4343400"/>
            <a:ext cx="5029200" cy="4218000"/>
          </a:xfrm>
          <a:prstGeom prst="rect">
            <a:avLst/>
          </a:prstGeom>
          <a:solidFill>
            <a:srgbClr val="FFFFFF"/>
          </a:solidFill>
          <a:ln cap="rnd" cmpd="sng" w="952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6" name="Shape 236"/>
          <p:cNvSpPr txBox="1"/>
          <p:nvPr>
            <p:ph idx="1" type="body"/>
          </p:nvPr>
        </p:nvSpPr>
        <p:spPr>
          <a:xfrm>
            <a:off x="914400" y="4343400"/>
            <a:ext cx="5027700" cy="41133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7" name="Shape 237"/>
          <p:cNvSpPr/>
          <p:nvPr>
            <p:ph idx="2" type="sldImg"/>
          </p:nvPr>
        </p:nvSpPr>
        <p:spPr>
          <a:xfrm>
            <a:off x="1143000" y="685800"/>
            <a:ext cx="4570500" cy="3427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cap="rnd" cmpd="sng" w="952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3" name="Shape 243"/>
          <p:cNvSpPr txBox="1"/>
          <p:nvPr/>
        </p:nvSpPr>
        <p:spPr>
          <a:xfrm>
            <a:off x="914400" y="4343400"/>
            <a:ext cx="5029200" cy="4218000"/>
          </a:xfrm>
          <a:prstGeom prst="rect">
            <a:avLst/>
          </a:prstGeom>
          <a:solidFill>
            <a:srgbClr val="FFFFFF"/>
          </a:solidFill>
          <a:ln cap="rnd" cmpd="sng" w="952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4" name="Shape 244"/>
          <p:cNvSpPr txBox="1"/>
          <p:nvPr>
            <p:ph idx="1" type="body"/>
          </p:nvPr>
        </p:nvSpPr>
        <p:spPr>
          <a:xfrm>
            <a:off x="914400" y="4343400"/>
            <a:ext cx="5027700" cy="41133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EK 6.2.2E Open standards fuel the growth of the Internet.</a:t>
            </a:r>
          </a:p>
        </p:txBody>
      </p:sp>
      <p:sp>
        <p:nvSpPr>
          <p:cNvPr id="245" name="Shape 245"/>
          <p:cNvSpPr/>
          <p:nvPr>
            <p:ph idx="2" type="sldImg"/>
          </p:nvPr>
        </p:nvSpPr>
        <p:spPr>
          <a:xfrm>
            <a:off x="1143000" y="685800"/>
            <a:ext cx="4570500" cy="3427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/>
          <p:nvPr>
            <p:ph idx="2" type="sldImg"/>
          </p:nvPr>
        </p:nvSpPr>
        <p:spPr>
          <a:xfrm>
            <a:off x="1143000" y="685800"/>
            <a:ext cx="4570500" cy="3427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Shape 261"/>
          <p:cNvSpPr txBox="1"/>
          <p:nvPr>
            <p:ph idx="1" type="body"/>
          </p:nvPr>
        </p:nvSpPr>
        <p:spPr>
          <a:xfrm>
            <a:off x="914400" y="4343400"/>
            <a:ext cx="5027700" cy="41133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>
            <p:ph idx="2" type="sldImg"/>
          </p:nvPr>
        </p:nvSpPr>
        <p:spPr>
          <a:xfrm>
            <a:off x="1143000" y="685800"/>
            <a:ext cx="4570500" cy="3427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914400" y="4343400"/>
            <a:ext cx="5027700" cy="41133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cap="rnd" cmpd="sng" w="952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" name="Shape 57"/>
          <p:cNvSpPr txBox="1"/>
          <p:nvPr/>
        </p:nvSpPr>
        <p:spPr>
          <a:xfrm>
            <a:off x="914400" y="4343400"/>
            <a:ext cx="5029200" cy="4218000"/>
          </a:xfrm>
          <a:prstGeom prst="rect">
            <a:avLst/>
          </a:prstGeom>
          <a:solidFill>
            <a:srgbClr val="FFFFFF"/>
          </a:solidFill>
          <a:ln cap="rnd" cmpd="sng" w="952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914400" y="4343400"/>
            <a:ext cx="5027700" cy="41133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" name="Shape 59"/>
          <p:cNvSpPr/>
          <p:nvPr>
            <p:ph idx="2" type="sldImg"/>
          </p:nvPr>
        </p:nvSpPr>
        <p:spPr>
          <a:xfrm>
            <a:off x="1143000" y="685800"/>
            <a:ext cx="4570500" cy="3427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cap="rnd" cmpd="sng" w="952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" name="Shape 65"/>
          <p:cNvSpPr txBox="1"/>
          <p:nvPr/>
        </p:nvSpPr>
        <p:spPr>
          <a:xfrm>
            <a:off x="914400" y="4343400"/>
            <a:ext cx="5029200" cy="4218000"/>
          </a:xfrm>
          <a:prstGeom prst="rect">
            <a:avLst/>
          </a:prstGeom>
          <a:solidFill>
            <a:srgbClr val="FFFFFF"/>
          </a:solidFill>
          <a:ln cap="rnd" cmpd="sng" w="952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914400" y="4343400"/>
            <a:ext cx="5027700" cy="41133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" name="Shape 67"/>
          <p:cNvSpPr/>
          <p:nvPr>
            <p:ph idx="2" type="sldImg"/>
          </p:nvPr>
        </p:nvSpPr>
        <p:spPr>
          <a:xfrm>
            <a:off x="1143000" y="685800"/>
            <a:ext cx="4570500" cy="3427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cap="rnd" cmpd="sng" w="952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" name="Shape 73"/>
          <p:cNvSpPr txBox="1"/>
          <p:nvPr/>
        </p:nvSpPr>
        <p:spPr>
          <a:xfrm>
            <a:off x="914400" y="4343400"/>
            <a:ext cx="5029200" cy="4218000"/>
          </a:xfrm>
          <a:prstGeom prst="rect">
            <a:avLst/>
          </a:prstGeom>
          <a:solidFill>
            <a:srgbClr val="FFFFFF"/>
          </a:solidFill>
          <a:ln cap="rnd" cmpd="sng" w="952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914400" y="4343400"/>
            <a:ext cx="5027700" cy="41133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" name="Shape 75"/>
          <p:cNvSpPr/>
          <p:nvPr>
            <p:ph idx="2" type="sldImg"/>
          </p:nvPr>
        </p:nvSpPr>
        <p:spPr>
          <a:xfrm>
            <a:off x="1143000" y="685800"/>
            <a:ext cx="4570500" cy="3427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1143000" y="685800"/>
            <a:ext cx="4570500" cy="3427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914400" y="4343400"/>
            <a:ext cx="5027700" cy="41133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rIns="90000" wrap="square" tIns="468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Font typeface="Arial"/>
              <a:buNone/>
            </a:pPr>
            <a:r>
              <a:rPr b="0" i="0" lang="en-US" sz="1200" u="none" cap="none" strike="noStrike"/>
              <a:t>*</a:t>
            </a:r>
          </a:p>
        </p:txBody>
      </p:sp>
      <p:sp>
        <p:nvSpPr>
          <p:cNvPr id="94" name="Shape 94"/>
          <p:cNvSpPr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cap="rnd" cmpd="sng" w="952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" name="Shape 95"/>
          <p:cNvSpPr txBox="1"/>
          <p:nvPr/>
        </p:nvSpPr>
        <p:spPr>
          <a:xfrm>
            <a:off x="914400" y="4343400"/>
            <a:ext cx="5029200" cy="420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914400" y="4343400"/>
            <a:ext cx="5027700" cy="41133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" name="Shape 97"/>
          <p:cNvSpPr/>
          <p:nvPr>
            <p:ph idx="2" type="sldImg"/>
          </p:nvPr>
        </p:nvSpPr>
        <p:spPr>
          <a:xfrm>
            <a:off x="1143000" y="685800"/>
            <a:ext cx="4570500" cy="3427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cap="rnd" cmpd="sng" w="952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" name="Shape 103"/>
          <p:cNvSpPr txBox="1"/>
          <p:nvPr/>
        </p:nvSpPr>
        <p:spPr>
          <a:xfrm>
            <a:off x="914400" y="4343400"/>
            <a:ext cx="5029200" cy="4218000"/>
          </a:xfrm>
          <a:prstGeom prst="rect">
            <a:avLst/>
          </a:prstGeom>
          <a:solidFill>
            <a:srgbClr val="FFFFFF"/>
          </a:solidFill>
          <a:ln cap="rnd" cmpd="sng" w="952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914400" y="4343400"/>
            <a:ext cx="5027700" cy="41133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/>
          <p:nvPr>
            <p:ph idx="2" type="sldImg"/>
          </p:nvPr>
        </p:nvSpPr>
        <p:spPr>
          <a:xfrm>
            <a:off x="1143000" y="685800"/>
            <a:ext cx="4570500" cy="3427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rgbClr val="FFFFFF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500062" y="2841625"/>
            <a:ext cx="80772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indent="-228600" lvl="5" marL="2514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rgbClr val="808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429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rgbClr val="808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4800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rgbClr val="808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6629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rgbClr val="808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685800" y="1981200"/>
            <a:ext cx="7770812" cy="41132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indent="-228600" lvl="5" marL="2514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defRPr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429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defRPr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4800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defRPr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6629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defRPr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0" type="dt"/>
          </p:nvPr>
        </p:nvSpPr>
        <p:spPr>
          <a:xfrm>
            <a:off x="685800" y="6248400"/>
            <a:ext cx="19034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defRPr b="0" i="0" sz="1800" u="none" cap="none" strike="noStrike"/>
            </a:lvl5pPr>
            <a:lvl6pPr indent="-228600" lvl="5" marL="2514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429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4800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6629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6553200" y="6248400"/>
            <a:ext cx="19034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/>
          </a:p>
          <a:p>
            <a:pPr indent="0" lvl="1" marL="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/>
          </a:p>
          <a:p>
            <a:pPr indent="0" lvl="2" marL="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/>
          </a:p>
          <a:p>
            <a:pPr indent="0" lvl="3" marL="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/>
          </a:p>
          <a:p>
            <a:pPr indent="0" lvl="4" marL="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/>
          </a:p>
          <a:p>
            <a:pPr indent="-228600" lvl="5" marL="2514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6" marL="3429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7" marL="4800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8" marL="6629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bg>
      <p:bgPr>
        <a:solidFill>
          <a:srgbClr val="FFFFFF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685800" y="381000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indent="-228600" lvl="5" marL="2514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rgbClr val="808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429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rgbClr val="808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4800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rgbClr val="808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6629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rgbClr val="808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674675" y="1446200"/>
            <a:ext cx="7758000" cy="47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 rtl="0">
              <a:lnSpc>
                <a:spcPct val="115000"/>
              </a:lnSpc>
              <a:spcBef>
                <a:spcPts val="800"/>
              </a:spcBef>
              <a:buChar char="●"/>
              <a:defRPr sz="2400">
                <a:latin typeface="Comic Sans MS"/>
                <a:ea typeface="Comic Sans MS"/>
                <a:cs typeface="Comic Sans MS"/>
                <a:sym typeface="Comic Sans MS"/>
              </a:defRPr>
            </a:lvl1pPr>
            <a:lvl2pPr lvl="1" rtl="0">
              <a:lnSpc>
                <a:spcPct val="115000"/>
              </a:lnSpc>
              <a:spcBef>
                <a:spcPts val="800"/>
              </a:spcBef>
              <a:defRPr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indent="-228600" lvl="5" marL="2514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defRPr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429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defRPr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4800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defRPr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6629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defRPr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0" type="dt"/>
          </p:nvPr>
        </p:nvSpPr>
        <p:spPr>
          <a:xfrm>
            <a:off x="685800" y="6248400"/>
            <a:ext cx="19034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defRPr b="0" i="0" sz="1800" u="none" cap="none" strike="noStrike"/>
            </a:lvl5pPr>
            <a:lvl6pPr indent="-228600" lvl="5" marL="2514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429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4800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6629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6553200" y="6248400"/>
            <a:ext cx="19034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/>
          </a:p>
          <a:p>
            <a:pPr indent="0" lvl="1" marL="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/>
          </a:p>
          <a:p>
            <a:pPr indent="0" lvl="2" marL="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/>
          </a:p>
          <a:p>
            <a:pPr indent="0" lvl="3" marL="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/>
          </a:p>
          <a:p>
            <a:pPr indent="0" lvl="4" marL="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/>
          </a:p>
          <a:p>
            <a:pPr indent="-228600" lvl="5" marL="2514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6" marL="3429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7" marL="4800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8" marL="6629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x="685800" y="609600"/>
            <a:ext cx="7770812" cy="114141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defRPr b="0" i="0" sz="1800" u="none" cap="none" strike="noStrike"/>
            </a:lvl5pPr>
            <a:lvl6pPr indent="-228600" lvl="5" marL="2514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 sz="4400" u="none" cap="none" strike="noStrike">
                <a:solidFill>
                  <a:srgbClr val="808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429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 sz="4400" u="none" cap="none" strike="noStrike">
                <a:solidFill>
                  <a:srgbClr val="808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4800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 sz="4400" u="none" cap="none" strike="noStrike">
                <a:solidFill>
                  <a:srgbClr val="808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6629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 sz="4400" u="none" cap="none" strike="noStrike">
                <a:solidFill>
                  <a:srgbClr val="808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x="685800" y="1981200"/>
            <a:ext cx="7770812" cy="41132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Char char="●"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Char char="○"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Char char="■"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Char char="●"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Char char="○"/>
              <a:defRPr b="0" i="0" sz="1800" u="none" cap="none" strike="noStrike"/>
            </a:lvl5pPr>
            <a:lvl6pPr indent="-228600" lvl="5" marL="2514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har char="■"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429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har char="●"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4800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har char="○"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6629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har char="■"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0" type="dt"/>
          </p:nvPr>
        </p:nvSpPr>
        <p:spPr>
          <a:xfrm>
            <a:off x="685800" y="6248400"/>
            <a:ext cx="19034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defRPr b="0" i="0" sz="1800" u="none" cap="none" strike="noStrike"/>
            </a:lvl5pPr>
            <a:lvl6pPr indent="-228600" lvl="5" marL="2514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429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4800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6629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4" name="Shape 14"/>
          <p:cNvSpPr/>
          <p:nvPr/>
        </p:nvSpPr>
        <p:spPr>
          <a:xfrm>
            <a:off x="3124200" y="6248400"/>
            <a:ext cx="2895600" cy="4603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6553200" y="6248400"/>
            <a:ext cx="19034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/>
          </a:p>
          <a:p>
            <a:pPr indent="0" lvl="1" marL="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/>
          </a:p>
          <a:p>
            <a:pPr indent="0" lvl="2" marL="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/>
          </a:p>
          <a:p>
            <a:pPr indent="0" lvl="3" marL="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/>
          </a:p>
          <a:p>
            <a:pPr indent="0" lvl="4" marL="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/>
          </a:p>
          <a:p>
            <a:pPr indent="-228600" lvl="5" marL="2514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6" marL="3429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7" marL="4800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8" marL="6629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themeOverride" Target="../theme/themeOverride7.xml"/><Relationship Id="rId4" Type="http://schemas.openxmlformats.org/officeDocument/2006/relationships/image" Target="../media/image1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themeOverride" Target="../theme/themeOverride21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themeOverride" Target="../theme/themeOverride17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themeOverride" Target="../theme/themeOverride11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themeOverride" Target="../theme/themeOverride1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themeOverride" Target="../theme/themeOverride15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themeOverride" Target="../theme/themeOverride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themeOverride" Target="../theme/themeOverride2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themeOverride" Target="../theme/themeOverride19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themeOverride" Target="../theme/themeOverride20.xml"/><Relationship Id="rId4" Type="http://schemas.openxmlformats.org/officeDocument/2006/relationships/hyperlink" Target="http://en.wikipedia.org/wiki/Tim_Berners-Lee" TargetMode="External"/><Relationship Id="rId5" Type="http://schemas.openxmlformats.org/officeDocument/2006/relationships/hyperlink" Target="http://en.wikipedia.org/wiki/Tim_Berners-Lee" TargetMode="External"/><Relationship Id="rId6" Type="http://schemas.openxmlformats.org/officeDocument/2006/relationships/image" Target="../media/image7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themeOverride" Target="../theme/themeOverride22.xml"/><Relationship Id="rId4" Type="http://schemas.openxmlformats.org/officeDocument/2006/relationships/hyperlink" Target="http://en.wikipedia.org/wiki/Tim_Berners-Lee" TargetMode="External"/><Relationship Id="rId5" Type="http://schemas.openxmlformats.org/officeDocument/2006/relationships/hyperlink" Target="http://en.wikipedia.org/wiki/Tim_Berners-Lee" TargetMode="External"/><Relationship Id="rId6" Type="http://schemas.openxmlformats.org/officeDocument/2006/relationships/image" Target="../media/image7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themeOverride" Target="../theme/themeOverride16.xml"/><Relationship Id="rId4" Type="http://schemas.openxmlformats.org/officeDocument/2006/relationships/hyperlink" Target="http://en.wikipedia.org/wiki/File:Internet_map_1024_-_transparent.png" TargetMode="External"/><Relationship Id="rId5" Type="http://schemas.openxmlformats.org/officeDocument/2006/relationships/image" Target="../media/image12.png"/><Relationship Id="rId6" Type="http://schemas.openxmlformats.org/officeDocument/2006/relationships/hyperlink" Target="http://www.opte.org/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themeOverride" Target="../theme/themeOverride12.xml"/><Relationship Id="rId4" Type="http://schemas.openxmlformats.org/officeDocument/2006/relationships/hyperlink" Target="http://en.wikipedia.org/wiki/Tim_Berners-Lee" TargetMode="External"/><Relationship Id="rId5" Type="http://schemas.openxmlformats.org/officeDocument/2006/relationships/hyperlink" Target="http://en.wikipedia.org/wiki/Tim_Berners-Lee" TargetMode="External"/><Relationship Id="rId6" Type="http://schemas.openxmlformats.org/officeDocument/2006/relationships/image" Target="../media/image7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themeOverride" Target="../theme/themeOverride13.xml"/><Relationship Id="rId4" Type="http://schemas.openxmlformats.org/officeDocument/2006/relationships/hyperlink" Target="http://en.wikipedia.org/wiki/Tim_Berners-Lee" TargetMode="External"/><Relationship Id="rId5" Type="http://schemas.openxmlformats.org/officeDocument/2006/relationships/hyperlink" Target="http://en.wikipedia.org/wiki/Tim_Berners-Lee" TargetMode="External"/><Relationship Id="rId6" Type="http://schemas.openxmlformats.org/officeDocument/2006/relationships/image" Target="../media/image7.jpg"/><Relationship Id="rId7" Type="http://schemas.openxmlformats.org/officeDocument/2006/relationships/hyperlink" Target="http://en.wikipedia.org/wiki/Transmission_Control_Protocol" TargetMode="External"/><Relationship Id="rId8" Type="http://schemas.openxmlformats.org/officeDocument/2006/relationships/hyperlink" Target="http://en.wikipedia.org/wiki/Domain_name_system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themeOverride" Target="../theme/themeOverride6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themeOverride" Target="../theme/themeOverride8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themeOverride" Target="../theme/themeOverride3.xml"/><Relationship Id="rId4" Type="http://schemas.openxmlformats.org/officeDocument/2006/relationships/hyperlink" Target="https://www.ietf.org/about/" TargetMode="External"/><Relationship Id="rId5" Type="http://schemas.openxmlformats.org/officeDocument/2006/relationships/hyperlink" Target="https://www.w3.org/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themeOverride" Target="../theme/themeOverride23.xml"/><Relationship Id="rId4" Type="http://schemas.openxmlformats.org/officeDocument/2006/relationships/hyperlink" Target="https://www.ietf.org/about/" TargetMode="External"/><Relationship Id="rId5" Type="http://schemas.openxmlformats.org/officeDocument/2006/relationships/hyperlink" Target="https://www.w3.org/" TargetMode="External"/><Relationship Id="rId6" Type="http://schemas.openxmlformats.org/officeDocument/2006/relationships/image" Target="../media/image11.png"/><Relationship Id="rId7" Type="http://schemas.openxmlformats.org/officeDocument/2006/relationships/image" Target="../media/image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://navigators.com/stats.html" TargetMode="External"/><Relationship Id="rId4" Type="http://schemas.openxmlformats.org/officeDocument/2006/relationships/image" Target="../media/image10.gif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themeOverride" Target="../theme/themeOverride18.xml"/><Relationship Id="rId4" Type="http://schemas.openxmlformats.org/officeDocument/2006/relationships/hyperlink" Target="http://en.wikipedia.org/wiki/Internet" TargetMode="External"/><Relationship Id="rId5" Type="http://schemas.openxmlformats.org/officeDocument/2006/relationships/hyperlink" Target="http://en.wikipedia.org/wiki/Computer_network" TargetMode="External"/><Relationship Id="rId6" Type="http://schemas.openxmlformats.org/officeDocument/2006/relationships/hyperlink" Target="http://en.wikipedia.org/wiki/Internet_protocol_suite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themeOverride" Target="../theme/themeOverride4.xml"/><Relationship Id="rId4" Type="http://schemas.openxmlformats.org/officeDocument/2006/relationships/hyperlink" Target="http://en.wikipedia.org/wiki/Internet" TargetMode="External"/><Relationship Id="rId5" Type="http://schemas.openxmlformats.org/officeDocument/2006/relationships/hyperlink" Target="http://en.wikipedia.org/wiki/Computer_network" TargetMode="External"/><Relationship Id="rId6" Type="http://schemas.openxmlformats.org/officeDocument/2006/relationships/hyperlink" Target="http://en.wikipedia.org/wiki/Internet_protocol_suite" TargetMode="External"/></Relationships>
</file>

<file path=ppt/slides/_rels/slide6.xml.rels><?xml version="1.0" encoding="UTF-8" standalone="yes"?><Relationships xmlns="http://schemas.openxmlformats.org/package/2006/relationships"><Relationship Id="rId11" Type="http://schemas.openxmlformats.org/officeDocument/2006/relationships/hyperlink" Target="http://en.wikipedia.org/wiki/Peer-to-peer" TargetMode="External"/><Relationship Id="rId10" Type="http://schemas.openxmlformats.org/officeDocument/2006/relationships/hyperlink" Target="http://en.wikipedia.org/wiki/Information_infrastructure" TargetMode="External"/><Relationship Id="rId13" Type="http://schemas.openxmlformats.org/officeDocument/2006/relationships/hyperlink" Target="http://en.wikipedia.org/wiki/VOIP" TargetMode="External"/><Relationship Id="rId12" Type="http://schemas.openxmlformats.org/officeDocument/2006/relationships/hyperlink" Target="http://en.wikipedia.org/wiki/File_sharing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themeOverride" Target="../theme/themeOverride14.xml"/><Relationship Id="rId4" Type="http://schemas.openxmlformats.org/officeDocument/2006/relationships/hyperlink" Target="http://en.wikipedia.org/wiki/Internet" TargetMode="External"/><Relationship Id="rId9" Type="http://schemas.openxmlformats.org/officeDocument/2006/relationships/hyperlink" Target="http://en.wikipedia.org/wiki/World_Wide_Web" TargetMode="External"/><Relationship Id="rId5" Type="http://schemas.openxmlformats.org/officeDocument/2006/relationships/hyperlink" Target="http://en.wikipedia.org/wiki/Computer_network" TargetMode="External"/><Relationship Id="rId6" Type="http://schemas.openxmlformats.org/officeDocument/2006/relationships/hyperlink" Target="http://en.wikipedia.org/wiki/Internet_protocol_suite" TargetMode="External"/><Relationship Id="rId7" Type="http://schemas.openxmlformats.org/officeDocument/2006/relationships/hyperlink" Target="http://en.wikipedia.org/wiki/Hypertext" TargetMode="External"/><Relationship Id="rId8" Type="http://schemas.openxmlformats.org/officeDocument/2006/relationships/hyperlink" Target="http://en.wikipedia.org/wiki/Web_application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3.png"/><Relationship Id="rId8" Type="http://schemas.openxmlformats.org/officeDocument/2006/relationships/image" Target="../media/image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themeOverride" Target="../theme/themeOverride10.xml"/><Relationship Id="rId4" Type="http://schemas.openxmlformats.org/officeDocument/2006/relationships/image" Target="../media/image4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themeOverride" Target="../theme/themeOverr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622512" y="943425"/>
            <a:ext cx="80772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00"/>
              </a:buClr>
              <a:buSzPct val="25000"/>
              <a:buFont typeface="Comic Sans MS"/>
              <a:buNone/>
            </a:pPr>
            <a:r>
              <a:rPr lang="en-US" sz="4000">
                <a:solidFill>
                  <a:srgbClr val="8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What is the Internet</a:t>
            </a:r>
          </a:p>
        </p:txBody>
      </p:sp>
      <p:pic>
        <p:nvPicPr>
          <p:cNvPr descr="900px-Internet_map_1024_-_transparent.png" id="34" name="Shape 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31838" y="1899738"/>
            <a:ext cx="3058524" cy="3058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685800" y="381000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00"/>
              </a:buClr>
              <a:buSzPct val="25000"/>
              <a:buFont typeface="Comic Sans MS"/>
              <a:buNone/>
            </a:pPr>
            <a:r>
              <a:rPr lang="en-US" sz="4000">
                <a:solidFill>
                  <a:srgbClr val="8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 Common Misconception</a:t>
            </a:r>
          </a:p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74675" y="1446200"/>
            <a:ext cx="7772400" cy="1103400"/>
          </a:xfrm>
          <a:prstGeom prst="rect">
            <a:avLst/>
          </a:prstGeom>
        </p:spPr>
        <p:txBody>
          <a:bodyPr anchorCtr="0" anchor="t" bIns="46800" lIns="90000" rIns="90000" wrap="square" tIns="46800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>
                <a:solidFill>
                  <a:schemeClr val="dk1"/>
                </a:solidFill>
              </a:rPr>
              <a:t>The </a:t>
            </a:r>
            <a:r>
              <a:rPr i="1" lang="en-US">
                <a:solidFill>
                  <a:srgbClr val="808000"/>
                </a:solidFill>
              </a:rPr>
              <a:t>World Wide Web (WWW)</a:t>
            </a:r>
            <a:r>
              <a:rPr lang="en-US">
                <a:solidFill>
                  <a:srgbClr val="808000"/>
                </a:solidFill>
              </a:rPr>
              <a:t> </a:t>
            </a:r>
            <a:r>
              <a:rPr lang="en-US">
                <a:solidFill>
                  <a:schemeClr val="dk1"/>
                </a:solidFill>
              </a:rPr>
              <a:t>is </a:t>
            </a:r>
            <a:r>
              <a:rPr b="1" i="1" lang="en-US">
                <a:solidFill>
                  <a:schemeClr val="dk1"/>
                </a:solidFill>
              </a:rPr>
              <a:t>NOT</a:t>
            </a:r>
            <a:r>
              <a:rPr lang="en-US">
                <a:solidFill>
                  <a:schemeClr val="dk1"/>
                </a:solidFill>
              </a:rPr>
              <a:t> the same as the Internet.</a:t>
            </a:r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793675" y="4074750"/>
            <a:ext cx="7772400" cy="2337900"/>
          </a:xfrm>
          <a:prstGeom prst="rect">
            <a:avLst/>
          </a:prstGeom>
        </p:spPr>
        <p:txBody>
          <a:bodyPr anchorCtr="0" anchor="t" bIns="46800" lIns="90000" rIns="90000" wrap="square" tIns="46800">
            <a:no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58333"/>
              <a:buFont typeface="Arial"/>
            </a:pPr>
            <a:r>
              <a:rPr lang="en-US">
                <a:solidFill>
                  <a:schemeClr val="dk1"/>
                </a:solidFill>
              </a:rPr>
              <a:t>The WWW is an </a:t>
            </a:r>
            <a:r>
              <a:rPr i="1" lang="en-US">
                <a:solidFill>
                  <a:srgbClr val="808000"/>
                </a:solidFill>
              </a:rPr>
              <a:t>application</a:t>
            </a:r>
            <a:r>
              <a:rPr lang="en-US">
                <a:solidFill>
                  <a:schemeClr val="dk1"/>
                </a:solidFill>
              </a:rPr>
              <a:t> that runs on the Internet. </a:t>
            </a:r>
          </a:p>
        </p:txBody>
      </p:sp>
      <p:sp>
        <p:nvSpPr>
          <p:cNvPr id="119" name="Shape 119"/>
          <p:cNvSpPr txBox="1"/>
          <p:nvPr/>
        </p:nvSpPr>
        <p:spPr>
          <a:xfrm>
            <a:off x="972625" y="2610775"/>
            <a:ext cx="7414500" cy="11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-US" sz="6000">
                <a:solidFill>
                  <a:srgbClr val="8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Internet</a:t>
            </a:r>
            <a:r>
              <a:rPr lang="en-US" sz="6000">
                <a:solidFill>
                  <a:srgbClr val="8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 != WWW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685800" y="381000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00"/>
              </a:buClr>
              <a:buSzPct val="25000"/>
              <a:buFont typeface="Comic Sans MS"/>
              <a:buNone/>
            </a:pPr>
            <a:r>
              <a:rPr lang="en-US" sz="4000">
                <a:solidFill>
                  <a:srgbClr val="8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 Common Misconception</a:t>
            </a:r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74675" y="1446200"/>
            <a:ext cx="7772400" cy="1103400"/>
          </a:xfrm>
          <a:prstGeom prst="rect">
            <a:avLst/>
          </a:prstGeom>
        </p:spPr>
        <p:txBody>
          <a:bodyPr anchorCtr="0" anchor="t" bIns="46800" lIns="90000" rIns="90000" wrap="square" tIns="46800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>
                <a:solidFill>
                  <a:schemeClr val="dk1"/>
                </a:solidFill>
              </a:rPr>
              <a:t>The </a:t>
            </a:r>
            <a:r>
              <a:rPr i="1" lang="en-US">
                <a:solidFill>
                  <a:srgbClr val="808000"/>
                </a:solidFill>
              </a:rPr>
              <a:t>World Wide Web (WWW)</a:t>
            </a:r>
            <a:r>
              <a:rPr lang="en-US">
                <a:solidFill>
                  <a:srgbClr val="808000"/>
                </a:solidFill>
              </a:rPr>
              <a:t> </a:t>
            </a:r>
            <a:r>
              <a:rPr lang="en-US">
                <a:solidFill>
                  <a:schemeClr val="dk1"/>
                </a:solidFill>
              </a:rPr>
              <a:t>is </a:t>
            </a:r>
            <a:r>
              <a:rPr b="1" i="1" lang="en-US">
                <a:solidFill>
                  <a:schemeClr val="dk1"/>
                </a:solidFill>
              </a:rPr>
              <a:t>NOT</a:t>
            </a:r>
            <a:r>
              <a:rPr lang="en-US">
                <a:solidFill>
                  <a:schemeClr val="dk1"/>
                </a:solidFill>
              </a:rPr>
              <a:t> the same as the Internet.</a:t>
            </a:r>
          </a:p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793675" y="4074750"/>
            <a:ext cx="7772400" cy="2337900"/>
          </a:xfrm>
          <a:prstGeom prst="rect">
            <a:avLst/>
          </a:prstGeom>
        </p:spPr>
        <p:txBody>
          <a:bodyPr anchorCtr="0" anchor="t" bIns="46800" lIns="90000" rIns="90000" wrap="square" tIns="46800">
            <a:no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58333"/>
              <a:buFont typeface="Arial"/>
            </a:pPr>
            <a:r>
              <a:rPr lang="en-US">
                <a:solidFill>
                  <a:schemeClr val="dk1"/>
                </a:solidFill>
              </a:rPr>
              <a:t>The WWW is an </a:t>
            </a:r>
            <a:r>
              <a:rPr i="1" lang="en-US">
                <a:solidFill>
                  <a:srgbClr val="808000"/>
                </a:solidFill>
              </a:rPr>
              <a:t>application</a:t>
            </a:r>
            <a:r>
              <a:rPr lang="en-US">
                <a:solidFill>
                  <a:schemeClr val="dk1"/>
                </a:solidFill>
              </a:rPr>
              <a:t> that runs on the Internet. 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</a:pPr>
            <a:r>
              <a:rPr lang="en-US">
                <a:solidFill>
                  <a:schemeClr val="dk1"/>
                </a:solidFill>
              </a:rPr>
              <a:t>The WWW is a collection of documents, images, and resources that are stored on the Internet.</a:t>
            </a:r>
          </a:p>
        </p:txBody>
      </p:sp>
      <p:sp>
        <p:nvSpPr>
          <p:cNvPr id="129" name="Shape 129"/>
          <p:cNvSpPr txBox="1"/>
          <p:nvPr/>
        </p:nvSpPr>
        <p:spPr>
          <a:xfrm>
            <a:off x="972625" y="2610775"/>
            <a:ext cx="7414500" cy="11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-US" sz="6000">
                <a:solidFill>
                  <a:srgbClr val="8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Internet</a:t>
            </a:r>
            <a:r>
              <a:rPr lang="en-US" sz="6000">
                <a:solidFill>
                  <a:srgbClr val="8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 != WWW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685800" y="381000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00"/>
              </a:buClr>
              <a:buSzPct val="25000"/>
              <a:buFont typeface="Comic Sans MS"/>
              <a:buNone/>
            </a:pPr>
            <a:r>
              <a:rPr lang="en-US" sz="4000">
                <a:solidFill>
                  <a:srgbClr val="8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 Common Misconception</a:t>
            </a:r>
          </a:p>
        </p:txBody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74675" y="1446200"/>
            <a:ext cx="7772400" cy="1103400"/>
          </a:xfrm>
          <a:prstGeom prst="rect">
            <a:avLst/>
          </a:prstGeom>
        </p:spPr>
        <p:txBody>
          <a:bodyPr anchorCtr="0" anchor="t" bIns="46800" lIns="90000" rIns="90000" wrap="square" tIns="46800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>
                <a:solidFill>
                  <a:schemeClr val="dk1"/>
                </a:solidFill>
              </a:rPr>
              <a:t>The </a:t>
            </a:r>
            <a:r>
              <a:rPr i="1" lang="en-US">
                <a:solidFill>
                  <a:srgbClr val="808000"/>
                </a:solidFill>
              </a:rPr>
              <a:t>World Wide Web (WWW)</a:t>
            </a:r>
            <a:r>
              <a:rPr lang="en-US">
                <a:solidFill>
                  <a:srgbClr val="808000"/>
                </a:solidFill>
              </a:rPr>
              <a:t> </a:t>
            </a:r>
            <a:r>
              <a:rPr lang="en-US">
                <a:solidFill>
                  <a:schemeClr val="dk1"/>
                </a:solidFill>
              </a:rPr>
              <a:t>is </a:t>
            </a:r>
            <a:r>
              <a:rPr b="1" i="1" lang="en-US">
                <a:solidFill>
                  <a:schemeClr val="dk1"/>
                </a:solidFill>
              </a:rPr>
              <a:t>NOT</a:t>
            </a:r>
            <a:r>
              <a:rPr lang="en-US">
                <a:solidFill>
                  <a:schemeClr val="dk1"/>
                </a:solidFill>
              </a:rPr>
              <a:t> the same as the Internet.</a:t>
            </a:r>
          </a:p>
        </p:txBody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793675" y="4074750"/>
            <a:ext cx="7772400" cy="2337900"/>
          </a:xfrm>
          <a:prstGeom prst="rect">
            <a:avLst/>
          </a:prstGeom>
        </p:spPr>
        <p:txBody>
          <a:bodyPr anchorCtr="0" anchor="t" bIns="46800" lIns="90000" rIns="90000" wrap="square" tIns="46800">
            <a:no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58333"/>
              <a:buFont typeface="Arial"/>
            </a:pPr>
            <a:r>
              <a:rPr lang="en-US">
                <a:solidFill>
                  <a:schemeClr val="dk1"/>
                </a:solidFill>
              </a:rPr>
              <a:t>The WWW is an </a:t>
            </a:r>
            <a:r>
              <a:rPr i="1" lang="en-US">
                <a:solidFill>
                  <a:srgbClr val="808000"/>
                </a:solidFill>
              </a:rPr>
              <a:t>application</a:t>
            </a:r>
            <a:r>
              <a:rPr lang="en-US">
                <a:solidFill>
                  <a:schemeClr val="dk1"/>
                </a:solidFill>
              </a:rPr>
              <a:t> that runs on the Internet. 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</a:pPr>
            <a:r>
              <a:rPr lang="en-US">
                <a:solidFill>
                  <a:schemeClr val="dk1"/>
                </a:solidFill>
              </a:rPr>
              <a:t>The WWW is a collection of documents, images, and resources that are stored on the Internet.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</a:pPr>
            <a:r>
              <a:rPr lang="en-US">
                <a:solidFill>
                  <a:schemeClr val="dk1"/>
                </a:solidFill>
              </a:rPr>
              <a:t>The WWW is </a:t>
            </a:r>
            <a:r>
              <a:rPr b="1" i="1" lang="en-US">
                <a:solidFill>
                  <a:srgbClr val="808000"/>
                </a:solidFill>
              </a:rPr>
              <a:t>NOT</a:t>
            </a:r>
            <a:r>
              <a:rPr lang="en-US">
                <a:solidFill>
                  <a:schemeClr val="dk1"/>
                </a:solidFill>
              </a:rPr>
              <a:t> a network.</a:t>
            </a:r>
          </a:p>
        </p:txBody>
      </p:sp>
      <p:sp>
        <p:nvSpPr>
          <p:cNvPr id="139" name="Shape 139"/>
          <p:cNvSpPr txBox="1"/>
          <p:nvPr/>
        </p:nvSpPr>
        <p:spPr>
          <a:xfrm>
            <a:off x="972625" y="2610775"/>
            <a:ext cx="7414500" cy="11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-US" sz="6000">
                <a:solidFill>
                  <a:srgbClr val="8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Internet</a:t>
            </a:r>
            <a:r>
              <a:rPr lang="en-US" sz="6000">
                <a:solidFill>
                  <a:srgbClr val="8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 != WWW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685800" y="381000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00"/>
              </a:buClr>
              <a:buSzPct val="25000"/>
              <a:buFont typeface="Comic Sans MS"/>
              <a:buNone/>
            </a:pPr>
            <a:r>
              <a:rPr lang="en-US" sz="4000">
                <a:solidFill>
                  <a:srgbClr val="8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WWW is an Application Service</a:t>
            </a:r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74675" y="1446200"/>
            <a:ext cx="7758000" cy="5256000"/>
          </a:xfrm>
          <a:prstGeom prst="rect">
            <a:avLst/>
          </a:prstGeom>
        </p:spPr>
        <p:txBody>
          <a:bodyPr anchorCtr="0" anchor="t" bIns="46800" lIns="90000" rIns="90000" wrap="square" tIns="46800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>
                <a:solidFill>
                  <a:schemeClr val="dk1"/>
                </a:solidFill>
              </a:rPr>
              <a:t>The </a:t>
            </a:r>
            <a:r>
              <a:rPr i="1" lang="en-US">
                <a:solidFill>
                  <a:srgbClr val="808000"/>
                </a:solidFill>
              </a:rPr>
              <a:t>WWW</a:t>
            </a:r>
            <a:r>
              <a:rPr lang="en-US">
                <a:solidFill>
                  <a:srgbClr val="808000"/>
                </a:solidFill>
              </a:rPr>
              <a:t> </a:t>
            </a:r>
            <a:r>
              <a:rPr lang="en-US">
                <a:solidFill>
                  <a:schemeClr val="dk1"/>
                </a:solidFill>
              </a:rPr>
              <a:t>is an application service that runs on the Internet.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685800" y="381000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00"/>
              </a:buClr>
              <a:buSzPct val="25000"/>
              <a:buFont typeface="Comic Sans MS"/>
              <a:buNone/>
            </a:pPr>
            <a:r>
              <a:rPr lang="en-US" sz="4000">
                <a:solidFill>
                  <a:srgbClr val="8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WWW is an Application Service</a:t>
            </a:r>
          </a:p>
        </p:txBody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74675" y="1446200"/>
            <a:ext cx="7758000" cy="5256000"/>
          </a:xfrm>
          <a:prstGeom prst="rect">
            <a:avLst/>
          </a:prstGeom>
        </p:spPr>
        <p:txBody>
          <a:bodyPr anchorCtr="0" anchor="t" bIns="46800" lIns="90000" rIns="90000" wrap="square" tIns="46800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>
                <a:solidFill>
                  <a:schemeClr val="dk1"/>
                </a:solidFill>
              </a:rPr>
              <a:t>The </a:t>
            </a:r>
            <a:r>
              <a:rPr i="1" lang="en-US">
                <a:solidFill>
                  <a:srgbClr val="808000"/>
                </a:solidFill>
              </a:rPr>
              <a:t>WWW</a:t>
            </a:r>
            <a:r>
              <a:rPr lang="en-US">
                <a:solidFill>
                  <a:srgbClr val="808000"/>
                </a:solidFill>
              </a:rPr>
              <a:t> </a:t>
            </a:r>
            <a:r>
              <a:rPr lang="en-US">
                <a:solidFill>
                  <a:schemeClr val="dk1"/>
                </a:solidFill>
              </a:rPr>
              <a:t>is an application service that runs on the Internet.</a:t>
            </a:r>
          </a:p>
          <a:p>
            <a:pPr indent="-228600" lvl="0" marL="457200" rtl="0">
              <a:spcBef>
                <a:spcPts val="0"/>
              </a:spcBef>
              <a:buClr>
                <a:schemeClr val="dk1"/>
              </a:buClr>
            </a:pPr>
            <a:r>
              <a:rPr lang="en-US">
                <a:solidFill>
                  <a:schemeClr val="dk1"/>
                </a:solidFill>
              </a:rPr>
              <a:t>It is based on the </a:t>
            </a:r>
            <a:r>
              <a:rPr b="1" lang="en-US">
                <a:solidFill>
                  <a:srgbClr val="808000"/>
                </a:solidFill>
              </a:rPr>
              <a:t>H</a:t>
            </a:r>
            <a:r>
              <a:rPr lang="en-US">
                <a:solidFill>
                  <a:srgbClr val="808000"/>
                </a:solidFill>
              </a:rPr>
              <a:t>yper</a:t>
            </a:r>
            <a:r>
              <a:rPr b="1" lang="en-US">
                <a:solidFill>
                  <a:srgbClr val="808000"/>
                </a:solidFill>
              </a:rPr>
              <a:t>T</a:t>
            </a:r>
            <a:r>
              <a:rPr lang="en-US">
                <a:solidFill>
                  <a:srgbClr val="808000"/>
                </a:solidFill>
              </a:rPr>
              <a:t>ext </a:t>
            </a:r>
            <a:r>
              <a:rPr b="1" lang="en-US">
                <a:solidFill>
                  <a:srgbClr val="808000"/>
                </a:solidFill>
              </a:rPr>
              <a:t>T</a:t>
            </a:r>
            <a:r>
              <a:rPr lang="en-US">
                <a:solidFill>
                  <a:srgbClr val="808000"/>
                </a:solidFill>
              </a:rPr>
              <a:t>ransfer </a:t>
            </a:r>
            <a:r>
              <a:rPr b="1" lang="en-US">
                <a:solidFill>
                  <a:srgbClr val="808000"/>
                </a:solidFill>
              </a:rPr>
              <a:t>P</a:t>
            </a:r>
            <a:r>
              <a:rPr lang="en-US">
                <a:solidFill>
                  <a:srgbClr val="808000"/>
                </a:solidFill>
              </a:rPr>
              <a:t>rotocol (HTTP)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x="685800" y="381000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00"/>
              </a:buClr>
              <a:buSzPct val="25000"/>
              <a:buFont typeface="Comic Sans MS"/>
              <a:buNone/>
            </a:pPr>
            <a:r>
              <a:rPr lang="en-US" sz="4000">
                <a:solidFill>
                  <a:srgbClr val="8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WWW is an Application Service</a:t>
            </a:r>
          </a:p>
        </p:txBody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74675" y="1446200"/>
            <a:ext cx="7758000" cy="5256000"/>
          </a:xfrm>
          <a:prstGeom prst="rect">
            <a:avLst/>
          </a:prstGeom>
        </p:spPr>
        <p:txBody>
          <a:bodyPr anchorCtr="0" anchor="t" bIns="46800" lIns="90000" rIns="90000" wrap="square" tIns="46800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>
                <a:solidFill>
                  <a:schemeClr val="dk1"/>
                </a:solidFill>
              </a:rPr>
              <a:t>The </a:t>
            </a:r>
            <a:r>
              <a:rPr i="1" lang="en-US">
                <a:solidFill>
                  <a:srgbClr val="808000"/>
                </a:solidFill>
              </a:rPr>
              <a:t>WWW</a:t>
            </a:r>
            <a:r>
              <a:rPr lang="en-US">
                <a:solidFill>
                  <a:srgbClr val="808000"/>
                </a:solidFill>
              </a:rPr>
              <a:t> </a:t>
            </a:r>
            <a:r>
              <a:rPr lang="en-US">
                <a:solidFill>
                  <a:schemeClr val="dk1"/>
                </a:solidFill>
              </a:rPr>
              <a:t>is an application service that runs on the Internet.</a:t>
            </a:r>
          </a:p>
          <a:p>
            <a:pPr indent="-228600" lvl="0" marL="457200" rtl="0">
              <a:spcBef>
                <a:spcPts val="0"/>
              </a:spcBef>
              <a:buClr>
                <a:schemeClr val="dk1"/>
              </a:buClr>
            </a:pPr>
            <a:r>
              <a:rPr lang="en-US">
                <a:solidFill>
                  <a:schemeClr val="dk1"/>
                </a:solidFill>
              </a:rPr>
              <a:t>It is based on the </a:t>
            </a:r>
            <a:r>
              <a:rPr b="1" lang="en-US">
                <a:solidFill>
                  <a:srgbClr val="808000"/>
                </a:solidFill>
              </a:rPr>
              <a:t>H</a:t>
            </a:r>
            <a:r>
              <a:rPr lang="en-US">
                <a:solidFill>
                  <a:srgbClr val="808000"/>
                </a:solidFill>
              </a:rPr>
              <a:t>yper</a:t>
            </a:r>
            <a:r>
              <a:rPr b="1" lang="en-US">
                <a:solidFill>
                  <a:srgbClr val="808000"/>
                </a:solidFill>
              </a:rPr>
              <a:t>T</a:t>
            </a:r>
            <a:r>
              <a:rPr lang="en-US">
                <a:solidFill>
                  <a:srgbClr val="808000"/>
                </a:solidFill>
              </a:rPr>
              <a:t>ext </a:t>
            </a:r>
            <a:r>
              <a:rPr b="1" lang="en-US">
                <a:solidFill>
                  <a:srgbClr val="808000"/>
                </a:solidFill>
              </a:rPr>
              <a:t>T</a:t>
            </a:r>
            <a:r>
              <a:rPr lang="en-US">
                <a:solidFill>
                  <a:srgbClr val="808000"/>
                </a:solidFill>
              </a:rPr>
              <a:t>ransfer </a:t>
            </a:r>
            <a:r>
              <a:rPr b="1" lang="en-US">
                <a:solidFill>
                  <a:srgbClr val="808000"/>
                </a:solidFill>
              </a:rPr>
              <a:t>P</a:t>
            </a:r>
            <a:r>
              <a:rPr lang="en-US">
                <a:solidFill>
                  <a:srgbClr val="808000"/>
                </a:solidFill>
              </a:rPr>
              <a:t>rotocol (HTTP)</a:t>
            </a:r>
          </a:p>
          <a:p>
            <a:pPr indent="-228600" lvl="0" marL="457200" rtl="0">
              <a:spcBef>
                <a:spcPts val="0"/>
              </a:spcBef>
              <a:buClr>
                <a:schemeClr val="dk1"/>
              </a:buClr>
            </a:pPr>
            <a:r>
              <a:rPr lang="en-US">
                <a:solidFill>
                  <a:schemeClr val="dk1"/>
                </a:solidFill>
              </a:rPr>
              <a:t>Internet applications are governed by protocols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x="685800" y="381000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00"/>
              </a:buClr>
              <a:buSzPct val="25000"/>
              <a:buFont typeface="Comic Sans MS"/>
              <a:buNone/>
            </a:pPr>
            <a:r>
              <a:rPr lang="en-US" sz="4000">
                <a:solidFill>
                  <a:srgbClr val="8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WWW is an Application Service</a:t>
            </a:r>
          </a:p>
        </p:txBody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674675" y="1446200"/>
            <a:ext cx="7758000" cy="5256000"/>
          </a:xfrm>
          <a:prstGeom prst="rect">
            <a:avLst/>
          </a:prstGeom>
        </p:spPr>
        <p:txBody>
          <a:bodyPr anchorCtr="0" anchor="t" bIns="46800" lIns="90000" rIns="90000" wrap="square" tIns="46800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>
                <a:solidFill>
                  <a:schemeClr val="dk1"/>
                </a:solidFill>
              </a:rPr>
              <a:t>The </a:t>
            </a:r>
            <a:r>
              <a:rPr i="1" lang="en-US">
                <a:solidFill>
                  <a:srgbClr val="808000"/>
                </a:solidFill>
              </a:rPr>
              <a:t>WWW</a:t>
            </a:r>
            <a:r>
              <a:rPr lang="en-US">
                <a:solidFill>
                  <a:srgbClr val="808000"/>
                </a:solidFill>
              </a:rPr>
              <a:t> </a:t>
            </a:r>
            <a:r>
              <a:rPr lang="en-US">
                <a:solidFill>
                  <a:schemeClr val="dk1"/>
                </a:solidFill>
              </a:rPr>
              <a:t>is an application service that runs on the Internet.</a:t>
            </a:r>
          </a:p>
          <a:p>
            <a:pPr indent="-228600" lvl="0" marL="457200" rtl="0">
              <a:spcBef>
                <a:spcPts val="0"/>
              </a:spcBef>
              <a:buClr>
                <a:schemeClr val="dk1"/>
              </a:buClr>
            </a:pPr>
            <a:r>
              <a:rPr lang="en-US">
                <a:solidFill>
                  <a:schemeClr val="dk1"/>
                </a:solidFill>
              </a:rPr>
              <a:t>It is based on the </a:t>
            </a:r>
            <a:r>
              <a:rPr b="1" lang="en-US">
                <a:solidFill>
                  <a:srgbClr val="808000"/>
                </a:solidFill>
              </a:rPr>
              <a:t>H</a:t>
            </a:r>
            <a:r>
              <a:rPr lang="en-US">
                <a:solidFill>
                  <a:srgbClr val="808000"/>
                </a:solidFill>
              </a:rPr>
              <a:t>yper</a:t>
            </a:r>
            <a:r>
              <a:rPr b="1" lang="en-US">
                <a:solidFill>
                  <a:srgbClr val="808000"/>
                </a:solidFill>
              </a:rPr>
              <a:t>T</a:t>
            </a:r>
            <a:r>
              <a:rPr lang="en-US">
                <a:solidFill>
                  <a:srgbClr val="808000"/>
                </a:solidFill>
              </a:rPr>
              <a:t>ext </a:t>
            </a:r>
            <a:r>
              <a:rPr b="1" lang="en-US">
                <a:solidFill>
                  <a:srgbClr val="808000"/>
                </a:solidFill>
              </a:rPr>
              <a:t>T</a:t>
            </a:r>
            <a:r>
              <a:rPr lang="en-US">
                <a:solidFill>
                  <a:srgbClr val="808000"/>
                </a:solidFill>
              </a:rPr>
              <a:t>ransfer </a:t>
            </a:r>
            <a:r>
              <a:rPr b="1" lang="en-US">
                <a:solidFill>
                  <a:srgbClr val="808000"/>
                </a:solidFill>
              </a:rPr>
              <a:t>P</a:t>
            </a:r>
            <a:r>
              <a:rPr lang="en-US">
                <a:solidFill>
                  <a:srgbClr val="808000"/>
                </a:solidFill>
              </a:rPr>
              <a:t>rotocol (HTTP)</a:t>
            </a:r>
          </a:p>
          <a:p>
            <a:pPr indent="-228600" lvl="0" marL="457200" rtl="0">
              <a:spcBef>
                <a:spcPts val="0"/>
              </a:spcBef>
              <a:buClr>
                <a:schemeClr val="dk1"/>
              </a:buClr>
            </a:pPr>
            <a:r>
              <a:rPr lang="en-US">
                <a:solidFill>
                  <a:schemeClr val="dk1"/>
                </a:solidFill>
              </a:rPr>
              <a:t>Internet applications are governed by protocols</a:t>
            </a:r>
          </a:p>
          <a:p>
            <a:pPr indent="-342900" lvl="1" marL="914400" rtl="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sz="1800">
                <a:solidFill>
                  <a:schemeClr val="dk1"/>
                </a:solidFill>
              </a:rPr>
              <a:t>E-mail: </a:t>
            </a:r>
            <a:r>
              <a:rPr i="1" lang="en-US" sz="1800">
                <a:solidFill>
                  <a:schemeClr val="dk1"/>
                </a:solidFill>
              </a:rPr>
              <a:t>Simple Mail Transfer Protocol (SMTP) </a:t>
            </a:r>
            <a:r>
              <a:rPr lang="en-US" sz="1800">
                <a:solidFill>
                  <a:schemeClr val="dk1"/>
                </a:solidFill>
              </a:rPr>
              <a:t>or </a:t>
            </a:r>
            <a:r>
              <a:rPr i="1" lang="en-US" sz="1800">
                <a:solidFill>
                  <a:schemeClr val="dk1"/>
                </a:solidFill>
              </a:rPr>
              <a:t>Post Office Protocol (POP)</a:t>
            </a:r>
          </a:p>
          <a:p>
            <a:pPr indent="-342900" lvl="1" marL="914400" rtl="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sz="1800">
                <a:solidFill>
                  <a:schemeClr val="dk1"/>
                </a:solidFill>
              </a:rPr>
              <a:t>File transfer: </a:t>
            </a:r>
            <a:r>
              <a:rPr i="1" lang="en-US" sz="1800">
                <a:solidFill>
                  <a:schemeClr val="dk1"/>
                </a:solidFill>
              </a:rPr>
              <a:t>File Transfer Protocol (FTP)</a:t>
            </a:r>
          </a:p>
          <a:p>
            <a:pPr indent="-342900" lvl="1" marL="914400" rtl="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sz="1800">
                <a:solidFill>
                  <a:schemeClr val="dk1"/>
                </a:solidFill>
              </a:rPr>
              <a:t>Instant Messaging: </a:t>
            </a:r>
            <a:r>
              <a:rPr i="1" lang="en-US" sz="1800">
                <a:solidFill>
                  <a:schemeClr val="dk1"/>
                </a:solidFill>
              </a:rPr>
              <a:t>Internet Relay Chat (IRC)</a:t>
            </a:r>
          </a:p>
          <a:p>
            <a:pPr indent="-342900" lvl="1" marL="914400" rtl="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sz="1800">
                <a:solidFill>
                  <a:schemeClr val="dk1"/>
                </a:solidFill>
              </a:rPr>
              <a:t>Telephony:  </a:t>
            </a:r>
            <a:r>
              <a:rPr i="1" lang="en-US" sz="1800">
                <a:solidFill>
                  <a:schemeClr val="dk1"/>
                </a:solidFill>
              </a:rPr>
              <a:t>Voice Over IP (VoIP)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type="title"/>
          </p:nvPr>
        </p:nvSpPr>
        <p:spPr>
          <a:xfrm>
            <a:off x="685800" y="381000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00"/>
              </a:buClr>
              <a:buSzPct val="25000"/>
              <a:buFont typeface="Comic Sans MS"/>
              <a:buNone/>
            </a:pPr>
            <a:r>
              <a:rPr lang="en-US" sz="4000">
                <a:solidFill>
                  <a:srgbClr val="8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WWW is an Application Service</a:t>
            </a:r>
          </a:p>
        </p:txBody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674675" y="1446200"/>
            <a:ext cx="7758000" cy="5256000"/>
          </a:xfrm>
          <a:prstGeom prst="rect">
            <a:avLst/>
          </a:prstGeom>
        </p:spPr>
        <p:txBody>
          <a:bodyPr anchorCtr="0" anchor="t" bIns="46800" lIns="90000" rIns="90000" wrap="square" tIns="46800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>
                <a:solidFill>
                  <a:schemeClr val="dk1"/>
                </a:solidFill>
              </a:rPr>
              <a:t>The </a:t>
            </a:r>
            <a:r>
              <a:rPr i="1" lang="en-US">
                <a:solidFill>
                  <a:srgbClr val="808000"/>
                </a:solidFill>
              </a:rPr>
              <a:t>WWW</a:t>
            </a:r>
            <a:r>
              <a:rPr lang="en-US">
                <a:solidFill>
                  <a:srgbClr val="808000"/>
                </a:solidFill>
              </a:rPr>
              <a:t> </a:t>
            </a:r>
            <a:r>
              <a:rPr lang="en-US">
                <a:solidFill>
                  <a:schemeClr val="dk1"/>
                </a:solidFill>
              </a:rPr>
              <a:t>is an application service that runs on the Internet.</a:t>
            </a:r>
          </a:p>
          <a:p>
            <a:pPr indent="-228600" lvl="0" marL="457200" rtl="0">
              <a:spcBef>
                <a:spcPts val="0"/>
              </a:spcBef>
              <a:buClr>
                <a:schemeClr val="dk1"/>
              </a:buClr>
            </a:pPr>
            <a:r>
              <a:rPr lang="en-US">
                <a:solidFill>
                  <a:schemeClr val="dk1"/>
                </a:solidFill>
              </a:rPr>
              <a:t>It is based on the </a:t>
            </a:r>
            <a:r>
              <a:rPr b="1" lang="en-US">
                <a:solidFill>
                  <a:srgbClr val="808000"/>
                </a:solidFill>
              </a:rPr>
              <a:t>H</a:t>
            </a:r>
            <a:r>
              <a:rPr lang="en-US">
                <a:solidFill>
                  <a:srgbClr val="808000"/>
                </a:solidFill>
              </a:rPr>
              <a:t>yper</a:t>
            </a:r>
            <a:r>
              <a:rPr b="1" lang="en-US">
                <a:solidFill>
                  <a:srgbClr val="808000"/>
                </a:solidFill>
              </a:rPr>
              <a:t>T</a:t>
            </a:r>
            <a:r>
              <a:rPr lang="en-US">
                <a:solidFill>
                  <a:srgbClr val="808000"/>
                </a:solidFill>
              </a:rPr>
              <a:t>ext </a:t>
            </a:r>
            <a:r>
              <a:rPr b="1" lang="en-US">
                <a:solidFill>
                  <a:srgbClr val="808000"/>
                </a:solidFill>
              </a:rPr>
              <a:t>T</a:t>
            </a:r>
            <a:r>
              <a:rPr lang="en-US">
                <a:solidFill>
                  <a:srgbClr val="808000"/>
                </a:solidFill>
              </a:rPr>
              <a:t>ransfer </a:t>
            </a:r>
            <a:r>
              <a:rPr b="1" lang="en-US">
                <a:solidFill>
                  <a:srgbClr val="808000"/>
                </a:solidFill>
              </a:rPr>
              <a:t>P</a:t>
            </a:r>
            <a:r>
              <a:rPr lang="en-US">
                <a:solidFill>
                  <a:srgbClr val="808000"/>
                </a:solidFill>
              </a:rPr>
              <a:t>rotocol (HTTP)</a:t>
            </a:r>
          </a:p>
          <a:p>
            <a:pPr indent="-228600" lvl="0" marL="457200" rtl="0">
              <a:spcBef>
                <a:spcPts val="0"/>
              </a:spcBef>
              <a:buClr>
                <a:schemeClr val="dk1"/>
              </a:buClr>
            </a:pPr>
            <a:r>
              <a:rPr lang="en-US">
                <a:solidFill>
                  <a:schemeClr val="dk1"/>
                </a:solidFill>
              </a:rPr>
              <a:t>Internet applications are governed by protocols</a:t>
            </a:r>
          </a:p>
          <a:p>
            <a:pPr indent="-342900" lvl="1" marL="914400" rtl="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sz="1800">
                <a:solidFill>
                  <a:schemeClr val="dk1"/>
                </a:solidFill>
              </a:rPr>
              <a:t>E-mail: </a:t>
            </a:r>
            <a:r>
              <a:rPr i="1" lang="en-US" sz="1800">
                <a:solidFill>
                  <a:schemeClr val="dk1"/>
                </a:solidFill>
              </a:rPr>
              <a:t>Simple Mail Transfer Protocol (SMTP) </a:t>
            </a:r>
            <a:r>
              <a:rPr lang="en-US" sz="1800">
                <a:solidFill>
                  <a:schemeClr val="dk1"/>
                </a:solidFill>
              </a:rPr>
              <a:t>or </a:t>
            </a:r>
            <a:r>
              <a:rPr i="1" lang="en-US" sz="1800">
                <a:solidFill>
                  <a:schemeClr val="dk1"/>
                </a:solidFill>
              </a:rPr>
              <a:t>Post Office Protocol (POP)</a:t>
            </a:r>
          </a:p>
          <a:p>
            <a:pPr indent="-342900" lvl="1" marL="914400" rtl="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sz="1800">
                <a:solidFill>
                  <a:schemeClr val="dk1"/>
                </a:solidFill>
              </a:rPr>
              <a:t>File transfer: </a:t>
            </a:r>
            <a:r>
              <a:rPr i="1" lang="en-US" sz="1800">
                <a:solidFill>
                  <a:schemeClr val="dk1"/>
                </a:solidFill>
              </a:rPr>
              <a:t>File Transfer Protocol (FTP)</a:t>
            </a:r>
          </a:p>
          <a:p>
            <a:pPr indent="-342900" lvl="1" marL="914400" rtl="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sz="1800">
                <a:solidFill>
                  <a:schemeClr val="dk1"/>
                </a:solidFill>
              </a:rPr>
              <a:t>Instant Messaging: </a:t>
            </a:r>
            <a:r>
              <a:rPr i="1" lang="en-US" sz="1800">
                <a:solidFill>
                  <a:schemeClr val="dk1"/>
                </a:solidFill>
              </a:rPr>
              <a:t>Internet Relay Chat (IRC)</a:t>
            </a:r>
          </a:p>
          <a:p>
            <a:pPr indent="-342900" lvl="1" marL="914400" rtl="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sz="1800">
                <a:solidFill>
                  <a:schemeClr val="dk1"/>
                </a:solidFill>
              </a:rPr>
              <a:t>Telephony:  </a:t>
            </a:r>
            <a:r>
              <a:rPr i="1" lang="en-US" sz="1800">
                <a:solidFill>
                  <a:schemeClr val="dk1"/>
                </a:solidFill>
              </a:rPr>
              <a:t>Voice Over IP (VoIP)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-US">
                <a:solidFill>
                  <a:schemeClr val="dk1"/>
                </a:solidFill>
              </a:rPr>
              <a:t>These are </a:t>
            </a:r>
            <a:r>
              <a:rPr i="1" lang="en-US">
                <a:solidFill>
                  <a:srgbClr val="808000"/>
                </a:solidFill>
              </a:rPr>
              <a:t>distributed applications</a:t>
            </a:r>
            <a:r>
              <a:rPr lang="en-US">
                <a:solidFill>
                  <a:schemeClr val="dk1"/>
                </a:solidFill>
              </a:rPr>
              <a:t> because they run on a network, not on a single computer.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type="title"/>
          </p:nvPr>
        </p:nvSpPr>
        <p:spPr>
          <a:xfrm>
            <a:off x="685800" y="381000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00"/>
              </a:buClr>
              <a:buSzPct val="25000"/>
              <a:buFont typeface="Comic Sans MS"/>
              <a:buNone/>
            </a:pPr>
            <a:r>
              <a:rPr lang="en-US" sz="4000">
                <a:solidFill>
                  <a:srgbClr val="8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Sir Tim Berners-Lee</a:t>
            </a:r>
          </a:p>
        </p:txBody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378525" y="1295400"/>
            <a:ext cx="5054400" cy="3703500"/>
          </a:xfrm>
          <a:prstGeom prst="rect">
            <a:avLst/>
          </a:prstGeom>
        </p:spPr>
        <p:txBody>
          <a:bodyPr anchorCtr="0" anchor="t" bIns="46800" lIns="90000" rIns="90000" wrap="square" tIns="46800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>
                <a:solidFill>
                  <a:schemeClr val="dk1"/>
                </a:solidFill>
              </a:rPr>
              <a:t>The WWW was invented by </a:t>
            </a:r>
            <a:r>
              <a:rPr lang="en-US" u="sng">
                <a:solidFill>
                  <a:schemeClr val="hlink"/>
                </a:solidFill>
                <a:hlinkClick r:id="rId4"/>
              </a:rPr>
              <a:t>Tim Berners-Lee</a:t>
            </a:r>
            <a:r>
              <a:rPr lang="en-US"/>
              <a:t>.</a:t>
            </a:r>
          </a:p>
        </p:txBody>
      </p:sp>
      <p:pic>
        <p:nvPicPr>
          <p:cNvPr descr="330px-Tim_Berners-Lee_2012.jpg" id="188" name="Shape 188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94400" y="1197613"/>
            <a:ext cx="3143250" cy="343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type="title"/>
          </p:nvPr>
        </p:nvSpPr>
        <p:spPr>
          <a:xfrm>
            <a:off x="685800" y="381000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00"/>
              </a:buClr>
              <a:buSzPct val="25000"/>
              <a:buFont typeface="Comic Sans MS"/>
              <a:buNone/>
            </a:pPr>
            <a:r>
              <a:rPr lang="en-US" sz="4000">
                <a:solidFill>
                  <a:srgbClr val="8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Sir Tim Berners-Lee</a:t>
            </a:r>
          </a:p>
        </p:txBody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378525" y="1295400"/>
            <a:ext cx="5054400" cy="3703500"/>
          </a:xfrm>
          <a:prstGeom prst="rect">
            <a:avLst/>
          </a:prstGeom>
        </p:spPr>
        <p:txBody>
          <a:bodyPr anchorCtr="0" anchor="t" bIns="46800" lIns="90000" rIns="90000" wrap="square" tIns="46800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>
                <a:solidFill>
                  <a:schemeClr val="dk1"/>
                </a:solidFill>
              </a:rPr>
              <a:t>The WWW was invented by </a:t>
            </a:r>
            <a:r>
              <a:rPr lang="en-US" u="sng">
                <a:solidFill>
                  <a:schemeClr val="hlink"/>
                </a:solidFill>
                <a:hlinkClick r:id="rId4"/>
              </a:rPr>
              <a:t>Tim Berners-Lee</a:t>
            </a:r>
            <a:r>
              <a:rPr lang="en-US"/>
              <a:t>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Who, instead of patenting his invention, made his idea freely available without royalties.</a:t>
            </a:r>
          </a:p>
        </p:txBody>
      </p:sp>
      <p:pic>
        <p:nvPicPr>
          <p:cNvPr descr="330px-Tim_Berners-Lee_2012.jpg" id="197" name="Shape 197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94400" y="1197613"/>
            <a:ext cx="3143250" cy="343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x="685800" y="321250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00"/>
              </a:buClr>
              <a:buSzPct val="25000"/>
              <a:buFont typeface="Comic Sans MS"/>
              <a:buNone/>
            </a:pPr>
            <a:r>
              <a:rPr lang="en-US" sz="3600">
                <a:solidFill>
                  <a:srgbClr val="8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What is the Internet</a:t>
            </a:r>
          </a:p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532900" y="1719600"/>
            <a:ext cx="2991600" cy="47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rIns="90000" wrap="square" tIns="46800">
            <a:noAutofit/>
          </a:bodyPr>
          <a:lstStyle/>
          <a:p>
            <a:pPr lvl="0" rtl="0">
              <a:spcBef>
                <a:spcPts val="800"/>
              </a:spcBef>
              <a:buNone/>
            </a:pPr>
            <a:r>
              <a:rPr lang="en-US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 </a:t>
            </a:r>
            <a:r>
              <a:rPr i="1" lang="en-US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Internet </a:t>
            </a:r>
            <a:r>
              <a:rPr lang="en-US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(capital ‘I’) is the global public network of independent and autonomous networks that are governed by the </a:t>
            </a:r>
            <a:r>
              <a:rPr i="1" lang="en-US">
                <a:solidFill>
                  <a:srgbClr val="8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Internet Protocol Suite</a:t>
            </a:r>
            <a:r>
              <a:rPr i="1" lang="en-US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.</a:t>
            </a:r>
          </a:p>
          <a:p>
            <a:pPr lvl="0" rtl="0">
              <a:spcBef>
                <a:spcPts val="800"/>
              </a:spcBef>
              <a:buNone/>
            </a:pPr>
            <a:r>
              <a:t/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lvl="0" rtl="0">
              <a:spcBef>
                <a:spcPts val="800"/>
              </a:spcBef>
              <a:buNone/>
            </a:pPr>
            <a:r>
              <a:t/>
            </a:r>
            <a:endParaRPr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descr="900px-Internet_map_1024_-_transparent.png" id="43" name="Shape 43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36075" y="1295400"/>
            <a:ext cx="4020624" cy="4020624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Shape 44"/>
          <p:cNvSpPr txBox="1"/>
          <p:nvPr/>
        </p:nvSpPr>
        <p:spPr>
          <a:xfrm>
            <a:off x="3874200" y="5316025"/>
            <a:ext cx="4851900" cy="14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A partial map of the Internet based on 2005 data produced by </a:t>
            </a:r>
            <a:r>
              <a:rPr lang="en-US" u="sng">
                <a:solidFill>
                  <a:srgbClr val="980000"/>
                </a:solidFill>
                <a:hlinkClick r:id="rId6"/>
              </a:rPr>
              <a:t>the Opte project</a:t>
            </a:r>
            <a:r>
              <a:rPr lang="en-US">
                <a:solidFill>
                  <a:srgbClr val="980000"/>
                </a:solidFill>
              </a:rPr>
              <a:t>.</a:t>
            </a:r>
            <a:r>
              <a:rPr lang="en-US"/>
              <a:t>  Each line is drawn between nodes or addresses on the Internet. The colors represent different top-level domains, such as com, edu and org.  Click the map to zoom in.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>
            <p:ph type="title"/>
          </p:nvPr>
        </p:nvSpPr>
        <p:spPr>
          <a:xfrm>
            <a:off x="685800" y="381000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00"/>
              </a:buClr>
              <a:buSzPct val="25000"/>
              <a:buFont typeface="Comic Sans MS"/>
              <a:buNone/>
            </a:pPr>
            <a:r>
              <a:rPr lang="en-US" sz="4000">
                <a:solidFill>
                  <a:srgbClr val="8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Sir Tim Berners-Lee</a:t>
            </a:r>
          </a:p>
        </p:txBody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378525" y="1295400"/>
            <a:ext cx="5054400" cy="3703500"/>
          </a:xfrm>
          <a:prstGeom prst="rect">
            <a:avLst/>
          </a:prstGeom>
        </p:spPr>
        <p:txBody>
          <a:bodyPr anchorCtr="0" anchor="t" bIns="46800" lIns="90000" rIns="90000" wrap="square" tIns="46800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>
                <a:solidFill>
                  <a:schemeClr val="dk1"/>
                </a:solidFill>
              </a:rPr>
              <a:t>The WWW was invented by </a:t>
            </a:r>
            <a:r>
              <a:rPr lang="en-US" u="sng">
                <a:solidFill>
                  <a:schemeClr val="hlink"/>
                </a:solidFill>
                <a:hlinkClick r:id="rId4"/>
              </a:rPr>
              <a:t>Tim Berners-Lee</a:t>
            </a:r>
            <a:r>
              <a:rPr lang="en-US"/>
              <a:t>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Who, instead of patenting his invention, made his idea freely available without royalties.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In his view, the WWW brought the Internet to a higher level of </a:t>
            </a:r>
            <a:r>
              <a:rPr b="1" i="1" lang="en-US">
                <a:solidFill>
                  <a:srgbClr val="FF00FF"/>
                </a:solidFill>
              </a:rPr>
              <a:t>abstraction</a:t>
            </a:r>
            <a:r>
              <a:rPr lang="en-US"/>
              <a:t>.</a:t>
            </a:r>
          </a:p>
        </p:txBody>
      </p:sp>
      <p:pic>
        <p:nvPicPr>
          <p:cNvPr descr="330px-Tim_Berners-Lee_2012.jpg" id="206" name="Shape 206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94400" y="1197613"/>
            <a:ext cx="3143250" cy="343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/>
          <p:nvPr>
            <p:ph type="title"/>
          </p:nvPr>
        </p:nvSpPr>
        <p:spPr>
          <a:xfrm>
            <a:off x="685800" y="381000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00"/>
              </a:buClr>
              <a:buSzPct val="25000"/>
              <a:buFont typeface="Comic Sans MS"/>
              <a:buNone/>
            </a:pPr>
            <a:r>
              <a:rPr lang="en-US" sz="4000">
                <a:solidFill>
                  <a:srgbClr val="8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Sir Tim Berners-Lee</a:t>
            </a:r>
          </a:p>
        </p:txBody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378525" y="1295400"/>
            <a:ext cx="5054400" cy="3703500"/>
          </a:xfrm>
          <a:prstGeom prst="rect">
            <a:avLst/>
          </a:prstGeom>
        </p:spPr>
        <p:txBody>
          <a:bodyPr anchorCtr="0" anchor="t" bIns="46800" lIns="90000" rIns="90000" wrap="square" tIns="46800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>
                <a:solidFill>
                  <a:schemeClr val="dk1"/>
                </a:solidFill>
              </a:rPr>
              <a:t>The WWW was invented by </a:t>
            </a:r>
            <a:r>
              <a:rPr lang="en-US" u="sng">
                <a:solidFill>
                  <a:schemeClr val="hlink"/>
                </a:solidFill>
                <a:hlinkClick r:id="rId4"/>
              </a:rPr>
              <a:t>Tim Berners-Lee</a:t>
            </a:r>
            <a:r>
              <a:rPr lang="en-US"/>
              <a:t>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Who, instead of patenting his invention, made his idea freely available without royalties.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In his view, the WWW brought the Internet to a higher level of </a:t>
            </a:r>
            <a:r>
              <a:rPr b="1" i="1" lang="en-US">
                <a:solidFill>
                  <a:srgbClr val="FF00FF"/>
                </a:solidFill>
              </a:rPr>
              <a:t>abstraction</a:t>
            </a:r>
            <a:r>
              <a:rPr lang="en-US"/>
              <a:t>.</a:t>
            </a:r>
          </a:p>
        </p:txBody>
      </p:sp>
      <p:pic>
        <p:nvPicPr>
          <p:cNvPr descr="330px-Tim_Berners-Lee_2012.jpg" id="215" name="Shape 215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94400" y="1197613"/>
            <a:ext cx="3143250" cy="3438525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Shape 216"/>
          <p:cNvSpPr txBox="1"/>
          <p:nvPr/>
        </p:nvSpPr>
        <p:spPr>
          <a:xfrm>
            <a:off x="235650" y="4742700"/>
            <a:ext cx="8672700" cy="197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>
                <a:solidFill>
                  <a:srgbClr val="252525"/>
                </a:solidFill>
                <a:highlight>
                  <a:srgbClr val="F9F9F9"/>
                </a:highlight>
              </a:rPr>
              <a:t>"I just had to take the hypertext idea and connect it to the </a:t>
            </a:r>
            <a:r>
              <a:rPr lang="en-US">
                <a:solidFill>
                  <a:srgbClr val="0B0080"/>
                </a:solidFill>
                <a:highlight>
                  <a:srgbClr val="F9F9F9"/>
                </a:highlight>
                <a:hlinkClick r:id="rId7"/>
              </a:rPr>
              <a:t>Transmission Control Protocol</a:t>
            </a:r>
            <a:r>
              <a:rPr lang="en-US">
                <a:solidFill>
                  <a:srgbClr val="252525"/>
                </a:solidFill>
                <a:highlight>
                  <a:srgbClr val="F9F9F9"/>
                </a:highlight>
              </a:rPr>
              <a:t> and </a:t>
            </a:r>
            <a:r>
              <a:rPr lang="en-US">
                <a:solidFill>
                  <a:srgbClr val="0B0080"/>
                </a:solidFill>
                <a:highlight>
                  <a:srgbClr val="F9F9F9"/>
                </a:highlight>
                <a:hlinkClick r:id="rId8"/>
              </a:rPr>
              <a:t>domain name system</a:t>
            </a:r>
            <a:r>
              <a:rPr lang="en-US">
                <a:solidFill>
                  <a:srgbClr val="252525"/>
                </a:solidFill>
                <a:highlight>
                  <a:srgbClr val="F9F9F9"/>
                </a:highlight>
              </a:rPr>
              <a:t> ideas and—ta-da!—the World Wide Web ... Creating the web was really an act of desperation, because the situation without it was very difficult when I was working at CERN later. Most of the technology involved in the web, like the hypertext, like the Internet, multifont text objects, had all been designed already. I just had to put them together. It was a step of generalising, </a:t>
            </a:r>
            <a:r>
              <a:rPr b="1" i="1" lang="en-US">
                <a:solidFill>
                  <a:srgbClr val="FF00FF"/>
                </a:solidFill>
                <a:highlight>
                  <a:srgbClr val="F9F9F9"/>
                </a:highlight>
              </a:rPr>
              <a:t>going to a higher level of abstraction</a:t>
            </a:r>
            <a:r>
              <a:rPr lang="en-US">
                <a:solidFill>
                  <a:srgbClr val="252525"/>
                </a:solidFill>
                <a:highlight>
                  <a:srgbClr val="F9F9F9"/>
                </a:highlight>
              </a:rPr>
              <a:t>, thinking about all the documentation systems out there as being possibly part of a larger imaginary documentation system."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/>
          <p:nvPr>
            <p:ph type="title"/>
          </p:nvPr>
        </p:nvSpPr>
        <p:spPr>
          <a:xfrm>
            <a:off x="685800" y="381000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00"/>
              </a:buClr>
              <a:buSzPct val="25000"/>
              <a:buFont typeface="Comic Sans MS"/>
              <a:buNone/>
            </a:pPr>
            <a:r>
              <a:rPr lang="en-US" sz="4000">
                <a:solidFill>
                  <a:srgbClr val="8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Open Standards</a:t>
            </a:r>
          </a:p>
        </p:txBody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x="674675" y="1446200"/>
            <a:ext cx="8125500" cy="5088900"/>
          </a:xfrm>
          <a:prstGeom prst="rect">
            <a:avLst/>
          </a:prstGeom>
        </p:spPr>
        <p:txBody>
          <a:bodyPr anchorCtr="0" anchor="t" bIns="46800" lIns="90000" rIns="90000" wrap="square" tIns="46800">
            <a:noAutofit/>
          </a:bodyPr>
          <a:lstStyle/>
          <a:p>
            <a:pPr indent="-228600" lvl="0" marL="45720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</a:pPr>
            <a:r>
              <a:rPr lang="en-US"/>
              <a:t>HTTP is one of many examples of the open standards that characterize the Internet.</a:t>
            </a:r>
            <a:br>
              <a:rPr lang="en-US"/>
            </a:br>
          </a:p>
          <a:p>
            <a:pPr lvl="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i="1" lang="en-US">
                <a:solidFill>
                  <a:srgbClr val="980000"/>
                </a:solidFill>
              </a:rPr>
              <a:t>Why open?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</a:pPr>
            <a:r>
              <a:rPr lang="en-US"/>
              <a:t>“The Internet is fundamentally based on the existence of open, non-proprietary standards. They are key to allowing devices, services, and applications to work together across a wide and dispersed network of networks.”</a:t>
            </a:r>
          </a:p>
          <a:p>
            <a:pPr lvl="0" marR="0" rtl="0" algn="r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/>
              <a:t>-- Internet Society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/>
          <p:nvPr>
            <p:ph type="title"/>
          </p:nvPr>
        </p:nvSpPr>
        <p:spPr>
          <a:xfrm>
            <a:off x="685800" y="381000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00"/>
              </a:buClr>
              <a:buSzPct val="25000"/>
              <a:buFont typeface="Comic Sans MS"/>
              <a:buNone/>
            </a:pPr>
            <a:r>
              <a:rPr lang="en-US" sz="4000">
                <a:solidFill>
                  <a:srgbClr val="8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Open Standards</a:t>
            </a:r>
          </a:p>
        </p:txBody>
      </p:sp>
      <p:sp>
        <p:nvSpPr>
          <p:cNvPr id="232" name="Shape 232"/>
          <p:cNvSpPr txBox="1"/>
          <p:nvPr>
            <p:ph idx="1" type="body"/>
          </p:nvPr>
        </p:nvSpPr>
        <p:spPr>
          <a:xfrm>
            <a:off x="367650" y="1543088"/>
            <a:ext cx="8408700" cy="3356100"/>
          </a:xfrm>
          <a:prstGeom prst="rect">
            <a:avLst/>
          </a:prstGeom>
        </p:spPr>
        <p:txBody>
          <a:bodyPr anchorCtr="0" anchor="t" bIns="46800" lIns="90000" rIns="90000" wrap="square" tIns="46800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b="1" i="1" lang="en-US">
                <a:solidFill>
                  <a:schemeClr val="dk1"/>
                </a:solidFill>
              </a:rPr>
              <a:t>Open standards</a:t>
            </a:r>
            <a:r>
              <a:rPr lang="en-US">
                <a:solidFill>
                  <a:schemeClr val="dk1"/>
                </a:solidFill>
              </a:rPr>
              <a:t> are </a:t>
            </a:r>
            <a:r>
              <a:rPr b="1" i="1" lang="en-US">
                <a:solidFill>
                  <a:schemeClr val="dk1"/>
                </a:solidFill>
              </a:rPr>
              <a:t>not proprietary </a:t>
            </a:r>
            <a:r>
              <a:rPr lang="en-US">
                <a:solidFill>
                  <a:schemeClr val="dk1"/>
                </a:solidFill>
              </a:rPr>
              <a:t> -- i.e., not owned by any corporation. 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/>
          <p:nvPr>
            <p:ph type="title"/>
          </p:nvPr>
        </p:nvSpPr>
        <p:spPr>
          <a:xfrm>
            <a:off x="685800" y="381000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00"/>
              </a:buClr>
              <a:buSzPct val="25000"/>
              <a:buFont typeface="Comic Sans MS"/>
              <a:buNone/>
            </a:pPr>
            <a:r>
              <a:rPr lang="en-US" sz="4000">
                <a:solidFill>
                  <a:srgbClr val="8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Open Standards</a:t>
            </a:r>
          </a:p>
        </p:txBody>
      </p:sp>
      <p:sp>
        <p:nvSpPr>
          <p:cNvPr id="240" name="Shape 240"/>
          <p:cNvSpPr txBox="1"/>
          <p:nvPr>
            <p:ph idx="1" type="body"/>
          </p:nvPr>
        </p:nvSpPr>
        <p:spPr>
          <a:xfrm>
            <a:off x="367650" y="1543088"/>
            <a:ext cx="8408700" cy="3356100"/>
          </a:xfrm>
          <a:prstGeom prst="rect">
            <a:avLst/>
          </a:prstGeom>
        </p:spPr>
        <p:txBody>
          <a:bodyPr anchorCtr="0" anchor="t" bIns="46800" lIns="90000" rIns="90000" wrap="square" tIns="46800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chemeClr val="dk1"/>
              </a:buClr>
            </a:pPr>
            <a:r>
              <a:rPr b="1" i="1" lang="en-US">
                <a:solidFill>
                  <a:schemeClr val="dk1"/>
                </a:solidFill>
              </a:rPr>
              <a:t>Open standards</a:t>
            </a:r>
            <a:r>
              <a:rPr lang="en-US">
                <a:solidFill>
                  <a:schemeClr val="dk1"/>
                </a:solidFill>
              </a:rPr>
              <a:t> are </a:t>
            </a:r>
            <a:r>
              <a:rPr b="1" i="1" lang="en-US">
                <a:solidFill>
                  <a:schemeClr val="dk1"/>
                </a:solidFill>
              </a:rPr>
              <a:t>not proprietary </a:t>
            </a:r>
            <a:r>
              <a:rPr lang="en-US">
                <a:solidFill>
                  <a:schemeClr val="dk1"/>
                </a:solidFill>
              </a:rPr>
              <a:t> -- i.e., not owned by any corporation. </a:t>
            </a:r>
          </a:p>
          <a:p>
            <a:pPr indent="-228600" lvl="0" marL="457200" rtl="0">
              <a:spcBef>
                <a:spcPts val="0"/>
              </a:spcBef>
              <a:buClr>
                <a:schemeClr val="dk1"/>
              </a:buClr>
            </a:pPr>
            <a:r>
              <a:rPr lang="en-US">
                <a:solidFill>
                  <a:schemeClr val="dk1"/>
                </a:solidFill>
              </a:rPr>
              <a:t>Created and managed through a public process by open international communities such as the International Engineering Task Force (</a:t>
            </a:r>
            <a:r>
              <a:rPr lang="en-US" u="sng">
                <a:solidFill>
                  <a:schemeClr val="hlink"/>
                </a:solidFill>
                <a:hlinkClick r:id="rId4"/>
              </a:rPr>
              <a:t>IETF</a:t>
            </a:r>
            <a:r>
              <a:rPr lang="en-US">
                <a:solidFill>
                  <a:schemeClr val="dk1"/>
                </a:solidFill>
              </a:rPr>
              <a:t>) and the World Wide Web Consortium (</a:t>
            </a:r>
            <a:r>
              <a:rPr lang="en-US" u="sng">
                <a:solidFill>
                  <a:schemeClr val="hlink"/>
                </a:solidFill>
                <a:hlinkClick r:id="rId5"/>
              </a:rPr>
              <a:t>W3C</a:t>
            </a:r>
            <a:r>
              <a:rPr lang="en-US">
                <a:solidFill>
                  <a:schemeClr val="dk1"/>
                </a:solidFill>
              </a:rPr>
              <a:t>).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/>
          <p:nvPr>
            <p:ph type="title"/>
          </p:nvPr>
        </p:nvSpPr>
        <p:spPr>
          <a:xfrm>
            <a:off x="685800" y="381000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00"/>
              </a:buClr>
              <a:buSzPct val="25000"/>
              <a:buFont typeface="Comic Sans MS"/>
              <a:buNone/>
            </a:pPr>
            <a:r>
              <a:rPr lang="en-US" sz="4000">
                <a:solidFill>
                  <a:srgbClr val="8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Open Standards</a:t>
            </a:r>
          </a:p>
        </p:txBody>
      </p:sp>
      <p:sp>
        <p:nvSpPr>
          <p:cNvPr id="248" name="Shape 248"/>
          <p:cNvSpPr/>
          <p:nvPr/>
        </p:nvSpPr>
        <p:spPr>
          <a:xfrm>
            <a:off x="3361472" y="4899201"/>
            <a:ext cx="1291200" cy="442500"/>
          </a:xfrm>
          <a:prstGeom prst="flowChartAlternateProcess">
            <a:avLst/>
          </a:prstGeom>
          <a:solidFill>
            <a:srgbClr val="C9DAF8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>
                <a:latin typeface="Comic Sans MS"/>
                <a:ea typeface="Comic Sans MS"/>
                <a:cs typeface="Comic Sans MS"/>
                <a:sym typeface="Comic Sans MS"/>
              </a:rPr>
              <a:t>Standard - Draft</a:t>
            </a:r>
          </a:p>
        </p:txBody>
      </p:sp>
      <p:sp>
        <p:nvSpPr>
          <p:cNvPr id="249" name="Shape 249"/>
          <p:cNvSpPr/>
          <p:nvPr/>
        </p:nvSpPr>
        <p:spPr>
          <a:xfrm>
            <a:off x="2374525" y="5664396"/>
            <a:ext cx="1291200" cy="442500"/>
          </a:xfrm>
          <a:prstGeom prst="flowChartAlternateProcess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>
                <a:latin typeface="Comic Sans MS"/>
                <a:ea typeface="Comic Sans MS"/>
                <a:cs typeface="Comic Sans MS"/>
                <a:sym typeface="Comic Sans MS"/>
              </a:rPr>
              <a:t>Public Comment</a:t>
            </a:r>
          </a:p>
        </p:txBody>
      </p:sp>
      <p:sp>
        <p:nvSpPr>
          <p:cNvPr id="250" name="Shape 250"/>
          <p:cNvSpPr/>
          <p:nvPr/>
        </p:nvSpPr>
        <p:spPr>
          <a:xfrm>
            <a:off x="4416590" y="5664396"/>
            <a:ext cx="1291200" cy="442500"/>
          </a:xfrm>
          <a:prstGeom prst="flowChartAlternateProcess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>
                <a:latin typeface="Comic Sans MS"/>
                <a:ea typeface="Comic Sans MS"/>
                <a:cs typeface="Comic Sans MS"/>
                <a:sym typeface="Comic Sans MS"/>
              </a:rPr>
              <a:t>Revisions</a:t>
            </a:r>
          </a:p>
        </p:txBody>
      </p:sp>
      <p:sp>
        <p:nvSpPr>
          <p:cNvPr id="251" name="Shape 251"/>
          <p:cNvSpPr/>
          <p:nvPr/>
        </p:nvSpPr>
        <p:spPr>
          <a:xfrm>
            <a:off x="5747760" y="4899207"/>
            <a:ext cx="1291200" cy="442500"/>
          </a:xfrm>
          <a:prstGeom prst="flowChartAlternateProcess">
            <a:avLst/>
          </a:prstGeom>
          <a:solidFill>
            <a:srgbClr val="F4CCCC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>
                <a:latin typeface="Comic Sans MS"/>
                <a:ea typeface="Comic Sans MS"/>
                <a:cs typeface="Comic Sans MS"/>
                <a:sym typeface="Comic Sans MS"/>
              </a:rPr>
              <a:t>Standard - Final</a:t>
            </a:r>
          </a:p>
        </p:txBody>
      </p:sp>
      <p:cxnSp>
        <p:nvCxnSpPr>
          <p:cNvPr id="252" name="Shape 252"/>
          <p:cNvCxnSpPr>
            <a:stCxn id="248" idx="1"/>
            <a:endCxn id="249" idx="0"/>
          </p:cNvCxnSpPr>
          <p:nvPr/>
        </p:nvCxnSpPr>
        <p:spPr>
          <a:xfrm flipH="1">
            <a:off x="3020072" y="5120451"/>
            <a:ext cx="341400" cy="543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53" name="Shape 253"/>
          <p:cNvCxnSpPr>
            <a:stCxn id="249" idx="3"/>
            <a:endCxn id="250" idx="1"/>
          </p:cNvCxnSpPr>
          <p:nvPr/>
        </p:nvCxnSpPr>
        <p:spPr>
          <a:xfrm>
            <a:off x="3665725" y="5885646"/>
            <a:ext cx="7509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54" name="Shape 254"/>
          <p:cNvCxnSpPr>
            <a:stCxn id="250" idx="0"/>
            <a:endCxn id="248" idx="3"/>
          </p:cNvCxnSpPr>
          <p:nvPr/>
        </p:nvCxnSpPr>
        <p:spPr>
          <a:xfrm rot="10800000">
            <a:off x="4652690" y="5120496"/>
            <a:ext cx="409500" cy="543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55" name="Shape 255"/>
          <p:cNvCxnSpPr>
            <a:stCxn id="250" idx="0"/>
            <a:endCxn id="251" idx="1"/>
          </p:cNvCxnSpPr>
          <p:nvPr/>
        </p:nvCxnSpPr>
        <p:spPr>
          <a:xfrm flipH="1" rot="10800000">
            <a:off x="5062190" y="5120496"/>
            <a:ext cx="685500" cy="543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56" name="Shape 256"/>
          <p:cNvSpPr txBox="1"/>
          <p:nvPr>
            <p:ph idx="1" type="body"/>
          </p:nvPr>
        </p:nvSpPr>
        <p:spPr>
          <a:xfrm>
            <a:off x="367650" y="1548263"/>
            <a:ext cx="8408700" cy="3356100"/>
          </a:xfrm>
          <a:prstGeom prst="rect">
            <a:avLst/>
          </a:prstGeom>
        </p:spPr>
        <p:txBody>
          <a:bodyPr anchorCtr="0" anchor="t" bIns="46800" lIns="90000" rIns="90000" wrap="square" tIns="46800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chemeClr val="dk1"/>
              </a:buClr>
            </a:pPr>
            <a:r>
              <a:rPr b="1" i="1" lang="en-US">
                <a:solidFill>
                  <a:schemeClr val="dk1"/>
                </a:solidFill>
              </a:rPr>
              <a:t>Open standards</a:t>
            </a:r>
            <a:r>
              <a:rPr lang="en-US">
                <a:solidFill>
                  <a:schemeClr val="dk1"/>
                </a:solidFill>
              </a:rPr>
              <a:t> are </a:t>
            </a:r>
            <a:r>
              <a:rPr b="1" i="1" lang="en-US">
                <a:solidFill>
                  <a:schemeClr val="dk1"/>
                </a:solidFill>
              </a:rPr>
              <a:t>not proprietary </a:t>
            </a:r>
            <a:r>
              <a:rPr lang="en-US">
                <a:solidFill>
                  <a:schemeClr val="dk1"/>
                </a:solidFill>
              </a:rPr>
              <a:t> -- i.e., not owned by any corporation. </a:t>
            </a:r>
          </a:p>
          <a:p>
            <a:pPr indent="-228600" lvl="0" marL="457200" rtl="0">
              <a:spcBef>
                <a:spcPts val="0"/>
              </a:spcBef>
              <a:buClr>
                <a:schemeClr val="dk1"/>
              </a:buClr>
            </a:pPr>
            <a:r>
              <a:rPr lang="en-US">
                <a:solidFill>
                  <a:schemeClr val="dk1"/>
                </a:solidFill>
              </a:rPr>
              <a:t>Created and managed through a public process by open international communities such as the International Engineering Task Force (</a:t>
            </a:r>
            <a:r>
              <a:rPr lang="en-US" u="sng">
                <a:solidFill>
                  <a:schemeClr val="hlink"/>
                </a:solidFill>
                <a:hlinkClick r:id="rId4"/>
              </a:rPr>
              <a:t>IETF</a:t>
            </a:r>
            <a:r>
              <a:rPr lang="en-US">
                <a:solidFill>
                  <a:schemeClr val="dk1"/>
                </a:solidFill>
              </a:rPr>
              <a:t>) and the World Wide Web Consortium (</a:t>
            </a:r>
            <a:r>
              <a:rPr lang="en-US" u="sng">
                <a:solidFill>
                  <a:schemeClr val="hlink"/>
                </a:solidFill>
                <a:hlinkClick r:id="rId5"/>
              </a:rPr>
              <a:t>W3C</a:t>
            </a:r>
            <a:r>
              <a:rPr lang="en-US">
                <a:solidFill>
                  <a:schemeClr val="dk1"/>
                </a:solidFill>
              </a:rPr>
              <a:t>).</a:t>
            </a:r>
          </a:p>
        </p:txBody>
      </p:sp>
      <p:pic>
        <p:nvPicPr>
          <p:cNvPr id="257" name="Shape 25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1400" y="4899200"/>
            <a:ext cx="1291200" cy="687097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Shape 25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038925" y="4750150"/>
            <a:ext cx="797723" cy="54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/>
          <p:nvPr>
            <p:ph type="title"/>
          </p:nvPr>
        </p:nvSpPr>
        <p:spPr>
          <a:xfrm>
            <a:off x="685800" y="376625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00"/>
              </a:buClr>
              <a:buSzPct val="25000"/>
              <a:buFont typeface="Comic Sans MS"/>
              <a:buNone/>
            </a:pPr>
            <a:r>
              <a:rPr lang="en-US" sz="3600">
                <a:solidFill>
                  <a:srgbClr val="8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Growth of the Internet</a:t>
            </a:r>
          </a:p>
        </p:txBody>
      </p:sp>
      <p:sp>
        <p:nvSpPr>
          <p:cNvPr id="264" name="Shape 264"/>
          <p:cNvSpPr txBox="1"/>
          <p:nvPr>
            <p:ph idx="1" type="body"/>
          </p:nvPr>
        </p:nvSpPr>
        <p:spPr>
          <a:xfrm>
            <a:off x="609325" y="1422025"/>
            <a:ext cx="8277900" cy="14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rIns="90000" wrap="square" tIns="46800">
            <a:noAutofit/>
          </a:bodyPr>
          <a:lstStyle/>
          <a:p>
            <a:pPr indent="-228600" lvl="0" marL="457200" rtl="0">
              <a:spcBef>
                <a:spcPts val="800"/>
              </a:spcBef>
            </a:pPr>
            <a:r>
              <a:rPr lang="en-US"/>
              <a:t>The Internet has grown exponentially since its inception in 1984 (this graph shows since 1994). </a:t>
            </a:r>
          </a:p>
        </p:txBody>
      </p:sp>
      <p:cxnSp>
        <p:nvCxnSpPr>
          <p:cNvPr id="265" name="Shape 265"/>
          <p:cNvCxnSpPr>
            <a:stCxn id="266" idx="2"/>
            <a:endCxn id="266" idx="2"/>
          </p:cNvCxnSpPr>
          <p:nvPr/>
        </p:nvCxnSpPr>
        <p:spPr>
          <a:xfrm>
            <a:off x="3631660" y="4793767"/>
            <a:ext cx="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pic>
        <p:nvPicPr>
          <p:cNvPr descr="statall.gif" id="267" name="Shape 267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37350" y="2953725"/>
            <a:ext cx="6285300" cy="368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type="title"/>
          </p:nvPr>
        </p:nvSpPr>
        <p:spPr>
          <a:xfrm>
            <a:off x="685800" y="376625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00"/>
              </a:buClr>
              <a:buSzPct val="25000"/>
              <a:buFont typeface="Comic Sans MS"/>
              <a:buNone/>
            </a:pPr>
            <a:r>
              <a:rPr lang="en-US" sz="3600">
                <a:solidFill>
                  <a:srgbClr val="8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Communication Protocol</a:t>
            </a:r>
          </a:p>
        </p:txBody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609325" y="1422025"/>
            <a:ext cx="8277900" cy="18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rIns="90000" wrap="square" tIns="46800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>
                <a:solidFill>
                  <a:schemeClr val="dk1"/>
                </a:solidFill>
              </a:rPr>
              <a:t>A </a:t>
            </a:r>
            <a:r>
              <a:rPr i="1" lang="en-US">
                <a:solidFill>
                  <a:srgbClr val="808000"/>
                </a:solidFill>
              </a:rPr>
              <a:t>protocol</a:t>
            </a:r>
            <a:r>
              <a:rPr lang="en-US">
                <a:solidFill>
                  <a:schemeClr val="dk1"/>
                </a:solidFill>
              </a:rPr>
              <a:t> is a system of rules that govern the behavior of some system.</a:t>
            </a:r>
          </a:p>
        </p:txBody>
      </p:sp>
      <p:cxnSp>
        <p:nvCxnSpPr>
          <p:cNvPr id="51" name="Shape 51"/>
          <p:cNvCxnSpPr>
            <a:stCxn id="52" idx="2"/>
            <a:endCxn id="52" idx="2"/>
          </p:cNvCxnSpPr>
          <p:nvPr/>
        </p:nvCxnSpPr>
        <p:spPr>
          <a:xfrm>
            <a:off x="3631660" y="4793767"/>
            <a:ext cx="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pic>
        <p:nvPicPr>
          <p:cNvPr descr="02-L.jpg" id="53" name="Shape 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5350" y="2361275"/>
            <a:ext cx="5695841" cy="4496726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Shape 54"/>
          <p:cNvSpPr txBox="1"/>
          <p:nvPr/>
        </p:nvSpPr>
        <p:spPr>
          <a:xfrm>
            <a:off x="110875" y="3720300"/>
            <a:ext cx="3047400" cy="7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US">
                <a:latin typeface="Comic Sans MS"/>
                <a:ea typeface="Comic Sans MS"/>
                <a:cs typeface="Comic Sans MS"/>
                <a:sym typeface="Comic Sans MS"/>
              </a:rPr>
              <a:t>Diplomatic protocol </a:t>
            </a:r>
            <a:r>
              <a:rPr lang="en-US">
                <a:latin typeface="Comic Sans MS"/>
                <a:ea typeface="Comic Sans MS"/>
                <a:cs typeface="Comic Sans MS"/>
                <a:sym typeface="Comic Sans MS"/>
              </a:rPr>
              <a:t>or </a:t>
            </a:r>
            <a:r>
              <a:rPr b="1" i="1" lang="en-US">
                <a:solidFill>
                  <a:srgbClr val="8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etiquette</a:t>
            </a:r>
            <a:r>
              <a:rPr lang="en-US">
                <a:latin typeface="Comic Sans MS"/>
                <a:ea typeface="Comic Sans MS"/>
                <a:cs typeface="Comic Sans MS"/>
                <a:sym typeface="Comic Sans MS"/>
              </a:rPr>
              <a:t> governs how diplomats should behave.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685800" y="321250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00"/>
              </a:buClr>
              <a:buSzPct val="25000"/>
              <a:buFont typeface="Comic Sans MS"/>
              <a:buNone/>
            </a:pPr>
            <a:r>
              <a:rPr lang="en-US" sz="3600">
                <a:solidFill>
                  <a:srgbClr val="8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Wikipedia Definition</a:t>
            </a:r>
          </a:p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532900" y="1719600"/>
            <a:ext cx="8332200" cy="46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rIns="90000" wrap="square" tIns="46800">
            <a:noAutofit/>
          </a:bodyPr>
          <a:lstStyle/>
          <a:p>
            <a:pPr indent="-342900" lvl="0" marL="457200" rtl="0">
              <a:spcBef>
                <a:spcPts val="800"/>
              </a:spcBef>
              <a:buSzPct val="100000"/>
            </a:pPr>
            <a:r>
              <a:rPr lang="en-US" sz="1800">
                <a:solidFill>
                  <a:srgbClr val="252525"/>
                </a:solidFill>
                <a:highlight>
                  <a:srgbClr val="FFFFFF"/>
                </a:highlight>
              </a:rPr>
              <a:t>The </a:t>
            </a:r>
            <a:r>
              <a:rPr b="1" lang="en-US" sz="1800" u="sng">
                <a:solidFill>
                  <a:schemeClr val="hlink"/>
                </a:solidFill>
                <a:highlight>
                  <a:srgbClr val="FFFFFF"/>
                </a:highlight>
                <a:hlinkClick r:id="rId4"/>
              </a:rPr>
              <a:t>Internet</a:t>
            </a:r>
            <a:r>
              <a:rPr lang="en-US" sz="1800">
                <a:solidFill>
                  <a:srgbClr val="252525"/>
                </a:solidFill>
                <a:highlight>
                  <a:srgbClr val="FFFFFF"/>
                </a:highlight>
              </a:rPr>
              <a:t> is a global system of interconnected </a:t>
            </a:r>
            <a:r>
              <a:rPr lang="en-US" sz="1800">
                <a:solidFill>
                  <a:srgbClr val="0B0080"/>
                </a:solidFill>
                <a:highlight>
                  <a:srgbClr val="FFFFFF"/>
                </a:highlight>
                <a:hlinkClick r:id="rId5"/>
              </a:rPr>
              <a:t>computer networks</a:t>
            </a:r>
            <a:r>
              <a:rPr lang="en-US" sz="1800">
                <a:solidFill>
                  <a:srgbClr val="252525"/>
                </a:solidFill>
                <a:highlight>
                  <a:srgbClr val="FFFFFF"/>
                </a:highlight>
              </a:rPr>
              <a:t> that use the </a:t>
            </a:r>
            <a:r>
              <a:rPr lang="en-US" sz="1800">
                <a:solidFill>
                  <a:srgbClr val="0B0080"/>
                </a:solidFill>
                <a:highlight>
                  <a:srgbClr val="FFFFFF"/>
                </a:highlight>
                <a:hlinkClick r:id="rId6"/>
              </a:rPr>
              <a:t>Internet protocol suite</a:t>
            </a:r>
            <a:r>
              <a:rPr lang="en-US" sz="1800">
                <a:solidFill>
                  <a:srgbClr val="252525"/>
                </a:solidFill>
                <a:highlight>
                  <a:srgbClr val="FFFFFF"/>
                </a:highlight>
              </a:rPr>
              <a:t> (TCP/IP) to communicate. </a:t>
            </a:r>
          </a:p>
          <a:p>
            <a:pPr lvl="0" rtl="0">
              <a:spcBef>
                <a:spcPts val="800"/>
              </a:spcBef>
              <a:buNone/>
            </a:pPr>
            <a:r>
              <a:t/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lvl="0" rtl="0">
              <a:spcBef>
                <a:spcPts val="800"/>
              </a:spcBef>
              <a:buNone/>
            </a:pPr>
            <a:r>
              <a:t/>
            </a:r>
            <a:endParaRPr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685800" y="321250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00"/>
              </a:buClr>
              <a:buSzPct val="25000"/>
              <a:buFont typeface="Comic Sans MS"/>
              <a:buNone/>
            </a:pPr>
            <a:r>
              <a:rPr lang="en-US" sz="3600">
                <a:solidFill>
                  <a:srgbClr val="8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Wikipedia Definition</a:t>
            </a:r>
          </a:p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532900" y="1719600"/>
            <a:ext cx="8332200" cy="46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rIns="90000" wrap="square" tIns="46800">
            <a:noAutofit/>
          </a:bodyPr>
          <a:lstStyle/>
          <a:p>
            <a:pPr indent="-342900" lvl="0" marL="457200" rtl="0">
              <a:spcBef>
                <a:spcPts val="800"/>
              </a:spcBef>
              <a:buSzPct val="100000"/>
            </a:pPr>
            <a:r>
              <a:rPr lang="en-US" sz="1800">
                <a:solidFill>
                  <a:srgbClr val="252525"/>
                </a:solidFill>
                <a:highlight>
                  <a:srgbClr val="FFFFFF"/>
                </a:highlight>
              </a:rPr>
              <a:t>The </a:t>
            </a:r>
            <a:r>
              <a:rPr b="1" lang="en-US" sz="1800" u="sng">
                <a:solidFill>
                  <a:schemeClr val="hlink"/>
                </a:solidFill>
                <a:highlight>
                  <a:srgbClr val="FFFFFF"/>
                </a:highlight>
                <a:hlinkClick r:id="rId4"/>
              </a:rPr>
              <a:t>Internet</a:t>
            </a:r>
            <a:r>
              <a:rPr lang="en-US" sz="1800">
                <a:solidFill>
                  <a:srgbClr val="252525"/>
                </a:solidFill>
                <a:highlight>
                  <a:srgbClr val="FFFFFF"/>
                </a:highlight>
              </a:rPr>
              <a:t> is a global system of interconnected </a:t>
            </a:r>
            <a:r>
              <a:rPr lang="en-US" sz="1800">
                <a:solidFill>
                  <a:srgbClr val="0B0080"/>
                </a:solidFill>
                <a:highlight>
                  <a:srgbClr val="FFFFFF"/>
                </a:highlight>
                <a:hlinkClick r:id="rId5"/>
              </a:rPr>
              <a:t>computer networks</a:t>
            </a:r>
            <a:r>
              <a:rPr lang="en-US" sz="1800">
                <a:solidFill>
                  <a:srgbClr val="252525"/>
                </a:solidFill>
                <a:highlight>
                  <a:srgbClr val="FFFFFF"/>
                </a:highlight>
              </a:rPr>
              <a:t> that use the </a:t>
            </a:r>
            <a:r>
              <a:rPr lang="en-US" sz="1800">
                <a:solidFill>
                  <a:srgbClr val="0B0080"/>
                </a:solidFill>
                <a:highlight>
                  <a:srgbClr val="FFFFFF"/>
                </a:highlight>
                <a:hlinkClick r:id="rId6"/>
              </a:rPr>
              <a:t>Internet protocol suite</a:t>
            </a:r>
            <a:r>
              <a:rPr lang="en-US" sz="1800">
                <a:solidFill>
                  <a:srgbClr val="252525"/>
                </a:solidFill>
                <a:highlight>
                  <a:srgbClr val="FFFFFF"/>
                </a:highlight>
              </a:rPr>
              <a:t> (TCP/IP) to communicate. </a:t>
            </a:r>
            <a:br>
              <a:rPr lang="en-US" sz="1800">
                <a:solidFill>
                  <a:srgbClr val="252525"/>
                </a:solidFill>
                <a:highlight>
                  <a:srgbClr val="FFFFFF"/>
                </a:highlight>
              </a:rPr>
            </a:br>
          </a:p>
          <a:p>
            <a:pPr indent="-342900" lvl="0" marL="457200" rtl="0">
              <a:spcBef>
                <a:spcPts val="800"/>
              </a:spcBef>
              <a:buClr>
                <a:srgbClr val="252525"/>
              </a:buClr>
              <a:buSzPct val="100000"/>
            </a:pPr>
            <a:r>
              <a:rPr i="1" lang="en-US" sz="1800">
                <a:solidFill>
                  <a:srgbClr val="252525"/>
                </a:solidFill>
                <a:highlight>
                  <a:srgbClr val="FFFFFF"/>
                </a:highlight>
              </a:rPr>
              <a:t>Network of networks</a:t>
            </a:r>
            <a:r>
              <a:rPr lang="en-US" sz="1800">
                <a:solidFill>
                  <a:srgbClr val="252525"/>
                </a:solidFill>
                <a:highlight>
                  <a:srgbClr val="FFFFFF"/>
                </a:highlight>
              </a:rPr>
              <a:t> - Millions of private, public, academic, business, and government networks, linked by a broad array of electronic, wireless, and optical networking technologies. </a:t>
            </a:r>
          </a:p>
          <a:p>
            <a:pPr lvl="0" rtl="0">
              <a:spcBef>
                <a:spcPts val="800"/>
              </a:spcBef>
              <a:buNone/>
            </a:pPr>
            <a:r>
              <a:t/>
            </a:r>
            <a:endParaRPr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685800" y="321250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00"/>
              </a:buClr>
              <a:buSzPct val="25000"/>
              <a:buFont typeface="Comic Sans MS"/>
              <a:buNone/>
            </a:pPr>
            <a:r>
              <a:rPr lang="en-US" sz="3600">
                <a:solidFill>
                  <a:srgbClr val="8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Wikipedia Definition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532900" y="1719600"/>
            <a:ext cx="8332200" cy="46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rIns="90000" wrap="square" tIns="46800">
            <a:noAutofit/>
          </a:bodyPr>
          <a:lstStyle/>
          <a:p>
            <a:pPr indent="-342900" lvl="0" marL="457200" rtl="0">
              <a:spcBef>
                <a:spcPts val="800"/>
              </a:spcBef>
              <a:buSzPct val="100000"/>
            </a:pPr>
            <a:r>
              <a:rPr lang="en-US" sz="1800">
                <a:solidFill>
                  <a:srgbClr val="252525"/>
                </a:solidFill>
                <a:highlight>
                  <a:srgbClr val="FFFFFF"/>
                </a:highlight>
              </a:rPr>
              <a:t>The </a:t>
            </a:r>
            <a:r>
              <a:rPr b="1" lang="en-US" sz="1800" u="sng">
                <a:solidFill>
                  <a:schemeClr val="hlink"/>
                </a:solidFill>
                <a:highlight>
                  <a:srgbClr val="FFFFFF"/>
                </a:highlight>
                <a:hlinkClick r:id="rId4"/>
              </a:rPr>
              <a:t>Internet</a:t>
            </a:r>
            <a:r>
              <a:rPr lang="en-US" sz="1800">
                <a:solidFill>
                  <a:srgbClr val="252525"/>
                </a:solidFill>
                <a:highlight>
                  <a:srgbClr val="FFFFFF"/>
                </a:highlight>
              </a:rPr>
              <a:t> is a global system of interconnected </a:t>
            </a:r>
            <a:r>
              <a:rPr lang="en-US" sz="1800">
                <a:solidFill>
                  <a:srgbClr val="0B0080"/>
                </a:solidFill>
                <a:highlight>
                  <a:srgbClr val="FFFFFF"/>
                </a:highlight>
                <a:hlinkClick r:id="rId5"/>
              </a:rPr>
              <a:t>computer networks</a:t>
            </a:r>
            <a:r>
              <a:rPr lang="en-US" sz="1800">
                <a:solidFill>
                  <a:srgbClr val="252525"/>
                </a:solidFill>
                <a:highlight>
                  <a:srgbClr val="FFFFFF"/>
                </a:highlight>
              </a:rPr>
              <a:t> that use the </a:t>
            </a:r>
            <a:r>
              <a:rPr lang="en-US" sz="1800">
                <a:solidFill>
                  <a:srgbClr val="0B0080"/>
                </a:solidFill>
                <a:highlight>
                  <a:srgbClr val="FFFFFF"/>
                </a:highlight>
                <a:hlinkClick r:id="rId6"/>
              </a:rPr>
              <a:t>Internet protocol suite</a:t>
            </a:r>
            <a:r>
              <a:rPr lang="en-US" sz="1800">
                <a:solidFill>
                  <a:srgbClr val="252525"/>
                </a:solidFill>
                <a:highlight>
                  <a:srgbClr val="FFFFFF"/>
                </a:highlight>
              </a:rPr>
              <a:t> (TCP/IP) to communicate. </a:t>
            </a:r>
            <a:br>
              <a:rPr lang="en-US" sz="1800">
                <a:solidFill>
                  <a:srgbClr val="252525"/>
                </a:solidFill>
                <a:highlight>
                  <a:srgbClr val="FFFFFF"/>
                </a:highlight>
              </a:rPr>
            </a:br>
          </a:p>
          <a:p>
            <a:pPr indent="-342900" lvl="0" marL="457200" rtl="0">
              <a:spcBef>
                <a:spcPts val="0"/>
              </a:spcBef>
              <a:buClr>
                <a:srgbClr val="252525"/>
              </a:buClr>
              <a:buSzPct val="100000"/>
            </a:pPr>
            <a:r>
              <a:rPr i="1" lang="en-US" sz="1800">
                <a:solidFill>
                  <a:srgbClr val="252525"/>
                </a:solidFill>
              </a:rPr>
              <a:t>Network of networks</a:t>
            </a:r>
            <a:r>
              <a:rPr lang="en-US" sz="1800">
                <a:solidFill>
                  <a:srgbClr val="252525"/>
                </a:solidFill>
              </a:rPr>
              <a:t> - Millions of private, public, academic, business, and government networks, linked by a broad array of electronic, wireless, and optical networking technologies. </a:t>
            </a:r>
            <a:br>
              <a:rPr lang="en-US" sz="1800">
                <a:solidFill>
                  <a:srgbClr val="252525"/>
                </a:solidFill>
              </a:rPr>
            </a:br>
          </a:p>
          <a:p>
            <a:pPr indent="-342900" lvl="0" marL="457200" rtl="0">
              <a:spcBef>
                <a:spcPts val="800"/>
              </a:spcBef>
              <a:buSzPct val="100000"/>
            </a:pPr>
            <a:r>
              <a:rPr lang="en-US" sz="1800">
                <a:solidFill>
                  <a:srgbClr val="252525"/>
                </a:solidFill>
                <a:highlight>
                  <a:srgbClr val="FFFFFF"/>
                </a:highlight>
              </a:rPr>
              <a:t>The Internet includes:</a:t>
            </a:r>
          </a:p>
          <a:p>
            <a:pPr indent="-342900" lvl="1" marL="914400" rtl="0">
              <a:spcBef>
                <a:spcPts val="800"/>
              </a:spcBef>
              <a:buSzPct val="100000"/>
            </a:pPr>
            <a:r>
              <a:rPr lang="en-US" sz="1800">
                <a:solidFill>
                  <a:srgbClr val="252525"/>
                </a:solidFill>
                <a:highlight>
                  <a:srgbClr val="FFFFFF"/>
                </a:highlight>
              </a:rPr>
              <a:t>inter-linked </a:t>
            </a:r>
            <a:r>
              <a:rPr lang="en-US" sz="1800">
                <a:solidFill>
                  <a:srgbClr val="0B0080"/>
                </a:solidFill>
                <a:highlight>
                  <a:srgbClr val="FFFFFF"/>
                </a:highlight>
                <a:hlinkClick r:id="rId7"/>
              </a:rPr>
              <a:t>hypertext</a:t>
            </a:r>
            <a:r>
              <a:rPr lang="en-US" sz="1800">
                <a:solidFill>
                  <a:srgbClr val="252525"/>
                </a:solidFill>
                <a:highlight>
                  <a:srgbClr val="FFFFFF"/>
                </a:highlight>
              </a:rPr>
              <a:t> documents and </a:t>
            </a:r>
            <a:r>
              <a:rPr lang="en-US" sz="1800">
                <a:solidFill>
                  <a:srgbClr val="0B0080"/>
                </a:solidFill>
                <a:highlight>
                  <a:srgbClr val="FFFFFF"/>
                </a:highlight>
                <a:hlinkClick r:id="rId8"/>
              </a:rPr>
              <a:t>applications</a:t>
            </a:r>
            <a:r>
              <a:rPr lang="en-US" sz="1800">
                <a:solidFill>
                  <a:srgbClr val="252525"/>
                </a:solidFill>
                <a:highlight>
                  <a:srgbClr val="FFFFFF"/>
                </a:highlight>
              </a:rPr>
              <a:t> of the </a:t>
            </a:r>
            <a:r>
              <a:rPr lang="en-US" sz="1800">
                <a:solidFill>
                  <a:srgbClr val="0B0080"/>
                </a:solidFill>
                <a:highlight>
                  <a:srgbClr val="FFFFFF"/>
                </a:highlight>
                <a:hlinkClick r:id="rId9"/>
              </a:rPr>
              <a:t>World Wide Web</a:t>
            </a:r>
            <a:r>
              <a:rPr lang="en-US" sz="1800">
                <a:solidFill>
                  <a:srgbClr val="252525"/>
                </a:solidFill>
                <a:highlight>
                  <a:srgbClr val="FFFFFF"/>
                </a:highlight>
              </a:rPr>
              <a:t> (WWW)</a:t>
            </a:r>
          </a:p>
          <a:p>
            <a:pPr indent="-342900" lvl="1" marL="914400" rtl="0">
              <a:spcBef>
                <a:spcPts val="800"/>
              </a:spcBef>
              <a:buSzPct val="100000"/>
            </a:pPr>
            <a:r>
              <a:rPr lang="en-US" sz="1800">
                <a:solidFill>
                  <a:srgbClr val="252525"/>
                </a:solidFill>
                <a:highlight>
                  <a:srgbClr val="FFFFFF"/>
                </a:highlight>
              </a:rPr>
              <a:t>the </a:t>
            </a:r>
            <a:r>
              <a:rPr lang="en-US" sz="1800">
                <a:solidFill>
                  <a:srgbClr val="0B0080"/>
                </a:solidFill>
                <a:highlight>
                  <a:srgbClr val="FFFFFF"/>
                </a:highlight>
                <a:hlinkClick r:id="rId10"/>
              </a:rPr>
              <a:t>infrastructure</a:t>
            </a:r>
            <a:r>
              <a:rPr lang="en-US" sz="1800">
                <a:solidFill>
                  <a:srgbClr val="252525"/>
                </a:solidFill>
                <a:highlight>
                  <a:srgbClr val="FFFFFF"/>
                </a:highlight>
              </a:rPr>
              <a:t> to support email</a:t>
            </a:r>
          </a:p>
          <a:p>
            <a:pPr indent="-342900" lvl="1" marL="914400" rtl="0">
              <a:spcBef>
                <a:spcPts val="800"/>
              </a:spcBef>
              <a:buSzPct val="100000"/>
            </a:pPr>
            <a:r>
              <a:rPr lang="en-US" sz="1800">
                <a:solidFill>
                  <a:srgbClr val="0B0080"/>
                </a:solidFill>
                <a:highlight>
                  <a:srgbClr val="FFFFFF"/>
                </a:highlight>
                <a:hlinkClick r:id="rId11"/>
              </a:rPr>
              <a:t>peer-to-peer</a:t>
            </a:r>
            <a:r>
              <a:rPr lang="en-US" sz="1800">
                <a:solidFill>
                  <a:srgbClr val="252525"/>
                </a:solidFill>
                <a:highlight>
                  <a:srgbClr val="FFFFFF"/>
                </a:highlight>
              </a:rPr>
              <a:t> networks for </a:t>
            </a:r>
            <a:r>
              <a:rPr lang="en-US" sz="1800">
                <a:solidFill>
                  <a:srgbClr val="0B0080"/>
                </a:solidFill>
                <a:highlight>
                  <a:srgbClr val="FFFFFF"/>
                </a:highlight>
                <a:hlinkClick r:id="rId12"/>
              </a:rPr>
              <a:t>file sharing</a:t>
            </a:r>
            <a:r>
              <a:rPr lang="en-US" sz="1800">
                <a:solidFill>
                  <a:srgbClr val="252525"/>
                </a:solidFill>
                <a:highlight>
                  <a:srgbClr val="FFFFFF"/>
                </a:highlight>
              </a:rPr>
              <a:t> and </a:t>
            </a:r>
            <a:r>
              <a:rPr lang="en-US" sz="1800">
                <a:solidFill>
                  <a:srgbClr val="0B0080"/>
                </a:solidFill>
                <a:highlight>
                  <a:srgbClr val="FFFFFF"/>
                </a:highlight>
                <a:hlinkClick r:id="rId13"/>
              </a:rPr>
              <a:t>telephony</a:t>
            </a:r>
            <a:r>
              <a:rPr lang="en-US" sz="1800">
                <a:solidFill>
                  <a:srgbClr val="252525"/>
                </a:solidFill>
                <a:highlight>
                  <a:srgbClr val="FFFFFF"/>
                </a:highlight>
              </a:rPr>
              <a:t>.</a:t>
            </a:r>
          </a:p>
          <a:p>
            <a:pPr lvl="0" rtl="0">
              <a:spcBef>
                <a:spcPts val="800"/>
              </a:spcBef>
              <a:buNone/>
            </a:pPr>
            <a:r>
              <a:t/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lvl="0" rtl="0">
              <a:spcBef>
                <a:spcPts val="800"/>
              </a:spcBef>
              <a:buNone/>
            </a:pPr>
            <a:r>
              <a:t/>
            </a:r>
            <a:endParaRPr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685800" y="376625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00"/>
              </a:buClr>
              <a:buSzPct val="25000"/>
              <a:buFont typeface="Comic Sans MS"/>
              <a:buNone/>
            </a:pPr>
            <a:r>
              <a:rPr lang="en-US" sz="3600">
                <a:solidFill>
                  <a:srgbClr val="8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Applications for Collaboration</a:t>
            </a:r>
          </a:p>
        </p:txBody>
      </p:sp>
      <p:cxnSp>
        <p:nvCxnSpPr>
          <p:cNvPr id="84" name="Shape 84"/>
          <p:cNvCxnSpPr>
            <a:stCxn id="85" idx="2"/>
            <a:endCxn id="85" idx="2"/>
          </p:cNvCxnSpPr>
          <p:nvPr/>
        </p:nvCxnSpPr>
        <p:spPr>
          <a:xfrm>
            <a:off x="3631660" y="4793767"/>
            <a:ext cx="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pic>
        <p:nvPicPr>
          <p:cNvPr id="86" name="Shape 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4900" y="4214225"/>
            <a:ext cx="3609975" cy="231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Shape 8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6625" y="4600200"/>
            <a:ext cx="3457575" cy="132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Shape 8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57438" y="1677004"/>
            <a:ext cx="2222875" cy="98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Shape 8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0200" y="1676988"/>
            <a:ext cx="2537249" cy="2537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Shape 9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311775" y="1945525"/>
            <a:ext cx="2466975" cy="7048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orld_wide_web.jpg" id="91" name="Shape 9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438518" y="2774875"/>
            <a:ext cx="1765309" cy="1323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589112" y="1761700"/>
            <a:ext cx="80772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00"/>
              </a:buClr>
              <a:buSzPct val="25000"/>
              <a:buFont typeface="Comic Sans MS"/>
              <a:buNone/>
            </a:pPr>
            <a:r>
              <a:rPr lang="en-US" sz="4000">
                <a:solidFill>
                  <a:srgbClr val="8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 Internet and the WWW</a:t>
            </a:r>
          </a:p>
        </p:txBody>
      </p:sp>
      <p:pic>
        <p:nvPicPr>
          <p:cNvPr descr="World_wide_web.jpg" id="100" name="Shape 1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05377" y="3050476"/>
            <a:ext cx="3577452" cy="26830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685800" y="381000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00"/>
              </a:buClr>
              <a:buSzPct val="25000"/>
              <a:buFont typeface="Comic Sans MS"/>
              <a:buNone/>
            </a:pPr>
            <a:r>
              <a:rPr lang="en-US" sz="4000">
                <a:solidFill>
                  <a:srgbClr val="8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 Common Misconception</a:t>
            </a:r>
          </a:p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74675" y="1446200"/>
            <a:ext cx="7772400" cy="1103400"/>
          </a:xfrm>
          <a:prstGeom prst="rect">
            <a:avLst/>
          </a:prstGeom>
        </p:spPr>
        <p:txBody>
          <a:bodyPr anchorCtr="0" anchor="t" bIns="46800" lIns="90000" rIns="90000" wrap="square" tIns="46800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>
                <a:solidFill>
                  <a:schemeClr val="dk1"/>
                </a:solidFill>
              </a:rPr>
              <a:t>The </a:t>
            </a:r>
            <a:r>
              <a:rPr i="1" lang="en-US">
                <a:solidFill>
                  <a:srgbClr val="808000"/>
                </a:solidFill>
              </a:rPr>
              <a:t>World Wide Web (WWW)</a:t>
            </a:r>
            <a:r>
              <a:rPr lang="en-US">
                <a:solidFill>
                  <a:srgbClr val="808000"/>
                </a:solidFill>
              </a:rPr>
              <a:t> </a:t>
            </a:r>
            <a:r>
              <a:rPr lang="en-US">
                <a:solidFill>
                  <a:schemeClr val="dk1"/>
                </a:solidFill>
              </a:rPr>
              <a:t>is </a:t>
            </a:r>
            <a:r>
              <a:rPr b="1" i="1" lang="en-US">
                <a:solidFill>
                  <a:schemeClr val="dk1"/>
                </a:solidFill>
              </a:rPr>
              <a:t>NOT</a:t>
            </a:r>
            <a:r>
              <a:rPr lang="en-US">
                <a:solidFill>
                  <a:schemeClr val="dk1"/>
                </a:solidFill>
              </a:rPr>
              <a:t> the same as the Internet.</a:t>
            </a:r>
          </a:p>
        </p:txBody>
      </p:sp>
      <p:sp>
        <p:nvSpPr>
          <p:cNvPr id="109" name="Shape 109"/>
          <p:cNvSpPr txBox="1"/>
          <p:nvPr/>
        </p:nvSpPr>
        <p:spPr>
          <a:xfrm>
            <a:off x="972625" y="2610775"/>
            <a:ext cx="7414500" cy="11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i="1" lang="en-US" sz="6000">
                <a:solidFill>
                  <a:srgbClr val="8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Internet</a:t>
            </a:r>
            <a:r>
              <a:rPr lang="en-US" sz="6000">
                <a:solidFill>
                  <a:srgbClr val="8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 != WWW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">
  <a:themeElements>
    <a:clrScheme name="nul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Override1.xml><?xml version="1.0" encoding="utf-8"?>
<a:themeOverride xmlns:a="http://schemas.openxmlformats.org/drawingml/2006/main" xmlns:r="http://schemas.openxmlformats.org/officeDocument/2006/relationships">
  <a:clrScheme name="default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CC99"/>
    </a:accent4>
    <a:accent5>
      <a:srgbClr val="3333CC"/>
    </a:accent5>
    <a:accent6>
      <a:srgbClr val="FFFFFF"/>
    </a:accent6>
    <a:hlink>
      <a:srgbClr val="CCCCFF"/>
    </a:hlink>
    <a:folHlink>
      <a:srgbClr val="B2B2B2"/>
    </a:folHlink>
  </a:clrScheme>
</a:themeOverride>
</file>

<file path=ppt/theme/themeOverride10.xml><?xml version="1.0" encoding="utf-8"?>
<a:themeOverride xmlns:a="http://schemas.openxmlformats.org/drawingml/2006/main" xmlns:r="http://schemas.openxmlformats.org/officeDocument/2006/relationships">
  <a:clrScheme name="default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CC99"/>
    </a:accent4>
    <a:accent5>
      <a:srgbClr val="3333CC"/>
    </a:accent5>
    <a:accent6>
      <a:srgbClr val="FFFFFF"/>
    </a:accent6>
    <a:hlink>
      <a:srgbClr val="CCCCFF"/>
    </a:hlink>
    <a:folHlink>
      <a:srgbClr val="B2B2B2"/>
    </a:folHlink>
  </a:clrScheme>
</a:themeOverride>
</file>

<file path=ppt/theme/themeOverride11.xml><?xml version="1.0" encoding="utf-8"?>
<a:themeOverride xmlns:a="http://schemas.openxmlformats.org/drawingml/2006/main" xmlns:r="http://schemas.openxmlformats.org/officeDocument/2006/relationships">
  <a:clrScheme name="default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CC99"/>
    </a:accent4>
    <a:accent5>
      <a:srgbClr val="3333CC"/>
    </a:accent5>
    <a:accent6>
      <a:srgbClr val="FFFFFF"/>
    </a:accent6>
    <a:hlink>
      <a:srgbClr val="CCCCFF"/>
    </a:hlink>
    <a:folHlink>
      <a:srgbClr val="B2B2B2"/>
    </a:folHlink>
  </a:clrScheme>
</a:themeOverride>
</file>

<file path=ppt/theme/themeOverride12.xml><?xml version="1.0" encoding="utf-8"?>
<a:themeOverride xmlns:a="http://schemas.openxmlformats.org/drawingml/2006/main" xmlns:r="http://schemas.openxmlformats.org/officeDocument/2006/relationships">
  <a:clrScheme name="default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CC99"/>
    </a:accent4>
    <a:accent5>
      <a:srgbClr val="3333CC"/>
    </a:accent5>
    <a:accent6>
      <a:srgbClr val="FFFFFF"/>
    </a:accent6>
    <a:hlink>
      <a:srgbClr val="CCCCFF"/>
    </a:hlink>
    <a:folHlink>
      <a:srgbClr val="B2B2B2"/>
    </a:folHlink>
  </a:clrScheme>
</a:themeOverride>
</file>

<file path=ppt/theme/themeOverride13.xml><?xml version="1.0" encoding="utf-8"?>
<a:themeOverride xmlns:a="http://schemas.openxmlformats.org/drawingml/2006/main" xmlns:r="http://schemas.openxmlformats.org/officeDocument/2006/relationships">
  <a:clrScheme name="default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CC99"/>
    </a:accent4>
    <a:accent5>
      <a:srgbClr val="3333CC"/>
    </a:accent5>
    <a:accent6>
      <a:srgbClr val="FFFFFF"/>
    </a:accent6>
    <a:hlink>
      <a:srgbClr val="CCCCFF"/>
    </a:hlink>
    <a:folHlink>
      <a:srgbClr val="B2B2B2"/>
    </a:folHlink>
  </a:clrScheme>
</a:themeOverride>
</file>

<file path=ppt/theme/themeOverride14.xml><?xml version="1.0" encoding="utf-8"?>
<a:themeOverride xmlns:a="http://schemas.openxmlformats.org/drawingml/2006/main" xmlns:r="http://schemas.openxmlformats.org/officeDocument/2006/relationships">
  <a:clrScheme name="default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CC99"/>
    </a:accent4>
    <a:accent5>
      <a:srgbClr val="3333CC"/>
    </a:accent5>
    <a:accent6>
      <a:srgbClr val="FFFFFF"/>
    </a:accent6>
    <a:hlink>
      <a:srgbClr val="CCCCFF"/>
    </a:hlink>
    <a:folHlink>
      <a:srgbClr val="B2B2B2"/>
    </a:folHlink>
  </a:clrScheme>
</a:themeOverride>
</file>

<file path=ppt/theme/themeOverride15.xml><?xml version="1.0" encoding="utf-8"?>
<a:themeOverride xmlns:a="http://schemas.openxmlformats.org/drawingml/2006/main" xmlns:r="http://schemas.openxmlformats.org/officeDocument/2006/relationships">
  <a:clrScheme name="default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CC99"/>
    </a:accent4>
    <a:accent5>
      <a:srgbClr val="3333CC"/>
    </a:accent5>
    <a:accent6>
      <a:srgbClr val="FFFFFF"/>
    </a:accent6>
    <a:hlink>
      <a:srgbClr val="CCCCFF"/>
    </a:hlink>
    <a:folHlink>
      <a:srgbClr val="B2B2B2"/>
    </a:folHlink>
  </a:clrScheme>
</a:themeOverride>
</file>

<file path=ppt/theme/themeOverride16.xml><?xml version="1.0" encoding="utf-8"?>
<a:themeOverride xmlns:a="http://schemas.openxmlformats.org/drawingml/2006/main" xmlns:r="http://schemas.openxmlformats.org/officeDocument/2006/relationships">
  <a:clrScheme name="default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CC99"/>
    </a:accent4>
    <a:accent5>
      <a:srgbClr val="3333CC"/>
    </a:accent5>
    <a:accent6>
      <a:srgbClr val="FFFFFF"/>
    </a:accent6>
    <a:hlink>
      <a:srgbClr val="CCCCFF"/>
    </a:hlink>
    <a:folHlink>
      <a:srgbClr val="B2B2B2"/>
    </a:folHlink>
  </a:clrScheme>
</a:themeOverride>
</file>

<file path=ppt/theme/themeOverride17.xml><?xml version="1.0" encoding="utf-8"?>
<a:themeOverride xmlns:a="http://schemas.openxmlformats.org/drawingml/2006/main" xmlns:r="http://schemas.openxmlformats.org/officeDocument/2006/relationships">
  <a:clrScheme name="default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CC99"/>
    </a:accent4>
    <a:accent5>
      <a:srgbClr val="3333CC"/>
    </a:accent5>
    <a:accent6>
      <a:srgbClr val="FFFFFF"/>
    </a:accent6>
    <a:hlink>
      <a:srgbClr val="CCCCFF"/>
    </a:hlink>
    <a:folHlink>
      <a:srgbClr val="B2B2B2"/>
    </a:folHlink>
  </a:clrScheme>
</a:themeOverride>
</file>

<file path=ppt/theme/themeOverride18.xml><?xml version="1.0" encoding="utf-8"?>
<a:themeOverride xmlns:a="http://schemas.openxmlformats.org/drawingml/2006/main" xmlns:r="http://schemas.openxmlformats.org/officeDocument/2006/relationships">
  <a:clrScheme name="default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CC99"/>
    </a:accent4>
    <a:accent5>
      <a:srgbClr val="3333CC"/>
    </a:accent5>
    <a:accent6>
      <a:srgbClr val="FFFFFF"/>
    </a:accent6>
    <a:hlink>
      <a:srgbClr val="CCCCFF"/>
    </a:hlink>
    <a:folHlink>
      <a:srgbClr val="B2B2B2"/>
    </a:folHlink>
  </a:clrScheme>
</a:themeOverride>
</file>

<file path=ppt/theme/themeOverride19.xml><?xml version="1.0" encoding="utf-8"?>
<a:themeOverride xmlns:a="http://schemas.openxmlformats.org/drawingml/2006/main" xmlns:r="http://schemas.openxmlformats.org/officeDocument/2006/relationships">
  <a:clrScheme name="default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CC99"/>
    </a:accent4>
    <a:accent5>
      <a:srgbClr val="3333CC"/>
    </a:accent5>
    <a:accent6>
      <a:srgbClr val="FFFFFF"/>
    </a:accent6>
    <a:hlink>
      <a:srgbClr val="CCCCFF"/>
    </a:hlink>
    <a:folHlink>
      <a:srgbClr val="B2B2B2"/>
    </a:folHlink>
  </a:clrScheme>
</a:themeOverride>
</file>

<file path=ppt/theme/themeOverride2.xml><?xml version="1.0" encoding="utf-8"?>
<a:themeOverride xmlns:a="http://schemas.openxmlformats.org/drawingml/2006/main" xmlns:r="http://schemas.openxmlformats.org/officeDocument/2006/relationships">
  <a:clrScheme name="default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CC99"/>
    </a:accent4>
    <a:accent5>
      <a:srgbClr val="3333CC"/>
    </a:accent5>
    <a:accent6>
      <a:srgbClr val="FFFFFF"/>
    </a:accent6>
    <a:hlink>
      <a:srgbClr val="CCCCFF"/>
    </a:hlink>
    <a:folHlink>
      <a:srgbClr val="B2B2B2"/>
    </a:folHlink>
  </a:clrScheme>
</a:themeOverride>
</file>

<file path=ppt/theme/themeOverride20.xml><?xml version="1.0" encoding="utf-8"?>
<a:themeOverride xmlns:a="http://schemas.openxmlformats.org/drawingml/2006/main" xmlns:r="http://schemas.openxmlformats.org/officeDocument/2006/relationships">
  <a:clrScheme name="default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CC99"/>
    </a:accent4>
    <a:accent5>
      <a:srgbClr val="3333CC"/>
    </a:accent5>
    <a:accent6>
      <a:srgbClr val="FFFFFF"/>
    </a:accent6>
    <a:hlink>
      <a:srgbClr val="CCCCFF"/>
    </a:hlink>
    <a:folHlink>
      <a:srgbClr val="B2B2B2"/>
    </a:folHlink>
  </a:clrScheme>
</a:themeOverride>
</file>

<file path=ppt/theme/themeOverride21.xml><?xml version="1.0" encoding="utf-8"?>
<a:themeOverride xmlns:a="http://schemas.openxmlformats.org/drawingml/2006/main" xmlns:r="http://schemas.openxmlformats.org/officeDocument/2006/relationships">
  <a:clrScheme name="default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CC99"/>
    </a:accent4>
    <a:accent5>
      <a:srgbClr val="3333CC"/>
    </a:accent5>
    <a:accent6>
      <a:srgbClr val="FFFFFF"/>
    </a:accent6>
    <a:hlink>
      <a:srgbClr val="CCCCFF"/>
    </a:hlink>
    <a:folHlink>
      <a:srgbClr val="B2B2B2"/>
    </a:folHlink>
  </a:clrScheme>
</a:themeOverride>
</file>

<file path=ppt/theme/themeOverride22.xml><?xml version="1.0" encoding="utf-8"?>
<a:themeOverride xmlns:a="http://schemas.openxmlformats.org/drawingml/2006/main" xmlns:r="http://schemas.openxmlformats.org/officeDocument/2006/relationships">
  <a:clrScheme name="default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CC99"/>
    </a:accent4>
    <a:accent5>
      <a:srgbClr val="3333CC"/>
    </a:accent5>
    <a:accent6>
      <a:srgbClr val="FFFFFF"/>
    </a:accent6>
    <a:hlink>
      <a:srgbClr val="CCCCFF"/>
    </a:hlink>
    <a:folHlink>
      <a:srgbClr val="B2B2B2"/>
    </a:folHlink>
  </a:clrScheme>
</a:themeOverride>
</file>

<file path=ppt/theme/themeOverride23.xml><?xml version="1.0" encoding="utf-8"?>
<a:themeOverride xmlns:a="http://schemas.openxmlformats.org/drawingml/2006/main" xmlns:r="http://schemas.openxmlformats.org/officeDocument/2006/relationships">
  <a:clrScheme name="default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CC99"/>
    </a:accent4>
    <a:accent5>
      <a:srgbClr val="3333CC"/>
    </a:accent5>
    <a:accent6>
      <a:srgbClr val="FFFFFF"/>
    </a:accent6>
    <a:hlink>
      <a:srgbClr val="CCCCFF"/>
    </a:hlink>
    <a:folHlink>
      <a:srgbClr val="B2B2B2"/>
    </a:folHlink>
  </a:clrScheme>
</a:themeOverride>
</file>

<file path=ppt/theme/themeOverride3.xml><?xml version="1.0" encoding="utf-8"?>
<a:themeOverride xmlns:a="http://schemas.openxmlformats.org/drawingml/2006/main" xmlns:r="http://schemas.openxmlformats.org/officeDocument/2006/relationships">
  <a:clrScheme name="default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CC99"/>
    </a:accent4>
    <a:accent5>
      <a:srgbClr val="3333CC"/>
    </a:accent5>
    <a:accent6>
      <a:srgbClr val="FFFFFF"/>
    </a:accent6>
    <a:hlink>
      <a:srgbClr val="CCCCFF"/>
    </a:hlink>
    <a:folHlink>
      <a:srgbClr val="B2B2B2"/>
    </a:folHlink>
  </a:clrScheme>
</a:themeOverride>
</file>

<file path=ppt/theme/themeOverride4.xml><?xml version="1.0" encoding="utf-8"?>
<a:themeOverride xmlns:a="http://schemas.openxmlformats.org/drawingml/2006/main" xmlns:r="http://schemas.openxmlformats.org/officeDocument/2006/relationships">
  <a:clrScheme name="default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CC99"/>
    </a:accent4>
    <a:accent5>
      <a:srgbClr val="3333CC"/>
    </a:accent5>
    <a:accent6>
      <a:srgbClr val="FFFFFF"/>
    </a:accent6>
    <a:hlink>
      <a:srgbClr val="CCCCFF"/>
    </a:hlink>
    <a:folHlink>
      <a:srgbClr val="B2B2B2"/>
    </a:folHlink>
  </a:clrScheme>
</a:themeOverride>
</file>

<file path=ppt/theme/themeOverride5.xml><?xml version="1.0" encoding="utf-8"?>
<a:themeOverride xmlns:a="http://schemas.openxmlformats.org/drawingml/2006/main" xmlns:r="http://schemas.openxmlformats.org/officeDocument/2006/relationships">
  <a:clrScheme name="default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CC99"/>
    </a:accent4>
    <a:accent5>
      <a:srgbClr val="3333CC"/>
    </a:accent5>
    <a:accent6>
      <a:srgbClr val="FFFFFF"/>
    </a:accent6>
    <a:hlink>
      <a:srgbClr val="CCCCFF"/>
    </a:hlink>
    <a:folHlink>
      <a:srgbClr val="B2B2B2"/>
    </a:folHlink>
  </a:clrScheme>
</a:themeOverride>
</file>

<file path=ppt/theme/themeOverride6.xml><?xml version="1.0" encoding="utf-8"?>
<a:themeOverride xmlns:a="http://schemas.openxmlformats.org/drawingml/2006/main" xmlns:r="http://schemas.openxmlformats.org/officeDocument/2006/relationships">
  <a:clrScheme name="default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CC99"/>
    </a:accent4>
    <a:accent5>
      <a:srgbClr val="3333CC"/>
    </a:accent5>
    <a:accent6>
      <a:srgbClr val="FFFFFF"/>
    </a:accent6>
    <a:hlink>
      <a:srgbClr val="CCCCFF"/>
    </a:hlink>
    <a:folHlink>
      <a:srgbClr val="B2B2B2"/>
    </a:folHlink>
  </a:clrScheme>
</a:themeOverride>
</file>

<file path=ppt/theme/themeOverride7.xml><?xml version="1.0" encoding="utf-8"?>
<a:themeOverride xmlns:a="http://schemas.openxmlformats.org/drawingml/2006/main" xmlns:r="http://schemas.openxmlformats.org/officeDocument/2006/relationships">
  <a:clrScheme name="default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CC99"/>
    </a:accent4>
    <a:accent5>
      <a:srgbClr val="3333CC"/>
    </a:accent5>
    <a:accent6>
      <a:srgbClr val="FFFFFF"/>
    </a:accent6>
    <a:hlink>
      <a:srgbClr val="CCCCFF"/>
    </a:hlink>
    <a:folHlink>
      <a:srgbClr val="B2B2B2"/>
    </a:folHlink>
  </a:clrScheme>
</a:themeOverride>
</file>

<file path=ppt/theme/themeOverride8.xml><?xml version="1.0" encoding="utf-8"?>
<a:themeOverride xmlns:a="http://schemas.openxmlformats.org/drawingml/2006/main" xmlns:r="http://schemas.openxmlformats.org/officeDocument/2006/relationships">
  <a:clrScheme name="default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CC99"/>
    </a:accent4>
    <a:accent5>
      <a:srgbClr val="3333CC"/>
    </a:accent5>
    <a:accent6>
      <a:srgbClr val="FFFFFF"/>
    </a:accent6>
    <a:hlink>
      <a:srgbClr val="CCCCFF"/>
    </a:hlink>
    <a:folHlink>
      <a:srgbClr val="B2B2B2"/>
    </a:folHlink>
  </a:clrScheme>
</a:themeOverride>
</file>

<file path=ppt/theme/themeOverride9.xml><?xml version="1.0" encoding="utf-8"?>
<a:themeOverride xmlns:a="http://schemas.openxmlformats.org/drawingml/2006/main" xmlns:r="http://schemas.openxmlformats.org/officeDocument/2006/relationships">
  <a:clrScheme name="default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CC99"/>
    </a:accent4>
    <a:accent5>
      <a:srgbClr val="3333CC"/>
    </a:accent5>
    <a:accent6>
      <a:srgbClr val="FFFFFF"/>
    </a:accent6>
    <a:hlink>
      <a:srgbClr val="CCCCFF"/>
    </a:hlink>
    <a:folHlink>
      <a:srgbClr val="B2B2B2"/>
    </a:folHlink>
  </a:clrScheme>
</a:themeOverride>
</file>