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" name="Shape 5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6" name="Shape 26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8" name="Shape 10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18" name="Shape 11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28" name="Shape 12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48" name="Shape 14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57" name="Shape 157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66" name="Shape 166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75" name="Shape 175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84" name="Shape 18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93" name="Shape 19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4" name="Shape 3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02" name="Shape 20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11" name="Shape 21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20" name="Shape 220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41" name="Shape 24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83" name="Shape 28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37" name="Shape 337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60" name="Shape 360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92" name="Shape 39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14" name="Shape 41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25" name="Shape 425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3" name="Shape 4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38" name="Shape 43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53" name="Shape 45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63" name="Shape 46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72" name="Shape 47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81" name="Shape 48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90" name="Shape 490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99" name="Shape 499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08" name="Shape 50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2" name="Shape 5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1" name="Shape 6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0" name="Shape 70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9" name="Shape 79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8" name="Shape 8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914400" y="4343400"/>
            <a:ext cx="5029200" cy="412432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8" name="Shape 9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914400" y="4343400"/>
            <a:ext cx="5029200" cy="4124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85800" y="2743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-2286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-228600" lvl="6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-228600" lvl="7" marL="4800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-228600" lvl="8" marL="6629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85800" y="1981200"/>
            <a:ext cx="7770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/>
            </a:lvl1pPr>
            <a:lvl2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/>
            </a:lvl2pPr>
            <a:lvl3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4pPr>
            <a:lvl5pPr indent="-228600" lvl="4" marL="2057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5pPr>
            <a:lvl6pPr indent="-228600" lvl="5" marL="2514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6pPr>
            <a:lvl7pPr indent="-228600" lvl="6" marL="342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7pPr>
            <a:lvl8pPr indent="-228600" lvl="7" marL="4800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8pPr>
            <a:lvl9pPr indent="-228600" lvl="8" marL="6629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609600"/>
            <a:ext cx="77708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-2286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-228600" lvl="6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-228600" lvl="7" marL="4800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-228600" lvl="8" marL="6629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85800" y="1981200"/>
            <a:ext cx="7770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/>
            </a:lvl1pPr>
            <a:lvl2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/>
            </a:lvl2pPr>
            <a:lvl3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4pPr>
            <a:lvl5pPr indent="-228600" lvl="4" marL="2057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5pPr>
            <a:lvl6pPr indent="-228600" lvl="5" marL="2514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6pPr>
            <a:lvl7pPr indent="-228600" lvl="6" marL="342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7pPr>
            <a:lvl8pPr indent="-228600" lvl="7" marL="4800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8pPr>
            <a:lvl9pPr indent="-228600" lvl="8" marL="6629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685800" y="6248400"/>
            <a:ext cx="1903412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248400"/>
            <a:ext cx="1903412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685800" y="609600"/>
            <a:ext cx="77708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-2286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-228600" lvl="6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-228600" lvl="7" marL="4800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-228600" lvl="8" marL="6629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85800" y="1981200"/>
            <a:ext cx="7770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har char="●"/>
              <a:defRPr/>
            </a:lvl1pPr>
            <a:lvl2pPr indent="-2857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○"/>
              <a:defRPr/>
            </a:lvl2pPr>
            <a:lvl3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■"/>
              <a:defRPr/>
            </a:lvl3pPr>
            <a:lvl4pPr indent="-228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●"/>
              <a:defRPr/>
            </a:lvl4pPr>
            <a:lvl5pPr indent="-228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○"/>
              <a:defRPr/>
            </a:lvl5pPr>
            <a:lvl6pPr indent="-228600" lvl="5" marL="2514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■"/>
              <a:defRPr/>
            </a:lvl6pPr>
            <a:lvl7pPr indent="-228600" lvl="6" marL="3429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●"/>
              <a:defRPr/>
            </a:lvl7pPr>
            <a:lvl8pPr indent="-228600" lvl="7" marL="4800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○"/>
              <a:defRPr/>
            </a:lvl8pPr>
            <a:lvl9pPr indent="-228600" lvl="8" marL="6629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85800" y="6248400"/>
            <a:ext cx="1903412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248400"/>
            <a:ext cx="1903412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85800" y="2743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Example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06425" y="1697025"/>
            <a:ext cx="5946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To: calculate the average of 3 numbers on paper.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Write the first number on a piece of paper.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Add the second number to the first number.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6504700" y="1793175"/>
            <a:ext cx="2133300" cy="425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Paper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 9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 u="sng">
                <a:latin typeface="Comic Sans MS"/>
                <a:ea typeface="Comic Sans MS"/>
                <a:cs typeface="Comic Sans MS"/>
                <a:sym typeface="Comic Sans MS"/>
              </a:rPr>
              <a:t>  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Example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06425" y="1697025"/>
            <a:ext cx="5946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To: calculate the average of 3 numbers on paper.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Write the first number on a piece of paper.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Add the second number to the first number.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Add the third number to the sum of the first two numbers giving a new sum.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04700" y="1793175"/>
            <a:ext cx="2133300" cy="425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Paper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 9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 u="sng">
                <a:latin typeface="Comic Sans MS"/>
                <a:ea typeface="Comic Sans MS"/>
                <a:cs typeface="Comic Sans MS"/>
                <a:sym typeface="Comic Sans MS"/>
              </a:rPr>
              <a:t>+ 6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15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 u="sng">
                <a:latin typeface="Comic Sans MS"/>
                <a:ea typeface="Comic Sans MS"/>
                <a:cs typeface="Comic Sans MS"/>
                <a:sym typeface="Comic Sans MS"/>
              </a:rPr>
              <a:t>+3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Example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06425" y="1697025"/>
            <a:ext cx="5946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To: calculate the average of 3 numbers on paper.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Write the first number on a piece of paper.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Add the second number to the first number.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Add the third number to the sum of the first two numbers giving a new sum.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Divide the sum of the three numbers by 3.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6504700" y="1793175"/>
            <a:ext cx="2133300" cy="425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Paper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 9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 u="sng">
                <a:latin typeface="Comic Sans MS"/>
                <a:ea typeface="Comic Sans MS"/>
                <a:cs typeface="Comic Sans MS"/>
                <a:sym typeface="Comic Sans MS"/>
              </a:rPr>
              <a:t>+ 6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15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 u="sng">
                <a:latin typeface="Comic Sans MS"/>
                <a:ea typeface="Comic Sans MS"/>
                <a:cs typeface="Comic Sans MS"/>
                <a:sym typeface="Comic Sans MS"/>
              </a:rPr>
              <a:t>+3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     18 / 3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Example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06425" y="1697025"/>
            <a:ext cx="5946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To: calculate the average of 3 numbers on paper.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Write the first number on a piece of paper.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Add the second number to the first number.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Add the third number to the sum of the first two numbers giving a new sum.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Divide the sum of the three numbers by 3.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The resulting value is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average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the 3 numbers. 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504700" y="1793175"/>
            <a:ext cx="2133300" cy="425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Paper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 9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 u="sng">
                <a:latin typeface="Comic Sans MS"/>
                <a:ea typeface="Comic Sans MS"/>
                <a:cs typeface="Comic Sans MS"/>
                <a:sym typeface="Comic Sans MS"/>
              </a:rPr>
              <a:t>+ 6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15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 u="sng">
                <a:latin typeface="Comic Sans MS"/>
                <a:ea typeface="Comic Sans MS"/>
                <a:cs typeface="Comic Sans MS"/>
                <a:sym typeface="Comic Sans MS"/>
              </a:rPr>
              <a:t>+3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     18 / 3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391875" y="617525"/>
            <a:ext cx="815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What's Wrong with This </a:t>
            </a: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90550" y="161925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To: wash your hair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Wash with the shampoo.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Rinse.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Repeat.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What's Wrong with This Example?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90550" y="1619250"/>
            <a:ext cx="7772400" cy="4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To: wash your hair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Wash with the shampoo.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Rinse.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Repeat.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Answer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not precise enough.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How many times should it be repeated?   Twice?  Until the bottle is empty?  Forever?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algorithm is funny!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90550" y="1619250"/>
            <a:ext cx="7772400" cy="4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The programmer's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spouse says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: "Run to the store and pick up a loaf of bread. If they have eggs, get a dozen."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algorithm is funny!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90550" y="1619250"/>
            <a:ext cx="7772400" cy="4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The programmer's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spouse says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: "Run to the store and pick up a loaf of bread. If they have eggs, get a dozen."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The programmer comes home with 12 loaves of bread.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8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algorithm is funny!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90550" y="1619250"/>
            <a:ext cx="7772400" cy="4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he programmer's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spouse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says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: "Run to the store and pick up a loaf of bread. If they have eggs, get a dozen."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The programmer comes home with 12 loaves of bread.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8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1700"/>
              </a:spcBef>
              <a:buClr>
                <a:srgbClr val="8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2400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Ambiguous. Right? Get a dozen what?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funny one!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90550" y="1619250"/>
            <a:ext cx="7772400" cy="4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A programmer's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husband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 sends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her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 to the store and says "get some bread, and while you're there pick up some eggs".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8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685800" y="360362"/>
            <a:ext cx="7772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Analogy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52475" y="1436687"/>
            <a:ext cx="77724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is like a </a:t>
            </a:r>
            <a:r>
              <a:rPr i="1" lang="en-US" sz="2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recipe</a:t>
            </a:r>
            <a:r>
              <a:rPr i="1" lang="en-US" sz="28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funny one!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90550" y="1619250"/>
            <a:ext cx="7772400" cy="4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A programmer's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husband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 sends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her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 to the store and says "get some bread, and while you're there pick up some eggs".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The programmer never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comes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 back.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8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funny one!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90550" y="1619250"/>
            <a:ext cx="7772400" cy="4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A programmer's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husband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 sends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her</a:t>
            </a: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 to the store and says "get some bread, and while you're there pick up some eggs".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The programmer never came back.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8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1700"/>
              </a:spcBef>
              <a:buClr>
                <a:srgbClr val="800000"/>
              </a:buClr>
              <a:buSzPct val="25000"/>
              <a:buFont typeface="Comic Sans MS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2400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Infinite Loop.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773112" y="3175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Sequence, Selection, Repetition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x="676275" y="2878137"/>
            <a:ext cx="1347787" cy="3232150"/>
            <a:chOff x="676275" y="2878137"/>
            <a:chExt cx="1347787" cy="3232150"/>
          </a:xfrm>
        </p:grpSpPr>
        <p:grpSp>
          <p:nvGrpSpPr>
            <p:cNvPr id="227" name="Shape 227"/>
            <p:cNvGrpSpPr/>
            <p:nvPr/>
          </p:nvGrpSpPr>
          <p:grpSpPr>
            <a:xfrm>
              <a:off x="944562" y="2878137"/>
              <a:ext cx="688975" cy="755650"/>
              <a:chOff x="944562" y="2878137"/>
              <a:chExt cx="688975" cy="755650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944562" y="3332162"/>
                <a:ext cx="688975" cy="301625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9" name="Shape 229"/>
              <p:cNvCxnSpPr/>
              <p:nvPr/>
            </p:nvCxnSpPr>
            <p:spPr>
              <a:xfrm>
                <a:off x="1247775" y="2878137"/>
                <a:ext cx="14287" cy="452437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30" name="Shape 230"/>
            <p:cNvCxnSpPr/>
            <p:nvPr/>
          </p:nvCxnSpPr>
          <p:spPr>
            <a:xfrm>
              <a:off x="1314450" y="5186362"/>
              <a:ext cx="14287" cy="452437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31" name="Shape 231"/>
            <p:cNvGrpSpPr/>
            <p:nvPr/>
          </p:nvGrpSpPr>
          <p:grpSpPr>
            <a:xfrm>
              <a:off x="977900" y="3668712"/>
              <a:ext cx="688975" cy="757238"/>
              <a:chOff x="977900" y="3668712"/>
              <a:chExt cx="688975" cy="757238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x="977900" y="4124325"/>
                <a:ext cx="688975" cy="301625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3" name="Shape 233"/>
              <p:cNvCxnSpPr/>
              <p:nvPr/>
            </p:nvCxnSpPr>
            <p:spPr>
              <a:xfrm>
                <a:off x="1281112" y="3668712"/>
                <a:ext cx="14287" cy="452437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34" name="Shape 234"/>
            <p:cNvGrpSpPr/>
            <p:nvPr/>
          </p:nvGrpSpPr>
          <p:grpSpPr>
            <a:xfrm>
              <a:off x="979487" y="4443412"/>
              <a:ext cx="688975" cy="755650"/>
              <a:chOff x="979487" y="4443412"/>
              <a:chExt cx="688975" cy="755650"/>
            </a:xfrm>
          </p:grpSpPr>
          <p:sp>
            <p:nvSpPr>
              <p:cNvPr id="235" name="Shape 235"/>
              <p:cNvSpPr/>
              <p:nvPr/>
            </p:nvSpPr>
            <p:spPr>
              <a:xfrm>
                <a:off x="979487" y="4897437"/>
                <a:ext cx="688975" cy="301625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6" name="Shape 236"/>
              <p:cNvCxnSpPr/>
              <p:nvPr/>
            </p:nvCxnSpPr>
            <p:spPr>
              <a:xfrm>
                <a:off x="1282700" y="4443412"/>
                <a:ext cx="14287" cy="452437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37" name="Shape 237"/>
            <p:cNvSpPr txBox="1"/>
            <p:nvPr/>
          </p:nvSpPr>
          <p:spPr>
            <a:xfrm>
              <a:off x="676275" y="5656262"/>
              <a:ext cx="1347787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Sequence</a:t>
              </a:r>
            </a:p>
          </p:txBody>
        </p:sp>
      </p:grpSp>
      <p:sp>
        <p:nvSpPr>
          <p:cNvPr id="238" name="Shape 238"/>
          <p:cNvSpPr txBox="1"/>
          <p:nvPr/>
        </p:nvSpPr>
        <p:spPr>
          <a:xfrm>
            <a:off x="752475" y="1436687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basic building blocks of algorithms are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sequence,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773112" y="3175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Sequence, Selection, Repetition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676275" y="2878137"/>
            <a:ext cx="1347900" cy="3232025"/>
            <a:chOff x="676275" y="2878137"/>
            <a:chExt cx="1347900" cy="3232025"/>
          </a:xfrm>
        </p:grpSpPr>
        <p:grpSp>
          <p:nvGrpSpPr>
            <p:cNvPr id="248" name="Shape 248"/>
            <p:cNvGrpSpPr/>
            <p:nvPr/>
          </p:nvGrpSpPr>
          <p:grpSpPr>
            <a:xfrm>
              <a:off x="944562" y="2878137"/>
              <a:ext cx="689100" cy="755525"/>
              <a:chOff x="944562" y="2878137"/>
              <a:chExt cx="689100" cy="755525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944562" y="3332162"/>
                <a:ext cx="689100" cy="301500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0" name="Shape 250"/>
              <p:cNvCxnSpPr/>
              <p:nvPr/>
            </p:nvCxnSpPr>
            <p:spPr>
              <a:xfrm>
                <a:off x="1247775" y="2878137"/>
                <a:ext cx="14400" cy="4524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51" name="Shape 251"/>
            <p:cNvCxnSpPr/>
            <p:nvPr/>
          </p:nvCxnSpPr>
          <p:spPr>
            <a:xfrm>
              <a:off x="1314450" y="5186362"/>
              <a:ext cx="14400" cy="4524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52" name="Shape 252"/>
            <p:cNvGrpSpPr/>
            <p:nvPr/>
          </p:nvGrpSpPr>
          <p:grpSpPr>
            <a:xfrm>
              <a:off x="977900" y="3668712"/>
              <a:ext cx="689100" cy="757113"/>
              <a:chOff x="977900" y="3668712"/>
              <a:chExt cx="689100" cy="757113"/>
            </a:xfrm>
          </p:grpSpPr>
          <p:sp>
            <p:nvSpPr>
              <p:cNvPr id="253" name="Shape 253"/>
              <p:cNvSpPr/>
              <p:nvPr/>
            </p:nvSpPr>
            <p:spPr>
              <a:xfrm>
                <a:off x="977900" y="4124325"/>
                <a:ext cx="689100" cy="301500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4" name="Shape 254"/>
              <p:cNvCxnSpPr/>
              <p:nvPr/>
            </p:nvCxnSpPr>
            <p:spPr>
              <a:xfrm>
                <a:off x="1281112" y="3668712"/>
                <a:ext cx="14400" cy="4524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55" name="Shape 255"/>
            <p:cNvGrpSpPr/>
            <p:nvPr/>
          </p:nvGrpSpPr>
          <p:grpSpPr>
            <a:xfrm>
              <a:off x="979487" y="4443412"/>
              <a:ext cx="689100" cy="755525"/>
              <a:chOff x="979487" y="4443412"/>
              <a:chExt cx="689100" cy="755525"/>
            </a:xfrm>
          </p:grpSpPr>
          <p:sp>
            <p:nvSpPr>
              <p:cNvPr id="256" name="Shape 256"/>
              <p:cNvSpPr/>
              <p:nvPr/>
            </p:nvSpPr>
            <p:spPr>
              <a:xfrm>
                <a:off x="979487" y="4897437"/>
                <a:ext cx="689100" cy="301500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Shape 257"/>
              <p:cNvCxnSpPr/>
              <p:nvPr/>
            </p:nvCxnSpPr>
            <p:spPr>
              <a:xfrm>
                <a:off x="1282700" y="4443412"/>
                <a:ext cx="14400" cy="4524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58" name="Shape 258"/>
            <p:cNvSpPr txBox="1"/>
            <p:nvPr/>
          </p:nvSpPr>
          <p:spPr>
            <a:xfrm>
              <a:off x="676275" y="5656262"/>
              <a:ext cx="13479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Sequence</a:t>
              </a:r>
            </a:p>
          </p:txBody>
        </p:sp>
      </p:grpSp>
      <p:sp>
        <p:nvSpPr>
          <p:cNvPr id="259" name="Shape 259"/>
          <p:cNvSpPr txBox="1"/>
          <p:nvPr/>
        </p:nvSpPr>
        <p:spPr>
          <a:xfrm>
            <a:off x="3357548" y="5451475"/>
            <a:ext cx="19299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Selection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(Branching)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2914689" y="3030900"/>
            <a:ext cx="2765688" cy="2236750"/>
            <a:chOff x="2957512" y="2965450"/>
            <a:chExt cx="2540125" cy="2236750"/>
          </a:xfrm>
        </p:grpSpPr>
        <p:sp>
          <p:nvSpPr>
            <p:cNvPr id="261" name="Shape 261"/>
            <p:cNvSpPr/>
            <p:nvPr/>
          </p:nvSpPr>
          <p:spPr>
            <a:xfrm>
              <a:off x="4808537" y="4010025"/>
              <a:ext cx="689100" cy="301500"/>
            </a:xfrm>
            <a:prstGeom prst="roundRect">
              <a:avLst>
                <a:gd fmla="val 113" name="adj"/>
              </a:avLst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Shape 262"/>
            <p:cNvGrpSpPr/>
            <p:nvPr/>
          </p:nvGrpSpPr>
          <p:grpSpPr>
            <a:xfrm>
              <a:off x="3832225" y="2965450"/>
              <a:ext cx="739800" cy="957387"/>
              <a:chOff x="3832225" y="2965450"/>
              <a:chExt cx="739800" cy="957387"/>
            </a:xfrm>
          </p:grpSpPr>
          <p:cxnSp>
            <p:nvCxnSpPr>
              <p:cNvPr id="263" name="Shape 263"/>
              <p:cNvCxnSpPr/>
              <p:nvPr/>
            </p:nvCxnSpPr>
            <p:spPr>
              <a:xfrm>
                <a:off x="4202112" y="2965450"/>
                <a:ext cx="14400" cy="4524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4" name="Shape 264"/>
              <p:cNvSpPr/>
              <p:nvPr/>
            </p:nvSpPr>
            <p:spPr>
              <a:xfrm>
                <a:off x="3832225" y="3386137"/>
                <a:ext cx="739800" cy="536700"/>
              </a:xfrm>
              <a:prstGeom prst="diamond">
                <a:avLst/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Shape 265"/>
            <p:cNvSpPr/>
            <p:nvPr/>
          </p:nvSpPr>
          <p:spPr>
            <a:xfrm>
              <a:off x="4067175" y="4413250"/>
              <a:ext cx="284100" cy="317400"/>
            </a:xfrm>
            <a:prstGeom prst="ellipse">
              <a:avLst/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" name="Shape 266"/>
            <p:cNvCxnSpPr/>
            <p:nvPr/>
          </p:nvCxnSpPr>
          <p:spPr>
            <a:xfrm>
              <a:off x="4572000" y="3656012"/>
              <a:ext cx="554100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3294062" y="3638550"/>
              <a:ext cx="554100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5145087" y="3656012"/>
              <a:ext cx="0" cy="3351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3309937" y="3656012"/>
              <a:ext cx="0" cy="3351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" name="Shape 270"/>
            <p:cNvSpPr/>
            <p:nvPr/>
          </p:nvSpPr>
          <p:spPr>
            <a:xfrm>
              <a:off x="2957512" y="4010025"/>
              <a:ext cx="689100" cy="301500"/>
            </a:xfrm>
            <a:prstGeom prst="roundRect">
              <a:avLst>
                <a:gd fmla="val 113" name="adj"/>
              </a:avLst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" name="Shape 271"/>
            <p:cNvCxnSpPr/>
            <p:nvPr/>
          </p:nvCxnSpPr>
          <p:spPr>
            <a:xfrm>
              <a:off x="5160962" y="4295775"/>
              <a:ext cx="0" cy="3351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3327400" y="4295775"/>
              <a:ext cx="0" cy="3351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Shape 273"/>
            <p:cNvCxnSpPr/>
            <p:nvPr/>
          </p:nvCxnSpPr>
          <p:spPr>
            <a:xfrm>
              <a:off x="3327400" y="4614862"/>
              <a:ext cx="720600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4354512" y="4614862"/>
              <a:ext cx="789000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4202112" y="4749800"/>
              <a:ext cx="14400" cy="4524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4202112" y="2965450"/>
              <a:ext cx="14400" cy="4524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7" name="Shape 277"/>
            <p:cNvSpPr/>
            <p:nvPr/>
          </p:nvSpPr>
          <p:spPr>
            <a:xfrm>
              <a:off x="3832225" y="3386137"/>
              <a:ext cx="739800" cy="536700"/>
            </a:xfrm>
            <a:prstGeom prst="diamond">
              <a:avLst/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4691062" y="3167062"/>
              <a:ext cx="6033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3294062" y="3116262"/>
              <a:ext cx="6621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</a:p>
          </p:txBody>
        </p:sp>
      </p:grpSp>
      <p:sp>
        <p:nvSpPr>
          <p:cNvPr id="280" name="Shape 280"/>
          <p:cNvSpPr txBox="1"/>
          <p:nvPr/>
        </p:nvSpPr>
        <p:spPr>
          <a:xfrm>
            <a:off x="752475" y="1436687"/>
            <a:ext cx="7772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basic building blocks of algorithms are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sequence, selection,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773112" y="3175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Sequence, Selection, Repetition</a:t>
            </a:r>
          </a:p>
        </p:txBody>
      </p:sp>
      <p:grpSp>
        <p:nvGrpSpPr>
          <p:cNvPr id="289" name="Shape 289"/>
          <p:cNvGrpSpPr/>
          <p:nvPr/>
        </p:nvGrpSpPr>
        <p:grpSpPr>
          <a:xfrm>
            <a:off x="676275" y="2878137"/>
            <a:ext cx="1347900" cy="3232025"/>
            <a:chOff x="676275" y="2878137"/>
            <a:chExt cx="1347900" cy="3232025"/>
          </a:xfrm>
        </p:grpSpPr>
        <p:grpSp>
          <p:nvGrpSpPr>
            <p:cNvPr id="290" name="Shape 290"/>
            <p:cNvGrpSpPr/>
            <p:nvPr/>
          </p:nvGrpSpPr>
          <p:grpSpPr>
            <a:xfrm>
              <a:off x="944562" y="2878137"/>
              <a:ext cx="689100" cy="755525"/>
              <a:chOff x="944562" y="2878137"/>
              <a:chExt cx="689100" cy="755525"/>
            </a:xfrm>
          </p:grpSpPr>
          <p:sp>
            <p:nvSpPr>
              <p:cNvPr id="291" name="Shape 291"/>
              <p:cNvSpPr/>
              <p:nvPr/>
            </p:nvSpPr>
            <p:spPr>
              <a:xfrm>
                <a:off x="944562" y="3332162"/>
                <a:ext cx="689100" cy="301500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2" name="Shape 292"/>
              <p:cNvCxnSpPr/>
              <p:nvPr/>
            </p:nvCxnSpPr>
            <p:spPr>
              <a:xfrm>
                <a:off x="1247775" y="2878137"/>
                <a:ext cx="14400" cy="4524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93" name="Shape 293"/>
            <p:cNvCxnSpPr/>
            <p:nvPr/>
          </p:nvCxnSpPr>
          <p:spPr>
            <a:xfrm>
              <a:off x="1314450" y="5186362"/>
              <a:ext cx="14400" cy="4524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94" name="Shape 294"/>
            <p:cNvGrpSpPr/>
            <p:nvPr/>
          </p:nvGrpSpPr>
          <p:grpSpPr>
            <a:xfrm>
              <a:off x="977900" y="3668712"/>
              <a:ext cx="689100" cy="757113"/>
              <a:chOff x="977900" y="3668712"/>
              <a:chExt cx="689100" cy="757113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977900" y="4124325"/>
                <a:ext cx="689100" cy="301500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6" name="Shape 296"/>
              <p:cNvCxnSpPr/>
              <p:nvPr/>
            </p:nvCxnSpPr>
            <p:spPr>
              <a:xfrm>
                <a:off x="1281112" y="3668712"/>
                <a:ext cx="14400" cy="4524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97" name="Shape 297"/>
            <p:cNvGrpSpPr/>
            <p:nvPr/>
          </p:nvGrpSpPr>
          <p:grpSpPr>
            <a:xfrm>
              <a:off x="979487" y="4443412"/>
              <a:ext cx="689100" cy="755525"/>
              <a:chOff x="979487" y="4443412"/>
              <a:chExt cx="689100" cy="755525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979487" y="4897437"/>
                <a:ext cx="689100" cy="301500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9" name="Shape 299"/>
              <p:cNvCxnSpPr/>
              <p:nvPr/>
            </p:nvCxnSpPr>
            <p:spPr>
              <a:xfrm>
                <a:off x="1282700" y="4443412"/>
                <a:ext cx="14400" cy="4524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00" name="Shape 300"/>
            <p:cNvSpPr txBox="1"/>
            <p:nvPr/>
          </p:nvSpPr>
          <p:spPr>
            <a:xfrm>
              <a:off x="676275" y="5656262"/>
              <a:ext cx="13479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Sequence</a:t>
              </a:r>
            </a:p>
          </p:txBody>
        </p:sp>
      </p:grpSp>
      <p:sp>
        <p:nvSpPr>
          <p:cNvPr id="301" name="Shape 301"/>
          <p:cNvSpPr txBox="1"/>
          <p:nvPr/>
        </p:nvSpPr>
        <p:spPr>
          <a:xfrm>
            <a:off x="3357547" y="5451475"/>
            <a:ext cx="20217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(Branching)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523037" y="5357812"/>
            <a:ext cx="14526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(Looping)</a:t>
            </a:r>
          </a:p>
        </p:txBody>
      </p:sp>
      <p:grpSp>
        <p:nvGrpSpPr>
          <p:cNvPr id="303" name="Shape 303"/>
          <p:cNvGrpSpPr/>
          <p:nvPr/>
        </p:nvGrpSpPr>
        <p:grpSpPr>
          <a:xfrm>
            <a:off x="2957444" y="2965450"/>
            <a:ext cx="2761878" cy="2236750"/>
            <a:chOff x="2957512" y="2965450"/>
            <a:chExt cx="2540125" cy="2236750"/>
          </a:xfrm>
        </p:grpSpPr>
        <p:sp>
          <p:nvSpPr>
            <p:cNvPr id="304" name="Shape 304"/>
            <p:cNvSpPr/>
            <p:nvPr/>
          </p:nvSpPr>
          <p:spPr>
            <a:xfrm>
              <a:off x="4808537" y="4010025"/>
              <a:ext cx="689100" cy="301500"/>
            </a:xfrm>
            <a:prstGeom prst="roundRect">
              <a:avLst>
                <a:gd fmla="val 113" name="adj"/>
              </a:avLst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Shape 305"/>
            <p:cNvGrpSpPr/>
            <p:nvPr/>
          </p:nvGrpSpPr>
          <p:grpSpPr>
            <a:xfrm>
              <a:off x="3832225" y="2965450"/>
              <a:ext cx="739800" cy="957387"/>
              <a:chOff x="3832225" y="2965450"/>
              <a:chExt cx="739800" cy="957387"/>
            </a:xfrm>
          </p:grpSpPr>
          <p:cxnSp>
            <p:nvCxnSpPr>
              <p:cNvPr id="306" name="Shape 306"/>
              <p:cNvCxnSpPr/>
              <p:nvPr/>
            </p:nvCxnSpPr>
            <p:spPr>
              <a:xfrm>
                <a:off x="4202112" y="2965450"/>
                <a:ext cx="14400" cy="4524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7" name="Shape 307"/>
              <p:cNvSpPr/>
              <p:nvPr/>
            </p:nvSpPr>
            <p:spPr>
              <a:xfrm>
                <a:off x="3832225" y="3386137"/>
                <a:ext cx="739800" cy="536700"/>
              </a:xfrm>
              <a:prstGeom prst="diamond">
                <a:avLst/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Shape 308"/>
            <p:cNvSpPr/>
            <p:nvPr/>
          </p:nvSpPr>
          <p:spPr>
            <a:xfrm>
              <a:off x="4067175" y="4413250"/>
              <a:ext cx="284100" cy="317400"/>
            </a:xfrm>
            <a:prstGeom prst="ellipse">
              <a:avLst/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" name="Shape 309"/>
            <p:cNvCxnSpPr/>
            <p:nvPr/>
          </p:nvCxnSpPr>
          <p:spPr>
            <a:xfrm>
              <a:off x="4572000" y="3656012"/>
              <a:ext cx="554100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3294062" y="3638550"/>
              <a:ext cx="554100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5145087" y="3656012"/>
              <a:ext cx="0" cy="3351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Shape 312"/>
            <p:cNvCxnSpPr/>
            <p:nvPr/>
          </p:nvCxnSpPr>
          <p:spPr>
            <a:xfrm>
              <a:off x="3309937" y="3656012"/>
              <a:ext cx="0" cy="3351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3" name="Shape 313"/>
            <p:cNvSpPr/>
            <p:nvPr/>
          </p:nvSpPr>
          <p:spPr>
            <a:xfrm>
              <a:off x="2957512" y="4010025"/>
              <a:ext cx="689100" cy="301500"/>
            </a:xfrm>
            <a:prstGeom prst="roundRect">
              <a:avLst>
                <a:gd fmla="val 113" name="adj"/>
              </a:avLst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" name="Shape 314"/>
            <p:cNvCxnSpPr/>
            <p:nvPr/>
          </p:nvCxnSpPr>
          <p:spPr>
            <a:xfrm>
              <a:off x="5160962" y="4295775"/>
              <a:ext cx="0" cy="3351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Shape 315"/>
            <p:cNvCxnSpPr/>
            <p:nvPr/>
          </p:nvCxnSpPr>
          <p:spPr>
            <a:xfrm>
              <a:off x="3327400" y="4295775"/>
              <a:ext cx="0" cy="3351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3327400" y="4614862"/>
              <a:ext cx="720600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Shape 317"/>
            <p:cNvCxnSpPr/>
            <p:nvPr/>
          </p:nvCxnSpPr>
          <p:spPr>
            <a:xfrm>
              <a:off x="4354512" y="4614862"/>
              <a:ext cx="789000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4202112" y="4749800"/>
              <a:ext cx="14400" cy="4524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x="4202112" y="2965450"/>
              <a:ext cx="14400" cy="4524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0" name="Shape 320"/>
            <p:cNvSpPr/>
            <p:nvPr/>
          </p:nvSpPr>
          <p:spPr>
            <a:xfrm>
              <a:off x="3832225" y="3386137"/>
              <a:ext cx="739800" cy="536700"/>
            </a:xfrm>
            <a:prstGeom prst="diamond">
              <a:avLst/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4691062" y="3167062"/>
              <a:ext cx="6033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3294062" y="3116262"/>
              <a:ext cx="6621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</a:p>
          </p:txBody>
        </p:sp>
      </p:grpSp>
      <p:sp>
        <p:nvSpPr>
          <p:cNvPr id="323" name="Shape 323"/>
          <p:cNvSpPr txBox="1"/>
          <p:nvPr/>
        </p:nvSpPr>
        <p:spPr>
          <a:xfrm>
            <a:off x="7603569" y="4477925"/>
            <a:ext cx="9213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x="6336951" y="2979653"/>
            <a:ext cx="2493129" cy="2205013"/>
            <a:chOff x="6419850" y="2979737"/>
            <a:chExt cx="1851150" cy="2205013"/>
          </a:xfrm>
        </p:grpSpPr>
        <p:cxnSp>
          <p:nvCxnSpPr>
            <p:cNvPr id="325" name="Shape 325"/>
            <p:cNvCxnSpPr/>
            <p:nvPr/>
          </p:nvCxnSpPr>
          <p:spPr>
            <a:xfrm>
              <a:off x="7026275" y="2979737"/>
              <a:ext cx="31800" cy="11778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6" name="Shape 326"/>
            <p:cNvSpPr/>
            <p:nvPr/>
          </p:nvSpPr>
          <p:spPr>
            <a:xfrm>
              <a:off x="6672262" y="4124325"/>
              <a:ext cx="739800" cy="536700"/>
            </a:xfrm>
            <a:prstGeom prst="diamond">
              <a:avLst/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Shape 327"/>
            <p:cNvGrpSpPr/>
            <p:nvPr/>
          </p:nvGrpSpPr>
          <p:grpSpPr>
            <a:xfrm>
              <a:off x="7035800" y="3570249"/>
              <a:ext cx="1235200" cy="1611326"/>
              <a:chOff x="7035800" y="3570249"/>
              <a:chExt cx="1235200" cy="1611326"/>
            </a:xfrm>
          </p:grpSpPr>
          <p:cxnSp>
            <p:nvCxnSpPr>
              <p:cNvPr id="328" name="Shape 328"/>
              <p:cNvCxnSpPr/>
              <p:nvPr/>
            </p:nvCxnSpPr>
            <p:spPr>
              <a:xfrm flipH="1" rot="10800000">
                <a:off x="7396162" y="4389399"/>
                <a:ext cx="514500" cy="48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Shape 329"/>
              <p:cNvCxnSpPr/>
              <p:nvPr/>
            </p:nvCxnSpPr>
            <p:spPr>
              <a:xfrm rot="10800000">
                <a:off x="7896287" y="3570249"/>
                <a:ext cx="17400" cy="8430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Shape 330"/>
              <p:cNvCxnSpPr/>
              <p:nvPr/>
            </p:nvCxnSpPr>
            <p:spPr>
              <a:xfrm flipH="1">
                <a:off x="7043674" y="3579812"/>
                <a:ext cx="858900" cy="270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1" name="Shape 331"/>
              <p:cNvCxnSpPr/>
              <p:nvPr/>
            </p:nvCxnSpPr>
            <p:spPr>
              <a:xfrm>
                <a:off x="7035800" y="4664075"/>
                <a:ext cx="17400" cy="517500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32" name="Shape 332"/>
              <p:cNvSpPr/>
              <p:nvPr/>
            </p:nvSpPr>
            <p:spPr>
              <a:xfrm>
                <a:off x="7581900" y="3838575"/>
                <a:ext cx="689100" cy="301500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Shape 333"/>
            <p:cNvSpPr txBox="1"/>
            <p:nvPr/>
          </p:nvSpPr>
          <p:spPr>
            <a:xfrm>
              <a:off x="6419850" y="4629150"/>
              <a:ext cx="6621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</a:p>
          </p:txBody>
        </p:sp>
      </p:grpSp>
      <p:sp>
        <p:nvSpPr>
          <p:cNvPr id="334" name="Shape 334"/>
          <p:cNvSpPr txBox="1"/>
          <p:nvPr/>
        </p:nvSpPr>
        <p:spPr>
          <a:xfrm>
            <a:off x="752475" y="1436687"/>
            <a:ext cx="7772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basic building blocks of algorithms are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sequence, selection, </a:t>
            </a:r>
            <a:r>
              <a:rPr b="0" i="0" lang="en-US" sz="28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repetition.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773112" y="3175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</a:t>
            </a:r>
          </a:p>
        </p:txBody>
      </p:sp>
      <p:grpSp>
        <p:nvGrpSpPr>
          <p:cNvPr id="343" name="Shape 343"/>
          <p:cNvGrpSpPr/>
          <p:nvPr/>
        </p:nvGrpSpPr>
        <p:grpSpPr>
          <a:xfrm>
            <a:off x="469900" y="3021012"/>
            <a:ext cx="3617912" cy="3414713"/>
            <a:chOff x="469900" y="3021012"/>
            <a:chExt cx="3617912" cy="3414713"/>
          </a:xfrm>
        </p:grpSpPr>
        <p:grpSp>
          <p:nvGrpSpPr>
            <p:cNvPr id="344" name="Shape 344"/>
            <p:cNvGrpSpPr/>
            <p:nvPr/>
          </p:nvGrpSpPr>
          <p:grpSpPr>
            <a:xfrm>
              <a:off x="738187" y="3021012"/>
              <a:ext cx="688975" cy="755650"/>
              <a:chOff x="738187" y="3021012"/>
              <a:chExt cx="688975" cy="755650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738187" y="3475037"/>
                <a:ext cx="688975" cy="301625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6" name="Shape 346"/>
              <p:cNvCxnSpPr/>
              <p:nvPr/>
            </p:nvCxnSpPr>
            <p:spPr>
              <a:xfrm>
                <a:off x="1041400" y="3021012"/>
                <a:ext cx="14287" cy="452437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47" name="Shape 347"/>
            <p:cNvCxnSpPr/>
            <p:nvPr/>
          </p:nvCxnSpPr>
          <p:spPr>
            <a:xfrm>
              <a:off x="1108075" y="5327650"/>
              <a:ext cx="14287" cy="452437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48" name="Shape 348"/>
            <p:cNvGrpSpPr/>
            <p:nvPr/>
          </p:nvGrpSpPr>
          <p:grpSpPr>
            <a:xfrm>
              <a:off x="773112" y="3811587"/>
              <a:ext cx="688975" cy="755650"/>
              <a:chOff x="773112" y="3811587"/>
              <a:chExt cx="688975" cy="755650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773112" y="4265612"/>
                <a:ext cx="688975" cy="301625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0" name="Shape 350"/>
              <p:cNvCxnSpPr/>
              <p:nvPr/>
            </p:nvCxnSpPr>
            <p:spPr>
              <a:xfrm>
                <a:off x="1076325" y="3811587"/>
                <a:ext cx="14287" cy="452437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51" name="Shape 351"/>
            <p:cNvGrpSpPr/>
            <p:nvPr/>
          </p:nvGrpSpPr>
          <p:grpSpPr>
            <a:xfrm>
              <a:off x="773112" y="4586287"/>
              <a:ext cx="688975" cy="755650"/>
              <a:chOff x="773112" y="4586287"/>
              <a:chExt cx="688975" cy="755650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773112" y="5040312"/>
                <a:ext cx="688975" cy="301625"/>
              </a:xfrm>
              <a:prstGeom prst="roundRect">
                <a:avLst>
                  <a:gd fmla="val 113" name="adj"/>
                </a:avLst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3" name="Shape 353"/>
              <p:cNvCxnSpPr/>
              <p:nvPr/>
            </p:nvCxnSpPr>
            <p:spPr>
              <a:xfrm>
                <a:off x="1076325" y="4586287"/>
                <a:ext cx="14287" cy="452437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54" name="Shape 354"/>
            <p:cNvSpPr txBox="1"/>
            <p:nvPr/>
          </p:nvSpPr>
          <p:spPr>
            <a:xfrm>
              <a:off x="469900" y="5797550"/>
              <a:ext cx="3617912" cy="638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25000"/>
                <a:buFont typeface="Comic Sans MS"/>
                <a:buNone/>
              </a:pPr>
              <a:r>
                <a:rPr b="0" i="1" lang="en-US" sz="1800" u="none" cap="none" strike="noStrike">
                  <a:solidFill>
                    <a:srgbClr val="8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Sequence Flowchart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– the boxes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are individual steps.</a:t>
              </a:r>
            </a:p>
          </p:txBody>
        </p:sp>
      </p:grpSp>
      <p:sp>
        <p:nvSpPr>
          <p:cNvPr id="355" name="Shape 355"/>
          <p:cNvSpPr txBox="1"/>
          <p:nvPr/>
        </p:nvSpPr>
        <p:spPr>
          <a:xfrm>
            <a:off x="752475" y="1436687"/>
            <a:ext cx="77724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Sequencing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 application of each step of the algorithm in the order in which the statements are given. 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273550" y="3280337"/>
            <a:ext cx="4448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App Inventor </a:t>
            </a: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compute the average of 70, 80, and 90.</a:t>
            </a:r>
          </a:p>
        </p:txBody>
      </p:sp>
      <p:pic>
        <p:nvPicPr>
          <p:cNvPr descr="sumsequence.png"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550" y="4001950"/>
            <a:ext cx="4251325" cy="201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773112" y="3175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Selection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752475" y="1436687"/>
            <a:ext cx="77724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Selection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 a boolean (true, false) condition to decide which part of the algorithm to use.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098925" y="3719512"/>
            <a:ext cx="44481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App Inventor </a:t>
            </a: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decide whether the average is a passing grade.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497378" y="3440088"/>
            <a:ext cx="3245612" cy="2238375"/>
            <a:chOff x="709612" y="3440112"/>
            <a:chExt cx="2540000" cy="2238375"/>
          </a:xfrm>
        </p:grpSpPr>
        <p:sp>
          <p:nvSpPr>
            <p:cNvPr id="369" name="Shape 369"/>
            <p:cNvSpPr/>
            <p:nvPr/>
          </p:nvSpPr>
          <p:spPr>
            <a:xfrm>
              <a:off x="2560637" y="4484687"/>
              <a:ext cx="688975" cy="301625"/>
            </a:xfrm>
            <a:prstGeom prst="roundRect">
              <a:avLst>
                <a:gd fmla="val 113" name="adj"/>
              </a:avLst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do:</a:t>
              </a:r>
            </a:p>
          </p:txBody>
        </p:sp>
        <p:grpSp>
          <p:nvGrpSpPr>
            <p:cNvPr id="370" name="Shape 370"/>
            <p:cNvGrpSpPr/>
            <p:nvPr/>
          </p:nvGrpSpPr>
          <p:grpSpPr>
            <a:xfrm>
              <a:off x="1584325" y="3440112"/>
              <a:ext cx="739775" cy="958850"/>
              <a:chOff x="1584325" y="3440112"/>
              <a:chExt cx="739775" cy="958850"/>
            </a:xfrm>
          </p:grpSpPr>
          <p:cxnSp>
            <p:nvCxnSpPr>
              <p:cNvPr id="371" name="Shape 371"/>
              <p:cNvCxnSpPr/>
              <p:nvPr/>
            </p:nvCxnSpPr>
            <p:spPr>
              <a:xfrm>
                <a:off x="1955800" y="3440112"/>
                <a:ext cx="14287" cy="452437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72" name="Shape 372"/>
              <p:cNvSpPr/>
              <p:nvPr/>
            </p:nvSpPr>
            <p:spPr>
              <a:xfrm>
                <a:off x="1584325" y="3862387"/>
                <a:ext cx="739775" cy="536575"/>
              </a:xfrm>
              <a:prstGeom prst="diamond">
                <a:avLst/>
              </a:prstGeom>
              <a:solidFill>
                <a:srgbClr val="99CC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3" name="Shape 373"/>
            <p:cNvSpPr/>
            <p:nvPr/>
          </p:nvSpPr>
          <p:spPr>
            <a:xfrm>
              <a:off x="1820862" y="4887912"/>
              <a:ext cx="284162" cy="317500"/>
            </a:xfrm>
            <a:prstGeom prst="ellipse">
              <a:avLst/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4" name="Shape 374"/>
            <p:cNvCxnSpPr/>
            <p:nvPr/>
          </p:nvCxnSpPr>
          <p:spPr>
            <a:xfrm>
              <a:off x="2325687" y="4130675"/>
              <a:ext cx="554037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Shape 375"/>
            <p:cNvCxnSpPr/>
            <p:nvPr/>
          </p:nvCxnSpPr>
          <p:spPr>
            <a:xfrm>
              <a:off x="1046162" y="4114800"/>
              <a:ext cx="554037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Shape 376"/>
            <p:cNvCxnSpPr/>
            <p:nvPr/>
          </p:nvCxnSpPr>
          <p:spPr>
            <a:xfrm>
              <a:off x="2897187" y="4130675"/>
              <a:ext cx="0" cy="334962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Shape 377"/>
            <p:cNvCxnSpPr/>
            <p:nvPr/>
          </p:nvCxnSpPr>
          <p:spPr>
            <a:xfrm>
              <a:off x="1062037" y="4130675"/>
              <a:ext cx="0" cy="334962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8" name="Shape 378"/>
            <p:cNvSpPr/>
            <p:nvPr/>
          </p:nvSpPr>
          <p:spPr>
            <a:xfrm>
              <a:off x="709612" y="4486275"/>
              <a:ext cx="688975" cy="301625"/>
            </a:xfrm>
            <a:prstGeom prst="roundRect">
              <a:avLst>
                <a:gd fmla="val 113" name="adj"/>
              </a:avLst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else:</a:t>
              </a:r>
            </a:p>
          </p:txBody>
        </p:sp>
        <p:cxnSp>
          <p:nvCxnSpPr>
            <p:cNvPr id="379" name="Shape 379"/>
            <p:cNvCxnSpPr/>
            <p:nvPr/>
          </p:nvCxnSpPr>
          <p:spPr>
            <a:xfrm>
              <a:off x="2914650" y="4770437"/>
              <a:ext cx="0" cy="334962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1079500" y="4770437"/>
              <a:ext cx="0" cy="334962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Shape 381"/>
            <p:cNvCxnSpPr/>
            <p:nvPr/>
          </p:nvCxnSpPr>
          <p:spPr>
            <a:xfrm>
              <a:off x="1081087" y="5091112"/>
              <a:ext cx="720725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2106612" y="5091112"/>
              <a:ext cx="788987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Shape 383"/>
            <p:cNvCxnSpPr/>
            <p:nvPr/>
          </p:nvCxnSpPr>
          <p:spPr>
            <a:xfrm>
              <a:off x="1955800" y="5226050"/>
              <a:ext cx="14287" cy="452437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4" name="Shape 384"/>
            <p:cNvCxnSpPr/>
            <p:nvPr/>
          </p:nvCxnSpPr>
          <p:spPr>
            <a:xfrm>
              <a:off x="1955800" y="3441700"/>
              <a:ext cx="14287" cy="452437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5" name="Shape 385"/>
            <p:cNvSpPr/>
            <p:nvPr/>
          </p:nvSpPr>
          <p:spPr>
            <a:xfrm>
              <a:off x="1584325" y="3862387"/>
              <a:ext cx="739775" cy="536575"/>
            </a:xfrm>
            <a:prstGeom prst="diamond">
              <a:avLst/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2443162" y="3641725"/>
              <a:ext cx="603250" cy="555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387" name="Shape 387"/>
            <p:cNvSpPr txBox="1"/>
            <p:nvPr/>
          </p:nvSpPr>
          <p:spPr>
            <a:xfrm>
              <a:off x="1046162" y="3592512"/>
              <a:ext cx="661987" cy="555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</a:p>
          </p:txBody>
        </p:sp>
      </p:grp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062" y="4452937"/>
            <a:ext cx="3948112" cy="138271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 txBox="1"/>
          <p:nvPr/>
        </p:nvSpPr>
        <p:spPr>
          <a:xfrm>
            <a:off x="395287" y="5730875"/>
            <a:ext cx="3529012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Selection flowchart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-- the diamond is the condition; the circle is a connector.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773112" y="3175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Repetition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784600" y="3878262"/>
            <a:ext cx="4822825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keep adding 5 points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the average until it gets higher than 70. 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431901" y="5954750"/>
            <a:ext cx="21987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(Looping)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147720" y="4902825"/>
            <a:ext cx="87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752475" y="1436687"/>
            <a:ext cx="77724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Repetition </a:t>
            </a: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(also called </a:t>
            </a:r>
            <a:r>
              <a:rPr i="1" lang="en-US" sz="2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iteration</a:t>
            </a: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 repeating of a part of the algorithm for a specified number of times or until a condition is met.</a:t>
            </a:r>
          </a:p>
        </p:txBody>
      </p:sp>
      <p:cxnSp>
        <p:nvCxnSpPr>
          <p:cNvPr id="402" name="Shape 402"/>
          <p:cNvCxnSpPr/>
          <p:nvPr/>
        </p:nvCxnSpPr>
        <p:spPr>
          <a:xfrm>
            <a:off x="1497515" y="3563938"/>
            <a:ext cx="48936" cy="1177925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Shape 403"/>
          <p:cNvSpPr/>
          <p:nvPr/>
        </p:nvSpPr>
        <p:spPr>
          <a:xfrm>
            <a:off x="863738" y="4637925"/>
            <a:ext cx="1323823" cy="676200"/>
          </a:xfrm>
          <a:prstGeom prst="diamond">
            <a:avLst/>
          </a:prstGeom>
          <a:solidFill>
            <a:srgbClr val="99CCFF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1512196" y="4154488"/>
            <a:ext cx="1903621" cy="1611312"/>
            <a:chOff x="1479550" y="4044950"/>
            <a:chExt cx="1235075" cy="1611312"/>
          </a:xfrm>
        </p:grpSpPr>
        <p:cxnSp>
          <p:nvCxnSpPr>
            <p:cNvPr id="405" name="Shape 405"/>
            <p:cNvCxnSpPr/>
            <p:nvPr/>
          </p:nvCxnSpPr>
          <p:spPr>
            <a:xfrm flipH="1" rot="10800000">
              <a:off x="1839912" y="4864100"/>
              <a:ext cx="514350" cy="4762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Shape 406"/>
            <p:cNvCxnSpPr/>
            <p:nvPr/>
          </p:nvCxnSpPr>
          <p:spPr>
            <a:xfrm rot="10800000">
              <a:off x="2341562" y="4044950"/>
              <a:ext cx="17462" cy="842962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Shape 407"/>
            <p:cNvCxnSpPr/>
            <p:nvPr/>
          </p:nvCxnSpPr>
          <p:spPr>
            <a:xfrm flipH="1">
              <a:off x="1489075" y="4056062"/>
              <a:ext cx="858837" cy="26987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8" name="Shape 408"/>
            <p:cNvCxnSpPr/>
            <p:nvPr/>
          </p:nvCxnSpPr>
          <p:spPr>
            <a:xfrm>
              <a:off x="1479550" y="5138737"/>
              <a:ext cx="17462" cy="517525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9" name="Shape 409"/>
            <p:cNvSpPr/>
            <p:nvPr/>
          </p:nvSpPr>
          <p:spPr>
            <a:xfrm>
              <a:off x="2025650" y="4313237"/>
              <a:ext cx="688975" cy="301625"/>
            </a:xfrm>
            <a:prstGeom prst="roundRect">
              <a:avLst>
                <a:gd fmla="val 113" name="adj"/>
              </a:avLst>
            </a:prstGeom>
            <a:solidFill>
              <a:srgbClr val="99CCFF"/>
            </a:solidFill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do:</a:t>
              </a:r>
            </a:p>
          </p:txBody>
        </p:sp>
      </p:grpSp>
      <p:sp>
        <p:nvSpPr>
          <p:cNvPr id="410" name="Shape 410"/>
          <p:cNvSpPr txBox="1"/>
          <p:nvPr/>
        </p:nvSpPr>
        <p:spPr>
          <a:xfrm>
            <a:off x="773102" y="5213375"/>
            <a:ext cx="688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</a:p>
        </p:txBody>
      </p:sp>
      <p:pic>
        <p:nvPicPr>
          <p:cNvPr descr="averageloop.png"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288" y="4741863"/>
            <a:ext cx="45624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709612" y="2381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Expressing Algorithms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331912" y="3060700"/>
            <a:ext cx="10874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English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98225" y="1231900"/>
            <a:ext cx="83229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Algorithms can be expressed in many languages: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English, 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498225" y="3971929"/>
            <a:ext cx="2913000" cy="1187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average is 70 or better then set the label to “Nice job!”; otherwise set it to “Work harder!”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/>
        </p:nvSpPr>
        <p:spPr>
          <a:xfrm>
            <a:off x="709612" y="2381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Expressing Algorithms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331912" y="3060700"/>
            <a:ext cx="1087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English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98225" y="1231900"/>
            <a:ext cx="83229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Algorithms can be expressed in many languages: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English,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pseudocode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3922712" y="3666562"/>
            <a:ext cx="5005500" cy="1187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average &gt;= 70: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Set Label1.Text to “Nice job!”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Set Label1.Text to “Work harder!”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3922700" y="2945900"/>
            <a:ext cx="5149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Pseudocode – less formal than a programming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but more precise than English. 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498225" y="3971929"/>
            <a:ext cx="2913000" cy="1187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average is 70 or better then set the label to “Nice job!”; otherwise set it to “Work harder!”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685800" y="360362"/>
            <a:ext cx="7772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Analogy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752475" y="1436687"/>
            <a:ext cx="77724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is like a </a:t>
            </a:r>
            <a:r>
              <a:rPr i="1" lang="en-US" sz="2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recipe</a:t>
            </a:r>
            <a:r>
              <a:rPr i="1" lang="en-US" sz="28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To make a tossed salad: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	• Mix together vegetables of your choice.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	• Add 2 parts olive oil to 1 part vinegar.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	• Add salt and pepper to taste.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	• Toss well.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	• Serve immediately.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709612" y="2381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Expressing Algorithms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331912" y="3060700"/>
            <a:ext cx="1087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English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4633145" y="5049400"/>
            <a:ext cx="2310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 Inventor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498225" y="1231900"/>
            <a:ext cx="83229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Algorithms can be expressed in many languages: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English,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pseudocode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App Inventor.</a:t>
            </a:r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250" y="5475300"/>
            <a:ext cx="3948111" cy="1382712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3922712" y="3666562"/>
            <a:ext cx="5005500" cy="1187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average &gt;= 70: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Set Label1.Text to “Nice job!”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Set Label1.Text to “Work harder!”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3922700" y="2945900"/>
            <a:ext cx="5149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Pseudocode – less formal than a programming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mic Sans MS"/>
              <a:buNone/>
            </a:pPr>
            <a:r>
              <a:rPr b="0" i="1" lang="en-US" sz="1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but more precise than English. 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98225" y="3971929"/>
            <a:ext cx="2913000" cy="1187400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average is 70 or better then set the label to “Nice job!”; otherwise set it to “Work harder!”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709612" y="2381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Executing Algorithms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720725" y="1231900"/>
            <a:ext cx="77724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Algorithms expressed in a programming language can be run on a computer.</a:t>
            </a:r>
          </a:p>
        </p:txBody>
      </p:sp>
      <p:pic>
        <p:nvPicPr>
          <p:cNvPr descr="whenbuttonclicked.png" id="460" name="Shape 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25" y="2334125"/>
            <a:ext cx="481012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619125" y="50641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Important Facts About Algorithms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622300" y="1524000"/>
            <a:ext cx="77724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619125" y="50641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Important Facts About Algorithms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622300" y="1524000"/>
            <a:ext cx="77724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 algorithm is like a recipe but has to be more precise than most recipes.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/>
        </p:nvSpPr>
        <p:spPr>
          <a:xfrm>
            <a:off x="619125" y="50641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Important Facts About Algorithms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622300" y="1524000"/>
            <a:ext cx="77724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 algorithm is like a recipe but has to be more precise than most recipes.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 algorithm is a step-by-step procedure to perform some calculation.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619125" y="50641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Important Facts About Algorithms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622300" y="1524000"/>
            <a:ext cx="77724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 algorithm is like a recipe but has to be more precise than most recipes.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 algorithm is a step-by-step procedure to perform some calculation.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Each step of an algorithm must be precise and doable.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/>
        </p:nvSpPr>
        <p:spPr>
          <a:xfrm>
            <a:off x="619125" y="50641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Important Facts About Algorithms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22300" y="1524000"/>
            <a:ext cx="77724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 algorithm is like a recipe but has to be more precise than most recipes.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 algorithm is a step-by-step procedure to perform some calculation.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Each step of an algorithm must be precise and doable.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algorithm can be constructed by using just sequence, selection, and repetition.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619125" y="50641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Important Facts About Algorithms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22300" y="1524000"/>
            <a:ext cx="77724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 algorithm is like a recipe but has to be more precise than most recipes.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 algorithm is a step-by-step procedure to perform some calculation.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Each step of an algorithm must be precise and doable.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algorithm can be constructed by using just sequence, selection, and repetition.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Algorithms can be expressed in flowcharts, pseudocode, and many programming languages.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685800" y="360362"/>
            <a:ext cx="7772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Analogy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752475" y="1436672"/>
            <a:ext cx="7772400" cy="5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is like a </a:t>
            </a:r>
            <a:r>
              <a:rPr i="1" lang="en-US" sz="2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recipe</a:t>
            </a:r>
            <a:r>
              <a:rPr i="1" lang="en-US" sz="28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To make a tossed salad: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	• Mix together vegetables of your choice.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	• Add 2 parts olive oil to 1 part vinegar.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	• Add salt and pepper to taste.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	• Toss well.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	• Serve immediately.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The Difference: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	Computer algorithms are more precise.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685800" y="360362"/>
            <a:ext cx="7772400" cy="1052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52475" y="1436687"/>
            <a:ext cx="7772400" cy="417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step-by-step procedure that does some calculation or computation.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685800" y="360362"/>
            <a:ext cx="7772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52475" y="1436687"/>
            <a:ext cx="77724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step-by-step procedure that does some calculation or computation.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step in the algorithm must be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precise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unambiguous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685800" y="360362"/>
            <a:ext cx="7772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52475" y="1436687"/>
            <a:ext cx="77724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step-by-step procedure that does some calculation or computation.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step in the algorithm must be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precise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unambiguous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step must be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doable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i.e., it can't be something that is impossible to 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Example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06425" y="1697025"/>
            <a:ext cx="5946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To: calculate the average of 3 numbers on paper.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6504700" y="1793175"/>
            <a:ext cx="2133300" cy="425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Paper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619125" y="6175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Example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06425" y="1697025"/>
            <a:ext cx="5946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To: calculate the average of 3 numbers on paper.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Write the first number on a piece of paper.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504700" y="1793175"/>
            <a:ext cx="2133300" cy="425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Paper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