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themeOverride+xml" PartName="/ppt/theme/themeOverride3.xml"/>
  <Override ContentType="application/vnd.openxmlformats-officedocument.themeOverride+xml" PartName="/ppt/theme/themeOverride8.xml"/>
  <Override ContentType="application/vnd.openxmlformats-officedocument.themeOverride+xml" PartName="/ppt/theme/themeOverride19.xml"/>
  <Override ContentType="application/vnd.openxmlformats-officedocument.themeOverride+xml" PartName="/ppt/theme/themeOverride5.xml"/>
  <Override ContentType="application/vnd.openxmlformats-officedocument.themeOverride+xml" PartName="/ppt/theme/themeOverride20.xml"/>
  <Override ContentType="application/vnd.openxmlformats-officedocument.themeOverride+xml" PartName="/ppt/theme/themeOverride6.xml"/>
  <Override ContentType="application/vnd.openxmlformats-officedocument.themeOverride+xml" PartName="/ppt/theme/themeOverride12.xml"/>
  <Override ContentType="application/vnd.openxmlformats-officedocument.themeOverride+xml" PartName="/ppt/theme/themeOverride18.xml"/>
  <Override ContentType="application/vnd.openxmlformats-officedocument.themeOverride+xml" PartName="/ppt/theme/themeOverride16.xml"/>
  <Override ContentType="application/vnd.openxmlformats-officedocument.themeOverride+xml" PartName="/ppt/theme/themeOverride14.xml"/>
  <Override ContentType="application/vnd.openxmlformats-officedocument.themeOverride+xml" PartName="/ppt/theme/themeOverride21.xml"/>
  <Override ContentType="application/vnd.openxmlformats-officedocument.themeOverride+xml" PartName="/ppt/theme/themeOverride2.xml"/>
  <Override ContentType="application/vnd.openxmlformats-officedocument.themeOverride+xml" PartName="/ppt/theme/themeOverride9.xml"/>
  <Override ContentType="application/vnd.openxmlformats-officedocument.themeOverride+xml" PartName="/ppt/theme/themeOverride10.xml"/>
  <Override ContentType="application/vnd.openxmlformats-officedocument.themeOverride+xml" PartName="/ppt/theme/themeOverride4.xml"/>
  <Override ContentType="application/vnd.openxmlformats-officedocument.themeOverride+xml" PartName="/ppt/theme/themeOverride7.xml"/>
  <Override ContentType="application/vnd.openxmlformats-officedocument.themeOverride+xml" PartName="/ppt/theme/themeOverride17.xml"/>
  <Override ContentType="application/vnd.openxmlformats-officedocument.themeOverride+xml" PartName="/ppt/theme/themeOverride11.xml"/>
  <Override ContentType="application/vnd.openxmlformats-officedocument.themeOverride+xml" PartName="/ppt/theme/themeOverride1.xml"/>
  <Override ContentType="application/vnd.openxmlformats-officedocument.themeOverride+xml" PartName="/ppt/theme/themeOverride13.xml"/>
  <Override ContentType="application/vnd.openxmlformats-officedocument.themeOverride+xml" PartName="/ppt/theme/themeOverride15.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090BF61-803B-460C-A312-A5BC25052A95}">
  <a:tblStyle styleId="{2090BF61-803B-460C-A312-A5BC25052A95}" styleName="Table_0">
    <a:wholeTbl>
      <a:tcTxStyle>
        <a:font>
          <a:latin typeface="Arial"/>
          <a:ea typeface="Arial"/>
          <a:cs typeface="Arial"/>
        </a:font>
        <a:srgbClr val="000000"/>
      </a:tcTxStyle>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Shape 3"/>
          <p:cNvSpPr/>
          <p:nvPr/>
        </p:nvSpPr>
        <p:spPr>
          <a:xfrm>
            <a:off x="0" y="0"/>
            <a:ext cx="6858000" cy="9144000"/>
          </a:xfrm>
          <a:prstGeom prst="roundRect">
            <a:avLst>
              <a:gd fmla="val 5" name="adj"/>
            </a:avLst>
          </a:prstGeom>
          <a:solidFill>
            <a:srgbClr val="FFFFFF"/>
          </a:solidFill>
          <a:ln>
            <a:noFill/>
          </a:ln>
        </p:spPr>
        <p:txBody>
          <a:bodyPr anchorCtr="0" anchor="ctr" bIns="45700" lIns="91425" rIns="91425" wrap="square" tIns="45700">
            <a:noAutofit/>
          </a:bodyPr>
          <a:lstStyle/>
          <a:p>
            <a:pPr lvl="0">
              <a:spcBef>
                <a:spcPts val="0"/>
              </a:spcBef>
              <a:buNone/>
            </a:pPr>
            <a:r>
              <a:t/>
            </a:r>
            <a:endParaRPr/>
          </a:p>
        </p:txBody>
      </p:sp>
      <p:sp>
        <p:nvSpPr>
          <p:cNvPr id="4" name="Shape 4"/>
          <p:cNvSpPr/>
          <p:nvPr/>
        </p:nvSpPr>
        <p:spPr>
          <a:xfrm>
            <a:off x="0" y="0"/>
            <a:ext cx="2971800" cy="460375"/>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5" name="Shape 5"/>
          <p:cNvSpPr/>
          <p:nvPr/>
        </p:nvSpPr>
        <p:spPr>
          <a:xfrm>
            <a:off x="3886200" y="0"/>
            <a:ext cx="2971800" cy="460375"/>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6" name="Shape 6"/>
          <p:cNvSpPr/>
          <p:nvPr>
            <p:ph idx="2" type="sldImg"/>
          </p:nvPr>
        </p:nvSpPr>
        <p:spPr>
          <a:xfrm>
            <a:off x="1143000" y="685800"/>
            <a:ext cx="4570412" cy="3427412"/>
          </a:xfrm>
          <a:custGeom>
            <a:pathLst>
              <a:path extrusionOk="0" h="120000" w="120000">
                <a:moveTo>
                  <a:pt x="0" y="0"/>
                </a:moveTo>
                <a:lnTo>
                  <a:pt x="120000" y="0"/>
                </a:lnTo>
                <a:lnTo>
                  <a:pt x="120000" y="120000"/>
                </a:lnTo>
                <a:lnTo>
                  <a:pt x="0" y="120000"/>
                </a:lnTo>
                <a:close/>
              </a:path>
            </a:pathLst>
          </a:custGeom>
          <a:noFill/>
          <a:ln>
            <a:noFill/>
          </a:ln>
        </p:spPr>
      </p:sp>
      <p:sp>
        <p:nvSpPr>
          <p:cNvPr id="7" name="Shape 7"/>
          <p:cNvSpPr txBox="1"/>
          <p:nvPr>
            <p:ph idx="1" type="body"/>
          </p:nvPr>
        </p:nvSpPr>
        <p:spPr>
          <a:xfrm>
            <a:off x="914400" y="4343400"/>
            <a:ext cx="5027612" cy="4113212"/>
          </a:xfrm>
          <a:prstGeom prst="rect">
            <a:avLst/>
          </a:prstGeom>
          <a:noFill/>
          <a:ln>
            <a:noFill/>
          </a:ln>
        </p:spPr>
        <p:txBody>
          <a:bodyPr anchorCtr="0" anchor="ctr" bIns="91425" lIns="91425" rIns="91425" wrap="square" tIns="91425"/>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8" name="Shape 8"/>
          <p:cNvSpPr/>
          <p:nvPr/>
        </p:nvSpPr>
        <p:spPr>
          <a:xfrm>
            <a:off x="0" y="8683625"/>
            <a:ext cx="2971800" cy="460375"/>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9" name="Shape 9"/>
          <p:cNvSpPr txBox="1"/>
          <p:nvPr>
            <p:ph idx="12" type="sldNum"/>
          </p:nvPr>
        </p:nvSpPr>
        <p:spPr>
          <a:xfrm>
            <a:off x="3886200" y="8686800"/>
            <a:ext cx="2970212" cy="455612"/>
          </a:xfrm>
          <a:prstGeom prst="rect">
            <a:avLst/>
          </a:prstGeom>
          <a:noFill/>
          <a:ln>
            <a:noFill/>
          </a:ln>
        </p:spPr>
        <p:txBody>
          <a:bodyPr anchorCtr="0" anchor="ctr" bIns="91425" lIns="91425" rIns="91425" wrap="square" tIns="91425">
            <a:noAutofit/>
          </a:bodyPr>
          <a:lstStyle/>
          <a:p>
            <a:pPr lvl="0">
              <a:spcBef>
                <a:spcPts val="0"/>
              </a:spcBef>
            </a:pPr>
            <a:r>
              <a:t/>
            </a:r>
            <a:endParaRPr/>
          </a:p>
          <a:p>
            <a:pPr lvl="1">
              <a:spcBef>
                <a:spcPts val="0"/>
              </a:spcBef>
            </a:pPr>
            <a:r>
              <a:t/>
            </a:r>
            <a:endParaRPr/>
          </a:p>
          <a:p>
            <a:pPr lvl="2">
              <a:spcBef>
                <a:spcPts val="0"/>
              </a:spcBef>
            </a:pPr>
            <a:r>
              <a:t/>
            </a:r>
            <a:endParaRPr/>
          </a:p>
          <a:p>
            <a:pPr lvl="3">
              <a:spcBef>
                <a:spcPts val="0"/>
              </a:spcBef>
            </a:pPr>
            <a:r>
              <a:t/>
            </a:r>
            <a:endParaRPr/>
          </a:p>
          <a:p>
            <a:pPr lvl="4">
              <a:spcBef>
                <a:spcPts val="0"/>
              </a:spcBef>
            </a:pPr>
            <a:r>
              <a:t/>
            </a:r>
            <a:endParaRPr/>
          </a:p>
          <a:p>
            <a:pPr lvl="5">
              <a:spcBef>
                <a:spcPts val="0"/>
              </a:spcBef>
            </a:pPr>
            <a:r>
              <a:t/>
            </a:r>
            <a:endParaRPr/>
          </a:p>
          <a:p>
            <a:pPr lvl="6">
              <a:spcBef>
                <a:spcPts val="0"/>
              </a:spcBef>
            </a:pPr>
            <a:r>
              <a:t/>
            </a:r>
            <a:endParaRPr/>
          </a:p>
          <a:p>
            <a:pPr lvl="7">
              <a:spcBef>
                <a:spcPts val="0"/>
              </a:spcBef>
            </a:pPr>
            <a:r>
              <a:t/>
            </a:r>
            <a:endParaRPr/>
          </a:p>
          <a:p>
            <a:pPr lvl="8">
              <a:spcBef>
                <a:spcPts val="0"/>
              </a:spcBef>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 name="Shape 26"/>
        <p:cNvGrpSpPr/>
        <p:nvPr/>
      </p:nvGrpSpPr>
      <p:grpSpPr>
        <a:xfrm>
          <a:off x="0" y="0"/>
          <a:ext cx="0" cy="0"/>
          <a:chOff x="0" y="0"/>
          <a:chExt cx="0" cy="0"/>
        </a:xfrm>
      </p:grpSpPr>
      <p:sp>
        <p:nvSpPr>
          <p:cNvPr id="27" name="Shape 2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28" name="Shape 2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9" name="Shape 29"/>
          <p:cNvSpPr txBox="1"/>
          <p:nvPr/>
        </p:nvSpPr>
        <p:spPr>
          <a:xfrm>
            <a:off x="914400" y="4343400"/>
            <a:ext cx="5029200" cy="4208462"/>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0" name="Shape 30"/>
          <p:cNvSpPr txBox="1"/>
          <p:nvPr>
            <p:ph idx="1" type="body"/>
          </p:nvPr>
        </p:nvSpPr>
        <p:spPr>
          <a:xfrm>
            <a:off x="914400" y="4343400"/>
            <a:ext cx="5027612" cy="4113212"/>
          </a:xfrm>
          <a:prstGeom prst="rect">
            <a:avLst/>
          </a:prstGeom>
        </p:spPr>
        <p:txBody>
          <a:bodyPr anchorCtr="0" anchor="ctr" bIns="91425" lIns="91425" rIns="91425" wrap="square" tIns="91425">
            <a:noAutofit/>
          </a:bodyPr>
          <a:lstStyle/>
          <a:p>
            <a:pPr lvl="0">
              <a:spcBef>
                <a:spcPts val="0"/>
              </a:spcBef>
              <a:buNone/>
            </a:pPr>
            <a:r>
              <a:t/>
            </a:r>
            <a:endParaRPr/>
          </a:p>
        </p:txBody>
      </p:sp>
      <p:sp>
        <p:nvSpPr>
          <p:cNvPr id="31" name="Shape 31"/>
          <p:cNvSpPr/>
          <p:nvPr>
            <p:ph idx="2" type="sldImg"/>
          </p:nvPr>
        </p:nvSpPr>
        <p:spPr>
          <a:xfrm>
            <a:off x="1143000" y="685800"/>
            <a:ext cx="4570412" cy="34274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05" name="Shape 105"/>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06" name="Shape 106"/>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07" name="Shape 107"/>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14" name="Shape 114"/>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15" name="Shape 115"/>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16" name="Shape 116"/>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24" name="Shape 124"/>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25" name="Shape 125"/>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26" name="Shape 126"/>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32" name="Shape 132"/>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33" name="Shape 13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34" name="Shape 13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42" name="Shape 142"/>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43" name="Shape 14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44" name="Shape 14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51" name="Shape 151"/>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52" name="Shape 152"/>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53" name="Shape 153"/>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60" name="Shape 160"/>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61" name="Shape 16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62" name="Shape 16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69" name="Shape 169"/>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70" name="Shape 17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71" name="Shape 17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79" name="Shape 179"/>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80" name="Shape 18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81" name="Shape 18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188" name="Shape 18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89" name="Shape 189"/>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190" name="Shape 19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191" name="Shape 19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Shape 3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38" name="Shape 3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9" name="Shape 39"/>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40" name="Shape 4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41" name="Shape 4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96" name="Shape 196"/>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97" name="Shape 197"/>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98" name="Shape 198"/>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04" name="Shape 204"/>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05" name="Shape 205"/>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206" name="Shape 206"/>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Shape 45"/>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6" name="Shape 46"/>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7" name="Shape 47"/>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48" name="Shape 48"/>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54" name="Shape 54"/>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55" name="Shape 55"/>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56" name="Shape 56"/>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2" name="Shape 62"/>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3" name="Shape 6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64" name="Shape 6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70" name="Shape 70"/>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71" name="Shape 7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72" name="Shape 7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78" name="Shape 78"/>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79" name="Shape 79"/>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80" name="Shape 80"/>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87" name="Shape 87"/>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88" name="Shape 88"/>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89" name="Shape 89"/>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96" name="Shape 96"/>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97" name="Shape 97"/>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98" name="Shape 98"/>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FFFFFF"/>
        </a:solidFill>
      </p:bgPr>
    </p:bg>
    <p:spTree>
      <p:nvGrpSpPr>
        <p:cNvPr id="16" name="Shape 16"/>
        <p:cNvGrpSpPr/>
        <p:nvPr/>
      </p:nvGrpSpPr>
      <p:grpSpPr>
        <a:xfrm>
          <a:off x="0" y="0"/>
          <a:ext cx="0" cy="0"/>
          <a:chOff x="0" y="0"/>
          <a:chExt cx="0" cy="0"/>
        </a:xfrm>
      </p:grpSpPr>
      <p:sp>
        <p:nvSpPr>
          <p:cNvPr id="17" name="Shape 17"/>
          <p:cNvSpPr txBox="1"/>
          <p:nvPr>
            <p:ph type="title"/>
          </p:nvPr>
        </p:nvSpPr>
        <p:spPr>
          <a:xfrm>
            <a:off x="500062" y="2841625"/>
            <a:ext cx="8077200" cy="838200"/>
          </a:xfrm>
          <a:prstGeom prst="rect">
            <a:avLst/>
          </a:prstGeom>
          <a:noFill/>
          <a:ln>
            <a:noFill/>
          </a:ln>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6pPr>
            <a:lvl7pPr indent="-228600" lvl="6" marL="34290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7pPr>
            <a:lvl8pPr indent="-228600" lvl="7" marL="4800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8pPr>
            <a:lvl9pPr indent="-228600" lvl="8" marL="66294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9pPr>
          </a:lstStyle>
          <a:p/>
        </p:txBody>
      </p:sp>
      <p:sp>
        <p:nvSpPr>
          <p:cNvPr id="18" name="Shape 18"/>
          <p:cNvSpPr txBox="1"/>
          <p:nvPr>
            <p:ph idx="1" type="body"/>
          </p:nvPr>
        </p:nvSpPr>
        <p:spPr>
          <a:xfrm>
            <a:off x="685800" y="1981200"/>
            <a:ext cx="7770812" cy="4113212"/>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6pPr>
            <a:lvl7pPr indent="-228600" lvl="6" marL="34290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7pPr>
            <a:lvl8pPr indent="-228600" lvl="7" marL="4800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8pPr>
            <a:lvl9pPr indent="-228600" lvl="8" marL="66294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9pPr>
          </a:lstStyle>
          <a:p/>
        </p:txBody>
      </p:sp>
      <p:sp>
        <p:nvSpPr>
          <p:cNvPr id="19" name="Shape 19"/>
          <p:cNvSpPr txBox="1"/>
          <p:nvPr>
            <p:ph idx="10" type="dt"/>
          </p:nvPr>
        </p:nvSpPr>
        <p:spPr>
          <a:xfrm>
            <a:off x="685800" y="6248400"/>
            <a:ext cx="1903412" cy="455612"/>
          </a:xfrm>
          <a:prstGeom prst="rect">
            <a:avLst/>
          </a:prstGeom>
          <a:noFill/>
          <a:ln>
            <a:noFill/>
          </a:ln>
        </p:spPr>
        <p:txBody>
          <a:bodyPr anchorCtr="0" anchor="t"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9pPr>
          </a:lstStyle>
          <a:p/>
        </p:txBody>
      </p:sp>
      <p:sp>
        <p:nvSpPr>
          <p:cNvPr id="20" name="Shape 20"/>
          <p:cNvSpPr txBox="1"/>
          <p:nvPr>
            <p:ph idx="12" type="sldNum"/>
          </p:nvPr>
        </p:nvSpPr>
        <p:spPr>
          <a:xfrm>
            <a:off x="6553200" y="6248400"/>
            <a:ext cx="1903412" cy="455612"/>
          </a:xfrm>
          <a:prstGeom prst="rect">
            <a:avLst/>
          </a:prstGeom>
          <a:noFill/>
          <a:ln>
            <a:noFill/>
          </a:ln>
        </p:spPr>
        <p:txBody>
          <a:bodyPr anchorCtr="0" anchor="t" bIns="91425" lIns="91425" rIns="91425" wrap="square" tIns="91425">
            <a:noAutofit/>
          </a:bodyPr>
          <a:lstStyle/>
          <a:p>
            <a:pPr indent="0" lvl="0" marL="0" marR="0" rtl="0" algn="l">
              <a:spcBef>
                <a:spcPts val="0"/>
              </a:spcBef>
            </a:pPr>
            <a:r>
              <a:t/>
            </a:r>
            <a:endParaRPr b="0" i="0" sz="1800" u="none" cap="none" strike="noStrike"/>
          </a:p>
          <a:p>
            <a:pPr indent="0" lvl="1" marL="0" marR="0" rtl="0" algn="l">
              <a:spcBef>
                <a:spcPts val="0"/>
              </a:spcBef>
            </a:pPr>
            <a:r>
              <a:t/>
            </a:r>
            <a:endParaRPr b="0" i="0" sz="1800" u="none" cap="none" strike="noStrike"/>
          </a:p>
          <a:p>
            <a:pPr indent="0" lvl="2" marL="0" marR="0" rtl="0" algn="l">
              <a:spcBef>
                <a:spcPts val="0"/>
              </a:spcBef>
            </a:pPr>
            <a:r>
              <a:t/>
            </a:r>
            <a:endParaRPr b="0" i="0" sz="1800" u="none" cap="none" strike="noStrike"/>
          </a:p>
          <a:p>
            <a:pPr indent="0" lvl="3" marL="0" marR="0" rtl="0" algn="l">
              <a:spcBef>
                <a:spcPts val="0"/>
              </a:spcBef>
            </a:pPr>
            <a:r>
              <a:t/>
            </a:r>
            <a:endParaRPr b="0" i="0" sz="1800" u="none" cap="none" strike="noStrike"/>
          </a:p>
          <a:p>
            <a:pPr indent="0" lvl="4" marL="0" marR="0" rtl="0" algn="l">
              <a:spcBef>
                <a:spcPts val="0"/>
              </a:spcBef>
            </a:pPr>
            <a:r>
              <a:t/>
            </a:r>
            <a:endParaRPr b="0" i="0" sz="1800" u="none" cap="none" strike="noStrike"/>
          </a:p>
          <a:p>
            <a:pPr indent="-228600" lvl="5" marL="2514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6" marL="34290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7" marL="4800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8" marL="66294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txBox="1"/>
          <p:nvPr>
            <p:ph type="title"/>
          </p:nvPr>
        </p:nvSpPr>
        <p:spPr>
          <a:xfrm>
            <a:off x="685800" y="381000"/>
            <a:ext cx="7772400" cy="914400"/>
          </a:xfrm>
          <a:prstGeom prst="rect">
            <a:avLst/>
          </a:prstGeom>
          <a:noFill/>
          <a:ln>
            <a:noFill/>
          </a:ln>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6pPr>
            <a:lvl7pPr indent="-228600" lvl="6" marL="34290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7pPr>
            <a:lvl8pPr indent="-228600" lvl="7" marL="4800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8pPr>
            <a:lvl9pPr indent="-228600" lvl="8" marL="66294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9pPr>
          </a:lstStyle>
          <a:p/>
        </p:txBody>
      </p:sp>
      <p:sp>
        <p:nvSpPr>
          <p:cNvPr id="23" name="Shape 23"/>
          <p:cNvSpPr txBox="1"/>
          <p:nvPr>
            <p:ph idx="1" type="body"/>
          </p:nvPr>
        </p:nvSpPr>
        <p:spPr>
          <a:xfrm>
            <a:off x="674687" y="1446212"/>
            <a:ext cx="7758112" cy="4991100"/>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6pPr>
            <a:lvl7pPr indent="-228600" lvl="6" marL="34290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7pPr>
            <a:lvl8pPr indent="-228600" lvl="7" marL="4800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8pPr>
            <a:lvl9pPr indent="-228600" lvl="8" marL="66294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9pPr>
          </a:lstStyle>
          <a:p/>
        </p:txBody>
      </p:sp>
      <p:sp>
        <p:nvSpPr>
          <p:cNvPr id="24" name="Shape 24"/>
          <p:cNvSpPr txBox="1"/>
          <p:nvPr>
            <p:ph idx="10" type="dt"/>
          </p:nvPr>
        </p:nvSpPr>
        <p:spPr>
          <a:xfrm>
            <a:off x="685800" y="6248400"/>
            <a:ext cx="1903412" cy="455612"/>
          </a:xfrm>
          <a:prstGeom prst="rect">
            <a:avLst/>
          </a:prstGeom>
          <a:noFill/>
          <a:ln>
            <a:noFill/>
          </a:ln>
        </p:spPr>
        <p:txBody>
          <a:bodyPr anchorCtr="0" anchor="t"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9pPr>
          </a:lstStyle>
          <a:p/>
        </p:txBody>
      </p:sp>
      <p:sp>
        <p:nvSpPr>
          <p:cNvPr id="25" name="Shape 25"/>
          <p:cNvSpPr txBox="1"/>
          <p:nvPr>
            <p:ph idx="12" type="sldNum"/>
          </p:nvPr>
        </p:nvSpPr>
        <p:spPr>
          <a:xfrm>
            <a:off x="6553200" y="6248400"/>
            <a:ext cx="1903412" cy="455612"/>
          </a:xfrm>
          <a:prstGeom prst="rect">
            <a:avLst/>
          </a:prstGeom>
          <a:noFill/>
          <a:ln>
            <a:noFill/>
          </a:ln>
        </p:spPr>
        <p:txBody>
          <a:bodyPr anchorCtr="0" anchor="t" bIns="91425" lIns="91425" rIns="91425" wrap="square" tIns="91425">
            <a:noAutofit/>
          </a:bodyPr>
          <a:lstStyle/>
          <a:p>
            <a:pPr indent="0" lvl="0" marL="0" marR="0" rtl="0" algn="l">
              <a:spcBef>
                <a:spcPts val="0"/>
              </a:spcBef>
            </a:pPr>
            <a:r>
              <a:t/>
            </a:r>
            <a:endParaRPr b="0" i="0" sz="1800" u="none" cap="none" strike="noStrike"/>
          </a:p>
          <a:p>
            <a:pPr indent="0" lvl="1" marL="0" marR="0" rtl="0" algn="l">
              <a:spcBef>
                <a:spcPts val="0"/>
              </a:spcBef>
            </a:pPr>
            <a:r>
              <a:t/>
            </a:r>
            <a:endParaRPr b="0" i="0" sz="1800" u="none" cap="none" strike="noStrike"/>
          </a:p>
          <a:p>
            <a:pPr indent="0" lvl="2" marL="0" marR="0" rtl="0" algn="l">
              <a:spcBef>
                <a:spcPts val="0"/>
              </a:spcBef>
            </a:pPr>
            <a:r>
              <a:t/>
            </a:r>
            <a:endParaRPr b="0" i="0" sz="1800" u="none" cap="none" strike="noStrike"/>
          </a:p>
          <a:p>
            <a:pPr indent="0" lvl="3" marL="0" marR="0" rtl="0" algn="l">
              <a:spcBef>
                <a:spcPts val="0"/>
              </a:spcBef>
            </a:pPr>
            <a:r>
              <a:t/>
            </a:r>
            <a:endParaRPr b="0" i="0" sz="1800" u="none" cap="none" strike="noStrike"/>
          </a:p>
          <a:p>
            <a:pPr indent="0" lvl="4" marL="0" marR="0" rtl="0" algn="l">
              <a:spcBef>
                <a:spcPts val="0"/>
              </a:spcBef>
            </a:pPr>
            <a:r>
              <a:t/>
            </a:r>
            <a:endParaRPr b="0" i="0" sz="1800" u="none" cap="none" strike="noStrike"/>
          </a:p>
          <a:p>
            <a:pPr indent="-228600" lvl="5" marL="2514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6" marL="34290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7" marL="4800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8" marL="66294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 name="Shape 10"/>
        <p:cNvGrpSpPr/>
        <p:nvPr/>
      </p:nvGrpSpPr>
      <p:grpSpPr>
        <a:xfrm>
          <a:off x="0" y="0"/>
          <a:ext cx="0" cy="0"/>
          <a:chOff x="0" y="0"/>
          <a:chExt cx="0" cy="0"/>
        </a:xfrm>
      </p:grpSpPr>
      <p:sp>
        <p:nvSpPr>
          <p:cNvPr id="11" name="Shape 11"/>
          <p:cNvSpPr txBox="1"/>
          <p:nvPr>
            <p:ph type="title"/>
          </p:nvPr>
        </p:nvSpPr>
        <p:spPr>
          <a:xfrm>
            <a:off x="685800" y="609600"/>
            <a:ext cx="7770812" cy="1141412"/>
          </a:xfrm>
          <a:prstGeom prst="rect">
            <a:avLst/>
          </a:prstGeom>
          <a:noFill/>
          <a:ln>
            <a:noFill/>
          </a:ln>
        </p:spPr>
        <p:txBody>
          <a:bodyPr anchorCtr="0" anchor="ctr"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6pPr>
            <a:lvl7pPr indent="-228600" lvl="6" marL="34290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7pPr>
            <a:lvl8pPr indent="-228600" lvl="7" marL="48006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8pPr>
            <a:lvl9pPr indent="-228600" lvl="8" marL="66294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9pPr>
          </a:lstStyle>
          <a:p/>
        </p:txBody>
      </p:sp>
      <p:sp>
        <p:nvSpPr>
          <p:cNvPr id="12" name="Shape 12"/>
          <p:cNvSpPr txBox="1"/>
          <p:nvPr>
            <p:ph idx="1" type="body"/>
          </p:nvPr>
        </p:nvSpPr>
        <p:spPr>
          <a:xfrm>
            <a:off x="685800" y="1981200"/>
            <a:ext cx="7770812" cy="4113212"/>
          </a:xfrm>
          <a:prstGeom prst="rect">
            <a:avLst/>
          </a:prstGeom>
          <a:noFill/>
          <a:ln>
            <a:noFill/>
          </a:ln>
        </p:spPr>
        <p:txBody>
          <a:bodyPr anchorCtr="0" anchor="t" bIns="91425" lIns="91425" rIns="91425" wrap="square" tIns="91425"/>
          <a:lstStyle>
            <a:lvl1pPr indent="0" lvl="0" marL="0" marR="0" rtl="0" algn="l">
              <a:spcBef>
                <a:spcPts val="0"/>
              </a:spcBef>
              <a:buChar char="●"/>
              <a:defRPr b="0" i="0" sz="1800" u="none" cap="none" strike="noStrike"/>
            </a:lvl1pPr>
            <a:lvl2pPr indent="0" lvl="1" marL="0" marR="0" rtl="0" algn="l">
              <a:spcBef>
                <a:spcPts val="0"/>
              </a:spcBef>
              <a:buChar char="○"/>
              <a:defRPr b="0" i="0" sz="1800" u="none" cap="none" strike="noStrike"/>
            </a:lvl2pPr>
            <a:lvl3pPr indent="0" lvl="2" marL="0" marR="0" rtl="0" algn="l">
              <a:spcBef>
                <a:spcPts val="0"/>
              </a:spcBef>
              <a:buChar char="■"/>
              <a:defRPr b="0" i="0" sz="1800" u="none" cap="none" strike="noStrike"/>
            </a:lvl3pPr>
            <a:lvl4pPr indent="0" lvl="3" marL="0" marR="0" rtl="0" algn="l">
              <a:spcBef>
                <a:spcPts val="0"/>
              </a:spcBef>
              <a:buChar char="●"/>
              <a:defRPr b="0" i="0" sz="1800" u="none" cap="none" strike="noStrike"/>
            </a:lvl4pPr>
            <a:lvl5pPr indent="0" lvl="4" marL="0" marR="0" rtl="0" algn="l">
              <a:spcBef>
                <a:spcPts val="0"/>
              </a:spcBef>
              <a:buChar char="○"/>
              <a:defRPr b="0" i="0" sz="1800" u="none" cap="none" strike="noStrike"/>
            </a:lvl5pPr>
            <a:lvl6pPr indent="-228600" lvl="5" marL="25146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9pPr>
          </a:lstStyle>
          <a:p/>
        </p:txBody>
      </p:sp>
      <p:sp>
        <p:nvSpPr>
          <p:cNvPr id="13" name="Shape 13"/>
          <p:cNvSpPr txBox="1"/>
          <p:nvPr>
            <p:ph idx="10" type="dt"/>
          </p:nvPr>
        </p:nvSpPr>
        <p:spPr>
          <a:xfrm>
            <a:off x="685800" y="6248400"/>
            <a:ext cx="1903412" cy="455612"/>
          </a:xfrm>
          <a:prstGeom prst="rect">
            <a:avLst/>
          </a:prstGeom>
          <a:noFill/>
          <a:ln>
            <a:noFill/>
          </a:ln>
        </p:spPr>
        <p:txBody>
          <a:bodyPr anchorCtr="0" anchor="t"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9pPr>
          </a:lstStyle>
          <a:p/>
        </p:txBody>
      </p:sp>
      <p:sp>
        <p:nvSpPr>
          <p:cNvPr id="14" name="Shape 14"/>
          <p:cNvSpPr/>
          <p:nvPr/>
        </p:nvSpPr>
        <p:spPr>
          <a:xfrm>
            <a:off x="3124200" y="6248400"/>
            <a:ext cx="2895600" cy="460375"/>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5" name="Shape 15"/>
          <p:cNvSpPr txBox="1"/>
          <p:nvPr>
            <p:ph idx="12" type="sldNum"/>
          </p:nvPr>
        </p:nvSpPr>
        <p:spPr>
          <a:xfrm>
            <a:off x="6553200" y="6248400"/>
            <a:ext cx="1903412" cy="455612"/>
          </a:xfrm>
          <a:prstGeom prst="rect">
            <a:avLst/>
          </a:prstGeom>
          <a:noFill/>
          <a:ln>
            <a:noFill/>
          </a:ln>
        </p:spPr>
        <p:txBody>
          <a:bodyPr anchorCtr="0" anchor="t" bIns="91425" lIns="91425" rIns="91425" wrap="square" tIns="91425">
            <a:noAutofit/>
          </a:bodyPr>
          <a:lstStyle/>
          <a:p>
            <a:pPr indent="0" lvl="0" marL="0" marR="0" rtl="0" algn="l">
              <a:spcBef>
                <a:spcPts val="0"/>
              </a:spcBef>
            </a:pPr>
            <a:r>
              <a:t/>
            </a:r>
            <a:endParaRPr b="0" i="0" sz="1800" u="none" cap="none" strike="noStrike"/>
          </a:p>
          <a:p>
            <a:pPr indent="0" lvl="1" marL="0" marR="0" rtl="0" algn="l">
              <a:spcBef>
                <a:spcPts val="0"/>
              </a:spcBef>
            </a:pPr>
            <a:r>
              <a:t/>
            </a:r>
            <a:endParaRPr b="0" i="0" sz="1800" u="none" cap="none" strike="noStrike"/>
          </a:p>
          <a:p>
            <a:pPr indent="0" lvl="2" marL="0" marR="0" rtl="0" algn="l">
              <a:spcBef>
                <a:spcPts val="0"/>
              </a:spcBef>
            </a:pPr>
            <a:r>
              <a:t/>
            </a:r>
            <a:endParaRPr b="0" i="0" sz="1800" u="none" cap="none" strike="noStrike"/>
          </a:p>
          <a:p>
            <a:pPr indent="0" lvl="3" marL="0" marR="0" rtl="0" algn="l">
              <a:spcBef>
                <a:spcPts val="0"/>
              </a:spcBef>
            </a:pPr>
            <a:r>
              <a:t/>
            </a:r>
            <a:endParaRPr b="0" i="0" sz="1800" u="none" cap="none" strike="noStrike"/>
          </a:p>
          <a:p>
            <a:pPr indent="0" lvl="4" marL="0" marR="0" rtl="0" algn="l">
              <a:spcBef>
                <a:spcPts val="0"/>
              </a:spcBef>
            </a:pPr>
            <a:r>
              <a:t/>
            </a:r>
            <a:endParaRPr b="0" i="0" sz="1800" u="none" cap="none" strike="noStrike"/>
          </a:p>
          <a:p>
            <a:pPr indent="-228600" lvl="5" marL="2514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6" marL="34290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7" marL="4800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8" marL="66294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themeOverride" Target="../theme/themeOverride1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themeOverride" Target="../theme/themeOverride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themeOverride" Target="../theme/themeOverride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themeOverride" Target="../theme/themeOverride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themeOverride" Target="../theme/themeOverr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themeOverride" Target="../theme/themeOverr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themeOverride" Target="../theme/themeOverride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themeOverride" Target="../theme/themeOverr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themeOverride" Target="../theme/themeOverride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themeOverride" Target="../theme/themeOverr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themeOverride" Target="../theme/themeOverr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themeOverride" Target="../theme/themeOverrid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themeOverride" Target="../theme/themeOverride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themeOverride" Target="../theme/themeOverride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themeOverride" Target="../theme/themeOverride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themeOverride" Target="../theme/themeOverride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themeOverride" Target="../theme/themeOverride1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500050" y="2841625"/>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Hexadecimal and Octal </a:t>
            </a:r>
          </a:p>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Number Systems</a:t>
            </a:r>
          </a:p>
        </p:txBody>
      </p:sp>
      <p:sp>
        <p:nvSpPr>
          <p:cNvPr id="34" name="Shape 34"/>
          <p:cNvSpPr txBox="1"/>
          <p:nvPr/>
        </p:nvSpPr>
        <p:spPr>
          <a:xfrm>
            <a:off x="1751950" y="4479150"/>
            <a:ext cx="6825300" cy="1183200"/>
          </a:xfrm>
          <a:prstGeom prst="rect">
            <a:avLst/>
          </a:prstGeom>
          <a:noFill/>
          <a:ln>
            <a:noFill/>
          </a:ln>
        </p:spPr>
        <p:txBody>
          <a:bodyPr anchorCtr="0" anchor="ctr" bIns="91425" lIns="91425" rIns="91425" wrap="square" tIns="91425">
            <a:noAutofit/>
          </a:bodyPr>
          <a:lstStyle/>
          <a:p>
            <a:pPr lvl="0" rtl="0">
              <a:spcBef>
                <a:spcPts val="0"/>
              </a:spcBef>
              <a:buNone/>
            </a:pPr>
            <a:r>
              <a:rPr b="1" lang="en-US" sz="1100">
                <a:solidFill>
                  <a:srgbClr val="333333"/>
                </a:solidFill>
              </a:rPr>
              <a:t>Acknowledgment and Disclaimer: </a:t>
            </a:r>
            <a:r>
              <a:rPr lang="en-US" sz="1100">
                <a:solidFill>
                  <a:srgbClr val="333333"/>
                </a:solidFill>
              </a:rPr>
              <a:t>This presentation is supported in part by the National Science Foundation under Grants 1240841, 1225680, 1225719, 1225745, 1225976, and 1226216.  Any opinions, findings, and conclusions or recommendations expressed in these materials are those of the authors and do not necessarily reflect the views of the National Science Foundation.</a:t>
            </a:r>
          </a:p>
        </p:txBody>
      </p:sp>
      <p:pic>
        <p:nvPicPr>
          <p:cNvPr id="35" name="Shape 35"/>
          <p:cNvPicPr preferRelativeResize="0"/>
          <p:nvPr/>
        </p:nvPicPr>
        <p:blipFill>
          <a:blip r:embed="rId4">
            <a:alphaModFix/>
          </a:blip>
          <a:stretch>
            <a:fillRect/>
          </a:stretch>
        </p:blipFill>
        <p:spPr>
          <a:xfrm>
            <a:off x="1142350" y="4770700"/>
            <a:ext cx="609600" cy="600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8" name="Shape 108"/>
        <p:cNvGrpSpPr/>
        <p:nvPr/>
      </p:nvGrpSpPr>
      <p:grpSpPr>
        <a:xfrm>
          <a:off x="0" y="0"/>
          <a:ext cx="0" cy="0"/>
          <a:chOff x="0" y="0"/>
          <a:chExt cx="0" cy="0"/>
        </a:xfrm>
      </p:grpSpPr>
      <p:sp>
        <p:nvSpPr>
          <p:cNvPr id="109" name="Shape 109"/>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Binary to Octal</a:t>
            </a:r>
          </a:p>
        </p:txBody>
      </p:sp>
      <p:sp>
        <p:nvSpPr>
          <p:cNvPr id="110" name="Shape 110"/>
          <p:cNvSpPr txBox="1"/>
          <p:nvPr>
            <p:ph idx="1" type="body"/>
          </p:nvPr>
        </p:nvSpPr>
        <p:spPr>
          <a:xfrm>
            <a:off x="674675" y="1446209"/>
            <a:ext cx="7758000" cy="1083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Step 2:  Under each group, write the corresponding octal digit.</a:t>
            </a:r>
          </a:p>
        </p:txBody>
      </p:sp>
      <p:graphicFrame>
        <p:nvGraphicFramePr>
          <p:cNvPr id="111" name="Shape 111"/>
          <p:cNvGraphicFramePr/>
          <p:nvPr/>
        </p:nvGraphicFramePr>
        <p:xfrm>
          <a:off x="807550" y="2913900"/>
          <a:ext cx="3000000" cy="3000000"/>
        </p:xfrm>
        <a:graphic>
          <a:graphicData uri="http://schemas.openxmlformats.org/drawingml/2006/table">
            <a:tbl>
              <a:tblPr>
                <a:noFill/>
                <a:tableStyleId>{2090BF61-803B-460C-A312-A5BC25052A95}</a:tableStyleId>
              </a:tblPr>
              <a:tblGrid>
                <a:gridCol w="3835925"/>
                <a:gridCol w="3403075"/>
              </a:tblGrid>
              <a:tr h="381000">
                <a:tc>
                  <a:txBody>
                    <a:bodyPr>
                      <a:noAutofit/>
                    </a:bodyPr>
                    <a:lstStyle/>
                    <a:p>
                      <a:pPr lvl="0" rtl="0">
                        <a:spcBef>
                          <a:spcPts val="0"/>
                        </a:spcBef>
                        <a:buNone/>
                      </a:pPr>
                      <a:r>
                        <a:rPr lang="en-US" sz="1800">
                          <a:solidFill>
                            <a:schemeClr val="dk1"/>
                          </a:solidFill>
                          <a:latin typeface="Comic Sans MS"/>
                          <a:ea typeface="Comic Sans MS"/>
                          <a:cs typeface="Comic Sans MS"/>
                          <a:sym typeface="Comic Sans MS"/>
                        </a:rPr>
                        <a:t>Convert </a:t>
                      </a:r>
                      <a:r>
                        <a:rPr lang="en-US" sz="1800">
                          <a:solidFill>
                            <a:srgbClr val="444444"/>
                          </a:solidFill>
                          <a:latin typeface="Comic Sans MS"/>
                          <a:ea typeface="Comic Sans MS"/>
                          <a:cs typeface="Comic Sans MS"/>
                          <a:sym typeface="Comic Sans MS"/>
                        </a:rPr>
                        <a:t>11110100001001000000</a:t>
                      </a:r>
                    </a:p>
                    <a:p>
                      <a:pPr lvl="0" rtl="0">
                        <a:spcBef>
                          <a:spcPts val="0"/>
                        </a:spcBef>
                        <a:buNone/>
                      </a:pPr>
                      <a:r>
                        <a:rPr lang="en-US" sz="1800">
                          <a:solidFill>
                            <a:srgbClr val="444444"/>
                          </a:solidFill>
                          <a:latin typeface="Comic Sans MS"/>
                          <a:ea typeface="Comic Sans MS"/>
                          <a:cs typeface="Comic Sans MS"/>
                          <a:sym typeface="Comic Sans MS"/>
                        </a:rPr>
                        <a:t>to Octal</a:t>
                      </a:r>
                    </a:p>
                  </a:txBody>
                  <a:tcPr marT="91425" marB="91425" marR="91425" marL="91425"/>
                </a:tc>
                <a:tc>
                  <a:txBody>
                    <a:bodyPr>
                      <a:noAutofit/>
                    </a:bodyPr>
                    <a:lstStyle/>
                    <a:p>
                      <a:pPr lvl="0" rtl="0">
                        <a:spcBef>
                          <a:spcPts val="0"/>
                        </a:spcBef>
                        <a:buNone/>
                      </a:pPr>
                      <a:r>
                        <a:t/>
                      </a:r>
                      <a:endParaRPr/>
                    </a:p>
                  </a:txBody>
                  <a:tcPr marT="91425" marB="91425" marR="91425" marL="91425"/>
                </a:tc>
              </a:tr>
              <a:tr h="381000">
                <a:tc>
                  <a:txBody>
                    <a:bodyPr>
                      <a:noAutofit/>
                    </a:bodyPr>
                    <a:lstStyle/>
                    <a:p>
                      <a:pPr lvl="0" rtl="0">
                        <a:spcBef>
                          <a:spcPts val="0"/>
                        </a:spcBef>
                        <a:buNone/>
                      </a:pPr>
                      <a:r>
                        <a:rPr lang="en-US"/>
                        <a:t>1. Break the number into groups of 3 bits, working right to left.</a:t>
                      </a:r>
                    </a:p>
                  </a:txBody>
                  <a:tcPr marT="91425" marB="91425" marR="91425" marL="91425"/>
                </a:tc>
                <a:tc>
                  <a:txBody>
                    <a:bodyPr>
                      <a:noAutofit/>
                    </a:bodyPr>
                    <a:lstStyle/>
                    <a:p>
                      <a:pPr lvl="0" rtl="0">
                        <a:spcBef>
                          <a:spcPts val="0"/>
                        </a:spcBef>
                        <a:buNone/>
                      </a:pPr>
                      <a:r>
                        <a:rPr lang="en-US" sz="1800">
                          <a:solidFill>
                            <a:srgbClr val="444444"/>
                          </a:solidFill>
                          <a:latin typeface="Comic Sans MS"/>
                          <a:ea typeface="Comic Sans MS"/>
                          <a:cs typeface="Comic Sans MS"/>
                          <a:sym typeface="Comic Sans MS"/>
                        </a:rPr>
                        <a:t>11 110 100 001 001 000 000</a:t>
                      </a:r>
                    </a:p>
                  </a:txBody>
                  <a:tcPr marT="91425" marB="91425" marR="91425" marL="91425"/>
                </a:tc>
              </a:tr>
              <a:tr h="381000">
                <a:tc>
                  <a:txBody>
                    <a:bodyPr>
                      <a:noAutofit/>
                    </a:bodyPr>
                    <a:lstStyle/>
                    <a:p>
                      <a:pPr lvl="0" rtl="0">
                        <a:spcBef>
                          <a:spcPts val="0"/>
                        </a:spcBef>
                        <a:buNone/>
                      </a:pPr>
                      <a:r>
                        <a:rPr lang="en-US"/>
                        <a:t>2. Write the corresponding octal digit under each group.</a:t>
                      </a:r>
                    </a:p>
                  </a:txBody>
                  <a:tcPr marT="91425" marB="91425" marR="91425" marL="91425"/>
                </a:tc>
                <a:tc>
                  <a:txBody>
                    <a:bodyPr>
                      <a:noAutofit/>
                    </a:bodyPr>
                    <a:lstStyle/>
                    <a:p>
                      <a:pPr lvl="0" rtl="0">
                        <a:spcBef>
                          <a:spcPts val="0"/>
                        </a:spcBef>
                        <a:buNone/>
                      </a:pPr>
                      <a:r>
                        <a:rPr lang="en-US" sz="1800">
                          <a:solidFill>
                            <a:srgbClr val="444444"/>
                          </a:solidFill>
                          <a:latin typeface="Comic Sans MS"/>
                          <a:ea typeface="Comic Sans MS"/>
                          <a:cs typeface="Comic Sans MS"/>
                          <a:sym typeface="Comic Sans MS"/>
                        </a:rPr>
                        <a:t>11 110 100 001 001 000 000</a:t>
                      </a:r>
                    </a:p>
                    <a:p>
                      <a:pPr lvl="0" rtl="0">
                        <a:spcBef>
                          <a:spcPts val="0"/>
                        </a:spcBef>
                        <a:buNone/>
                      </a:pPr>
                      <a:r>
                        <a:rPr lang="en-US" sz="1800">
                          <a:solidFill>
                            <a:srgbClr val="444444"/>
                          </a:solidFill>
                          <a:latin typeface="Comic Sans MS"/>
                          <a:ea typeface="Comic Sans MS"/>
                          <a:cs typeface="Comic Sans MS"/>
                          <a:sym typeface="Comic Sans MS"/>
                        </a:rPr>
                        <a:t> 3  6     4     1      1     0     0</a:t>
                      </a: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7" name="Shape 117"/>
        <p:cNvGrpSpPr/>
        <p:nvPr/>
      </p:nvGrpSpPr>
      <p:grpSpPr>
        <a:xfrm>
          <a:off x="0" y="0"/>
          <a:ext cx="0" cy="0"/>
          <a:chOff x="0" y="0"/>
          <a:chExt cx="0" cy="0"/>
        </a:xfrm>
      </p:grpSpPr>
      <p:sp>
        <p:nvSpPr>
          <p:cNvPr id="118" name="Shape 118"/>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Binary to Octal</a:t>
            </a:r>
          </a:p>
        </p:txBody>
      </p:sp>
      <p:sp>
        <p:nvSpPr>
          <p:cNvPr id="119" name="Shape 119"/>
          <p:cNvSpPr txBox="1"/>
          <p:nvPr>
            <p:ph idx="1" type="body"/>
          </p:nvPr>
        </p:nvSpPr>
        <p:spPr>
          <a:xfrm>
            <a:off x="674675" y="1446209"/>
            <a:ext cx="7758000" cy="1083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Here’s a simple </a:t>
            </a:r>
            <a:r>
              <a:rPr i="1" lang="en-US" sz="2400">
                <a:solidFill>
                  <a:srgbClr val="808000"/>
                </a:solidFill>
                <a:latin typeface="Comic Sans MS"/>
                <a:ea typeface="Comic Sans MS"/>
                <a:cs typeface="Comic Sans MS"/>
                <a:sym typeface="Comic Sans MS"/>
              </a:rPr>
              <a:t>algorithm</a:t>
            </a:r>
            <a:r>
              <a:rPr lang="en-US" sz="2400">
                <a:latin typeface="Comic Sans MS"/>
                <a:ea typeface="Comic Sans MS"/>
                <a:cs typeface="Comic Sans MS"/>
                <a:sym typeface="Comic Sans MS"/>
              </a:rPr>
              <a:t> for converting a binary number into Octal.</a:t>
            </a:r>
          </a:p>
        </p:txBody>
      </p:sp>
      <p:graphicFrame>
        <p:nvGraphicFramePr>
          <p:cNvPr id="120" name="Shape 120"/>
          <p:cNvGraphicFramePr/>
          <p:nvPr/>
        </p:nvGraphicFramePr>
        <p:xfrm>
          <a:off x="807550" y="2913900"/>
          <a:ext cx="3000000" cy="3000000"/>
        </p:xfrm>
        <a:graphic>
          <a:graphicData uri="http://schemas.openxmlformats.org/drawingml/2006/table">
            <a:tbl>
              <a:tblPr>
                <a:noFill/>
                <a:tableStyleId>{2090BF61-803B-460C-A312-A5BC25052A95}</a:tableStyleId>
              </a:tblPr>
              <a:tblGrid>
                <a:gridCol w="3835925"/>
                <a:gridCol w="3403075"/>
              </a:tblGrid>
              <a:tr h="381000">
                <a:tc>
                  <a:txBody>
                    <a:bodyPr>
                      <a:noAutofit/>
                    </a:bodyPr>
                    <a:lstStyle/>
                    <a:p>
                      <a:pPr lvl="0" rtl="0">
                        <a:spcBef>
                          <a:spcPts val="0"/>
                        </a:spcBef>
                        <a:buNone/>
                      </a:pPr>
                      <a:r>
                        <a:rPr lang="en-US" sz="1800">
                          <a:solidFill>
                            <a:schemeClr val="dk1"/>
                          </a:solidFill>
                          <a:latin typeface="Comic Sans MS"/>
                          <a:ea typeface="Comic Sans MS"/>
                          <a:cs typeface="Comic Sans MS"/>
                          <a:sym typeface="Comic Sans MS"/>
                        </a:rPr>
                        <a:t>Convert </a:t>
                      </a:r>
                      <a:r>
                        <a:rPr lang="en-US" sz="1800">
                          <a:solidFill>
                            <a:srgbClr val="444444"/>
                          </a:solidFill>
                          <a:latin typeface="Comic Sans MS"/>
                          <a:ea typeface="Comic Sans MS"/>
                          <a:cs typeface="Comic Sans MS"/>
                          <a:sym typeface="Comic Sans MS"/>
                        </a:rPr>
                        <a:t>11110100001001000000</a:t>
                      </a:r>
                    </a:p>
                    <a:p>
                      <a:pPr lvl="0" rtl="0">
                        <a:spcBef>
                          <a:spcPts val="0"/>
                        </a:spcBef>
                        <a:buNone/>
                      </a:pPr>
                      <a:r>
                        <a:rPr lang="en-US" sz="1800">
                          <a:solidFill>
                            <a:srgbClr val="444444"/>
                          </a:solidFill>
                          <a:latin typeface="Comic Sans MS"/>
                          <a:ea typeface="Comic Sans MS"/>
                          <a:cs typeface="Comic Sans MS"/>
                          <a:sym typeface="Comic Sans MS"/>
                        </a:rPr>
                        <a:t>to Octal</a:t>
                      </a:r>
                    </a:p>
                  </a:txBody>
                  <a:tcPr marT="91425" marB="91425" marR="91425" marL="91425"/>
                </a:tc>
                <a:tc>
                  <a:txBody>
                    <a:bodyPr>
                      <a:noAutofit/>
                    </a:bodyPr>
                    <a:lstStyle/>
                    <a:p>
                      <a:pPr lvl="0" rtl="0">
                        <a:spcBef>
                          <a:spcPts val="0"/>
                        </a:spcBef>
                        <a:buNone/>
                      </a:pPr>
                      <a:r>
                        <a:t/>
                      </a:r>
                      <a:endParaRPr/>
                    </a:p>
                  </a:txBody>
                  <a:tcPr marT="91425" marB="91425" marR="91425" marL="91425"/>
                </a:tc>
              </a:tr>
              <a:tr h="381000">
                <a:tc>
                  <a:txBody>
                    <a:bodyPr>
                      <a:noAutofit/>
                    </a:bodyPr>
                    <a:lstStyle/>
                    <a:p>
                      <a:pPr lvl="0" rtl="0">
                        <a:spcBef>
                          <a:spcPts val="0"/>
                        </a:spcBef>
                        <a:buNone/>
                      </a:pPr>
                      <a:r>
                        <a:rPr lang="en-US"/>
                        <a:t>1. Break the number into groups of 3 bits, working right to left.</a:t>
                      </a:r>
                    </a:p>
                  </a:txBody>
                  <a:tcPr marT="91425" marB="91425" marR="91425" marL="91425"/>
                </a:tc>
                <a:tc>
                  <a:txBody>
                    <a:bodyPr>
                      <a:noAutofit/>
                    </a:bodyPr>
                    <a:lstStyle/>
                    <a:p>
                      <a:pPr lvl="0" rtl="0">
                        <a:spcBef>
                          <a:spcPts val="0"/>
                        </a:spcBef>
                        <a:buNone/>
                      </a:pPr>
                      <a:r>
                        <a:rPr lang="en-US" sz="1800">
                          <a:solidFill>
                            <a:srgbClr val="444444"/>
                          </a:solidFill>
                          <a:latin typeface="Comic Sans MS"/>
                          <a:ea typeface="Comic Sans MS"/>
                          <a:cs typeface="Comic Sans MS"/>
                          <a:sym typeface="Comic Sans MS"/>
                        </a:rPr>
                        <a:t>11 110 100 001 001 000 000</a:t>
                      </a:r>
                    </a:p>
                  </a:txBody>
                  <a:tcPr marT="91425" marB="91425" marR="91425" marL="91425"/>
                </a:tc>
              </a:tr>
              <a:tr h="381000">
                <a:tc>
                  <a:txBody>
                    <a:bodyPr>
                      <a:noAutofit/>
                    </a:bodyPr>
                    <a:lstStyle/>
                    <a:p>
                      <a:pPr lvl="0" rtl="0">
                        <a:spcBef>
                          <a:spcPts val="0"/>
                        </a:spcBef>
                        <a:buNone/>
                      </a:pPr>
                      <a:r>
                        <a:rPr lang="en-US">
                          <a:solidFill>
                            <a:schemeClr val="dk1"/>
                          </a:solidFill>
                        </a:rPr>
                        <a:t>2. Write the corresponding octal digit under each group.</a:t>
                      </a:r>
                    </a:p>
                  </a:txBody>
                  <a:tcPr marT="91425" marB="91425" marR="91425" marL="91425"/>
                </a:tc>
                <a:tc>
                  <a:txBody>
                    <a:bodyPr>
                      <a:noAutofit/>
                    </a:bodyPr>
                    <a:lstStyle/>
                    <a:p>
                      <a:pPr lvl="0" rtl="0">
                        <a:spcBef>
                          <a:spcPts val="0"/>
                        </a:spcBef>
                        <a:buNone/>
                      </a:pPr>
                      <a:r>
                        <a:rPr lang="en-US" sz="1800">
                          <a:solidFill>
                            <a:srgbClr val="444444"/>
                          </a:solidFill>
                          <a:latin typeface="Comic Sans MS"/>
                          <a:ea typeface="Comic Sans MS"/>
                          <a:cs typeface="Comic Sans MS"/>
                          <a:sym typeface="Comic Sans MS"/>
                        </a:rPr>
                        <a:t>11 110 100 001 001 000 000</a:t>
                      </a:r>
                    </a:p>
                    <a:p>
                      <a:pPr lvl="0" rtl="0">
                        <a:spcBef>
                          <a:spcPts val="0"/>
                        </a:spcBef>
                        <a:buNone/>
                      </a:pPr>
                      <a:r>
                        <a:rPr lang="en-US" sz="1800">
                          <a:solidFill>
                            <a:srgbClr val="444444"/>
                          </a:solidFill>
                          <a:latin typeface="Comic Sans MS"/>
                          <a:ea typeface="Comic Sans MS"/>
                          <a:cs typeface="Comic Sans MS"/>
                          <a:sym typeface="Comic Sans MS"/>
                        </a:rPr>
                        <a:t> 3  6     4     1      1     0     0</a:t>
                      </a:r>
                    </a:p>
                  </a:txBody>
                  <a:tcPr marT="91425" marB="91425" marR="91425" marL="91425"/>
                </a:tc>
              </a:tr>
              <a:tr h="381000">
                <a:tc>
                  <a:txBody>
                    <a:bodyPr>
                      <a:noAutofit/>
                    </a:bodyPr>
                    <a:lstStyle/>
                    <a:p>
                      <a:pPr lvl="0" rtl="0">
                        <a:spcBef>
                          <a:spcPts val="0"/>
                        </a:spcBef>
                        <a:buNone/>
                      </a:pPr>
                      <a:r>
                        <a:rPr lang="en-US"/>
                        <a:t>3. The result is the octal value.</a:t>
                      </a:r>
                    </a:p>
                  </a:txBody>
                  <a:tcPr marT="91425" marB="91425" marR="91425" marL="91425"/>
                </a:tc>
                <a:tc>
                  <a:txBody>
                    <a:bodyPr>
                      <a:noAutofit/>
                    </a:bodyPr>
                    <a:lstStyle/>
                    <a:p>
                      <a:pPr lvl="0" rtl="0">
                        <a:spcBef>
                          <a:spcPts val="0"/>
                        </a:spcBef>
                        <a:buNone/>
                      </a:pPr>
                      <a:r>
                        <a:rPr lang="en-US" sz="1800">
                          <a:solidFill>
                            <a:srgbClr val="444444"/>
                          </a:solidFill>
                          <a:latin typeface="Comic Sans MS"/>
                          <a:ea typeface="Comic Sans MS"/>
                          <a:cs typeface="Comic Sans MS"/>
                          <a:sym typeface="Comic Sans MS"/>
                        </a:rPr>
                        <a:t>3641100 is 1 million in Octal</a:t>
                      </a:r>
                    </a:p>
                  </a:txBody>
                  <a:tcPr marT="91425" marB="91425" marR="91425" marL="91425"/>
                </a:tc>
              </a:tr>
            </a:tbl>
          </a:graphicData>
        </a:graphic>
      </p:graphicFrame>
      <p:sp>
        <p:nvSpPr>
          <p:cNvPr id="121" name="Shape 121"/>
          <p:cNvSpPr txBox="1"/>
          <p:nvPr>
            <p:ph idx="1" type="body"/>
          </p:nvPr>
        </p:nvSpPr>
        <p:spPr>
          <a:xfrm>
            <a:off x="693000" y="6033029"/>
            <a:ext cx="7758000" cy="6798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3641100 :  That’s more economical than in binary!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Base 16 Numbers</a:t>
            </a:r>
          </a:p>
        </p:txBody>
      </p:sp>
      <p:sp>
        <p:nvSpPr>
          <p:cNvPr id="129" name="Shape 129"/>
          <p:cNvSpPr txBox="1"/>
          <p:nvPr>
            <p:ph idx="1" type="body"/>
          </p:nvPr>
        </p:nvSpPr>
        <p:spPr>
          <a:xfrm>
            <a:off x="674687" y="1446212"/>
            <a:ext cx="7758000" cy="4991100"/>
          </a:xfrm>
          <a:prstGeom prst="rect">
            <a:avLst/>
          </a:prstGeom>
          <a:noFill/>
          <a:ln>
            <a:noFill/>
          </a:ln>
        </p:spPr>
        <p:txBody>
          <a:bodyPr anchorCtr="0" anchor="t" bIns="46800" lIns="90000" rIns="90000" wrap="square" tIns="46800">
            <a:noAutofit/>
          </a:bodyPr>
          <a:lstStyle/>
          <a:p>
            <a:pPr indent="-381000" lvl="0" marL="457200" rtl="0">
              <a:lnSpc>
                <a:spcPct val="115000"/>
              </a:lnSpc>
              <a:spcBef>
                <a:spcPts val="800"/>
              </a:spcBef>
              <a:buClr>
                <a:schemeClr val="dk1"/>
              </a:buClr>
              <a:buSzPct val="100000"/>
              <a:buFont typeface="Comic Sans MS"/>
            </a:pPr>
            <a:r>
              <a:rPr lang="en-US" sz="2400">
                <a:solidFill>
                  <a:schemeClr val="dk1"/>
                </a:solidFill>
                <a:latin typeface="Comic Sans MS"/>
                <a:ea typeface="Comic Sans MS"/>
                <a:cs typeface="Comic Sans MS"/>
                <a:sym typeface="Comic Sans MS"/>
              </a:rPr>
              <a:t>Hexadecimal: </a:t>
            </a:r>
            <a:r>
              <a:rPr lang="en-US" sz="2400">
                <a:solidFill>
                  <a:srgbClr val="808000"/>
                </a:solidFill>
                <a:latin typeface="Comic Sans MS"/>
                <a:ea typeface="Comic Sans MS"/>
                <a:cs typeface="Comic Sans MS"/>
                <a:sym typeface="Comic Sans MS"/>
              </a:rPr>
              <a:t>Base 16</a:t>
            </a:r>
          </a:p>
          <a:p>
            <a:pPr indent="-381000" lvl="1" marL="914400" rtl="0">
              <a:lnSpc>
                <a:spcPct val="115000"/>
              </a:lnSpc>
              <a:spcBef>
                <a:spcPts val="800"/>
              </a:spcBef>
              <a:buClr>
                <a:schemeClr val="dk1"/>
              </a:buClr>
              <a:buSzPct val="100000"/>
              <a:buFont typeface="Comic Sans MS"/>
            </a:pPr>
            <a:r>
              <a:rPr lang="en-US" sz="2400">
                <a:solidFill>
                  <a:schemeClr val="dk1"/>
                </a:solidFill>
                <a:latin typeface="Comic Sans MS"/>
                <a:ea typeface="Comic Sans MS"/>
                <a:cs typeface="Comic Sans MS"/>
                <a:sym typeface="Comic Sans MS"/>
              </a:rPr>
              <a:t>16 digits:  0,1,2,3,4,5,6,7,8,9,</a:t>
            </a:r>
            <a:r>
              <a:rPr lang="en-US" sz="2400">
                <a:solidFill>
                  <a:srgbClr val="FF0000"/>
                </a:solidFill>
                <a:latin typeface="Comic Sans MS"/>
                <a:ea typeface="Comic Sans MS"/>
                <a:cs typeface="Comic Sans MS"/>
                <a:sym typeface="Comic Sans MS"/>
              </a:rPr>
              <a:t>A,B,C,D,E,F</a:t>
            </a:r>
          </a:p>
          <a:p>
            <a:pPr indent="-381000" lvl="1" marL="914400" rtl="0">
              <a:lnSpc>
                <a:spcPct val="115000"/>
              </a:lnSpc>
              <a:spcBef>
                <a:spcPts val="800"/>
              </a:spcBef>
              <a:buClr>
                <a:schemeClr val="dk1"/>
              </a:buClr>
              <a:buSzPct val="100000"/>
              <a:buFont typeface="Comic Sans MS"/>
            </a:pPr>
            <a:r>
              <a:rPr lang="en-US" sz="2400">
                <a:solidFill>
                  <a:schemeClr val="dk1"/>
                </a:solidFill>
                <a:latin typeface="Comic Sans MS"/>
                <a:ea typeface="Comic Sans MS"/>
                <a:cs typeface="Comic Sans MS"/>
                <a:sym typeface="Comic Sans MS"/>
              </a:rPr>
              <a:t>Place values: 1, 16, 256, 4096, 65536</a:t>
            </a:r>
          </a:p>
          <a:p>
            <a:pPr lvl="0" rtl="0">
              <a:lnSpc>
                <a:spcPct val="115000"/>
              </a:lnSpc>
              <a:spcBef>
                <a:spcPts val="800"/>
              </a:spcBef>
              <a:buNone/>
            </a:pPr>
            <a:r>
              <a:t/>
            </a:r>
            <a:endParaRPr sz="1200">
              <a:latin typeface="Comic Sans MS"/>
              <a:ea typeface="Comic Sans MS"/>
              <a:cs typeface="Comic Sans MS"/>
              <a:sym typeface="Comic Sans MS"/>
            </a:endParaRPr>
          </a:p>
          <a:p>
            <a:pPr lvl="0" rtl="0">
              <a:lnSpc>
                <a:spcPct val="115000"/>
              </a:lnSpc>
              <a:spcBef>
                <a:spcPts val="800"/>
              </a:spcBef>
              <a:buNone/>
            </a:pPr>
            <a:r>
              <a:t/>
            </a:r>
            <a:endParaRPr sz="1200">
              <a:latin typeface="Comic Sans MS"/>
              <a:ea typeface="Comic Sans MS"/>
              <a:cs typeface="Comic Sans MS"/>
              <a:sym typeface="Comic Sans MS"/>
            </a:endParaRPr>
          </a:p>
          <a:p>
            <a:pPr indent="-304800" lvl="0" marL="457200" rtl="0">
              <a:lnSpc>
                <a:spcPct val="115000"/>
              </a:lnSpc>
              <a:spcBef>
                <a:spcPts val="800"/>
              </a:spcBef>
              <a:buSzPct val="100000"/>
              <a:buFont typeface="Comic Sans MS"/>
            </a:pPr>
            <a:r>
              <a:rPr lang="en-US" sz="1200">
                <a:latin typeface="Comic Sans MS"/>
                <a:ea typeface="Comic Sans MS"/>
                <a:cs typeface="Comic Sans MS"/>
                <a:sym typeface="Comic Sans MS"/>
              </a:rPr>
              <a:t>Decimal:  </a:t>
            </a:r>
            <a:r>
              <a:rPr lang="en-US" sz="1200">
                <a:solidFill>
                  <a:srgbClr val="808000"/>
                </a:solidFill>
                <a:latin typeface="Comic Sans MS"/>
                <a:ea typeface="Comic Sans MS"/>
                <a:cs typeface="Comic Sans MS"/>
                <a:sym typeface="Comic Sans MS"/>
              </a:rPr>
              <a:t>Base 10</a:t>
            </a:r>
          </a:p>
          <a:p>
            <a:pPr indent="-304800" lvl="1" marL="914400" rtl="0">
              <a:lnSpc>
                <a:spcPct val="115000"/>
              </a:lnSpc>
              <a:spcBef>
                <a:spcPts val="800"/>
              </a:spcBef>
              <a:buSzPct val="100000"/>
              <a:buFont typeface="Comic Sans MS"/>
            </a:pPr>
            <a:r>
              <a:rPr lang="en-US" sz="1200">
                <a:latin typeface="Comic Sans MS"/>
                <a:ea typeface="Comic Sans MS"/>
                <a:cs typeface="Comic Sans MS"/>
                <a:sym typeface="Comic Sans MS"/>
              </a:rPr>
              <a:t>10 digits: 0,1,2,3,4,5,6,7,8,9</a:t>
            </a:r>
          </a:p>
          <a:p>
            <a:pPr indent="-304800" lvl="1" marL="914400" rtl="0">
              <a:lnSpc>
                <a:spcPct val="115000"/>
              </a:lnSpc>
              <a:spcBef>
                <a:spcPts val="800"/>
              </a:spcBef>
              <a:buSzPct val="100000"/>
              <a:buFont typeface="Comic Sans MS"/>
            </a:pPr>
            <a:r>
              <a:rPr lang="en-US" sz="1200">
                <a:latin typeface="Comic Sans MS"/>
                <a:ea typeface="Comic Sans MS"/>
                <a:cs typeface="Comic Sans MS"/>
                <a:sym typeface="Comic Sans MS"/>
              </a:rPr>
              <a:t>Place values: 1, 10, 100, 1000, 10000</a:t>
            </a:r>
          </a:p>
          <a:p>
            <a:pPr indent="-304800" lvl="0" marL="457200" rtl="0">
              <a:lnSpc>
                <a:spcPct val="115000"/>
              </a:lnSpc>
              <a:spcBef>
                <a:spcPts val="800"/>
              </a:spcBef>
              <a:buSzPct val="100000"/>
              <a:buFont typeface="Comic Sans MS"/>
            </a:pPr>
            <a:r>
              <a:rPr lang="en-US" sz="1200">
                <a:solidFill>
                  <a:schemeClr val="dk1"/>
                </a:solidFill>
                <a:latin typeface="Comic Sans MS"/>
                <a:ea typeface="Comic Sans MS"/>
                <a:cs typeface="Comic Sans MS"/>
                <a:sym typeface="Comic Sans MS"/>
              </a:rPr>
              <a:t>Binary:  </a:t>
            </a:r>
            <a:r>
              <a:rPr lang="en-US" sz="1200">
                <a:solidFill>
                  <a:srgbClr val="808000"/>
                </a:solidFill>
                <a:latin typeface="Comic Sans MS"/>
                <a:ea typeface="Comic Sans MS"/>
                <a:cs typeface="Comic Sans MS"/>
                <a:sym typeface="Comic Sans MS"/>
              </a:rPr>
              <a:t>Base 2</a:t>
            </a:r>
          </a:p>
          <a:p>
            <a:pPr indent="-304800" lvl="1" marL="914400" rtl="0">
              <a:lnSpc>
                <a:spcPct val="115000"/>
              </a:lnSpc>
              <a:spcBef>
                <a:spcPts val="800"/>
              </a:spcBef>
              <a:buSzPct val="100000"/>
              <a:buFont typeface="Comic Sans MS"/>
            </a:pPr>
            <a:r>
              <a:rPr lang="en-US" sz="1200">
                <a:solidFill>
                  <a:schemeClr val="dk1"/>
                </a:solidFill>
                <a:latin typeface="Comic Sans MS"/>
                <a:ea typeface="Comic Sans MS"/>
                <a:cs typeface="Comic Sans MS"/>
                <a:sym typeface="Comic Sans MS"/>
              </a:rPr>
              <a:t>2 digits: 0,1</a:t>
            </a:r>
          </a:p>
          <a:p>
            <a:pPr indent="-304800" lvl="1" marL="914400" rtl="0">
              <a:lnSpc>
                <a:spcPct val="115000"/>
              </a:lnSpc>
              <a:spcBef>
                <a:spcPts val="800"/>
              </a:spcBef>
              <a:buSzPct val="100000"/>
              <a:buFont typeface="Comic Sans MS"/>
            </a:pPr>
            <a:r>
              <a:rPr lang="en-US" sz="1200">
                <a:solidFill>
                  <a:schemeClr val="dk1"/>
                </a:solidFill>
                <a:latin typeface="Comic Sans MS"/>
                <a:ea typeface="Comic Sans MS"/>
                <a:cs typeface="Comic Sans MS"/>
                <a:sym typeface="Comic Sans MS"/>
              </a:rPr>
              <a:t>Place values: 1, 2, 4, 8, 16, …</a:t>
            </a:r>
          </a:p>
          <a:p>
            <a:pPr indent="-304800" lvl="0" marL="457200" rtl="0">
              <a:lnSpc>
                <a:spcPct val="115000"/>
              </a:lnSpc>
              <a:spcBef>
                <a:spcPts val="800"/>
              </a:spcBef>
              <a:buSzPct val="100000"/>
              <a:buFont typeface="Comic Sans MS"/>
            </a:pPr>
            <a:r>
              <a:rPr lang="en-US" sz="1200">
                <a:latin typeface="Comic Sans MS"/>
                <a:ea typeface="Comic Sans MS"/>
                <a:cs typeface="Comic Sans MS"/>
                <a:sym typeface="Comic Sans MS"/>
              </a:rPr>
              <a:t>Octal: </a:t>
            </a:r>
            <a:r>
              <a:rPr lang="en-US" sz="1200">
                <a:solidFill>
                  <a:srgbClr val="808000"/>
                </a:solidFill>
                <a:latin typeface="Comic Sans MS"/>
                <a:ea typeface="Comic Sans MS"/>
                <a:cs typeface="Comic Sans MS"/>
                <a:sym typeface="Comic Sans MS"/>
              </a:rPr>
              <a:t>Base 8</a:t>
            </a:r>
          </a:p>
          <a:p>
            <a:pPr indent="-304800" lvl="1" marL="914400" rtl="0">
              <a:lnSpc>
                <a:spcPct val="115000"/>
              </a:lnSpc>
              <a:spcBef>
                <a:spcPts val="800"/>
              </a:spcBef>
              <a:buSzPct val="100000"/>
              <a:buFont typeface="Comic Sans MS"/>
            </a:pPr>
            <a:r>
              <a:rPr lang="en-US" sz="1200">
                <a:latin typeface="Comic Sans MS"/>
                <a:ea typeface="Comic Sans MS"/>
                <a:cs typeface="Comic Sans MS"/>
                <a:sym typeface="Comic Sans MS"/>
              </a:rPr>
              <a:t>8 digits:  0,1,2,3,4,5,6,7</a:t>
            </a:r>
          </a:p>
          <a:p>
            <a:pPr indent="-304800" lvl="1" marL="914400" rtl="0">
              <a:lnSpc>
                <a:spcPct val="115000"/>
              </a:lnSpc>
              <a:spcBef>
                <a:spcPts val="800"/>
              </a:spcBef>
              <a:buSzPct val="100000"/>
              <a:buFont typeface="Comic Sans MS"/>
            </a:pPr>
            <a:r>
              <a:rPr lang="en-US" sz="1200">
                <a:latin typeface="Comic Sans MS"/>
                <a:ea typeface="Comic Sans MS"/>
                <a:cs typeface="Comic Sans MS"/>
                <a:sym typeface="Comic Sans MS"/>
              </a:rPr>
              <a:t>Place values: 1, 8, 64, 512, 4096</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5" name="Shape 135"/>
        <p:cNvGrpSpPr/>
        <p:nvPr/>
      </p:nvGrpSpPr>
      <p:grpSpPr>
        <a:xfrm>
          <a:off x="0" y="0"/>
          <a:ext cx="0" cy="0"/>
          <a:chOff x="0" y="0"/>
          <a:chExt cx="0" cy="0"/>
        </a:xfrm>
      </p:grpSpPr>
      <p:sp>
        <p:nvSpPr>
          <p:cNvPr id="136" name="Shape 136"/>
          <p:cNvSpPr txBox="1"/>
          <p:nvPr>
            <p:ph type="title"/>
          </p:nvPr>
        </p:nvSpPr>
        <p:spPr>
          <a:xfrm>
            <a:off x="685800" y="381000"/>
            <a:ext cx="7772400" cy="11205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Representing Binary Numbers in Hexadecimal</a:t>
            </a:r>
          </a:p>
        </p:txBody>
      </p:sp>
      <p:sp>
        <p:nvSpPr>
          <p:cNvPr id="137" name="Shape 137"/>
          <p:cNvSpPr txBox="1"/>
          <p:nvPr>
            <p:ph idx="1" type="body"/>
          </p:nvPr>
        </p:nvSpPr>
        <p:spPr>
          <a:xfrm>
            <a:off x="561300" y="1419150"/>
            <a:ext cx="8021400" cy="11916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800"/>
              </a:spcBef>
              <a:spcAft>
                <a:spcPts val="0"/>
              </a:spcAft>
              <a:buClr>
                <a:srgbClr val="000000"/>
              </a:buClr>
              <a:buSzPct val="100000"/>
              <a:buFont typeface="Comic Sans MS"/>
            </a:pPr>
            <a:r>
              <a:rPr lang="en-US" sz="2400">
                <a:latin typeface="Comic Sans MS"/>
                <a:ea typeface="Comic Sans MS"/>
                <a:cs typeface="Comic Sans MS"/>
                <a:sym typeface="Comic Sans MS"/>
              </a:rPr>
              <a:t>One nice property of the Hexadecimal system is that it all of its digits can be represented in 4 bits.</a:t>
            </a:r>
          </a:p>
        </p:txBody>
      </p:sp>
      <p:graphicFrame>
        <p:nvGraphicFramePr>
          <p:cNvPr id="138" name="Shape 138"/>
          <p:cNvGraphicFramePr/>
          <p:nvPr/>
        </p:nvGraphicFramePr>
        <p:xfrm>
          <a:off x="1314438" y="2709050"/>
          <a:ext cx="3000000" cy="3000000"/>
        </p:xfrm>
        <a:graphic>
          <a:graphicData uri="http://schemas.openxmlformats.org/drawingml/2006/table">
            <a:tbl>
              <a:tblPr>
                <a:noFill/>
                <a:tableStyleId>{2090BF61-803B-460C-A312-A5BC25052A95}</a:tableStyleId>
              </a:tblPr>
              <a:tblGrid>
                <a:gridCol w="1578900"/>
                <a:gridCol w="1033975"/>
              </a:tblGrid>
              <a:tr h="405925">
                <a:tc>
                  <a:txBody>
                    <a:bodyPr>
                      <a:noAutofit/>
                    </a:bodyPr>
                    <a:lstStyle/>
                    <a:p>
                      <a:pPr lvl="0" rtl="0">
                        <a:spcBef>
                          <a:spcPts val="0"/>
                        </a:spcBef>
                        <a:buNone/>
                      </a:pPr>
                      <a:r>
                        <a:rPr b="1" lang="en-US"/>
                        <a:t>Hexadecimal </a:t>
                      </a:r>
                    </a:p>
                  </a:txBody>
                  <a:tcPr marT="91425" marB="91425" marR="91425" marL="91425"/>
                </a:tc>
                <a:tc>
                  <a:txBody>
                    <a:bodyPr>
                      <a:noAutofit/>
                    </a:bodyPr>
                    <a:lstStyle/>
                    <a:p>
                      <a:pPr lvl="0" rtl="0">
                        <a:spcBef>
                          <a:spcPts val="0"/>
                        </a:spcBef>
                        <a:buNone/>
                      </a:pPr>
                      <a:r>
                        <a:rPr b="1" lang="en-US"/>
                        <a:t>Binary</a:t>
                      </a:r>
                    </a:p>
                  </a:txBody>
                  <a:tcPr marT="91425" marB="91425" marR="91425" marL="91425"/>
                </a:tc>
              </a:tr>
              <a:tr h="381000">
                <a:tc>
                  <a:txBody>
                    <a:bodyPr>
                      <a:noAutofit/>
                    </a:bodyPr>
                    <a:lstStyle/>
                    <a:p>
                      <a:pPr lvl="0" rtl="0">
                        <a:spcBef>
                          <a:spcPts val="0"/>
                        </a:spcBef>
                        <a:buNone/>
                      </a:pPr>
                      <a:r>
                        <a:rPr lang="en-US"/>
                        <a:t>0</a:t>
                      </a:r>
                    </a:p>
                  </a:txBody>
                  <a:tcPr marT="91425" marB="91425" marR="91425" marL="91425"/>
                </a:tc>
                <a:tc>
                  <a:txBody>
                    <a:bodyPr>
                      <a:noAutofit/>
                    </a:bodyPr>
                    <a:lstStyle/>
                    <a:p>
                      <a:pPr lvl="0" rtl="0">
                        <a:spcBef>
                          <a:spcPts val="0"/>
                        </a:spcBef>
                        <a:buNone/>
                      </a:pPr>
                      <a:r>
                        <a:rPr lang="en-US"/>
                        <a:t>0000</a:t>
                      </a:r>
                    </a:p>
                  </a:txBody>
                  <a:tcPr marT="91425" marB="91425" marR="91425" marL="91425"/>
                </a:tc>
              </a:tr>
              <a:tr h="381000">
                <a:tc>
                  <a:txBody>
                    <a:bodyPr>
                      <a:noAutofit/>
                    </a:bodyPr>
                    <a:lstStyle/>
                    <a:p>
                      <a:pPr lvl="0" rtl="0">
                        <a:spcBef>
                          <a:spcPts val="0"/>
                        </a:spcBef>
                        <a:buNone/>
                      </a:pPr>
                      <a:r>
                        <a:rPr lang="en-US"/>
                        <a:t>1</a:t>
                      </a:r>
                    </a:p>
                  </a:txBody>
                  <a:tcPr marT="91425" marB="91425" marR="91425" marL="91425"/>
                </a:tc>
                <a:tc>
                  <a:txBody>
                    <a:bodyPr>
                      <a:noAutofit/>
                    </a:bodyPr>
                    <a:lstStyle/>
                    <a:p>
                      <a:pPr lvl="0" rtl="0">
                        <a:spcBef>
                          <a:spcPts val="0"/>
                        </a:spcBef>
                        <a:buNone/>
                      </a:pPr>
                      <a:r>
                        <a:rPr lang="en-US"/>
                        <a:t>0001</a:t>
                      </a:r>
                    </a:p>
                  </a:txBody>
                  <a:tcPr marT="91425" marB="91425" marR="91425" marL="91425"/>
                </a:tc>
              </a:tr>
              <a:tr h="381000">
                <a:tc>
                  <a:txBody>
                    <a:bodyPr>
                      <a:noAutofit/>
                    </a:bodyPr>
                    <a:lstStyle/>
                    <a:p>
                      <a:pPr lvl="0" rtl="0">
                        <a:spcBef>
                          <a:spcPts val="0"/>
                        </a:spcBef>
                        <a:buNone/>
                      </a:pPr>
                      <a:r>
                        <a:rPr lang="en-US"/>
                        <a:t>2</a:t>
                      </a:r>
                    </a:p>
                  </a:txBody>
                  <a:tcPr marT="91425" marB="91425" marR="91425" marL="91425"/>
                </a:tc>
                <a:tc>
                  <a:txBody>
                    <a:bodyPr>
                      <a:noAutofit/>
                    </a:bodyPr>
                    <a:lstStyle/>
                    <a:p>
                      <a:pPr lvl="0" rtl="0">
                        <a:spcBef>
                          <a:spcPts val="0"/>
                        </a:spcBef>
                        <a:buNone/>
                      </a:pPr>
                      <a:r>
                        <a:rPr lang="en-US"/>
                        <a:t>0010</a:t>
                      </a:r>
                    </a:p>
                  </a:txBody>
                  <a:tcPr marT="91425" marB="91425" marR="91425" marL="91425"/>
                </a:tc>
              </a:tr>
              <a:tr h="381000">
                <a:tc>
                  <a:txBody>
                    <a:bodyPr>
                      <a:noAutofit/>
                    </a:bodyPr>
                    <a:lstStyle/>
                    <a:p>
                      <a:pPr lvl="0" rtl="0">
                        <a:spcBef>
                          <a:spcPts val="0"/>
                        </a:spcBef>
                        <a:buNone/>
                      </a:pPr>
                      <a:r>
                        <a:rPr lang="en-US"/>
                        <a:t>3</a:t>
                      </a:r>
                    </a:p>
                  </a:txBody>
                  <a:tcPr marT="91425" marB="91425" marR="91425" marL="91425"/>
                </a:tc>
                <a:tc>
                  <a:txBody>
                    <a:bodyPr>
                      <a:noAutofit/>
                    </a:bodyPr>
                    <a:lstStyle/>
                    <a:p>
                      <a:pPr lvl="0" rtl="0">
                        <a:spcBef>
                          <a:spcPts val="0"/>
                        </a:spcBef>
                        <a:buNone/>
                      </a:pPr>
                      <a:r>
                        <a:rPr lang="en-US"/>
                        <a:t>0011</a:t>
                      </a:r>
                    </a:p>
                  </a:txBody>
                  <a:tcPr marT="91425" marB="91425" marR="91425" marL="91425"/>
                </a:tc>
              </a:tr>
              <a:tr h="381000">
                <a:tc>
                  <a:txBody>
                    <a:bodyPr>
                      <a:noAutofit/>
                    </a:bodyPr>
                    <a:lstStyle/>
                    <a:p>
                      <a:pPr lvl="0" rtl="0">
                        <a:spcBef>
                          <a:spcPts val="0"/>
                        </a:spcBef>
                        <a:buNone/>
                      </a:pPr>
                      <a:r>
                        <a:rPr lang="en-US"/>
                        <a:t>4</a:t>
                      </a:r>
                    </a:p>
                  </a:txBody>
                  <a:tcPr marT="91425" marB="91425" marR="91425" marL="91425"/>
                </a:tc>
                <a:tc>
                  <a:txBody>
                    <a:bodyPr>
                      <a:noAutofit/>
                    </a:bodyPr>
                    <a:lstStyle/>
                    <a:p>
                      <a:pPr lvl="0" rtl="0">
                        <a:spcBef>
                          <a:spcPts val="0"/>
                        </a:spcBef>
                        <a:buNone/>
                      </a:pPr>
                      <a:r>
                        <a:rPr lang="en-US"/>
                        <a:t>0100</a:t>
                      </a:r>
                    </a:p>
                  </a:txBody>
                  <a:tcPr marT="91425" marB="91425" marR="91425" marL="91425"/>
                </a:tc>
              </a:tr>
              <a:tr h="381000">
                <a:tc>
                  <a:txBody>
                    <a:bodyPr>
                      <a:noAutofit/>
                    </a:bodyPr>
                    <a:lstStyle/>
                    <a:p>
                      <a:pPr lvl="0" rtl="0">
                        <a:spcBef>
                          <a:spcPts val="0"/>
                        </a:spcBef>
                        <a:buNone/>
                      </a:pPr>
                      <a:r>
                        <a:rPr lang="en-US"/>
                        <a:t>5</a:t>
                      </a:r>
                    </a:p>
                  </a:txBody>
                  <a:tcPr marT="91425" marB="91425" marR="91425" marL="91425"/>
                </a:tc>
                <a:tc>
                  <a:txBody>
                    <a:bodyPr>
                      <a:noAutofit/>
                    </a:bodyPr>
                    <a:lstStyle/>
                    <a:p>
                      <a:pPr lvl="0" rtl="0">
                        <a:spcBef>
                          <a:spcPts val="0"/>
                        </a:spcBef>
                        <a:buNone/>
                      </a:pPr>
                      <a:r>
                        <a:rPr lang="en-US"/>
                        <a:t>0101</a:t>
                      </a:r>
                    </a:p>
                  </a:txBody>
                  <a:tcPr marT="91425" marB="91425" marR="91425" marL="91425"/>
                </a:tc>
              </a:tr>
              <a:tr h="381000">
                <a:tc>
                  <a:txBody>
                    <a:bodyPr>
                      <a:noAutofit/>
                    </a:bodyPr>
                    <a:lstStyle/>
                    <a:p>
                      <a:pPr lvl="0" rtl="0">
                        <a:spcBef>
                          <a:spcPts val="0"/>
                        </a:spcBef>
                        <a:buNone/>
                      </a:pPr>
                      <a:r>
                        <a:rPr lang="en-US"/>
                        <a:t>6</a:t>
                      </a:r>
                    </a:p>
                  </a:txBody>
                  <a:tcPr marT="91425" marB="91425" marR="91425" marL="91425"/>
                </a:tc>
                <a:tc>
                  <a:txBody>
                    <a:bodyPr>
                      <a:noAutofit/>
                    </a:bodyPr>
                    <a:lstStyle/>
                    <a:p>
                      <a:pPr lvl="0" rtl="0">
                        <a:spcBef>
                          <a:spcPts val="0"/>
                        </a:spcBef>
                        <a:buNone/>
                      </a:pPr>
                      <a:r>
                        <a:rPr lang="en-US"/>
                        <a:t>0110</a:t>
                      </a:r>
                    </a:p>
                  </a:txBody>
                  <a:tcPr marT="91425" marB="91425" marR="91425" marL="91425"/>
                </a:tc>
              </a:tr>
              <a:tr h="381000">
                <a:tc>
                  <a:txBody>
                    <a:bodyPr>
                      <a:noAutofit/>
                    </a:bodyPr>
                    <a:lstStyle/>
                    <a:p>
                      <a:pPr lvl="0" rtl="0">
                        <a:spcBef>
                          <a:spcPts val="0"/>
                        </a:spcBef>
                        <a:buNone/>
                      </a:pPr>
                      <a:r>
                        <a:rPr lang="en-US"/>
                        <a:t>7</a:t>
                      </a:r>
                    </a:p>
                  </a:txBody>
                  <a:tcPr marT="91425" marB="91425" marR="91425" marL="91425"/>
                </a:tc>
                <a:tc>
                  <a:txBody>
                    <a:bodyPr>
                      <a:noAutofit/>
                    </a:bodyPr>
                    <a:lstStyle/>
                    <a:p>
                      <a:pPr lvl="0" rtl="0">
                        <a:spcBef>
                          <a:spcPts val="0"/>
                        </a:spcBef>
                        <a:buNone/>
                      </a:pPr>
                      <a:r>
                        <a:rPr lang="en-US"/>
                        <a:t>0111</a:t>
                      </a:r>
                    </a:p>
                  </a:txBody>
                  <a:tcPr marT="91425" marB="91425" marR="91425" marL="91425"/>
                </a:tc>
              </a:tr>
            </a:tbl>
          </a:graphicData>
        </a:graphic>
      </p:graphicFrame>
      <p:graphicFrame>
        <p:nvGraphicFramePr>
          <p:cNvPr id="139" name="Shape 139"/>
          <p:cNvGraphicFramePr/>
          <p:nvPr/>
        </p:nvGraphicFramePr>
        <p:xfrm>
          <a:off x="4875538" y="2709050"/>
          <a:ext cx="3000000" cy="3000000"/>
        </p:xfrm>
        <a:graphic>
          <a:graphicData uri="http://schemas.openxmlformats.org/drawingml/2006/table">
            <a:tbl>
              <a:tblPr>
                <a:noFill/>
                <a:tableStyleId>{2090BF61-803B-460C-A312-A5BC25052A95}</a:tableStyleId>
              </a:tblPr>
              <a:tblGrid>
                <a:gridCol w="1578900"/>
                <a:gridCol w="1033975"/>
              </a:tblGrid>
              <a:tr h="381000">
                <a:tc>
                  <a:txBody>
                    <a:bodyPr>
                      <a:noAutofit/>
                    </a:bodyPr>
                    <a:lstStyle/>
                    <a:p>
                      <a:pPr lvl="0" rtl="0">
                        <a:spcBef>
                          <a:spcPts val="0"/>
                        </a:spcBef>
                        <a:buNone/>
                      </a:pPr>
                      <a:r>
                        <a:rPr b="1" lang="en-US"/>
                        <a:t>Hexadecimal </a:t>
                      </a:r>
                    </a:p>
                  </a:txBody>
                  <a:tcPr marT="91425" marB="91425" marR="91425" marL="91425"/>
                </a:tc>
                <a:tc>
                  <a:txBody>
                    <a:bodyPr>
                      <a:noAutofit/>
                    </a:bodyPr>
                    <a:lstStyle/>
                    <a:p>
                      <a:pPr lvl="0" rtl="0">
                        <a:spcBef>
                          <a:spcPts val="0"/>
                        </a:spcBef>
                        <a:buNone/>
                      </a:pPr>
                      <a:r>
                        <a:rPr b="1" lang="en-US"/>
                        <a:t>Binary</a:t>
                      </a:r>
                    </a:p>
                  </a:txBody>
                  <a:tcPr marT="91425" marB="91425" marR="91425" marL="91425"/>
                </a:tc>
              </a:tr>
              <a:tr h="381000">
                <a:tc>
                  <a:txBody>
                    <a:bodyPr>
                      <a:noAutofit/>
                    </a:bodyPr>
                    <a:lstStyle/>
                    <a:p>
                      <a:pPr lvl="0" rtl="0">
                        <a:spcBef>
                          <a:spcPts val="0"/>
                        </a:spcBef>
                        <a:buNone/>
                      </a:pPr>
                      <a:r>
                        <a:rPr lang="en-US"/>
                        <a:t>8</a:t>
                      </a:r>
                    </a:p>
                  </a:txBody>
                  <a:tcPr marT="91425" marB="91425" marR="91425" marL="91425"/>
                </a:tc>
                <a:tc>
                  <a:txBody>
                    <a:bodyPr>
                      <a:noAutofit/>
                    </a:bodyPr>
                    <a:lstStyle/>
                    <a:p>
                      <a:pPr lvl="0" rtl="0">
                        <a:spcBef>
                          <a:spcPts val="0"/>
                        </a:spcBef>
                        <a:buNone/>
                      </a:pPr>
                      <a:r>
                        <a:rPr lang="en-US"/>
                        <a:t>1000</a:t>
                      </a:r>
                    </a:p>
                  </a:txBody>
                  <a:tcPr marT="91425" marB="91425" marR="91425" marL="91425"/>
                </a:tc>
              </a:tr>
              <a:tr h="381000">
                <a:tc>
                  <a:txBody>
                    <a:bodyPr>
                      <a:noAutofit/>
                    </a:bodyPr>
                    <a:lstStyle/>
                    <a:p>
                      <a:pPr lvl="0" rtl="0">
                        <a:spcBef>
                          <a:spcPts val="0"/>
                        </a:spcBef>
                        <a:buNone/>
                      </a:pPr>
                      <a:r>
                        <a:rPr lang="en-US"/>
                        <a:t>9</a:t>
                      </a:r>
                    </a:p>
                  </a:txBody>
                  <a:tcPr marT="91425" marB="91425" marR="91425" marL="91425"/>
                </a:tc>
                <a:tc>
                  <a:txBody>
                    <a:bodyPr>
                      <a:noAutofit/>
                    </a:bodyPr>
                    <a:lstStyle/>
                    <a:p>
                      <a:pPr lvl="0" rtl="0">
                        <a:spcBef>
                          <a:spcPts val="0"/>
                        </a:spcBef>
                        <a:buNone/>
                      </a:pPr>
                      <a:r>
                        <a:rPr lang="en-US"/>
                        <a:t>1001</a:t>
                      </a:r>
                    </a:p>
                  </a:txBody>
                  <a:tcPr marT="91425" marB="91425" marR="91425" marL="91425"/>
                </a:tc>
              </a:tr>
              <a:tr h="381000">
                <a:tc>
                  <a:txBody>
                    <a:bodyPr>
                      <a:noAutofit/>
                    </a:bodyPr>
                    <a:lstStyle/>
                    <a:p>
                      <a:pPr lvl="0" rtl="0">
                        <a:spcBef>
                          <a:spcPts val="0"/>
                        </a:spcBef>
                        <a:buNone/>
                      </a:pPr>
                      <a:r>
                        <a:rPr lang="en-US"/>
                        <a:t>A</a:t>
                      </a:r>
                    </a:p>
                  </a:txBody>
                  <a:tcPr marT="91425" marB="91425" marR="91425" marL="91425"/>
                </a:tc>
                <a:tc>
                  <a:txBody>
                    <a:bodyPr>
                      <a:noAutofit/>
                    </a:bodyPr>
                    <a:lstStyle/>
                    <a:p>
                      <a:pPr lvl="0" rtl="0">
                        <a:spcBef>
                          <a:spcPts val="0"/>
                        </a:spcBef>
                        <a:buNone/>
                      </a:pPr>
                      <a:r>
                        <a:rPr lang="en-US"/>
                        <a:t>1010</a:t>
                      </a:r>
                    </a:p>
                  </a:txBody>
                  <a:tcPr marT="91425" marB="91425" marR="91425" marL="91425"/>
                </a:tc>
              </a:tr>
              <a:tr h="381000">
                <a:tc>
                  <a:txBody>
                    <a:bodyPr>
                      <a:noAutofit/>
                    </a:bodyPr>
                    <a:lstStyle/>
                    <a:p>
                      <a:pPr lvl="0" rtl="0">
                        <a:spcBef>
                          <a:spcPts val="0"/>
                        </a:spcBef>
                        <a:buNone/>
                      </a:pPr>
                      <a:r>
                        <a:rPr lang="en-US"/>
                        <a:t>B</a:t>
                      </a:r>
                    </a:p>
                  </a:txBody>
                  <a:tcPr marT="91425" marB="91425" marR="91425" marL="91425"/>
                </a:tc>
                <a:tc>
                  <a:txBody>
                    <a:bodyPr>
                      <a:noAutofit/>
                    </a:bodyPr>
                    <a:lstStyle/>
                    <a:p>
                      <a:pPr lvl="0" rtl="0">
                        <a:spcBef>
                          <a:spcPts val="0"/>
                        </a:spcBef>
                        <a:buNone/>
                      </a:pPr>
                      <a:r>
                        <a:rPr lang="en-US"/>
                        <a:t>1011</a:t>
                      </a:r>
                    </a:p>
                  </a:txBody>
                  <a:tcPr marT="91425" marB="91425" marR="91425" marL="91425"/>
                </a:tc>
              </a:tr>
              <a:tr h="381000">
                <a:tc>
                  <a:txBody>
                    <a:bodyPr>
                      <a:noAutofit/>
                    </a:bodyPr>
                    <a:lstStyle/>
                    <a:p>
                      <a:pPr lvl="0" rtl="0">
                        <a:spcBef>
                          <a:spcPts val="0"/>
                        </a:spcBef>
                        <a:buNone/>
                      </a:pPr>
                      <a:r>
                        <a:rPr lang="en-US"/>
                        <a:t>C</a:t>
                      </a:r>
                    </a:p>
                  </a:txBody>
                  <a:tcPr marT="91425" marB="91425" marR="91425" marL="91425"/>
                </a:tc>
                <a:tc>
                  <a:txBody>
                    <a:bodyPr>
                      <a:noAutofit/>
                    </a:bodyPr>
                    <a:lstStyle/>
                    <a:p>
                      <a:pPr lvl="0" rtl="0">
                        <a:spcBef>
                          <a:spcPts val="0"/>
                        </a:spcBef>
                        <a:buNone/>
                      </a:pPr>
                      <a:r>
                        <a:rPr lang="en-US"/>
                        <a:t>1100</a:t>
                      </a:r>
                    </a:p>
                  </a:txBody>
                  <a:tcPr marT="91425" marB="91425" marR="91425" marL="91425"/>
                </a:tc>
              </a:tr>
              <a:tr h="381000">
                <a:tc>
                  <a:txBody>
                    <a:bodyPr>
                      <a:noAutofit/>
                    </a:bodyPr>
                    <a:lstStyle/>
                    <a:p>
                      <a:pPr lvl="0" rtl="0">
                        <a:spcBef>
                          <a:spcPts val="0"/>
                        </a:spcBef>
                        <a:buNone/>
                      </a:pPr>
                      <a:r>
                        <a:rPr lang="en-US"/>
                        <a:t>D</a:t>
                      </a:r>
                    </a:p>
                  </a:txBody>
                  <a:tcPr marT="91425" marB="91425" marR="91425" marL="91425"/>
                </a:tc>
                <a:tc>
                  <a:txBody>
                    <a:bodyPr>
                      <a:noAutofit/>
                    </a:bodyPr>
                    <a:lstStyle/>
                    <a:p>
                      <a:pPr lvl="0" rtl="0">
                        <a:spcBef>
                          <a:spcPts val="0"/>
                        </a:spcBef>
                        <a:buNone/>
                      </a:pPr>
                      <a:r>
                        <a:rPr lang="en-US"/>
                        <a:t>1101</a:t>
                      </a:r>
                    </a:p>
                  </a:txBody>
                  <a:tcPr marT="91425" marB="91425" marR="91425" marL="91425"/>
                </a:tc>
              </a:tr>
              <a:tr h="381000">
                <a:tc>
                  <a:txBody>
                    <a:bodyPr>
                      <a:noAutofit/>
                    </a:bodyPr>
                    <a:lstStyle/>
                    <a:p>
                      <a:pPr lvl="0" rtl="0">
                        <a:spcBef>
                          <a:spcPts val="0"/>
                        </a:spcBef>
                        <a:buNone/>
                      </a:pPr>
                      <a:r>
                        <a:rPr lang="en-US"/>
                        <a:t>E</a:t>
                      </a:r>
                    </a:p>
                  </a:txBody>
                  <a:tcPr marT="91425" marB="91425" marR="91425" marL="91425"/>
                </a:tc>
                <a:tc>
                  <a:txBody>
                    <a:bodyPr>
                      <a:noAutofit/>
                    </a:bodyPr>
                    <a:lstStyle/>
                    <a:p>
                      <a:pPr lvl="0" rtl="0">
                        <a:spcBef>
                          <a:spcPts val="0"/>
                        </a:spcBef>
                        <a:buNone/>
                      </a:pPr>
                      <a:r>
                        <a:rPr lang="en-US"/>
                        <a:t>1110</a:t>
                      </a:r>
                    </a:p>
                  </a:txBody>
                  <a:tcPr marT="91425" marB="91425" marR="91425" marL="91425"/>
                </a:tc>
              </a:tr>
              <a:tr h="381000">
                <a:tc>
                  <a:txBody>
                    <a:bodyPr>
                      <a:noAutofit/>
                    </a:bodyPr>
                    <a:lstStyle/>
                    <a:p>
                      <a:pPr lvl="0" rtl="0">
                        <a:spcBef>
                          <a:spcPts val="0"/>
                        </a:spcBef>
                        <a:buNone/>
                      </a:pPr>
                      <a:r>
                        <a:rPr lang="en-US"/>
                        <a:t>F</a:t>
                      </a:r>
                    </a:p>
                  </a:txBody>
                  <a:tcPr marT="91425" marB="91425" marR="91425" marL="91425"/>
                </a:tc>
                <a:tc>
                  <a:txBody>
                    <a:bodyPr>
                      <a:noAutofit/>
                    </a:bodyPr>
                    <a:lstStyle/>
                    <a:p>
                      <a:pPr lvl="0" rtl="0">
                        <a:spcBef>
                          <a:spcPts val="0"/>
                        </a:spcBef>
                        <a:buNone/>
                      </a:pPr>
                      <a:r>
                        <a:rPr lang="en-US"/>
                        <a:t>1111</a:t>
                      </a: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Binary to Hexadecimal</a:t>
            </a:r>
          </a:p>
        </p:txBody>
      </p:sp>
      <p:sp>
        <p:nvSpPr>
          <p:cNvPr id="147" name="Shape 147"/>
          <p:cNvSpPr txBox="1"/>
          <p:nvPr>
            <p:ph idx="1" type="body"/>
          </p:nvPr>
        </p:nvSpPr>
        <p:spPr>
          <a:xfrm>
            <a:off x="674675" y="1446209"/>
            <a:ext cx="7758000" cy="1083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Here’s a simple </a:t>
            </a:r>
            <a:r>
              <a:rPr i="1" lang="en-US" sz="2400">
                <a:solidFill>
                  <a:srgbClr val="808000"/>
                </a:solidFill>
                <a:latin typeface="Comic Sans MS"/>
                <a:ea typeface="Comic Sans MS"/>
                <a:cs typeface="Comic Sans MS"/>
                <a:sym typeface="Comic Sans MS"/>
              </a:rPr>
              <a:t>algorithm</a:t>
            </a:r>
            <a:r>
              <a:rPr lang="en-US" sz="2400">
                <a:latin typeface="Comic Sans MS"/>
                <a:ea typeface="Comic Sans MS"/>
                <a:cs typeface="Comic Sans MS"/>
                <a:sym typeface="Comic Sans MS"/>
              </a:rPr>
              <a:t> for converting a binary number into Hexadecimal.</a:t>
            </a:r>
          </a:p>
        </p:txBody>
      </p:sp>
      <p:graphicFrame>
        <p:nvGraphicFramePr>
          <p:cNvPr id="148" name="Shape 148"/>
          <p:cNvGraphicFramePr/>
          <p:nvPr/>
        </p:nvGraphicFramePr>
        <p:xfrm>
          <a:off x="807550" y="2913900"/>
          <a:ext cx="3000000" cy="3000000"/>
        </p:xfrm>
        <a:graphic>
          <a:graphicData uri="http://schemas.openxmlformats.org/drawingml/2006/table">
            <a:tbl>
              <a:tblPr>
                <a:noFill/>
                <a:tableStyleId>{2090BF61-803B-460C-A312-A5BC25052A95}</a:tableStyleId>
              </a:tblPr>
              <a:tblGrid>
                <a:gridCol w="3835925"/>
                <a:gridCol w="3403075"/>
              </a:tblGrid>
              <a:tr h="381000">
                <a:tc>
                  <a:txBody>
                    <a:bodyPr>
                      <a:noAutofit/>
                    </a:bodyPr>
                    <a:lstStyle/>
                    <a:p>
                      <a:pPr lvl="0" rtl="0">
                        <a:spcBef>
                          <a:spcPts val="0"/>
                        </a:spcBef>
                        <a:buNone/>
                      </a:pPr>
                      <a:r>
                        <a:rPr lang="en-US" sz="1800">
                          <a:solidFill>
                            <a:schemeClr val="dk1"/>
                          </a:solidFill>
                          <a:latin typeface="Comic Sans MS"/>
                          <a:ea typeface="Comic Sans MS"/>
                          <a:cs typeface="Comic Sans MS"/>
                          <a:sym typeface="Comic Sans MS"/>
                        </a:rPr>
                        <a:t>Convert </a:t>
                      </a:r>
                      <a:r>
                        <a:rPr lang="en-US" sz="1800">
                          <a:solidFill>
                            <a:srgbClr val="444444"/>
                          </a:solidFill>
                          <a:latin typeface="Comic Sans MS"/>
                          <a:ea typeface="Comic Sans MS"/>
                          <a:cs typeface="Comic Sans MS"/>
                          <a:sym typeface="Comic Sans MS"/>
                        </a:rPr>
                        <a:t>11110100001001000000</a:t>
                      </a:r>
                    </a:p>
                    <a:p>
                      <a:pPr lvl="0" rtl="0">
                        <a:spcBef>
                          <a:spcPts val="0"/>
                        </a:spcBef>
                        <a:buNone/>
                      </a:pPr>
                      <a:r>
                        <a:rPr lang="en-US" sz="1800">
                          <a:solidFill>
                            <a:srgbClr val="444444"/>
                          </a:solidFill>
                          <a:latin typeface="Comic Sans MS"/>
                          <a:ea typeface="Comic Sans MS"/>
                          <a:cs typeface="Comic Sans MS"/>
                          <a:sym typeface="Comic Sans MS"/>
                        </a:rPr>
                        <a:t>to Hexadecimal</a:t>
                      </a: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4" name="Shape 154"/>
        <p:cNvGrpSpPr/>
        <p:nvPr/>
      </p:nvGrpSpPr>
      <p:grpSpPr>
        <a:xfrm>
          <a:off x="0" y="0"/>
          <a:ext cx="0" cy="0"/>
          <a:chOff x="0" y="0"/>
          <a:chExt cx="0" cy="0"/>
        </a:xfrm>
      </p:grpSpPr>
      <p:sp>
        <p:nvSpPr>
          <p:cNvPr id="155" name="Shape 155"/>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Binary to Hexadecimal</a:t>
            </a:r>
          </a:p>
        </p:txBody>
      </p:sp>
      <p:sp>
        <p:nvSpPr>
          <p:cNvPr id="156" name="Shape 156"/>
          <p:cNvSpPr txBox="1"/>
          <p:nvPr>
            <p:ph idx="1" type="body"/>
          </p:nvPr>
        </p:nvSpPr>
        <p:spPr>
          <a:xfrm>
            <a:off x="674675" y="1446209"/>
            <a:ext cx="7758000" cy="1083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Step 1: Break the binary number into groups of 4-bits each -- a 4-bit group is called a </a:t>
            </a:r>
            <a:r>
              <a:rPr b="1" i="1" lang="en-US" sz="2400">
                <a:solidFill>
                  <a:srgbClr val="808000"/>
                </a:solidFill>
                <a:latin typeface="Comic Sans MS"/>
                <a:ea typeface="Comic Sans MS"/>
                <a:cs typeface="Comic Sans MS"/>
                <a:sym typeface="Comic Sans MS"/>
              </a:rPr>
              <a:t>nibble</a:t>
            </a:r>
            <a:r>
              <a:rPr b="1" i="1" lang="en-US" sz="2400">
                <a:latin typeface="Comic Sans MS"/>
                <a:ea typeface="Comic Sans MS"/>
                <a:cs typeface="Comic Sans MS"/>
                <a:sym typeface="Comic Sans MS"/>
              </a:rPr>
              <a:t>.</a:t>
            </a:r>
          </a:p>
        </p:txBody>
      </p:sp>
      <p:graphicFrame>
        <p:nvGraphicFramePr>
          <p:cNvPr id="157" name="Shape 157"/>
          <p:cNvGraphicFramePr/>
          <p:nvPr/>
        </p:nvGraphicFramePr>
        <p:xfrm>
          <a:off x="807550" y="2913900"/>
          <a:ext cx="3000000" cy="3000000"/>
        </p:xfrm>
        <a:graphic>
          <a:graphicData uri="http://schemas.openxmlformats.org/drawingml/2006/table">
            <a:tbl>
              <a:tblPr>
                <a:noFill/>
                <a:tableStyleId>{2090BF61-803B-460C-A312-A5BC25052A95}</a:tableStyleId>
              </a:tblPr>
              <a:tblGrid>
                <a:gridCol w="3835925"/>
                <a:gridCol w="3403075"/>
              </a:tblGrid>
              <a:tr h="381000">
                <a:tc>
                  <a:txBody>
                    <a:bodyPr>
                      <a:noAutofit/>
                    </a:bodyPr>
                    <a:lstStyle/>
                    <a:p>
                      <a:pPr lvl="0" rtl="0">
                        <a:spcBef>
                          <a:spcPts val="0"/>
                        </a:spcBef>
                        <a:buNone/>
                      </a:pPr>
                      <a:r>
                        <a:rPr lang="en-US" sz="1800">
                          <a:solidFill>
                            <a:schemeClr val="dk1"/>
                          </a:solidFill>
                          <a:latin typeface="Comic Sans MS"/>
                          <a:ea typeface="Comic Sans MS"/>
                          <a:cs typeface="Comic Sans MS"/>
                          <a:sym typeface="Comic Sans MS"/>
                        </a:rPr>
                        <a:t>Convert </a:t>
                      </a:r>
                      <a:r>
                        <a:rPr lang="en-US" sz="1800">
                          <a:solidFill>
                            <a:srgbClr val="444444"/>
                          </a:solidFill>
                          <a:latin typeface="Comic Sans MS"/>
                          <a:ea typeface="Comic Sans MS"/>
                          <a:cs typeface="Comic Sans MS"/>
                          <a:sym typeface="Comic Sans MS"/>
                        </a:rPr>
                        <a:t>11110100001001000000</a:t>
                      </a:r>
                    </a:p>
                    <a:p>
                      <a:pPr lvl="0" rtl="0">
                        <a:spcBef>
                          <a:spcPts val="0"/>
                        </a:spcBef>
                        <a:buNone/>
                      </a:pPr>
                      <a:r>
                        <a:rPr lang="en-US" sz="1800">
                          <a:solidFill>
                            <a:srgbClr val="444444"/>
                          </a:solidFill>
                          <a:latin typeface="Comic Sans MS"/>
                          <a:ea typeface="Comic Sans MS"/>
                          <a:cs typeface="Comic Sans MS"/>
                          <a:sym typeface="Comic Sans MS"/>
                        </a:rPr>
                        <a:t>to Hexadecimal</a:t>
                      </a:r>
                    </a:p>
                  </a:txBody>
                  <a:tcPr marT="91425" marB="91425" marR="91425" marL="91425"/>
                </a:tc>
                <a:tc>
                  <a:txBody>
                    <a:bodyPr>
                      <a:noAutofit/>
                    </a:bodyPr>
                    <a:lstStyle/>
                    <a:p>
                      <a:pPr lvl="0" rtl="0">
                        <a:spcBef>
                          <a:spcPts val="0"/>
                        </a:spcBef>
                        <a:buNone/>
                      </a:pPr>
                      <a:r>
                        <a:t/>
                      </a:r>
                      <a:endParaRPr/>
                    </a:p>
                  </a:txBody>
                  <a:tcPr marT="91425" marB="91425" marR="91425" marL="91425"/>
                </a:tc>
              </a:tr>
              <a:tr h="381000">
                <a:tc>
                  <a:txBody>
                    <a:bodyPr>
                      <a:noAutofit/>
                    </a:bodyPr>
                    <a:lstStyle/>
                    <a:p>
                      <a:pPr lvl="0" rtl="0">
                        <a:spcBef>
                          <a:spcPts val="0"/>
                        </a:spcBef>
                        <a:buNone/>
                      </a:pPr>
                      <a:r>
                        <a:rPr lang="en-US"/>
                        <a:t>1. Break the number into groups of 4 bits, working right to left.</a:t>
                      </a:r>
                    </a:p>
                  </a:txBody>
                  <a:tcPr marT="91425" marB="91425" marR="91425" marL="91425"/>
                </a:tc>
                <a:tc>
                  <a:txBody>
                    <a:bodyPr>
                      <a:noAutofit/>
                    </a:bodyPr>
                    <a:lstStyle/>
                    <a:p>
                      <a:pPr lvl="0" rtl="0">
                        <a:spcBef>
                          <a:spcPts val="0"/>
                        </a:spcBef>
                        <a:buNone/>
                      </a:pPr>
                      <a:r>
                        <a:rPr lang="en-US" sz="1800">
                          <a:solidFill>
                            <a:srgbClr val="444444"/>
                          </a:solidFill>
                          <a:latin typeface="Comic Sans MS"/>
                          <a:ea typeface="Comic Sans MS"/>
                          <a:cs typeface="Comic Sans MS"/>
                          <a:sym typeface="Comic Sans MS"/>
                        </a:rPr>
                        <a:t>1111 0100 0010 0100 0000</a:t>
                      </a: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3" name="Shape 163"/>
        <p:cNvGrpSpPr/>
        <p:nvPr/>
      </p:nvGrpSpPr>
      <p:grpSpPr>
        <a:xfrm>
          <a:off x="0" y="0"/>
          <a:ext cx="0" cy="0"/>
          <a:chOff x="0" y="0"/>
          <a:chExt cx="0" cy="0"/>
        </a:xfrm>
      </p:grpSpPr>
      <p:sp>
        <p:nvSpPr>
          <p:cNvPr id="164" name="Shape 164"/>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Binary to Hexadecimal</a:t>
            </a:r>
          </a:p>
        </p:txBody>
      </p:sp>
      <p:sp>
        <p:nvSpPr>
          <p:cNvPr id="165" name="Shape 165"/>
          <p:cNvSpPr txBox="1"/>
          <p:nvPr>
            <p:ph idx="1" type="body"/>
          </p:nvPr>
        </p:nvSpPr>
        <p:spPr>
          <a:xfrm>
            <a:off x="674675" y="1446209"/>
            <a:ext cx="7758000" cy="1083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Step 2: Write the corresponding hexadecimal digit under each group.</a:t>
            </a:r>
          </a:p>
        </p:txBody>
      </p:sp>
      <p:graphicFrame>
        <p:nvGraphicFramePr>
          <p:cNvPr id="166" name="Shape 166"/>
          <p:cNvGraphicFramePr/>
          <p:nvPr/>
        </p:nvGraphicFramePr>
        <p:xfrm>
          <a:off x="807550" y="2913900"/>
          <a:ext cx="3000000" cy="3000000"/>
        </p:xfrm>
        <a:graphic>
          <a:graphicData uri="http://schemas.openxmlformats.org/drawingml/2006/table">
            <a:tbl>
              <a:tblPr>
                <a:noFill/>
                <a:tableStyleId>{2090BF61-803B-460C-A312-A5BC25052A95}</a:tableStyleId>
              </a:tblPr>
              <a:tblGrid>
                <a:gridCol w="3835925"/>
                <a:gridCol w="3403075"/>
              </a:tblGrid>
              <a:tr h="381000">
                <a:tc>
                  <a:txBody>
                    <a:bodyPr>
                      <a:noAutofit/>
                    </a:bodyPr>
                    <a:lstStyle/>
                    <a:p>
                      <a:pPr lvl="0" rtl="0">
                        <a:spcBef>
                          <a:spcPts val="0"/>
                        </a:spcBef>
                        <a:buNone/>
                      </a:pPr>
                      <a:r>
                        <a:rPr lang="en-US" sz="1800">
                          <a:solidFill>
                            <a:schemeClr val="dk1"/>
                          </a:solidFill>
                          <a:latin typeface="Comic Sans MS"/>
                          <a:ea typeface="Comic Sans MS"/>
                          <a:cs typeface="Comic Sans MS"/>
                          <a:sym typeface="Comic Sans MS"/>
                        </a:rPr>
                        <a:t>Convert </a:t>
                      </a:r>
                      <a:r>
                        <a:rPr lang="en-US" sz="1800">
                          <a:solidFill>
                            <a:srgbClr val="444444"/>
                          </a:solidFill>
                          <a:latin typeface="Comic Sans MS"/>
                          <a:ea typeface="Comic Sans MS"/>
                          <a:cs typeface="Comic Sans MS"/>
                          <a:sym typeface="Comic Sans MS"/>
                        </a:rPr>
                        <a:t>11110100001001000000</a:t>
                      </a:r>
                    </a:p>
                    <a:p>
                      <a:pPr lvl="0" rtl="0">
                        <a:spcBef>
                          <a:spcPts val="0"/>
                        </a:spcBef>
                        <a:buNone/>
                      </a:pPr>
                      <a:r>
                        <a:rPr lang="en-US" sz="1800">
                          <a:solidFill>
                            <a:srgbClr val="444444"/>
                          </a:solidFill>
                          <a:latin typeface="Comic Sans MS"/>
                          <a:ea typeface="Comic Sans MS"/>
                          <a:cs typeface="Comic Sans MS"/>
                          <a:sym typeface="Comic Sans MS"/>
                        </a:rPr>
                        <a:t>to Hexadecimal</a:t>
                      </a:r>
                    </a:p>
                  </a:txBody>
                  <a:tcPr marT="91425" marB="91425" marR="91425" marL="91425"/>
                </a:tc>
                <a:tc>
                  <a:txBody>
                    <a:bodyPr>
                      <a:noAutofit/>
                    </a:bodyPr>
                    <a:lstStyle/>
                    <a:p>
                      <a:pPr lvl="0" rtl="0">
                        <a:spcBef>
                          <a:spcPts val="0"/>
                        </a:spcBef>
                        <a:buNone/>
                      </a:pPr>
                      <a:r>
                        <a:t/>
                      </a:r>
                      <a:endParaRPr/>
                    </a:p>
                  </a:txBody>
                  <a:tcPr marT="91425" marB="91425" marR="91425" marL="91425"/>
                </a:tc>
              </a:tr>
              <a:tr h="381000">
                <a:tc>
                  <a:txBody>
                    <a:bodyPr>
                      <a:noAutofit/>
                    </a:bodyPr>
                    <a:lstStyle/>
                    <a:p>
                      <a:pPr lvl="0" rtl="0">
                        <a:spcBef>
                          <a:spcPts val="0"/>
                        </a:spcBef>
                        <a:buNone/>
                      </a:pPr>
                      <a:r>
                        <a:rPr lang="en-US"/>
                        <a:t>1. Break the number into groups of 4 bits, working right to left.</a:t>
                      </a:r>
                    </a:p>
                  </a:txBody>
                  <a:tcPr marT="91425" marB="91425" marR="91425" marL="91425"/>
                </a:tc>
                <a:tc>
                  <a:txBody>
                    <a:bodyPr>
                      <a:noAutofit/>
                    </a:bodyPr>
                    <a:lstStyle/>
                    <a:p>
                      <a:pPr lvl="0" rtl="0">
                        <a:spcBef>
                          <a:spcPts val="0"/>
                        </a:spcBef>
                        <a:buNone/>
                      </a:pPr>
                      <a:r>
                        <a:rPr lang="en-US" sz="1800">
                          <a:solidFill>
                            <a:srgbClr val="444444"/>
                          </a:solidFill>
                          <a:latin typeface="Comic Sans MS"/>
                          <a:ea typeface="Comic Sans MS"/>
                          <a:cs typeface="Comic Sans MS"/>
                          <a:sym typeface="Comic Sans MS"/>
                        </a:rPr>
                        <a:t>1111 0100 0010 0100 0000</a:t>
                      </a:r>
                    </a:p>
                  </a:txBody>
                  <a:tcPr marT="91425" marB="91425" marR="91425" marL="91425"/>
                </a:tc>
              </a:tr>
              <a:tr h="381000">
                <a:tc>
                  <a:txBody>
                    <a:bodyPr>
                      <a:noAutofit/>
                    </a:bodyPr>
                    <a:lstStyle/>
                    <a:p>
                      <a:pPr lvl="0" rtl="0">
                        <a:spcBef>
                          <a:spcPts val="0"/>
                        </a:spcBef>
                        <a:buNone/>
                      </a:pPr>
                      <a:r>
                        <a:rPr lang="en-US">
                          <a:solidFill>
                            <a:schemeClr val="dk1"/>
                          </a:solidFill>
                        </a:rPr>
                        <a:t>2. Write the corresponding hexadecimal  digit under each group.</a:t>
                      </a:r>
                    </a:p>
                  </a:txBody>
                  <a:tcPr marT="91425" marB="91425" marR="91425" marL="91425"/>
                </a:tc>
                <a:tc>
                  <a:txBody>
                    <a:bodyPr>
                      <a:noAutofit/>
                    </a:bodyPr>
                    <a:lstStyle/>
                    <a:p>
                      <a:pPr lvl="0" rtl="0">
                        <a:spcBef>
                          <a:spcPts val="0"/>
                        </a:spcBef>
                        <a:buNone/>
                      </a:pPr>
                      <a:r>
                        <a:rPr lang="en-US" sz="1800">
                          <a:solidFill>
                            <a:srgbClr val="444444"/>
                          </a:solidFill>
                          <a:latin typeface="Comic Sans MS"/>
                          <a:ea typeface="Comic Sans MS"/>
                          <a:cs typeface="Comic Sans MS"/>
                          <a:sym typeface="Comic Sans MS"/>
                        </a:rPr>
                        <a:t>1111 0100 0010 0100 0000</a:t>
                      </a:r>
                    </a:p>
                    <a:p>
                      <a:pPr lvl="0" rtl="0">
                        <a:spcBef>
                          <a:spcPts val="0"/>
                        </a:spcBef>
                        <a:buNone/>
                      </a:pPr>
                      <a:r>
                        <a:rPr lang="en-US" sz="1800">
                          <a:solidFill>
                            <a:srgbClr val="444444"/>
                          </a:solidFill>
                          <a:latin typeface="Comic Sans MS"/>
                          <a:ea typeface="Comic Sans MS"/>
                          <a:cs typeface="Comic Sans MS"/>
                          <a:sym typeface="Comic Sans MS"/>
                        </a:rPr>
                        <a:t>   F     4       2       4       0</a:t>
                      </a: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2" name="Shape 172"/>
        <p:cNvGrpSpPr/>
        <p:nvPr/>
      </p:nvGrpSpPr>
      <p:grpSpPr>
        <a:xfrm>
          <a:off x="0" y="0"/>
          <a:ext cx="0" cy="0"/>
          <a:chOff x="0" y="0"/>
          <a:chExt cx="0" cy="0"/>
        </a:xfrm>
      </p:grpSpPr>
      <p:sp>
        <p:nvSpPr>
          <p:cNvPr id="173" name="Shape 173"/>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Binary to Hexadecimal</a:t>
            </a:r>
          </a:p>
        </p:txBody>
      </p:sp>
      <p:sp>
        <p:nvSpPr>
          <p:cNvPr id="174" name="Shape 174"/>
          <p:cNvSpPr txBox="1"/>
          <p:nvPr>
            <p:ph idx="1" type="body"/>
          </p:nvPr>
        </p:nvSpPr>
        <p:spPr>
          <a:xfrm>
            <a:off x="674675" y="1446209"/>
            <a:ext cx="7758000" cy="1083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Step 3: The resulting number is the hexadecimal conversion for the binary number.</a:t>
            </a:r>
          </a:p>
        </p:txBody>
      </p:sp>
      <p:graphicFrame>
        <p:nvGraphicFramePr>
          <p:cNvPr id="175" name="Shape 175"/>
          <p:cNvGraphicFramePr/>
          <p:nvPr/>
        </p:nvGraphicFramePr>
        <p:xfrm>
          <a:off x="807550" y="2913900"/>
          <a:ext cx="3000000" cy="3000000"/>
        </p:xfrm>
        <a:graphic>
          <a:graphicData uri="http://schemas.openxmlformats.org/drawingml/2006/table">
            <a:tbl>
              <a:tblPr>
                <a:noFill/>
                <a:tableStyleId>{2090BF61-803B-460C-A312-A5BC25052A95}</a:tableStyleId>
              </a:tblPr>
              <a:tblGrid>
                <a:gridCol w="3835925"/>
                <a:gridCol w="3403075"/>
              </a:tblGrid>
              <a:tr h="381000">
                <a:tc>
                  <a:txBody>
                    <a:bodyPr>
                      <a:noAutofit/>
                    </a:bodyPr>
                    <a:lstStyle/>
                    <a:p>
                      <a:pPr lvl="0" rtl="0">
                        <a:spcBef>
                          <a:spcPts val="0"/>
                        </a:spcBef>
                        <a:buNone/>
                      </a:pPr>
                      <a:r>
                        <a:rPr lang="en-US" sz="1800">
                          <a:solidFill>
                            <a:schemeClr val="dk1"/>
                          </a:solidFill>
                          <a:latin typeface="Comic Sans MS"/>
                          <a:ea typeface="Comic Sans MS"/>
                          <a:cs typeface="Comic Sans MS"/>
                          <a:sym typeface="Comic Sans MS"/>
                        </a:rPr>
                        <a:t>Convert </a:t>
                      </a:r>
                      <a:r>
                        <a:rPr lang="en-US" sz="1800">
                          <a:solidFill>
                            <a:srgbClr val="444444"/>
                          </a:solidFill>
                          <a:latin typeface="Comic Sans MS"/>
                          <a:ea typeface="Comic Sans MS"/>
                          <a:cs typeface="Comic Sans MS"/>
                          <a:sym typeface="Comic Sans MS"/>
                        </a:rPr>
                        <a:t>11110100001001000000</a:t>
                      </a:r>
                    </a:p>
                    <a:p>
                      <a:pPr lvl="0" rtl="0">
                        <a:spcBef>
                          <a:spcPts val="0"/>
                        </a:spcBef>
                        <a:buNone/>
                      </a:pPr>
                      <a:r>
                        <a:rPr lang="en-US" sz="1800">
                          <a:solidFill>
                            <a:srgbClr val="444444"/>
                          </a:solidFill>
                          <a:latin typeface="Comic Sans MS"/>
                          <a:ea typeface="Comic Sans MS"/>
                          <a:cs typeface="Comic Sans MS"/>
                          <a:sym typeface="Comic Sans MS"/>
                        </a:rPr>
                        <a:t>to Hexadecimal</a:t>
                      </a:r>
                    </a:p>
                  </a:txBody>
                  <a:tcPr marT="91425" marB="91425" marR="91425" marL="91425"/>
                </a:tc>
                <a:tc>
                  <a:txBody>
                    <a:bodyPr>
                      <a:noAutofit/>
                    </a:bodyPr>
                    <a:lstStyle/>
                    <a:p>
                      <a:pPr lvl="0" rtl="0">
                        <a:spcBef>
                          <a:spcPts val="0"/>
                        </a:spcBef>
                        <a:buNone/>
                      </a:pPr>
                      <a:r>
                        <a:t/>
                      </a:r>
                      <a:endParaRPr/>
                    </a:p>
                  </a:txBody>
                  <a:tcPr marT="91425" marB="91425" marR="91425" marL="91425"/>
                </a:tc>
              </a:tr>
              <a:tr h="381000">
                <a:tc>
                  <a:txBody>
                    <a:bodyPr>
                      <a:noAutofit/>
                    </a:bodyPr>
                    <a:lstStyle/>
                    <a:p>
                      <a:pPr lvl="0" rtl="0">
                        <a:spcBef>
                          <a:spcPts val="0"/>
                        </a:spcBef>
                        <a:buNone/>
                      </a:pPr>
                      <a:r>
                        <a:rPr lang="en-US"/>
                        <a:t>1. Break the number into groups of 4 bits, working right to left.</a:t>
                      </a:r>
                    </a:p>
                  </a:txBody>
                  <a:tcPr marT="91425" marB="91425" marR="91425" marL="91425"/>
                </a:tc>
                <a:tc>
                  <a:txBody>
                    <a:bodyPr>
                      <a:noAutofit/>
                    </a:bodyPr>
                    <a:lstStyle/>
                    <a:p>
                      <a:pPr lvl="0" rtl="0">
                        <a:spcBef>
                          <a:spcPts val="0"/>
                        </a:spcBef>
                        <a:buNone/>
                      </a:pPr>
                      <a:r>
                        <a:rPr lang="en-US" sz="1800">
                          <a:solidFill>
                            <a:srgbClr val="444444"/>
                          </a:solidFill>
                          <a:latin typeface="Comic Sans MS"/>
                          <a:ea typeface="Comic Sans MS"/>
                          <a:cs typeface="Comic Sans MS"/>
                          <a:sym typeface="Comic Sans MS"/>
                        </a:rPr>
                        <a:t>1111 0100 0010 0100 0000</a:t>
                      </a:r>
                    </a:p>
                  </a:txBody>
                  <a:tcPr marT="91425" marB="91425" marR="91425" marL="91425"/>
                </a:tc>
              </a:tr>
              <a:tr h="381000">
                <a:tc>
                  <a:txBody>
                    <a:bodyPr>
                      <a:noAutofit/>
                    </a:bodyPr>
                    <a:lstStyle/>
                    <a:p>
                      <a:pPr lvl="0" rtl="0">
                        <a:spcBef>
                          <a:spcPts val="0"/>
                        </a:spcBef>
                        <a:buNone/>
                      </a:pPr>
                      <a:r>
                        <a:rPr lang="en-US">
                          <a:solidFill>
                            <a:schemeClr val="dk1"/>
                          </a:solidFill>
                        </a:rPr>
                        <a:t>2. Write the corresponding hexadecimal  digit under each group.</a:t>
                      </a:r>
                    </a:p>
                  </a:txBody>
                  <a:tcPr marT="91425" marB="91425" marR="91425" marL="91425"/>
                </a:tc>
                <a:tc>
                  <a:txBody>
                    <a:bodyPr>
                      <a:noAutofit/>
                    </a:bodyPr>
                    <a:lstStyle/>
                    <a:p>
                      <a:pPr lvl="0" rtl="0">
                        <a:spcBef>
                          <a:spcPts val="0"/>
                        </a:spcBef>
                        <a:buNone/>
                      </a:pPr>
                      <a:r>
                        <a:rPr lang="en-US" sz="1800">
                          <a:solidFill>
                            <a:srgbClr val="444444"/>
                          </a:solidFill>
                          <a:latin typeface="Comic Sans MS"/>
                          <a:ea typeface="Comic Sans MS"/>
                          <a:cs typeface="Comic Sans MS"/>
                          <a:sym typeface="Comic Sans MS"/>
                        </a:rPr>
                        <a:t>1111 0100 0010 0100 0000</a:t>
                      </a:r>
                    </a:p>
                    <a:p>
                      <a:pPr lvl="0" rtl="0">
                        <a:spcBef>
                          <a:spcPts val="0"/>
                        </a:spcBef>
                        <a:buNone/>
                      </a:pPr>
                      <a:r>
                        <a:rPr lang="en-US" sz="1800">
                          <a:solidFill>
                            <a:srgbClr val="444444"/>
                          </a:solidFill>
                          <a:latin typeface="Comic Sans MS"/>
                          <a:ea typeface="Comic Sans MS"/>
                          <a:cs typeface="Comic Sans MS"/>
                          <a:sym typeface="Comic Sans MS"/>
                        </a:rPr>
                        <a:t>   F     4       2       4       0</a:t>
                      </a:r>
                    </a:p>
                  </a:txBody>
                  <a:tcPr marT="91425" marB="91425" marR="91425" marL="91425"/>
                </a:tc>
              </a:tr>
              <a:tr h="381000">
                <a:tc>
                  <a:txBody>
                    <a:bodyPr>
                      <a:noAutofit/>
                    </a:bodyPr>
                    <a:lstStyle/>
                    <a:p>
                      <a:pPr lvl="0" rtl="0">
                        <a:spcBef>
                          <a:spcPts val="0"/>
                        </a:spcBef>
                        <a:buNone/>
                      </a:pPr>
                      <a:r>
                        <a:rPr lang="en-US"/>
                        <a:t>3. The result is the hexadecimal value.</a:t>
                      </a:r>
                    </a:p>
                  </a:txBody>
                  <a:tcPr marT="91425" marB="91425" marR="91425" marL="91425"/>
                </a:tc>
                <a:tc>
                  <a:txBody>
                    <a:bodyPr>
                      <a:noAutofit/>
                    </a:bodyPr>
                    <a:lstStyle/>
                    <a:p>
                      <a:pPr lvl="0" rtl="0">
                        <a:spcBef>
                          <a:spcPts val="0"/>
                        </a:spcBef>
                        <a:buNone/>
                      </a:pPr>
                      <a:r>
                        <a:rPr lang="en-US" sz="1800">
                          <a:solidFill>
                            <a:srgbClr val="444444"/>
                          </a:solidFill>
                          <a:latin typeface="Comic Sans MS"/>
                          <a:ea typeface="Comic Sans MS"/>
                          <a:cs typeface="Comic Sans MS"/>
                          <a:sym typeface="Comic Sans MS"/>
                        </a:rPr>
                        <a:t>F4240 is 1 million in Hex</a:t>
                      </a:r>
                    </a:p>
                  </a:txBody>
                  <a:tcPr marT="91425" marB="91425" marR="91425" marL="91425"/>
                </a:tc>
              </a:tr>
            </a:tbl>
          </a:graphicData>
        </a:graphic>
      </p:graphicFrame>
      <p:sp>
        <p:nvSpPr>
          <p:cNvPr id="176" name="Shape 176"/>
          <p:cNvSpPr txBox="1"/>
          <p:nvPr>
            <p:ph idx="1" type="body"/>
          </p:nvPr>
        </p:nvSpPr>
        <p:spPr>
          <a:xfrm>
            <a:off x="693000" y="6033029"/>
            <a:ext cx="7758000" cy="6798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solidFill>
                  <a:srgbClr val="444444"/>
                </a:solidFill>
                <a:latin typeface="Comic Sans MS"/>
                <a:ea typeface="Comic Sans MS"/>
                <a:cs typeface="Comic Sans MS"/>
                <a:sym typeface="Comic Sans MS"/>
              </a:rPr>
              <a:t>F4240</a:t>
            </a:r>
            <a:r>
              <a:rPr lang="en-US" sz="2400">
                <a:latin typeface="Comic Sans MS"/>
                <a:ea typeface="Comic Sans MS"/>
                <a:cs typeface="Comic Sans MS"/>
                <a:sym typeface="Comic Sans MS"/>
              </a:rPr>
              <a:t> :  That’s way more economical than in binary!</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2" name="Shape 182"/>
        <p:cNvGrpSpPr/>
        <p:nvPr/>
      </p:nvGrpSpPr>
      <p:grpSpPr>
        <a:xfrm>
          <a:off x="0" y="0"/>
          <a:ext cx="0" cy="0"/>
          <a:chOff x="0" y="0"/>
          <a:chExt cx="0" cy="0"/>
        </a:xfrm>
      </p:grpSpPr>
      <p:sp>
        <p:nvSpPr>
          <p:cNvPr id="183" name="Shape 183"/>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Hexadecimal to Binary</a:t>
            </a:r>
          </a:p>
        </p:txBody>
      </p:sp>
      <p:sp>
        <p:nvSpPr>
          <p:cNvPr id="184" name="Shape 184"/>
          <p:cNvSpPr txBox="1"/>
          <p:nvPr>
            <p:ph idx="1" type="body"/>
          </p:nvPr>
        </p:nvSpPr>
        <p:spPr>
          <a:xfrm>
            <a:off x="693000" y="1563009"/>
            <a:ext cx="7758000" cy="1083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To go in the other direction, we can just reverse the process of our </a:t>
            </a:r>
            <a:r>
              <a:rPr i="1" lang="en-US" sz="2400">
                <a:latin typeface="Comic Sans MS"/>
                <a:ea typeface="Comic Sans MS"/>
                <a:cs typeface="Comic Sans MS"/>
                <a:sym typeface="Comic Sans MS"/>
              </a:rPr>
              <a:t>algorithm</a:t>
            </a:r>
            <a:r>
              <a:rPr lang="en-US" sz="2400">
                <a:latin typeface="Comic Sans MS"/>
                <a:ea typeface="Comic Sans MS"/>
                <a:cs typeface="Comic Sans MS"/>
                <a:sym typeface="Comic Sans MS"/>
              </a:rPr>
              <a:t>.</a:t>
            </a:r>
          </a:p>
        </p:txBody>
      </p:sp>
      <p:graphicFrame>
        <p:nvGraphicFramePr>
          <p:cNvPr id="185" name="Shape 185"/>
          <p:cNvGraphicFramePr/>
          <p:nvPr/>
        </p:nvGraphicFramePr>
        <p:xfrm>
          <a:off x="807550" y="2913900"/>
          <a:ext cx="3000000" cy="3000000"/>
        </p:xfrm>
        <a:graphic>
          <a:graphicData uri="http://schemas.openxmlformats.org/drawingml/2006/table">
            <a:tbl>
              <a:tblPr>
                <a:noFill/>
                <a:tableStyleId>{2090BF61-803B-460C-A312-A5BC25052A95}</a:tableStyleId>
              </a:tblPr>
              <a:tblGrid>
                <a:gridCol w="3835925"/>
                <a:gridCol w="3403075"/>
              </a:tblGrid>
              <a:tr h="381000">
                <a:tc>
                  <a:txBody>
                    <a:bodyPr>
                      <a:noAutofit/>
                    </a:bodyPr>
                    <a:lstStyle/>
                    <a:p>
                      <a:pPr lvl="0" rtl="0">
                        <a:spcBef>
                          <a:spcPts val="0"/>
                        </a:spcBef>
                        <a:buNone/>
                      </a:pPr>
                      <a:r>
                        <a:rPr lang="en-US" sz="1800">
                          <a:solidFill>
                            <a:schemeClr val="dk1"/>
                          </a:solidFill>
                          <a:latin typeface="Comic Sans MS"/>
                          <a:ea typeface="Comic Sans MS"/>
                          <a:cs typeface="Comic Sans MS"/>
                          <a:sym typeface="Comic Sans MS"/>
                        </a:rPr>
                        <a:t>Convert </a:t>
                      </a:r>
                      <a:r>
                        <a:rPr lang="en-US" sz="1800">
                          <a:solidFill>
                            <a:srgbClr val="444444"/>
                          </a:solidFill>
                          <a:latin typeface="Comic Sans MS"/>
                          <a:ea typeface="Comic Sans MS"/>
                          <a:cs typeface="Comic Sans MS"/>
                          <a:sym typeface="Comic Sans MS"/>
                        </a:rPr>
                        <a:t>F4240 to Binary</a:t>
                      </a:r>
                    </a:p>
                  </a:txBody>
                  <a:tcPr marT="91425" marB="91425" marR="91425" marL="91425"/>
                </a:tc>
                <a:tc>
                  <a:txBody>
                    <a:bodyPr>
                      <a:noAutofit/>
                    </a:bodyPr>
                    <a:lstStyle/>
                    <a:p>
                      <a:pPr lvl="0" rtl="0">
                        <a:spcBef>
                          <a:spcPts val="0"/>
                        </a:spcBef>
                        <a:buNone/>
                      </a:pPr>
                      <a:r>
                        <a:t/>
                      </a:r>
                      <a:endParaRPr/>
                    </a:p>
                  </a:txBody>
                  <a:tcPr marT="91425" marB="91425" marR="91425" marL="91425"/>
                </a:tc>
              </a:tr>
              <a:tr h="381000">
                <a:tc>
                  <a:txBody>
                    <a:bodyPr>
                      <a:noAutofit/>
                    </a:bodyPr>
                    <a:lstStyle/>
                    <a:p>
                      <a:pPr lvl="0" rtl="0">
                        <a:spcBef>
                          <a:spcPts val="0"/>
                        </a:spcBef>
                        <a:buNone/>
                      </a:pPr>
                      <a:r>
                        <a:rPr lang="en-US"/>
                        <a:t>1. Write the hexadecimal number, leaving spaces between the digits.</a:t>
                      </a:r>
                    </a:p>
                  </a:txBody>
                  <a:tcPr marT="91425" marB="91425" marR="91425" marL="91425"/>
                </a:tc>
                <a:tc>
                  <a:txBody>
                    <a:bodyPr>
                      <a:noAutofit/>
                    </a:bodyPr>
                    <a:lstStyle/>
                    <a:p>
                      <a:pPr lvl="0" rtl="0">
                        <a:spcBef>
                          <a:spcPts val="0"/>
                        </a:spcBef>
                        <a:buNone/>
                      </a:pPr>
                      <a:r>
                        <a:rPr lang="en-US" sz="1800">
                          <a:solidFill>
                            <a:srgbClr val="444444"/>
                          </a:solidFill>
                          <a:latin typeface="Comic Sans MS"/>
                          <a:ea typeface="Comic Sans MS"/>
                          <a:cs typeface="Comic Sans MS"/>
                          <a:sym typeface="Comic Sans MS"/>
                        </a:rPr>
                        <a:t>F     4       2       4       0</a:t>
                      </a:r>
                    </a:p>
                  </a:txBody>
                  <a:tcPr marT="91425" marB="91425" marR="91425" marL="91425"/>
                </a:tc>
              </a:tr>
              <a:tr h="381000">
                <a:tc>
                  <a:txBody>
                    <a:bodyPr>
                      <a:noAutofit/>
                    </a:bodyPr>
                    <a:lstStyle/>
                    <a:p>
                      <a:pPr lvl="0" rtl="0">
                        <a:spcBef>
                          <a:spcPts val="0"/>
                        </a:spcBef>
                        <a:buNone/>
                      </a:pPr>
                      <a:r>
                        <a:rPr lang="en-US">
                          <a:solidFill>
                            <a:schemeClr val="dk1"/>
                          </a:solidFill>
                        </a:rPr>
                        <a:t>2. Write the corresponding 4-bit binary nibble under each hexadecimal digit.</a:t>
                      </a:r>
                    </a:p>
                  </a:txBody>
                  <a:tcPr marT="91425" marB="91425" marR="91425" marL="91425"/>
                </a:tc>
                <a:tc>
                  <a:txBody>
                    <a:bodyPr>
                      <a:noAutofit/>
                    </a:bodyPr>
                    <a:lstStyle/>
                    <a:p>
                      <a:pPr lvl="0" rtl="0">
                        <a:spcBef>
                          <a:spcPts val="0"/>
                        </a:spcBef>
                        <a:buNone/>
                      </a:pPr>
                      <a:r>
                        <a:rPr lang="en-US" sz="1800">
                          <a:solidFill>
                            <a:srgbClr val="444444"/>
                          </a:solidFill>
                          <a:latin typeface="Comic Sans MS"/>
                          <a:ea typeface="Comic Sans MS"/>
                          <a:cs typeface="Comic Sans MS"/>
                          <a:sym typeface="Comic Sans MS"/>
                        </a:rPr>
                        <a:t>   F     4       2       4       0</a:t>
                      </a:r>
                    </a:p>
                    <a:p>
                      <a:pPr lvl="0" rtl="0">
                        <a:spcBef>
                          <a:spcPts val="0"/>
                        </a:spcBef>
                        <a:buNone/>
                      </a:pPr>
                      <a:r>
                        <a:rPr lang="en-US" sz="1800">
                          <a:solidFill>
                            <a:srgbClr val="444444"/>
                          </a:solidFill>
                          <a:latin typeface="Comic Sans MS"/>
                          <a:ea typeface="Comic Sans MS"/>
                          <a:cs typeface="Comic Sans MS"/>
                          <a:sym typeface="Comic Sans MS"/>
                        </a:rPr>
                        <a:t>1111 0100 0010 0100 0000</a:t>
                      </a:r>
                    </a:p>
                  </a:txBody>
                  <a:tcPr marT="91425" marB="91425" marR="91425" marL="91425"/>
                </a:tc>
              </a:tr>
              <a:tr h="381000">
                <a:tc>
                  <a:txBody>
                    <a:bodyPr>
                      <a:noAutofit/>
                    </a:bodyPr>
                    <a:lstStyle/>
                    <a:p>
                      <a:pPr lvl="0" rtl="0">
                        <a:spcBef>
                          <a:spcPts val="0"/>
                        </a:spcBef>
                        <a:buNone/>
                      </a:pPr>
                      <a:r>
                        <a:rPr lang="en-US"/>
                        <a:t>3. The result is the binary value.</a:t>
                      </a:r>
                    </a:p>
                  </a:txBody>
                  <a:tcPr marT="91425" marB="91425" marR="91425" marL="91425"/>
                </a:tc>
                <a:tc>
                  <a:txBody>
                    <a:bodyPr>
                      <a:noAutofit/>
                    </a:bodyPr>
                    <a:lstStyle/>
                    <a:p>
                      <a:pPr lvl="0" rtl="0">
                        <a:spcBef>
                          <a:spcPts val="0"/>
                        </a:spcBef>
                        <a:buNone/>
                      </a:pPr>
                      <a:r>
                        <a:rPr lang="en-US" sz="1800">
                          <a:solidFill>
                            <a:srgbClr val="444444"/>
                          </a:solidFill>
                          <a:latin typeface="Comic Sans MS"/>
                          <a:ea typeface="Comic Sans MS"/>
                          <a:cs typeface="Comic Sans MS"/>
                          <a:sym typeface="Comic Sans MS"/>
                        </a:rPr>
                        <a:t>1111 0100 0010 0100 0000</a:t>
                      </a: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2" name="Shape 192"/>
        <p:cNvGrpSpPr/>
        <p:nvPr/>
      </p:nvGrpSpPr>
      <p:grpSpPr>
        <a:xfrm>
          <a:off x="0" y="0"/>
          <a:ext cx="0" cy="0"/>
          <a:chOff x="0" y="0"/>
          <a:chExt cx="0" cy="0"/>
        </a:xfrm>
      </p:grpSpPr>
      <p:sp>
        <p:nvSpPr>
          <p:cNvPr id="193" name="Shape 193"/>
          <p:cNvSpPr txBox="1"/>
          <p:nvPr>
            <p:ph type="title"/>
          </p:nvPr>
        </p:nvSpPr>
        <p:spPr>
          <a:xfrm>
            <a:off x="500062" y="2841625"/>
            <a:ext cx="8077200" cy="838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Abstraction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500062" y="2841625"/>
            <a:ext cx="8077200" cy="838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Other </a:t>
            </a:r>
          </a:p>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Positional </a:t>
            </a:r>
          </a:p>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Number Systems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9" name="Shape 199"/>
        <p:cNvGrpSpPr/>
        <p:nvPr/>
      </p:nvGrpSpPr>
      <p:grpSpPr>
        <a:xfrm>
          <a:off x="0" y="0"/>
          <a:ext cx="0" cy="0"/>
          <a:chOff x="0" y="0"/>
          <a:chExt cx="0" cy="0"/>
        </a:xfrm>
      </p:grpSpPr>
      <p:sp>
        <p:nvSpPr>
          <p:cNvPr id="200" name="Shape 200"/>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Positional Number Systems</a:t>
            </a:r>
          </a:p>
        </p:txBody>
      </p:sp>
      <p:sp>
        <p:nvSpPr>
          <p:cNvPr id="201" name="Shape 201"/>
          <p:cNvSpPr txBox="1"/>
          <p:nvPr>
            <p:ph idx="1" type="body"/>
          </p:nvPr>
        </p:nvSpPr>
        <p:spPr>
          <a:xfrm>
            <a:off x="674687" y="1446212"/>
            <a:ext cx="7758000" cy="4991100"/>
          </a:xfrm>
          <a:prstGeom prst="rect">
            <a:avLst/>
          </a:prstGeom>
          <a:noFill/>
          <a:ln>
            <a:noFill/>
          </a:ln>
        </p:spPr>
        <p:txBody>
          <a:bodyPr anchorCtr="0" anchor="t" bIns="46800" lIns="90000" rIns="90000" wrap="square" tIns="46800">
            <a:noAutofit/>
          </a:bodyPr>
          <a:lstStyle/>
          <a:p>
            <a:pPr lvl="0" marR="0" rtl="0" algn="l">
              <a:lnSpc>
                <a:spcPct val="100000"/>
              </a:lnSpc>
              <a:spcBef>
                <a:spcPts val="0"/>
              </a:spcBef>
              <a:spcAft>
                <a:spcPts val="0"/>
              </a:spcAft>
              <a:buNone/>
            </a:pPr>
            <a:r>
              <a:rPr lang="en-US" sz="2400">
                <a:latin typeface="Comic Sans MS"/>
                <a:ea typeface="Comic Sans MS"/>
                <a:cs typeface="Comic Sans MS"/>
                <a:sym typeface="Comic Sans MS"/>
              </a:rPr>
              <a:t> </a:t>
            </a:r>
          </a:p>
          <a:p>
            <a:pPr lvl="0" marR="0" rtl="0" algn="l">
              <a:lnSpc>
                <a:spcPct val="100000"/>
              </a:lnSpc>
              <a:spcBef>
                <a:spcPts val="0"/>
              </a:spcBef>
              <a:spcAft>
                <a:spcPts val="0"/>
              </a:spcAft>
              <a:buNone/>
            </a:pPr>
            <a:r>
              <a:rPr lang="en-US" sz="2400">
                <a:latin typeface="Comic Sans MS"/>
                <a:ea typeface="Comic Sans MS"/>
                <a:cs typeface="Comic Sans MS"/>
                <a:sym typeface="Comic Sans MS"/>
              </a:rPr>
              <a:t>Perhaps you can see the </a:t>
            </a:r>
            <a:r>
              <a:rPr b="1" i="1" lang="en-US" sz="2400">
                <a:solidFill>
                  <a:srgbClr val="808000"/>
                </a:solidFill>
                <a:latin typeface="Comic Sans MS"/>
                <a:ea typeface="Comic Sans MS"/>
                <a:cs typeface="Comic Sans MS"/>
                <a:sym typeface="Comic Sans MS"/>
              </a:rPr>
              <a:t>abstract pattern</a:t>
            </a:r>
            <a:r>
              <a:rPr lang="en-US" sz="2400">
                <a:solidFill>
                  <a:srgbClr val="808000"/>
                </a:solidFill>
                <a:latin typeface="Comic Sans MS"/>
                <a:ea typeface="Comic Sans MS"/>
                <a:cs typeface="Comic Sans MS"/>
                <a:sym typeface="Comic Sans MS"/>
              </a:rPr>
              <a:t> </a:t>
            </a:r>
            <a:r>
              <a:rPr lang="en-US" sz="2400">
                <a:latin typeface="Comic Sans MS"/>
                <a:ea typeface="Comic Sans MS"/>
                <a:cs typeface="Comic Sans MS"/>
                <a:sym typeface="Comic Sans MS"/>
              </a:rPr>
              <a:t>that all positional number systems have in common.</a:t>
            </a:r>
          </a:p>
          <a:p>
            <a:pPr lvl="0" marR="0" rtl="0" algn="l">
              <a:lnSpc>
                <a:spcPct val="100000"/>
              </a:lnSpc>
              <a:spcBef>
                <a:spcPts val="0"/>
              </a:spcBef>
              <a:spcAft>
                <a:spcPts val="0"/>
              </a:spcAft>
              <a:buNone/>
            </a:pPr>
            <a:r>
              <a:t/>
            </a:r>
            <a:endParaRPr sz="2400">
              <a:latin typeface="Comic Sans MS"/>
              <a:ea typeface="Comic Sans MS"/>
              <a:cs typeface="Comic Sans MS"/>
              <a:sym typeface="Comic Sans MS"/>
            </a:endParaRP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The </a:t>
            </a:r>
            <a:r>
              <a:rPr i="1" lang="en-US" sz="2400">
                <a:solidFill>
                  <a:srgbClr val="808000"/>
                </a:solidFill>
                <a:latin typeface="Comic Sans MS"/>
                <a:ea typeface="Comic Sans MS"/>
                <a:cs typeface="Comic Sans MS"/>
                <a:sym typeface="Comic Sans MS"/>
              </a:rPr>
              <a:t>base</a:t>
            </a:r>
            <a:r>
              <a:rPr lang="en-US" sz="2400">
                <a:solidFill>
                  <a:srgbClr val="808000"/>
                </a:solidFill>
                <a:latin typeface="Comic Sans MS"/>
                <a:ea typeface="Comic Sans MS"/>
                <a:cs typeface="Comic Sans MS"/>
                <a:sym typeface="Comic Sans MS"/>
              </a:rPr>
              <a:t> </a:t>
            </a:r>
            <a:r>
              <a:rPr lang="en-US" sz="2400">
                <a:latin typeface="Comic Sans MS"/>
                <a:ea typeface="Comic Sans MS"/>
                <a:cs typeface="Comic Sans MS"/>
                <a:sym typeface="Comic Sans MS"/>
              </a:rPr>
              <a:t>determines the number of digits.</a:t>
            </a:r>
          </a:p>
          <a:p>
            <a:pPr indent="-381000" lvl="0" marL="457200" rtl="0">
              <a:lnSpc>
                <a:spcPct val="115000"/>
              </a:lnSpc>
              <a:spcBef>
                <a:spcPts val="800"/>
              </a:spcBef>
              <a:buSzPct val="100000"/>
              <a:buFont typeface="Comic Sans MS"/>
            </a:pPr>
            <a:r>
              <a:rPr lang="en-US" sz="2400">
                <a:latin typeface="Comic Sans MS"/>
                <a:ea typeface="Comic Sans MS"/>
                <a:cs typeface="Comic Sans MS"/>
                <a:sym typeface="Comic Sans MS"/>
              </a:rPr>
              <a:t>The </a:t>
            </a:r>
            <a:r>
              <a:rPr i="1" lang="en-US" sz="2400">
                <a:solidFill>
                  <a:srgbClr val="808000"/>
                </a:solidFill>
                <a:latin typeface="Comic Sans MS"/>
                <a:ea typeface="Comic Sans MS"/>
                <a:cs typeface="Comic Sans MS"/>
                <a:sym typeface="Comic Sans MS"/>
              </a:rPr>
              <a:t>place values</a:t>
            </a:r>
            <a:r>
              <a:rPr lang="en-US" sz="2400">
                <a:latin typeface="Comic Sans MS"/>
                <a:ea typeface="Comic Sans MS"/>
                <a:cs typeface="Comic Sans MS"/>
                <a:sym typeface="Comic Sans MS"/>
              </a:rPr>
              <a:t>, from right to left, start with the 1s place, and multiply each place by the base.</a:t>
            </a:r>
          </a:p>
          <a:p>
            <a:pPr indent="-381000" lvl="0" marL="457200" rtl="0">
              <a:lnSpc>
                <a:spcPct val="115000"/>
              </a:lnSpc>
              <a:spcBef>
                <a:spcPts val="800"/>
              </a:spcBef>
              <a:buSzPct val="100000"/>
              <a:buFont typeface="Comic Sans MS"/>
            </a:pPr>
            <a:r>
              <a:rPr lang="en-US" sz="2400">
                <a:latin typeface="Comic Sans MS"/>
                <a:ea typeface="Comic Sans MS"/>
                <a:cs typeface="Comic Sans MS"/>
                <a:sym typeface="Comic Sans MS"/>
              </a:rPr>
              <a:t>To calculate the value of any digit, multiply times its place value.</a:t>
            </a:r>
          </a:p>
          <a:p>
            <a:pPr indent="-381000" lvl="0" marL="457200" rtl="0">
              <a:lnSpc>
                <a:spcPct val="115000"/>
              </a:lnSpc>
              <a:spcBef>
                <a:spcPts val="800"/>
              </a:spcBef>
              <a:buSzPct val="100000"/>
              <a:buFont typeface="Comic Sans MS"/>
            </a:pPr>
            <a:r>
              <a:rPr lang="en-US" sz="2400">
                <a:latin typeface="Comic Sans MS"/>
                <a:ea typeface="Comic Sans MS"/>
                <a:cs typeface="Comic Sans MS"/>
                <a:sym typeface="Comic Sans MS"/>
              </a:rPr>
              <a:t>To calculate the number’s value, add up the digit values.</a:t>
            </a:r>
          </a:p>
          <a:p>
            <a:pPr indent="0" lvl="0" marL="0" rtl="0">
              <a:spcBef>
                <a:spcPts val="800"/>
              </a:spcBef>
              <a:buNone/>
            </a:pPr>
            <a:r>
              <a:t/>
            </a:r>
            <a:endParaRPr sz="2400">
              <a:latin typeface="Comic Sans MS"/>
              <a:ea typeface="Comic Sans MS"/>
              <a:cs typeface="Comic Sans MS"/>
              <a:sym typeface="Comic Sans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7" name="Shape 207"/>
        <p:cNvGrpSpPr/>
        <p:nvPr/>
      </p:nvGrpSpPr>
      <p:grpSpPr>
        <a:xfrm>
          <a:off x="0" y="0"/>
          <a:ext cx="0" cy="0"/>
          <a:chOff x="0" y="0"/>
          <a:chExt cx="0" cy="0"/>
        </a:xfrm>
      </p:grpSpPr>
      <p:sp>
        <p:nvSpPr>
          <p:cNvPr id="208" name="Shape 208"/>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Positional Number Systems</a:t>
            </a:r>
          </a:p>
        </p:txBody>
      </p:sp>
      <p:sp>
        <p:nvSpPr>
          <p:cNvPr id="209" name="Shape 209"/>
          <p:cNvSpPr txBox="1"/>
          <p:nvPr>
            <p:ph idx="1" type="body"/>
          </p:nvPr>
        </p:nvSpPr>
        <p:spPr>
          <a:xfrm>
            <a:off x="674687" y="1446212"/>
            <a:ext cx="7758000" cy="4991100"/>
          </a:xfrm>
          <a:prstGeom prst="rect">
            <a:avLst/>
          </a:prstGeom>
          <a:noFill/>
          <a:ln>
            <a:noFill/>
          </a:ln>
        </p:spPr>
        <p:txBody>
          <a:bodyPr anchorCtr="0" anchor="t" bIns="46800" lIns="90000" rIns="90000" wrap="square" tIns="46800">
            <a:noAutofit/>
          </a:bodyPr>
          <a:lstStyle/>
          <a:p>
            <a:pPr lvl="0" marR="0" rtl="0" algn="l">
              <a:lnSpc>
                <a:spcPct val="100000"/>
              </a:lnSpc>
              <a:spcBef>
                <a:spcPts val="0"/>
              </a:spcBef>
              <a:spcAft>
                <a:spcPts val="0"/>
              </a:spcAft>
              <a:buNone/>
            </a:pPr>
            <a:r>
              <a:rPr lang="en-US" sz="2400">
                <a:latin typeface="Comic Sans MS"/>
                <a:ea typeface="Comic Sans MS"/>
                <a:cs typeface="Comic Sans MS"/>
                <a:sym typeface="Comic Sans MS"/>
              </a:rPr>
              <a:t> </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Decimal: 1101 :  1 + 100 + 1000  = </a:t>
            </a:r>
            <a:r>
              <a:rPr lang="en-US" sz="2400">
                <a:solidFill>
                  <a:srgbClr val="FF0000"/>
                </a:solidFill>
                <a:latin typeface="Comic Sans MS"/>
                <a:ea typeface="Comic Sans MS"/>
                <a:cs typeface="Comic Sans MS"/>
                <a:sym typeface="Comic Sans MS"/>
              </a:rPr>
              <a:t>1101</a:t>
            </a:r>
          </a:p>
          <a:p>
            <a:pPr indent="-381000" lvl="0" marL="457200" rtl="0">
              <a:lnSpc>
                <a:spcPct val="115000"/>
              </a:lnSpc>
              <a:spcBef>
                <a:spcPts val="800"/>
              </a:spcBef>
              <a:buSzPct val="100000"/>
              <a:buFont typeface="Comic Sans MS"/>
            </a:pPr>
            <a:r>
              <a:rPr lang="en-US" sz="2400">
                <a:latin typeface="Comic Sans MS"/>
                <a:ea typeface="Comic Sans MS"/>
                <a:cs typeface="Comic Sans MS"/>
                <a:sym typeface="Comic Sans MS"/>
              </a:rPr>
              <a:t>Binary:   1101 :  1 + 4 + 8 =  </a:t>
            </a:r>
            <a:r>
              <a:rPr lang="en-US" sz="2400">
                <a:solidFill>
                  <a:srgbClr val="FF0000"/>
                </a:solidFill>
                <a:latin typeface="Comic Sans MS"/>
                <a:ea typeface="Comic Sans MS"/>
                <a:cs typeface="Comic Sans MS"/>
                <a:sym typeface="Comic Sans MS"/>
              </a:rPr>
              <a:t>13</a:t>
            </a:r>
          </a:p>
          <a:p>
            <a:pPr indent="-381000" lvl="0" marL="457200" rtl="0">
              <a:lnSpc>
                <a:spcPct val="115000"/>
              </a:lnSpc>
              <a:spcBef>
                <a:spcPts val="800"/>
              </a:spcBef>
              <a:buSzPct val="100000"/>
              <a:buFont typeface="Comic Sans MS"/>
            </a:pPr>
            <a:r>
              <a:rPr lang="en-US" sz="2400">
                <a:latin typeface="Comic Sans MS"/>
                <a:ea typeface="Comic Sans MS"/>
                <a:cs typeface="Comic Sans MS"/>
                <a:sym typeface="Comic Sans MS"/>
              </a:rPr>
              <a:t>Octal:    1101 :  1 + 64 + 512 = </a:t>
            </a:r>
            <a:r>
              <a:rPr lang="en-US" sz="2400">
                <a:solidFill>
                  <a:srgbClr val="FF0000"/>
                </a:solidFill>
                <a:latin typeface="Comic Sans MS"/>
                <a:ea typeface="Comic Sans MS"/>
                <a:cs typeface="Comic Sans MS"/>
                <a:sym typeface="Comic Sans MS"/>
              </a:rPr>
              <a:t>577</a:t>
            </a:r>
          </a:p>
          <a:p>
            <a:pPr indent="-381000" lvl="0" marL="457200" rtl="0">
              <a:lnSpc>
                <a:spcPct val="115000"/>
              </a:lnSpc>
              <a:spcBef>
                <a:spcPts val="800"/>
              </a:spcBef>
              <a:buSzPct val="100000"/>
              <a:buFont typeface="Comic Sans MS"/>
            </a:pPr>
            <a:r>
              <a:rPr lang="en-US" sz="2400">
                <a:latin typeface="Comic Sans MS"/>
                <a:ea typeface="Comic Sans MS"/>
                <a:cs typeface="Comic Sans MS"/>
                <a:sym typeface="Comic Sans MS"/>
              </a:rPr>
              <a:t>Hex:      1101 :  1 + 256 + 4096 = </a:t>
            </a:r>
            <a:r>
              <a:rPr lang="en-US" sz="2400">
                <a:solidFill>
                  <a:srgbClr val="FF0000"/>
                </a:solidFill>
                <a:latin typeface="Comic Sans MS"/>
                <a:ea typeface="Comic Sans MS"/>
                <a:cs typeface="Comic Sans MS"/>
                <a:sym typeface="Comic Sans MS"/>
              </a:rPr>
              <a:t>4353</a:t>
            </a:r>
          </a:p>
          <a:p>
            <a:pPr lvl="0" rtl="0">
              <a:lnSpc>
                <a:spcPct val="115000"/>
              </a:lnSpc>
              <a:spcBef>
                <a:spcPts val="800"/>
              </a:spcBef>
              <a:buNone/>
            </a:pPr>
            <a:r>
              <a:t/>
            </a:r>
            <a:endParaRPr sz="2400">
              <a:latin typeface="Comic Sans MS"/>
              <a:ea typeface="Comic Sans MS"/>
              <a:cs typeface="Comic Sans MS"/>
              <a:sym typeface="Comic Sans MS"/>
            </a:endParaRPr>
          </a:p>
          <a:p>
            <a:pPr indent="-381000" lvl="0" marL="457200" rtl="0">
              <a:lnSpc>
                <a:spcPct val="115000"/>
              </a:lnSpc>
              <a:spcBef>
                <a:spcPts val="800"/>
              </a:spcBef>
              <a:buSzPct val="100000"/>
              <a:buFont typeface="Comic Sans MS"/>
            </a:pPr>
            <a:r>
              <a:rPr lang="en-US" sz="2400">
                <a:latin typeface="Comic Sans MS"/>
                <a:ea typeface="Comic Sans MS"/>
                <a:cs typeface="Comic Sans MS"/>
                <a:sym typeface="Comic Sans MS"/>
              </a:rPr>
              <a:t>Quinary (base 5):  1101:   </a:t>
            </a:r>
            <a:r>
              <a:rPr lang="en-US" sz="2400">
                <a:solidFill>
                  <a:srgbClr val="FF0000"/>
                </a:solidFill>
                <a:latin typeface="Comic Sans MS"/>
                <a:ea typeface="Comic Sans MS"/>
                <a:cs typeface="Comic Sans MS"/>
                <a:sym typeface="Comic Sans MS"/>
              </a:rPr>
              <a:t>???</a:t>
            </a:r>
          </a:p>
          <a:p>
            <a:pPr indent="0" lvl="0" marL="0" rtl="0">
              <a:spcBef>
                <a:spcPts val="800"/>
              </a:spcBef>
              <a:buNone/>
            </a:pPr>
            <a:r>
              <a:t/>
            </a:r>
            <a:endParaRPr sz="2400">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9" name="Shape 49"/>
        <p:cNvGrpSpPr/>
        <p:nvPr/>
      </p:nvGrpSpPr>
      <p:grpSpPr>
        <a:xfrm>
          <a:off x="0" y="0"/>
          <a:ext cx="0" cy="0"/>
          <a:chOff x="0" y="0"/>
          <a:chExt cx="0" cy="0"/>
        </a:xfrm>
      </p:grpSpPr>
      <p:sp>
        <p:nvSpPr>
          <p:cNvPr id="50" name="Shape 50"/>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Positional Number Systems</a:t>
            </a:r>
          </a:p>
        </p:txBody>
      </p:sp>
      <p:sp>
        <p:nvSpPr>
          <p:cNvPr id="51" name="Shape 51"/>
          <p:cNvSpPr txBox="1"/>
          <p:nvPr>
            <p:ph idx="1" type="body"/>
          </p:nvPr>
        </p:nvSpPr>
        <p:spPr>
          <a:xfrm>
            <a:off x="674687" y="1446212"/>
            <a:ext cx="7758000" cy="4991100"/>
          </a:xfrm>
          <a:prstGeom prst="rect">
            <a:avLst/>
          </a:prstGeom>
          <a:noFill/>
          <a:ln>
            <a:noFill/>
          </a:ln>
        </p:spPr>
        <p:txBody>
          <a:bodyPr anchorCtr="0" anchor="t" bIns="46800" lIns="90000" rIns="90000" wrap="square" tIns="46800">
            <a:noAutofit/>
          </a:bodyPr>
          <a:lstStyle/>
          <a:p>
            <a:pPr lvl="0" marR="0" rtl="0" algn="l">
              <a:lnSpc>
                <a:spcPct val="100000"/>
              </a:lnSpc>
              <a:spcBef>
                <a:spcPts val="0"/>
              </a:spcBef>
              <a:spcAft>
                <a:spcPts val="0"/>
              </a:spcAft>
              <a:buNone/>
            </a:pPr>
            <a:r>
              <a:rPr lang="en-US" sz="2400">
                <a:latin typeface="Comic Sans MS"/>
                <a:ea typeface="Comic Sans MS"/>
                <a:cs typeface="Comic Sans MS"/>
                <a:sym typeface="Comic Sans MS"/>
              </a:rPr>
              <a:t> </a:t>
            </a:r>
          </a:p>
          <a:p>
            <a:pPr lvl="0" marR="0" rtl="0" algn="l">
              <a:lnSpc>
                <a:spcPct val="100000"/>
              </a:lnSpc>
              <a:spcBef>
                <a:spcPts val="0"/>
              </a:spcBef>
              <a:spcAft>
                <a:spcPts val="0"/>
              </a:spcAft>
              <a:buNone/>
            </a:pPr>
            <a:r>
              <a:rPr lang="en-US" sz="2400">
                <a:latin typeface="Comic Sans MS"/>
                <a:ea typeface="Comic Sans MS"/>
                <a:cs typeface="Comic Sans MS"/>
                <a:sym typeface="Comic Sans MS"/>
              </a:rPr>
              <a:t>As we have seen, both the decimal and binary number systems are positional number systems.</a:t>
            </a:r>
          </a:p>
          <a:p>
            <a:pPr lvl="0" marR="0" rtl="0" algn="l">
              <a:lnSpc>
                <a:spcPct val="100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00000"/>
              </a:lnSpc>
              <a:spcBef>
                <a:spcPts val="0"/>
              </a:spcBef>
              <a:spcAft>
                <a:spcPts val="0"/>
              </a:spcAft>
              <a:buNone/>
            </a:pPr>
            <a:r>
              <a:rPr lang="en-US" sz="2400">
                <a:latin typeface="Comic Sans MS"/>
                <a:ea typeface="Comic Sans MS"/>
                <a:cs typeface="Comic Sans MS"/>
                <a:sym typeface="Comic Sans MS"/>
              </a:rPr>
              <a:t>This means the value of any particular digit in a number depends on its place in the number:</a:t>
            </a:r>
          </a:p>
          <a:p>
            <a:pPr lvl="0" marR="0" rtl="0" algn="l">
              <a:lnSpc>
                <a:spcPct val="100000"/>
              </a:lnSpc>
              <a:spcBef>
                <a:spcPts val="0"/>
              </a:spcBef>
              <a:spcAft>
                <a:spcPts val="0"/>
              </a:spcAft>
              <a:buNone/>
            </a:pPr>
            <a:r>
              <a:t/>
            </a:r>
            <a:endParaRPr sz="2400">
              <a:latin typeface="Comic Sans MS"/>
              <a:ea typeface="Comic Sans MS"/>
              <a:cs typeface="Comic Sans MS"/>
              <a:sym typeface="Comic Sans MS"/>
            </a:endParaRPr>
          </a:p>
          <a:p>
            <a:pPr indent="-381000" lvl="0" marL="457200" marR="0" rtl="0" algn="l">
              <a:lnSpc>
                <a:spcPct val="100000"/>
              </a:lnSpc>
              <a:spcBef>
                <a:spcPts val="0"/>
              </a:spcBef>
              <a:spcAft>
                <a:spcPts val="0"/>
              </a:spcAft>
              <a:buSzPct val="100000"/>
              <a:buFont typeface="Comic Sans MS"/>
            </a:pPr>
            <a:r>
              <a:rPr lang="en-US" sz="2400">
                <a:latin typeface="Comic Sans MS"/>
                <a:ea typeface="Comic Sans MS"/>
                <a:cs typeface="Comic Sans MS"/>
                <a:sym typeface="Comic Sans MS"/>
              </a:rPr>
              <a:t>Decimal:  545</a:t>
            </a:r>
          </a:p>
          <a:p>
            <a:pPr indent="-381000" lvl="1" marL="914400" marR="0" rtl="0" algn="l">
              <a:lnSpc>
                <a:spcPct val="100000"/>
              </a:lnSpc>
              <a:spcBef>
                <a:spcPts val="0"/>
              </a:spcBef>
              <a:spcAft>
                <a:spcPts val="0"/>
              </a:spcAft>
              <a:buSzPct val="100000"/>
              <a:buFont typeface="Comic Sans MS"/>
            </a:pPr>
            <a:r>
              <a:rPr lang="en-US" sz="2400">
                <a:latin typeface="Comic Sans MS"/>
                <a:ea typeface="Comic Sans MS"/>
                <a:cs typeface="Comic Sans MS"/>
                <a:sym typeface="Comic Sans MS"/>
              </a:rPr>
              <a:t>500 + 40 +5</a:t>
            </a:r>
          </a:p>
          <a:p>
            <a:pPr indent="0" lvl="0" marL="457200" marR="0" rtl="0" algn="l">
              <a:lnSpc>
                <a:spcPct val="100000"/>
              </a:lnSpc>
              <a:spcBef>
                <a:spcPts val="0"/>
              </a:spcBef>
              <a:spcAft>
                <a:spcPts val="0"/>
              </a:spcAft>
              <a:buNone/>
            </a:pPr>
            <a:r>
              <a:t/>
            </a:r>
            <a:endParaRPr sz="2400">
              <a:latin typeface="Comic Sans MS"/>
              <a:ea typeface="Comic Sans MS"/>
              <a:cs typeface="Comic Sans MS"/>
              <a:sym typeface="Comic Sans MS"/>
            </a:endParaRPr>
          </a:p>
          <a:p>
            <a:pPr indent="-381000" lvl="0" marL="457200" marR="0" rtl="0" algn="l">
              <a:lnSpc>
                <a:spcPct val="100000"/>
              </a:lnSpc>
              <a:spcBef>
                <a:spcPts val="0"/>
              </a:spcBef>
              <a:spcAft>
                <a:spcPts val="0"/>
              </a:spcAft>
              <a:buSzPct val="100000"/>
              <a:buFont typeface="Comic Sans MS"/>
            </a:pPr>
            <a:r>
              <a:rPr lang="en-US" sz="2400">
                <a:latin typeface="Comic Sans MS"/>
                <a:ea typeface="Comic Sans MS"/>
                <a:cs typeface="Comic Sans MS"/>
                <a:sym typeface="Comic Sans MS"/>
              </a:rPr>
              <a:t>Binary:  101</a:t>
            </a:r>
          </a:p>
          <a:p>
            <a:pPr indent="-381000" lvl="1" marL="914400" marR="0" rtl="0" algn="l">
              <a:lnSpc>
                <a:spcPct val="100000"/>
              </a:lnSpc>
              <a:spcBef>
                <a:spcPts val="0"/>
              </a:spcBef>
              <a:spcAft>
                <a:spcPts val="0"/>
              </a:spcAft>
              <a:buSzPct val="100000"/>
              <a:buFont typeface="Comic Sans MS"/>
            </a:pPr>
            <a:r>
              <a:rPr lang="en-US" sz="2400">
                <a:latin typeface="Comic Sans MS"/>
                <a:ea typeface="Comic Sans MS"/>
                <a:cs typeface="Comic Sans MS"/>
                <a:sym typeface="Comic Sans MS"/>
              </a:rPr>
              <a:t>4 + 0 + 1 = 5</a:t>
            </a:r>
          </a:p>
          <a:p>
            <a:pPr lvl="0" rtl="0">
              <a:spcBef>
                <a:spcPts val="800"/>
              </a:spcBef>
              <a:buNone/>
            </a:pPr>
            <a:r>
              <a:t/>
            </a:r>
            <a:endParaRPr b="0" i="0" sz="1800" u="none" cap="none" strike="noStrike"/>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Bases and Digits</a:t>
            </a:r>
          </a:p>
        </p:txBody>
      </p:sp>
      <p:sp>
        <p:nvSpPr>
          <p:cNvPr id="59" name="Shape 59"/>
          <p:cNvSpPr txBox="1"/>
          <p:nvPr>
            <p:ph idx="1" type="body"/>
          </p:nvPr>
        </p:nvSpPr>
        <p:spPr>
          <a:xfrm>
            <a:off x="674687" y="1446212"/>
            <a:ext cx="7758000" cy="4991100"/>
          </a:xfrm>
          <a:prstGeom prst="rect">
            <a:avLst/>
          </a:prstGeom>
          <a:noFill/>
          <a:ln>
            <a:noFill/>
          </a:ln>
        </p:spPr>
        <p:txBody>
          <a:bodyPr anchorCtr="0" anchor="t" bIns="46800" lIns="90000" rIns="90000" wrap="square" tIns="46800">
            <a:noAutofit/>
          </a:bodyPr>
          <a:lstStyle/>
          <a:p>
            <a:pPr lvl="0" marR="0" rtl="0" algn="l">
              <a:lnSpc>
                <a:spcPct val="100000"/>
              </a:lnSpc>
              <a:spcBef>
                <a:spcPts val="0"/>
              </a:spcBef>
              <a:spcAft>
                <a:spcPts val="0"/>
              </a:spcAft>
              <a:buNone/>
            </a:pPr>
            <a:r>
              <a:rPr lang="en-US" sz="2400">
                <a:latin typeface="Comic Sans MS"/>
                <a:ea typeface="Comic Sans MS"/>
                <a:cs typeface="Comic Sans MS"/>
                <a:sym typeface="Comic Sans MS"/>
              </a:rPr>
              <a:t>Position number systems have a </a:t>
            </a:r>
            <a:r>
              <a:rPr b="1" i="1" lang="en-US" sz="2400">
                <a:solidFill>
                  <a:srgbClr val="808000"/>
                </a:solidFill>
                <a:latin typeface="Comic Sans MS"/>
                <a:ea typeface="Comic Sans MS"/>
                <a:cs typeface="Comic Sans MS"/>
                <a:sym typeface="Comic Sans MS"/>
              </a:rPr>
              <a:t>base</a:t>
            </a:r>
            <a:r>
              <a:rPr i="1" lang="en-US" sz="2400">
                <a:latin typeface="Comic Sans MS"/>
                <a:ea typeface="Comic Sans MS"/>
                <a:cs typeface="Comic Sans MS"/>
                <a:sym typeface="Comic Sans MS"/>
              </a:rPr>
              <a:t> </a:t>
            </a:r>
            <a:r>
              <a:rPr lang="en-US" sz="2400">
                <a:latin typeface="Comic Sans MS"/>
                <a:ea typeface="Comic Sans MS"/>
                <a:cs typeface="Comic Sans MS"/>
                <a:sym typeface="Comic Sans MS"/>
              </a:rPr>
              <a:t>which determines </a:t>
            </a:r>
          </a:p>
          <a:p>
            <a:pPr indent="-381000" lvl="0" marL="914400" marR="0" rtl="0" algn="l">
              <a:lnSpc>
                <a:spcPct val="100000"/>
              </a:lnSpc>
              <a:spcBef>
                <a:spcPts val="0"/>
              </a:spcBef>
              <a:spcAft>
                <a:spcPts val="0"/>
              </a:spcAft>
              <a:buSzPct val="100000"/>
              <a:buFont typeface="Comic Sans MS"/>
              <a:buAutoNum type="arabicPeriod"/>
            </a:pPr>
            <a:r>
              <a:rPr lang="en-US" sz="2400">
                <a:latin typeface="Comic Sans MS"/>
                <a:ea typeface="Comic Sans MS"/>
                <a:cs typeface="Comic Sans MS"/>
                <a:sym typeface="Comic Sans MS"/>
              </a:rPr>
              <a:t>how many digits it has,</a:t>
            </a:r>
          </a:p>
          <a:p>
            <a:pPr indent="-381000" lvl="0" marL="914400" marR="0" rtl="0" algn="l">
              <a:lnSpc>
                <a:spcPct val="100000"/>
              </a:lnSpc>
              <a:spcBef>
                <a:spcPts val="0"/>
              </a:spcBef>
              <a:spcAft>
                <a:spcPts val="0"/>
              </a:spcAft>
              <a:buSzPct val="100000"/>
              <a:buFont typeface="Comic Sans MS"/>
              <a:buAutoNum type="arabicPeriod"/>
            </a:pPr>
            <a:r>
              <a:rPr lang="en-US" sz="2400">
                <a:latin typeface="Comic Sans MS"/>
                <a:ea typeface="Comic Sans MS"/>
                <a:cs typeface="Comic Sans MS"/>
                <a:sym typeface="Comic Sans MS"/>
              </a:rPr>
              <a:t>the place values</a:t>
            </a:r>
          </a:p>
          <a:p>
            <a:pPr lvl="0" rtl="0">
              <a:lnSpc>
                <a:spcPct val="115000"/>
              </a:lnSpc>
              <a:spcBef>
                <a:spcPts val="800"/>
              </a:spcBef>
              <a:buNone/>
            </a:pPr>
            <a:r>
              <a:t/>
            </a:r>
            <a:endParaRPr sz="2400">
              <a:latin typeface="Comic Sans MS"/>
              <a:ea typeface="Comic Sans MS"/>
              <a:cs typeface="Comic Sans MS"/>
              <a:sym typeface="Comic Sans MS"/>
            </a:endParaRPr>
          </a:p>
          <a:p>
            <a:pPr indent="-381000" lvl="0" marL="457200" rtl="0">
              <a:lnSpc>
                <a:spcPct val="115000"/>
              </a:lnSpc>
              <a:spcBef>
                <a:spcPts val="800"/>
              </a:spcBef>
              <a:buSzPct val="100000"/>
              <a:buFont typeface="Comic Sans MS"/>
            </a:pPr>
            <a:r>
              <a:rPr lang="en-US" sz="2400">
                <a:latin typeface="Comic Sans MS"/>
                <a:ea typeface="Comic Sans MS"/>
                <a:cs typeface="Comic Sans MS"/>
                <a:sym typeface="Comic Sans MS"/>
              </a:rPr>
              <a:t>Decimal:  </a:t>
            </a:r>
            <a:r>
              <a:rPr lang="en-US" sz="2400">
                <a:solidFill>
                  <a:srgbClr val="808000"/>
                </a:solidFill>
                <a:latin typeface="Comic Sans MS"/>
                <a:ea typeface="Comic Sans MS"/>
                <a:cs typeface="Comic Sans MS"/>
                <a:sym typeface="Comic Sans MS"/>
              </a:rPr>
              <a:t>Base 10</a:t>
            </a:r>
          </a:p>
          <a:p>
            <a:pPr indent="-381000" lvl="1" marL="914400" rtl="0">
              <a:lnSpc>
                <a:spcPct val="115000"/>
              </a:lnSpc>
              <a:spcBef>
                <a:spcPts val="800"/>
              </a:spcBef>
              <a:buSzPct val="100000"/>
              <a:buFont typeface="Comic Sans MS"/>
            </a:pPr>
            <a:r>
              <a:rPr lang="en-US" sz="2400">
                <a:latin typeface="Comic Sans MS"/>
                <a:ea typeface="Comic Sans MS"/>
                <a:cs typeface="Comic Sans MS"/>
                <a:sym typeface="Comic Sans MS"/>
              </a:rPr>
              <a:t>10 digits: 0,1,2,3,4,5,6,7,8,9</a:t>
            </a:r>
          </a:p>
          <a:p>
            <a:pPr indent="-381000" lvl="1" marL="914400" rtl="0">
              <a:lnSpc>
                <a:spcPct val="115000"/>
              </a:lnSpc>
              <a:spcBef>
                <a:spcPts val="800"/>
              </a:spcBef>
              <a:buSzPct val="100000"/>
              <a:buFont typeface="Comic Sans MS"/>
            </a:pPr>
            <a:r>
              <a:rPr lang="en-US" sz="2400">
                <a:latin typeface="Comic Sans MS"/>
                <a:ea typeface="Comic Sans MS"/>
                <a:cs typeface="Comic Sans MS"/>
                <a:sym typeface="Comic Sans MS"/>
              </a:rPr>
              <a:t>Place values: 1, 10, 100, 1000, 10000</a:t>
            </a:r>
          </a:p>
          <a:p>
            <a:pPr indent="-381000" lvl="0" marL="457200" rtl="0">
              <a:lnSpc>
                <a:spcPct val="115000"/>
              </a:lnSpc>
              <a:spcBef>
                <a:spcPts val="800"/>
              </a:spcBef>
              <a:buSzPct val="100000"/>
              <a:buFont typeface="Comic Sans MS"/>
            </a:pPr>
            <a:r>
              <a:rPr lang="en-US" sz="2400">
                <a:latin typeface="Comic Sans MS"/>
                <a:ea typeface="Comic Sans MS"/>
                <a:cs typeface="Comic Sans MS"/>
                <a:sym typeface="Comic Sans MS"/>
              </a:rPr>
              <a:t>Binary: </a:t>
            </a:r>
            <a:r>
              <a:rPr lang="en-US" sz="2400">
                <a:solidFill>
                  <a:srgbClr val="808000"/>
                </a:solidFill>
                <a:latin typeface="Comic Sans MS"/>
                <a:ea typeface="Comic Sans MS"/>
                <a:cs typeface="Comic Sans MS"/>
                <a:sym typeface="Comic Sans MS"/>
              </a:rPr>
              <a:t>Base 2</a:t>
            </a:r>
          </a:p>
          <a:p>
            <a:pPr indent="-381000" lvl="1" marL="914400" rtl="0">
              <a:lnSpc>
                <a:spcPct val="115000"/>
              </a:lnSpc>
              <a:spcBef>
                <a:spcPts val="800"/>
              </a:spcBef>
              <a:buSzPct val="100000"/>
              <a:buFont typeface="Comic Sans MS"/>
            </a:pPr>
            <a:r>
              <a:rPr lang="en-US" sz="2400">
                <a:latin typeface="Comic Sans MS"/>
                <a:ea typeface="Comic Sans MS"/>
                <a:cs typeface="Comic Sans MS"/>
                <a:sym typeface="Comic Sans MS"/>
              </a:rPr>
              <a:t>2 digits:  0,1</a:t>
            </a:r>
          </a:p>
          <a:p>
            <a:pPr indent="-381000" lvl="1" marL="914400" rtl="0">
              <a:lnSpc>
                <a:spcPct val="115000"/>
              </a:lnSpc>
              <a:spcBef>
                <a:spcPts val="800"/>
              </a:spcBef>
              <a:buSzPct val="100000"/>
              <a:buFont typeface="Comic Sans MS"/>
            </a:pPr>
            <a:r>
              <a:rPr lang="en-US" sz="2400">
                <a:latin typeface="Comic Sans MS"/>
                <a:ea typeface="Comic Sans MS"/>
                <a:cs typeface="Comic Sans MS"/>
                <a:sym typeface="Comic Sans MS"/>
              </a:rPr>
              <a:t>Place values: 1, 2, 4, 8, 16, 32</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5" name="Shape 65"/>
        <p:cNvGrpSpPr/>
        <p:nvPr/>
      </p:nvGrpSpPr>
      <p:grpSpPr>
        <a:xfrm>
          <a:off x="0" y="0"/>
          <a:ext cx="0" cy="0"/>
          <a:chOff x="0" y="0"/>
          <a:chExt cx="0" cy="0"/>
        </a:xfrm>
      </p:grpSpPr>
      <p:sp>
        <p:nvSpPr>
          <p:cNvPr id="66" name="Shape 66"/>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Writing Long Binary Numbers</a:t>
            </a:r>
          </a:p>
        </p:txBody>
      </p:sp>
      <p:sp>
        <p:nvSpPr>
          <p:cNvPr id="67" name="Shape 67"/>
          <p:cNvSpPr txBox="1"/>
          <p:nvPr>
            <p:ph idx="1" type="body"/>
          </p:nvPr>
        </p:nvSpPr>
        <p:spPr>
          <a:xfrm>
            <a:off x="674687" y="1446212"/>
            <a:ext cx="7758000" cy="49911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The binary system represents all kinds of data</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ctr">
              <a:lnSpc>
                <a:spcPct val="115000"/>
              </a:lnSpc>
              <a:spcBef>
                <a:spcPts val="0"/>
              </a:spcBef>
              <a:spcAft>
                <a:spcPts val="0"/>
              </a:spcAft>
              <a:buNone/>
            </a:pPr>
            <a:r>
              <a:rPr lang="en-US" sz="2400">
                <a:latin typeface="Comic Sans MS"/>
                <a:ea typeface="Comic Sans MS"/>
                <a:cs typeface="Comic Sans MS"/>
                <a:sym typeface="Comic Sans MS"/>
              </a:rPr>
              <a:t>BUT</a:t>
            </a:r>
          </a:p>
          <a:p>
            <a:pPr lvl="0" marR="0" rtl="0" algn="ctr">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ctr">
              <a:lnSpc>
                <a:spcPct val="115000"/>
              </a:lnSpc>
              <a:spcBef>
                <a:spcPts val="0"/>
              </a:spcBef>
              <a:spcAft>
                <a:spcPts val="0"/>
              </a:spcAft>
              <a:buNone/>
            </a:pPr>
            <a:r>
              <a:rPr lang="en-US" sz="2400">
                <a:latin typeface="Comic Sans MS"/>
                <a:ea typeface="Comic Sans MS"/>
                <a:cs typeface="Comic Sans MS"/>
                <a:sym typeface="Comic Sans MS"/>
              </a:rPr>
              <a:t>It’s hard to read binary numbers.</a:t>
            </a:r>
          </a:p>
          <a:p>
            <a:pPr lvl="0" marR="0" rtl="0" algn="ctr">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ctr">
              <a:lnSpc>
                <a:spcPct val="115000"/>
              </a:lnSpc>
              <a:spcBef>
                <a:spcPts val="0"/>
              </a:spcBef>
              <a:spcAft>
                <a:spcPts val="0"/>
              </a:spcAft>
              <a:buNone/>
            </a:pPr>
            <a:r>
              <a:rPr lang="en-US" sz="2400">
                <a:latin typeface="Comic Sans MS"/>
                <a:ea typeface="Comic Sans MS"/>
                <a:cs typeface="Comic Sans MS"/>
                <a:sym typeface="Comic Sans MS"/>
              </a:rPr>
              <a:t>Here’s 1 million in binary:</a:t>
            </a:r>
          </a:p>
          <a:p>
            <a:pPr lvl="0" marR="0" rtl="0" algn="ctr">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ctr">
              <a:lnSpc>
                <a:spcPct val="115000"/>
              </a:lnSpc>
              <a:spcBef>
                <a:spcPts val="0"/>
              </a:spcBef>
              <a:spcAft>
                <a:spcPts val="0"/>
              </a:spcAft>
              <a:buNone/>
            </a:pPr>
            <a:r>
              <a:rPr lang="en-US" sz="2400">
                <a:solidFill>
                  <a:srgbClr val="444444"/>
                </a:solidFill>
                <a:latin typeface="Comic Sans MS"/>
                <a:ea typeface="Comic Sans MS"/>
                <a:cs typeface="Comic Sans MS"/>
                <a:sym typeface="Comic Sans MS"/>
              </a:rPr>
              <a:t>11110100001001000000</a:t>
            </a:r>
          </a:p>
          <a:p>
            <a:pPr lvl="0" marR="0" rtl="0" algn="ctr">
              <a:lnSpc>
                <a:spcPct val="115000"/>
              </a:lnSpc>
              <a:spcBef>
                <a:spcPts val="0"/>
              </a:spcBef>
              <a:spcAft>
                <a:spcPts val="0"/>
              </a:spcAft>
              <a:buNone/>
            </a:pPr>
            <a:r>
              <a:t/>
            </a:r>
            <a:endParaRPr sz="2400">
              <a:solidFill>
                <a:srgbClr val="444444"/>
              </a:solidFill>
              <a:latin typeface="Comic Sans MS"/>
              <a:ea typeface="Comic Sans MS"/>
              <a:cs typeface="Comic Sans MS"/>
              <a:sym typeface="Comic Sans MS"/>
            </a:endParaRPr>
          </a:p>
          <a:p>
            <a:pPr lvl="0" marR="0" rtl="0" algn="ctr">
              <a:lnSpc>
                <a:spcPct val="115000"/>
              </a:lnSpc>
              <a:spcBef>
                <a:spcPts val="0"/>
              </a:spcBef>
              <a:spcAft>
                <a:spcPts val="0"/>
              </a:spcAft>
              <a:buNone/>
            </a:pPr>
            <a:r>
              <a:rPr lang="en-US" sz="2400">
                <a:solidFill>
                  <a:srgbClr val="444444"/>
                </a:solidFill>
                <a:latin typeface="Comic Sans MS"/>
                <a:ea typeface="Comic Sans MS"/>
                <a:cs typeface="Comic Sans MS"/>
                <a:sym typeface="Comic Sans MS"/>
              </a:rPr>
              <a:t>There must be a better way.</a:t>
            </a:r>
          </a:p>
          <a:p>
            <a:pPr lvl="0" rtl="0">
              <a:lnSpc>
                <a:spcPct val="115000"/>
              </a:lnSpc>
              <a:spcBef>
                <a:spcPts val="800"/>
              </a:spcBef>
              <a:buNone/>
            </a:pPr>
            <a:r>
              <a:t/>
            </a:r>
            <a:endParaRPr b="0" i="0" sz="1800" u="none" cap="none" strike="noStrike"/>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3" name="Shape 73"/>
        <p:cNvGrpSpPr/>
        <p:nvPr/>
      </p:nvGrpSpPr>
      <p:grpSpPr>
        <a:xfrm>
          <a:off x="0" y="0"/>
          <a:ext cx="0" cy="0"/>
          <a:chOff x="0" y="0"/>
          <a:chExt cx="0" cy="0"/>
        </a:xfrm>
      </p:grpSpPr>
      <p:sp>
        <p:nvSpPr>
          <p:cNvPr id="74" name="Shape 74"/>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Octal Numbers to the Rescue</a:t>
            </a:r>
          </a:p>
        </p:txBody>
      </p:sp>
      <p:sp>
        <p:nvSpPr>
          <p:cNvPr id="75" name="Shape 75"/>
          <p:cNvSpPr txBox="1"/>
          <p:nvPr>
            <p:ph idx="1" type="body"/>
          </p:nvPr>
        </p:nvSpPr>
        <p:spPr>
          <a:xfrm>
            <a:off x="674687" y="1446212"/>
            <a:ext cx="7758000" cy="4991100"/>
          </a:xfrm>
          <a:prstGeom prst="rect">
            <a:avLst/>
          </a:prstGeom>
          <a:noFill/>
          <a:ln>
            <a:noFill/>
          </a:ln>
        </p:spPr>
        <p:txBody>
          <a:bodyPr anchorCtr="0" anchor="t" bIns="46800" lIns="90000" rIns="90000" wrap="square" tIns="46800">
            <a:noAutofit/>
          </a:bodyPr>
          <a:lstStyle/>
          <a:p>
            <a:pPr indent="-317500" lvl="0" marL="457200" rtl="0">
              <a:lnSpc>
                <a:spcPct val="115000"/>
              </a:lnSpc>
              <a:spcBef>
                <a:spcPts val="800"/>
              </a:spcBef>
              <a:buSzPct val="100000"/>
              <a:buFont typeface="Comic Sans MS"/>
            </a:pPr>
            <a:r>
              <a:rPr lang="en-US" sz="1400">
                <a:latin typeface="Comic Sans MS"/>
                <a:ea typeface="Comic Sans MS"/>
                <a:cs typeface="Comic Sans MS"/>
                <a:sym typeface="Comic Sans MS"/>
              </a:rPr>
              <a:t>Decimal:  </a:t>
            </a:r>
            <a:r>
              <a:rPr lang="en-US" sz="1400">
                <a:solidFill>
                  <a:srgbClr val="808000"/>
                </a:solidFill>
                <a:latin typeface="Comic Sans MS"/>
                <a:ea typeface="Comic Sans MS"/>
                <a:cs typeface="Comic Sans MS"/>
                <a:sym typeface="Comic Sans MS"/>
              </a:rPr>
              <a:t>Base 10</a:t>
            </a:r>
          </a:p>
          <a:p>
            <a:pPr indent="-228600" lvl="1" marL="914400" rtl="0">
              <a:lnSpc>
                <a:spcPct val="115000"/>
              </a:lnSpc>
              <a:spcBef>
                <a:spcPts val="800"/>
              </a:spcBef>
              <a:buFont typeface="Comic Sans MS"/>
            </a:pPr>
            <a:r>
              <a:rPr lang="en-US" sz="1400">
                <a:latin typeface="Comic Sans MS"/>
                <a:ea typeface="Comic Sans MS"/>
                <a:cs typeface="Comic Sans MS"/>
                <a:sym typeface="Comic Sans MS"/>
              </a:rPr>
              <a:t>10 digits: 0,1,2,3,4,5,6,7,8,9</a:t>
            </a:r>
          </a:p>
          <a:p>
            <a:pPr indent="-228600" lvl="1" marL="914400" rtl="0">
              <a:lnSpc>
                <a:spcPct val="115000"/>
              </a:lnSpc>
              <a:spcBef>
                <a:spcPts val="800"/>
              </a:spcBef>
              <a:buFont typeface="Comic Sans MS"/>
            </a:pPr>
            <a:r>
              <a:rPr lang="en-US" sz="1400">
                <a:latin typeface="Comic Sans MS"/>
                <a:ea typeface="Comic Sans MS"/>
                <a:cs typeface="Comic Sans MS"/>
                <a:sym typeface="Comic Sans MS"/>
              </a:rPr>
              <a:t>Place values: 1, 10, 100, 1000, 10000</a:t>
            </a:r>
          </a:p>
          <a:p>
            <a:pPr indent="-228600" lvl="0" marL="457200" rtl="0">
              <a:lnSpc>
                <a:spcPct val="115000"/>
              </a:lnSpc>
              <a:spcBef>
                <a:spcPts val="800"/>
              </a:spcBef>
              <a:buFont typeface="Comic Sans MS"/>
            </a:pPr>
            <a:r>
              <a:rPr lang="en-US" sz="1400">
                <a:solidFill>
                  <a:schemeClr val="dk1"/>
                </a:solidFill>
                <a:latin typeface="Comic Sans MS"/>
                <a:ea typeface="Comic Sans MS"/>
                <a:cs typeface="Comic Sans MS"/>
                <a:sym typeface="Comic Sans MS"/>
              </a:rPr>
              <a:t>Binary:  </a:t>
            </a:r>
            <a:r>
              <a:rPr lang="en-US" sz="1400">
                <a:solidFill>
                  <a:srgbClr val="808000"/>
                </a:solidFill>
                <a:latin typeface="Comic Sans MS"/>
                <a:ea typeface="Comic Sans MS"/>
                <a:cs typeface="Comic Sans MS"/>
                <a:sym typeface="Comic Sans MS"/>
              </a:rPr>
              <a:t>Base 2</a:t>
            </a:r>
          </a:p>
          <a:p>
            <a:pPr indent="-228600" lvl="1" marL="914400" rtl="0">
              <a:lnSpc>
                <a:spcPct val="115000"/>
              </a:lnSpc>
              <a:spcBef>
                <a:spcPts val="800"/>
              </a:spcBef>
              <a:buNone/>
            </a:pPr>
            <a:r>
              <a:rPr lang="en-US" sz="1400">
                <a:solidFill>
                  <a:schemeClr val="dk1"/>
                </a:solidFill>
                <a:latin typeface="Comic Sans MS"/>
                <a:ea typeface="Comic Sans MS"/>
                <a:cs typeface="Comic Sans MS"/>
                <a:sym typeface="Comic Sans MS"/>
              </a:rPr>
              <a:t>2 digits: 0,1</a:t>
            </a:r>
          </a:p>
          <a:p>
            <a:pPr indent="-228600" lvl="1" marL="914400" rtl="0">
              <a:lnSpc>
                <a:spcPct val="115000"/>
              </a:lnSpc>
              <a:spcBef>
                <a:spcPts val="800"/>
              </a:spcBef>
              <a:buNone/>
            </a:pPr>
            <a:r>
              <a:rPr lang="en-US" sz="1400">
                <a:solidFill>
                  <a:schemeClr val="dk1"/>
                </a:solidFill>
                <a:latin typeface="Comic Sans MS"/>
                <a:ea typeface="Comic Sans MS"/>
                <a:cs typeface="Comic Sans MS"/>
                <a:sym typeface="Comic Sans MS"/>
              </a:rPr>
              <a:t>Place values: 1, 2, 4, 8, 16, …</a:t>
            </a:r>
          </a:p>
          <a:p>
            <a:pPr indent="-381000" lvl="1" marL="914400" rtl="0">
              <a:lnSpc>
                <a:spcPct val="115000"/>
              </a:lnSpc>
              <a:spcBef>
                <a:spcPts val="800"/>
              </a:spcBef>
              <a:buClr>
                <a:schemeClr val="dk1"/>
              </a:buClr>
              <a:buSzPct val="171428"/>
              <a:buFont typeface="Comic Sans MS"/>
              <a:buNone/>
            </a:pPr>
            <a:r>
              <a:t/>
            </a:r>
            <a:endParaRPr sz="1400">
              <a:solidFill>
                <a:schemeClr val="dk1"/>
              </a:solidFill>
              <a:latin typeface="Comic Sans MS"/>
              <a:ea typeface="Comic Sans MS"/>
              <a:cs typeface="Comic Sans MS"/>
              <a:sym typeface="Comic Sans MS"/>
            </a:endParaRPr>
          </a:p>
          <a:p>
            <a:pPr indent="-381000" lvl="0" marL="457200" rtl="0">
              <a:lnSpc>
                <a:spcPct val="115000"/>
              </a:lnSpc>
              <a:spcBef>
                <a:spcPts val="800"/>
              </a:spcBef>
              <a:buSzPct val="100000"/>
              <a:buFont typeface="Comic Sans MS"/>
            </a:pPr>
            <a:r>
              <a:rPr lang="en-US" sz="2400">
                <a:latin typeface="Comic Sans MS"/>
                <a:ea typeface="Comic Sans MS"/>
                <a:cs typeface="Comic Sans MS"/>
                <a:sym typeface="Comic Sans MS"/>
              </a:rPr>
              <a:t>Octal: </a:t>
            </a:r>
            <a:r>
              <a:rPr lang="en-US" sz="2400">
                <a:solidFill>
                  <a:srgbClr val="808000"/>
                </a:solidFill>
                <a:latin typeface="Comic Sans MS"/>
                <a:ea typeface="Comic Sans MS"/>
                <a:cs typeface="Comic Sans MS"/>
                <a:sym typeface="Comic Sans MS"/>
              </a:rPr>
              <a:t>Base 8</a:t>
            </a:r>
          </a:p>
          <a:p>
            <a:pPr indent="-381000" lvl="1" marL="914400" rtl="0">
              <a:lnSpc>
                <a:spcPct val="115000"/>
              </a:lnSpc>
              <a:spcBef>
                <a:spcPts val="800"/>
              </a:spcBef>
              <a:buSzPct val="100000"/>
              <a:buFont typeface="Comic Sans MS"/>
            </a:pPr>
            <a:r>
              <a:rPr lang="en-US" sz="2400">
                <a:latin typeface="Comic Sans MS"/>
                <a:ea typeface="Comic Sans MS"/>
                <a:cs typeface="Comic Sans MS"/>
                <a:sym typeface="Comic Sans MS"/>
              </a:rPr>
              <a:t>8 digits:  0,1,2,3,4,5,6,7</a:t>
            </a:r>
          </a:p>
          <a:p>
            <a:pPr indent="-381000" lvl="1" marL="914400" rtl="0">
              <a:lnSpc>
                <a:spcPct val="115000"/>
              </a:lnSpc>
              <a:spcBef>
                <a:spcPts val="800"/>
              </a:spcBef>
              <a:buSzPct val="100000"/>
              <a:buFont typeface="Comic Sans MS"/>
            </a:pPr>
            <a:r>
              <a:rPr lang="en-US" sz="2400">
                <a:latin typeface="Comic Sans MS"/>
                <a:ea typeface="Comic Sans MS"/>
                <a:cs typeface="Comic Sans MS"/>
                <a:sym typeface="Comic Sans MS"/>
              </a:rPr>
              <a:t>Place values: 1, 8, 64, 512, 4096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685800" y="381000"/>
            <a:ext cx="7772400" cy="11205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Representing Binary Numbers in Octal</a:t>
            </a:r>
          </a:p>
        </p:txBody>
      </p:sp>
      <p:sp>
        <p:nvSpPr>
          <p:cNvPr id="83" name="Shape 83"/>
          <p:cNvSpPr txBox="1"/>
          <p:nvPr>
            <p:ph idx="1" type="body"/>
          </p:nvPr>
        </p:nvSpPr>
        <p:spPr>
          <a:xfrm>
            <a:off x="674675" y="1446209"/>
            <a:ext cx="7758000" cy="11916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800"/>
              </a:spcBef>
              <a:spcAft>
                <a:spcPts val="0"/>
              </a:spcAft>
              <a:buClr>
                <a:srgbClr val="000000"/>
              </a:buClr>
              <a:buSzPct val="100000"/>
              <a:buFont typeface="Comic Sans MS"/>
            </a:pPr>
            <a:r>
              <a:rPr lang="en-US" sz="2400">
                <a:latin typeface="Comic Sans MS"/>
                <a:ea typeface="Comic Sans MS"/>
                <a:cs typeface="Comic Sans MS"/>
                <a:sym typeface="Comic Sans MS"/>
              </a:rPr>
              <a:t>One nice property of the Octal system is that it all of its digits can be represented in 3 bits.</a:t>
            </a:r>
          </a:p>
        </p:txBody>
      </p:sp>
      <p:graphicFrame>
        <p:nvGraphicFramePr>
          <p:cNvPr id="84" name="Shape 84"/>
          <p:cNvGraphicFramePr/>
          <p:nvPr/>
        </p:nvGraphicFramePr>
        <p:xfrm>
          <a:off x="3634088" y="2637800"/>
          <a:ext cx="3000000" cy="3000000"/>
        </p:xfrm>
        <a:graphic>
          <a:graphicData uri="http://schemas.openxmlformats.org/drawingml/2006/table">
            <a:tbl>
              <a:tblPr>
                <a:noFill/>
                <a:tableStyleId>{2090BF61-803B-460C-A312-A5BC25052A95}</a:tableStyleId>
              </a:tblPr>
              <a:tblGrid>
                <a:gridCol w="677100"/>
                <a:gridCol w="1198725"/>
              </a:tblGrid>
              <a:tr h="381000">
                <a:tc>
                  <a:txBody>
                    <a:bodyPr>
                      <a:noAutofit/>
                    </a:bodyPr>
                    <a:lstStyle/>
                    <a:p>
                      <a:pPr lvl="0">
                        <a:spcBef>
                          <a:spcPts val="0"/>
                        </a:spcBef>
                        <a:buNone/>
                      </a:pPr>
                      <a:r>
                        <a:rPr b="1" lang="en-US"/>
                        <a:t>Octal </a:t>
                      </a:r>
                    </a:p>
                  </a:txBody>
                  <a:tcPr marT="91425" marB="91425" marR="91425" marL="91425"/>
                </a:tc>
                <a:tc>
                  <a:txBody>
                    <a:bodyPr>
                      <a:noAutofit/>
                    </a:bodyPr>
                    <a:lstStyle/>
                    <a:p>
                      <a:pPr lvl="0">
                        <a:spcBef>
                          <a:spcPts val="0"/>
                        </a:spcBef>
                        <a:buNone/>
                      </a:pPr>
                      <a:r>
                        <a:rPr b="1" lang="en-US"/>
                        <a:t>Binary</a:t>
                      </a:r>
                    </a:p>
                  </a:txBody>
                  <a:tcPr marT="91425" marB="91425" marR="91425" marL="91425"/>
                </a:tc>
              </a:tr>
              <a:tr h="381000">
                <a:tc>
                  <a:txBody>
                    <a:bodyPr>
                      <a:noAutofit/>
                    </a:bodyPr>
                    <a:lstStyle/>
                    <a:p>
                      <a:pPr lvl="0">
                        <a:spcBef>
                          <a:spcPts val="0"/>
                        </a:spcBef>
                        <a:buNone/>
                      </a:pPr>
                      <a:r>
                        <a:rPr lang="en-US"/>
                        <a:t>0</a:t>
                      </a:r>
                    </a:p>
                  </a:txBody>
                  <a:tcPr marT="91425" marB="91425" marR="91425" marL="91425"/>
                </a:tc>
                <a:tc>
                  <a:txBody>
                    <a:bodyPr>
                      <a:noAutofit/>
                    </a:bodyPr>
                    <a:lstStyle/>
                    <a:p>
                      <a:pPr lvl="0">
                        <a:spcBef>
                          <a:spcPts val="0"/>
                        </a:spcBef>
                        <a:buNone/>
                      </a:pPr>
                      <a:r>
                        <a:rPr lang="en-US"/>
                        <a:t>000</a:t>
                      </a:r>
                    </a:p>
                  </a:txBody>
                  <a:tcPr marT="91425" marB="91425" marR="91425" marL="91425"/>
                </a:tc>
              </a:tr>
              <a:tr h="381000">
                <a:tc>
                  <a:txBody>
                    <a:bodyPr>
                      <a:noAutofit/>
                    </a:bodyPr>
                    <a:lstStyle/>
                    <a:p>
                      <a:pPr lvl="0">
                        <a:spcBef>
                          <a:spcPts val="0"/>
                        </a:spcBef>
                        <a:buNone/>
                      </a:pPr>
                      <a:r>
                        <a:rPr lang="en-US"/>
                        <a:t>1</a:t>
                      </a:r>
                    </a:p>
                  </a:txBody>
                  <a:tcPr marT="91425" marB="91425" marR="91425" marL="91425"/>
                </a:tc>
                <a:tc>
                  <a:txBody>
                    <a:bodyPr>
                      <a:noAutofit/>
                    </a:bodyPr>
                    <a:lstStyle/>
                    <a:p>
                      <a:pPr lvl="0">
                        <a:spcBef>
                          <a:spcPts val="0"/>
                        </a:spcBef>
                        <a:buNone/>
                      </a:pPr>
                      <a:r>
                        <a:rPr lang="en-US"/>
                        <a:t>001</a:t>
                      </a:r>
                    </a:p>
                  </a:txBody>
                  <a:tcPr marT="91425" marB="91425" marR="91425" marL="91425"/>
                </a:tc>
              </a:tr>
              <a:tr h="381000">
                <a:tc>
                  <a:txBody>
                    <a:bodyPr>
                      <a:noAutofit/>
                    </a:bodyPr>
                    <a:lstStyle/>
                    <a:p>
                      <a:pPr lvl="0">
                        <a:spcBef>
                          <a:spcPts val="0"/>
                        </a:spcBef>
                        <a:buNone/>
                      </a:pPr>
                      <a:r>
                        <a:rPr lang="en-US"/>
                        <a:t>2</a:t>
                      </a:r>
                    </a:p>
                  </a:txBody>
                  <a:tcPr marT="91425" marB="91425" marR="91425" marL="91425"/>
                </a:tc>
                <a:tc>
                  <a:txBody>
                    <a:bodyPr>
                      <a:noAutofit/>
                    </a:bodyPr>
                    <a:lstStyle/>
                    <a:p>
                      <a:pPr lvl="0">
                        <a:spcBef>
                          <a:spcPts val="0"/>
                        </a:spcBef>
                        <a:buNone/>
                      </a:pPr>
                      <a:r>
                        <a:rPr lang="en-US"/>
                        <a:t>010</a:t>
                      </a:r>
                    </a:p>
                  </a:txBody>
                  <a:tcPr marT="91425" marB="91425" marR="91425" marL="91425"/>
                </a:tc>
              </a:tr>
              <a:tr h="381000">
                <a:tc>
                  <a:txBody>
                    <a:bodyPr>
                      <a:noAutofit/>
                    </a:bodyPr>
                    <a:lstStyle/>
                    <a:p>
                      <a:pPr lvl="0">
                        <a:spcBef>
                          <a:spcPts val="0"/>
                        </a:spcBef>
                        <a:buNone/>
                      </a:pPr>
                      <a:r>
                        <a:rPr lang="en-US"/>
                        <a:t>3</a:t>
                      </a:r>
                    </a:p>
                  </a:txBody>
                  <a:tcPr marT="91425" marB="91425" marR="91425" marL="91425"/>
                </a:tc>
                <a:tc>
                  <a:txBody>
                    <a:bodyPr>
                      <a:noAutofit/>
                    </a:bodyPr>
                    <a:lstStyle/>
                    <a:p>
                      <a:pPr lvl="0">
                        <a:spcBef>
                          <a:spcPts val="0"/>
                        </a:spcBef>
                        <a:buNone/>
                      </a:pPr>
                      <a:r>
                        <a:rPr lang="en-US"/>
                        <a:t>011</a:t>
                      </a:r>
                    </a:p>
                  </a:txBody>
                  <a:tcPr marT="91425" marB="91425" marR="91425" marL="91425"/>
                </a:tc>
              </a:tr>
              <a:tr h="381000">
                <a:tc>
                  <a:txBody>
                    <a:bodyPr>
                      <a:noAutofit/>
                    </a:bodyPr>
                    <a:lstStyle/>
                    <a:p>
                      <a:pPr lvl="0">
                        <a:spcBef>
                          <a:spcPts val="0"/>
                        </a:spcBef>
                        <a:buNone/>
                      </a:pPr>
                      <a:r>
                        <a:rPr lang="en-US"/>
                        <a:t>4</a:t>
                      </a:r>
                    </a:p>
                  </a:txBody>
                  <a:tcPr marT="91425" marB="91425" marR="91425" marL="91425"/>
                </a:tc>
                <a:tc>
                  <a:txBody>
                    <a:bodyPr>
                      <a:noAutofit/>
                    </a:bodyPr>
                    <a:lstStyle/>
                    <a:p>
                      <a:pPr lvl="0">
                        <a:spcBef>
                          <a:spcPts val="0"/>
                        </a:spcBef>
                        <a:buNone/>
                      </a:pPr>
                      <a:r>
                        <a:rPr lang="en-US"/>
                        <a:t>100</a:t>
                      </a:r>
                    </a:p>
                  </a:txBody>
                  <a:tcPr marT="91425" marB="91425" marR="91425" marL="91425"/>
                </a:tc>
              </a:tr>
              <a:tr h="381000">
                <a:tc>
                  <a:txBody>
                    <a:bodyPr>
                      <a:noAutofit/>
                    </a:bodyPr>
                    <a:lstStyle/>
                    <a:p>
                      <a:pPr lvl="0">
                        <a:spcBef>
                          <a:spcPts val="0"/>
                        </a:spcBef>
                        <a:buNone/>
                      </a:pPr>
                      <a:r>
                        <a:rPr lang="en-US"/>
                        <a:t>5</a:t>
                      </a:r>
                    </a:p>
                  </a:txBody>
                  <a:tcPr marT="91425" marB="91425" marR="91425" marL="91425"/>
                </a:tc>
                <a:tc>
                  <a:txBody>
                    <a:bodyPr>
                      <a:noAutofit/>
                    </a:bodyPr>
                    <a:lstStyle/>
                    <a:p>
                      <a:pPr lvl="0">
                        <a:spcBef>
                          <a:spcPts val="0"/>
                        </a:spcBef>
                        <a:buNone/>
                      </a:pPr>
                      <a:r>
                        <a:rPr lang="en-US"/>
                        <a:t>101</a:t>
                      </a:r>
                    </a:p>
                  </a:txBody>
                  <a:tcPr marT="91425" marB="91425" marR="91425" marL="91425"/>
                </a:tc>
              </a:tr>
              <a:tr h="381000">
                <a:tc>
                  <a:txBody>
                    <a:bodyPr>
                      <a:noAutofit/>
                    </a:bodyPr>
                    <a:lstStyle/>
                    <a:p>
                      <a:pPr lvl="0">
                        <a:spcBef>
                          <a:spcPts val="0"/>
                        </a:spcBef>
                        <a:buNone/>
                      </a:pPr>
                      <a:r>
                        <a:rPr lang="en-US"/>
                        <a:t>6</a:t>
                      </a:r>
                    </a:p>
                  </a:txBody>
                  <a:tcPr marT="91425" marB="91425" marR="91425" marL="91425"/>
                </a:tc>
                <a:tc>
                  <a:txBody>
                    <a:bodyPr>
                      <a:noAutofit/>
                    </a:bodyPr>
                    <a:lstStyle/>
                    <a:p>
                      <a:pPr lvl="0">
                        <a:spcBef>
                          <a:spcPts val="0"/>
                        </a:spcBef>
                        <a:buNone/>
                      </a:pPr>
                      <a:r>
                        <a:rPr lang="en-US"/>
                        <a:t>110</a:t>
                      </a:r>
                    </a:p>
                  </a:txBody>
                  <a:tcPr marT="91425" marB="91425" marR="91425" marL="91425"/>
                </a:tc>
              </a:tr>
              <a:tr h="381000">
                <a:tc>
                  <a:txBody>
                    <a:bodyPr>
                      <a:noAutofit/>
                    </a:bodyPr>
                    <a:lstStyle/>
                    <a:p>
                      <a:pPr lvl="0">
                        <a:spcBef>
                          <a:spcPts val="0"/>
                        </a:spcBef>
                        <a:buNone/>
                      </a:pPr>
                      <a:r>
                        <a:rPr lang="en-US"/>
                        <a:t>7</a:t>
                      </a:r>
                    </a:p>
                  </a:txBody>
                  <a:tcPr marT="91425" marB="91425" marR="91425" marL="91425"/>
                </a:tc>
                <a:tc>
                  <a:txBody>
                    <a:bodyPr>
                      <a:noAutofit/>
                    </a:bodyPr>
                    <a:lstStyle/>
                    <a:p>
                      <a:pPr lvl="0">
                        <a:spcBef>
                          <a:spcPts val="0"/>
                        </a:spcBef>
                        <a:buNone/>
                      </a:pPr>
                      <a:r>
                        <a:rPr lang="en-US"/>
                        <a:t>111</a:t>
                      </a: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0" name="Shape 90"/>
        <p:cNvGrpSpPr/>
        <p:nvPr/>
      </p:nvGrpSpPr>
      <p:grpSpPr>
        <a:xfrm>
          <a:off x="0" y="0"/>
          <a:ext cx="0" cy="0"/>
          <a:chOff x="0" y="0"/>
          <a:chExt cx="0" cy="0"/>
        </a:xfrm>
      </p:grpSpPr>
      <p:sp>
        <p:nvSpPr>
          <p:cNvPr id="91" name="Shape 91"/>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Binary to Octal</a:t>
            </a:r>
          </a:p>
        </p:txBody>
      </p:sp>
      <p:sp>
        <p:nvSpPr>
          <p:cNvPr id="92" name="Shape 92"/>
          <p:cNvSpPr txBox="1"/>
          <p:nvPr>
            <p:ph idx="1" type="body"/>
          </p:nvPr>
        </p:nvSpPr>
        <p:spPr>
          <a:xfrm>
            <a:off x="674675" y="1446209"/>
            <a:ext cx="7758000" cy="1083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Here’s a simple </a:t>
            </a:r>
            <a:r>
              <a:rPr i="1" lang="en-US" sz="2400">
                <a:solidFill>
                  <a:srgbClr val="808000"/>
                </a:solidFill>
                <a:latin typeface="Comic Sans MS"/>
                <a:ea typeface="Comic Sans MS"/>
                <a:cs typeface="Comic Sans MS"/>
                <a:sym typeface="Comic Sans MS"/>
              </a:rPr>
              <a:t>algorithm</a:t>
            </a:r>
            <a:r>
              <a:rPr lang="en-US" sz="2400">
                <a:latin typeface="Comic Sans MS"/>
                <a:ea typeface="Comic Sans MS"/>
                <a:cs typeface="Comic Sans MS"/>
                <a:sym typeface="Comic Sans MS"/>
              </a:rPr>
              <a:t> for converting a binary number into Octal.</a:t>
            </a:r>
          </a:p>
        </p:txBody>
      </p:sp>
      <p:graphicFrame>
        <p:nvGraphicFramePr>
          <p:cNvPr id="93" name="Shape 93"/>
          <p:cNvGraphicFramePr/>
          <p:nvPr/>
        </p:nvGraphicFramePr>
        <p:xfrm>
          <a:off x="807550" y="2913900"/>
          <a:ext cx="3000000" cy="3000000"/>
        </p:xfrm>
        <a:graphic>
          <a:graphicData uri="http://schemas.openxmlformats.org/drawingml/2006/table">
            <a:tbl>
              <a:tblPr>
                <a:noFill/>
                <a:tableStyleId>{2090BF61-803B-460C-A312-A5BC25052A95}</a:tableStyleId>
              </a:tblPr>
              <a:tblGrid>
                <a:gridCol w="3835925"/>
                <a:gridCol w="3403075"/>
              </a:tblGrid>
              <a:tr h="381000">
                <a:tc>
                  <a:txBody>
                    <a:bodyPr>
                      <a:noAutofit/>
                    </a:bodyPr>
                    <a:lstStyle/>
                    <a:p>
                      <a:pPr lvl="0" rtl="0">
                        <a:spcBef>
                          <a:spcPts val="0"/>
                        </a:spcBef>
                        <a:buNone/>
                      </a:pPr>
                      <a:r>
                        <a:rPr lang="en-US" sz="1800">
                          <a:solidFill>
                            <a:schemeClr val="dk1"/>
                          </a:solidFill>
                          <a:latin typeface="Comic Sans MS"/>
                          <a:ea typeface="Comic Sans MS"/>
                          <a:cs typeface="Comic Sans MS"/>
                          <a:sym typeface="Comic Sans MS"/>
                        </a:rPr>
                        <a:t>Convert </a:t>
                      </a:r>
                      <a:r>
                        <a:rPr lang="en-US" sz="1800">
                          <a:solidFill>
                            <a:srgbClr val="444444"/>
                          </a:solidFill>
                          <a:latin typeface="Comic Sans MS"/>
                          <a:ea typeface="Comic Sans MS"/>
                          <a:cs typeface="Comic Sans MS"/>
                          <a:sym typeface="Comic Sans MS"/>
                        </a:rPr>
                        <a:t>11110100001001000000</a:t>
                      </a:r>
                    </a:p>
                    <a:p>
                      <a:pPr lvl="0" rtl="0">
                        <a:spcBef>
                          <a:spcPts val="0"/>
                        </a:spcBef>
                        <a:buNone/>
                      </a:pPr>
                      <a:r>
                        <a:rPr lang="en-US" sz="1800">
                          <a:solidFill>
                            <a:srgbClr val="444444"/>
                          </a:solidFill>
                          <a:latin typeface="Comic Sans MS"/>
                          <a:ea typeface="Comic Sans MS"/>
                          <a:cs typeface="Comic Sans MS"/>
                          <a:sym typeface="Comic Sans MS"/>
                        </a:rPr>
                        <a:t>to Octal</a:t>
                      </a: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9" name="Shape 99"/>
        <p:cNvGrpSpPr/>
        <p:nvPr/>
      </p:nvGrpSpPr>
      <p:grpSpPr>
        <a:xfrm>
          <a:off x="0" y="0"/>
          <a:ext cx="0" cy="0"/>
          <a:chOff x="0" y="0"/>
          <a:chExt cx="0" cy="0"/>
        </a:xfrm>
      </p:grpSpPr>
      <p:sp>
        <p:nvSpPr>
          <p:cNvPr id="100" name="Shape 100"/>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Binary to Octal</a:t>
            </a:r>
          </a:p>
        </p:txBody>
      </p:sp>
      <p:sp>
        <p:nvSpPr>
          <p:cNvPr id="101" name="Shape 101"/>
          <p:cNvSpPr txBox="1"/>
          <p:nvPr>
            <p:ph idx="1" type="body"/>
          </p:nvPr>
        </p:nvSpPr>
        <p:spPr>
          <a:xfrm>
            <a:off x="674675" y="1446209"/>
            <a:ext cx="7758000" cy="1083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Step 1.  Break the binary number into groups of 3 bits, working right to left.</a:t>
            </a:r>
          </a:p>
        </p:txBody>
      </p:sp>
      <p:graphicFrame>
        <p:nvGraphicFramePr>
          <p:cNvPr id="102" name="Shape 102"/>
          <p:cNvGraphicFramePr/>
          <p:nvPr/>
        </p:nvGraphicFramePr>
        <p:xfrm>
          <a:off x="807550" y="2913900"/>
          <a:ext cx="3000000" cy="3000000"/>
        </p:xfrm>
        <a:graphic>
          <a:graphicData uri="http://schemas.openxmlformats.org/drawingml/2006/table">
            <a:tbl>
              <a:tblPr>
                <a:noFill/>
                <a:tableStyleId>{2090BF61-803B-460C-A312-A5BC25052A95}</a:tableStyleId>
              </a:tblPr>
              <a:tblGrid>
                <a:gridCol w="3835925"/>
                <a:gridCol w="3403075"/>
              </a:tblGrid>
              <a:tr h="381000">
                <a:tc>
                  <a:txBody>
                    <a:bodyPr>
                      <a:noAutofit/>
                    </a:bodyPr>
                    <a:lstStyle/>
                    <a:p>
                      <a:pPr lvl="0" rtl="0">
                        <a:spcBef>
                          <a:spcPts val="0"/>
                        </a:spcBef>
                        <a:buNone/>
                      </a:pPr>
                      <a:r>
                        <a:rPr lang="en-US" sz="1800">
                          <a:solidFill>
                            <a:schemeClr val="dk1"/>
                          </a:solidFill>
                          <a:latin typeface="Comic Sans MS"/>
                          <a:ea typeface="Comic Sans MS"/>
                          <a:cs typeface="Comic Sans MS"/>
                          <a:sym typeface="Comic Sans MS"/>
                        </a:rPr>
                        <a:t>Convert </a:t>
                      </a:r>
                      <a:r>
                        <a:rPr lang="en-US" sz="1800">
                          <a:solidFill>
                            <a:srgbClr val="444444"/>
                          </a:solidFill>
                          <a:latin typeface="Comic Sans MS"/>
                          <a:ea typeface="Comic Sans MS"/>
                          <a:cs typeface="Comic Sans MS"/>
                          <a:sym typeface="Comic Sans MS"/>
                        </a:rPr>
                        <a:t>11110100001001000000</a:t>
                      </a:r>
                    </a:p>
                    <a:p>
                      <a:pPr lvl="0" rtl="0">
                        <a:spcBef>
                          <a:spcPts val="0"/>
                        </a:spcBef>
                        <a:buNone/>
                      </a:pPr>
                      <a:r>
                        <a:rPr lang="en-US" sz="1800">
                          <a:solidFill>
                            <a:srgbClr val="444444"/>
                          </a:solidFill>
                          <a:latin typeface="Comic Sans MS"/>
                          <a:ea typeface="Comic Sans MS"/>
                          <a:cs typeface="Comic Sans MS"/>
                          <a:sym typeface="Comic Sans MS"/>
                        </a:rPr>
                        <a:t>to Octal</a:t>
                      </a:r>
                    </a:p>
                  </a:txBody>
                  <a:tcPr marT="91425" marB="91425" marR="91425" marL="91425"/>
                </a:tc>
                <a:tc>
                  <a:txBody>
                    <a:bodyPr>
                      <a:noAutofit/>
                    </a:bodyPr>
                    <a:lstStyle/>
                    <a:p>
                      <a:pPr lvl="0" rtl="0">
                        <a:spcBef>
                          <a:spcPts val="0"/>
                        </a:spcBef>
                        <a:buNone/>
                      </a:pPr>
                      <a:r>
                        <a:t/>
                      </a:r>
                      <a:endParaRPr/>
                    </a:p>
                  </a:txBody>
                  <a:tcPr marT="91425" marB="91425" marR="91425" marL="91425"/>
                </a:tc>
              </a:tr>
              <a:tr h="381000">
                <a:tc>
                  <a:txBody>
                    <a:bodyPr>
                      <a:noAutofit/>
                    </a:bodyPr>
                    <a:lstStyle/>
                    <a:p>
                      <a:pPr lvl="0" rtl="0">
                        <a:spcBef>
                          <a:spcPts val="0"/>
                        </a:spcBef>
                        <a:buNone/>
                      </a:pPr>
                      <a:r>
                        <a:rPr lang="en-US"/>
                        <a:t>1. Break the number into groups of 3 bits, working right to left.</a:t>
                      </a:r>
                    </a:p>
                  </a:txBody>
                  <a:tcPr marT="91425" marB="91425" marR="91425" marL="91425"/>
                </a:tc>
                <a:tc>
                  <a:txBody>
                    <a:bodyPr>
                      <a:noAutofit/>
                    </a:bodyPr>
                    <a:lstStyle/>
                    <a:p>
                      <a:pPr lvl="0" rtl="0">
                        <a:spcBef>
                          <a:spcPts val="0"/>
                        </a:spcBef>
                        <a:buNone/>
                      </a:pPr>
                      <a:r>
                        <a:rPr lang="en-US" sz="1800">
                          <a:solidFill>
                            <a:srgbClr val="444444"/>
                          </a:solidFill>
                          <a:latin typeface="Comic Sans MS"/>
                          <a:ea typeface="Comic Sans MS"/>
                          <a:cs typeface="Comic Sans MS"/>
                          <a:sym typeface="Comic Sans MS"/>
                        </a:rPr>
                        <a:t>11 110 100 001 001 000 000</a:t>
                      </a: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null 1">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0.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2.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3.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4.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5.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6.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7.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8.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9.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0.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4.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5.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6.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7.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8.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9.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