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3.xml"/>
  <Override ContentType="application/vnd.openxmlformats-officedocument.themeOverride+xml" PartName="/ppt/theme/themeOverride8.xml"/>
  <Override ContentType="application/vnd.openxmlformats-officedocument.themeOverride+xml" PartName="/ppt/theme/themeOverride20.xml"/>
  <Override ContentType="application/vnd.openxmlformats-officedocument.themeOverride+xml" PartName="/ppt/theme/themeOverride12.xml"/>
  <Override ContentType="application/vnd.openxmlformats-officedocument.themeOverride+xml" PartName="/ppt/theme/themeOverride25.xml"/>
  <Override ContentType="application/vnd.openxmlformats-officedocument.themeOverride+xml" PartName="/ppt/theme/themeOverride16.xml"/>
  <Override ContentType="application/vnd.openxmlformats-officedocument.themeOverride+xml" PartName="/ppt/theme/themeOverride2.xml"/>
  <Override ContentType="application/vnd.openxmlformats-officedocument.themeOverride+xml" PartName="/ppt/theme/themeOverride9.xml"/>
  <Override ContentType="application/vnd.openxmlformats-officedocument.themeOverride+xml" PartName="/ppt/theme/themeOverride10.xml"/>
  <Override ContentType="application/vnd.openxmlformats-officedocument.themeOverride+xml" PartName="/ppt/theme/themeOverride11.xml"/>
  <Override ContentType="application/vnd.openxmlformats-officedocument.themeOverride+xml" PartName="/ppt/theme/themeOverride1.xml"/>
  <Override ContentType="application/vnd.openxmlformats-officedocument.themeOverride+xml" PartName="/ppt/theme/themeOverride24.xml"/>
  <Override ContentType="application/vnd.openxmlformats-officedocument.themeOverride+xml" PartName="/ppt/theme/themeOverride15.xml"/>
  <Override ContentType="application/vnd.openxmlformats-officedocument.themeOverride+xml" PartName="/ppt/theme/themeOverride19.xml"/>
  <Override ContentType="application/vnd.openxmlformats-officedocument.themeOverride+xml" PartName="/ppt/theme/themeOverride22.xml"/>
  <Override ContentType="application/vnd.openxmlformats-officedocument.themeOverride+xml" PartName="/ppt/theme/themeOverride5.xml"/>
  <Override ContentType="application/vnd.openxmlformats-officedocument.themeOverride+xml" PartName="/ppt/theme/themeOverride6.xml"/>
  <Override ContentType="application/vnd.openxmlformats-officedocument.themeOverride+xml" PartName="/ppt/theme/themeOverride23.xml"/>
  <Override ContentType="application/vnd.openxmlformats-officedocument.themeOverride+xml" PartName="/ppt/theme/themeOverride18.xml"/>
  <Override ContentType="application/vnd.openxmlformats-officedocument.themeOverride+xml" PartName="/ppt/theme/themeOverride14.xml"/>
  <Override ContentType="application/vnd.openxmlformats-officedocument.themeOverride+xml" PartName="/ppt/theme/themeOverride21.xml"/>
  <Override ContentType="application/vnd.openxmlformats-officedocument.themeOverride+xml" PartName="/ppt/theme/themeOverride4.xml"/>
  <Override ContentType="application/vnd.openxmlformats-officedocument.themeOverride+xml" PartName="/ppt/theme/themeOverride7.xml"/>
  <Override ContentType="application/vnd.openxmlformats-officedocument.themeOverride+xml" PartName="/ppt/theme/themeOverride17.xml"/>
  <Override ContentType="application/vnd.openxmlformats-officedocument.themeOverride+xml" PartName="/ppt/theme/themeOverride1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C313D9-86FB-4D26-8C26-378E50CE96C2}">
  <a:tblStyle styleId="{BBC313D9-86FB-4D26-8C26-378E50CE96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" name="Shape 5"/>
          <p:cNvSpPr/>
          <p:nvPr/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</a:pPr>
            <a:r>
              <a:t/>
            </a:r>
            <a:endParaRPr/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*</a:t>
            </a:r>
          </a:p>
        </p:txBody>
      </p:sp>
      <p:sp>
        <p:nvSpPr>
          <p:cNvPr id="28" name="Shape 2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914400" y="4343400"/>
            <a:ext cx="5029200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*</a:t>
            </a:r>
          </a:p>
        </p:txBody>
      </p:sp>
      <p:sp>
        <p:nvSpPr>
          <p:cNvPr id="123" name="Shape 12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914400" y="4343400"/>
            <a:ext cx="50292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914400" y="4343400"/>
            <a:ext cx="5029200" cy="4217987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*</a:t>
            </a:r>
          </a:p>
        </p:txBody>
      </p:sp>
      <p:sp>
        <p:nvSpPr>
          <p:cNvPr id="314" name="Shape 31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/>
        </p:nvSpPr>
        <p:spPr>
          <a:xfrm>
            <a:off x="914400" y="4343400"/>
            <a:ext cx="50292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*</a:t>
            </a:r>
          </a:p>
        </p:txBody>
      </p:sp>
      <p:sp>
        <p:nvSpPr>
          <p:cNvPr id="322" name="Shape 32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914400" y="4343400"/>
            <a:ext cx="50292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*</a:t>
            </a:r>
          </a:p>
        </p:txBody>
      </p:sp>
      <p:sp>
        <p:nvSpPr>
          <p:cNvPr id="67" name="Shape 67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914400" y="4343400"/>
            <a:ext cx="50292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500062" y="2841625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286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85800" y="1981200"/>
            <a:ext cx="7770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28600" lvl="5" marL="2514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286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74687" y="1446212"/>
            <a:ext cx="7758112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28600" lvl="5" marL="2514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685800" y="609600"/>
            <a:ext cx="77708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-2286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85800" y="1981200"/>
            <a:ext cx="7770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-228600" lvl="5" marL="2514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■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○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■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themeOverride" Target="../theme/themeOverride15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themeOverride" Target="../theme/themeOverride2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themeOverride" Target="../theme/themeOverride2.xml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themeOverride" Target="../theme/themeOverride5.xml"/><Relationship Id="rId4" Type="http://schemas.openxmlformats.org/officeDocument/2006/relationships/image" Target="../media/image7.png"/><Relationship Id="rId5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themeOverride" Target="../theme/themeOverride24.xml"/><Relationship Id="rId4" Type="http://schemas.openxmlformats.org/officeDocument/2006/relationships/image" Target="../media/image6.jp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themeOverride" Target="../theme/themeOverride16.xml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themeOverride" Target="../theme/themeOverride25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themeOverride" Target="../theme/themeOverride20.xml"/><Relationship Id="rId4" Type="http://schemas.openxmlformats.org/officeDocument/2006/relationships/image" Target="../media/image17.png"/><Relationship Id="rId5" Type="http://schemas.openxmlformats.org/officeDocument/2006/relationships/image" Target="../media/image6.jpg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themeOverride" Target="../theme/themeOverride23.xml"/><Relationship Id="rId4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themeOverride" Target="../theme/themeOverride7.xml"/><Relationship Id="rId4" Type="http://schemas.openxmlformats.org/officeDocument/2006/relationships/image" Target="../media/image10.png"/><Relationship Id="rId5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themeOverride" Target="../theme/themeOverride10.xml"/><Relationship Id="rId4" Type="http://schemas.openxmlformats.org/officeDocument/2006/relationships/image" Target="../media/image14.jp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themeOverride" Target="../theme/themeOverride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themeOverride" Target="../theme/themeOverride9.xml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themeOverride" Target="../theme/themeOverride18.xml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themeOverride" Target="../theme/themeOverride4.xml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themeOverride" Target="../theme/themeOverride12.xml"/><Relationship Id="rId4" Type="http://schemas.openxmlformats.org/officeDocument/2006/relationships/image" Target="../media/image23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themeOverride" Target="../theme/themeOverride19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themeOverride" Target="../theme/themeOverride1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themeOverride" Target="../theme/themeOverride11.xml"/><Relationship Id="rId4" Type="http://schemas.openxmlformats.org/officeDocument/2006/relationships/image" Target="../media/image9.jpg"/><Relationship Id="rId10" Type="http://schemas.openxmlformats.org/officeDocument/2006/relationships/image" Target="../media/image3.jpg"/><Relationship Id="rId9" Type="http://schemas.openxmlformats.org/officeDocument/2006/relationships/image" Target="../media/image5.jpg"/><Relationship Id="rId5" Type="http://schemas.openxmlformats.org/officeDocument/2006/relationships/image" Target="../media/image2.png"/><Relationship Id="rId6" Type="http://schemas.openxmlformats.org/officeDocument/2006/relationships/image" Target="../media/image11.jpg"/><Relationship Id="rId7" Type="http://schemas.openxmlformats.org/officeDocument/2006/relationships/image" Target="../media/image4.jp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themeOverride" Target="../theme/themeOverride1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themeOverride" Target="../theme/themeOverride6.xml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themeOverride" Target="../theme/themeOverride3.xml"/><Relationship Id="rId4" Type="http://schemas.openxmlformats.org/officeDocument/2006/relationships/image" Target="../media/image9.jp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themeOverride" Target="../theme/themeOverride1.xm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themeOverride" Target="../theme/themeOverride17.xml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themeOverride" Target="../theme/themeOverride2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33400" y="2043550"/>
            <a:ext cx="80772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Hardware Abstractions: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Gates and Logic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33412" y="2043550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Gates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602900" y="3364700"/>
            <a:ext cx="59382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b="1" i="1" lang="en-US" sz="24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b="1" i="1" lang="en-US" sz="24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ate</a:t>
            </a:r>
            <a:r>
              <a:rPr b="0" i="0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is a tiny </a:t>
            </a:r>
            <a:r>
              <a:rPr b="0" i="0" lang="en-US" sz="2400" u="none" cap="none" strike="noStrike">
                <a:latin typeface="Comic Sans MS"/>
                <a:ea typeface="Comic Sans MS"/>
                <a:cs typeface="Comic Sans MS"/>
                <a:sym typeface="Comic Sans MS"/>
              </a:rPr>
              <a:t>electronic circuit that performs a basic logic operation.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3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Physical AND </a:t>
            </a: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Gate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873" y="1566850"/>
            <a:ext cx="4320253" cy="271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1670550" y="4659150"/>
            <a:ext cx="58029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</a:t>
            </a:r>
            <a:r>
              <a:rPr i="1" lang="en-US" sz="24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 Gate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– the light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is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when both switches, A and B,  are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closed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Logical (Boolean) AND Gate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958850" y="1624012"/>
            <a:ext cx="16239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descr="LogicAND.pn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538" y="2773888"/>
            <a:ext cx="28289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6473500" y="3864850"/>
            <a:ext cx="23865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i="1" lang="en-US" sz="18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 is false in all cases except…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637" y="1295400"/>
            <a:ext cx="1930325" cy="12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2735975" y="1734438"/>
            <a:ext cx="575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i="1"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 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885501" y="5507575"/>
            <a:ext cx="31767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Truth Table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1 = true, 0 = false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311075" y="1733150"/>
            <a:ext cx="50850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ight is </a:t>
            </a:r>
            <a:r>
              <a:rPr i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only when both A and B are </a:t>
            </a:r>
            <a:r>
              <a:rPr i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closed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898400" y="3371313"/>
            <a:ext cx="5751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9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473500" y="4887150"/>
            <a:ext cx="22377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i="1" lang="en-US" sz="18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A and B are both true.</a:t>
            </a:r>
          </a:p>
        </p:txBody>
      </p:sp>
      <p:cxnSp>
        <p:nvCxnSpPr>
          <p:cNvPr id="155" name="Shape 155"/>
          <p:cNvCxnSpPr/>
          <p:nvPr/>
        </p:nvCxnSpPr>
        <p:spPr>
          <a:xfrm flipH="1">
            <a:off x="5847650" y="5099700"/>
            <a:ext cx="537000" cy="26400"/>
          </a:xfrm>
          <a:prstGeom prst="straightConnector1">
            <a:avLst/>
          </a:prstGeom>
          <a:noFill/>
          <a:ln cap="flat" cmpd="sng" w="38100">
            <a:solidFill>
              <a:srgbClr val="808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Symbol for AND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958850" y="1624012"/>
            <a:ext cx="16239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637" y="1295400"/>
            <a:ext cx="1930325" cy="12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2735975" y="1734438"/>
            <a:ext cx="575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i="1"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409675" y="1734450"/>
            <a:ext cx="4832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ight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only when both A and B are </a:t>
            </a: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closed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572800" y="3828300"/>
            <a:ext cx="5751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b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ymbolAND.png"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2837" y="2996531"/>
            <a:ext cx="3978326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Abstractions for AND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958850" y="1624012"/>
            <a:ext cx="16239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637" y="5268950"/>
            <a:ext cx="1930325" cy="12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4572800" y="3828300"/>
            <a:ext cx="5751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b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ogicAND.png"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5976" y="2982051"/>
            <a:ext cx="1562475" cy="15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3094675" y="5655850"/>
            <a:ext cx="3208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Low-level: an abstraction of the physical electronics.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298450" y="3508725"/>
            <a:ext cx="33306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Mid-level: an abstraction of the logical behavior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745775" y="1677638"/>
            <a:ext cx="28977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High-level: just a symbol</a:t>
            </a:r>
          </a:p>
        </p:txBody>
      </p:sp>
      <p:pic>
        <p:nvPicPr>
          <p:cNvPr descr="SymbolAbstractAND.png"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3299" y="1388475"/>
            <a:ext cx="1562475" cy="75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Abstraction?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58850" y="1624012"/>
            <a:ext cx="16239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descr="LogicAND.png"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6275" y="1295403"/>
            <a:ext cx="1269143" cy="12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2062800" y="2630150"/>
            <a:ext cx="50184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you can use the more abstract symbol to build more complex models and designs.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580650" y="1533050"/>
            <a:ext cx="2274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Once you know that </a:t>
            </a:r>
          </a:p>
        </p:txBody>
      </p:sp>
      <p:pic>
        <p:nvPicPr>
          <p:cNvPr descr="SymbolAbstractAND.png"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9063" y="1295401"/>
            <a:ext cx="1455939" cy="7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5448350" y="1533050"/>
            <a:ext cx="949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means </a:t>
            </a:r>
          </a:p>
        </p:txBody>
      </p:sp>
      <p:pic>
        <p:nvPicPr>
          <p:cNvPr descr="ThreeANDs.png" id="197" name="Shape 1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5850" y="3609500"/>
            <a:ext cx="3652300" cy="2447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3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2333050" y="2573925"/>
            <a:ext cx="6125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092900" y="1295400"/>
            <a:ext cx="73653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An </a:t>
            </a:r>
            <a:r>
              <a:rPr b="1" i="1" lang="en-US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is a general representation of something.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marL="342900" rtl="0">
              <a:spcBef>
                <a:spcPts val="0"/>
              </a:spcBef>
              <a:buClr>
                <a:srgbClr val="808000"/>
              </a:buClr>
              <a:buSzPct val="25000"/>
              <a:buFont typeface="Comic Sans MS"/>
              <a:buNone/>
            </a:pPr>
            <a:r>
              <a:rPr b="1" i="1" lang="en-US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Abstracting</a:t>
            </a:r>
            <a:r>
              <a:rPr b="1" i="1"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the process of leaving out details in order to simplify a concept.  </a:t>
            </a:r>
          </a:p>
          <a:p>
            <a:pPr lvl="0" marL="342900" rtl="0">
              <a:spcBef>
                <a:spcPts val="0"/>
              </a:spcBef>
              <a:buClr>
                <a:srgbClr val="808000"/>
              </a:buClr>
              <a:buSzPct val="25000"/>
              <a:buFont typeface="Comic Sans MS"/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6300" y="3107700"/>
            <a:ext cx="1521650" cy="15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5150200" y="3162150"/>
            <a:ext cx="984300" cy="533700"/>
          </a:xfrm>
          <a:prstGeom prst="wedgeRectCallout">
            <a:avLst>
              <a:gd fmla="val 118066" name="adj1"/>
              <a:gd fmla="val 77099" name="adj2"/>
            </a:avLst>
          </a:prstGeom>
          <a:solidFill>
            <a:srgbClr val="FFFFFF"/>
          </a:solidFill>
          <a:ln cap="flat" cmpd="sng" w="19050">
            <a:solidFill>
              <a:srgbClr val="808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“chair”</a:t>
            </a:r>
          </a:p>
        </p:txBody>
      </p:sp>
      <p:sp>
        <p:nvSpPr>
          <p:cNvPr id="209" name="Shape 209"/>
          <p:cNvSpPr/>
          <p:nvPr/>
        </p:nvSpPr>
        <p:spPr>
          <a:xfrm>
            <a:off x="1740875" y="4133825"/>
            <a:ext cx="2110200" cy="831300"/>
          </a:xfrm>
          <a:prstGeom prst="wedgeRectCallout">
            <a:avLst>
              <a:gd fmla="val 90578" name="adj1"/>
              <a:gd fmla="val 193107" name="adj2"/>
            </a:avLst>
          </a:prstGeom>
          <a:noFill/>
          <a:ln cap="flat" cmpd="sng" w="19050">
            <a:solidFill>
              <a:srgbClr val="808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349" y="5299950"/>
            <a:ext cx="2227825" cy="139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mbolAbstractAND.png"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1400" y="4288100"/>
            <a:ext cx="1244450" cy="6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3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Physical OR </a:t>
            </a: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Gate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475" y="1688526"/>
            <a:ext cx="5163050" cy="23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1690800" y="4478325"/>
            <a:ext cx="576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1" lang="en-US" sz="24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i="1" lang="en-US" sz="24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 Gate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the light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is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when either or both swit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ches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or B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are closed.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Logical (Boolean) OR Gate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958850" y="1624012"/>
            <a:ext cx="16239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473500" y="3864850"/>
            <a:ext cx="23865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i="1" lang="en-US" sz="18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 is True in all other cases.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2735975" y="1734438"/>
            <a:ext cx="575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i="1"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 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885488" y="5197700"/>
            <a:ext cx="30129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Truth Table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1 = true, 0 = false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373200" y="1734450"/>
            <a:ext cx="5085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ight is </a:t>
            </a:r>
            <a:r>
              <a:rPr i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only when both A and B are </a:t>
            </a:r>
            <a:r>
              <a:rPr i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898400" y="3371313"/>
            <a:ext cx="5751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9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500750" y="2966350"/>
            <a:ext cx="2386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i="1" lang="en-US" sz="18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 is False when both A and B are false.</a:t>
            </a:r>
          </a:p>
        </p:txBody>
      </p:sp>
      <p:cxnSp>
        <p:nvCxnSpPr>
          <p:cNvPr id="235" name="Shape 235"/>
          <p:cNvCxnSpPr/>
          <p:nvPr/>
        </p:nvCxnSpPr>
        <p:spPr>
          <a:xfrm rot="10800000">
            <a:off x="5884300" y="3246550"/>
            <a:ext cx="527400" cy="0"/>
          </a:xfrm>
          <a:prstGeom prst="straightConnector1">
            <a:avLst/>
          </a:prstGeom>
          <a:noFill/>
          <a:ln cap="flat" cmpd="sng" w="38100">
            <a:solidFill>
              <a:srgbClr val="808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LogicOR.png"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100" y="2356500"/>
            <a:ext cx="26860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875" y="1503000"/>
            <a:ext cx="1969856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Symbol for OR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958850" y="1624012"/>
            <a:ext cx="16239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735975" y="1734438"/>
            <a:ext cx="575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i="1"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 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409675" y="1734450"/>
            <a:ext cx="4832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ight </a:t>
            </a: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off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only when both A and B are </a:t>
            </a: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572800" y="3828300"/>
            <a:ext cx="5751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b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75" y="1503000"/>
            <a:ext cx="196985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mbolOR.png" id="250" name="Shape 2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6300" y="2874806"/>
            <a:ext cx="3951400" cy="17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Outline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731825" y="1665275"/>
            <a:ext cx="74565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 deeper look at basic hardware and software components.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Char char="●"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Low-level hardware: Gates and Flip-flops.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3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</a:t>
            </a:r>
            <a:r>
              <a:rPr b="0" i="0" lang="en-US" sz="36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Gate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272500" y="4176800"/>
            <a:ext cx="45990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1" lang="en-US" sz="24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r>
              <a:rPr i="1" lang="en-US" sz="24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 Gate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– 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 is true when 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is false and vice versa.</a:t>
            </a:r>
          </a:p>
        </p:txBody>
      </p:sp>
      <p:pic>
        <p:nvPicPr>
          <p:cNvPr descr="SymbolNOT.png"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738" y="2250300"/>
            <a:ext cx="22002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icNOT.png"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6350" y="1812163"/>
            <a:ext cx="20955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58850" y="1624012"/>
            <a:ext cx="16239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501500" y="1295400"/>
            <a:ext cx="61410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electronic components are built by combining these three basic gates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!!</a:t>
            </a:r>
          </a:p>
        </p:txBody>
      </p:sp>
      <p:pic>
        <p:nvPicPr>
          <p:cNvPr descr="CroppedSymbolNOT.png"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363" y="4531500"/>
            <a:ext cx="22002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ppedSymbolOR.png" id="271" name="Shape 2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1788" y="3398013"/>
            <a:ext cx="26193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ppedSymbolAbstractAND.png" id="272" name="Shape 2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1413" y="2363700"/>
            <a:ext cx="10001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NAND and NOR Gates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958850" y="1624012"/>
            <a:ext cx="16239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descr="CroppedSymbolNOT.png"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138" y="1769450"/>
            <a:ext cx="22002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ppedSymbolOR.png"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448" y="4314823"/>
            <a:ext cx="2131134" cy="92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ppedSymbolAbstractAND.png" id="283" name="Shape 2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8838" y="1908575"/>
            <a:ext cx="10001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2286150" y="1734425"/>
            <a:ext cx="8361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7200"/>
              <a:t>+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927450" y="1825913"/>
            <a:ext cx="8361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/>
              <a:t>=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5250" y="4303163"/>
            <a:ext cx="2619375" cy="94549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2286150" y="4207050"/>
            <a:ext cx="8361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/>
              <a:t>+</a:t>
            </a:r>
          </a:p>
        </p:txBody>
      </p:sp>
      <p:pic>
        <p:nvPicPr>
          <p:cNvPr descr="CroppedSymbolNOT.png"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138" y="4242075"/>
            <a:ext cx="22002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4927450" y="4147338"/>
            <a:ext cx="8361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/>
              <a:t>=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5841675" y="5397450"/>
            <a:ext cx="27243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NOR Gate</a:t>
            </a:r>
          </a:p>
        </p:txBody>
      </p:sp>
      <p:pic>
        <p:nvPicPr>
          <p:cNvPr descr="Logic-gate-nand-us.png" id="291" name="Shape 2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1863" y="1889100"/>
            <a:ext cx="2363925" cy="10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6094200" y="3074538"/>
            <a:ext cx="23640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NAND Gate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681275" y="1889100"/>
            <a:ext cx="608700" cy="10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5841675" y="4207050"/>
            <a:ext cx="678300" cy="10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/>
        </p:nvSpPr>
        <p:spPr>
          <a:xfrm>
            <a:off x="8108250" y="1889100"/>
            <a:ext cx="608700" cy="10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8108250" y="4147350"/>
            <a:ext cx="608700" cy="10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3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A Flip Flop Circuit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541150" y="1455725"/>
            <a:ext cx="77724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i="1" lang="en-US" sz="24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1" lang="en-US" sz="24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flip-flop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</a:t>
            </a:r>
            <a:r>
              <a:rPr b="1" i="1" lang="en-US" sz="24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latch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is circuit that has </a:t>
            </a:r>
            <a:r>
              <a:rPr b="1" i="1" lang="en-US" sz="2400">
                <a:latin typeface="Comic Sans MS"/>
                <a:ea typeface="Comic Sans MS"/>
                <a:cs typeface="Comic Sans MS"/>
                <a:sym typeface="Comic Sans MS"/>
              </a:rPr>
              <a:t>two-states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and can be used to store </a:t>
            </a:r>
            <a:r>
              <a:rPr b="1" i="1" lang="en-US" sz="24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1" lang="en-US" sz="24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1" lang="en-US" sz="2400" u="none" cap="none" strike="noStrike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data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, a 0 or a 1.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05" name="Shape 305"/>
          <p:cNvSpPr txBox="1"/>
          <p:nvPr/>
        </p:nvSpPr>
        <p:spPr>
          <a:xfrm>
            <a:off x="1030800" y="5671075"/>
            <a:ext cx="7082400" cy="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 u="sng"/>
              <a:t>A Set/Reset Flip Flop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A high pulse on Set, stores 1, a high pulse on Reset stores 0.</a:t>
            </a:r>
          </a:p>
        </p:txBody>
      </p:sp>
      <p:pic>
        <p:nvPicPr>
          <p:cNvPr descr="1000px-RS_Flip-flop_(NOR).svg.png"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113" y="2492275"/>
            <a:ext cx="4459775" cy="27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1313000" y="2556725"/>
            <a:ext cx="1461000" cy="5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sz="2400"/>
              <a:t>Reset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231000" y="4670475"/>
            <a:ext cx="1461000" cy="5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 sz="2400"/>
              <a:t>Set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6415375" y="2717050"/>
            <a:ext cx="1708800" cy="115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Stored Bit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a 0 or 1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473075" y="4249175"/>
            <a:ext cx="1708800" cy="115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311" name="Shape 3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0072" y="380995"/>
            <a:ext cx="1054111" cy="856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500050" y="2841625"/>
            <a:ext cx="8077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that’s a quick look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 the hood!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Shape 327"/>
          <p:cNvGraphicFramePr/>
          <p:nvPr/>
        </p:nvGraphicFramePr>
        <p:xfrm>
          <a:off x="613025" y="16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{BBC313D9-86FB-4D26-8C26-378E50CE96C2}</a:tableStyleId>
              </a:tblPr>
              <a:tblGrid>
                <a:gridCol w="2399325"/>
                <a:gridCol w="5843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808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Technical Term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808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Definition or description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RAM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L="342900" rtl="0">
                        <a:spcBef>
                          <a:spcPts val="0"/>
                        </a:spcBef>
                        <a:buClr>
                          <a:srgbClr val="808000"/>
                        </a:buClr>
                        <a:buSzPct val="25000"/>
                        <a:buFont typeface="Comic Sans MS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 </a:t>
                      </a:r>
                      <a:r>
                        <a:rPr b="1" i="1" lang="en-US" sz="1200">
                          <a:solidFill>
                            <a:srgbClr val="808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gate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is a tiny electronic circuit that performs a basic logic operation.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CPU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 logic abstraction that defines the behavior of a gate.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Electronic component that corresponds to a logic element that is TRUE when either or both of its inputs, A and B, are TRUE.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Truth table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Stores the computer's programs and data temporarily while power is 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AND Gate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The process of leaving out details in order to represent a concept.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OR Gate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 two-state circuit that can store 1 bit of binary information.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Abstracting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Electronic component that corresponds to a logic element that is TRUE only when both of its inputs, A, and B, are TRUE.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Flip flop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Performs the fetch/execute cycle to run machine language programs.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8" name="Shape 328"/>
          <p:cNvSpPr txBox="1"/>
          <p:nvPr/>
        </p:nvSpPr>
        <p:spPr>
          <a:xfrm>
            <a:off x="512375" y="359675"/>
            <a:ext cx="82161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Matching Activity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Match the technical terms with their definitions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Hardware Abstraction Layers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405950" y="1332513"/>
            <a:ext cx="85218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Binary data is processed by physical layers of hardware.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438" y="4758775"/>
            <a:ext cx="1163625" cy="530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4825" y="5207550"/>
            <a:ext cx="828319" cy="9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5487" y="2774350"/>
            <a:ext cx="1365250" cy="70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3163" y="3289437"/>
            <a:ext cx="1042986" cy="72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4663" y="4145238"/>
            <a:ext cx="728225" cy="61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4700" y="1859959"/>
            <a:ext cx="1456168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2160225" y="2054700"/>
            <a:ext cx="1877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Font typeface="Comic Sans MS"/>
              <a:buNone/>
            </a:pPr>
            <a:r>
              <a:rPr lang="en-US" sz="18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Motherboard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4132000" y="2774350"/>
            <a:ext cx="3040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1524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Font typeface="Comic Sans MS"/>
              <a:buNone/>
            </a:pPr>
            <a:r>
              <a:rPr lang="en-US" sz="1800">
                <a:solidFill>
                  <a:srgbClr val="333333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Integrated circuits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2507825" y="4662800"/>
            <a:ext cx="2617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15240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Font typeface="Comic Sans MS"/>
              <a:buNone/>
            </a:pPr>
            <a:r>
              <a:rPr lang="en-US" sz="18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Gates and flip-flops.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3855375" y="5579200"/>
            <a:ext cx="2617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15240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Font typeface="Comic Sans MS"/>
              <a:buNone/>
            </a:pPr>
            <a:r>
              <a:rPr lang="en-US" sz="18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Electronic circuit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0" name="Shape 60"/>
          <p:cNvCxnSpPr/>
          <p:nvPr/>
        </p:nvCxnSpPr>
        <p:spPr>
          <a:xfrm>
            <a:off x="8346075" y="1975050"/>
            <a:ext cx="30900" cy="461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1" name="Shape 61"/>
          <p:cNvSpPr txBox="1"/>
          <p:nvPr/>
        </p:nvSpPr>
        <p:spPr>
          <a:xfrm>
            <a:off x="6472875" y="2112400"/>
            <a:ext cx="1877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15240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Font typeface="Comic Sans MS"/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8349975" y="5797075"/>
            <a:ext cx="668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132000" y="6278375"/>
            <a:ext cx="2617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-15240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3333"/>
              <a:buFont typeface="Comic Sans MS"/>
              <a:buNone/>
            </a:pPr>
            <a:r>
              <a:rPr lang="en-US" sz="18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Transistor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What-is-Transistor-12.jpg" id="64" name="Shape 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49500" y="6210050"/>
            <a:ext cx="668700" cy="5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00062" y="2841625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Bottom 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Hardware Abstraction Layers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175" y="2335225"/>
            <a:ext cx="2372189" cy="26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3445825" y="2773575"/>
            <a:ext cx="51030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Physical electronic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circuit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s.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At the lowest level, physicists and electrical engineers develop materials and design and build electronic circuits that are composed of </a:t>
            </a:r>
            <a:r>
              <a:rPr i="1" lang="en-US" sz="18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transistors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, the fundamental building block of electronic devices.</a:t>
            </a:r>
          </a:p>
        </p:txBody>
      </p:sp>
      <p:pic>
        <p:nvPicPr>
          <p:cNvPr descr="What-is-Transistor-12.jpg"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44174" y="4666250"/>
            <a:ext cx="1309151" cy="9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Hardware Abstraction Layers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611900" y="3187775"/>
            <a:ext cx="51399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Gates and flip flops.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Computer scientists and electrical engineers combine basic circuits into basic computational elements, such as AND gates and S/R flip flops.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2521150"/>
            <a:ext cx="2628350" cy="11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2850" y="4034573"/>
            <a:ext cx="2058950" cy="17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Hardware Abstraction Layers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25" y="2421575"/>
            <a:ext cx="2099976" cy="14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2651500" y="2482875"/>
            <a:ext cx="5954400" cy="1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Integrated Circuits (ICs).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Elect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rical and computer engineers combine low-level elements into complex integrated circuits or computer chips.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Hardware Abstraction Layers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567600" y="2575950"/>
            <a:ext cx="51573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Functional Component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RAM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(Random Access Memory)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At the highest levels, computer engineers create ICs for specific functions, such as RAM. 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52" y="2594925"/>
            <a:ext cx="2984625" cy="15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200" y="1871880"/>
            <a:ext cx="3261374" cy="20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228063" y="4014525"/>
            <a:ext cx="2816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Sony Playstation Motherboard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Hardware Abstraction Layers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771500" y="1871875"/>
            <a:ext cx="34935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The Computer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An integrated system of functional components.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