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38.xml"/>
  <Override ContentType="application/vnd.openxmlformats-officedocument.themeOverride+xml" PartName="/ppt/theme/themeOverride46.xml"/>
  <Override ContentType="application/vnd.openxmlformats-officedocument.themeOverride+xml" PartName="/ppt/theme/themeOverride20.xml"/>
  <Override ContentType="application/vnd.openxmlformats-officedocument.themeOverride+xml" PartName="/ppt/theme/themeOverride29.xml"/>
  <Override ContentType="application/vnd.openxmlformats-officedocument.themeOverride+xml" PartName="/ppt/theme/themeOverride12.xml"/>
  <Override ContentType="application/vnd.openxmlformats-officedocument.themeOverride+xml" PartName="/ppt/theme/themeOverride45.xml"/>
  <Override ContentType="application/vnd.openxmlformats-officedocument.themeOverride+xml" PartName="/ppt/theme/themeOverride2.xml"/>
  <Override ContentType="application/vnd.openxmlformats-officedocument.themeOverride+xml" PartName="/ppt/theme/themeOverride10.xml"/>
  <Override ContentType="application/vnd.openxmlformats-officedocument.themeOverride+xml" PartName="/ppt/theme/themeOverride37.xml"/>
  <Override ContentType="application/vnd.openxmlformats-officedocument.themeOverride+xml" PartName="/ppt/theme/themeOverride54.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28.xml"/>
  <Override ContentType="application/vnd.openxmlformats-officedocument.themeOverride+xml" PartName="/ppt/theme/themeOverride19.xml"/>
  <Override ContentType="application/vnd.openxmlformats-officedocument.themeOverride+xml" PartName="/ppt/theme/themeOverride49.xml"/>
  <Override ContentType="application/vnd.openxmlformats-officedocument.themeOverride+xml" PartName="/ppt/theme/themeOverride22.xml"/>
  <Override ContentType="application/vnd.openxmlformats-officedocument.themeOverride+xml" PartName="/ppt/theme/themeOverride5.xml"/>
  <Override ContentType="application/vnd.openxmlformats-officedocument.themeOverride+xml" PartName="/ppt/theme/themeOverride35.xml"/>
  <Override ContentType="application/vnd.openxmlformats-officedocument.themeOverride+xml" PartName="/ppt/theme/themeOverride36.xml"/>
  <Override ContentType="application/vnd.openxmlformats-officedocument.themeOverride+xml" PartName="/ppt/theme/themeOverride23.xml"/>
  <Override ContentType="application/vnd.openxmlformats-officedocument.themeOverride+xml" PartName="/ppt/theme/themeOverride18.xml"/>
  <Override ContentType="application/vnd.openxmlformats-officedocument.themeOverride+xml" PartName="/ppt/theme/themeOverride40.xml"/>
  <Override ContentType="application/vnd.openxmlformats-officedocument.themeOverride+xml" PartName="/ppt/theme/themeOverride53.xml"/>
  <Override ContentType="application/vnd.openxmlformats-officedocument.themeOverride+xml" PartName="/ppt/theme/themeOverride21.xml"/>
  <Override ContentType="application/vnd.openxmlformats-officedocument.themeOverride+xml" PartName="/ppt/theme/themeOverride51.xml"/>
  <Override ContentType="application/vnd.openxmlformats-officedocument.themeOverride+xml" PartName="/ppt/theme/themeOverride4.xml"/>
  <Override ContentType="application/vnd.openxmlformats-officedocument.themeOverride+xml" PartName="/ppt/theme/themeOverride47.xml"/>
  <Override ContentType="application/vnd.openxmlformats-officedocument.themeOverride+xml" PartName="/ppt/theme/themeOverride34.xml"/>
  <Override ContentType="application/vnd.openxmlformats-officedocument.themeOverride+xml" PartName="/ppt/theme/themeOverride48.xml"/>
  <Override ContentType="application/vnd.openxmlformats-officedocument.themeOverride+xml" PartName="/ppt/theme/themeOverride17.xml"/>
  <Override ContentType="application/vnd.openxmlformats-officedocument.themeOverride+xml" PartName="/ppt/theme/themeOverride52.xml"/>
  <Override ContentType="application/vnd.openxmlformats-officedocument.themeOverride+xml" PartName="/ppt/theme/themeOverride33.xml"/>
  <Override ContentType="application/vnd.openxmlformats-officedocument.themeOverride+xml" PartName="/ppt/theme/themeOverride8.xml"/>
  <Override ContentType="application/vnd.openxmlformats-officedocument.themeOverride+xml" PartName="/ppt/theme/themeOverride42.xml"/>
  <Override ContentType="application/vnd.openxmlformats-officedocument.themeOverride+xml" PartName="/ppt/theme/themeOverride25.xml"/>
  <Override ContentType="application/vnd.openxmlformats-officedocument.themeOverride+xml" PartName="/ppt/theme/themeOverride16.xml"/>
  <Override ContentType="application/vnd.openxmlformats-officedocument.themeOverride+xml" PartName="/ppt/theme/themeOverride9.xml"/>
  <Override ContentType="application/vnd.openxmlformats-officedocument.themeOverride+xml" PartName="/ppt/theme/themeOverride32.xml"/>
  <Override ContentType="application/vnd.openxmlformats-officedocument.themeOverride+xml" PartName="/ppt/theme/themeOverride24.xml"/>
  <Override ContentType="application/vnd.openxmlformats-officedocument.themeOverride+xml" PartName="/ppt/theme/themeOverride50.xml"/>
  <Override ContentType="application/vnd.openxmlformats-officedocument.themeOverride+xml" PartName="/ppt/theme/themeOverride41.xml"/>
  <Override ContentType="application/vnd.openxmlformats-officedocument.themeOverride+xml" PartName="/ppt/theme/themeOverride15.xml"/>
  <Override ContentType="application/vnd.openxmlformats-officedocument.themeOverride+xml" PartName="/ppt/theme/themeOverride44.xml"/>
  <Override ContentType="application/vnd.openxmlformats-officedocument.themeOverride+xml" PartName="/ppt/theme/themeOverride31.xml"/>
  <Override ContentType="application/vnd.openxmlformats-officedocument.themeOverride+xml" PartName="/ppt/theme/themeOverride6.xml"/>
  <Override ContentType="application/vnd.openxmlformats-officedocument.themeOverride+xml" PartName="/ppt/theme/themeOverride27.xml"/>
  <Override ContentType="application/vnd.openxmlformats-officedocument.themeOverride+xml" PartName="/ppt/theme/themeOverride14.xml"/>
  <Override ContentType="application/vnd.openxmlformats-officedocument.themeOverride+xml" PartName="/ppt/theme/themeOverride26.xml"/>
  <Override ContentType="application/vnd.openxmlformats-officedocument.themeOverride+xml" PartName="/ppt/theme/themeOverride39.xml"/>
  <Override ContentType="application/vnd.openxmlformats-officedocument.themeOverride+xml" PartName="/ppt/theme/themeOverride7.xml"/>
  <Override ContentType="application/vnd.openxmlformats-officedocument.themeOverride+xml" PartName="/ppt/theme/themeOverride30.xml"/>
  <Override ContentType="application/vnd.openxmlformats-officedocument.themeOverride+xml" PartName="/ppt/theme/themeOverride43.xml"/>
  <Override ContentType="application/vnd.openxmlformats-officedocument.themeOverride+xml" PartName="/ppt/theme/themeOverride1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lvl="0">
              <a:spcBef>
                <a:spcPts val="0"/>
              </a:spcBef>
              <a:buNone/>
            </a:pPr>
            <a:r>
              <a:t/>
            </a:r>
            <a:endParaRPr/>
          </a:p>
        </p:txBody>
      </p:sp>
      <p:sp>
        <p:nvSpPr>
          <p:cNvPr id="4" name="Shape 4"/>
          <p:cNvSpPr/>
          <p:nvPr/>
        </p:nvSpPr>
        <p:spPr>
          <a:xfrm>
            <a:off x="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 name="Shape 5"/>
          <p:cNvSpPr/>
          <p:nvPr/>
        </p:nvSpPr>
        <p:spPr>
          <a:xfrm>
            <a:off x="388620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 name="Shape 6"/>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a:noFill/>
          <a:ln>
            <a:noFill/>
          </a:ln>
        </p:spPr>
      </p:sp>
      <p:sp>
        <p:nvSpPr>
          <p:cNvPr id="7" name="Shape 7"/>
          <p:cNvSpPr txBox="1"/>
          <p:nvPr>
            <p:ph idx="1" type="body"/>
          </p:nvPr>
        </p:nvSpPr>
        <p:spPr>
          <a:xfrm>
            <a:off x="914400" y="4343400"/>
            <a:ext cx="5027612" cy="4113212"/>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8" name="Shape 8"/>
          <p:cNvSpPr/>
          <p:nvPr/>
        </p:nvSpPr>
        <p:spPr>
          <a:xfrm>
            <a:off x="0" y="8683625"/>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 name="Shape 9"/>
          <p:cNvSpPr txBox="1"/>
          <p:nvPr>
            <p:ph idx="12" type="sldNum"/>
          </p:nvPr>
        </p:nvSpPr>
        <p:spPr>
          <a:xfrm>
            <a:off x="3886200" y="8686800"/>
            <a:ext cx="2970212" cy="455612"/>
          </a:xfrm>
          <a:prstGeom prst="rect">
            <a:avLst/>
          </a:prstGeom>
          <a:noFill/>
          <a:ln>
            <a:noFill/>
          </a:ln>
        </p:spPr>
        <p:txBody>
          <a:bodyPr anchorCtr="0" anchor="ctr" bIns="91425" lIns="91425" rIns="91425" wrap="square" tIns="91425">
            <a:noAutofit/>
          </a:bodyPr>
          <a:lstStyle/>
          <a:p>
            <a:pPr lvl="0">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 name="Shape 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 name="Shape 29"/>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 name="Shape 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 name="Shape 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44" name="Shape 14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5" name="Shape 14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46" name="Shape 14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60" name="Shape 16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1" name="Shape 161"/>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62" name="Shape 16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rPr lang="en-US"/>
              <a:t>X1 - current value, X2 - next value</a:t>
            </a:r>
          </a:p>
        </p:txBody>
      </p:sp>
      <p:sp>
        <p:nvSpPr>
          <p:cNvPr id="163" name="Shape 16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77" name="Shape 17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8" name="Shape 17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79" name="Shape 17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80" name="Shape 18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92" name="Shape 19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3" name="Shape 193"/>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94" name="Shape 19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95" name="Shape 19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08" name="Shape 20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9" name="Shape 20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10" name="Shape 21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11" name="Shape 21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25" name="Shape 22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26" name="Shape 226"/>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27" name="Shape 22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28" name="Shape 22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41" name="Shape 24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42" name="Shape 24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43" name="Shape 24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44" name="Shape 24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58" name="Shape 25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59" name="Shape 25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60" name="Shape 26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61" name="Shape 26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74" name="Shape 27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75" name="Shape 27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76" name="Shape 27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77" name="Shape 27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91" name="Shape 29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2" name="Shape 29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93" name="Shape 29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94" name="Shape 29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8" name="Shape 3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 name="Shape 3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0" name="Shape 4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1" name="Shape 4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09" name="Shape 30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10" name="Shape 31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11" name="Shape 31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2" name="Shape 31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24" name="Shape 32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25" name="Shape 32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26" name="Shape 32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27" name="Shape 32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40" name="Shape 34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41" name="Shape 341"/>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42" name="Shape 34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43" name="Shape 34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49" name="Shape 34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50" name="Shape 35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51" name="Shape 35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52" name="Shape 35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59" name="Shape 35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60" name="Shape 36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61" name="Shape 36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62" name="Shape 36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69" name="Shape 36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70" name="Shape 37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71" name="Shape 37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72" name="Shape 37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79" name="Shape 37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80" name="Shape 38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81" name="Shape 38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82" name="Shape 38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89" name="Shape 38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0" name="Shape 39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91" name="Shape 39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92" name="Shape 39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99" name="Shape 39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00" name="Shape 40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01" name="Shape 40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02" name="Shape 40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09" name="Shape 40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10" name="Shape 41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11" name="Shape 41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12" name="Shape 41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8" name="Shape 4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9" name="Shape 4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0" name="Shape 5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1" name="Shape 5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19" name="Shape 41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20" name="Shape 42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21" name="Shape 42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22" name="Shape 42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29" name="Shape 42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30" name="Shape 43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31" name="Shape 43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32" name="Shape 43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39" name="Shape 43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40" name="Shape 44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41" name="Shape 44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42" name="Shape 44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49" name="Shape 44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50" name="Shape 45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51" name="Shape 45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52" name="Shape 45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61" name="Shape 46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62" name="Shape 46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63" name="Shape 46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64" name="Shape 46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71" name="Shape 47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72" name="Shape 47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73" name="Shape 47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74" name="Shape 47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84" name="Shape 48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85" name="Shape 48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86" name="Shape 48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87" name="Shape 48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98" name="Shape 49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99" name="Shape 49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00" name="Shape 50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01" name="Shape 50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14" name="Shape 51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15" name="Shape 51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16" name="Shape 51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17" name="Shape 51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31" name="Shape 53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32" name="Shape 53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33" name="Shape 53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34" name="Shape 53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8" name="Shape 5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9" name="Shape 5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0" name="Shape 6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1" name="Shape 6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48" name="Shape 54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49" name="Shape 54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50" name="Shape 55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51" name="Shape 55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58" name="Shape 55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59" name="Shape 55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60" name="Shape 56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61" name="Shape 56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73" name="Shape 57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74" name="Shape 574"/>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75" name="Shape 57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76" name="Shape 57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89" name="Shape 58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90" name="Shape 59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91" name="Shape 59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92" name="Shape 59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06" name="Shape 60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07" name="Shape 607"/>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08" name="Shape 60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09" name="Shape 60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23" name="Shape 62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24" name="Shape 624"/>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25" name="Shape 62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26" name="Shape 62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40" name="Shape 64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41" name="Shape 641"/>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42" name="Shape 64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43" name="Shape 64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56" name="Shape 65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57" name="Shape 657"/>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58" name="Shape 65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59" name="Shape 65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68" name="Shape 66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69" name="Shape 66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70" name="Shape 67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71" name="Shape 67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81" name="Shape 68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82" name="Shape 68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83" name="Shape 68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84" name="Shape 68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75" name="Shape 7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6" name="Shape 76"/>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77" name="Shape 7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78" name="Shape 7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Shape 69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91" name="Shape 69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92" name="Shape 69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93" name="Shape 69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rPr lang="en-US"/>
              <a:t>Java is a text-based programming language that is used for Android development. It’s one of the underlying languages for App Inventor.</a:t>
            </a:r>
          </a:p>
        </p:txBody>
      </p:sp>
      <p:sp>
        <p:nvSpPr>
          <p:cNvPr id="694" name="Shape 69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701" name="Shape 70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02" name="Shape 70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703" name="Shape 70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704" name="Shape 70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718" name="Shape 71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19" name="Shape 71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720" name="Shape 72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21" name="Shape 72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727" name="Shape 72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28" name="Shape 72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729" name="Shape 72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30" name="Shape 73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737" name="Shape 73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38" name="Shape 73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739" name="Shape 73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40" name="Shape 74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92" name="Shape 9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3" name="Shape 93"/>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4" name="Shape 9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95" name="Shape 9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07" name="Shape 10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8" name="Shape 10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09" name="Shape 10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10" name="Shape 11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15" name="Shape 11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6" name="Shape 116"/>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17" name="Shape 11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18" name="Shape 11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29" name="Shape 12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0" name="Shape 13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31" name="Shape 13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32" name="Shape 13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500062" y="2841625"/>
            <a:ext cx="8077200" cy="8382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18" name="Shape 18"/>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19" name="Shape 19"/>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txBox="1"/>
          <p:nvPr>
            <p:ph type="title"/>
          </p:nvPr>
        </p:nvSpPr>
        <p:spPr>
          <a:xfrm>
            <a:off x="685800" y="381000"/>
            <a:ext cx="7772400" cy="9144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23" name="Shape 23"/>
          <p:cNvSpPr txBox="1"/>
          <p:nvPr>
            <p:ph idx="1" type="body"/>
          </p:nvPr>
        </p:nvSpPr>
        <p:spPr>
          <a:xfrm>
            <a:off x="674687" y="1446212"/>
            <a:ext cx="7758112" cy="49911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24" name="Shape 24"/>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685800" y="609600"/>
            <a:ext cx="7770812" cy="1141412"/>
          </a:xfrm>
          <a:prstGeom prst="rect">
            <a:avLst/>
          </a:prstGeom>
          <a:noFill/>
          <a:ln>
            <a:noFill/>
          </a:ln>
        </p:spPr>
        <p:txBody>
          <a:bodyPr anchorCtr="0" anchor="ctr"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6pPr>
            <a:lvl7pPr indent="-228600" lvl="6" marL="34290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7pPr>
            <a:lvl8pPr indent="-228600" lvl="7" marL="4800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8pPr>
            <a:lvl9pPr indent="-228600" lvl="8" marL="66294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9pPr>
          </a:lstStyle>
          <a:p/>
        </p:txBody>
      </p:sp>
      <p:sp>
        <p:nvSpPr>
          <p:cNvPr id="12" name="Shape 12"/>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228600" lvl="5" marL="2514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Shape 13"/>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14" name="Shape 14"/>
          <p:cNvSpPr/>
          <p:nvPr/>
        </p:nvSpPr>
        <p:spPr>
          <a:xfrm>
            <a:off x="3124200" y="6248400"/>
            <a:ext cx="2895600" cy="4603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Shape 1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themeOverride" Target="../theme/themeOverride4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themeOverride" Target="../theme/themeOverride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themeOverride" Target="../theme/themeOverride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themeOverride" Target="../theme/themeOverride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themeOverride" Target="../theme/themeOverride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themeOverride" Target="../theme/themeOverride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themeOverride" Target="../theme/themeOverride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themeOverride" Target="../theme/themeOverride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themeOverride" Target="../theme/themeOverride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themeOverride" Target="../theme/themeOverride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themeOverride" Target="../theme/themeOverride36.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themeOverride" Target="../theme/themeOverride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themeOverride" Target="../theme/themeOverride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themeOverride" Target="../theme/themeOverride50.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themeOverride" Target="../theme/themeOverride15.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themeOverride" Target="../theme/themeOverride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themeOverride" Target="../theme/themeOverride34.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themeOverride" Target="../theme/themeOverride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themeOverride" Target="../theme/themeOverride5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themeOverride" Target="../theme/themeOverride26.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themeOverride" Target="../theme/themeOverride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themeOverride" Target="../theme/themeOverride5.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themeOverride" Target="../theme/themeOverride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themeOverride" Target="../theme/themeOverride9.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themeOverride" Target="../theme/themeOverride4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themeOverride" Target="../theme/themeOverride30.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themeOverride" Target="../theme/themeOverride2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themeOverride" Target="../theme/themeOverride27.xml"/><Relationship Id="rId4" Type="http://schemas.openxmlformats.org/officeDocument/2006/relationships/image" Target="../media/image5.png"/><Relationship Id="rId5"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themeOverride" Target="../theme/themeOverride10.xml"/><Relationship Id="rId4" Type="http://schemas.openxmlformats.org/officeDocument/2006/relationships/image" Target="../media/image5.png"/><Relationship Id="rId5"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themeOverride" Target="../theme/themeOverride16.xml"/><Relationship Id="rId4" Type="http://schemas.openxmlformats.org/officeDocument/2006/relationships/image" Target="../media/image5.png"/><Relationship Id="rId5"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themeOverride" Target="../theme/themeOverride17.xml"/><Relationship Id="rId4" Type="http://schemas.openxmlformats.org/officeDocument/2006/relationships/image" Target="../media/image5.png"/><Relationship Id="rId5"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themeOverride" Target="../theme/themeOverride14.xml"/><Relationship Id="rId4" Type="http://schemas.openxmlformats.org/officeDocument/2006/relationships/image" Target="../media/image5.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themeOverride" Target="../theme/themeOverride25.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themeOverride" Target="../theme/themeOverride4.xml"/><Relationship Id="rId4" Type="http://schemas.openxmlformats.org/officeDocument/2006/relationships/image" Target="../media/image5.png"/><Relationship Id="rId5" Type="http://schemas.openxmlformats.org/officeDocument/2006/relationships/hyperlink" Target="http://www-math.ucdenver.edu/~wcherowi/clockar.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themeOverride" Target="../theme/themeOverride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themeOverride" Target="../theme/themeOverr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themeOverride" Target="../theme/themeOverr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themeOverride" Target="../theme/themeOverr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themeOverride" Target="../theme/themeOverr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themeOverride" Target="../theme/themeOverr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themeOverride" Target="../theme/themeOverride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themeOverride" Target="../theme/themeOverride5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themeOverride" Target="../theme/themeOverride11.xml"/><Relationship Id="rId4" Type="http://schemas.openxmlformats.org/officeDocument/2006/relationships/hyperlink" Target="http://en.wikipedia.org/wiki/Linear_congruential_gener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themeOverride" Target="../theme/themeOverride3.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themeOverride" Target="../theme/themeOverr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themeOverride" Target="../theme/themeOverride3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themeOverride" Target="../theme/themeOverr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themeOverride" Target="../theme/themeOverride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themeOverride" Target="../theme/themeOverride4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themeOverride" Target="../theme/themeOverride5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themeOverride" Target="../theme/themeOverr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themeOverride" Target="../theme/themeOverride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themeOverride" Target="../theme/themeOverride3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533400" y="2230150"/>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Pseudo Random Numbers</a:t>
            </a: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How computers do randomness</a:t>
            </a:r>
          </a:p>
        </p:txBody>
      </p:sp>
      <p:sp>
        <p:nvSpPr>
          <p:cNvPr id="34" name="Shape 34"/>
          <p:cNvSpPr txBox="1"/>
          <p:nvPr/>
        </p:nvSpPr>
        <p:spPr>
          <a:xfrm>
            <a:off x="1751950" y="4479150"/>
            <a:ext cx="6825300" cy="1183200"/>
          </a:xfrm>
          <a:prstGeom prst="rect">
            <a:avLst/>
          </a:prstGeom>
          <a:noFill/>
          <a:ln>
            <a:noFill/>
          </a:ln>
        </p:spPr>
        <p:txBody>
          <a:bodyPr anchorCtr="0" anchor="ctr" bIns="91425" lIns="91425" rIns="91425" wrap="square" tIns="91425">
            <a:noAutofit/>
          </a:bodyPr>
          <a:lstStyle/>
          <a:p>
            <a:pPr lvl="0" rtl="0">
              <a:spcBef>
                <a:spcPts val="0"/>
              </a:spcBef>
              <a:buNone/>
            </a:pPr>
            <a:r>
              <a:rPr b="1" lang="en-US" sz="1100">
                <a:solidFill>
                  <a:srgbClr val="333333"/>
                </a:solidFill>
              </a:rPr>
              <a:t>Acknowledgment and Disclaimer: </a:t>
            </a:r>
            <a:r>
              <a:rPr lang="en-US" sz="1100">
                <a:solidFill>
                  <a:srgbClr val="333333"/>
                </a:solidFill>
              </a:rPr>
              <a:t>This presentation is supported in part by the National Science Foundation under Grant 1240841.  Any opinions, findings, and conclusions or recommendations expressed in these materials are those of the authors and do not necessarily reflect the views of the National Science Foundation.</a:t>
            </a:r>
          </a:p>
        </p:txBody>
      </p:sp>
      <p:pic>
        <p:nvPicPr>
          <p:cNvPr id="35" name="Shape 35"/>
          <p:cNvPicPr preferRelativeResize="0"/>
          <p:nvPr/>
        </p:nvPicPr>
        <p:blipFill>
          <a:blip r:embed="rId4">
            <a:alphaModFix/>
          </a:blip>
          <a:stretch>
            <a:fillRect/>
          </a:stretch>
        </p:blipFill>
        <p:spPr>
          <a:xfrm>
            <a:off x="1142350" y="4770700"/>
            <a:ext cx="609600" cy="6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150" name="Shape 150"/>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 need a formula that calculates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in a sequence 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a:t>
            </a:r>
          </a:p>
        </p:txBody>
      </p:sp>
      <p:sp>
        <p:nvSpPr>
          <p:cNvPr id="151" name="Shape 151"/>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152" name="Shape 152"/>
          <p:cNvCxnSpPr>
            <a:endCxn id="151"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153" name="Shape 153"/>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154" name="Shape 154"/>
          <p:cNvSpPr txBox="1"/>
          <p:nvPr/>
        </p:nvSpPr>
        <p:spPr>
          <a:xfrm>
            <a:off x="1492075" y="413590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
        <p:nvSpPr>
          <p:cNvPr id="155" name="Shape 155"/>
          <p:cNvSpPr txBox="1"/>
          <p:nvPr/>
        </p:nvSpPr>
        <p:spPr>
          <a:xfrm>
            <a:off x="6560925" y="40643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
        <p:nvSpPr>
          <p:cNvPr id="156" name="Shape 156"/>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X2 = X1 * 2 + 1</a:t>
            </a:r>
          </a:p>
        </p:txBody>
      </p:sp>
      <p:sp>
        <p:nvSpPr>
          <p:cNvPr id="157" name="Shape 157"/>
          <p:cNvSpPr txBox="1"/>
          <p:nvPr/>
        </p:nvSpPr>
        <p:spPr>
          <a:xfrm>
            <a:off x="1492075" y="467260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X1</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166" name="Shape 166"/>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 need a formula that calculates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in a sequence 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a:t>
            </a:r>
          </a:p>
        </p:txBody>
      </p:sp>
      <p:sp>
        <p:nvSpPr>
          <p:cNvPr id="167" name="Shape 167"/>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168" name="Shape 168"/>
          <p:cNvCxnSpPr>
            <a:endCxn id="167"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169" name="Shape 169"/>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170" name="Shape 170"/>
          <p:cNvSpPr txBox="1"/>
          <p:nvPr/>
        </p:nvSpPr>
        <p:spPr>
          <a:xfrm>
            <a:off x="1492075" y="413590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
        <p:nvSpPr>
          <p:cNvPr id="171" name="Shape 171"/>
          <p:cNvSpPr txBox="1"/>
          <p:nvPr/>
        </p:nvSpPr>
        <p:spPr>
          <a:xfrm>
            <a:off x="6560925" y="40643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
        <p:nvSpPr>
          <p:cNvPr id="172" name="Shape 172"/>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X2 = X1 * 2 + 1</a:t>
            </a:r>
          </a:p>
        </p:txBody>
      </p:sp>
      <p:sp>
        <p:nvSpPr>
          <p:cNvPr id="173" name="Shape 173"/>
          <p:cNvSpPr txBox="1"/>
          <p:nvPr/>
        </p:nvSpPr>
        <p:spPr>
          <a:xfrm>
            <a:off x="1492075" y="467260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X1</a:t>
            </a:r>
          </a:p>
        </p:txBody>
      </p:sp>
      <p:sp>
        <p:nvSpPr>
          <p:cNvPr id="174" name="Shape 174"/>
          <p:cNvSpPr txBox="1"/>
          <p:nvPr/>
        </p:nvSpPr>
        <p:spPr>
          <a:xfrm>
            <a:off x="6560925" y="4672600"/>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183" name="Shape 183"/>
          <p:cNvSpPr txBox="1"/>
          <p:nvPr>
            <p:ph idx="1" type="body"/>
          </p:nvPr>
        </p:nvSpPr>
        <p:spPr>
          <a:xfrm>
            <a:off x="674675" y="1594600"/>
            <a:ext cx="7758000" cy="734100"/>
          </a:xfrm>
          <a:prstGeom prst="rect">
            <a:avLst/>
          </a:prstGeom>
          <a:noFill/>
          <a:ln>
            <a:noFill/>
          </a:ln>
        </p:spPr>
        <p:txBody>
          <a:bodyPr anchorCtr="0" anchor="t" bIns="46800" lIns="90000" rIns="90000" wrap="square" tIns="46800">
            <a:noAutofit/>
          </a:bodyPr>
          <a:lstStyle/>
          <a:p>
            <a:pPr indent="-381000" lvl="0" marL="457200" rtl="0">
              <a:lnSpc>
                <a:spcPct val="115000"/>
              </a:lnSpc>
              <a:spcBef>
                <a:spcPts val="0"/>
              </a:spcBef>
              <a:buSzPct val="100000"/>
              <a:buFont typeface="Comic Sans MS"/>
            </a:pPr>
            <a:r>
              <a:rPr lang="en-US" sz="2400">
                <a:solidFill>
                  <a:schemeClr val="dk1"/>
                </a:solidFill>
                <a:latin typeface="Comic Sans MS"/>
                <a:ea typeface="Comic Sans MS"/>
                <a:cs typeface="Comic Sans MS"/>
                <a:sym typeface="Comic Sans MS"/>
              </a:rPr>
              <a:t>Let’s use a more </a:t>
            </a:r>
            <a:r>
              <a:rPr b="1" i="1" lang="en-US" sz="2400">
                <a:solidFill>
                  <a:schemeClr val="dk1"/>
                </a:solidFill>
                <a:latin typeface="Comic Sans MS"/>
                <a:ea typeface="Comic Sans MS"/>
                <a:cs typeface="Comic Sans MS"/>
                <a:sym typeface="Comic Sans MS"/>
              </a:rPr>
              <a:t>abstract notation</a:t>
            </a:r>
            <a:r>
              <a:rPr lang="en-US" sz="2400">
                <a:solidFill>
                  <a:schemeClr val="dk1"/>
                </a:solidFill>
                <a:latin typeface="Comic Sans MS"/>
                <a:ea typeface="Comic Sans MS"/>
                <a:cs typeface="Comic Sans MS"/>
                <a:sym typeface="Comic Sans MS"/>
              </a:rPr>
              <a:t>,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r>
              <a:rPr lang="en-US" sz="2400">
                <a:solidFill>
                  <a:schemeClr val="dk1"/>
                </a:solidFill>
                <a:latin typeface="Comic Sans MS"/>
                <a:ea typeface="Comic Sans MS"/>
                <a:cs typeface="Comic Sans MS"/>
                <a:sym typeface="Comic Sans MS"/>
              </a:rPr>
              <a:t> and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chemeClr val="dk1"/>
                </a:solidFill>
                <a:latin typeface="Comic Sans MS"/>
                <a:ea typeface="Comic Sans MS"/>
                <a:cs typeface="Comic Sans MS"/>
                <a:sym typeface="Comic Sans MS"/>
              </a:rPr>
              <a:t>.</a:t>
            </a:r>
          </a:p>
        </p:txBody>
      </p:sp>
      <p:sp>
        <p:nvSpPr>
          <p:cNvPr id="184" name="Shape 184"/>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185" name="Shape 185"/>
          <p:cNvCxnSpPr>
            <a:endCxn id="184"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186" name="Shape 186"/>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187" name="Shape 187"/>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188" name="Shape 188"/>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189" name="Shape 189"/>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198" name="Shape 198"/>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199" name="Shape 199"/>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00" name="Shape 200"/>
          <p:cNvCxnSpPr>
            <a:endCxn id="199"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201" name="Shape 201"/>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202" name="Shape 202"/>
          <p:cNvSpPr txBox="1"/>
          <p:nvPr/>
        </p:nvSpPr>
        <p:spPr>
          <a:xfrm>
            <a:off x="1492075" y="47026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
        <p:nvSpPr>
          <p:cNvPr id="203" name="Shape 203"/>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204" name="Shape 204"/>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205" name="Shape 205"/>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Shape 21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214" name="Shape 214"/>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215" name="Shape 215"/>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16" name="Shape 216"/>
          <p:cNvCxnSpPr>
            <a:endCxn id="215"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217" name="Shape 217"/>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218" name="Shape 218"/>
          <p:cNvSpPr txBox="1"/>
          <p:nvPr/>
        </p:nvSpPr>
        <p:spPr>
          <a:xfrm>
            <a:off x="1492075" y="47026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
        <p:nvSpPr>
          <p:cNvPr id="219" name="Shape 219"/>
          <p:cNvSpPr txBox="1"/>
          <p:nvPr/>
        </p:nvSpPr>
        <p:spPr>
          <a:xfrm>
            <a:off x="6560925" y="470262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
        <p:nvSpPr>
          <p:cNvPr id="220" name="Shape 220"/>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221" name="Shape 221"/>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222" name="Shape 222"/>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9" name="Shape 229"/>
        <p:cNvGrpSpPr/>
        <p:nvPr/>
      </p:nvGrpSpPr>
      <p:grpSpPr>
        <a:xfrm>
          <a:off x="0" y="0"/>
          <a:ext cx="0" cy="0"/>
          <a:chOff x="0" y="0"/>
          <a:chExt cx="0" cy="0"/>
        </a:xfrm>
      </p:grpSpPr>
      <p:sp>
        <p:nvSpPr>
          <p:cNvPr id="230" name="Shape 23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231" name="Shape 231"/>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232" name="Shape 232"/>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33" name="Shape 233"/>
          <p:cNvCxnSpPr>
            <a:endCxn id="232"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234" name="Shape 234"/>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235" name="Shape 235"/>
          <p:cNvSpPr txBox="1"/>
          <p:nvPr/>
        </p:nvSpPr>
        <p:spPr>
          <a:xfrm>
            <a:off x="1492075" y="47026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
        <p:nvSpPr>
          <p:cNvPr id="236" name="Shape 236"/>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237" name="Shape 237"/>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238" name="Shape 238"/>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247" name="Shape 247"/>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248" name="Shape 248"/>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49" name="Shape 249"/>
          <p:cNvCxnSpPr>
            <a:endCxn id="248"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250" name="Shape 250"/>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251" name="Shape 251"/>
          <p:cNvSpPr txBox="1"/>
          <p:nvPr/>
        </p:nvSpPr>
        <p:spPr>
          <a:xfrm>
            <a:off x="1492075" y="47026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
        <p:nvSpPr>
          <p:cNvPr id="252" name="Shape 252"/>
          <p:cNvSpPr txBox="1"/>
          <p:nvPr/>
        </p:nvSpPr>
        <p:spPr>
          <a:xfrm>
            <a:off x="6560925" y="470262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43</a:t>
            </a:r>
          </a:p>
        </p:txBody>
      </p:sp>
      <p:sp>
        <p:nvSpPr>
          <p:cNvPr id="253" name="Shape 253"/>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254" name="Shape 254"/>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255" name="Shape 255"/>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2" name="Shape 262"/>
        <p:cNvGrpSpPr/>
        <p:nvPr/>
      </p:nvGrpSpPr>
      <p:grpSpPr>
        <a:xfrm>
          <a:off x="0" y="0"/>
          <a:ext cx="0" cy="0"/>
          <a:chOff x="0" y="0"/>
          <a:chExt cx="0" cy="0"/>
        </a:xfrm>
      </p:grpSpPr>
      <p:sp>
        <p:nvSpPr>
          <p:cNvPr id="263" name="Shape 26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264" name="Shape 264"/>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265" name="Shape 265"/>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66" name="Shape 266"/>
          <p:cNvCxnSpPr>
            <a:endCxn id="265"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267" name="Shape 267"/>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268" name="Shape 268"/>
          <p:cNvSpPr txBox="1"/>
          <p:nvPr/>
        </p:nvSpPr>
        <p:spPr>
          <a:xfrm>
            <a:off x="1492075" y="4702625"/>
            <a:ext cx="754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43</a:t>
            </a:r>
          </a:p>
        </p:txBody>
      </p:sp>
      <p:sp>
        <p:nvSpPr>
          <p:cNvPr id="269" name="Shape 269"/>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270" name="Shape 270"/>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271" name="Shape 271"/>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280" name="Shape 280"/>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281" name="Shape 281"/>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82" name="Shape 282"/>
          <p:cNvCxnSpPr>
            <a:endCxn id="281"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283" name="Shape 283"/>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284" name="Shape 284"/>
          <p:cNvSpPr txBox="1"/>
          <p:nvPr/>
        </p:nvSpPr>
        <p:spPr>
          <a:xfrm>
            <a:off x="1492075" y="4702625"/>
            <a:ext cx="754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43</a:t>
            </a:r>
          </a:p>
        </p:txBody>
      </p:sp>
      <p:sp>
        <p:nvSpPr>
          <p:cNvPr id="285" name="Shape 285"/>
          <p:cNvSpPr txBox="1"/>
          <p:nvPr/>
        </p:nvSpPr>
        <p:spPr>
          <a:xfrm>
            <a:off x="6560925" y="470262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87</a:t>
            </a:r>
          </a:p>
        </p:txBody>
      </p:sp>
      <p:sp>
        <p:nvSpPr>
          <p:cNvPr id="286" name="Shape 286"/>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287" name="Shape 287"/>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288" name="Shape 288"/>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5" name="Shape 295"/>
        <p:cNvGrpSpPr/>
        <p:nvPr/>
      </p:nvGrpSpPr>
      <p:grpSpPr>
        <a:xfrm>
          <a:off x="0" y="0"/>
          <a:ext cx="0" cy="0"/>
          <a:chOff x="0" y="0"/>
          <a:chExt cx="0" cy="0"/>
        </a:xfrm>
      </p:grpSpPr>
      <p:sp>
        <p:nvSpPr>
          <p:cNvPr id="296" name="Shape 29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297" name="Shape 297"/>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 in the sequence,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Generate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a:t>
            </a: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298" name="Shape 298"/>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299" name="Shape 299"/>
          <p:cNvCxnSpPr>
            <a:endCxn id="298"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300" name="Shape 300"/>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301" name="Shape 301"/>
          <p:cNvSpPr txBox="1"/>
          <p:nvPr/>
        </p:nvSpPr>
        <p:spPr>
          <a:xfrm>
            <a:off x="1492075" y="4702625"/>
            <a:ext cx="754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43</a:t>
            </a:r>
          </a:p>
        </p:txBody>
      </p:sp>
      <p:sp>
        <p:nvSpPr>
          <p:cNvPr id="302" name="Shape 302"/>
          <p:cNvSpPr txBox="1"/>
          <p:nvPr/>
        </p:nvSpPr>
        <p:spPr>
          <a:xfrm>
            <a:off x="6560925" y="470262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87</a:t>
            </a:r>
          </a:p>
        </p:txBody>
      </p:sp>
      <p:sp>
        <p:nvSpPr>
          <p:cNvPr id="303" name="Shape 303"/>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304" name="Shape 304"/>
          <p:cNvSpPr txBox="1"/>
          <p:nvPr/>
        </p:nvSpPr>
        <p:spPr>
          <a:xfrm>
            <a:off x="1492075" y="41302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305" name="Shape 305"/>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306" name="Shape 306"/>
          <p:cNvSpPr txBox="1"/>
          <p:nvPr/>
        </p:nvSpPr>
        <p:spPr>
          <a:xfrm>
            <a:off x="3084300" y="5629550"/>
            <a:ext cx="30804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10,21,43,87,...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True Randomness</a:t>
            </a:r>
          </a:p>
        </p:txBody>
      </p:sp>
      <p:sp>
        <p:nvSpPr>
          <p:cNvPr id="44" name="Shape 44"/>
          <p:cNvSpPr txBox="1"/>
          <p:nvPr>
            <p:ph idx="1" type="body"/>
          </p:nvPr>
        </p:nvSpPr>
        <p:spPr>
          <a:xfrm>
            <a:off x="674675" y="1594600"/>
            <a:ext cx="7959900" cy="20370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Flipping a coin, rolling a pair of dice, drawing a card from a well-shuffled deck.</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Radioactive decay, weather.</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Clr>
                <a:srgbClr val="000000"/>
              </a:buClr>
              <a:buSzPct val="100000"/>
              <a:buFont typeface="Comic Sans MS"/>
            </a:pPr>
            <a:r>
              <a:rPr lang="en-US" sz="2400">
                <a:latin typeface="Comic Sans MS"/>
                <a:ea typeface="Comic Sans MS"/>
                <a:cs typeface="Comic Sans MS"/>
                <a:sym typeface="Comic Sans MS"/>
              </a:rPr>
              <a:t>Hard to do on a computer.</a:t>
            </a:r>
          </a:p>
        </p:txBody>
      </p:sp>
      <p:pic>
        <p:nvPicPr>
          <p:cNvPr descr="images" id="45" name="Shape 45"/>
          <p:cNvPicPr preferRelativeResize="0"/>
          <p:nvPr/>
        </p:nvPicPr>
        <p:blipFill>
          <a:blip r:embed="rId4">
            <a:alphaModFix/>
          </a:blip>
          <a:stretch>
            <a:fillRect/>
          </a:stretch>
        </p:blipFill>
        <p:spPr>
          <a:xfrm>
            <a:off x="3481375" y="4212900"/>
            <a:ext cx="2181225" cy="2095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3" name="Shape 313"/>
        <p:cNvGrpSpPr/>
        <p:nvPr/>
      </p:nvGrpSpPr>
      <p:grpSpPr>
        <a:xfrm>
          <a:off x="0" y="0"/>
          <a:ext cx="0" cy="0"/>
          <a:chOff x="0" y="0"/>
          <a:chExt cx="0" cy="0"/>
        </a:xfrm>
      </p:grpSpPr>
      <p:sp>
        <p:nvSpPr>
          <p:cNvPr id="314" name="Shape 31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315" name="Shape 315"/>
          <p:cNvSpPr txBox="1"/>
          <p:nvPr>
            <p:ph idx="1" type="body"/>
          </p:nvPr>
        </p:nvSpPr>
        <p:spPr>
          <a:xfrm>
            <a:off x="674675" y="1594600"/>
            <a:ext cx="7758000" cy="16815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this formula:</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316" name="Shape 316"/>
          <p:cNvSpPr txBox="1"/>
          <p:nvPr/>
        </p:nvSpPr>
        <p:spPr>
          <a:xfrm>
            <a:off x="3136675" y="44216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317" name="Shape 317"/>
          <p:cNvCxnSpPr>
            <a:endCxn id="316" idx="1"/>
          </p:cNvCxnSpPr>
          <p:nvPr/>
        </p:nvCxnSpPr>
        <p:spPr>
          <a:xfrm>
            <a:off x="2054875" y="52614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318" name="Shape 318"/>
          <p:cNvCxnSpPr/>
          <p:nvPr/>
        </p:nvCxnSpPr>
        <p:spPr>
          <a:xfrm>
            <a:off x="5479125" y="5261925"/>
            <a:ext cx="1081800" cy="900"/>
          </a:xfrm>
          <a:prstGeom prst="straightConnector1">
            <a:avLst/>
          </a:prstGeom>
          <a:noFill/>
          <a:ln cap="flat" cmpd="sng" w="38100">
            <a:solidFill>
              <a:schemeClr val="dk2"/>
            </a:solidFill>
            <a:prstDash val="solid"/>
            <a:round/>
            <a:headEnd len="lg" w="lg" type="none"/>
            <a:tailEnd len="lg" w="lg" type="triangle"/>
          </a:ln>
        </p:spPr>
      </p:cxnSp>
      <p:sp>
        <p:nvSpPr>
          <p:cNvPr id="319" name="Shape 319"/>
          <p:cNvSpPr txBox="1"/>
          <p:nvPr/>
        </p:nvSpPr>
        <p:spPr>
          <a:xfrm>
            <a:off x="3860900" y="1517238"/>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320" name="Shape 320"/>
          <p:cNvSpPr txBox="1"/>
          <p:nvPr/>
        </p:nvSpPr>
        <p:spPr>
          <a:xfrm>
            <a:off x="2224975" y="538665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321" name="Shape 321"/>
          <p:cNvSpPr txBox="1"/>
          <p:nvPr/>
        </p:nvSpPr>
        <p:spPr>
          <a:xfrm>
            <a:off x="5592425" y="5386650"/>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8" name="Shape 328"/>
        <p:cNvGrpSpPr/>
        <p:nvPr/>
      </p:nvGrpSpPr>
      <p:grpSpPr>
        <a:xfrm>
          <a:off x="0" y="0"/>
          <a:ext cx="0" cy="0"/>
          <a:chOff x="0" y="0"/>
          <a:chExt cx="0" cy="0"/>
        </a:xfrm>
      </p:grpSpPr>
      <p:sp>
        <p:nvSpPr>
          <p:cNvPr id="329" name="Shape 32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330" name="Shape 330"/>
          <p:cNvSpPr txBox="1"/>
          <p:nvPr>
            <p:ph idx="1" type="body"/>
          </p:nvPr>
        </p:nvSpPr>
        <p:spPr>
          <a:xfrm>
            <a:off x="674675" y="1594600"/>
            <a:ext cx="7758000" cy="16815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this formula:</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Doesn’t produce a very random looking sequence  </a:t>
            </a:r>
          </a:p>
        </p:txBody>
      </p:sp>
      <p:sp>
        <p:nvSpPr>
          <p:cNvPr id="331" name="Shape 331"/>
          <p:cNvSpPr txBox="1"/>
          <p:nvPr/>
        </p:nvSpPr>
        <p:spPr>
          <a:xfrm>
            <a:off x="3136675" y="44216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332" name="Shape 332"/>
          <p:cNvCxnSpPr>
            <a:endCxn id="331" idx="1"/>
          </p:cNvCxnSpPr>
          <p:nvPr/>
        </p:nvCxnSpPr>
        <p:spPr>
          <a:xfrm>
            <a:off x="2054875" y="52614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333" name="Shape 333"/>
          <p:cNvCxnSpPr/>
          <p:nvPr/>
        </p:nvCxnSpPr>
        <p:spPr>
          <a:xfrm>
            <a:off x="5479125" y="5261925"/>
            <a:ext cx="1081800" cy="900"/>
          </a:xfrm>
          <a:prstGeom prst="straightConnector1">
            <a:avLst/>
          </a:prstGeom>
          <a:noFill/>
          <a:ln cap="flat" cmpd="sng" w="38100">
            <a:solidFill>
              <a:schemeClr val="dk2"/>
            </a:solidFill>
            <a:prstDash val="solid"/>
            <a:round/>
            <a:headEnd len="lg" w="lg" type="none"/>
            <a:tailEnd len="lg" w="lg" type="triangle"/>
          </a:ln>
        </p:spPr>
      </p:cxnSp>
      <p:sp>
        <p:nvSpPr>
          <p:cNvPr id="334" name="Shape 334"/>
          <p:cNvSpPr txBox="1"/>
          <p:nvPr/>
        </p:nvSpPr>
        <p:spPr>
          <a:xfrm>
            <a:off x="3860900" y="1517238"/>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a:t>
            </a:r>
          </a:p>
        </p:txBody>
      </p:sp>
      <p:sp>
        <p:nvSpPr>
          <p:cNvPr id="335" name="Shape 335"/>
          <p:cNvSpPr txBox="1"/>
          <p:nvPr/>
        </p:nvSpPr>
        <p:spPr>
          <a:xfrm>
            <a:off x="2224975" y="538665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336" name="Shape 336"/>
          <p:cNvSpPr txBox="1"/>
          <p:nvPr/>
        </p:nvSpPr>
        <p:spPr>
          <a:xfrm>
            <a:off x="5592425" y="5386650"/>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337" name="Shape 337"/>
          <p:cNvSpPr txBox="1"/>
          <p:nvPr/>
        </p:nvSpPr>
        <p:spPr>
          <a:xfrm>
            <a:off x="3188825" y="3160650"/>
            <a:ext cx="30804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10,21,43,87,...</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533400" y="2230150"/>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346" name="Shape 346"/>
          <p:cNvPicPr preferRelativeResize="0"/>
          <p:nvPr/>
        </p:nvPicPr>
        <p:blipFill>
          <a:blip r:embed="rId4">
            <a:alphaModFix/>
          </a:blip>
          <a:stretch>
            <a:fillRect/>
          </a:stretch>
        </p:blipFill>
        <p:spPr>
          <a:xfrm>
            <a:off x="3646850" y="3413350"/>
            <a:ext cx="1466850" cy="1504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3" name="Shape 353"/>
        <p:cNvGrpSpPr/>
        <p:nvPr/>
      </p:nvGrpSpPr>
      <p:grpSpPr>
        <a:xfrm>
          <a:off x="0" y="0"/>
          <a:ext cx="0" cy="0"/>
          <a:chOff x="0" y="0"/>
          <a:chExt cx="0" cy="0"/>
        </a:xfrm>
      </p:grpSpPr>
      <p:sp>
        <p:nvSpPr>
          <p:cNvPr id="354" name="Shape 35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355" name="Shape 35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356" name="Shape 356"/>
          <p:cNvSpPr txBox="1"/>
          <p:nvPr>
            <p:ph idx="1" type="body"/>
          </p:nvPr>
        </p:nvSpPr>
        <p:spPr>
          <a:xfrm>
            <a:off x="2683075" y="1594600"/>
            <a:ext cx="5927400" cy="19131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9:00 o’clock + 4 hours = </a:t>
            </a:r>
            <a:r>
              <a:rPr lang="en-US" sz="2400">
                <a:solidFill>
                  <a:srgbClr val="FF0000"/>
                </a:solidFill>
                <a:latin typeface="Comic Sans MS"/>
                <a:ea typeface="Comic Sans MS"/>
                <a:cs typeface="Comic Sans MS"/>
                <a:sym typeface="Comic Sans MS"/>
              </a:rPr>
              <a:t>1:00 o’clock</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(not 13 o’clock)</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365" name="Shape 36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366" name="Shape 366"/>
          <p:cNvSpPr txBox="1"/>
          <p:nvPr>
            <p:ph idx="1" type="body"/>
          </p:nvPr>
        </p:nvSpPr>
        <p:spPr>
          <a:xfrm>
            <a:off x="2683075" y="1594600"/>
            <a:ext cx="5927400" cy="43998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9:00 o’clock + 4 hours = </a:t>
            </a:r>
            <a:r>
              <a:rPr lang="en-US" sz="2400">
                <a:solidFill>
                  <a:srgbClr val="FF0000"/>
                </a:solidFill>
                <a:latin typeface="Comic Sans MS"/>
                <a:ea typeface="Comic Sans MS"/>
                <a:cs typeface="Comic Sans MS"/>
                <a:sym typeface="Comic Sans MS"/>
              </a:rPr>
              <a:t>1:00 o’clock</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(not 13 o’clock)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 + 4 = 13 - 12 = </a:t>
            </a:r>
            <a:r>
              <a:rPr lang="en-US" sz="2400">
                <a:solidFill>
                  <a:srgbClr val="FF0000"/>
                </a:solidFill>
                <a:latin typeface="Comic Sans MS"/>
                <a:ea typeface="Comic Sans MS"/>
                <a:cs typeface="Comic Sans MS"/>
                <a:sym typeface="Comic Sans MS"/>
              </a:rPr>
              <a:t>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3" name="Shape 373"/>
        <p:cNvGrpSpPr/>
        <p:nvPr/>
      </p:nvGrpSpPr>
      <p:grpSpPr>
        <a:xfrm>
          <a:off x="0" y="0"/>
          <a:ext cx="0" cy="0"/>
          <a:chOff x="0" y="0"/>
          <a:chExt cx="0" cy="0"/>
        </a:xfrm>
      </p:grpSpPr>
      <p:sp>
        <p:nvSpPr>
          <p:cNvPr id="374" name="Shape 37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375" name="Shape 37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376" name="Shape 376"/>
          <p:cNvSpPr txBox="1"/>
          <p:nvPr>
            <p:ph idx="1" type="body"/>
          </p:nvPr>
        </p:nvSpPr>
        <p:spPr>
          <a:xfrm>
            <a:off x="2683075" y="1594600"/>
            <a:ext cx="5927400" cy="43998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9:00 o’clock + 4 hours = 1:00 o’clock</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(not 13 o’clock)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 + 4 = 13 - 12 = 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rtl="0">
              <a:lnSpc>
                <a:spcPct val="115000"/>
              </a:lnSpc>
              <a:spcBef>
                <a:spcPts val="0"/>
              </a:spcBef>
              <a:buNone/>
            </a:pPr>
            <a:r>
              <a:rPr lang="en-US" sz="2400">
                <a:solidFill>
                  <a:schemeClr val="dk1"/>
                </a:solidFill>
                <a:latin typeface="Comic Sans MS"/>
                <a:ea typeface="Comic Sans MS"/>
                <a:cs typeface="Comic Sans MS"/>
                <a:sym typeface="Comic Sans MS"/>
              </a:rPr>
              <a:t>11:00 o’clock + 5 hours = </a:t>
            </a:r>
            <a:r>
              <a:rPr lang="en-US" sz="2400">
                <a:solidFill>
                  <a:srgbClr val="FF0000"/>
                </a:solidFill>
                <a:latin typeface="Comic Sans MS"/>
                <a:ea typeface="Comic Sans MS"/>
                <a:cs typeface="Comic Sans MS"/>
                <a:sym typeface="Comic Sans MS"/>
              </a:rPr>
              <a:t>4:00 o’clock</a:t>
            </a:r>
          </a:p>
          <a:p>
            <a:pPr lvl="0" rtl="0">
              <a:lnSpc>
                <a:spcPct val="115000"/>
              </a:lnSpc>
              <a:spcBef>
                <a:spcPts val="0"/>
              </a:spcBef>
              <a:buNone/>
            </a:pPr>
            <a:r>
              <a:rPr lang="en-US" sz="2400">
                <a:solidFill>
                  <a:schemeClr val="dk1"/>
                </a:solidFill>
                <a:latin typeface="Comic Sans MS"/>
                <a:ea typeface="Comic Sans MS"/>
                <a:cs typeface="Comic Sans MS"/>
                <a:sym typeface="Comic Sans MS"/>
              </a:rPr>
              <a:t>(not 16 o’clock)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385" name="Shape 38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386" name="Shape 386"/>
          <p:cNvSpPr txBox="1"/>
          <p:nvPr>
            <p:ph idx="1" type="body"/>
          </p:nvPr>
        </p:nvSpPr>
        <p:spPr>
          <a:xfrm>
            <a:off x="2683075" y="1594600"/>
            <a:ext cx="5927400" cy="48447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9:00 o’clock + 4 hours = 1:00 o’clock</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(not 13 o’clock)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9 + 4 = 13 - 12 = 1</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rtl="0">
              <a:lnSpc>
                <a:spcPct val="115000"/>
              </a:lnSpc>
              <a:spcBef>
                <a:spcPts val="0"/>
              </a:spcBef>
              <a:buNone/>
            </a:pPr>
            <a:r>
              <a:rPr lang="en-US" sz="2400">
                <a:solidFill>
                  <a:schemeClr val="dk1"/>
                </a:solidFill>
                <a:latin typeface="Comic Sans MS"/>
                <a:ea typeface="Comic Sans MS"/>
                <a:cs typeface="Comic Sans MS"/>
                <a:sym typeface="Comic Sans MS"/>
              </a:rPr>
              <a:t>11:00 o’clock + 5 hours = </a:t>
            </a:r>
            <a:r>
              <a:rPr lang="en-US" sz="2400">
                <a:solidFill>
                  <a:srgbClr val="FF0000"/>
                </a:solidFill>
                <a:latin typeface="Comic Sans MS"/>
                <a:ea typeface="Comic Sans MS"/>
                <a:cs typeface="Comic Sans MS"/>
                <a:sym typeface="Comic Sans MS"/>
              </a:rPr>
              <a:t>4:00 o’clock</a:t>
            </a:r>
          </a:p>
          <a:p>
            <a:pPr lvl="0" rtl="0">
              <a:lnSpc>
                <a:spcPct val="115000"/>
              </a:lnSpc>
              <a:spcBef>
                <a:spcPts val="0"/>
              </a:spcBef>
              <a:buNone/>
            </a:pPr>
            <a:r>
              <a:rPr lang="en-US" sz="2400">
                <a:solidFill>
                  <a:schemeClr val="dk1"/>
                </a:solidFill>
                <a:latin typeface="Comic Sans MS"/>
                <a:ea typeface="Comic Sans MS"/>
                <a:cs typeface="Comic Sans MS"/>
                <a:sym typeface="Comic Sans MS"/>
              </a:rPr>
              <a:t>(not 16 o’clock)</a:t>
            </a:r>
          </a:p>
          <a:p>
            <a:pPr lvl="0" rtl="0">
              <a:lnSpc>
                <a:spcPct val="115000"/>
              </a:lnSpc>
              <a:spcBef>
                <a:spcPts val="0"/>
              </a:spcBef>
              <a:buNone/>
            </a:pPr>
            <a:r>
              <a:t/>
            </a:r>
            <a:endParaRPr sz="2400">
              <a:solidFill>
                <a:schemeClr val="dk1"/>
              </a:solidFill>
              <a:latin typeface="Comic Sans MS"/>
              <a:ea typeface="Comic Sans MS"/>
              <a:cs typeface="Comic Sans MS"/>
              <a:sym typeface="Comic Sans MS"/>
            </a:endParaRPr>
          </a:p>
          <a:p>
            <a:pPr lvl="0" rtl="0">
              <a:lnSpc>
                <a:spcPct val="115000"/>
              </a:lnSpc>
              <a:spcBef>
                <a:spcPts val="0"/>
              </a:spcBef>
              <a:buNone/>
            </a:pPr>
            <a:r>
              <a:rPr lang="en-US" sz="2400">
                <a:solidFill>
                  <a:schemeClr val="dk1"/>
                </a:solidFill>
                <a:latin typeface="Comic Sans MS"/>
                <a:ea typeface="Comic Sans MS"/>
                <a:cs typeface="Comic Sans MS"/>
                <a:sym typeface="Comic Sans MS"/>
              </a:rPr>
              <a:t>11 + 5 = 16 - 12 = </a:t>
            </a:r>
            <a:r>
              <a:rPr lang="en-US" sz="2400">
                <a:solidFill>
                  <a:srgbClr val="FF0000"/>
                </a:solidFill>
                <a:latin typeface="Comic Sans MS"/>
                <a:ea typeface="Comic Sans MS"/>
                <a:cs typeface="Comic Sans MS"/>
                <a:sym typeface="Comic Sans MS"/>
              </a:rPr>
              <a:t>4</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395" name="Shape 39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396" name="Shape 396"/>
          <p:cNvSpPr txBox="1"/>
          <p:nvPr>
            <p:ph idx="1" type="body"/>
          </p:nvPr>
        </p:nvSpPr>
        <p:spPr>
          <a:xfrm>
            <a:off x="2683075" y="1594600"/>
            <a:ext cx="5927400" cy="19131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11:00 o’clock + 20 hours =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3" name="Shape 403"/>
        <p:cNvGrpSpPr/>
        <p:nvPr/>
      </p:nvGrpSpPr>
      <p:grpSpPr>
        <a:xfrm>
          <a:off x="0" y="0"/>
          <a:ext cx="0" cy="0"/>
          <a:chOff x="0" y="0"/>
          <a:chExt cx="0" cy="0"/>
        </a:xfrm>
      </p:grpSpPr>
      <p:sp>
        <p:nvSpPr>
          <p:cNvPr id="404" name="Shape 40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405" name="Shape 40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06" name="Shape 406"/>
          <p:cNvSpPr txBox="1"/>
          <p:nvPr>
            <p:ph idx="1" type="body"/>
          </p:nvPr>
        </p:nvSpPr>
        <p:spPr>
          <a:xfrm>
            <a:off x="2683075" y="1594600"/>
            <a:ext cx="5927400" cy="26328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11:00 o’clock + 20 hours = ?</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 + 20 = 31</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3" name="Shape 413"/>
        <p:cNvGrpSpPr/>
        <p:nvPr/>
      </p:nvGrpSpPr>
      <p:grpSpPr>
        <a:xfrm>
          <a:off x="0" y="0"/>
          <a:ext cx="0" cy="0"/>
          <a:chOff x="0" y="0"/>
          <a:chExt cx="0" cy="0"/>
        </a:xfrm>
      </p:grpSpPr>
      <p:sp>
        <p:nvSpPr>
          <p:cNvPr id="414" name="Shape 41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415" name="Shape 41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16" name="Shape 416"/>
          <p:cNvSpPr txBox="1"/>
          <p:nvPr>
            <p:ph idx="1" type="body"/>
          </p:nvPr>
        </p:nvSpPr>
        <p:spPr>
          <a:xfrm>
            <a:off x="2683075" y="1594600"/>
            <a:ext cx="6386700" cy="26328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11:00 o’clock + 20 hours = ?</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 + 20 = 31,  but there is no 31 o’clock, so</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              31 - 12 = 19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Pseudo Randomness</a:t>
            </a:r>
          </a:p>
        </p:txBody>
      </p:sp>
      <p:sp>
        <p:nvSpPr>
          <p:cNvPr id="54" name="Shape 54"/>
          <p:cNvSpPr txBox="1"/>
          <p:nvPr>
            <p:ph idx="1" type="body"/>
          </p:nvPr>
        </p:nvSpPr>
        <p:spPr>
          <a:xfrm>
            <a:off x="674675" y="1594600"/>
            <a:ext cx="7758000" cy="42444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Computers simulate randomness.</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Using an algorithm.</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That generates a sequence of numbers. </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That looks random.</a:t>
            </a:r>
          </a:p>
        </p:txBody>
      </p:sp>
      <p:pic>
        <p:nvPicPr>
          <p:cNvPr id="55" name="Shape 55"/>
          <p:cNvPicPr preferRelativeResize="0"/>
          <p:nvPr/>
        </p:nvPicPr>
        <p:blipFill>
          <a:blip r:embed="rId4">
            <a:alphaModFix/>
          </a:blip>
          <a:stretch>
            <a:fillRect/>
          </a:stretch>
        </p:blipFill>
        <p:spPr>
          <a:xfrm>
            <a:off x="2762975" y="3580750"/>
            <a:ext cx="3581400" cy="2162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425" name="Shape 42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26" name="Shape 426"/>
          <p:cNvSpPr txBox="1"/>
          <p:nvPr>
            <p:ph idx="1" type="body"/>
          </p:nvPr>
        </p:nvSpPr>
        <p:spPr>
          <a:xfrm>
            <a:off x="2683075" y="1594600"/>
            <a:ext cx="6321300" cy="32217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11:00 o’clock + 20 hours = ?</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 + 20 = 31</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              31 - 12 = 19, but no 19 o’clock, so</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              19 - 12 = </a:t>
            </a:r>
            <a:r>
              <a:rPr lang="en-US" sz="2400">
                <a:solidFill>
                  <a:srgbClr val="FF0000"/>
                </a:solidFill>
                <a:latin typeface="Comic Sans MS"/>
                <a:ea typeface="Comic Sans MS"/>
                <a:cs typeface="Comic Sans MS"/>
                <a:sym typeface="Comic Sans MS"/>
              </a:rPr>
              <a:t>7</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3" name="Shape 433"/>
        <p:cNvGrpSpPr/>
        <p:nvPr/>
      </p:nvGrpSpPr>
      <p:grpSpPr>
        <a:xfrm>
          <a:off x="0" y="0"/>
          <a:ext cx="0" cy="0"/>
          <a:chOff x="0" y="0"/>
          <a:chExt cx="0" cy="0"/>
        </a:xfrm>
      </p:grpSpPr>
      <p:sp>
        <p:nvSpPr>
          <p:cNvPr id="434" name="Shape 43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Clock Arithmetic</a:t>
            </a:r>
          </a:p>
        </p:txBody>
      </p:sp>
      <p:pic>
        <p:nvPicPr>
          <p:cNvPr id="435" name="Shape 43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36" name="Shape 436"/>
          <p:cNvSpPr txBox="1"/>
          <p:nvPr>
            <p:ph idx="1" type="body"/>
          </p:nvPr>
        </p:nvSpPr>
        <p:spPr>
          <a:xfrm>
            <a:off x="2683075" y="1594600"/>
            <a:ext cx="5927400" cy="32217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In a </a:t>
            </a:r>
            <a:r>
              <a:rPr lang="en-US" sz="2400" u="sng">
                <a:latin typeface="Comic Sans MS"/>
                <a:ea typeface="Comic Sans MS"/>
                <a:cs typeface="Comic Sans MS"/>
                <a:sym typeface="Comic Sans MS"/>
              </a:rPr>
              <a:t>12 hour clock</a:t>
            </a:r>
            <a:r>
              <a:rPr lang="en-US" sz="2400">
                <a:latin typeface="Comic Sans MS"/>
                <a:ea typeface="Comic Sans MS"/>
                <a:cs typeface="Comic Sans MS"/>
                <a:sym typeface="Comic Sans MS"/>
              </a:rPr>
              <a:t> (not 24 hour 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11:00 o’clock + 20 hours = </a:t>
            </a:r>
            <a:r>
              <a:rPr lang="en-US" sz="2400">
                <a:solidFill>
                  <a:srgbClr val="FF0000"/>
                </a:solidFill>
                <a:latin typeface="Comic Sans MS"/>
                <a:ea typeface="Comic Sans MS"/>
                <a:cs typeface="Comic Sans MS"/>
                <a:sym typeface="Comic Sans MS"/>
              </a:rPr>
              <a:t>7:00 o’clock</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11 + 20 = 31</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              31 - 12 = 19</a:t>
            </a:r>
          </a:p>
          <a:p>
            <a:pPr lvl="0" marR="0" rtl="0" algn="l">
              <a:lnSpc>
                <a:spcPct val="115000"/>
              </a:lnSpc>
              <a:spcBef>
                <a:spcPts val="0"/>
              </a:spcBef>
              <a:spcAft>
                <a:spcPts val="0"/>
              </a:spcAft>
              <a:buNone/>
            </a:pPr>
            <a:r>
              <a:rPr lang="en-US" sz="2400">
                <a:latin typeface="Comic Sans MS"/>
                <a:ea typeface="Comic Sans MS"/>
                <a:cs typeface="Comic Sans MS"/>
                <a:sym typeface="Comic Sans MS"/>
              </a:rPr>
              <a:t>              19 - 12 = </a:t>
            </a:r>
            <a:r>
              <a:rPr lang="en-US" sz="2400">
                <a:solidFill>
                  <a:srgbClr val="FF0000"/>
                </a:solidFill>
                <a:latin typeface="Comic Sans MS"/>
                <a:ea typeface="Comic Sans MS"/>
                <a:cs typeface="Comic Sans MS"/>
                <a:sym typeface="Comic Sans MS"/>
              </a:rPr>
              <a:t>7</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3" name="Shape 443"/>
        <p:cNvGrpSpPr/>
        <p:nvPr/>
      </p:nvGrpSpPr>
      <p:grpSpPr>
        <a:xfrm>
          <a:off x="0" y="0"/>
          <a:ext cx="0" cy="0"/>
          <a:chOff x="0" y="0"/>
          <a:chExt cx="0" cy="0"/>
        </a:xfrm>
      </p:grpSpPr>
      <p:sp>
        <p:nvSpPr>
          <p:cNvPr id="444" name="Shape 44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445" name="Shape 44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46" name="Shape 446"/>
          <p:cNvSpPr txBox="1"/>
          <p:nvPr>
            <p:ph idx="1" type="body"/>
          </p:nvPr>
        </p:nvSpPr>
        <p:spPr>
          <a:xfrm>
            <a:off x="2683075" y="1594600"/>
            <a:ext cx="5927400" cy="42165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Mathematicians call this </a:t>
            </a:r>
            <a:r>
              <a:rPr b="1" i="1" lang="en-US" sz="2400">
                <a:solidFill>
                  <a:srgbClr val="808000"/>
                </a:solidFill>
                <a:latin typeface="Comic Sans MS"/>
                <a:ea typeface="Comic Sans MS"/>
                <a:cs typeface="Comic Sans MS"/>
                <a:sym typeface="Comic Sans MS"/>
              </a:rPr>
              <a:t>modular arithmetic.</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It’s called the </a:t>
            </a:r>
            <a:r>
              <a:rPr b="1" i="1" lang="en-US" sz="2400">
                <a:solidFill>
                  <a:srgbClr val="808000"/>
                </a:solidFill>
                <a:latin typeface="Comic Sans MS"/>
                <a:ea typeface="Comic Sans MS"/>
                <a:cs typeface="Comic Sans MS"/>
                <a:sym typeface="Comic Sans MS"/>
              </a:rPr>
              <a:t>modulo</a:t>
            </a:r>
            <a:r>
              <a:rPr b="1"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(or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operation.</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 repeatedly subtract 12, our </a:t>
            </a:r>
            <a:r>
              <a:rPr b="1" i="1" lang="en-US" sz="2400">
                <a:solidFill>
                  <a:srgbClr val="808000"/>
                </a:solidFill>
                <a:latin typeface="Comic Sans MS"/>
                <a:ea typeface="Comic Sans MS"/>
                <a:cs typeface="Comic Sans MS"/>
                <a:sym typeface="Comic Sans MS"/>
              </a:rPr>
              <a:t>modulus,</a:t>
            </a:r>
            <a:r>
              <a:rPr lang="en-US" sz="2400">
                <a:latin typeface="Comic Sans MS"/>
                <a:ea typeface="Comic Sans MS"/>
                <a:cs typeface="Comic Sans MS"/>
                <a:sym typeface="Comic Sans MS"/>
              </a:rPr>
              <a:t> until we get a number between 1 and 12.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3" name="Shape 453"/>
        <p:cNvGrpSpPr/>
        <p:nvPr/>
      </p:nvGrpSpPr>
      <p:grpSpPr>
        <a:xfrm>
          <a:off x="0" y="0"/>
          <a:ext cx="0" cy="0"/>
          <a:chOff x="0" y="0"/>
          <a:chExt cx="0" cy="0"/>
        </a:xfrm>
      </p:grpSpPr>
      <p:sp>
        <p:nvSpPr>
          <p:cNvPr id="454" name="Shape 454"/>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455" name="Shape 455"/>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56" name="Shape 456"/>
          <p:cNvSpPr txBox="1"/>
          <p:nvPr>
            <p:ph idx="1" type="body"/>
          </p:nvPr>
        </p:nvSpPr>
        <p:spPr>
          <a:xfrm>
            <a:off x="2683075" y="1594600"/>
            <a:ext cx="5927400" cy="42165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Mathematicians call this </a:t>
            </a:r>
            <a:r>
              <a:rPr b="1" i="1" lang="en-US" sz="2400">
                <a:solidFill>
                  <a:srgbClr val="808000"/>
                </a:solidFill>
                <a:latin typeface="Comic Sans MS"/>
                <a:ea typeface="Comic Sans MS"/>
                <a:cs typeface="Comic Sans MS"/>
                <a:sym typeface="Comic Sans MS"/>
              </a:rPr>
              <a:t>modular arithmetic.</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It’s called the </a:t>
            </a:r>
            <a:r>
              <a:rPr b="1" i="1" lang="en-US" sz="2400">
                <a:solidFill>
                  <a:srgbClr val="808000"/>
                </a:solidFill>
                <a:latin typeface="Comic Sans MS"/>
                <a:ea typeface="Comic Sans MS"/>
                <a:cs typeface="Comic Sans MS"/>
                <a:sym typeface="Comic Sans MS"/>
              </a:rPr>
              <a:t>modulo</a:t>
            </a:r>
            <a:r>
              <a:rPr b="1"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(or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operation.</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 repeatedly subtract 12, our </a:t>
            </a:r>
            <a:r>
              <a:rPr b="1" i="1" lang="en-US" sz="2400">
                <a:solidFill>
                  <a:srgbClr val="808000"/>
                </a:solidFill>
                <a:latin typeface="Comic Sans MS"/>
                <a:ea typeface="Comic Sans MS"/>
                <a:cs typeface="Comic Sans MS"/>
                <a:sym typeface="Comic Sans MS"/>
              </a:rPr>
              <a:t>modulus,</a:t>
            </a:r>
            <a:r>
              <a:rPr lang="en-US" sz="2400">
                <a:latin typeface="Comic Sans MS"/>
                <a:ea typeface="Comic Sans MS"/>
                <a:cs typeface="Comic Sans MS"/>
                <a:sym typeface="Comic Sans MS"/>
              </a:rPr>
              <a:t> until we get a number between 1 and 12.</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Or </a:t>
            </a:r>
            <a:r>
              <a:rPr lang="en-US" sz="2400">
                <a:solidFill>
                  <a:srgbClr val="FF0000"/>
                </a:solidFill>
                <a:latin typeface="Comic Sans MS"/>
                <a:ea typeface="Comic Sans MS"/>
                <a:cs typeface="Comic Sans MS"/>
                <a:sym typeface="Comic Sans MS"/>
              </a:rPr>
              <a:t>0 and 11</a:t>
            </a:r>
            <a:r>
              <a:rPr lang="en-US" sz="2400">
                <a:latin typeface="Comic Sans MS"/>
                <a:ea typeface="Comic Sans MS"/>
                <a:cs typeface="Comic Sans MS"/>
                <a:sym typeface="Comic Sans MS"/>
              </a:rPr>
              <a:t> (0 is the same as 12).</a:t>
            </a:r>
          </a:p>
        </p:txBody>
      </p:sp>
      <p:sp>
        <p:nvSpPr>
          <p:cNvPr id="457" name="Shape 457"/>
          <p:cNvSpPr txBox="1"/>
          <p:nvPr/>
        </p:nvSpPr>
        <p:spPr>
          <a:xfrm>
            <a:off x="1271175" y="1437550"/>
            <a:ext cx="381000" cy="5022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0</a:t>
            </a:r>
          </a:p>
        </p:txBody>
      </p:sp>
      <p:cxnSp>
        <p:nvCxnSpPr>
          <p:cNvPr id="458" name="Shape 458"/>
          <p:cNvCxnSpPr/>
          <p:nvPr/>
        </p:nvCxnSpPr>
        <p:spPr>
          <a:xfrm flipH="1">
            <a:off x="1383075" y="1871725"/>
            <a:ext cx="157200" cy="2226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5" name="Shape 465"/>
        <p:cNvGrpSpPr/>
        <p:nvPr/>
      </p:nvGrpSpPr>
      <p:grpSpPr>
        <a:xfrm>
          <a:off x="0" y="0"/>
          <a:ext cx="0" cy="0"/>
          <a:chOff x="0" y="0"/>
          <a:chExt cx="0" cy="0"/>
        </a:xfrm>
      </p:grpSpPr>
      <p:sp>
        <p:nvSpPr>
          <p:cNvPr id="466" name="Shape 466"/>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467" name="Shape 467"/>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68" name="Shape 468"/>
          <p:cNvSpPr txBox="1"/>
          <p:nvPr>
            <p:ph idx="1" type="body"/>
          </p:nvPr>
        </p:nvSpPr>
        <p:spPr>
          <a:xfrm>
            <a:off x="2683075" y="1594600"/>
            <a:ext cx="5927400" cy="2196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b="1" i="1" lang="en-US" sz="2400">
                <a:solidFill>
                  <a:srgbClr val="808000"/>
                </a:solidFill>
                <a:latin typeface="Comic Sans MS"/>
                <a:ea typeface="Comic Sans MS"/>
                <a:cs typeface="Comic Sans MS"/>
                <a:sym typeface="Comic Sans MS"/>
              </a:rPr>
              <a:t>Long division. </a:t>
            </a:r>
            <a:r>
              <a:rPr lang="en-US" sz="2400">
                <a:latin typeface="Comic Sans MS"/>
                <a:ea typeface="Comic Sans MS"/>
                <a:cs typeface="Comic Sans MS"/>
                <a:sym typeface="Comic Sans MS"/>
              </a:rPr>
              <a:t>Repeated subtraction is just division with a remainder.</a:t>
            </a:r>
          </a:p>
          <a:p>
            <a:pPr lvl="0" marR="0" rtl="0" algn="l">
              <a:lnSpc>
                <a:spcPct val="115000"/>
              </a:lnSpc>
              <a:spcBef>
                <a:spcPts val="0"/>
              </a:spcBef>
              <a:spcAft>
                <a:spcPts val="0"/>
              </a:spcAft>
              <a:buNone/>
            </a:pPr>
            <a:r>
              <a:t/>
            </a:r>
            <a:endParaRPr b="1" i="1"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477" name="Shape 477"/>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78" name="Shape 478"/>
          <p:cNvSpPr txBox="1"/>
          <p:nvPr>
            <p:ph idx="1" type="body"/>
          </p:nvPr>
        </p:nvSpPr>
        <p:spPr>
          <a:xfrm>
            <a:off x="2683075" y="1594600"/>
            <a:ext cx="5927400" cy="2196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b="1" i="1" lang="en-US" sz="2400">
                <a:solidFill>
                  <a:srgbClr val="808000"/>
                </a:solidFill>
                <a:latin typeface="Comic Sans MS"/>
                <a:ea typeface="Comic Sans MS"/>
                <a:cs typeface="Comic Sans MS"/>
                <a:sym typeface="Comic Sans MS"/>
              </a:rPr>
              <a:t>Long division. </a:t>
            </a:r>
            <a:r>
              <a:rPr lang="en-US" sz="2400">
                <a:latin typeface="Comic Sans MS"/>
                <a:ea typeface="Comic Sans MS"/>
                <a:cs typeface="Comic Sans MS"/>
                <a:sym typeface="Comic Sans MS"/>
              </a:rPr>
              <a:t>Repeated subtraction is just division with a remainder.</a:t>
            </a:r>
          </a:p>
          <a:p>
            <a:pPr lvl="0" marR="0" rtl="0" algn="l">
              <a:lnSpc>
                <a:spcPct val="115000"/>
              </a:lnSpc>
              <a:spcBef>
                <a:spcPts val="0"/>
              </a:spcBef>
              <a:spcAft>
                <a:spcPts val="0"/>
              </a:spcAft>
              <a:buNone/>
            </a:pPr>
            <a:r>
              <a:t/>
            </a:r>
            <a:endParaRPr b="1" i="1"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So, (11 + 20) mod </a:t>
            </a:r>
            <a:r>
              <a:rPr lang="en-US" sz="2400">
                <a:solidFill>
                  <a:schemeClr val="dk1"/>
                </a:solidFill>
                <a:latin typeface="Comic Sans MS"/>
                <a:ea typeface="Comic Sans MS"/>
                <a:cs typeface="Comic Sans MS"/>
                <a:sym typeface="Comic Sans MS"/>
              </a:rPr>
              <a:t>12</a:t>
            </a:r>
            <a:r>
              <a:rPr lang="en-US" sz="2400">
                <a:latin typeface="Comic Sans MS"/>
                <a:ea typeface="Comic Sans MS"/>
                <a:cs typeface="Comic Sans MS"/>
                <a:sym typeface="Comic Sans MS"/>
              </a:rPr>
              <a:t> = 31 mod 12</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That’s  </a:t>
            </a:r>
          </a:p>
        </p:txBody>
      </p:sp>
      <p:pic>
        <p:nvPicPr>
          <p:cNvPr descr="2869087788_4691bb5e28-1rsvmev.jpg" id="479" name="Shape 479"/>
          <p:cNvPicPr preferRelativeResize="0"/>
          <p:nvPr/>
        </p:nvPicPr>
        <p:blipFill>
          <a:blip r:embed="rId5">
            <a:alphaModFix/>
          </a:blip>
          <a:stretch>
            <a:fillRect/>
          </a:stretch>
        </p:blipFill>
        <p:spPr>
          <a:xfrm>
            <a:off x="4463213" y="3899763"/>
            <a:ext cx="1552575" cy="1152525"/>
          </a:xfrm>
          <a:prstGeom prst="rect">
            <a:avLst/>
          </a:prstGeom>
          <a:noFill/>
          <a:ln>
            <a:noFill/>
          </a:ln>
        </p:spPr>
      </p:pic>
      <p:sp>
        <p:nvSpPr>
          <p:cNvPr id="480" name="Shape 480"/>
          <p:cNvSpPr txBox="1"/>
          <p:nvPr/>
        </p:nvSpPr>
        <p:spPr>
          <a:xfrm>
            <a:off x="4837963" y="4405925"/>
            <a:ext cx="8031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31</a:t>
            </a:r>
          </a:p>
        </p:txBody>
      </p:sp>
      <p:sp>
        <p:nvSpPr>
          <p:cNvPr id="481" name="Shape 481"/>
          <p:cNvSpPr txBox="1"/>
          <p:nvPr/>
        </p:nvSpPr>
        <p:spPr>
          <a:xfrm>
            <a:off x="4039475" y="4379675"/>
            <a:ext cx="5676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12</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490" name="Shape 490"/>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491" name="Shape 491"/>
          <p:cNvSpPr txBox="1"/>
          <p:nvPr>
            <p:ph idx="1" type="body"/>
          </p:nvPr>
        </p:nvSpPr>
        <p:spPr>
          <a:xfrm>
            <a:off x="2683075" y="1594600"/>
            <a:ext cx="5927400" cy="2196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b="1" i="1" lang="en-US" sz="2400">
                <a:solidFill>
                  <a:srgbClr val="808000"/>
                </a:solidFill>
                <a:latin typeface="Comic Sans MS"/>
                <a:ea typeface="Comic Sans MS"/>
                <a:cs typeface="Comic Sans MS"/>
                <a:sym typeface="Comic Sans MS"/>
              </a:rPr>
              <a:t>Long division. </a:t>
            </a:r>
            <a:r>
              <a:rPr lang="en-US" sz="2400">
                <a:latin typeface="Comic Sans MS"/>
                <a:ea typeface="Comic Sans MS"/>
                <a:cs typeface="Comic Sans MS"/>
                <a:sym typeface="Comic Sans MS"/>
              </a:rPr>
              <a:t>Repeated subtraction is just division with a remainder.</a:t>
            </a:r>
          </a:p>
          <a:p>
            <a:pPr lvl="0" marR="0" rtl="0" algn="l">
              <a:lnSpc>
                <a:spcPct val="115000"/>
              </a:lnSpc>
              <a:spcBef>
                <a:spcPts val="0"/>
              </a:spcBef>
              <a:spcAft>
                <a:spcPts val="0"/>
              </a:spcAft>
              <a:buNone/>
            </a:pPr>
            <a:r>
              <a:t/>
            </a:r>
            <a:endParaRPr b="1" i="1"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So, (11 + 20) mod </a:t>
            </a:r>
            <a:r>
              <a:rPr lang="en-US" sz="2400">
                <a:solidFill>
                  <a:schemeClr val="dk1"/>
                </a:solidFill>
                <a:latin typeface="Comic Sans MS"/>
                <a:ea typeface="Comic Sans MS"/>
                <a:cs typeface="Comic Sans MS"/>
                <a:sym typeface="Comic Sans MS"/>
              </a:rPr>
              <a:t>12</a:t>
            </a:r>
            <a:r>
              <a:rPr lang="en-US" sz="2400">
                <a:latin typeface="Comic Sans MS"/>
                <a:ea typeface="Comic Sans MS"/>
                <a:cs typeface="Comic Sans MS"/>
                <a:sym typeface="Comic Sans MS"/>
              </a:rPr>
              <a:t> = 31 mod 12</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That’s  </a:t>
            </a:r>
          </a:p>
        </p:txBody>
      </p:sp>
      <p:pic>
        <p:nvPicPr>
          <p:cNvPr descr="2869087788_4691bb5e28-1rsvmev.jpg" id="492" name="Shape 492"/>
          <p:cNvPicPr preferRelativeResize="0"/>
          <p:nvPr/>
        </p:nvPicPr>
        <p:blipFill>
          <a:blip r:embed="rId5">
            <a:alphaModFix/>
          </a:blip>
          <a:stretch>
            <a:fillRect/>
          </a:stretch>
        </p:blipFill>
        <p:spPr>
          <a:xfrm>
            <a:off x="4463213" y="3899763"/>
            <a:ext cx="1552575" cy="1152525"/>
          </a:xfrm>
          <a:prstGeom prst="rect">
            <a:avLst/>
          </a:prstGeom>
          <a:noFill/>
          <a:ln>
            <a:noFill/>
          </a:ln>
        </p:spPr>
      </p:pic>
      <p:sp>
        <p:nvSpPr>
          <p:cNvPr id="493" name="Shape 493"/>
          <p:cNvSpPr txBox="1"/>
          <p:nvPr/>
        </p:nvSpPr>
        <p:spPr>
          <a:xfrm>
            <a:off x="4837963" y="4405925"/>
            <a:ext cx="8031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31</a:t>
            </a:r>
          </a:p>
        </p:txBody>
      </p:sp>
      <p:sp>
        <p:nvSpPr>
          <p:cNvPr id="494" name="Shape 494"/>
          <p:cNvSpPr txBox="1"/>
          <p:nvPr/>
        </p:nvSpPr>
        <p:spPr>
          <a:xfrm>
            <a:off x="4039475" y="4379675"/>
            <a:ext cx="5676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12</a:t>
            </a:r>
          </a:p>
        </p:txBody>
      </p:sp>
      <p:sp>
        <p:nvSpPr>
          <p:cNvPr id="495" name="Shape 495"/>
          <p:cNvSpPr txBox="1"/>
          <p:nvPr/>
        </p:nvSpPr>
        <p:spPr>
          <a:xfrm>
            <a:off x="4942550" y="3790800"/>
            <a:ext cx="4629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2" name="Shape 502"/>
        <p:cNvGrpSpPr/>
        <p:nvPr/>
      </p:nvGrpSpPr>
      <p:grpSpPr>
        <a:xfrm>
          <a:off x="0" y="0"/>
          <a:ext cx="0" cy="0"/>
          <a:chOff x="0" y="0"/>
          <a:chExt cx="0" cy="0"/>
        </a:xfrm>
      </p:grpSpPr>
      <p:sp>
        <p:nvSpPr>
          <p:cNvPr id="503" name="Shape 503"/>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504" name="Shape 504"/>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505" name="Shape 505"/>
          <p:cNvSpPr txBox="1"/>
          <p:nvPr>
            <p:ph idx="1" type="body"/>
          </p:nvPr>
        </p:nvSpPr>
        <p:spPr>
          <a:xfrm>
            <a:off x="2683075" y="1594600"/>
            <a:ext cx="5927400" cy="2196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b="1" i="1" lang="en-US" sz="2400">
                <a:solidFill>
                  <a:srgbClr val="808000"/>
                </a:solidFill>
                <a:latin typeface="Comic Sans MS"/>
                <a:ea typeface="Comic Sans MS"/>
                <a:cs typeface="Comic Sans MS"/>
                <a:sym typeface="Comic Sans MS"/>
              </a:rPr>
              <a:t>Long division. </a:t>
            </a:r>
            <a:r>
              <a:rPr lang="en-US" sz="2400">
                <a:latin typeface="Comic Sans MS"/>
                <a:ea typeface="Comic Sans MS"/>
                <a:cs typeface="Comic Sans MS"/>
                <a:sym typeface="Comic Sans MS"/>
              </a:rPr>
              <a:t>Repeated subtraction is just division with a remainder.</a:t>
            </a:r>
          </a:p>
          <a:p>
            <a:pPr lvl="0" marR="0" rtl="0" algn="l">
              <a:lnSpc>
                <a:spcPct val="115000"/>
              </a:lnSpc>
              <a:spcBef>
                <a:spcPts val="0"/>
              </a:spcBef>
              <a:spcAft>
                <a:spcPts val="0"/>
              </a:spcAft>
              <a:buNone/>
            </a:pPr>
            <a:r>
              <a:t/>
            </a:r>
            <a:endParaRPr b="1" i="1"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So, (11 + 20) mod </a:t>
            </a:r>
            <a:r>
              <a:rPr lang="en-US" sz="2400">
                <a:solidFill>
                  <a:schemeClr val="dk1"/>
                </a:solidFill>
                <a:latin typeface="Comic Sans MS"/>
                <a:ea typeface="Comic Sans MS"/>
                <a:cs typeface="Comic Sans MS"/>
                <a:sym typeface="Comic Sans MS"/>
              </a:rPr>
              <a:t>12</a:t>
            </a:r>
            <a:r>
              <a:rPr lang="en-US" sz="2400">
                <a:latin typeface="Comic Sans MS"/>
                <a:ea typeface="Comic Sans MS"/>
                <a:cs typeface="Comic Sans MS"/>
                <a:sym typeface="Comic Sans MS"/>
              </a:rPr>
              <a:t> = 31 mod 12</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That’s  </a:t>
            </a:r>
          </a:p>
        </p:txBody>
      </p:sp>
      <p:pic>
        <p:nvPicPr>
          <p:cNvPr descr="2869087788_4691bb5e28-1rsvmev.jpg" id="506" name="Shape 506"/>
          <p:cNvPicPr preferRelativeResize="0"/>
          <p:nvPr/>
        </p:nvPicPr>
        <p:blipFill>
          <a:blip r:embed="rId5">
            <a:alphaModFix/>
          </a:blip>
          <a:stretch>
            <a:fillRect/>
          </a:stretch>
        </p:blipFill>
        <p:spPr>
          <a:xfrm>
            <a:off x="4463213" y="3899763"/>
            <a:ext cx="1552575" cy="1152525"/>
          </a:xfrm>
          <a:prstGeom prst="rect">
            <a:avLst/>
          </a:prstGeom>
          <a:noFill/>
          <a:ln>
            <a:noFill/>
          </a:ln>
        </p:spPr>
      </p:pic>
      <p:sp>
        <p:nvSpPr>
          <p:cNvPr id="507" name="Shape 507"/>
          <p:cNvSpPr txBox="1"/>
          <p:nvPr/>
        </p:nvSpPr>
        <p:spPr>
          <a:xfrm>
            <a:off x="4837963" y="4405925"/>
            <a:ext cx="8031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31</a:t>
            </a:r>
          </a:p>
        </p:txBody>
      </p:sp>
      <p:sp>
        <p:nvSpPr>
          <p:cNvPr id="508" name="Shape 508"/>
          <p:cNvSpPr txBox="1"/>
          <p:nvPr/>
        </p:nvSpPr>
        <p:spPr>
          <a:xfrm>
            <a:off x="4039475" y="4379675"/>
            <a:ext cx="5676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12</a:t>
            </a:r>
          </a:p>
        </p:txBody>
      </p:sp>
      <p:sp>
        <p:nvSpPr>
          <p:cNvPr id="509" name="Shape 509"/>
          <p:cNvSpPr txBox="1"/>
          <p:nvPr/>
        </p:nvSpPr>
        <p:spPr>
          <a:xfrm>
            <a:off x="4942550" y="3790800"/>
            <a:ext cx="4629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a:t>
            </a:r>
          </a:p>
        </p:txBody>
      </p:sp>
      <p:sp>
        <p:nvSpPr>
          <p:cNvPr id="510" name="Shape 510"/>
          <p:cNvSpPr txBox="1"/>
          <p:nvPr/>
        </p:nvSpPr>
        <p:spPr>
          <a:xfrm>
            <a:off x="4685750" y="4824750"/>
            <a:ext cx="7197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-24</a:t>
            </a:r>
          </a:p>
        </p:txBody>
      </p:sp>
      <p:cxnSp>
        <p:nvCxnSpPr>
          <p:cNvPr id="511" name="Shape 511"/>
          <p:cNvCxnSpPr/>
          <p:nvPr/>
        </p:nvCxnSpPr>
        <p:spPr>
          <a:xfrm>
            <a:off x="4685750" y="5350725"/>
            <a:ext cx="719700" cy="0"/>
          </a:xfrm>
          <a:prstGeom prst="straightConnector1">
            <a:avLst/>
          </a:prstGeom>
          <a:noFill/>
          <a:ln cap="flat" cmpd="sng" w="28575">
            <a:solidFill>
              <a:schemeClr val="dk2"/>
            </a:solidFill>
            <a:prstDash val="solid"/>
            <a:round/>
            <a:headEnd len="lg" w="lg" type="none"/>
            <a:tailEnd len="lg" w="lg"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8" name="Shape 518"/>
        <p:cNvGrpSpPr/>
        <p:nvPr/>
      </p:nvGrpSpPr>
      <p:grpSpPr>
        <a:xfrm>
          <a:off x="0" y="0"/>
          <a:ext cx="0" cy="0"/>
          <a:chOff x="0" y="0"/>
          <a:chExt cx="0" cy="0"/>
        </a:xfrm>
      </p:grpSpPr>
      <p:sp>
        <p:nvSpPr>
          <p:cNvPr id="519" name="Shape 519"/>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520" name="Shape 520"/>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521" name="Shape 521"/>
          <p:cNvSpPr txBox="1"/>
          <p:nvPr>
            <p:ph idx="1" type="body"/>
          </p:nvPr>
        </p:nvSpPr>
        <p:spPr>
          <a:xfrm>
            <a:off x="2683075" y="1594600"/>
            <a:ext cx="5927400" cy="2196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b="1" i="1" lang="en-US" sz="2400">
                <a:solidFill>
                  <a:srgbClr val="808000"/>
                </a:solidFill>
                <a:latin typeface="Comic Sans MS"/>
                <a:ea typeface="Comic Sans MS"/>
                <a:cs typeface="Comic Sans MS"/>
                <a:sym typeface="Comic Sans MS"/>
              </a:rPr>
              <a:t>Long division. </a:t>
            </a:r>
            <a:r>
              <a:rPr lang="en-US" sz="2400">
                <a:latin typeface="Comic Sans MS"/>
                <a:ea typeface="Comic Sans MS"/>
                <a:cs typeface="Comic Sans MS"/>
                <a:sym typeface="Comic Sans MS"/>
              </a:rPr>
              <a:t>Repeated subtraction is just division with a remainder.</a:t>
            </a:r>
          </a:p>
          <a:p>
            <a:pPr lvl="0" marR="0" rtl="0" algn="l">
              <a:lnSpc>
                <a:spcPct val="115000"/>
              </a:lnSpc>
              <a:spcBef>
                <a:spcPts val="0"/>
              </a:spcBef>
              <a:spcAft>
                <a:spcPts val="0"/>
              </a:spcAft>
              <a:buNone/>
            </a:pPr>
            <a:r>
              <a:t/>
            </a:r>
            <a:endParaRPr b="1" i="1"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So, (11 + 20) mod </a:t>
            </a:r>
            <a:r>
              <a:rPr lang="en-US" sz="2400">
                <a:solidFill>
                  <a:schemeClr val="dk1"/>
                </a:solidFill>
                <a:latin typeface="Comic Sans MS"/>
                <a:ea typeface="Comic Sans MS"/>
                <a:cs typeface="Comic Sans MS"/>
                <a:sym typeface="Comic Sans MS"/>
              </a:rPr>
              <a:t>12</a:t>
            </a:r>
            <a:r>
              <a:rPr lang="en-US" sz="2400">
                <a:latin typeface="Comic Sans MS"/>
                <a:ea typeface="Comic Sans MS"/>
                <a:cs typeface="Comic Sans MS"/>
                <a:sym typeface="Comic Sans MS"/>
              </a:rPr>
              <a:t> = 31 mod 12</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That’s  </a:t>
            </a:r>
          </a:p>
        </p:txBody>
      </p:sp>
      <p:pic>
        <p:nvPicPr>
          <p:cNvPr descr="2869087788_4691bb5e28-1rsvmev.jpg" id="522" name="Shape 522"/>
          <p:cNvPicPr preferRelativeResize="0"/>
          <p:nvPr/>
        </p:nvPicPr>
        <p:blipFill>
          <a:blip r:embed="rId5">
            <a:alphaModFix/>
          </a:blip>
          <a:stretch>
            <a:fillRect/>
          </a:stretch>
        </p:blipFill>
        <p:spPr>
          <a:xfrm>
            <a:off x="4463213" y="3899763"/>
            <a:ext cx="1552575" cy="1152525"/>
          </a:xfrm>
          <a:prstGeom prst="rect">
            <a:avLst/>
          </a:prstGeom>
          <a:noFill/>
          <a:ln>
            <a:noFill/>
          </a:ln>
        </p:spPr>
      </p:pic>
      <p:sp>
        <p:nvSpPr>
          <p:cNvPr id="523" name="Shape 523"/>
          <p:cNvSpPr txBox="1"/>
          <p:nvPr/>
        </p:nvSpPr>
        <p:spPr>
          <a:xfrm>
            <a:off x="4837963" y="4405925"/>
            <a:ext cx="8031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31</a:t>
            </a:r>
          </a:p>
        </p:txBody>
      </p:sp>
      <p:sp>
        <p:nvSpPr>
          <p:cNvPr id="524" name="Shape 524"/>
          <p:cNvSpPr txBox="1"/>
          <p:nvPr/>
        </p:nvSpPr>
        <p:spPr>
          <a:xfrm>
            <a:off x="4039475" y="4379675"/>
            <a:ext cx="5676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12</a:t>
            </a:r>
          </a:p>
        </p:txBody>
      </p:sp>
      <p:sp>
        <p:nvSpPr>
          <p:cNvPr id="525" name="Shape 525"/>
          <p:cNvSpPr txBox="1"/>
          <p:nvPr/>
        </p:nvSpPr>
        <p:spPr>
          <a:xfrm>
            <a:off x="4942550" y="3790800"/>
            <a:ext cx="4629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a:t>
            </a:r>
          </a:p>
        </p:txBody>
      </p:sp>
      <p:sp>
        <p:nvSpPr>
          <p:cNvPr id="526" name="Shape 526"/>
          <p:cNvSpPr txBox="1"/>
          <p:nvPr/>
        </p:nvSpPr>
        <p:spPr>
          <a:xfrm>
            <a:off x="4685750" y="4824750"/>
            <a:ext cx="7197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-24</a:t>
            </a:r>
          </a:p>
        </p:txBody>
      </p:sp>
      <p:cxnSp>
        <p:nvCxnSpPr>
          <p:cNvPr id="527" name="Shape 527"/>
          <p:cNvCxnSpPr/>
          <p:nvPr/>
        </p:nvCxnSpPr>
        <p:spPr>
          <a:xfrm>
            <a:off x="4685750" y="5350725"/>
            <a:ext cx="719700" cy="0"/>
          </a:xfrm>
          <a:prstGeom prst="straightConnector1">
            <a:avLst/>
          </a:prstGeom>
          <a:noFill/>
          <a:ln cap="flat" cmpd="sng" w="28575">
            <a:solidFill>
              <a:schemeClr val="dk2"/>
            </a:solidFill>
            <a:prstDash val="solid"/>
            <a:round/>
            <a:headEnd len="lg" w="lg" type="none"/>
            <a:tailEnd len="lg" w="lg" type="none"/>
          </a:ln>
        </p:spPr>
      </p:cxnSp>
      <p:sp>
        <p:nvSpPr>
          <p:cNvPr id="528" name="Shape 528"/>
          <p:cNvSpPr txBox="1"/>
          <p:nvPr/>
        </p:nvSpPr>
        <p:spPr>
          <a:xfrm>
            <a:off x="4942550" y="5405550"/>
            <a:ext cx="5676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7</a:t>
            </a:r>
            <a:r>
              <a:rPr lang="en-US" sz="2400">
                <a:solidFill>
                  <a:srgbClr val="FF0000"/>
                </a:solidFill>
                <a:latin typeface="Comic Sans MS"/>
                <a:ea typeface="Comic Sans MS"/>
                <a:cs typeface="Comic Sans MS"/>
                <a:sym typeface="Comic Sans MS"/>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5" name="Shape 535"/>
        <p:cNvGrpSpPr/>
        <p:nvPr/>
      </p:nvGrpSpPr>
      <p:grpSpPr>
        <a:xfrm>
          <a:off x="0" y="0"/>
          <a:ext cx="0" cy="0"/>
          <a:chOff x="0" y="0"/>
          <a:chExt cx="0" cy="0"/>
        </a:xfrm>
      </p:grpSpPr>
      <p:sp>
        <p:nvSpPr>
          <p:cNvPr id="536" name="Shape 536"/>
          <p:cNvSpPr txBox="1"/>
          <p:nvPr>
            <p:ph type="title"/>
          </p:nvPr>
        </p:nvSpPr>
        <p:spPr>
          <a:xfrm>
            <a:off x="533400" y="554925"/>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Modular Arithmetic</a:t>
            </a:r>
          </a:p>
        </p:txBody>
      </p:sp>
      <p:pic>
        <p:nvPicPr>
          <p:cNvPr id="537" name="Shape 537"/>
          <p:cNvPicPr preferRelativeResize="0"/>
          <p:nvPr/>
        </p:nvPicPr>
        <p:blipFill>
          <a:blip r:embed="rId4">
            <a:alphaModFix/>
          </a:blip>
          <a:stretch>
            <a:fillRect/>
          </a:stretch>
        </p:blipFill>
        <p:spPr>
          <a:xfrm>
            <a:off x="728250" y="1738125"/>
            <a:ext cx="1466850" cy="1504950"/>
          </a:xfrm>
          <a:prstGeom prst="rect">
            <a:avLst/>
          </a:prstGeom>
          <a:noFill/>
          <a:ln>
            <a:noFill/>
          </a:ln>
        </p:spPr>
      </p:pic>
      <p:sp>
        <p:nvSpPr>
          <p:cNvPr id="538" name="Shape 538"/>
          <p:cNvSpPr txBox="1"/>
          <p:nvPr>
            <p:ph idx="1" type="body"/>
          </p:nvPr>
        </p:nvSpPr>
        <p:spPr>
          <a:xfrm>
            <a:off x="2683075" y="1594600"/>
            <a:ext cx="5927400" cy="2196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b="1" i="1" lang="en-US" sz="2400">
                <a:solidFill>
                  <a:srgbClr val="808000"/>
                </a:solidFill>
                <a:latin typeface="Comic Sans MS"/>
                <a:ea typeface="Comic Sans MS"/>
                <a:cs typeface="Comic Sans MS"/>
                <a:sym typeface="Comic Sans MS"/>
              </a:rPr>
              <a:t>Long division. </a:t>
            </a:r>
            <a:r>
              <a:rPr lang="en-US" sz="2400">
                <a:latin typeface="Comic Sans MS"/>
                <a:ea typeface="Comic Sans MS"/>
                <a:cs typeface="Comic Sans MS"/>
                <a:sym typeface="Comic Sans MS"/>
              </a:rPr>
              <a:t>Repeated subtraction is just division with a remainder.</a:t>
            </a:r>
          </a:p>
          <a:p>
            <a:pPr lvl="0" marR="0" rtl="0" algn="l">
              <a:lnSpc>
                <a:spcPct val="115000"/>
              </a:lnSpc>
              <a:spcBef>
                <a:spcPts val="0"/>
              </a:spcBef>
              <a:spcAft>
                <a:spcPts val="0"/>
              </a:spcAft>
              <a:buNone/>
            </a:pPr>
            <a:r>
              <a:t/>
            </a:r>
            <a:endParaRPr b="1" i="1"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So, (11 + 20) mod </a:t>
            </a:r>
            <a:r>
              <a:rPr lang="en-US" sz="2400">
                <a:solidFill>
                  <a:schemeClr val="dk1"/>
                </a:solidFill>
                <a:latin typeface="Comic Sans MS"/>
                <a:ea typeface="Comic Sans MS"/>
                <a:cs typeface="Comic Sans MS"/>
                <a:sym typeface="Comic Sans MS"/>
              </a:rPr>
              <a:t>12</a:t>
            </a:r>
            <a:r>
              <a:rPr lang="en-US" sz="2400">
                <a:latin typeface="Comic Sans MS"/>
                <a:ea typeface="Comic Sans MS"/>
                <a:cs typeface="Comic Sans MS"/>
                <a:sym typeface="Comic Sans MS"/>
              </a:rPr>
              <a:t> = 31 mod 12</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rPr lang="en-US" sz="2400">
                <a:latin typeface="Comic Sans MS"/>
                <a:ea typeface="Comic Sans MS"/>
                <a:cs typeface="Comic Sans MS"/>
                <a:sym typeface="Comic Sans MS"/>
              </a:rPr>
              <a:t>That’s  </a:t>
            </a:r>
          </a:p>
        </p:txBody>
      </p:sp>
      <p:pic>
        <p:nvPicPr>
          <p:cNvPr descr="2869087788_4691bb5e28-1rsvmev.jpg" id="539" name="Shape 539"/>
          <p:cNvPicPr preferRelativeResize="0"/>
          <p:nvPr/>
        </p:nvPicPr>
        <p:blipFill>
          <a:blip r:embed="rId5">
            <a:alphaModFix/>
          </a:blip>
          <a:stretch>
            <a:fillRect/>
          </a:stretch>
        </p:blipFill>
        <p:spPr>
          <a:xfrm>
            <a:off x="4463213" y="3899763"/>
            <a:ext cx="1552575" cy="1152525"/>
          </a:xfrm>
          <a:prstGeom prst="rect">
            <a:avLst/>
          </a:prstGeom>
          <a:noFill/>
          <a:ln>
            <a:noFill/>
          </a:ln>
        </p:spPr>
      </p:pic>
      <p:sp>
        <p:nvSpPr>
          <p:cNvPr id="540" name="Shape 540"/>
          <p:cNvSpPr txBox="1"/>
          <p:nvPr/>
        </p:nvSpPr>
        <p:spPr>
          <a:xfrm>
            <a:off x="4837963" y="4405925"/>
            <a:ext cx="8031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31</a:t>
            </a:r>
          </a:p>
        </p:txBody>
      </p:sp>
      <p:sp>
        <p:nvSpPr>
          <p:cNvPr id="541" name="Shape 541"/>
          <p:cNvSpPr txBox="1"/>
          <p:nvPr/>
        </p:nvSpPr>
        <p:spPr>
          <a:xfrm>
            <a:off x="4039475" y="4379675"/>
            <a:ext cx="5676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12</a:t>
            </a:r>
          </a:p>
        </p:txBody>
      </p:sp>
      <p:sp>
        <p:nvSpPr>
          <p:cNvPr id="542" name="Shape 542"/>
          <p:cNvSpPr txBox="1"/>
          <p:nvPr/>
        </p:nvSpPr>
        <p:spPr>
          <a:xfrm>
            <a:off x="4942550" y="3790800"/>
            <a:ext cx="4629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a:t>
            </a:r>
          </a:p>
        </p:txBody>
      </p:sp>
      <p:sp>
        <p:nvSpPr>
          <p:cNvPr id="543" name="Shape 543"/>
          <p:cNvSpPr txBox="1"/>
          <p:nvPr/>
        </p:nvSpPr>
        <p:spPr>
          <a:xfrm>
            <a:off x="4685750" y="4824750"/>
            <a:ext cx="719700" cy="5808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-24</a:t>
            </a:r>
          </a:p>
        </p:txBody>
      </p:sp>
      <p:cxnSp>
        <p:nvCxnSpPr>
          <p:cNvPr id="544" name="Shape 544"/>
          <p:cNvCxnSpPr/>
          <p:nvPr/>
        </p:nvCxnSpPr>
        <p:spPr>
          <a:xfrm>
            <a:off x="4685750" y="5350725"/>
            <a:ext cx="719700" cy="0"/>
          </a:xfrm>
          <a:prstGeom prst="straightConnector1">
            <a:avLst/>
          </a:prstGeom>
          <a:noFill/>
          <a:ln cap="flat" cmpd="sng" w="28575">
            <a:solidFill>
              <a:schemeClr val="dk2"/>
            </a:solidFill>
            <a:prstDash val="solid"/>
            <a:round/>
            <a:headEnd len="lg" w="lg" type="none"/>
            <a:tailEnd len="lg" w="lg" type="none"/>
          </a:ln>
        </p:spPr>
      </p:cxnSp>
      <p:sp>
        <p:nvSpPr>
          <p:cNvPr id="545" name="Shape 545"/>
          <p:cNvSpPr txBox="1"/>
          <p:nvPr/>
        </p:nvSpPr>
        <p:spPr>
          <a:xfrm>
            <a:off x="4942550" y="5405550"/>
            <a:ext cx="2282100" cy="5283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7 = Remainder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64" name="Shape 64"/>
          <p:cNvSpPr txBox="1"/>
          <p:nvPr>
            <p:ph idx="1" type="body"/>
          </p:nvPr>
        </p:nvSpPr>
        <p:spPr>
          <a:xfrm>
            <a:off x="674675" y="1594600"/>
            <a:ext cx="7758000" cy="13242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A PRNG uses an algorithm</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To generate a </a:t>
            </a:r>
            <a:r>
              <a:rPr b="1" i="1" lang="en-US" sz="2400">
                <a:latin typeface="Comic Sans MS"/>
                <a:ea typeface="Comic Sans MS"/>
                <a:cs typeface="Comic Sans MS"/>
                <a:sym typeface="Comic Sans MS"/>
              </a:rPr>
              <a:t>random-looking</a:t>
            </a:r>
            <a:r>
              <a:rPr lang="en-US" sz="2400">
                <a:latin typeface="Comic Sans MS"/>
                <a:ea typeface="Comic Sans MS"/>
                <a:cs typeface="Comic Sans MS"/>
                <a:sym typeface="Comic Sans MS"/>
              </a:rPr>
              <a:t> sequence of numbers.</a:t>
            </a:r>
          </a:p>
        </p:txBody>
      </p:sp>
      <p:sp>
        <p:nvSpPr>
          <p:cNvPr id="65" name="Shape 65"/>
          <p:cNvSpPr txBox="1"/>
          <p:nvPr/>
        </p:nvSpPr>
        <p:spPr>
          <a:xfrm>
            <a:off x="3387075" y="35312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66" name="Shape 66"/>
          <p:cNvCxnSpPr>
            <a:stCxn id="67" idx="3"/>
            <a:endCxn id="68" idx="1"/>
          </p:cNvCxnSpPr>
          <p:nvPr/>
        </p:nvCxnSpPr>
        <p:spPr>
          <a:xfrm>
            <a:off x="5645050" y="4473975"/>
            <a:ext cx="878400" cy="0"/>
          </a:xfrm>
          <a:prstGeom prst="straightConnector1">
            <a:avLst/>
          </a:prstGeom>
          <a:noFill/>
          <a:ln cap="flat" cmpd="sng" w="38100">
            <a:solidFill>
              <a:schemeClr val="dk2"/>
            </a:solidFill>
            <a:prstDash val="solid"/>
            <a:round/>
            <a:headEnd len="lg" w="lg" type="none"/>
            <a:tailEnd len="lg" w="lg" type="triangle"/>
          </a:ln>
        </p:spPr>
      </p:cxnSp>
      <p:pic>
        <p:nvPicPr>
          <p:cNvPr id="68" name="Shape 68"/>
          <p:cNvPicPr preferRelativeResize="0"/>
          <p:nvPr/>
        </p:nvPicPr>
        <p:blipFill>
          <a:blip r:embed="rId4">
            <a:alphaModFix/>
          </a:blip>
          <a:stretch>
            <a:fillRect/>
          </a:stretch>
        </p:blipFill>
        <p:spPr>
          <a:xfrm>
            <a:off x="6523450" y="3897650"/>
            <a:ext cx="1909225" cy="1152650"/>
          </a:xfrm>
          <a:prstGeom prst="rect">
            <a:avLst/>
          </a:prstGeom>
          <a:noFill/>
          <a:ln>
            <a:noFill/>
          </a:ln>
        </p:spPr>
      </p:pic>
      <p:cxnSp>
        <p:nvCxnSpPr>
          <p:cNvPr id="69" name="Shape 69"/>
          <p:cNvCxnSpPr/>
          <p:nvPr/>
        </p:nvCxnSpPr>
        <p:spPr>
          <a:xfrm>
            <a:off x="2402200" y="3963600"/>
            <a:ext cx="996900" cy="0"/>
          </a:xfrm>
          <a:prstGeom prst="straightConnector1">
            <a:avLst/>
          </a:prstGeom>
          <a:noFill/>
          <a:ln cap="flat" cmpd="sng" w="19050">
            <a:solidFill>
              <a:schemeClr val="dk2"/>
            </a:solidFill>
            <a:prstDash val="solid"/>
            <a:round/>
            <a:headEnd len="lg" w="lg" type="none"/>
            <a:tailEnd len="lg" w="lg" type="triangle"/>
          </a:ln>
        </p:spPr>
      </p:cxnSp>
      <p:cxnSp>
        <p:nvCxnSpPr>
          <p:cNvPr id="70" name="Shape 70"/>
          <p:cNvCxnSpPr/>
          <p:nvPr/>
        </p:nvCxnSpPr>
        <p:spPr>
          <a:xfrm>
            <a:off x="2402200" y="4584400"/>
            <a:ext cx="996900" cy="0"/>
          </a:xfrm>
          <a:prstGeom prst="straightConnector1">
            <a:avLst/>
          </a:prstGeom>
          <a:noFill/>
          <a:ln cap="flat" cmpd="sng" w="19050">
            <a:solidFill>
              <a:schemeClr val="dk2"/>
            </a:solidFill>
            <a:prstDash val="solid"/>
            <a:round/>
            <a:headEnd len="lg" w="lg" type="none"/>
            <a:tailEnd len="lg" w="lg" type="triangle"/>
          </a:ln>
        </p:spPr>
      </p:cxnSp>
      <p:sp>
        <p:nvSpPr>
          <p:cNvPr id="71" name="Shape 71"/>
          <p:cNvSpPr txBox="1"/>
          <p:nvPr/>
        </p:nvSpPr>
        <p:spPr>
          <a:xfrm>
            <a:off x="1692050" y="3803700"/>
            <a:ext cx="626100" cy="319800"/>
          </a:xfrm>
          <a:prstGeom prst="rect">
            <a:avLst/>
          </a:prstGeom>
          <a:noFill/>
          <a:ln>
            <a:noFill/>
          </a:ln>
        </p:spPr>
        <p:txBody>
          <a:bodyPr anchorCtr="0" anchor="t" bIns="91425" lIns="91425" rIns="91425" wrap="square" tIns="91425">
            <a:noAutofit/>
          </a:bodyPr>
          <a:lstStyle/>
          <a:p>
            <a:pPr lvl="0" rtl="0">
              <a:spcBef>
                <a:spcPts val="0"/>
              </a:spcBef>
              <a:buNone/>
            </a:pPr>
            <a:r>
              <a:rPr lang="en-US">
                <a:latin typeface="Comic Sans MS"/>
                <a:ea typeface="Comic Sans MS"/>
                <a:cs typeface="Comic Sans MS"/>
                <a:sym typeface="Comic Sans MS"/>
              </a:rPr>
              <a:t>Seed</a:t>
            </a:r>
          </a:p>
        </p:txBody>
      </p:sp>
      <p:sp>
        <p:nvSpPr>
          <p:cNvPr id="72" name="Shape 72"/>
          <p:cNvSpPr txBox="1"/>
          <p:nvPr/>
        </p:nvSpPr>
        <p:spPr>
          <a:xfrm>
            <a:off x="1692050" y="4424500"/>
            <a:ext cx="626100" cy="319800"/>
          </a:xfrm>
          <a:prstGeom prst="rect">
            <a:avLst/>
          </a:prstGeom>
          <a:noFill/>
          <a:ln>
            <a:noFill/>
          </a:ln>
        </p:spPr>
        <p:txBody>
          <a:bodyPr anchorCtr="0" anchor="t" bIns="91425" lIns="91425" rIns="91425" wrap="square" tIns="91425">
            <a:noAutofit/>
          </a:bodyPr>
          <a:lstStyle/>
          <a:p>
            <a:pPr lvl="0" rtl="0">
              <a:spcBef>
                <a:spcPts val="0"/>
              </a:spcBef>
              <a:buNone/>
            </a:pPr>
            <a:r>
              <a:rPr lang="en-US">
                <a:latin typeface="Comic Sans MS"/>
                <a:ea typeface="Comic Sans MS"/>
                <a:cs typeface="Comic Sans MS"/>
                <a:sym typeface="Comic Sans MS"/>
              </a:rPr>
              <a:t>Next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2" name="Shape 552"/>
        <p:cNvGrpSpPr/>
        <p:nvPr/>
      </p:nvGrpSpPr>
      <p:grpSpPr>
        <a:xfrm>
          <a:off x="0" y="0"/>
          <a:ext cx="0" cy="0"/>
          <a:chOff x="0" y="0"/>
          <a:chExt cx="0" cy="0"/>
        </a:xfrm>
      </p:grpSpPr>
      <p:sp>
        <p:nvSpPr>
          <p:cNvPr id="553" name="Shape 553"/>
          <p:cNvSpPr txBox="1"/>
          <p:nvPr>
            <p:ph type="title"/>
          </p:nvPr>
        </p:nvSpPr>
        <p:spPr>
          <a:xfrm>
            <a:off x="533400" y="2230150"/>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More on Clock Arithmetic?</a:t>
            </a:r>
          </a:p>
        </p:txBody>
      </p:sp>
      <p:pic>
        <p:nvPicPr>
          <p:cNvPr id="554" name="Shape 554"/>
          <p:cNvPicPr preferRelativeResize="0"/>
          <p:nvPr/>
        </p:nvPicPr>
        <p:blipFill>
          <a:blip r:embed="rId4">
            <a:alphaModFix/>
          </a:blip>
          <a:stretch>
            <a:fillRect/>
          </a:stretch>
        </p:blipFill>
        <p:spPr>
          <a:xfrm>
            <a:off x="3581425" y="3413350"/>
            <a:ext cx="1466850" cy="1504950"/>
          </a:xfrm>
          <a:prstGeom prst="rect">
            <a:avLst/>
          </a:prstGeom>
          <a:noFill/>
          <a:ln>
            <a:noFill/>
          </a:ln>
        </p:spPr>
      </p:pic>
      <p:sp>
        <p:nvSpPr>
          <p:cNvPr id="555" name="Shape 555"/>
          <p:cNvSpPr txBox="1"/>
          <p:nvPr/>
        </p:nvSpPr>
        <p:spPr>
          <a:xfrm>
            <a:off x="3388600" y="4918300"/>
            <a:ext cx="1852500" cy="1282800"/>
          </a:xfrm>
          <a:prstGeom prst="rect">
            <a:avLst/>
          </a:prstGeom>
          <a:noFill/>
          <a:ln>
            <a:noFill/>
          </a:ln>
        </p:spPr>
        <p:txBody>
          <a:bodyPr anchorCtr="0" anchor="ctr" bIns="91425" lIns="91425" rIns="91425" wrap="square" tIns="91425">
            <a:noAutofit/>
          </a:bodyPr>
          <a:lstStyle/>
          <a:p>
            <a:pPr lvl="0" rtl="0">
              <a:spcBef>
                <a:spcPts val="0"/>
              </a:spcBef>
              <a:buNone/>
            </a:pPr>
            <a:r>
              <a:rPr b="1" lang="en-US" sz="2400" u="sng">
                <a:solidFill>
                  <a:srgbClr val="0000FF"/>
                </a:solidFill>
                <a:latin typeface="Comic Sans MS"/>
                <a:ea typeface="Comic Sans MS"/>
                <a:cs typeface="Comic Sans MS"/>
                <a:sym typeface="Comic Sans MS"/>
                <a:hlinkClick r:id="rId5"/>
              </a:rPr>
              <a:t>Click here!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2" name="Shape 562"/>
        <p:cNvGrpSpPr/>
        <p:nvPr/>
      </p:nvGrpSpPr>
      <p:grpSpPr>
        <a:xfrm>
          <a:off x="0" y="0"/>
          <a:ext cx="0" cy="0"/>
          <a:chOff x="0" y="0"/>
          <a:chExt cx="0" cy="0"/>
        </a:xfrm>
      </p:grpSpPr>
      <p:sp>
        <p:nvSpPr>
          <p:cNvPr id="563" name="Shape 56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564" name="Shape 564"/>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Let’s add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to our formula.</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we’ll use </a:t>
            </a:r>
            <a:r>
              <a:rPr b="1" i="1" lang="en-US" sz="2400">
                <a:solidFill>
                  <a:srgbClr val="808000"/>
                </a:solidFill>
                <a:latin typeface="Comic Sans MS"/>
                <a:ea typeface="Comic Sans MS"/>
                <a:cs typeface="Comic Sans MS"/>
                <a:sym typeface="Comic Sans MS"/>
              </a:rPr>
              <a:t>mod 13</a:t>
            </a:r>
            <a:r>
              <a:rPr lang="en-US" sz="2400">
                <a:latin typeface="Comic Sans MS"/>
                <a:ea typeface="Comic Sans MS"/>
                <a:cs typeface="Comic Sans MS"/>
                <a:sym typeface="Comic Sans MS"/>
              </a:rPr>
              <a:t> (instead of mod 12).</a:t>
            </a:r>
          </a:p>
        </p:txBody>
      </p:sp>
      <p:sp>
        <p:nvSpPr>
          <p:cNvPr id="565" name="Shape 565"/>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566" name="Shape 566"/>
          <p:cNvCxnSpPr>
            <a:endCxn id="565"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567" name="Shape 567"/>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568" name="Shape 568"/>
          <p:cNvSpPr txBox="1"/>
          <p:nvPr/>
        </p:nvSpPr>
        <p:spPr>
          <a:xfrm>
            <a:off x="2120300" y="276057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 mod 13</a:t>
            </a:r>
          </a:p>
        </p:txBody>
      </p:sp>
      <p:sp>
        <p:nvSpPr>
          <p:cNvPr id="569" name="Shape 569"/>
          <p:cNvSpPr txBox="1"/>
          <p:nvPr/>
        </p:nvSpPr>
        <p:spPr>
          <a:xfrm>
            <a:off x="1374200" y="4130225"/>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570" name="Shape 570"/>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7" name="Shape 577"/>
        <p:cNvGrpSpPr/>
        <p:nvPr/>
      </p:nvGrpSpPr>
      <p:grpSpPr>
        <a:xfrm>
          <a:off x="0" y="0"/>
          <a:ext cx="0" cy="0"/>
          <a:chOff x="0" y="0"/>
          <a:chExt cx="0" cy="0"/>
        </a:xfrm>
      </p:grpSpPr>
      <p:sp>
        <p:nvSpPr>
          <p:cNvPr id="578" name="Shape 57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579" name="Shape 579"/>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Let’s add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to our formula.</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we’ll use </a:t>
            </a:r>
            <a:r>
              <a:rPr b="1" i="1" lang="en-US" sz="2400">
                <a:solidFill>
                  <a:srgbClr val="808000"/>
                </a:solidFill>
                <a:latin typeface="Comic Sans MS"/>
                <a:ea typeface="Comic Sans MS"/>
                <a:cs typeface="Comic Sans MS"/>
                <a:sym typeface="Comic Sans MS"/>
              </a:rPr>
              <a:t>mod 13</a:t>
            </a:r>
            <a:r>
              <a:rPr lang="en-US" sz="2400">
                <a:latin typeface="Comic Sans MS"/>
                <a:ea typeface="Comic Sans MS"/>
                <a:cs typeface="Comic Sans MS"/>
                <a:sym typeface="Comic Sans MS"/>
              </a:rPr>
              <a:t> (instead of mod 12).</a:t>
            </a:r>
          </a:p>
        </p:txBody>
      </p:sp>
      <p:sp>
        <p:nvSpPr>
          <p:cNvPr id="580" name="Shape 580"/>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581" name="Shape 581"/>
          <p:cNvCxnSpPr>
            <a:endCxn id="580"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582" name="Shape 582"/>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583" name="Shape 583"/>
          <p:cNvSpPr txBox="1"/>
          <p:nvPr/>
        </p:nvSpPr>
        <p:spPr>
          <a:xfrm>
            <a:off x="2120300" y="276057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 mod 13</a:t>
            </a:r>
          </a:p>
        </p:txBody>
      </p:sp>
      <p:sp>
        <p:nvSpPr>
          <p:cNvPr id="584" name="Shape 584"/>
          <p:cNvSpPr txBox="1"/>
          <p:nvPr/>
        </p:nvSpPr>
        <p:spPr>
          <a:xfrm>
            <a:off x="1374200" y="4130225"/>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585" name="Shape 585"/>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586" name="Shape 586"/>
          <p:cNvSpPr txBox="1"/>
          <p:nvPr/>
        </p:nvSpPr>
        <p:spPr>
          <a:xfrm>
            <a:off x="137420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3" name="Shape 593"/>
        <p:cNvGrpSpPr/>
        <p:nvPr/>
      </p:nvGrpSpPr>
      <p:grpSpPr>
        <a:xfrm>
          <a:off x="0" y="0"/>
          <a:ext cx="0" cy="0"/>
          <a:chOff x="0" y="0"/>
          <a:chExt cx="0" cy="0"/>
        </a:xfrm>
      </p:grpSpPr>
      <p:sp>
        <p:nvSpPr>
          <p:cNvPr id="594" name="Shape 59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595" name="Shape 595"/>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Let’s add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to our formula.</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we’ll use </a:t>
            </a:r>
            <a:r>
              <a:rPr b="1" i="1" lang="en-US" sz="2400">
                <a:solidFill>
                  <a:srgbClr val="808000"/>
                </a:solidFill>
                <a:latin typeface="Comic Sans MS"/>
                <a:ea typeface="Comic Sans MS"/>
                <a:cs typeface="Comic Sans MS"/>
                <a:sym typeface="Comic Sans MS"/>
              </a:rPr>
              <a:t>mod 13</a:t>
            </a:r>
            <a:r>
              <a:rPr lang="en-US" sz="2400">
                <a:latin typeface="Comic Sans MS"/>
                <a:ea typeface="Comic Sans MS"/>
                <a:cs typeface="Comic Sans MS"/>
                <a:sym typeface="Comic Sans MS"/>
              </a:rPr>
              <a:t> (instead of mod 12).</a:t>
            </a:r>
          </a:p>
        </p:txBody>
      </p:sp>
      <p:sp>
        <p:nvSpPr>
          <p:cNvPr id="596" name="Shape 596"/>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597" name="Shape 597"/>
          <p:cNvCxnSpPr>
            <a:endCxn id="596"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598" name="Shape 598"/>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599" name="Shape 599"/>
          <p:cNvSpPr txBox="1"/>
          <p:nvPr/>
        </p:nvSpPr>
        <p:spPr>
          <a:xfrm>
            <a:off x="2120300" y="276057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 mod 13</a:t>
            </a:r>
          </a:p>
        </p:txBody>
      </p:sp>
      <p:sp>
        <p:nvSpPr>
          <p:cNvPr id="600" name="Shape 600"/>
          <p:cNvSpPr txBox="1"/>
          <p:nvPr/>
        </p:nvSpPr>
        <p:spPr>
          <a:xfrm>
            <a:off x="1374200" y="4130225"/>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601" name="Shape 601"/>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602" name="Shape 602"/>
          <p:cNvSpPr txBox="1"/>
          <p:nvPr/>
        </p:nvSpPr>
        <p:spPr>
          <a:xfrm>
            <a:off x="137420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
        <p:nvSpPr>
          <p:cNvPr id="603" name="Shape 603"/>
          <p:cNvSpPr txBox="1"/>
          <p:nvPr/>
        </p:nvSpPr>
        <p:spPr>
          <a:xfrm>
            <a:off x="641115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8</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0" name="Shape 610"/>
        <p:cNvGrpSpPr/>
        <p:nvPr/>
      </p:nvGrpSpPr>
      <p:grpSpPr>
        <a:xfrm>
          <a:off x="0" y="0"/>
          <a:ext cx="0" cy="0"/>
          <a:chOff x="0" y="0"/>
          <a:chExt cx="0" cy="0"/>
        </a:xfrm>
      </p:grpSpPr>
      <p:sp>
        <p:nvSpPr>
          <p:cNvPr id="611" name="Shape 61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612" name="Shape 612"/>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Let’s add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to our formula.</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we’ll use </a:t>
            </a:r>
            <a:r>
              <a:rPr b="1" i="1" lang="en-US" sz="2400">
                <a:solidFill>
                  <a:srgbClr val="808000"/>
                </a:solidFill>
                <a:latin typeface="Comic Sans MS"/>
                <a:ea typeface="Comic Sans MS"/>
                <a:cs typeface="Comic Sans MS"/>
                <a:sym typeface="Comic Sans MS"/>
              </a:rPr>
              <a:t>mod 13</a:t>
            </a:r>
            <a:r>
              <a:rPr lang="en-US" sz="2400">
                <a:latin typeface="Comic Sans MS"/>
                <a:ea typeface="Comic Sans MS"/>
                <a:cs typeface="Comic Sans MS"/>
                <a:sym typeface="Comic Sans MS"/>
              </a:rPr>
              <a:t> (instead of mod 12).</a:t>
            </a:r>
          </a:p>
        </p:txBody>
      </p:sp>
      <p:sp>
        <p:nvSpPr>
          <p:cNvPr id="613" name="Shape 613"/>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614" name="Shape 614"/>
          <p:cNvCxnSpPr>
            <a:endCxn id="613"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615" name="Shape 615"/>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616" name="Shape 616"/>
          <p:cNvSpPr txBox="1"/>
          <p:nvPr/>
        </p:nvSpPr>
        <p:spPr>
          <a:xfrm>
            <a:off x="2120300" y="276057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 mod 13</a:t>
            </a:r>
          </a:p>
        </p:txBody>
      </p:sp>
      <p:sp>
        <p:nvSpPr>
          <p:cNvPr id="617" name="Shape 617"/>
          <p:cNvSpPr txBox="1"/>
          <p:nvPr/>
        </p:nvSpPr>
        <p:spPr>
          <a:xfrm>
            <a:off x="1374200" y="4130225"/>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618" name="Shape 618"/>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619" name="Shape 619"/>
          <p:cNvSpPr txBox="1"/>
          <p:nvPr/>
        </p:nvSpPr>
        <p:spPr>
          <a:xfrm>
            <a:off x="137420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8</a:t>
            </a:r>
          </a:p>
        </p:txBody>
      </p:sp>
      <p:sp>
        <p:nvSpPr>
          <p:cNvPr id="620" name="Shape 620"/>
          <p:cNvSpPr txBox="1"/>
          <p:nvPr/>
        </p:nvSpPr>
        <p:spPr>
          <a:xfrm>
            <a:off x="641115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t/>
            </a:r>
            <a:endParaRPr baseline="-25000" sz="2400">
              <a:latin typeface="Comic Sans MS"/>
              <a:ea typeface="Comic Sans MS"/>
              <a:cs typeface="Comic Sans MS"/>
              <a:sym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7" name="Shape 627"/>
        <p:cNvGrpSpPr/>
        <p:nvPr/>
      </p:nvGrpSpPr>
      <p:grpSpPr>
        <a:xfrm>
          <a:off x="0" y="0"/>
          <a:ext cx="0" cy="0"/>
          <a:chOff x="0" y="0"/>
          <a:chExt cx="0" cy="0"/>
        </a:xfrm>
      </p:grpSpPr>
      <p:sp>
        <p:nvSpPr>
          <p:cNvPr id="628" name="Shape 62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629" name="Shape 629"/>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Let’s add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to our formula.</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we’ll use </a:t>
            </a:r>
            <a:r>
              <a:rPr b="1" i="1" lang="en-US" sz="2400">
                <a:solidFill>
                  <a:srgbClr val="808000"/>
                </a:solidFill>
                <a:latin typeface="Comic Sans MS"/>
                <a:ea typeface="Comic Sans MS"/>
                <a:cs typeface="Comic Sans MS"/>
                <a:sym typeface="Comic Sans MS"/>
              </a:rPr>
              <a:t>mod 13</a:t>
            </a:r>
            <a:r>
              <a:rPr lang="en-US" sz="2400">
                <a:latin typeface="Comic Sans MS"/>
                <a:ea typeface="Comic Sans MS"/>
                <a:cs typeface="Comic Sans MS"/>
                <a:sym typeface="Comic Sans MS"/>
              </a:rPr>
              <a:t> (instead of mod 12).</a:t>
            </a:r>
          </a:p>
        </p:txBody>
      </p:sp>
      <p:sp>
        <p:nvSpPr>
          <p:cNvPr id="630" name="Shape 630"/>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631" name="Shape 631"/>
          <p:cNvCxnSpPr>
            <a:endCxn id="630"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632" name="Shape 632"/>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633" name="Shape 633"/>
          <p:cNvSpPr txBox="1"/>
          <p:nvPr/>
        </p:nvSpPr>
        <p:spPr>
          <a:xfrm>
            <a:off x="2120300" y="276057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 mod 13</a:t>
            </a:r>
          </a:p>
        </p:txBody>
      </p:sp>
      <p:sp>
        <p:nvSpPr>
          <p:cNvPr id="634" name="Shape 634"/>
          <p:cNvSpPr txBox="1"/>
          <p:nvPr/>
        </p:nvSpPr>
        <p:spPr>
          <a:xfrm>
            <a:off x="1374200" y="4130225"/>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635" name="Shape 635"/>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636" name="Shape 636"/>
          <p:cNvSpPr txBox="1"/>
          <p:nvPr/>
        </p:nvSpPr>
        <p:spPr>
          <a:xfrm>
            <a:off x="137420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8</a:t>
            </a:r>
          </a:p>
        </p:txBody>
      </p:sp>
      <p:sp>
        <p:nvSpPr>
          <p:cNvPr id="637" name="Shape 637"/>
          <p:cNvSpPr txBox="1"/>
          <p:nvPr/>
        </p:nvSpPr>
        <p:spPr>
          <a:xfrm>
            <a:off x="6411150" y="4793050"/>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4</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4" name="Shape 644"/>
        <p:cNvGrpSpPr/>
        <p:nvPr/>
      </p:nvGrpSpPr>
      <p:grpSpPr>
        <a:xfrm>
          <a:off x="0" y="0"/>
          <a:ext cx="0" cy="0"/>
          <a:chOff x="0" y="0"/>
          <a:chExt cx="0" cy="0"/>
        </a:xfrm>
      </p:grpSpPr>
      <p:sp>
        <p:nvSpPr>
          <p:cNvPr id="645" name="Shape 645"/>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646" name="Shape 646"/>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Let’s add </a:t>
            </a:r>
            <a:r>
              <a:rPr b="1" i="1" lang="en-US" sz="2400">
                <a:solidFill>
                  <a:srgbClr val="808000"/>
                </a:solidFill>
                <a:latin typeface="Comic Sans MS"/>
                <a:ea typeface="Comic Sans MS"/>
                <a:cs typeface="Comic Sans MS"/>
                <a:sym typeface="Comic Sans MS"/>
              </a:rPr>
              <a:t>mod</a:t>
            </a:r>
            <a:r>
              <a:rPr lang="en-US" sz="2400">
                <a:latin typeface="Comic Sans MS"/>
                <a:ea typeface="Comic Sans MS"/>
                <a:cs typeface="Comic Sans MS"/>
                <a:sym typeface="Comic Sans MS"/>
              </a:rPr>
              <a:t> to our formula.</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we’ll use </a:t>
            </a:r>
            <a:r>
              <a:rPr b="1" i="1" lang="en-US" sz="2400">
                <a:solidFill>
                  <a:srgbClr val="808000"/>
                </a:solidFill>
                <a:latin typeface="Comic Sans MS"/>
                <a:ea typeface="Comic Sans MS"/>
                <a:cs typeface="Comic Sans MS"/>
                <a:sym typeface="Comic Sans MS"/>
              </a:rPr>
              <a:t>mod 13</a:t>
            </a:r>
            <a:r>
              <a:rPr lang="en-US" sz="2400">
                <a:latin typeface="Comic Sans MS"/>
                <a:ea typeface="Comic Sans MS"/>
                <a:cs typeface="Comic Sans MS"/>
                <a:sym typeface="Comic Sans MS"/>
              </a:rPr>
              <a:t> (instead of mod 12).</a:t>
            </a:r>
          </a:p>
        </p:txBody>
      </p:sp>
      <p:sp>
        <p:nvSpPr>
          <p:cNvPr id="647" name="Shape 647"/>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648" name="Shape 648"/>
          <p:cNvCxnSpPr>
            <a:endCxn id="647"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649" name="Shape 649"/>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650" name="Shape 650"/>
          <p:cNvSpPr txBox="1"/>
          <p:nvPr/>
        </p:nvSpPr>
        <p:spPr>
          <a:xfrm>
            <a:off x="2120300" y="276057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r>
              <a:rPr lang="en-US" sz="2400">
                <a:solidFill>
                  <a:srgbClr val="FF0000"/>
                </a:solidFill>
                <a:latin typeface="Comic Sans MS"/>
                <a:ea typeface="Comic Sans MS"/>
                <a:cs typeface="Comic Sans MS"/>
                <a:sym typeface="Comic Sans MS"/>
              </a:rPr>
              <a:t> = (X</a:t>
            </a:r>
            <a:r>
              <a:rPr baseline="-25000" lang="en-US" sz="2400">
                <a:solidFill>
                  <a:srgbClr val="FF0000"/>
                </a:solidFill>
                <a:latin typeface="Comic Sans MS"/>
                <a:ea typeface="Comic Sans MS"/>
                <a:cs typeface="Comic Sans MS"/>
                <a:sym typeface="Comic Sans MS"/>
              </a:rPr>
              <a:t>i</a:t>
            </a:r>
            <a:r>
              <a:rPr lang="en-US" sz="2400">
                <a:solidFill>
                  <a:srgbClr val="FF0000"/>
                </a:solidFill>
                <a:latin typeface="Comic Sans MS"/>
                <a:ea typeface="Comic Sans MS"/>
                <a:cs typeface="Comic Sans MS"/>
                <a:sym typeface="Comic Sans MS"/>
              </a:rPr>
              <a:t> * 2 + 1) mod 13</a:t>
            </a:r>
          </a:p>
        </p:txBody>
      </p:sp>
      <p:sp>
        <p:nvSpPr>
          <p:cNvPr id="651" name="Shape 651"/>
          <p:cNvSpPr txBox="1"/>
          <p:nvPr/>
        </p:nvSpPr>
        <p:spPr>
          <a:xfrm>
            <a:off x="1374200" y="4130225"/>
            <a:ext cx="7461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a:t>
            </a:r>
          </a:p>
        </p:txBody>
      </p:sp>
      <p:sp>
        <p:nvSpPr>
          <p:cNvPr id="652" name="Shape 652"/>
          <p:cNvSpPr txBox="1"/>
          <p:nvPr/>
        </p:nvSpPr>
        <p:spPr>
          <a:xfrm>
            <a:off x="6560925" y="4129775"/>
            <a:ext cx="676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solidFill>
                  <a:srgbClr val="FF0000"/>
                </a:solidFill>
                <a:latin typeface="Comic Sans MS"/>
                <a:ea typeface="Comic Sans MS"/>
                <a:cs typeface="Comic Sans MS"/>
                <a:sym typeface="Comic Sans MS"/>
              </a:rPr>
              <a:t>X</a:t>
            </a:r>
            <a:r>
              <a:rPr baseline="-25000" lang="en-US" sz="2400">
                <a:solidFill>
                  <a:srgbClr val="FF0000"/>
                </a:solidFill>
                <a:latin typeface="Comic Sans MS"/>
                <a:ea typeface="Comic Sans MS"/>
                <a:cs typeface="Comic Sans MS"/>
                <a:sym typeface="Comic Sans MS"/>
              </a:rPr>
              <a:t>i+1</a:t>
            </a:r>
          </a:p>
        </p:txBody>
      </p:sp>
      <p:sp>
        <p:nvSpPr>
          <p:cNvPr id="653" name="Shape 653"/>
          <p:cNvSpPr txBox="1"/>
          <p:nvPr/>
        </p:nvSpPr>
        <p:spPr>
          <a:xfrm>
            <a:off x="1007825" y="5575400"/>
            <a:ext cx="7555200" cy="6021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10, 8, 4, 9, 6, 0, 1, 3, 7, 2, 5, 11, 10, 8, 4, ...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Our Improved PRNG</a:t>
            </a:r>
          </a:p>
        </p:txBody>
      </p:sp>
      <p:sp>
        <p:nvSpPr>
          <p:cNvPr id="662" name="Shape 662"/>
          <p:cNvSpPr txBox="1"/>
          <p:nvPr>
            <p:ph idx="1" type="body"/>
          </p:nvPr>
        </p:nvSpPr>
        <p:spPr>
          <a:xfrm>
            <a:off x="452325" y="3544400"/>
            <a:ext cx="8195400" cy="11322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The numbers jump around </a:t>
            </a:r>
            <a:r>
              <a:rPr b="1" i="1" lang="en-US" sz="2400">
                <a:latin typeface="Comic Sans MS"/>
                <a:ea typeface="Comic Sans MS"/>
                <a:cs typeface="Comic Sans MS"/>
                <a:sym typeface="Comic Sans MS"/>
              </a:rPr>
              <a:t>seemingly</a:t>
            </a:r>
            <a:r>
              <a:rPr lang="en-US" sz="2400">
                <a:latin typeface="Comic Sans MS"/>
                <a:ea typeface="Comic Sans MS"/>
                <a:cs typeface="Comic Sans MS"/>
                <a:sym typeface="Comic Sans MS"/>
              </a:rPr>
              <a:t> </a:t>
            </a:r>
            <a:r>
              <a:rPr b="1" i="1" lang="en-US" sz="2400">
                <a:latin typeface="Comic Sans MS"/>
                <a:ea typeface="Comic Sans MS"/>
                <a:cs typeface="Comic Sans MS"/>
                <a:sym typeface="Comic Sans MS"/>
              </a:rPr>
              <a:t>randomly</a:t>
            </a:r>
            <a:r>
              <a:rPr lang="en-US" sz="2400">
                <a:latin typeface="Comic Sans MS"/>
                <a:ea typeface="Comic Sans MS"/>
                <a:cs typeface="Comic Sans MS"/>
                <a:sym typeface="Comic Sans MS"/>
              </a:rPr>
              <a:t> between 0 and 11.</a:t>
            </a:r>
          </a:p>
        </p:txBody>
      </p:sp>
      <p:sp>
        <p:nvSpPr>
          <p:cNvPr id="663" name="Shape 663"/>
          <p:cNvSpPr txBox="1"/>
          <p:nvPr/>
        </p:nvSpPr>
        <p:spPr>
          <a:xfrm>
            <a:off x="288975" y="1455063"/>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664" name="Shape 664"/>
          <p:cNvCxnSpPr/>
          <p:nvPr/>
        </p:nvCxnSpPr>
        <p:spPr>
          <a:xfrm flipH="1" rot="10800000">
            <a:off x="2547075" y="2291463"/>
            <a:ext cx="399300" cy="8700"/>
          </a:xfrm>
          <a:prstGeom prst="straightConnector1">
            <a:avLst/>
          </a:prstGeom>
          <a:noFill/>
          <a:ln cap="flat" cmpd="sng" w="38100">
            <a:solidFill>
              <a:schemeClr val="dk2"/>
            </a:solidFill>
            <a:prstDash val="solid"/>
            <a:round/>
            <a:headEnd len="lg" w="lg" type="none"/>
            <a:tailEnd len="lg" w="lg" type="triangle"/>
          </a:ln>
        </p:spPr>
      </p:cxnSp>
      <p:sp>
        <p:nvSpPr>
          <p:cNvPr id="665" name="Shape 665"/>
          <p:cNvSpPr txBox="1"/>
          <p:nvPr/>
        </p:nvSpPr>
        <p:spPr>
          <a:xfrm>
            <a:off x="2946375" y="1994763"/>
            <a:ext cx="6043200" cy="6021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10, 8, 4, 9, 0, 1, 3, 7, 2, 5, 11, 10, 8, 4, ...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2" name="Shape 672"/>
        <p:cNvGrpSpPr/>
        <p:nvPr/>
      </p:nvGrpSpPr>
      <p:grpSpPr>
        <a:xfrm>
          <a:off x="0" y="0"/>
          <a:ext cx="0" cy="0"/>
          <a:chOff x="0" y="0"/>
          <a:chExt cx="0" cy="0"/>
        </a:xfrm>
      </p:grpSpPr>
      <p:sp>
        <p:nvSpPr>
          <p:cNvPr id="673" name="Shape 67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Back to the Drawing Board</a:t>
            </a:r>
          </a:p>
        </p:txBody>
      </p:sp>
      <p:sp>
        <p:nvSpPr>
          <p:cNvPr id="674" name="Shape 674"/>
          <p:cNvSpPr txBox="1"/>
          <p:nvPr>
            <p:ph idx="1" type="body"/>
          </p:nvPr>
        </p:nvSpPr>
        <p:spPr>
          <a:xfrm>
            <a:off x="452325" y="3544400"/>
            <a:ext cx="8456400" cy="23190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The numbers jump around </a:t>
            </a:r>
            <a:r>
              <a:rPr b="1" i="1" lang="en-US" sz="2400">
                <a:latin typeface="Comic Sans MS"/>
                <a:ea typeface="Comic Sans MS"/>
                <a:cs typeface="Comic Sans MS"/>
                <a:sym typeface="Comic Sans MS"/>
              </a:rPr>
              <a:t>seemingly</a:t>
            </a:r>
            <a:r>
              <a:rPr lang="en-US" sz="2400">
                <a:latin typeface="Comic Sans MS"/>
                <a:ea typeface="Comic Sans MS"/>
                <a:cs typeface="Comic Sans MS"/>
                <a:sym typeface="Comic Sans MS"/>
              </a:rPr>
              <a:t> </a:t>
            </a:r>
            <a:r>
              <a:rPr b="1" i="1" lang="en-US" sz="2400">
                <a:latin typeface="Comic Sans MS"/>
                <a:ea typeface="Comic Sans MS"/>
                <a:cs typeface="Comic Sans MS"/>
                <a:sym typeface="Comic Sans MS"/>
              </a:rPr>
              <a:t>randomly</a:t>
            </a:r>
            <a:r>
              <a:rPr lang="en-US" sz="2400">
                <a:latin typeface="Comic Sans MS"/>
                <a:ea typeface="Comic Sans MS"/>
                <a:cs typeface="Comic Sans MS"/>
                <a:sym typeface="Comic Sans MS"/>
              </a:rPr>
              <a:t> between 0 and 11.</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notice that the sequence repeats when it hits 10.</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And, it can’t generate a 12.</a:t>
            </a:r>
          </a:p>
        </p:txBody>
      </p:sp>
      <p:sp>
        <p:nvSpPr>
          <p:cNvPr id="675" name="Shape 675"/>
          <p:cNvSpPr txBox="1"/>
          <p:nvPr/>
        </p:nvSpPr>
        <p:spPr>
          <a:xfrm>
            <a:off x="288975" y="1455063"/>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676" name="Shape 676"/>
          <p:cNvCxnSpPr/>
          <p:nvPr/>
        </p:nvCxnSpPr>
        <p:spPr>
          <a:xfrm flipH="1" rot="10800000">
            <a:off x="2547075" y="2291463"/>
            <a:ext cx="399300" cy="8700"/>
          </a:xfrm>
          <a:prstGeom prst="straightConnector1">
            <a:avLst/>
          </a:prstGeom>
          <a:noFill/>
          <a:ln cap="flat" cmpd="sng" w="38100">
            <a:solidFill>
              <a:schemeClr val="dk2"/>
            </a:solidFill>
            <a:prstDash val="solid"/>
            <a:round/>
            <a:headEnd len="lg" w="lg" type="none"/>
            <a:tailEnd len="lg" w="lg" type="triangle"/>
          </a:ln>
        </p:spPr>
      </p:cxnSp>
      <p:sp>
        <p:nvSpPr>
          <p:cNvPr id="677" name="Shape 677"/>
          <p:cNvSpPr txBox="1"/>
          <p:nvPr/>
        </p:nvSpPr>
        <p:spPr>
          <a:xfrm>
            <a:off x="2946375" y="1994763"/>
            <a:ext cx="6043200" cy="6021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10, 8, 4, 9, 6, 0, 1, 3, 7, 2, 5, 11, 10, 8, 4, ...</a:t>
            </a:r>
          </a:p>
        </p:txBody>
      </p:sp>
      <p:sp>
        <p:nvSpPr>
          <p:cNvPr id="678" name="Shape 678"/>
          <p:cNvSpPr txBox="1"/>
          <p:nvPr/>
        </p:nvSpPr>
        <p:spPr>
          <a:xfrm>
            <a:off x="757125" y="1549875"/>
            <a:ext cx="1321800" cy="1491900"/>
          </a:xfrm>
          <a:prstGeom prst="rect">
            <a:avLst/>
          </a:prstGeom>
          <a:noFill/>
          <a:ln>
            <a:noFill/>
          </a:ln>
        </p:spPr>
        <p:txBody>
          <a:bodyPr anchorCtr="0" anchor="t" bIns="91425" lIns="91425" rIns="91425" wrap="square" tIns="91425">
            <a:noAutofit/>
          </a:bodyPr>
          <a:lstStyle/>
          <a:p>
            <a:pPr lvl="0">
              <a:spcBef>
                <a:spcPts val="0"/>
              </a:spcBef>
              <a:buNone/>
            </a:pPr>
            <a:r>
              <a:rPr lang="en-US" sz="9600">
                <a:solidFill>
                  <a:srgbClr val="FF0000"/>
                </a:solidFill>
                <a:latin typeface="Comic Sans MS"/>
                <a:ea typeface="Comic Sans MS"/>
                <a:cs typeface="Comic Sans MS"/>
                <a:sym typeface="Comic Sans MS"/>
              </a:rPr>
              <a:t>X</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85" name="Shape 685"/>
        <p:cNvGrpSpPr/>
        <p:nvPr/>
      </p:nvGrpSpPr>
      <p:grpSpPr>
        <a:xfrm>
          <a:off x="0" y="0"/>
          <a:ext cx="0" cy="0"/>
          <a:chOff x="0" y="0"/>
          <a:chExt cx="0" cy="0"/>
        </a:xfrm>
      </p:grpSpPr>
      <p:sp>
        <p:nvSpPr>
          <p:cNvPr id="686" name="Shape 68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Linear Congruential PRNG</a:t>
            </a:r>
          </a:p>
        </p:txBody>
      </p:sp>
      <p:sp>
        <p:nvSpPr>
          <p:cNvPr id="687" name="Shape 687"/>
          <p:cNvSpPr txBox="1"/>
          <p:nvPr>
            <p:ph idx="1" type="body"/>
          </p:nvPr>
        </p:nvSpPr>
        <p:spPr>
          <a:xfrm>
            <a:off x="399975" y="1502700"/>
            <a:ext cx="8195400" cy="17433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PRNGs is an important research area in mathematics and computer science.</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This type of PRNG is called a </a:t>
            </a:r>
            <a:r>
              <a:rPr i="1" lang="en-US" sz="2400" u="sng">
                <a:solidFill>
                  <a:schemeClr val="hlink"/>
                </a:solidFill>
                <a:latin typeface="Comic Sans MS"/>
                <a:ea typeface="Comic Sans MS"/>
                <a:cs typeface="Comic Sans MS"/>
                <a:sym typeface="Comic Sans MS"/>
                <a:hlinkClick r:id="rId4"/>
              </a:rPr>
              <a:t>linear congruential generator</a:t>
            </a:r>
            <a:r>
              <a:rPr lang="en-US" sz="2400">
                <a:solidFill>
                  <a:srgbClr val="808000"/>
                </a:solidFill>
                <a:latin typeface="Comic Sans MS"/>
                <a:ea typeface="Comic Sans MS"/>
                <a:cs typeface="Comic Sans MS"/>
                <a:sym typeface="Comic Sans MS"/>
              </a:rPr>
              <a:t> (LCG) </a:t>
            </a:r>
            <a:r>
              <a:rPr lang="en-US" sz="2400">
                <a:latin typeface="Comic Sans MS"/>
                <a:ea typeface="Comic Sans MS"/>
                <a:cs typeface="Comic Sans MS"/>
                <a:sym typeface="Comic Sans MS"/>
              </a:rPr>
              <a:t>because it uses a linear function.</a:t>
            </a:r>
          </a:p>
        </p:txBody>
      </p:sp>
      <p:sp>
        <p:nvSpPr>
          <p:cNvPr id="688" name="Shape 688"/>
          <p:cNvSpPr txBox="1"/>
          <p:nvPr/>
        </p:nvSpPr>
        <p:spPr>
          <a:xfrm>
            <a:off x="2107300" y="3588825"/>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latin typeface="Comic Sans MS"/>
                <a:ea typeface="Comic Sans MS"/>
                <a:cs typeface="Comic Sans MS"/>
                <a:sym typeface="Comic Sans MS"/>
              </a:rPr>
              <a:t>X</a:t>
            </a:r>
            <a:r>
              <a:rPr baseline="-25000" lang="en-US" sz="2400">
                <a:latin typeface="Comic Sans MS"/>
                <a:ea typeface="Comic Sans MS"/>
                <a:cs typeface="Comic Sans MS"/>
                <a:sym typeface="Comic Sans MS"/>
              </a:rPr>
              <a:t>i+1</a:t>
            </a:r>
            <a:r>
              <a:rPr lang="en-US" sz="2400">
                <a:latin typeface="Comic Sans MS"/>
                <a:ea typeface="Comic Sans MS"/>
                <a:cs typeface="Comic Sans MS"/>
                <a:sym typeface="Comic Sans MS"/>
              </a:rPr>
              <a:t> = (X</a:t>
            </a:r>
            <a:r>
              <a:rPr baseline="-25000" lang="en-US" sz="2400">
                <a:latin typeface="Comic Sans MS"/>
                <a:ea typeface="Comic Sans MS"/>
                <a:cs typeface="Comic Sans MS"/>
                <a:sym typeface="Comic Sans MS"/>
              </a:rPr>
              <a:t>i</a:t>
            </a:r>
            <a:r>
              <a:rPr lang="en-US" sz="2400">
                <a:latin typeface="Comic Sans MS"/>
                <a:ea typeface="Comic Sans MS"/>
                <a:cs typeface="Comic Sans MS"/>
                <a:sym typeface="Comic Sans MS"/>
              </a:rPr>
              <a:t> * </a:t>
            </a:r>
            <a:r>
              <a:rPr lang="en-US" sz="2400">
                <a:solidFill>
                  <a:srgbClr val="FF0000"/>
                </a:solidFill>
                <a:latin typeface="Comic Sans MS"/>
                <a:ea typeface="Comic Sans MS"/>
                <a:cs typeface="Comic Sans MS"/>
                <a:sym typeface="Comic Sans MS"/>
              </a:rPr>
              <a:t>a</a:t>
            </a:r>
            <a:r>
              <a:rPr lang="en-US" sz="2400">
                <a:latin typeface="Comic Sans MS"/>
                <a:ea typeface="Comic Sans MS"/>
                <a:cs typeface="Comic Sans MS"/>
                <a:sym typeface="Comic Sans MS"/>
              </a:rPr>
              <a:t> + </a:t>
            </a:r>
            <a:r>
              <a:rPr lang="en-US" sz="2400">
                <a:solidFill>
                  <a:srgbClr val="FF0000"/>
                </a:solidFill>
                <a:latin typeface="Comic Sans MS"/>
                <a:ea typeface="Comic Sans MS"/>
                <a:cs typeface="Comic Sans MS"/>
                <a:sym typeface="Comic Sans MS"/>
              </a:rPr>
              <a:t>c</a:t>
            </a:r>
            <a:r>
              <a:rPr lang="en-US" sz="2400">
                <a:latin typeface="Comic Sans MS"/>
                <a:ea typeface="Comic Sans MS"/>
                <a:cs typeface="Comic Sans MS"/>
                <a:sym typeface="Comic Sans MS"/>
              </a:rPr>
              <a:t>) mod </a:t>
            </a:r>
            <a:r>
              <a:rPr lang="en-US" sz="2400">
                <a:solidFill>
                  <a:srgbClr val="FF0000"/>
                </a:solidFill>
                <a:latin typeface="Comic Sans MS"/>
                <a:ea typeface="Comic Sans MS"/>
                <a:cs typeface="Comic Sans MS"/>
                <a:sym typeface="Comic Sans MS"/>
              </a:rPr>
              <a:t>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81" name="Shape 81"/>
          <p:cNvSpPr txBox="1"/>
          <p:nvPr>
            <p:ph idx="1" type="body"/>
          </p:nvPr>
        </p:nvSpPr>
        <p:spPr>
          <a:xfrm>
            <a:off x="674675" y="1594600"/>
            <a:ext cx="7758000" cy="13896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Useful in Cryptography.</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Computer Games.</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Weather models.</a:t>
            </a:r>
          </a:p>
        </p:txBody>
      </p:sp>
      <p:sp>
        <p:nvSpPr>
          <p:cNvPr id="82" name="Shape 82"/>
          <p:cNvSpPr txBox="1"/>
          <p:nvPr/>
        </p:nvSpPr>
        <p:spPr>
          <a:xfrm>
            <a:off x="3387075" y="35312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83" name="Shape 83"/>
          <p:cNvCxnSpPr>
            <a:stCxn id="84" idx="3"/>
            <a:endCxn id="85" idx="1"/>
          </p:cNvCxnSpPr>
          <p:nvPr/>
        </p:nvCxnSpPr>
        <p:spPr>
          <a:xfrm>
            <a:off x="5645050" y="4473975"/>
            <a:ext cx="878400" cy="0"/>
          </a:xfrm>
          <a:prstGeom prst="straightConnector1">
            <a:avLst/>
          </a:prstGeom>
          <a:noFill/>
          <a:ln cap="flat" cmpd="sng" w="38100">
            <a:solidFill>
              <a:schemeClr val="dk2"/>
            </a:solidFill>
            <a:prstDash val="solid"/>
            <a:round/>
            <a:headEnd len="lg" w="lg" type="none"/>
            <a:tailEnd len="lg" w="lg" type="triangle"/>
          </a:ln>
        </p:spPr>
      </p:cxnSp>
      <p:pic>
        <p:nvPicPr>
          <p:cNvPr id="85" name="Shape 85"/>
          <p:cNvPicPr preferRelativeResize="0"/>
          <p:nvPr/>
        </p:nvPicPr>
        <p:blipFill>
          <a:blip r:embed="rId4">
            <a:alphaModFix/>
          </a:blip>
          <a:stretch>
            <a:fillRect/>
          </a:stretch>
        </p:blipFill>
        <p:spPr>
          <a:xfrm>
            <a:off x="6523450" y="3897650"/>
            <a:ext cx="1909225" cy="1152650"/>
          </a:xfrm>
          <a:prstGeom prst="rect">
            <a:avLst/>
          </a:prstGeom>
          <a:noFill/>
          <a:ln>
            <a:noFill/>
          </a:ln>
        </p:spPr>
      </p:pic>
      <p:cxnSp>
        <p:nvCxnSpPr>
          <p:cNvPr id="86" name="Shape 86"/>
          <p:cNvCxnSpPr/>
          <p:nvPr/>
        </p:nvCxnSpPr>
        <p:spPr>
          <a:xfrm>
            <a:off x="2402200" y="3963600"/>
            <a:ext cx="996900" cy="0"/>
          </a:xfrm>
          <a:prstGeom prst="straightConnector1">
            <a:avLst/>
          </a:prstGeom>
          <a:noFill/>
          <a:ln cap="flat" cmpd="sng" w="19050">
            <a:solidFill>
              <a:schemeClr val="dk2"/>
            </a:solidFill>
            <a:prstDash val="solid"/>
            <a:round/>
            <a:headEnd len="lg" w="lg" type="none"/>
            <a:tailEnd len="lg" w="lg" type="triangle"/>
          </a:ln>
        </p:spPr>
      </p:cxnSp>
      <p:cxnSp>
        <p:nvCxnSpPr>
          <p:cNvPr id="87" name="Shape 87"/>
          <p:cNvCxnSpPr/>
          <p:nvPr/>
        </p:nvCxnSpPr>
        <p:spPr>
          <a:xfrm>
            <a:off x="2402200" y="4584400"/>
            <a:ext cx="996900" cy="0"/>
          </a:xfrm>
          <a:prstGeom prst="straightConnector1">
            <a:avLst/>
          </a:prstGeom>
          <a:noFill/>
          <a:ln cap="flat" cmpd="sng" w="19050">
            <a:solidFill>
              <a:schemeClr val="dk2"/>
            </a:solidFill>
            <a:prstDash val="solid"/>
            <a:round/>
            <a:headEnd len="lg" w="lg" type="none"/>
            <a:tailEnd len="lg" w="lg" type="triangle"/>
          </a:ln>
        </p:spPr>
      </p:cxnSp>
      <p:sp>
        <p:nvSpPr>
          <p:cNvPr id="88" name="Shape 88"/>
          <p:cNvSpPr txBox="1"/>
          <p:nvPr/>
        </p:nvSpPr>
        <p:spPr>
          <a:xfrm>
            <a:off x="1692050" y="3803700"/>
            <a:ext cx="626100" cy="319800"/>
          </a:xfrm>
          <a:prstGeom prst="rect">
            <a:avLst/>
          </a:prstGeom>
          <a:noFill/>
          <a:ln>
            <a:noFill/>
          </a:ln>
        </p:spPr>
        <p:txBody>
          <a:bodyPr anchorCtr="0" anchor="t" bIns="91425" lIns="91425" rIns="91425" wrap="square" tIns="91425">
            <a:noAutofit/>
          </a:bodyPr>
          <a:lstStyle/>
          <a:p>
            <a:pPr lvl="0" rtl="0">
              <a:spcBef>
                <a:spcPts val="0"/>
              </a:spcBef>
              <a:buNone/>
            </a:pPr>
            <a:r>
              <a:rPr lang="en-US">
                <a:latin typeface="Comic Sans MS"/>
                <a:ea typeface="Comic Sans MS"/>
                <a:cs typeface="Comic Sans MS"/>
                <a:sym typeface="Comic Sans MS"/>
              </a:rPr>
              <a:t>Seed</a:t>
            </a:r>
          </a:p>
        </p:txBody>
      </p:sp>
      <p:sp>
        <p:nvSpPr>
          <p:cNvPr id="89" name="Shape 89"/>
          <p:cNvSpPr txBox="1"/>
          <p:nvPr/>
        </p:nvSpPr>
        <p:spPr>
          <a:xfrm>
            <a:off x="1692050" y="4424500"/>
            <a:ext cx="626100" cy="319800"/>
          </a:xfrm>
          <a:prstGeom prst="rect">
            <a:avLst/>
          </a:prstGeom>
          <a:noFill/>
          <a:ln>
            <a:noFill/>
          </a:ln>
        </p:spPr>
        <p:txBody>
          <a:bodyPr anchorCtr="0" anchor="t" bIns="91425" lIns="91425" rIns="91425" wrap="square" tIns="91425">
            <a:noAutofit/>
          </a:bodyPr>
          <a:lstStyle/>
          <a:p>
            <a:pPr lvl="0" rtl="0">
              <a:spcBef>
                <a:spcPts val="0"/>
              </a:spcBef>
              <a:buNone/>
            </a:pPr>
            <a:r>
              <a:rPr lang="en-US">
                <a:latin typeface="Comic Sans MS"/>
                <a:ea typeface="Comic Sans MS"/>
                <a:cs typeface="Comic Sans MS"/>
                <a:sym typeface="Comic Sans MS"/>
              </a:rPr>
              <a:t>Next</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Linear Congruential PRNG</a:t>
            </a:r>
          </a:p>
        </p:txBody>
      </p:sp>
      <p:sp>
        <p:nvSpPr>
          <p:cNvPr id="697" name="Shape 697"/>
          <p:cNvSpPr txBox="1"/>
          <p:nvPr/>
        </p:nvSpPr>
        <p:spPr>
          <a:xfrm>
            <a:off x="2107225" y="1550700"/>
            <a:ext cx="45282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latin typeface="Comic Sans MS"/>
                <a:ea typeface="Comic Sans MS"/>
                <a:cs typeface="Comic Sans MS"/>
                <a:sym typeface="Comic Sans MS"/>
              </a:rPr>
              <a:t>X</a:t>
            </a:r>
            <a:r>
              <a:rPr baseline="-25000" lang="en-US" sz="2400">
                <a:latin typeface="Comic Sans MS"/>
                <a:ea typeface="Comic Sans MS"/>
                <a:cs typeface="Comic Sans MS"/>
                <a:sym typeface="Comic Sans MS"/>
              </a:rPr>
              <a:t>i+1</a:t>
            </a:r>
            <a:r>
              <a:rPr lang="en-US" sz="2400">
                <a:latin typeface="Comic Sans MS"/>
                <a:ea typeface="Comic Sans MS"/>
                <a:cs typeface="Comic Sans MS"/>
                <a:sym typeface="Comic Sans MS"/>
              </a:rPr>
              <a:t> = (X</a:t>
            </a:r>
            <a:r>
              <a:rPr baseline="-25000" lang="en-US" sz="2400">
                <a:latin typeface="Comic Sans MS"/>
                <a:ea typeface="Comic Sans MS"/>
                <a:cs typeface="Comic Sans MS"/>
                <a:sym typeface="Comic Sans MS"/>
              </a:rPr>
              <a:t>i</a:t>
            </a:r>
            <a:r>
              <a:rPr lang="en-US" sz="2400">
                <a:latin typeface="Comic Sans MS"/>
                <a:ea typeface="Comic Sans MS"/>
                <a:cs typeface="Comic Sans MS"/>
                <a:sym typeface="Comic Sans MS"/>
              </a:rPr>
              <a:t> * </a:t>
            </a:r>
            <a:r>
              <a:rPr lang="en-US" sz="2400">
                <a:solidFill>
                  <a:srgbClr val="FF0000"/>
                </a:solidFill>
                <a:latin typeface="Comic Sans MS"/>
                <a:ea typeface="Comic Sans MS"/>
                <a:cs typeface="Comic Sans MS"/>
                <a:sym typeface="Comic Sans MS"/>
              </a:rPr>
              <a:t>a</a:t>
            </a:r>
            <a:r>
              <a:rPr lang="en-US" sz="2400">
                <a:latin typeface="Comic Sans MS"/>
                <a:ea typeface="Comic Sans MS"/>
                <a:cs typeface="Comic Sans MS"/>
                <a:sym typeface="Comic Sans MS"/>
              </a:rPr>
              <a:t> + </a:t>
            </a:r>
            <a:r>
              <a:rPr lang="en-US" sz="2400">
                <a:solidFill>
                  <a:srgbClr val="FF0000"/>
                </a:solidFill>
                <a:latin typeface="Comic Sans MS"/>
                <a:ea typeface="Comic Sans MS"/>
                <a:cs typeface="Comic Sans MS"/>
                <a:sym typeface="Comic Sans MS"/>
              </a:rPr>
              <a:t>c</a:t>
            </a:r>
            <a:r>
              <a:rPr lang="en-US" sz="2400">
                <a:latin typeface="Comic Sans MS"/>
                <a:ea typeface="Comic Sans MS"/>
                <a:cs typeface="Comic Sans MS"/>
                <a:sym typeface="Comic Sans MS"/>
              </a:rPr>
              <a:t>) mod </a:t>
            </a:r>
            <a:r>
              <a:rPr lang="en-US" sz="2400">
                <a:solidFill>
                  <a:srgbClr val="FF0000"/>
                </a:solidFill>
                <a:latin typeface="Comic Sans MS"/>
                <a:ea typeface="Comic Sans MS"/>
                <a:cs typeface="Comic Sans MS"/>
                <a:sym typeface="Comic Sans MS"/>
              </a:rPr>
              <a:t>m</a:t>
            </a:r>
          </a:p>
        </p:txBody>
      </p:sp>
      <p:sp>
        <p:nvSpPr>
          <p:cNvPr id="698" name="Shape 698"/>
          <p:cNvSpPr txBox="1"/>
          <p:nvPr>
            <p:ph idx="1" type="body"/>
          </p:nvPr>
        </p:nvSpPr>
        <p:spPr>
          <a:xfrm>
            <a:off x="330625" y="2614275"/>
            <a:ext cx="8195400" cy="17433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Research focuses on finding good values for </a:t>
            </a:r>
            <a:r>
              <a:rPr lang="en-US" sz="2400">
                <a:solidFill>
                  <a:srgbClr val="FF0000"/>
                </a:solidFill>
                <a:latin typeface="Comic Sans MS"/>
                <a:ea typeface="Comic Sans MS"/>
                <a:cs typeface="Comic Sans MS"/>
                <a:sym typeface="Comic Sans MS"/>
              </a:rPr>
              <a:t>a</a:t>
            </a:r>
            <a:r>
              <a:rPr lang="en-US" sz="2400">
                <a:latin typeface="Comic Sans MS"/>
                <a:ea typeface="Comic Sans MS"/>
                <a:cs typeface="Comic Sans MS"/>
                <a:sym typeface="Comic Sans MS"/>
              </a:rPr>
              <a:t>, </a:t>
            </a:r>
            <a:r>
              <a:rPr lang="en-US" sz="2400">
                <a:solidFill>
                  <a:srgbClr val="FF0000"/>
                </a:solidFill>
                <a:latin typeface="Comic Sans MS"/>
                <a:ea typeface="Comic Sans MS"/>
                <a:cs typeface="Comic Sans MS"/>
                <a:sym typeface="Comic Sans MS"/>
              </a:rPr>
              <a:t>b</a:t>
            </a:r>
            <a:r>
              <a:rPr lang="en-US" sz="2400">
                <a:latin typeface="Comic Sans MS"/>
                <a:ea typeface="Comic Sans MS"/>
                <a:cs typeface="Comic Sans MS"/>
                <a:sym typeface="Comic Sans MS"/>
              </a:rPr>
              <a:t>, </a:t>
            </a:r>
            <a:r>
              <a:rPr lang="en-US" sz="2400">
                <a:solidFill>
                  <a:srgbClr val="FF0000"/>
                </a:solidFill>
                <a:latin typeface="Comic Sans MS"/>
                <a:ea typeface="Comic Sans MS"/>
                <a:cs typeface="Comic Sans MS"/>
                <a:sym typeface="Comic Sans MS"/>
              </a:rPr>
              <a:t>m</a:t>
            </a:r>
            <a:r>
              <a:rPr lang="en-US" sz="2400">
                <a:latin typeface="Comic Sans MS"/>
                <a:ea typeface="Comic Sans MS"/>
                <a:cs typeface="Comic Sans MS"/>
                <a:sym typeface="Comic Sans MS"/>
              </a:rPr>
              <a:t>.</a:t>
            </a:r>
          </a:p>
          <a:p>
            <a:pPr indent="-381000" lvl="0" marL="457200" marR="0" rtl="0" algn="l">
              <a:lnSpc>
                <a:spcPct val="115000"/>
              </a:lnSpc>
              <a:spcBef>
                <a:spcPts val="0"/>
              </a:spcBef>
              <a:spcAft>
                <a:spcPts val="0"/>
              </a:spcAft>
              <a:buSzPct val="100000"/>
              <a:buFont typeface="Comic Sans MS"/>
            </a:pPr>
            <a:r>
              <a:rPr lang="en-US" sz="2400">
                <a:solidFill>
                  <a:schemeClr val="dk1"/>
                </a:solidFill>
                <a:latin typeface="Comic Sans MS"/>
                <a:ea typeface="Comic Sans MS"/>
                <a:cs typeface="Comic Sans MS"/>
                <a:sym typeface="Comic Sans MS"/>
              </a:rPr>
              <a:t>EG: For the PRNG used in Java:</a:t>
            </a:r>
          </a:p>
          <a:p>
            <a:pPr indent="-381000" lvl="1" marL="914400" marR="0" rtl="0" algn="l">
              <a:lnSpc>
                <a:spcPct val="115000"/>
              </a:lnSpc>
              <a:spcBef>
                <a:spcPts val="0"/>
              </a:spcBef>
              <a:spcAft>
                <a:spcPts val="0"/>
              </a:spcAft>
              <a:buSzPct val="100000"/>
              <a:buFont typeface="Comic Sans MS"/>
            </a:pPr>
            <a:r>
              <a:rPr lang="en-US" sz="2400">
                <a:solidFill>
                  <a:srgbClr val="FF0000"/>
                </a:solidFill>
                <a:latin typeface="Comic Sans MS"/>
                <a:ea typeface="Comic Sans MS"/>
                <a:cs typeface="Comic Sans MS"/>
                <a:sym typeface="Comic Sans MS"/>
              </a:rPr>
              <a:t>a</a:t>
            </a:r>
            <a:r>
              <a:rPr lang="en-US" sz="2400">
                <a:solidFill>
                  <a:schemeClr val="dk1"/>
                </a:solidFill>
                <a:latin typeface="Comic Sans MS"/>
                <a:ea typeface="Comic Sans MS"/>
                <a:cs typeface="Comic Sans MS"/>
                <a:sym typeface="Comic Sans MS"/>
              </a:rPr>
              <a:t> = </a:t>
            </a:r>
            <a:r>
              <a:rPr lang="en-US" sz="2400">
                <a:solidFill>
                  <a:schemeClr val="dk1"/>
                </a:solidFill>
                <a:highlight>
                  <a:srgbClr val="F9F9F9"/>
                </a:highlight>
                <a:latin typeface="Comic Sans MS"/>
                <a:ea typeface="Comic Sans MS"/>
                <a:cs typeface="Comic Sans MS"/>
                <a:sym typeface="Comic Sans MS"/>
              </a:rPr>
              <a:t>25214903917</a:t>
            </a:r>
            <a:r>
              <a:rPr lang="en-US" sz="2400">
                <a:solidFill>
                  <a:schemeClr val="dk1"/>
                </a:solidFill>
                <a:latin typeface="Comic Sans MS"/>
                <a:ea typeface="Comic Sans MS"/>
                <a:cs typeface="Comic Sans MS"/>
                <a:sym typeface="Comic Sans MS"/>
              </a:rPr>
              <a:t>, </a:t>
            </a:r>
            <a:r>
              <a:rPr lang="en-US" sz="2400">
                <a:solidFill>
                  <a:srgbClr val="FF0000"/>
                </a:solidFill>
                <a:latin typeface="Comic Sans MS"/>
                <a:ea typeface="Comic Sans MS"/>
                <a:cs typeface="Comic Sans MS"/>
                <a:sym typeface="Comic Sans MS"/>
              </a:rPr>
              <a:t>c</a:t>
            </a:r>
            <a:r>
              <a:rPr lang="en-US" sz="2400">
                <a:solidFill>
                  <a:schemeClr val="dk1"/>
                </a:solidFill>
                <a:latin typeface="Comic Sans MS"/>
                <a:ea typeface="Comic Sans MS"/>
                <a:cs typeface="Comic Sans MS"/>
                <a:sym typeface="Comic Sans MS"/>
              </a:rPr>
              <a:t> = 11, </a:t>
            </a:r>
            <a:r>
              <a:rPr lang="en-US" sz="2400">
                <a:solidFill>
                  <a:srgbClr val="FF0000"/>
                </a:solidFill>
                <a:latin typeface="Comic Sans MS"/>
                <a:ea typeface="Comic Sans MS"/>
                <a:cs typeface="Comic Sans MS"/>
                <a:sym typeface="Comic Sans MS"/>
              </a:rPr>
              <a:t>m</a:t>
            </a:r>
            <a:r>
              <a:rPr lang="en-US" sz="2400">
                <a:solidFill>
                  <a:schemeClr val="dk1"/>
                </a:solidFill>
                <a:latin typeface="Comic Sans MS"/>
                <a:ea typeface="Comic Sans MS"/>
                <a:cs typeface="Comic Sans MS"/>
                <a:sym typeface="Comic Sans MS"/>
              </a:rPr>
              <a:t> = 2</a:t>
            </a:r>
            <a:r>
              <a:rPr baseline="30000" lang="en-US" sz="2400">
                <a:solidFill>
                  <a:schemeClr val="dk1"/>
                </a:solidFill>
                <a:latin typeface="Comic Sans MS"/>
                <a:ea typeface="Comic Sans MS"/>
                <a:cs typeface="Comic Sans MS"/>
                <a:sym typeface="Comic Sans MS"/>
              </a:rPr>
              <a:t>48</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5" name="Shape 705"/>
        <p:cNvGrpSpPr/>
        <p:nvPr/>
      </p:nvGrpSpPr>
      <p:grpSpPr>
        <a:xfrm>
          <a:off x="0" y="0"/>
          <a:ext cx="0" cy="0"/>
          <a:chOff x="0" y="0"/>
          <a:chExt cx="0" cy="0"/>
        </a:xfrm>
      </p:grpSpPr>
      <p:sp>
        <p:nvSpPr>
          <p:cNvPr id="706" name="Shape 70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707" name="Shape 707"/>
          <p:cNvSpPr txBox="1"/>
          <p:nvPr/>
        </p:nvSpPr>
        <p:spPr>
          <a:xfrm>
            <a:off x="4000150" y="32197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708" name="Shape 708"/>
          <p:cNvCxnSpPr/>
          <p:nvPr/>
        </p:nvCxnSpPr>
        <p:spPr>
          <a:xfrm flipH="1">
            <a:off x="3094609" y="1831921"/>
            <a:ext cx="461100" cy="15300"/>
          </a:xfrm>
          <a:prstGeom prst="straightConnector1">
            <a:avLst/>
          </a:prstGeom>
          <a:noFill/>
          <a:ln cap="flat" cmpd="sng" w="38100">
            <a:solidFill>
              <a:schemeClr val="dk2"/>
            </a:solidFill>
            <a:prstDash val="solid"/>
            <a:round/>
            <a:headEnd len="lg" w="lg" type="none"/>
            <a:tailEnd len="lg" w="lg" type="triangle"/>
          </a:ln>
        </p:spPr>
      </p:cxnSp>
      <p:sp>
        <p:nvSpPr>
          <p:cNvPr id="709" name="Shape 709"/>
          <p:cNvSpPr txBox="1"/>
          <p:nvPr/>
        </p:nvSpPr>
        <p:spPr>
          <a:xfrm>
            <a:off x="431075" y="1532050"/>
            <a:ext cx="2743200" cy="13419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1,2,1,1,1,2,1,1,2,2,</a:t>
            </a:r>
          </a:p>
          <a:p>
            <a:pPr lvl="0" rtl="0">
              <a:spcBef>
                <a:spcPts val="0"/>
              </a:spcBef>
              <a:buNone/>
            </a:pPr>
            <a:r>
              <a:rPr lang="en-US" sz="2400">
                <a:latin typeface="Comic Sans MS"/>
                <a:ea typeface="Comic Sans MS"/>
                <a:cs typeface="Comic Sans MS"/>
                <a:sym typeface="Comic Sans MS"/>
              </a:rPr>
              <a:t>1,2,2,2,2,1,1,2,2,</a:t>
            </a:r>
          </a:p>
          <a:p>
            <a:pPr lvl="0" rtl="0">
              <a:spcBef>
                <a:spcPts val="0"/>
              </a:spcBef>
              <a:buNone/>
            </a:pPr>
            <a:r>
              <a:rPr lang="en-US" sz="2400">
                <a:latin typeface="Comic Sans MS"/>
                <a:ea typeface="Comic Sans MS"/>
                <a:cs typeface="Comic Sans MS"/>
                <a:sym typeface="Comic Sans MS"/>
              </a:rPr>
              <a:t>2,2,1,2,1,2,2,2,1,...</a:t>
            </a:r>
          </a:p>
        </p:txBody>
      </p:sp>
      <p:cxnSp>
        <p:nvCxnSpPr>
          <p:cNvPr id="710" name="Shape 710"/>
          <p:cNvCxnSpPr/>
          <p:nvPr/>
        </p:nvCxnSpPr>
        <p:spPr>
          <a:xfrm>
            <a:off x="5679800" y="2044188"/>
            <a:ext cx="2700" cy="1117200"/>
          </a:xfrm>
          <a:prstGeom prst="straightConnector1">
            <a:avLst/>
          </a:prstGeom>
          <a:noFill/>
          <a:ln cap="flat" cmpd="sng" w="38100">
            <a:solidFill>
              <a:schemeClr val="dk2"/>
            </a:solidFill>
            <a:prstDash val="solid"/>
            <a:round/>
            <a:headEnd len="lg" w="lg" type="none"/>
            <a:tailEnd len="lg" w="lg" type="triangle"/>
          </a:ln>
        </p:spPr>
      </p:cxnSp>
      <p:cxnSp>
        <p:nvCxnSpPr>
          <p:cNvPr id="711" name="Shape 711"/>
          <p:cNvCxnSpPr/>
          <p:nvPr/>
        </p:nvCxnSpPr>
        <p:spPr>
          <a:xfrm flipH="1" rot="10800000">
            <a:off x="5127100" y="2283400"/>
            <a:ext cx="4200" cy="897300"/>
          </a:xfrm>
          <a:prstGeom prst="straightConnector1">
            <a:avLst/>
          </a:prstGeom>
          <a:noFill/>
          <a:ln cap="flat" cmpd="sng" w="38100">
            <a:solidFill>
              <a:schemeClr val="dk2"/>
            </a:solidFill>
            <a:prstDash val="solid"/>
            <a:round/>
            <a:headEnd len="lg" w="lg" type="none"/>
            <a:tailEnd len="lg" w="lg" type="triangle"/>
          </a:ln>
        </p:spPr>
      </p:cxnSp>
      <p:pic>
        <p:nvPicPr>
          <p:cNvPr descr="random1to2.png" id="712" name="Shape 712"/>
          <p:cNvPicPr preferRelativeResize="0"/>
          <p:nvPr/>
        </p:nvPicPr>
        <p:blipFill>
          <a:blip r:embed="rId4">
            <a:alphaModFix/>
          </a:blip>
          <a:stretch>
            <a:fillRect/>
          </a:stretch>
        </p:blipFill>
        <p:spPr>
          <a:xfrm>
            <a:off x="3555688" y="1434738"/>
            <a:ext cx="3495675" cy="809625"/>
          </a:xfrm>
          <a:prstGeom prst="rect">
            <a:avLst/>
          </a:prstGeom>
          <a:noFill/>
          <a:ln>
            <a:noFill/>
          </a:ln>
        </p:spPr>
      </p:pic>
      <p:sp>
        <p:nvSpPr>
          <p:cNvPr id="713" name="Shape 713"/>
          <p:cNvSpPr txBox="1"/>
          <p:nvPr/>
        </p:nvSpPr>
        <p:spPr>
          <a:xfrm>
            <a:off x="1136450" y="5055475"/>
            <a:ext cx="7772400" cy="405000"/>
          </a:xfrm>
          <a:prstGeom prst="rect">
            <a:avLst/>
          </a:prstGeom>
          <a:noFill/>
          <a:ln>
            <a:noFill/>
          </a:ln>
        </p:spPr>
        <p:txBody>
          <a:bodyPr anchorCtr="0" anchor="t" bIns="91425" lIns="91425" rIns="91425" wrap="square" tIns="91425">
            <a:noAutofit/>
          </a:bodyPr>
          <a:lstStyle/>
          <a:p>
            <a:pPr lvl="0">
              <a:spcBef>
                <a:spcPts val="0"/>
              </a:spcBef>
              <a:buNone/>
            </a:pPr>
            <a:r>
              <a:rPr lang="en-US"/>
              <a:t>… 1099109101, 1103857302, 10923482239978, 2434280238001, 584337979802, ...</a:t>
            </a:r>
          </a:p>
        </p:txBody>
      </p:sp>
      <p:sp>
        <p:nvSpPr>
          <p:cNvPr id="714" name="Shape 714"/>
          <p:cNvSpPr txBox="1"/>
          <p:nvPr/>
        </p:nvSpPr>
        <p:spPr>
          <a:xfrm>
            <a:off x="3673738" y="2619700"/>
            <a:ext cx="1506600" cy="224700"/>
          </a:xfrm>
          <a:prstGeom prst="rect">
            <a:avLst/>
          </a:prstGeom>
          <a:noFill/>
          <a:ln>
            <a:noFill/>
          </a:ln>
        </p:spPr>
        <p:txBody>
          <a:bodyPr anchorCtr="0" anchor="ctr" bIns="91425" lIns="91425" rIns="91425" wrap="square" tIns="91425">
            <a:noAutofit/>
          </a:bodyPr>
          <a:lstStyle/>
          <a:p>
            <a:pPr lvl="0" rtl="0">
              <a:spcBef>
                <a:spcPts val="0"/>
              </a:spcBef>
              <a:buNone/>
            </a:pPr>
            <a:r>
              <a:rPr lang="en-US">
                <a:solidFill>
                  <a:schemeClr val="dk1"/>
                </a:solidFill>
              </a:rPr>
              <a:t>584337979802</a:t>
            </a:r>
          </a:p>
        </p:txBody>
      </p:sp>
      <p:sp>
        <p:nvSpPr>
          <p:cNvPr id="715" name="Shape 715"/>
          <p:cNvSpPr txBox="1"/>
          <p:nvPr/>
        </p:nvSpPr>
        <p:spPr>
          <a:xfrm>
            <a:off x="5679800" y="2619700"/>
            <a:ext cx="561600" cy="224700"/>
          </a:xfrm>
          <a:prstGeom prst="rect">
            <a:avLst/>
          </a:prstGeom>
          <a:noFill/>
          <a:ln>
            <a:noFill/>
          </a:ln>
        </p:spPr>
        <p:txBody>
          <a:bodyPr anchorCtr="0" anchor="ctr" bIns="91425" lIns="91425" rIns="91425" wrap="square" tIns="91425">
            <a:noAutofit/>
          </a:bodyPr>
          <a:lstStyle/>
          <a:p>
            <a:pPr lvl="0" rtl="0">
              <a:spcBef>
                <a:spcPts val="0"/>
              </a:spcBef>
              <a:buNone/>
            </a:pPr>
            <a:r>
              <a:rPr lang="en-US">
                <a:solidFill>
                  <a:schemeClr val="dk1"/>
                </a:solidFill>
              </a:rPr>
              <a:t>next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2" name="Shape 722"/>
        <p:cNvGrpSpPr/>
        <p:nvPr/>
      </p:nvGrpSpPr>
      <p:grpSpPr>
        <a:xfrm>
          <a:off x="0" y="0"/>
          <a:ext cx="0" cy="0"/>
          <a:chOff x="0" y="0"/>
          <a:chExt cx="0" cy="0"/>
        </a:xfrm>
      </p:grpSpPr>
      <p:sp>
        <p:nvSpPr>
          <p:cNvPr id="723" name="Shape 723"/>
          <p:cNvSpPr txBox="1"/>
          <p:nvPr>
            <p:ph type="title"/>
          </p:nvPr>
        </p:nvSpPr>
        <p:spPr>
          <a:xfrm>
            <a:off x="685800" y="43325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Other Types of PRNGs</a:t>
            </a:r>
          </a:p>
        </p:txBody>
      </p:sp>
      <p:sp>
        <p:nvSpPr>
          <p:cNvPr id="724" name="Shape 724"/>
          <p:cNvSpPr txBox="1"/>
          <p:nvPr>
            <p:ph idx="1" type="body"/>
          </p:nvPr>
        </p:nvSpPr>
        <p:spPr>
          <a:xfrm>
            <a:off x="399975" y="1502700"/>
            <a:ext cx="8195400" cy="48720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LCGs have certain desirable characteristics.</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Good randomness qualities.</a:t>
            </a:r>
          </a:p>
          <a:p>
            <a:pPr indent="-381000" lvl="1" marL="914400" marR="0" rtl="0" algn="l">
              <a:lnSpc>
                <a:spcPct val="115000"/>
              </a:lnSpc>
              <a:spcBef>
                <a:spcPts val="0"/>
              </a:spcBef>
              <a:spcAft>
                <a:spcPts val="0"/>
              </a:spcAft>
              <a:buSzPct val="100000"/>
              <a:buFont typeface="Comic Sans MS"/>
            </a:pPr>
            <a:r>
              <a:rPr lang="en-US" sz="2400">
                <a:solidFill>
                  <a:schemeClr val="dk1"/>
                </a:solidFill>
                <a:latin typeface="Comic Sans MS"/>
                <a:ea typeface="Comic Sans MS"/>
                <a:cs typeface="Comic Sans MS"/>
                <a:sym typeface="Comic Sans MS"/>
              </a:rPr>
              <a:t>Fast, don’t require much memory.</a:t>
            </a:r>
          </a:p>
          <a:p>
            <a:pPr indent="0" lvl="0" marL="0" marR="0" rtl="0" algn="l">
              <a:lnSpc>
                <a:spcPct val="115000"/>
              </a:lnSpc>
              <a:spcBef>
                <a:spcPts val="0"/>
              </a:spcBef>
              <a:spcAft>
                <a:spcPts val="0"/>
              </a:spcAft>
              <a:buNone/>
            </a:pPr>
            <a:r>
              <a:t/>
            </a:r>
            <a:endParaRPr sz="2400">
              <a:solidFill>
                <a:schemeClr val="dk1"/>
              </a:solidFill>
              <a:latin typeface="Comic Sans MS"/>
              <a:ea typeface="Comic Sans MS"/>
              <a:cs typeface="Comic Sans MS"/>
              <a:sym typeface="Comic Sans MS"/>
            </a:endParaRPr>
          </a:p>
          <a:p>
            <a:pPr indent="0" lvl="0" marL="0" marR="0" rtl="0" algn="l">
              <a:lnSpc>
                <a:spcPct val="115000"/>
              </a:lnSpc>
              <a:spcBef>
                <a:spcPts val="0"/>
              </a:spcBef>
              <a:spcAft>
                <a:spcPts val="0"/>
              </a:spcAft>
              <a:buNone/>
            </a:pPr>
            <a:r>
              <a:t/>
            </a:r>
            <a:endParaRPr sz="2400">
              <a:solidFill>
                <a:schemeClr val="dk1"/>
              </a:solidFill>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not good enough for cryptographic applications and certain types of simulation problems.</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For these applications, stronger PRNGs are used.</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1" name="Shape 731"/>
        <p:cNvGrpSpPr/>
        <p:nvPr/>
      </p:nvGrpSpPr>
      <p:grpSpPr>
        <a:xfrm>
          <a:off x="0" y="0"/>
          <a:ext cx="0" cy="0"/>
          <a:chOff x="0" y="0"/>
          <a:chExt cx="0" cy="0"/>
        </a:xfrm>
      </p:grpSpPr>
      <p:sp>
        <p:nvSpPr>
          <p:cNvPr id="732" name="Shape 73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So, a PRNG is:</a:t>
            </a:r>
          </a:p>
        </p:txBody>
      </p:sp>
      <p:sp>
        <p:nvSpPr>
          <p:cNvPr id="733" name="Shape 733"/>
          <p:cNvSpPr txBox="1"/>
          <p:nvPr>
            <p:ph idx="1" type="body"/>
          </p:nvPr>
        </p:nvSpPr>
        <p:spPr>
          <a:xfrm>
            <a:off x="399975" y="1502700"/>
            <a:ext cx="8195400" cy="12720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A computational </a:t>
            </a:r>
            <a:r>
              <a:rPr b="1" i="1" lang="en-US" sz="2400">
                <a:solidFill>
                  <a:srgbClr val="808000"/>
                </a:solidFill>
                <a:latin typeface="Comic Sans MS"/>
                <a:ea typeface="Comic Sans MS"/>
                <a:cs typeface="Comic Sans MS"/>
                <a:sym typeface="Comic Sans MS"/>
              </a:rPr>
              <a:t>model</a:t>
            </a:r>
            <a:r>
              <a:rPr lang="en-US" sz="2400">
                <a:latin typeface="Comic Sans MS"/>
                <a:ea typeface="Comic Sans MS"/>
                <a:cs typeface="Comic Sans MS"/>
                <a:sym typeface="Comic Sans MS"/>
              </a:rPr>
              <a:t> of randomness.</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An </a:t>
            </a:r>
            <a:r>
              <a:rPr b="1" i="1" lang="en-US" sz="2400">
                <a:solidFill>
                  <a:srgbClr val="808000"/>
                </a:solidFill>
                <a:latin typeface="Comic Sans MS"/>
                <a:ea typeface="Comic Sans MS"/>
                <a:cs typeface="Comic Sans MS"/>
                <a:sym typeface="Comic Sans MS"/>
              </a:rPr>
              <a:t>abstraction</a:t>
            </a:r>
            <a:r>
              <a:rPr b="1" lang="en-US" sz="2400">
                <a:latin typeface="Comic Sans MS"/>
                <a:ea typeface="Comic Sans MS"/>
                <a:cs typeface="Comic Sans MS"/>
                <a:sym typeface="Comic Sans MS"/>
              </a:rPr>
              <a:t> </a:t>
            </a:r>
            <a:r>
              <a:rPr lang="en-US" sz="2400">
                <a:latin typeface="Comic Sans MS"/>
                <a:ea typeface="Comic Sans MS"/>
                <a:cs typeface="Comic Sans MS"/>
                <a:sym typeface="Comic Sans MS"/>
              </a:rPr>
              <a:t>of real randomness.</a:t>
            </a:r>
          </a:p>
        </p:txBody>
      </p:sp>
      <p:sp>
        <p:nvSpPr>
          <p:cNvPr id="734" name="Shape 734"/>
          <p:cNvSpPr txBox="1"/>
          <p:nvPr>
            <p:ph idx="1" type="body"/>
          </p:nvPr>
        </p:nvSpPr>
        <p:spPr>
          <a:xfrm>
            <a:off x="317250" y="3173275"/>
            <a:ext cx="8412300" cy="28212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Is it a good model?</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Is it equally likely to generate any number within the range 1, 100 ?</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Is it equally likely to generate “Heads” or “Tails” ?</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Is it equally likely to draw any card out of a shuffled deck of 52 cards? </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1" name="Shape 741"/>
        <p:cNvGrpSpPr/>
        <p:nvPr/>
      </p:nvGrpSpPr>
      <p:grpSpPr>
        <a:xfrm>
          <a:off x="0" y="0"/>
          <a:ext cx="0" cy="0"/>
          <a:chOff x="0" y="0"/>
          <a:chExt cx="0" cy="0"/>
        </a:xfrm>
      </p:grpSpPr>
      <p:sp>
        <p:nvSpPr>
          <p:cNvPr id="742" name="Shape 74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It’s all random!</a:t>
            </a:r>
          </a:p>
        </p:txBody>
      </p:sp>
      <p:pic>
        <p:nvPicPr>
          <p:cNvPr descr="dilbert.jpg" id="743" name="Shape 743"/>
          <p:cNvPicPr preferRelativeResize="0"/>
          <p:nvPr/>
        </p:nvPicPr>
        <p:blipFill>
          <a:blip r:embed="rId4">
            <a:alphaModFix/>
          </a:blip>
          <a:stretch>
            <a:fillRect/>
          </a:stretch>
        </p:blipFill>
        <p:spPr>
          <a:xfrm>
            <a:off x="1333500" y="2205038"/>
            <a:ext cx="647700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98" name="Shape 98"/>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App Inventor’s Random Blocks use a PRNG to produce their random numbers.</a:t>
            </a:r>
          </a:p>
        </p:txBody>
      </p:sp>
      <p:sp>
        <p:nvSpPr>
          <p:cNvPr id="99" name="Shape 99"/>
          <p:cNvSpPr txBox="1"/>
          <p:nvPr/>
        </p:nvSpPr>
        <p:spPr>
          <a:xfrm>
            <a:off x="3817250" y="468337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pic>
        <p:nvPicPr>
          <p:cNvPr descr="randomintblock.png" id="100" name="Shape 100"/>
          <p:cNvPicPr preferRelativeResize="0"/>
          <p:nvPr/>
        </p:nvPicPr>
        <p:blipFill>
          <a:blip r:embed="rId4">
            <a:alphaModFix/>
          </a:blip>
          <a:stretch>
            <a:fillRect/>
          </a:stretch>
        </p:blipFill>
        <p:spPr>
          <a:xfrm>
            <a:off x="2838559" y="2579346"/>
            <a:ext cx="4712850" cy="1386125"/>
          </a:xfrm>
          <a:prstGeom prst="rect">
            <a:avLst/>
          </a:prstGeom>
          <a:noFill/>
          <a:ln>
            <a:noFill/>
          </a:ln>
        </p:spPr>
      </p:pic>
      <p:cxnSp>
        <p:nvCxnSpPr>
          <p:cNvPr id="101" name="Shape 101"/>
          <p:cNvCxnSpPr/>
          <p:nvPr/>
        </p:nvCxnSpPr>
        <p:spPr>
          <a:xfrm rot="10800000">
            <a:off x="1845259" y="3272096"/>
            <a:ext cx="993300" cy="600"/>
          </a:xfrm>
          <a:prstGeom prst="straightConnector1">
            <a:avLst/>
          </a:prstGeom>
          <a:noFill/>
          <a:ln cap="flat" cmpd="sng" w="38100">
            <a:solidFill>
              <a:schemeClr val="dk2"/>
            </a:solidFill>
            <a:prstDash val="solid"/>
            <a:round/>
            <a:headEnd len="lg" w="lg" type="none"/>
            <a:tailEnd len="lg" w="lg" type="triangle"/>
          </a:ln>
        </p:spPr>
      </p:cxnSp>
      <p:sp>
        <p:nvSpPr>
          <p:cNvPr id="102" name="Shape 102"/>
          <p:cNvSpPr txBox="1"/>
          <p:nvPr/>
        </p:nvSpPr>
        <p:spPr>
          <a:xfrm>
            <a:off x="1086275" y="2996600"/>
            <a:ext cx="654300" cy="6150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50</a:t>
            </a:r>
          </a:p>
        </p:txBody>
      </p:sp>
      <p:cxnSp>
        <p:nvCxnSpPr>
          <p:cNvPr id="103" name="Shape 103"/>
          <p:cNvCxnSpPr/>
          <p:nvPr/>
        </p:nvCxnSpPr>
        <p:spPr>
          <a:xfrm flipH="1">
            <a:off x="5509850" y="3611600"/>
            <a:ext cx="13200" cy="1060200"/>
          </a:xfrm>
          <a:prstGeom prst="straightConnector1">
            <a:avLst/>
          </a:prstGeom>
          <a:noFill/>
          <a:ln cap="flat" cmpd="sng" w="38100">
            <a:solidFill>
              <a:schemeClr val="dk2"/>
            </a:solidFill>
            <a:prstDash val="solid"/>
            <a:round/>
            <a:headEnd len="lg" w="lg" type="none"/>
            <a:tailEnd len="lg" w="lg" type="triangle"/>
          </a:ln>
        </p:spPr>
      </p:cxnSp>
      <p:cxnSp>
        <p:nvCxnSpPr>
          <p:cNvPr id="104" name="Shape 104"/>
          <p:cNvCxnSpPr/>
          <p:nvPr/>
        </p:nvCxnSpPr>
        <p:spPr>
          <a:xfrm rot="10800000">
            <a:off x="4693775" y="3611600"/>
            <a:ext cx="13200" cy="10602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533400" y="2230150"/>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How does a PRNG Work</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121" name="Shape 121"/>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 need a formula that calculates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in a sequence 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a:t>
            </a:r>
          </a:p>
        </p:txBody>
      </p:sp>
      <p:sp>
        <p:nvSpPr>
          <p:cNvPr id="122" name="Shape 122"/>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123" name="Shape 123"/>
          <p:cNvCxnSpPr>
            <a:endCxn id="122"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124" name="Shape 124"/>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125" name="Shape 125"/>
          <p:cNvSpPr txBox="1"/>
          <p:nvPr/>
        </p:nvSpPr>
        <p:spPr>
          <a:xfrm>
            <a:off x="1492075" y="4135900"/>
            <a:ext cx="562800" cy="536700"/>
          </a:xfrm>
          <a:prstGeom prst="rect">
            <a:avLst/>
          </a:prstGeom>
          <a:noFill/>
          <a:ln>
            <a:noFill/>
          </a:ln>
        </p:spPr>
        <p:txBody>
          <a:bodyPr anchorCtr="0" anchor="t" bIns="91425" lIns="91425" rIns="91425" wrap="square" tIns="91425">
            <a:noAutofit/>
          </a:bodyPr>
          <a:lstStyle/>
          <a:p>
            <a:pPr lvl="0">
              <a:spcBef>
                <a:spcPts val="0"/>
              </a:spcBef>
              <a:buNone/>
            </a:pPr>
            <a:r>
              <a:rPr lang="en-US" sz="2400">
                <a:latin typeface="Comic Sans MS"/>
                <a:ea typeface="Comic Sans MS"/>
                <a:cs typeface="Comic Sans MS"/>
                <a:sym typeface="Comic Sans MS"/>
              </a:rPr>
              <a:t>10</a:t>
            </a:r>
          </a:p>
        </p:txBody>
      </p:sp>
      <p:sp>
        <p:nvSpPr>
          <p:cNvPr id="126" name="Shape 126"/>
          <p:cNvSpPr txBox="1"/>
          <p:nvPr/>
        </p:nvSpPr>
        <p:spPr>
          <a:xfrm>
            <a:off x="6560925" y="40643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Pseudo Random Number Generator</a:t>
            </a:r>
          </a:p>
        </p:txBody>
      </p:sp>
      <p:sp>
        <p:nvSpPr>
          <p:cNvPr id="135" name="Shape 135"/>
          <p:cNvSpPr txBox="1"/>
          <p:nvPr>
            <p:ph idx="1" type="body"/>
          </p:nvPr>
        </p:nvSpPr>
        <p:spPr>
          <a:xfrm>
            <a:off x="674675" y="1594600"/>
            <a:ext cx="7758000" cy="1102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We need a formula that calculates the </a:t>
            </a:r>
            <a:r>
              <a:rPr b="1" i="1" lang="en-US" sz="2400">
                <a:latin typeface="Comic Sans MS"/>
                <a:ea typeface="Comic Sans MS"/>
                <a:cs typeface="Comic Sans MS"/>
                <a:sym typeface="Comic Sans MS"/>
              </a:rPr>
              <a:t>next</a:t>
            </a:r>
            <a:r>
              <a:rPr lang="en-US" sz="2400">
                <a:latin typeface="Comic Sans MS"/>
                <a:ea typeface="Comic Sans MS"/>
                <a:cs typeface="Comic Sans MS"/>
                <a:sym typeface="Comic Sans MS"/>
              </a:rPr>
              <a:t> value in a sequence given the </a:t>
            </a:r>
            <a:r>
              <a:rPr b="1" i="1" lang="en-US" sz="2400">
                <a:latin typeface="Comic Sans MS"/>
                <a:ea typeface="Comic Sans MS"/>
                <a:cs typeface="Comic Sans MS"/>
                <a:sym typeface="Comic Sans MS"/>
              </a:rPr>
              <a:t>current </a:t>
            </a:r>
            <a:r>
              <a:rPr lang="en-US" sz="2400">
                <a:latin typeface="Comic Sans MS"/>
                <a:ea typeface="Comic Sans MS"/>
                <a:cs typeface="Comic Sans MS"/>
                <a:sym typeface="Comic Sans MS"/>
              </a:rPr>
              <a:t>value.</a:t>
            </a:r>
          </a:p>
        </p:txBody>
      </p:sp>
      <p:sp>
        <p:nvSpPr>
          <p:cNvPr id="136" name="Shape 136"/>
          <p:cNvSpPr txBox="1"/>
          <p:nvPr/>
        </p:nvSpPr>
        <p:spPr>
          <a:xfrm>
            <a:off x="3136675" y="3557825"/>
            <a:ext cx="2258100" cy="1681500"/>
          </a:xfrm>
          <a:prstGeom prst="rect">
            <a:avLst/>
          </a:prstGeom>
          <a:solidFill>
            <a:srgbClr val="000000"/>
          </a:solidFill>
          <a:ln>
            <a:noFill/>
          </a:ln>
        </p:spPr>
        <p:txBody>
          <a:bodyPr anchorCtr="0" anchor="ctr" bIns="91425" lIns="91425" rIns="91425" wrap="square" tIns="91425">
            <a:noAutofit/>
          </a:bodyPr>
          <a:lstStyle/>
          <a:p>
            <a:pPr lvl="0" rtl="0">
              <a:spcBef>
                <a:spcPts val="0"/>
              </a:spcBef>
              <a:buNone/>
            </a:pPr>
            <a:r>
              <a:t/>
            </a:r>
            <a:endParaRPr/>
          </a:p>
          <a:p>
            <a:pPr lvl="0" rtl="0" algn="ctr">
              <a:spcBef>
                <a:spcPts val="0"/>
              </a:spcBef>
              <a:buNone/>
            </a:pPr>
            <a:r>
              <a:rPr lang="en-US" sz="3600">
                <a:solidFill>
                  <a:srgbClr val="FFFFFF"/>
                </a:solidFill>
                <a:latin typeface="Comic Sans MS"/>
                <a:ea typeface="Comic Sans MS"/>
                <a:cs typeface="Comic Sans MS"/>
                <a:sym typeface="Comic Sans MS"/>
              </a:rPr>
              <a:t>PRNG</a:t>
            </a:r>
          </a:p>
        </p:txBody>
      </p:sp>
      <p:cxnSp>
        <p:nvCxnSpPr>
          <p:cNvPr id="137" name="Shape 137"/>
          <p:cNvCxnSpPr>
            <a:endCxn id="136" idx="1"/>
          </p:cNvCxnSpPr>
          <p:nvPr/>
        </p:nvCxnSpPr>
        <p:spPr>
          <a:xfrm>
            <a:off x="2054875" y="4397675"/>
            <a:ext cx="1081800" cy="900"/>
          </a:xfrm>
          <a:prstGeom prst="straightConnector1">
            <a:avLst/>
          </a:prstGeom>
          <a:noFill/>
          <a:ln cap="flat" cmpd="sng" w="38100">
            <a:solidFill>
              <a:schemeClr val="dk2"/>
            </a:solidFill>
            <a:prstDash val="solid"/>
            <a:round/>
            <a:headEnd len="lg" w="lg" type="none"/>
            <a:tailEnd len="lg" w="lg" type="triangle"/>
          </a:ln>
        </p:spPr>
      </p:cxnSp>
      <p:cxnSp>
        <p:nvCxnSpPr>
          <p:cNvPr id="138" name="Shape 138"/>
          <p:cNvCxnSpPr/>
          <p:nvPr/>
        </p:nvCxnSpPr>
        <p:spPr>
          <a:xfrm>
            <a:off x="5479125" y="4398125"/>
            <a:ext cx="1081800" cy="900"/>
          </a:xfrm>
          <a:prstGeom prst="straightConnector1">
            <a:avLst/>
          </a:prstGeom>
          <a:noFill/>
          <a:ln cap="flat" cmpd="sng" w="38100">
            <a:solidFill>
              <a:schemeClr val="dk2"/>
            </a:solidFill>
            <a:prstDash val="solid"/>
            <a:round/>
            <a:headEnd len="lg" w="lg" type="none"/>
            <a:tailEnd len="lg" w="lg" type="triangle"/>
          </a:ln>
        </p:spPr>
      </p:cxnSp>
      <p:sp>
        <p:nvSpPr>
          <p:cNvPr id="139" name="Shape 139"/>
          <p:cNvSpPr txBox="1"/>
          <p:nvPr/>
        </p:nvSpPr>
        <p:spPr>
          <a:xfrm>
            <a:off x="1492075" y="4135900"/>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10</a:t>
            </a:r>
          </a:p>
        </p:txBody>
      </p:sp>
      <p:sp>
        <p:nvSpPr>
          <p:cNvPr id="140" name="Shape 140"/>
          <p:cNvSpPr txBox="1"/>
          <p:nvPr/>
        </p:nvSpPr>
        <p:spPr>
          <a:xfrm>
            <a:off x="6560925" y="4064325"/>
            <a:ext cx="562800" cy="536700"/>
          </a:xfrm>
          <a:prstGeom prst="rect">
            <a:avLst/>
          </a:prstGeom>
          <a:noFill/>
          <a:ln>
            <a:noFill/>
          </a:ln>
        </p:spPr>
        <p:txBody>
          <a:bodyPr anchorCtr="0" anchor="t" bIns="91425" lIns="91425" rIns="91425" wrap="square" tIns="91425">
            <a:noAutofit/>
          </a:bodyPr>
          <a:lstStyle/>
          <a:p>
            <a:pPr lvl="0" rtl="0">
              <a:spcBef>
                <a:spcPts val="0"/>
              </a:spcBef>
              <a:buNone/>
            </a:pPr>
            <a:r>
              <a:rPr lang="en-US" sz="2400">
                <a:latin typeface="Comic Sans MS"/>
                <a:ea typeface="Comic Sans MS"/>
                <a:cs typeface="Comic Sans MS"/>
                <a:sym typeface="Comic Sans MS"/>
              </a:rPr>
              <a:t>21</a:t>
            </a:r>
          </a:p>
        </p:txBody>
      </p:sp>
      <p:sp>
        <p:nvSpPr>
          <p:cNvPr id="141" name="Shape 141"/>
          <p:cNvSpPr txBox="1"/>
          <p:nvPr/>
        </p:nvSpPr>
        <p:spPr>
          <a:xfrm>
            <a:off x="2630650" y="2760563"/>
            <a:ext cx="3136800" cy="734100"/>
          </a:xfrm>
          <a:prstGeom prst="rect">
            <a:avLst/>
          </a:prstGeom>
          <a:noFill/>
          <a:ln>
            <a:noFill/>
          </a:ln>
        </p:spPr>
        <p:txBody>
          <a:bodyPr anchorCtr="0" anchor="ctr" bIns="91425" lIns="91425" rIns="91425" wrap="square" tIns="91425">
            <a:noAutofit/>
          </a:bodyPr>
          <a:lstStyle/>
          <a:p>
            <a:pPr indent="0" lvl="0" marL="457200" rtl="0">
              <a:lnSpc>
                <a:spcPct val="115000"/>
              </a:lnSpc>
              <a:spcBef>
                <a:spcPts val="0"/>
              </a:spcBef>
              <a:buNone/>
            </a:pPr>
            <a:r>
              <a:rPr lang="en-US" sz="2400">
                <a:solidFill>
                  <a:srgbClr val="FF0000"/>
                </a:solidFill>
                <a:latin typeface="Comic Sans MS"/>
                <a:ea typeface="Comic Sans MS"/>
                <a:cs typeface="Comic Sans MS"/>
                <a:sym typeface="Comic Sans MS"/>
              </a:rPr>
              <a:t>X2 = X1 * 2 + 1</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