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8"/>
  </p:notesMasterIdLst>
  <p:handoutMasterIdLst>
    <p:handoutMasterId r:id="rId49"/>
  </p:handoutMasterIdLst>
  <p:sldIdLst>
    <p:sldId id="258" r:id="rId2"/>
    <p:sldId id="356" r:id="rId3"/>
    <p:sldId id="265" r:id="rId4"/>
    <p:sldId id="266" r:id="rId5"/>
    <p:sldId id="276" r:id="rId6"/>
    <p:sldId id="260" r:id="rId7"/>
    <p:sldId id="261" r:id="rId8"/>
    <p:sldId id="280" r:id="rId9"/>
    <p:sldId id="259" r:id="rId10"/>
    <p:sldId id="357" r:id="rId11"/>
    <p:sldId id="268" r:id="rId12"/>
    <p:sldId id="294" r:id="rId13"/>
    <p:sldId id="284" r:id="rId14"/>
    <p:sldId id="295" r:id="rId15"/>
    <p:sldId id="296" r:id="rId16"/>
    <p:sldId id="287" r:id="rId17"/>
    <p:sldId id="289" r:id="rId18"/>
    <p:sldId id="290" r:id="rId19"/>
    <p:sldId id="358" r:id="rId20"/>
    <p:sldId id="309" r:id="rId21"/>
    <p:sldId id="327" r:id="rId22"/>
    <p:sldId id="328" r:id="rId23"/>
    <p:sldId id="310" r:id="rId24"/>
    <p:sldId id="313" r:id="rId25"/>
    <p:sldId id="314" r:id="rId26"/>
    <p:sldId id="315" r:id="rId27"/>
    <p:sldId id="316" r:id="rId28"/>
    <p:sldId id="340" r:id="rId29"/>
    <p:sldId id="359" r:id="rId30"/>
    <p:sldId id="341" r:id="rId31"/>
    <p:sldId id="274" r:id="rId32"/>
    <p:sldId id="347" r:id="rId33"/>
    <p:sldId id="349" r:id="rId34"/>
    <p:sldId id="350" r:id="rId35"/>
    <p:sldId id="330" r:id="rId36"/>
    <p:sldId id="335" r:id="rId37"/>
    <p:sldId id="355" r:id="rId38"/>
    <p:sldId id="342" r:id="rId39"/>
    <p:sldId id="343" r:id="rId40"/>
    <p:sldId id="332" r:id="rId41"/>
    <p:sldId id="333" r:id="rId42"/>
    <p:sldId id="361" r:id="rId43"/>
    <p:sldId id="352" r:id="rId44"/>
    <p:sldId id="353" r:id="rId45"/>
    <p:sldId id="285" r:id="rId46"/>
    <p:sldId id="36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C2540D-5039-461B-82DA-9DA867046A9B}" v="184" dt="2024-06-12T22:47:24.7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5" autoAdjust="0"/>
    <p:restoredTop sz="94781" autoAdjust="0"/>
  </p:normalViewPr>
  <p:slideViewPr>
    <p:cSldViewPr>
      <p:cViewPr varScale="1">
        <p:scale>
          <a:sx n="101" d="100"/>
          <a:sy n="101" d="100"/>
        </p:scale>
        <p:origin x="109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4" d="100"/>
          <a:sy n="64" d="100"/>
        </p:scale>
        <p:origin x="-195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Bowers" userId="7c358348975a11d9" providerId="LiveId" clId="{7B495CF7-AD11-40EF-88E7-415FE6C42C78}"/>
    <pc:docChg chg="undo custSel addSld delSld modSld delSection modSection">
      <pc:chgData name="Josh Bowers" userId="7c358348975a11d9" providerId="LiveId" clId="{7B495CF7-AD11-40EF-88E7-415FE6C42C78}" dt="2024-06-06T22:30:15.935" v="147" actId="14100"/>
      <pc:docMkLst>
        <pc:docMk/>
      </pc:docMkLst>
      <pc:sldChg chg="del">
        <pc:chgData name="Josh Bowers" userId="7c358348975a11d9" providerId="LiveId" clId="{7B495CF7-AD11-40EF-88E7-415FE6C42C78}" dt="2024-06-06T19:32:43.777" v="0" actId="47"/>
        <pc:sldMkLst>
          <pc:docMk/>
          <pc:sldMk cId="3496463690" sldId="256"/>
        </pc:sldMkLst>
      </pc:sldChg>
      <pc:sldChg chg="add">
        <pc:chgData name="Josh Bowers" userId="7c358348975a11d9" providerId="LiveId" clId="{7B495CF7-AD11-40EF-88E7-415FE6C42C78}" dt="2024-06-06T19:34:35.769" v="7"/>
        <pc:sldMkLst>
          <pc:docMk/>
          <pc:sldMk cId="2941133937" sldId="258"/>
        </pc:sldMkLst>
      </pc:sldChg>
      <pc:sldChg chg="add">
        <pc:chgData name="Josh Bowers" userId="7c358348975a11d9" providerId="LiveId" clId="{7B495CF7-AD11-40EF-88E7-415FE6C42C78}" dt="2024-06-06T19:35:29.221" v="10"/>
        <pc:sldMkLst>
          <pc:docMk/>
          <pc:sldMk cId="2094949686" sldId="259"/>
        </pc:sldMkLst>
      </pc:sldChg>
      <pc:sldChg chg="add">
        <pc:chgData name="Josh Bowers" userId="7c358348975a11d9" providerId="LiveId" clId="{7B495CF7-AD11-40EF-88E7-415FE6C42C78}" dt="2024-06-06T19:34:47.904" v="8"/>
        <pc:sldMkLst>
          <pc:docMk/>
          <pc:sldMk cId="3297943364" sldId="260"/>
        </pc:sldMkLst>
      </pc:sldChg>
      <pc:sldChg chg="add">
        <pc:chgData name="Josh Bowers" userId="7c358348975a11d9" providerId="LiveId" clId="{7B495CF7-AD11-40EF-88E7-415FE6C42C78}" dt="2024-06-06T19:34:47.904" v="8"/>
        <pc:sldMkLst>
          <pc:docMk/>
          <pc:sldMk cId="3617623504" sldId="261"/>
        </pc:sldMkLst>
      </pc:sldChg>
      <pc:sldChg chg="add">
        <pc:chgData name="Josh Bowers" userId="7c358348975a11d9" providerId="LiveId" clId="{7B495CF7-AD11-40EF-88E7-415FE6C42C78}" dt="2024-06-06T19:34:35.769" v="7"/>
        <pc:sldMkLst>
          <pc:docMk/>
          <pc:sldMk cId="3695820793" sldId="265"/>
        </pc:sldMkLst>
      </pc:sldChg>
      <pc:sldChg chg="add">
        <pc:chgData name="Josh Bowers" userId="7c358348975a11d9" providerId="LiveId" clId="{7B495CF7-AD11-40EF-88E7-415FE6C42C78}" dt="2024-06-06T19:34:35.769" v="7"/>
        <pc:sldMkLst>
          <pc:docMk/>
          <pc:sldMk cId="1579490220" sldId="266"/>
        </pc:sldMkLst>
      </pc:sldChg>
      <pc:sldChg chg="del">
        <pc:chgData name="Josh Bowers" userId="7c358348975a11d9" providerId="LiveId" clId="{7B495CF7-AD11-40EF-88E7-415FE6C42C78}" dt="2024-06-06T19:33:03.330" v="3" actId="47"/>
        <pc:sldMkLst>
          <pc:docMk/>
          <pc:sldMk cId="2329951851" sldId="267"/>
        </pc:sldMkLst>
      </pc:sldChg>
      <pc:sldChg chg="add">
        <pc:chgData name="Josh Bowers" userId="7c358348975a11d9" providerId="LiveId" clId="{7B495CF7-AD11-40EF-88E7-415FE6C42C78}" dt="2024-06-06T19:35:29.221" v="10"/>
        <pc:sldMkLst>
          <pc:docMk/>
          <pc:sldMk cId="2488215221" sldId="268"/>
        </pc:sldMkLst>
      </pc:sldChg>
      <pc:sldChg chg="del">
        <pc:chgData name="Josh Bowers" userId="7c358348975a11d9" providerId="LiveId" clId="{7B495CF7-AD11-40EF-88E7-415FE6C42C78}" dt="2024-06-06T19:32:43.777" v="0" actId="47"/>
        <pc:sldMkLst>
          <pc:docMk/>
          <pc:sldMk cId="1790511571" sldId="271"/>
        </pc:sldMkLst>
      </pc:sldChg>
      <pc:sldChg chg="add">
        <pc:chgData name="Josh Bowers" userId="7c358348975a11d9" providerId="LiveId" clId="{7B495CF7-AD11-40EF-88E7-415FE6C42C78}" dt="2024-06-06T19:34:35.769" v="7"/>
        <pc:sldMkLst>
          <pc:docMk/>
          <pc:sldMk cId="3048432607" sldId="276"/>
        </pc:sldMkLst>
      </pc:sldChg>
      <pc:sldChg chg="del">
        <pc:chgData name="Josh Bowers" userId="7c358348975a11d9" providerId="LiveId" clId="{7B495CF7-AD11-40EF-88E7-415FE6C42C78}" dt="2024-06-06T19:33:03.330" v="3" actId="47"/>
        <pc:sldMkLst>
          <pc:docMk/>
          <pc:sldMk cId="2981869494" sldId="277"/>
        </pc:sldMkLst>
      </pc:sldChg>
      <pc:sldChg chg="add">
        <pc:chgData name="Josh Bowers" userId="7c358348975a11d9" providerId="LiveId" clId="{7B495CF7-AD11-40EF-88E7-415FE6C42C78}" dt="2024-06-06T19:34:56.498" v="9"/>
        <pc:sldMkLst>
          <pc:docMk/>
          <pc:sldMk cId="1978934596" sldId="280"/>
        </pc:sldMkLst>
      </pc:sldChg>
      <pc:sldChg chg="add">
        <pc:chgData name="Josh Bowers" userId="7c358348975a11d9" providerId="LiveId" clId="{7B495CF7-AD11-40EF-88E7-415FE6C42C78}" dt="2024-06-06T19:35:39.554" v="11"/>
        <pc:sldMkLst>
          <pc:docMk/>
          <pc:sldMk cId="3527531528" sldId="284"/>
        </pc:sldMkLst>
      </pc:sldChg>
      <pc:sldChg chg="add">
        <pc:chgData name="Josh Bowers" userId="7c358348975a11d9" providerId="LiveId" clId="{7B495CF7-AD11-40EF-88E7-415FE6C42C78}" dt="2024-06-06T19:35:39.554" v="11"/>
        <pc:sldMkLst>
          <pc:docMk/>
          <pc:sldMk cId="854207034" sldId="287"/>
        </pc:sldMkLst>
      </pc:sldChg>
      <pc:sldChg chg="add">
        <pc:chgData name="Josh Bowers" userId="7c358348975a11d9" providerId="LiveId" clId="{7B495CF7-AD11-40EF-88E7-415FE6C42C78}" dt="2024-06-06T19:35:39.554" v="11"/>
        <pc:sldMkLst>
          <pc:docMk/>
          <pc:sldMk cId="3902946958" sldId="289"/>
        </pc:sldMkLst>
      </pc:sldChg>
      <pc:sldChg chg="add">
        <pc:chgData name="Josh Bowers" userId="7c358348975a11d9" providerId="LiveId" clId="{7B495CF7-AD11-40EF-88E7-415FE6C42C78}" dt="2024-06-06T19:35:47.519" v="12"/>
        <pc:sldMkLst>
          <pc:docMk/>
          <pc:sldMk cId="284749369" sldId="290"/>
        </pc:sldMkLst>
      </pc:sldChg>
      <pc:sldChg chg="add">
        <pc:chgData name="Josh Bowers" userId="7c358348975a11d9" providerId="LiveId" clId="{7B495CF7-AD11-40EF-88E7-415FE6C42C78}" dt="2024-06-06T19:35:39.554" v="11"/>
        <pc:sldMkLst>
          <pc:docMk/>
          <pc:sldMk cId="2909138060" sldId="294"/>
        </pc:sldMkLst>
      </pc:sldChg>
      <pc:sldChg chg="add">
        <pc:chgData name="Josh Bowers" userId="7c358348975a11d9" providerId="LiveId" clId="{7B495CF7-AD11-40EF-88E7-415FE6C42C78}" dt="2024-06-06T19:35:39.554" v="11"/>
        <pc:sldMkLst>
          <pc:docMk/>
          <pc:sldMk cId="2959121971" sldId="295"/>
        </pc:sldMkLst>
      </pc:sldChg>
      <pc:sldChg chg="add">
        <pc:chgData name="Josh Bowers" userId="7c358348975a11d9" providerId="LiveId" clId="{7B495CF7-AD11-40EF-88E7-415FE6C42C78}" dt="2024-06-06T19:35:39.554" v="11"/>
        <pc:sldMkLst>
          <pc:docMk/>
          <pc:sldMk cId="813764876" sldId="296"/>
        </pc:sldMkLst>
      </pc:sldChg>
      <pc:sldChg chg="del">
        <pc:chgData name="Josh Bowers" userId="7c358348975a11d9" providerId="LiveId" clId="{7B495CF7-AD11-40EF-88E7-415FE6C42C78}" dt="2024-06-06T19:33:08.832" v="5" actId="47"/>
        <pc:sldMkLst>
          <pc:docMk/>
          <pc:sldMk cId="1151856685" sldId="307"/>
        </pc:sldMkLst>
      </pc:sldChg>
      <pc:sldChg chg="modSp mod">
        <pc:chgData name="Josh Bowers" userId="7c358348975a11d9" providerId="LiveId" clId="{7B495CF7-AD11-40EF-88E7-415FE6C42C78}" dt="2024-06-06T20:59:25.613" v="85" actId="14430"/>
        <pc:sldMkLst>
          <pc:docMk/>
          <pc:sldMk cId="2602172520" sldId="316"/>
        </pc:sldMkLst>
        <pc:spChg chg="mod">
          <ac:chgData name="Josh Bowers" userId="7c358348975a11d9" providerId="LiveId" clId="{7B495CF7-AD11-40EF-88E7-415FE6C42C78}" dt="2024-06-06T20:59:24.226" v="83" actId="20577"/>
          <ac:spMkLst>
            <pc:docMk/>
            <pc:sldMk cId="2602172520" sldId="316"/>
            <ac:spMk id="4" creationId="{ED93C8FA-04DC-B078-FCF9-127288809A4B}"/>
          </ac:spMkLst>
        </pc:spChg>
        <pc:spChg chg="mod">
          <ac:chgData name="Josh Bowers" userId="7c358348975a11d9" providerId="LiveId" clId="{7B495CF7-AD11-40EF-88E7-415FE6C42C78}" dt="2024-06-06T20:59:24.226" v="83" actId="20577"/>
          <ac:spMkLst>
            <pc:docMk/>
            <pc:sldMk cId="2602172520" sldId="316"/>
            <ac:spMk id="8" creationId="{AC9D81FF-534D-2074-B02C-CF04FC509008}"/>
          </ac:spMkLst>
        </pc:spChg>
        <pc:spChg chg="mod">
          <ac:chgData name="Josh Bowers" userId="7c358348975a11d9" providerId="LiveId" clId="{7B495CF7-AD11-40EF-88E7-415FE6C42C78}" dt="2024-06-06T20:59:24.226" v="83" actId="20577"/>
          <ac:spMkLst>
            <pc:docMk/>
            <pc:sldMk cId="2602172520" sldId="316"/>
            <ac:spMk id="9" creationId="{195219A1-07A8-5230-4F80-5A582E7E279B}"/>
          </ac:spMkLst>
        </pc:spChg>
        <pc:spChg chg="mod modVis">
          <ac:chgData name="Josh Bowers" userId="7c358348975a11d9" providerId="LiveId" clId="{7B495CF7-AD11-40EF-88E7-415FE6C42C78}" dt="2024-06-06T20:59:25.613" v="85" actId="14430"/>
          <ac:spMkLst>
            <pc:docMk/>
            <pc:sldMk cId="2602172520" sldId="316"/>
            <ac:spMk id="10" creationId="{6DCEDB4A-F07A-4987-7E51-8FFBBEDE79CA}"/>
          </ac:spMkLst>
        </pc:spChg>
        <pc:spChg chg="mod">
          <ac:chgData name="Josh Bowers" userId="7c358348975a11d9" providerId="LiveId" clId="{7B495CF7-AD11-40EF-88E7-415FE6C42C78}" dt="2024-06-06T20:59:24.226" v="83" actId="20577"/>
          <ac:spMkLst>
            <pc:docMk/>
            <pc:sldMk cId="2602172520" sldId="316"/>
            <ac:spMk id="11" creationId="{E0D082DA-33AE-8CD2-5376-CE49A84EFCAF}"/>
          </ac:spMkLst>
        </pc:spChg>
        <pc:spChg chg="mod">
          <ac:chgData name="Josh Bowers" userId="7c358348975a11d9" providerId="LiveId" clId="{7B495CF7-AD11-40EF-88E7-415FE6C42C78}" dt="2024-06-06T20:59:24.226" v="83" actId="20577"/>
          <ac:spMkLst>
            <pc:docMk/>
            <pc:sldMk cId="2602172520" sldId="316"/>
            <ac:spMk id="13" creationId="{3001CF18-682F-5C24-328D-9CE69D514446}"/>
          </ac:spMkLst>
        </pc:spChg>
        <pc:spChg chg="mod">
          <ac:chgData name="Josh Bowers" userId="7c358348975a11d9" providerId="LiveId" clId="{7B495CF7-AD11-40EF-88E7-415FE6C42C78}" dt="2024-06-06T20:59:24.226" v="83" actId="20577"/>
          <ac:spMkLst>
            <pc:docMk/>
            <pc:sldMk cId="2602172520" sldId="316"/>
            <ac:spMk id="15" creationId="{8F674E1D-4B91-DDA6-7679-B050A5505B01}"/>
          </ac:spMkLst>
        </pc:spChg>
        <pc:spChg chg="mod modVis">
          <ac:chgData name="Josh Bowers" userId="7c358348975a11d9" providerId="LiveId" clId="{7B495CF7-AD11-40EF-88E7-415FE6C42C78}" dt="2024-06-06T20:59:24.895" v="84" actId="14429"/>
          <ac:spMkLst>
            <pc:docMk/>
            <pc:sldMk cId="2602172520" sldId="316"/>
            <ac:spMk id="31" creationId="{52DF9BAA-818A-FEED-5F5F-EB2F49A49928}"/>
          </ac:spMkLst>
        </pc:spChg>
        <pc:spChg chg="mod modVis">
          <ac:chgData name="Josh Bowers" userId="7c358348975a11d9" providerId="LiveId" clId="{7B495CF7-AD11-40EF-88E7-415FE6C42C78}" dt="2024-06-06T20:59:24.226" v="83" actId="20577"/>
          <ac:spMkLst>
            <pc:docMk/>
            <pc:sldMk cId="2602172520" sldId="316"/>
            <ac:spMk id="32" creationId="{D6647915-6726-71A2-7BC6-B5E013A89083}"/>
          </ac:spMkLst>
        </pc:spChg>
        <pc:spChg chg="mod modVis">
          <ac:chgData name="Josh Bowers" userId="7c358348975a11d9" providerId="LiveId" clId="{7B495CF7-AD11-40EF-88E7-415FE6C42C78}" dt="2024-06-06T20:59:24.226" v="83" actId="20577"/>
          <ac:spMkLst>
            <pc:docMk/>
            <pc:sldMk cId="2602172520" sldId="316"/>
            <ac:spMk id="33" creationId="{73607E9C-8193-48A6-1D93-6D3C3ABA87CC}"/>
          </ac:spMkLst>
        </pc:spChg>
        <pc:grpChg chg="mod">
          <ac:chgData name="Josh Bowers" userId="7c358348975a11d9" providerId="LiveId" clId="{7B495CF7-AD11-40EF-88E7-415FE6C42C78}" dt="2024-06-06T20:59:24.226" v="83" actId="20577"/>
          <ac:grpSpMkLst>
            <pc:docMk/>
            <pc:sldMk cId="2602172520" sldId="316"/>
            <ac:grpSpMk id="34" creationId="{FD6BA152-E770-FC6A-82FF-BC0EB4373A22}"/>
          </ac:grpSpMkLst>
        </pc:grpChg>
        <pc:cxnChg chg="mod">
          <ac:chgData name="Josh Bowers" userId="7c358348975a11d9" providerId="LiveId" clId="{7B495CF7-AD11-40EF-88E7-415FE6C42C78}" dt="2024-06-06T20:59:24.226" v="83" actId="20577"/>
          <ac:cxnSpMkLst>
            <pc:docMk/>
            <pc:sldMk cId="2602172520" sldId="316"/>
            <ac:cxnSpMk id="6" creationId="{ED4AB2E5-7463-62AC-DFDB-474F222E32C8}"/>
          </ac:cxnSpMkLst>
        </pc:cxnChg>
        <pc:cxnChg chg="mod">
          <ac:chgData name="Josh Bowers" userId="7c358348975a11d9" providerId="LiveId" clId="{7B495CF7-AD11-40EF-88E7-415FE6C42C78}" dt="2024-06-06T20:59:24.226" v="83" actId="20577"/>
          <ac:cxnSpMkLst>
            <pc:docMk/>
            <pc:sldMk cId="2602172520" sldId="316"/>
            <ac:cxnSpMk id="7" creationId="{07A769B9-78A2-04CD-A516-BF7816A0A55B}"/>
          </ac:cxnSpMkLst>
        </pc:cxnChg>
        <pc:cxnChg chg="mod">
          <ac:chgData name="Josh Bowers" userId="7c358348975a11d9" providerId="LiveId" clId="{7B495CF7-AD11-40EF-88E7-415FE6C42C78}" dt="2024-06-06T20:59:24.226" v="83" actId="20577"/>
          <ac:cxnSpMkLst>
            <pc:docMk/>
            <pc:sldMk cId="2602172520" sldId="316"/>
            <ac:cxnSpMk id="12" creationId="{BABD4CA7-A489-9E98-BFB7-9A2AA727772F}"/>
          </ac:cxnSpMkLst>
        </pc:cxnChg>
        <pc:cxnChg chg="mod">
          <ac:chgData name="Josh Bowers" userId="7c358348975a11d9" providerId="LiveId" clId="{7B495CF7-AD11-40EF-88E7-415FE6C42C78}" dt="2024-06-06T20:59:24.226" v="83" actId="20577"/>
          <ac:cxnSpMkLst>
            <pc:docMk/>
            <pc:sldMk cId="2602172520" sldId="316"/>
            <ac:cxnSpMk id="16" creationId="{1DADC95B-43E7-3702-48E4-2B57CBD26898}"/>
          </ac:cxnSpMkLst>
        </pc:cxnChg>
        <pc:cxnChg chg="mod">
          <ac:chgData name="Josh Bowers" userId="7c358348975a11d9" providerId="LiveId" clId="{7B495CF7-AD11-40EF-88E7-415FE6C42C78}" dt="2024-06-06T20:59:24.226" v="83" actId="20577"/>
          <ac:cxnSpMkLst>
            <pc:docMk/>
            <pc:sldMk cId="2602172520" sldId="316"/>
            <ac:cxnSpMk id="23" creationId="{4E7656BF-832C-F90F-F7EE-95C26F639BB1}"/>
          </ac:cxnSpMkLst>
        </pc:cxnChg>
        <pc:cxnChg chg="mod">
          <ac:chgData name="Josh Bowers" userId="7c358348975a11d9" providerId="LiveId" clId="{7B495CF7-AD11-40EF-88E7-415FE6C42C78}" dt="2024-06-06T20:59:24.226" v="83" actId="20577"/>
          <ac:cxnSpMkLst>
            <pc:docMk/>
            <pc:sldMk cId="2602172520" sldId="316"/>
            <ac:cxnSpMk id="27" creationId="{534FA014-AA99-9CDC-9325-2CB2D68ABD19}"/>
          </ac:cxnSpMkLst>
        </pc:cxnChg>
      </pc:sldChg>
      <pc:sldChg chg="del">
        <pc:chgData name="Josh Bowers" userId="7c358348975a11d9" providerId="LiveId" clId="{7B495CF7-AD11-40EF-88E7-415FE6C42C78}" dt="2024-06-06T19:32:43.777" v="0" actId="47"/>
        <pc:sldMkLst>
          <pc:docMk/>
          <pc:sldMk cId="1200567964" sldId="336"/>
        </pc:sldMkLst>
      </pc:sldChg>
      <pc:sldChg chg="del">
        <pc:chgData name="Josh Bowers" userId="7c358348975a11d9" providerId="LiveId" clId="{7B495CF7-AD11-40EF-88E7-415FE6C42C78}" dt="2024-06-06T19:32:50.305" v="1" actId="47"/>
        <pc:sldMkLst>
          <pc:docMk/>
          <pc:sldMk cId="1267700253" sldId="338"/>
        </pc:sldMkLst>
      </pc:sldChg>
      <pc:sldChg chg="del">
        <pc:chgData name="Josh Bowers" userId="7c358348975a11d9" providerId="LiveId" clId="{7B495CF7-AD11-40EF-88E7-415FE6C42C78}" dt="2024-06-06T19:33:03.330" v="3" actId="47"/>
        <pc:sldMkLst>
          <pc:docMk/>
          <pc:sldMk cId="180782304" sldId="344"/>
        </pc:sldMkLst>
      </pc:sldChg>
      <pc:sldChg chg="del">
        <pc:chgData name="Josh Bowers" userId="7c358348975a11d9" providerId="LiveId" clId="{7B495CF7-AD11-40EF-88E7-415FE6C42C78}" dt="2024-06-06T19:32:50.305" v="1" actId="47"/>
        <pc:sldMkLst>
          <pc:docMk/>
          <pc:sldMk cId="479732704" sldId="346"/>
        </pc:sldMkLst>
      </pc:sldChg>
      <pc:sldChg chg="del">
        <pc:chgData name="Josh Bowers" userId="7c358348975a11d9" providerId="LiveId" clId="{7B495CF7-AD11-40EF-88E7-415FE6C42C78}" dt="2024-06-06T19:32:53.605" v="2" actId="47"/>
        <pc:sldMkLst>
          <pc:docMk/>
          <pc:sldMk cId="601514251" sldId="348"/>
        </pc:sldMkLst>
      </pc:sldChg>
      <pc:sldChg chg="del">
        <pc:chgData name="Josh Bowers" userId="7c358348975a11d9" providerId="LiveId" clId="{7B495CF7-AD11-40EF-88E7-415FE6C42C78}" dt="2024-06-06T19:33:03.330" v="3" actId="47"/>
        <pc:sldMkLst>
          <pc:docMk/>
          <pc:sldMk cId="2001860465" sldId="351"/>
        </pc:sldMkLst>
      </pc:sldChg>
      <pc:sldChg chg="del">
        <pc:chgData name="Josh Bowers" userId="7c358348975a11d9" providerId="LiveId" clId="{7B495CF7-AD11-40EF-88E7-415FE6C42C78}" dt="2024-06-06T19:33:06.159" v="4" actId="47"/>
        <pc:sldMkLst>
          <pc:docMk/>
          <pc:sldMk cId="2804548366" sldId="354"/>
        </pc:sldMkLst>
      </pc:sldChg>
      <pc:sldChg chg="add">
        <pc:chgData name="Josh Bowers" userId="7c358348975a11d9" providerId="LiveId" clId="{7B495CF7-AD11-40EF-88E7-415FE6C42C78}" dt="2024-06-06T19:34:35.769" v="7"/>
        <pc:sldMkLst>
          <pc:docMk/>
          <pc:sldMk cId="2083456825" sldId="356"/>
        </pc:sldMkLst>
      </pc:sldChg>
      <pc:sldChg chg="add">
        <pc:chgData name="Josh Bowers" userId="7c358348975a11d9" providerId="LiveId" clId="{7B495CF7-AD11-40EF-88E7-415FE6C42C78}" dt="2024-06-06T19:35:29.221" v="10"/>
        <pc:sldMkLst>
          <pc:docMk/>
          <pc:sldMk cId="4061483785" sldId="357"/>
        </pc:sldMkLst>
      </pc:sldChg>
      <pc:sldChg chg="add">
        <pc:chgData name="Josh Bowers" userId="7c358348975a11d9" providerId="LiveId" clId="{7B495CF7-AD11-40EF-88E7-415FE6C42C78}" dt="2024-06-06T19:35:54.905" v="13"/>
        <pc:sldMkLst>
          <pc:docMk/>
          <pc:sldMk cId="1530758902" sldId="358"/>
        </pc:sldMkLst>
      </pc:sldChg>
      <pc:sldChg chg="addSp delSp modSp new mod modAnim">
        <pc:chgData name="Josh Bowers" userId="7c358348975a11d9" providerId="LiveId" clId="{7B495CF7-AD11-40EF-88E7-415FE6C42C78}" dt="2024-06-06T22:30:15.935" v="147" actId="14100"/>
        <pc:sldMkLst>
          <pc:docMk/>
          <pc:sldMk cId="2494368195" sldId="359"/>
        </pc:sldMkLst>
        <pc:spChg chg="del">
          <ac:chgData name="Josh Bowers" userId="7c358348975a11d9" providerId="LiveId" clId="{7B495CF7-AD11-40EF-88E7-415FE6C42C78}" dt="2024-06-06T22:29:01.483" v="88" actId="478"/>
          <ac:spMkLst>
            <pc:docMk/>
            <pc:sldMk cId="2494368195" sldId="359"/>
            <ac:spMk id="3" creationId="{F2878A35-0609-C741-4D1E-C7F0582104FB}"/>
          </ac:spMkLst>
        </pc:spChg>
        <pc:spChg chg="mod">
          <ac:chgData name="Josh Bowers" userId="7c358348975a11d9" providerId="LiveId" clId="{7B495CF7-AD11-40EF-88E7-415FE6C42C78}" dt="2024-06-06T22:29:59.688" v="134" actId="20577"/>
          <ac:spMkLst>
            <pc:docMk/>
            <pc:sldMk cId="2494368195" sldId="359"/>
            <ac:spMk id="8" creationId="{3F27168B-9A50-EA51-F397-E20AF00466AC}"/>
          </ac:spMkLst>
        </pc:spChg>
        <pc:spChg chg="mod">
          <ac:chgData name="Josh Bowers" userId="7c358348975a11d9" providerId="LiveId" clId="{7B495CF7-AD11-40EF-88E7-415FE6C42C78}" dt="2024-06-06T22:30:10.654" v="146" actId="1076"/>
          <ac:spMkLst>
            <pc:docMk/>
            <pc:sldMk cId="2494368195" sldId="359"/>
            <ac:spMk id="9" creationId="{98825973-7E53-C1F0-F5D8-80040B7935D4}"/>
          </ac:spMkLst>
        </pc:spChg>
        <pc:spChg chg="mod">
          <ac:chgData name="Josh Bowers" userId="7c358348975a11d9" providerId="LiveId" clId="{7B495CF7-AD11-40EF-88E7-415FE6C42C78}" dt="2024-06-06T22:29:59.688" v="134" actId="20577"/>
          <ac:spMkLst>
            <pc:docMk/>
            <pc:sldMk cId="2494368195" sldId="359"/>
            <ac:spMk id="10" creationId="{8BE76D90-D685-D5C0-85B2-6EDD363D6782}"/>
          </ac:spMkLst>
        </pc:spChg>
        <pc:spChg chg="mod">
          <ac:chgData name="Josh Bowers" userId="7c358348975a11d9" providerId="LiveId" clId="{7B495CF7-AD11-40EF-88E7-415FE6C42C78}" dt="2024-06-06T22:29:59.688" v="134" actId="20577"/>
          <ac:spMkLst>
            <pc:docMk/>
            <pc:sldMk cId="2494368195" sldId="359"/>
            <ac:spMk id="11" creationId="{07B09BB8-1A5D-FF3F-92F4-DCCB90FF9274}"/>
          </ac:spMkLst>
        </pc:spChg>
        <pc:spChg chg="mod">
          <ac:chgData name="Josh Bowers" userId="7c358348975a11d9" providerId="LiveId" clId="{7B495CF7-AD11-40EF-88E7-415FE6C42C78}" dt="2024-06-06T22:29:59.688" v="134" actId="20577"/>
          <ac:spMkLst>
            <pc:docMk/>
            <pc:sldMk cId="2494368195" sldId="359"/>
            <ac:spMk id="12" creationId="{296D817C-4A3B-2DD3-0BF2-52D443A71200}"/>
          </ac:spMkLst>
        </pc:spChg>
        <pc:spChg chg="mod">
          <ac:chgData name="Josh Bowers" userId="7c358348975a11d9" providerId="LiveId" clId="{7B495CF7-AD11-40EF-88E7-415FE6C42C78}" dt="2024-06-06T22:29:59.688" v="134" actId="20577"/>
          <ac:spMkLst>
            <pc:docMk/>
            <pc:sldMk cId="2494368195" sldId="359"/>
            <ac:spMk id="13" creationId="{83F6AB8E-69C5-92C0-27DD-499BD89A66F4}"/>
          </ac:spMkLst>
        </pc:spChg>
        <pc:spChg chg="del mod">
          <ac:chgData name="Josh Bowers" userId="7c358348975a11d9" providerId="LiveId" clId="{7B495CF7-AD11-40EF-88E7-415FE6C42C78}" dt="2024-06-06T22:29:10.378" v="90" actId="478"/>
          <ac:spMkLst>
            <pc:docMk/>
            <pc:sldMk cId="2494368195" sldId="359"/>
            <ac:spMk id="16" creationId="{B5BB8EB4-3CFB-1D2B-4B69-08E6401FC4A9}"/>
          </ac:spMkLst>
        </pc:spChg>
        <pc:grpChg chg="add mod">
          <ac:chgData name="Josh Bowers" userId="7c358348975a11d9" providerId="LiveId" clId="{7B495CF7-AD11-40EF-88E7-415FE6C42C78}" dt="2024-06-06T22:29:59.688" v="134" actId="20577"/>
          <ac:grpSpMkLst>
            <pc:docMk/>
            <pc:sldMk cId="2494368195" sldId="359"/>
            <ac:grpSpMk id="4" creationId="{B90B8E83-43F0-51C0-45DE-DE44D77D220D}"/>
          </ac:grpSpMkLst>
        </pc:grpChg>
        <pc:grpChg chg="mod">
          <ac:chgData name="Josh Bowers" userId="7c358348975a11d9" providerId="LiveId" clId="{7B495CF7-AD11-40EF-88E7-415FE6C42C78}" dt="2024-06-06T22:29:59.688" v="134" actId="20577"/>
          <ac:grpSpMkLst>
            <pc:docMk/>
            <pc:sldMk cId="2494368195" sldId="359"/>
            <ac:grpSpMk id="5" creationId="{0E6EBC9A-43F8-503F-EB00-05CBFE2EA08D}"/>
          </ac:grpSpMkLst>
        </pc:grpChg>
        <pc:grpChg chg="mod">
          <ac:chgData name="Josh Bowers" userId="7c358348975a11d9" providerId="LiveId" clId="{7B495CF7-AD11-40EF-88E7-415FE6C42C78}" dt="2024-06-06T22:29:59.688" v="134" actId="20577"/>
          <ac:grpSpMkLst>
            <pc:docMk/>
            <pc:sldMk cId="2494368195" sldId="359"/>
            <ac:grpSpMk id="6" creationId="{87E78A57-A5D4-79E2-F389-32C44A644EFF}"/>
          </ac:grpSpMkLst>
        </pc:grpChg>
        <pc:grpChg chg="mod">
          <ac:chgData name="Josh Bowers" userId="7c358348975a11d9" providerId="LiveId" clId="{7B495CF7-AD11-40EF-88E7-415FE6C42C78}" dt="2024-06-06T22:29:59.688" v="134" actId="20577"/>
          <ac:grpSpMkLst>
            <pc:docMk/>
            <pc:sldMk cId="2494368195" sldId="359"/>
            <ac:grpSpMk id="7" creationId="{F4147F0A-288A-2FA8-445F-F4ADA4DDEBC3}"/>
          </ac:grpSpMkLst>
        </pc:grpChg>
        <pc:cxnChg chg="mod">
          <ac:chgData name="Josh Bowers" userId="7c358348975a11d9" providerId="LiveId" clId="{7B495CF7-AD11-40EF-88E7-415FE6C42C78}" dt="2024-06-06T22:30:15.935" v="147" actId="14100"/>
          <ac:cxnSpMkLst>
            <pc:docMk/>
            <pc:sldMk cId="2494368195" sldId="359"/>
            <ac:cxnSpMk id="14" creationId="{A4A6D759-0115-0204-A986-F870A2EE2A7A}"/>
          </ac:cxnSpMkLst>
        </pc:cxnChg>
        <pc:cxnChg chg="mod">
          <ac:chgData name="Josh Bowers" userId="7c358348975a11d9" providerId="LiveId" clId="{7B495CF7-AD11-40EF-88E7-415FE6C42C78}" dt="2024-06-06T22:29:59.688" v="134" actId="20577"/>
          <ac:cxnSpMkLst>
            <pc:docMk/>
            <pc:sldMk cId="2494368195" sldId="359"/>
            <ac:cxnSpMk id="15" creationId="{B6B227C7-8BA2-A69F-9D30-82A4EBB472AF}"/>
          </ac:cxnSpMkLst>
        </pc:cxnChg>
      </pc:sldChg>
    </pc:docChg>
  </pc:docChgLst>
  <pc:docChgLst>
    <pc:chgData name="Josh Bowers" userId="7c358348975a11d9" providerId="LiveId" clId="{85C2540D-5039-461B-82DA-9DA867046A9B}"/>
    <pc:docChg chg="undo custSel addSld modSld">
      <pc:chgData name="Josh Bowers" userId="7c358348975a11d9" providerId="LiveId" clId="{85C2540D-5039-461B-82DA-9DA867046A9B}" dt="2024-06-12T23:08:04.961" v="373" actId="14429"/>
      <pc:docMkLst>
        <pc:docMk/>
      </pc:docMkLst>
      <pc:sldChg chg="addSp delSp modSp mod">
        <pc:chgData name="Josh Bowers" userId="7c358348975a11d9" providerId="LiveId" clId="{85C2540D-5039-461B-82DA-9DA867046A9B}" dt="2024-06-12T18:00:58.678" v="153" actId="164"/>
        <pc:sldMkLst>
          <pc:docMk/>
          <pc:sldMk cId="3398487925" sldId="285"/>
        </pc:sldMkLst>
        <pc:spChg chg="add mod">
          <ac:chgData name="Josh Bowers" userId="7c358348975a11d9" providerId="LiveId" clId="{85C2540D-5039-461B-82DA-9DA867046A9B}" dt="2024-06-12T18:00:58.678" v="153" actId="164"/>
          <ac:spMkLst>
            <pc:docMk/>
            <pc:sldMk cId="3398487925" sldId="285"/>
            <ac:spMk id="4" creationId="{F8D5E7F9-B78E-5230-5CA1-52795BB2A2E0}"/>
          </ac:spMkLst>
        </pc:spChg>
        <pc:spChg chg="mod topLvl">
          <ac:chgData name="Josh Bowers" userId="7c358348975a11d9" providerId="LiveId" clId="{85C2540D-5039-461B-82DA-9DA867046A9B}" dt="2024-06-12T18:00:58.678" v="153" actId="164"/>
          <ac:spMkLst>
            <pc:docMk/>
            <pc:sldMk cId="3398487925" sldId="285"/>
            <ac:spMk id="6" creationId="{00000000-0000-0000-0000-000000000000}"/>
          </ac:spMkLst>
        </pc:spChg>
        <pc:spChg chg="mod topLvl">
          <ac:chgData name="Josh Bowers" userId="7c358348975a11d9" providerId="LiveId" clId="{85C2540D-5039-461B-82DA-9DA867046A9B}" dt="2024-06-12T18:00:58.678" v="153" actId="164"/>
          <ac:spMkLst>
            <pc:docMk/>
            <pc:sldMk cId="3398487925" sldId="285"/>
            <ac:spMk id="17" creationId="{00000000-0000-0000-0000-000000000000}"/>
          </ac:spMkLst>
        </pc:spChg>
        <pc:spChg chg="mod topLvl">
          <ac:chgData name="Josh Bowers" userId="7c358348975a11d9" providerId="LiveId" clId="{85C2540D-5039-461B-82DA-9DA867046A9B}" dt="2024-06-12T18:00:58.678" v="153" actId="164"/>
          <ac:spMkLst>
            <pc:docMk/>
            <pc:sldMk cId="3398487925" sldId="285"/>
            <ac:spMk id="18" creationId="{00000000-0000-0000-0000-000000000000}"/>
          </ac:spMkLst>
        </pc:spChg>
        <pc:spChg chg="mod topLvl">
          <ac:chgData name="Josh Bowers" userId="7c358348975a11d9" providerId="LiveId" clId="{85C2540D-5039-461B-82DA-9DA867046A9B}" dt="2024-06-12T18:00:58.678" v="153" actId="164"/>
          <ac:spMkLst>
            <pc:docMk/>
            <pc:sldMk cId="3398487925" sldId="285"/>
            <ac:spMk id="19" creationId="{00000000-0000-0000-0000-000000000000}"/>
          </ac:spMkLst>
        </pc:spChg>
        <pc:spChg chg="mod topLvl">
          <ac:chgData name="Josh Bowers" userId="7c358348975a11d9" providerId="LiveId" clId="{85C2540D-5039-461B-82DA-9DA867046A9B}" dt="2024-06-12T18:00:58.678" v="153" actId="164"/>
          <ac:spMkLst>
            <pc:docMk/>
            <pc:sldMk cId="3398487925" sldId="285"/>
            <ac:spMk id="20" creationId="{00000000-0000-0000-0000-000000000000}"/>
          </ac:spMkLst>
        </pc:spChg>
        <pc:grpChg chg="add mod">
          <ac:chgData name="Josh Bowers" userId="7c358348975a11d9" providerId="LiveId" clId="{85C2540D-5039-461B-82DA-9DA867046A9B}" dt="2024-06-12T18:00:58.678" v="153" actId="164"/>
          <ac:grpSpMkLst>
            <pc:docMk/>
            <pc:sldMk cId="3398487925" sldId="285"/>
            <ac:grpSpMk id="7" creationId="{6C726048-0D39-4901-99E1-BE275EDAB71A}"/>
          </ac:grpSpMkLst>
        </pc:grpChg>
        <pc:grpChg chg="del">
          <ac:chgData name="Josh Bowers" userId="7c358348975a11d9" providerId="LiveId" clId="{85C2540D-5039-461B-82DA-9DA867046A9B}" dt="2024-06-12T17:59:55.838" v="144" actId="165"/>
          <ac:grpSpMkLst>
            <pc:docMk/>
            <pc:sldMk cId="3398487925" sldId="285"/>
            <ac:grpSpMk id="25" creationId="{00000000-0000-0000-0000-000000000000}"/>
          </ac:grpSpMkLst>
        </pc:grpChg>
        <pc:cxnChg chg="mod topLvl">
          <ac:chgData name="Josh Bowers" userId="7c358348975a11d9" providerId="LiveId" clId="{85C2540D-5039-461B-82DA-9DA867046A9B}" dt="2024-06-12T18:00:58.678" v="153" actId="164"/>
          <ac:cxnSpMkLst>
            <pc:docMk/>
            <pc:sldMk cId="3398487925" sldId="285"/>
            <ac:cxnSpMk id="21" creationId="{00000000-0000-0000-0000-000000000000}"/>
          </ac:cxnSpMkLst>
        </pc:cxnChg>
        <pc:cxnChg chg="mod topLvl">
          <ac:chgData name="Josh Bowers" userId="7c358348975a11d9" providerId="LiveId" clId="{85C2540D-5039-461B-82DA-9DA867046A9B}" dt="2024-06-12T18:00:58.678" v="153" actId="164"/>
          <ac:cxnSpMkLst>
            <pc:docMk/>
            <pc:sldMk cId="3398487925" sldId="285"/>
            <ac:cxnSpMk id="22" creationId="{00000000-0000-0000-0000-000000000000}"/>
          </ac:cxnSpMkLst>
        </pc:cxnChg>
      </pc:sldChg>
      <pc:sldChg chg="modSp mod">
        <pc:chgData name="Josh Bowers" userId="7c358348975a11d9" providerId="LiveId" clId="{85C2540D-5039-461B-82DA-9DA867046A9B}" dt="2024-06-12T19:53:03.498" v="192" actId="14429"/>
        <pc:sldMkLst>
          <pc:docMk/>
          <pc:sldMk cId="1602739833" sldId="314"/>
        </pc:sldMkLst>
        <pc:grpChg chg="mod modVis">
          <ac:chgData name="Josh Bowers" userId="7c358348975a11d9" providerId="LiveId" clId="{85C2540D-5039-461B-82DA-9DA867046A9B}" dt="2024-06-12T19:53:03.498" v="192" actId="14429"/>
          <ac:grpSpMkLst>
            <pc:docMk/>
            <pc:sldMk cId="1602739833" sldId="314"/>
            <ac:grpSpMk id="13" creationId="{00000000-0000-0000-0000-000000000000}"/>
          </ac:grpSpMkLst>
        </pc:grpChg>
        <pc:grpChg chg="mod modVis">
          <ac:chgData name="Josh Bowers" userId="7c358348975a11d9" providerId="LiveId" clId="{85C2540D-5039-461B-82DA-9DA867046A9B}" dt="2024-06-12T19:53:00.806" v="190" actId="14429"/>
          <ac:grpSpMkLst>
            <pc:docMk/>
            <pc:sldMk cId="1602739833" sldId="314"/>
            <ac:grpSpMk id="23" creationId="{545F8F00-6609-2998-F9A0-026E50EDCBF8}"/>
          </ac:grpSpMkLst>
        </pc:grpChg>
      </pc:sldChg>
      <pc:sldChg chg="addSp delSp modSp mod modAnim">
        <pc:chgData name="Josh Bowers" userId="7c358348975a11d9" providerId="LiveId" clId="{85C2540D-5039-461B-82DA-9DA867046A9B}" dt="2024-06-12T19:54:18.028" v="206" actId="1076"/>
        <pc:sldMkLst>
          <pc:docMk/>
          <pc:sldMk cId="2494368195" sldId="359"/>
        </pc:sldMkLst>
        <pc:spChg chg="mod topLvl">
          <ac:chgData name="Josh Bowers" userId="7c358348975a11d9" providerId="LiveId" clId="{85C2540D-5039-461B-82DA-9DA867046A9B}" dt="2024-06-12T17:29:11.017" v="99" actId="164"/>
          <ac:spMkLst>
            <pc:docMk/>
            <pc:sldMk cId="2494368195" sldId="359"/>
            <ac:spMk id="18" creationId="{2D3B8DE2-00B3-A310-49D9-9ACE37C00012}"/>
          </ac:spMkLst>
        </pc:spChg>
        <pc:spChg chg="mod topLvl">
          <ac:chgData name="Josh Bowers" userId="7c358348975a11d9" providerId="LiveId" clId="{85C2540D-5039-461B-82DA-9DA867046A9B}" dt="2024-06-12T17:29:11.017" v="99" actId="164"/>
          <ac:spMkLst>
            <pc:docMk/>
            <pc:sldMk cId="2494368195" sldId="359"/>
            <ac:spMk id="19" creationId="{54A67245-38E0-A44F-5B21-08E05A3C8A1F}"/>
          </ac:spMkLst>
        </pc:spChg>
        <pc:spChg chg="mod topLvl">
          <ac:chgData name="Josh Bowers" userId="7c358348975a11d9" providerId="LiveId" clId="{85C2540D-5039-461B-82DA-9DA867046A9B}" dt="2024-06-12T17:29:11.017" v="99" actId="164"/>
          <ac:spMkLst>
            <pc:docMk/>
            <pc:sldMk cId="2494368195" sldId="359"/>
            <ac:spMk id="20" creationId="{6763B321-04FA-A8A6-A6C7-11108123477F}"/>
          </ac:spMkLst>
        </pc:spChg>
        <pc:spChg chg="mod topLvl">
          <ac:chgData name="Josh Bowers" userId="7c358348975a11d9" providerId="LiveId" clId="{85C2540D-5039-461B-82DA-9DA867046A9B}" dt="2024-06-12T17:29:11.017" v="99" actId="164"/>
          <ac:spMkLst>
            <pc:docMk/>
            <pc:sldMk cId="2494368195" sldId="359"/>
            <ac:spMk id="21" creationId="{DA849915-A278-81C7-E6D3-1153C1C877A0}"/>
          </ac:spMkLst>
        </pc:spChg>
        <pc:spChg chg="add mod topLvl">
          <ac:chgData name="Josh Bowers" userId="7c358348975a11d9" providerId="LiveId" clId="{85C2540D-5039-461B-82DA-9DA867046A9B}" dt="2024-06-12T17:29:11.017" v="99" actId="164"/>
          <ac:spMkLst>
            <pc:docMk/>
            <pc:sldMk cId="2494368195" sldId="359"/>
            <ac:spMk id="23" creationId="{C82DDAAA-C009-D2DB-A2D7-BAAC24CAA0EB}"/>
          </ac:spMkLst>
        </pc:spChg>
        <pc:spChg chg="add mod topLvl">
          <ac:chgData name="Josh Bowers" userId="7c358348975a11d9" providerId="LiveId" clId="{85C2540D-5039-461B-82DA-9DA867046A9B}" dt="2024-06-12T17:29:11.017" v="99" actId="164"/>
          <ac:spMkLst>
            <pc:docMk/>
            <pc:sldMk cId="2494368195" sldId="359"/>
            <ac:spMk id="34" creationId="{E73A99C7-09E2-7641-2BD6-F0092968770D}"/>
          </ac:spMkLst>
        </pc:spChg>
        <pc:spChg chg="add mod topLvl">
          <ac:chgData name="Josh Bowers" userId="7c358348975a11d9" providerId="LiveId" clId="{85C2540D-5039-461B-82DA-9DA867046A9B}" dt="2024-06-12T17:29:11.017" v="99" actId="164"/>
          <ac:spMkLst>
            <pc:docMk/>
            <pc:sldMk cId="2494368195" sldId="359"/>
            <ac:spMk id="35" creationId="{C970F629-02EF-6A7F-C522-1714C736FB9E}"/>
          </ac:spMkLst>
        </pc:spChg>
        <pc:spChg chg="mod topLvl">
          <ac:chgData name="Josh Bowers" userId="7c358348975a11d9" providerId="LiveId" clId="{85C2540D-5039-461B-82DA-9DA867046A9B}" dt="2024-06-12T19:54:11.210" v="204" actId="20577"/>
          <ac:spMkLst>
            <pc:docMk/>
            <pc:sldMk cId="2494368195" sldId="359"/>
            <ac:spMk id="51" creationId="{F463DAE6-9559-FBD6-620A-78A76ED36924}"/>
          </ac:spMkLst>
        </pc:spChg>
        <pc:spChg chg="mod topLvl">
          <ac:chgData name="Josh Bowers" userId="7c358348975a11d9" providerId="LiveId" clId="{85C2540D-5039-461B-82DA-9DA867046A9B}" dt="2024-06-12T19:54:13.890" v="205" actId="1076"/>
          <ac:spMkLst>
            <pc:docMk/>
            <pc:sldMk cId="2494368195" sldId="359"/>
            <ac:spMk id="52" creationId="{7104CE76-4B81-47CD-6566-207D0E19BBD2}"/>
          </ac:spMkLst>
        </pc:spChg>
        <pc:spChg chg="mod topLvl">
          <ac:chgData name="Josh Bowers" userId="7c358348975a11d9" providerId="LiveId" clId="{85C2540D-5039-461B-82DA-9DA867046A9B}" dt="2024-06-12T19:54:18.028" v="206" actId="1076"/>
          <ac:spMkLst>
            <pc:docMk/>
            <pc:sldMk cId="2494368195" sldId="359"/>
            <ac:spMk id="53" creationId="{E58C0F9C-2DA5-6D87-905F-D30EDA6837F3}"/>
          </ac:spMkLst>
        </pc:spChg>
        <pc:spChg chg="mod topLvl">
          <ac:chgData name="Josh Bowers" userId="7c358348975a11d9" providerId="LiveId" clId="{85C2540D-5039-461B-82DA-9DA867046A9B}" dt="2024-06-12T19:54:11.210" v="204" actId="20577"/>
          <ac:spMkLst>
            <pc:docMk/>
            <pc:sldMk cId="2494368195" sldId="359"/>
            <ac:spMk id="54" creationId="{528F30E0-D46A-8A58-D832-61BCA36ACC5B}"/>
          </ac:spMkLst>
        </pc:spChg>
        <pc:spChg chg="mod">
          <ac:chgData name="Josh Bowers" userId="7c358348975a11d9" providerId="LiveId" clId="{85C2540D-5039-461B-82DA-9DA867046A9B}" dt="2024-06-12T19:54:11.210" v="204" actId="20577"/>
          <ac:spMkLst>
            <pc:docMk/>
            <pc:sldMk cId="2494368195" sldId="359"/>
            <ac:spMk id="55" creationId="{84E30A58-F5F6-296E-42D4-883DB1D5330B}"/>
          </ac:spMkLst>
        </pc:spChg>
        <pc:spChg chg="mod">
          <ac:chgData name="Josh Bowers" userId="7c358348975a11d9" providerId="LiveId" clId="{85C2540D-5039-461B-82DA-9DA867046A9B}" dt="2024-06-12T19:54:11.210" v="204" actId="20577"/>
          <ac:spMkLst>
            <pc:docMk/>
            <pc:sldMk cId="2494368195" sldId="359"/>
            <ac:spMk id="56" creationId="{774638DB-2533-D813-C6A6-F671867D50DA}"/>
          </ac:spMkLst>
        </pc:spChg>
        <pc:spChg chg="mod">
          <ac:chgData name="Josh Bowers" userId="7c358348975a11d9" providerId="LiveId" clId="{85C2540D-5039-461B-82DA-9DA867046A9B}" dt="2024-06-12T19:54:11.210" v="204" actId="20577"/>
          <ac:spMkLst>
            <pc:docMk/>
            <pc:sldMk cId="2494368195" sldId="359"/>
            <ac:spMk id="59" creationId="{087663FB-C4D2-C48E-F391-1F115F560F49}"/>
          </ac:spMkLst>
        </pc:spChg>
        <pc:spChg chg="mod topLvl">
          <ac:chgData name="Josh Bowers" userId="7c358348975a11d9" providerId="LiveId" clId="{85C2540D-5039-461B-82DA-9DA867046A9B}" dt="2024-06-12T19:54:11.210" v="204" actId="20577"/>
          <ac:spMkLst>
            <pc:docMk/>
            <pc:sldMk cId="2494368195" sldId="359"/>
            <ac:spMk id="61" creationId="{F56416CB-2065-5CB2-39C9-00E2324ADCC9}"/>
          </ac:spMkLst>
        </pc:spChg>
        <pc:spChg chg="del mod topLvl">
          <ac:chgData name="Josh Bowers" userId="7c358348975a11d9" providerId="LiveId" clId="{85C2540D-5039-461B-82DA-9DA867046A9B}" dt="2024-06-12T19:54:08.813" v="203" actId="478"/>
          <ac:spMkLst>
            <pc:docMk/>
            <pc:sldMk cId="2494368195" sldId="359"/>
            <ac:spMk id="62" creationId="{5B805122-44F9-D59B-96C3-3ABD0CD6C44F}"/>
          </ac:spMkLst>
        </pc:spChg>
        <pc:spChg chg="del mod topLvl">
          <ac:chgData name="Josh Bowers" userId="7c358348975a11d9" providerId="LiveId" clId="{85C2540D-5039-461B-82DA-9DA867046A9B}" dt="2024-06-12T19:54:06.431" v="202" actId="478"/>
          <ac:spMkLst>
            <pc:docMk/>
            <pc:sldMk cId="2494368195" sldId="359"/>
            <ac:spMk id="63" creationId="{4A2FFF17-AE75-EE40-AF76-7D60AE3A8587}"/>
          </ac:spMkLst>
        </pc:spChg>
        <pc:spChg chg="mod topLvl">
          <ac:chgData name="Josh Bowers" userId="7c358348975a11d9" providerId="LiveId" clId="{85C2540D-5039-461B-82DA-9DA867046A9B}" dt="2024-06-12T19:54:11.210" v="204" actId="20577"/>
          <ac:spMkLst>
            <pc:docMk/>
            <pc:sldMk cId="2494368195" sldId="359"/>
            <ac:spMk id="64" creationId="{34E9A37B-5341-F68E-F45E-7723891D1A24}"/>
          </ac:spMkLst>
        </pc:spChg>
        <pc:grpChg chg="add del mod">
          <ac:chgData name="Josh Bowers" userId="7c358348975a11d9" providerId="LiveId" clId="{85C2540D-5039-461B-82DA-9DA867046A9B}" dt="2024-06-12T17:22:29.083" v="3" actId="165"/>
          <ac:grpSpMkLst>
            <pc:docMk/>
            <pc:sldMk cId="2494368195" sldId="359"/>
            <ac:grpSpMk id="3" creationId="{81A9B39F-95FC-6191-BFFC-BAA250FCC0A6}"/>
          </ac:grpSpMkLst>
        </pc:grpChg>
        <pc:grpChg chg="mod modVis">
          <ac:chgData name="Josh Bowers" userId="7c358348975a11d9" providerId="LiveId" clId="{85C2540D-5039-461B-82DA-9DA867046A9B}" dt="2024-06-12T17:22:53.240" v="6" actId="14430"/>
          <ac:grpSpMkLst>
            <pc:docMk/>
            <pc:sldMk cId="2494368195" sldId="359"/>
            <ac:grpSpMk id="4" creationId="{B90B8E83-43F0-51C0-45DE-DE44D77D220D}"/>
          </ac:grpSpMkLst>
        </pc:grpChg>
        <pc:grpChg chg="add del mod modVis">
          <ac:chgData name="Josh Bowers" userId="7c358348975a11d9" providerId="LiveId" clId="{85C2540D-5039-461B-82DA-9DA867046A9B}" dt="2024-06-12T17:29:08.500" v="98" actId="165"/>
          <ac:grpSpMkLst>
            <pc:docMk/>
            <pc:sldMk cId="2494368195" sldId="359"/>
            <ac:grpSpMk id="36" creationId="{060061CB-FCFB-CAE4-99D2-2876C4E26F23}"/>
          </ac:grpSpMkLst>
        </pc:grpChg>
        <pc:grpChg chg="add mod modVis">
          <ac:chgData name="Josh Bowers" userId="7c358348975a11d9" providerId="LiveId" clId="{85C2540D-5039-461B-82DA-9DA867046A9B}" dt="2024-06-12T19:53:54.180" v="200" actId="14429"/>
          <ac:grpSpMkLst>
            <pc:docMk/>
            <pc:sldMk cId="2494368195" sldId="359"/>
            <ac:grpSpMk id="46" creationId="{7113635A-F543-F875-D14C-13F5F665D3BC}"/>
          </ac:grpSpMkLst>
        </pc:grpChg>
        <pc:grpChg chg="add del mod">
          <ac:chgData name="Josh Bowers" userId="7c358348975a11d9" providerId="LiveId" clId="{85C2540D-5039-461B-82DA-9DA867046A9B}" dt="2024-06-12T19:53:23.897" v="195" actId="165"/>
          <ac:grpSpMkLst>
            <pc:docMk/>
            <pc:sldMk cId="2494368195" sldId="359"/>
            <ac:grpSpMk id="47" creationId="{001D3BA0-6A94-4EC4-ADED-660FEAB88774}"/>
          </ac:grpSpMkLst>
        </pc:grpChg>
        <pc:grpChg chg="mod topLvl">
          <ac:chgData name="Josh Bowers" userId="7c358348975a11d9" providerId="LiveId" clId="{85C2540D-5039-461B-82DA-9DA867046A9B}" dt="2024-06-12T19:54:11.210" v="204" actId="20577"/>
          <ac:grpSpMkLst>
            <pc:docMk/>
            <pc:sldMk cId="2494368195" sldId="359"/>
            <ac:grpSpMk id="48" creationId="{54B03AD7-D019-216F-32E3-E663EB76753E}"/>
          </ac:grpSpMkLst>
        </pc:grpChg>
        <pc:grpChg chg="mod topLvl">
          <ac:chgData name="Josh Bowers" userId="7c358348975a11d9" providerId="LiveId" clId="{85C2540D-5039-461B-82DA-9DA867046A9B}" dt="2024-06-12T19:54:11.210" v="204" actId="20577"/>
          <ac:grpSpMkLst>
            <pc:docMk/>
            <pc:sldMk cId="2494368195" sldId="359"/>
            <ac:grpSpMk id="49" creationId="{001B945B-5312-01A4-817D-3BE5F2BB4465}"/>
          </ac:grpSpMkLst>
        </pc:grpChg>
        <pc:grpChg chg="del mod topLvl">
          <ac:chgData name="Josh Bowers" userId="7c358348975a11d9" providerId="LiveId" clId="{85C2540D-5039-461B-82DA-9DA867046A9B}" dt="2024-06-12T19:53:32.557" v="196" actId="165"/>
          <ac:grpSpMkLst>
            <pc:docMk/>
            <pc:sldMk cId="2494368195" sldId="359"/>
            <ac:grpSpMk id="50" creationId="{FC420279-45F6-87D4-0D26-E00DF49C13D6}"/>
          </ac:grpSpMkLst>
        </pc:grpChg>
        <pc:grpChg chg="add del mod">
          <ac:chgData name="Josh Bowers" userId="7c358348975a11d9" providerId="LiveId" clId="{85C2540D-5039-461B-82DA-9DA867046A9B}" dt="2024-06-12T19:53:23.897" v="195" actId="165"/>
          <ac:grpSpMkLst>
            <pc:docMk/>
            <pc:sldMk cId="2494368195" sldId="359"/>
            <ac:grpSpMk id="60" creationId="{DF7A71DD-27EB-77CB-16A0-BF5D745DA5DC}"/>
          </ac:grpSpMkLst>
        </pc:grpChg>
        <pc:grpChg chg="add mod">
          <ac:chgData name="Josh Bowers" userId="7c358348975a11d9" providerId="LiveId" clId="{85C2540D-5039-461B-82DA-9DA867046A9B}" dt="2024-06-12T19:54:11.210" v="204" actId="20577"/>
          <ac:grpSpMkLst>
            <pc:docMk/>
            <pc:sldMk cId="2494368195" sldId="359"/>
            <ac:grpSpMk id="65" creationId="{D4AEFB9B-79D5-8B70-8D9C-E65082F0CAE7}"/>
          </ac:grpSpMkLst>
        </pc:grpChg>
        <pc:cxnChg chg="mod topLvl">
          <ac:chgData name="Josh Bowers" userId="7c358348975a11d9" providerId="LiveId" clId="{85C2540D-5039-461B-82DA-9DA867046A9B}" dt="2024-06-12T17:29:11.017" v="99" actId="164"/>
          <ac:cxnSpMkLst>
            <pc:docMk/>
            <pc:sldMk cId="2494368195" sldId="359"/>
            <ac:cxnSpMk id="16" creationId="{BB159623-26DC-788B-283B-C16C980F14D4}"/>
          </ac:cxnSpMkLst>
        </pc:cxnChg>
        <pc:cxnChg chg="mod topLvl">
          <ac:chgData name="Josh Bowers" userId="7c358348975a11d9" providerId="LiveId" clId="{85C2540D-5039-461B-82DA-9DA867046A9B}" dt="2024-06-12T17:29:11.017" v="99" actId="164"/>
          <ac:cxnSpMkLst>
            <pc:docMk/>
            <pc:sldMk cId="2494368195" sldId="359"/>
            <ac:cxnSpMk id="17" creationId="{AD866620-D8F1-F511-9430-9A5AB8D6D679}"/>
          </ac:cxnSpMkLst>
        </pc:cxnChg>
        <pc:cxnChg chg="mod topLvl">
          <ac:chgData name="Josh Bowers" userId="7c358348975a11d9" providerId="LiveId" clId="{85C2540D-5039-461B-82DA-9DA867046A9B}" dt="2024-06-12T17:29:11.017" v="99" actId="164"/>
          <ac:cxnSpMkLst>
            <pc:docMk/>
            <pc:sldMk cId="2494368195" sldId="359"/>
            <ac:cxnSpMk id="22" creationId="{0C5DDA3A-D6FE-FD30-6DE4-ECFC562A3285}"/>
          </ac:cxnSpMkLst>
        </pc:cxnChg>
        <pc:cxnChg chg="add mod topLvl">
          <ac:chgData name="Josh Bowers" userId="7c358348975a11d9" providerId="LiveId" clId="{85C2540D-5039-461B-82DA-9DA867046A9B}" dt="2024-06-12T17:29:11.017" v="99" actId="164"/>
          <ac:cxnSpMkLst>
            <pc:docMk/>
            <pc:sldMk cId="2494368195" sldId="359"/>
            <ac:cxnSpMk id="25" creationId="{B8D2856D-4801-547C-777A-3C3319C46077}"/>
          </ac:cxnSpMkLst>
        </pc:cxnChg>
        <pc:cxnChg chg="add del mod">
          <ac:chgData name="Josh Bowers" userId="7c358348975a11d9" providerId="LiveId" clId="{85C2540D-5039-461B-82DA-9DA867046A9B}" dt="2024-06-12T17:30:05.824" v="101" actId="478"/>
          <ac:cxnSpMkLst>
            <pc:docMk/>
            <pc:sldMk cId="2494368195" sldId="359"/>
            <ac:cxnSpMk id="37" creationId="{78750D64-A081-7304-7C53-1258C24785FA}"/>
          </ac:cxnSpMkLst>
        </pc:cxnChg>
        <pc:cxnChg chg="mod">
          <ac:chgData name="Josh Bowers" userId="7c358348975a11d9" providerId="LiveId" clId="{85C2540D-5039-461B-82DA-9DA867046A9B}" dt="2024-06-12T19:54:11.210" v="204" actId="20577"/>
          <ac:cxnSpMkLst>
            <pc:docMk/>
            <pc:sldMk cId="2494368195" sldId="359"/>
            <ac:cxnSpMk id="57" creationId="{6927C54E-59C3-E3D5-A5F7-2D0B68061D18}"/>
          </ac:cxnSpMkLst>
        </pc:cxnChg>
        <pc:cxnChg chg="mod">
          <ac:chgData name="Josh Bowers" userId="7c358348975a11d9" providerId="LiveId" clId="{85C2540D-5039-461B-82DA-9DA867046A9B}" dt="2024-06-12T19:54:11.210" v="204" actId="20577"/>
          <ac:cxnSpMkLst>
            <pc:docMk/>
            <pc:sldMk cId="2494368195" sldId="359"/>
            <ac:cxnSpMk id="58" creationId="{47F5295E-9D55-F7FF-AC68-595236202AAD}"/>
          </ac:cxnSpMkLst>
        </pc:cxnChg>
      </pc:sldChg>
      <pc:sldChg chg="addSp delSp modSp new mod">
        <pc:chgData name="Josh Bowers" userId="7c358348975a11d9" providerId="LiveId" clId="{85C2540D-5039-461B-82DA-9DA867046A9B}" dt="2024-06-12T18:28:50.941" v="188" actId="1076"/>
        <pc:sldMkLst>
          <pc:docMk/>
          <pc:sldMk cId="1739826301" sldId="360"/>
        </pc:sldMkLst>
        <pc:spChg chg="del">
          <ac:chgData name="Josh Bowers" userId="7c358348975a11d9" providerId="LiveId" clId="{85C2540D-5039-461B-82DA-9DA867046A9B}" dt="2024-06-12T17:40:22.990" v="103" actId="478"/>
          <ac:spMkLst>
            <pc:docMk/>
            <pc:sldMk cId="1739826301" sldId="360"/>
            <ac:spMk id="3" creationId="{55835421-1DFE-F467-FD1A-B9C5EEBAFE29}"/>
          </ac:spMkLst>
        </pc:spChg>
        <pc:spChg chg="mod">
          <ac:chgData name="Josh Bowers" userId="7c358348975a11d9" providerId="LiveId" clId="{85C2540D-5039-461B-82DA-9DA867046A9B}" dt="2024-06-12T17:41:40.908" v="105" actId="206"/>
          <ac:spMkLst>
            <pc:docMk/>
            <pc:sldMk cId="1739826301" sldId="360"/>
            <ac:spMk id="5" creationId="{9257B7DF-DD39-3B44-A639-A6CA9D8EF6EB}"/>
          </ac:spMkLst>
        </pc:spChg>
        <pc:spChg chg="del mod">
          <ac:chgData name="Josh Bowers" userId="7c358348975a11d9" providerId="LiveId" clId="{85C2540D-5039-461B-82DA-9DA867046A9B}" dt="2024-06-12T17:41:53.823" v="108" actId="478"/>
          <ac:spMkLst>
            <pc:docMk/>
            <pc:sldMk cId="1739826301" sldId="360"/>
            <ac:spMk id="7" creationId="{C050A924-78D9-5E8B-87F4-D33D029A2A50}"/>
          </ac:spMkLst>
        </pc:spChg>
        <pc:spChg chg="mod">
          <ac:chgData name="Josh Bowers" userId="7c358348975a11d9" providerId="LiveId" clId="{85C2540D-5039-461B-82DA-9DA867046A9B}" dt="2024-06-12T17:41:50.584" v="107" actId="1076"/>
          <ac:spMkLst>
            <pc:docMk/>
            <pc:sldMk cId="1739826301" sldId="360"/>
            <ac:spMk id="8" creationId="{83EAFC07-C757-6926-092D-3CD5C62F569F}"/>
          </ac:spMkLst>
        </pc:spChg>
        <pc:spChg chg="mod">
          <ac:chgData name="Josh Bowers" userId="7c358348975a11d9" providerId="LiveId" clId="{85C2540D-5039-461B-82DA-9DA867046A9B}" dt="2024-06-12T17:41:47.479" v="106" actId="1076"/>
          <ac:spMkLst>
            <pc:docMk/>
            <pc:sldMk cId="1739826301" sldId="360"/>
            <ac:spMk id="9" creationId="{F8014D1E-AE99-E56C-0EA9-E2ACD7764E36}"/>
          </ac:spMkLst>
        </pc:spChg>
        <pc:spChg chg="del mod">
          <ac:chgData name="Josh Bowers" userId="7c358348975a11d9" providerId="LiveId" clId="{85C2540D-5039-461B-82DA-9DA867046A9B}" dt="2024-06-12T17:41:55.736" v="109" actId="478"/>
          <ac:spMkLst>
            <pc:docMk/>
            <pc:sldMk cId="1739826301" sldId="360"/>
            <ac:spMk id="10" creationId="{794F1E81-27A1-79B6-E0D5-88FADB22F5D4}"/>
          </ac:spMkLst>
        </pc:spChg>
        <pc:spChg chg="add del mod">
          <ac:chgData name="Josh Bowers" userId="7c358348975a11d9" providerId="LiveId" clId="{85C2540D-5039-461B-82DA-9DA867046A9B}" dt="2024-06-12T17:43:06.828" v="114" actId="478"/>
          <ac:spMkLst>
            <pc:docMk/>
            <pc:sldMk cId="1739826301" sldId="360"/>
            <ac:spMk id="11" creationId="{65682F4D-288B-D676-59CA-87A28E6FD0F4}"/>
          </ac:spMkLst>
        </pc:spChg>
        <pc:spChg chg="mod topLvl">
          <ac:chgData name="Josh Bowers" userId="7c358348975a11d9" providerId="LiveId" clId="{85C2540D-5039-461B-82DA-9DA867046A9B}" dt="2024-06-12T17:45:00.522" v="143" actId="164"/>
          <ac:spMkLst>
            <pc:docMk/>
            <pc:sldMk cId="1739826301" sldId="360"/>
            <ac:spMk id="14" creationId="{9BC202B2-8DBD-ABEC-D8A7-1CA56989D49B}"/>
          </ac:spMkLst>
        </pc:spChg>
        <pc:spChg chg="del mod">
          <ac:chgData name="Josh Bowers" userId="7c358348975a11d9" providerId="LiveId" clId="{85C2540D-5039-461B-82DA-9DA867046A9B}" dt="2024-06-12T17:43:31.350" v="121" actId="478"/>
          <ac:spMkLst>
            <pc:docMk/>
            <pc:sldMk cId="1739826301" sldId="360"/>
            <ac:spMk id="15" creationId="{95BB6351-8F88-E997-D00A-1A314B48CCC1}"/>
          </ac:spMkLst>
        </pc:spChg>
        <pc:spChg chg="mod topLvl">
          <ac:chgData name="Josh Bowers" userId="7c358348975a11d9" providerId="LiveId" clId="{85C2540D-5039-461B-82DA-9DA867046A9B}" dt="2024-06-12T17:45:00.522" v="143" actId="164"/>
          <ac:spMkLst>
            <pc:docMk/>
            <pc:sldMk cId="1739826301" sldId="360"/>
            <ac:spMk id="16" creationId="{D0335519-0F18-CD79-DB04-7A8D592A06DD}"/>
          </ac:spMkLst>
        </pc:spChg>
        <pc:spChg chg="mod topLvl">
          <ac:chgData name="Josh Bowers" userId="7c358348975a11d9" providerId="LiveId" clId="{85C2540D-5039-461B-82DA-9DA867046A9B}" dt="2024-06-12T17:45:00.522" v="143" actId="164"/>
          <ac:spMkLst>
            <pc:docMk/>
            <pc:sldMk cId="1739826301" sldId="360"/>
            <ac:spMk id="17" creationId="{44467011-E556-D8AA-E488-4E723AFD8F59}"/>
          </ac:spMkLst>
        </pc:spChg>
        <pc:spChg chg="del mod">
          <ac:chgData name="Josh Bowers" userId="7c358348975a11d9" providerId="LiveId" clId="{85C2540D-5039-461B-82DA-9DA867046A9B}" dt="2024-06-12T17:43:27.003" v="119" actId="478"/>
          <ac:spMkLst>
            <pc:docMk/>
            <pc:sldMk cId="1739826301" sldId="360"/>
            <ac:spMk id="18" creationId="{359150D6-2D58-2435-308B-6CC982E3DC5D}"/>
          </ac:spMkLst>
        </pc:spChg>
        <pc:spChg chg="del mod">
          <ac:chgData name="Josh Bowers" userId="7c358348975a11d9" providerId="LiveId" clId="{85C2540D-5039-461B-82DA-9DA867046A9B}" dt="2024-06-12T17:43:28.551" v="120" actId="478"/>
          <ac:spMkLst>
            <pc:docMk/>
            <pc:sldMk cId="1739826301" sldId="360"/>
            <ac:spMk id="19" creationId="{70499C24-7D9A-CA68-5C16-43672FCFE3B9}"/>
          </ac:spMkLst>
        </pc:spChg>
        <pc:spChg chg="mod topLvl">
          <ac:chgData name="Josh Bowers" userId="7c358348975a11d9" providerId="LiveId" clId="{85C2540D-5039-461B-82DA-9DA867046A9B}" dt="2024-06-12T17:45:00.522" v="143" actId="164"/>
          <ac:spMkLst>
            <pc:docMk/>
            <pc:sldMk cId="1739826301" sldId="360"/>
            <ac:spMk id="20" creationId="{9ABA47CB-7727-CB0C-4F25-FD77E297F3F8}"/>
          </ac:spMkLst>
        </pc:spChg>
        <pc:spChg chg="add mod">
          <ac:chgData name="Josh Bowers" userId="7c358348975a11d9" providerId="LiveId" clId="{85C2540D-5039-461B-82DA-9DA867046A9B}" dt="2024-06-12T17:45:00.522" v="143" actId="164"/>
          <ac:spMkLst>
            <pc:docMk/>
            <pc:sldMk cId="1739826301" sldId="360"/>
            <ac:spMk id="21" creationId="{36B6DBA7-FD47-0C27-FC53-58AAD0214967}"/>
          </ac:spMkLst>
        </pc:spChg>
        <pc:spChg chg="mod">
          <ac:chgData name="Josh Bowers" userId="7c358348975a11d9" providerId="LiveId" clId="{85C2540D-5039-461B-82DA-9DA867046A9B}" dt="2024-06-12T18:28:17.681" v="177" actId="20577"/>
          <ac:spMkLst>
            <pc:docMk/>
            <pc:sldMk cId="1739826301" sldId="360"/>
            <ac:spMk id="25" creationId="{95F2EAB9-9A03-F31E-4F63-274B39CC31B4}"/>
          </ac:spMkLst>
        </pc:spChg>
        <pc:spChg chg="mod">
          <ac:chgData name="Josh Bowers" userId="7c358348975a11d9" providerId="LiveId" clId="{85C2540D-5039-461B-82DA-9DA867046A9B}" dt="2024-06-12T18:28:24.188" v="180" actId="1076"/>
          <ac:spMkLst>
            <pc:docMk/>
            <pc:sldMk cId="1739826301" sldId="360"/>
            <ac:spMk id="27" creationId="{6EAC8468-2C44-7370-4CC6-B1393256B374}"/>
          </ac:spMkLst>
        </pc:spChg>
        <pc:spChg chg="mod">
          <ac:chgData name="Josh Bowers" userId="7c358348975a11d9" providerId="LiveId" clId="{85C2540D-5039-461B-82DA-9DA867046A9B}" dt="2024-06-12T18:28:17.681" v="177" actId="20577"/>
          <ac:spMkLst>
            <pc:docMk/>
            <pc:sldMk cId="1739826301" sldId="360"/>
            <ac:spMk id="28" creationId="{C3D1D0F3-76E3-3A89-D0B1-4F48FBC5E409}"/>
          </ac:spMkLst>
        </pc:spChg>
        <pc:spChg chg="del mod">
          <ac:chgData name="Josh Bowers" userId="7c358348975a11d9" providerId="LiveId" clId="{85C2540D-5039-461B-82DA-9DA867046A9B}" dt="2024-06-12T18:28:27.857" v="181" actId="478"/>
          <ac:spMkLst>
            <pc:docMk/>
            <pc:sldMk cId="1739826301" sldId="360"/>
            <ac:spMk id="29" creationId="{F6533F39-0CF2-ACF1-4D33-31910A3AA36D}"/>
          </ac:spMkLst>
        </pc:spChg>
        <pc:spChg chg="mod">
          <ac:chgData name="Josh Bowers" userId="7c358348975a11d9" providerId="LiveId" clId="{85C2540D-5039-461B-82DA-9DA867046A9B}" dt="2024-06-12T18:28:50.941" v="188" actId="1076"/>
          <ac:spMkLst>
            <pc:docMk/>
            <pc:sldMk cId="1739826301" sldId="360"/>
            <ac:spMk id="30" creationId="{69C25519-026E-4C62-0A9A-2095AC204932}"/>
          </ac:spMkLst>
        </pc:spChg>
        <pc:grpChg chg="add del mod">
          <ac:chgData name="Josh Bowers" userId="7c358348975a11d9" providerId="LiveId" clId="{85C2540D-5039-461B-82DA-9DA867046A9B}" dt="2024-06-12T17:43:06.828" v="114" actId="478"/>
          <ac:grpSpMkLst>
            <pc:docMk/>
            <pc:sldMk cId="1739826301" sldId="360"/>
            <ac:grpSpMk id="4" creationId="{531A3B35-2E3E-78DD-27E2-4BE7BB6E5F41}"/>
          </ac:grpSpMkLst>
        </pc:grpChg>
        <pc:grpChg chg="add del mod">
          <ac:chgData name="Josh Bowers" userId="7c358348975a11d9" providerId="LiveId" clId="{85C2540D-5039-461B-82DA-9DA867046A9B}" dt="2024-06-12T17:44:36.502" v="139" actId="165"/>
          <ac:grpSpMkLst>
            <pc:docMk/>
            <pc:sldMk cId="1739826301" sldId="360"/>
            <ac:grpSpMk id="12" creationId="{EB028975-15C6-63F2-FBF0-01FF084DFBE0}"/>
          </ac:grpSpMkLst>
        </pc:grpChg>
        <pc:grpChg chg="del mod topLvl">
          <ac:chgData name="Josh Bowers" userId="7c358348975a11d9" providerId="LiveId" clId="{85C2540D-5039-461B-82DA-9DA867046A9B}" dt="2024-06-12T17:44:57.168" v="142" actId="165"/>
          <ac:grpSpMkLst>
            <pc:docMk/>
            <pc:sldMk cId="1739826301" sldId="360"/>
            <ac:grpSpMk id="13" creationId="{FCAA275C-79A8-8DDE-8768-27C8560312E6}"/>
          </ac:grpSpMkLst>
        </pc:grpChg>
        <pc:grpChg chg="add del mod">
          <ac:chgData name="Josh Bowers" userId="7c358348975a11d9" providerId="LiveId" clId="{85C2540D-5039-461B-82DA-9DA867046A9B}" dt="2024-06-12T17:44:53.007" v="141" actId="165"/>
          <ac:grpSpMkLst>
            <pc:docMk/>
            <pc:sldMk cId="1739826301" sldId="360"/>
            <ac:grpSpMk id="22" creationId="{4B6C983A-4655-B594-C637-AD6D0D8EC030}"/>
          </ac:grpSpMkLst>
        </pc:grpChg>
        <pc:grpChg chg="add mod">
          <ac:chgData name="Josh Bowers" userId="7c358348975a11d9" providerId="LiveId" clId="{85C2540D-5039-461B-82DA-9DA867046A9B}" dt="2024-06-12T18:27:11.993" v="155" actId="1076"/>
          <ac:grpSpMkLst>
            <pc:docMk/>
            <pc:sldMk cId="1739826301" sldId="360"/>
            <ac:grpSpMk id="23" creationId="{6C302A20-9D9A-AD77-2F84-DD677B08762E}"/>
          </ac:grpSpMkLst>
        </pc:grpChg>
        <pc:grpChg chg="add del mod">
          <ac:chgData name="Josh Bowers" userId="7c358348975a11d9" providerId="LiveId" clId="{85C2540D-5039-461B-82DA-9DA867046A9B}" dt="2024-06-12T18:28:46.434" v="187" actId="1076"/>
          <ac:grpSpMkLst>
            <pc:docMk/>
            <pc:sldMk cId="1739826301" sldId="360"/>
            <ac:grpSpMk id="24" creationId="{5C4C476B-E37A-0A26-F7B0-19C7F06E23CD}"/>
          </ac:grpSpMkLst>
        </pc:grpChg>
        <pc:cxnChg chg="del mod">
          <ac:chgData name="Josh Bowers" userId="7c358348975a11d9" providerId="LiveId" clId="{85C2540D-5039-461B-82DA-9DA867046A9B}" dt="2024-06-12T17:41:59.414" v="110" actId="478"/>
          <ac:cxnSpMkLst>
            <pc:docMk/>
            <pc:sldMk cId="1739826301" sldId="360"/>
            <ac:cxnSpMk id="6" creationId="{B9741215-FD5A-7127-303D-040CD7046E9D}"/>
          </ac:cxnSpMkLst>
        </pc:cxnChg>
        <pc:cxnChg chg="del mod">
          <ac:chgData name="Josh Bowers" userId="7c358348975a11d9" providerId="LiveId" clId="{85C2540D-5039-461B-82DA-9DA867046A9B}" dt="2024-06-12T18:28:34.507" v="182" actId="478"/>
          <ac:cxnSpMkLst>
            <pc:docMk/>
            <pc:sldMk cId="1739826301" sldId="360"/>
            <ac:cxnSpMk id="26" creationId="{AFE80AE7-821A-E390-E360-9E2B0517706A}"/>
          </ac:cxnSpMkLst>
        </pc:cxnChg>
      </pc:sldChg>
      <pc:sldChg chg="addSp delSp modSp new mod">
        <pc:chgData name="Josh Bowers" userId="7c358348975a11d9" providerId="LiveId" clId="{85C2540D-5039-461B-82DA-9DA867046A9B}" dt="2024-06-12T23:08:04.961" v="373" actId="14429"/>
        <pc:sldMkLst>
          <pc:docMk/>
          <pc:sldMk cId="304893944" sldId="361"/>
        </pc:sldMkLst>
        <pc:spChg chg="del">
          <ac:chgData name="Josh Bowers" userId="7c358348975a11d9" providerId="LiveId" clId="{85C2540D-5039-461B-82DA-9DA867046A9B}" dt="2024-06-12T22:06:56.695" v="208" actId="478"/>
          <ac:spMkLst>
            <pc:docMk/>
            <pc:sldMk cId="304893944" sldId="361"/>
            <ac:spMk id="3" creationId="{43B27C1D-3D25-E951-8838-A24A3A7E7755}"/>
          </ac:spMkLst>
        </pc:spChg>
        <pc:spChg chg="mod">
          <ac:chgData name="Josh Bowers" userId="7c358348975a11d9" providerId="LiveId" clId="{85C2540D-5039-461B-82DA-9DA867046A9B}" dt="2024-06-12T22:07:44.634" v="224" actId="20577"/>
          <ac:spMkLst>
            <pc:docMk/>
            <pc:sldMk cId="304893944" sldId="361"/>
            <ac:spMk id="7" creationId="{6C2BC7FD-8E44-B74D-466A-66221E951DEE}"/>
          </ac:spMkLst>
        </pc:spChg>
        <pc:spChg chg="mod">
          <ac:chgData name="Josh Bowers" userId="7c358348975a11d9" providerId="LiveId" clId="{85C2540D-5039-461B-82DA-9DA867046A9B}" dt="2024-06-12T22:08:14.782" v="232" actId="1076"/>
          <ac:spMkLst>
            <pc:docMk/>
            <pc:sldMk cId="304893944" sldId="361"/>
            <ac:spMk id="8" creationId="{315BA6D1-33BC-D8B5-B604-E8FE6B684958}"/>
          </ac:spMkLst>
        </pc:spChg>
        <pc:spChg chg="mod">
          <ac:chgData name="Josh Bowers" userId="7c358348975a11d9" providerId="LiveId" clId="{85C2540D-5039-461B-82DA-9DA867046A9B}" dt="2024-06-12T22:08:04.008" v="227" actId="14100"/>
          <ac:spMkLst>
            <pc:docMk/>
            <pc:sldMk cId="304893944" sldId="361"/>
            <ac:spMk id="9" creationId="{C2BF3335-9459-750E-1491-19A899AA5FA7}"/>
          </ac:spMkLst>
        </pc:spChg>
        <pc:spChg chg="mod">
          <ac:chgData name="Josh Bowers" userId="7c358348975a11d9" providerId="LiveId" clId="{85C2540D-5039-461B-82DA-9DA867046A9B}" dt="2024-06-12T22:08:31.946" v="239" actId="1076"/>
          <ac:spMkLst>
            <pc:docMk/>
            <pc:sldMk cId="304893944" sldId="361"/>
            <ac:spMk id="10" creationId="{6C9AA627-73B7-D58A-3DC2-89962E57A963}"/>
          </ac:spMkLst>
        </pc:spChg>
        <pc:spChg chg="del mod">
          <ac:chgData name="Josh Bowers" userId="7c358348975a11d9" providerId="LiveId" clId="{85C2540D-5039-461B-82DA-9DA867046A9B}" dt="2024-06-12T22:07:31.885" v="212" actId="478"/>
          <ac:spMkLst>
            <pc:docMk/>
            <pc:sldMk cId="304893944" sldId="361"/>
            <ac:spMk id="12" creationId="{BE244D10-37EC-1E75-E55E-9FB7BB038862}"/>
          </ac:spMkLst>
        </pc:spChg>
        <pc:spChg chg="del mod">
          <ac:chgData name="Josh Bowers" userId="7c358348975a11d9" providerId="LiveId" clId="{85C2540D-5039-461B-82DA-9DA867046A9B}" dt="2024-06-12T22:07:29.032" v="211" actId="478"/>
          <ac:spMkLst>
            <pc:docMk/>
            <pc:sldMk cId="304893944" sldId="361"/>
            <ac:spMk id="14" creationId="{B34CA63F-B564-8F25-DE51-E639C834F7E7}"/>
          </ac:spMkLst>
        </pc:spChg>
        <pc:spChg chg="del mod">
          <ac:chgData name="Josh Bowers" userId="7c358348975a11d9" providerId="LiveId" clId="{85C2540D-5039-461B-82DA-9DA867046A9B}" dt="2024-06-12T22:07:36.558" v="214" actId="478"/>
          <ac:spMkLst>
            <pc:docMk/>
            <pc:sldMk cId="304893944" sldId="361"/>
            <ac:spMk id="15" creationId="{1C6E7870-AA6F-518F-65BE-646FAA09E660}"/>
          </ac:spMkLst>
        </pc:spChg>
        <pc:spChg chg="mod">
          <ac:chgData name="Josh Bowers" userId="7c358348975a11d9" providerId="LiveId" clId="{85C2540D-5039-461B-82DA-9DA867046A9B}" dt="2024-06-12T22:20:03.234" v="240"/>
          <ac:spMkLst>
            <pc:docMk/>
            <pc:sldMk cId="304893944" sldId="361"/>
            <ac:spMk id="20" creationId="{A20E6641-A9E6-3172-5077-EA45629479B6}"/>
          </ac:spMkLst>
        </pc:spChg>
        <pc:spChg chg="mod">
          <ac:chgData name="Josh Bowers" userId="7c358348975a11d9" providerId="LiveId" clId="{85C2540D-5039-461B-82DA-9DA867046A9B}" dt="2024-06-12T22:20:03.234" v="240"/>
          <ac:spMkLst>
            <pc:docMk/>
            <pc:sldMk cId="304893944" sldId="361"/>
            <ac:spMk id="21" creationId="{2CFFEC8F-8B8E-FBAA-47A6-C3F7F86AC79D}"/>
          </ac:spMkLst>
        </pc:spChg>
        <pc:spChg chg="mod">
          <ac:chgData name="Josh Bowers" userId="7c358348975a11d9" providerId="LiveId" clId="{85C2540D-5039-461B-82DA-9DA867046A9B}" dt="2024-06-12T22:20:03.234" v="240"/>
          <ac:spMkLst>
            <pc:docMk/>
            <pc:sldMk cId="304893944" sldId="361"/>
            <ac:spMk id="22" creationId="{4CEC9CB9-ADBC-0CB0-C02A-49F738DB3F81}"/>
          </ac:spMkLst>
        </pc:spChg>
        <pc:spChg chg="mod">
          <ac:chgData name="Josh Bowers" userId="7c358348975a11d9" providerId="LiveId" clId="{85C2540D-5039-461B-82DA-9DA867046A9B}" dt="2024-06-12T22:20:03.234" v="240"/>
          <ac:spMkLst>
            <pc:docMk/>
            <pc:sldMk cId="304893944" sldId="361"/>
            <ac:spMk id="23" creationId="{996C1A1C-1A45-BD02-35DD-6E2A7A218125}"/>
          </ac:spMkLst>
        </pc:spChg>
        <pc:spChg chg="mod">
          <ac:chgData name="Josh Bowers" userId="7c358348975a11d9" providerId="LiveId" clId="{85C2540D-5039-461B-82DA-9DA867046A9B}" dt="2024-06-12T22:21:20.825" v="254" actId="1076"/>
          <ac:spMkLst>
            <pc:docMk/>
            <pc:sldMk cId="304893944" sldId="361"/>
            <ac:spMk id="28" creationId="{ACC7F526-ECFE-BE64-0B28-BF5617236D90}"/>
          </ac:spMkLst>
        </pc:spChg>
        <pc:spChg chg="mod">
          <ac:chgData name="Josh Bowers" userId="7c358348975a11d9" providerId="LiveId" clId="{85C2540D-5039-461B-82DA-9DA867046A9B}" dt="2024-06-12T22:21:55.968" v="265" actId="1076"/>
          <ac:spMkLst>
            <pc:docMk/>
            <pc:sldMk cId="304893944" sldId="361"/>
            <ac:spMk id="29" creationId="{0AB32A9F-EEAF-6A93-E544-6303D7B08C3D}"/>
          </ac:spMkLst>
        </pc:spChg>
        <pc:spChg chg="mod">
          <ac:chgData name="Josh Bowers" userId="7c358348975a11d9" providerId="LiveId" clId="{85C2540D-5039-461B-82DA-9DA867046A9B}" dt="2024-06-12T22:21:32.560" v="257" actId="14100"/>
          <ac:spMkLst>
            <pc:docMk/>
            <pc:sldMk cId="304893944" sldId="361"/>
            <ac:spMk id="30" creationId="{A5840972-DD9B-79D2-56A5-3E6941480E8F}"/>
          </ac:spMkLst>
        </pc:spChg>
        <pc:spChg chg="mod">
          <ac:chgData name="Josh Bowers" userId="7c358348975a11d9" providerId="LiveId" clId="{85C2540D-5039-461B-82DA-9DA867046A9B}" dt="2024-06-12T22:22:09.901" v="279" actId="6549"/>
          <ac:spMkLst>
            <pc:docMk/>
            <pc:sldMk cId="304893944" sldId="361"/>
            <ac:spMk id="31" creationId="{43773907-86F2-3AE1-DA21-E41002B48127}"/>
          </ac:spMkLst>
        </pc:spChg>
        <pc:spChg chg="mod">
          <ac:chgData name="Josh Bowers" userId="7c358348975a11d9" providerId="LiveId" clId="{85C2540D-5039-461B-82DA-9DA867046A9B}" dt="2024-06-12T22:21:38.826" v="258" actId="14100"/>
          <ac:spMkLst>
            <pc:docMk/>
            <pc:sldMk cId="304893944" sldId="361"/>
            <ac:spMk id="33" creationId="{405610CE-BF85-CF79-996A-F885C5842BC9}"/>
          </ac:spMkLst>
        </pc:spChg>
        <pc:spChg chg="mod">
          <ac:chgData name="Josh Bowers" userId="7c358348975a11d9" providerId="LiveId" clId="{85C2540D-5039-461B-82DA-9DA867046A9B}" dt="2024-06-12T22:21:50.435" v="264" actId="1076"/>
          <ac:spMkLst>
            <pc:docMk/>
            <pc:sldMk cId="304893944" sldId="361"/>
            <ac:spMk id="35" creationId="{497D01DA-7601-FF31-3E50-5A7428AE1BF7}"/>
          </ac:spMkLst>
        </pc:spChg>
        <pc:spChg chg="del mod">
          <ac:chgData name="Josh Bowers" userId="7c358348975a11d9" providerId="LiveId" clId="{85C2540D-5039-461B-82DA-9DA867046A9B}" dt="2024-06-12T22:20:27.036" v="243" actId="478"/>
          <ac:spMkLst>
            <pc:docMk/>
            <pc:sldMk cId="304893944" sldId="361"/>
            <ac:spMk id="36" creationId="{08B94F06-0DA7-13B8-C1B4-5676ABFE719D}"/>
          </ac:spMkLst>
        </pc:spChg>
        <pc:spChg chg="mod">
          <ac:chgData name="Josh Bowers" userId="7c358348975a11d9" providerId="LiveId" clId="{85C2540D-5039-461B-82DA-9DA867046A9B}" dt="2024-06-12T22:44:58.298" v="329" actId="20577"/>
          <ac:spMkLst>
            <pc:docMk/>
            <pc:sldMk cId="304893944" sldId="361"/>
            <ac:spMk id="42" creationId="{9BB792AD-60B4-5075-B2BA-A33506F5BA06}"/>
          </ac:spMkLst>
        </pc:spChg>
        <pc:spChg chg="mod">
          <ac:chgData name="Josh Bowers" userId="7c358348975a11d9" providerId="LiveId" clId="{85C2540D-5039-461B-82DA-9DA867046A9B}" dt="2024-06-12T22:46:26.547" v="346" actId="1076"/>
          <ac:spMkLst>
            <pc:docMk/>
            <pc:sldMk cId="304893944" sldId="361"/>
            <ac:spMk id="43" creationId="{52AB35E2-72E9-52CA-0267-BD9E6F4D300B}"/>
          </ac:spMkLst>
        </pc:spChg>
        <pc:spChg chg="mod">
          <ac:chgData name="Josh Bowers" userId="7c358348975a11d9" providerId="LiveId" clId="{85C2540D-5039-461B-82DA-9DA867046A9B}" dt="2024-06-12T22:44:58.298" v="329" actId="20577"/>
          <ac:spMkLst>
            <pc:docMk/>
            <pc:sldMk cId="304893944" sldId="361"/>
            <ac:spMk id="44" creationId="{C634978F-AA7D-377D-ECDA-2CA49F8197CC}"/>
          </ac:spMkLst>
        </pc:spChg>
        <pc:spChg chg="mod">
          <ac:chgData name="Josh Bowers" userId="7c358348975a11d9" providerId="LiveId" clId="{85C2540D-5039-461B-82DA-9DA867046A9B}" dt="2024-06-12T22:46:33.644" v="350" actId="6549"/>
          <ac:spMkLst>
            <pc:docMk/>
            <pc:sldMk cId="304893944" sldId="361"/>
            <ac:spMk id="45" creationId="{4ECAE647-C94F-56B0-CD29-200DC2F30823}"/>
          </ac:spMkLst>
        </pc:spChg>
        <pc:spChg chg="mod">
          <ac:chgData name="Josh Bowers" userId="7c358348975a11d9" providerId="LiveId" clId="{85C2540D-5039-461B-82DA-9DA867046A9B}" dt="2024-06-12T22:48:35.242" v="366" actId="14100"/>
          <ac:spMkLst>
            <pc:docMk/>
            <pc:sldMk cId="304893944" sldId="361"/>
            <ac:spMk id="47" creationId="{797297F2-93E1-EE16-9D34-DBBD11D0A0F7}"/>
          </ac:spMkLst>
        </pc:spChg>
        <pc:spChg chg="mod">
          <ac:chgData name="Josh Bowers" userId="7c358348975a11d9" providerId="LiveId" clId="{85C2540D-5039-461B-82DA-9DA867046A9B}" dt="2024-06-12T22:47:24.764" v="355" actId="6549"/>
          <ac:spMkLst>
            <pc:docMk/>
            <pc:sldMk cId="304893944" sldId="361"/>
            <ac:spMk id="49" creationId="{1F8AC9D8-1AD1-E95A-6429-12E3E7643450}"/>
          </ac:spMkLst>
        </pc:spChg>
        <pc:grpChg chg="add mod modVis">
          <ac:chgData name="Josh Bowers" userId="7c358348975a11d9" providerId="LiveId" clId="{85C2540D-5039-461B-82DA-9DA867046A9B}" dt="2024-06-12T23:08:03.551" v="372" actId="14429"/>
          <ac:grpSpMkLst>
            <pc:docMk/>
            <pc:sldMk cId="304893944" sldId="361"/>
            <ac:grpSpMk id="4" creationId="{C8097DB9-7D98-A999-A2CD-69B4556B4120}"/>
          </ac:grpSpMkLst>
        </pc:grpChg>
        <pc:grpChg chg="add del mod">
          <ac:chgData name="Josh Bowers" userId="7c358348975a11d9" providerId="LiveId" clId="{85C2540D-5039-461B-82DA-9DA867046A9B}" dt="2024-06-12T22:20:07.133" v="241" actId="478"/>
          <ac:grpSpMkLst>
            <pc:docMk/>
            <pc:sldMk cId="304893944" sldId="361"/>
            <ac:grpSpMk id="17" creationId="{F089A622-1777-C284-AE2A-31CB6CF9CA79}"/>
          </ac:grpSpMkLst>
        </pc:grpChg>
        <pc:grpChg chg="add mod modVis">
          <ac:chgData name="Josh Bowers" userId="7c358348975a11d9" providerId="LiveId" clId="{85C2540D-5039-461B-82DA-9DA867046A9B}" dt="2024-06-12T23:08:04.961" v="373" actId="14429"/>
          <ac:grpSpMkLst>
            <pc:docMk/>
            <pc:sldMk cId="304893944" sldId="361"/>
            <ac:grpSpMk id="25" creationId="{EAD27016-6AA4-0566-4C6B-F1B104020715}"/>
          </ac:grpSpMkLst>
        </pc:grpChg>
        <pc:grpChg chg="add mod modVis">
          <ac:chgData name="Josh Bowers" userId="7c358348975a11d9" providerId="LiveId" clId="{85C2540D-5039-461B-82DA-9DA867046A9B}" dt="2024-06-12T22:44:58.298" v="329" actId="20577"/>
          <ac:grpSpMkLst>
            <pc:docMk/>
            <pc:sldMk cId="304893944" sldId="361"/>
            <ac:grpSpMk id="39" creationId="{52D2214E-FDE2-3503-7BC2-98E533D729C3}"/>
          </ac:grpSpMkLst>
        </pc:grpChg>
        <pc:cxnChg chg="mod">
          <ac:chgData name="Josh Bowers" userId="7c358348975a11d9" providerId="LiveId" clId="{85C2540D-5039-461B-82DA-9DA867046A9B}" dt="2024-06-12T22:07:44.634" v="224" actId="20577"/>
          <ac:cxnSpMkLst>
            <pc:docMk/>
            <pc:sldMk cId="304893944" sldId="361"/>
            <ac:cxnSpMk id="5" creationId="{ADFF13F0-FFE5-4CB1-613A-8B6068CD1B68}"/>
          </ac:cxnSpMkLst>
        </pc:cxnChg>
        <pc:cxnChg chg="mod">
          <ac:chgData name="Josh Bowers" userId="7c358348975a11d9" providerId="LiveId" clId="{85C2540D-5039-461B-82DA-9DA867046A9B}" dt="2024-06-12T22:07:44.634" v="224" actId="20577"/>
          <ac:cxnSpMkLst>
            <pc:docMk/>
            <pc:sldMk cId="304893944" sldId="361"/>
            <ac:cxnSpMk id="6" creationId="{FAE4CB45-CA58-3EE3-23D3-FE0C7F70CCDF}"/>
          </ac:cxnSpMkLst>
        </pc:cxnChg>
        <pc:cxnChg chg="mod">
          <ac:chgData name="Josh Bowers" userId="7c358348975a11d9" providerId="LiveId" clId="{85C2540D-5039-461B-82DA-9DA867046A9B}" dt="2024-06-12T22:07:54.941" v="226" actId="14100"/>
          <ac:cxnSpMkLst>
            <pc:docMk/>
            <pc:sldMk cId="304893944" sldId="361"/>
            <ac:cxnSpMk id="11" creationId="{5B9E2605-E35D-1C25-88EC-B8415DB21308}"/>
          </ac:cxnSpMkLst>
        </pc:cxnChg>
        <pc:cxnChg chg="del mod">
          <ac:chgData name="Josh Bowers" userId="7c358348975a11d9" providerId="LiveId" clId="{85C2540D-5039-461B-82DA-9DA867046A9B}" dt="2024-06-12T22:07:34.342" v="213" actId="478"/>
          <ac:cxnSpMkLst>
            <pc:docMk/>
            <pc:sldMk cId="304893944" sldId="361"/>
            <ac:cxnSpMk id="13" creationId="{1EC36B7A-F17B-E89D-2B6C-573F6D5F09CC}"/>
          </ac:cxnSpMkLst>
        </pc:cxnChg>
        <pc:cxnChg chg="mod">
          <ac:chgData name="Josh Bowers" userId="7c358348975a11d9" providerId="LiveId" clId="{85C2540D-5039-461B-82DA-9DA867046A9B}" dt="2024-06-12T22:20:03.234" v="240"/>
          <ac:cxnSpMkLst>
            <pc:docMk/>
            <pc:sldMk cId="304893944" sldId="361"/>
            <ac:cxnSpMk id="18" creationId="{A889C050-62FF-7B90-026A-9434FB1BE123}"/>
          </ac:cxnSpMkLst>
        </pc:cxnChg>
        <pc:cxnChg chg="mod">
          <ac:chgData name="Josh Bowers" userId="7c358348975a11d9" providerId="LiveId" clId="{85C2540D-5039-461B-82DA-9DA867046A9B}" dt="2024-06-12T22:20:03.234" v="240"/>
          <ac:cxnSpMkLst>
            <pc:docMk/>
            <pc:sldMk cId="304893944" sldId="361"/>
            <ac:cxnSpMk id="19" creationId="{DE954EC5-7A34-2A8F-AD16-324B5A9BD44B}"/>
          </ac:cxnSpMkLst>
        </pc:cxnChg>
        <pc:cxnChg chg="mod">
          <ac:chgData name="Josh Bowers" userId="7c358348975a11d9" providerId="LiveId" clId="{85C2540D-5039-461B-82DA-9DA867046A9B}" dt="2024-06-12T22:20:03.234" v="240"/>
          <ac:cxnSpMkLst>
            <pc:docMk/>
            <pc:sldMk cId="304893944" sldId="361"/>
            <ac:cxnSpMk id="24" creationId="{01933261-7D61-5377-FA0F-7BB60A1D0FBB}"/>
          </ac:cxnSpMkLst>
        </pc:cxnChg>
        <pc:cxnChg chg="mod">
          <ac:chgData name="Josh Bowers" userId="7c358348975a11d9" providerId="LiveId" clId="{85C2540D-5039-461B-82DA-9DA867046A9B}" dt="2024-06-12T22:20:42.559" v="247" actId="20577"/>
          <ac:cxnSpMkLst>
            <pc:docMk/>
            <pc:sldMk cId="304893944" sldId="361"/>
            <ac:cxnSpMk id="26" creationId="{1356DEDC-D11D-2F22-731D-B79FB90DD25F}"/>
          </ac:cxnSpMkLst>
        </pc:cxnChg>
        <pc:cxnChg chg="mod">
          <ac:chgData name="Josh Bowers" userId="7c358348975a11d9" providerId="LiveId" clId="{85C2540D-5039-461B-82DA-9DA867046A9B}" dt="2024-06-12T22:20:42.559" v="247" actId="20577"/>
          <ac:cxnSpMkLst>
            <pc:docMk/>
            <pc:sldMk cId="304893944" sldId="361"/>
            <ac:cxnSpMk id="27" creationId="{23ED0A05-2838-4D15-5737-A99ECBEA2276}"/>
          </ac:cxnSpMkLst>
        </pc:cxnChg>
        <pc:cxnChg chg="mod">
          <ac:chgData name="Josh Bowers" userId="7c358348975a11d9" providerId="LiveId" clId="{85C2540D-5039-461B-82DA-9DA867046A9B}" dt="2024-06-12T22:21:29.614" v="256" actId="14100"/>
          <ac:cxnSpMkLst>
            <pc:docMk/>
            <pc:sldMk cId="304893944" sldId="361"/>
            <ac:cxnSpMk id="32" creationId="{C24E2B7B-C7D9-EB9A-859E-F460CCC60A9D}"/>
          </ac:cxnSpMkLst>
        </pc:cxnChg>
        <pc:cxnChg chg="mod">
          <ac:chgData name="Josh Bowers" userId="7c358348975a11d9" providerId="LiveId" clId="{85C2540D-5039-461B-82DA-9DA867046A9B}" dt="2024-06-12T22:21:25.129" v="255" actId="14100"/>
          <ac:cxnSpMkLst>
            <pc:docMk/>
            <pc:sldMk cId="304893944" sldId="361"/>
            <ac:cxnSpMk id="34" creationId="{D4F1568F-B74A-B95C-AF78-EC750D59CE7D}"/>
          </ac:cxnSpMkLst>
        </pc:cxnChg>
        <pc:cxnChg chg="mod">
          <ac:chgData name="Josh Bowers" userId="7c358348975a11d9" providerId="LiveId" clId="{85C2540D-5039-461B-82DA-9DA867046A9B}" dt="2024-06-12T22:44:58.298" v="329" actId="20577"/>
          <ac:cxnSpMkLst>
            <pc:docMk/>
            <pc:sldMk cId="304893944" sldId="361"/>
            <ac:cxnSpMk id="40" creationId="{9DBAD49D-5B9A-FD7D-A866-4E790B47CAB8}"/>
          </ac:cxnSpMkLst>
        </pc:cxnChg>
        <pc:cxnChg chg="mod">
          <ac:chgData name="Josh Bowers" userId="7c358348975a11d9" providerId="LiveId" clId="{85C2540D-5039-461B-82DA-9DA867046A9B}" dt="2024-06-12T22:44:58.298" v="329" actId="20577"/>
          <ac:cxnSpMkLst>
            <pc:docMk/>
            <pc:sldMk cId="304893944" sldId="361"/>
            <ac:cxnSpMk id="41" creationId="{50304141-744C-5B55-D5F7-E289BD7CABDC}"/>
          </ac:cxnSpMkLst>
        </pc:cxnChg>
        <pc:cxnChg chg="mod">
          <ac:chgData name="Josh Bowers" userId="7c358348975a11d9" providerId="LiveId" clId="{85C2540D-5039-461B-82DA-9DA867046A9B}" dt="2024-06-12T22:44:58.298" v="329" actId="20577"/>
          <ac:cxnSpMkLst>
            <pc:docMk/>
            <pc:sldMk cId="304893944" sldId="361"/>
            <ac:cxnSpMk id="46" creationId="{20471024-C58C-F787-B8D1-C5B128212955}"/>
          </ac:cxnSpMkLst>
        </pc:cxnChg>
        <pc:cxnChg chg="mod">
          <ac:chgData name="Josh Bowers" userId="7c358348975a11d9" providerId="LiveId" clId="{85C2540D-5039-461B-82DA-9DA867046A9B}" dt="2024-06-12T22:50:07.819" v="369" actId="13822"/>
          <ac:cxnSpMkLst>
            <pc:docMk/>
            <pc:sldMk cId="304893944" sldId="361"/>
            <ac:cxnSpMk id="48" creationId="{4BD6D098-66F2-94D5-5E7E-C311448CE4E0}"/>
          </ac:cxnSpMkLst>
        </pc:cxnChg>
        <pc:cxnChg chg="add del">
          <ac:chgData name="Josh Bowers" userId="7c358348975a11d9" providerId="LiveId" clId="{85C2540D-5039-461B-82DA-9DA867046A9B}" dt="2024-06-12T22:44:23.546" v="299" actId="478"/>
          <ac:cxnSpMkLst>
            <pc:docMk/>
            <pc:sldMk cId="304893944" sldId="361"/>
            <ac:cxnSpMk id="53" creationId="{2314F8EE-A01D-72D6-6142-FEF1357C8936}"/>
          </ac:cxnSpMkLst>
        </pc:cxnChg>
        <pc:cxnChg chg="add del">
          <ac:chgData name="Josh Bowers" userId="7c358348975a11d9" providerId="LiveId" clId="{85C2540D-5039-461B-82DA-9DA867046A9B}" dt="2024-06-12T22:50:22.775" v="371" actId="11529"/>
          <ac:cxnSpMkLst>
            <pc:docMk/>
            <pc:sldMk cId="304893944" sldId="361"/>
            <ac:cxnSpMk id="59" creationId="{05721BF4-F21A-B501-904D-CF6123F06A93}"/>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8584FA-CE8F-4065-8061-49A072C27894}" type="datetimeFigureOut">
              <a:rPr lang="en-US" smtClean="0"/>
              <a:t>6/12/2024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428DAF-F359-4662-9EDC-152F1CE46A9D}" type="slidenum">
              <a:rPr lang="en-US" smtClean="0"/>
              <a:t>‹#›</a:t>
            </a:fld>
            <a:endParaRPr lang="en-US"/>
          </a:p>
        </p:txBody>
      </p:sp>
    </p:spTree>
    <p:extLst>
      <p:ext uri="{BB962C8B-B14F-4D97-AF65-F5344CB8AC3E}">
        <p14:creationId xmlns:p14="http://schemas.microsoft.com/office/powerpoint/2010/main" val="3258607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BBF1AB-C31C-48DD-9D27-53C01EA54013}" type="datetimeFigureOut">
              <a:rPr lang="en-US" smtClean="0"/>
              <a:t>6/12/2024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5206ED-465E-4D24-B8D0-3E474F4EAFA1}" type="slidenum">
              <a:rPr lang="en-US" smtClean="0"/>
              <a:t>‹#›</a:t>
            </a:fld>
            <a:endParaRPr lang="en-US"/>
          </a:p>
        </p:txBody>
      </p:sp>
    </p:spTree>
    <p:extLst>
      <p:ext uri="{BB962C8B-B14F-4D97-AF65-F5344CB8AC3E}">
        <p14:creationId xmlns:p14="http://schemas.microsoft.com/office/powerpoint/2010/main" val="2386378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p:nvPicPr>
        <p:blipFill>
          <a:blip r:embed="rId5" cstate="print"/>
          <a:stretch>
            <a:fillRect/>
          </a:stretch>
        </p:blipFill>
        <p:spPr>
          <a:xfrm>
            <a:off x="7662119" y="2819400"/>
            <a:ext cx="1461333" cy="2293850"/>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6/12/2024</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a:noFill/>
        </p:spPr>
        <p:txBody>
          <a:bodyPr anchor="b">
            <a:normAutofit/>
          </a:bodyPr>
          <a:lstStyle>
            <a:lvl1pPr algn="l">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lgn="r">
              <a:defRPr lang="en-US" sz="40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grpSp>
        <p:nvGrpSpPr>
          <p:cNvPr id="3" name="Group 2"/>
          <p:cNvGrpSpPr/>
          <p:nvPr/>
        </p:nvGrpSpPr>
        <p:grpSpPr>
          <a:xfrm>
            <a:off x="45720" y="5093208"/>
            <a:ext cx="9098280" cy="1737360"/>
            <a:chOff x="45720" y="5093208"/>
            <a:chExt cx="9098280" cy="1737360"/>
          </a:xfrm>
        </p:grpSpPr>
        <p:pic>
          <p:nvPicPr>
            <p:cNvPr id="1026" name="Picture 2"/>
            <p:cNvPicPr>
              <a:picLocks noChangeAspect="1" noChangeArrowheads="1"/>
            </p:cNvPicPr>
            <p:nvPr userDrawn="1"/>
          </p:nvPicPr>
          <p:blipFill>
            <a:blip r:embed="rId6" cstate="email">
              <a:extLst>
                <a:ext uri="{28A0092B-C50C-407E-A947-70E740481C1C}">
                  <a14:useLocalDpi xmlns:a14="http://schemas.microsoft.com/office/drawing/2010/main" val="0"/>
                </a:ext>
              </a:extLst>
            </a:blip>
            <a:srcRect/>
            <a:stretch>
              <a:fillRect/>
            </a:stretch>
          </p:blipFill>
          <p:spPr bwMode="auto">
            <a:xfrm>
              <a:off x="45720" y="5093208"/>
              <a:ext cx="9098280"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userDrawn="1"/>
          </p:nvPicPr>
          <p:blipFill rotWithShape="1">
            <a:blip r:embed="rId7" cstate="email">
              <a:duotone>
                <a:prstClr val="black"/>
                <a:schemeClr val="tx1">
                  <a:tint val="45000"/>
                  <a:satMod val="400000"/>
                </a:schemeClr>
              </a:duotone>
              <a:extLst>
                <a:ext uri="{28A0092B-C50C-407E-A947-70E740481C1C}">
                  <a14:useLocalDpi xmlns:a14="http://schemas.microsoft.com/office/drawing/2010/main" val="0"/>
                </a:ext>
              </a:extLst>
            </a:blip>
            <a:srcRect/>
            <a:stretch/>
          </p:blipFill>
          <p:spPr bwMode="auto">
            <a:xfrm>
              <a:off x="109537" y="5163249"/>
              <a:ext cx="8988552" cy="161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with Text ">
    <p:bg>
      <p:bgPr>
        <a:gradFill flip="none" rotWithShape="1">
          <a:gsLst>
            <a:gs pos="0">
              <a:srgbClr val="4676D8"/>
            </a:gs>
            <a:gs pos="48000">
              <a:srgbClr val="A2CEFD"/>
            </a:gs>
            <a:gs pos="100000">
              <a:srgbClr val="4676D8"/>
            </a:gs>
          </a:gsLst>
          <a:lin ang="18900000" scaled="1"/>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E9BD0A86-FFFB-4F45-87D8-0C4961BAFCE6}" type="datetimeFigureOut">
              <a:rPr lang="en-US" smtClean="0"/>
              <a:t>6/12/2024</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ACB1B07B-A165-4333-BCBA-5DFA0E372A3E}" type="slidenum">
              <a:rPr lang="en-US" smtClean="0"/>
              <a:t>‹#›</a:t>
            </a:fld>
            <a:endParaRPr lang="en-US"/>
          </a:p>
        </p:txBody>
      </p:sp>
      <p:sp>
        <p:nvSpPr>
          <p:cNvPr id="7" name="Rectangle 6"/>
          <p:cNvSpPr/>
          <p:nvPr/>
        </p:nvSpPr>
        <p:spPr>
          <a:xfrm>
            <a:off x="13010" y="4953000"/>
            <a:ext cx="4787590" cy="1066800"/>
          </a:xfrm>
          <a:prstGeom prst="rect">
            <a:avLst/>
          </a:prstGeom>
          <a:blipFill dpi="0" rotWithShape="1">
            <a:blip r:embed="rId2">
              <a:alphaModFix amt="80000"/>
            </a:blip>
            <a:srcRect/>
            <a:stretch>
              <a:fillRect/>
            </a:stretch>
          </a:blipFill>
          <a:ln>
            <a:noFill/>
          </a:ln>
          <a:effectLst>
            <a:outerShdw blurRad="127000" dist="50800" dir="5400000" sx="103000" sy="103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27877" y="5029200"/>
            <a:ext cx="3991723" cy="838200"/>
          </a:xfrm>
        </p:spPr>
        <p:txBody>
          <a:bodyPr>
            <a:normAutofit/>
          </a:bodyPr>
          <a:lstStyle>
            <a:lvl1pPr marL="0" algn="l" defTabSz="914400" rtl="0" eaLnBrk="1" latinLnBrk="0" hangingPunct="1">
              <a:defRPr lang="en-US" sz="24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953000" y="5829300"/>
            <a:ext cx="4191000" cy="381000"/>
          </a:xfrm>
        </p:spPr>
        <p:txBody>
          <a:bodyPr>
            <a:normAutofit/>
          </a:bodyPr>
          <a:lstStyle>
            <a:lvl1pPr algn="r">
              <a:buNone/>
              <a:defRPr lang="en-US" sz="1800" b="1" kern="1200" dirty="0" smtClean="0">
                <a:solidFill>
                  <a:schemeClr val="tx1"/>
                </a:solidFill>
                <a:latin typeface="Calibri" pitchFamily="34" charset="0"/>
                <a:ea typeface="+mn-ea"/>
                <a:cs typeface="+mn-cs"/>
              </a:defRPr>
            </a:lvl1pPr>
          </a:lstStyle>
          <a:p>
            <a:pPr lvl="0"/>
            <a:r>
              <a:rPr lang="en-US" dirty="0"/>
              <a:t>Click to edit Master subtitle style</a:t>
            </a:r>
          </a:p>
        </p:txBody>
      </p:sp>
      <p:sp>
        <p:nvSpPr>
          <p:cNvPr id="16" name="Rectangle 15"/>
          <p:cNvSpPr>
            <a:spLocks noChangeAspect="1"/>
          </p:cNvSpPr>
          <p:nvPr/>
        </p:nvSpPr>
        <p:spPr>
          <a:xfrm flipH="1">
            <a:off x="6687097" y="0"/>
            <a:ext cx="2443891" cy="2286000"/>
          </a:xfrm>
          <a:prstGeom prst="rect">
            <a:avLst/>
          </a:prstGeom>
          <a:blipFill dpi="0" rotWithShape="1">
            <a:blip r:embed="rId3">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2" presetClass="entr" presetSubtype="3"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0-#ppt_h/2"/>
                                          </p:val>
                                        </p:tav>
                                        <p:tav tm="100000">
                                          <p:val>
                                            <p:strVal val="#ppt_y"/>
                                          </p:val>
                                        </p:tav>
                                      </p:tavLst>
                                    </p:anim>
                                  </p:childTnLst>
                                </p:cTn>
                              </p:par>
                              <p:par>
                                <p:cTn id="16" presetID="2" presetClass="entr" presetSubtype="4" fill="hold" grpId="0" nodeType="withEffect">
                                  <p:stCondLst>
                                    <p:cond delay="150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P spid="10" grpId="0" build="p">
        <p:tmplLst>
          <p:tmpl lvl="1">
            <p:tnLst>
              <p:par>
                <p:cTn presetID="2" presetClass="entr" presetSubtype="4" fill="hold" nodeType="withEffect">
                  <p:stCondLst>
                    <p:cond delay="1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E9BD0A86-FFFB-4F45-87D8-0C4961BAFCE6}" type="datetimeFigureOut">
              <a:rPr lang="en-US" smtClean="0"/>
              <a:t>6/12/2024</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ACB1B07B-A165-4333-BCBA-5DFA0E372A3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E9BD0A86-FFFB-4F45-87D8-0C4961BAFCE6}" type="datetimeFigureOut">
              <a:rPr lang="en-US" smtClean="0"/>
              <a:t>6/12/2024</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ACB1B07B-A165-4333-BCBA-5DFA0E372A3E}" type="slidenum">
              <a:rPr lang="en-US" smtClean="0"/>
              <a:t>‹#›</a:t>
            </a:fld>
            <a:endParaRPr lang="en-US"/>
          </a:p>
        </p:txBody>
      </p:sp>
      <p:sp>
        <p:nvSpPr>
          <p:cNvPr id="6" name="Rectangle 5"/>
          <p:cNvSpPr/>
          <p:nvPr/>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E9BD0A86-FFFB-4F45-87D8-0C4961BAFCE6}" type="datetimeFigureOut">
              <a:rPr lang="en-US" smtClean="0"/>
              <a:t>6/12/2024</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ACB1B07B-A165-4333-BCBA-5DFA0E372A3E}" type="slidenum">
              <a:rPr lang="en-US" smtClean="0"/>
              <a:t>‹#›</a:t>
            </a:fld>
            <a:endParaRPr lang="en-US"/>
          </a:p>
        </p:txBody>
      </p:sp>
    </p:spTree>
  </p:cSld>
  <p:clrMapOvr>
    <a:masterClrMapping/>
  </p:clrMapOvr>
  <p:transition spd="slow">
    <p:push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D0A86-FFFB-4F45-87D8-0C4961BAFCE6}"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1B07B-A165-4333-BCBA-5DFA0E372A3E}" type="slidenum">
              <a:rPr lang="en-US" smtClean="0"/>
              <a:t>‹#›</a:t>
            </a:fld>
            <a:endParaRPr lang="en-US"/>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E9BD0A86-FFFB-4F45-87D8-0C4961BAFCE6}"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ACB1B07B-A165-4333-BCBA-5DFA0E372A3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Whiteboard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p:nvPicPr>
        <p:blipFill>
          <a:blip r:embed="rId5" cstate="print"/>
          <a:stretch>
            <a:fillRect/>
          </a:stretch>
        </p:blipFill>
        <p:spPr>
          <a:xfrm>
            <a:off x="7662119" y="2819400"/>
            <a:ext cx="1461333" cy="2293850"/>
          </a:xfrm>
          <a:prstGeom prst="rect">
            <a:avLst/>
          </a:prstGeom>
        </p:spPr>
      </p:pic>
      <p:pic>
        <p:nvPicPr>
          <p:cNvPr id="11" name="Picture 10"/>
          <p:cNvPicPr>
            <a:picLocks/>
          </p:cNvPicPr>
          <p:nvPr/>
        </p:nvPicPr>
        <p:blipFill>
          <a:blip r:embed="rId6" cstate="print"/>
          <a:stretch>
            <a:fillRect/>
          </a:stretch>
        </p:blipFill>
        <p:spPr>
          <a:xfrm>
            <a:off x="20548" y="5089818"/>
            <a:ext cx="9098280" cy="1737360"/>
          </a:xfrm>
          <a:prstGeom prst="rect">
            <a:avLst/>
          </a:prstGeom>
        </p:spPr>
      </p:pic>
      <p:sp>
        <p:nvSpPr>
          <p:cNvPr id="13" name="Rectangle 12"/>
          <p:cNvSpPr/>
          <p:nvPr/>
        </p:nvSpPr>
        <p:spPr>
          <a:xfrm>
            <a:off x="217868" y="228600"/>
            <a:ext cx="8686800" cy="6400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Content Placeholder 15"/>
          <p:cNvSpPr>
            <a:spLocks noGrp="1"/>
          </p:cNvSpPr>
          <p:nvPr>
            <p:ph sz="quarter" idx="13"/>
          </p:nvPr>
        </p:nvSpPr>
        <p:spPr>
          <a:xfrm>
            <a:off x="381000" y="381000"/>
            <a:ext cx="8382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6172200"/>
            <a:ext cx="2133600" cy="365125"/>
          </a:xfrm>
        </p:spPr>
        <p:txBody>
          <a:bodyPr/>
          <a:lstStyle>
            <a:lvl1pPr>
              <a:defRPr>
                <a:solidFill>
                  <a:schemeClr val="bg1"/>
                </a:solidFill>
              </a:defRPr>
            </a:lvl1pPr>
          </a:lstStyle>
          <a:p>
            <a:fld id="{E9BD0A86-FFFB-4F45-87D8-0C4961BAFCE6}" type="datetimeFigureOut">
              <a:rPr lang="en-US" smtClean="0"/>
              <a:t>6/12/2024</a:t>
            </a:fld>
            <a:endParaRPr lang="en-US"/>
          </a:p>
        </p:txBody>
      </p:sp>
      <p:sp>
        <p:nvSpPr>
          <p:cNvPr id="5" name="Footer Placeholder 4"/>
          <p:cNvSpPr>
            <a:spLocks noGrp="1"/>
          </p:cNvSpPr>
          <p:nvPr>
            <p:ph type="ftr" sz="quarter" idx="11"/>
          </p:nvPr>
        </p:nvSpPr>
        <p:spPr>
          <a:xfrm>
            <a:off x="3124200" y="6172200"/>
            <a:ext cx="28956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6553200" y="6172200"/>
            <a:ext cx="2133600" cy="365125"/>
          </a:xfrm>
        </p:spPr>
        <p:txBody>
          <a:bodyPr/>
          <a:lstStyle>
            <a:lvl1pPr>
              <a:defRPr>
                <a:solidFill>
                  <a:schemeClr val="bg1"/>
                </a:solidFill>
              </a:defRPr>
            </a:lvl1pPr>
          </a:lstStyle>
          <a:p>
            <a:fld id="{ACB1B07B-A165-4333-BCBA-5DFA0E372A3E}" type="slidenum">
              <a:rPr lang="en-US" smtClean="0"/>
              <a:t>‹#›</a:t>
            </a:fld>
            <a:endParaRPr lang="en-US"/>
          </a:p>
        </p:txBody>
      </p:sp>
    </p:spTree>
    <p:extLst>
      <p:ext uri="{BB962C8B-B14F-4D97-AF65-F5344CB8AC3E}">
        <p14:creationId xmlns:p14="http://schemas.microsoft.com/office/powerpoint/2010/main" val="408855048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out)">
                                      <p:cBhvr>
                                        <p:cTn id="7" dur="1500"/>
                                        <p:tgtEl>
                                          <p:spTgt spid="13"/>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16">
                                            <p:txEl>
                                              <p:pRg st="3" end="3"/>
                                            </p:txEl>
                                          </p:spTgt>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build="p">
        <p:tmplLst>
          <p:tmpl lvl="1">
            <p:tnLst>
              <p:par>
                <p:cTn presetID="1"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childTnLst>
                </p:cTn>
              </p:par>
            </p:tnLst>
          </p:tmpl>
          <p:tmpl lvl="2">
            <p:tnLst>
              <p:par>
                <p:cTn presetID="1"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childTnLst>
                </p:cTn>
              </p:par>
            </p:tnLst>
          </p:tmpl>
          <p:tmpl lvl="3">
            <p:tnLst>
              <p:par>
                <p:cTn presetID="1"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childTnLst>
                </p:cTn>
              </p:par>
            </p:tnLst>
          </p:tmpl>
          <p:tmpl lvl="4">
            <p:tnLst>
              <p:par>
                <p:cTn presetID="1"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childTnLst>
                </p:cTn>
              </p:par>
            </p:tnLst>
          </p:tmpl>
          <p:tmpl lvl="5">
            <p:tnLst>
              <p:par>
                <p:cTn presetID="1"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Rectangle 7"/>
          <p:cNvSpPr/>
          <p:nvPr/>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9" name="Oval 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1050" y="5800725"/>
            <a:ext cx="7429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E9BD0A86-FFFB-4F45-87D8-0C4961BAFCE6}" type="datetimeFigureOut">
              <a:rPr lang="en-US" smtClean="0"/>
              <a:t>6/12/2024</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ACB1B07B-A165-4333-BCBA-5DFA0E372A3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1+#ppt_w/2"/>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Emphasis">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0" y="0"/>
            <a:ext cx="9144000" cy="3116688"/>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E9BD0A86-FFFB-4F45-87D8-0C4961BAFCE6}" type="datetimeFigureOut">
              <a:rPr lang="en-US" smtClean="0"/>
              <a:t>6/12/2024</a:t>
            </a:fld>
            <a:endParaRPr lang="en-US"/>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ACB1B07B-A165-4333-BCBA-5DFA0E372A3E}" type="slidenum">
              <a:rPr lang="en-US" smtClean="0"/>
              <a:t>‹#›</a:t>
            </a:fld>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marL="2057400" indent="-228600">
              <a:buFont typeface="Calibri" pitchFamily="34" charset="0"/>
              <a:buChar cha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D0A86-FFFB-4F45-87D8-0C4961BAFCE6}"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1B07B-A165-4333-BCBA-5DFA0E372A3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Objectives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219200"/>
            <a:ext cx="8229600" cy="4953000"/>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extLst>
      <p:ext uri="{BB962C8B-B14F-4D97-AF65-F5344CB8AC3E}">
        <p14:creationId xmlns:p14="http://schemas.microsoft.com/office/powerpoint/2010/main" val="407676089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E9BD0A86-FFFB-4F45-87D8-0C4961BAFCE6}" type="datetimeFigureOut">
              <a:rPr lang="en-US" smtClean="0"/>
              <a:t>6/12/2024</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ACB1B07B-A165-4333-BCBA-5DFA0E372A3E}" type="slidenum">
              <a:rPr lang="en-US" smtClean="0"/>
              <a:t>‹#›</a:t>
            </a:fld>
            <a:endParaRPr lang="en-US"/>
          </a:p>
        </p:txBody>
      </p:sp>
      <p:pic>
        <p:nvPicPr>
          <p:cNvPr id="6" name="Picture 5"/>
          <p:cNvPicPr>
            <a:picLocks noChangeAspect="1"/>
          </p:cNvPicPr>
          <p:nvPr/>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D0A86-FFFB-4F45-87D8-0C4961BAFCE6}"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B1B07B-A165-4333-BCBA-5DFA0E372A3E}" type="slidenum">
              <a:rPr lang="en-US" smtClean="0"/>
              <a:t>‹#›</a:t>
            </a:fld>
            <a:endParaRPr lang="en-US"/>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solidFill>
                    <a:srgbClr val="002060"/>
                  </a:soli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D0A86-FFFB-4F45-87D8-0C4961BAFCE6}" type="datetimeFigureOut">
              <a:rPr lang="en-US" smtClean="0"/>
              <a:t>6/12/2024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1B07B-A165-4333-BCBA-5DFA0E372A3E}" type="slidenum">
              <a:rPr lang="en-US" smtClean="0"/>
              <a:t>‹#›</a:t>
            </a:fld>
            <a:endParaRPr lang="en-US"/>
          </a:p>
        </p:txBody>
      </p:sp>
      <p:sp>
        <p:nvSpPr>
          <p:cNvPr id="3" name="Text Placeholder 2"/>
          <p:cNvSpPr>
            <a:spLocks noGrp="1"/>
          </p:cNvSpPr>
          <p:nvPr>
            <p:ph type="body" idx="1"/>
          </p:nvPr>
        </p:nvSpPr>
        <p:spPr>
          <a:xfrm>
            <a:off x="457200" y="1600200"/>
            <a:ext cx="8229600" cy="4525963"/>
          </a:xfrm>
          <a:prstGeom prst="rect">
            <a:avLst/>
          </a:prstGeom>
          <a:no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accent4">
            <a:lumMod val="75000"/>
          </a:schemeClr>
        </a:buClr>
        <a:buSzPct val="75000"/>
        <a:buFont typeface="Calibri"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Clr>
          <a:schemeClr val="accent6"/>
        </a:buClr>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accent4">
            <a:lumMod val="75000"/>
          </a:schemeClr>
        </a:buClr>
        <a:buSzPct val="75000"/>
        <a:buFont typeface="Calibri"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Clr>
          <a:schemeClr val="accent6"/>
        </a:buClr>
        <a:buSzPct val="100000"/>
        <a:buFont typeface="Calibri"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4">
            <a:lumMod val="75000"/>
          </a:schemeClr>
        </a:buClr>
        <a:buFont typeface="Calibri"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image" Target="../media/image25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28.png"/><Relationship Id="rId7" Type="http://schemas.openxmlformats.org/officeDocument/2006/relationships/image" Target="../media/image320.png"/><Relationship Id="rId2" Type="http://schemas.openxmlformats.org/officeDocument/2006/relationships/image" Target="../media/image272.png"/><Relationship Id="rId1" Type="http://schemas.openxmlformats.org/officeDocument/2006/relationships/slideLayout" Target="../slideLayouts/slideLayout6.xml"/><Relationship Id="rId6" Type="http://schemas.openxmlformats.org/officeDocument/2006/relationships/image" Target="../media/image311.png"/><Relationship Id="rId5" Type="http://schemas.openxmlformats.org/officeDocument/2006/relationships/image" Target="../media/image300.png"/><Relationship Id="rId4" Type="http://schemas.openxmlformats.org/officeDocument/2006/relationships/image" Target="../media/image29.png"/><Relationship Id="rId9" Type="http://schemas.openxmlformats.org/officeDocument/2006/relationships/image" Target="../media/image340.png"/></Relationships>
</file>

<file path=ppt/slides/_rels/slide13.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image" Target="../media/image2300.png"/><Relationship Id="rId1" Type="http://schemas.openxmlformats.org/officeDocument/2006/relationships/slideLayout" Target="../slideLayouts/slideLayout4.xml"/><Relationship Id="rId6" Type="http://schemas.openxmlformats.org/officeDocument/2006/relationships/image" Target="../media/image270.png"/><Relationship Id="rId5" Type="http://schemas.openxmlformats.org/officeDocument/2006/relationships/image" Target="../media/image280.png"/><Relationship Id="rId4" Type="http://schemas.openxmlformats.org/officeDocument/2006/relationships/image" Target="../media/image250.png"/></Relationships>
</file>

<file path=ppt/slides/_rels/slide14.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image" Target="../media/image2300.png"/><Relationship Id="rId1" Type="http://schemas.openxmlformats.org/officeDocument/2006/relationships/slideLayout" Target="../slideLayouts/slideLayout4.xml"/><Relationship Id="rId6" Type="http://schemas.openxmlformats.org/officeDocument/2006/relationships/image" Target="../media/image270.png"/><Relationship Id="rId5" Type="http://schemas.openxmlformats.org/officeDocument/2006/relationships/image" Target="../media/image280.png"/><Relationship Id="rId4" Type="http://schemas.openxmlformats.org/officeDocument/2006/relationships/image" Target="../media/image250.png"/></Relationships>
</file>

<file path=ppt/slides/_rels/slide15.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image" Target="../media/image2300.png"/><Relationship Id="rId1" Type="http://schemas.openxmlformats.org/officeDocument/2006/relationships/slideLayout" Target="../slideLayouts/slideLayout4.xml"/><Relationship Id="rId6" Type="http://schemas.openxmlformats.org/officeDocument/2006/relationships/image" Target="../media/image2900.png"/><Relationship Id="rId5" Type="http://schemas.openxmlformats.org/officeDocument/2006/relationships/image" Target="../media/image280.png"/><Relationship Id="rId4" Type="http://schemas.openxmlformats.org/officeDocument/2006/relationships/image" Target="../media/image25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00.png"/><Relationship Id="rId7" Type="http://schemas.openxmlformats.org/officeDocument/2006/relationships/image" Target="../media/image270.png"/><Relationship Id="rId2" Type="http://schemas.openxmlformats.org/officeDocument/2006/relationships/image" Target="../media/image310.png"/><Relationship Id="rId1" Type="http://schemas.openxmlformats.org/officeDocument/2006/relationships/slideLayout" Target="../slideLayouts/slideLayout4.xml"/><Relationship Id="rId6" Type="http://schemas.openxmlformats.org/officeDocument/2006/relationships/image" Target="../media/image280.png"/><Relationship Id="rId5" Type="http://schemas.openxmlformats.org/officeDocument/2006/relationships/image" Target="../media/image250.png"/><Relationship Id="rId4" Type="http://schemas.openxmlformats.org/officeDocument/2006/relationships/image" Target="../media/image271.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2.png"/><Relationship Id="rId2" Type="http://schemas.openxmlformats.org/officeDocument/2006/relationships/image" Target="../media/image222.png"/><Relationship Id="rId1" Type="http://schemas.openxmlformats.org/officeDocument/2006/relationships/slideLayout" Target="../slideLayouts/slideLayout5.xml"/><Relationship Id="rId4" Type="http://schemas.openxmlformats.org/officeDocument/2006/relationships/image" Target="../media/image241.png"/></Relationships>
</file>

<file path=ppt/slides/_rels/slide21.xml.rels><?xml version="1.0" encoding="UTF-8" standalone="yes"?>
<Relationships xmlns="http://schemas.openxmlformats.org/package/2006/relationships"><Relationship Id="rId3" Type="http://schemas.openxmlformats.org/officeDocument/2006/relationships/image" Target="../media/image262.png"/><Relationship Id="rId2" Type="http://schemas.openxmlformats.org/officeDocument/2006/relationships/image" Target="../media/image252.png"/><Relationship Id="rId1" Type="http://schemas.openxmlformats.org/officeDocument/2006/relationships/slideLayout" Target="../slideLayouts/slideLayout6.xml"/><Relationship Id="rId6" Type="http://schemas.openxmlformats.org/officeDocument/2006/relationships/image" Target="../media/image291.png"/><Relationship Id="rId5" Type="http://schemas.openxmlformats.org/officeDocument/2006/relationships/image" Target="../media/image281.png"/><Relationship Id="rId4" Type="http://schemas.openxmlformats.org/officeDocument/2006/relationships/image" Target="../media/image273.png"/></Relationships>
</file>

<file path=ppt/slides/_rels/slide22.xml.rels><?xml version="1.0" encoding="UTF-8" standalone="yes"?>
<Relationships xmlns="http://schemas.openxmlformats.org/package/2006/relationships"><Relationship Id="rId8" Type="http://schemas.openxmlformats.org/officeDocument/2006/relationships/image" Target="../media/image321.png"/><Relationship Id="rId13" Type="http://schemas.openxmlformats.org/officeDocument/2006/relationships/image" Target="../media/image2700.png"/><Relationship Id="rId18" Type="http://schemas.openxmlformats.org/officeDocument/2006/relationships/image" Target="../media/image400.png"/><Relationship Id="rId7" Type="http://schemas.openxmlformats.org/officeDocument/2006/relationships/image" Target="../media/image312.png"/><Relationship Id="rId12" Type="http://schemas.openxmlformats.org/officeDocument/2006/relationships/image" Target="../media/image260.png"/><Relationship Id="rId17" Type="http://schemas.openxmlformats.org/officeDocument/2006/relationships/image" Target="../media/image390.png"/><Relationship Id="rId16" Type="http://schemas.openxmlformats.org/officeDocument/2006/relationships/image" Target="../media/image380.png"/><Relationship Id="rId1" Type="http://schemas.openxmlformats.org/officeDocument/2006/relationships/slideLayout" Target="../slideLayouts/slideLayout4.xml"/><Relationship Id="rId6" Type="http://schemas.openxmlformats.org/officeDocument/2006/relationships/image" Target="../media/image301.png"/><Relationship Id="rId11" Type="http://schemas.openxmlformats.org/officeDocument/2006/relationships/image" Target="../media/image350.png"/><Relationship Id="rId5" Type="http://schemas.openxmlformats.org/officeDocument/2006/relationships/image" Target="../media/image2901.png"/><Relationship Id="rId15" Type="http://schemas.openxmlformats.org/officeDocument/2006/relationships/image" Target="../media/image370.png"/><Relationship Id="rId10" Type="http://schemas.openxmlformats.org/officeDocument/2006/relationships/image" Target="../media/image341.png"/><Relationship Id="rId4" Type="http://schemas.openxmlformats.org/officeDocument/2006/relationships/image" Target="../media/image2800.png"/><Relationship Id="rId9" Type="http://schemas.openxmlformats.org/officeDocument/2006/relationships/image" Target="../media/image331.png"/><Relationship Id="rId14" Type="http://schemas.openxmlformats.org/officeDocument/2006/relationships/image" Target="../media/image360.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25.xml.rels><?xml version="1.0" encoding="UTF-8" standalone="yes"?>
<Relationships xmlns="http://schemas.openxmlformats.org/package/2006/relationships"><Relationship Id="rId8" Type="http://schemas.openxmlformats.org/officeDocument/2006/relationships/image" Target="../media/image480.png"/><Relationship Id="rId13" Type="http://schemas.openxmlformats.org/officeDocument/2006/relationships/image" Target="../media/image530.png"/><Relationship Id="rId3" Type="http://schemas.openxmlformats.org/officeDocument/2006/relationships/image" Target="../media/image430.png"/><Relationship Id="rId7" Type="http://schemas.openxmlformats.org/officeDocument/2006/relationships/image" Target="../media/image470.png"/><Relationship Id="rId12" Type="http://schemas.openxmlformats.org/officeDocument/2006/relationships/image" Target="../media/image520.png"/><Relationship Id="rId2" Type="http://schemas.openxmlformats.org/officeDocument/2006/relationships/image" Target="../media/image431.png"/><Relationship Id="rId1" Type="http://schemas.openxmlformats.org/officeDocument/2006/relationships/slideLayout" Target="../slideLayouts/slideLayout4.xml"/><Relationship Id="rId6" Type="http://schemas.openxmlformats.org/officeDocument/2006/relationships/image" Target="../media/image460.png"/><Relationship Id="rId11" Type="http://schemas.openxmlformats.org/officeDocument/2006/relationships/image" Target="../media/image510.png"/><Relationship Id="rId5" Type="http://schemas.openxmlformats.org/officeDocument/2006/relationships/image" Target="../media/image450.png"/><Relationship Id="rId10" Type="http://schemas.openxmlformats.org/officeDocument/2006/relationships/image" Target="../media/image500.png"/><Relationship Id="rId4" Type="http://schemas.openxmlformats.org/officeDocument/2006/relationships/image" Target="../media/image440.png"/><Relationship Id="rId9" Type="http://schemas.openxmlformats.org/officeDocument/2006/relationships/image" Target="../media/image490.png"/></Relationships>
</file>

<file path=ppt/slides/_rels/slide26.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531.png"/><Relationship Id="rId1" Type="http://schemas.openxmlformats.org/officeDocument/2006/relationships/slideLayout" Target="../slideLayouts/slideLayout4.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27.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5.png"/><Relationship Id="rId2" Type="http://schemas.openxmlformats.org/officeDocument/2006/relationships/image" Target="../media/image71.png"/><Relationship Id="rId1" Type="http://schemas.openxmlformats.org/officeDocument/2006/relationships/slideLayout" Target="../slideLayouts/slideLayout6.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1.png"/></Relationships>
</file>

<file path=ppt/slides/_rels/slide2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690.png"/><Relationship Id="rId1" Type="http://schemas.openxmlformats.org/officeDocument/2006/relationships/slideLayout" Target="../slideLayouts/slideLayout6.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4.png"/><Relationship Id="rId18" Type="http://schemas.openxmlformats.org/officeDocument/2006/relationships/image" Target="../media/image89.png"/><Relationship Id="rId7" Type="http://schemas.openxmlformats.org/officeDocument/2006/relationships/image" Target="../media/image470.png"/><Relationship Id="rId12" Type="http://schemas.openxmlformats.org/officeDocument/2006/relationships/image" Target="../media/image83.png"/><Relationship Id="rId17" Type="http://schemas.openxmlformats.org/officeDocument/2006/relationships/image" Target="../media/image88.png"/><Relationship Id="rId16" Type="http://schemas.openxmlformats.org/officeDocument/2006/relationships/image" Target="../media/image87.png"/><Relationship Id="rId1" Type="http://schemas.openxmlformats.org/officeDocument/2006/relationships/slideLayout" Target="../slideLayouts/slideLayout4.xml"/><Relationship Id="rId11" Type="http://schemas.openxmlformats.org/officeDocument/2006/relationships/image" Target="../media/image82.png"/><Relationship Id="rId15" Type="http://schemas.openxmlformats.org/officeDocument/2006/relationships/image" Target="../media/image86.png"/><Relationship Id="rId10" Type="http://schemas.openxmlformats.org/officeDocument/2006/relationships/image" Target="../media/image500.png"/><Relationship Id="rId19" Type="http://schemas.openxmlformats.org/officeDocument/2006/relationships/image" Target="../media/image90.png"/><Relationship Id="rId9" Type="http://schemas.openxmlformats.org/officeDocument/2006/relationships/image" Target="../media/image81.png"/><Relationship Id="rId14" Type="http://schemas.openxmlformats.org/officeDocument/2006/relationships/image" Target="../media/image85.png"/></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50.png"/><Relationship Id="rId2" Type="http://schemas.openxmlformats.org/officeDocument/2006/relationships/image" Target="../media/image802.png"/><Relationship Id="rId1" Type="http://schemas.openxmlformats.org/officeDocument/2006/relationships/slideLayout" Target="../slideLayouts/slideLayout6.xml"/><Relationship Id="rId6" Type="http://schemas.openxmlformats.org/officeDocument/2006/relationships/image" Target="../media/image780.png"/><Relationship Id="rId5" Type="http://schemas.openxmlformats.org/officeDocument/2006/relationships/image" Target="../media/image770.png"/><Relationship Id="rId4" Type="http://schemas.openxmlformats.org/officeDocument/2006/relationships/image" Target="../media/image760.png"/></Relationships>
</file>

<file path=ppt/slides/_rels/slide31.xml.rels><?xml version="1.0" encoding="UTF-8" standalone="yes"?>
<Relationships xmlns="http://schemas.openxmlformats.org/package/2006/relationships"><Relationship Id="rId3" Type="http://schemas.openxmlformats.org/officeDocument/2006/relationships/image" Target="../media/image501.png"/><Relationship Id="rId7" Type="http://schemas.openxmlformats.org/officeDocument/2006/relationships/image" Target="../media/image540.png"/><Relationship Id="rId2" Type="http://schemas.openxmlformats.org/officeDocument/2006/relationships/image" Target="../media/image491.png"/><Relationship Id="rId1" Type="http://schemas.openxmlformats.org/officeDocument/2006/relationships/slideLayout" Target="../slideLayouts/slideLayout4.xml"/><Relationship Id="rId6" Type="http://schemas.openxmlformats.org/officeDocument/2006/relationships/image" Target="../media/image532.png"/><Relationship Id="rId5" Type="http://schemas.openxmlformats.org/officeDocument/2006/relationships/image" Target="../media/image521.png"/><Relationship Id="rId4" Type="http://schemas.openxmlformats.org/officeDocument/2006/relationships/image" Target="../media/image511.png"/></Relationships>
</file>

<file path=ppt/slides/_rels/slide32.xml.rels><?xml version="1.0" encoding="UTF-8" standalone="yes"?>
<Relationships xmlns="http://schemas.openxmlformats.org/package/2006/relationships"><Relationship Id="rId8" Type="http://schemas.openxmlformats.org/officeDocument/2006/relationships/image" Target="../media/image610.png"/><Relationship Id="rId3" Type="http://schemas.openxmlformats.org/officeDocument/2006/relationships/image" Target="../media/image560.png"/><Relationship Id="rId7" Type="http://schemas.openxmlformats.org/officeDocument/2006/relationships/image" Target="../media/image600.png"/><Relationship Id="rId2" Type="http://schemas.openxmlformats.org/officeDocument/2006/relationships/image" Target="../media/image550.png"/><Relationship Id="rId1" Type="http://schemas.openxmlformats.org/officeDocument/2006/relationships/slideLayout" Target="../slideLayouts/slideLayout4.xml"/><Relationship Id="rId6" Type="http://schemas.openxmlformats.org/officeDocument/2006/relationships/image" Target="../media/image590.png"/><Relationship Id="rId5" Type="http://schemas.openxmlformats.org/officeDocument/2006/relationships/image" Target="../media/image580.png"/><Relationship Id="rId4" Type="http://schemas.openxmlformats.org/officeDocument/2006/relationships/image" Target="../media/image570.png"/><Relationship Id="rId9" Type="http://schemas.openxmlformats.org/officeDocument/2006/relationships/image" Target="../media/image620.png"/></Relationships>
</file>

<file path=ppt/slides/_rels/slide33.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image" Target="../media/image710.png"/><Relationship Id="rId13" Type="http://schemas.openxmlformats.org/officeDocument/2006/relationships/image" Target="../media/image761.png"/><Relationship Id="rId3" Type="http://schemas.openxmlformats.org/officeDocument/2006/relationships/image" Target="../media/image661.png"/><Relationship Id="rId7" Type="http://schemas.openxmlformats.org/officeDocument/2006/relationships/image" Target="../media/image700.png"/><Relationship Id="rId12" Type="http://schemas.openxmlformats.org/officeDocument/2006/relationships/image" Target="../media/image751.png"/><Relationship Id="rId2" Type="http://schemas.openxmlformats.org/officeDocument/2006/relationships/image" Target="../media/image812.png"/><Relationship Id="rId1" Type="http://schemas.openxmlformats.org/officeDocument/2006/relationships/slideLayout" Target="../slideLayouts/slideLayout4.xml"/><Relationship Id="rId6" Type="http://schemas.openxmlformats.org/officeDocument/2006/relationships/image" Target="../media/image691.png"/><Relationship Id="rId11" Type="http://schemas.openxmlformats.org/officeDocument/2006/relationships/image" Target="../media/image740.png"/><Relationship Id="rId5" Type="http://schemas.openxmlformats.org/officeDocument/2006/relationships/image" Target="../media/image680.png"/><Relationship Id="rId10" Type="http://schemas.openxmlformats.org/officeDocument/2006/relationships/image" Target="../media/image730.png"/><Relationship Id="rId4" Type="http://schemas.openxmlformats.org/officeDocument/2006/relationships/image" Target="../media/image670.png"/><Relationship Id="rId9" Type="http://schemas.openxmlformats.org/officeDocument/2006/relationships/image" Target="../media/image720.png"/><Relationship Id="rId14" Type="http://schemas.openxmlformats.org/officeDocument/2006/relationships/image" Target="../media/image771.png"/></Relationships>
</file>

<file path=ppt/slides/_rels/slide36.xml.rels><?xml version="1.0" encoding="UTF-8" standalone="yes"?>
<Relationships xmlns="http://schemas.openxmlformats.org/package/2006/relationships"><Relationship Id="rId3" Type="http://schemas.openxmlformats.org/officeDocument/2006/relationships/image" Target="../media/image790.png"/><Relationship Id="rId2" Type="http://schemas.openxmlformats.org/officeDocument/2006/relationships/image" Target="../media/image781.png"/><Relationship Id="rId1" Type="http://schemas.openxmlformats.org/officeDocument/2006/relationships/slideLayout" Target="../slideLayouts/slideLayout4.xml"/><Relationship Id="rId6" Type="http://schemas.openxmlformats.org/officeDocument/2006/relationships/image" Target="../media/image821.png"/><Relationship Id="rId5" Type="http://schemas.openxmlformats.org/officeDocument/2006/relationships/image" Target="../media/image810.png"/><Relationship Id="rId4" Type="http://schemas.openxmlformats.org/officeDocument/2006/relationships/image" Target="../media/image800.png"/></Relationships>
</file>

<file path=ppt/slides/_rels/slide37.xml.rels><?xml version="1.0" encoding="UTF-8" standalone="yes"?>
<Relationships xmlns="http://schemas.openxmlformats.org/package/2006/relationships"><Relationship Id="rId13" Type="http://schemas.openxmlformats.org/officeDocument/2006/relationships/image" Target="../media/image94.png"/><Relationship Id="rId18" Type="http://schemas.openxmlformats.org/officeDocument/2006/relationships/image" Target="../media/image99.png"/><Relationship Id="rId26" Type="http://schemas.openxmlformats.org/officeDocument/2006/relationships/image" Target="../media/image107.png"/><Relationship Id="rId3" Type="http://schemas.openxmlformats.org/officeDocument/2006/relationships/image" Target="../media/image841.png"/><Relationship Id="rId21" Type="http://schemas.openxmlformats.org/officeDocument/2006/relationships/image" Target="../media/image102.png"/><Relationship Id="rId34" Type="http://schemas.openxmlformats.org/officeDocument/2006/relationships/image" Target="../media/image115.png"/><Relationship Id="rId7" Type="http://schemas.openxmlformats.org/officeDocument/2006/relationships/image" Target="../media/image880.png"/><Relationship Id="rId12" Type="http://schemas.openxmlformats.org/officeDocument/2006/relationships/image" Target="../media/image93.png"/><Relationship Id="rId17" Type="http://schemas.openxmlformats.org/officeDocument/2006/relationships/image" Target="../media/image98.png"/><Relationship Id="rId25" Type="http://schemas.openxmlformats.org/officeDocument/2006/relationships/image" Target="../media/image106.png"/><Relationship Id="rId33" Type="http://schemas.openxmlformats.org/officeDocument/2006/relationships/image" Target="../media/image114.png"/><Relationship Id="rId2" Type="http://schemas.openxmlformats.org/officeDocument/2006/relationships/image" Target="../media/image832.png"/><Relationship Id="rId16" Type="http://schemas.openxmlformats.org/officeDocument/2006/relationships/image" Target="../media/image97.png"/><Relationship Id="rId20" Type="http://schemas.openxmlformats.org/officeDocument/2006/relationships/image" Target="../media/image101.png"/><Relationship Id="rId29" Type="http://schemas.openxmlformats.org/officeDocument/2006/relationships/image" Target="../media/image110.png"/><Relationship Id="rId1" Type="http://schemas.openxmlformats.org/officeDocument/2006/relationships/slideLayout" Target="../slideLayouts/slideLayout4.xml"/><Relationship Id="rId6" Type="http://schemas.openxmlformats.org/officeDocument/2006/relationships/image" Target="../media/image870.png"/><Relationship Id="rId11" Type="http://schemas.openxmlformats.org/officeDocument/2006/relationships/image" Target="../media/image92.png"/><Relationship Id="rId24" Type="http://schemas.openxmlformats.org/officeDocument/2006/relationships/image" Target="../media/image105.png"/><Relationship Id="rId32" Type="http://schemas.openxmlformats.org/officeDocument/2006/relationships/image" Target="../media/image113.png"/><Relationship Id="rId5" Type="http://schemas.openxmlformats.org/officeDocument/2006/relationships/image" Target="../media/image860.png"/><Relationship Id="rId15" Type="http://schemas.openxmlformats.org/officeDocument/2006/relationships/image" Target="../media/image96.png"/><Relationship Id="rId23" Type="http://schemas.openxmlformats.org/officeDocument/2006/relationships/image" Target="../media/image104.png"/><Relationship Id="rId28" Type="http://schemas.openxmlformats.org/officeDocument/2006/relationships/image" Target="../media/image109.png"/><Relationship Id="rId10" Type="http://schemas.openxmlformats.org/officeDocument/2006/relationships/image" Target="../media/image91.png"/><Relationship Id="rId19" Type="http://schemas.openxmlformats.org/officeDocument/2006/relationships/image" Target="../media/image100.png"/><Relationship Id="rId31" Type="http://schemas.openxmlformats.org/officeDocument/2006/relationships/image" Target="../media/image112.png"/><Relationship Id="rId4" Type="http://schemas.openxmlformats.org/officeDocument/2006/relationships/image" Target="../media/image851.png"/><Relationship Id="rId9" Type="http://schemas.openxmlformats.org/officeDocument/2006/relationships/image" Target="../media/image900.png"/><Relationship Id="rId14" Type="http://schemas.openxmlformats.org/officeDocument/2006/relationships/image" Target="../media/image95.png"/><Relationship Id="rId22" Type="http://schemas.openxmlformats.org/officeDocument/2006/relationships/image" Target="../media/image103.png"/><Relationship Id="rId27" Type="http://schemas.openxmlformats.org/officeDocument/2006/relationships/image" Target="../media/image108.png"/><Relationship Id="rId30" Type="http://schemas.openxmlformats.org/officeDocument/2006/relationships/image" Target="../media/image111.png"/><Relationship Id="rId8" Type="http://schemas.openxmlformats.org/officeDocument/2006/relationships/image" Target="../media/image890.png"/></Relationships>
</file>

<file path=ppt/slides/_rels/slide38.xml.rels><?xml version="1.0" encoding="UTF-8" standalone="yes"?>
<Relationships xmlns="http://schemas.openxmlformats.org/package/2006/relationships"><Relationship Id="rId3" Type="http://schemas.openxmlformats.org/officeDocument/2006/relationships/image" Target="../media/image801.png"/><Relationship Id="rId2" Type="http://schemas.openxmlformats.org/officeDocument/2006/relationships/image" Target="../media/image831.png"/><Relationship Id="rId1" Type="http://schemas.openxmlformats.org/officeDocument/2006/relationships/slideLayout" Target="../slideLayouts/slideLayout6.xml"/><Relationship Id="rId6" Type="http://schemas.openxmlformats.org/officeDocument/2006/relationships/image" Target="../media/image830.png"/><Relationship Id="rId5" Type="http://schemas.openxmlformats.org/officeDocument/2006/relationships/image" Target="../media/image820.png"/><Relationship Id="rId4" Type="http://schemas.openxmlformats.org/officeDocument/2006/relationships/image" Target="../media/image811.png"/></Relationships>
</file>

<file path=ppt/slides/_rels/slide39.xml.rels><?xml version="1.0" encoding="UTF-8" standalone="yes"?>
<Relationships xmlns="http://schemas.openxmlformats.org/package/2006/relationships"><Relationship Id="rId8" Type="http://schemas.openxmlformats.org/officeDocument/2006/relationships/image" Target="../media/image901.png"/><Relationship Id="rId3" Type="http://schemas.openxmlformats.org/officeDocument/2006/relationships/image" Target="../media/image850.png"/><Relationship Id="rId7" Type="http://schemas.openxmlformats.org/officeDocument/2006/relationships/image" Target="../media/image891.png"/><Relationship Id="rId2" Type="http://schemas.openxmlformats.org/officeDocument/2006/relationships/image" Target="../media/image840.png"/><Relationship Id="rId1" Type="http://schemas.openxmlformats.org/officeDocument/2006/relationships/slideLayout" Target="../slideLayouts/slideLayout4.xml"/><Relationship Id="rId6" Type="http://schemas.openxmlformats.org/officeDocument/2006/relationships/image" Target="../media/image881.png"/><Relationship Id="rId11" Type="http://schemas.openxmlformats.org/officeDocument/2006/relationships/image" Target="../media/image931.png"/><Relationship Id="rId5" Type="http://schemas.openxmlformats.org/officeDocument/2006/relationships/image" Target="../media/image871.png"/><Relationship Id="rId10" Type="http://schemas.openxmlformats.org/officeDocument/2006/relationships/image" Target="../media/image921.png"/><Relationship Id="rId4" Type="http://schemas.openxmlformats.org/officeDocument/2006/relationships/image" Target="../media/image861.png"/><Relationship Id="rId9" Type="http://schemas.openxmlformats.org/officeDocument/2006/relationships/image" Target="../media/image911.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0.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0.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image" Target="../media/image220.png"/><Relationship Id="rId1" Type="http://schemas.openxmlformats.org/officeDocument/2006/relationships/slideLayout" Target="../slideLayouts/slideLayout6.xml"/><Relationship Id="rId4" Type="http://schemas.openxmlformats.org/officeDocument/2006/relationships/image" Target="../media/image920.png"/></Relationships>
</file>

<file path=ppt/slides/_rels/slide41.xml.rels><?xml version="1.0" encoding="UTF-8" standalone="yes"?>
<Relationships xmlns="http://schemas.openxmlformats.org/package/2006/relationships"><Relationship Id="rId8" Type="http://schemas.openxmlformats.org/officeDocument/2006/relationships/image" Target="../media/image990.png"/><Relationship Id="rId3" Type="http://schemas.openxmlformats.org/officeDocument/2006/relationships/image" Target="../media/image940.png"/><Relationship Id="rId7" Type="http://schemas.openxmlformats.org/officeDocument/2006/relationships/image" Target="../media/image980.png"/><Relationship Id="rId2" Type="http://schemas.openxmlformats.org/officeDocument/2006/relationships/image" Target="../media/image930.png"/><Relationship Id="rId1" Type="http://schemas.openxmlformats.org/officeDocument/2006/relationships/slideLayout" Target="../slideLayouts/slideLayout4.xml"/><Relationship Id="rId6" Type="http://schemas.openxmlformats.org/officeDocument/2006/relationships/image" Target="../media/image970.png"/><Relationship Id="rId11" Type="http://schemas.openxmlformats.org/officeDocument/2006/relationships/image" Target="../media/image1020.png"/><Relationship Id="rId5" Type="http://schemas.openxmlformats.org/officeDocument/2006/relationships/image" Target="../media/image960.png"/><Relationship Id="rId10" Type="http://schemas.openxmlformats.org/officeDocument/2006/relationships/image" Target="../media/image1010.png"/><Relationship Id="rId4" Type="http://schemas.openxmlformats.org/officeDocument/2006/relationships/image" Target="../media/image950.png"/><Relationship Id="rId9" Type="http://schemas.openxmlformats.org/officeDocument/2006/relationships/image" Target="../media/image1000.png"/></Relationships>
</file>

<file path=ppt/slides/_rels/slide42.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7.png"/><Relationship Id="rId7" Type="http://schemas.openxmlformats.org/officeDocument/2006/relationships/image" Target="../media/image121.png"/><Relationship Id="rId2" Type="http://schemas.openxmlformats.org/officeDocument/2006/relationships/image" Target="../media/image116.png"/><Relationship Id="rId1" Type="http://schemas.openxmlformats.org/officeDocument/2006/relationships/slideLayout" Target="../slideLayouts/slideLayout4.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 Id="rId9" Type="http://schemas.openxmlformats.org/officeDocument/2006/relationships/image" Target="../media/image123.png"/></Relationships>
</file>

<file path=ppt/slides/_rels/slide43.xml.rels><?xml version="1.0" encoding="UTF-8" standalone="yes"?>
<Relationships xmlns="http://schemas.openxmlformats.org/package/2006/relationships"><Relationship Id="rId8" Type="http://schemas.openxmlformats.org/officeDocument/2006/relationships/image" Target="../media/image990.png"/><Relationship Id="rId3" Type="http://schemas.openxmlformats.org/officeDocument/2006/relationships/image" Target="../media/image940.png"/><Relationship Id="rId7" Type="http://schemas.openxmlformats.org/officeDocument/2006/relationships/image" Target="../media/image980.png"/><Relationship Id="rId2" Type="http://schemas.openxmlformats.org/officeDocument/2006/relationships/image" Target="../media/image1030.png"/><Relationship Id="rId1" Type="http://schemas.openxmlformats.org/officeDocument/2006/relationships/slideLayout" Target="../slideLayouts/slideLayout4.xml"/><Relationship Id="rId6" Type="http://schemas.openxmlformats.org/officeDocument/2006/relationships/image" Target="../media/image970.png"/><Relationship Id="rId11" Type="http://schemas.openxmlformats.org/officeDocument/2006/relationships/image" Target="../media/image1020.png"/><Relationship Id="rId5" Type="http://schemas.openxmlformats.org/officeDocument/2006/relationships/image" Target="../media/image960.png"/><Relationship Id="rId10" Type="http://schemas.openxmlformats.org/officeDocument/2006/relationships/image" Target="../media/image1010.png"/><Relationship Id="rId4" Type="http://schemas.openxmlformats.org/officeDocument/2006/relationships/image" Target="../media/image950.png"/><Relationship Id="rId9" Type="http://schemas.openxmlformats.org/officeDocument/2006/relationships/image" Target="../media/image1000.png"/></Relationships>
</file>

<file path=ppt/slides/_rels/slide44.xml.rels><?xml version="1.0" encoding="UTF-8" standalone="yes"?>
<Relationships xmlns="http://schemas.openxmlformats.org/package/2006/relationships"><Relationship Id="rId8" Type="http://schemas.openxmlformats.org/officeDocument/2006/relationships/image" Target="../media/image990.png"/><Relationship Id="rId3" Type="http://schemas.openxmlformats.org/officeDocument/2006/relationships/image" Target="../media/image940.png"/><Relationship Id="rId7" Type="http://schemas.openxmlformats.org/officeDocument/2006/relationships/image" Target="../media/image980.png"/><Relationship Id="rId2" Type="http://schemas.openxmlformats.org/officeDocument/2006/relationships/image" Target="../media/image1040.png"/><Relationship Id="rId1" Type="http://schemas.openxmlformats.org/officeDocument/2006/relationships/slideLayout" Target="../slideLayouts/slideLayout4.xml"/><Relationship Id="rId6" Type="http://schemas.openxmlformats.org/officeDocument/2006/relationships/image" Target="../media/image970.png"/><Relationship Id="rId11" Type="http://schemas.openxmlformats.org/officeDocument/2006/relationships/image" Target="../media/image1020.png"/><Relationship Id="rId5" Type="http://schemas.openxmlformats.org/officeDocument/2006/relationships/image" Target="../media/image960.png"/><Relationship Id="rId10" Type="http://schemas.openxmlformats.org/officeDocument/2006/relationships/image" Target="../media/image1010.png"/><Relationship Id="rId4" Type="http://schemas.openxmlformats.org/officeDocument/2006/relationships/image" Target="../media/image950.png"/><Relationship Id="rId9" Type="http://schemas.openxmlformats.org/officeDocument/2006/relationships/image" Target="../media/image1000.png"/></Relationships>
</file>

<file path=ppt/slides/_rels/slide45.xml.rels><?xml version="1.0" encoding="UTF-8" standalone="yes"?>
<Relationships xmlns="http://schemas.openxmlformats.org/package/2006/relationships"><Relationship Id="rId8" Type="http://schemas.openxmlformats.org/officeDocument/2006/relationships/image" Target="../media/image1170.png"/><Relationship Id="rId3" Type="http://schemas.openxmlformats.org/officeDocument/2006/relationships/image" Target="../media/image1060.png"/><Relationship Id="rId7" Type="http://schemas.openxmlformats.org/officeDocument/2006/relationships/image" Target="../media/image1160.png"/><Relationship Id="rId2" Type="http://schemas.openxmlformats.org/officeDocument/2006/relationships/image" Target="../media/image1050.png"/><Relationship Id="rId1" Type="http://schemas.openxmlformats.org/officeDocument/2006/relationships/slideLayout" Target="../slideLayouts/slideLayout4.xml"/><Relationship Id="rId6" Type="http://schemas.openxmlformats.org/officeDocument/2006/relationships/image" Target="../media/image2301.png"/><Relationship Id="rId11" Type="http://schemas.openxmlformats.org/officeDocument/2006/relationships/image" Target="../media/image1200.png"/><Relationship Id="rId5" Type="http://schemas.openxmlformats.org/officeDocument/2006/relationships/image" Target="../media/image1080.png"/><Relationship Id="rId10" Type="http://schemas.openxmlformats.org/officeDocument/2006/relationships/image" Target="../media/image1190.png"/><Relationship Id="rId4" Type="http://schemas.openxmlformats.org/officeDocument/2006/relationships/image" Target="../media/image1070.png"/><Relationship Id="rId9" Type="http://schemas.openxmlformats.org/officeDocument/2006/relationships/image" Target="../media/image1180.png"/></Relationships>
</file>

<file path=ppt/slides/_rels/slide46.xml.rels><?xml version="1.0" encoding="UTF-8" standalone="yes"?>
<Relationships xmlns="http://schemas.openxmlformats.org/package/2006/relationships"><Relationship Id="rId3" Type="http://schemas.openxmlformats.org/officeDocument/2006/relationships/image" Target="../media/image1220.png"/><Relationship Id="rId7" Type="http://schemas.openxmlformats.org/officeDocument/2006/relationships/image" Target="../media/image126.png"/><Relationship Id="rId2" Type="http://schemas.openxmlformats.org/officeDocument/2006/relationships/image" Target="../media/image1210.png"/><Relationship Id="rId1" Type="http://schemas.openxmlformats.org/officeDocument/2006/relationships/slideLayout" Target="../slideLayouts/slideLayout4.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0.png"/></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21.png"/><Relationship Id="rId1" Type="http://schemas.openxmlformats.org/officeDocument/2006/relationships/slideLayout" Target="../slideLayouts/slideLayout5.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angle?</a:t>
            </a:r>
          </a:p>
        </p:txBody>
      </p:sp>
      <p:sp>
        <p:nvSpPr>
          <p:cNvPr id="3" name="Content Placeholder 2"/>
          <p:cNvSpPr>
            <a:spLocks noGrp="1"/>
          </p:cNvSpPr>
          <p:nvPr>
            <p:ph sz="half" idx="1"/>
          </p:nvPr>
        </p:nvSpPr>
        <p:spPr>
          <a:xfrm>
            <a:off x="457200" y="1676402"/>
            <a:ext cx="8153400" cy="3971455"/>
          </a:xfrm>
        </p:spPr>
        <p:txBody>
          <a:bodyPr/>
          <a:lstStyle/>
          <a:p>
            <a:r>
              <a:rPr lang="en-US" dirty="0"/>
              <a:t>An angle is the amount of </a:t>
            </a:r>
            <a:r>
              <a:rPr lang="en-US" b="1" dirty="0"/>
              <a:t>rotation</a:t>
            </a:r>
            <a:r>
              <a:rPr lang="en-US" dirty="0"/>
              <a:t> applied to a ray.</a:t>
            </a:r>
          </a:p>
        </p:txBody>
      </p:sp>
      <p:grpSp>
        <p:nvGrpSpPr>
          <p:cNvPr id="4" name="Group 3" descr="Rotation of a ray starting at an initial side and rotating counter-clockwise to a terminal side about a vertex point at the end of the ray.">
            <a:extLst>
              <a:ext uri="{FF2B5EF4-FFF2-40B4-BE49-F238E27FC236}">
                <a16:creationId xmlns:a16="http://schemas.microsoft.com/office/drawing/2014/main" id="{D64E452B-B858-5C12-62BD-F81E39872B39}"/>
              </a:ext>
            </a:extLst>
          </p:cNvPr>
          <p:cNvGrpSpPr/>
          <p:nvPr/>
        </p:nvGrpSpPr>
        <p:grpSpPr>
          <a:xfrm>
            <a:off x="2660970" y="2665311"/>
            <a:ext cx="3282630" cy="2557825"/>
            <a:chOff x="2660970" y="2665311"/>
            <a:chExt cx="3282630" cy="2557825"/>
          </a:xfrm>
        </p:grpSpPr>
        <p:cxnSp>
          <p:nvCxnSpPr>
            <p:cNvPr id="5" name="Straight Arrow Connector 4">
              <a:extLst>
                <a:ext uri="{FF2B5EF4-FFF2-40B4-BE49-F238E27FC236}">
                  <a16:creationId xmlns:a16="http://schemas.microsoft.com/office/drawing/2014/main" id="{FB40923C-F7CA-920A-51A6-23052B20CE94}"/>
                </a:ext>
              </a:extLst>
            </p:cNvPr>
            <p:cNvCxnSpPr/>
            <p:nvPr/>
          </p:nvCxnSpPr>
          <p:spPr>
            <a:xfrm>
              <a:off x="3429000" y="4779296"/>
              <a:ext cx="2514600" cy="0"/>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EEE84AD-552A-9E48-BB8C-EE2C9E15B2BB}"/>
                </a:ext>
              </a:extLst>
            </p:cNvPr>
            <p:cNvCxnSpPr/>
            <p:nvPr/>
          </p:nvCxnSpPr>
          <p:spPr>
            <a:xfrm flipV="1">
              <a:off x="3429000" y="2950496"/>
              <a:ext cx="1592283" cy="18154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05F702F-9BC2-83CF-DFE0-794FEA54608A}"/>
                </a:ext>
              </a:extLst>
            </p:cNvPr>
            <p:cNvSpPr txBox="1"/>
            <p:nvPr/>
          </p:nvSpPr>
          <p:spPr>
            <a:xfrm>
              <a:off x="4114800" y="4779296"/>
              <a:ext cx="1447800" cy="369332"/>
            </a:xfrm>
            <a:prstGeom prst="rect">
              <a:avLst/>
            </a:prstGeom>
            <a:noFill/>
          </p:spPr>
          <p:txBody>
            <a:bodyPr wrap="square" rtlCol="0">
              <a:spAutoFit/>
            </a:bodyPr>
            <a:lstStyle/>
            <a:p>
              <a:r>
                <a:rPr lang="en-US" dirty="0"/>
                <a:t>Initial Side</a:t>
              </a:r>
            </a:p>
          </p:txBody>
        </p:sp>
        <p:sp>
          <p:nvSpPr>
            <p:cNvPr id="8" name="TextBox 7">
              <a:extLst>
                <a:ext uri="{FF2B5EF4-FFF2-40B4-BE49-F238E27FC236}">
                  <a16:creationId xmlns:a16="http://schemas.microsoft.com/office/drawing/2014/main" id="{2550D21F-4B14-B1BE-5412-61BD458BC0B8}"/>
                </a:ext>
              </a:extLst>
            </p:cNvPr>
            <p:cNvSpPr txBox="1"/>
            <p:nvPr/>
          </p:nvSpPr>
          <p:spPr>
            <a:xfrm rot="18675873">
              <a:off x="3270471" y="3356945"/>
              <a:ext cx="1752600" cy="369332"/>
            </a:xfrm>
            <a:prstGeom prst="rect">
              <a:avLst/>
            </a:prstGeom>
            <a:noFill/>
          </p:spPr>
          <p:txBody>
            <a:bodyPr wrap="square" rtlCol="0">
              <a:spAutoFit/>
            </a:bodyPr>
            <a:lstStyle/>
            <a:p>
              <a:r>
                <a:rPr lang="en-US" dirty="0"/>
                <a:t>Terminal Side</a:t>
              </a:r>
            </a:p>
          </p:txBody>
        </p:sp>
        <p:sp>
          <p:nvSpPr>
            <p:cNvPr id="10" name="Arc 9">
              <a:extLst>
                <a:ext uri="{FF2B5EF4-FFF2-40B4-BE49-F238E27FC236}">
                  <a16:creationId xmlns:a16="http://schemas.microsoft.com/office/drawing/2014/main" id="{1AD8C242-136A-2D92-4DB8-08EE4BF0A6AD}"/>
                </a:ext>
              </a:extLst>
            </p:cNvPr>
            <p:cNvSpPr/>
            <p:nvPr/>
          </p:nvSpPr>
          <p:spPr>
            <a:xfrm rot="271652">
              <a:off x="3337245" y="4308736"/>
              <a:ext cx="914400" cy="914400"/>
            </a:xfrm>
            <a:prstGeom prst="arc">
              <a:avLst/>
            </a:prstGeom>
            <a:ln w="25400">
              <a:prstDash val="dash"/>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5BCD528E-392E-33F0-1E70-0C7E513BBE8B}"/>
                </a:ext>
              </a:extLst>
            </p:cNvPr>
            <p:cNvSpPr txBox="1"/>
            <p:nvPr/>
          </p:nvSpPr>
          <p:spPr>
            <a:xfrm>
              <a:off x="2660970" y="4594630"/>
              <a:ext cx="1143000" cy="369332"/>
            </a:xfrm>
            <a:prstGeom prst="rect">
              <a:avLst/>
            </a:prstGeom>
            <a:noFill/>
          </p:spPr>
          <p:txBody>
            <a:bodyPr wrap="square" rtlCol="0">
              <a:spAutoFit/>
            </a:bodyPr>
            <a:lstStyle/>
            <a:p>
              <a:r>
                <a:rPr lang="en-US" dirty="0"/>
                <a:t>Vertex</a:t>
              </a:r>
            </a:p>
          </p:txBody>
        </p:sp>
      </p:grpSp>
    </p:spTree>
    <p:extLst>
      <p:ext uri="{BB962C8B-B14F-4D97-AF65-F5344CB8AC3E}">
        <p14:creationId xmlns:p14="http://schemas.microsoft.com/office/powerpoint/2010/main" val="29411339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SOHCAHTOA</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r>
                  <a:rPr lang="en-US" dirty="0"/>
                  <a:t>Determine the </a:t>
                </a:r>
                <a:r>
                  <a:rPr lang="en-US" b="1" dirty="0"/>
                  <a:t>exact</a:t>
                </a:r>
                <a:r>
                  <a:rPr lang="en-US" dirty="0"/>
                  <a:t> value of the six trig functions.</a:t>
                </a:r>
              </a:p>
              <a:p>
                <a:pPr marL="914400" lvl="1" indent="-457200">
                  <a:spcAft>
                    <a:spcPts val="18000"/>
                  </a:spcAft>
                  <a:buFont typeface="+mj-lt"/>
                  <a:buAutoNum type="arabicPeriod"/>
                </a:pPr>
                <a:r>
                  <a:rPr lang="en-US" dirty="0"/>
                  <a:t>Given the triangle below.</a:t>
                </a:r>
              </a:p>
              <a:p>
                <a:pPr marL="914400" lvl="1" indent="-457200">
                  <a:buFont typeface="+mj-lt"/>
                  <a:buAutoNum type="arabicPeriod"/>
                </a:pPr>
                <a:r>
                  <a:rPr lang="en-US" dirty="0"/>
                  <a:t>If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a:latin typeface="Cambria Math" panose="02040503050406030204" pitchFamily="18" charset="0"/>
                          </a:rPr>
                          <m:t>𝜃</m:t>
                        </m:r>
                      </m:e>
                    </m:func>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8</m:t>
                        </m:r>
                      </m:num>
                      <m:den>
                        <m:r>
                          <a:rPr lang="en-US">
                            <a:latin typeface="Cambria Math" panose="02040503050406030204" pitchFamily="18" charset="0"/>
                          </a:rPr>
                          <m:t>17</m:t>
                        </m:r>
                      </m:den>
                    </m:f>
                  </m:oMath>
                </a14:m>
                <a:r>
                  <a:rPr lang="en-US" dirty="0"/>
                  <a:t> for an acute angle </a:t>
                </a:r>
                <a14:m>
                  <m:oMath xmlns:m="http://schemas.openxmlformats.org/officeDocument/2006/math">
                    <m:r>
                      <a:rPr lang="en-US">
                        <a:latin typeface="Cambria Math" panose="02040503050406030204" pitchFamily="18" charset="0"/>
                      </a:rPr>
                      <m:t>𝜃</m:t>
                    </m:r>
                  </m:oMath>
                </a14:m>
                <a:r>
                  <a:rPr lang="en-US" dirty="0"/>
                  <a:t> in a right triangle.</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889" t="-1348"/>
                </a:stretch>
              </a:blipFill>
            </p:spPr>
            <p:txBody>
              <a:bodyPr/>
              <a:lstStyle/>
              <a:p>
                <a:r>
                  <a:rPr lang="en-US">
                    <a:noFill/>
                  </a:rPr>
                  <a:t> </a:t>
                </a:r>
              </a:p>
            </p:txBody>
          </p:sp>
        </mc:Fallback>
      </mc:AlternateContent>
      <p:grpSp>
        <p:nvGrpSpPr>
          <p:cNvPr id="11" name="Group 10" descr="Image of right triangle with acute angle theta, opposite side 9 and hypotenuse 12.">
            <a:extLst>
              <a:ext uri="{FF2B5EF4-FFF2-40B4-BE49-F238E27FC236}">
                <a16:creationId xmlns:a16="http://schemas.microsoft.com/office/drawing/2014/main" id="{017E4E36-D7BC-1B8F-8A5A-3A64512B84CB}"/>
              </a:ext>
            </a:extLst>
          </p:cNvPr>
          <p:cNvGrpSpPr/>
          <p:nvPr/>
        </p:nvGrpSpPr>
        <p:grpSpPr>
          <a:xfrm rot="20217802">
            <a:off x="3428999" y="2227992"/>
            <a:ext cx="2286000" cy="2402014"/>
            <a:chOff x="5486400" y="2615518"/>
            <a:chExt cx="2286000" cy="2402014"/>
          </a:xfrm>
        </p:grpSpPr>
        <p:sp>
          <p:nvSpPr>
            <p:cNvPr id="12" name="Right Triangle 11">
              <a:extLst>
                <a:ext uri="{FF2B5EF4-FFF2-40B4-BE49-F238E27FC236}">
                  <a16:creationId xmlns:a16="http://schemas.microsoft.com/office/drawing/2014/main" id="{18728577-38F7-BC4E-8AE6-172B8240F0D6}"/>
                </a:ext>
              </a:extLst>
            </p:cNvPr>
            <p:cNvSpPr/>
            <p:nvPr/>
          </p:nvSpPr>
          <p:spPr>
            <a:xfrm>
              <a:off x="5791200" y="2615518"/>
              <a:ext cx="1981200" cy="2362200"/>
            </a:xfrm>
            <a:prstGeom prst="r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DB7B78-D01E-07FF-3169-A8C2352C6F37}"/>
                </a:ext>
              </a:extLst>
            </p:cNvPr>
            <p:cNvSpPr/>
            <p:nvPr/>
          </p:nvSpPr>
          <p:spPr>
            <a:xfrm>
              <a:off x="5791200" y="4886278"/>
              <a:ext cx="91440" cy="914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833CFC0-A0F4-F843-1EE9-EB55132C969A}"/>
                    </a:ext>
                  </a:extLst>
                </p:cNvPr>
                <p:cNvSpPr txBox="1"/>
                <p:nvPr/>
              </p:nvSpPr>
              <p:spPr>
                <a:xfrm rot="1382198">
                  <a:off x="7239000" y="46482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i="1" dirty="0" smtClean="0">
                            <a:latin typeface="Cambria Math"/>
                          </a:rPr>
                          <m:t>𝜃</m:t>
                        </m:r>
                      </m:oMath>
                    </m:oMathPara>
                  </a14:m>
                  <a:endParaRPr lang="en-US" i="1" dirty="0"/>
                </a:p>
              </p:txBody>
            </p:sp>
          </mc:Choice>
          <mc:Fallback xmlns="">
            <p:sp>
              <p:nvSpPr>
                <p:cNvPr id="14" name="TextBox 13">
                  <a:extLst>
                    <a:ext uri="{FF2B5EF4-FFF2-40B4-BE49-F238E27FC236}">
                      <a16:creationId xmlns:a16="http://schemas.microsoft.com/office/drawing/2014/main" id="{6833CFC0-A0F4-F843-1EE9-EB55132C969A}"/>
                    </a:ext>
                  </a:extLst>
                </p:cNvPr>
                <p:cNvSpPr txBox="1">
                  <a:spLocks noRot="1" noChangeAspect="1" noMove="1" noResize="1" noEditPoints="1" noAdjustHandles="1" noChangeArrowheads="1" noChangeShapeType="1" noTextEdit="1"/>
                </p:cNvSpPr>
                <p:nvPr/>
              </p:nvSpPr>
              <p:spPr>
                <a:xfrm rot="1382198">
                  <a:off x="7239000" y="4648200"/>
                  <a:ext cx="457200" cy="369332"/>
                </a:xfrm>
                <a:prstGeom prst="rect">
                  <a:avLst/>
                </a:prstGeom>
                <a:blipFill>
                  <a:blip r:embed="rId3"/>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44909304-0AC1-891C-C742-8EE40BAF3E76}"/>
                </a:ext>
              </a:extLst>
            </p:cNvPr>
            <p:cNvSpPr txBox="1"/>
            <p:nvPr/>
          </p:nvSpPr>
          <p:spPr>
            <a:xfrm rot="1382198">
              <a:off x="6781800" y="3516868"/>
              <a:ext cx="533400" cy="369332"/>
            </a:xfrm>
            <a:prstGeom prst="rect">
              <a:avLst/>
            </a:prstGeom>
            <a:noFill/>
          </p:spPr>
          <p:txBody>
            <a:bodyPr wrap="square" rtlCol="0">
              <a:spAutoFit/>
            </a:bodyPr>
            <a:lstStyle/>
            <a:p>
              <a:r>
                <a:rPr lang="en-US" dirty="0"/>
                <a:t>12</a:t>
              </a:r>
            </a:p>
          </p:txBody>
        </p:sp>
        <p:sp>
          <p:nvSpPr>
            <p:cNvPr id="16" name="TextBox 15">
              <a:extLst>
                <a:ext uri="{FF2B5EF4-FFF2-40B4-BE49-F238E27FC236}">
                  <a16:creationId xmlns:a16="http://schemas.microsoft.com/office/drawing/2014/main" id="{868893F2-0F55-E73F-17EB-2648609A8573}"/>
                </a:ext>
              </a:extLst>
            </p:cNvPr>
            <p:cNvSpPr txBox="1"/>
            <p:nvPr/>
          </p:nvSpPr>
          <p:spPr>
            <a:xfrm rot="1382198">
              <a:off x="5486400" y="3670390"/>
              <a:ext cx="323021" cy="369332"/>
            </a:xfrm>
            <a:prstGeom prst="rect">
              <a:avLst/>
            </a:prstGeom>
            <a:noFill/>
          </p:spPr>
          <p:txBody>
            <a:bodyPr wrap="square" rtlCol="0">
              <a:spAutoFit/>
            </a:bodyPr>
            <a:lstStyle/>
            <a:p>
              <a:r>
                <a:rPr lang="en-US" dirty="0"/>
                <a:t>9</a:t>
              </a:r>
            </a:p>
          </p:txBody>
        </p:sp>
      </p:grpSp>
    </p:spTree>
    <p:extLst>
      <p:ext uri="{BB962C8B-B14F-4D97-AF65-F5344CB8AC3E}">
        <p14:creationId xmlns:p14="http://schemas.microsoft.com/office/powerpoint/2010/main" val="406148378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SOHCAHTOA – Using Technology</a:t>
            </a:r>
          </a:p>
        </p:txBody>
      </p:sp>
      <p:sp>
        <p:nvSpPr>
          <p:cNvPr id="4" name="Content Placeholder 3"/>
          <p:cNvSpPr>
            <a:spLocks noGrp="1"/>
          </p:cNvSpPr>
          <p:nvPr>
            <p:ph idx="1"/>
          </p:nvPr>
        </p:nvSpPr>
        <p:spPr/>
        <p:txBody>
          <a:bodyPr/>
          <a:lstStyle/>
          <a:p>
            <a:r>
              <a:rPr lang="en-US" dirty="0"/>
              <a:t>Find the approximate value of x.</a:t>
            </a:r>
          </a:p>
        </p:txBody>
      </p:sp>
      <p:grpSp>
        <p:nvGrpSpPr>
          <p:cNvPr id="8" name="Group 7" descr="Image of right triangle with acute angle 53 degrees, opposite side 25, and adjacent side x.">
            <a:extLst>
              <a:ext uri="{FF2B5EF4-FFF2-40B4-BE49-F238E27FC236}">
                <a16:creationId xmlns:a16="http://schemas.microsoft.com/office/drawing/2014/main" id="{5D6467AF-2D26-0B81-9251-9C1CA16511B7}"/>
              </a:ext>
            </a:extLst>
          </p:cNvPr>
          <p:cNvGrpSpPr/>
          <p:nvPr/>
        </p:nvGrpSpPr>
        <p:grpSpPr>
          <a:xfrm rot="7792205">
            <a:off x="3441110" y="2789294"/>
            <a:ext cx="2393162" cy="2737318"/>
            <a:chOff x="5379238" y="2615518"/>
            <a:chExt cx="2393162" cy="2737318"/>
          </a:xfrm>
        </p:grpSpPr>
        <p:sp>
          <p:nvSpPr>
            <p:cNvPr id="9" name="Right Triangle 8">
              <a:extLst>
                <a:ext uri="{FF2B5EF4-FFF2-40B4-BE49-F238E27FC236}">
                  <a16:creationId xmlns:a16="http://schemas.microsoft.com/office/drawing/2014/main" id="{FED790E1-3514-BF74-18DA-817DED8A8074}"/>
                </a:ext>
              </a:extLst>
            </p:cNvPr>
            <p:cNvSpPr/>
            <p:nvPr/>
          </p:nvSpPr>
          <p:spPr>
            <a:xfrm>
              <a:off x="5791200" y="2615518"/>
              <a:ext cx="1981200" cy="2362200"/>
            </a:xfrm>
            <a:prstGeom prst="r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18D2E6-D78E-2D9D-D4B8-691BA65FFFAB}"/>
                </a:ext>
              </a:extLst>
            </p:cNvPr>
            <p:cNvSpPr/>
            <p:nvPr/>
          </p:nvSpPr>
          <p:spPr>
            <a:xfrm>
              <a:off x="5791200" y="4886278"/>
              <a:ext cx="91440" cy="914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B99AF37-44B4-94BC-CCFE-F6D9A5EBAE7F}"/>
                </a:ext>
              </a:extLst>
            </p:cNvPr>
            <p:cNvSpPr txBox="1"/>
            <p:nvPr/>
          </p:nvSpPr>
          <p:spPr>
            <a:xfrm rot="13807795">
              <a:off x="7077400" y="4521973"/>
              <a:ext cx="609600" cy="369332"/>
            </a:xfrm>
            <a:prstGeom prst="rect">
              <a:avLst/>
            </a:prstGeom>
            <a:noFill/>
          </p:spPr>
          <p:txBody>
            <a:bodyPr wrap="square" rtlCol="0">
              <a:spAutoFit/>
            </a:bodyPr>
            <a:lstStyle/>
            <a:p>
              <a:r>
                <a:rPr lang="en-US" dirty="0"/>
                <a:t>53°</a:t>
              </a:r>
            </a:p>
          </p:txBody>
        </p:sp>
        <p:sp>
          <p:nvSpPr>
            <p:cNvPr id="12" name="TextBox 11">
              <a:extLst>
                <a:ext uri="{FF2B5EF4-FFF2-40B4-BE49-F238E27FC236}">
                  <a16:creationId xmlns:a16="http://schemas.microsoft.com/office/drawing/2014/main" id="{BC855BD9-D32B-6389-64FF-616C08544BB7}"/>
                </a:ext>
              </a:extLst>
            </p:cNvPr>
            <p:cNvSpPr txBox="1"/>
            <p:nvPr/>
          </p:nvSpPr>
          <p:spPr>
            <a:xfrm rot="13807795">
              <a:off x="5259104" y="3527127"/>
              <a:ext cx="609600" cy="369332"/>
            </a:xfrm>
            <a:prstGeom prst="rect">
              <a:avLst/>
            </a:prstGeom>
            <a:noFill/>
          </p:spPr>
          <p:txBody>
            <a:bodyPr wrap="square" rtlCol="0">
              <a:spAutoFit/>
            </a:bodyPr>
            <a:lstStyle/>
            <a:p>
              <a:r>
                <a:rPr lang="en-US" dirty="0"/>
                <a:t>25</a:t>
              </a:r>
            </a:p>
          </p:txBody>
        </p:sp>
        <p:sp>
          <p:nvSpPr>
            <p:cNvPr id="13" name="TextBox 12">
              <a:extLst>
                <a:ext uri="{FF2B5EF4-FFF2-40B4-BE49-F238E27FC236}">
                  <a16:creationId xmlns:a16="http://schemas.microsoft.com/office/drawing/2014/main" id="{6A28C2D1-BA0C-CA1B-D877-D5252BC7B30E}"/>
                </a:ext>
              </a:extLst>
            </p:cNvPr>
            <p:cNvSpPr txBox="1"/>
            <p:nvPr/>
          </p:nvSpPr>
          <p:spPr>
            <a:xfrm rot="13807795">
              <a:off x="6566866" y="4990508"/>
              <a:ext cx="355324" cy="369332"/>
            </a:xfrm>
            <a:prstGeom prst="rect">
              <a:avLst/>
            </a:prstGeom>
            <a:noFill/>
          </p:spPr>
          <p:txBody>
            <a:bodyPr wrap="square" rtlCol="0">
              <a:spAutoFit/>
            </a:bodyPr>
            <a:lstStyle/>
            <a:p>
              <a:r>
                <a:rPr lang="en-US" i="1" dirty="0"/>
                <a:t>x</a:t>
              </a:r>
            </a:p>
          </p:txBody>
        </p:sp>
      </p:grpSp>
    </p:spTree>
    <p:extLst>
      <p:ext uri="{BB962C8B-B14F-4D97-AF65-F5344CB8AC3E}">
        <p14:creationId xmlns:p14="http://schemas.microsoft.com/office/powerpoint/2010/main" val="248821522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2214-49FA-583C-BE3F-8C26114046DC}"/>
              </a:ext>
            </a:extLst>
          </p:cNvPr>
          <p:cNvSpPr>
            <a:spLocks noGrp="1"/>
          </p:cNvSpPr>
          <p:nvPr>
            <p:ph type="title"/>
          </p:nvPr>
        </p:nvSpPr>
        <p:spPr/>
        <p:txBody>
          <a:bodyPr/>
          <a:lstStyle/>
          <a:p>
            <a:r>
              <a:rPr lang="en-US" dirty="0"/>
              <a:t>Find the unknown sides and angles</a:t>
            </a:r>
          </a:p>
        </p:txBody>
      </p:sp>
      <p:sp>
        <p:nvSpPr>
          <p:cNvPr id="3" name="Content Placeholder 2">
            <a:extLst>
              <a:ext uri="{FF2B5EF4-FFF2-40B4-BE49-F238E27FC236}">
                <a16:creationId xmlns:a16="http://schemas.microsoft.com/office/drawing/2014/main" id="{855020B6-DCFC-FBC6-6736-A05695FDAA83}"/>
              </a:ext>
            </a:extLst>
          </p:cNvPr>
          <p:cNvSpPr>
            <a:spLocks noGrp="1"/>
          </p:cNvSpPr>
          <p:nvPr>
            <p:ph sz="half" idx="1"/>
          </p:nvPr>
        </p:nvSpPr>
        <p:spPr>
          <a:xfrm>
            <a:off x="457200" y="1676400"/>
            <a:ext cx="4038600" cy="3971455"/>
          </a:xfrm>
        </p:spPr>
        <p:txBody>
          <a:bodyPr/>
          <a:lstStyle/>
          <a:p>
            <a:r>
              <a:rPr lang="en-US" dirty="0"/>
              <a:t>30-60-90 Triangle</a:t>
            </a:r>
          </a:p>
        </p:txBody>
      </p:sp>
      <p:sp>
        <p:nvSpPr>
          <p:cNvPr id="4" name="Content Placeholder 3">
            <a:extLst>
              <a:ext uri="{FF2B5EF4-FFF2-40B4-BE49-F238E27FC236}">
                <a16:creationId xmlns:a16="http://schemas.microsoft.com/office/drawing/2014/main" id="{9FED90C5-8A9B-823F-B076-2943D95C8BE9}"/>
              </a:ext>
            </a:extLst>
          </p:cNvPr>
          <p:cNvSpPr>
            <a:spLocks noGrp="1"/>
          </p:cNvSpPr>
          <p:nvPr>
            <p:ph sz="half" idx="2"/>
          </p:nvPr>
        </p:nvSpPr>
        <p:spPr/>
        <p:txBody>
          <a:bodyPr/>
          <a:lstStyle/>
          <a:p>
            <a:r>
              <a:rPr lang="en-US" dirty="0"/>
              <a:t>45-45-90 Triangle</a:t>
            </a:r>
          </a:p>
        </p:txBody>
      </p:sp>
      <p:grpSp>
        <p:nvGrpSpPr>
          <p:cNvPr id="34" name="Group 33" descr="An equilateral triangle">
            <a:extLst>
              <a:ext uri="{FF2B5EF4-FFF2-40B4-BE49-F238E27FC236}">
                <a16:creationId xmlns:a16="http://schemas.microsoft.com/office/drawing/2014/main" id="{62CFBA99-21C9-17E4-A335-F7386F646DC8}"/>
              </a:ext>
            </a:extLst>
          </p:cNvPr>
          <p:cNvGrpSpPr/>
          <p:nvPr/>
        </p:nvGrpSpPr>
        <p:grpSpPr>
          <a:xfrm>
            <a:off x="685800" y="2362200"/>
            <a:ext cx="2990850" cy="2543174"/>
            <a:chOff x="1104900" y="2447926"/>
            <a:chExt cx="2990850" cy="2543174"/>
          </a:xfrm>
        </p:grpSpPr>
        <p:sp>
          <p:nvSpPr>
            <p:cNvPr id="5" name="Isosceles Triangle 4">
              <a:extLst>
                <a:ext uri="{FF2B5EF4-FFF2-40B4-BE49-F238E27FC236}">
                  <a16:creationId xmlns:a16="http://schemas.microsoft.com/office/drawing/2014/main" id="{A8B86686-C731-1610-8C0C-4CAF059B60D0}"/>
                </a:ext>
              </a:extLst>
            </p:cNvPr>
            <p:cNvSpPr/>
            <p:nvPr/>
          </p:nvSpPr>
          <p:spPr>
            <a:xfrm>
              <a:off x="1524000" y="2819400"/>
              <a:ext cx="2133600" cy="1828800"/>
            </a:xfrm>
            <a:prstGeom prst="triangl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48C7D57A-876F-52FE-FEFE-8AE56F49672F}"/>
                </a:ext>
              </a:extLst>
            </p:cNvPr>
            <p:cNvSpPr/>
            <p:nvPr/>
          </p:nvSpPr>
          <p:spPr>
            <a:xfrm>
              <a:off x="1104900" y="4305300"/>
              <a:ext cx="685800" cy="685800"/>
            </a:xfrm>
            <a:prstGeom prst="arc">
              <a:avLst>
                <a:gd name="adj1" fmla="val 18800410"/>
                <a:gd name="adj2" fmla="val 214891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67662CDB-A9FF-E66C-E851-F030ABC0EB42}"/>
                </a:ext>
              </a:extLst>
            </p:cNvPr>
            <p:cNvSpPr/>
            <p:nvPr/>
          </p:nvSpPr>
          <p:spPr>
            <a:xfrm rot="16200000">
              <a:off x="3409950" y="4295775"/>
              <a:ext cx="685800" cy="685800"/>
            </a:xfrm>
            <a:prstGeom prst="arc">
              <a:avLst>
                <a:gd name="adj1" fmla="val 16194273"/>
                <a:gd name="adj2" fmla="val 188151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53A1EE72-33FC-5A7E-0453-CE267CBEE7FC}"/>
                </a:ext>
              </a:extLst>
            </p:cNvPr>
            <p:cNvSpPr/>
            <p:nvPr/>
          </p:nvSpPr>
          <p:spPr>
            <a:xfrm>
              <a:off x="2247900" y="2447926"/>
              <a:ext cx="685800" cy="685800"/>
            </a:xfrm>
            <a:prstGeom prst="arc">
              <a:avLst>
                <a:gd name="adj1" fmla="val 3783214"/>
                <a:gd name="adj2" fmla="val 711190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BFEC5C6-3B5D-103B-74D6-982A2E58768E}"/>
                </a:ext>
              </a:extLst>
            </p:cNvPr>
            <p:cNvCxnSpPr>
              <a:cxnSpLocks/>
            </p:cNvCxnSpPr>
            <p:nvPr/>
          </p:nvCxnSpPr>
          <p:spPr>
            <a:xfrm>
              <a:off x="1993106" y="3690937"/>
              <a:ext cx="13335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0C71C4-3776-47C0-CF2E-10D0C6743C52}"/>
                </a:ext>
              </a:extLst>
            </p:cNvPr>
            <p:cNvCxnSpPr>
              <a:cxnSpLocks/>
            </p:cNvCxnSpPr>
            <p:nvPr/>
          </p:nvCxnSpPr>
          <p:spPr>
            <a:xfrm flipV="1">
              <a:off x="3051572" y="3700461"/>
              <a:ext cx="145256"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E2D19B-B452-E052-8C7D-AD5109D2C78B}"/>
                </a:ext>
              </a:extLst>
            </p:cNvPr>
            <p:cNvCxnSpPr>
              <a:cxnSpLocks/>
            </p:cNvCxnSpPr>
            <p:nvPr/>
          </p:nvCxnSpPr>
          <p:spPr>
            <a:xfrm flipV="1">
              <a:off x="2590800" y="4586288"/>
              <a:ext cx="0" cy="14287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7" name="Group 36" descr="A right triangle formed by dividing an equilateral triangle in half. The hypotenuse corresponds to the outer edge of the equilateral triangle and has length 1, side a extends from angle B to bisect the opposite side forming a right angle, and side b is half of the bisected side joined with angle A. Angle A is opposite side a and angle B is opposite side b.">
            <a:extLst>
              <a:ext uri="{FF2B5EF4-FFF2-40B4-BE49-F238E27FC236}">
                <a16:creationId xmlns:a16="http://schemas.microsoft.com/office/drawing/2014/main" id="{866C7DA0-1F98-99BC-421B-2B7D1E9C110D}"/>
              </a:ext>
            </a:extLst>
          </p:cNvPr>
          <p:cNvGrpSpPr/>
          <p:nvPr/>
        </p:nvGrpSpPr>
        <p:grpSpPr>
          <a:xfrm>
            <a:off x="1841301" y="2390774"/>
            <a:ext cx="1740099" cy="2475944"/>
            <a:chOff x="1841301" y="2390774"/>
            <a:chExt cx="1740099" cy="2475944"/>
          </a:xfrm>
        </p:grpSpPr>
        <p:sp>
          <p:nvSpPr>
            <p:cNvPr id="6" name="Right Triangle 5">
              <a:extLst>
                <a:ext uri="{FF2B5EF4-FFF2-40B4-BE49-F238E27FC236}">
                  <a16:creationId xmlns:a16="http://schemas.microsoft.com/office/drawing/2014/main" id="{78ABB970-7674-4840-860A-5248BB4C185D}"/>
                </a:ext>
              </a:extLst>
            </p:cNvPr>
            <p:cNvSpPr/>
            <p:nvPr/>
          </p:nvSpPr>
          <p:spPr>
            <a:xfrm>
              <a:off x="2171700" y="2733674"/>
              <a:ext cx="1066800" cy="1828800"/>
            </a:xfrm>
            <a:prstGeom prst="r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F0739B5-F1B6-E4CA-181C-32C203752789}"/>
                </a:ext>
              </a:extLst>
            </p:cNvPr>
            <p:cNvSpPr txBox="1"/>
            <p:nvPr/>
          </p:nvSpPr>
          <p:spPr>
            <a:xfrm>
              <a:off x="2766417" y="3391735"/>
              <a:ext cx="460772" cy="369332"/>
            </a:xfrm>
            <a:prstGeom prst="rect">
              <a:avLst/>
            </a:prstGeom>
            <a:noFill/>
          </p:spPr>
          <p:txBody>
            <a:bodyPr wrap="square" rtlCol="0">
              <a:spAutoFit/>
            </a:bodyPr>
            <a:lstStyle/>
            <a:p>
              <a:r>
                <a:rPr lang="en-US" dirty="0"/>
                <a:t>1</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DC0895F-B118-9075-D12A-6E81DFA80FDF}"/>
                    </a:ext>
                  </a:extLst>
                </p:cNvPr>
                <p:cNvSpPr txBox="1"/>
                <p:nvPr/>
              </p:nvSpPr>
              <p:spPr>
                <a:xfrm>
                  <a:off x="2468364" y="4497386"/>
                  <a:ext cx="4607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29" name="TextBox 28">
                  <a:extLst>
                    <a:ext uri="{FF2B5EF4-FFF2-40B4-BE49-F238E27FC236}">
                      <a16:creationId xmlns:a16="http://schemas.microsoft.com/office/drawing/2014/main" id="{7DC0895F-B118-9075-D12A-6E81DFA80FDF}"/>
                    </a:ext>
                  </a:extLst>
                </p:cNvPr>
                <p:cNvSpPr txBox="1">
                  <a:spLocks noRot="1" noChangeAspect="1" noMove="1" noResize="1" noEditPoints="1" noAdjustHandles="1" noChangeArrowheads="1" noChangeShapeType="1" noTextEdit="1"/>
                </p:cNvSpPr>
                <p:nvPr/>
              </p:nvSpPr>
              <p:spPr>
                <a:xfrm>
                  <a:off x="2468364" y="4497386"/>
                  <a:ext cx="460772"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8835671-BD7B-9005-02E4-4A95365A2D3F}"/>
                    </a:ext>
                  </a:extLst>
                </p:cNvPr>
                <p:cNvSpPr txBox="1"/>
                <p:nvPr/>
              </p:nvSpPr>
              <p:spPr>
                <a:xfrm>
                  <a:off x="1841301" y="3614735"/>
                  <a:ext cx="4607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0" name="TextBox 29">
                  <a:extLst>
                    <a:ext uri="{FF2B5EF4-FFF2-40B4-BE49-F238E27FC236}">
                      <a16:creationId xmlns:a16="http://schemas.microsoft.com/office/drawing/2014/main" id="{68835671-BD7B-9005-02E4-4A95365A2D3F}"/>
                    </a:ext>
                  </a:extLst>
                </p:cNvPr>
                <p:cNvSpPr txBox="1">
                  <a:spLocks noRot="1" noChangeAspect="1" noMove="1" noResize="1" noEditPoints="1" noAdjustHandles="1" noChangeArrowheads="1" noChangeShapeType="1" noTextEdit="1"/>
                </p:cNvSpPr>
                <p:nvPr/>
              </p:nvSpPr>
              <p:spPr>
                <a:xfrm>
                  <a:off x="1841301" y="3614735"/>
                  <a:ext cx="46077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50EC296-D5E9-F7CE-A044-0E7E71F3C5E0}"/>
                    </a:ext>
                  </a:extLst>
                </p:cNvPr>
                <p:cNvSpPr txBox="1"/>
                <p:nvPr/>
              </p:nvSpPr>
              <p:spPr>
                <a:xfrm>
                  <a:off x="1932684" y="2390774"/>
                  <a:ext cx="4607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31" name="TextBox 30">
                  <a:extLst>
                    <a:ext uri="{FF2B5EF4-FFF2-40B4-BE49-F238E27FC236}">
                      <a16:creationId xmlns:a16="http://schemas.microsoft.com/office/drawing/2014/main" id="{E50EC296-D5E9-F7CE-A044-0E7E71F3C5E0}"/>
                    </a:ext>
                  </a:extLst>
                </p:cNvPr>
                <p:cNvSpPr txBox="1">
                  <a:spLocks noRot="1" noChangeAspect="1" noMove="1" noResize="1" noEditPoints="1" noAdjustHandles="1" noChangeArrowheads="1" noChangeShapeType="1" noTextEdit="1"/>
                </p:cNvSpPr>
                <p:nvPr/>
              </p:nvSpPr>
              <p:spPr>
                <a:xfrm>
                  <a:off x="1932684" y="2390774"/>
                  <a:ext cx="46077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DE3A582-6DF9-A721-B83B-56774B3DC86A}"/>
                    </a:ext>
                  </a:extLst>
                </p:cNvPr>
                <p:cNvSpPr txBox="1"/>
                <p:nvPr/>
              </p:nvSpPr>
              <p:spPr>
                <a:xfrm>
                  <a:off x="3120628" y="4408385"/>
                  <a:ext cx="4607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32" name="TextBox 31">
                  <a:extLst>
                    <a:ext uri="{FF2B5EF4-FFF2-40B4-BE49-F238E27FC236}">
                      <a16:creationId xmlns:a16="http://schemas.microsoft.com/office/drawing/2014/main" id="{2DE3A582-6DF9-A721-B83B-56774B3DC86A}"/>
                    </a:ext>
                  </a:extLst>
                </p:cNvPr>
                <p:cNvSpPr txBox="1">
                  <a:spLocks noRot="1" noChangeAspect="1" noMove="1" noResize="1" noEditPoints="1" noAdjustHandles="1" noChangeArrowheads="1" noChangeShapeType="1" noTextEdit="1"/>
                </p:cNvSpPr>
                <p:nvPr/>
              </p:nvSpPr>
              <p:spPr>
                <a:xfrm>
                  <a:off x="3120628" y="4408385"/>
                  <a:ext cx="460772" cy="369332"/>
                </a:xfrm>
                <a:prstGeom prst="rect">
                  <a:avLst/>
                </a:prstGeom>
                <a:blipFill>
                  <a:blip r:embed="rId5"/>
                  <a:stretch>
                    <a:fillRect/>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2607A40F-CF81-0945-88F9-FCCCA5F10402}"/>
                </a:ext>
              </a:extLst>
            </p:cNvPr>
            <p:cNvSpPr/>
            <p:nvPr/>
          </p:nvSpPr>
          <p:spPr>
            <a:xfrm>
              <a:off x="2171699" y="4466369"/>
              <a:ext cx="91440" cy="914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descr="A square">
            <a:extLst>
              <a:ext uri="{FF2B5EF4-FFF2-40B4-BE49-F238E27FC236}">
                <a16:creationId xmlns:a16="http://schemas.microsoft.com/office/drawing/2014/main" id="{BE580C9D-D4BB-09DD-8837-DD7A4C2285D7}"/>
              </a:ext>
            </a:extLst>
          </p:cNvPr>
          <p:cNvGrpSpPr/>
          <p:nvPr/>
        </p:nvGrpSpPr>
        <p:grpSpPr>
          <a:xfrm>
            <a:off x="5286520" y="2662237"/>
            <a:ext cx="1968403" cy="1978023"/>
            <a:chOff x="5286520" y="2662237"/>
            <a:chExt cx="1968403" cy="1978023"/>
          </a:xfrm>
        </p:grpSpPr>
        <p:sp>
          <p:nvSpPr>
            <p:cNvPr id="38" name="Rectangle 37">
              <a:extLst>
                <a:ext uri="{FF2B5EF4-FFF2-40B4-BE49-F238E27FC236}">
                  <a16:creationId xmlns:a16="http://schemas.microsoft.com/office/drawing/2014/main" id="{AEF119BA-722E-D924-3DD1-6782E4D2CC71}"/>
                </a:ext>
              </a:extLst>
            </p:cNvPr>
            <p:cNvSpPr/>
            <p:nvPr/>
          </p:nvSpPr>
          <p:spPr>
            <a:xfrm>
              <a:off x="5356322" y="2733674"/>
              <a:ext cx="1828800" cy="182880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F5BF06F3-F45A-E188-F7B8-0D7D4B32BDEF}"/>
                </a:ext>
              </a:extLst>
            </p:cNvPr>
            <p:cNvCxnSpPr>
              <a:cxnSpLocks/>
            </p:cNvCxnSpPr>
            <p:nvPr/>
          </p:nvCxnSpPr>
          <p:spPr>
            <a:xfrm flipV="1">
              <a:off x="6261197" y="4497386"/>
              <a:ext cx="0" cy="142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B6CC8C-CBFA-ED1D-280F-B5D00B6640D6}"/>
                </a:ext>
              </a:extLst>
            </p:cNvPr>
            <p:cNvCxnSpPr>
              <a:cxnSpLocks/>
            </p:cNvCxnSpPr>
            <p:nvPr/>
          </p:nvCxnSpPr>
          <p:spPr>
            <a:xfrm flipV="1">
              <a:off x="6270819" y="2662237"/>
              <a:ext cx="0" cy="142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8617714-2B16-46EE-6FF5-25D41781D9EB}"/>
                </a:ext>
              </a:extLst>
            </p:cNvPr>
            <p:cNvCxnSpPr>
              <a:cxnSpLocks/>
            </p:cNvCxnSpPr>
            <p:nvPr/>
          </p:nvCxnSpPr>
          <p:spPr>
            <a:xfrm flipH="1">
              <a:off x="5286520" y="3662127"/>
              <a:ext cx="1396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B9B47DA-1500-965B-6A02-290B463F61F2}"/>
                </a:ext>
              </a:extLst>
            </p:cNvPr>
            <p:cNvCxnSpPr>
              <a:cxnSpLocks/>
            </p:cNvCxnSpPr>
            <p:nvPr/>
          </p:nvCxnSpPr>
          <p:spPr>
            <a:xfrm flipH="1">
              <a:off x="7115320" y="3690935"/>
              <a:ext cx="139603"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7475E4-E07C-2E52-6838-87E77D88E52D}"/>
                </a:ext>
              </a:extLst>
            </p:cNvPr>
            <p:cNvSpPr/>
            <p:nvPr/>
          </p:nvSpPr>
          <p:spPr>
            <a:xfrm>
              <a:off x="5358862" y="2733674"/>
              <a:ext cx="91440" cy="9144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673D3F2-C545-21AC-9206-89F81CBAF97F}"/>
                </a:ext>
              </a:extLst>
            </p:cNvPr>
            <p:cNvSpPr/>
            <p:nvPr/>
          </p:nvSpPr>
          <p:spPr>
            <a:xfrm>
              <a:off x="7093681" y="2733674"/>
              <a:ext cx="91440" cy="9144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39329AA-FE9B-6D51-A517-A54B2EAE8735}"/>
                </a:ext>
              </a:extLst>
            </p:cNvPr>
            <p:cNvSpPr/>
            <p:nvPr/>
          </p:nvSpPr>
          <p:spPr>
            <a:xfrm>
              <a:off x="7093681" y="4470321"/>
              <a:ext cx="91440" cy="9144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6EAB836-5055-3F58-D087-34EEB8B0DC1F}"/>
                </a:ext>
              </a:extLst>
            </p:cNvPr>
            <p:cNvSpPr/>
            <p:nvPr/>
          </p:nvSpPr>
          <p:spPr>
            <a:xfrm>
              <a:off x="5356293" y="4470321"/>
              <a:ext cx="91440" cy="9144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descr="A right triangle formed by dividing a square in half. The legs of the right triangle are two adjacent sides of the square, labeled sides a and b, and the hypotenuse cuts diagonally across the square. The hypotenuse has length 1. Angles A and B are the acute angles formed by the hypotenuse and the perpendicular sides of the triangle. Angle A is opposite side a and angle B is opposite side b.">
            <a:extLst>
              <a:ext uri="{FF2B5EF4-FFF2-40B4-BE49-F238E27FC236}">
                <a16:creationId xmlns:a16="http://schemas.microsoft.com/office/drawing/2014/main" id="{60A8EFD0-6FD4-C10F-E376-6B78C8738528}"/>
              </a:ext>
            </a:extLst>
          </p:cNvPr>
          <p:cNvGrpSpPr/>
          <p:nvPr/>
        </p:nvGrpSpPr>
        <p:grpSpPr>
          <a:xfrm>
            <a:off x="4944240" y="2481302"/>
            <a:ext cx="2591223" cy="2478089"/>
            <a:chOff x="4944240" y="2481302"/>
            <a:chExt cx="2591223" cy="2478089"/>
          </a:xfrm>
        </p:grpSpPr>
        <p:sp>
          <p:nvSpPr>
            <p:cNvPr id="39" name="Right Triangle 38">
              <a:extLst>
                <a:ext uri="{FF2B5EF4-FFF2-40B4-BE49-F238E27FC236}">
                  <a16:creationId xmlns:a16="http://schemas.microsoft.com/office/drawing/2014/main" id="{1F42799C-ED6F-CBB5-09E1-666B16556F47}"/>
                </a:ext>
              </a:extLst>
            </p:cNvPr>
            <p:cNvSpPr/>
            <p:nvPr/>
          </p:nvSpPr>
          <p:spPr>
            <a:xfrm>
              <a:off x="5356322" y="2738339"/>
              <a:ext cx="1828800" cy="1824135"/>
            </a:xfrm>
            <a:prstGeom prst="r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2CA82311-0251-E067-89AB-F041BF2E0304}"/>
                </a:ext>
              </a:extLst>
            </p:cNvPr>
            <p:cNvSpPr txBox="1"/>
            <p:nvPr/>
          </p:nvSpPr>
          <p:spPr>
            <a:xfrm>
              <a:off x="6206108" y="3391735"/>
              <a:ext cx="460772" cy="369332"/>
            </a:xfrm>
            <a:prstGeom prst="rect">
              <a:avLst/>
            </a:prstGeom>
            <a:noFill/>
          </p:spPr>
          <p:txBody>
            <a:bodyPr wrap="square" rtlCol="0">
              <a:spAutoFit/>
            </a:bodyPr>
            <a:lstStyle/>
            <a:p>
              <a:r>
                <a:rPr lang="en-US" dirty="0"/>
                <a:t>1</a:t>
              </a: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51B66B0-5B7D-611C-5970-04598785F159}"/>
                    </a:ext>
                  </a:extLst>
                </p:cNvPr>
                <p:cNvSpPr txBox="1"/>
                <p:nvPr/>
              </p:nvSpPr>
              <p:spPr>
                <a:xfrm>
                  <a:off x="6040336" y="4590059"/>
                  <a:ext cx="4607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54" name="TextBox 53">
                  <a:extLst>
                    <a:ext uri="{FF2B5EF4-FFF2-40B4-BE49-F238E27FC236}">
                      <a16:creationId xmlns:a16="http://schemas.microsoft.com/office/drawing/2014/main" id="{C51B66B0-5B7D-611C-5970-04598785F159}"/>
                    </a:ext>
                  </a:extLst>
                </p:cNvPr>
                <p:cNvSpPr txBox="1">
                  <a:spLocks noRot="1" noChangeAspect="1" noMove="1" noResize="1" noEditPoints="1" noAdjustHandles="1" noChangeArrowheads="1" noChangeShapeType="1" noTextEdit="1"/>
                </p:cNvSpPr>
                <p:nvPr/>
              </p:nvSpPr>
              <p:spPr>
                <a:xfrm>
                  <a:off x="6040336" y="4590059"/>
                  <a:ext cx="46077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5195C36-A2FD-6D95-ED78-D6C54B506F22}"/>
                    </a:ext>
                  </a:extLst>
                </p:cNvPr>
                <p:cNvSpPr txBox="1"/>
                <p:nvPr/>
              </p:nvSpPr>
              <p:spPr>
                <a:xfrm>
                  <a:off x="4944240" y="3448641"/>
                  <a:ext cx="4607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a:extLst>
                    <a:ext uri="{FF2B5EF4-FFF2-40B4-BE49-F238E27FC236}">
                      <a16:creationId xmlns:a16="http://schemas.microsoft.com/office/drawing/2014/main" id="{35195C36-A2FD-6D95-ED78-D6C54B506F22}"/>
                    </a:ext>
                  </a:extLst>
                </p:cNvPr>
                <p:cNvSpPr txBox="1">
                  <a:spLocks noRot="1" noChangeAspect="1" noMove="1" noResize="1" noEditPoints="1" noAdjustHandles="1" noChangeArrowheads="1" noChangeShapeType="1" noTextEdit="1"/>
                </p:cNvSpPr>
                <p:nvPr/>
              </p:nvSpPr>
              <p:spPr>
                <a:xfrm>
                  <a:off x="4944240" y="3448641"/>
                  <a:ext cx="46077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7169D6E-B093-2B9E-362B-D4547285AE90}"/>
                    </a:ext>
                  </a:extLst>
                </p:cNvPr>
                <p:cNvSpPr txBox="1"/>
                <p:nvPr/>
              </p:nvSpPr>
              <p:spPr>
                <a:xfrm>
                  <a:off x="5012235" y="2481302"/>
                  <a:ext cx="4607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56" name="TextBox 55">
                  <a:extLst>
                    <a:ext uri="{FF2B5EF4-FFF2-40B4-BE49-F238E27FC236}">
                      <a16:creationId xmlns:a16="http://schemas.microsoft.com/office/drawing/2014/main" id="{87169D6E-B093-2B9E-362B-D4547285AE90}"/>
                    </a:ext>
                  </a:extLst>
                </p:cNvPr>
                <p:cNvSpPr txBox="1">
                  <a:spLocks noRot="1" noChangeAspect="1" noMove="1" noResize="1" noEditPoints="1" noAdjustHandles="1" noChangeArrowheads="1" noChangeShapeType="1" noTextEdit="1"/>
                </p:cNvSpPr>
                <p:nvPr/>
              </p:nvSpPr>
              <p:spPr>
                <a:xfrm>
                  <a:off x="5012235" y="2481302"/>
                  <a:ext cx="46077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2084C3F2-2C58-9F6B-F6EB-AA9304CC62CD}"/>
                    </a:ext>
                  </a:extLst>
                </p:cNvPr>
                <p:cNvSpPr txBox="1"/>
                <p:nvPr/>
              </p:nvSpPr>
              <p:spPr>
                <a:xfrm>
                  <a:off x="7074691" y="4449245"/>
                  <a:ext cx="4607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57" name="TextBox 56">
                  <a:extLst>
                    <a:ext uri="{FF2B5EF4-FFF2-40B4-BE49-F238E27FC236}">
                      <a16:creationId xmlns:a16="http://schemas.microsoft.com/office/drawing/2014/main" id="{2084C3F2-2C58-9F6B-F6EB-AA9304CC62CD}"/>
                    </a:ext>
                  </a:extLst>
                </p:cNvPr>
                <p:cNvSpPr txBox="1">
                  <a:spLocks noRot="1" noChangeAspect="1" noMove="1" noResize="1" noEditPoints="1" noAdjustHandles="1" noChangeArrowheads="1" noChangeShapeType="1" noTextEdit="1"/>
                </p:cNvSpPr>
                <p:nvPr/>
              </p:nvSpPr>
              <p:spPr>
                <a:xfrm>
                  <a:off x="7074691" y="4449245"/>
                  <a:ext cx="460772" cy="369332"/>
                </a:xfrm>
                <a:prstGeom prst="rect">
                  <a:avLst/>
                </a:prstGeom>
                <a:blipFill>
                  <a:blip r:embed="rId9"/>
                  <a:stretch>
                    <a:fillRect/>
                  </a:stretch>
                </a:blipFill>
              </p:spPr>
              <p:txBody>
                <a:bodyPr/>
                <a:lstStyle/>
                <a:p>
                  <a:r>
                    <a:rPr lang="en-US">
                      <a:noFill/>
                    </a:rPr>
                    <a:t> </a:t>
                  </a:r>
                </a:p>
              </p:txBody>
            </p:sp>
          </mc:Fallback>
        </mc:AlternateContent>
        <p:sp>
          <p:nvSpPr>
            <p:cNvPr id="59" name="Rectangle 58">
              <a:extLst>
                <a:ext uri="{FF2B5EF4-FFF2-40B4-BE49-F238E27FC236}">
                  <a16:creationId xmlns:a16="http://schemas.microsoft.com/office/drawing/2014/main" id="{03920488-B451-055E-3686-D5650C99C1DF}"/>
                </a:ext>
              </a:extLst>
            </p:cNvPr>
            <p:cNvSpPr/>
            <p:nvPr/>
          </p:nvSpPr>
          <p:spPr>
            <a:xfrm>
              <a:off x="5356264" y="4470321"/>
              <a:ext cx="91440" cy="914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91380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50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childTnLst>
                          </p:cTn>
                        </p:par>
                        <p:par>
                          <p:cTn id="17" fill="hold">
                            <p:stCondLst>
                              <p:cond delay="500"/>
                            </p:stCondLst>
                            <p:childTnLst>
                              <p:par>
                                <p:cTn id="18" presetID="10" presetClass="entr" presetSubtype="0" fill="hold" nodeType="afterEffect">
                                  <p:stCondLst>
                                    <p:cond delay="500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SOHCAHTOA – 30° Angles</a:t>
            </a:r>
          </a:p>
        </p:txBody>
      </p:sp>
      <p:sp>
        <p:nvSpPr>
          <p:cNvPr id="3" name="Content Placeholder 2"/>
          <p:cNvSpPr>
            <a:spLocks noGrp="1"/>
          </p:cNvSpPr>
          <p:nvPr>
            <p:ph idx="1"/>
          </p:nvPr>
        </p:nvSpPr>
        <p:spPr/>
        <p:txBody>
          <a:bodyPr>
            <a:normAutofit/>
          </a:bodyPr>
          <a:lstStyle/>
          <a:p>
            <a:r>
              <a:rPr lang="en-US" dirty="0"/>
              <a:t>Compute the following:</a:t>
            </a:r>
          </a:p>
          <a:p>
            <a:pPr marL="857250" lvl="1" indent="-457200">
              <a:buFont typeface="+mj-lt"/>
              <a:buAutoNum type="arabicPeriod"/>
            </a:pPr>
            <a:r>
              <a:rPr lang="en-US" dirty="0"/>
              <a:t>sin(30°)</a:t>
            </a:r>
          </a:p>
          <a:p>
            <a:pPr marL="857250" lvl="1" indent="-457200">
              <a:buFont typeface="+mj-lt"/>
              <a:buAutoNum type="arabicPeriod"/>
            </a:pPr>
            <a:r>
              <a:rPr lang="en-US" dirty="0"/>
              <a:t>cos(30°)</a:t>
            </a:r>
          </a:p>
          <a:p>
            <a:pPr marL="857250" lvl="1" indent="-457200">
              <a:buFont typeface="+mj-lt"/>
              <a:buAutoNum type="arabicPeriod"/>
            </a:pPr>
            <a:r>
              <a:rPr lang="en-US" dirty="0"/>
              <a:t>tan(30°)</a:t>
            </a:r>
          </a:p>
        </p:txBody>
      </p:sp>
      <p:grpSp>
        <p:nvGrpSpPr>
          <p:cNvPr id="4" name="Group 3" descr="Image of a 30-60-90 triangle with the relative lengths of their sides. The side opposite the 30 degree angle has length 1/2, the side opposite the 60 degree angle has length √3/2, and the hypotenuse has length 1.">
            <a:extLst>
              <a:ext uri="{FF2B5EF4-FFF2-40B4-BE49-F238E27FC236}">
                <a16:creationId xmlns:a16="http://schemas.microsoft.com/office/drawing/2014/main" id="{D583E612-4AD5-3D5C-5197-FE85E1CC2C60}"/>
              </a:ext>
            </a:extLst>
          </p:cNvPr>
          <p:cNvGrpSpPr/>
          <p:nvPr/>
        </p:nvGrpSpPr>
        <p:grpSpPr>
          <a:xfrm>
            <a:off x="4312623" y="3579270"/>
            <a:ext cx="1761015" cy="2346960"/>
            <a:chOff x="5193017" y="2615518"/>
            <a:chExt cx="2579383" cy="2973136"/>
          </a:xfrm>
        </p:grpSpPr>
        <p:sp>
          <p:nvSpPr>
            <p:cNvPr id="6" name="Right Triangle 5">
              <a:extLst>
                <a:ext uri="{FF2B5EF4-FFF2-40B4-BE49-F238E27FC236}">
                  <a16:creationId xmlns:a16="http://schemas.microsoft.com/office/drawing/2014/main" id="{3570F26F-BE3B-36F5-92D4-3196F383716B}"/>
                </a:ext>
              </a:extLst>
            </p:cNvPr>
            <p:cNvSpPr/>
            <p:nvPr/>
          </p:nvSpPr>
          <p:spPr>
            <a:xfrm>
              <a:off x="5791200" y="2615518"/>
              <a:ext cx="1981200" cy="2362200"/>
            </a:xfrm>
            <a:prstGeom prst="r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AC8E7AC-EADA-F7F3-EF7B-C8B41748862A}"/>
                </a:ext>
              </a:extLst>
            </p:cNvPr>
            <p:cNvSpPr/>
            <p:nvPr/>
          </p:nvSpPr>
          <p:spPr>
            <a:xfrm>
              <a:off x="5791200" y="4886278"/>
              <a:ext cx="91440" cy="914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78A5454-B66A-55B8-E348-28EEF2C24E88}"/>
                </a:ext>
              </a:extLst>
            </p:cNvPr>
            <p:cNvSpPr txBox="1"/>
            <p:nvPr/>
          </p:nvSpPr>
          <p:spPr>
            <a:xfrm>
              <a:off x="6930079" y="4601782"/>
              <a:ext cx="799476" cy="467871"/>
            </a:xfrm>
            <a:prstGeom prst="rect">
              <a:avLst/>
            </a:prstGeom>
            <a:noFill/>
          </p:spPr>
          <p:txBody>
            <a:bodyPr wrap="square" rtlCol="0">
              <a:spAutoFit/>
            </a:bodyPr>
            <a:lstStyle/>
            <a:p>
              <a:r>
                <a:rPr lang="en-US" dirty="0"/>
                <a:t>60°</a:t>
              </a:r>
            </a:p>
          </p:txBody>
        </p:sp>
        <p:sp>
          <p:nvSpPr>
            <p:cNvPr id="9" name="TextBox 8">
              <a:extLst>
                <a:ext uri="{FF2B5EF4-FFF2-40B4-BE49-F238E27FC236}">
                  <a16:creationId xmlns:a16="http://schemas.microsoft.com/office/drawing/2014/main" id="{A1C52E69-BF58-BB37-AD19-C245F39CFDF9}"/>
                </a:ext>
              </a:extLst>
            </p:cNvPr>
            <p:cNvSpPr txBox="1"/>
            <p:nvPr/>
          </p:nvSpPr>
          <p:spPr>
            <a:xfrm>
              <a:off x="5687487" y="3178169"/>
              <a:ext cx="727213" cy="467871"/>
            </a:xfrm>
            <a:prstGeom prst="rect">
              <a:avLst/>
            </a:prstGeom>
            <a:noFill/>
          </p:spPr>
          <p:txBody>
            <a:bodyPr wrap="square" rtlCol="0">
              <a:spAutoFit/>
            </a:bodyPr>
            <a:lstStyle/>
            <a:p>
              <a:r>
                <a:rPr lang="en-US" dirty="0"/>
                <a:t>30°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F85066-5A28-2A0E-2BEC-92F867080A49}"/>
                    </a:ext>
                  </a:extLst>
                </p:cNvPr>
                <p:cNvSpPr txBox="1"/>
                <p:nvPr/>
              </p:nvSpPr>
              <p:spPr>
                <a:xfrm>
                  <a:off x="6442213" y="4977718"/>
                  <a:ext cx="4191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442213" y="4977718"/>
                  <a:ext cx="419100" cy="610936"/>
                </a:xfrm>
                <a:prstGeom prst="rect">
                  <a:avLst/>
                </a:prstGeom>
                <a:blipFill rotWithShape="1">
                  <a:blip r:embed="rId2"/>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845C8AC-517D-BF40-580D-8809F3B29E5B}"/>
                </a:ext>
              </a:extLst>
            </p:cNvPr>
            <p:cNvSpPr txBox="1"/>
            <p:nvPr/>
          </p:nvSpPr>
          <p:spPr>
            <a:xfrm>
              <a:off x="6781800" y="3516868"/>
              <a:ext cx="419100" cy="369332"/>
            </a:xfrm>
            <a:prstGeom prst="rect">
              <a:avLst/>
            </a:prstGeom>
            <a:noFill/>
          </p:spPr>
          <p:txBody>
            <a:bodyPr wrap="square" rtlCol="0">
              <a:spAutoFit/>
            </a:bodyPr>
            <a:lstStyle/>
            <a:p>
              <a:r>
                <a:rPr lang="en-US" dirty="0"/>
                <a:t>1</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6A529B4-6C79-6588-DFC0-90E53E6454FD}"/>
                    </a:ext>
                  </a:extLst>
                </p:cNvPr>
                <p:cNvSpPr txBox="1"/>
                <p:nvPr/>
              </p:nvSpPr>
              <p:spPr>
                <a:xfrm>
                  <a:off x="5193017" y="3559870"/>
                  <a:ext cx="475423" cy="6789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ad>
                              <m:radPr>
                                <m:degHide m:val="on"/>
                                <m:ctrlPr>
                                  <a:rPr lang="en-US"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oMath>
                    </m:oMathPara>
                  </a14:m>
                  <a:endParaRPr lang="en-US" dirty="0"/>
                </a:p>
              </p:txBody>
            </p:sp>
          </mc:Choice>
          <mc:Fallback xmlns="">
            <p:sp>
              <p:nvSpPr>
                <p:cNvPr id="12" name="TextBox 11">
                  <a:extLst>
                    <a:ext uri="{FF2B5EF4-FFF2-40B4-BE49-F238E27FC236}">
                      <a16:creationId xmlns:a16="http://schemas.microsoft.com/office/drawing/2014/main" id="{46A529B4-6C79-6588-DFC0-90E53E6454FD}"/>
                    </a:ext>
                  </a:extLst>
                </p:cNvPr>
                <p:cNvSpPr txBox="1">
                  <a:spLocks noRot="1" noChangeAspect="1" noMove="1" noResize="1" noEditPoints="1" noAdjustHandles="1" noChangeArrowheads="1" noChangeShapeType="1" noTextEdit="1"/>
                </p:cNvSpPr>
                <p:nvPr/>
              </p:nvSpPr>
              <p:spPr>
                <a:xfrm>
                  <a:off x="5193017" y="3559870"/>
                  <a:ext cx="475423" cy="678968"/>
                </a:xfrm>
                <a:prstGeom prst="rect">
                  <a:avLst/>
                </a:prstGeom>
                <a:blipFill>
                  <a:blip r:embed="rId3"/>
                  <a:stretch>
                    <a:fillRect r="-14815" b="-15909"/>
                  </a:stretch>
                </a:blipFill>
              </p:spPr>
              <p:txBody>
                <a:bodyPr/>
                <a:lstStyle/>
                <a:p>
                  <a:r>
                    <a:rPr lang="en-US">
                      <a:noFill/>
                    </a:rPr>
                    <a:t> </a:t>
                  </a:r>
                </a:p>
              </p:txBody>
            </p:sp>
          </mc:Fallback>
        </mc:AlternateContent>
      </p:grpSp>
      <p:grpSp>
        <p:nvGrpSpPr>
          <p:cNvPr id="13" name="Group 12" descr="Image of a 45-45-90 triangle with the relative lengths of their sides. The two sides both have length √2/2 and the hypotenuse has length 1.">
            <a:extLst>
              <a:ext uri="{FF2B5EF4-FFF2-40B4-BE49-F238E27FC236}">
                <a16:creationId xmlns:a16="http://schemas.microsoft.com/office/drawing/2014/main" id="{2ED28604-4AB4-CAEF-11B5-31FA9BAAFCB5}"/>
              </a:ext>
            </a:extLst>
          </p:cNvPr>
          <p:cNvGrpSpPr/>
          <p:nvPr/>
        </p:nvGrpSpPr>
        <p:grpSpPr>
          <a:xfrm>
            <a:off x="6019800" y="3579270"/>
            <a:ext cx="2438400" cy="2546893"/>
            <a:chOff x="5334000" y="3104984"/>
            <a:chExt cx="2438400" cy="2546893"/>
          </a:xfrm>
        </p:grpSpPr>
        <p:sp>
          <p:nvSpPr>
            <p:cNvPr id="14" name="Right Triangle 13">
              <a:extLst>
                <a:ext uri="{FF2B5EF4-FFF2-40B4-BE49-F238E27FC236}">
                  <a16:creationId xmlns:a16="http://schemas.microsoft.com/office/drawing/2014/main" id="{02AB1A23-137C-E1F3-3CB6-76EE2B9928D0}"/>
                </a:ext>
              </a:extLst>
            </p:cNvPr>
            <p:cNvSpPr/>
            <p:nvPr/>
          </p:nvSpPr>
          <p:spPr>
            <a:xfrm>
              <a:off x="5809422" y="3104984"/>
              <a:ext cx="1962978" cy="1872734"/>
            </a:xfrm>
            <a:prstGeom prst="r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70756CC-47E7-03A8-9DE3-B1DB70B80EC4}"/>
                </a:ext>
              </a:extLst>
            </p:cNvPr>
            <p:cNvSpPr/>
            <p:nvPr/>
          </p:nvSpPr>
          <p:spPr>
            <a:xfrm>
              <a:off x="5809615" y="4886278"/>
              <a:ext cx="91440" cy="914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0AC4ECE-4E21-854C-3C61-91EF397607B2}"/>
                </a:ext>
              </a:extLst>
            </p:cNvPr>
            <p:cNvSpPr txBox="1"/>
            <p:nvPr/>
          </p:nvSpPr>
          <p:spPr>
            <a:xfrm>
              <a:off x="7086600" y="4672918"/>
              <a:ext cx="609600" cy="369332"/>
            </a:xfrm>
            <a:prstGeom prst="rect">
              <a:avLst/>
            </a:prstGeom>
            <a:noFill/>
          </p:spPr>
          <p:txBody>
            <a:bodyPr wrap="square" rtlCol="0">
              <a:spAutoFit/>
            </a:bodyPr>
            <a:lstStyle/>
            <a:p>
              <a:r>
                <a:rPr lang="en-US" dirty="0"/>
                <a:t>45°</a:t>
              </a:r>
            </a:p>
          </p:txBody>
        </p:sp>
        <p:sp>
          <p:nvSpPr>
            <p:cNvPr id="17" name="TextBox 16">
              <a:extLst>
                <a:ext uri="{FF2B5EF4-FFF2-40B4-BE49-F238E27FC236}">
                  <a16:creationId xmlns:a16="http://schemas.microsoft.com/office/drawing/2014/main" id="{A9188DFA-CEC0-6E69-6708-DE8E1058BB4E}"/>
                </a:ext>
              </a:extLst>
            </p:cNvPr>
            <p:cNvSpPr txBox="1"/>
            <p:nvPr/>
          </p:nvSpPr>
          <p:spPr>
            <a:xfrm>
              <a:off x="5786229" y="3427618"/>
              <a:ext cx="609600" cy="369332"/>
            </a:xfrm>
            <a:prstGeom prst="rect">
              <a:avLst/>
            </a:prstGeom>
            <a:noFill/>
          </p:spPr>
          <p:txBody>
            <a:bodyPr wrap="square" rtlCol="0">
              <a:spAutoFit/>
            </a:bodyPr>
            <a:lstStyle/>
            <a:p>
              <a:r>
                <a:rPr lang="en-US" dirty="0"/>
                <a:t>45°</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309ECF8-2FDE-7B20-A911-0D87EDAF7616}"/>
                    </a:ext>
                  </a:extLst>
                </p:cNvPr>
                <p:cNvSpPr txBox="1"/>
                <p:nvPr/>
              </p:nvSpPr>
              <p:spPr>
                <a:xfrm>
                  <a:off x="6442213" y="4977718"/>
                  <a:ext cx="419100" cy="674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a:rPr>
                                  <m:t>2</m:t>
                                </m:r>
                              </m:e>
                            </m:rad>
                          </m:num>
                          <m:den>
                            <m:r>
                              <a:rPr lang="en-US">
                                <a:latin typeface="Cambria Math"/>
                              </a:rPr>
                              <m:t>2</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442213" y="4977718"/>
                  <a:ext cx="419100" cy="67415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C15D966-7C3A-3EB6-39CE-AB793D6F4C9A}"/>
                    </a:ext>
                  </a:extLst>
                </p:cNvPr>
                <p:cNvSpPr txBox="1"/>
                <p:nvPr/>
              </p:nvSpPr>
              <p:spPr>
                <a:xfrm>
                  <a:off x="6648103" y="3758518"/>
                  <a:ext cx="5110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1</m:t>
                        </m:r>
                      </m:oMath>
                    </m:oMathPara>
                  </a14:m>
                  <a:endParaRPr lang="en-US" dirty="0"/>
                </a:p>
              </p:txBody>
            </p:sp>
          </mc:Choice>
          <mc:Fallback xmlns="">
            <p:sp>
              <p:nvSpPr>
                <p:cNvPr id="19" name="TextBox 18">
                  <a:extLst>
                    <a:ext uri="{FF2B5EF4-FFF2-40B4-BE49-F238E27FC236}">
                      <a16:creationId xmlns:a16="http://schemas.microsoft.com/office/drawing/2014/main" id="{6C15D966-7C3A-3EB6-39CE-AB793D6F4C9A}"/>
                    </a:ext>
                  </a:extLst>
                </p:cNvPr>
                <p:cNvSpPr txBox="1">
                  <a:spLocks noRot="1" noChangeAspect="1" noMove="1" noResize="1" noEditPoints="1" noAdjustHandles="1" noChangeArrowheads="1" noChangeShapeType="1" noTextEdit="1"/>
                </p:cNvSpPr>
                <p:nvPr/>
              </p:nvSpPr>
              <p:spPr>
                <a:xfrm>
                  <a:off x="6648103" y="3758518"/>
                  <a:ext cx="51103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B5111FB-1328-C5D7-0759-C8B8FE83D46D}"/>
                    </a:ext>
                  </a:extLst>
                </p:cNvPr>
                <p:cNvSpPr txBox="1"/>
                <p:nvPr/>
              </p:nvSpPr>
              <p:spPr>
                <a:xfrm>
                  <a:off x="5334000" y="3810000"/>
                  <a:ext cx="399222" cy="6789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ad>
                              <m:radPr>
                                <m:degHide m:val="on"/>
                                <m:ctrlPr>
                                  <a:rPr lang="en-US" i="1" smtClean="0">
                                    <a:latin typeface="Cambria Math" panose="02040503050406030204" pitchFamily="18" charset="0"/>
                                  </a:rPr>
                                </m:ctrlPr>
                              </m:radPr>
                              <m:deg/>
                              <m:e>
                                <m:r>
                                  <a:rPr lang="en-US" i="1">
                                    <a:latin typeface="Cambria Math"/>
                                  </a:rPr>
                                  <m:t>2</m:t>
                                </m:r>
                              </m:e>
                            </m:rad>
                          </m:num>
                          <m:den>
                            <m:r>
                              <a:rPr lang="en-US" b="0" i="0" smtClean="0">
                                <a:latin typeface="Cambria Math"/>
                              </a:rPr>
                              <m:t>2</m:t>
                            </m:r>
                          </m:den>
                        </m:f>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334000" y="3810000"/>
                  <a:ext cx="399222" cy="678968"/>
                </a:xfrm>
                <a:prstGeom prst="rect">
                  <a:avLst/>
                </a:prstGeom>
                <a:blipFill rotWithShape="1">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753152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SOHCAHTOA – 60° Angles</a:t>
            </a:r>
          </a:p>
        </p:txBody>
      </p:sp>
      <p:sp>
        <p:nvSpPr>
          <p:cNvPr id="3" name="Content Placeholder 2"/>
          <p:cNvSpPr>
            <a:spLocks noGrp="1"/>
          </p:cNvSpPr>
          <p:nvPr>
            <p:ph idx="1"/>
          </p:nvPr>
        </p:nvSpPr>
        <p:spPr/>
        <p:txBody>
          <a:bodyPr>
            <a:normAutofit/>
          </a:bodyPr>
          <a:lstStyle/>
          <a:p>
            <a:r>
              <a:rPr lang="en-US" dirty="0"/>
              <a:t>Compute the following:</a:t>
            </a:r>
          </a:p>
          <a:p>
            <a:pPr marL="857250" lvl="1" indent="-457200">
              <a:buFont typeface="+mj-lt"/>
              <a:buAutoNum type="arabicPeriod"/>
            </a:pPr>
            <a:r>
              <a:rPr lang="en-US" dirty="0"/>
              <a:t>sin(60°)</a:t>
            </a:r>
          </a:p>
          <a:p>
            <a:pPr marL="857250" lvl="1" indent="-457200">
              <a:buFont typeface="+mj-lt"/>
              <a:buAutoNum type="arabicPeriod"/>
            </a:pPr>
            <a:r>
              <a:rPr lang="en-US" dirty="0"/>
              <a:t>cos(60°)</a:t>
            </a:r>
          </a:p>
          <a:p>
            <a:pPr marL="857250" lvl="1" indent="-457200">
              <a:buFont typeface="+mj-lt"/>
              <a:buAutoNum type="arabicPeriod"/>
            </a:pPr>
            <a:r>
              <a:rPr lang="en-US" dirty="0"/>
              <a:t>tan(60°)</a:t>
            </a:r>
          </a:p>
        </p:txBody>
      </p:sp>
      <p:grpSp>
        <p:nvGrpSpPr>
          <p:cNvPr id="4" name="Group 3" descr="Image of a 30-60-90 triangle with the relative lengths of their sides. The side opposite the 30 degree angle has length 1/2, the side opposite the 60 degree angle has length √3/2, and the hypotenuse has length 1.">
            <a:extLst>
              <a:ext uri="{FF2B5EF4-FFF2-40B4-BE49-F238E27FC236}">
                <a16:creationId xmlns:a16="http://schemas.microsoft.com/office/drawing/2014/main" id="{D583E612-4AD5-3D5C-5197-FE85E1CC2C60}"/>
              </a:ext>
            </a:extLst>
          </p:cNvPr>
          <p:cNvGrpSpPr/>
          <p:nvPr/>
        </p:nvGrpSpPr>
        <p:grpSpPr>
          <a:xfrm>
            <a:off x="4312623" y="3579270"/>
            <a:ext cx="1761015" cy="2346960"/>
            <a:chOff x="5193017" y="2615518"/>
            <a:chExt cx="2579383" cy="2973136"/>
          </a:xfrm>
        </p:grpSpPr>
        <p:sp>
          <p:nvSpPr>
            <p:cNvPr id="6" name="Right Triangle 5">
              <a:extLst>
                <a:ext uri="{FF2B5EF4-FFF2-40B4-BE49-F238E27FC236}">
                  <a16:creationId xmlns:a16="http://schemas.microsoft.com/office/drawing/2014/main" id="{3570F26F-BE3B-36F5-92D4-3196F383716B}"/>
                </a:ext>
              </a:extLst>
            </p:cNvPr>
            <p:cNvSpPr/>
            <p:nvPr/>
          </p:nvSpPr>
          <p:spPr>
            <a:xfrm>
              <a:off x="5791200" y="2615518"/>
              <a:ext cx="1981200" cy="2362200"/>
            </a:xfrm>
            <a:prstGeom prst="r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AC8E7AC-EADA-F7F3-EF7B-C8B41748862A}"/>
                </a:ext>
              </a:extLst>
            </p:cNvPr>
            <p:cNvSpPr/>
            <p:nvPr/>
          </p:nvSpPr>
          <p:spPr>
            <a:xfrm>
              <a:off x="5791200" y="4886278"/>
              <a:ext cx="91440" cy="914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78A5454-B66A-55B8-E348-28EEF2C24E88}"/>
                </a:ext>
              </a:extLst>
            </p:cNvPr>
            <p:cNvSpPr txBox="1"/>
            <p:nvPr/>
          </p:nvSpPr>
          <p:spPr>
            <a:xfrm>
              <a:off x="6930079" y="4601782"/>
              <a:ext cx="799476" cy="467871"/>
            </a:xfrm>
            <a:prstGeom prst="rect">
              <a:avLst/>
            </a:prstGeom>
            <a:noFill/>
          </p:spPr>
          <p:txBody>
            <a:bodyPr wrap="square" rtlCol="0">
              <a:spAutoFit/>
            </a:bodyPr>
            <a:lstStyle/>
            <a:p>
              <a:r>
                <a:rPr lang="en-US" dirty="0"/>
                <a:t>60°</a:t>
              </a:r>
            </a:p>
          </p:txBody>
        </p:sp>
        <p:sp>
          <p:nvSpPr>
            <p:cNvPr id="9" name="TextBox 8">
              <a:extLst>
                <a:ext uri="{FF2B5EF4-FFF2-40B4-BE49-F238E27FC236}">
                  <a16:creationId xmlns:a16="http://schemas.microsoft.com/office/drawing/2014/main" id="{A1C52E69-BF58-BB37-AD19-C245F39CFDF9}"/>
                </a:ext>
              </a:extLst>
            </p:cNvPr>
            <p:cNvSpPr txBox="1"/>
            <p:nvPr/>
          </p:nvSpPr>
          <p:spPr>
            <a:xfrm>
              <a:off x="5687487" y="3178169"/>
              <a:ext cx="727213" cy="467871"/>
            </a:xfrm>
            <a:prstGeom prst="rect">
              <a:avLst/>
            </a:prstGeom>
            <a:noFill/>
          </p:spPr>
          <p:txBody>
            <a:bodyPr wrap="square" rtlCol="0">
              <a:spAutoFit/>
            </a:bodyPr>
            <a:lstStyle/>
            <a:p>
              <a:r>
                <a:rPr lang="en-US" dirty="0"/>
                <a:t>30°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F85066-5A28-2A0E-2BEC-92F867080A49}"/>
                    </a:ext>
                  </a:extLst>
                </p:cNvPr>
                <p:cNvSpPr txBox="1"/>
                <p:nvPr/>
              </p:nvSpPr>
              <p:spPr>
                <a:xfrm>
                  <a:off x="6442213" y="4977718"/>
                  <a:ext cx="4191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442213" y="4977718"/>
                  <a:ext cx="419100" cy="610936"/>
                </a:xfrm>
                <a:prstGeom prst="rect">
                  <a:avLst/>
                </a:prstGeom>
                <a:blipFill rotWithShape="1">
                  <a:blip r:embed="rId2"/>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845C8AC-517D-BF40-580D-8809F3B29E5B}"/>
                </a:ext>
              </a:extLst>
            </p:cNvPr>
            <p:cNvSpPr txBox="1"/>
            <p:nvPr/>
          </p:nvSpPr>
          <p:spPr>
            <a:xfrm>
              <a:off x="6781800" y="3516868"/>
              <a:ext cx="419100" cy="369332"/>
            </a:xfrm>
            <a:prstGeom prst="rect">
              <a:avLst/>
            </a:prstGeom>
            <a:noFill/>
          </p:spPr>
          <p:txBody>
            <a:bodyPr wrap="square" rtlCol="0">
              <a:spAutoFit/>
            </a:bodyPr>
            <a:lstStyle/>
            <a:p>
              <a:r>
                <a:rPr lang="en-US" dirty="0"/>
                <a:t>1</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6A529B4-6C79-6588-DFC0-90E53E6454FD}"/>
                    </a:ext>
                  </a:extLst>
                </p:cNvPr>
                <p:cNvSpPr txBox="1"/>
                <p:nvPr/>
              </p:nvSpPr>
              <p:spPr>
                <a:xfrm>
                  <a:off x="5193017" y="3559870"/>
                  <a:ext cx="475423" cy="6789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ad>
                              <m:radPr>
                                <m:degHide m:val="on"/>
                                <m:ctrlPr>
                                  <a:rPr lang="en-US"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oMath>
                    </m:oMathPara>
                  </a14:m>
                  <a:endParaRPr lang="en-US" dirty="0"/>
                </a:p>
              </p:txBody>
            </p:sp>
          </mc:Choice>
          <mc:Fallback xmlns="">
            <p:sp>
              <p:nvSpPr>
                <p:cNvPr id="12" name="TextBox 11">
                  <a:extLst>
                    <a:ext uri="{FF2B5EF4-FFF2-40B4-BE49-F238E27FC236}">
                      <a16:creationId xmlns:a16="http://schemas.microsoft.com/office/drawing/2014/main" id="{46A529B4-6C79-6588-DFC0-90E53E6454FD}"/>
                    </a:ext>
                  </a:extLst>
                </p:cNvPr>
                <p:cNvSpPr txBox="1">
                  <a:spLocks noRot="1" noChangeAspect="1" noMove="1" noResize="1" noEditPoints="1" noAdjustHandles="1" noChangeArrowheads="1" noChangeShapeType="1" noTextEdit="1"/>
                </p:cNvSpPr>
                <p:nvPr/>
              </p:nvSpPr>
              <p:spPr>
                <a:xfrm>
                  <a:off x="5193017" y="3559870"/>
                  <a:ext cx="475423" cy="678968"/>
                </a:xfrm>
                <a:prstGeom prst="rect">
                  <a:avLst/>
                </a:prstGeom>
                <a:blipFill>
                  <a:blip r:embed="rId3"/>
                  <a:stretch>
                    <a:fillRect r="-14815" b="-15909"/>
                  </a:stretch>
                </a:blipFill>
              </p:spPr>
              <p:txBody>
                <a:bodyPr/>
                <a:lstStyle/>
                <a:p>
                  <a:r>
                    <a:rPr lang="en-US">
                      <a:noFill/>
                    </a:rPr>
                    <a:t> </a:t>
                  </a:r>
                </a:p>
              </p:txBody>
            </p:sp>
          </mc:Fallback>
        </mc:AlternateContent>
      </p:grpSp>
      <p:grpSp>
        <p:nvGrpSpPr>
          <p:cNvPr id="13" name="Group 12" descr="Image of a 45-45-90 triangle with the relative lengths of their sides. The two sides both have length √2/2 and the hypotenuse has length 1.">
            <a:extLst>
              <a:ext uri="{FF2B5EF4-FFF2-40B4-BE49-F238E27FC236}">
                <a16:creationId xmlns:a16="http://schemas.microsoft.com/office/drawing/2014/main" id="{2ED28604-4AB4-CAEF-11B5-31FA9BAAFCB5}"/>
              </a:ext>
            </a:extLst>
          </p:cNvPr>
          <p:cNvGrpSpPr/>
          <p:nvPr/>
        </p:nvGrpSpPr>
        <p:grpSpPr>
          <a:xfrm>
            <a:off x="6019800" y="3579270"/>
            <a:ext cx="2438400" cy="2546893"/>
            <a:chOff x="5334000" y="3104984"/>
            <a:chExt cx="2438400" cy="2546893"/>
          </a:xfrm>
        </p:grpSpPr>
        <p:sp>
          <p:nvSpPr>
            <p:cNvPr id="14" name="Right Triangle 13">
              <a:extLst>
                <a:ext uri="{FF2B5EF4-FFF2-40B4-BE49-F238E27FC236}">
                  <a16:creationId xmlns:a16="http://schemas.microsoft.com/office/drawing/2014/main" id="{02AB1A23-137C-E1F3-3CB6-76EE2B9928D0}"/>
                </a:ext>
              </a:extLst>
            </p:cNvPr>
            <p:cNvSpPr/>
            <p:nvPr/>
          </p:nvSpPr>
          <p:spPr>
            <a:xfrm>
              <a:off x="5809422" y="3104984"/>
              <a:ext cx="1962978" cy="1872734"/>
            </a:xfrm>
            <a:prstGeom prst="r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70756CC-47E7-03A8-9DE3-B1DB70B80EC4}"/>
                </a:ext>
              </a:extLst>
            </p:cNvPr>
            <p:cNvSpPr/>
            <p:nvPr/>
          </p:nvSpPr>
          <p:spPr>
            <a:xfrm>
              <a:off x="5809615" y="4886278"/>
              <a:ext cx="91440" cy="914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0AC4ECE-4E21-854C-3C61-91EF397607B2}"/>
                </a:ext>
              </a:extLst>
            </p:cNvPr>
            <p:cNvSpPr txBox="1"/>
            <p:nvPr/>
          </p:nvSpPr>
          <p:spPr>
            <a:xfrm>
              <a:off x="7086600" y="4672918"/>
              <a:ext cx="609600" cy="369332"/>
            </a:xfrm>
            <a:prstGeom prst="rect">
              <a:avLst/>
            </a:prstGeom>
            <a:noFill/>
          </p:spPr>
          <p:txBody>
            <a:bodyPr wrap="square" rtlCol="0">
              <a:spAutoFit/>
            </a:bodyPr>
            <a:lstStyle/>
            <a:p>
              <a:r>
                <a:rPr lang="en-US" dirty="0"/>
                <a:t>45°</a:t>
              </a:r>
            </a:p>
          </p:txBody>
        </p:sp>
        <p:sp>
          <p:nvSpPr>
            <p:cNvPr id="17" name="TextBox 16">
              <a:extLst>
                <a:ext uri="{FF2B5EF4-FFF2-40B4-BE49-F238E27FC236}">
                  <a16:creationId xmlns:a16="http://schemas.microsoft.com/office/drawing/2014/main" id="{A9188DFA-CEC0-6E69-6708-DE8E1058BB4E}"/>
                </a:ext>
              </a:extLst>
            </p:cNvPr>
            <p:cNvSpPr txBox="1"/>
            <p:nvPr/>
          </p:nvSpPr>
          <p:spPr>
            <a:xfrm>
              <a:off x="5786229" y="3427618"/>
              <a:ext cx="609600" cy="369332"/>
            </a:xfrm>
            <a:prstGeom prst="rect">
              <a:avLst/>
            </a:prstGeom>
            <a:noFill/>
          </p:spPr>
          <p:txBody>
            <a:bodyPr wrap="square" rtlCol="0">
              <a:spAutoFit/>
            </a:bodyPr>
            <a:lstStyle/>
            <a:p>
              <a:r>
                <a:rPr lang="en-US" dirty="0"/>
                <a:t>45°</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309ECF8-2FDE-7B20-A911-0D87EDAF7616}"/>
                    </a:ext>
                  </a:extLst>
                </p:cNvPr>
                <p:cNvSpPr txBox="1"/>
                <p:nvPr/>
              </p:nvSpPr>
              <p:spPr>
                <a:xfrm>
                  <a:off x="6442213" y="4977718"/>
                  <a:ext cx="419100" cy="674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a:rPr>
                                  <m:t>2</m:t>
                                </m:r>
                              </m:e>
                            </m:rad>
                          </m:num>
                          <m:den>
                            <m:r>
                              <a:rPr lang="en-US">
                                <a:latin typeface="Cambria Math"/>
                              </a:rPr>
                              <m:t>2</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442213" y="4977718"/>
                  <a:ext cx="419100" cy="67415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C15D966-7C3A-3EB6-39CE-AB793D6F4C9A}"/>
                    </a:ext>
                  </a:extLst>
                </p:cNvPr>
                <p:cNvSpPr txBox="1"/>
                <p:nvPr/>
              </p:nvSpPr>
              <p:spPr>
                <a:xfrm>
                  <a:off x="6648103" y="3758518"/>
                  <a:ext cx="5110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1</m:t>
                        </m:r>
                      </m:oMath>
                    </m:oMathPara>
                  </a14:m>
                  <a:endParaRPr lang="en-US" dirty="0"/>
                </a:p>
              </p:txBody>
            </p:sp>
          </mc:Choice>
          <mc:Fallback xmlns="">
            <p:sp>
              <p:nvSpPr>
                <p:cNvPr id="19" name="TextBox 18">
                  <a:extLst>
                    <a:ext uri="{FF2B5EF4-FFF2-40B4-BE49-F238E27FC236}">
                      <a16:creationId xmlns:a16="http://schemas.microsoft.com/office/drawing/2014/main" id="{6C15D966-7C3A-3EB6-39CE-AB793D6F4C9A}"/>
                    </a:ext>
                  </a:extLst>
                </p:cNvPr>
                <p:cNvSpPr txBox="1">
                  <a:spLocks noRot="1" noChangeAspect="1" noMove="1" noResize="1" noEditPoints="1" noAdjustHandles="1" noChangeArrowheads="1" noChangeShapeType="1" noTextEdit="1"/>
                </p:cNvSpPr>
                <p:nvPr/>
              </p:nvSpPr>
              <p:spPr>
                <a:xfrm>
                  <a:off x="6648103" y="3758518"/>
                  <a:ext cx="51103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B5111FB-1328-C5D7-0759-C8B8FE83D46D}"/>
                    </a:ext>
                  </a:extLst>
                </p:cNvPr>
                <p:cNvSpPr txBox="1"/>
                <p:nvPr/>
              </p:nvSpPr>
              <p:spPr>
                <a:xfrm>
                  <a:off x="5334000" y="3810000"/>
                  <a:ext cx="399222" cy="6789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ad>
                              <m:radPr>
                                <m:degHide m:val="on"/>
                                <m:ctrlPr>
                                  <a:rPr lang="en-US" i="1" smtClean="0">
                                    <a:latin typeface="Cambria Math" panose="02040503050406030204" pitchFamily="18" charset="0"/>
                                  </a:rPr>
                                </m:ctrlPr>
                              </m:radPr>
                              <m:deg/>
                              <m:e>
                                <m:r>
                                  <a:rPr lang="en-US" i="1">
                                    <a:latin typeface="Cambria Math"/>
                                  </a:rPr>
                                  <m:t>2</m:t>
                                </m:r>
                              </m:e>
                            </m:rad>
                          </m:num>
                          <m:den>
                            <m:r>
                              <a:rPr lang="en-US" b="0" i="0" smtClean="0">
                                <a:latin typeface="Cambria Math"/>
                              </a:rPr>
                              <m:t>2</m:t>
                            </m:r>
                          </m:den>
                        </m:f>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334000" y="3810000"/>
                  <a:ext cx="399222" cy="678968"/>
                </a:xfrm>
                <a:prstGeom prst="rect">
                  <a:avLst/>
                </a:prstGeom>
                <a:blipFill rotWithShape="1">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959121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SOHCAHTOA – 45° Angles</a:t>
            </a:r>
          </a:p>
        </p:txBody>
      </p:sp>
      <p:sp>
        <p:nvSpPr>
          <p:cNvPr id="3" name="Content Placeholder 2"/>
          <p:cNvSpPr>
            <a:spLocks noGrp="1"/>
          </p:cNvSpPr>
          <p:nvPr>
            <p:ph idx="1"/>
          </p:nvPr>
        </p:nvSpPr>
        <p:spPr/>
        <p:txBody>
          <a:bodyPr>
            <a:normAutofit/>
          </a:bodyPr>
          <a:lstStyle/>
          <a:p>
            <a:r>
              <a:rPr lang="en-US" dirty="0"/>
              <a:t>Compute the following:</a:t>
            </a:r>
          </a:p>
          <a:p>
            <a:pPr marL="857250" lvl="1" indent="-457200">
              <a:buFont typeface="+mj-lt"/>
              <a:buAutoNum type="arabicPeriod"/>
            </a:pPr>
            <a:r>
              <a:rPr lang="en-US" dirty="0"/>
              <a:t>sin(45°)</a:t>
            </a:r>
          </a:p>
          <a:p>
            <a:pPr marL="857250" lvl="1" indent="-457200">
              <a:buFont typeface="+mj-lt"/>
              <a:buAutoNum type="arabicPeriod"/>
            </a:pPr>
            <a:r>
              <a:rPr lang="en-US" dirty="0"/>
              <a:t>cos(45°)</a:t>
            </a:r>
          </a:p>
          <a:p>
            <a:pPr marL="857250" lvl="1" indent="-457200">
              <a:buFont typeface="+mj-lt"/>
              <a:buAutoNum type="arabicPeriod"/>
            </a:pPr>
            <a:r>
              <a:rPr lang="en-US" dirty="0"/>
              <a:t>tan(45°)</a:t>
            </a:r>
          </a:p>
        </p:txBody>
      </p:sp>
      <p:grpSp>
        <p:nvGrpSpPr>
          <p:cNvPr id="4" name="Group 3" descr="Image of a 30-60-90 triangle with the relative lengths of their sides. The side opposite the 30 degree angle has length 1/2, the side opposite the 60 degree angle has length √3/2, and the hypotenuse has length 1.">
            <a:extLst>
              <a:ext uri="{FF2B5EF4-FFF2-40B4-BE49-F238E27FC236}">
                <a16:creationId xmlns:a16="http://schemas.microsoft.com/office/drawing/2014/main" id="{D583E612-4AD5-3D5C-5197-FE85E1CC2C60}"/>
              </a:ext>
            </a:extLst>
          </p:cNvPr>
          <p:cNvGrpSpPr/>
          <p:nvPr/>
        </p:nvGrpSpPr>
        <p:grpSpPr>
          <a:xfrm>
            <a:off x="4312623" y="3579270"/>
            <a:ext cx="1761015" cy="2346960"/>
            <a:chOff x="5193017" y="2615518"/>
            <a:chExt cx="2579383" cy="2973136"/>
          </a:xfrm>
        </p:grpSpPr>
        <p:sp>
          <p:nvSpPr>
            <p:cNvPr id="6" name="Right Triangle 5">
              <a:extLst>
                <a:ext uri="{FF2B5EF4-FFF2-40B4-BE49-F238E27FC236}">
                  <a16:creationId xmlns:a16="http://schemas.microsoft.com/office/drawing/2014/main" id="{3570F26F-BE3B-36F5-92D4-3196F383716B}"/>
                </a:ext>
              </a:extLst>
            </p:cNvPr>
            <p:cNvSpPr/>
            <p:nvPr/>
          </p:nvSpPr>
          <p:spPr>
            <a:xfrm>
              <a:off x="5791200" y="2615518"/>
              <a:ext cx="1981200" cy="2362200"/>
            </a:xfrm>
            <a:prstGeom prst="r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AC8E7AC-EADA-F7F3-EF7B-C8B41748862A}"/>
                </a:ext>
              </a:extLst>
            </p:cNvPr>
            <p:cNvSpPr/>
            <p:nvPr/>
          </p:nvSpPr>
          <p:spPr>
            <a:xfrm>
              <a:off x="5791200" y="4886278"/>
              <a:ext cx="91440" cy="914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78A5454-B66A-55B8-E348-28EEF2C24E88}"/>
                </a:ext>
              </a:extLst>
            </p:cNvPr>
            <p:cNvSpPr txBox="1"/>
            <p:nvPr/>
          </p:nvSpPr>
          <p:spPr>
            <a:xfrm>
              <a:off x="6930079" y="4601782"/>
              <a:ext cx="799476" cy="467871"/>
            </a:xfrm>
            <a:prstGeom prst="rect">
              <a:avLst/>
            </a:prstGeom>
            <a:noFill/>
          </p:spPr>
          <p:txBody>
            <a:bodyPr wrap="square" rtlCol="0">
              <a:spAutoFit/>
            </a:bodyPr>
            <a:lstStyle/>
            <a:p>
              <a:r>
                <a:rPr lang="en-US" dirty="0"/>
                <a:t>60°</a:t>
              </a:r>
            </a:p>
          </p:txBody>
        </p:sp>
        <p:sp>
          <p:nvSpPr>
            <p:cNvPr id="9" name="TextBox 8">
              <a:extLst>
                <a:ext uri="{FF2B5EF4-FFF2-40B4-BE49-F238E27FC236}">
                  <a16:creationId xmlns:a16="http://schemas.microsoft.com/office/drawing/2014/main" id="{A1C52E69-BF58-BB37-AD19-C245F39CFDF9}"/>
                </a:ext>
              </a:extLst>
            </p:cNvPr>
            <p:cNvSpPr txBox="1"/>
            <p:nvPr/>
          </p:nvSpPr>
          <p:spPr>
            <a:xfrm>
              <a:off x="5687487" y="3178169"/>
              <a:ext cx="727213" cy="467871"/>
            </a:xfrm>
            <a:prstGeom prst="rect">
              <a:avLst/>
            </a:prstGeom>
            <a:noFill/>
          </p:spPr>
          <p:txBody>
            <a:bodyPr wrap="square" rtlCol="0">
              <a:spAutoFit/>
            </a:bodyPr>
            <a:lstStyle/>
            <a:p>
              <a:r>
                <a:rPr lang="en-US" dirty="0"/>
                <a:t>30°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F85066-5A28-2A0E-2BEC-92F867080A49}"/>
                    </a:ext>
                  </a:extLst>
                </p:cNvPr>
                <p:cNvSpPr txBox="1"/>
                <p:nvPr/>
              </p:nvSpPr>
              <p:spPr>
                <a:xfrm>
                  <a:off x="6442213" y="4977718"/>
                  <a:ext cx="4191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442213" y="4977718"/>
                  <a:ext cx="419100" cy="610936"/>
                </a:xfrm>
                <a:prstGeom prst="rect">
                  <a:avLst/>
                </a:prstGeom>
                <a:blipFill rotWithShape="1">
                  <a:blip r:embed="rId2"/>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845C8AC-517D-BF40-580D-8809F3B29E5B}"/>
                </a:ext>
              </a:extLst>
            </p:cNvPr>
            <p:cNvSpPr txBox="1"/>
            <p:nvPr/>
          </p:nvSpPr>
          <p:spPr>
            <a:xfrm>
              <a:off x="6781800" y="3516868"/>
              <a:ext cx="419100" cy="369332"/>
            </a:xfrm>
            <a:prstGeom prst="rect">
              <a:avLst/>
            </a:prstGeom>
            <a:noFill/>
          </p:spPr>
          <p:txBody>
            <a:bodyPr wrap="square" rtlCol="0">
              <a:spAutoFit/>
            </a:bodyPr>
            <a:lstStyle/>
            <a:p>
              <a:r>
                <a:rPr lang="en-US" dirty="0"/>
                <a:t>1</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6A529B4-6C79-6588-DFC0-90E53E6454FD}"/>
                    </a:ext>
                  </a:extLst>
                </p:cNvPr>
                <p:cNvSpPr txBox="1"/>
                <p:nvPr/>
              </p:nvSpPr>
              <p:spPr>
                <a:xfrm>
                  <a:off x="5193017" y="3559870"/>
                  <a:ext cx="475423" cy="6789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ad>
                              <m:radPr>
                                <m:degHide m:val="on"/>
                                <m:ctrlPr>
                                  <a:rPr lang="en-US"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oMath>
                    </m:oMathPara>
                  </a14:m>
                  <a:endParaRPr lang="en-US" dirty="0"/>
                </a:p>
              </p:txBody>
            </p:sp>
          </mc:Choice>
          <mc:Fallback xmlns="">
            <p:sp>
              <p:nvSpPr>
                <p:cNvPr id="12" name="TextBox 11">
                  <a:extLst>
                    <a:ext uri="{FF2B5EF4-FFF2-40B4-BE49-F238E27FC236}">
                      <a16:creationId xmlns:a16="http://schemas.microsoft.com/office/drawing/2014/main" id="{46A529B4-6C79-6588-DFC0-90E53E6454FD}"/>
                    </a:ext>
                  </a:extLst>
                </p:cNvPr>
                <p:cNvSpPr txBox="1">
                  <a:spLocks noRot="1" noChangeAspect="1" noMove="1" noResize="1" noEditPoints="1" noAdjustHandles="1" noChangeArrowheads="1" noChangeShapeType="1" noTextEdit="1"/>
                </p:cNvSpPr>
                <p:nvPr/>
              </p:nvSpPr>
              <p:spPr>
                <a:xfrm>
                  <a:off x="5193017" y="3559870"/>
                  <a:ext cx="475423" cy="678968"/>
                </a:xfrm>
                <a:prstGeom prst="rect">
                  <a:avLst/>
                </a:prstGeom>
                <a:blipFill>
                  <a:blip r:embed="rId3"/>
                  <a:stretch>
                    <a:fillRect r="-14815" b="-15909"/>
                  </a:stretch>
                </a:blipFill>
              </p:spPr>
              <p:txBody>
                <a:bodyPr/>
                <a:lstStyle/>
                <a:p>
                  <a:r>
                    <a:rPr lang="en-US">
                      <a:noFill/>
                    </a:rPr>
                    <a:t> </a:t>
                  </a:r>
                </a:p>
              </p:txBody>
            </p:sp>
          </mc:Fallback>
        </mc:AlternateContent>
      </p:grpSp>
      <p:grpSp>
        <p:nvGrpSpPr>
          <p:cNvPr id="13" name="Group 12" descr="Image of a 45-45-90 triangle with the relative lengths of their sides. The two sides both have length √2/2 and the hypotenuse has length 1.">
            <a:extLst>
              <a:ext uri="{FF2B5EF4-FFF2-40B4-BE49-F238E27FC236}">
                <a16:creationId xmlns:a16="http://schemas.microsoft.com/office/drawing/2014/main" id="{2ED28604-4AB4-CAEF-11B5-31FA9BAAFCB5}"/>
              </a:ext>
            </a:extLst>
          </p:cNvPr>
          <p:cNvGrpSpPr/>
          <p:nvPr/>
        </p:nvGrpSpPr>
        <p:grpSpPr>
          <a:xfrm>
            <a:off x="6067011" y="3579270"/>
            <a:ext cx="2391189" cy="2546893"/>
            <a:chOff x="5381211" y="3104984"/>
            <a:chExt cx="2391189" cy="2546893"/>
          </a:xfrm>
        </p:grpSpPr>
        <p:sp>
          <p:nvSpPr>
            <p:cNvPr id="14" name="Right Triangle 13">
              <a:extLst>
                <a:ext uri="{FF2B5EF4-FFF2-40B4-BE49-F238E27FC236}">
                  <a16:creationId xmlns:a16="http://schemas.microsoft.com/office/drawing/2014/main" id="{02AB1A23-137C-E1F3-3CB6-76EE2B9928D0}"/>
                </a:ext>
              </a:extLst>
            </p:cNvPr>
            <p:cNvSpPr/>
            <p:nvPr/>
          </p:nvSpPr>
          <p:spPr>
            <a:xfrm>
              <a:off x="5809422" y="3104984"/>
              <a:ext cx="1962978" cy="1872734"/>
            </a:xfrm>
            <a:prstGeom prst="r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70756CC-47E7-03A8-9DE3-B1DB70B80EC4}"/>
                </a:ext>
              </a:extLst>
            </p:cNvPr>
            <p:cNvSpPr/>
            <p:nvPr/>
          </p:nvSpPr>
          <p:spPr>
            <a:xfrm>
              <a:off x="5809615" y="4886278"/>
              <a:ext cx="91440" cy="914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0AC4ECE-4E21-854C-3C61-91EF397607B2}"/>
                </a:ext>
              </a:extLst>
            </p:cNvPr>
            <p:cNvSpPr txBox="1"/>
            <p:nvPr/>
          </p:nvSpPr>
          <p:spPr>
            <a:xfrm>
              <a:off x="7086600" y="4672918"/>
              <a:ext cx="609600" cy="369332"/>
            </a:xfrm>
            <a:prstGeom prst="rect">
              <a:avLst/>
            </a:prstGeom>
            <a:noFill/>
          </p:spPr>
          <p:txBody>
            <a:bodyPr wrap="square" rtlCol="0">
              <a:spAutoFit/>
            </a:bodyPr>
            <a:lstStyle/>
            <a:p>
              <a:r>
                <a:rPr lang="en-US" dirty="0"/>
                <a:t>45°</a:t>
              </a:r>
            </a:p>
          </p:txBody>
        </p:sp>
        <p:sp>
          <p:nvSpPr>
            <p:cNvPr id="17" name="TextBox 16">
              <a:extLst>
                <a:ext uri="{FF2B5EF4-FFF2-40B4-BE49-F238E27FC236}">
                  <a16:creationId xmlns:a16="http://schemas.microsoft.com/office/drawing/2014/main" id="{A9188DFA-CEC0-6E69-6708-DE8E1058BB4E}"/>
                </a:ext>
              </a:extLst>
            </p:cNvPr>
            <p:cNvSpPr txBox="1"/>
            <p:nvPr/>
          </p:nvSpPr>
          <p:spPr>
            <a:xfrm>
              <a:off x="5786229" y="3427618"/>
              <a:ext cx="609600" cy="369332"/>
            </a:xfrm>
            <a:prstGeom prst="rect">
              <a:avLst/>
            </a:prstGeom>
            <a:noFill/>
          </p:spPr>
          <p:txBody>
            <a:bodyPr wrap="square" rtlCol="0">
              <a:spAutoFit/>
            </a:bodyPr>
            <a:lstStyle/>
            <a:p>
              <a:r>
                <a:rPr lang="en-US" dirty="0"/>
                <a:t>45°</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309ECF8-2FDE-7B20-A911-0D87EDAF7616}"/>
                    </a:ext>
                  </a:extLst>
                </p:cNvPr>
                <p:cNvSpPr txBox="1"/>
                <p:nvPr/>
              </p:nvSpPr>
              <p:spPr>
                <a:xfrm>
                  <a:off x="6442213" y="4977718"/>
                  <a:ext cx="419100" cy="674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a:rPr>
                                  <m:t>2</m:t>
                                </m:r>
                              </m:e>
                            </m:rad>
                          </m:num>
                          <m:den>
                            <m:r>
                              <a:rPr lang="en-US">
                                <a:latin typeface="Cambria Math"/>
                              </a:rPr>
                              <m:t>2</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442213" y="4977718"/>
                  <a:ext cx="419100" cy="67415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C15D966-7C3A-3EB6-39CE-AB793D6F4C9A}"/>
                    </a:ext>
                  </a:extLst>
                </p:cNvPr>
                <p:cNvSpPr txBox="1"/>
                <p:nvPr/>
              </p:nvSpPr>
              <p:spPr>
                <a:xfrm>
                  <a:off x="6648103" y="3758518"/>
                  <a:ext cx="5110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1</m:t>
                        </m:r>
                      </m:oMath>
                    </m:oMathPara>
                  </a14:m>
                  <a:endParaRPr lang="en-US" dirty="0"/>
                </a:p>
              </p:txBody>
            </p:sp>
          </mc:Choice>
          <mc:Fallback xmlns="">
            <p:sp>
              <p:nvSpPr>
                <p:cNvPr id="19" name="TextBox 18">
                  <a:extLst>
                    <a:ext uri="{FF2B5EF4-FFF2-40B4-BE49-F238E27FC236}">
                      <a16:creationId xmlns:a16="http://schemas.microsoft.com/office/drawing/2014/main" id="{6C15D966-7C3A-3EB6-39CE-AB793D6F4C9A}"/>
                    </a:ext>
                  </a:extLst>
                </p:cNvPr>
                <p:cNvSpPr txBox="1">
                  <a:spLocks noRot="1" noChangeAspect="1" noMove="1" noResize="1" noEditPoints="1" noAdjustHandles="1" noChangeArrowheads="1" noChangeShapeType="1" noTextEdit="1"/>
                </p:cNvSpPr>
                <p:nvPr/>
              </p:nvSpPr>
              <p:spPr>
                <a:xfrm>
                  <a:off x="6648103" y="3758518"/>
                  <a:ext cx="51103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B5111FB-1328-C5D7-0759-C8B8FE83D46D}"/>
                    </a:ext>
                  </a:extLst>
                </p:cNvPr>
                <p:cNvSpPr txBox="1"/>
                <p:nvPr/>
              </p:nvSpPr>
              <p:spPr>
                <a:xfrm>
                  <a:off x="5381211" y="3816500"/>
                  <a:ext cx="399222" cy="6789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ad>
                              <m:radPr>
                                <m:degHide m:val="on"/>
                                <m:ctrlPr>
                                  <a:rPr lang="en-US" i="1" smtClean="0">
                                    <a:latin typeface="Cambria Math" panose="02040503050406030204" pitchFamily="18" charset="0"/>
                                  </a:rPr>
                                </m:ctrlPr>
                              </m:radPr>
                              <m:deg/>
                              <m:e>
                                <m:r>
                                  <a:rPr lang="en-US" i="1">
                                    <a:latin typeface="Cambria Math"/>
                                  </a:rPr>
                                  <m:t>2</m:t>
                                </m:r>
                              </m:e>
                            </m:rad>
                          </m:num>
                          <m:den>
                            <m:r>
                              <a:rPr lang="en-US" b="0" i="0" smtClean="0">
                                <a:latin typeface="Cambria Math"/>
                              </a:rPr>
                              <m:t>2</m:t>
                            </m:r>
                          </m:den>
                        </m:f>
                      </m:oMath>
                    </m:oMathPara>
                  </a14:m>
                  <a:endParaRPr lang="en-US" dirty="0"/>
                </a:p>
              </p:txBody>
            </p:sp>
          </mc:Choice>
          <mc:Fallback xmlns="">
            <p:sp>
              <p:nvSpPr>
                <p:cNvPr id="20" name="TextBox 19">
                  <a:extLst>
                    <a:ext uri="{FF2B5EF4-FFF2-40B4-BE49-F238E27FC236}">
                      <a16:creationId xmlns:a16="http://schemas.microsoft.com/office/drawing/2014/main" id="{4B5111FB-1328-C5D7-0759-C8B8FE83D46D}"/>
                    </a:ext>
                  </a:extLst>
                </p:cNvPr>
                <p:cNvSpPr txBox="1">
                  <a:spLocks noRot="1" noChangeAspect="1" noMove="1" noResize="1" noEditPoints="1" noAdjustHandles="1" noChangeArrowheads="1" noChangeShapeType="1" noTextEdit="1"/>
                </p:cNvSpPr>
                <p:nvPr/>
              </p:nvSpPr>
              <p:spPr>
                <a:xfrm>
                  <a:off x="5381211" y="3816500"/>
                  <a:ext cx="399222" cy="678968"/>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13764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30-60-90</a:t>
            </a:r>
          </a:p>
        </p:txBody>
      </p:sp>
      <p:sp>
        <p:nvSpPr>
          <p:cNvPr id="4" name="Content Placeholder 3"/>
          <p:cNvSpPr>
            <a:spLocks noGrp="1"/>
          </p:cNvSpPr>
          <p:nvPr>
            <p:ph idx="1"/>
          </p:nvPr>
        </p:nvSpPr>
        <p:spPr/>
        <p:txBody>
          <a:bodyPr/>
          <a:lstStyle/>
          <a:p>
            <a:pPr marL="514350" indent="-514350"/>
            <a:r>
              <a:rPr lang="en-US" b="0" dirty="0"/>
              <a:t>Find the </a:t>
            </a:r>
            <a:r>
              <a:rPr lang="en-US" b="0" u="sng" dirty="0"/>
              <a:t>exact</a:t>
            </a:r>
            <a:r>
              <a:rPr lang="en-US" b="0" dirty="0"/>
              <a:t> value of x.</a:t>
            </a:r>
          </a:p>
        </p:txBody>
      </p:sp>
      <p:grpSp>
        <p:nvGrpSpPr>
          <p:cNvPr id="3" name="Group 2" descr="Image of a right triangle with a 30 degree angle, adjacent side x, and hypotenuse 5.">
            <a:extLst>
              <a:ext uri="{FF2B5EF4-FFF2-40B4-BE49-F238E27FC236}">
                <a16:creationId xmlns:a16="http://schemas.microsoft.com/office/drawing/2014/main" id="{7F2CB9CF-55B9-F663-D28C-D261E4ACFC71}"/>
              </a:ext>
            </a:extLst>
          </p:cNvPr>
          <p:cNvGrpSpPr/>
          <p:nvPr/>
        </p:nvGrpSpPr>
        <p:grpSpPr>
          <a:xfrm rot="18783855">
            <a:off x="4851229" y="1998248"/>
            <a:ext cx="1981200" cy="2534034"/>
            <a:chOff x="6026012" y="3121549"/>
            <a:chExt cx="1981200" cy="2807370"/>
          </a:xfrm>
        </p:grpSpPr>
        <p:grpSp>
          <p:nvGrpSpPr>
            <p:cNvPr id="5" name="Group 4">
              <a:extLst>
                <a:ext uri="{FF2B5EF4-FFF2-40B4-BE49-F238E27FC236}">
                  <a16:creationId xmlns:a16="http://schemas.microsoft.com/office/drawing/2014/main" id="{D2860A02-FFB9-52D8-06AE-C00B23DDF1FD}"/>
                </a:ext>
              </a:extLst>
            </p:cNvPr>
            <p:cNvGrpSpPr/>
            <p:nvPr/>
          </p:nvGrpSpPr>
          <p:grpSpPr>
            <a:xfrm>
              <a:off x="6026012" y="3121549"/>
              <a:ext cx="1981200" cy="2608311"/>
              <a:chOff x="5791200" y="2615518"/>
              <a:chExt cx="1981200" cy="2608311"/>
            </a:xfrm>
          </p:grpSpPr>
          <p:sp>
            <p:nvSpPr>
              <p:cNvPr id="8" name="Right Triangle 7">
                <a:extLst>
                  <a:ext uri="{FF2B5EF4-FFF2-40B4-BE49-F238E27FC236}">
                    <a16:creationId xmlns:a16="http://schemas.microsoft.com/office/drawing/2014/main" id="{840E413C-4A41-3876-2AAC-61269AFCA068}"/>
                  </a:ext>
                </a:extLst>
              </p:cNvPr>
              <p:cNvSpPr/>
              <p:nvPr/>
            </p:nvSpPr>
            <p:spPr>
              <a:xfrm>
                <a:off x="5791200" y="2615518"/>
                <a:ext cx="1981200" cy="2362200"/>
              </a:xfrm>
              <a:prstGeom prst="r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E9B5C11-CDE6-6D58-4B10-AFEDCD81D42B}"/>
                  </a:ext>
                </a:extLst>
              </p:cNvPr>
              <p:cNvSpPr/>
              <p:nvPr/>
            </p:nvSpPr>
            <p:spPr>
              <a:xfrm>
                <a:off x="5791200" y="4886278"/>
                <a:ext cx="91440" cy="914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D7D193B-EB30-0EE5-DF22-6A4AC74AA824}"/>
                  </a:ext>
                </a:extLst>
              </p:cNvPr>
              <p:cNvSpPr txBox="1"/>
              <p:nvPr/>
            </p:nvSpPr>
            <p:spPr>
              <a:xfrm rot="2816145">
                <a:off x="7158674" y="4701486"/>
                <a:ext cx="675355" cy="369332"/>
              </a:xfrm>
              <a:prstGeom prst="rect">
                <a:avLst/>
              </a:prstGeom>
              <a:noFill/>
            </p:spPr>
            <p:txBody>
              <a:bodyPr wrap="square" rtlCol="0">
                <a:spAutoFit/>
              </a:bodyPr>
              <a:lstStyle/>
              <a:p>
                <a:r>
                  <a:rPr lang="en-US" dirty="0"/>
                  <a:t>30°</a:t>
                </a:r>
              </a:p>
            </p:txBody>
          </p:sp>
          <p:sp>
            <p:nvSpPr>
              <p:cNvPr id="12" name="TextBox 11">
                <a:extLst>
                  <a:ext uri="{FF2B5EF4-FFF2-40B4-BE49-F238E27FC236}">
                    <a16:creationId xmlns:a16="http://schemas.microsoft.com/office/drawing/2014/main" id="{042BBDE6-2F9B-E9F6-C872-2D3CFBDCD9D9}"/>
                  </a:ext>
                </a:extLst>
              </p:cNvPr>
              <p:cNvSpPr txBox="1"/>
              <p:nvPr/>
            </p:nvSpPr>
            <p:spPr>
              <a:xfrm rot="2816145">
                <a:off x="6753367" y="3536787"/>
                <a:ext cx="584054" cy="369332"/>
              </a:xfrm>
              <a:prstGeom prst="rect">
                <a:avLst/>
              </a:prstGeom>
              <a:noFill/>
            </p:spPr>
            <p:txBody>
              <a:bodyPr wrap="square" rtlCol="0">
                <a:spAutoFit/>
              </a:bodyPr>
              <a:lstStyle/>
              <a:p>
                <a:r>
                  <a:rPr lang="en-US" dirty="0"/>
                  <a:t>5</a:t>
                </a:r>
              </a:p>
            </p:txBody>
          </p:sp>
        </p:grpSp>
        <p:sp>
          <p:nvSpPr>
            <p:cNvPr id="7" name="TextBox 6">
              <a:extLst>
                <a:ext uri="{FF2B5EF4-FFF2-40B4-BE49-F238E27FC236}">
                  <a16:creationId xmlns:a16="http://schemas.microsoft.com/office/drawing/2014/main" id="{96FFDC85-E800-8F4D-63D7-99B62A08237C}"/>
                </a:ext>
              </a:extLst>
            </p:cNvPr>
            <p:cNvSpPr txBox="1"/>
            <p:nvPr/>
          </p:nvSpPr>
          <p:spPr>
            <a:xfrm rot="2816145">
              <a:off x="6819787" y="5547428"/>
              <a:ext cx="393651" cy="369332"/>
            </a:xfrm>
            <a:prstGeom prst="rect">
              <a:avLst/>
            </a:prstGeom>
            <a:noFill/>
          </p:spPr>
          <p:txBody>
            <a:bodyPr wrap="square" rtlCol="0">
              <a:spAutoFit/>
            </a:bodyPr>
            <a:lstStyle/>
            <a:p>
              <a:r>
                <a:rPr lang="en-US" i="1" dirty="0"/>
                <a:t>x</a:t>
              </a:r>
            </a:p>
          </p:txBody>
        </p:sp>
      </p:grpSp>
    </p:spTree>
    <p:extLst>
      <p:ext uri="{BB962C8B-B14F-4D97-AF65-F5344CB8AC3E}">
        <p14:creationId xmlns:p14="http://schemas.microsoft.com/office/powerpoint/2010/main" val="85420703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45-45-90</a:t>
            </a:r>
          </a:p>
        </p:txBody>
      </p:sp>
      <p:sp>
        <p:nvSpPr>
          <p:cNvPr id="3" name="Content Placeholder 2"/>
          <p:cNvSpPr>
            <a:spLocks noGrp="1"/>
          </p:cNvSpPr>
          <p:nvPr>
            <p:ph idx="1"/>
          </p:nvPr>
        </p:nvSpPr>
        <p:spPr/>
        <p:txBody>
          <a:bodyPr/>
          <a:lstStyle/>
          <a:p>
            <a:pPr marL="514350" indent="-514350"/>
            <a:r>
              <a:rPr lang="en-US" dirty="0"/>
              <a:t>Solve </a:t>
            </a:r>
            <a:r>
              <a:rPr lang="el-GR" dirty="0"/>
              <a:t>Δ</a:t>
            </a:r>
            <a:r>
              <a:rPr lang="en-US" dirty="0"/>
              <a:t>ABC. (Hint: to solve a triangle means to find all the missing sides and angles.)</a:t>
            </a:r>
          </a:p>
        </p:txBody>
      </p:sp>
      <p:grpSp>
        <p:nvGrpSpPr>
          <p:cNvPr id="6" name="Group 5" descr="Image of a right triangle ABC with right angle B, 45 degree angle C, and hypotenuse length 34.">
            <a:extLst>
              <a:ext uri="{FF2B5EF4-FFF2-40B4-BE49-F238E27FC236}">
                <a16:creationId xmlns:a16="http://schemas.microsoft.com/office/drawing/2014/main" id="{97FB4C95-BBC9-307F-7D77-7EA7DBBE9A17}"/>
              </a:ext>
            </a:extLst>
          </p:cNvPr>
          <p:cNvGrpSpPr/>
          <p:nvPr/>
        </p:nvGrpSpPr>
        <p:grpSpPr>
          <a:xfrm>
            <a:off x="3361340" y="3048000"/>
            <a:ext cx="2552700" cy="2742132"/>
            <a:chOff x="5809836" y="2752217"/>
            <a:chExt cx="2552700" cy="3037915"/>
          </a:xfrm>
        </p:grpSpPr>
        <p:grpSp>
          <p:nvGrpSpPr>
            <p:cNvPr id="7" name="Group 6">
              <a:extLst>
                <a:ext uri="{FF2B5EF4-FFF2-40B4-BE49-F238E27FC236}">
                  <a16:creationId xmlns:a16="http://schemas.microsoft.com/office/drawing/2014/main" id="{D59CE0E8-7953-CA79-A2A6-D7DDDE8EEEF8}"/>
                </a:ext>
              </a:extLst>
            </p:cNvPr>
            <p:cNvGrpSpPr/>
            <p:nvPr/>
          </p:nvGrpSpPr>
          <p:grpSpPr>
            <a:xfrm>
              <a:off x="5809836" y="3121549"/>
              <a:ext cx="2197376" cy="2668583"/>
              <a:chOff x="5575024" y="2615518"/>
              <a:chExt cx="2197376" cy="2668583"/>
            </a:xfrm>
          </p:grpSpPr>
          <p:sp>
            <p:nvSpPr>
              <p:cNvPr id="10" name="Right Triangle 9">
                <a:extLst>
                  <a:ext uri="{FF2B5EF4-FFF2-40B4-BE49-F238E27FC236}">
                    <a16:creationId xmlns:a16="http://schemas.microsoft.com/office/drawing/2014/main" id="{71B7A6B1-7160-A084-298C-E331BC58907D}"/>
                  </a:ext>
                </a:extLst>
              </p:cNvPr>
              <p:cNvSpPr/>
              <p:nvPr/>
            </p:nvSpPr>
            <p:spPr>
              <a:xfrm>
                <a:off x="5791200" y="2615518"/>
                <a:ext cx="1981200" cy="2362200"/>
              </a:xfrm>
              <a:prstGeom prst="r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5CA50C-8D3B-DBBB-5B70-DA30090A3ABE}"/>
                  </a:ext>
                </a:extLst>
              </p:cNvPr>
              <p:cNvSpPr/>
              <p:nvPr/>
            </p:nvSpPr>
            <p:spPr>
              <a:xfrm>
                <a:off x="5791200" y="4886278"/>
                <a:ext cx="91440" cy="914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1DE6A49-7CA7-2079-FBD2-2DC825EAAA4D}"/>
                  </a:ext>
                </a:extLst>
              </p:cNvPr>
              <p:cNvSpPr txBox="1"/>
              <p:nvPr/>
            </p:nvSpPr>
            <p:spPr>
              <a:xfrm>
                <a:off x="7004188" y="4608386"/>
                <a:ext cx="609600" cy="369332"/>
              </a:xfrm>
              <a:prstGeom prst="rect">
                <a:avLst/>
              </a:prstGeom>
              <a:noFill/>
            </p:spPr>
            <p:txBody>
              <a:bodyPr wrap="square" rtlCol="0">
                <a:spAutoFit/>
              </a:bodyPr>
              <a:lstStyle/>
              <a:p>
                <a:r>
                  <a:rPr lang="en-US" dirty="0"/>
                  <a:t>45°</a:t>
                </a:r>
              </a:p>
            </p:txBody>
          </p:sp>
          <p:sp>
            <p:nvSpPr>
              <p:cNvPr id="13" name="TextBox 12">
                <a:extLst>
                  <a:ext uri="{FF2B5EF4-FFF2-40B4-BE49-F238E27FC236}">
                    <a16:creationId xmlns:a16="http://schemas.microsoft.com/office/drawing/2014/main" id="{3D324F35-8E31-E860-1192-336F661BD508}"/>
                  </a:ext>
                </a:extLst>
              </p:cNvPr>
              <p:cNvSpPr txBox="1"/>
              <p:nvPr/>
            </p:nvSpPr>
            <p:spPr>
              <a:xfrm>
                <a:off x="6781800" y="3516868"/>
                <a:ext cx="527188" cy="369332"/>
              </a:xfrm>
              <a:prstGeom prst="rect">
                <a:avLst/>
              </a:prstGeom>
              <a:noFill/>
            </p:spPr>
            <p:txBody>
              <a:bodyPr wrap="square" rtlCol="0">
                <a:spAutoFit/>
              </a:bodyPr>
              <a:lstStyle/>
              <a:p>
                <a:r>
                  <a:rPr lang="en-US" dirty="0"/>
                  <a:t>34</a:t>
                </a:r>
              </a:p>
            </p:txBody>
          </p:sp>
          <p:sp>
            <p:nvSpPr>
              <p:cNvPr id="15" name="TextBox 14">
                <a:extLst>
                  <a:ext uri="{FF2B5EF4-FFF2-40B4-BE49-F238E27FC236}">
                    <a16:creationId xmlns:a16="http://schemas.microsoft.com/office/drawing/2014/main" id="{7C4E4996-EBBF-332A-1F29-D3455900088B}"/>
                  </a:ext>
                </a:extLst>
              </p:cNvPr>
              <p:cNvSpPr txBox="1"/>
              <p:nvPr/>
            </p:nvSpPr>
            <p:spPr>
              <a:xfrm>
                <a:off x="5575024" y="4914769"/>
                <a:ext cx="355324" cy="369332"/>
              </a:xfrm>
              <a:prstGeom prst="rect">
                <a:avLst/>
              </a:prstGeom>
              <a:noFill/>
            </p:spPr>
            <p:txBody>
              <a:bodyPr wrap="square" rtlCol="0">
                <a:spAutoFit/>
              </a:bodyPr>
              <a:lstStyle/>
              <a:p>
                <a:r>
                  <a:rPr lang="en-US" i="1" dirty="0"/>
                  <a:t>B</a:t>
                </a:r>
              </a:p>
            </p:txBody>
          </p:sp>
        </p:grpSp>
        <p:sp>
          <p:nvSpPr>
            <p:cNvPr id="8" name="TextBox 7">
              <a:extLst>
                <a:ext uri="{FF2B5EF4-FFF2-40B4-BE49-F238E27FC236}">
                  <a16:creationId xmlns:a16="http://schemas.microsoft.com/office/drawing/2014/main" id="{353C1FFD-939D-75A9-FF6C-884F67C461BF}"/>
                </a:ext>
              </a:extLst>
            </p:cNvPr>
            <p:cNvSpPr txBox="1"/>
            <p:nvPr/>
          </p:nvSpPr>
          <p:spPr>
            <a:xfrm>
              <a:off x="5872204" y="2752217"/>
              <a:ext cx="355324" cy="369332"/>
            </a:xfrm>
            <a:prstGeom prst="rect">
              <a:avLst/>
            </a:prstGeom>
            <a:noFill/>
          </p:spPr>
          <p:txBody>
            <a:bodyPr wrap="square" rtlCol="0">
              <a:spAutoFit/>
            </a:bodyPr>
            <a:lstStyle/>
            <a:p>
              <a:r>
                <a:rPr lang="en-US" i="1" dirty="0"/>
                <a:t>A</a:t>
              </a:r>
            </a:p>
          </p:txBody>
        </p:sp>
        <p:sp>
          <p:nvSpPr>
            <p:cNvPr id="9" name="TextBox 8">
              <a:extLst>
                <a:ext uri="{FF2B5EF4-FFF2-40B4-BE49-F238E27FC236}">
                  <a16:creationId xmlns:a16="http://schemas.microsoft.com/office/drawing/2014/main" id="{67FA332A-A3EC-E4BB-5B32-EC16A1B082E9}"/>
                </a:ext>
              </a:extLst>
            </p:cNvPr>
            <p:cNvSpPr txBox="1"/>
            <p:nvPr/>
          </p:nvSpPr>
          <p:spPr>
            <a:xfrm>
              <a:off x="8007212" y="5420800"/>
              <a:ext cx="355324" cy="369332"/>
            </a:xfrm>
            <a:prstGeom prst="rect">
              <a:avLst/>
            </a:prstGeom>
            <a:noFill/>
          </p:spPr>
          <p:txBody>
            <a:bodyPr wrap="square" rtlCol="0">
              <a:spAutoFit/>
            </a:bodyPr>
            <a:lstStyle/>
            <a:p>
              <a:r>
                <a:rPr lang="en-US" i="1" dirty="0"/>
                <a:t>C</a:t>
              </a:r>
            </a:p>
          </p:txBody>
        </p:sp>
      </p:grpSp>
    </p:spTree>
    <p:extLst>
      <p:ext uri="{BB962C8B-B14F-4D97-AF65-F5344CB8AC3E}">
        <p14:creationId xmlns:p14="http://schemas.microsoft.com/office/powerpoint/2010/main" val="390294695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Radians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Compute the following values.</a:t>
                </a:r>
              </a:p>
              <a:p>
                <a:pPr marL="914400" lvl="1" indent="-457200">
                  <a:buFont typeface="+mj-lt"/>
                  <a:buAutoNum type="arabicPeriod"/>
                </a:pPr>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sin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𝜋</m:t>
                                </m:r>
                              </m:num>
                              <m:den>
                                <m:r>
                                  <a:rPr lang="en-US" b="0" i="1" smtClean="0">
                                    <a:latin typeface="Cambria Math"/>
                                  </a:rPr>
                                  <m:t>6</m:t>
                                </m:r>
                              </m:den>
                            </m:f>
                          </m:e>
                        </m:d>
                      </m:e>
                    </m:func>
                  </m:oMath>
                </a14:m>
                <a:endParaRPr lang="en-US" dirty="0"/>
              </a:p>
              <a:p>
                <a:pPr marL="914400" lvl="1" indent="-457200">
                  <a:buFont typeface="+mj-lt"/>
                  <a:buAutoNum type="arabicPeriod"/>
                </a:pPr>
                <a:r>
                  <a:rPr lang="en-US" dirty="0"/>
                  <a:t> </a:t>
                </a:r>
                <a14:m>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a:rPr>
                          <m:t>tan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𝜋</m:t>
                                </m:r>
                              </m:num>
                              <m:den>
                                <m:r>
                                  <a:rPr lang="en-US" b="0" i="1" smtClean="0">
                                    <a:latin typeface="Cambria Math"/>
                                  </a:rPr>
                                  <m:t>3</m:t>
                                </m:r>
                              </m:den>
                            </m:f>
                          </m:e>
                        </m:d>
                      </m:e>
                    </m:func>
                  </m:oMath>
                </a14:m>
                <a:endParaRPr lang="en-US" dirty="0"/>
              </a:p>
              <a:p>
                <a:pPr marL="914400" lvl="1" indent="-457200">
                  <a:buFont typeface="+mj-lt"/>
                  <a:buAutoNum type="arabicPeriod"/>
                </a:pPr>
                <a:r>
                  <a:rPr lang="en-US" dirty="0"/>
                  <a:t> </a:t>
                </a:r>
                <a14:m>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a:rPr>
                          <m:t>sec</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𝜋</m:t>
                                </m:r>
                              </m:num>
                              <m:den>
                                <m:r>
                                  <a:rPr lang="en-US" b="0" i="1" smtClean="0">
                                    <a:latin typeface="Cambria Math" panose="02040503050406030204" pitchFamily="18" charset="0"/>
                                  </a:rPr>
                                  <m:t>4</m:t>
                                </m:r>
                              </m:den>
                            </m:f>
                          </m:e>
                        </m:d>
                      </m:e>
                    </m:fun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1348"/>
                </a:stretch>
              </a:blipFill>
            </p:spPr>
            <p:txBody>
              <a:bodyPr/>
              <a:lstStyle/>
              <a:p>
                <a:r>
                  <a:rPr lang="en-US">
                    <a:noFill/>
                  </a:rPr>
                  <a:t> </a:t>
                </a:r>
              </a:p>
            </p:txBody>
          </p:sp>
        </mc:Fallback>
      </mc:AlternateContent>
      <p:grpSp>
        <p:nvGrpSpPr>
          <p:cNvPr id="4" name="Group 3" descr="Image of a 30-60-90 triangle with the relative lengths of their sides. The side opposite the 30 degree angle has length 1/2, the side opposite the 60 degree angle has length √3/2, and the hypotenuse has length 1.">
            <a:extLst>
              <a:ext uri="{FF2B5EF4-FFF2-40B4-BE49-F238E27FC236}">
                <a16:creationId xmlns:a16="http://schemas.microsoft.com/office/drawing/2014/main" id="{659F4BEE-1216-44D6-1B1A-E70C7E84216D}"/>
              </a:ext>
            </a:extLst>
          </p:cNvPr>
          <p:cNvGrpSpPr/>
          <p:nvPr/>
        </p:nvGrpSpPr>
        <p:grpSpPr>
          <a:xfrm>
            <a:off x="4312623" y="3579270"/>
            <a:ext cx="1761015" cy="2346960"/>
            <a:chOff x="5193017" y="2615518"/>
            <a:chExt cx="2579383" cy="2973136"/>
          </a:xfrm>
        </p:grpSpPr>
        <p:sp>
          <p:nvSpPr>
            <p:cNvPr id="6" name="Right Triangle 5">
              <a:extLst>
                <a:ext uri="{FF2B5EF4-FFF2-40B4-BE49-F238E27FC236}">
                  <a16:creationId xmlns:a16="http://schemas.microsoft.com/office/drawing/2014/main" id="{C19D9EBA-660A-0BDE-A98F-FE734FB057B9}"/>
                </a:ext>
              </a:extLst>
            </p:cNvPr>
            <p:cNvSpPr/>
            <p:nvPr/>
          </p:nvSpPr>
          <p:spPr>
            <a:xfrm>
              <a:off x="5791200" y="2615518"/>
              <a:ext cx="1981200" cy="2362200"/>
            </a:xfrm>
            <a:prstGeom prst="r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2B70891-0311-784D-6D6C-A298FF09C46A}"/>
                </a:ext>
              </a:extLst>
            </p:cNvPr>
            <p:cNvSpPr/>
            <p:nvPr/>
          </p:nvSpPr>
          <p:spPr>
            <a:xfrm>
              <a:off x="5791200" y="4886278"/>
              <a:ext cx="91440" cy="914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EE87DAC-EE7E-EACD-68B1-A28BAB12720C}"/>
                </a:ext>
              </a:extLst>
            </p:cNvPr>
            <p:cNvSpPr txBox="1"/>
            <p:nvPr/>
          </p:nvSpPr>
          <p:spPr>
            <a:xfrm>
              <a:off x="6930079" y="4601782"/>
              <a:ext cx="799476" cy="467871"/>
            </a:xfrm>
            <a:prstGeom prst="rect">
              <a:avLst/>
            </a:prstGeom>
            <a:noFill/>
          </p:spPr>
          <p:txBody>
            <a:bodyPr wrap="square" rtlCol="0">
              <a:spAutoFit/>
            </a:bodyPr>
            <a:lstStyle/>
            <a:p>
              <a:r>
                <a:rPr lang="en-US" dirty="0"/>
                <a:t>60°</a:t>
              </a:r>
            </a:p>
          </p:txBody>
        </p:sp>
        <p:sp>
          <p:nvSpPr>
            <p:cNvPr id="9" name="TextBox 8">
              <a:extLst>
                <a:ext uri="{FF2B5EF4-FFF2-40B4-BE49-F238E27FC236}">
                  <a16:creationId xmlns:a16="http://schemas.microsoft.com/office/drawing/2014/main" id="{61D4D4EA-7DCB-A8F4-AB13-E06D018EA3E3}"/>
                </a:ext>
              </a:extLst>
            </p:cNvPr>
            <p:cNvSpPr txBox="1"/>
            <p:nvPr/>
          </p:nvSpPr>
          <p:spPr>
            <a:xfrm>
              <a:off x="5687487" y="3178169"/>
              <a:ext cx="727213" cy="467871"/>
            </a:xfrm>
            <a:prstGeom prst="rect">
              <a:avLst/>
            </a:prstGeom>
            <a:noFill/>
          </p:spPr>
          <p:txBody>
            <a:bodyPr wrap="square" rtlCol="0">
              <a:spAutoFit/>
            </a:bodyPr>
            <a:lstStyle/>
            <a:p>
              <a:r>
                <a:rPr lang="en-US" dirty="0"/>
                <a:t>30°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2557E5-6F9B-500A-ED6D-D204178243F5}"/>
                    </a:ext>
                  </a:extLst>
                </p:cNvPr>
                <p:cNvSpPr txBox="1"/>
                <p:nvPr/>
              </p:nvSpPr>
              <p:spPr>
                <a:xfrm>
                  <a:off x="6442213" y="4977718"/>
                  <a:ext cx="4191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442213" y="4977718"/>
                  <a:ext cx="419100" cy="610936"/>
                </a:xfrm>
                <a:prstGeom prst="rect">
                  <a:avLst/>
                </a:prstGeom>
                <a:blipFill rotWithShape="1">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F8E0F6-59FE-5AE5-9859-5FB332082DA5}"/>
                </a:ext>
              </a:extLst>
            </p:cNvPr>
            <p:cNvSpPr txBox="1"/>
            <p:nvPr/>
          </p:nvSpPr>
          <p:spPr>
            <a:xfrm>
              <a:off x="6781800" y="3516868"/>
              <a:ext cx="419100" cy="369332"/>
            </a:xfrm>
            <a:prstGeom prst="rect">
              <a:avLst/>
            </a:prstGeom>
            <a:noFill/>
          </p:spPr>
          <p:txBody>
            <a:bodyPr wrap="square" rtlCol="0">
              <a:spAutoFit/>
            </a:bodyPr>
            <a:lstStyle/>
            <a:p>
              <a:r>
                <a:rPr lang="en-US" dirty="0"/>
                <a:t>1</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90AA3A-552A-DA49-318D-07CE62FB78F8}"/>
                    </a:ext>
                  </a:extLst>
                </p:cNvPr>
                <p:cNvSpPr txBox="1"/>
                <p:nvPr/>
              </p:nvSpPr>
              <p:spPr>
                <a:xfrm>
                  <a:off x="5193017" y="3559870"/>
                  <a:ext cx="475423" cy="6789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ad>
                              <m:radPr>
                                <m:degHide m:val="on"/>
                                <m:ctrlPr>
                                  <a:rPr lang="en-US"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oMath>
                    </m:oMathPara>
                  </a14:m>
                  <a:endParaRPr lang="en-US" dirty="0"/>
                </a:p>
              </p:txBody>
            </p:sp>
          </mc:Choice>
          <mc:Fallback xmlns="">
            <p:sp>
              <p:nvSpPr>
                <p:cNvPr id="12" name="TextBox 11">
                  <a:extLst>
                    <a:ext uri="{FF2B5EF4-FFF2-40B4-BE49-F238E27FC236}">
                      <a16:creationId xmlns:a16="http://schemas.microsoft.com/office/drawing/2014/main" id="{B490AA3A-552A-DA49-318D-07CE62FB78F8}"/>
                    </a:ext>
                  </a:extLst>
                </p:cNvPr>
                <p:cNvSpPr txBox="1">
                  <a:spLocks noRot="1" noChangeAspect="1" noMove="1" noResize="1" noEditPoints="1" noAdjustHandles="1" noChangeArrowheads="1" noChangeShapeType="1" noTextEdit="1"/>
                </p:cNvSpPr>
                <p:nvPr/>
              </p:nvSpPr>
              <p:spPr>
                <a:xfrm>
                  <a:off x="5193017" y="3559870"/>
                  <a:ext cx="475423" cy="678968"/>
                </a:xfrm>
                <a:prstGeom prst="rect">
                  <a:avLst/>
                </a:prstGeom>
                <a:blipFill>
                  <a:blip r:embed="rId4"/>
                  <a:stretch>
                    <a:fillRect r="-14815" b="-15909"/>
                  </a:stretch>
                </a:blipFill>
              </p:spPr>
              <p:txBody>
                <a:bodyPr/>
                <a:lstStyle/>
                <a:p>
                  <a:r>
                    <a:rPr lang="en-US">
                      <a:noFill/>
                    </a:rPr>
                    <a:t> </a:t>
                  </a:r>
                </a:p>
              </p:txBody>
            </p:sp>
          </mc:Fallback>
        </mc:AlternateContent>
      </p:grpSp>
      <p:grpSp>
        <p:nvGrpSpPr>
          <p:cNvPr id="13" name="Group 12" descr="Image of a 45-45-90 triangle with the relative lengths of their sides. The two sides both have length √2/2 and the hypotenuse has length 1.">
            <a:extLst>
              <a:ext uri="{FF2B5EF4-FFF2-40B4-BE49-F238E27FC236}">
                <a16:creationId xmlns:a16="http://schemas.microsoft.com/office/drawing/2014/main" id="{A3706DF7-0C3E-84BB-CAA5-41A9146DA468}"/>
              </a:ext>
            </a:extLst>
          </p:cNvPr>
          <p:cNvGrpSpPr/>
          <p:nvPr/>
        </p:nvGrpSpPr>
        <p:grpSpPr>
          <a:xfrm>
            <a:off x="6019800" y="3579270"/>
            <a:ext cx="2438400" cy="2546893"/>
            <a:chOff x="5334000" y="3104984"/>
            <a:chExt cx="2438400" cy="2546893"/>
          </a:xfrm>
        </p:grpSpPr>
        <p:sp>
          <p:nvSpPr>
            <p:cNvPr id="14" name="Right Triangle 13">
              <a:extLst>
                <a:ext uri="{FF2B5EF4-FFF2-40B4-BE49-F238E27FC236}">
                  <a16:creationId xmlns:a16="http://schemas.microsoft.com/office/drawing/2014/main" id="{5999002E-3823-5FA1-965F-34D001BBC6B2}"/>
                </a:ext>
              </a:extLst>
            </p:cNvPr>
            <p:cNvSpPr/>
            <p:nvPr/>
          </p:nvSpPr>
          <p:spPr>
            <a:xfrm>
              <a:off x="5809422" y="3104984"/>
              <a:ext cx="1962978" cy="1872734"/>
            </a:xfrm>
            <a:prstGeom prst="r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35B1E2F-6A44-133C-634C-B211D7D04311}"/>
                </a:ext>
              </a:extLst>
            </p:cNvPr>
            <p:cNvSpPr/>
            <p:nvPr/>
          </p:nvSpPr>
          <p:spPr>
            <a:xfrm>
              <a:off x="5809615" y="4886278"/>
              <a:ext cx="91440" cy="914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BF7BA35-A670-53BB-DA41-B9F649EA0808}"/>
                </a:ext>
              </a:extLst>
            </p:cNvPr>
            <p:cNvSpPr txBox="1"/>
            <p:nvPr/>
          </p:nvSpPr>
          <p:spPr>
            <a:xfrm>
              <a:off x="7086600" y="4672918"/>
              <a:ext cx="609600" cy="369332"/>
            </a:xfrm>
            <a:prstGeom prst="rect">
              <a:avLst/>
            </a:prstGeom>
            <a:noFill/>
          </p:spPr>
          <p:txBody>
            <a:bodyPr wrap="square" rtlCol="0">
              <a:spAutoFit/>
            </a:bodyPr>
            <a:lstStyle/>
            <a:p>
              <a:r>
                <a:rPr lang="en-US" dirty="0"/>
                <a:t>45°</a:t>
              </a:r>
            </a:p>
          </p:txBody>
        </p:sp>
        <p:sp>
          <p:nvSpPr>
            <p:cNvPr id="17" name="TextBox 16">
              <a:extLst>
                <a:ext uri="{FF2B5EF4-FFF2-40B4-BE49-F238E27FC236}">
                  <a16:creationId xmlns:a16="http://schemas.microsoft.com/office/drawing/2014/main" id="{DB6529AD-40D2-072D-AF0F-B7086534200F}"/>
                </a:ext>
              </a:extLst>
            </p:cNvPr>
            <p:cNvSpPr txBox="1"/>
            <p:nvPr/>
          </p:nvSpPr>
          <p:spPr>
            <a:xfrm>
              <a:off x="5786229" y="3427618"/>
              <a:ext cx="609600" cy="369332"/>
            </a:xfrm>
            <a:prstGeom prst="rect">
              <a:avLst/>
            </a:prstGeom>
            <a:noFill/>
          </p:spPr>
          <p:txBody>
            <a:bodyPr wrap="square" rtlCol="0">
              <a:spAutoFit/>
            </a:bodyPr>
            <a:lstStyle/>
            <a:p>
              <a:r>
                <a:rPr lang="en-US" dirty="0"/>
                <a:t>45°</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D51372E-9731-F4A7-339E-91064E328EA1}"/>
                    </a:ext>
                  </a:extLst>
                </p:cNvPr>
                <p:cNvSpPr txBox="1"/>
                <p:nvPr/>
              </p:nvSpPr>
              <p:spPr>
                <a:xfrm>
                  <a:off x="6442213" y="4977718"/>
                  <a:ext cx="419100" cy="6741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a:rPr>
                                  <m:t>2</m:t>
                                </m:r>
                              </m:e>
                            </m:rad>
                          </m:num>
                          <m:den>
                            <m:r>
                              <a:rPr lang="en-US">
                                <a:latin typeface="Cambria Math"/>
                              </a:rPr>
                              <m:t>2</m:t>
                            </m:r>
                          </m:den>
                        </m:f>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442213" y="4977718"/>
                  <a:ext cx="419100" cy="674159"/>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DBBCE78-AA11-0650-A624-04529F9FB9BE}"/>
                    </a:ext>
                  </a:extLst>
                </p:cNvPr>
                <p:cNvSpPr txBox="1"/>
                <p:nvPr/>
              </p:nvSpPr>
              <p:spPr>
                <a:xfrm>
                  <a:off x="6648103" y="3758518"/>
                  <a:ext cx="5110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1</m:t>
                        </m:r>
                      </m:oMath>
                    </m:oMathPara>
                  </a14:m>
                  <a:endParaRPr lang="en-US" dirty="0"/>
                </a:p>
              </p:txBody>
            </p:sp>
          </mc:Choice>
          <mc:Fallback xmlns="">
            <p:sp>
              <p:nvSpPr>
                <p:cNvPr id="19" name="TextBox 18">
                  <a:extLst>
                    <a:ext uri="{FF2B5EF4-FFF2-40B4-BE49-F238E27FC236}">
                      <a16:creationId xmlns:a16="http://schemas.microsoft.com/office/drawing/2014/main" id="{CDBBCE78-AA11-0650-A624-04529F9FB9BE}"/>
                    </a:ext>
                  </a:extLst>
                </p:cNvPr>
                <p:cNvSpPr txBox="1">
                  <a:spLocks noRot="1" noChangeAspect="1" noMove="1" noResize="1" noEditPoints="1" noAdjustHandles="1" noChangeArrowheads="1" noChangeShapeType="1" noTextEdit="1"/>
                </p:cNvSpPr>
                <p:nvPr/>
              </p:nvSpPr>
              <p:spPr>
                <a:xfrm>
                  <a:off x="6648103" y="3758518"/>
                  <a:ext cx="51103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4E31438-E911-2719-75D9-A9CA68032A4C}"/>
                    </a:ext>
                  </a:extLst>
                </p:cNvPr>
                <p:cNvSpPr txBox="1"/>
                <p:nvPr/>
              </p:nvSpPr>
              <p:spPr>
                <a:xfrm>
                  <a:off x="5334000" y="3810000"/>
                  <a:ext cx="399222" cy="6789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ad>
                              <m:radPr>
                                <m:degHide m:val="on"/>
                                <m:ctrlPr>
                                  <a:rPr lang="en-US" i="1" smtClean="0">
                                    <a:latin typeface="Cambria Math" panose="02040503050406030204" pitchFamily="18" charset="0"/>
                                  </a:rPr>
                                </m:ctrlPr>
                              </m:radPr>
                              <m:deg/>
                              <m:e>
                                <m:r>
                                  <a:rPr lang="en-US" i="1">
                                    <a:latin typeface="Cambria Math"/>
                                  </a:rPr>
                                  <m:t>2</m:t>
                                </m:r>
                              </m:e>
                            </m:rad>
                          </m:num>
                          <m:den>
                            <m:r>
                              <a:rPr lang="en-US" b="0" i="0" smtClean="0">
                                <a:latin typeface="Cambria Math"/>
                              </a:rPr>
                              <m:t>2</m:t>
                            </m:r>
                          </m:den>
                        </m:f>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334000" y="3810000"/>
                  <a:ext cx="399222" cy="678968"/>
                </a:xfrm>
                <a:prstGeom prst="rect">
                  <a:avLst/>
                </a:prstGeom>
                <a:blipFill rotWithShape="1">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84749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of Sight</a:t>
            </a:r>
          </a:p>
        </p:txBody>
      </p:sp>
      <p:pic>
        <p:nvPicPr>
          <p:cNvPr id="5" name="Content Placeholder 4" descr="Image of angle rotating upward from the horizontal to the line of sight." title="Angle of Elevation Illustratio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2654060"/>
            <a:ext cx="2209524" cy="1666667"/>
          </a:xfrm>
        </p:spPr>
      </p:pic>
      <p:sp>
        <p:nvSpPr>
          <p:cNvPr id="25" name="Text Placeholder 24"/>
          <p:cNvSpPr>
            <a:spLocks noGrp="1"/>
          </p:cNvSpPr>
          <p:nvPr>
            <p:ph type="body" idx="4294967295"/>
          </p:nvPr>
        </p:nvSpPr>
        <p:spPr>
          <a:xfrm>
            <a:off x="1143000" y="2062612"/>
            <a:ext cx="3730625" cy="512762"/>
          </a:xfrm>
        </p:spPr>
        <p:txBody>
          <a:bodyPr>
            <a:normAutofit lnSpcReduction="10000"/>
          </a:bodyPr>
          <a:lstStyle/>
          <a:p>
            <a:r>
              <a:rPr lang="en-US" dirty="0"/>
              <a:t>Angle of Elevation</a:t>
            </a:r>
          </a:p>
        </p:txBody>
      </p:sp>
      <p:sp>
        <p:nvSpPr>
          <p:cNvPr id="27" name="Text Placeholder 26"/>
          <p:cNvSpPr>
            <a:spLocks noGrp="1"/>
          </p:cNvSpPr>
          <p:nvPr>
            <p:ph type="body" sz="quarter" idx="4294967295"/>
          </p:nvPr>
        </p:nvSpPr>
        <p:spPr>
          <a:xfrm>
            <a:off x="5068887" y="2067375"/>
            <a:ext cx="3730625" cy="512762"/>
          </a:xfrm>
        </p:spPr>
        <p:txBody>
          <a:bodyPr>
            <a:normAutofit lnSpcReduction="10000"/>
          </a:bodyPr>
          <a:lstStyle/>
          <a:p>
            <a:r>
              <a:rPr lang="en-US" dirty="0"/>
              <a:t>Angle of Depression</a:t>
            </a:r>
          </a:p>
        </p:txBody>
      </p:sp>
      <p:pic>
        <p:nvPicPr>
          <p:cNvPr id="4" name="Content Placeholder 3" descr="Image of angle rotating downward from the horizontal to the line of sight." title="Angle of Depression Illustration"/>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5943600" y="2654060"/>
            <a:ext cx="2209800" cy="1676400"/>
          </a:xfrm>
        </p:spPr>
      </p:pic>
    </p:spTree>
    <p:extLst>
      <p:ext uri="{BB962C8B-B14F-4D97-AF65-F5344CB8AC3E}">
        <p14:creationId xmlns:p14="http://schemas.microsoft.com/office/powerpoint/2010/main" val="153075890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Angle Facts</a:t>
            </a:r>
          </a:p>
        </p:txBody>
      </p:sp>
      <p:sp>
        <p:nvSpPr>
          <p:cNvPr id="3" name="Content Placeholder 2"/>
          <p:cNvSpPr>
            <a:spLocks noGrp="1"/>
          </p:cNvSpPr>
          <p:nvPr>
            <p:ph sz="half" idx="1"/>
          </p:nvPr>
        </p:nvSpPr>
        <p:spPr>
          <a:xfrm>
            <a:off x="457200" y="1676403"/>
            <a:ext cx="8153400" cy="3276598"/>
          </a:xfrm>
        </p:spPr>
        <p:txBody>
          <a:bodyPr>
            <a:normAutofit/>
          </a:bodyPr>
          <a:lstStyle/>
          <a:p>
            <a:r>
              <a:rPr lang="en-US" dirty="0"/>
              <a:t>Facts about angle rotation</a:t>
            </a:r>
          </a:p>
          <a:p>
            <a:pPr lvl="1"/>
            <a:r>
              <a:rPr lang="en-US" dirty="0"/>
              <a:t>The </a:t>
            </a:r>
            <a:r>
              <a:rPr lang="en-US" b="1" dirty="0"/>
              <a:t>amount</a:t>
            </a:r>
            <a:r>
              <a:rPr lang="en-US" dirty="0"/>
              <a:t> of the rotation is unrestricted.</a:t>
            </a:r>
          </a:p>
          <a:p>
            <a:pPr lvl="1"/>
            <a:r>
              <a:rPr lang="en-US" dirty="0"/>
              <a:t>A </a:t>
            </a:r>
            <a:r>
              <a:rPr lang="en-US" b="1" dirty="0"/>
              <a:t>positive</a:t>
            </a:r>
            <a:r>
              <a:rPr lang="en-US" dirty="0"/>
              <a:t> angle represents counterclockwise rotation.</a:t>
            </a:r>
          </a:p>
          <a:p>
            <a:pPr lvl="1"/>
            <a:r>
              <a:rPr lang="en-US" dirty="0"/>
              <a:t>A </a:t>
            </a:r>
            <a:r>
              <a:rPr lang="en-US" b="1" dirty="0"/>
              <a:t>negative</a:t>
            </a:r>
            <a:r>
              <a:rPr lang="en-US" dirty="0"/>
              <a:t> angle represents clockwise rotation.</a:t>
            </a:r>
          </a:p>
          <a:p>
            <a:pPr lvl="1"/>
            <a:r>
              <a:rPr lang="en-US" dirty="0"/>
              <a:t>An angle is in </a:t>
            </a:r>
            <a:r>
              <a:rPr lang="en-US" b="1" dirty="0"/>
              <a:t>standard position </a:t>
            </a:r>
            <a:r>
              <a:rPr lang="en-US" dirty="0"/>
              <a:t>if the vertex is at the origin and the initial side is along the positive </a:t>
            </a:r>
            <a:r>
              <a:rPr lang="en-US" i="1" dirty="0"/>
              <a:t>x</a:t>
            </a:r>
            <a:r>
              <a:rPr lang="en-US" dirty="0"/>
              <a:t>-axis.</a:t>
            </a:r>
          </a:p>
        </p:txBody>
      </p:sp>
      <p:pic>
        <p:nvPicPr>
          <p:cNvPr id="6" name="Content Placeholder 5" descr="Image of 3 different angles, only the second angle is in stanard position because the initial side is on the positive x-axis and the vertex is at the origin." title="Angle Positions"/>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66800" y="4800600"/>
            <a:ext cx="6750762" cy="1828800"/>
          </a:xfrm>
        </p:spPr>
      </p:pic>
    </p:spTree>
    <p:extLst>
      <p:ext uri="{BB962C8B-B14F-4D97-AF65-F5344CB8AC3E}">
        <p14:creationId xmlns:p14="http://schemas.microsoft.com/office/powerpoint/2010/main" val="20834568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Circle</a:t>
            </a:r>
          </a:p>
        </p:txBody>
      </p:sp>
      <p:sp>
        <p:nvSpPr>
          <p:cNvPr id="3" name="Content Placeholder 2"/>
          <p:cNvSpPr>
            <a:spLocks noGrp="1"/>
          </p:cNvSpPr>
          <p:nvPr>
            <p:ph idx="1"/>
          </p:nvPr>
        </p:nvSpPr>
        <p:spPr/>
        <p:txBody>
          <a:bodyPr/>
          <a:lstStyle/>
          <a:p>
            <a:r>
              <a:rPr lang="en-US" dirty="0"/>
              <a:t>A circle centered at the origin with radius of 1.</a:t>
            </a:r>
          </a:p>
        </p:txBody>
      </p:sp>
      <p:grpSp>
        <p:nvGrpSpPr>
          <p:cNvPr id="9" name="Group 8" descr="A circle of radius 1 centered at the origin of the xy-plane.">
            <a:extLst>
              <a:ext uri="{FF2B5EF4-FFF2-40B4-BE49-F238E27FC236}">
                <a16:creationId xmlns:a16="http://schemas.microsoft.com/office/drawing/2014/main" id="{70A2D1D8-E23F-C904-4B0B-E54C8E9BA516}"/>
              </a:ext>
            </a:extLst>
          </p:cNvPr>
          <p:cNvGrpSpPr/>
          <p:nvPr/>
        </p:nvGrpSpPr>
        <p:grpSpPr>
          <a:xfrm>
            <a:off x="3200400" y="2635990"/>
            <a:ext cx="2819400" cy="2850410"/>
            <a:chOff x="3200400" y="2635990"/>
            <a:chExt cx="2819400" cy="2850410"/>
          </a:xfrm>
        </p:grpSpPr>
        <p:cxnSp>
          <p:nvCxnSpPr>
            <p:cNvPr id="5" name="Straight Arrow Connector 4"/>
            <p:cNvCxnSpPr/>
            <p:nvPr/>
          </p:nvCxnSpPr>
          <p:spPr>
            <a:xfrm>
              <a:off x="4572000" y="2743200"/>
              <a:ext cx="0" cy="27432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H="1">
              <a:off x="3200400" y="4114800"/>
              <a:ext cx="27432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8" name="Oval 7"/>
            <p:cNvSpPr/>
            <p:nvPr/>
          </p:nvSpPr>
          <p:spPr>
            <a:xfrm>
              <a:off x="3429000" y="2971800"/>
              <a:ext cx="2286000" cy="22860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0" name="Straight Connector 9"/>
            <p:cNvCxnSpPr>
              <a:cxnSpLocks/>
              <a:endCxn id="8" idx="7"/>
            </p:cNvCxnSpPr>
            <p:nvPr/>
          </p:nvCxnSpPr>
          <p:spPr>
            <a:xfrm flipV="1">
              <a:off x="4572000" y="3306577"/>
              <a:ext cx="808223" cy="80822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762501" y="3745469"/>
                  <a:ext cx="7619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𝑟</m:t>
                        </m:r>
                        <m:r>
                          <a:rPr lang="en-US" i="1" dirty="0" smtClean="0">
                            <a:latin typeface="Cambria Math" panose="02040503050406030204" pitchFamily="18" charset="0"/>
                          </a:rPr>
                          <m:t>=1</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762501" y="3745469"/>
                  <a:ext cx="76199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846EC44-C8ED-2B65-6082-279B708B80E6}"/>
                    </a:ext>
                  </a:extLst>
                </p:cNvPr>
                <p:cNvSpPr txBox="1"/>
                <p:nvPr/>
              </p:nvSpPr>
              <p:spPr>
                <a:xfrm>
                  <a:off x="5638800" y="4086225"/>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𝑥</m:t>
                        </m:r>
                      </m:oMath>
                    </m:oMathPara>
                  </a14:m>
                  <a:endParaRPr lang="en-US" dirty="0"/>
                </a:p>
              </p:txBody>
            </p:sp>
          </mc:Choice>
          <mc:Fallback xmlns="">
            <p:sp>
              <p:nvSpPr>
                <p:cNvPr id="4" name="TextBox 3">
                  <a:extLst>
                    <a:ext uri="{FF2B5EF4-FFF2-40B4-BE49-F238E27FC236}">
                      <a16:creationId xmlns:a16="http://schemas.microsoft.com/office/drawing/2014/main" id="{8846EC44-C8ED-2B65-6082-279B708B80E6}"/>
                    </a:ext>
                  </a:extLst>
                </p:cNvPr>
                <p:cNvSpPr txBox="1">
                  <a:spLocks noRot="1" noChangeAspect="1" noMove="1" noResize="1" noEditPoints="1" noAdjustHandles="1" noChangeArrowheads="1" noChangeShapeType="1" noTextEdit="1"/>
                </p:cNvSpPr>
                <p:nvPr/>
              </p:nvSpPr>
              <p:spPr>
                <a:xfrm>
                  <a:off x="5638800" y="4086225"/>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ED09692-B89D-DDDF-6D96-AF547833FD9C}"/>
                    </a:ext>
                  </a:extLst>
                </p:cNvPr>
                <p:cNvSpPr txBox="1"/>
                <p:nvPr/>
              </p:nvSpPr>
              <p:spPr>
                <a:xfrm>
                  <a:off x="4224528" y="2635990"/>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𝑦</m:t>
                        </m:r>
                      </m:oMath>
                    </m:oMathPara>
                  </a14:m>
                  <a:endParaRPr lang="en-US" dirty="0"/>
                </a:p>
              </p:txBody>
            </p:sp>
          </mc:Choice>
          <mc:Fallback xmlns="">
            <p:sp>
              <p:nvSpPr>
                <p:cNvPr id="7" name="TextBox 6">
                  <a:extLst>
                    <a:ext uri="{FF2B5EF4-FFF2-40B4-BE49-F238E27FC236}">
                      <a16:creationId xmlns:a16="http://schemas.microsoft.com/office/drawing/2014/main" id="{0ED09692-B89D-DDDF-6D96-AF547833FD9C}"/>
                    </a:ext>
                  </a:extLst>
                </p:cNvPr>
                <p:cNvSpPr txBox="1">
                  <a:spLocks noRot="1" noChangeAspect="1" noMove="1" noResize="1" noEditPoints="1" noAdjustHandles="1" noChangeArrowheads="1" noChangeShapeType="1" noTextEdit="1"/>
                </p:cNvSpPr>
                <p:nvPr/>
              </p:nvSpPr>
              <p:spPr>
                <a:xfrm>
                  <a:off x="4224528" y="2635990"/>
                  <a:ext cx="381000" cy="369332"/>
                </a:xfrm>
                <a:prstGeom prst="rect">
                  <a:avLst/>
                </a:prstGeom>
                <a:blipFill>
                  <a:blip r:embed="rId4"/>
                  <a:stretch>
                    <a:fillRect b="-6557"/>
                  </a:stretch>
                </a:blipFill>
              </p:spPr>
              <p:txBody>
                <a:bodyPr/>
                <a:lstStyle/>
                <a:p>
                  <a:r>
                    <a:rPr lang="en-US">
                      <a:noFill/>
                    </a:rPr>
                    <a:t> </a:t>
                  </a:r>
                </a:p>
              </p:txBody>
            </p:sp>
          </mc:Fallback>
        </mc:AlternateContent>
      </p:grpSp>
    </p:spTree>
    <p:extLst>
      <p:ext uri="{BB962C8B-B14F-4D97-AF65-F5344CB8AC3E}">
        <p14:creationId xmlns:p14="http://schemas.microsoft.com/office/powerpoint/2010/main" val="367505963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Points along the Unit Circle</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57200" y="1676402"/>
                <a:ext cx="8458200" cy="4419598"/>
              </a:xfrm>
            </p:spPr>
            <p:txBody>
              <a:bodyPr>
                <a:normAutofit/>
              </a:bodyPr>
              <a:lstStyle/>
              <a:p>
                <a:pPr>
                  <a:spcAft>
                    <a:spcPts val="500"/>
                  </a:spcAft>
                </a:pPr>
                <a:r>
                  <a:rPr lang="en-US" dirty="0"/>
                  <a:t>Every point </a:t>
                </a:r>
                <a14:m>
                  <m:oMath xmlns:m="http://schemas.openxmlformats.org/officeDocument/2006/math">
                    <m:r>
                      <a:rPr lang="en-US" i="1" dirty="0" smtClean="0">
                        <a:latin typeface="Cambria Math" panose="02040503050406030204" pitchFamily="18" charset="0"/>
                      </a:rPr>
                      <m:t>𝑃</m:t>
                    </m:r>
                  </m:oMath>
                </a14:m>
                <a:r>
                  <a:rPr lang="en-US" dirty="0"/>
                  <a:t> on the unit circle can be associated with a real number </a:t>
                </a:r>
                <a14:m>
                  <m:oMath xmlns:m="http://schemas.openxmlformats.org/officeDocument/2006/math">
                    <m:r>
                      <a:rPr lang="en-US" b="0" i="1" smtClean="0">
                        <a:latin typeface="Cambria Math" panose="02040503050406030204" pitchFamily="18" charset="0"/>
                      </a:rPr>
                      <m:t>𝑡</m:t>
                    </m:r>
                  </m:oMath>
                </a14:m>
                <a:r>
                  <a:rPr lang="en-US" dirty="0"/>
                  <a:t> that represents the arc length from the positive </a:t>
                </a:r>
                <a14:m>
                  <m:oMath xmlns:m="http://schemas.openxmlformats.org/officeDocument/2006/math">
                    <m:r>
                      <a:rPr lang="en-US" i="1" dirty="0" smtClean="0">
                        <a:latin typeface="Cambria Math" panose="02040503050406030204" pitchFamily="18" charset="0"/>
                      </a:rPr>
                      <m:t>𝑥</m:t>
                    </m:r>
                  </m:oMath>
                </a14:m>
                <a:r>
                  <a:rPr lang="en-US" dirty="0"/>
                  <a:t>-axis. Point </a:t>
                </a:r>
                <a14:m>
                  <m:oMath xmlns:m="http://schemas.openxmlformats.org/officeDocument/2006/math">
                    <m:r>
                      <a:rPr lang="en-US" i="1" dirty="0" smtClean="0">
                        <a:latin typeface="Cambria Math" panose="02040503050406030204" pitchFamily="18" charset="0"/>
                      </a:rPr>
                      <m:t>𝑃</m:t>
                    </m:r>
                  </m:oMath>
                </a14:m>
                <a:r>
                  <a:rPr lang="en-US" dirty="0"/>
                  <a:t> can also be associated with the intersection of the terminal side of a central angle </a:t>
                </a:r>
                <a14:m>
                  <m:oMath xmlns:m="http://schemas.openxmlformats.org/officeDocument/2006/math">
                    <m:r>
                      <a:rPr lang="en-US" b="0" i="1" smtClean="0">
                        <a:latin typeface="Cambria Math" panose="02040503050406030204" pitchFamily="18" charset="0"/>
                      </a:rPr>
                      <m:t>𝜃</m:t>
                    </m:r>
                  </m:oMath>
                </a14:m>
                <a:r>
                  <a:rPr lang="en-US" dirty="0"/>
                  <a:t> and the unit circle.</a:t>
                </a:r>
              </a:p>
              <a:p>
                <a:pPr lvl="1">
                  <a:spcAft>
                    <a:spcPts val="500"/>
                  </a:spcAft>
                </a:pPr>
                <a:r>
                  <a:rPr lang="en-US" dirty="0"/>
                  <a:t>We call </a:t>
                </a:r>
                <a14:m>
                  <m:oMath xmlns:m="http://schemas.openxmlformats.org/officeDocument/2006/math">
                    <m:r>
                      <a:rPr lang="en-US" i="1" dirty="0" smtClean="0">
                        <a:latin typeface="Cambria Math" panose="02040503050406030204" pitchFamily="18" charset="0"/>
                      </a:rPr>
                      <m:t>𝑃</m:t>
                    </m:r>
                  </m:oMath>
                </a14:m>
                <a:r>
                  <a:rPr lang="en-US" dirty="0"/>
                  <a:t> a </a:t>
                </a:r>
                <a:r>
                  <a:rPr lang="en-US" dirty="0">
                    <a:effectLst>
                      <a:outerShdw blurRad="38100" dist="38100" dir="2700000" algn="tl">
                        <a:srgbClr val="000000">
                          <a:alpha val="43137"/>
                        </a:srgbClr>
                      </a:outerShdw>
                    </a:effectLst>
                  </a:rPr>
                  <a:t>terminal point</a:t>
                </a:r>
                <a:r>
                  <a:rPr lang="en-US" dirty="0"/>
                  <a:t>.</a:t>
                </a:r>
              </a:p>
              <a:p>
                <a:pPr lvl="1">
                  <a:spcAft>
                    <a:spcPts val="500"/>
                  </a:spcAft>
                </a:pPr>
                <a:r>
                  <a:rPr lang="en-US" dirty="0"/>
                  <a:t>We call </a:t>
                </a:r>
                <a14:m>
                  <m:oMath xmlns:m="http://schemas.openxmlformats.org/officeDocument/2006/math">
                    <m:r>
                      <a:rPr lang="en-US" i="1" dirty="0" smtClean="0">
                        <a:latin typeface="Cambria Math" panose="02040503050406030204" pitchFamily="18" charset="0"/>
                      </a:rPr>
                      <m:t>𝑡</m:t>
                    </m:r>
                  </m:oMath>
                </a14:m>
                <a:r>
                  <a:rPr lang="en-US" dirty="0"/>
                  <a:t> a </a:t>
                </a:r>
                <a:r>
                  <a:rPr lang="en-US" dirty="0">
                    <a:effectLst>
                      <a:outerShdw blurRad="38100" dist="38100" dir="2700000" algn="tl">
                        <a:srgbClr val="000000">
                          <a:alpha val="43137"/>
                        </a:srgbClr>
                      </a:outerShdw>
                    </a:effectLst>
                  </a:rPr>
                  <a:t>terminal number</a:t>
                </a:r>
                <a:r>
                  <a:rPr lang="en-US" dirty="0"/>
                  <a:t>.</a:t>
                </a:r>
              </a:p>
              <a:p>
                <a:pPr lvl="1">
                  <a:spcAft>
                    <a:spcPts val="500"/>
                  </a:spcAft>
                </a:pPr>
                <a:r>
                  <a:rPr lang="en-US" dirty="0"/>
                  <a:t>Given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𝑟</m:t>
                    </m:r>
                  </m:oMath>
                </a14:m>
                <a:r>
                  <a:rPr lang="en-US" dirty="0"/>
                  <a:t> and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=1</m:t>
                    </m:r>
                  </m:oMath>
                </a14:m>
                <a:r>
                  <a:rPr lang="en-US" dirty="0"/>
                  <a:t>,</a:t>
                </a:r>
                <a:br>
                  <a:rPr lang="en-US" dirty="0"/>
                </a:br>
                <a:r>
                  <a:rPr lang="en-US" dirty="0"/>
                  <a:t>we know that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𝜃</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57200" y="1676402"/>
                <a:ext cx="8458200" cy="4419598"/>
              </a:xfrm>
              <a:blipFill>
                <a:blip r:embed="rId2"/>
                <a:stretch>
                  <a:fillRect l="-865" t="-1241" r="-1513"/>
                </a:stretch>
              </a:blipFill>
            </p:spPr>
            <p:txBody>
              <a:bodyPr/>
              <a:lstStyle/>
              <a:p>
                <a:r>
                  <a:rPr lang="en-US">
                    <a:noFill/>
                  </a:rPr>
                  <a:t> </a:t>
                </a:r>
              </a:p>
            </p:txBody>
          </p:sp>
        </mc:Fallback>
      </mc:AlternateContent>
      <p:grpSp>
        <p:nvGrpSpPr>
          <p:cNvPr id="14" name="Group 13" descr="A graph of the unit circle with a point P located on the circle. The distance from P to the positive x axis is measured by an arc of length t. The central angle subtended by the arc is theta.">
            <a:extLst>
              <a:ext uri="{FF2B5EF4-FFF2-40B4-BE49-F238E27FC236}">
                <a16:creationId xmlns:a16="http://schemas.microsoft.com/office/drawing/2014/main" id="{6CCE38BD-D562-FAC7-51A6-9742EE41A782}"/>
              </a:ext>
            </a:extLst>
          </p:cNvPr>
          <p:cNvGrpSpPr/>
          <p:nvPr/>
        </p:nvGrpSpPr>
        <p:grpSpPr>
          <a:xfrm>
            <a:off x="5334000" y="3581398"/>
            <a:ext cx="3154680" cy="3200400"/>
            <a:chOff x="2898616" y="3276600"/>
            <a:chExt cx="3154680" cy="3200400"/>
          </a:xfrm>
        </p:grpSpPr>
        <p:cxnSp>
          <p:nvCxnSpPr>
            <p:cNvPr id="6" name="Straight Arrow Connector 5">
              <a:extLst>
                <a:ext uri="{FF2B5EF4-FFF2-40B4-BE49-F238E27FC236}">
                  <a16:creationId xmlns:a16="http://schemas.microsoft.com/office/drawing/2014/main" id="{08741303-0C2B-33C0-0B79-3B04803B4479}"/>
                </a:ext>
              </a:extLst>
            </p:cNvPr>
            <p:cNvCxnSpPr/>
            <p:nvPr/>
          </p:nvCxnSpPr>
          <p:spPr>
            <a:xfrm>
              <a:off x="4443468" y="32766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C30D3C09-FD6C-09A7-9A81-146BAD914525}"/>
                </a:ext>
              </a:extLst>
            </p:cNvPr>
            <p:cNvCxnSpPr>
              <a:cxnSpLocks/>
            </p:cNvCxnSpPr>
            <p:nvPr/>
          </p:nvCxnSpPr>
          <p:spPr>
            <a:xfrm flipH="1">
              <a:off x="2898616" y="48768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F6D2916E-C387-79C1-993A-2998FFEF8137}"/>
                </a:ext>
              </a:extLst>
            </p:cNvPr>
            <p:cNvSpPr/>
            <p:nvPr/>
          </p:nvSpPr>
          <p:spPr>
            <a:xfrm>
              <a:off x="3093264" y="3505200"/>
              <a:ext cx="2743200" cy="27432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F88F4CB-33D4-8565-CDF8-2E74FFE0E0E4}"/>
                    </a:ext>
                  </a:extLst>
                </p:cNvPr>
                <p:cNvSpPr txBox="1"/>
                <p:nvPr/>
              </p:nvSpPr>
              <p:spPr>
                <a:xfrm>
                  <a:off x="5630280" y="4096953"/>
                  <a:ext cx="3862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xmlns="">
            <p:sp>
              <p:nvSpPr>
                <p:cNvPr id="10" name="TextBox 9">
                  <a:extLst>
                    <a:ext uri="{FF2B5EF4-FFF2-40B4-BE49-F238E27FC236}">
                      <a16:creationId xmlns:a16="http://schemas.microsoft.com/office/drawing/2014/main" id="{6F88F4CB-33D4-8565-CDF8-2E74FFE0E0E4}"/>
                    </a:ext>
                  </a:extLst>
                </p:cNvPr>
                <p:cNvSpPr txBox="1">
                  <a:spLocks noRot="1" noChangeAspect="1" noMove="1" noResize="1" noEditPoints="1" noAdjustHandles="1" noChangeArrowheads="1" noChangeShapeType="1" noTextEdit="1"/>
                </p:cNvSpPr>
                <p:nvPr/>
              </p:nvSpPr>
              <p:spPr>
                <a:xfrm>
                  <a:off x="5630280" y="4096953"/>
                  <a:ext cx="386278" cy="369332"/>
                </a:xfrm>
                <a:prstGeom prst="rect">
                  <a:avLst/>
                </a:prstGeom>
                <a:blipFill>
                  <a:blip r:embed="rId3"/>
                  <a:stretch>
                    <a:fillRect/>
                  </a:stretch>
                </a:blipFill>
              </p:spPr>
              <p:txBody>
                <a:bodyPr/>
                <a:lstStyle/>
                <a:p>
                  <a:r>
                    <a:rPr lang="en-US">
                      <a:noFill/>
                    </a:rPr>
                    <a:t> </a:t>
                  </a:r>
                </a:p>
              </p:txBody>
            </p:sp>
          </mc:Fallback>
        </mc:AlternateContent>
        <p:sp>
          <p:nvSpPr>
            <p:cNvPr id="23" name="Arc 22">
              <a:extLst>
                <a:ext uri="{FF2B5EF4-FFF2-40B4-BE49-F238E27FC236}">
                  <a16:creationId xmlns:a16="http://schemas.microsoft.com/office/drawing/2014/main" id="{E8569B55-3111-A06F-BDF1-B269013F1C93}"/>
                </a:ext>
              </a:extLst>
            </p:cNvPr>
            <p:cNvSpPr/>
            <p:nvPr/>
          </p:nvSpPr>
          <p:spPr>
            <a:xfrm>
              <a:off x="3093263" y="3505200"/>
              <a:ext cx="2743200" cy="2743200"/>
            </a:xfrm>
            <a:prstGeom prst="arc">
              <a:avLst>
                <a:gd name="adj1" fmla="val 18838075"/>
                <a:gd name="adj2" fmla="val 0"/>
              </a:avLst>
            </a:prstGeom>
            <a:ln w="50800">
              <a:headEnd type="ova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75B49BA-9A85-84BC-3318-3555D92C654D}"/>
                    </a:ext>
                  </a:extLst>
                </p:cNvPr>
                <p:cNvSpPr txBox="1"/>
                <p:nvPr/>
              </p:nvSpPr>
              <p:spPr>
                <a:xfrm>
                  <a:off x="5341963" y="3522364"/>
                  <a:ext cx="4944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𝑃</m:t>
                        </m:r>
                      </m:oMath>
                    </m:oMathPara>
                  </a14:m>
                  <a:endParaRPr lang="en-US" dirty="0"/>
                </a:p>
              </p:txBody>
            </p:sp>
          </mc:Choice>
          <mc:Fallback xmlns="">
            <p:sp>
              <p:nvSpPr>
                <p:cNvPr id="25" name="TextBox 24">
                  <a:extLst>
                    <a:ext uri="{FF2B5EF4-FFF2-40B4-BE49-F238E27FC236}">
                      <a16:creationId xmlns:a16="http://schemas.microsoft.com/office/drawing/2014/main" id="{475B49BA-9A85-84BC-3318-3555D92C654D}"/>
                    </a:ext>
                  </a:extLst>
                </p:cNvPr>
                <p:cNvSpPr txBox="1">
                  <a:spLocks noRot="1" noChangeAspect="1" noMove="1" noResize="1" noEditPoints="1" noAdjustHandles="1" noChangeArrowheads="1" noChangeShapeType="1" noTextEdit="1"/>
                </p:cNvSpPr>
                <p:nvPr/>
              </p:nvSpPr>
              <p:spPr>
                <a:xfrm>
                  <a:off x="5341963" y="3522364"/>
                  <a:ext cx="494499" cy="369332"/>
                </a:xfrm>
                <a:prstGeom prst="rect">
                  <a:avLst/>
                </a:prstGeom>
                <a:blipFill>
                  <a:blip r:embed="rId4"/>
                  <a:stretch>
                    <a:fillRect/>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10768BD7-8E62-4A9A-B2A6-BD7D960EEB2B}"/>
                </a:ext>
              </a:extLst>
            </p:cNvPr>
            <p:cNvCxnSpPr>
              <a:cxnSpLocks/>
            </p:cNvCxnSpPr>
            <p:nvPr/>
          </p:nvCxnSpPr>
          <p:spPr>
            <a:xfrm flipV="1">
              <a:off x="4443467" y="3886201"/>
              <a:ext cx="969981" cy="99059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6450B67-F5FF-BB1A-7F7D-63F8B7770A62}"/>
                    </a:ext>
                  </a:extLst>
                </p:cNvPr>
                <p:cNvSpPr txBox="1"/>
                <p:nvPr/>
              </p:nvSpPr>
              <p:spPr>
                <a:xfrm>
                  <a:off x="4749738" y="4876800"/>
                  <a:ext cx="7619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𝑟</m:t>
                        </m:r>
                        <m:r>
                          <a:rPr lang="en-US" i="1" dirty="0" smtClean="0">
                            <a:latin typeface="Cambria Math" panose="02040503050406030204" pitchFamily="18" charset="0"/>
                          </a:rPr>
                          <m:t>=1</m:t>
                        </m:r>
                      </m:oMath>
                    </m:oMathPara>
                  </a14:m>
                  <a:endParaRPr lang="en-US" dirty="0"/>
                </a:p>
              </p:txBody>
            </p:sp>
          </mc:Choice>
          <mc:Fallback xmlns="">
            <p:sp>
              <p:nvSpPr>
                <p:cNvPr id="5" name="TextBox 4">
                  <a:extLst>
                    <a:ext uri="{FF2B5EF4-FFF2-40B4-BE49-F238E27FC236}">
                      <a16:creationId xmlns:a16="http://schemas.microsoft.com/office/drawing/2014/main" id="{A6450B67-F5FF-BB1A-7F7D-63F8B7770A62}"/>
                    </a:ext>
                  </a:extLst>
                </p:cNvPr>
                <p:cNvSpPr txBox="1">
                  <a:spLocks noRot="1" noChangeAspect="1" noMove="1" noResize="1" noEditPoints="1" noAdjustHandles="1" noChangeArrowheads="1" noChangeShapeType="1" noTextEdit="1"/>
                </p:cNvSpPr>
                <p:nvPr/>
              </p:nvSpPr>
              <p:spPr>
                <a:xfrm>
                  <a:off x="4749738" y="4876800"/>
                  <a:ext cx="761999" cy="369332"/>
                </a:xfrm>
                <a:prstGeom prst="rect">
                  <a:avLst/>
                </a:prstGeom>
                <a:blipFill>
                  <a:blip r:embed="rId5"/>
                  <a:stretch>
                    <a:fillRect/>
                  </a:stretch>
                </a:blipFill>
              </p:spPr>
              <p:txBody>
                <a:bodyPr/>
                <a:lstStyle/>
                <a:p>
                  <a:r>
                    <a:rPr lang="en-US">
                      <a:noFill/>
                    </a:rPr>
                    <a:t> </a:t>
                  </a:r>
                </a:p>
              </p:txBody>
            </p:sp>
          </mc:Fallback>
        </mc:AlternateContent>
        <p:sp>
          <p:nvSpPr>
            <p:cNvPr id="12" name="Arc 11">
              <a:extLst>
                <a:ext uri="{FF2B5EF4-FFF2-40B4-BE49-F238E27FC236}">
                  <a16:creationId xmlns:a16="http://schemas.microsoft.com/office/drawing/2014/main" id="{91991C78-9341-4A36-C165-C3C291BA6EF0}"/>
                </a:ext>
              </a:extLst>
            </p:cNvPr>
            <p:cNvSpPr/>
            <p:nvPr/>
          </p:nvSpPr>
          <p:spPr>
            <a:xfrm>
              <a:off x="3986266" y="4419601"/>
              <a:ext cx="914400" cy="914400"/>
            </a:xfrm>
            <a:prstGeom prst="arc">
              <a:avLst>
                <a:gd name="adj1" fmla="val 18838075"/>
                <a:gd name="adj2" fmla="val 0"/>
              </a:avLst>
            </a:prstGeom>
            <a:ln w="9525">
              <a:headEnd type="triangle"/>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91DAF0-6B39-14A4-6E63-414156E226DA}"/>
                    </a:ext>
                  </a:extLst>
                </p:cNvPr>
                <p:cNvSpPr txBox="1"/>
                <p:nvPr/>
              </p:nvSpPr>
              <p:spPr>
                <a:xfrm>
                  <a:off x="4541320" y="4577834"/>
                  <a:ext cx="3862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𝜃</m:t>
                        </m:r>
                      </m:oMath>
                    </m:oMathPara>
                  </a14:m>
                  <a:endParaRPr lang="en-US" dirty="0"/>
                </a:p>
              </p:txBody>
            </p:sp>
          </mc:Choice>
          <mc:Fallback xmlns="">
            <p:sp>
              <p:nvSpPr>
                <p:cNvPr id="13" name="TextBox 12">
                  <a:extLst>
                    <a:ext uri="{FF2B5EF4-FFF2-40B4-BE49-F238E27FC236}">
                      <a16:creationId xmlns:a16="http://schemas.microsoft.com/office/drawing/2014/main" id="{8591DAF0-6B39-14A4-6E63-414156E226DA}"/>
                    </a:ext>
                  </a:extLst>
                </p:cNvPr>
                <p:cNvSpPr txBox="1">
                  <a:spLocks noRot="1" noChangeAspect="1" noMove="1" noResize="1" noEditPoints="1" noAdjustHandles="1" noChangeArrowheads="1" noChangeShapeType="1" noTextEdit="1"/>
                </p:cNvSpPr>
                <p:nvPr/>
              </p:nvSpPr>
              <p:spPr>
                <a:xfrm>
                  <a:off x="4541320" y="4577834"/>
                  <a:ext cx="386278"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605293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5ED9-A5B1-3C46-F7DA-746F63D2E403}"/>
              </a:ext>
            </a:extLst>
          </p:cNvPr>
          <p:cNvSpPr>
            <a:spLocks noGrp="1"/>
          </p:cNvSpPr>
          <p:nvPr>
            <p:ph type="title"/>
          </p:nvPr>
        </p:nvSpPr>
        <p:spPr/>
        <p:txBody>
          <a:bodyPr/>
          <a:lstStyle/>
          <a:p>
            <a:r>
              <a:rPr lang="en-US" dirty="0"/>
              <a:t>Rotation Equals Distance</a:t>
            </a:r>
          </a:p>
        </p:txBody>
      </p:sp>
      <p:sp>
        <p:nvSpPr>
          <p:cNvPr id="3" name="Content Placeholder 2">
            <a:extLst>
              <a:ext uri="{FF2B5EF4-FFF2-40B4-BE49-F238E27FC236}">
                <a16:creationId xmlns:a16="http://schemas.microsoft.com/office/drawing/2014/main" id="{0F90A933-5361-AF19-E6E0-57C85A5822CE}"/>
              </a:ext>
            </a:extLst>
          </p:cNvPr>
          <p:cNvSpPr>
            <a:spLocks noGrp="1"/>
          </p:cNvSpPr>
          <p:nvPr>
            <p:ph idx="1"/>
          </p:nvPr>
        </p:nvSpPr>
        <p:spPr>
          <a:xfrm>
            <a:off x="457200" y="1600200"/>
            <a:ext cx="8382000" cy="4525963"/>
          </a:xfrm>
        </p:spPr>
        <p:txBody>
          <a:bodyPr/>
          <a:lstStyle/>
          <a:p>
            <a:r>
              <a:rPr lang="en-US" dirty="0"/>
              <a:t>By applying the definition of radian measure, we can determine the coordinates at specific distances.</a:t>
            </a:r>
          </a:p>
        </p:txBody>
      </p:sp>
      <p:grpSp>
        <p:nvGrpSpPr>
          <p:cNvPr id="4" name="Group 3" descr="A circle of radius 1 centered at the origin with a point that is a distance of t = 0 from the +x axis and corresponds to a point (1, 0) where the circle intersects the +x axis.">
            <a:extLst>
              <a:ext uri="{FF2B5EF4-FFF2-40B4-BE49-F238E27FC236}">
                <a16:creationId xmlns:a16="http://schemas.microsoft.com/office/drawing/2014/main" id="{3F848589-110C-17FB-D87C-CB5BEF113DA9}"/>
              </a:ext>
            </a:extLst>
          </p:cNvPr>
          <p:cNvGrpSpPr/>
          <p:nvPr/>
        </p:nvGrpSpPr>
        <p:grpSpPr>
          <a:xfrm>
            <a:off x="3770214" y="2672733"/>
            <a:ext cx="2066271" cy="1828800"/>
            <a:chOff x="4682155" y="2971800"/>
            <a:chExt cx="3564315" cy="3200400"/>
          </a:xfrm>
        </p:grpSpPr>
        <p:cxnSp>
          <p:nvCxnSpPr>
            <p:cNvPr id="5" name="Straight Arrow Connector 4">
              <a:extLst>
                <a:ext uri="{FF2B5EF4-FFF2-40B4-BE49-F238E27FC236}">
                  <a16:creationId xmlns:a16="http://schemas.microsoft.com/office/drawing/2014/main" id="{4D64AA90-C859-429F-5C75-F155A0EDB393}"/>
                </a:ext>
              </a:extLst>
            </p:cNvPr>
            <p:cNvCxnSpPr/>
            <p:nvPr/>
          </p:nvCxnSpPr>
          <p:spPr>
            <a:xfrm>
              <a:off x="6227007" y="29718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6BC35EE-000A-DEFD-AD18-B61190AC917F}"/>
                </a:ext>
              </a:extLst>
            </p:cNvPr>
            <p:cNvCxnSpPr>
              <a:cxnSpLocks/>
            </p:cNvCxnSpPr>
            <p:nvPr/>
          </p:nvCxnSpPr>
          <p:spPr>
            <a:xfrm flipH="1">
              <a:off x="4682155" y="45720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471DA036-46CC-2C13-CF07-5848817A397B}"/>
                </a:ext>
              </a:extLst>
            </p:cNvPr>
            <p:cNvSpPr/>
            <p:nvPr/>
          </p:nvSpPr>
          <p:spPr>
            <a:xfrm>
              <a:off x="4876802" y="3200401"/>
              <a:ext cx="2681478" cy="272034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EAF698C-C4C7-DAC8-56C2-B7A50ED6BBA6}"/>
                    </a:ext>
                  </a:extLst>
                </p:cNvPr>
                <p:cNvSpPr txBox="1"/>
                <p:nvPr/>
              </p:nvSpPr>
              <p:spPr>
                <a:xfrm>
                  <a:off x="6991321" y="3095854"/>
                  <a:ext cx="125514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r>
                          <a:rPr lang="en-US" b="0" i="1" dirty="0" smtClean="0">
                            <a:latin typeface="Cambria Math" panose="02040503050406030204" pitchFamily="18" charset="0"/>
                          </a:rPr>
                          <m:t>=0</m:t>
                        </m:r>
                      </m:oMath>
                    </m:oMathPara>
                  </a14:m>
                  <a:endParaRPr lang="en-US" dirty="0"/>
                </a:p>
              </p:txBody>
            </p:sp>
          </mc:Choice>
          <mc:Fallback xmlns="">
            <p:sp>
              <p:nvSpPr>
                <p:cNvPr id="8" name="TextBox 7">
                  <a:extLst>
                    <a:ext uri="{FF2B5EF4-FFF2-40B4-BE49-F238E27FC236}">
                      <a16:creationId xmlns:a16="http://schemas.microsoft.com/office/drawing/2014/main" id="{0EAF698C-C4C7-DAC8-56C2-B7A50ED6BBA6}"/>
                    </a:ext>
                  </a:extLst>
                </p:cNvPr>
                <p:cNvSpPr txBox="1">
                  <a:spLocks noRot="1" noChangeAspect="1" noMove="1" noResize="1" noEditPoints="1" noAdjustHandles="1" noChangeArrowheads="1" noChangeShapeType="1" noTextEdit="1"/>
                </p:cNvSpPr>
                <p:nvPr/>
              </p:nvSpPr>
              <p:spPr>
                <a:xfrm>
                  <a:off x="6991321" y="3095854"/>
                  <a:ext cx="1255149" cy="646331"/>
                </a:xfrm>
                <a:prstGeom prst="rect">
                  <a:avLst/>
                </a:prstGeom>
                <a:blipFill>
                  <a:blip r:embed="rId4"/>
                  <a:stretch>
                    <a:fillRect/>
                  </a:stretch>
                </a:blipFill>
              </p:spPr>
              <p:txBody>
                <a:bodyPr/>
                <a:lstStyle/>
                <a:p>
                  <a:r>
                    <a:rPr lang="en-US">
                      <a:noFill/>
                    </a:rPr>
                    <a:t> </a:t>
                  </a:r>
                </a:p>
              </p:txBody>
            </p:sp>
          </mc:Fallback>
        </mc:AlternateContent>
        <p:sp>
          <p:nvSpPr>
            <p:cNvPr id="9" name="Arc 8">
              <a:extLst>
                <a:ext uri="{FF2B5EF4-FFF2-40B4-BE49-F238E27FC236}">
                  <a16:creationId xmlns:a16="http://schemas.microsoft.com/office/drawing/2014/main" id="{F30CE471-6E69-13F7-802C-4906A7E1B621}"/>
                </a:ext>
              </a:extLst>
            </p:cNvPr>
            <p:cNvSpPr/>
            <p:nvPr/>
          </p:nvSpPr>
          <p:spPr>
            <a:xfrm>
              <a:off x="4876802" y="3200401"/>
              <a:ext cx="2681478" cy="2720340"/>
            </a:xfrm>
            <a:prstGeom prst="arc">
              <a:avLst>
                <a:gd name="adj1" fmla="val 21578790"/>
                <a:gd name="adj2" fmla="val 0"/>
              </a:avLst>
            </a:prstGeom>
            <a:ln w="50800">
              <a:headEnd type="ova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9E578B2-D871-C675-A9D4-13724672D65F}"/>
                    </a:ext>
                  </a:extLst>
                </p:cNvPr>
                <p:cNvSpPr txBox="1"/>
                <p:nvPr/>
              </p:nvSpPr>
              <p:spPr>
                <a:xfrm>
                  <a:off x="6404803" y="3993644"/>
                  <a:ext cx="121409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1, 0</m:t>
                            </m:r>
                          </m:e>
                        </m:d>
                      </m:oMath>
                    </m:oMathPara>
                  </a14:m>
                  <a:endParaRPr lang="en-US" dirty="0"/>
                </a:p>
              </p:txBody>
            </p:sp>
          </mc:Choice>
          <mc:Fallback xmlns="">
            <p:sp>
              <p:nvSpPr>
                <p:cNvPr id="10" name="TextBox 9">
                  <a:extLst>
                    <a:ext uri="{FF2B5EF4-FFF2-40B4-BE49-F238E27FC236}">
                      <a16:creationId xmlns:a16="http://schemas.microsoft.com/office/drawing/2014/main" id="{19E578B2-D871-C675-A9D4-13724672D65F}"/>
                    </a:ext>
                  </a:extLst>
                </p:cNvPr>
                <p:cNvSpPr txBox="1">
                  <a:spLocks noRot="1" noChangeAspect="1" noMove="1" noResize="1" noEditPoints="1" noAdjustHandles="1" noChangeArrowheads="1" noChangeShapeType="1" noTextEdit="1"/>
                </p:cNvSpPr>
                <p:nvPr/>
              </p:nvSpPr>
              <p:spPr>
                <a:xfrm>
                  <a:off x="6404803" y="3993644"/>
                  <a:ext cx="1214094" cy="646331"/>
                </a:xfrm>
                <a:prstGeom prst="rect">
                  <a:avLst/>
                </a:prstGeom>
                <a:blipFill>
                  <a:blip r:embed="rId5"/>
                  <a:stretch>
                    <a:fillRect/>
                  </a:stretch>
                </a:blipFill>
              </p:spPr>
              <p:txBody>
                <a:bodyPr/>
                <a:lstStyle/>
                <a:p>
                  <a:r>
                    <a:rPr lang="en-US">
                      <a:noFill/>
                    </a:rPr>
                    <a:t> </a:t>
                  </a:r>
                </a:p>
              </p:txBody>
            </p:sp>
          </mc:Fallback>
        </mc:AlternateContent>
      </p:grpSp>
      <p:grpSp>
        <p:nvGrpSpPr>
          <p:cNvPr id="11" name="Group 10" descr="A circle of radius 1 centered at the origin with a point that is a distance of t = pi measured counterclockwise from the +x axis and corresponds to a point (-1, 0) where the circle intersects the -x axis.">
            <a:extLst>
              <a:ext uri="{FF2B5EF4-FFF2-40B4-BE49-F238E27FC236}">
                <a16:creationId xmlns:a16="http://schemas.microsoft.com/office/drawing/2014/main" id="{E366F4C7-A0C5-ECB5-30A3-88C7D0C026CD}"/>
              </a:ext>
            </a:extLst>
          </p:cNvPr>
          <p:cNvGrpSpPr/>
          <p:nvPr/>
        </p:nvGrpSpPr>
        <p:grpSpPr>
          <a:xfrm>
            <a:off x="6574928" y="2682033"/>
            <a:ext cx="2111872" cy="1836196"/>
            <a:chOff x="4682155" y="2958857"/>
            <a:chExt cx="3642977" cy="3213343"/>
          </a:xfrm>
        </p:grpSpPr>
        <p:cxnSp>
          <p:nvCxnSpPr>
            <p:cNvPr id="12" name="Straight Arrow Connector 11">
              <a:extLst>
                <a:ext uri="{FF2B5EF4-FFF2-40B4-BE49-F238E27FC236}">
                  <a16:creationId xmlns:a16="http://schemas.microsoft.com/office/drawing/2014/main" id="{3B45F2C5-F746-9CC5-AD96-53930ABD8702}"/>
                </a:ext>
              </a:extLst>
            </p:cNvPr>
            <p:cNvCxnSpPr/>
            <p:nvPr/>
          </p:nvCxnSpPr>
          <p:spPr>
            <a:xfrm>
              <a:off x="6227007" y="29718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4B0F68E-2877-1E7D-B459-821371DDFF09}"/>
                </a:ext>
              </a:extLst>
            </p:cNvPr>
            <p:cNvCxnSpPr>
              <a:cxnSpLocks/>
            </p:cNvCxnSpPr>
            <p:nvPr/>
          </p:nvCxnSpPr>
          <p:spPr>
            <a:xfrm flipH="1">
              <a:off x="4682155" y="45720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B24063CD-9714-DF53-7CF0-137784193CC5}"/>
                </a:ext>
              </a:extLst>
            </p:cNvPr>
            <p:cNvSpPr/>
            <p:nvPr/>
          </p:nvSpPr>
          <p:spPr>
            <a:xfrm>
              <a:off x="4876802" y="3200401"/>
              <a:ext cx="2681478" cy="272034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59FE5F7-70F5-12F8-4D29-677F9E41F2AA}"/>
                    </a:ext>
                  </a:extLst>
                </p:cNvPr>
                <p:cNvSpPr txBox="1"/>
                <p:nvPr/>
              </p:nvSpPr>
              <p:spPr>
                <a:xfrm>
                  <a:off x="7069983" y="2958857"/>
                  <a:ext cx="125514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𝜋</m:t>
                        </m:r>
                      </m:oMath>
                    </m:oMathPara>
                  </a14:m>
                  <a:endParaRPr lang="en-US" dirty="0"/>
                </a:p>
              </p:txBody>
            </p:sp>
          </mc:Choice>
          <mc:Fallback xmlns="">
            <p:sp>
              <p:nvSpPr>
                <p:cNvPr id="23" name="TextBox 22">
                  <a:extLst>
                    <a:ext uri="{FF2B5EF4-FFF2-40B4-BE49-F238E27FC236}">
                      <a16:creationId xmlns:a16="http://schemas.microsoft.com/office/drawing/2014/main" id="{559FE5F7-70F5-12F8-4D29-677F9E41F2AA}"/>
                    </a:ext>
                  </a:extLst>
                </p:cNvPr>
                <p:cNvSpPr txBox="1">
                  <a:spLocks noRot="1" noChangeAspect="1" noMove="1" noResize="1" noEditPoints="1" noAdjustHandles="1" noChangeArrowheads="1" noChangeShapeType="1" noTextEdit="1"/>
                </p:cNvSpPr>
                <p:nvPr/>
              </p:nvSpPr>
              <p:spPr>
                <a:xfrm>
                  <a:off x="7069983" y="2958857"/>
                  <a:ext cx="1255149" cy="646331"/>
                </a:xfrm>
                <a:prstGeom prst="rect">
                  <a:avLst/>
                </a:prstGeom>
                <a:blipFill>
                  <a:blip r:embed="rId6"/>
                  <a:stretch>
                    <a:fillRect/>
                  </a:stretch>
                </a:blipFill>
              </p:spPr>
              <p:txBody>
                <a:bodyPr/>
                <a:lstStyle/>
                <a:p>
                  <a:r>
                    <a:rPr lang="en-US">
                      <a:noFill/>
                    </a:rPr>
                    <a:t> </a:t>
                  </a:r>
                </a:p>
              </p:txBody>
            </p:sp>
          </mc:Fallback>
        </mc:AlternateContent>
        <p:sp>
          <p:nvSpPr>
            <p:cNvPr id="24" name="Arc 23">
              <a:extLst>
                <a:ext uri="{FF2B5EF4-FFF2-40B4-BE49-F238E27FC236}">
                  <a16:creationId xmlns:a16="http://schemas.microsoft.com/office/drawing/2014/main" id="{623B3E88-455A-9A0B-8EAD-45F1A09BA7E5}"/>
                </a:ext>
              </a:extLst>
            </p:cNvPr>
            <p:cNvSpPr/>
            <p:nvPr/>
          </p:nvSpPr>
          <p:spPr>
            <a:xfrm>
              <a:off x="4876802" y="3200401"/>
              <a:ext cx="2681478" cy="2720340"/>
            </a:xfrm>
            <a:prstGeom prst="arc">
              <a:avLst>
                <a:gd name="adj1" fmla="val 10785028"/>
                <a:gd name="adj2" fmla="val 3344"/>
              </a:avLst>
            </a:prstGeom>
            <a:ln w="50800">
              <a:headEnd type="ova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D1BDBB5-6553-0566-B66B-194C6B20534E}"/>
                    </a:ext>
                  </a:extLst>
                </p:cNvPr>
                <p:cNvSpPr txBox="1"/>
                <p:nvPr/>
              </p:nvSpPr>
              <p:spPr>
                <a:xfrm>
                  <a:off x="4822415" y="3966012"/>
                  <a:ext cx="143421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−1, 0</m:t>
                            </m:r>
                          </m:e>
                        </m:d>
                      </m:oMath>
                    </m:oMathPara>
                  </a14:m>
                  <a:endParaRPr lang="en-US" dirty="0"/>
                </a:p>
              </p:txBody>
            </p:sp>
          </mc:Choice>
          <mc:Fallback xmlns="">
            <p:sp>
              <p:nvSpPr>
                <p:cNvPr id="25" name="TextBox 24">
                  <a:extLst>
                    <a:ext uri="{FF2B5EF4-FFF2-40B4-BE49-F238E27FC236}">
                      <a16:creationId xmlns:a16="http://schemas.microsoft.com/office/drawing/2014/main" id="{BD1BDBB5-6553-0566-B66B-194C6B20534E}"/>
                    </a:ext>
                  </a:extLst>
                </p:cNvPr>
                <p:cNvSpPr txBox="1">
                  <a:spLocks noRot="1" noChangeAspect="1" noMove="1" noResize="1" noEditPoints="1" noAdjustHandles="1" noChangeArrowheads="1" noChangeShapeType="1" noTextEdit="1"/>
                </p:cNvSpPr>
                <p:nvPr/>
              </p:nvSpPr>
              <p:spPr>
                <a:xfrm>
                  <a:off x="4822415" y="3966012"/>
                  <a:ext cx="1434214" cy="646331"/>
                </a:xfrm>
                <a:prstGeom prst="rect">
                  <a:avLst/>
                </a:prstGeom>
                <a:blipFill>
                  <a:blip r:embed="rId7"/>
                  <a:stretch>
                    <a:fillRect/>
                  </a:stretch>
                </a:blipFill>
              </p:spPr>
              <p:txBody>
                <a:bodyPr/>
                <a:lstStyle/>
                <a:p>
                  <a:r>
                    <a:rPr lang="en-US">
                      <a:noFill/>
                    </a:rPr>
                    <a:t> </a:t>
                  </a:r>
                </a:p>
              </p:txBody>
            </p:sp>
          </mc:Fallback>
        </mc:AlternateContent>
      </p:grpSp>
      <p:grpSp>
        <p:nvGrpSpPr>
          <p:cNvPr id="26" name="Group 25" descr="A circle of radius 1 centered at the origin with a point that is a distance of t = pi/2 measured counterclockwise from the +x axis and corresponds to a point (0, 1) where the circle intersects the +y axis.">
            <a:extLst>
              <a:ext uri="{FF2B5EF4-FFF2-40B4-BE49-F238E27FC236}">
                <a16:creationId xmlns:a16="http://schemas.microsoft.com/office/drawing/2014/main" id="{6E9FD7D2-095F-6B0F-682E-02BAC53DF6A7}"/>
              </a:ext>
            </a:extLst>
          </p:cNvPr>
          <p:cNvGrpSpPr/>
          <p:nvPr/>
        </p:nvGrpSpPr>
        <p:grpSpPr>
          <a:xfrm>
            <a:off x="1023961" y="4708517"/>
            <a:ext cx="2111872" cy="2013466"/>
            <a:chOff x="4682155" y="2648634"/>
            <a:chExt cx="3642977" cy="3523566"/>
          </a:xfrm>
        </p:grpSpPr>
        <p:cxnSp>
          <p:nvCxnSpPr>
            <p:cNvPr id="27" name="Straight Arrow Connector 26">
              <a:extLst>
                <a:ext uri="{FF2B5EF4-FFF2-40B4-BE49-F238E27FC236}">
                  <a16:creationId xmlns:a16="http://schemas.microsoft.com/office/drawing/2014/main" id="{D4B6DC00-D114-E4DC-AA61-B9F143A65467}"/>
                </a:ext>
              </a:extLst>
            </p:cNvPr>
            <p:cNvCxnSpPr/>
            <p:nvPr/>
          </p:nvCxnSpPr>
          <p:spPr>
            <a:xfrm>
              <a:off x="6227007" y="29718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5CF7038-B729-BA9C-7999-053F8916781A}"/>
                </a:ext>
              </a:extLst>
            </p:cNvPr>
            <p:cNvCxnSpPr>
              <a:cxnSpLocks/>
            </p:cNvCxnSpPr>
            <p:nvPr/>
          </p:nvCxnSpPr>
          <p:spPr>
            <a:xfrm flipH="1">
              <a:off x="4682155" y="45720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F0935C66-DE21-B3AE-3661-15E8BD506ED3}"/>
                </a:ext>
              </a:extLst>
            </p:cNvPr>
            <p:cNvSpPr/>
            <p:nvPr/>
          </p:nvSpPr>
          <p:spPr>
            <a:xfrm>
              <a:off x="4876802" y="3200401"/>
              <a:ext cx="2681478" cy="272034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47F958F-A2EF-1922-DD61-EA227DF158DC}"/>
                    </a:ext>
                  </a:extLst>
                </p:cNvPr>
                <p:cNvSpPr txBox="1"/>
                <p:nvPr/>
              </p:nvSpPr>
              <p:spPr>
                <a:xfrm>
                  <a:off x="7069983" y="2958857"/>
                  <a:ext cx="1255149" cy="985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𝜋</m:t>
                            </m:r>
                          </m:num>
                          <m:den>
                            <m:r>
                              <a:rPr lang="en-US" b="0" i="1" dirty="0" smtClean="0">
                                <a:latin typeface="Cambria Math" panose="02040503050406030204" pitchFamily="18" charset="0"/>
                              </a:rPr>
                              <m:t>2</m:t>
                            </m:r>
                          </m:den>
                        </m:f>
                      </m:oMath>
                    </m:oMathPara>
                  </a14:m>
                  <a:endParaRPr lang="en-US" dirty="0"/>
                </a:p>
              </p:txBody>
            </p:sp>
          </mc:Choice>
          <mc:Fallback xmlns="">
            <p:sp>
              <p:nvSpPr>
                <p:cNvPr id="30" name="TextBox 29">
                  <a:extLst>
                    <a:ext uri="{FF2B5EF4-FFF2-40B4-BE49-F238E27FC236}">
                      <a16:creationId xmlns:a16="http://schemas.microsoft.com/office/drawing/2014/main" id="{147F958F-A2EF-1922-DD61-EA227DF158DC}"/>
                    </a:ext>
                  </a:extLst>
                </p:cNvPr>
                <p:cNvSpPr txBox="1">
                  <a:spLocks noRot="1" noChangeAspect="1" noMove="1" noResize="1" noEditPoints="1" noAdjustHandles="1" noChangeArrowheads="1" noChangeShapeType="1" noTextEdit="1"/>
                </p:cNvSpPr>
                <p:nvPr/>
              </p:nvSpPr>
              <p:spPr>
                <a:xfrm>
                  <a:off x="7069983" y="2958857"/>
                  <a:ext cx="1255149" cy="985206"/>
                </a:xfrm>
                <a:prstGeom prst="rect">
                  <a:avLst/>
                </a:prstGeom>
                <a:blipFill>
                  <a:blip r:embed="rId8"/>
                  <a:stretch>
                    <a:fillRect/>
                  </a:stretch>
                </a:blipFill>
              </p:spPr>
              <p:txBody>
                <a:bodyPr/>
                <a:lstStyle/>
                <a:p>
                  <a:r>
                    <a:rPr lang="en-US">
                      <a:noFill/>
                    </a:rPr>
                    <a:t> </a:t>
                  </a:r>
                </a:p>
              </p:txBody>
            </p:sp>
          </mc:Fallback>
        </mc:AlternateContent>
        <p:sp>
          <p:nvSpPr>
            <p:cNvPr id="31" name="Arc 30">
              <a:extLst>
                <a:ext uri="{FF2B5EF4-FFF2-40B4-BE49-F238E27FC236}">
                  <a16:creationId xmlns:a16="http://schemas.microsoft.com/office/drawing/2014/main" id="{AECBCD3A-FF05-9C16-121D-C607C9CBF904}"/>
                </a:ext>
              </a:extLst>
            </p:cNvPr>
            <p:cNvSpPr/>
            <p:nvPr/>
          </p:nvSpPr>
          <p:spPr>
            <a:xfrm>
              <a:off x="4876802" y="3200401"/>
              <a:ext cx="2681478" cy="2720340"/>
            </a:xfrm>
            <a:prstGeom prst="arc">
              <a:avLst>
                <a:gd name="adj1" fmla="val 16219093"/>
                <a:gd name="adj2" fmla="val 3344"/>
              </a:avLst>
            </a:prstGeom>
            <a:ln w="50800">
              <a:headEnd type="ova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554ADB-4996-4B05-2F4A-31549B17AB10}"/>
                    </a:ext>
                  </a:extLst>
                </p:cNvPr>
                <p:cNvSpPr txBox="1"/>
                <p:nvPr/>
              </p:nvSpPr>
              <p:spPr>
                <a:xfrm>
                  <a:off x="5045400" y="2648634"/>
                  <a:ext cx="121409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0, 1</m:t>
                            </m:r>
                          </m:e>
                        </m:d>
                      </m:oMath>
                    </m:oMathPara>
                  </a14:m>
                  <a:endParaRPr lang="en-US" dirty="0"/>
                </a:p>
              </p:txBody>
            </p:sp>
          </mc:Choice>
          <mc:Fallback xmlns="">
            <p:sp>
              <p:nvSpPr>
                <p:cNvPr id="32" name="TextBox 31">
                  <a:extLst>
                    <a:ext uri="{FF2B5EF4-FFF2-40B4-BE49-F238E27FC236}">
                      <a16:creationId xmlns:a16="http://schemas.microsoft.com/office/drawing/2014/main" id="{FC554ADB-4996-4B05-2F4A-31549B17AB10}"/>
                    </a:ext>
                  </a:extLst>
                </p:cNvPr>
                <p:cNvSpPr txBox="1">
                  <a:spLocks noRot="1" noChangeAspect="1" noMove="1" noResize="1" noEditPoints="1" noAdjustHandles="1" noChangeArrowheads="1" noChangeShapeType="1" noTextEdit="1"/>
                </p:cNvSpPr>
                <p:nvPr/>
              </p:nvSpPr>
              <p:spPr>
                <a:xfrm>
                  <a:off x="5045400" y="2648634"/>
                  <a:ext cx="1214094" cy="646331"/>
                </a:xfrm>
                <a:prstGeom prst="rect">
                  <a:avLst/>
                </a:prstGeom>
                <a:blipFill>
                  <a:blip r:embed="rId9"/>
                  <a:stretch>
                    <a:fillRect/>
                  </a:stretch>
                </a:blipFill>
              </p:spPr>
              <p:txBody>
                <a:bodyPr/>
                <a:lstStyle/>
                <a:p>
                  <a:r>
                    <a:rPr lang="en-US">
                      <a:noFill/>
                    </a:rPr>
                    <a:t> </a:t>
                  </a:r>
                </a:p>
              </p:txBody>
            </p:sp>
          </mc:Fallback>
        </mc:AlternateContent>
      </p:grpSp>
      <p:grpSp>
        <p:nvGrpSpPr>
          <p:cNvPr id="33" name="Group 32" descr="A circle of radius 1 centered at the origin with a point that is a distance of t = -pi/2 measured clockwise from the +x axis and corresponds to a point (0, -1) where the circle intersects the -y axis.">
            <a:extLst>
              <a:ext uri="{FF2B5EF4-FFF2-40B4-BE49-F238E27FC236}">
                <a16:creationId xmlns:a16="http://schemas.microsoft.com/office/drawing/2014/main" id="{A15E271E-D2C7-550B-34F3-3380259E473B}"/>
              </a:ext>
            </a:extLst>
          </p:cNvPr>
          <p:cNvGrpSpPr/>
          <p:nvPr/>
        </p:nvGrpSpPr>
        <p:grpSpPr>
          <a:xfrm>
            <a:off x="3770214" y="4893183"/>
            <a:ext cx="2264261" cy="2000404"/>
            <a:chOff x="4682155" y="2971800"/>
            <a:chExt cx="3905847" cy="3500707"/>
          </a:xfrm>
        </p:grpSpPr>
        <p:cxnSp>
          <p:nvCxnSpPr>
            <p:cNvPr id="34" name="Straight Arrow Connector 33">
              <a:extLst>
                <a:ext uri="{FF2B5EF4-FFF2-40B4-BE49-F238E27FC236}">
                  <a16:creationId xmlns:a16="http://schemas.microsoft.com/office/drawing/2014/main" id="{1A97BC48-B2BE-2B0B-4FB1-40870589E1DA}"/>
                </a:ext>
              </a:extLst>
            </p:cNvPr>
            <p:cNvCxnSpPr/>
            <p:nvPr/>
          </p:nvCxnSpPr>
          <p:spPr>
            <a:xfrm>
              <a:off x="6227007" y="29718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6408C38-DCBF-3A7A-B7C9-495C823CD87C}"/>
                </a:ext>
              </a:extLst>
            </p:cNvPr>
            <p:cNvCxnSpPr>
              <a:cxnSpLocks/>
            </p:cNvCxnSpPr>
            <p:nvPr/>
          </p:nvCxnSpPr>
          <p:spPr>
            <a:xfrm flipH="1">
              <a:off x="4682155" y="45720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id="{7DFDBDC3-CB5D-9573-579C-07BCA270BD68}"/>
                </a:ext>
              </a:extLst>
            </p:cNvPr>
            <p:cNvSpPr/>
            <p:nvPr/>
          </p:nvSpPr>
          <p:spPr>
            <a:xfrm>
              <a:off x="4876802" y="3200401"/>
              <a:ext cx="2681478" cy="272034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AE8FD84-D3B1-93C0-E2E0-05F99542E8B4}"/>
                    </a:ext>
                  </a:extLst>
                </p:cNvPr>
                <p:cNvSpPr txBox="1"/>
                <p:nvPr/>
              </p:nvSpPr>
              <p:spPr>
                <a:xfrm>
                  <a:off x="6918100" y="5351674"/>
                  <a:ext cx="1669902" cy="985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𝜋</m:t>
                            </m:r>
                          </m:num>
                          <m:den>
                            <m:r>
                              <a:rPr lang="en-US" b="0" i="1" dirty="0" smtClean="0">
                                <a:latin typeface="Cambria Math" panose="02040503050406030204" pitchFamily="18" charset="0"/>
                              </a:rPr>
                              <m:t>2</m:t>
                            </m:r>
                          </m:den>
                        </m:f>
                      </m:oMath>
                    </m:oMathPara>
                  </a14:m>
                  <a:endParaRPr lang="en-US" dirty="0"/>
                </a:p>
              </p:txBody>
            </p:sp>
          </mc:Choice>
          <mc:Fallback xmlns="">
            <p:sp>
              <p:nvSpPr>
                <p:cNvPr id="37" name="TextBox 36">
                  <a:extLst>
                    <a:ext uri="{FF2B5EF4-FFF2-40B4-BE49-F238E27FC236}">
                      <a16:creationId xmlns:a16="http://schemas.microsoft.com/office/drawing/2014/main" id="{FAE8FD84-D3B1-93C0-E2E0-05F99542E8B4}"/>
                    </a:ext>
                  </a:extLst>
                </p:cNvPr>
                <p:cNvSpPr txBox="1">
                  <a:spLocks noRot="1" noChangeAspect="1" noMove="1" noResize="1" noEditPoints="1" noAdjustHandles="1" noChangeArrowheads="1" noChangeShapeType="1" noTextEdit="1"/>
                </p:cNvSpPr>
                <p:nvPr/>
              </p:nvSpPr>
              <p:spPr>
                <a:xfrm>
                  <a:off x="6918100" y="5351674"/>
                  <a:ext cx="1669902" cy="985206"/>
                </a:xfrm>
                <a:prstGeom prst="rect">
                  <a:avLst/>
                </a:prstGeom>
                <a:blipFill>
                  <a:blip r:embed="rId10"/>
                  <a:stretch>
                    <a:fillRect/>
                  </a:stretch>
                </a:blipFill>
              </p:spPr>
              <p:txBody>
                <a:bodyPr/>
                <a:lstStyle/>
                <a:p>
                  <a:r>
                    <a:rPr lang="en-US">
                      <a:noFill/>
                    </a:rPr>
                    <a:t> </a:t>
                  </a:r>
                </a:p>
              </p:txBody>
            </p:sp>
          </mc:Fallback>
        </mc:AlternateContent>
        <p:sp>
          <p:nvSpPr>
            <p:cNvPr id="38" name="Arc 37">
              <a:extLst>
                <a:ext uri="{FF2B5EF4-FFF2-40B4-BE49-F238E27FC236}">
                  <a16:creationId xmlns:a16="http://schemas.microsoft.com/office/drawing/2014/main" id="{63BE7F1E-1B50-603C-C5E0-4C0AEEAC7F98}"/>
                </a:ext>
              </a:extLst>
            </p:cNvPr>
            <p:cNvSpPr/>
            <p:nvPr/>
          </p:nvSpPr>
          <p:spPr>
            <a:xfrm>
              <a:off x="4876802" y="3200401"/>
              <a:ext cx="2681478" cy="2720340"/>
            </a:xfrm>
            <a:prstGeom prst="arc">
              <a:avLst>
                <a:gd name="adj1" fmla="val 50139"/>
                <a:gd name="adj2" fmla="val 5346389"/>
              </a:avLst>
            </a:prstGeom>
            <a:ln w="50800">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78EDCFB-CFFD-191F-F3E3-1CFA5EA8049E}"/>
                    </a:ext>
                  </a:extLst>
                </p:cNvPr>
                <p:cNvSpPr txBox="1"/>
                <p:nvPr/>
              </p:nvSpPr>
              <p:spPr>
                <a:xfrm>
                  <a:off x="4777118" y="5826176"/>
                  <a:ext cx="121409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0, −1</m:t>
                            </m:r>
                          </m:e>
                        </m:d>
                      </m:oMath>
                    </m:oMathPara>
                  </a14:m>
                  <a:endParaRPr lang="en-US" dirty="0"/>
                </a:p>
              </p:txBody>
            </p:sp>
          </mc:Choice>
          <mc:Fallback xmlns="">
            <p:sp>
              <p:nvSpPr>
                <p:cNvPr id="39" name="TextBox 38">
                  <a:extLst>
                    <a:ext uri="{FF2B5EF4-FFF2-40B4-BE49-F238E27FC236}">
                      <a16:creationId xmlns:a16="http://schemas.microsoft.com/office/drawing/2014/main" id="{478EDCFB-CFFD-191F-F3E3-1CFA5EA8049E}"/>
                    </a:ext>
                  </a:extLst>
                </p:cNvPr>
                <p:cNvSpPr txBox="1">
                  <a:spLocks noRot="1" noChangeAspect="1" noMove="1" noResize="1" noEditPoints="1" noAdjustHandles="1" noChangeArrowheads="1" noChangeShapeType="1" noTextEdit="1"/>
                </p:cNvSpPr>
                <p:nvPr/>
              </p:nvSpPr>
              <p:spPr>
                <a:xfrm>
                  <a:off x="4777118" y="5826176"/>
                  <a:ext cx="1214094" cy="646331"/>
                </a:xfrm>
                <a:prstGeom prst="rect">
                  <a:avLst/>
                </a:prstGeom>
                <a:blipFill>
                  <a:blip r:embed="rId11"/>
                  <a:stretch>
                    <a:fillRect r="-11304"/>
                  </a:stretch>
                </a:blipFill>
              </p:spPr>
              <p:txBody>
                <a:bodyPr/>
                <a:lstStyle/>
                <a:p>
                  <a:r>
                    <a:rPr lang="en-US">
                      <a:noFill/>
                    </a:rPr>
                    <a:t> </a:t>
                  </a:r>
                </a:p>
              </p:txBody>
            </p:sp>
          </mc:Fallback>
        </mc:AlternateContent>
      </p:grpSp>
      <p:grpSp>
        <p:nvGrpSpPr>
          <p:cNvPr id="55" name="Group 54" descr="A circle of radius 1 centered at the origin with a point that is a distance of t = pi/4 measured counterclockwise from the +x axis and corresponds to a point (√2/2, √2/2) on the circle half-way between the +x and +y axes.">
            <a:extLst>
              <a:ext uri="{FF2B5EF4-FFF2-40B4-BE49-F238E27FC236}">
                <a16:creationId xmlns:a16="http://schemas.microsoft.com/office/drawing/2014/main" id="{5B1B11B6-0A19-F50B-6E82-B9230230B864}"/>
              </a:ext>
            </a:extLst>
          </p:cNvPr>
          <p:cNvGrpSpPr/>
          <p:nvPr/>
        </p:nvGrpSpPr>
        <p:grpSpPr>
          <a:xfrm>
            <a:off x="6593978" y="4639137"/>
            <a:ext cx="2578597" cy="2082846"/>
            <a:chOff x="6593978" y="4639137"/>
            <a:chExt cx="2578597" cy="2082846"/>
          </a:xfrm>
        </p:grpSpPr>
        <p:cxnSp>
          <p:nvCxnSpPr>
            <p:cNvPr id="41" name="Straight Arrow Connector 40">
              <a:extLst>
                <a:ext uri="{FF2B5EF4-FFF2-40B4-BE49-F238E27FC236}">
                  <a16:creationId xmlns:a16="http://schemas.microsoft.com/office/drawing/2014/main" id="{9CDF56D3-3399-F626-42AC-34E740017302}"/>
                </a:ext>
              </a:extLst>
            </p:cNvPr>
            <p:cNvCxnSpPr/>
            <p:nvPr/>
          </p:nvCxnSpPr>
          <p:spPr>
            <a:xfrm>
              <a:off x="7489545" y="4893183"/>
              <a:ext cx="0" cy="18288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CDAEFE6-7BFF-3559-2114-280B126FA94C}"/>
                </a:ext>
              </a:extLst>
            </p:cNvPr>
            <p:cNvCxnSpPr>
              <a:cxnSpLocks/>
            </p:cNvCxnSpPr>
            <p:nvPr/>
          </p:nvCxnSpPr>
          <p:spPr>
            <a:xfrm flipH="1">
              <a:off x="6593978" y="5807583"/>
              <a:ext cx="1828801"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C839FD90-B78C-698B-4475-7F38FE6C1810}"/>
                </a:ext>
              </a:extLst>
            </p:cNvPr>
            <p:cNvSpPr/>
            <p:nvPr/>
          </p:nvSpPr>
          <p:spPr>
            <a:xfrm>
              <a:off x="6706817" y="5023812"/>
              <a:ext cx="1554481" cy="155448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1FCE3A9-7091-DD03-E5FD-CF1200047840}"/>
                    </a:ext>
                  </a:extLst>
                </p:cNvPr>
                <p:cNvSpPr txBox="1"/>
                <p:nvPr/>
              </p:nvSpPr>
              <p:spPr>
                <a:xfrm>
                  <a:off x="8192317" y="5839420"/>
                  <a:ext cx="727623" cy="562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𝜋</m:t>
                            </m:r>
                          </m:num>
                          <m:den>
                            <m:r>
                              <a:rPr lang="en-US" b="0" i="1" dirty="0" smtClean="0">
                                <a:latin typeface="Cambria Math" panose="02040503050406030204" pitchFamily="18" charset="0"/>
                              </a:rPr>
                              <m:t>4</m:t>
                            </m:r>
                          </m:den>
                        </m:f>
                      </m:oMath>
                    </m:oMathPara>
                  </a14:m>
                  <a:endParaRPr lang="en-US" dirty="0"/>
                </a:p>
              </p:txBody>
            </p:sp>
          </mc:Choice>
          <mc:Fallback xmlns="">
            <p:sp>
              <p:nvSpPr>
                <p:cNvPr id="44" name="TextBox 43">
                  <a:extLst>
                    <a:ext uri="{FF2B5EF4-FFF2-40B4-BE49-F238E27FC236}">
                      <a16:creationId xmlns:a16="http://schemas.microsoft.com/office/drawing/2014/main" id="{F1FCE3A9-7091-DD03-E5FD-CF1200047840}"/>
                    </a:ext>
                  </a:extLst>
                </p:cNvPr>
                <p:cNvSpPr txBox="1">
                  <a:spLocks noRot="1" noChangeAspect="1" noMove="1" noResize="1" noEditPoints="1" noAdjustHandles="1" noChangeArrowheads="1" noChangeShapeType="1" noTextEdit="1"/>
                </p:cNvSpPr>
                <p:nvPr/>
              </p:nvSpPr>
              <p:spPr>
                <a:xfrm>
                  <a:off x="8192317" y="5839420"/>
                  <a:ext cx="727623" cy="562975"/>
                </a:xfrm>
                <a:prstGeom prst="rect">
                  <a:avLst/>
                </a:prstGeom>
                <a:blipFill>
                  <a:blip r:embed="rId12"/>
                  <a:stretch>
                    <a:fillRect/>
                  </a:stretch>
                </a:blipFill>
              </p:spPr>
              <p:txBody>
                <a:bodyPr/>
                <a:lstStyle/>
                <a:p>
                  <a:r>
                    <a:rPr lang="en-US">
                      <a:noFill/>
                    </a:rPr>
                    <a:t> </a:t>
                  </a:r>
                </a:p>
              </p:txBody>
            </p:sp>
          </mc:Fallback>
        </mc:AlternateContent>
        <p:sp>
          <p:nvSpPr>
            <p:cNvPr id="45" name="Arc 44">
              <a:extLst>
                <a:ext uri="{FF2B5EF4-FFF2-40B4-BE49-F238E27FC236}">
                  <a16:creationId xmlns:a16="http://schemas.microsoft.com/office/drawing/2014/main" id="{59A1C01B-53D9-E305-0F9B-9AAD982B0FD1}"/>
                </a:ext>
              </a:extLst>
            </p:cNvPr>
            <p:cNvSpPr/>
            <p:nvPr/>
          </p:nvSpPr>
          <p:spPr>
            <a:xfrm>
              <a:off x="6706817" y="5023812"/>
              <a:ext cx="1554481" cy="1554480"/>
            </a:xfrm>
            <a:prstGeom prst="arc">
              <a:avLst>
                <a:gd name="adj1" fmla="val 18905530"/>
                <a:gd name="adj2" fmla="val 3344"/>
              </a:avLst>
            </a:prstGeom>
            <a:ln w="50800">
              <a:headEnd type="ova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1ECAFE5B-9A10-BF44-D2E5-72095AD476A0}"/>
                    </a:ext>
                  </a:extLst>
                </p:cNvPr>
                <p:cNvSpPr txBox="1"/>
                <p:nvPr/>
              </p:nvSpPr>
              <p:spPr>
                <a:xfrm>
                  <a:off x="7999651" y="4639137"/>
                  <a:ext cx="1172924" cy="7481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2</m:t>
                                    </m:r>
                                  </m:e>
                                </m:rad>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rad>
                                  <m:radPr>
                                    <m:degHide m:val="on"/>
                                    <m:ctrlPr>
                                      <a:rPr lang="en-US" i="1" dirty="0">
                                        <a:latin typeface="Cambria Math" panose="02040503050406030204" pitchFamily="18" charset="0"/>
                                      </a:rPr>
                                    </m:ctrlPr>
                                  </m:radPr>
                                  <m:deg/>
                                  <m:e>
                                    <m:r>
                                      <a:rPr lang="en-US" i="1" dirty="0">
                                        <a:latin typeface="Cambria Math" panose="02040503050406030204" pitchFamily="18" charset="0"/>
                                      </a:rPr>
                                      <m:t>2</m:t>
                                    </m:r>
                                  </m:e>
                                </m:rad>
                              </m:num>
                              <m:den>
                                <m:r>
                                  <a:rPr lang="en-US" i="1" dirty="0">
                                    <a:latin typeface="Cambria Math" panose="02040503050406030204" pitchFamily="18" charset="0"/>
                                  </a:rPr>
                                  <m:t>2</m:t>
                                </m:r>
                              </m:den>
                            </m:f>
                          </m:e>
                        </m:d>
                      </m:oMath>
                    </m:oMathPara>
                  </a14:m>
                  <a:endParaRPr lang="en-US" dirty="0"/>
                </a:p>
              </p:txBody>
            </p:sp>
          </mc:Choice>
          <mc:Fallback xmlns="">
            <p:sp>
              <p:nvSpPr>
                <p:cNvPr id="46" name="TextBox 45">
                  <a:extLst>
                    <a:ext uri="{FF2B5EF4-FFF2-40B4-BE49-F238E27FC236}">
                      <a16:creationId xmlns:a16="http://schemas.microsoft.com/office/drawing/2014/main" id="{1ECAFE5B-9A10-BF44-D2E5-72095AD476A0}"/>
                    </a:ext>
                  </a:extLst>
                </p:cNvPr>
                <p:cNvSpPr txBox="1">
                  <a:spLocks noRot="1" noChangeAspect="1" noMove="1" noResize="1" noEditPoints="1" noAdjustHandles="1" noChangeArrowheads="1" noChangeShapeType="1" noTextEdit="1"/>
                </p:cNvSpPr>
                <p:nvPr/>
              </p:nvSpPr>
              <p:spPr>
                <a:xfrm>
                  <a:off x="7999651" y="4639137"/>
                  <a:ext cx="1172924" cy="748154"/>
                </a:xfrm>
                <a:prstGeom prst="rect">
                  <a:avLst/>
                </a:prstGeom>
                <a:blipFill>
                  <a:blip r:embed="rId13"/>
                  <a:stretch>
                    <a:fillRect/>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CBB2DB7A-9A76-0C9B-726E-97BCE3FA0611}"/>
                </a:ext>
              </a:extLst>
            </p:cNvPr>
            <p:cNvCxnSpPr>
              <a:cxnSpLocks/>
            </p:cNvCxnSpPr>
            <p:nvPr/>
          </p:nvCxnSpPr>
          <p:spPr>
            <a:xfrm flipV="1">
              <a:off x="7484057" y="5257800"/>
              <a:ext cx="539817" cy="54978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434607F-2ECC-4E41-6CA2-9C8C95198A07}"/>
                </a:ext>
              </a:extLst>
            </p:cNvPr>
            <p:cNvCxnSpPr>
              <a:cxnSpLocks/>
            </p:cNvCxnSpPr>
            <p:nvPr/>
          </p:nvCxnSpPr>
          <p:spPr>
            <a:xfrm flipV="1">
              <a:off x="8042916" y="5250516"/>
              <a:ext cx="0" cy="55706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FD25FF5-AFBA-B7EA-B6CB-E6ACD31E50C0}"/>
                    </a:ext>
                  </a:extLst>
                </p:cNvPr>
                <p:cNvSpPr txBox="1"/>
                <p:nvPr/>
              </p:nvSpPr>
              <p:spPr>
                <a:xfrm>
                  <a:off x="7620887" y="5694464"/>
                  <a:ext cx="307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𝑥</m:t>
                        </m:r>
                      </m:oMath>
                    </m:oMathPara>
                  </a14:m>
                  <a:endParaRPr lang="en-US" dirty="0"/>
                </a:p>
              </p:txBody>
            </p:sp>
          </mc:Choice>
          <mc:Fallback xmlns="">
            <p:sp>
              <p:nvSpPr>
                <p:cNvPr id="53" name="TextBox 52">
                  <a:extLst>
                    <a:ext uri="{FF2B5EF4-FFF2-40B4-BE49-F238E27FC236}">
                      <a16:creationId xmlns:a16="http://schemas.microsoft.com/office/drawing/2014/main" id="{3FD25FF5-AFBA-B7EA-B6CB-E6ACD31E50C0}"/>
                    </a:ext>
                  </a:extLst>
                </p:cNvPr>
                <p:cNvSpPr txBox="1">
                  <a:spLocks noRot="1" noChangeAspect="1" noMove="1" noResize="1" noEditPoints="1" noAdjustHandles="1" noChangeArrowheads="1" noChangeShapeType="1" noTextEdit="1"/>
                </p:cNvSpPr>
                <p:nvPr/>
              </p:nvSpPr>
              <p:spPr>
                <a:xfrm>
                  <a:off x="7620887" y="5694464"/>
                  <a:ext cx="307800"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B642524B-4A85-74EB-0AD5-D71BBA77A0B7}"/>
                    </a:ext>
                  </a:extLst>
                </p:cNvPr>
                <p:cNvSpPr txBox="1"/>
                <p:nvPr/>
              </p:nvSpPr>
              <p:spPr>
                <a:xfrm>
                  <a:off x="7977494" y="5340741"/>
                  <a:ext cx="307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𝑥</m:t>
                        </m:r>
                      </m:oMath>
                    </m:oMathPara>
                  </a14:m>
                  <a:endParaRPr lang="en-US" dirty="0"/>
                </a:p>
              </p:txBody>
            </p:sp>
          </mc:Choice>
          <mc:Fallback xmlns="">
            <p:sp>
              <p:nvSpPr>
                <p:cNvPr id="54" name="TextBox 53">
                  <a:extLst>
                    <a:ext uri="{FF2B5EF4-FFF2-40B4-BE49-F238E27FC236}">
                      <a16:creationId xmlns:a16="http://schemas.microsoft.com/office/drawing/2014/main" id="{B642524B-4A85-74EB-0AD5-D71BBA77A0B7}"/>
                    </a:ext>
                  </a:extLst>
                </p:cNvPr>
                <p:cNvSpPr txBox="1">
                  <a:spLocks noRot="1" noChangeAspect="1" noMove="1" noResize="1" noEditPoints="1" noAdjustHandles="1" noChangeArrowheads="1" noChangeShapeType="1" noTextEdit="1"/>
                </p:cNvSpPr>
                <p:nvPr/>
              </p:nvSpPr>
              <p:spPr>
                <a:xfrm>
                  <a:off x="7977494" y="5340741"/>
                  <a:ext cx="307800" cy="369332"/>
                </a:xfrm>
                <a:prstGeom prst="rect">
                  <a:avLst/>
                </a:prstGeom>
                <a:blipFill>
                  <a:blip r:embed="rId15"/>
                  <a:stretch>
                    <a:fillRect/>
                  </a:stretch>
                </a:blipFill>
              </p:spPr>
              <p:txBody>
                <a:bodyPr/>
                <a:lstStyle/>
                <a:p>
                  <a:r>
                    <a:rPr lang="en-US">
                      <a:noFill/>
                    </a:rPr>
                    <a:t> </a:t>
                  </a:r>
                </a:p>
              </p:txBody>
            </p:sp>
          </mc:Fallback>
        </mc:AlternateContent>
      </p:grpSp>
      <p:grpSp>
        <p:nvGrpSpPr>
          <p:cNvPr id="63" name="Group 62" descr="A circle of radius 1 with an central angle of rotation t radian subtends an arc of length t and terminal point P.">
            <a:extLst>
              <a:ext uri="{FF2B5EF4-FFF2-40B4-BE49-F238E27FC236}">
                <a16:creationId xmlns:a16="http://schemas.microsoft.com/office/drawing/2014/main" id="{F3B019E9-86BA-4EF5-B2AB-6424059F923D}"/>
              </a:ext>
            </a:extLst>
          </p:cNvPr>
          <p:cNvGrpSpPr/>
          <p:nvPr/>
        </p:nvGrpSpPr>
        <p:grpSpPr>
          <a:xfrm>
            <a:off x="1023962" y="2694399"/>
            <a:ext cx="1872163" cy="1828800"/>
            <a:chOff x="2964306" y="2057400"/>
            <a:chExt cx="3229481" cy="3200400"/>
          </a:xfrm>
        </p:grpSpPr>
        <p:cxnSp>
          <p:nvCxnSpPr>
            <p:cNvPr id="64" name="Straight Arrow Connector 63">
              <a:extLst>
                <a:ext uri="{FF2B5EF4-FFF2-40B4-BE49-F238E27FC236}">
                  <a16:creationId xmlns:a16="http://schemas.microsoft.com/office/drawing/2014/main" id="{DDCE6D3E-95C9-AAE7-BCF9-BAFEEB65B0A3}"/>
                </a:ext>
              </a:extLst>
            </p:cNvPr>
            <p:cNvCxnSpPr/>
            <p:nvPr/>
          </p:nvCxnSpPr>
          <p:spPr>
            <a:xfrm>
              <a:off x="4509158" y="20574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0E5ED8C8-A4AE-5976-4349-0192525EE0E0}"/>
                </a:ext>
              </a:extLst>
            </p:cNvPr>
            <p:cNvCxnSpPr>
              <a:cxnSpLocks/>
            </p:cNvCxnSpPr>
            <p:nvPr/>
          </p:nvCxnSpPr>
          <p:spPr>
            <a:xfrm flipH="1">
              <a:off x="2964306" y="36576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E8B031E7-747D-9DA3-8A69-40771B51E4D2}"/>
                </a:ext>
              </a:extLst>
            </p:cNvPr>
            <p:cNvSpPr/>
            <p:nvPr/>
          </p:nvSpPr>
          <p:spPr>
            <a:xfrm>
              <a:off x="3158954" y="2286000"/>
              <a:ext cx="2743200" cy="27432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DFB5915-BDAE-2C7F-59AA-BF9EF2A1D57E}"/>
                    </a:ext>
                  </a:extLst>
                </p:cNvPr>
                <p:cNvSpPr txBox="1"/>
                <p:nvPr/>
              </p:nvSpPr>
              <p:spPr>
                <a:xfrm>
                  <a:off x="5718879" y="2696621"/>
                  <a:ext cx="47490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xmlns="">
            <p:sp>
              <p:nvSpPr>
                <p:cNvPr id="67" name="TextBox 66">
                  <a:extLst>
                    <a:ext uri="{FF2B5EF4-FFF2-40B4-BE49-F238E27FC236}">
                      <a16:creationId xmlns:a16="http://schemas.microsoft.com/office/drawing/2014/main" id="{7DFB5915-BDAE-2C7F-59AA-BF9EF2A1D57E}"/>
                    </a:ext>
                  </a:extLst>
                </p:cNvPr>
                <p:cNvSpPr txBox="1">
                  <a:spLocks noRot="1" noChangeAspect="1" noMove="1" noResize="1" noEditPoints="1" noAdjustHandles="1" noChangeArrowheads="1" noChangeShapeType="1" noTextEdit="1"/>
                </p:cNvSpPr>
                <p:nvPr/>
              </p:nvSpPr>
              <p:spPr>
                <a:xfrm>
                  <a:off x="5718879" y="2696621"/>
                  <a:ext cx="474908" cy="646331"/>
                </a:xfrm>
                <a:prstGeom prst="rect">
                  <a:avLst/>
                </a:prstGeom>
                <a:blipFill>
                  <a:blip r:embed="rId16"/>
                  <a:stretch>
                    <a:fillRect/>
                  </a:stretch>
                </a:blipFill>
              </p:spPr>
              <p:txBody>
                <a:bodyPr/>
                <a:lstStyle/>
                <a:p>
                  <a:r>
                    <a:rPr lang="en-US">
                      <a:noFill/>
                    </a:rPr>
                    <a:t> </a:t>
                  </a:r>
                </a:p>
              </p:txBody>
            </p:sp>
          </mc:Fallback>
        </mc:AlternateContent>
        <p:sp>
          <p:nvSpPr>
            <p:cNvPr id="68" name="Arc 67">
              <a:extLst>
                <a:ext uri="{FF2B5EF4-FFF2-40B4-BE49-F238E27FC236}">
                  <a16:creationId xmlns:a16="http://schemas.microsoft.com/office/drawing/2014/main" id="{D5CC9899-9EDB-F3E5-D0FF-28F4AED27B0A}"/>
                </a:ext>
              </a:extLst>
            </p:cNvPr>
            <p:cNvSpPr/>
            <p:nvPr/>
          </p:nvSpPr>
          <p:spPr>
            <a:xfrm>
              <a:off x="3158953" y="2286000"/>
              <a:ext cx="2743200" cy="2743200"/>
            </a:xfrm>
            <a:prstGeom prst="arc">
              <a:avLst>
                <a:gd name="adj1" fmla="val 18838075"/>
                <a:gd name="adj2" fmla="val 0"/>
              </a:avLst>
            </a:prstGeom>
            <a:ln w="50800">
              <a:headEnd type="ova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C5C404DF-3A3A-B7E9-A5E7-04157F53A85B}"/>
                    </a:ext>
                  </a:extLst>
                </p:cNvPr>
                <p:cNvSpPr txBox="1"/>
                <p:nvPr/>
              </p:nvSpPr>
              <p:spPr>
                <a:xfrm>
                  <a:off x="5515877" y="2095128"/>
                  <a:ext cx="58092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𝑃</m:t>
                        </m:r>
                      </m:oMath>
                    </m:oMathPara>
                  </a14:m>
                  <a:endParaRPr lang="en-US" dirty="0"/>
                </a:p>
              </p:txBody>
            </p:sp>
          </mc:Choice>
          <mc:Fallback xmlns="">
            <p:sp>
              <p:nvSpPr>
                <p:cNvPr id="69" name="TextBox 68">
                  <a:extLst>
                    <a:ext uri="{FF2B5EF4-FFF2-40B4-BE49-F238E27FC236}">
                      <a16:creationId xmlns:a16="http://schemas.microsoft.com/office/drawing/2014/main" id="{C5C404DF-3A3A-B7E9-A5E7-04157F53A85B}"/>
                    </a:ext>
                  </a:extLst>
                </p:cNvPr>
                <p:cNvSpPr txBox="1">
                  <a:spLocks noRot="1" noChangeAspect="1" noMove="1" noResize="1" noEditPoints="1" noAdjustHandles="1" noChangeArrowheads="1" noChangeShapeType="1" noTextEdit="1"/>
                </p:cNvSpPr>
                <p:nvPr/>
              </p:nvSpPr>
              <p:spPr>
                <a:xfrm>
                  <a:off x="5515877" y="2095128"/>
                  <a:ext cx="580923" cy="646331"/>
                </a:xfrm>
                <a:prstGeom prst="rect">
                  <a:avLst/>
                </a:prstGeom>
                <a:blipFill>
                  <a:blip r:embed="rId17"/>
                  <a:stretch>
                    <a:fillRect/>
                  </a:stretch>
                </a:blipFill>
              </p:spPr>
              <p:txBody>
                <a:bodyPr/>
                <a:lstStyle/>
                <a:p>
                  <a:r>
                    <a:rPr lang="en-US">
                      <a:noFill/>
                    </a:rPr>
                    <a:t> </a:t>
                  </a:r>
                </a:p>
              </p:txBody>
            </p:sp>
          </mc:Fallback>
        </mc:AlternateContent>
        <p:cxnSp>
          <p:nvCxnSpPr>
            <p:cNvPr id="70" name="Straight Connector 69">
              <a:extLst>
                <a:ext uri="{FF2B5EF4-FFF2-40B4-BE49-F238E27FC236}">
                  <a16:creationId xmlns:a16="http://schemas.microsoft.com/office/drawing/2014/main" id="{26754CFE-BC03-8161-499F-8566303ECE1B}"/>
                </a:ext>
              </a:extLst>
            </p:cNvPr>
            <p:cNvCxnSpPr>
              <a:cxnSpLocks/>
              <a:endCxn id="68" idx="0"/>
            </p:cNvCxnSpPr>
            <p:nvPr/>
          </p:nvCxnSpPr>
          <p:spPr>
            <a:xfrm flipV="1">
              <a:off x="4509157" y="2670420"/>
              <a:ext cx="973637" cy="9871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48AF475A-6794-86AB-2067-2661139C0B6D}"/>
                    </a:ext>
                  </a:extLst>
                </p:cNvPr>
                <p:cNvSpPr txBox="1"/>
                <p:nvPr/>
              </p:nvSpPr>
              <p:spPr>
                <a:xfrm>
                  <a:off x="4683008" y="3173966"/>
                  <a:ext cx="504061"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xmlns="">
            <p:sp>
              <p:nvSpPr>
                <p:cNvPr id="71" name="TextBox 70">
                  <a:extLst>
                    <a:ext uri="{FF2B5EF4-FFF2-40B4-BE49-F238E27FC236}">
                      <a16:creationId xmlns:a16="http://schemas.microsoft.com/office/drawing/2014/main" id="{48AF475A-6794-86AB-2067-2661139C0B6D}"/>
                    </a:ext>
                  </a:extLst>
                </p:cNvPr>
                <p:cNvSpPr txBox="1">
                  <a:spLocks noRot="1" noChangeAspect="1" noMove="1" noResize="1" noEditPoints="1" noAdjustHandles="1" noChangeArrowheads="1" noChangeShapeType="1" noTextEdit="1"/>
                </p:cNvSpPr>
                <p:nvPr/>
              </p:nvSpPr>
              <p:spPr>
                <a:xfrm>
                  <a:off x="4683008" y="3173966"/>
                  <a:ext cx="504061" cy="646331"/>
                </a:xfrm>
                <a:prstGeom prst="rect">
                  <a:avLst/>
                </a:prstGeom>
                <a:blipFill>
                  <a:blip r:embed="rId1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84770676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lstStyle/>
          <a:p>
            <a:r>
              <a:rPr lang="en-US" dirty="0"/>
              <a:t>Special Triangles &amp; the Unit Circle</a:t>
            </a:r>
          </a:p>
        </p:txBody>
      </p:sp>
      <p:sp>
        <p:nvSpPr>
          <p:cNvPr id="52" name="Content Placeholder 51">
            <a:extLst>
              <a:ext uri="{FF2B5EF4-FFF2-40B4-BE49-F238E27FC236}">
                <a16:creationId xmlns:a16="http://schemas.microsoft.com/office/drawing/2014/main" id="{C8ED5A9D-3786-AC47-2563-ACF2D151EE1C}"/>
              </a:ext>
            </a:extLst>
          </p:cNvPr>
          <p:cNvSpPr>
            <a:spLocks noGrp="1"/>
          </p:cNvSpPr>
          <p:nvPr>
            <p:ph idx="1"/>
          </p:nvPr>
        </p:nvSpPr>
        <p:spPr>
          <a:xfrm>
            <a:off x="457200" y="1600201"/>
            <a:ext cx="8229600" cy="647144"/>
          </a:xfrm>
        </p:spPr>
        <p:txBody>
          <a:bodyPr/>
          <a:lstStyle/>
          <a:p>
            <a:r>
              <a:rPr lang="en-US" dirty="0"/>
              <a:t>Combine our special triangles with the unit circle.</a:t>
            </a:r>
          </a:p>
        </p:txBody>
      </p:sp>
      <p:grpSp>
        <p:nvGrpSpPr>
          <p:cNvPr id="3" name="Group 2" descr="The part of the unit circle contained within the 1st quadrant. A 45-45-90 triangle is located inside the circle with its hypotenuse extending from the origin to the point (√2/2, √2/2). A vertical leg extends upward from the x-axis to this point, forming a 45 degree angle with the hypotenuse. A horizontal leg extends from the point where the vertical side intersects the x-axis to the origin, where it forms a 45 degree angle with the hypotenuse.">
            <a:extLst>
              <a:ext uri="{FF2B5EF4-FFF2-40B4-BE49-F238E27FC236}">
                <a16:creationId xmlns:a16="http://schemas.microsoft.com/office/drawing/2014/main" id="{31BF4244-E224-4569-8493-EAECDB83754E}"/>
              </a:ext>
            </a:extLst>
          </p:cNvPr>
          <p:cNvGrpSpPr/>
          <p:nvPr/>
        </p:nvGrpSpPr>
        <p:grpSpPr>
          <a:xfrm>
            <a:off x="-525572" y="2174937"/>
            <a:ext cx="3657600" cy="3657600"/>
            <a:chOff x="182880" y="2057400"/>
            <a:chExt cx="6522720" cy="6629400"/>
          </a:xfrm>
        </p:grpSpPr>
        <p:grpSp>
          <p:nvGrpSpPr>
            <p:cNvPr id="20" name="Group 19"/>
            <p:cNvGrpSpPr/>
            <p:nvPr/>
          </p:nvGrpSpPr>
          <p:grpSpPr>
            <a:xfrm>
              <a:off x="182880" y="2057400"/>
              <a:ext cx="6522720" cy="6629400"/>
              <a:chOff x="182880" y="2057400"/>
              <a:chExt cx="6522720" cy="6629400"/>
            </a:xfrm>
          </p:grpSpPr>
          <p:cxnSp>
            <p:nvCxnSpPr>
              <p:cNvPr id="5" name="Straight Arrow Connector 4"/>
              <p:cNvCxnSpPr/>
              <p:nvPr/>
            </p:nvCxnSpPr>
            <p:spPr>
              <a:xfrm>
                <a:off x="3276600" y="20574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H="1">
                <a:off x="3048000" y="5486400"/>
                <a:ext cx="3657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8" name="Arc 7"/>
              <p:cNvSpPr/>
              <p:nvPr/>
            </p:nvSpPr>
            <p:spPr>
              <a:xfrm>
                <a:off x="182880" y="2286000"/>
                <a:ext cx="6217920" cy="6400800"/>
              </a:xfrm>
              <a:prstGeom prst="arc">
                <a:avLst>
                  <a:gd name="adj1" fmla="val 15426075"/>
                  <a:gd name="adj2" fmla="val 540835"/>
                </a:avLst>
              </a:prstGeom>
              <a:ln w="1905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grpSp>
        <p:grpSp>
          <p:nvGrpSpPr>
            <p:cNvPr id="23" name="Group 22"/>
            <p:cNvGrpSpPr/>
            <p:nvPr/>
          </p:nvGrpSpPr>
          <p:grpSpPr>
            <a:xfrm>
              <a:off x="3276600" y="3310128"/>
              <a:ext cx="2286000" cy="2251934"/>
              <a:chOff x="3276600" y="3310128"/>
              <a:chExt cx="2286000" cy="2251934"/>
            </a:xfrm>
          </p:grpSpPr>
          <p:sp>
            <p:nvSpPr>
              <p:cNvPr id="14" name="TextBox 13"/>
              <p:cNvSpPr txBox="1"/>
              <p:nvPr/>
            </p:nvSpPr>
            <p:spPr>
              <a:xfrm>
                <a:off x="3499868" y="5004216"/>
                <a:ext cx="856503" cy="557846"/>
              </a:xfrm>
              <a:prstGeom prst="rect">
                <a:avLst/>
              </a:prstGeom>
              <a:noFill/>
            </p:spPr>
            <p:txBody>
              <a:bodyPr wrap="square" rtlCol="0">
                <a:spAutoFit/>
              </a:bodyPr>
              <a:lstStyle/>
              <a:p>
                <a:r>
                  <a:rPr lang="en-US" sz="1400" dirty="0"/>
                  <a:t>45°</a:t>
                </a:r>
              </a:p>
            </p:txBody>
          </p:sp>
          <p:sp>
            <p:nvSpPr>
              <p:cNvPr id="11" name="Right Triangle 10"/>
              <p:cNvSpPr/>
              <p:nvPr/>
            </p:nvSpPr>
            <p:spPr>
              <a:xfrm flipH="1">
                <a:off x="3276600" y="3310128"/>
                <a:ext cx="2286000" cy="2177534"/>
              </a:xfrm>
              <a:prstGeom prst="rtTriangl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5471160" y="5396222"/>
                <a:ext cx="91440" cy="9144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p:cNvSpPr txBox="1"/>
                  <p:nvPr/>
                </p:nvSpPr>
                <p:spPr>
                  <a:xfrm>
                    <a:off x="3996765" y="3948507"/>
                    <a:ext cx="511037" cy="557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a:rPr>
                            <m:t>1</m:t>
                          </m:r>
                        </m:oMath>
                      </m:oMathPara>
                    </a14:m>
                    <a:endParaRPr lang="en-US" sz="1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3996765" y="3948507"/>
                    <a:ext cx="511037" cy="557846"/>
                  </a:xfrm>
                  <a:prstGeom prst="rect">
                    <a:avLst/>
                  </a:prstGeom>
                  <a:blipFill>
                    <a:blip r:embed="rId2"/>
                    <a:stretch>
                      <a:fillRect/>
                    </a:stretch>
                  </a:blipFill>
                </p:spPr>
                <p:txBody>
                  <a:bodyPr/>
                  <a:lstStyle/>
                  <a:p>
                    <a:r>
                      <a:rPr lang="en-US">
                        <a:noFill/>
                      </a:rPr>
                      <a:t> </a:t>
                    </a:r>
                  </a:p>
                </p:txBody>
              </p:sp>
            </mc:Fallback>
          </mc:AlternateContent>
        </p:grpSp>
        <p:grpSp>
          <p:nvGrpSpPr>
            <p:cNvPr id="24" name="Group 23"/>
            <p:cNvGrpSpPr/>
            <p:nvPr/>
          </p:nvGrpSpPr>
          <p:grpSpPr>
            <a:xfrm>
              <a:off x="4308398" y="4005153"/>
              <a:ext cx="1884009" cy="2509205"/>
              <a:chOff x="4308398" y="4005153"/>
              <a:chExt cx="1884009" cy="2509205"/>
            </a:xfrm>
          </p:grpSpPr>
          <mc:AlternateContent xmlns:mc="http://schemas.openxmlformats.org/markup-compatibility/2006" xmlns:a14="http://schemas.microsoft.com/office/drawing/2010/main">
            <mc:Choice Requires="a14">
              <p:sp>
                <p:nvSpPr>
                  <p:cNvPr id="15" name="TextBox 14"/>
                  <p:cNvSpPr txBox="1"/>
                  <p:nvPr/>
                </p:nvSpPr>
                <p:spPr>
                  <a:xfrm>
                    <a:off x="4308398" y="5526855"/>
                    <a:ext cx="419099" cy="9875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ad>
                                <m:radPr>
                                  <m:degHide m:val="on"/>
                                  <m:ctrlPr>
                                    <a:rPr lang="en-US" sz="1400" i="1">
                                      <a:latin typeface="Cambria Math" panose="02040503050406030204" pitchFamily="18" charset="0"/>
                                    </a:rPr>
                                  </m:ctrlPr>
                                </m:radPr>
                                <m:deg/>
                                <m:e>
                                  <m:r>
                                    <a:rPr lang="en-US" sz="1400" i="1">
                                      <a:latin typeface="Cambria Math"/>
                                    </a:rPr>
                                    <m:t>2</m:t>
                                  </m:r>
                                </m:e>
                              </m:rad>
                            </m:num>
                            <m:den>
                              <m:r>
                                <a:rPr lang="en-US" sz="1400">
                                  <a:latin typeface="Cambria Math"/>
                                </a:rPr>
                                <m:t>2</m:t>
                              </m:r>
                            </m:den>
                          </m:f>
                        </m:oMath>
                      </m:oMathPara>
                    </a14:m>
                    <a:endParaRPr lang="en-US" sz="1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4308398" y="5526855"/>
                    <a:ext cx="419099" cy="987503"/>
                  </a:xfrm>
                  <a:prstGeom prst="rect">
                    <a:avLst/>
                  </a:prstGeom>
                  <a:blipFill>
                    <a:blip r:embed="rId3"/>
                    <a:stretch>
                      <a:fillRect r="-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470820" y="4005153"/>
                    <a:ext cx="721587" cy="9875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ad>
                                <m:radPr>
                                  <m:degHide m:val="on"/>
                                  <m:ctrlPr>
                                    <a:rPr lang="en-US" sz="1400" i="1" smtClean="0">
                                      <a:latin typeface="Cambria Math" panose="02040503050406030204" pitchFamily="18" charset="0"/>
                                    </a:rPr>
                                  </m:ctrlPr>
                                </m:radPr>
                                <m:deg/>
                                <m:e>
                                  <m:r>
                                    <a:rPr lang="en-US" sz="1400" i="1">
                                      <a:latin typeface="Cambria Math"/>
                                    </a:rPr>
                                    <m:t>2</m:t>
                                  </m:r>
                                </m:e>
                              </m:rad>
                            </m:num>
                            <m:den>
                              <m:r>
                                <a:rPr lang="en-US" sz="1400" b="0" i="0" smtClean="0">
                                  <a:latin typeface="Cambria Math"/>
                                </a:rPr>
                                <m:t>2</m:t>
                              </m:r>
                            </m:den>
                          </m:f>
                        </m:oMath>
                      </m:oMathPara>
                    </a14:m>
                    <a:endParaRPr lang="en-US"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5470820" y="4005153"/>
                    <a:ext cx="721587" cy="987503"/>
                  </a:xfrm>
                  <a:prstGeom prst="rect">
                    <a:avLst/>
                  </a:prstGeom>
                  <a:blipFill>
                    <a:blip r:embed="rId4"/>
                    <a:stretch>
                      <a:fillRect/>
                    </a:stretch>
                  </a:blipFill>
                </p:spPr>
                <p:txBody>
                  <a:bodyPr/>
                  <a:lstStyle/>
                  <a:p>
                    <a:r>
                      <a:rPr lang="en-US">
                        <a:noFill/>
                      </a:rPr>
                      <a:t> </a:t>
                    </a:r>
                  </a:p>
                </p:txBody>
              </p:sp>
            </mc:Fallback>
          </mc:AlternateContent>
        </p:grpSp>
        <p:grpSp>
          <p:nvGrpSpPr>
            <p:cNvPr id="25" name="Group 24"/>
            <p:cNvGrpSpPr/>
            <p:nvPr/>
          </p:nvGrpSpPr>
          <p:grpSpPr>
            <a:xfrm>
              <a:off x="5436139" y="2332166"/>
              <a:ext cx="859536" cy="1091748"/>
              <a:chOff x="5436139" y="2332166"/>
              <a:chExt cx="859536" cy="1091748"/>
            </a:xfrm>
          </p:grpSpPr>
          <p:sp>
            <p:nvSpPr>
              <p:cNvPr id="18" name="Oval 17"/>
              <p:cNvSpPr/>
              <p:nvPr/>
            </p:nvSpPr>
            <p:spPr>
              <a:xfrm>
                <a:off x="5516880" y="3267760"/>
                <a:ext cx="91440" cy="91440"/>
              </a:xfrm>
              <a:prstGeom prst="ellipse">
                <a:avLst/>
              </a:prstGeom>
              <a:solidFill>
                <a:schemeClr val="accent1"/>
              </a:solidFill>
              <a:ln w="127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5436139" y="2332166"/>
                    <a:ext cx="859536" cy="1091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ad>
                                    <m:radPr>
                                      <m:degHide m:val="on"/>
                                      <m:ctrlPr>
                                        <a:rPr lang="en-US" sz="1400" b="0" i="1" smtClean="0">
                                          <a:latin typeface="Cambria Math" panose="02040503050406030204" pitchFamily="18" charset="0"/>
                                        </a:rPr>
                                      </m:ctrlPr>
                                    </m:radPr>
                                    <m:deg/>
                                    <m:e>
                                      <m:r>
                                        <a:rPr lang="en-US" sz="1400" b="0" i="1" smtClean="0">
                                          <a:latin typeface="Cambria Math"/>
                                        </a:rPr>
                                        <m:t>2</m:t>
                                      </m:r>
                                    </m:e>
                                  </m:rad>
                                </m:num>
                                <m:den>
                                  <m:r>
                                    <a:rPr lang="en-US" sz="1400" b="0" i="1" smtClean="0">
                                      <a:latin typeface="Cambria Math"/>
                                    </a:rPr>
                                    <m:t>2</m:t>
                                  </m:r>
                                </m:den>
                              </m:f>
                              <m:r>
                                <a:rPr lang="en-US" sz="1400" b="0" i="1" smtClean="0">
                                  <a:latin typeface="Cambria Math"/>
                                </a:rPr>
                                <m:t>,</m:t>
                              </m:r>
                              <m:f>
                                <m:fPr>
                                  <m:ctrlPr>
                                    <a:rPr lang="en-US" sz="1400" b="0" i="1" smtClean="0">
                                      <a:latin typeface="Cambria Math" panose="02040503050406030204" pitchFamily="18" charset="0"/>
                                    </a:rPr>
                                  </m:ctrlPr>
                                </m:fPr>
                                <m:num>
                                  <m:rad>
                                    <m:radPr>
                                      <m:degHide m:val="on"/>
                                      <m:ctrlPr>
                                        <a:rPr lang="en-US" sz="1400" b="0" i="1" smtClean="0">
                                          <a:latin typeface="Cambria Math" panose="02040503050406030204" pitchFamily="18" charset="0"/>
                                        </a:rPr>
                                      </m:ctrlPr>
                                    </m:radPr>
                                    <m:deg/>
                                    <m:e>
                                      <m:r>
                                        <a:rPr lang="en-US" sz="1400" b="0" i="1" smtClean="0">
                                          <a:latin typeface="Cambria Math"/>
                                        </a:rPr>
                                        <m:t>2</m:t>
                                      </m:r>
                                    </m:e>
                                  </m:rad>
                                </m:num>
                                <m:den>
                                  <m:r>
                                    <a:rPr lang="en-US" sz="1400" b="0" i="1" smtClean="0">
                                      <a:latin typeface="Cambria Math"/>
                                    </a:rPr>
                                    <m:t>2</m:t>
                                  </m:r>
                                </m:den>
                              </m:f>
                            </m:e>
                          </m:d>
                        </m:oMath>
                      </m:oMathPara>
                    </a14:m>
                    <a:endParaRPr lang="en-US" sz="1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436139" y="2332166"/>
                    <a:ext cx="859536" cy="1091748"/>
                  </a:xfrm>
                  <a:prstGeom prst="rect">
                    <a:avLst/>
                  </a:prstGeom>
                  <a:blipFill>
                    <a:blip r:embed="rId5"/>
                    <a:stretch>
                      <a:fillRect r="-68354"/>
                    </a:stretch>
                  </a:blipFill>
                </p:spPr>
                <p:txBody>
                  <a:bodyPr/>
                  <a:lstStyle/>
                  <a:p>
                    <a:r>
                      <a:rPr lang="en-US">
                        <a:noFill/>
                      </a:rPr>
                      <a:t> </a:t>
                    </a:r>
                  </a:p>
                </p:txBody>
              </p:sp>
            </mc:Fallback>
          </mc:AlternateContent>
        </p:grpSp>
      </p:grpSp>
      <p:grpSp>
        <p:nvGrpSpPr>
          <p:cNvPr id="4" name="Group 3" descr="The part of the unit circle contained within the 1st quadrant. A 30-60-90 triangle is located inside the circle with its hypotenuse extending from the origin to the point (√3/2, 1/2). A vertical leg extends upward from the x-axis to this point, forming a 60 degree angle with the hypotenuse. A horizontal leg extends from the point where the vertical side intersects the x-axis to the origin, where it forms a 30 degree angle with the hypotenuse.">
            <a:extLst>
              <a:ext uri="{FF2B5EF4-FFF2-40B4-BE49-F238E27FC236}">
                <a16:creationId xmlns:a16="http://schemas.microsoft.com/office/drawing/2014/main" id="{31D0C02D-CB12-1428-EDB7-0894C3EC355E}"/>
              </a:ext>
            </a:extLst>
          </p:cNvPr>
          <p:cNvGrpSpPr/>
          <p:nvPr/>
        </p:nvGrpSpPr>
        <p:grpSpPr>
          <a:xfrm>
            <a:off x="2420181" y="4290152"/>
            <a:ext cx="3690253" cy="3657600"/>
            <a:chOff x="182880" y="2057400"/>
            <a:chExt cx="6580952" cy="6629400"/>
          </a:xfrm>
        </p:grpSpPr>
        <p:grpSp>
          <p:nvGrpSpPr>
            <p:cNvPr id="7" name="Group 6">
              <a:extLst>
                <a:ext uri="{FF2B5EF4-FFF2-40B4-BE49-F238E27FC236}">
                  <a16:creationId xmlns:a16="http://schemas.microsoft.com/office/drawing/2014/main" id="{3683DABC-20E8-17DC-8BBB-ED5D2217CA1C}"/>
                </a:ext>
              </a:extLst>
            </p:cNvPr>
            <p:cNvGrpSpPr/>
            <p:nvPr/>
          </p:nvGrpSpPr>
          <p:grpSpPr>
            <a:xfrm>
              <a:off x="182880" y="2057400"/>
              <a:ext cx="6522720" cy="6629400"/>
              <a:chOff x="182880" y="2057400"/>
              <a:chExt cx="6522720" cy="6629400"/>
            </a:xfrm>
          </p:grpSpPr>
          <p:cxnSp>
            <p:nvCxnSpPr>
              <p:cNvPr id="32" name="Straight Arrow Connector 31">
                <a:extLst>
                  <a:ext uri="{FF2B5EF4-FFF2-40B4-BE49-F238E27FC236}">
                    <a16:creationId xmlns:a16="http://schemas.microsoft.com/office/drawing/2014/main" id="{D87C28BA-6531-427F-5170-3FDB50F59087}"/>
                  </a:ext>
                </a:extLst>
              </p:cNvPr>
              <p:cNvCxnSpPr/>
              <p:nvPr/>
            </p:nvCxnSpPr>
            <p:spPr>
              <a:xfrm>
                <a:off x="3276600" y="20574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952E559-9BD6-8C95-F294-FD0D019E441B}"/>
                  </a:ext>
                </a:extLst>
              </p:cNvPr>
              <p:cNvCxnSpPr/>
              <p:nvPr/>
            </p:nvCxnSpPr>
            <p:spPr>
              <a:xfrm flipH="1">
                <a:off x="3048000" y="5486400"/>
                <a:ext cx="3657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4" name="Arc 33">
                <a:extLst>
                  <a:ext uri="{FF2B5EF4-FFF2-40B4-BE49-F238E27FC236}">
                    <a16:creationId xmlns:a16="http://schemas.microsoft.com/office/drawing/2014/main" id="{6B1C2865-5C16-DB16-59D6-53691959EB08}"/>
                  </a:ext>
                </a:extLst>
              </p:cNvPr>
              <p:cNvSpPr/>
              <p:nvPr/>
            </p:nvSpPr>
            <p:spPr>
              <a:xfrm>
                <a:off x="182880" y="2286000"/>
                <a:ext cx="6217920" cy="6400800"/>
              </a:xfrm>
              <a:prstGeom prst="arc">
                <a:avLst>
                  <a:gd name="adj1" fmla="val 15426075"/>
                  <a:gd name="adj2" fmla="val 540835"/>
                </a:avLst>
              </a:prstGeom>
              <a:ln w="1905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DEE1049A-80B0-DA95-D50C-528A6638F462}"/>
                </a:ext>
              </a:extLst>
            </p:cNvPr>
            <p:cNvGrpSpPr/>
            <p:nvPr/>
          </p:nvGrpSpPr>
          <p:grpSpPr>
            <a:xfrm>
              <a:off x="3276602" y="4096512"/>
              <a:ext cx="2822447" cy="1474829"/>
              <a:chOff x="3276600" y="3281453"/>
              <a:chExt cx="2288472" cy="2312410"/>
            </a:xfrm>
          </p:grpSpPr>
          <p:sp>
            <p:nvSpPr>
              <p:cNvPr id="28" name="TextBox 27">
                <a:extLst>
                  <a:ext uri="{FF2B5EF4-FFF2-40B4-BE49-F238E27FC236}">
                    <a16:creationId xmlns:a16="http://schemas.microsoft.com/office/drawing/2014/main" id="{DCA3A327-A69C-AF4E-25B4-73EA2DFA255E}"/>
                  </a:ext>
                </a:extLst>
              </p:cNvPr>
              <p:cNvSpPr txBox="1"/>
              <p:nvPr/>
            </p:nvSpPr>
            <p:spPr>
              <a:xfrm>
                <a:off x="3703043" y="4719207"/>
                <a:ext cx="714064" cy="874656"/>
              </a:xfrm>
              <a:prstGeom prst="rect">
                <a:avLst/>
              </a:prstGeom>
              <a:noFill/>
            </p:spPr>
            <p:txBody>
              <a:bodyPr wrap="square" rtlCol="0">
                <a:spAutoFit/>
              </a:bodyPr>
              <a:lstStyle/>
              <a:p>
                <a:r>
                  <a:rPr lang="en-US" sz="1400" dirty="0"/>
                  <a:t>30°</a:t>
                </a:r>
              </a:p>
            </p:txBody>
          </p:sp>
          <p:sp>
            <p:nvSpPr>
              <p:cNvPr id="29" name="Right Triangle 28">
                <a:extLst>
                  <a:ext uri="{FF2B5EF4-FFF2-40B4-BE49-F238E27FC236}">
                    <a16:creationId xmlns:a16="http://schemas.microsoft.com/office/drawing/2014/main" id="{21B2518C-7EE3-2741-9D50-724EDA9898BC}"/>
                  </a:ext>
                </a:extLst>
              </p:cNvPr>
              <p:cNvSpPr/>
              <p:nvPr/>
            </p:nvSpPr>
            <p:spPr>
              <a:xfrm flipH="1">
                <a:off x="3276600" y="3281453"/>
                <a:ext cx="2286000" cy="2177533"/>
              </a:xfrm>
              <a:prstGeom prst="rtTriangl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EF797A30-FD09-782E-BDF0-DD7F3418E058}"/>
                  </a:ext>
                </a:extLst>
              </p:cNvPr>
              <p:cNvSpPr/>
              <p:nvPr/>
            </p:nvSpPr>
            <p:spPr>
              <a:xfrm>
                <a:off x="5490931" y="5317312"/>
                <a:ext cx="74141" cy="14337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19EBC3F-EBBC-11A5-8FC5-12566A65CA77}"/>
                      </a:ext>
                    </a:extLst>
                  </p:cNvPr>
                  <p:cNvSpPr txBox="1"/>
                  <p:nvPr/>
                </p:nvSpPr>
                <p:spPr>
                  <a:xfrm>
                    <a:off x="4074306" y="3640896"/>
                    <a:ext cx="511037" cy="8746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a:rPr>
                            <m:t>1</m:t>
                          </m:r>
                        </m:oMath>
                      </m:oMathPara>
                    </a14:m>
                    <a:endParaRPr lang="en-US" sz="1400" dirty="0"/>
                  </a:p>
                </p:txBody>
              </p:sp>
            </mc:Choice>
            <mc:Fallback xmlns="">
              <p:sp>
                <p:nvSpPr>
                  <p:cNvPr id="31" name="TextBox 30">
                    <a:extLst>
                      <a:ext uri="{FF2B5EF4-FFF2-40B4-BE49-F238E27FC236}">
                        <a16:creationId xmlns:a16="http://schemas.microsoft.com/office/drawing/2014/main" id="{F19EBC3F-EBBC-11A5-8FC5-12566A65CA77}"/>
                      </a:ext>
                    </a:extLst>
                  </p:cNvPr>
                  <p:cNvSpPr txBox="1">
                    <a:spLocks noRot="1" noChangeAspect="1" noMove="1" noResize="1" noEditPoints="1" noAdjustHandles="1" noChangeArrowheads="1" noChangeShapeType="1" noTextEdit="1"/>
                  </p:cNvSpPr>
                  <p:nvPr/>
                </p:nvSpPr>
                <p:spPr>
                  <a:xfrm>
                    <a:off x="4074306" y="3640896"/>
                    <a:ext cx="511037" cy="874656"/>
                  </a:xfrm>
                  <a:prstGeom prst="rect">
                    <a:avLst/>
                  </a:prstGeom>
                  <a:blipFill>
                    <a:blip r:embed="rId6"/>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A7E2C8A7-235C-EE0D-089D-ADD93D6809A1}"/>
                </a:ext>
              </a:extLst>
            </p:cNvPr>
            <p:cNvGrpSpPr/>
            <p:nvPr/>
          </p:nvGrpSpPr>
          <p:grpSpPr>
            <a:xfrm>
              <a:off x="4476751" y="4328137"/>
              <a:ext cx="1925171" cy="2182631"/>
              <a:chOff x="4476751" y="4328137"/>
              <a:chExt cx="1925171" cy="2182631"/>
            </a:xfrm>
          </p:grpSpPr>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1F487E4-9E5A-1E32-04A2-7E2AA6829B19}"/>
                      </a:ext>
                    </a:extLst>
                  </p:cNvPr>
                  <p:cNvSpPr txBox="1"/>
                  <p:nvPr/>
                </p:nvSpPr>
                <p:spPr>
                  <a:xfrm>
                    <a:off x="4476751" y="5524545"/>
                    <a:ext cx="419100" cy="9862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rPr>
                              </m:ctrlPr>
                            </m:fPr>
                            <m:num>
                              <m:rad>
                                <m:radPr>
                                  <m:degHide m:val="on"/>
                                  <m:ctrlPr>
                                    <a:rPr lang="en-US" sz="1400" i="1">
                                      <a:latin typeface="Cambria Math" panose="02040503050406030204" pitchFamily="18" charset="0"/>
                                    </a:rPr>
                                  </m:ctrlPr>
                                </m:radPr>
                                <m:deg/>
                                <m:e>
                                  <m:r>
                                    <a:rPr lang="en-US" sz="1400" b="0" i="1" smtClean="0">
                                      <a:latin typeface="Cambria Math"/>
                                    </a:rPr>
                                    <m:t>3</m:t>
                                  </m:r>
                                </m:e>
                              </m:rad>
                            </m:num>
                            <m:den>
                              <m:r>
                                <a:rPr lang="en-US" sz="1400">
                                  <a:latin typeface="Cambria Math"/>
                                </a:rPr>
                                <m:t>2</m:t>
                              </m:r>
                            </m:den>
                          </m:f>
                        </m:oMath>
                      </m:oMathPara>
                    </a14:m>
                    <a:endParaRPr lang="en-US" sz="1400" dirty="0"/>
                  </a:p>
                </p:txBody>
              </p:sp>
            </mc:Choice>
            <mc:Fallback xmlns="">
              <p:sp>
                <p:nvSpPr>
                  <p:cNvPr id="26" name="TextBox 25">
                    <a:extLst>
                      <a:ext uri="{FF2B5EF4-FFF2-40B4-BE49-F238E27FC236}">
                        <a16:creationId xmlns:a16="http://schemas.microsoft.com/office/drawing/2014/main" id="{C1F487E4-9E5A-1E32-04A2-7E2AA6829B19}"/>
                      </a:ext>
                    </a:extLst>
                  </p:cNvPr>
                  <p:cNvSpPr txBox="1">
                    <a:spLocks noRot="1" noChangeAspect="1" noMove="1" noResize="1" noEditPoints="1" noAdjustHandles="1" noChangeArrowheads="1" noChangeShapeType="1" noTextEdit="1"/>
                  </p:cNvSpPr>
                  <p:nvPr/>
                </p:nvSpPr>
                <p:spPr>
                  <a:xfrm>
                    <a:off x="4476751" y="5524545"/>
                    <a:ext cx="419100" cy="986223"/>
                  </a:xfrm>
                  <a:prstGeom prst="rect">
                    <a:avLst/>
                  </a:prstGeom>
                  <a:blipFill>
                    <a:blip r:embed="rId7"/>
                    <a:stretch>
                      <a:fillRect r="-28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427E01F-396B-C217-514D-B073FCBC3E67}"/>
                      </a:ext>
                    </a:extLst>
                  </p:cNvPr>
                  <p:cNvSpPr txBox="1"/>
                  <p:nvPr/>
                </p:nvSpPr>
                <p:spPr>
                  <a:xfrm>
                    <a:off x="6002700" y="4328137"/>
                    <a:ext cx="399222" cy="8983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a:rPr>
                                <m:t>1</m:t>
                              </m:r>
                            </m:num>
                            <m:den>
                              <m:r>
                                <a:rPr lang="en-US" sz="1400" b="0" i="0" smtClean="0">
                                  <a:latin typeface="Cambria Math"/>
                                </a:rPr>
                                <m:t>2</m:t>
                              </m:r>
                            </m:den>
                          </m:f>
                        </m:oMath>
                      </m:oMathPara>
                    </a14:m>
                    <a:endParaRPr lang="en-US" sz="1400" dirty="0"/>
                  </a:p>
                </p:txBody>
              </p:sp>
            </mc:Choice>
            <mc:Fallback xmlns="">
              <p:sp>
                <p:nvSpPr>
                  <p:cNvPr id="27" name="TextBox 26">
                    <a:extLst>
                      <a:ext uri="{FF2B5EF4-FFF2-40B4-BE49-F238E27FC236}">
                        <a16:creationId xmlns:a16="http://schemas.microsoft.com/office/drawing/2014/main" id="{9427E01F-396B-C217-514D-B073FCBC3E67}"/>
                      </a:ext>
                    </a:extLst>
                  </p:cNvPr>
                  <p:cNvSpPr txBox="1">
                    <a:spLocks noRot="1" noChangeAspect="1" noMove="1" noResize="1" noEditPoints="1" noAdjustHandles="1" noChangeArrowheads="1" noChangeShapeType="1" noTextEdit="1"/>
                  </p:cNvSpPr>
                  <p:nvPr/>
                </p:nvSpPr>
                <p:spPr>
                  <a:xfrm>
                    <a:off x="6002700" y="4328137"/>
                    <a:ext cx="399222" cy="898364"/>
                  </a:xfrm>
                  <a:prstGeom prst="rect">
                    <a:avLst/>
                  </a:prstGeom>
                  <a:blipFill>
                    <a:blip r:embed="rId8"/>
                    <a:stretch>
                      <a:fillRect r="-10811" b="-1220"/>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57D27536-51F1-116A-45BB-A0A2DA5DD99F}"/>
                </a:ext>
              </a:extLst>
            </p:cNvPr>
            <p:cNvGrpSpPr/>
            <p:nvPr/>
          </p:nvGrpSpPr>
          <p:grpSpPr>
            <a:xfrm>
              <a:off x="5904296" y="3111595"/>
              <a:ext cx="859536" cy="1090473"/>
              <a:chOff x="5370896" y="2313019"/>
              <a:chExt cx="859536" cy="1090473"/>
            </a:xfrm>
          </p:grpSpPr>
          <p:sp>
            <p:nvSpPr>
              <p:cNvPr id="21" name="Oval 20">
                <a:extLst>
                  <a:ext uri="{FF2B5EF4-FFF2-40B4-BE49-F238E27FC236}">
                    <a16:creationId xmlns:a16="http://schemas.microsoft.com/office/drawing/2014/main" id="{E52C8783-687C-208A-47C1-9F128FE462FD}"/>
                  </a:ext>
                </a:extLst>
              </p:cNvPr>
              <p:cNvSpPr/>
              <p:nvPr/>
            </p:nvSpPr>
            <p:spPr>
              <a:xfrm>
                <a:off x="5518405" y="3246245"/>
                <a:ext cx="91440" cy="91440"/>
              </a:xfrm>
              <a:prstGeom prst="ellipse">
                <a:avLst/>
              </a:prstGeom>
              <a:solidFill>
                <a:schemeClr val="accent1"/>
              </a:solidFill>
              <a:ln w="127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CC757D-4E49-9FBD-77B1-A94D6412E9D4}"/>
                      </a:ext>
                    </a:extLst>
                  </p:cNvPr>
                  <p:cNvSpPr txBox="1"/>
                  <p:nvPr/>
                </p:nvSpPr>
                <p:spPr>
                  <a:xfrm>
                    <a:off x="5370896" y="2313019"/>
                    <a:ext cx="859536" cy="10904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ad>
                                    <m:radPr>
                                      <m:degHide m:val="on"/>
                                      <m:ctrlPr>
                                        <a:rPr lang="en-US" sz="1400" b="0" i="1" smtClean="0">
                                          <a:latin typeface="Cambria Math" panose="02040503050406030204" pitchFamily="18" charset="0"/>
                                        </a:rPr>
                                      </m:ctrlPr>
                                    </m:radPr>
                                    <m:deg/>
                                    <m:e>
                                      <m:r>
                                        <a:rPr lang="en-US" sz="1400" b="0" i="1" smtClean="0">
                                          <a:latin typeface="Cambria Math"/>
                                        </a:rPr>
                                        <m:t>3</m:t>
                                      </m:r>
                                    </m:e>
                                  </m:rad>
                                </m:num>
                                <m:den>
                                  <m:r>
                                    <a:rPr lang="en-US" sz="1400" b="0" i="1" smtClean="0">
                                      <a:latin typeface="Cambria Math"/>
                                    </a:rPr>
                                    <m:t>2</m:t>
                                  </m:r>
                                </m:den>
                              </m:f>
                              <m:r>
                                <a:rPr lang="en-US" sz="1400" b="0" i="1" smtClean="0">
                                  <a:latin typeface="Cambria Math"/>
                                </a:rPr>
                                <m:t>,</m:t>
                              </m:r>
                              <m:f>
                                <m:fPr>
                                  <m:ctrlPr>
                                    <a:rPr lang="en-US" sz="1400" b="0" i="1" smtClean="0">
                                      <a:latin typeface="Cambria Math" panose="02040503050406030204" pitchFamily="18" charset="0"/>
                                    </a:rPr>
                                  </m:ctrlPr>
                                </m:fPr>
                                <m:num>
                                  <m:r>
                                    <a:rPr lang="en-US" sz="1400" b="0" i="1" smtClean="0">
                                      <a:latin typeface="Cambria Math"/>
                                    </a:rPr>
                                    <m:t>1</m:t>
                                  </m:r>
                                </m:num>
                                <m:den>
                                  <m:r>
                                    <a:rPr lang="en-US" sz="1400" b="0" i="1" smtClean="0">
                                      <a:latin typeface="Cambria Math"/>
                                    </a:rPr>
                                    <m:t>2</m:t>
                                  </m:r>
                                </m:den>
                              </m:f>
                            </m:e>
                          </m:d>
                        </m:oMath>
                      </m:oMathPara>
                    </a14:m>
                    <a:endParaRPr lang="en-US" sz="1400" dirty="0"/>
                  </a:p>
                </p:txBody>
              </p:sp>
            </mc:Choice>
            <mc:Fallback xmlns="">
              <p:sp>
                <p:nvSpPr>
                  <p:cNvPr id="22" name="TextBox 21">
                    <a:extLst>
                      <a:ext uri="{FF2B5EF4-FFF2-40B4-BE49-F238E27FC236}">
                        <a16:creationId xmlns:a16="http://schemas.microsoft.com/office/drawing/2014/main" id="{C3CC757D-4E49-9FBD-77B1-A94D6412E9D4}"/>
                      </a:ext>
                    </a:extLst>
                  </p:cNvPr>
                  <p:cNvSpPr txBox="1">
                    <a:spLocks noRot="1" noChangeAspect="1" noMove="1" noResize="1" noEditPoints="1" noAdjustHandles="1" noChangeArrowheads="1" noChangeShapeType="1" noTextEdit="1"/>
                  </p:cNvSpPr>
                  <p:nvPr/>
                </p:nvSpPr>
                <p:spPr>
                  <a:xfrm>
                    <a:off x="5370896" y="2313019"/>
                    <a:ext cx="859536" cy="1090473"/>
                  </a:xfrm>
                  <a:prstGeom prst="rect">
                    <a:avLst/>
                  </a:prstGeom>
                  <a:blipFill>
                    <a:blip r:embed="rId9"/>
                    <a:stretch>
                      <a:fillRect r="-44304"/>
                    </a:stretch>
                  </a:blipFill>
                </p:spPr>
                <p:txBody>
                  <a:bodyPr/>
                  <a:lstStyle/>
                  <a:p>
                    <a:r>
                      <a:rPr lang="en-US">
                        <a:noFill/>
                      </a:rPr>
                      <a:t> </a:t>
                    </a:r>
                  </a:p>
                </p:txBody>
              </p:sp>
            </mc:Fallback>
          </mc:AlternateContent>
        </p:grpSp>
      </p:grpSp>
      <p:grpSp>
        <p:nvGrpSpPr>
          <p:cNvPr id="35" name="Group 34" descr="The part of the unit circle contained within the 1st quadrant. A 30-60-90 triangle is located inside the circle with its hypotenuse extending from the origin to the point (1/2, √3/2). A vertical leg extends upward from the x-axis to this point, forming a 30 degree angle with the hypotenuse. A horizontal leg extends from the point where the vertical side intersects the x-axis to the origin, where it forms a 60 degree angle with the hypotenuse.">
            <a:extLst>
              <a:ext uri="{FF2B5EF4-FFF2-40B4-BE49-F238E27FC236}">
                <a16:creationId xmlns:a16="http://schemas.microsoft.com/office/drawing/2014/main" id="{50AED8E7-C1A6-C88D-CB72-FBAC11B0ADBC}"/>
              </a:ext>
            </a:extLst>
          </p:cNvPr>
          <p:cNvGrpSpPr/>
          <p:nvPr/>
        </p:nvGrpSpPr>
        <p:grpSpPr>
          <a:xfrm>
            <a:off x="5163546" y="1984828"/>
            <a:ext cx="3657600" cy="3839602"/>
            <a:chOff x="182880" y="1727521"/>
            <a:chExt cx="6522720" cy="6959279"/>
          </a:xfrm>
        </p:grpSpPr>
        <p:grpSp>
          <p:nvGrpSpPr>
            <p:cNvPr id="36" name="Group 35">
              <a:extLst>
                <a:ext uri="{FF2B5EF4-FFF2-40B4-BE49-F238E27FC236}">
                  <a16:creationId xmlns:a16="http://schemas.microsoft.com/office/drawing/2014/main" id="{9FDFF896-8EE2-365E-5D41-6C69C97E56E4}"/>
                </a:ext>
              </a:extLst>
            </p:cNvPr>
            <p:cNvGrpSpPr/>
            <p:nvPr/>
          </p:nvGrpSpPr>
          <p:grpSpPr>
            <a:xfrm>
              <a:off x="182880" y="2057400"/>
              <a:ext cx="6522720" cy="6629400"/>
              <a:chOff x="182880" y="2057400"/>
              <a:chExt cx="6522720" cy="6629400"/>
            </a:xfrm>
          </p:grpSpPr>
          <p:cxnSp>
            <p:nvCxnSpPr>
              <p:cNvPr id="48" name="Straight Arrow Connector 47">
                <a:extLst>
                  <a:ext uri="{FF2B5EF4-FFF2-40B4-BE49-F238E27FC236}">
                    <a16:creationId xmlns:a16="http://schemas.microsoft.com/office/drawing/2014/main" id="{364B1030-498A-2775-48A2-7787EF1834C7}"/>
                  </a:ext>
                </a:extLst>
              </p:cNvPr>
              <p:cNvCxnSpPr/>
              <p:nvPr/>
            </p:nvCxnSpPr>
            <p:spPr>
              <a:xfrm>
                <a:off x="3276600" y="20574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27C16EF-58C8-DF4C-B5A2-EC971131CEB1}"/>
                  </a:ext>
                </a:extLst>
              </p:cNvPr>
              <p:cNvCxnSpPr/>
              <p:nvPr/>
            </p:nvCxnSpPr>
            <p:spPr>
              <a:xfrm flipH="1">
                <a:off x="3048000" y="5486400"/>
                <a:ext cx="3657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50" name="Arc 49">
                <a:extLst>
                  <a:ext uri="{FF2B5EF4-FFF2-40B4-BE49-F238E27FC236}">
                    <a16:creationId xmlns:a16="http://schemas.microsoft.com/office/drawing/2014/main" id="{A8A41E3C-4909-92A2-95D3-F806960F310B}"/>
                  </a:ext>
                </a:extLst>
              </p:cNvPr>
              <p:cNvSpPr/>
              <p:nvPr/>
            </p:nvSpPr>
            <p:spPr>
              <a:xfrm>
                <a:off x="182880" y="2286000"/>
                <a:ext cx="6217920" cy="6400800"/>
              </a:xfrm>
              <a:prstGeom prst="arc">
                <a:avLst>
                  <a:gd name="adj1" fmla="val 15426075"/>
                  <a:gd name="adj2" fmla="val 540835"/>
                </a:avLst>
              </a:prstGeom>
              <a:ln w="1905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2814E8D0-0E97-25CF-01CC-7A0E198220E1}"/>
                </a:ext>
              </a:extLst>
            </p:cNvPr>
            <p:cNvGrpSpPr/>
            <p:nvPr/>
          </p:nvGrpSpPr>
          <p:grpSpPr>
            <a:xfrm>
              <a:off x="3276600" y="2666999"/>
              <a:ext cx="1450898" cy="2889654"/>
              <a:chOff x="3276600" y="3310128"/>
              <a:chExt cx="2286000" cy="2238247"/>
            </a:xfrm>
          </p:grpSpPr>
          <p:sp>
            <p:nvSpPr>
              <p:cNvPr id="44" name="TextBox 43">
                <a:extLst>
                  <a:ext uri="{FF2B5EF4-FFF2-40B4-BE49-F238E27FC236}">
                    <a16:creationId xmlns:a16="http://schemas.microsoft.com/office/drawing/2014/main" id="{A5079B1E-C465-0BC9-C4C6-F1438E44856A}"/>
                  </a:ext>
                </a:extLst>
              </p:cNvPr>
              <p:cNvSpPr txBox="1"/>
              <p:nvPr/>
            </p:nvSpPr>
            <p:spPr>
              <a:xfrm>
                <a:off x="3378505" y="5116283"/>
                <a:ext cx="1433017" cy="432092"/>
              </a:xfrm>
              <a:prstGeom prst="rect">
                <a:avLst/>
              </a:prstGeom>
              <a:noFill/>
            </p:spPr>
            <p:txBody>
              <a:bodyPr wrap="square" rtlCol="0">
                <a:spAutoFit/>
              </a:bodyPr>
              <a:lstStyle/>
              <a:p>
                <a:r>
                  <a:rPr lang="en-US" sz="1400" dirty="0"/>
                  <a:t>60°</a:t>
                </a:r>
              </a:p>
            </p:txBody>
          </p:sp>
          <p:sp>
            <p:nvSpPr>
              <p:cNvPr id="45" name="Right Triangle 44">
                <a:extLst>
                  <a:ext uri="{FF2B5EF4-FFF2-40B4-BE49-F238E27FC236}">
                    <a16:creationId xmlns:a16="http://schemas.microsoft.com/office/drawing/2014/main" id="{E298ACAE-DE9D-6330-8A13-64912155E5F9}"/>
                  </a:ext>
                </a:extLst>
              </p:cNvPr>
              <p:cNvSpPr/>
              <p:nvPr/>
            </p:nvSpPr>
            <p:spPr>
              <a:xfrm flipH="1">
                <a:off x="3276600" y="3310128"/>
                <a:ext cx="2286000" cy="2177534"/>
              </a:xfrm>
              <a:prstGeom prst="rtTriangl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0A091643-B30F-5664-33BF-BE5F62053F70}"/>
                  </a:ext>
                </a:extLst>
              </p:cNvPr>
              <p:cNvSpPr/>
              <p:nvPr/>
            </p:nvSpPr>
            <p:spPr>
              <a:xfrm>
                <a:off x="5418451" y="5416675"/>
                <a:ext cx="144071" cy="70827"/>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EF7EA1E2-3FF6-8563-8EEA-49251DF24599}"/>
                      </a:ext>
                    </a:extLst>
                  </p:cNvPr>
                  <p:cNvSpPr txBox="1"/>
                  <p:nvPr/>
                </p:nvSpPr>
                <p:spPr>
                  <a:xfrm>
                    <a:off x="3749977" y="4128049"/>
                    <a:ext cx="839485" cy="4350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a:rPr>
                            <m:t>1</m:t>
                          </m:r>
                        </m:oMath>
                      </m:oMathPara>
                    </a14:m>
                    <a:endParaRPr lang="en-US" sz="1400" dirty="0"/>
                  </a:p>
                </p:txBody>
              </p:sp>
            </mc:Choice>
            <mc:Fallback xmlns="">
              <p:sp>
                <p:nvSpPr>
                  <p:cNvPr id="47" name="TextBox 46">
                    <a:extLst>
                      <a:ext uri="{FF2B5EF4-FFF2-40B4-BE49-F238E27FC236}">
                        <a16:creationId xmlns:a16="http://schemas.microsoft.com/office/drawing/2014/main" id="{EF7EA1E2-3FF6-8563-8EEA-49251DF24599}"/>
                      </a:ext>
                    </a:extLst>
                  </p:cNvPr>
                  <p:cNvSpPr txBox="1">
                    <a:spLocks noRot="1" noChangeAspect="1" noMove="1" noResize="1" noEditPoints="1" noAdjustHandles="1" noChangeArrowheads="1" noChangeShapeType="1" noTextEdit="1"/>
                  </p:cNvSpPr>
                  <p:nvPr/>
                </p:nvSpPr>
                <p:spPr>
                  <a:xfrm>
                    <a:off x="3749977" y="4128049"/>
                    <a:ext cx="839485" cy="435073"/>
                  </a:xfrm>
                  <a:prstGeom prst="rect">
                    <a:avLst/>
                  </a:prstGeom>
                  <a:blipFill>
                    <a:blip r:embed="rId10"/>
                    <a:stretch>
                      <a:fillRect/>
                    </a:stretch>
                  </a:blipFill>
                </p:spPr>
                <p:txBody>
                  <a:bodyPr/>
                  <a:lstStyle/>
                  <a:p>
                    <a:r>
                      <a:rPr lang="en-US">
                        <a:noFill/>
                      </a:rPr>
                      <a:t> </a:t>
                    </a:r>
                  </a:p>
                </p:txBody>
              </p:sp>
            </mc:Fallback>
          </mc:AlternateContent>
        </p:grpSp>
        <p:grpSp>
          <p:nvGrpSpPr>
            <p:cNvPr id="38" name="Group 37">
              <a:extLst>
                <a:ext uri="{FF2B5EF4-FFF2-40B4-BE49-F238E27FC236}">
                  <a16:creationId xmlns:a16="http://schemas.microsoft.com/office/drawing/2014/main" id="{9C9B27D0-5B1A-2A71-C46B-6B2289DB3A8F}"/>
                </a:ext>
              </a:extLst>
            </p:cNvPr>
            <p:cNvGrpSpPr/>
            <p:nvPr/>
          </p:nvGrpSpPr>
          <p:grpSpPr>
            <a:xfrm>
              <a:off x="3848100" y="3722573"/>
              <a:ext cx="1578765" cy="2671188"/>
              <a:chOff x="3848100" y="3722573"/>
              <a:chExt cx="1578765" cy="2671188"/>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BB7C3DA-5D8D-A65A-E609-3D5A04BF2DF4}"/>
                      </a:ext>
                    </a:extLst>
                  </p:cNvPr>
                  <p:cNvSpPr txBox="1"/>
                  <p:nvPr/>
                </p:nvSpPr>
                <p:spPr>
                  <a:xfrm>
                    <a:off x="3848100" y="5489201"/>
                    <a:ext cx="419099" cy="904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a:rPr>
                                <m:t>1</m:t>
                              </m:r>
                            </m:num>
                            <m:den>
                              <m:r>
                                <a:rPr lang="en-US" sz="1400">
                                  <a:latin typeface="Cambria Math"/>
                                </a:rPr>
                                <m:t>2</m:t>
                              </m:r>
                            </m:den>
                          </m:f>
                        </m:oMath>
                      </m:oMathPara>
                    </a14:m>
                    <a:endParaRPr lang="en-US" sz="1400" dirty="0"/>
                  </a:p>
                </p:txBody>
              </p:sp>
            </mc:Choice>
            <mc:Fallback xmlns="">
              <p:sp>
                <p:nvSpPr>
                  <p:cNvPr id="42" name="TextBox 41">
                    <a:extLst>
                      <a:ext uri="{FF2B5EF4-FFF2-40B4-BE49-F238E27FC236}">
                        <a16:creationId xmlns:a16="http://schemas.microsoft.com/office/drawing/2014/main" id="{9BB7C3DA-5D8D-A65A-E609-3D5A04BF2DF4}"/>
                      </a:ext>
                    </a:extLst>
                  </p:cNvPr>
                  <p:cNvSpPr txBox="1">
                    <a:spLocks noRot="1" noChangeAspect="1" noMove="1" noResize="1" noEditPoints="1" noAdjustHandles="1" noChangeArrowheads="1" noChangeShapeType="1" noTextEdit="1"/>
                  </p:cNvSpPr>
                  <p:nvPr/>
                </p:nvSpPr>
                <p:spPr>
                  <a:xfrm>
                    <a:off x="3848100" y="5489201"/>
                    <a:ext cx="419099" cy="904560"/>
                  </a:xfrm>
                  <a:prstGeom prst="rect">
                    <a:avLst/>
                  </a:prstGeom>
                  <a:blipFill>
                    <a:blip r:embed="rId8"/>
                    <a:stretch>
                      <a:fillRect r="-5128" b="-1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73676E4-0410-1912-CFC4-5F11A33FFCD8}"/>
                      </a:ext>
                    </a:extLst>
                  </p:cNvPr>
                  <p:cNvSpPr txBox="1"/>
                  <p:nvPr/>
                </p:nvSpPr>
                <p:spPr>
                  <a:xfrm>
                    <a:off x="4639577" y="3722573"/>
                    <a:ext cx="787288" cy="9930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ad>
                                <m:radPr>
                                  <m:degHide m:val="on"/>
                                  <m:ctrlPr>
                                    <a:rPr lang="en-US" sz="1400" i="1" smtClean="0">
                                      <a:latin typeface="Cambria Math" panose="02040503050406030204" pitchFamily="18" charset="0"/>
                                    </a:rPr>
                                  </m:ctrlPr>
                                </m:radPr>
                                <m:deg/>
                                <m:e>
                                  <m:r>
                                    <a:rPr lang="en-US" sz="1400" b="0" i="1" smtClean="0">
                                      <a:latin typeface="Cambria Math"/>
                                    </a:rPr>
                                    <m:t>3</m:t>
                                  </m:r>
                                </m:e>
                              </m:rad>
                            </m:num>
                            <m:den>
                              <m:r>
                                <a:rPr lang="en-US" sz="1400" b="0" i="0" smtClean="0">
                                  <a:latin typeface="Cambria Math"/>
                                </a:rPr>
                                <m:t>2</m:t>
                              </m:r>
                            </m:den>
                          </m:f>
                        </m:oMath>
                      </m:oMathPara>
                    </a14:m>
                    <a:endParaRPr lang="en-US" sz="1400" dirty="0"/>
                  </a:p>
                </p:txBody>
              </p:sp>
            </mc:Choice>
            <mc:Fallback xmlns="">
              <p:sp>
                <p:nvSpPr>
                  <p:cNvPr id="43" name="TextBox 42">
                    <a:extLst>
                      <a:ext uri="{FF2B5EF4-FFF2-40B4-BE49-F238E27FC236}">
                        <a16:creationId xmlns:a16="http://schemas.microsoft.com/office/drawing/2014/main" id="{C73676E4-0410-1912-CFC4-5F11A33FFCD8}"/>
                      </a:ext>
                    </a:extLst>
                  </p:cNvPr>
                  <p:cNvSpPr txBox="1">
                    <a:spLocks noRot="1" noChangeAspect="1" noMove="1" noResize="1" noEditPoints="1" noAdjustHandles="1" noChangeArrowheads="1" noChangeShapeType="1" noTextEdit="1"/>
                  </p:cNvSpPr>
                  <p:nvPr/>
                </p:nvSpPr>
                <p:spPr>
                  <a:xfrm>
                    <a:off x="4639577" y="3722573"/>
                    <a:ext cx="787288" cy="993025"/>
                  </a:xfrm>
                  <a:prstGeom prst="rect">
                    <a:avLst/>
                  </a:prstGeom>
                  <a:blipFill>
                    <a:blip r:embed="rId11"/>
                    <a:stretch>
                      <a:fillRect/>
                    </a:stretch>
                  </a:blipFill>
                </p:spPr>
                <p:txBody>
                  <a:bodyPr/>
                  <a:lstStyle/>
                  <a:p>
                    <a:r>
                      <a:rPr lang="en-US">
                        <a:noFill/>
                      </a:rPr>
                      <a:t> </a:t>
                    </a:r>
                  </a:p>
                </p:txBody>
              </p:sp>
            </mc:Fallback>
          </mc:AlternateContent>
        </p:grpSp>
        <p:grpSp>
          <p:nvGrpSpPr>
            <p:cNvPr id="39" name="Group 38">
              <a:extLst>
                <a:ext uri="{FF2B5EF4-FFF2-40B4-BE49-F238E27FC236}">
                  <a16:creationId xmlns:a16="http://schemas.microsoft.com/office/drawing/2014/main" id="{6556EAF3-5F82-7123-7265-087EA4080CF8}"/>
                </a:ext>
              </a:extLst>
            </p:cNvPr>
            <p:cNvGrpSpPr/>
            <p:nvPr/>
          </p:nvGrpSpPr>
          <p:grpSpPr>
            <a:xfrm>
              <a:off x="4480177" y="1727521"/>
              <a:ext cx="1450893" cy="977172"/>
              <a:chOff x="5312281" y="2382841"/>
              <a:chExt cx="1450893" cy="977172"/>
            </a:xfrm>
          </p:grpSpPr>
          <p:sp>
            <p:nvSpPr>
              <p:cNvPr id="40" name="Oval 39">
                <a:extLst>
                  <a:ext uri="{FF2B5EF4-FFF2-40B4-BE49-F238E27FC236}">
                    <a16:creationId xmlns:a16="http://schemas.microsoft.com/office/drawing/2014/main" id="{0FAE0CEF-87C9-D3C4-D810-C65685E4190D}"/>
                  </a:ext>
                </a:extLst>
              </p:cNvPr>
              <p:cNvSpPr/>
              <p:nvPr/>
            </p:nvSpPr>
            <p:spPr>
              <a:xfrm>
                <a:off x="5517642" y="3268573"/>
                <a:ext cx="91440" cy="91440"/>
              </a:xfrm>
              <a:prstGeom prst="ellipse">
                <a:avLst/>
              </a:prstGeom>
              <a:solidFill>
                <a:schemeClr val="accent1"/>
              </a:solidFill>
              <a:ln w="127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3282660-44AA-807F-200E-8C17E5AC0C42}"/>
                      </a:ext>
                    </a:extLst>
                  </p:cNvPr>
                  <p:cNvSpPr txBox="1"/>
                  <p:nvPr/>
                </p:nvSpPr>
                <p:spPr>
                  <a:xfrm>
                    <a:off x="5312281" y="2382841"/>
                    <a:ext cx="1450893" cy="965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a:rPr>
                                    <m:t>1</m:t>
                                  </m:r>
                                </m:num>
                                <m:den>
                                  <m:r>
                                    <a:rPr lang="en-US" sz="1200" b="0" i="1" smtClean="0">
                                      <a:latin typeface="Cambria Math"/>
                                    </a:rPr>
                                    <m:t>2</m:t>
                                  </m:r>
                                </m:den>
                              </m:f>
                              <m:r>
                                <a:rPr lang="en-US" sz="1200" b="0" i="1" smtClean="0">
                                  <a:latin typeface="Cambria Math"/>
                                </a:rPr>
                                <m:t>,</m:t>
                              </m:r>
                              <m:f>
                                <m:fPr>
                                  <m:ctrlPr>
                                    <a:rPr lang="en-US" sz="1200" b="0" i="1" smtClean="0">
                                      <a:latin typeface="Cambria Math" panose="02040503050406030204" pitchFamily="18" charset="0"/>
                                    </a:rPr>
                                  </m:ctrlPr>
                                </m:fPr>
                                <m:num>
                                  <m:rad>
                                    <m:radPr>
                                      <m:degHide m:val="on"/>
                                      <m:ctrlPr>
                                        <a:rPr lang="en-US" sz="1200" b="0" i="1" smtClean="0">
                                          <a:latin typeface="Cambria Math" panose="02040503050406030204" pitchFamily="18" charset="0"/>
                                        </a:rPr>
                                      </m:ctrlPr>
                                    </m:radPr>
                                    <m:deg/>
                                    <m:e>
                                      <m:r>
                                        <a:rPr lang="en-US" sz="1200" b="0" i="1" smtClean="0">
                                          <a:latin typeface="Cambria Math"/>
                                        </a:rPr>
                                        <m:t>3</m:t>
                                      </m:r>
                                    </m:e>
                                  </m:rad>
                                </m:num>
                                <m:den>
                                  <m:r>
                                    <a:rPr lang="en-US" sz="1200" b="0" i="1" smtClean="0">
                                      <a:latin typeface="Cambria Math"/>
                                    </a:rPr>
                                    <m:t>2</m:t>
                                  </m:r>
                                </m:den>
                              </m:f>
                            </m:e>
                          </m:d>
                        </m:oMath>
                      </m:oMathPara>
                    </a14:m>
                    <a:endParaRPr lang="en-US" sz="1200" dirty="0"/>
                  </a:p>
                </p:txBody>
              </p:sp>
            </mc:Choice>
            <mc:Fallback xmlns="">
              <p:sp>
                <p:nvSpPr>
                  <p:cNvPr id="41" name="TextBox 40">
                    <a:extLst>
                      <a:ext uri="{FF2B5EF4-FFF2-40B4-BE49-F238E27FC236}">
                        <a16:creationId xmlns:a16="http://schemas.microsoft.com/office/drawing/2014/main" id="{03282660-44AA-807F-200E-8C17E5AC0C42}"/>
                      </a:ext>
                    </a:extLst>
                  </p:cNvPr>
                  <p:cNvSpPr txBox="1">
                    <a:spLocks noRot="1" noChangeAspect="1" noMove="1" noResize="1" noEditPoints="1" noAdjustHandles="1" noChangeArrowheads="1" noChangeShapeType="1" noTextEdit="1"/>
                  </p:cNvSpPr>
                  <p:nvPr/>
                </p:nvSpPr>
                <p:spPr>
                  <a:xfrm>
                    <a:off x="5312281" y="2382841"/>
                    <a:ext cx="1450893" cy="965176"/>
                  </a:xfrm>
                  <a:prstGeom prst="rect">
                    <a:avLst/>
                  </a:prstGeom>
                  <a:blipFill>
                    <a:blip r:embed="rId12"/>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57907768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1+#ppt_w/2"/>
                                          </p:val>
                                        </p:tav>
                                        <p:tav tm="100000">
                                          <p:val>
                                            <p:strVal val="#ppt_x"/>
                                          </p:val>
                                        </p:tav>
                                      </p:tavLst>
                                    </p:anim>
                                    <p:anim calcmode="lin" valueType="num">
                                      <p:cBhvr additive="base">
                                        <p:cTn id="20"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lstStyle/>
          <a:p>
            <a:r>
              <a:rPr lang="en-US" dirty="0"/>
              <a:t>Coordinates in the First Quadrant</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8BB95D8-6DE0-A0E5-7F2C-2D11666833E7}"/>
                  </a:ext>
                </a:extLst>
              </p:cNvPr>
              <p:cNvSpPr>
                <a:spLocks noGrp="1"/>
              </p:cNvSpPr>
              <p:nvPr>
                <p:ph idx="1"/>
              </p:nvPr>
            </p:nvSpPr>
            <p:spPr>
              <a:xfrm>
                <a:off x="457200" y="1600200"/>
                <a:ext cx="8229600" cy="4876800"/>
              </a:xfrm>
            </p:spPr>
            <p:txBody>
              <a:bodyPr/>
              <a:lstStyle/>
              <a:p>
                <a:pPr>
                  <a:spcAft>
                    <a:spcPts val="24000"/>
                  </a:spcAft>
                </a:pPr>
                <a:r>
                  <a:rPr lang="en-US" dirty="0"/>
                  <a:t>These are the coordinates in the first quadrant that we get for special </a:t>
                </a:r>
                <a14:m>
                  <m:oMath xmlns:m="http://schemas.openxmlformats.org/officeDocument/2006/math">
                    <m:r>
                      <a:rPr lang="en-US" dirty="0" smtClean="0">
                        <a:latin typeface="Cambria Math" panose="02040503050406030204" pitchFamily="18" charset="0"/>
                      </a:rPr>
                      <m:t>𝑡</m:t>
                    </m:r>
                  </m:oMath>
                </a14:m>
                <a:r>
                  <a:rPr lang="en-US" dirty="0"/>
                  <a:t> or </a:t>
                </a:r>
                <a14:m>
                  <m:oMath xmlns:m="http://schemas.openxmlformats.org/officeDocument/2006/math">
                    <m:r>
                      <a:rPr lang="en-US" b="0" i="1" smtClean="0">
                        <a:latin typeface="Cambria Math" panose="02040503050406030204" pitchFamily="18" charset="0"/>
                      </a:rPr>
                      <m:t>𝜃</m:t>
                    </m:r>
                  </m:oMath>
                </a14:m>
                <a:r>
                  <a:rPr lang="en-US" dirty="0"/>
                  <a:t> values.</a:t>
                </a:r>
              </a:p>
              <a:p>
                <a:pPr lvl="1"/>
                <a:r>
                  <a:rPr lang="en-US" dirty="0"/>
                  <a:t>Verify that </a:t>
                </a:r>
                <a14:m>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ad>
                              <m:radPr>
                                <m:degHide m:val="on"/>
                                <m:ctrlPr>
                                  <a:rPr lang="en-US" i="1" smtClean="0">
                                    <a:latin typeface="Cambria Math" panose="02040503050406030204" pitchFamily="18" charset="0"/>
                                  </a:rPr>
                                </m:ctrlPr>
                              </m:radPr>
                              <m:deg/>
                              <m:e>
                                <m:r>
                                  <a:rPr lang="en-US" smtClean="0">
                                    <a:latin typeface="Cambria Math" panose="02040503050406030204" pitchFamily="18" charset="0"/>
                                  </a:rPr>
                                  <m:t>3</m:t>
                                </m:r>
                              </m:e>
                            </m:rad>
                          </m:num>
                          <m:den>
                            <m:r>
                              <a:rPr lang="en-US" smtClean="0">
                                <a:latin typeface="Cambria Math" panose="02040503050406030204" pitchFamily="18" charset="0"/>
                              </a:rPr>
                              <m:t>2</m:t>
                            </m:r>
                          </m:den>
                        </m:f>
                        <m:r>
                          <a:rPr lang="en-US" smtClean="0">
                            <a:latin typeface="Cambria Math" panose="02040503050406030204" pitchFamily="18" charset="0"/>
                          </a:rPr>
                          <m:t>,</m:t>
                        </m:r>
                        <m:f>
                          <m:fPr>
                            <m:ctrlPr>
                              <a:rPr lang="en-US" i="1" smtClean="0">
                                <a:latin typeface="Cambria Math" panose="02040503050406030204" pitchFamily="18" charset="0"/>
                              </a:rPr>
                            </m:ctrlPr>
                          </m:fPr>
                          <m:num>
                            <m:r>
                              <a:rPr lang="en-US" smtClean="0">
                                <a:latin typeface="Cambria Math" panose="02040503050406030204" pitchFamily="18" charset="0"/>
                              </a:rPr>
                              <m:t>1</m:t>
                            </m:r>
                          </m:num>
                          <m:den>
                            <m:r>
                              <a:rPr lang="en-US" smtClean="0">
                                <a:latin typeface="Cambria Math" panose="02040503050406030204" pitchFamily="18" charset="0"/>
                              </a:rPr>
                              <m:t>2</m:t>
                            </m:r>
                          </m:den>
                        </m:f>
                      </m:e>
                    </m:d>
                  </m:oMath>
                </a14:m>
                <a:r>
                  <a:rPr lang="en-US" dirty="0"/>
                  <a:t> is on the unit circle.</a:t>
                </a:r>
              </a:p>
            </p:txBody>
          </p:sp>
        </mc:Choice>
        <mc:Fallback xmlns="">
          <p:sp>
            <p:nvSpPr>
              <p:cNvPr id="9" name="Content Placeholder 8">
                <a:extLst>
                  <a:ext uri="{FF2B5EF4-FFF2-40B4-BE49-F238E27FC236}">
                    <a16:creationId xmlns:a16="http://schemas.microsoft.com/office/drawing/2014/main" id="{F8BB95D8-6DE0-A0E5-7F2C-2D11666833E7}"/>
                  </a:ext>
                </a:extLst>
              </p:cNvPr>
              <p:cNvSpPr>
                <a:spLocks noGrp="1" noRot="1" noChangeAspect="1" noMove="1" noResize="1" noEditPoints="1" noAdjustHandles="1" noChangeArrowheads="1" noChangeShapeType="1" noTextEdit="1"/>
              </p:cNvSpPr>
              <p:nvPr>
                <p:ph idx="1"/>
              </p:nvPr>
            </p:nvSpPr>
            <p:spPr>
              <a:xfrm>
                <a:off x="457200" y="1600200"/>
                <a:ext cx="8229600" cy="4876800"/>
              </a:xfrm>
              <a:blipFill>
                <a:blip r:embed="rId2"/>
                <a:stretch>
                  <a:fillRect l="-889" t="-1250"/>
                </a:stretch>
              </a:blipFill>
            </p:spPr>
            <p:txBody>
              <a:bodyPr/>
              <a:lstStyle/>
              <a:p>
                <a:r>
                  <a:rPr lang="en-US">
                    <a:noFill/>
                  </a:rPr>
                  <a:t> </a:t>
                </a:r>
              </a:p>
            </p:txBody>
          </p:sp>
        </mc:Fallback>
      </mc:AlternateContent>
      <p:grpSp>
        <p:nvGrpSpPr>
          <p:cNvPr id="4" name="Group 3" descr="The part of the unit circle contained within the 1st quadrant. There are five radials from the origin to the circle that represent different angles. The first radial is the positive x-axis which represents a 0 degree or 0 radian angle and it intersects the circle at the point (1, 0). The second radial forms a 30 degree or pi/6 radian angle with the positive x-axis and it intersects the circle at the point (√3/2, 1/2). The third radial forms a 45 degree or pi/4 radian angle with the positive x-axis and it intersects the circle at the point (√2/2, √2/2). The fourth radial forms a 60 degree or pi/3 radian angle with the positive x-axis and it intersects the circle at the point (1/2, √3/2). The last radial is the positive y-axis which forms a 90 degree or pi/2 radian angle with the positive x-axis and it intersects the circle at the point (0, 1).">
            <a:extLst>
              <a:ext uri="{FF2B5EF4-FFF2-40B4-BE49-F238E27FC236}">
                <a16:creationId xmlns:a16="http://schemas.microsoft.com/office/drawing/2014/main" id="{B8A35534-94F4-8C0A-0CC5-16F63DC54427}"/>
              </a:ext>
            </a:extLst>
          </p:cNvPr>
          <p:cNvGrpSpPr>
            <a:grpSpLocks noChangeAspect="1"/>
          </p:cNvGrpSpPr>
          <p:nvPr/>
        </p:nvGrpSpPr>
        <p:grpSpPr>
          <a:xfrm>
            <a:off x="2922451" y="2317118"/>
            <a:ext cx="6135659" cy="5988682"/>
            <a:chOff x="182880" y="1853560"/>
            <a:chExt cx="7000946" cy="6833240"/>
          </a:xfrm>
        </p:grpSpPr>
        <p:grpSp>
          <p:nvGrpSpPr>
            <p:cNvPr id="10" name="Group 9">
              <a:extLst>
                <a:ext uri="{FF2B5EF4-FFF2-40B4-BE49-F238E27FC236}">
                  <a16:creationId xmlns:a16="http://schemas.microsoft.com/office/drawing/2014/main" id="{7A050E3C-1FBA-C3D5-225D-ACC1AD66A4D8}"/>
                </a:ext>
              </a:extLst>
            </p:cNvPr>
            <p:cNvGrpSpPr/>
            <p:nvPr/>
          </p:nvGrpSpPr>
          <p:grpSpPr>
            <a:xfrm>
              <a:off x="182880" y="2057400"/>
              <a:ext cx="6522720" cy="6629400"/>
              <a:chOff x="182880" y="2057400"/>
              <a:chExt cx="6522720" cy="6629400"/>
            </a:xfrm>
          </p:grpSpPr>
          <p:cxnSp>
            <p:nvCxnSpPr>
              <p:cNvPr id="28" name="Straight Arrow Connector 27">
                <a:extLst>
                  <a:ext uri="{FF2B5EF4-FFF2-40B4-BE49-F238E27FC236}">
                    <a16:creationId xmlns:a16="http://schemas.microsoft.com/office/drawing/2014/main" id="{2838716C-7A6F-247A-2817-737932AF5C01}"/>
                  </a:ext>
                </a:extLst>
              </p:cNvPr>
              <p:cNvCxnSpPr/>
              <p:nvPr/>
            </p:nvCxnSpPr>
            <p:spPr>
              <a:xfrm>
                <a:off x="3276600" y="20574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14C3F6D-8E6B-9DE6-2A27-636A6F5F6205}"/>
                  </a:ext>
                </a:extLst>
              </p:cNvPr>
              <p:cNvCxnSpPr/>
              <p:nvPr/>
            </p:nvCxnSpPr>
            <p:spPr>
              <a:xfrm flipH="1">
                <a:off x="3048000" y="5486400"/>
                <a:ext cx="3657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0" name="Arc 29">
                <a:extLst>
                  <a:ext uri="{FF2B5EF4-FFF2-40B4-BE49-F238E27FC236}">
                    <a16:creationId xmlns:a16="http://schemas.microsoft.com/office/drawing/2014/main" id="{42A1B37B-6CB1-8E28-9914-D4B57BD330D9}"/>
                  </a:ext>
                </a:extLst>
              </p:cNvPr>
              <p:cNvSpPr/>
              <p:nvPr/>
            </p:nvSpPr>
            <p:spPr>
              <a:xfrm>
                <a:off x="182880" y="2286000"/>
                <a:ext cx="6217920" cy="6400800"/>
              </a:xfrm>
              <a:prstGeom prst="arc">
                <a:avLst>
                  <a:gd name="adj1" fmla="val 15426075"/>
                  <a:gd name="adj2" fmla="val 540835"/>
                </a:avLst>
              </a:prstGeom>
              <a:ln w="1905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59E7A7B-EDDE-C54A-31D9-78CB08160B55}"/>
                    </a:ext>
                  </a:extLst>
                </p:cNvPr>
                <p:cNvSpPr txBox="1"/>
                <p:nvPr/>
              </p:nvSpPr>
              <p:spPr>
                <a:xfrm>
                  <a:off x="4982722" y="3632395"/>
                  <a:ext cx="1046986" cy="524576"/>
                </a:xfrm>
                <a:prstGeom prst="rect">
                  <a:avLst/>
                </a:prstGeom>
                <a:noFill/>
              </p:spPr>
              <p:txBody>
                <a:bodyPr wrap="square" rtlCol="0">
                  <a:spAutoFit/>
                </a:bodyPr>
                <a:lstStyle/>
                <a:p>
                  <a:r>
                    <a:rPr lang="en-US" dirty="0"/>
                    <a:t>45°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4</m:t>
                          </m:r>
                        </m:den>
                      </m:f>
                    </m:oMath>
                  </a14:m>
                  <a:endParaRPr lang="en-US" dirty="0"/>
                </a:p>
              </p:txBody>
            </p:sp>
          </mc:Choice>
          <mc:Fallback xmlns="">
            <p:sp>
              <p:nvSpPr>
                <p:cNvPr id="11" name="TextBox 10">
                  <a:extLst>
                    <a:ext uri="{FF2B5EF4-FFF2-40B4-BE49-F238E27FC236}">
                      <a16:creationId xmlns:a16="http://schemas.microsoft.com/office/drawing/2014/main" id="{F59E7A7B-EDDE-C54A-31D9-78CB08160B55}"/>
                    </a:ext>
                  </a:extLst>
                </p:cNvPr>
                <p:cNvSpPr txBox="1">
                  <a:spLocks noRot="1" noChangeAspect="1" noMove="1" noResize="1" noEditPoints="1" noAdjustHandles="1" noChangeArrowheads="1" noChangeShapeType="1" noTextEdit="1"/>
                </p:cNvSpPr>
                <p:nvPr/>
              </p:nvSpPr>
              <p:spPr>
                <a:xfrm>
                  <a:off x="4982722" y="3632395"/>
                  <a:ext cx="1046986" cy="524576"/>
                </a:xfrm>
                <a:prstGeom prst="rect">
                  <a:avLst/>
                </a:prstGeom>
                <a:blipFill>
                  <a:blip r:embed="rId3"/>
                  <a:stretch>
                    <a:fillRect l="-5298" b="-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ACB205-2F2C-C771-F80A-890662ED283D}"/>
                    </a:ext>
                  </a:extLst>
                </p:cNvPr>
                <p:cNvSpPr txBox="1"/>
                <p:nvPr/>
              </p:nvSpPr>
              <p:spPr>
                <a:xfrm>
                  <a:off x="5515356" y="2632829"/>
                  <a:ext cx="859536" cy="748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2</m:t>
                                    </m:r>
                                  </m:e>
                                </m:rad>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2</m:t>
                                    </m:r>
                                  </m:e>
                                </m:rad>
                              </m:num>
                              <m:den>
                                <m:r>
                                  <a:rPr lang="en-US" b="0" i="1" smtClean="0">
                                    <a:latin typeface="Cambria Math"/>
                                  </a:rPr>
                                  <m:t>2</m:t>
                                </m:r>
                              </m:den>
                            </m:f>
                          </m:e>
                        </m:d>
                      </m:oMath>
                    </m:oMathPara>
                  </a14:m>
                  <a:endParaRPr lang="en-US" dirty="0"/>
                </a:p>
              </p:txBody>
            </p:sp>
          </mc:Choice>
          <mc:Fallback xmlns="">
            <p:sp>
              <p:nvSpPr>
                <p:cNvPr id="12" name="TextBox 11">
                  <a:extLst>
                    <a:ext uri="{FF2B5EF4-FFF2-40B4-BE49-F238E27FC236}">
                      <a16:creationId xmlns:a16="http://schemas.microsoft.com/office/drawing/2014/main" id="{89ACB205-2F2C-C771-F80A-890662ED283D}"/>
                    </a:ext>
                  </a:extLst>
                </p:cNvPr>
                <p:cNvSpPr txBox="1">
                  <a:spLocks noRot="1" noChangeAspect="1" noMove="1" noResize="1" noEditPoints="1" noAdjustHandles="1" noChangeArrowheads="1" noChangeShapeType="1" noTextEdit="1"/>
                </p:cNvSpPr>
                <p:nvPr/>
              </p:nvSpPr>
              <p:spPr>
                <a:xfrm>
                  <a:off x="5515356" y="2632829"/>
                  <a:ext cx="859536" cy="748153"/>
                </a:xfrm>
                <a:prstGeom prst="rect">
                  <a:avLst/>
                </a:prstGeom>
                <a:blipFill>
                  <a:blip r:embed="rId4"/>
                  <a:stretch>
                    <a:fillRect r="-34677" b="-6481"/>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4D5167B7-25B1-DA95-0AF8-0A920814B12F}"/>
                </a:ext>
              </a:extLst>
            </p:cNvPr>
            <p:cNvCxnSpPr/>
            <p:nvPr/>
          </p:nvCxnSpPr>
          <p:spPr>
            <a:xfrm flipV="1">
              <a:off x="3276600" y="3299460"/>
              <a:ext cx="2287524" cy="218694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C6A975-70EE-0D2F-33E6-CCC298F02626}"/>
                    </a:ext>
                  </a:extLst>
                </p:cNvPr>
                <p:cNvSpPr txBox="1"/>
                <p:nvPr/>
              </p:nvSpPr>
              <p:spPr>
                <a:xfrm>
                  <a:off x="5321290" y="4333048"/>
                  <a:ext cx="1045260" cy="526553"/>
                </a:xfrm>
                <a:prstGeom prst="rect">
                  <a:avLst/>
                </a:prstGeom>
                <a:noFill/>
              </p:spPr>
              <p:txBody>
                <a:bodyPr wrap="square" rtlCol="0">
                  <a:spAutoFit/>
                </a:bodyPr>
                <a:lstStyle/>
                <a:p>
                  <a:r>
                    <a:rPr lang="en-US" dirty="0"/>
                    <a:t>30°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6</m:t>
                          </m:r>
                        </m:den>
                      </m:f>
                    </m:oMath>
                  </a14:m>
                  <a:endParaRPr lang="en-US" dirty="0"/>
                </a:p>
              </p:txBody>
            </p:sp>
          </mc:Choice>
          <mc:Fallback xmlns="">
            <p:sp>
              <p:nvSpPr>
                <p:cNvPr id="15" name="TextBox 14">
                  <a:extLst>
                    <a:ext uri="{FF2B5EF4-FFF2-40B4-BE49-F238E27FC236}">
                      <a16:creationId xmlns:a16="http://schemas.microsoft.com/office/drawing/2014/main" id="{C9C6A975-70EE-0D2F-33E6-CCC298F02626}"/>
                    </a:ext>
                  </a:extLst>
                </p:cNvPr>
                <p:cNvSpPr txBox="1">
                  <a:spLocks noRot="1" noChangeAspect="1" noMove="1" noResize="1" noEditPoints="1" noAdjustHandles="1" noChangeArrowheads="1" noChangeShapeType="1" noTextEdit="1"/>
                </p:cNvSpPr>
                <p:nvPr/>
              </p:nvSpPr>
              <p:spPr>
                <a:xfrm>
                  <a:off x="5321290" y="4333048"/>
                  <a:ext cx="1045260" cy="526553"/>
                </a:xfrm>
                <a:prstGeom prst="rect">
                  <a:avLst/>
                </a:prstGeom>
                <a:blipFill>
                  <a:blip r:embed="rId5"/>
                  <a:stretch>
                    <a:fillRect l="-5333" b="-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84C1EB4-71A9-21C0-C31A-56493FCEA02C}"/>
                    </a:ext>
                  </a:extLst>
                </p:cNvPr>
                <p:cNvSpPr txBox="1"/>
                <p:nvPr/>
              </p:nvSpPr>
              <p:spPr>
                <a:xfrm>
                  <a:off x="6004003" y="3478987"/>
                  <a:ext cx="859536" cy="748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e>
                        </m:d>
                      </m:oMath>
                    </m:oMathPara>
                  </a14:m>
                  <a:endParaRPr lang="en-US" dirty="0"/>
                </a:p>
              </p:txBody>
            </p:sp>
          </mc:Choice>
          <mc:Fallback xmlns="">
            <p:sp>
              <p:nvSpPr>
                <p:cNvPr id="16" name="TextBox 15">
                  <a:extLst>
                    <a:ext uri="{FF2B5EF4-FFF2-40B4-BE49-F238E27FC236}">
                      <a16:creationId xmlns:a16="http://schemas.microsoft.com/office/drawing/2014/main" id="{084C1EB4-71A9-21C0-C31A-56493FCEA02C}"/>
                    </a:ext>
                  </a:extLst>
                </p:cNvPr>
                <p:cNvSpPr txBox="1">
                  <a:spLocks noRot="1" noChangeAspect="1" noMove="1" noResize="1" noEditPoints="1" noAdjustHandles="1" noChangeArrowheads="1" noChangeShapeType="1" noTextEdit="1"/>
                </p:cNvSpPr>
                <p:nvPr/>
              </p:nvSpPr>
              <p:spPr>
                <a:xfrm>
                  <a:off x="6004003" y="3478987"/>
                  <a:ext cx="859536" cy="748153"/>
                </a:xfrm>
                <a:prstGeom prst="rect">
                  <a:avLst/>
                </a:prstGeom>
                <a:blipFill>
                  <a:blip r:embed="rId6"/>
                  <a:stretch>
                    <a:fillRect r="-14516"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3D81C73-BF72-D23A-09CF-C7973FB05F49}"/>
                    </a:ext>
                  </a:extLst>
                </p:cNvPr>
                <p:cNvSpPr txBox="1"/>
                <p:nvPr/>
              </p:nvSpPr>
              <p:spPr>
                <a:xfrm>
                  <a:off x="4655820" y="1921209"/>
                  <a:ext cx="859536" cy="7481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e>
                        </m:d>
                      </m:oMath>
                    </m:oMathPara>
                  </a14:m>
                  <a:endParaRPr lang="en-US" dirty="0"/>
                </a:p>
              </p:txBody>
            </p:sp>
          </mc:Choice>
          <mc:Fallback xmlns="">
            <p:sp>
              <p:nvSpPr>
                <p:cNvPr id="17" name="TextBox 16">
                  <a:extLst>
                    <a:ext uri="{FF2B5EF4-FFF2-40B4-BE49-F238E27FC236}">
                      <a16:creationId xmlns:a16="http://schemas.microsoft.com/office/drawing/2014/main" id="{C3D81C73-BF72-D23A-09CF-C7973FB05F49}"/>
                    </a:ext>
                  </a:extLst>
                </p:cNvPr>
                <p:cNvSpPr txBox="1">
                  <a:spLocks noRot="1" noChangeAspect="1" noMove="1" noResize="1" noEditPoints="1" noAdjustHandles="1" noChangeArrowheads="1" noChangeShapeType="1" noTextEdit="1"/>
                </p:cNvSpPr>
                <p:nvPr/>
              </p:nvSpPr>
              <p:spPr>
                <a:xfrm>
                  <a:off x="4655820" y="1921209"/>
                  <a:ext cx="859536" cy="748155"/>
                </a:xfrm>
                <a:prstGeom prst="rect">
                  <a:avLst/>
                </a:prstGeom>
                <a:blipFill>
                  <a:blip r:embed="rId7"/>
                  <a:stretch>
                    <a:fillRect r="-16129"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FAE9D43-0B67-116D-1A39-EA8C065D545D}"/>
                    </a:ext>
                  </a:extLst>
                </p:cNvPr>
                <p:cNvSpPr txBox="1"/>
                <p:nvPr/>
              </p:nvSpPr>
              <p:spPr>
                <a:xfrm>
                  <a:off x="4428262" y="2962494"/>
                  <a:ext cx="1046986" cy="526186"/>
                </a:xfrm>
                <a:prstGeom prst="rect">
                  <a:avLst/>
                </a:prstGeom>
                <a:noFill/>
              </p:spPr>
              <p:txBody>
                <a:bodyPr wrap="square" rtlCol="0">
                  <a:spAutoFit/>
                </a:bodyPr>
                <a:lstStyle/>
                <a:p>
                  <a:r>
                    <a:rPr lang="en-US" dirty="0"/>
                    <a:t>60°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3</m:t>
                          </m:r>
                        </m:den>
                      </m:f>
                    </m:oMath>
                  </a14:m>
                  <a:endParaRPr lang="en-US" dirty="0"/>
                </a:p>
              </p:txBody>
            </p:sp>
          </mc:Choice>
          <mc:Fallback xmlns="">
            <p:sp>
              <p:nvSpPr>
                <p:cNvPr id="18" name="TextBox 17">
                  <a:extLst>
                    <a:ext uri="{FF2B5EF4-FFF2-40B4-BE49-F238E27FC236}">
                      <a16:creationId xmlns:a16="http://schemas.microsoft.com/office/drawing/2014/main" id="{CFAE9D43-0B67-116D-1A39-EA8C065D545D}"/>
                    </a:ext>
                  </a:extLst>
                </p:cNvPr>
                <p:cNvSpPr txBox="1">
                  <a:spLocks noRot="1" noChangeAspect="1" noMove="1" noResize="1" noEditPoints="1" noAdjustHandles="1" noChangeArrowheads="1" noChangeShapeType="1" noTextEdit="1"/>
                </p:cNvSpPr>
                <p:nvPr/>
              </p:nvSpPr>
              <p:spPr>
                <a:xfrm>
                  <a:off x="4428262" y="2962494"/>
                  <a:ext cx="1046986" cy="526186"/>
                </a:xfrm>
                <a:prstGeom prst="rect">
                  <a:avLst/>
                </a:prstGeom>
                <a:blipFill>
                  <a:blip r:embed="rId8"/>
                  <a:stretch>
                    <a:fillRect l="-6000" b="-9333"/>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D40C4FAF-756F-3C6F-903F-692903E57484}"/>
                </a:ext>
              </a:extLst>
            </p:cNvPr>
            <p:cNvCxnSpPr/>
            <p:nvPr/>
          </p:nvCxnSpPr>
          <p:spPr>
            <a:xfrm flipV="1">
              <a:off x="3291840" y="4076700"/>
              <a:ext cx="2804160" cy="140970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C5B78EE-B02F-AD9D-47FD-C7B0936214EA}"/>
                </a:ext>
              </a:extLst>
            </p:cNvPr>
            <p:cNvCxnSpPr/>
            <p:nvPr/>
          </p:nvCxnSpPr>
          <p:spPr>
            <a:xfrm flipV="1">
              <a:off x="3276600" y="2667000"/>
              <a:ext cx="1447800" cy="281940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1DDC637-96DA-9CED-87B1-326C973DE83F}"/>
                    </a:ext>
                  </a:extLst>
                </p:cNvPr>
                <p:cNvSpPr txBox="1"/>
                <p:nvPr/>
              </p:nvSpPr>
              <p:spPr>
                <a:xfrm>
                  <a:off x="3276600" y="1853560"/>
                  <a:ext cx="8595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0, 1</m:t>
                            </m:r>
                          </m:e>
                        </m:d>
                      </m:oMath>
                    </m:oMathPara>
                  </a14:m>
                  <a:endParaRPr lang="en-US" dirty="0"/>
                </a:p>
              </p:txBody>
            </p:sp>
          </mc:Choice>
          <mc:Fallback xmlns="">
            <p:sp>
              <p:nvSpPr>
                <p:cNvPr id="23" name="TextBox 22">
                  <a:extLst>
                    <a:ext uri="{FF2B5EF4-FFF2-40B4-BE49-F238E27FC236}">
                      <a16:creationId xmlns:a16="http://schemas.microsoft.com/office/drawing/2014/main" id="{51DDC637-96DA-9CED-87B1-326C973DE83F}"/>
                    </a:ext>
                  </a:extLst>
                </p:cNvPr>
                <p:cNvSpPr txBox="1">
                  <a:spLocks noRot="1" noChangeAspect="1" noMove="1" noResize="1" noEditPoints="1" noAdjustHandles="1" noChangeArrowheads="1" noChangeShapeType="1" noTextEdit="1"/>
                </p:cNvSpPr>
                <p:nvPr/>
              </p:nvSpPr>
              <p:spPr>
                <a:xfrm>
                  <a:off x="3276600" y="1853560"/>
                  <a:ext cx="859536" cy="369332"/>
                </a:xfrm>
                <a:prstGeom prst="rect">
                  <a:avLst/>
                </a:prstGeom>
                <a:blipFill>
                  <a:blip r:embed="rId9"/>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059DEA0-A826-1F7A-FC19-B40D2C010E3E}"/>
                    </a:ext>
                  </a:extLst>
                </p:cNvPr>
                <p:cNvSpPr txBox="1"/>
                <p:nvPr/>
              </p:nvSpPr>
              <p:spPr>
                <a:xfrm>
                  <a:off x="6324290" y="5064676"/>
                  <a:ext cx="8595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1, 0</m:t>
                            </m:r>
                          </m:e>
                        </m:d>
                      </m:oMath>
                    </m:oMathPara>
                  </a14:m>
                  <a:endParaRPr lang="en-US" dirty="0"/>
                </a:p>
              </p:txBody>
            </p:sp>
          </mc:Choice>
          <mc:Fallback xmlns="">
            <p:sp>
              <p:nvSpPr>
                <p:cNvPr id="24" name="TextBox 23">
                  <a:extLst>
                    <a:ext uri="{FF2B5EF4-FFF2-40B4-BE49-F238E27FC236}">
                      <a16:creationId xmlns:a16="http://schemas.microsoft.com/office/drawing/2014/main" id="{3059DEA0-A826-1F7A-FC19-B40D2C010E3E}"/>
                    </a:ext>
                  </a:extLst>
                </p:cNvPr>
                <p:cNvSpPr txBox="1">
                  <a:spLocks noRot="1" noChangeAspect="1" noMove="1" noResize="1" noEditPoints="1" noAdjustHandles="1" noChangeArrowheads="1" noChangeShapeType="1" noTextEdit="1"/>
                </p:cNvSpPr>
                <p:nvPr/>
              </p:nvSpPr>
              <p:spPr>
                <a:xfrm>
                  <a:off x="6324290" y="5064676"/>
                  <a:ext cx="859536" cy="369332"/>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9B7DB9C-19B6-B85C-334E-8A0AC8769958}"/>
                    </a:ext>
                  </a:extLst>
                </p:cNvPr>
                <p:cNvSpPr txBox="1"/>
                <p:nvPr/>
              </p:nvSpPr>
              <p:spPr>
                <a:xfrm>
                  <a:off x="3301680" y="2404712"/>
                  <a:ext cx="1013690" cy="524576"/>
                </a:xfrm>
                <a:prstGeom prst="rect">
                  <a:avLst/>
                </a:prstGeom>
                <a:noFill/>
              </p:spPr>
              <p:txBody>
                <a:bodyPr wrap="square" rtlCol="0">
                  <a:spAutoFit/>
                </a:bodyPr>
                <a:lstStyle/>
                <a:p>
                  <a:r>
                    <a:rPr lang="en-US" dirty="0"/>
                    <a:t>90°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oMath>
                  </a14:m>
                  <a:endParaRPr lang="en-US" dirty="0"/>
                </a:p>
              </p:txBody>
            </p:sp>
          </mc:Choice>
          <mc:Fallback xmlns="">
            <p:sp>
              <p:nvSpPr>
                <p:cNvPr id="25" name="TextBox 24">
                  <a:extLst>
                    <a:ext uri="{FF2B5EF4-FFF2-40B4-BE49-F238E27FC236}">
                      <a16:creationId xmlns:a16="http://schemas.microsoft.com/office/drawing/2014/main" id="{C9B7DB9C-19B6-B85C-334E-8A0AC8769958}"/>
                    </a:ext>
                  </a:extLst>
                </p:cNvPr>
                <p:cNvSpPr txBox="1">
                  <a:spLocks noRot="1" noChangeAspect="1" noMove="1" noResize="1" noEditPoints="1" noAdjustHandles="1" noChangeArrowheads="1" noChangeShapeType="1" noTextEdit="1"/>
                </p:cNvSpPr>
                <p:nvPr/>
              </p:nvSpPr>
              <p:spPr>
                <a:xfrm>
                  <a:off x="3301680" y="2404712"/>
                  <a:ext cx="1013690" cy="524576"/>
                </a:xfrm>
                <a:prstGeom prst="rect">
                  <a:avLst/>
                </a:prstGeom>
                <a:blipFill>
                  <a:blip r:embed="rId11"/>
                  <a:stretch>
                    <a:fillRect l="-6164" b="-7895"/>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B5DF7EE5-DBCD-88DC-EC0D-162E2D2FA929}"/>
                </a:ext>
              </a:extLst>
            </p:cNvPr>
            <p:cNvSpPr txBox="1"/>
            <p:nvPr/>
          </p:nvSpPr>
          <p:spPr>
            <a:xfrm>
              <a:off x="5578747" y="5131673"/>
              <a:ext cx="830289" cy="421417"/>
            </a:xfrm>
            <a:prstGeom prst="rect">
              <a:avLst/>
            </a:prstGeom>
            <a:noFill/>
          </p:spPr>
          <p:txBody>
            <a:bodyPr wrap="square" rtlCol="0">
              <a:spAutoFit/>
            </a:bodyPr>
            <a:lstStyle/>
            <a:p>
              <a:r>
                <a:rPr lang="en-US" dirty="0"/>
                <a:t>0° = 0</a:t>
              </a:r>
            </a:p>
          </p:txBody>
        </p:sp>
      </p:grpSp>
    </p:spTree>
    <p:extLst>
      <p:ext uri="{BB962C8B-B14F-4D97-AF65-F5344CB8AC3E}">
        <p14:creationId xmlns:p14="http://schemas.microsoft.com/office/powerpoint/2010/main" val="1048866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 Functions &amp; the Unit Circle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a:spcAft>
                    <a:spcPts val="30000"/>
                  </a:spcAft>
                </a:pPr>
                <a:r>
                  <a:rPr lang="en-US" dirty="0"/>
                  <a:t>How does this all relate to our trig functions?</a:t>
                </a:r>
              </a:p>
              <a:p>
                <a:r>
                  <a:rPr lang="en-US" dirty="0"/>
                  <a:t>Conclusion: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sin</m:t>
                        </m:r>
                      </m:fName>
                      <m:e>
                        <m:r>
                          <a:rPr lang="en-US" b="0" i="1" smtClean="0">
                            <a:latin typeface="Cambria Math"/>
                          </a:rPr>
                          <m:t>𝜃</m:t>
                        </m:r>
                      </m:e>
                    </m:func>
                    <m:r>
                      <a:rPr lang="en-US" b="0" i="1" smtClean="0">
                        <a:latin typeface="Cambria Math"/>
                      </a:rPr>
                      <m:t>=</m:t>
                    </m:r>
                    <m:r>
                      <a:rPr lang="en-US" b="0" i="1" smtClean="0">
                        <a:latin typeface="Cambria Math"/>
                      </a:rPr>
                      <m:t>𝑦</m:t>
                    </m:r>
                  </m:oMath>
                </a14:m>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cos</m:t>
                        </m:r>
                      </m:fName>
                      <m:e>
                        <m:r>
                          <a:rPr lang="en-US" b="0" i="1" smtClean="0">
                            <a:latin typeface="Cambria Math"/>
                          </a:rPr>
                          <m:t>𝜃</m:t>
                        </m:r>
                      </m:e>
                    </m:func>
                    <m:r>
                      <a:rPr lang="en-US" b="0" i="1" smtClean="0">
                        <a:latin typeface="Cambria Math"/>
                      </a:rPr>
                      <m:t>=</m:t>
                    </m:r>
                    <m:r>
                      <a:rPr lang="en-US" b="0" i="1" smtClean="0">
                        <a:latin typeface="Cambria Math"/>
                      </a:rPr>
                      <m:t>𝑥</m:t>
                    </m:r>
                  </m:oMath>
                </a14:m>
                <a:r>
                  <a:rPr lang="en-US" dirty="0"/>
                  <a:t>, and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tan</m:t>
                        </m:r>
                      </m:fName>
                      <m:e>
                        <m:r>
                          <a:rPr lang="en-US" b="0" i="1" smtClean="0">
                            <a:latin typeface="Cambria Math"/>
                          </a:rPr>
                          <m:t>𝜃</m:t>
                        </m:r>
                      </m:e>
                    </m:func>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𝑦</m:t>
                        </m:r>
                      </m:num>
                      <m:den>
                        <m:r>
                          <a:rPr lang="en-US" b="0" i="1" smtClean="0">
                            <a:latin typeface="Cambria Math"/>
                          </a:rPr>
                          <m:t>𝑥</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1348" b="-12668"/>
                </a:stretch>
              </a:blipFill>
            </p:spPr>
            <p:txBody>
              <a:bodyPr/>
              <a:lstStyle/>
              <a:p>
                <a:r>
                  <a:rPr lang="en-US">
                    <a:noFill/>
                  </a:rPr>
                  <a:t> </a:t>
                </a:r>
              </a:p>
            </p:txBody>
          </p:sp>
        </mc:Fallback>
      </mc:AlternateContent>
      <p:grpSp>
        <p:nvGrpSpPr>
          <p:cNvPr id="7" name="Group 6" descr="A graph of part of a circle centered at the origin contained in the first quadrant with a right triangle inscribed within the circle. The hypotenuse extends from the origin to a point on the circle. One acute angle of the triangle at the origin is labeled theta. The other acute angle is where the triangle intersects the circle. The side of the triangle adjacent to theta extends along the positive x-axis and forms a right angle with the opposite side that extends vertically from the x-axis up to the point of the acute angle intersecting the circle."/>
          <p:cNvGrpSpPr/>
          <p:nvPr/>
        </p:nvGrpSpPr>
        <p:grpSpPr>
          <a:xfrm>
            <a:off x="-1214439" y="2094401"/>
            <a:ext cx="5209634" cy="5776496"/>
            <a:chOff x="-1247234" y="2094401"/>
            <a:chExt cx="5590634" cy="5982799"/>
          </a:xfrm>
        </p:grpSpPr>
        <p:grpSp>
          <p:nvGrpSpPr>
            <p:cNvPr id="20" name="Group 19"/>
            <p:cNvGrpSpPr/>
            <p:nvPr/>
          </p:nvGrpSpPr>
          <p:grpSpPr>
            <a:xfrm>
              <a:off x="-1247234" y="2094401"/>
              <a:ext cx="5590634" cy="5982799"/>
              <a:chOff x="182880" y="2057400"/>
              <a:chExt cx="6522720" cy="6629400"/>
            </a:xfrm>
          </p:grpSpPr>
          <p:cxnSp>
            <p:nvCxnSpPr>
              <p:cNvPr id="5" name="Straight Arrow Connector 4"/>
              <p:cNvCxnSpPr/>
              <p:nvPr/>
            </p:nvCxnSpPr>
            <p:spPr>
              <a:xfrm>
                <a:off x="3248998" y="20574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H="1">
                <a:off x="3048000" y="5486400"/>
                <a:ext cx="3657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8" name="Arc 7"/>
              <p:cNvSpPr/>
              <p:nvPr/>
            </p:nvSpPr>
            <p:spPr>
              <a:xfrm>
                <a:off x="182880" y="2286000"/>
                <a:ext cx="6217920" cy="6400800"/>
              </a:xfrm>
              <a:prstGeom prst="arc">
                <a:avLst>
                  <a:gd name="adj1" fmla="val 15426075"/>
                  <a:gd name="adj2" fmla="val 540835"/>
                </a:avLst>
              </a:prstGeom>
              <a:ln w="1905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grpSp>
        <p:grpSp>
          <p:nvGrpSpPr>
            <p:cNvPr id="4" name="Group 3"/>
            <p:cNvGrpSpPr/>
            <p:nvPr/>
          </p:nvGrpSpPr>
          <p:grpSpPr>
            <a:xfrm>
              <a:off x="1393466" y="3216453"/>
              <a:ext cx="1959334" cy="1965147"/>
              <a:chOff x="3276600" y="3310128"/>
              <a:chExt cx="2286000" cy="2177534"/>
            </a:xfrm>
          </p:grpSpPr>
          <p:sp>
            <p:nvSpPr>
              <p:cNvPr id="11" name="Right Triangle 10"/>
              <p:cNvSpPr/>
              <p:nvPr/>
            </p:nvSpPr>
            <p:spPr>
              <a:xfrm flipH="1">
                <a:off x="3276600" y="3310128"/>
                <a:ext cx="2286000" cy="2177534"/>
              </a:xfrm>
              <a:prstGeom prst="rtTriangl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5471160" y="5396222"/>
                <a:ext cx="91440" cy="9144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9" name="Group 8"/>
            <p:cNvGrpSpPr/>
            <p:nvPr/>
          </p:nvGrpSpPr>
          <p:grpSpPr>
            <a:xfrm>
              <a:off x="1466989" y="3951691"/>
              <a:ext cx="2227985" cy="1563218"/>
              <a:chOff x="1231435" y="3909536"/>
              <a:chExt cx="2599441" cy="1732166"/>
            </a:xfrm>
          </p:grpSpPr>
          <mc:AlternateContent xmlns:mc="http://schemas.openxmlformats.org/markup-compatibility/2006" xmlns:a14="http://schemas.microsoft.com/office/drawing/2010/main">
            <mc:Choice Requires="a14">
              <p:sp>
                <p:nvSpPr>
                  <p:cNvPr id="16" name="TextBox 15"/>
                  <p:cNvSpPr txBox="1"/>
                  <p:nvPr/>
                </p:nvSpPr>
                <p:spPr>
                  <a:xfrm>
                    <a:off x="1599808" y="3909536"/>
                    <a:ext cx="5110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𝐻𝑦𝑝</m:t>
                          </m:r>
                        </m:oMath>
                      </m:oMathPara>
                    </a14:m>
                    <a:endParaRPr lang="en-US" i="1" dirty="0"/>
                  </a:p>
                </p:txBody>
              </p:sp>
            </mc:Choice>
            <mc:Fallback xmlns="">
              <p:sp>
                <p:nvSpPr>
                  <p:cNvPr id="16" name="TextBox 15"/>
                  <p:cNvSpPr txBox="1">
                    <a:spLocks noRot="1" noChangeAspect="1" noMove="1" noResize="1" noEditPoints="1" noAdjustHandles="1" noChangeArrowheads="1" noChangeShapeType="1" noTextEdit="1"/>
                  </p:cNvSpPr>
                  <p:nvPr/>
                </p:nvSpPr>
                <p:spPr>
                  <a:xfrm>
                    <a:off x="1599808" y="3909536"/>
                    <a:ext cx="511037" cy="369332"/>
                  </a:xfrm>
                  <a:prstGeom prst="rect">
                    <a:avLst/>
                  </a:prstGeom>
                  <a:blipFill rotWithShape="1">
                    <a:blip r:embed="rId3"/>
                    <a:stretch>
                      <a:fillRect l="-4478" r="-52239" b="-28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945703" y="5272370"/>
                    <a:ext cx="4191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𝐴𝑑𝑗</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945703" y="5272370"/>
                    <a:ext cx="419100" cy="369332"/>
                  </a:xfrm>
                  <a:prstGeom prst="rect">
                    <a:avLst/>
                  </a:prstGeom>
                  <a:blipFill rotWithShape="1">
                    <a:blip r:embed="rId4"/>
                    <a:stretch>
                      <a:fillRect l="-3636" r="-70909"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431654" y="4327978"/>
                    <a:ext cx="3992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𝑂𝑝𝑝</m:t>
                          </m:r>
                        </m:oMath>
                      </m:oMathPara>
                    </a14:m>
                    <a:endParaRPr lang="en-US" i="1" dirty="0"/>
                  </a:p>
                </p:txBody>
              </p:sp>
            </mc:Choice>
            <mc:Fallback xmlns="">
              <p:sp>
                <p:nvSpPr>
                  <p:cNvPr id="17" name="TextBox 16"/>
                  <p:cNvSpPr txBox="1">
                    <a:spLocks noRot="1" noChangeAspect="1" noMove="1" noResize="1" noEditPoints="1" noAdjustHandles="1" noChangeArrowheads="1" noChangeShapeType="1" noTextEdit="1"/>
                  </p:cNvSpPr>
                  <p:nvPr/>
                </p:nvSpPr>
                <p:spPr>
                  <a:xfrm>
                    <a:off x="3431654" y="4327978"/>
                    <a:ext cx="399222" cy="369332"/>
                  </a:xfrm>
                  <a:prstGeom prst="rect">
                    <a:avLst/>
                  </a:prstGeom>
                  <a:blipFill rotWithShape="1">
                    <a:blip r:embed="rId5"/>
                    <a:stretch>
                      <a:fillRect l="-5769" r="-92308"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1231435" y="4903036"/>
                    <a:ext cx="5110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𝜃</m:t>
                          </m:r>
                        </m:oMath>
                      </m:oMathPara>
                    </a14:m>
                    <a:endParaRPr lang="en-US" i="1" dirty="0"/>
                  </a:p>
                </p:txBody>
              </p:sp>
            </mc:Choice>
            <mc:Fallback xmlns="">
              <p:sp>
                <p:nvSpPr>
                  <p:cNvPr id="35" name="TextBox 34"/>
                  <p:cNvSpPr txBox="1">
                    <a:spLocks noRot="1" noChangeAspect="1" noMove="1" noResize="1" noEditPoints="1" noAdjustHandles="1" noChangeArrowheads="1" noChangeShapeType="1" noTextEdit="1"/>
                  </p:cNvSpPr>
                  <p:nvPr/>
                </p:nvSpPr>
                <p:spPr>
                  <a:xfrm>
                    <a:off x="1231435" y="4903036"/>
                    <a:ext cx="511037" cy="369332"/>
                  </a:xfrm>
                  <a:prstGeom prst="rect">
                    <a:avLst/>
                  </a:prstGeom>
                  <a:blipFill rotWithShape="1">
                    <a:blip r:embed="rId6"/>
                    <a:stretch>
                      <a:fillRect b="-5660"/>
                    </a:stretch>
                  </a:blipFill>
                </p:spPr>
                <p:txBody>
                  <a:bodyPr/>
                  <a:lstStyle/>
                  <a:p>
                    <a:r>
                      <a:rPr lang="en-US">
                        <a:noFill/>
                      </a:rPr>
                      <a:t> </a:t>
                    </a:r>
                  </a:p>
                </p:txBody>
              </p:sp>
            </mc:Fallback>
          </mc:AlternateContent>
        </p:grpSp>
      </p:grpSp>
      <p:grpSp>
        <p:nvGrpSpPr>
          <p:cNvPr id="13" name="Group 12" descr="A graph of part of a circle centered at the origin contained in the first quadrant with a right triangle inscribed within the circle. The hypotenuse has length 1 and extends from the origin to a point on the circle. One acute angle of the triangle at the origin is labeled theta. The other acute angle is where the triangle intersects the circle. The side of the triangle adjacent to theta, labeled as adj/hyp, extends along the positive x-axis and forms a right angle with the opposite side, labeled opp/hyp, that extends vertically from the x-axis up to the point of the acute angle intersecting the circle."/>
          <p:cNvGrpSpPr/>
          <p:nvPr/>
        </p:nvGrpSpPr>
        <p:grpSpPr>
          <a:xfrm>
            <a:off x="2168274" y="2094401"/>
            <a:ext cx="5778086" cy="5826942"/>
            <a:chOff x="1905000" y="1447800"/>
            <a:chExt cx="6522720" cy="6629400"/>
          </a:xfrm>
        </p:grpSpPr>
        <p:grpSp>
          <p:nvGrpSpPr>
            <p:cNvPr id="21" name="Group 20"/>
            <p:cNvGrpSpPr/>
            <p:nvPr/>
          </p:nvGrpSpPr>
          <p:grpSpPr>
            <a:xfrm>
              <a:off x="1905000" y="1447800"/>
              <a:ext cx="6522720" cy="6629400"/>
              <a:chOff x="182880" y="2057400"/>
              <a:chExt cx="6522720" cy="6629400"/>
            </a:xfrm>
          </p:grpSpPr>
          <p:cxnSp>
            <p:nvCxnSpPr>
              <p:cNvPr id="22" name="Straight Arrow Connector 21"/>
              <p:cNvCxnSpPr/>
              <p:nvPr/>
            </p:nvCxnSpPr>
            <p:spPr>
              <a:xfrm>
                <a:off x="3276600" y="20574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3048000" y="5486400"/>
                <a:ext cx="3657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7" name="Arc 26"/>
              <p:cNvSpPr/>
              <p:nvPr/>
            </p:nvSpPr>
            <p:spPr>
              <a:xfrm>
                <a:off x="182880" y="2286000"/>
                <a:ext cx="6217920" cy="6400800"/>
              </a:xfrm>
              <a:prstGeom prst="arc">
                <a:avLst>
                  <a:gd name="adj1" fmla="val 15426075"/>
                  <a:gd name="adj2" fmla="val 540835"/>
                </a:avLst>
              </a:prstGeom>
              <a:ln w="1905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grpSp>
        <p:grpSp>
          <p:nvGrpSpPr>
            <p:cNvPr id="28" name="Group 27"/>
            <p:cNvGrpSpPr/>
            <p:nvPr/>
          </p:nvGrpSpPr>
          <p:grpSpPr>
            <a:xfrm>
              <a:off x="4998720" y="2700528"/>
              <a:ext cx="2286000" cy="2177534"/>
              <a:chOff x="3276600" y="3310128"/>
              <a:chExt cx="2286000" cy="2177534"/>
            </a:xfrm>
          </p:grpSpPr>
          <p:sp>
            <p:nvSpPr>
              <p:cNvPr id="29" name="Right Triangle 28"/>
              <p:cNvSpPr/>
              <p:nvPr/>
            </p:nvSpPr>
            <p:spPr>
              <a:xfrm flipH="1">
                <a:off x="3276600" y="3310128"/>
                <a:ext cx="2286000" cy="2177534"/>
              </a:xfrm>
              <a:prstGeom prst="rtTriangl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5471160" y="5396222"/>
                <a:ext cx="91440" cy="9144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0" name="Group 9"/>
            <p:cNvGrpSpPr/>
            <p:nvPr/>
          </p:nvGrpSpPr>
          <p:grpSpPr>
            <a:xfrm>
              <a:off x="5048600" y="3505200"/>
              <a:ext cx="2952400" cy="2073715"/>
              <a:chOff x="5048600" y="4114800"/>
              <a:chExt cx="2952400" cy="2073715"/>
            </a:xfrm>
          </p:grpSpPr>
          <mc:AlternateContent xmlns:mc="http://schemas.openxmlformats.org/markup-compatibility/2006" xmlns:a14="http://schemas.microsoft.com/office/drawing/2010/main">
            <mc:Choice Requires="a14">
              <p:sp>
                <p:nvSpPr>
                  <p:cNvPr id="32" name="TextBox 31"/>
                  <p:cNvSpPr txBox="1"/>
                  <p:nvPr/>
                </p:nvSpPr>
                <p:spPr>
                  <a:xfrm>
                    <a:off x="5715000" y="4114800"/>
                    <a:ext cx="5110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1</m:t>
                          </m:r>
                        </m:oMath>
                      </m:oMathPara>
                    </a14:m>
                    <a:endParaRPr lang="en-US" i="1" dirty="0"/>
                  </a:p>
                </p:txBody>
              </p:sp>
            </mc:Choice>
            <mc:Fallback xmlns="">
              <p:sp>
                <p:nvSpPr>
                  <p:cNvPr id="32" name="TextBox 31"/>
                  <p:cNvSpPr txBox="1">
                    <a:spLocks noRot="1" noChangeAspect="1" noMove="1" noResize="1" noEditPoints="1" noAdjustHandles="1" noChangeArrowheads="1" noChangeShapeType="1" noTextEdit="1"/>
                  </p:cNvSpPr>
                  <p:nvPr/>
                </p:nvSpPr>
                <p:spPr>
                  <a:xfrm>
                    <a:off x="5715000" y="4114800"/>
                    <a:ext cx="511037"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5554239" y="5522948"/>
                    <a:ext cx="1044681" cy="6655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𝐴𝑑𝑗</m:t>
                              </m:r>
                            </m:num>
                            <m:den>
                              <m:r>
                                <a:rPr lang="en-US" b="0" i="1" smtClean="0">
                                  <a:latin typeface="Cambria Math"/>
                                </a:rPr>
                                <m:t>𝐻𝑦𝑝</m:t>
                              </m:r>
                            </m:den>
                          </m:f>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5554239" y="5522948"/>
                    <a:ext cx="1044681" cy="665567"/>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7296208" y="4278868"/>
                    <a:ext cx="704792" cy="660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𝑂𝑝𝑝</m:t>
                              </m:r>
                            </m:num>
                            <m:den>
                              <m:r>
                                <a:rPr lang="en-US" b="0" i="1" smtClean="0">
                                  <a:latin typeface="Cambria Math"/>
                                </a:rPr>
                                <m:t>𝐻𝑦𝑝</m:t>
                              </m:r>
                            </m:den>
                          </m:f>
                        </m:oMath>
                      </m:oMathPara>
                    </a14:m>
                    <a:endParaRPr lang="en-US" i="1" dirty="0"/>
                  </a:p>
                </p:txBody>
              </p:sp>
            </mc:Choice>
            <mc:Fallback xmlns="">
              <p:sp>
                <p:nvSpPr>
                  <p:cNvPr id="34" name="TextBox 33"/>
                  <p:cNvSpPr txBox="1">
                    <a:spLocks noRot="1" noChangeAspect="1" noMove="1" noResize="1" noEditPoints="1" noAdjustHandles="1" noChangeArrowheads="1" noChangeShapeType="1" noTextEdit="1"/>
                  </p:cNvSpPr>
                  <p:nvPr/>
                </p:nvSpPr>
                <p:spPr>
                  <a:xfrm>
                    <a:off x="7296208" y="4278868"/>
                    <a:ext cx="704792" cy="66005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048600" y="5136284"/>
                    <a:ext cx="5110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𝜃</m:t>
                          </m:r>
                        </m:oMath>
                      </m:oMathPara>
                    </a14:m>
                    <a:endParaRPr lang="en-US" i="1" dirty="0"/>
                  </a:p>
                </p:txBody>
              </p:sp>
            </mc:Choice>
            <mc:Fallback xmlns="">
              <p:sp>
                <p:nvSpPr>
                  <p:cNvPr id="36" name="TextBox 35"/>
                  <p:cNvSpPr txBox="1">
                    <a:spLocks noRot="1" noChangeAspect="1" noMove="1" noResize="1" noEditPoints="1" noAdjustHandles="1" noChangeArrowheads="1" noChangeShapeType="1" noTextEdit="1"/>
                  </p:cNvSpPr>
                  <p:nvPr/>
                </p:nvSpPr>
                <p:spPr>
                  <a:xfrm>
                    <a:off x="5048600" y="5136284"/>
                    <a:ext cx="511037" cy="369332"/>
                  </a:xfrm>
                  <a:prstGeom prst="rect">
                    <a:avLst/>
                  </a:prstGeom>
                  <a:blipFill rotWithShape="1">
                    <a:blip r:embed="rId10"/>
                    <a:stretch>
                      <a:fillRect b="-3774"/>
                    </a:stretch>
                  </a:blipFill>
                </p:spPr>
                <p:txBody>
                  <a:bodyPr/>
                  <a:lstStyle/>
                  <a:p>
                    <a:r>
                      <a:rPr lang="en-US">
                        <a:noFill/>
                      </a:rPr>
                      <a:t> </a:t>
                    </a:r>
                  </a:p>
                </p:txBody>
              </p:sp>
            </mc:Fallback>
          </mc:AlternateContent>
        </p:grpSp>
      </p:grpSp>
      <p:grpSp>
        <p:nvGrpSpPr>
          <p:cNvPr id="23" name="Group 22" descr="The point of intersection of the triangle with the circle is labeled (x,y), the opposite side is equal to sin(theta) = y and the adjacent side is equal to cos(theta) = x.">
            <a:extLst>
              <a:ext uri="{FF2B5EF4-FFF2-40B4-BE49-F238E27FC236}">
                <a16:creationId xmlns:a16="http://schemas.microsoft.com/office/drawing/2014/main" id="{545F8F00-6609-2998-F9A0-026E50EDCBF8}"/>
              </a:ext>
            </a:extLst>
          </p:cNvPr>
          <p:cNvGrpSpPr/>
          <p:nvPr/>
        </p:nvGrpSpPr>
        <p:grpSpPr>
          <a:xfrm>
            <a:off x="5943600" y="2888610"/>
            <a:ext cx="2819400" cy="2751369"/>
            <a:chOff x="5943600" y="2888610"/>
            <a:chExt cx="2819400" cy="2751369"/>
          </a:xfrm>
        </p:grpSpPr>
        <p:sp>
          <p:nvSpPr>
            <p:cNvPr id="14" name="Oval 13">
              <a:extLst>
                <a:ext uri="{FF2B5EF4-FFF2-40B4-BE49-F238E27FC236}">
                  <a16:creationId xmlns:a16="http://schemas.microsoft.com/office/drawing/2014/main" id="{739EE08D-AFEE-26C9-FECC-91D22EF46CE0}"/>
                </a:ext>
              </a:extLst>
            </p:cNvPr>
            <p:cNvSpPr/>
            <p:nvPr/>
          </p:nvSpPr>
          <p:spPr>
            <a:xfrm>
              <a:off x="6888422" y="3142454"/>
              <a:ext cx="91440" cy="91440"/>
            </a:xfrm>
            <a:prstGeom prst="ellipse">
              <a:avLst/>
            </a:prstGeom>
            <a:solidFill>
              <a:schemeClr val="accent1"/>
            </a:solidFill>
            <a:ln w="127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p:cNvSpPr txBox="1"/>
                <p:nvPr/>
              </p:nvSpPr>
              <p:spPr>
                <a:xfrm>
                  <a:off x="5943600" y="5270647"/>
                  <a:ext cx="15450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cos</m:t>
                            </m:r>
                          </m:fName>
                          <m:e>
                            <m:r>
                              <a:rPr lang="en-US" b="0" i="1" smtClean="0">
                                <a:latin typeface="Cambria Math"/>
                              </a:rPr>
                              <m:t>𝜃</m:t>
                            </m:r>
                          </m:e>
                        </m:func>
                        <m:r>
                          <a:rPr lang="en-US" b="0" i="1" smtClean="0">
                            <a:latin typeface="Cambria Math" panose="02040503050406030204" pitchFamily="18" charset="0"/>
                          </a:rPr>
                          <m:t>=</m:t>
                        </m:r>
                        <m:r>
                          <a:rPr lang="en-US" b="0" i="1" smtClean="0">
                            <a:latin typeface="Cambria Math" panose="02040503050406030204" pitchFamily="18" charset="0"/>
                          </a:rPr>
                          <m:t>𝑥</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943600" y="5270647"/>
                  <a:ext cx="154509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7396156" y="4174733"/>
                  <a:ext cx="13668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sin</m:t>
                            </m:r>
                          </m:fName>
                          <m:e>
                            <m:r>
                              <a:rPr lang="en-US" b="0" i="1" smtClean="0">
                                <a:latin typeface="Cambria Math"/>
                              </a:rPr>
                              <m:t>𝜃</m:t>
                            </m:r>
                          </m:e>
                        </m:func>
                        <m:r>
                          <a:rPr lang="en-US" b="0" i="1" smtClean="0">
                            <a:latin typeface="Cambria Math" panose="02040503050406030204" pitchFamily="18" charset="0"/>
                          </a:rPr>
                          <m:t>=</m:t>
                        </m:r>
                        <m:r>
                          <a:rPr lang="en-US" b="0" i="1" smtClean="0">
                            <a:latin typeface="Cambria Math" panose="02040503050406030204" pitchFamily="18" charset="0"/>
                          </a:rPr>
                          <m:t>𝑦</m:t>
                        </m:r>
                      </m:oMath>
                    </m:oMathPara>
                  </a14:m>
                  <a:endParaRPr lang="en-US" i="1" dirty="0"/>
                </a:p>
              </p:txBody>
            </p:sp>
          </mc:Choice>
          <mc:Fallback xmlns="">
            <p:sp>
              <p:nvSpPr>
                <p:cNvPr id="40" name="TextBox 39"/>
                <p:cNvSpPr txBox="1">
                  <a:spLocks noRot="1" noChangeAspect="1" noMove="1" noResize="1" noEditPoints="1" noAdjustHandles="1" noChangeArrowheads="1" noChangeShapeType="1" noTextEdit="1"/>
                </p:cNvSpPr>
                <p:nvPr/>
              </p:nvSpPr>
              <p:spPr>
                <a:xfrm>
                  <a:off x="7396156" y="4174733"/>
                  <a:ext cx="1366844" cy="369332"/>
                </a:xfrm>
                <a:prstGeom prst="rect">
                  <a:avLst/>
                </a:prstGeom>
                <a:blipFill>
                  <a:blip r:embed="rId1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2D8BEC5-9AA6-7B8A-BC96-F08C5841B51F}"/>
                    </a:ext>
                  </a:extLst>
                </p:cNvPr>
                <p:cNvSpPr txBox="1"/>
                <p:nvPr/>
              </p:nvSpPr>
              <p:spPr>
                <a:xfrm>
                  <a:off x="6816820" y="2888610"/>
                  <a:ext cx="8595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oMath>
                    </m:oMathPara>
                  </a14:m>
                  <a:endParaRPr lang="en-US" dirty="0"/>
                </a:p>
              </p:txBody>
            </p:sp>
          </mc:Choice>
          <mc:Fallback xmlns="">
            <p:sp>
              <p:nvSpPr>
                <p:cNvPr id="18" name="TextBox 17">
                  <a:extLst>
                    <a:ext uri="{FF2B5EF4-FFF2-40B4-BE49-F238E27FC236}">
                      <a16:creationId xmlns:a16="http://schemas.microsoft.com/office/drawing/2014/main" id="{F2D8BEC5-9AA6-7B8A-BC96-F08C5841B51F}"/>
                    </a:ext>
                  </a:extLst>
                </p:cNvPr>
                <p:cNvSpPr txBox="1">
                  <a:spLocks noRot="1" noChangeAspect="1" noMove="1" noResize="1" noEditPoints="1" noAdjustHandles="1" noChangeArrowheads="1" noChangeShapeType="1" noTextEdit="1"/>
                </p:cNvSpPr>
                <p:nvPr/>
              </p:nvSpPr>
              <p:spPr>
                <a:xfrm>
                  <a:off x="6816820" y="2888610"/>
                  <a:ext cx="859536" cy="369332"/>
                </a:xfrm>
                <a:prstGeom prst="rect">
                  <a:avLst/>
                </a:prstGeom>
                <a:blipFill>
                  <a:blip r:embed="rId13"/>
                  <a:stretch>
                    <a:fillRect b="-6667"/>
                  </a:stretch>
                </a:blipFill>
              </p:spPr>
              <p:txBody>
                <a:bodyPr/>
                <a:lstStyle/>
                <a:p>
                  <a:r>
                    <a:rPr lang="en-US">
                      <a:noFill/>
                    </a:rPr>
                    <a:t> </a:t>
                  </a:r>
                </a:p>
              </p:txBody>
            </p:sp>
          </mc:Fallback>
        </mc:AlternateContent>
      </p:grpSp>
    </p:spTree>
    <p:extLst>
      <p:ext uri="{BB962C8B-B14F-4D97-AF65-F5344CB8AC3E}">
        <p14:creationId xmlns:p14="http://schemas.microsoft.com/office/powerpoint/2010/main" val="160273983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Trig Functions &amp; the Unit Circle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Compute the following.</a:t>
                </a:r>
              </a:p>
              <a:p>
                <a:pPr marL="914400" lvl="1" indent="-514350">
                  <a:spcAft>
                    <a:spcPts val="3000"/>
                  </a:spcAft>
                  <a:buFont typeface="+mj-lt"/>
                  <a:buAutoNum type="arabicPeriod"/>
                </a:pPr>
                <a:r>
                  <a:rPr lang="en-US" dirty="0">
                    <a:latin typeface="Calibri"/>
                  </a:rPr>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30°</m:t>
                            </m:r>
                          </m:e>
                        </m:d>
                      </m:e>
                    </m:func>
                  </m:oMath>
                </a14:m>
                <a:endParaRPr lang="en-US" dirty="0">
                  <a:latin typeface="Calibri"/>
                </a:endParaRPr>
              </a:p>
              <a:p>
                <a:pPr marL="914400" lvl="1" indent="-514350">
                  <a:spcAft>
                    <a:spcPts val="3000"/>
                  </a:spcAft>
                  <a:buFont typeface="+mj-lt"/>
                  <a:buAutoNum type="arabicPeriod"/>
                </a:pPr>
                <a:r>
                  <a:rPr lang="en-US" dirty="0">
                    <a:latin typeface="Calibri"/>
                  </a:rPr>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rPr>
                              <m:t>45°</m:t>
                            </m:r>
                          </m:e>
                        </m:d>
                      </m:e>
                    </m:func>
                  </m:oMath>
                </a14:m>
                <a:endParaRPr lang="en-US" dirty="0"/>
              </a:p>
              <a:p>
                <a:pPr marL="914400" lvl="1" indent="-514350">
                  <a:spcAft>
                    <a:spcPts val="3000"/>
                  </a:spcAft>
                  <a:buFont typeface="+mj-lt"/>
                  <a:buAutoNum type="arabicPeriod"/>
                </a:pPr>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6</m:t>
                                </m:r>
                              </m:den>
                            </m:f>
                          </m:e>
                        </m:d>
                      </m:e>
                    </m:func>
                  </m:oMath>
                </a14:m>
                <a:endParaRPr lang="en-US" dirty="0"/>
              </a:p>
              <a:p>
                <a:pPr marL="914400" lvl="1" indent="-514350">
                  <a:spcAft>
                    <a:spcPts val="3000"/>
                  </a:spcAft>
                  <a:buFont typeface="+mj-lt"/>
                  <a:buAutoNum type="arabicPeriod"/>
                </a:pPr>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e>
                        </m:d>
                      </m:e>
                    </m:fun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1348"/>
                </a:stretch>
              </a:blipFill>
            </p:spPr>
            <p:txBody>
              <a:bodyPr/>
              <a:lstStyle/>
              <a:p>
                <a:r>
                  <a:rPr lang="en-US">
                    <a:noFill/>
                  </a:rPr>
                  <a:t> </a:t>
                </a:r>
              </a:p>
            </p:txBody>
          </p:sp>
        </mc:Fallback>
      </mc:AlternateContent>
      <p:grpSp>
        <p:nvGrpSpPr>
          <p:cNvPr id="4" name="Group 3" descr="The part of the unit circle contained within the 1st quadrant. There are five radials from the origin to the circle that represent different angles. The first radial is the positive x-axis which represents a 0 degree or 0 radian angle and it intersects the circle at the point (1, 0). The second radial forms a 30 degree or pi/6 radian angle with the positive x-axis and it intersects the circle at the point (√3/2, 1/2). The third radial forms a 45 degree or pi/4 radian angle with the positive x-axis and it intersects the circle at the point (√2/2, √2/2). The fourth radial forms a 60 degree or pi/3 radian angle with the positive x-axis and it intersects the circle at the point (1/2, √3/2). The last radial is the positive y-axis which forms a 90 degree or pi/2 radian angle with the positive x-axis and it intersects the circle at the point (0, 1).">
            <a:extLst>
              <a:ext uri="{FF2B5EF4-FFF2-40B4-BE49-F238E27FC236}">
                <a16:creationId xmlns:a16="http://schemas.microsoft.com/office/drawing/2014/main" id="{B89BD80B-83CB-83A0-A8FB-64551990CEED}"/>
              </a:ext>
            </a:extLst>
          </p:cNvPr>
          <p:cNvGrpSpPr>
            <a:grpSpLocks noChangeAspect="1"/>
          </p:cNvGrpSpPr>
          <p:nvPr/>
        </p:nvGrpSpPr>
        <p:grpSpPr>
          <a:xfrm>
            <a:off x="2532091" y="1981200"/>
            <a:ext cx="6135659" cy="5988682"/>
            <a:chOff x="182880" y="1853560"/>
            <a:chExt cx="7000946" cy="6833240"/>
          </a:xfrm>
        </p:grpSpPr>
        <p:grpSp>
          <p:nvGrpSpPr>
            <p:cNvPr id="5" name="Group 4">
              <a:extLst>
                <a:ext uri="{FF2B5EF4-FFF2-40B4-BE49-F238E27FC236}">
                  <a16:creationId xmlns:a16="http://schemas.microsoft.com/office/drawing/2014/main" id="{8724C3FB-FF1F-500F-EB55-6A5F6FC8C754}"/>
                </a:ext>
              </a:extLst>
            </p:cNvPr>
            <p:cNvGrpSpPr/>
            <p:nvPr/>
          </p:nvGrpSpPr>
          <p:grpSpPr>
            <a:xfrm>
              <a:off x="182880" y="2057400"/>
              <a:ext cx="6522720" cy="6629400"/>
              <a:chOff x="182880" y="2057400"/>
              <a:chExt cx="6522720" cy="6629400"/>
            </a:xfrm>
          </p:grpSpPr>
          <p:cxnSp>
            <p:nvCxnSpPr>
              <p:cNvPr id="37" name="Straight Arrow Connector 36">
                <a:extLst>
                  <a:ext uri="{FF2B5EF4-FFF2-40B4-BE49-F238E27FC236}">
                    <a16:creationId xmlns:a16="http://schemas.microsoft.com/office/drawing/2014/main" id="{86725382-85AC-D6B4-ECFC-CB6C6C451FB4}"/>
                  </a:ext>
                </a:extLst>
              </p:cNvPr>
              <p:cNvCxnSpPr/>
              <p:nvPr/>
            </p:nvCxnSpPr>
            <p:spPr>
              <a:xfrm>
                <a:off x="3276600" y="20574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4CE9321-BCAF-9A07-E217-24C0500E55CC}"/>
                  </a:ext>
                </a:extLst>
              </p:cNvPr>
              <p:cNvCxnSpPr/>
              <p:nvPr/>
            </p:nvCxnSpPr>
            <p:spPr>
              <a:xfrm flipH="1">
                <a:off x="3048000" y="5486400"/>
                <a:ext cx="3657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9" name="Arc 38">
                <a:extLst>
                  <a:ext uri="{FF2B5EF4-FFF2-40B4-BE49-F238E27FC236}">
                    <a16:creationId xmlns:a16="http://schemas.microsoft.com/office/drawing/2014/main" id="{3AE51AAB-23F7-CF2B-B571-D1E73F16D8A6}"/>
                  </a:ext>
                </a:extLst>
              </p:cNvPr>
              <p:cNvSpPr/>
              <p:nvPr/>
            </p:nvSpPr>
            <p:spPr>
              <a:xfrm>
                <a:off x="182880" y="2286000"/>
                <a:ext cx="6217920" cy="6400800"/>
              </a:xfrm>
              <a:prstGeom prst="arc">
                <a:avLst>
                  <a:gd name="adj1" fmla="val 15426075"/>
                  <a:gd name="adj2" fmla="val 540835"/>
                </a:avLst>
              </a:prstGeom>
              <a:ln w="1905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857C680-885F-6E0E-DF6D-BE8B4444627F}"/>
                    </a:ext>
                  </a:extLst>
                </p:cNvPr>
                <p:cNvSpPr txBox="1"/>
                <p:nvPr/>
              </p:nvSpPr>
              <p:spPr>
                <a:xfrm>
                  <a:off x="4982722" y="3632395"/>
                  <a:ext cx="1046986" cy="524576"/>
                </a:xfrm>
                <a:prstGeom prst="rect">
                  <a:avLst/>
                </a:prstGeom>
                <a:noFill/>
              </p:spPr>
              <p:txBody>
                <a:bodyPr wrap="square" rtlCol="0">
                  <a:spAutoFit/>
                </a:bodyPr>
                <a:lstStyle/>
                <a:p>
                  <a:r>
                    <a:rPr lang="en-US" dirty="0"/>
                    <a:t>45°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4</m:t>
                          </m:r>
                        </m:den>
                      </m:f>
                    </m:oMath>
                  </a14:m>
                  <a:endParaRPr lang="en-US" dirty="0"/>
                </a:p>
              </p:txBody>
            </p:sp>
          </mc:Choice>
          <mc:Fallback xmlns="">
            <p:sp>
              <p:nvSpPr>
                <p:cNvPr id="6" name="TextBox 5">
                  <a:extLst>
                    <a:ext uri="{FF2B5EF4-FFF2-40B4-BE49-F238E27FC236}">
                      <a16:creationId xmlns:a16="http://schemas.microsoft.com/office/drawing/2014/main" id="{9857C680-885F-6E0E-DF6D-BE8B4444627F}"/>
                    </a:ext>
                  </a:extLst>
                </p:cNvPr>
                <p:cNvSpPr txBox="1">
                  <a:spLocks noRot="1" noChangeAspect="1" noMove="1" noResize="1" noEditPoints="1" noAdjustHandles="1" noChangeArrowheads="1" noChangeShapeType="1" noTextEdit="1"/>
                </p:cNvSpPr>
                <p:nvPr/>
              </p:nvSpPr>
              <p:spPr>
                <a:xfrm>
                  <a:off x="4982722" y="3632395"/>
                  <a:ext cx="1046986" cy="524576"/>
                </a:xfrm>
                <a:prstGeom prst="rect">
                  <a:avLst/>
                </a:prstGeom>
                <a:blipFill>
                  <a:blip r:embed="rId3"/>
                  <a:stretch>
                    <a:fillRect l="-5298" b="-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ADC1848-D7F2-A552-FBDC-B2285C62E669}"/>
                    </a:ext>
                  </a:extLst>
                </p:cNvPr>
                <p:cNvSpPr txBox="1"/>
                <p:nvPr/>
              </p:nvSpPr>
              <p:spPr>
                <a:xfrm>
                  <a:off x="5515356" y="2632829"/>
                  <a:ext cx="859536" cy="748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2</m:t>
                                    </m:r>
                                  </m:e>
                                </m:rad>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2</m:t>
                                    </m:r>
                                  </m:e>
                                </m:rad>
                              </m:num>
                              <m:den>
                                <m:r>
                                  <a:rPr lang="en-US" b="0" i="1" smtClean="0">
                                    <a:latin typeface="Cambria Math"/>
                                  </a:rPr>
                                  <m:t>2</m:t>
                                </m:r>
                              </m:den>
                            </m:f>
                          </m:e>
                        </m:d>
                      </m:oMath>
                    </m:oMathPara>
                  </a14:m>
                  <a:endParaRPr lang="en-US" dirty="0"/>
                </a:p>
              </p:txBody>
            </p:sp>
          </mc:Choice>
          <mc:Fallback xmlns="">
            <p:sp>
              <p:nvSpPr>
                <p:cNvPr id="7" name="TextBox 6">
                  <a:extLst>
                    <a:ext uri="{FF2B5EF4-FFF2-40B4-BE49-F238E27FC236}">
                      <a16:creationId xmlns:a16="http://schemas.microsoft.com/office/drawing/2014/main" id="{BADC1848-D7F2-A552-FBDC-B2285C62E669}"/>
                    </a:ext>
                  </a:extLst>
                </p:cNvPr>
                <p:cNvSpPr txBox="1">
                  <a:spLocks noRot="1" noChangeAspect="1" noMove="1" noResize="1" noEditPoints="1" noAdjustHandles="1" noChangeArrowheads="1" noChangeShapeType="1" noTextEdit="1"/>
                </p:cNvSpPr>
                <p:nvPr/>
              </p:nvSpPr>
              <p:spPr>
                <a:xfrm>
                  <a:off x="5515356" y="2632829"/>
                  <a:ext cx="859536" cy="748153"/>
                </a:xfrm>
                <a:prstGeom prst="rect">
                  <a:avLst/>
                </a:prstGeom>
                <a:blipFill>
                  <a:blip r:embed="rId4"/>
                  <a:stretch>
                    <a:fillRect r="-34677" b="-6481"/>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9F1C391A-6307-D7CD-FECC-F6A4333C3946}"/>
                </a:ext>
              </a:extLst>
            </p:cNvPr>
            <p:cNvCxnSpPr/>
            <p:nvPr/>
          </p:nvCxnSpPr>
          <p:spPr>
            <a:xfrm flipV="1">
              <a:off x="3276600" y="3299460"/>
              <a:ext cx="2287524" cy="218694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2B50602-CF10-9DB4-815B-7732B513EDCA}"/>
                    </a:ext>
                  </a:extLst>
                </p:cNvPr>
                <p:cNvSpPr txBox="1"/>
                <p:nvPr/>
              </p:nvSpPr>
              <p:spPr>
                <a:xfrm>
                  <a:off x="5321290" y="4333048"/>
                  <a:ext cx="1045260" cy="526553"/>
                </a:xfrm>
                <a:prstGeom prst="rect">
                  <a:avLst/>
                </a:prstGeom>
                <a:noFill/>
              </p:spPr>
              <p:txBody>
                <a:bodyPr wrap="square" rtlCol="0">
                  <a:spAutoFit/>
                </a:bodyPr>
                <a:lstStyle/>
                <a:p>
                  <a:r>
                    <a:rPr lang="en-US" dirty="0"/>
                    <a:t>30°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6</m:t>
                          </m:r>
                        </m:den>
                      </m:f>
                    </m:oMath>
                  </a14:m>
                  <a:endParaRPr lang="en-US" dirty="0"/>
                </a:p>
              </p:txBody>
            </p:sp>
          </mc:Choice>
          <mc:Fallback xmlns="">
            <p:sp>
              <p:nvSpPr>
                <p:cNvPr id="14" name="TextBox 13">
                  <a:extLst>
                    <a:ext uri="{FF2B5EF4-FFF2-40B4-BE49-F238E27FC236}">
                      <a16:creationId xmlns:a16="http://schemas.microsoft.com/office/drawing/2014/main" id="{42B50602-CF10-9DB4-815B-7732B513EDCA}"/>
                    </a:ext>
                  </a:extLst>
                </p:cNvPr>
                <p:cNvSpPr txBox="1">
                  <a:spLocks noRot="1" noChangeAspect="1" noMove="1" noResize="1" noEditPoints="1" noAdjustHandles="1" noChangeArrowheads="1" noChangeShapeType="1" noTextEdit="1"/>
                </p:cNvSpPr>
                <p:nvPr/>
              </p:nvSpPr>
              <p:spPr>
                <a:xfrm>
                  <a:off x="5321290" y="4333048"/>
                  <a:ext cx="1045260" cy="526553"/>
                </a:xfrm>
                <a:prstGeom prst="rect">
                  <a:avLst/>
                </a:prstGeom>
                <a:blipFill>
                  <a:blip r:embed="rId5"/>
                  <a:stretch>
                    <a:fillRect l="-5333"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368BB8D-BDA6-076F-2F3B-59DE52745BF4}"/>
                    </a:ext>
                  </a:extLst>
                </p:cNvPr>
                <p:cNvSpPr txBox="1"/>
                <p:nvPr/>
              </p:nvSpPr>
              <p:spPr>
                <a:xfrm>
                  <a:off x="6004003" y="3478987"/>
                  <a:ext cx="859536" cy="748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e>
                        </m:d>
                      </m:oMath>
                    </m:oMathPara>
                  </a14:m>
                  <a:endParaRPr lang="en-US" dirty="0"/>
                </a:p>
              </p:txBody>
            </p:sp>
          </mc:Choice>
          <mc:Fallback xmlns="">
            <p:sp>
              <p:nvSpPr>
                <p:cNvPr id="19" name="TextBox 18">
                  <a:extLst>
                    <a:ext uri="{FF2B5EF4-FFF2-40B4-BE49-F238E27FC236}">
                      <a16:creationId xmlns:a16="http://schemas.microsoft.com/office/drawing/2014/main" id="{A368BB8D-BDA6-076F-2F3B-59DE52745BF4}"/>
                    </a:ext>
                  </a:extLst>
                </p:cNvPr>
                <p:cNvSpPr txBox="1">
                  <a:spLocks noRot="1" noChangeAspect="1" noMove="1" noResize="1" noEditPoints="1" noAdjustHandles="1" noChangeArrowheads="1" noChangeShapeType="1" noTextEdit="1"/>
                </p:cNvSpPr>
                <p:nvPr/>
              </p:nvSpPr>
              <p:spPr>
                <a:xfrm>
                  <a:off x="6004003" y="3478987"/>
                  <a:ext cx="859536" cy="748153"/>
                </a:xfrm>
                <a:prstGeom prst="rect">
                  <a:avLst/>
                </a:prstGeom>
                <a:blipFill>
                  <a:blip r:embed="rId6"/>
                  <a:stretch>
                    <a:fillRect r="-14516"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39D1C5-56F1-806A-9455-BCF8AE96A282}"/>
                    </a:ext>
                  </a:extLst>
                </p:cNvPr>
                <p:cNvSpPr txBox="1"/>
                <p:nvPr/>
              </p:nvSpPr>
              <p:spPr>
                <a:xfrm>
                  <a:off x="4655820" y="1921209"/>
                  <a:ext cx="859536" cy="7481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e>
                        </m:d>
                      </m:oMath>
                    </m:oMathPara>
                  </a14:m>
                  <a:endParaRPr lang="en-US" dirty="0"/>
                </a:p>
              </p:txBody>
            </p:sp>
          </mc:Choice>
          <mc:Fallback xmlns="">
            <p:sp>
              <p:nvSpPr>
                <p:cNvPr id="20" name="TextBox 19">
                  <a:extLst>
                    <a:ext uri="{FF2B5EF4-FFF2-40B4-BE49-F238E27FC236}">
                      <a16:creationId xmlns:a16="http://schemas.microsoft.com/office/drawing/2014/main" id="{7039D1C5-56F1-806A-9455-BCF8AE96A282}"/>
                    </a:ext>
                  </a:extLst>
                </p:cNvPr>
                <p:cNvSpPr txBox="1">
                  <a:spLocks noRot="1" noChangeAspect="1" noMove="1" noResize="1" noEditPoints="1" noAdjustHandles="1" noChangeArrowheads="1" noChangeShapeType="1" noTextEdit="1"/>
                </p:cNvSpPr>
                <p:nvPr/>
              </p:nvSpPr>
              <p:spPr>
                <a:xfrm>
                  <a:off x="4655820" y="1921209"/>
                  <a:ext cx="859536" cy="748155"/>
                </a:xfrm>
                <a:prstGeom prst="rect">
                  <a:avLst/>
                </a:prstGeom>
                <a:blipFill>
                  <a:blip r:embed="rId7"/>
                  <a:stretch>
                    <a:fillRect r="-16129" b="-6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656BD3D-A382-427C-E02F-ED7DBD30A4AA}"/>
                    </a:ext>
                  </a:extLst>
                </p:cNvPr>
                <p:cNvSpPr txBox="1"/>
                <p:nvPr/>
              </p:nvSpPr>
              <p:spPr>
                <a:xfrm>
                  <a:off x="4428262" y="2962494"/>
                  <a:ext cx="1046986" cy="526186"/>
                </a:xfrm>
                <a:prstGeom prst="rect">
                  <a:avLst/>
                </a:prstGeom>
                <a:noFill/>
              </p:spPr>
              <p:txBody>
                <a:bodyPr wrap="square" rtlCol="0">
                  <a:spAutoFit/>
                </a:bodyPr>
                <a:lstStyle/>
                <a:p>
                  <a:r>
                    <a:rPr lang="en-US" dirty="0"/>
                    <a:t>60°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3</m:t>
                          </m:r>
                        </m:den>
                      </m:f>
                    </m:oMath>
                  </a14:m>
                  <a:endParaRPr lang="en-US" dirty="0"/>
                </a:p>
              </p:txBody>
            </p:sp>
          </mc:Choice>
          <mc:Fallback xmlns="">
            <p:sp>
              <p:nvSpPr>
                <p:cNvPr id="27" name="TextBox 26">
                  <a:extLst>
                    <a:ext uri="{FF2B5EF4-FFF2-40B4-BE49-F238E27FC236}">
                      <a16:creationId xmlns:a16="http://schemas.microsoft.com/office/drawing/2014/main" id="{4656BD3D-A382-427C-E02F-ED7DBD30A4AA}"/>
                    </a:ext>
                  </a:extLst>
                </p:cNvPr>
                <p:cNvSpPr txBox="1">
                  <a:spLocks noRot="1" noChangeAspect="1" noMove="1" noResize="1" noEditPoints="1" noAdjustHandles="1" noChangeArrowheads="1" noChangeShapeType="1" noTextEdit="1"/>
                </p:cNvSpPr>
                <p:nvPr/>
              </p:nvSpPr>
              <p:spPr>
                <a:xfrm>
                  <a:off x="4428262" y="2962494"/>
                  <a:ext cx="1046986" cy="526186"/>
                </a:xfrm>
                <a:prstGeom prst="rect">
                  <a:avLst/>
                </a:prstGeom>
                <a:blipFill>
                  <a:blip r:embed="rId8"/>
                  <a:stretch>
                    <a:fillRect l="-6000" b="-7895"/>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071219A7-7278-869B-05E2-7C801897132B}"/>
                </a:ext>
              </a:extLst>
            </p:cNvPr>
            <p:cNvCxnSpPr/>
            <p:nvPr/>
          </p:nvCxnSpPr>
          <p:spPr>
            <a:xfrm flipV="1">
              <a:off x="3291840" y="4076700"/>
              <a:ext cx="2804160" cy="140970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F513D6-8842-EFCF-85CB-34058CE0DD7E}"/>
                </a:ext>
              </a:extLst>
            </p:cNvPr>
            <p:cNvCxnSpPr/>
            <p:nvPr/>
          </p:nvCxnSpPr>
          <p:spPr>
            <a:xfrm flipV="1">
              <a:off x="3276600" y="2667000"/>
              <a:ext cx="1447800" cy="281940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CB75853-31C3-838B-B156-F32C1BE955C7}"/>
                    </a:ext>
                  </a:extLst>
                </p:cNvPr>
                <p:cNvSpPr txBox="1"/>
                <p:nvPr/>
              </p:nvSpPr>
              <p:spPr>
                <a:xfrm>
                  <a:off x="3276600" y="1853560"/>
                  <a:ext cx="8595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0, 1</m:t>
                            </m:r>
                          </m:e>
                        </m:d>
                      </m:oMath>
                    </m:oMathPara>
                  </a14:m>
                  <a:endParaRPr lang="en-US" dirty="0"/>
                </a:p>
              </p:txBody>
            </p:sp>
          </mc:Choice>
          <mc:Fallback xmlns="">
            <p:sp>
              <p:nvSpPr>
                <p:cNvPr id="33" name="TextBox 32">
                  <a:extLst>
                    <a:ext uri="{FF2B5EF4-FFF2-40B4-BE49-F238E27FC236}">
                      <a16:creationId xmlns:a16="http://schemas.microsoft.com/office/drawing/2014/main" id="{7CB75853-31C3-838B-B156-F32C1BE955C7}"/>
                    </a:ext>
                  </a:extLst>
                </p:cNvPr>
                <p:cNvSpPr txBox="1">
                  <a:spLocks noRot="1" noChangeAspect="1" noMove="1" noResize="1" noEditPoints="1" noAdjustHandles="1" noChangeArrowheads="1" noChangeShapeType="1" noTextEdit="1"/>
                </p:cNvSpPr>
                <p:nvPr/>
              </p:nvSpPr>
              <p:spPr>
                <a:xfrm>
                  <a:off x="3276600" y="1853560"/>
                  <a:ext cx="859536" cy="369332"/>
                </a:xfrm>
                <a:prstGeom prst="rect">
                  <a:avLst/>
                </a:prstGeom>
                <a:blipFill>
                  <a:blip r:embed="rId9"/>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501131E-41A3-ADC0-8AAB-3E832A4A862C}"/>
                    </a:ext>
                  </a:extLst>
                </p:cNvPr>
                <p:cNvSpPr txBox="1"/>
                <p:nvPr/>
              </p:nvSpPr>
              <p:spPr>
                <a:xfrm>
                  <a:off x="6324290" y="5064676"/>
                  <a:ext cx="8595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1, 0</m:t>
                            </m:r>
                          </m:e>
                        </m:d>
                      </m:oMath>
                    </m:oMathPara>
                  </a14:m>
                  <a:endParaRPr lang="en-US" dirty="0"/>
                </a:p>
              </p:txBody>
            </p:sp>
          </mc:Choice>
          <mc:Fallback xmlns="">
            <p:sp>
              <p:nvSpPr>
                <p:cNvPr id="34" name="TextBox 33">
                  <a:extLst>
                    <a:ext uri="{FF2B5EF4-FFF2-40B4-BE49-F238E27FC236}">
                      <a16:creationId xmlns:a16="http://schemas.microsoft.com/office/drawing/2014/main" id="{4501131E-41A3-ADC0-8AAB-3E832A4A862C}"/>
                    </a:ext>
                  </a:extLst>
                </p:cNvPr>
                <p:cNvSpPr txBox="1">
                  <a:spLocks noRot="1" noChangeAspect="1" noMove="1" noResize="1" noEditPoints="1" noAdjustHandles="1" noChangeArrowheads="1" noChangeShapeType="1" noTextEdit="1"/>
                </p:cNvSpPr>
                <p:nvPr/>
              </p:nvSpPr>
              <p:spPr>
                <a:xfrm>
                  <a:off x="6324290" y="5064676"/>
                  <a:ext cx="859536" cy="369332"/>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8AD5CE5-35AF-0AD4-8210-BDB46EF73427}"/>
                    </a:ext>
                  </a:extLst>
                </p:cNvPr>
                <p:cNvSpPr txBox="1"/>
                <p:nvPr/>
              </p:nvSpPr>
              <p:spPr>
                <a:xfrm>
                  <a:off x="3301680" y="2404712"/>
                  <a:ext cx="1013690" cy="524576"/>
                </a:xfrm>
                <a:prstGeom prst="rect">
                  <a:avLst/>
                </a:prstGeom>
                <a:noFill/>
              </p:spPr>
              <p:txBody>
                <a:bodyPr wrap="square" rtlCol="0">
                  <a:spAutoFit/>
                </a:bodyPr>
                <a:lstStyle/>
                <a:p>
                  <a:r>
                    <a:rPr lang="en-US" dirty="0"/>
                    <a:t>90°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oMath>
                  </a14:m>
                  <a:endParaRPr lang="en-US" dirty="0"/>
                </a:p>
              </p:txBody>
            </p:sp>
          </mc:Choice>
          <mc:Fallback xmlns="">
            <p:sp>
              <p:nvSpPr>
                <p:cNvPr id="35" name="TextBox 34">
                  <a:extLst>
                    <a:ext uri="{FF2B5EF4-FFF2-40B4-BE49-F238E27FC236}">
                      <a16:creationId xmlns:a16="http://schemas.microsoft.com/office/drawing/2014/main" id="{D8AD5CE5-35AF-0AD4-8210-BDB46EF73427}"/>
                    </a:ext>
                  </a:extLst>
                </p:cNvPr>
                <p:cNvSpPr txBox="1">
                  <a:spLocks noRot="1" noChangeAspect="1" noMove="1" noResize="1" noEditPoints="1" noAdjustHandles="1" noChangeArrowheads="1" noChangeShapeType="1" noTextEdit="1"/>
                </p:cNvSpPr>
                <p:nvPr/>
              </p:nvSpPr>
              <p:spPr>
                <a:xfrm>
                  <a:off x="3301680" y="2404712"/>
                  <a:ext cx="1013690" cy="524576"/>
                </a:xfrm>
                <a:prstGeom prst="rect">
                  <a:avLst/>
                </a:prstGeom>
                <a:blipFill>
                  <a:blip r:embed="rId11"/>
                  <a:stretch>
                    <a:fillRect l="-6207" b="-7895"/>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784F99A7-AED7-7EF2-619C-FFA255D6D181}"/>
                </a:ext>
              </a:extLst>
            </p:cNvPr>
            <p:cNvSpPr txBox="1"/>
            <p:nvPr/>
          </p:nvSpPr>
          <p:spPr>
            <a:xfrm>
              <a:off x="5578747" y="5131673"/>
              <a:ext cx="830289" cy="421417"/>
            </a:xfrm>
            <a:prstGeom prst="rect">
              <a:avLst/>
            </a:prstGeom>
            <a:noFill/>
          </p:spPr>
          <p:txBody>
            <a:bodyPr wrap="square" rtlCol="0">
              <a:spAutoFit/>
            </a:bodyPr>
            <a:lstStyle/>
            <a:p>
              <a:r>
                <a:rPr lang="en-US" dirty="0"/>
                <a:t>0° = 0</a:t>
              </a:r>
            </a:p>
          </p:txBody>
        </p:sp>
      </p:grpSp>
    </p:spTree>
    <p:extLst>
      <p:ext uri="{BB962C8B-B14F-4D97-AF65-F5344CB8AC3E}">
        <p14:creationId xmlns:p14="http://schemas.microsoft.com/office/powerpoint/2010/main" val="33927253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Quadrantal Angles</a:t>
            </a:r>
          </a:p>
        </p:txBody>
      </p:sp>
      <p:sp>
        <p:nvSpPr>
          <p:cNvPr id="3" name="Content Placeholder 2"/>
          <p:cNvSpPr>
            <a:spLocks noGrp="1"/>
          </p:cNvSpPr>
          <p:nvPr>
            <p:ph sz="half" idx="1"/>
          </p:nvPr>
        </p:nvSpPr>
        <p:spPr>
          <a:xfrm>
            <a:off x="457199" y="1676403"/>
            <a:ext cx="8107677" cy="2895598"/>
          </a:xfrm>
        </p:spPr>
        <p:txBody>
          <a:bodyPr>
            <a:normAutofit/>
          </a:bodyPr>
          <a:lstStyle/>
          <a:p>
            <a:r>
              <a:rPr lang="en-US" dirty="0"/>
              <a:t>How can we expand this beyond acute angles in the first quadrant?</a:t>
            </a:r>
          </a:p>
          <a:p>
            <a:pPr lvl="1">
              <a:buFont typeface="Wingdings" panose="05000000000000000000" pitchFamily="2" charset="2"/>
              <a:buChar char="Ø"/>
            </a:pPr>
            <a:r>
              <a:rPr lang="en-US" dirty="0"/>
              <a:t>Quadrantal angles</a:t>
            </a:r>
          </a:p>
          <a:p>
            <a:pPr lvl="1"/>
            <a:r>
              <a:rPr lang="en-US" dirty="0"/>
              <a:t>Quadrant signs</a:t>
            </a:r>
          </a:p>
          <a:p>
            <a:pPr lvl="1"/>
            <a:r>
              <a:rPr lang="en-US" dirty="0"/>
              <a:t>Reference angles</a:t>
            </a:r>
          </a:p>
          <a:p>
            <a:pPr lvl="1"/>
            <a:r>
              <a:rPr lang="en-US" dirty="0"/>
              <a:t>Angle location</a:t>
            </a:r>
          </a:p>
        </p:txBody>
      </p:sp>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88D24488-89C2-9D08-1D6D-815E2C25D336}"/>
                  </a:ext>
                </a:extLst>
              </p:cNvPr>
              <p:cNvSpPr>
                <a:spLocks noGrp="1"/>
              </p:cNvSpPr>
              <p:nvPr>
                <p:ph sz="half" idx="2"/>
              </p:nvPr>
            </p:nvSpPr>
            <p:spPr>
              <a:xfrm>
                <a:off x="3228074" y="4553594"/>
                <a:ext cx="3352800" cy="2220160"/>
              </a:xfrm>
            </p:spPr>
            <p:txBody>
              <a:bodyPr>
                <a:normAutofit/>
              </a:bodyPr>
              <a:lstStyle/>
              <a:p>
                <a:r>
                  <a:rPr lang="en-US" dirty="0"/>
                  <a:t>Examples:</a:t>
                </a:r>
              </a:p>
              <a:p>
                <a:pPr marL="883845" lvl="1" indent="-457200">
                  <a:buFont typeface="+mj-lt"/>
                  <a:buAutoNum type="arabicPeriod"/>
                </a:pPr>
                <a:r>
                  <a:rPr lang="en-US" b="0"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a:rPr>
                              <m:t>90°</m:t>
                            </m:r>
                          </m:e>
                        </m:d>
                      </m:e>
                    </m:func>
                  </m:oMath>
                </a14:m>
                <a:endParaRPr lang="en-US" dirty="0"/>
              </a:p>
              <a:p>
                <a:pPr marL="883845" lvl="1" indent="-457200">
                  <a:buFont typeface="+mj-lt"/>
                  <a:buAutoNum type="arabicPeriod"/>
                </a:pPr>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rPr>
                              <m:t>54</m:t>
                            </m:r>
                            <m:r>
                              <a:rPr lang="en-US" b="0" i="1" smtClean="0">
                                <a:latin typeface="Cambria Math"/>
                              </a:rPr>
                              <m:t>0°</m:t>
                            </m:r>
                          </m:e>
                        </m:d>
                      </m:e>
                    </m:func>
                  </m:oMath>
                </a14:m>
                <a:endParaRPr lang="en-US" dirty="0"/>
              </a:p>
              <a:p>
                <a:pPr marL="883845" lvl="1" indent="-457200">
                  <a:buFont typeface="+mj-lt"/>
                  <a:buAutoNum type="arabicPeriod"/>
                </a:pPr>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𝜋</m:t>
                                </m:r>
                              </m:num>
                              <m:den>
                                <m:r>
                                  <a:rPr lang="en-US" b="0" i="1" smtClean="0">
                                    <a:latin typeface="Cambria Math" panose="02040503050406030204" pitchFamily="18" charset="0"/>
                                  </a:rPr>
                                  <m:t>2</m:t>
                                </m:r>
                              </m:den>
                            </m:f>
                          </m:e>
                        </m:d>
                      </m:e>
                    </m:func>
                  </m:oMath>
                </a14:m>
                <a:endParaRPr lang="en-US" dirty="0"/>
              </a:p>
            </p:txBody>
          </p:sp>
        </mc:Choice>
        <mc:Fallback xmlns="">
          <p:sp>
            <p:nvSpPr>
              <p:cNvPr id="14" name="Content Placeholder 13">
                <a:extLst>
                  <a:ext uri="{FF2B5EF4-FFF2-40B4-BE49-F238E27FC236}">
                    <a16:creationId xmlns:a16="http://schemas.microsoft.com/office/drawing/2014/main" id="{88D24488-89C2-9D08-1D6D-815E2C25D336}"/>
                  </a:ext>
                </a:extLst>
              </p:cNvPr>
              <p:cNvSpPr>
                <a:spLocks noGrp="1" noRot="1" noChangeAspect="1" noMove="1" noResize="1" noEditPoints="1" noAdjustHandles="1" noChangeArrowheads="1" noChangeShapeType="1" noTextEdit="1"/>
              </p:cNvSpPr>
              <p:nvPr>
                <p:ph sz="half" idx="2"/>
              </p:nvPr>
            </p:nvSpPr>
            <p:spPr>
              <a:xfrm>
                <a:off x="3228074" y="4553594"/>
                <a:ext cx="3352800" cy="2220160"/>
              </a:xfrm>
              <a:blipFill>
                <a:blip r:embed="rId2"/>
                <a:stretch>
                  <a:fillRect l="-2364" t="-2747"/>
                </a:stretch>
              </a:blipFill>
            </p:spPr>
            <p:txBody>
              <a:bodyPr/>
              <a:lstStyle/>
              <a:p>
                <a:r>
                  <a:rPr lang="en-US">
                    <a:noFill/>
                  </a:rPr>
                  <a:t> </a:t>
                </a:r>
              </a:p>
            </p:txBody>
          </p:sp>
        </mc:Fallback>
      </mc:AlternateContent>
      <p:grpSp>
        <p:nvGrpSpPr>
          <p:cNvPr id="34" name="Group 33" descr="A graph of angles in standard position within the unit circle having terminal sides at the positive y, negative x, negative y, and positive x axes. The points of intersection are (0, 1), (-1, 0), (0, -1), and (1, 0), respectively.">
            <a:extLst>
              <a:ext uri="{FF2B5EF4-FFF2-40B4-BE49-F238E27FC236}">
                <a16:creationId xmlns:a16="http://schemas.microsoft.com/office/drawing/2014/main" id="{FD6BA152-E770-FC6A-82FF-BC0EB4373A22}"/>
              </a:ext>
            </a:extLst>
          </p:cNvPr>
          <p:cNvGrpSpPr/>
          <p:nvPr/>
        </p:nvGrpSpPr>
        <p:grpSpPr>
          <a:xfrm>
            <a:off x="4876800" y="2133600"/>
            <a:ext cx="4310097" cy="3397503"/>
            <a:chOff x="5108345" y="2209800"/>
            <a:chExt cx="4310097" cy="3397503"/>
          </a:xfrm>
        </p:grpSpPr>
        <p:cxnSp>
          <p:nvCxnSpPr>
            <p:cNvPr id="6" name="Straight Arrow Connector 5">
              <a:extLst>
                <a:ext uri="{FF2B5EF4-FFF2-40B4-BE49-F238E27FC236}">
                  <a16:creationId xmlns:a16="http://schemas.microsoft.com/office/drawing/2014/main" id="{ED4AB2E5-7463-62AC-DFDB-474F222E32C8}"/>
                </a:ext>
              </a:extLst>
            </p:cNvPr>
            <p:cNvCxnSpPr/>
            <p:nvPr/>
          </p:nvCxnSpPr>
          <p:spPr>
            <a:xfrm>
              <a:off x="7259852" y="2336537"/>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07A769B9-78A2-04CD-A516-BF7816A0A55B}"/>
                </a:ext>
              </a:extLst>
            </p:cNvPr>
            <p:cNvCxnSpPr>
              <a:cxnSpLocks/>
            </p:cNvCxnSpPr>
            <p:nvPr/>
          </p:nvCxnSpPr>
          <p:spPr>
            <a:xfrm flipH="1">
              <a:off x="5715000" y="3936737"/>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AC9D81FF-534D-2074-B02C-CF04FC509008}"/>
                </a:ext>
              </a:extLst>
            </p:cNvPr>
            <p:cNvSpPr/>
            <p:nvPr/>
          </p:nvSpPr>
          <p:spPr>
            <a:xfrm>
              <a:off x="5909648" y="2565137"/>
              <a:ext cx="2743200" cy="27432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95219A1-07A8-5230-4F80-5A582E7E279B}"/>
                    </a:ext>
                  </a:extLst>
                </p:cNvPr>
                <p:cNvSpPr txBox="1"/>
                <p:nvPr/>
              </p:nvSpPr>
              <p:spPr>
                <a:xfrm>
                  <a:off x="7643840" y="3134597"/>
                  <a:ext cx="3862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𝜃</m:t>
                        </m:r>
                      </m:oMath>
                    </m:oMathPara>
                  </a14:m>
                  <a:endParaRPr lang="en-US" dirty="0"/>
                </a:p>
              </p:txBody>
            </p:sp>
          </mc:Choice>
          <mc:Fallback xmlns="">
            <p:sp>
              <p:nvSpPr>
                <p:cNvPr id="9" name="TextBox 8">
                  <a:extLst>
                    <a:ext uri="{FF2B5EF4-FFF2-40B4-BE49-F238E27FC236}">
                      <a16:creationId xmlns:a16="http://schemas.microsoft.com/office/drawing/2014/main" id="{195219A1-07A8-5230-4F80-5A582E7E279B}"/>
                    </a:ext>
                  </a:extLst>
                </p:cNvPr>
                <p:cNvSpPr txBox="1">
                  <a:spLocks noRot="1" noChangeAspect="1" noMove="1" noResize="1" noEditPoints="1" noAdjustHandles="1" noChangeArrowheads="1" noChangeShapeType="1" noTextEdit="1"/>
                </p:cNvSpPr>
                <p:nvPr/>
              </p:nvSpPr>
              <p:spPr>
                <a:xfrm>
                  <a:off x="7643840" y="3134597"/>
                  <a:ext cx="386278" cy="369332"/>
                </a:xfrm>
                <a:prstGeom prst="rect">
                  <a:avLst/>
                </a:prstGeom>
                <a:blipFill>
                  <a:blip r:embed="rId3"/>
                  <a:stretch>
                    <a:fillRect/>
                  </a:stretch>
                </a:blipFill>
              </p:spPr>
              <p:txBody>
                <a:bodyPr/>
                <a:lstStyle/>
                <a:p>
                  <a:r>
                    <a:rPr lang="en-US">
                      <a:noFill/>
                    </a:rPr>
                    <a:t> </a:t>
                  </a:r>
                </a:p>
              </p:txBody>
            </p:sp>
          </mc:Fallback>
        </mc:AlternateContent>
        <p:sp>
          <p:nvSpPr>
            <p:cNvPr id="10" name="Arc 9">
              <a:extLst>
                <a:ext uri="{FF2B5EF4-FFF2-40B4-BE49-F238E27FC236}">
                  <a16:creationId xmlns:a16="http://schemas.microsoft.com/office/drawing/2014/main" id="{6DCEDB4A-F07A-4987-7E51-8FFBBEDE79CA}"/>
                </a:ext>
              </a:extLst>
            </p:cNvPr>
            <p:cNvSpPr/>
            <p:nvPr/>
          </p:nvSpPr>
          <p:spPr>
            <a:xfrm>
              <a:off x="6629400" y="3305268"/>
              <a:ext cx="1280160" cy="1280160"/>
            </a:xfrm>
            <a:prstGeom prst="arc">
              <a:avLst>
                <a:gd name="adj1" fmla="val 16184781"/>
                <a:gd name="adj2" fmla="val 21561391"/>
              </a:avLst>
            </a:prstGeom>
            <a:ln w="508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D082DA-33AE-8CD2-5376-CE49A84EFCAF}"/>
                    </a:ext>
                  </a:extLst>
                </p:cNvPr>
                <p:cNvSpPr txBox="1"/>
                <p:nvPr/>
              </p:nvSpPr>
              <p:spPr>
                <a:xfrm>
                  <a:off x="7162800" y="2209800"/>
                  <a:ext cx="9034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0, 1</m:t>
                            </m:r>
                          </m:e>
                        </m:d>
                      </m:oMath>
                    </m:oMathPara>
                  </a14:m>
                  <a:endParaRPr lang="en-US" dirty="0"/>
                </a:p>
              </p:txBody>
            </p:sp>
          </mc:Choice>
          <mc:Fallback xmlns="">
            <p:sp>
              <p:nvSpPr>
                <p:cNvPr id="11" name="TextBox 10">
                  <a:extLst>
                    <a:ext uri="{FF2B5EF4-FFF2-40B4-BE49-F238E27FC236}">
                      <a16:creationId xmlns:a16="http://schemas.microsoft.com/office/drawing/2014/main" id="{E0D082DA-33AE-8CD2-5376-CE49A84EFCAF}"/>
                    </a:ext>
                  </a:extLst>
                </p:cNvPr>
                <p:cNvSpPr txBox="1">
                  <a:spLocks noRot="1" noChangeAspect="1" noMove="1" noResize="1" noEditPoints="1" noAdjustHandles="1" noChangeArrowheads="1" noChangeShapeType="1" noTextEdit="1"/>
                </p:cNvSpPr>
                <p:nvPr/>
              </p:nvSpPr>
              <p:spPr>
                <a:xfrm>
                  <a:off x="7162800" y="2209800"/>
                  <a:ext cx="903420" cy="369332"/>
                </a:xfrm>
                <a:prstGeom prst="rect">
                  <a:avLst/>
                </a:prstGeom>
                <a:blipFill>
                  <a:blip r:embed="rId4"/>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BABD4CA7-A489-9E98-BFB7-9A2AA727772F}"/>
                </a:ext>
              </a:extLst>
            </p:cNvPr>
            <p:cNvCxnSpPr>
              <a:cxnSpLocks/>
            </p:cNvCxnSpPr>
            <p:nvPr/>
          </p:nvCxnSpPr>
          <p:spPr>
            <a:xfrm flipV="1">
              <a:off x="7259852" y="2565137"/>
              <a:ext cx="0" cy="1380211"/>
            </a:xfrm>
            <a:prstGeom prst="line">
              <a:avLst/>
            </a:prstGeom>
            <a:ln w="19050">
              <a:prstDash val="dash"/>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D93C8FA-04DC-B078-FCF9-127288809A4B}"/>
                    </a:ext>
                  </a:extLst>
                </p:cNvPr>
                <p:cNvSpPr txBox="1"/>
                <p:nvPr/>
              </p:nvSpPr>
              <p:spPr>
                <a:xfrm>
                  <a:off x="5108345" y="3561202"/>
                  <a:ext cx="9034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−1,0</m:t>
                            </m:r>
                          </m:e>
                        </m:d>
                      </m:oMath>
                    </m:oMathPara>
                  </a14:m>
                  <a:endParaRPr lang="en-US" dirty="0"/>
                </a:p>
              </p:txBody>
            </p:sp>
          </mc:Choice>
          <mc:Fallback xmlns="">
            <p:sp>
              <p:nvSpPr>
                <p:cNvPr id="4" name="TextBox 3">
                  <a:extLst>
                    <a:ext uri="{FF2B5EF4-FFF2-40B4-BE49-F238E27FC236}">
                      <a16:creationId xmlns:a16="http://schemas.microsoft.com/office/drawing/2014/main" id="{ED93C8FA-04DC-B078-FCF9-127288809A4B}"/>
                    </a:ext>
                  </a:extLst>
                </p:cNvPr>
                <p:cNvSpPr txBox="1">
                  <a:spLocks noRot="1" noChangeAspect="1" noMove="1" noResize="1" noEditPoints="1" noAdjustHandles="1" noChangeArrowheads="1" noChangeShapeType="1" noTextEdit="1"/>
                </p:cNvSpPr>
                <p:nvPr/>
              </p:nvSpPr>
              <p:spPr>
                <a:xfrm>
                  <a:off x="5108345" y="3561202"/>
                  <a:ext cx="90342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001CF18-682F-5C24-328D-9CE69D514446}"/>
                    </a:ext>
                  </a:extLst>
                </p:cNvPr>
                <p:cNvSpPr txBox="1"/>
                <p:nvPr/>
              </p:nvSpPr>
              <p:spPr>
                <a:xfrm>
                  <a:off x="6405198" y="5237971"/>
                  <a:ext cx="9034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0, −1</m:t>
                            </m:r>
                          </m:e>
                        </m:d>
                      </m:oMath>
                    </m:oMathPara>
                  </a14:m>
                  <a:endParaRPr lang="en-US" dirty="0"/>
                </a:p>
              </p:txBody>
            </p:sp>
          </mc:Choice>
          <mc:Fallback xmlns="">
            <p:sp>
              <p:nvSpPr>
                <p:cNvPr id="13" name="TextBox 12">
                  <a:extLst>
                    <a:ext uri="{FF2B5EF4-FFF2-40B4-BE49-F238E27FC236}">
                      <a16:creationId xmlns:a16="http://schemas.microsoft.com/office/drawing/2014/main" id="{3001CF18-682F-5C24-328D-9CE69D514446}"/>
                    </a:ext>
                  </a:extLst>
                </p:cNvPr>
                <p:cNvSpPr txBox="1">
                  <a:spLocks noRot="1" noChangeAspect="1" noMove="1" noResize="1" noEditPoints="1" noAdjustHandles="1" noChangeArrowheads="1" noChangeShapeType="1" noTextEdit="1"/>
                </p:cNvSpPr>
                <p:nvPr/>
              </p:nvSpPr>
              <p:spPr>
                <a:xfrm>
                  <a:off x="6405198" y="5237971"/>
                  <a:ext cx="90342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F674E1D-4B91-DDA6-7679-B050A5505B01}"/>
                    </a:ext>
                  </a:extLst>
                </p:cNvPr>
                <p:cNvSpPr txBox="1"/>
                <p:nvPr/>
              </p:nvSpPr>
              <p:spPr>
                <a:xfrm>
                  <a:off x="8515022" y="3926328"/>
                  <a:ext cx="9034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1, 0</m:t>
                            </m:r>
                          </m:e>
                        </m:d>
                      </m:oMath>
                    </m:oMathPara>
                  </a14:m>
                  <a:endParaRPr lang="en-US" dirty="0"/>
                </a:p>
              </p:txBody>
            </p:sp>
          </mc:Choice>
          <mc:Fallback xmlns="">
            <p:sp>
              <p:nvSpPr>
                <p:cNvPr id="15" name="TextBox 14">
                  <a:extLst>
                    <a:ext uri="{FF2B5EF4-FFF2-40B4-BE49-F238E27FC236}">
                      <a16:creationId xmlns:a16="http://schemas.microsoft.com/office/drawing/2014/main" id="{8F674E1D-4B91-DDA6-7679-B050A5505B01}"/>
                    </a:ext>
                  </a:extLst>
                </p:cNvPr>
                <p:cNvSpPr txBox="1">
                  <a:spLocks noRot="1" noChangeAspect="1" noMove="1" noResize="1" noEditPoints="1" noAdjustHandles="1" noChangeArrowheads="1" noChangeShapeType="1" noTextEdit="1"/>
                </p:cNvSpPr>
                <p:nvPr/>
              </p:nvSpPr>
              <p:spPr>
                <a:xfrm>
                  <a:off x="8515022" y="3926328"/>
                  <a:ext cx="903420" cy="369332"/>
                </a:xfrm>
                <a:prstGeom prst="rect">
                  <a:avLst/>
                </a:prstGeom>
                <a:blipFill>
                  <a:blip r:embed="rId7"/>
                  <a:stretch>
                    <a:fillRect/>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1DADC95B-43E7-3702-48E4-2B57CBD26898}"/>
                </a:ext>
              </a:extLst>
            </p:cNvPr>
            <p:cNvCxnSpPr>
              <a:cxnSpLocks/>
              <a:endCxn id="8" idx="2"/>
            </p:cNvCxnSpPr>
            <p:nvPr/>
          </p:nvCxnSpPr>
          <p:spPr>
            <a:xfrm flipH="1" flipV="1">
              <a:off x="5909648" y="3936737"/>
              <a:ext cx="1358098" cy="2408"/>
            </a:xfrm>
            <a:prstGeom prst="line">
              <a:avLst/>
            </a:prstGeom>
            <a:ln w="19050">
              <a:prstDash val="dash"/>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E7656BF-832C-F90F-F7EE-95C26F639BB1}"/>
                </a:ext>
              </a:extLst>
            </p:cNvPr>
            <p:cNvCxnSpPr>
              <a:cxnSpLocks/>
            </p:cNvCxnSpPr>
            <p:nvPr/>
          </p:nvCxnSpPr>
          <p:spPr>
            <a:xfrm>
              <a:off x="7258453" y="3945348"/>
              <a:ext cx="1399" cy="1362989"/>
            </a:xfrm>
            <a:prstGeom prst="line">
              <a:avLst/>
            </a:prstGeom>
            <a:ln w="19050">
              <a:prstDash val="dash"/>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34FA014-AA99-9CDC-9325-2CB2D68ABD19}"/>
                </a:ext>
              </a:extLst>
            </p:cNvPr>
            <p:cNvCxnSpPr>
              <a:cxnSpLocks/>
              <a:endCxn id="8" idx="6"/>
            </p:cNvCxnSpPr>
            <p:nvPr/>
          </p:nvCxnSpPr>
          <p:spPr>
            <a:xfrm>
              <a:off x="7267746" y="3936737"/>
              <a:ext cx="1385102" cy="0"/>
            </a:xfrm>
            <a:prstGeom prst="line">
              <a:avLst/>
            </a:prstGeom>
            <a:ln w="19050">
              <a:prstDash val="dash"/>
              <a:tailEnd type="oval"/>
            </a:ln>
          </p:spPr>
          <p:style>
            <a:lnRef idx="1">
              <a:schemeClr val="accent1"/>
            </a:lnRef>
            <a:fillRef idx="0">
              <a:schemeClr val="accent1"/>
            </a:fillRef>
            <a:effectRef idx="0">
              <a:schemeClr val="accent1"/>
            </a:effectRef>
            <a:fontRef idx="minor">
              <a:schemeClr val="tx1"/>
            </a:fontRef>
          </p:style>
        </p:cxnSp>
        <p:sp>
          <p:nvSpPr>
            <p:cNvPr id="31" name="Arc 30" hidden="1">
              <a:extLst>
                <a:ext uri="{FF2B5EF4-FFF2-40B4-BE49-F238E27FC236}">
                  <a16:creationId xmlns:a16="http://schemas.microsoft.com/office/drawing/2014/main" id="{52DF9BAA-818A-FEED-5F5F-EB2F49A49928}"/>
                </a:ext>
              </a:extLst>
            </p:cNvPr>
            <p:cNvSpPr/>
            <p:nvPr/>
          </p:nvSpPr>
          <p:spPr>
            <a:xfrm>
              <a:off x="6627666" y="3309831"/>
              <a:ext cx="1280160" cy="1280160"/>
            </a:xfrm>
            <a:prstGeom prst="arc">
              <a:avLst>
                <a:gd name="adj1" fmla="val 10884430"/>
                <a:gd name="adj2" fmla="val 21514684"/>
              </a:avLst>
            </a:prstGeom>
            <a:ln w="508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hidden="1">
              <a:extLst>
                <a:ext uri="{FF2B5EF4-FFF2-40B4-BE49-F238E27FC236}">
                  <a16:creationId xmlns:a16="http://schemas.microsoft.com/office/drawing/2014/main" id="{D6647915-6726-71A2-7BC6-B5E013A89083}"/>
                </a:ext>
              </a:extLst>
            </p:cNvPr>
            <p:cNvSpPr/>
            <p:nvPr/>
          </p:nvSpPr>
          <p:spPr>
            <a:xfrm>
              <a:off x="6629400" y="3305268"/>
              <a:ext cx="1280160" cy="1287897"/>
            </a:xfrm>
            <a:prstGeom prst="arc">
              <a:avLst>
                <a:gd name="adj1" fmla="val 5472361"/>
                <a:gd name="adj2" fmla="val 21545361"/>
              </a:avLst>
            </a:prstGeom>
            <a:ln w="508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hidden="1">
              <a:extLst>
                <a:ext uri="{FF2B5EF4-FFF2-40B4-BE49-F238E27FC236}">
                  <a16:creationId xmlns:a16="http://schemas.microsoft.com/office/drawing/2014/main" id="{73607E9C-8193-48A6-1D93-6D3C3ABA87CC}"/>
                </a:ext>
              </a:extLst>
            </p:cNvPr>
            <p:cNvSpPr/>
            <p:nvPr/>
          </p:nvSpPr>
          <p:spPr>
            <a:xfrm>
              <a:off x="6629400" y="3309994"/>
              <a:ext cx="1280160" cy="1280160"/>
            </a:xfrm>
            <a:prstGeom prst="arc">
              <a:avLst>
                <a:gd name="adj1" fmla="val 21557365"/>
                <a:gd name="adj2" fmla="val 21543473"/>
              </a:avLst>
            </a:prstGeom>
            <a:ln w="508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6021725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fltVal val="0"/>
                                          </p:val>
                                        </p:tav>
                                        <p:tav tm="100000">
                                          <p:val>
                                            <p:strVal val="#ppt_w"/>
                                          </p:val>
                                        </p:tav>
                                      </p:tavLst>
                                    </p:anim>
                                    <p:anim calcmode="lin" valueType="num">
                                      <p:cBhvr>
                                        <p:cTn id="8" dur="1000" fill="hold"/>
                                        <p:tgtEl>
                                          <p:spTgt spid="34"/>
                                        </p:tgtEl>
                                        <p:attrNameLst>
                                          <p:attrName>ppt_h</p:attrName>
                                        </p:attrNameLst>
                                      </p:cBhvr>
                                      <p:tavLst>
                                        <p:tav tm="0">
                                          <p:val>
                                            <p:fltVal val="0"/>
                                          </p:val>
                                        </p:tav>
                                        <p:tav tm="100000">
                                          <p:val>
                                            <p:strVal val="#ppt_h"/>
                                          </p:val>
                                        </p:tav>
                                      </p:tavLst>
                                    </p:anim>
                                    <p:anim calcmode="lin" valueType="num">
                                      <p:cBhvr>
                                        <p:cTn id="9" dur="1000" fill="hold"/>
                                        <p:tgtEl>
                                          <p:spTgt spid="34"/>
                                        </p:tgtEl>
                                        <p:attrNameLst>
                                          <p:attrName>style.rotation</p:attrName>
                                        </p:attrNameLst>
                                      </p:cBhvr>
                                      <p:tavLst>
                                        <p:tav tm="0">
                                          <p:val>
                                            <p:fltVal val="90"/>
                                          </p:val>
                                        </p:tav>
                                        <p:tav tm="100000">
                                          <p:val>
                                            <p:fltVal val="0"/>
                                          </p:val>
                                        </p:tav>
                                      </p:tavLst>
                                    </p:anim>
                                    <p:animEffect transition="in" filter="fade">
                                      <p:cBhvr>
                                        <p:cTn id="10" dur="10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 calcmode="lin" valueType="num">
                                      <p:cBhvr additive="base">
                                        <p:cTn id="19"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anim calcmode="lin" valueType="num">
                                      <p:cBhvr additive="base">
                                        <p:cTn id="23"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 calcmode="lin" valueType="num">
                                      <p:cBhvr additive="base">
                                        <p:cTn id="2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Quadrant Signs</a:t>
            </a:r>
          </a:p>
        </p:txBody>
      </p:sp>
      <p:sp>
        <p:nvSpPr>
          <p:cNvPr id="3" name="Content Placeholder 2"/>
          <p:cNvSpPr>
            <a:spLocks noGrp="1"/>
          </p:cNvSpPr>
          <p:nvPr>
            <p:ph sz="half" idx="1"/>
          </p:nvPr>
        </p:nvSpPr>
        <p:spPr>
          <a:xfrm>
            <a:off x="457199" y="1676403"/>
            <a:ext cx="8107677" cy="2895598"/>
          </a:xfrm>
        </p:spPr>
        <p:txBody>
          <a:bodyPr>
            <a:noAutofit/>
          </a:bodyPr>
          <a:lstStyle/>
          <a:p>
            <a:r>
              <a:rPr lang="en-US" dirty="0"/>
              <a:t>How can we expand this beyond acute angles in the first quadrant?</a:t>
            </a:r>
          </a:p>
          <a:p>
            <a:pPr lvl="1">
              <a:buFont typeface="Wingdings" panose="05000000000000000000" pitchFamily="2" charset="2"/>
              <a:buChar char="ü"/>
            </a:pPr>
            <a:r>
              <a:rPr lang="en-US" dirty="0"/>
              <a:t>Quadrantal angles</a:t>
            </a:r>
          </a:p>
          <a:p>
            <a:pPr lvl="1">
              <a:buFont typeface="Wingdings" panose="05000000000000000000" pitchFamily="2" charset="2"/>
              <a:buChar char="Ø"/>
            </a:pPr>
            <a:r>
              <a:rPr lang="en-US" dirty="0"/>
              <a:t>Quadrant signs</a:t>
            </a:r>
          </a:p>
          <a:p>
            <a:pPr lvl="1"/>
            <a:r>
              <a:rPr lang="en-US" dirty="0"/>
              <a:t>Reference angles</a:t>
            </a:r>
          </a:p>
          <a:p>
            <a:pPr lvl="1"/>
            <a:r>
              <a:rPr lang="en-US" dirty="0"/>
              <a:t>Angle location</a:t>
            </a:r>
          </a:p>
        </p:txBody>
      </p:sp>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88D24488-89C2-9D08-1D6D-815E2C25D336}"/>
                  </a:ext>
                </a:extLst>
              </p:cNvPr>
              <p:cNvSpPr>
                <a:spLocks noGrp="1"/>
              </p:cNvSpPr>
              <p:nvPr>
                <p:ph sz="half" idx="2"/>
              </p:nvPr>
            </p:nvSpPr>
            <p:spPr>
              <a:xfrm>
                <a:off x="457200" y="4724400"/>
                <a:ext cx="8336278" cy="1676358"/>
              </a:xfrm>
            </p:spPr>
            <p:txBody>
              <a:bodyPr>
                <a:noAutofit/>
              </a:bodyPr>
              <a:lstStyle/>
              <a:p>
                <a:r>
                  <a:rPr lang="en-US" dirty="0"/>
                  <a:t>Examples:</a:t>
                </a:r>
              </a:p>
              <a:p>
                <a:pPr marL="883845" lvl="1" indent="-457200">
                  <a:buFont typeface="+mj-lt"/>
                  <a:buAutoNum type="arabicPeriod"/>
                </a:pPr>
                <a:r>
                  <a:rPr lang="en-US" dirty="0"/>
                  <a:t>If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cos</m:t>
                        </m:r>
                      </m:fName>
                      <m:e>
                        <m:r>
                          <a:rPr lang="en-US" i="1">
                            <a:latin typeface="Cambria Math"/>
                          </a:rPr>
                          <m:t>𝜃</m:t>
                        </m:r>
                      </m:e>
                    </m:func>
                    <m:r>
                      <a:rPr lang="en-US" i="1">
                        <a:latin typeface="Cambria Math"/>
                      </a:rPr>
                      <m:t>=</m:t>
                    </m:r>
                    <m:f>
                      <m:fPr>
                        <m:ctrlPr>
                          <a:rPr lang="en-US" i="1">
                            <a:latin typeface="Cambria Math" panose="02040503050406030204" pitchFamily="18" charset="0"/>
                          </a:rPr>
                        </m:ctrlPr>
                      </m:fPr>
                      <m:num>
                        <m:r>
                          <a:rPr lang="en-US" i="1">
                            <a:latin typeface="Cambria Math"/>
                          </a:rPr>
                          <m:t>4</m:t>
                        </m:r>
                      </m:num>
                      <m:den>
                        <m:r>
                          <a:rPr lang="en-US" i="1">
                            <a:latin typeface="Cambria Math"/>
                          </a:rPr>
                          <m:t>5</m:t>
                        </m:r>
                      </m:den>
                    </m:f>
                  </m:oMath>
                </a14:m>
                <a:r>
                  <a:rPr lang="en-US" dirty="0"/>
                  <a:t> and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a:rPr>
                          <m:t>𝜃</m:t>
                        </m:r>
                      </m:e>
                    </m:func>
                    <m:r>
                      <a:rPr lang="en-US" b="0" i="1" smtClean="0">
                        <a:latin typeface="Cambria Math"/>
                      </a:rPr>
                      <m:t>&lt;0</m:t>
                    </m:r>
                  </m:oMath>
                </a14:m>
                <a:r>
                  <a:rPr lang="en-US" dirty="0"/>
                  <a:t>, find the value of sine at </a:t>
                </a:r>
                <a14:m>
                  <m:oMath xmlns:m="http://schemas.openxmlformats.org/officeDocument/2006/math">
                    <m:r>
                      <a:rPr lang="en-US" i="1">
                        <a:latin typeface="Cambria Math"/>
                      </a:rPr>
                      <m:t>𝜃</m:t>
                    </m:r>
                  </m:oMath>
                </a14:m>
                <a:r>
                  <a:rPr lang="en-US" dirty="0"/>
                  <a:t>.</a:t>
                </a:r>
              </a:p>
              <a:p>
                <a:pPr marL="883845" lvl="1" indent="-457200">
                  <a:buFont typeface="+mj-lt"/>
                  <a:buAutoNum type="arabicPeriod"/>
                </a:pPr>
                <a:r>
                  <a:rPr lang="en-US" dirty="0"/>
                  <a:t>What quadrant is the terminal side of </a:t>
                </a:r>
                <a14:m>
                  <m:oMath xmlns:m="http://schemas.openxmlformats.org/officeDocument/2006/math">
                    <m:r>
                      <a:rPr lang="en-US" dirty="0" smtClean="0">
                        <a:latin typeface="Cambria Math"/>
                      </a:rPr>
                      <m:t>𝜃</m:t>
                    </m:r>
                  </m:oMath>
                </a14:m>
                <a:r>
                  <a:rPr lang="en-US" dirty="0"/>
                  <a:t> located in if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tan</m:t>
                        </m:r>
                      </m:fName>
                      <m:e>
                        <m:r>
                          <a:rPr lang="en-US" b="0" i="1" smtClean="0">
                            <a:latin typeface="Cambria Math"/>
                          </a:rPr>
                          <m:t>𝜃</m:t>
                        </m:r>
                      </m:e>
                    </m:func>
                    <m:r>
                      <a:rPr lang="en-US" b="0" i="1" smtClean="0">
                        <a:latin typeface="Cambria Math"/>
                      </a:rPr>
                      <m:t>&lt;0</m:t>
                    </m:r>
                  </m:oMath>
                </a14:m>
                <a:r>
                  <a:rPr lang="en-US" dirty="0"/>
                  <a:t> and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sin</m:t>
                        </m:r>
                      </m:fName>
                      <m:e>
                        <m:r>
                          <a:rPr lang="en-US" b="0" i="1" smtClean="0">
                            <a:latin typeface="Cambria Math"/>
                          </a:rPr>
                          <m:t>𝜃</m:t>
                        </m:r>
                      </m:e>
                    </m:func>
                    <m:r>
                      <a:rPr lang="en-US" b="0" i="1" smtClean="0">
                        <a:latin typeface="Cambria Math"/>
                      </a:rPr>
                      <m:t>&gt;0</m:t>
                    </m:r>
                  </m:oMath>
                </a14:m>
                <a:r>
                  <a:rPr lang="en-US" dirty="0"/>
                  <a:t>.</a:t>
                </a:r>
              </a:p>
            </p:txBody>
          </p:sp>
        </mc:Choice>
        <mc:Fallback xmlns="">
          <p:sp>
            <p:nvSpPr>
              <p:cNvPr id="14" name="Content Placeholder 13">
                <a:extLst>
                  <a:ext uri="{FF2B5EF4-FFF2-40B4-BE49-F238E27FC236}">
                    <a16:creationId xmlns:a16="http://schemas.microsoft.com/office/drawing/2014/main" id="{88D24488-89C2-9D08-1D6D-815E2C25D336}"/>
                  </a:ext>
                </a:extLst>
              </p:cNvPr>
              <p:cNvSpPr>
                <a:spLocks noGrp="1" noRot="1" noChangeAspect="1" noMove="1" noResize="1" noEditPoints="1" noAdjustHandles="1" noChangeArrowheads="1" noChangeShapeType="1" noTextEdit="1"/>
              </p:cNvSpPr>
              <p:nvPr>
                <p:ph sz="half" idx="2"/>
              </p:nvPr>
            </p:nvSpPr>
            <p:spPr>
              <a:xfrm>
                <a:off x="457200" y="4724400"/>
                <a:ext cx="8336278" cy="1676358"/>
              </a:xfrm>
              <a:blipFill>
                <a:blip r:embed="rId2"/>
                <a:stretch>
                  <a:fillRect l="-878" t="-3273" b="-24364"/>
                </a:stretch>
              </a:blipFill>
            </p:spPr>
            <p:txBody>
              <a:bodyPr/>
              <a:lstStyle/>
              <a:p>
                <a:r>
                  <a:rPr lang="en-US">
                    <a:noFill/>
                  </a:rPr>
                  <a:t> </a:t>
                </a:r>
              </a:p>
            </p:txBody>
          </p:sp>
        </mc:Fallback>
      </mc:AlternateContent>
      <p:grpSp>
        <p:nvGrpSpPr>
          <p:cNvPr id="5" name="Group 4" descr="A graph of the unit circle. In the first quadrant, we have x,y &gt; 0 which means all trig functions are positive. In the second quadrant, we have y &gt; 0 which means sine is positive. In the third quadrant, we have x,y &lt; 0, which mean tangent is positive. If the fourth quadrant, we have x &gt; 0, which means cosine is positive.">
            <a:extLst>
              <a:ext uri="{FF2B5EF4-FFF2-40B4-BE49-F238E27FC236}">
                <a16:creationId xmlns:a16="http://schemas.microsoft.com/office/drawing/2014/main" id="{8D32C1A9-6241-691B-1EAB-AD92CA6E01E6}"/>
              </a:ext>
            </a:extLst>
          </p:cNvPr>
          <p:cNvGrpSpPr/>
          <p:nvPr/>
        </p:nvGrpSpPr>
        <p:grpSpPr>
          <a:xfrm>
            <a:off x="5334444" y="2133600"/>
            <a:ext cx="3154680" cy="3200400"/>
            <a:chOff x="5334444" y="2133600"/>
            <a:chExt cx="3154680" cy="3200400"/>
          </a:xfrm>
        </p:grpSpPr>
        <p:cxnSp>
          <p:nvCxnSpPr>
            <p:cNvPr id="6" name="Straight Arrow Connector 5">
              <a:extLst>
                <a:ext uri="{FF2B5EF4-FFF2-40B4-BE49-F238E27FC236}">
                  <a16:creationId xmlns:a16="http://schemas.microsoft.com/office/drawing/2014/main" id="{ED4AB2E5-7463-62AC-DFDB-474F222E32C8}"/>
                </a:ext>
              </a:extLst>
            </p:cNvPr>
            <p:cNvCxnSpPr/>
            <p:nvPr/>
          </p:nvCxnSpPr>
          <p:spPr>
            <a:xfrm>
              <a:off x="6879296" y="21336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07A769B9-78A2-04CD-A516-BF7816A0A55B}"/>
                </a:ext>
              </a:extLst>
            </p:cNvPr>
            <p:cNvCxnSpPr>
              <a:cxnSpLocks/>
            </p:cNvCxnSpPr>
            <p:nvPr/>
          </p:nvCxnSpPr>
          <p:spPr>
            <a:xfrm flipH="1">
              <a:off x="5334444" y="37338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AC9D81FF-534D-2074-B02C-CF04FC509008}"/>
                </a:ext>
              </a:extLst>
            </p:cNvPr>
            <p:cNvSpPr/>
            <p:nvPr/>
          </p:nvSpPr>
          <p:spPr>
            <a:xfrm>
              <a:off x="5529092" y="2362200"/>
              <a:ext cx="2743200" cy="27432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95219A1-07A8-5230-4F80-5A582E7E279B}"/>
                  </a:ext>
                </a:extLst>
              </p:cNvPr>
              <p:cNvSpPr txBox="1"/>
              <p:nvPr/>
            </p:nvSpPr>
            <p:spPr>
              <a:xfrm>
                <a:off x="7043659" y="2571836"/>
                <a:ext cx="170604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&gt;0</m:t>
                      </m:r>
                    </m:oMath>
                  </m:oMathPara>
                </a14:m>
                <a:endParaRPr lang="en-US" dirty="0"/>
              </a:p>
              <a:p>
                <a:r>
                  <a:rPr lang="en-US" b="1" dirty="0"/>
                  <a:t>ALL</a:t>
                </a:r>
                <a:r>
                  <a:rPr lang="en-US" dirty="0"/>
                  <a:t> are positive</a:t>
                </a:r>
              </a:p>
            </p:txBody>
          </p:sp>
        </mc:Choice>
        <mc:Fallback xmlns="">
          <p:sp>
            <p:nvSpPr>
              <p:cNvPr id="9" name="TextBox 8">
                <a:extLst>
                  <a:ext uri="{FF2B5EF4-FFF2-40B4-BE49-F238E27FC236}">
                    <a16:creationId xmlns:a16="http://schemas.microsoft.com/office/drawing/2014/main" id="{195219A1-07A8-5230-4F80-5A582E7E279B}"/>
                  </a:ext>
                </a:extLst>
              </p:cNvPr>
              <p:cNvSpPr txBox="1">
                <a:spLocks noRot="1" noChangeAspect="1" noMove="1" noResize="1" noEditPoints="1" noAdjustHandles="1" noChangeArrowheads="1" noChangeShapeType="1" noTextEdit="1"/>
              </p:cNvSpPr>
              <p:nvPr/>
            </p:nvSpPr>
            <p:spPr>
              <a:xfrm>
                <a:off x="7043659" y="2571836"/>
                <a:ext cx="1706049" cy="646331"/>
              </a:xfrm>
              <a:prstGeom prst="rect">
                <a:avLst/>
              </a:prstGeom>
              <a:blipFill>
                <a:blip r:embed="rId3"/>
                <a:stretch>
                  <a:fillRect l="-2857" r="-714"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FBE3E4-9B82-ED68-6DA6-0F13B1BE4E39}"/>
                  </a:ext>
                </a:extLst>
              </p:cNvPr>
              <p:cNvSpPr txBox="1"/>
              <p:nvPr/>
            </p:nvSpPr>
            <p:spPr>
              <a:xfrm>
                <a:off x="5181600" y="2562074"/>
                <a:ext cx="155103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𝑦</m:t>
                      </m:r>
                      <m:r>
                        <a:rPr lang="en-US" b="0" i="1" dirty="0" smtClean="0">
                          <a:latin typeface="Cambria Math" panose="02040503050406030204" pitchFamily="18" charset="0"/>
                        </a:rPr>
                        <m:t>&gt;0</m:t>
                      </m:r>
                    </m:oMath>
                  </m:oMathPara>
                </a14:m>
                <a:endParaRPr lang="en-US" dirty="0"/>
              </a:p>
              <a:p>
                <a:r>
                  <a:rPr lang="en-US" b="1" dirty="0"/>
                  <a:t>SIN</a:t>
                </a:r>
                <a:r>
                  <a:rPr lang="en-US" dirty="0"/>
                  <a:t> is positive</a:t>
                </a:r>
              </a:p>
            </p:txBody>
          </p:sp>
        </mc:Choice>
        <mc:Fallback xmlns="">
          <p:sp>
            <p:nvSpPr>
              <p:cNvPr id="4" name="TextBox 3">
                <a:extLst>
                  <a:ext uri="{FF2B5EF4-FFF2-40B4-BE49-F238E27FC236}">
                    <a16:creationId xmlns:a16="http://schemas.microsoft.com/office/drawing/2014/main" id="{9DFBE3E4-9B82-ED68-6DA6-0F13B1BE4E39}"/>
                  </a:ext>
                </a:extLst>
              </p:cNvPr>
              <p:cNvSpPr txBox="1">
                <a:spLocks noRot="1" noChangeAspect="1" noMove="1" noResize="1" noEditPoints="1" noAdjustHandles="1" noChangeArrowheads="1" noChangeShapeType="1" noTextEdit="1"/>
              </p:cNvSpPr>
              <p:nvPr/>
            </p:nvSpPr>
            <p:spPr>
              <a:xfrm>
                <a:off x="5181600" y="2562074"/>
                <a:ext cx="1551038" cy="646331"/>
              </a:xfrm>
              <a:prstGeom prst="rect">
                <a:avLst/>
              </a:prstGeom>
              <a:blipFill>
                <a:blip r:embed="rId4"/>
                <a:stretch>
                  <a:fillRect l="-315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ED001B-E4E1-7AF5-EEB5-6484C37DF322}"/>
                  </a:ext>
                </a:extLst>
              </p:cNvPr>
              <p:cNvSpPr txBox="1"/>
              <p:nvPr/>
            </p:nvSpPr>
            <p:spPr>
              <a:xfrm>
                <a:off x="5237967" y="4132276"/>
                <a:ext cx="15680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&lt;0</m:t>
                      </m:r>
                    </m:oMath>
                  </m:oMathPara>
                </a14:m>
                <a:endParaRPr lang="en-US" b="1" dirty="0"/>
              </a:p>
              <a:p>
                <a:r>
                  <a:rPr lang="en-US" b="1" dirty="0"/>
                  <a:t>TAN</a:t>
                </a:r>
                <a:r>
                  <a:rPr lang="en-US" dirty="0"/>
                  <a:t> is positive</a:t>
                </a:r>
              </a:p>
            </p:txBody>
          </p:sp>
        </mc:Choice>
        <mc:Fallback xmlns="">
          <p:sp>
            <p:nvSpPr>
              <p:cNvPr id="13" name="TextBox 12">
                <a:extLst>
                  <a:ext uri="{FF2B5EF4-FFF2-40B4-BE49-F238E27FC236}">
                    <a16:creationId xmlns:a16="http://schemas.microsoft.com/office/drawing/2014/main" id="{91ED001B-E4E1-7AF5-EEB5-6484C37DF322}"/>
                  </a:ext>
                </a:extLst>
              </p:cNvPr>
              <p:cNvSpPr txBox="1">
                <a:spLocks noRot="1" noChangeAspect="1" noMove="1" noResize="1" noEditPoints="1" noAdjustHandles="1" noChangeArrowheads="1" noChangeShapeType="1" noTextEdit="1"/>
              </p:cNvSpPr>
              <p:nvPr/>
            </p:nvSpPr>
            <p:spPr>
              <a:xfrm>
                <a:off x="5237967" y="4132276"/>
                <a:ext cx="1568000" cy="646331"/>
              </a:xfrm>
              <a:prstGeom prst="rect">
                <a:avLst/>
              </a:prstGeom>
              <a:blipFill>
                <a:blip r:embed="rId5"/>
                <a:stretch>
                  <a:fillRect l="-3113" r="-2724"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8873C6C-041E-9F60-6F9C-B7D360D00BD4}"/>
                  </a:ext>
                </a:extLst>
              </p:cNvPr>
              <p:cNvSpPr txBox="1"/>
              <p:nvPr/>
            </p:nvSpPr>
            <p:spPr>
              <a:xfrm>
                <a:off x="7064872" y="4143344"/>
                <a:ext cx="154710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𝑥</m:t>
                      </m:r>
                      <m:r>
                        <a:rPr lang="en-US" b="0" i="1" dirty="0" smtClean="0">
                          <a:latin typeface="Cambria Math" panose="02040503050406030204" pitchFamily="18" charset="0"/>
                        </a:rPr>
                        <m:t>&gt;0</m:t>
                      </m:r>
                    </m:oMath>
                  </m:oMathPara>
                </a14:m>
                <a:endParaRPr lang="en-US" b="1" dirty="0"/>
              </a:p>
              <a:p>
                <a:r>
                  <a:rPr lang="en-US" b="1" dirty="0"/>
                  <a:t>COS</a:t>
                </a:r>
                <a:r>
                  <a:rPr lang="en-US" dirty="0"/>
                  <a:t> is positive</a:t>
                </a:r>
              </a:p>
            </p:txBody>
          </p:sp>
        </mc:Choice>
        <mc:Fallback xmlns="">
          <p:sp>
            <p:nvSpPr>
              <p:cNvPr id="15" name="TextBox 14">
                <a:extLst>
                  <a:ext uri="{FF2B5EF4-FFF2-40B4-BE49-F238E27FC236}">
                    <a16:creationId xmlns:a16="http://schemas.microsoft.com/office/drawing/2014/main" id="{A8873C6C-041E-9F60-6F9C-B7D360D00BD4}"/>
                  </a:ext>
                </a:extLst>
              </p:cNvPr>
              <p:cNvSpPr txBox="1">
                <a:spLocks noRot="1" noChangeAspect="1" noMove="1" noResize="1" noEditPoints="1" noAdjustHandles="1" noChangeArrowheads="1" noChangeShapeType="1" noTextEdit="1"/>
              </p:cNvSpPr>
              <p:nvPr/>
            </p:nvSpPr>
            <p:spPr>
              <a:xfrm>
                <a:off x="7064872" y="4143344"/>
                <a:ext cx="1547102" cy="646331"/>
              </a:xfrm>
              <a:prstGeom prst="rect">
                <a:avLst/>
              </a:prstGeom>
              <a:blipFill>
                <a:blip r:embed="rId6"/>
                <a:stretch>
                  <a:fillRect l="-3543" r="-3150" b="-14151"/>
                </a:stretch>
              </a:blipFill>
            </p:spPr>
            <p:txBody>
              <a:bodyPr/>
              <a:lstStyle/>
              <a:p>
                <a:r>
                  <a:rPr lang="en-US">
                    <a:noFill/>
                  </a:rPr>
                  <a:t> </a:t>
                </a:r>
              </a:p>
            </p:txBody>
          </p:sp>
        </mc:Fallback>
      </mc:AlternateContent>
    </p:spTree>
    <p:extLst>
      <p:ext uri="{BB962C8B-B14F-4D97-AF65-F5344CB8AC3E}">
        <p14:creationId xmlns:p14="http://schemas.microsoft.com/office/powerpoint/2010/main" val="229230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3"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9"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2"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6"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1+#ppt_w/2"/>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xEl>
                                              <p:pRg st="1" end="1"/>
                                            </p:txEl>
                                          </p:spTgt>
                                        </p:tgtEl>
                                        <p:attrNameLst>
                                          <p:attrName>style.visibility</p:attrName>
                                        </p:attrNameLst>
                                      </p:cBhvr>
                                      <p:to>
                                        <p:strVal val="visible"/>
                                      </p:to>
                                    </p:set>
                                    <p:anim calcmode="lin" valueType="num">
                                      <p:cBhvr additive="base">
                                        <p:cTn id="4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xEl>
                                              <p:pRg st="2" end="2"/>
                                            </p:txEl>
                                          </p:spTgt>
                                        </p:tgtEl>
                                        <p:attrNameLst>
                                          <p:attrName>style.visibility</p:attrName>
                                        </p:attrNameLst>
                                      </p:cBhvr>
                                      <p:to>
                                        <p:strVal val="visible"/>
                                      </p:to>
                                    </p:set>
                                    <p:anim calcmode="lin" valueType="num">
                                      <p:cBhvr additive="base">
                                        <p:cTn id="47"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9" grpId="0"/>
      <p:bldP spid="4" grpId="0"/>
      <p:bldP spid="13"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0BCD-4600-755F-52E1-F3A7CBDF54E3}"/>
              </a:ext>
            </a:extLst>
          </p:cNvPr>
          <p:cNvSpPr>
            <a:spLocks noGrp="1"/>
          </p:cNvSpPr>
          <p:nvPr>
            <p:ph type="title"/>
          </p:nvPr>
        </p:nvSpPr>
        <p:spPr/>
        <p:txBody>
          <a:bodyPr/>
          <a:lstStyle/>
          <a:p>
            <a:endParaRPr lang="en-US"/>
          </a:p>
        </p:txBody>
      </p:sp>
      <p:grpSp>
        <p:nvGrpSpPr>
          <p:cNvPr id="4" name="Group 3" descr="A graph of part of a circle centered at the origin contained in the first quadrant with a right triangle inscribed within the circle. The hypotenuse has length 1 and extends from the origin to a point on the circle. One acute angle of the triangle at the origin is labeled theta. The other acute angle is where the triangle intersects the circle. The side of the triangle adjacent to theta, labeled as adj/hyp, extends along the positive x-axis and forms a right angle with the opposite side, labeled opp/hyp, that extends vertically from the x-axis up to the point of the acute angle intersecting the circle." hidden="1">
            <a:extLst>
              <a:ext uri="{FF2B5EF4-FFF2-40B4-BE49-F238E27FC236}">
                <a16:creationId xmlns:a16="http://schemas.microsoft.com/office/drawing/2014/main" id="{B90B8E83-43F0-51C0-45DE-DE44D77D220D}"/>
              </a:ext>
            </a:extLst>
          </p:cNvPr>
          <p:cNvGrpSpPr/>
          <p:nvPr/>
        </p:nvGrpSpPr>
        <p:grpSpPr>
          <a:xfrm>
            <a:off x="674032" y="1752600"/>
            <a:ext cx="3557963" cy="2806758"/>
            <a:chOff x="4770120" y="2401433"/>
            <a:chExt cx="4016485" cy="3193292"/>
          </a:xfrm>
        </p:grpSpPr>
        <p:grpSp>
          <p:nvGrpSpPr>
            <p:cNvPr id="5" name="Group 4">
              <a:extLst>
                <a:ext uri="{FF2B5EF4-FFF2-40B4-BE49-F238E27FC236}">
                  <a16:creationId xmlns:a16="http://schemas.microsoft.com/office/drawing/2014/main" id="{0E6EBC9A-43F8-503F-EB00-05CBFE2EA08D}"/>
                </a:ext>
              </a:extLst>
            </p:cNvPr>
            <p:cNvGrpSpPr/>
            <p:nvPr/>
          </p:nvGrpSpPr>
          <p:grpSpPr>
            <a:xfrm>
              <a:off x="4770120" y="2401433"/>
              <a:ext cx="3657600" cy="2703967"/>
              <a:chOff x="3048000" y="3011033"/>
              <a:chExt cx="3657600" cy="2703967"/>
            </a:xfrm>
          </p:grpSpPr>
          <p:cxnSp>
            <p:nvCxnSpPr>
              <p:cNvPr id="14" name="Straight Arrow Connector 13">
                <a:extLst>
                  <a:ext uri="{FF2B5EF4-FFF2-40B4-BE49-F238E27FC236}">
                    <a16:creationId xmlns:a16="http://schemas.microsoft.com/office/drawing/2014/main" id="{A4A6D759-0115-0204-A986-F870A2EE2A7A}"/>
                  </a:ext>
                </a:extLst>
              </p:cNvPr>
              <p:cNvCxnSpPr>
                <a:cxnSpLocks/>
              </p:cNvCxnSpPr>
              <p:nvPr/>
            </p:nvCxnSpPr>
            <p:spPr>
              <a:xfrm>
                <a:off x="3276600" y="3011033"/>
                <a:ext cx="0" cy="2703967"/>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6B227C7-8BA2-A69F-9D30-82A4EBB472AF}"/>
                  </a:ext>
                </a:extLst>
              </p:cNvPr>
              <p:cNvCxnSpPr/>
              <p:nvPr/>
            </p:nvCxnSpPr>
            <p:spPr>
              <a:xfrm flipH="1">
                <a:off x="3048000" y="5486400"/>
                <a:ext cx="3657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grpSp>
        <p:grpSp>
          <p:nvGrpSpPr>
            <p:cNvPr id="6" name="Group 5">
              <a:extLst>
                <a:ext uri="{FF2B5EF4-FFF2-40B4-BE49-F238E27FC236}">
                  <a16:creationId xmlns:a16="http://schemas.microsoft.com/office/drawing/2014/main" id="{87E78A57-A5D4-79E2-F389-32C44A644EFF}"/>
                </a:ext>
              </a:extLst>
            </p:cNvPr>
            <p:cNvGrpSpPr/>
            <p:nvPr/>
          </p:nvGrpSpPr>
          <p:grpSpPr>
            <a:xfrm>
              <a:off x="4998720" y="2700528"/>
              <a:ext cx="2286000" cy="2177534"/>
              <a:chOff x="3276600" y="3310128"/>
              <a:chExt cx="2286000" cy="2177534"/>
            </a:xfrm>
          </p:grpSpPr>
          <p:sp>
            <p:nvSpPr>
              <p:cNvPr id="12" name="Right Triangle 11">
                <a:extLst>
                  <a:ext uri="{FF2B5EF4-FFF2-40B4-BE49-F238E27FC236}">
                    <a16:creationId xmlns:a16="http://schemas.microsoft.com/office/drawing/2014/main" id="{296D817C-4A3B-2DD3-0BF2-52D443A71200}"/>
                  </a:ext>
                </a:extLst>
              </p:cNvPr>
              <p:cNvSpPr/>
              <p:nvPr/>
            </p:nvSpPr>
            <p:spPr>
              <a:xfrm flipH="1">
                <a:off x="3276600" y="3310128"/>
                <a:ext cx="2286000" cy="2177534"/>
              </a:xfrm>
              <a:prstGeom prst="rtTriangl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83F6AB8E-69C5-92C0-27DD-499BD89A66F4}"/>
                  </a:ext>
                </a:extLst>
              </p:cNvPr>
              <p:cNvSpPr/>
              <p:nvPr/>
            </p:nvSpPr>
            <p:spPr>
              <a:xfrm>
                <a:off x="5471160" y="5396222"/>
                <a:ext cx="91440" cy="9144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F4147F0A-288A-2FA8-445F-F4ADA4DDEBC3}"/>
                </a:ext>
              </a:extLst>
            </p:cNvPr>
            <p:cNvGrpSpPr/>
            <p:nvPr/>
          </p:nvGrpSpPr>
          <p:grpSpPr>
            <a:xfrm>
              <a:off x="5048600" y="3505200"/>
              <a:ext cx="3738005" cy="2089525"/>
              <a:chOff x="5048600" y="4114800"/>
              <a:chExt cx="3738005" cy="2089525"/>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F27168B-9A50-EA51-F397-E20AF00466AC}"/>
                      </a:ext>
                    </a:extLst>
                  </p:cNvPr>
                  <p:cNvSpPr txBox="1"/>
                  <p:nvPr/>
                </p:nvSpPr>
                <p:spPr>
                  <a:xfrm>
                    <a:off x="5715000" y="4114800"/>
                    <a:ext cx="5110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1</m:t>
                          </m:r>
                        </m:oMath>
                      </m:oMathPara>
                    </a14:m>
                    <a:endParaRPr lang="en-US" i="1" dirty="0"/>
                  </a:p>
                </p:txBody>
              </p:sp>
            </mc:Choice>
            <mc:Fallback xmlns="">
              <p:sp>
                <p:nvSpPr>
                  <p:cNvPr id="32" name="TextBox 31"/>
                  <p:cNvSpPr txBox="1">
                    <a:spLocks noRot="1" noChangeAspect="1" noMove="1" noResize="1" noEditPoints="1" noAdjustHandles="1" noChangeArrowheads="1" noChangeShapeType="1" noTextEdit="1"/>
                  </p:cNvSpPr>
                  <p:nvPr/>
                </p:nvSpPr>
                <p:spPr>
                  <a:xfrm>
                    <a:off x="5715000" y="4114800"/>
                    <a:ext cx="511037"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8825973-7E53-C1F0-F5D8-80040B7935D4}"/>
                      </a:ext>
                    </a:extLst>
                  </p:cNvPr>
                  <p:cNvSpPr txBox="1"/>
                  <p:nvPr/>
                </p:nvSpPr>
                <p:spPr>
                  <a:xfrm>
                    <a:off x="5184311" y="5507138"/>
                    <a:ext cx="2162938" cy="6971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oMath>
                      </m:oMathPara>
                    </a14:m>
                    <a:endParaRPr lang="en-US" dirty="0"/>
                  </a:p>
                </p:txBody>
              </p:sp>
            </mc:Choice>
            <mc:Fallback xmlns="">
              <p:sp>
                <p:nvSpPr>
                  <p:cNvPr id="9" name="TextBox 8">
                    <a:extLst>
                      <a:ext uri="{FF2B5EF4-FFF2-40B4-BE49-F238E27FC236}">
                        <a16:creationId xmlns:a16="http://schemas.microsoft.com/office/drawing/2014/main" id="{98825973-7E53-C1F0-F5D8-80040B7935D4}"/>
                      </a:ext>
                    </a:extLst>
                  </p:cNvPr>
                  <p:cNvSpPr txBox="1">
                    <a:spLocks noRot="1" noChangeAspect="1" noMove="1" noResize="1" noEditPoints="1" noAdjustHandles="1" noChangeArrowheads="1" noChangeShapeType="1" noTextEdit="1"/>
                  </p:cNvSpPr>
                  <p:nvPr/>
                </p:nvSpPr>
                <p:spPr>
                  <a:xfrm>
                    <a:off x="5184311" y="5507138"/>
                    <a:ext cx="2162938" cy="6971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BE76D90-D685-D5C0-85B2-6EDD363D6782}"/>
                      </a:ext>
                    </a:extLst>
                  </p:cNvPr>
                  <p:cNvSpPr txBox="1"/>
                  <p:nvPr/>
                </p:nvSpPr>
                <p:spPr>
                  <a:xfrm>
                    <a:off x="7296208" y="4278868"/>
                    <a:ext cx="1490397" cy="420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e>
                          </m:func>
                        </m:oMath>
                      </m:oMathPara>
                    </a14:m>
                    <a:endParaRPr lang="en-US" i="1" dirty="0"/>
                  </a:p>
                </p:txBody>
              </p:sp>
            </mc:Choice>
            <mc:Fallback xmlns="">
              <p:sp>
                <p:nvSpPr>
                  <p:cNvPr id="10" name="TextBox 9">
                    <a:extLst>
                      <a:ext uri="{FF2B5EF4-FFF2-40B4-BE49-F238E27FC236}">
                        <a16:creationId xmlns:a16="http://schemas.microsoft.com/office/drawing/2014/main" id="{8BE76D90-D685-D5C0-85B2-6EDD363D6782}"/>
                      </a:ext>
                    </a:extLst>
                  </p:cNvPr>
                  <p:cNvSpPr txBox="1">
                    <a:spLocks noRot="1" noChangeAspect="1" noMove="1" noResize="1" noEditPoints="1" noAdjustHandles="1" noChangeArrowheads="1" noChangeShapeType="1" noTextEdit="1"/>
                  </p:cNvSpPr>
                  <p:nvPr/>
                </p:nvSpPr>
                <p:spPr>
                  <a:xfrm>
                    <a:off x="7296208" y="4278868"/>
                    <a:ext cx="1490397" cy="420194"/>
                  </a:xfrm>
                  <a:prstGeom prst="rect">
                    <a:avLst/>
                  </a:prstGeom>
                  <a:blipFill>
                    <a:blip r:embed="rId9"/>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B09BB8-1A5D-FF3F-92F4-DCCB90FF9274}"/>
                      </a:ext>
                    </a:extLst>
                  </p:cNvPr>
                  <p:cNvSpPr txBox="1"/>
                  <p:nvPr/>
                </p:nvSpPr>
                <p:spPr>
                  <a:xfrm>
                    <a:off x="5048600" y="5136284"/>
                    <a:ext cx="51103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𝜃</m:t>
                          </m:r>
                        </m:oMath>
                      </m:oMathPara>
                    </a14:m>
                    <a:endParaRPr lang="en-US" i="1" dirty="0"/>
                  </a:p>
                </p:txBody>
              </p:sp>
            </mc:Choice>
            <mc:Fallback xmlns="">
              <p:sp>
                <p:nvSpPr>
                  <p:cNvPr id="36" name="TextBox 35"/>
                  <p:cNvSpPr txBox="1">
                    <a:spLocks noRot="1" noChangeAspect="1" noMove="1" noResize="1" noEditPoints="1" noAdjustHandles="1" noChangeArrowheads="1" noChangeShapeType="1" noTextEdit="1"/>
                  </p:cNvSpPr>
                  <p:nvPr/>
                </p:nvSpPr>
                <p:spPr>
                  <a:xfrm>
                    <a:off x="5048600" y="5136284"/>
                    <a:ext cx="511037" cy="369332"/>
                  </a:xfrm>
                  <a:prstGeom prst="rect">
                    <a:avLst/>
                  </a:prstGeom>
                  <a:blipFill rotWithShape="1">
                    <a:blip r:embed="rId10"/>
                    <a:stretch>
                      <a:fillRect b="-3774"/>
                    </a:stretch>
                  </a:blipFill>
                </p:spPr>
                <p:txBody>
                  <a:bodyPr/>
                  <a:lstStyle/>
                  <a:p>
                    <a:r>
                      <a:rPr lang="en-US">
                        <a:noFill/>
                      </a:rPr>
                      <a:t> </a:t>
                    </a:r>
                  </a:p>
                </p:txBody>
              </p:sp>
            </mc:Fallback>
          </mc:AlternateContent>
        </p:grpSp>
      </p:grpSp>
      <p:grpSp>
        <p:nvGrpSpPr>
          <p:cNvPr id="46" name="Group 45">
            <a:extLst>
              <a:ext uri="{FF2B5EF4-FFF2-40B4-BE49-F238E27FC236}">
                <a16:creationId xmlns:a16="http://schemas.microsoft.com/office/drawing/2014/main" id="{7113635A-F543-F875-D14C-13F5F665D3BC}"/>
              </a:ext>
            </a:extLst>
          </p:cNvPr>
          <p:cNvGrpSpPr/>
          <p:nvPr/>
        </p:nvGrpSpPr>
        <p:grpSpPr>
          <a:xfrm>
            <a:off x="4711370" y="1535612"/>
            <a:ext cx="3548710" cy="3718494"/>
            <a:chOff x="4711370" y="1535612"/>
            <a:chExt cx="3548710" cy="3718494"/>
          </a:xfrm>
        </p:grpSpPr>
        <p:cxnSp>
          <p:nvCxnSpPr>
            <p:cNvPr id="16" name="Straight Arrow Connector 15">
              <a:extLst>
                <a:ext uri="{FF2B5EF4-FFF2-40B4-BE49-F238E27FC236}">
                  <a16:creationId xmlns:a16="http://schemas.microsoft.com/office/drawing/2014/main" id="{BB159623-26DC-788B-283B-C16C980F14D4}"/>
                </a:ext>
              </a:extLst>
            </p:cNvPr>
            <p:cNvCxnSpPr/>
            <p:nvPr/>
          </p:nvCxnSpPr>
          <p:spPr>
            <a:xfrm>
              <a:off x="6650252" y="18288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D866620-D8F1-F511-9430-9A5AB8D6D679}"/>
                </a:ext>
              </a:extLst>
            </p:cNvPr>
            <p:cNvCxnSpPr>
              <a:cxnSpLocks/>
            </p:cNvCxnSpPr>
            <p:nvPr/>
          </p:nvCxnSpPr>
          <p:spPr>
            <a:xfrm flipH="1">
              <a:off x="5105400" y="34290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2D3B8DE2-00B3-A310-49D9-9ACE37C00012}"/>
                </a:ext>
              </a:extLst>
            </p:cNvPr>
            <p:cNvSpPr/>
            <p:nvPr/>
          </p:nvSpPr>
          <p:spPr>
            <a:xfrm>
              <a:off x="5300048" y="2057400"/>
              <a:ext cx="2743200" cy="27432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4A67245-38E0-A44F-5B21-08E05A3C8A1F}"/>
                    </a:ext>
                  </a:extLst>
                </p:cNvPr>
                <p:cNvSpPr txBox="1"/>
                <p:nvPr/>
              </p:nvSpPr>
              <p:spPr>
                <a:xfrm>
                  <a:off x="6553903" y="2282868"/>
                  <a:ext cx="992897"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𝜃</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r>
                              <a:rPr lang="en-US" b="0" i="1" dirty="0" smtClean="0">
                                <a:latin typeface="Cambria Math" panose="02040503050406030204" pitchFamily="18" charset="0"/>
                              </a:rPr>
                              <m:t>𝜋</m:t>
                            </m:r>
                          </m:num>
                          <m:den>
                            <m:r>
                              <a:rPr lang="en-US" b="0" i="1" dirty="0" smtClean="0">
                                <a:latin typeface="Cambria Math" panose="02040503050406030204" pitchFamily="18" charset="0"/>
                              </a:rPr>
                              <m:t>3</m:t>
                            </m:r>
                          </m:den>
                        </m:f>
                      </m:oMath>
                    </m:oMathPara>
                  </a14:m>
                  <a:endParaRPr lang="en-US" dirty="0"/>
                </a:p>
              </p:txBody>
            </p:sp>
          </mc:Choice>
          <mc:Fallback xmlns="">
            <p:sp>
              <p:nvSpPr>
                <p:cNvPr id="19" name="TextBox 18">
                  <a:extLst>
                    <a:ext uri="{FF2B5EF4-FFF2-40B4-BE49-F238E27FC236}">
                      <a16:creationId xmlns:a16="http://schemas.microsoft.com/office/drawing/2014/main" id="{54A67245-38E0-A44F-5B21-08E05A3C8A1F}"/>
                    </a:ext>
                  </a:extLst>
                </p:cNvPr>
                <p:cNvSpPr txBox="1">
                  <a:spLocks noRot="1" noChangeAspect="1" noMove="1" noResize="1" noEditPoints="1" noAdjustHandles="1" noChangeArrowheads="1" noChangeShapeType="1" noTextEdit="1"/>
                </p:cNvSpPr>
                <p:nvPr/>
              </p:nvSpPr>
              <p:spPr>
                <a:xfrm>
                  <a:off x="6553903" y="2282868"/>
                  <a:ext cx="992897" cy="612732"/>
                </a:xfrm>
                <a:prstGeom prst="rect">
                  <a:avLst/>
                </a:prstGeom>
                <a:blipFill>
                  <a:blip r:embed="rId11"/>
                  <a:stretch>
                    <a:fillRect/>
                  </a:stretch>
                </a:blipFill>
              </p:spPr>
              <p:txBody>
                <a:bodyPr/>
                <a:lstStyle/>
                <a:p>
                  <a:r>
                    <a:rPr lang="en-US">
                      <a:noFill/>
                    </a:rPr>
                    <a:t> </a:t>
                  </a:r>
                </a:p>
              </p:txBody>
            </p:sp>
          </mc:Fallback>
        </mc:AlternateContent>
        <p:sp>
          <p:nvSpPr>
            <p:cNvPr id="20" name="Arc 19">
              <a:extLst>
                <a:ext uri="{FF2B5EF4-FFF2-40B4-BE49-F238E27FC236}">
                  <a16:creationId xmlns:a16="http://schemas.microsoft.com/office/drawing/2014/main" id="{6763B321-04FA-A8A6-A6C7-11108123477F}"/>
                </a:ext>
              </a:extLst>
            </p:cNvPr>
            <p:cNvSpPr/>
            <p:nvPr/>
          </p:nvSpPr>
          <p:spPr>
            <a:xfrm>
              <a:off x="6019800" y="2797531"/>
              <a:ext cx="1280160" cy="1280160"/>
            </a:xfrm>
            <a:prstGeom prst="arc">
              <a:avLst>
                <a:gd name="adj1" fmla="val 14698424"/>
                <a:gd name="adj2" fmla="val 21594344"/>
              </a:avLst>
            </a:prstGeom>
            <a:ln w="508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A849915-A278-81C7-E6D3-1153C1C877A0}"/>
                    </a:ext>
                  </a:extLst>
                </p:cNvPr>
                <p:cNvSpPr txBox="1"/>
                <p:nvPr/>
              </p:nvSpPr>
              <p:spPr>
                <a:xfrm>
                  <a:off x="4886569" y="1535612"/>
                  <a:ext cx="1230891" cy="7472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e>
                                </m:rad>
                              </m:num>
                              <m:den>
                                <m:r>
                                  <a:rPr lang="en-US" b="0" i="1" dirty="0" smtClean="0">
                                    <a:latin typeface="Cambria Math" panose="02040503050406030204" pitchFamily="18" charset="0"/>
                                  </a:rPr>
                                  <m:t>2</m:t>
                                </m:r>
                              </m:den>
                            </m:f>
                          </m:e>
                        </m:d>
                      </m:oMath>
                    </m:oMathPara>
                  </a14:m>
                  <a:endParaRPr lang="en-US" dirty="0"/>
                </a:p>
              </p:txBody>
            </p:sp>
          </mc:Choice>
          <mc:Fallback xmlns="">
            <p:sp>
              <p:nvSpPr>
                <p:cNvPr id="21" name="TextBox 20">
                  <a:extLst>
                    <a:ext uri="{FF2B5EF4-FFF2-40B4-BE49-F238E27FC236}">
                      <a16:creationId xmlns:a16="http://schemas.microsoft.com/office/drawing/2014/main" id="{DA849915-A278-81C7-E6D3-1153C1C877A0}"/>
                    </a:ext>
                  </a:extLst>
                </p:cNvPr>
                <p:cNvSpPr txBox="1">
                  <a:spLocks noRot="1" noChangeAspect="1" noMove="1" noResize="1" noEditPoints="1" noAdjustHandles="1" noChangeArrowheads="1" noChangeShapeType="1" noTextEdit="1"/>
                </p:cNvSpPr>
                <p:nvPr/>
              </p:nvSpPr>
              <p:spPr>
                <a:xfrm>
                  <a:off x="4886569" y="1535612"/>
                  <a:ext cx="1230891" cy="747256"/>
                </a:xfrm>
                <a:prstGeom prst="rect">
                  <a:avLst/>
                </a:prstGeom>
                <a:blipFill>
                  <a:blip r:embed="rId12"/>
                  <a:stretch>
                    <a:fillRect/>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0C5DDA3A-D6FE-FD30-6DE4-ECFC562A3285}"/>
                </a:ext>
              </a:extLst>
            </p:cNvPr>
            <p:cNvCxnSpPr>
              <a:cxnSpLocks/>
            </p:cNvCxnSpPr>
            <p:nvPr/>
          </p:nvCxnSpPr>
          <p:spPr>
            <a:xfrm flipH="1" flipV="1">
              <a:off x="6067994" y="2189686"/>
              <a:ext cx="582258" cy="1239314"/>
            </a:xfrm>
            <a:prstGeom prst="line">
              <a:avLst/>
            </a:prstGeom>
            <a:ln>
              <a:prstDash val="dash"/>
              <a:tailEnd type="oval"/>
            </a:ln>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C82DDAAA-C009-D2DB-A2D7-BAAC24CAA0EB}"/>
                </a:ext>
              </a:extLst>
            </p:cNvPr>
            <p:cNvSpPr/>
            <p:nvPr/>
          </p:nvSpPr>
          <p:spPr>
            <a:xfrm>
              <a:off x="6019800" y="2788921"/>
              <a:ext cx="1280160" cy="1280160"/>
            </a:xfrm>
            <a:prstGeom prst="arc">
              <a:avLst>
                <a:gd name="adj1" fmla="val 36048"/>
                <a:gd name="adj2" fmla="val 6894339"/>
              </a:avLst>
            </a:prstGeom>
            <a:ln w="508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B8D2856D-4801-547C-777A-3C3319C46077}"/>
                </a:ext>
              </a:extLst>
            </p:cNvPr>
            <p:cNvCxnSpPr>
              <a:cxnSpLocks/>
            </p:cNvCxnSpPr>
            <p:nvPr/>
          </p:nvCxnSpPr>
          <p:spPr>
            <a:xfrm flipH="1">
              <a:off x="6067994" y="3429000"/>
              <a:ext cx="582258" cy="1239316"/>
            </a:xfrm>
            <a:prstGeom prst="line">
              <a:avLst/>
            </a:prstGeom>
            <a:ln>
              <a:prstDash val="dash"/>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73A99C7-09E2-7641-2BD6-F0092968770D}"/>
                    </a:ext>
                  </a:extLst>
                </p:cNvPr>
                <p:cNvSpPr txBox="1"/>
                <p:nvPr/>
              </p:nvSpPr>
              <p:spPr>
                <a:xfrm>
                  <a:off x="6570542" y="3877015"/>
                  <a:ext cx="1143000" cy="6127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𝜃</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r>
                              <a:rPr lang="en-US" b="0" i="1" dirty="0" smtClean="0">
                                <a:latin typeface="Cambria Math" panose="02040503050406030204" pitchFamily="18" charset="0"/>
                              </a:rPr>
                              <m:t>𝜋</m:t>
                            </m:r>
                          </m:num>
                          <m:den>
                            <m:r>
                              <a:rPr lang="en-US" b="0" i="1" dirty="0" smtClean="0">
                                <a:latin typeface="Cambria Math" panose="02040503050406030204" pitchFamily="18" charset="0"/>
                              </a:rPr>
                              <m:t>3</m:t>
                            </m:r>
                          </m:den>
                        </m:f>
                      </m:oMath>
                    </m:oMathPara>
                  </a14:m>
                  <a:endParaRPr lang="en-US" dirty="0"/>
                </a:p>
              </p:txBody>
            </p:sp>
          </mc:Choice>
          <mc:Fallback xmlns="">
            <p:sp>
              <p:nvSpPr>
                <p:cNvPr id="34" name="TextBox 33">
                  <a:extLst>
                    <a:ext uri="{FF2B5EF4-FFF2-40B4-BE49-F238E27FC236}">
                      <a16:creationId xmlns:a16="http://schemas.microsoft.com/office/drawing/2014/main" id="{E73A99C7-09E2-7641-2BD6-F0092968770D}"/>
                    </a:ext>
                  </a:extLst>
                </p:cNvPr>
                <p:cNvSpPr txBox="1">
                  <a:spLocks noRot="1" noChangeAspect="1" noMove="1" noResize="1" noEditPoints="1" noAdjustHandles="1" noChangeArrowheads="1" noChangeShapeType="1" noTextEdit="1"/>
                </p:cNvSpPr>
                <p:nvPr/>
              </p:nvSpPr>
              <p:spPr>
                <a:xfrm>
                  <a:off x="6570542" y="3877015"/>
                  <a:ext cx="1143000" cy="6127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970F629-02EF-6A7F-C522-1714C736FB9E}"/>
                    </a:ext>
                  </a:extLst>
                </p:cNvPr>
                <p:cNvSpPr txBox="1"/>
                <p:nvPr/>
              </p:nvSpPr>
              <p:spPr>
                <a:xfrm>
                  <a:off x="4711370" y="4506850"/>
                  <a:ext cx="1230892" cy="7472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e>
                                </m:rad>
                              </m:num>
                              <m:den>
                                <m:r>
                                  <a:rPr lang="en-US" b="0" i="1" dirty="0" smtClean="0">
                                    <a:latin typeface="Cambria Math" panose="02040503050406030204" pitchFamily="18" charset="0"/>
                                  </a:rPr>
                                  <m:t>2</m:t>
                                </m:r>
                              </m:den>
                            </m:f>
                          </m:e>
                        </m:d>
                      </m:oMath>
                    </m:oMathPara>
                  </a14:m>
                  <a:endParaRPr lang="en-US" dirty="0"/>
                </a:p>
              </p:txBody>
            </p:sp>
          </mc:Choice>
          <mc:Fallback xmlns="">
            <p:sp>
              <p:nvSpPr>
                <p:cNvPr id="35" name="TextBox 34">
                  <a:extLst>
                    <a:ext uri="{FF2B5EF4-FFF2-40B4-BE49-F238E27FC236}">
                      <a16:creationId xmlns:a16="http://schemas.microsoft.com/office/drawing/2014/main" id="{C970F629-02EF-6A7F-C522-1714C736FB9E}"/>
                    </a:ext>
                  </a:extLst>
                </p:cNvPr>
                <p:cNvSpPr txBox="1">
                  <a:spLocks noRot="1" noChangeAspect="1" noMove="1" noResize="1" noEditPoints="1" noAdjustHandles="1" noChangeArrowheads="1" noChangeShapeType="1" noTextEdit="1"/>
                </p:cNvSpPr>
                <p:nvPr/>
              </p:nvSpPr>
              <p:spPr>
                <a:xfrm>
                  <a:off x="4711370" y="4506850"/>
                  <a:ext cx="1230892" cy="747256"/>
                </a:xfrm>
                <a:prstGeom prst="rect">
                  <a:avLst/>
                </a:prstGeom>
                <a:blipFill>
                  <a:blip r:embed="rId14"/>
                  <a:stretch>
                    <a:fillRect r="-4455"/>
                  </a:stretch>
                </a:blipFill>
              </p:spPr>
              <p:txBody>
                <a:bodyPr/>
                <a:lstStyle/>
                <a:p>
                  <a:r>
                    <a:rPr lang="en-US">
                      <a:noFill/>
                    </a:rPr>
                    <a:t> </a:t>
                  </a:r>
                </a:p>
              </p:txBody>
            </p:sp>
          </mc:Fallback>
        </mc:AlternateContent>
      </p:grpSp>
      <p:grpSp>
        <p:nvGrpSpPr>
          <p:cNvPr id="65" name="Group 64">
            <a:extLst>
              <a:ext uri="{FF2B5EF4-FFF2-40B4-BE49-F238E27FC236}">
                <a16:creationId xmlns:a16="http://schemas.microsoft.com/office/drawing/2014/main" id="{D4AEFB9B-79D5-8B70-8D9C-E65082F0CAE7}"/>
              </a:ext>
            </a:extLst>
          </p:cNvPr>
          <p:cNvGrpSpPr/>
          <p:nvPr/>
        </p:nvGrpSpPr>
        <p:grpSpPr>
          <a:xfrm>
            <a:off x="-1756331" y="1752600"/>
            <a:ext cx="5778086" cy="5826942"/>
            <a:chOff x="-1726973" y="1603894"/>
            <a:chExt cx="5778086" cy="5826942"/>
          </a:xfrm>
        </p:grpSpPr>
        <p:grpSp>
          <p:nvGrpSpPr>
            <p:cNvPr id="48" name="Group 47">
              <a:extLst>
                <a:ext uri="{FF2B5EF4-FFF2-40B4-BE49-F238E27FC236}">
                  <a16:creationId xmlns:a16="http://schemas.microsoft.com/office/drawing/2014/main" id="{54B03AD7-D019-216F-32E3-E663EB76753E}"/>
                </a:ext>
              </a:extLst>
            </p:cNvPr>
            <p:cNvGrpSpPr/>
            <p:nvPr/>
          </p:nvGrpSpPr>
          <p:grpSpPr>
            <a:xfrm>
              <a:off x="-1726973" y="1603894"/>
              <a:ext cx="5778086" cy="5826942"/>
              <a:chOff x="182880" y="2057400"/>
              <a:chExt cx="6522720" cy="6629400"/>
            </a:xfrm>
          </p:grpSpPr>
          <p:cxnSp>
            <p:nvCxnSpPr>
              <p:cNvPr id="57" name="Straight Arrow Connector 56">
                <a:extLst>
                  <a:ext uri="{FF2B5EF4-FFF2-40B4-BE49-F238E27FC236}">
                    <a16:creationId xmlns:a16="http://schemas.microsoft.com/office/drawing/2014/main" id="{6927C54E-59C3-E3D5-A5F7-2D0B68061D18}"/>
                  </a:ext>
                </a:extLst>
              </p:cNvPr>
              <p:cNvCxnSpPr/>
              <p:nvPr/>
            </p:nvCxnSpPr>
            <p:spPr>
              <a:xfrm>
                <a:off x="3276600" y="20574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47F5295E-9D55-F7FF-AC68-595236202AAD}"/>
                  </a:ext>
                </a:extLst>
              </p:cNvPr>
              <p:cNvCxnSpPr/>
              <p:nvPr/>
            </p:nvCxnSpPr>
            <p:spPr>
              <a:xfrm flipH="1">
                <a:off x="3048000" y="5486400"/>
                <a:ext cx="3657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59" name="Arc 58">
                <a:extLst>
                  <a:ext uri="{FF2B5EF4-FFF2-40B4-BE49-F238E27FC236}">
                    <a16:creationId xmlns:a16="http://schemas.microsoft.com/office/drawing/2014/main" id="{087663FB-C4D2-C48E-F391-1F115F560F49}"/>
                  </a:ext>
                </a:extLst>
              </p:cNvPr>
              <p:cNvSpPr/>
              <p:nvPr/>
            </p:nvSpPr>
            <p:spPr>
              <a:xfrm>
                <a:off x="182880" y="2286000"/>
                <a:ext cx="6217920" cy="6400800"/>
              </a:xfrm>
              <a:prstGeom prst="arc">
                <a:avLst>
                  <a:gd name="adj1" fmla="val 15426075"/>
                  <a:gd name="adj2" fmla="val 540835"/>
                </a:avLst>
              </a:prstGeom>
              <a:ln w="1905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001B945B-5312-01A4-817D-3BE5F2BB4465}"/>
                </a:ext>
              </a:extLst>
            </p:cNvPr>
            <p:cNvGrpSpPr/>
            <p:nvPr/>
          </p:nvGrpSpPr>
          <p:grpSpPr>
            <a:xfrm>
              <a:off x="1013568" y="2704985"/>
              <a:ext cx="2025030" cy="1913954"/>
              <a:chOff x="3276600" y="3310128"/>
              <a:chExt cx="2286000" cy="2177534"/>
            </a:xfrm>
          </p:grpSpPr>
          <p:sp>
            <p:nvSpPr>
              <p:cNvPr id="55" name="Right Triangle 54">
                <a:extLst>
                  <a:ext uri="{FF2B5EF4-FFF2-40B4-BE49-F238E27FC236}">
                    <a16:creationId xmlns:a16="http://schemas.microsoft.com/office/drawing/2014/main" id="{84E30A58-F5F6-296E-42D4-883DB1D5330B}"/>
                  </a:ext>
                </a:extLst>
              </p:cNvPr>
              <p:cNvSpPr/>
              <p:nvPr/>
            </p:nvSpPr>
            <p:spPr>
              <a:xfrm flipH="1">
                <a:off x="3276600" y="3310128"/>
                <a:ext cx="2286000" cy="2177534"/>
              </a:xfrm>
              <a:prstGeom prst="rtTriangl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Rectangle 55">
                <a:extLst>
                  <a:ext uri="{FF2B5EF4-FFF2-40B4-BE49-F238E27FC236}">
                    <a16:creationId xmlns:a16="http://schemas.microsoft.com/office/drawing/2014/main" id="{774638DB-2533-D813-C6A6-F671867D50DA}"/>
                  </a:ext>
                </a:extLst>
              </p:cNvPr>
              <p:cNvSpPr/>
              <p:nvPr/>
            </p:nvSpPr>
            <p:spPr>
              <a:xfrm>
                <a:off x="5471160" y="5396222"/>
                <a:ext cx="91440" cy="9144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463DAE6-9559-FBD6-620A-78A76ED36924}"/>
                    </a:ext>
                  </a:extLst>
                </p:cNvPr>
                <p:cNvSpPr txBox="1"/>
                <p:nvPr/>
              </p:nvSpPr>
              <p:spPr>
                <a:xfrm>
                  <a:off x="1648077" y="3412255"/>
                  <a:ext cx="452697" cy="324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1</m:t>
                        </m:r>
                      </m:oMath>
                    </m:oMathPara>
                  </a14:m>
                  <a:endParaRPr lang="en-US" i="1" dirty="0"/>
                </a:p>
              </p:txBody>
            </p:sp>
          </mc:Choice>
          <mc:Fallback xmlns="">
            <p:sp>
              <p:nvSpPr>
                <p:cNvPr id="51" name="TextBox 50">
                  <a:extLst>
                    <a:ext uri="{FF2B5EF4-FFF2-40B4-BE49-F238E27FC236}">
                      <a16:creationId xmlns:a16="http://schemas.microsoft.com/office/drawing/2014/main" id="{F463DAE6-9559-FBD6-620A-78A76ED36924}"/>
                    </a:ext>
                  </a:extLst>
                </p:cNvPr>
                <p:cNvSpPr txBox="1">
                  <a:spLocks noRot="1" noChangeAspect="1" noMove="1" noResize="1" noEditPoints="1" noAdjustHandles="1" noChangeArrowheads="1" noChangeShapeType="1" noTextEdit="1"/>
                </p:cNvSpPr>
                <p:nvPr/>
              </p:nvSpPr>
              <p:spPr>
                <a:xfrm>
                  <a:off x="1648077" y="3412255"/>
                  <a:ext cx="452697" cy="324626"/>
                </a:xfrm>
                <a:prstGeom prst="rect">
                  <a:avLst/>
                </a:prstGeom>
                <a:blipFill>
                  <a:blip r:embed="rId15"/>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104CE76-4B81-47CD-6566-207D0E19BBD2}"/>
                    </a:ext>
                  </a:extLst>
                </p:cNvPr>
                <p:cNvSpPr txBox="1"/>
                <p:nvPr/>
              </p:nvSpPr>
              <p:spPr>
                <a:xfrm>
                  <a:off x="1580532" y="4578753"/>
                  <a:ext cx="9254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52" name="TextBox 51">
                  <a:extLst>
                    <a:ext uri="{FF2B5EF4-FFF2-40B4-BE49-F238E27FC236}">
                      <a16:creationId xmlns:a16="http://schemas.microsoft.com/office/drawing/2014/main" id="{7104CE76-4B81-47CD-6566-207D0E19BBD2}"/>
                    </a:ext>
                  </a:extLst>
                </p:cNvPr>
                <p:cNvSpPr txBox="1">
                  <a:spLocks noRot="1" noChangeAspect="1" noMove="1" noResize="1" noEditPoints="1" noAdjustHandles="1" noChangeArrowheads="1" noChangeShapeType="1" noTextEdit="1"/>
                </p:cNvSpPr>
                <p:nvPr/>
              </p:nvSpPr>
              <p:spPr>
                <a:xfrm>
                  <a:off x="1580532" y="4578753"/>
                  <a:ext cx="92542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58C0F9C-2DA5-6D87-905F-D30EDA6837F3}"/>
                    </a:ext>
                  </a:extLst>
                </p:cNvPr>
                <p:cNvSpPr txBox="1"/>
                <p:nvPr/>
              </p:nvSpPr>
              <p:spPr>
                <a:xfrm>
                  <a:off x="2895268" y="3526372"/>
                  <a:ext cx="6243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i="1" dirty="0"/>
                </a:p>
              </p:txBody>
            </p:sp>
          </mc:Choice>
          <mc:Fallback xmlns="">
            <p:sp>
              <p:nvSpPr>
                <p:cNvPr id="53" name="TextBox 52">
                  <a:extLst>
                    <a:ext uri="{FF2B5EF4-FFF2-40B4-BE49-F238E27FC236}">
                      <a16:creationId xmlns:a16="http://schemas.microsoft.com/office/drawing/2014/main" id="{E58C0F9C-2DA5-6D87-905F-D30EDA6837F3}"/>
                    </a:ext>
                  </a:extLst>
                </p:cNvPr>
                <p:cNvSpPr txBox="1">
                  <a:spLocks noRot="1" noChangeAspect="1" noMove="1" noResize="1" noEditPoints="1" noAdjustHandles="1" noChangeArrowheads="1" noChangeShapeType="1" noTextEdit="1"/>
                </p:cNvSpPr>
                <p:nvPr/>
              </p:nvSpPr>
              <p:spPr>
                <a:xfrm>
                  <a:off x="2895268" y="3526372"/>
                  <a:ext cx="624333" cy="369332"/>
                </a:xfrm>
                <a:prstGeom prst="rect">
                  <a:avLst/>
                </a:prstGeom>
                <a:blipFill>
                  <a:blip r:embed="rId1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28F30E0-D46A-8A58-D832-61BCA36ACC5B}"/>
                    </a:ext>
                  </a:extLst>
                </p:cNvPr>
                <p:cNvSpPr txBox="1"/>
                <p:nvPr/>
              </p:nvSpPr>
              <p:spPr>
                <a:xfrm>
                  <a:off x="1057753" y="4310093"/>
                  <a:ext cx="452697" cy="324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𝜃</m:t>
                        </m:r>
                      </m:oMath>
                    </m:oMathPara>
                  </a14:m>
                  <a:endParaRPr lang="en-US" i="1" dirty="0"/>
                </a:p>
              </p:txBody>
            </p:sp>
          </mc:Choice>
          <mc:Fallback xmlns="">
            <p:sp>
              <p:nvSpPr>
                <p:cNvPr id="54" name="TextBox 53">
                  <a:extLst>
                    <a:ext uri="{FF2B5EF4-FFF2-40B4-BE49-F238E27FC236}">
                      <a16:creationId xmlns:a16="http://schemas.microsoft.com/office/drawing/2014/main" id="{528F30E0-D46A-8A58-D832-61BCA36ACC5B}"/>
                    </a:ext>
                  </a:extLst>
                </p:cNvPr>
                <p:cNvSpPr txBox="1">
                  <a:spLocks noRot="1" noChangeAspect="1" noMove="1" noResize="1" noEditPoints="1" noAdjustHandles="1" noChangeArrowheads="1" noChangeShapeType="1" noTextEdit="1"/>
                </p:cNvSpPr>
                <p:nvPr/>
              </p:nvSpPr>
              <p:spPr>
                <a:xfrm>
                  <a:off x="1057753" y="4310093"/>
                  <a:ext cx="452697" cy="324626"/>
                </a:xfrm>
                <a:prstGeom prst="rect">
                  <a:avLst/>
                </a:prstGeom>
                <a:blipFill>
                  <a:blip r:embed="rId18"/>
                  <a:stretch>
                    <a:fillRect b="-3704"/>
                  </a:stretch>
                </a:blipFill>
              </p:spPr>
              <p:txBody>
                <a:bodyPr/>
                <a:lstStyle/>
                <a:p>
                  <a:r>
                    <a:rPr lang="en-US">
                      <a:noFill/>
                    </a:rPr>
                    <a:t> </a:t>
                  </a:r>
                </a:p>
              </p:txBody>
            </p:sp>
          </mc:Fallback>
        </mc:AlternateContent>
        <p:sp>
          <p:nvSpPr>
            <p:cNvPr id="61" name="Oval 60">
              <a:extLst>
                <a:ext uri="{FF2B5EF4-FFF2-40B4-BE49-F238E27FC236}">
                  <a16:creationId xmlns:a16="http://schemas.microsoft.com/office/drawing/2014/main" id="{F56416CB-2065-5CB2-39C9-00E2324ADCC9}"/>
                </a:ext>
              </a:extLst>
            </p:cNvPr>
            <p:cNvSpPr/>
            <p:nvPr/>
          </p:nvSpPr>
          <p:spPr>
            <a:xfrm>
              <a:off x="2993175" y="2651947"/>
              <a:ext cx="91440" cy="91440"/>
            </a:xfrm>
            <a:prstGeom prst="ellipse">
              <a:avLst/>
            </a:prstGeom>
            <a:solidFill>
              <a:schemeClr val="accent1"/>
            </a:solidFill>
            <a:ln w="127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34E9A37B-5341-F68E-F45E-7723891D1A24}"/>
                    </a:ext>
                  </a:extLst>
                </p:cNvPr>
                <p:cNvSpPr txBox="1"/>
                <p:nvPr/>
              </p:nvSpPr>
              <p:spPr>
                <a:xfrm>
                  <a:off x="2921573" y="2398103"/>
                  <a:ext cx="8595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oMath>
                    </m:oMathPara>
                  </a14:m>
                  <a:endParaRPr lang="en-US" dirty="0"/>
                </a:p>
              </p:txBody>
            </p:sp>
          </mc:Choice>
          <mc:Fallback xmlns="">
            <p:sp>
              <p:nvSpPr>
                <p:cNvPr id="64" name="TextBox 63">
                  <a:extLst>
                    <a:ext uri="{FF2B5EF4-FFF2-40B4-BE49-F238E27FC236}">
                      <a16:creationId xmlns:a16="http://schemas.microsoft.com/office/drawing/2014/main" id="{34E9A37B-5341-F68E-F45E-7723891D1A24}"/>
                    </a:ext>
                  </a:extLst>
                </p:cNvPr>
                <p:cNvSpPr txBox="1">
                  <a:spLocks noRot="1" noChangeAspect="1" noMove="1" noResize="1" noEditPoints="1" noAdjustHandles="1" noChangeArrowheads="1" noChangeShapeType="1" noTextEdit="1"/>
                </p:cNvSpPr>
                <p:nvPr/>
              </p:nvSpPr>
              <p:spPr>
                <a:xfrm>
                  <a:off x="2921573" y="2398103"/>
                  <a:ext cx="859536" cy="369332"/>
                </a:xfrm>
                <a:prstGeom prst="rect">
                  <a:avLst/>
                </a:prstGeom>
                <a:blipFill>
                  <a:blip r:embed="rId19"/>
                  <a:stretch>
                    <a:fillRect b="-6667"/>
                  </a:stretch>
                </a:blipFill>
              </p:spPr>
              <p:txBody>
                <a:bodyPr/>
                <a:lstStyle/>
                <a:p>
                  <a:r>
                    <a:rPr lang="en-US">
                      <a:noFill/>
                    </a:rPr>
                    <a:t> </a:t>
                  </a:r>
                </a:p>
              </p:txBody>
            </p:sp>
          </mc:Fallback>
        </mc:AlternateContent>
      </p:grpSp>
    </p:spTree>
    <p:extLst>
      <p:ext uri="{BB962C8B-B14F-4D97-AF65-F5344CB8AC3E}">
        <p14:creationId xmlns:p14="http://schemas.microsoft.com/office/powerpoint/2010/main" val="249436819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a:t>
                </a:r>
                <a:r>
                  <a:rPr lang="en-US" b="1" dirty="0"/>
                  <a:t>degree</a:t>
                </a:r>
                <a:r>
                  <a:rPr lang="en-US" dirty="0"/>
                  <a:t> (</a:t>
                </a:r>
                <a:r>
                  <a:rPr lang="en-US" dirty="0">
                    <a:latin typeface="Calibri"/>
                    <a:cs typeface="Calibri"/>
                  </a:rPr>
                  <a:t>°</a:t>
                </a:r>
                <a:r>
                  <a:rPr lang="en-US" dirty="0"/>
                  <a:t>) is the amount of angular rotation equal to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360</m:t>
                        </m:r>
                      </m:den>
                    </m:f>
                  </m:oMath>
                </a14:m>
                <a:r>
                  <a:rPr lang="en-US" dirty="0"/>
                  <a:t> of a complete revolution.</a:t>
                </a:r>
              </a:p>
              <a:p>
                <a:pPr marL="914400" lvl="1" indent="-457200">
                  <a:buFont typeface="+mj-lt"/>
                  <a:buAutoNum type="arabicPeriod"/>
                </a:pPr>
                <a:r>
                  <a:rPr lang="en-US" dirty="0"/>
                  <a:t>What does 90° represent?</a:t>
                </a:r>
              </a:p>
              <a:p>
                <a:pPr marL="914400" lvl="1" indent="-457200">
                  <a:buFont typeface="+mj-lt"/>
                  <a:buAutoNum type="arabicPeriod"/>
                </a:pPr>
                <a:r>
                  <a:rPr lang="en-US" dirty="0"/>
                  <a:t>Draw the following angles: 90°, 45°, 300°, -150°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1348"/>
                </a:stretch>
              </a:blipFill>
            </p:spPr>
            <p:txBody>
              <a:bodyPr/>
              <a:lstStyle/>
              <a:p>
                <a:r>
                  <a:rPr lang="en-US">
                    <a:noFill/>
                  </a:rPr>
                  <a:t> </a:t>
                </a:r>
              </a:p>
            </p:txBody>
          </p:sp>
        </mc:Fallback>
      </mc:AlternateContent>
      <p:grpSp>
        <p:nvGrpSpPr>
          <p:cNvPr id="8" name="Group 7" descr="Image of xy axes."/>
          <p:cNvGrpSpPr/>
          <p:nvPr/>
        </p:nvGrpSpPr>
        <p:grpSpPr>
          <a:xfrm>
            <a:off x="3276600" y="3840163"/>
            <a:ext cx="2590800" cy="2286000"/>
            <a:chOff x="3276600" y="3657600"/>
            <a:chExt cx="2590800" cy="2286000"/>
          </a:xfrm>
        </p:grpSpPr>
        <p:cxnSp>
          <p:nvCxnSpPr>
            <p:cNvPr id="5" name="Straight Connector 4"/>
            <p:cNvCxnSpPr/>
            <p:nvPr/>
          </p:nvCxnSpPr>
          <p:spPr>
            <a:xfrm>
              <a:off x="4572000" y="3657600"/>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76600" y="4800600"/>
              <a:ext cx="25908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582079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Angles</a:t>
            </a:r>
          </a:p>
        </p:txBody>
      </p:sp>
      <p:sp>
        <p:nvSpPr>
          <p:cNvPr id="3" name="Content Placeholder 2"/>
          <p:cNvSpPr>
            <a:spLocks noGrp="1"/>
          </p:cNvSpPr>
          <p:nvPr>
            <p:ph sz="half" idx="1"/>
          </p:nvPr>
        </p:nvSpPr>
        <p:spPr>
          <a:xfrm>
            <a:off x="457199" y="1676403"/>
            <a:ext cx="8107677" cy="2895598"/>
          </a:xfrm>
        </p:spPr>
        <p:txBody>
          <a:bodyPr>
            <a:normAutofit/>
          </a:bodyPr>
          <a:lstStyle/>
          <a:p>
            <a:r>
              <a:rPr lang="en-US" dirty="0"/>
              <a:t>How can we expand this beyond acute angles in the first quadrant?</a:t>
            </a:r>
          </a:p>
          <a:p>
            <a:pPr lvl="1">
              <a:buFont typeface="Wingdings" panose="05000000000000000000" pitchFamily="2" charset="2"/>
              <a:buChar char="ü"/>
            </a:pPr>
            <a:r>
              <a:rPr lang="en-US" dirty="0"/>
              <a:t>Quadrantal angles</a:t>
            </a:r>
          </a:p>
          <a:p>
            <a:pPr lvl="1">
              <a:buFont typeface="Wingdings" panose="05000000000000000000" pitchFamily="2" charset="2"/>
              <a:buChar char="ü"/>
            </a:pPr>
            <a:r>
              <a:rPr lang="en-US" dirty="0"/>
              <a:t>Quadrant signs</a:t>
            </a:r>
          </a:p>
          <a:p>
            <a:pPr lvl="1">
              <a:buFont typeface="Wingdings" panose="05000000000000000000" pitchFamily="2" charset="2"/>
              <a:buChar char="Ø"/>
            </a:pPr>
            <a:r>
              <a:rPr lang="en-US" dirty="0"/>
              <a:t>Reference angles</a:t>
            </a:r>
          </a:p>
          <a:p>
            <a:pPr lvl="1"/>
            <a:r>
              <a:rPr lang="en-US" dirty="0"/>
              <a:t>Angle location</a:t>
            </a:r>
          </a:p>
        </p:txBody>
      </p:sp>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88D24488-89C2-9D08-1D6D-815E2C25D336}"/>
                  </a:ext>
                </a:extLst>
              </p:cNvPr>
              <p:cNvSpPr>
                <a:spLocks noGrp="1"/>
              </p:cNvSpPr>
              <p:nvPr>
                <p:ph sz="half" idx="2"/>
              </p:nvPr>
            </p:nvSpPr>
            <p:spPr>
              <a:xfrm>
                <a:off x="457199" y="5227320"/>
                <a:ext cx="8382001" cy="1224696"/>
              </a:xfrm>
            </p:spPr>
            <p:txBody>
              <a:bodyPr>
                <a:normAutofit/>
              </a:bodyPr>
              <a:lstStyle/>
              <a:p>
                <a:r>
                  <a:rPr lang="en-US" dirty="0"/>
                  <a:t>Example:</a:t>
                </a:r>
              </a:p>
              <a:p>
                <a:pPr lvl="1">
                  <a:buFont typeface="Wingdings" panose="05000000000000000000" pitchFamily="2" charset="2"/>
                  <a:buChar char="q"/>
                </a:pPr>
                <a:r>
                  <a:rPr lang="en-US" dirty="0"/>
                  <a:t>What are the reference angles for </a:t>
                </a:r>
                <a14:m>
                  <m:oMath xmlns:m="http://schemas.openxmlformats.org/officeDocument/2006/math">
                    <m:r>
                      <a:rPr lang="en-US" i="1" dirty="0" smtClean="0">
                        <a:latin typeface="Cambria Math" panose="02040503050406030204" pitchFamily="18" charset="0"/>
                      </a:rPr>
                      <m:t>300</m:t>
                    </m:r>
                    <m:r>
                      <a:rPr lang="en-US" b="0" i="1" dirty="0" smtClean="0">
                        <a:latin typeface="Cambria Math" panose="02040503050406030204" pitchFamily="18" charset="0"/>
                      </a:rPr>
                      <m:t>°</m:t>
                    </m:r>
                  </m:oMath>
                </a14:m>
                <a:r>
                  <a:rPr lang="en-US" dirty="0">
                    <a:latin typeface="Calibri"/>
                  </a:rPr>
                  <a:t>, </a:t>
                </a:r>
                <a14:m>
                  <m:oMath xmlns:m="http://schemas.openxmlformats.org/officeDocument/2006/math">
                    <m:r>
                      <a:rPr lang="en-US" b="0" i="1" smtClean="0">
                        <a:latin typeface="Cambria Math" panose="02040503050406030204" pitchFamily="18" charset="0"/>
                      </a:rPr>
                      <m:t>−135°</m:t>
                    </m:r>
                  </m:oMath>
                </a14:m>
                <a:r>
                  <a:rPr lang="en-US" dirty="0"/>
                  <a:t>, and </a:t>
                </a:r>
                <a14:m>
                  <m:oMath xmlns:m="http://schemas.openxmlformats.org/officeDocument/2006/math">
                    <m:r>
                      <a:rPr lang="en-US" i="1" dirty="0" smtClean="0">
                        <a:latin typeface="Cambria Math" panose="02040503050406030204" pitchFamily="18" charset="0"/>
                      </a:rPr>
                      <m:t>510</m:t>
                    </m:r>
                    <m:r>
                      <a:rPr lang="en-US" b="0" i="1" dirty="0" smtClean="0">
                        <a:latin typeface="Cambria Math" panose="02040503050406030204" pitchFamily="18" charset="0"/>
                      </a:rPr>
                      <m:t>°</m:t>
                    </m:r>
                  </m:oMath>
                </a14:m>
                <a:r>
                  <a:rPr lang="en-US" dirty="0"/>
                  <a:t> ?</a:t>
                </a:r>
              </a:p>
              <a:p>
                <a:endParaRPr lang="en-US" dirty="0"/>
              </a:p>
            </p:txBody>
          </p:sp>
        </mc:Choice>
        <mc:Fallback xmlns="">
          <p:sp>
            <p:nvSpPr>
              <p:cNvPr id="14" name="Content Placeholder 13">
                <a:extLst>
                  <a:ext uri="{FF2B5EF4-FFF2-40B4-BE49-F238E27FC236}">
                    <a16:creationId xmlns:a16="http://schemas.microsoft.com/office/drawing/2014/main" id="{88D24488-89C2-9D08-1D6D-815E2C25D336}"/>
                  </a:ext>
                </a:extLst>
              </p:cNvPr>
              <p:cNvSpPr>
                <a:spLocks noGrp="1" noRot="1" noChangeAspect="1" noMove="1" noResize="1" noEditPoints="1" noAdjustHandles="1" noChangeArrowheads="1" noChangeShapeType="1" noTextEdit="1"/>
              </p:cNvSpPr>
              <p:nvPr>
                <p:ph sz="half" idx="2"/>
              </p:nvPr>
            </p:nvSpPr>
            <p:spPr>
              <a:xfrm>
                <a:off x="457199" y="5227320"/>
                <a:ext cx="8382001" cy="1224696"/>
              </a:xfrm>
              <a:blipFill>
                <a:blip r:embed="rId2"/>
                <a:stretch>
                  <a:fillRect l="-873" t="-5000"/>
                </a:stretch>
              </a:blipFill>
            </p:spPr>
            <p:txBody>
              <a:bodyPr/>
              <a:lstStyle/>
              <a:p>
                <a:r>
                  <a:rPr lang="en-US">
                    <a:noFill/>
                  </a:rPr>
                  <a:t> </a:t>
                </a:r>
              </a:p>
            </p:txBody>
          </p:sp>
        </mc:Fallback>
      </mc:AlternateContent>
      <p:grpSp>
        <p:nvGrpSpPr>
          <p:cNvPr id="16" name="Group 15" descr="A graph of the xy-plane.">
            <a:extLst>
              <a:ext uri="{FF2B5EF4-FFF2-40B4-BE49-F238E27FC236}">
                <a16:creationId xmlns:a16="http://schemas.microsoft.com/office/drawing/2014/main" id="{F369987C-D61C-3FBA-DBDA-166A6611ADE8}"/>
              </a:ext>
            </a:extLst>
          </p:cNvPr>
          <p:cNvGrpSpPr/>
          <p:nvPr/>
        </p:nvGrpSpPr>
        <p:grpSpPr>
          <a:xfrm>
            <a:off x="5411999" y="2276257"/>
            <a:ext cx="3152877" cy="2895600"/>
            <a:chOff x="2825849" y="2418287"/>
            <a:chExt cx="3152877" cy="2895600"/>
          </a:xfrm>
        </p:grpSpPr>
        <p:cxnSp>
          <p:nvCxnSpPr>
            <p:cNvPr id="17" name="Straight Arrow Connector 16">
              <a:extLst>
                <a:ext uri="{FF2B5EF4-FFF2-40B4-BE49-F238E27FC236}">
                  <a16:creationId xmlns:a16="http://schemas.microsoft.com/office/drawing/2014/main" id="{FC14735F-0B93-8FC3-C591-CFF192AA528B}"/>
                </a:ext>
              </a:extLst>
            </p:cNvPr>
            <p:cNvCxnSpPr>
              <a:cxnSpLocks/>
            </p:cNvCxnSpPr>
            <p:nvPr/>
          </p:nvCxnSpPr>
          <p:spPr>
            <a:xfrm>
              <a:off x="2825849" y="3860590"/>
              <a:ext cx="3152877"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17E57CB-CCCB-4B1F-8435-E78E381A3D37}"/>
                </a:ext>
              </a:extLst>
            </p:cNvPr>
            <p:cNvCxnSpPr>
              <a:cxnSpLocks/>
            </p:cNvCxnSpPr>
            <p:nvPr/>
          </p:nvCxnSpPr>
          <p:spPr>
            <a:xfrm>
              <a:off x="4410808" y="2418287"/>
              <a:ext cx="0" cy="2895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grpSp>
      <p:grpSp>
        <p:nvGrpSpPr>
          <p:cNvPr id="19" name="Group 18" descr="Angle A in standard position has a terminal side located in the 1st quadrant and an acute angle of rotation theta.">
            <a:extLst>
              <a:ext uri="{FF2B5EF4-FFF2-40B4-BE49-F238E27FC236}">
                <a16:creationId xmlns:a16="http://schemas.microsoft.com/office/drawing/2014/main" id="{3FC95244-BF8E-556E-CE54-E3229F1E9887}"/>
              </a:ext>
            </a:extLst>
          </p:cNvPr>
          <p:cNvGrpSpPr/>
          <p:nvPr/>
        </p:nvGrpSpPr>
        <p:grpSpPr>
          <a:xfrm>
            <a:off x="6783598" y="2133600"/>
            <a:ext cx="1781278" cy="1828800"/>
            <a:chOff x="4197448" y="2275630"/>
            <a:chExt cx="1781278" cy="1828800"/>
          </a:xfrm>
        </p:grpSpPr>
        <p:sp>
          <p:nvSpPr>
            <p:cNvPr id="20" name="Arc 19">
              <a:extLst>
                <a:ext uri="{FF2B5EF4-FFF2-40B4-BE49-F238E27FC236}">
                  <a16:creationId xmlns:a16="http://schemas.microsoft.com/office/drawing/2014/main" id="{521D7AF5-C5F5-3E6C-E4B0-C9EACD485B20}"/>
                </a:ext>
              </a:extLst>
            </p:cNvPr>
            <p:cNvSpPr/>
            <p:nvPr/>
          </p:nvSpPr>
          <p:spPr>
            <a:xfrm>
              <a:off x="4197448" y="3647230"/>
              <a:ext cx="461713" cy="457200"/>
            </a:xfrm>
            <a:prstGeom prst="arc">
              <a:avLst>
                <a:gd name="adj1" fmla="val 18888235"/>
                <a:gd name="adj2" fmla="val 21125880"/>
              </a:avLst>
            </a:prstGeom>
            <a:ln w="9525">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E213CBC-45DD-75D8-51EF-A9D1DFC010E0}"/>
                    </a:ext>
                  </a:extLst>
                </p:cNvPr>
                <p:cNvSpPr txBox="1"/>
                <p:nvPr/>
              </p:nvSpPr>
              <p:spPr>
                <a:xfrm>
                  <a:off x="4589857" y="3567458"/>
                  <a:ext cx="3334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oMath>
                    </m:oMathPara>
                  </a14:m>
                  <a:endParaRPr lang="en-US" dirty="0"/>
                </a:p>
              </p:txBody>
            </p:sp>
          </mc:Choice>
          <mc:Fallback xmlns="">
            <p:sp>
              <p:nvSpPr>
                <p:cNvPr id="21" name="TextBox 20">
                  <a:extLst>
                    <a:ext uri="{FF2B5EF4-FFF2-40B4-BE49-F238E27FC236}">
                      <a16:creationId xmlns:a16="http://schemas.microsoft.com/office/drawing/2014/main" id="{EE213CBC-45DD-75D8-51EF-A9D1DFC010E0}"/>
                    </a:ext>
                  </a:extLst>
                </p:cNvPr>
                <p:cNvSpPr txBox="1">
                  <a:spLocks noRot="1" noChangeAspect="1" noMove="1" noResize="1" noEditPoints="1" noAdjustHandles="1" noChangeArrowheads="1" noChangeShapeType="1" noTextEdit="1"/>
                </p:cNvSpPr>
                <p:nvPr/>
              </p:nvSpPr>
              <p:spPr>
                <a:xfrm>
                  <a:off x="4589857" y="3567458"/>
                  <a:ext cx="333477" cy="369332"/>
                </a:xfrm>
                <a:prstGeom prst="rect">
                  <a:avLst/>
                </a:prstGeom>
                <a:blipFill>
                  <a:blip r:embed="rId3"/>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1C391889-B9DF-DD79-D79C-162D5E00A886}"/>
                </a:ext>
              </a:extLst>
            </p:cNvPr>
            <p:cNvCxnSpPr/>
            <p:nvPr/>
          </p:nvCxnSpPr>
          <p:spPr>
            <a:xfrm flipV="1">
              <a:off x="4421259" y="2580430"/>
              <a:ext cx="1280160" cy="128016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F0AD653-8B09-1A77-4737-519602827DED}"/>
                </a:ext>
              </a:extLst>
            </p:cNvPr>
            <p:cNvCxnSpPr/>
            <p:nvPr/>
          </p:nvCxnSpPr>
          <p:spPr>
            <a:xfrm>
              <a:off x="5704249" y="2572810"/>
              <a:ext cx="0" cy="1295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E39EE15-48B8-B1A7-9F26-CDA8DAFC39CA}"/>
                </a:ext>
              </a:extLst>
            </p:cNvPr>
            <p:cNvSpPr txBox="1"/>
            <p:nvPr/>
          </p:nvSpPr>
          <p:spPr>
            <a:xfrm>
              <a:off x="5645249" y="2275630"/>
              <a:ext cx="333477" cy="369332"/>
            </a:xfrm>
            <a:prstGeom prst="rect">
              <a:avLst/>
            </a:prstGeom>
            <a:noFill/>
          </p:spPr>
          <p:txBody>
            <a:bodyPr wrap="square" rtlCol="0">
              <a:spAutoFit/>
            </a:bodyPr>
            <a:lstStyle/>
            <a:p>
              <a:r>
                <a:rPr lang="en-US" dirty="0"/>
                <a:t>A</a:t>
              </a:r>
            </a:p>
          </p:txBody>
        </p:sp>
      </p:grpSp>
      <p:grpSp>
        <p:nvGrpSpPr>
          <p:cNvPr id="25" name="Group 24" descr="Angle B in standard position has a terminal side located in the 2nd quadrant. There is a corresponding acute angle theta-bar that extends from the terminal side of B to the negative x-axis.">
            <a:extLst>
              <a:ext uri="{FF2B5EF4-FFF2-40B4-BE49-F238E27FC236}">
                <a16:creationId xmlns:a16="http://schemas.microsoft.com/office/drawing/2014/main" id="{C9BB6936-07CF-238F-2D11-309FD4338EF6}"/>
              </a:ext>
            </a:extLst>
          </p:cNvPr>
          <p:cNvGrpSpPr/>
          <p:nvPr/>
        </p:nvGrpSpPr>
        <p:grpSpPr>
          <a:xfrm>
            <a:off x="5488198" y="2133600"/>
            <a:ext cx="2069206" cy="2185800"/>
            <a:chOff x="2902048" y="2275630"/>
            <a:chExt cx="2069206" cy="2185800"/>
          </a:xfrm>
        </p:grpSpPr>
        <p:cxnSp>
          <p:nvCxnSpPr>
            <p:cNvPr id="26" name="Straight Arrow Connector 25">
              <a:extLst>
                <a:ext uri="{FF2B5EF4-FFF2-40B4-BE49-F238E27FC236}">
                  <a16:creationId xmlns:a16="http://schemas.microsoft.com/office/drawing/2014/main" id="{7A7461DC-131E-D82C-D11F-7C4C58F2FED3}"/>
                </a:ext>
              </a:extLst>
            </p:cNvPr>
            <p:cNvCxnSpPr/>
            <p:nvPr/>
          </p:nvCxnSpPr>
          <p:spPr>
            <a:xfrm flipH="1" flipV="1">
              <a:off x="3130648" y="2580430"/>
              <a:ext cx="1280160" cy="128016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853E8D-DA1C-F39F-50F3-9951624BA663}"/>
                </a:ext>
              </a:extLst>
            </p:cNvPr>
            <p:cNvCxnSpPr/>
            <p:nvPr/>
          </p:nvCxnSpPr>
          <p:spPr>
            <a:xfrm>
              <a:off x="3130649" y="2580430"/>
              <a:ext cx="0" cy="1295400"/>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28" name="Arc 27">
              <a:extLst>
                <a:ext uri="{FF2B5EF4-FFF2-40B4-BE49-F238E27FC236}">
                  <a16:creationId xmlns:a16="http://schemas.microsoft.com/office/drawing/2014/main" id="{832A674E-FD5F-688D-507B-F149666D5427}"/>
                </a:ext>
              </a:extLst>
            </p:cNvPr>
            <p:cNvSpPr/>
            <p:nvPr/>
          </p:nvSpPr>
          <p:spPr>
            <a:xfrm>
              <a:off x="3871264" y="3328807"/>
              <a:ext cx="1099990" cy="1132623"/>
            </a:xfrm>
            <a:prstGeom prst="arc">
              <a:avLst>
                <a:gd name="adj1" fmla="val 13701857"/>
                <a:gd name="adj2" fmla="val 21455801"/>
              </a:avLst>
            </a:prstGeom>
            <a:ln>
              <a:solidFill>
                <a:srgbClr val="C00000"/>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A6E746C6-00BE-8909-1CD8-EFD086744C47}"/>
                </a:ext>
              </a:extLst>
            </p:cNvPr>
            <p:cNvSpPr/>
            <p:nvPr/>
          </p:nvSpPr>
          <p:spPr>
            <a:xfrm>
              <a:off x="4190402" y="3661408"/>
              <a:ext cx="461713" cy="457200"/>
            </a:xfrm>
            <a:prstGeom prst="arc">
              <a:avLst>
                <a:gd name="adj1" fmla="val 11509311"/>
                <a:gd name="adj2" fmla="val 13623898"/>
              </a:avLst>
            </a:prstGeom>
            <a:ln w="9525">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9419BE4-EEEF-5F17-F40E-A324AB852840}"/>
                    </a:ext>
                  </a:extLst>
                </p:cNvPr>
                <p:cNvSpPr txBox="1"/>
                <p:nvPr/>
              </p:nvSpPr>
              <p:spPr>
                <a:xfrm>
                  <a:off x="3921726" y="3576151"/>
                  <a:ext cx="333477" cy="3754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l-GR" i="1" smtClean="0">
                                <a:latin typeface="Cambria Math" panose="02040503050406030204" pitchFamily="18" charset="0"/>
                              </a:rPr>
                            </m:ctrlPr>
                          </m:accPr>
                          <m:e>
                            <m:r>
                              <a:rPr lang="en-US" b="0" i="1" smtClean="0">
                                <a:latin typeface="Cambria Math" panose="02040503050406030204" pitchFamily="18" charset="0"/>
                              </a:rPr>
                              <m:t>𝜃</m:t>
                            </m:r>
                          </m:e>
                        </m:acc>
                      </m:oMath>
                    </m:oMathPara>
                  </a14:m>
                  <a:endParaRPr lang="en-US" dirty="0"/>
                </a:p>
              </p:txBody>
            </p:sp>
          </mc:Choice>
          <mc:Fallback xmlns="">
            <p:sp>
              <p:nvSpPr>
                <p:cNvPr id="30" name="TextBox 29">
                  <a:extLst>
                    <a:ext uri="{FF2B5EF4-FFF2-40B4-BE49-F238E27FC236}">
                      <a16:creationId xmlns:a16="http://schemas.microsoft.com/office/drawing/2014/main" id="{59419BE4-EEEF-5F17-F40E-A324AB852840}"/>
                    </a:ext>
                  </a:extLst>
                </p:cNvPr>
                <p:cNvSpPr txBox="1">
                  <a:spLocks noRot="1" noChangeAspect="1" noMove="1" noResize="1" noEditPoints="1" noAdjustHandles="1" noChangeArrowheads="1" noChangeShapeType="1" noTextEdit="1"/>
                </p:cNvSpPr>
                <p:nvPr/>
              </p:nvSpPr>
              <p:spPr>
                <a:xfrm>
                  <a:off x="3921726" y="3576151"/>
                  <a:ext cx="333477" cy="375487"/>
                </a:xfrm>
                <a:prstGeom prst="rect">
                  <a:avLst/>
                </a:prstGeom>
                <a:blipFill>
                  <a:blip r:embed="rId4"/>
                  <a:stretch>
                    <a:fillRect r="-20370"/>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FF697962-BB8B-B3E8-DC4F-86FA21EFD3D4}"/>
                </a:ext>
              </a:extLst>
            </p:cNvPr>
            <p:cNvSpPr txBox="1"/>
            <p:nvPr/>
          </p:nvSpPr>
          <p:spPr>
            <a:xfrm>
              <a:off x="2902048" y="2275630"/>
              <a:ext cx="333477" cy="369332"/>
            </a:xfrm>
            <a:prstGeom prst="rect">
              <a:avLst/>
            </a:prstGeom>
            <a:noFill/>
          </p:spPr>
          <p:txBody>
            <a:bodyPr wrap="square" rtlCol="0">
              <a:spAutoFit/>
            </a:bodyPr>
            <a:lstStyle/>
            <a:p>
              <a:r>
                <a:rPr lang="en-US" dirty="0"/>
                <a:t>B</a:t>
              </a:r>
            </a:p>
          </p:txBody>
        </p:sp>
      </p:grpSp>
      <p:grpSp>
        <p:nvGrpSpPr>
          <p:cNvPr id="32" name="Group 31" descr="Angle C in standard position has a terminal side located in the 3rd quadrant. There is a corresponding acute angle theta-bar that extends from the terminal side of C to the negative x-axis.">
            <a:extLst>
              <a:ext uri="{FF2B5EF4-FFF2-40B4-BE49-F238E27FC236}">
                <a16:creationId xmlns:a16="http://schemas.microsoft.com/office/drawing/2014/main" id="{51EE7732-EEDE-1357-2EBA-9BAD66FD90F4}"/>
              </a:ext>
            </a:extLst>
          </p:cNvPr>
          <p:cNvGrpSpPr/>
          <p:nvPr/>
        </p:nvGrpSpPr>
        <p:grpSpPr>
          <a:xfrm>
            <a:off x="5488199" y="2895600"/>
            <a:ext cx="2362200" cy="2426732"/>
            <a:chOff x="2902049" y="3037630"/>
            <a:chExt cx="2362200" cy="2426732"/>
          </a:xfrm>
        </p:grpSpPr>
        <p:cxnSp>
          <p:nvCxnSpPr>
            <p:cNvPr id="33" name="Straight Arrow Connector 32">
              <a:extLst>
                <a:ext uri="{FF2B5EF4-FFF2-40B4-BE49-F238E27FC236}">
                  <a16:creationId xmlns:a16="http://schemas.microsoft.com/office/drawing/2014/main" id="{60ACD780-4702-1051-359E-446EF9B00B13}"/>
                </a:ext>
              </a:extLst>
            </p:cNvPr>
            <p:cNvCxnSpPr/>
            <p:nvPr/>
          </p:nvCxnSpPr>
          <p:spPr>
            <a:xfrm flipH="1">
              <a:off x="3145889" y="3875830"/>
              <a:ext cx="1280160" cy="1280160"/>
            </a:xfrm>
            <a:prstGeom prst="straightConnector1">
              <a:avLst/>
            </a:prstGeom>
            <a:ln w="1905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35D607B-0963-E953-3A3A-D91F2056016F}"/>
                </a:ext>
              </a:extLst>
            </p:cNvPr>
            <p:cNvCxnSpPr/>
            <p:nvPr/>
          </p:nvCxnSpPr>
          <p:spPr>
            <a:xfrm>
              <a:off x="3130649" y="3860590"/>
              <a:ext cx="0" cy="1295400"/>
            </a:xfrm>
            <a:prstGeom prst="line">
              <a:avLst/>
            </a:prstGeom>
            <a:ln>
              <a:solidFill>
                <a:schemeClr val="accent4">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35" name="Arc 34">
              <a:extLst>
                <a:ext uri="{FF2B5EF4-FFF2-40B4-BE49-F238E27FC236}">
                  <a16:creationId xmlns:a16="http://schemas.microsoft.com/office/drawing/2014/main" id="{22A7F12C-C2DB-7C69-5294-D6ECEC7BFE60}"/>
                </a:ext>
              </a:extLst>
            </p:cNvPr>
            <p:cNvSpPr/>
            <p:nvPr/>
          </p:nvSpPr>
          <p:spPr>
            <a:xfrm>
              <a:off x="3624370" y="3037630"/>
              <a:ext cx="1639879" cy="1676400"/>
            </a:xfrm>
            <a:prstGeom prst="arc">
              <a:avLst>
                <a:gd name="adj1" fmla="val 8151621"/>
                <a:gd name="adj2" fmla="val 21540743"/>
              </a:avLst>
            </a:prstGeom>
            <a:ln>
              <a:solidFill>
                <a:schemeClr val="accent4">
                  <a:lumMod val="75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Arc 35">
              <a:extLst>
                <a:ext uri="{FF2B5EF4-FFF2-40B4-BE49-F238E27FC236}">
                  <a16:creationId xmlns:a16="http://schemas.microsoft.com/office/drawing/2014/main" id="{E9133923-75A9-9E43-E020-C5934C1F3D4E}"/>
                </a:ext>
              </a:extLst>
            </p:cNvPr>
            <p:cNvSpPr/>
            <p:nvPr/>
          </p:nvSpPr>
          <p:spPr>
            <a:xfrm>
              <a:off x="4179951" y="3631990"/>
              <a:ext cx="461713" cy="457200"/>
            </a:xfrm>
            <a:prstGeom prst="arc">
              <a:avLst>
                <a:gd name="adj1" fmla="val 7843321"/>
                <a:gd name="adj2" fmla="val 9998162"/>
              </a:avLst>
            </a:prstGeom>
            <a:ln w="9525">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7384F5A-3F59-9AC5-4B7E-C440EA0931F3}"/>
                    </a:ext>
                  </a:extLst>
                </p:cNvPr>
                <p:cNvSpPr txBox="1"/>
                <p:nvPr/>
              </p:nvSpPr>
              <p:spPr>
                <a:xfrm>
                  <a:off x="3918896" y="3845921"/>
                  <a:ext cx="3334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l-GR" i="1" smtClean="0">
                                <a:latin typeface="Cambria Math" panose="02040503050406030204" pitchFamily="18" charset="0"/>
                              </a:rPr>
                            </m:ctrlPr>
                          </m:accPr>
                          <m:e>
                            <m:r>
                              <a:rPr lang="en-US" b="0" i="1" smtClean="0">
                                <a:latin typeface="Cambria Math" panose="02040503050406030204" pitchFamily="18" charset="0"/>
                              </a:rPr>
                              <m:t>𝜃</m:t>
                            </m:r>
                          </m:e>
                        </m:acc>
                      </m:oMath>
                    </m:oMathPara>
                  </a14:m>
                  <a:endParaRPr lang="en-US" dirty="0"/>
                </a:p>
              </p:txBody>
            </p:sp>
          </mc:Choice>
          <mc:Fallback xmlns="">
            <p:sp>
              <p:nvSpPr>
                <p:cNvPr id="37" name="TextBox 36">
                  <a:extLst>
                    <a:ext uri="{FF2B5EF4-FFF2-40B4-BE49-F238E27FC236}">
                      <a16:creationId xmlns:a16="http://schemas.microsoft.com/office/drawing/2014/main" id="{D7384F5A-3F59-9AC5-4B7E-C440EA0931F3}"/>
                    </a:ext>
                  </a:extLst>
                </p:cNvPr>
                <p:cNvSpPr txBox="1">
                  <a:spLocks noRot="1" noChangeAspect="1" noMove="1" noResize="1" noEditPoints="1" noAdjustHandles="1" noChangeArrowheads="1" noChangeShapeType="1" noTextEdit="1"/>
                </p:cNvSpPr>
                <p:nvPr/>
              </p:nvSpPr>
              <p:spPr>
                <a:xfrm>
                  <a:off x="3918896" y="3845921"/>
                  <a:ext cx="333477" cy="369332"/>
                </a:xfrm>
                <a:prstGeom prst="rect">
                  <a:avLst/>
                </a:prstGeom>
                <a:blipFill>
                  <a:blip r:embed="rId5"/>
                  <a:stretch>
                    <a:fillRect r="-20000"/>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3B0A2B10-B852-F382-012B-B5BE2A55315A}"/>
                </a:ext>
              </a:extLst>
            </p:cNvPr>
            <p:cNvSpPr txBox="1"/>
            <p:nvPr/>
          </p:nvSpPr>
          <p:spPr>
            <a:xfrm>
              <a:off x="2902049" y="5095030"/>
              <a:ext cx="333477" cy="369332"/>
            </a:xfrm>
            <a:prstGeom prst="rect">
              <a:avLst/>
            </a:prstGeom>
            <a:noFill/>
          </p:spPr>
          <p:txBody>
            <a:bodyPr wrap="square" rtlCol="0">
              <a:spAutoFit/>
            </a:bodyPr>
            <a:lstStyle/>
            <a:p>
              <a:r>
                <a:rPr lang="en-US" dirty="0"/>
                <a:t>C</a:t>
              </a:r>
            </a:p>
          </p:txBody>
        </p:sp>
      </p:grpSp>
      <p:grpSp>
        <p:nvGrpSpPr>
          <p:cNvPr id="39" name="Group 38" descr="Angle D in standard position has a terminal side located in the 4th quadrant. There is a corresponding acute angle theta-bar that extends from the terminal side of D to the positive x-axis.">
            <a:extLst>
              <a:ext uri="{FF2B5EF4-FFF2-40B4-BE49-F238E27FC236}">
                <a16:creationId xmlns:a16="http://schemas.microsoft.com/office/drawing/2014/main" id="{746D9C7E-AD9B-C9D6-2B20-D91EB8906F36}"/>
              </a:ext>
            </a:extLst>
          </p:cNvPr>
          <p:cNvGrpSpPr/>
          <p:nvPr/>
        </p:nvGrpSpPr>
        <p:grpSpPr>
          <a:xfrm>
            <a:off x="5915612" y="2590800"/>
            <a:ext cx="2649264" cy="2731532"/>
            <a:chOff x="3329462" y="2732830"/>
            <a:chExt cx="2649264" cy="2731532"/>
          </a:xfrm>
        </p:grpSpPr>
        <p:cxnSp>
          <p:nvCxnSpPr>
            <p:cNvPr id="40" name="Straight Arrow Connector 39">
              <a:extLst>
                <a:ext uri="{FF2B5EF4-FFF2-40B4-BE49-F238E27FC236}">
                  <a16:creationId xmlns:a16="http://schemas.microsoft.com/office/drawing/2014/main" id="{E8DFAD74-7363-8722-0C05-70A34EE7858D}"/>
                </a:ext>
              </a:extLst>
            </p:cNvPr>
            <p:cNvCxnSpPr/>
            <p:nvPr/>
          </p:nvCxnSpPr>
          <p:spPr>
            <a:xfrm>
              <a:off x="4421259" y="3875830"/>
              <a:ext cx="1280160" cy="1280160"/>
            </a:xfrm>
            <a:prstGeom prst="straightConnector1">
              <a:avLst/>
            </a:prstGeom>
            <a:ln w="190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36075E-C1B4-7819-E8F5-A7702D010C00}"/>
                </a:ext>
              </a:extLst>
            </p:cNvPr>
            <p:cNvCxnSpPr/>
            <p:nvPr/>
          </p:nvCxnSpPr>
          <p:spPr>
            <a:xfrm>
              <a:off x="5701419" y="3875831"/>
              <a:ext cx="0" cy="1295400"/>
            </a:xfrm>
            <a:prstGeom prst="line">
              <a:avLst/>
            </a:prstGeom>
            <a:ln>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Arc 41">
              <a:extLst>
                <a:ext uri="{FF2B5EF4-FFF2-40B4-BE49-F238E27FC236}">
                  <a16:creationId xmlns:a16="http://schemas.microsoft.com/office/drawing/2014/main" id="{A5E27177-C62E-F7CA-1374-AC5197DA1020}"/>
                </a:ext>
              </a:extLst>
            </p:cNvPr>
            <p:cNvSpPr/>
            <p:nvPr/>
          </p:nvSpPr>
          <p:spPr>
            <a:xfrm>
              <a:off x="3329462" y="2732830"/>
              <a:ext cx="2239587" cy="2209800"/>
            </a:xfrm>
            <a:prstGeom prst="arc">
              <a:avLst>
                <a:gd name="adj1" fmla="val 2841173"/>
                <a:gd name="adj2" fmla="val 46495"/>
              </a:avLst>
            </a:prstGeom>
            <a:ln>
              <a:solidFill>
                <a:schemeClr val="accent2">
                  <a:lumMod val="75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Arc 42">
              <a:extLst>
                <a:ext uri="{FF2B5EF4-FFF2-40B4-BE49-F238E27FC236}">
                  <a16:creationId xmlns:a16="http://schemas.microsoft.com/office/drawing/2014/main" id="{950BB3C9-760A-EC7A-5B00-3199A42DB7E1}"/>
                </a:ext>
              </a:extLst>
            </p:cNvPr>
            <p:cNvSpPr/>
            <p:nvPr/>
          </p:nvSpPr>
          <p:spPr>
            <a:xfrm>
              <a:off x="4179950" y="3638548"/>
              <a:ext cx="461713" cy="457200"/>
            </a:xfrm>
            <a:prstGeom prst="arc">
              <a:avLst>
                <a:gd name="adj1" fmla="val 306731"/>
                <a:gd name="adj2" fmla="val 2714083"/>
              </a:avLst>
            </a:prstGeom>
            <a:ln w="9525">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D08DFBD-B36C-420C-1613-7674FC740B63}"/>
                    </a:ext>
                  </a:extLst>
                </p:cNvPr>
                <p:cNvSpPr txBox="1"/>
                <p:nvPr/>
              </p:nvSpPr>
              <p:spPr>
                <a:xfrm>
                  <a:off x="4585645" y="3840317"/>
                  <a:ext cx="3334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l-GR" i="1" smtClean="0">
                                <a:latin typeface="Cambria Math" panose="02040503050406030204" pitchFamily="18" charset="0"/>
                              </a:rPr>
                            </m:ctrlPr>
                          </m:accPr>
                          <m:e>
                            <m:r>
                              <a:rPr lang="en-US" b="0" i="1" smtClean="0">
                                <a:latin typeface="Cambria Math" panose="02040503050406030204" pitchFamily="18" charset="0"/>
                              </a:rPr>
                              <m:t>𝜃</m:t>
                            </m:r>
                          </m:e>
                        </m:acc>
                      </m:oMath>
                    </m:oMathPara>
                  </a14:m>
                  <a:endParaRPr lang="en-US" dirty="0"/>
                </a:p>
              </p:txBody>
            </p:sp>
          </mc:Choice>
          <mc:Fallback xmlns="">
            <p:sp>
              <p:nvSpPr>
                <p:cNvPr id="44" name="TextBox 43">
                  <a:extLst>
                    <a:ext uri="{FF2B5EF4-FFF2-40B4-BE49-F238E27FC236}">
                      <a16:creationId xmlns:a16="http://schemas.microsoft.com/office/drawing/2014/main" id="{0D08DFBD-B36C-420C-1613-7674FC740B63}"/>
                    </a:ext>
                  </a:extLst>
                </p:cNvPr>
                <p:cNvSpPr txBox="1">
                  <a:spLocks noRot="1" noChangeAspect="1" noMove="1" noResize="1" noEditPoints="1" noAdjustHandles="1" noChangeArrowheads="1" noChangeShapeType="1" noTextEdit="1"/>
                </p:cNvSpPr>
                <p:nvPr/>
              </p:nvSpPr>
              <p:spPr>
                <a:xfrm>
                  <a:off x="4585645" y="3840317"/>
                  <a:ext cx="333477" cy="369332"/>
                </a:xfrm>
                <a:prstGeom prst="rect">
                  <a:avLst/>
                </a:prstGeom>
                <a:blipFill>
                  <a:blip r:embed="rId6"/>
                  <a:stretch>
                    <a:fillRect r="-20000"/>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D97628ED-6B96-BA72-3EFE-9B00CD2F2ABA}"/>
                </a:ext>
              </a:extLst>
            </p:cNvPr>
            <p:cNvSpPr txBox="1"/>
            <p:nvPr/>
          </p:nvSpPr>
          <p:spPr>
            <a:xfrm>
              <a:off x="5645249" y="5095030"/>
              <a:ext cx="333477" cy="369332"/>
            </a:xfrm>
            <a:prstGeom prst="rect">
              <a:avLst/>
            </a:prstGeom>
            <a:noFill/>
          </p:spPr>
          <p:txBody>
            <a:bodyPr wrap="square" rtlCol="0">
              <a:spAutoFit/>
            </a:bodyPr>
            <a:lstStyle/>
            <a:p>
              <a:r>
                <a:rPr lang="en-US" dirty="0"/>
                <a:t>D</a:t>
              </a:r>
            </a:p>
          </p:txBody>
        </p:sp>
      </p:grpSp>
    </p:spTree>
    <p:extLst>
      <p:ext uri="{BB962C8B-B14F-4D97-AF65-F5344CB8AC3E}">
        <p14:creationId xmlns:p14="http://schemas.microsoft.com/office/powerpoint/2010/main" val="398646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1+#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2"/>
                                        </p:tgtEl>
                                      </p:cBhvr>
                                    </p:animEffect>
                                    <p:set>
                                      <p:cBhvr>
                                        <p:cTn id="32" dur="1" fill="hold">
                                          <p:stCondLst>
                                            <p:cond delay="499"/>
                                          </p:stCondLst>
                                        </p:cTn>
                                        <p:tgtEl>
                                          <p:spTgt spid="32"/>
                                        </p:tgtEl>
                                        <p:attrNameLst>
                                          <p:attrName>style.visibility</p:attrName>
                                        </p:attrNameLst>
                                      </p:cBhvr>
                                      <p:to>
                                        <p:strVal val="hidden"/>
                                      </p:to>
                                    </p:se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 calcmode="lin" valueType="num">
                                      <p:cBhvr additive="base">
                                        <p:cTn id="4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
                                            <p:txEl>
                                              <p:pRg st="1" end="1"/>
                                            </p:txEl>
                                          </p:spTgt>
                                        </p:tgtEl>
                                        <p:attrNameLst>
                                          <p:attrName>style.visibility</p:attrName>
                                        </p:attrNameLst>
                                      </p:cBhvr>
                                      <p:to>
                                        <p:strVal val="visible"/>
                                      </p:to>
                                    </p:set>
                                    <p:anim calcmode="lin" valueType="num">
                                      <p:cBhvr additive="base">
                                        <p:cTn id="5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Dividing the Unit Circle by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379" b="-8036"/>
                </a:stretch>
              </a:blipFill>
            </p:spPr>
            <p:txBody>
              <a:bodyPr/>
              <a:lstStyle/>
              <a:p>
                <a:r>
                  <a:rPr lang="en-US">
                    <a:noFill/>
                  </a:rPr>
                  <a:t> </a:t>
                </a:r>
              </a:p>
            </p:txBody>
          </p:sp>
        </mc:Fallback>
      </mc:AlternateContent>
      <p:grpSp>
        <p:nvGrpSpPr>
          <p:cNvPr id="74" name="Group 73" descr="The unit circle divided into 4 equal partitions, each corresponds to an angle of pi/2."/>
          <p:cNvGrpSpPr/>
          <p:nvPr/>
        </p:nvGrpSpPr>
        <p:grpSpPr>
          <a:xfrm>
            <a:off x="2209800" y="1600200"/>
            <a:ext cx="4572000" cy="4572000"/>
            <a:chOff x="2209800" y="1600200"/>
            <a:chExt cx="4572000" cy="4572000"/>
          </a:xfrm>
        </p:grpSpPr>
        <p:cxnSp>
          <p:nvCxnSpPr>
            <p:cNvPr id="5" name="Straight Arrow Connector 4"/>
            <p:cNvCxnSpPr/>
            <p:nvPr/>
          </p:nvCxnSpPr>
          <p:spPr>
            <a:xfrm>
              <a:off x="4541982" y="1600200"/>
              <a:ext cx="0" cy="45720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H="1">
              <a:off x="2209800" y="3909537"/>
              <a:ext cx="45720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 name="Oval 6"/>
            <p:cNvSpPr/>
            <p:nvPr/>
          </p:nvSpPr>
          <p:spPr>
            <a:xfrm>
              <a:off x="2713182" y="2080737"/>
              <a:ext cx="3657598" cy="36576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grpSp>
        <p:nvGrpSpPr>
          <p:cNvPr id="82" name="Group 81">
            <a:extLst>
              <a:ext uri="{C183D7F6-B498-43B3-948B-1728B52AA6E4}">
                <adec:decorative xmlns:adec="http://schemas.microsoft.com/office/drawing/2017/decorative" val="1"/>
              </a:ext>
            </a:extLst>
          </p:cNvPr>
          <p:cNvGrpSpPr/>
          <p:nvPr/>
        </p:nvGrpSpPr>
        <p:grpSpPr>
          <a:xfrm>
            <a:off x="2713182" y="2080737"/>
            <a:ext cx="3657598" cy="3657600"/>
            <a:chOff x="2713182" y="2080737"/>
            <a:chExt cx="3657598" cy="3657600"/>
          </a:xfrm>
        </p:grpSpPr>
        <p:cxnSp>
          <p:nvCxnSpPr>
            <p:cNvPr id="63" name="Straight Connector 62"/>
            <p:cNvCxnSpPr>
              <a:cxnSpLocks/>
              <a:endCxn id="7" idx="0"/>
            </p:cNvCxnSpPr>
            <p:nvPr/>
          </p:nvCxnSpPr>
          <p:spPr>
            <a:xfrm flipH="1" flipV="1">
              <a:off x="4541981" y="2080737"/>
              <a:ext cx="1" cy="18288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cxnSpLocks/>
              <a:endCxn id="7" idx="4"/>
            </p:cNvCxnSpPr>
            <p:nvPr/>
          </p:nvCxnSpPr>
          <p:spPr>
            <a:xfrm flipH="1">
              <a:off x="4541981" y="3909538"/>
              <a:ext cx="1" cy="182879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cxnSpLocks/>
              <a:endCxn id="7" idx="6"/>
            </p:cNvCxnSpPr>
            <p:nvPr/>
          </p:nvCxnSpPr>
          <p:spPr>
            <a:xfrm>
              <a:off x="4541982" y="3909536"/>
              <a:ext cx="1828798"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a:endCxn id="7" idx="2"/>
            </p:cNvCxnSpPr>
            <p:nvPr/>
          </p:nvCxnSpPr>
          <p:spPr>
            <a:xfrm flipH="1" flipV="1">
              <a:off x="2713182" y="3909537"/>
              <a:ext cx="1828800"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245A0C2-74A6-59B8-E210-D70FB39827AE}"/>
                  </a:ext>
                </a:extLst>
              </p:cNvPr>
              <p:cNvSpPr txBox="1"/>
              <p:nvPr/>
            </p:nvSpPr>
            <p:spPr>
              <a:xfrm>
                <a:off x="6285346" y="3230042"/>
                <a:ext cx="5334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0</m:t>
                          </m:r>
                          <m:r>
                            <a:rPr lang="en-US" b="0" i="1" smtClean="0">
                              <a:latin typeface="Cambria Math" panose="02040503050406030204" pitchFamily="18" charset="0"/>
                            </a:rPr>
                            <m:t>𝜋</m:t>
                          </m:r>
                        </m:num>
                        <m:den>
                          <m:r>
                            <a:rPr lang="en-US" b="0" i="1" smtClean="0">
                              <a:latin typeface="Cambria Math" panose="02040503050406030204" pitchFamily="18" charset="0"/>
                            </a:rPr>
                            <m:t>2</m:t>
                          </m:r>
                        </m:den>
                      </m:f>
                    </m:oMath>
                  </m:oMathPara>
                </a14:m>
                <a:endParaRPr lang="en-US" dirty="0"/>
              </a:p>
            </p:txBody>
          </p:sp>
        </mc:Choice>
        <mc:Fallback xmlns="">
          <p:sp>
            <p:nvSpPr>
              <p:cNvPr id="20" name="TextBox 19">
                <a:extLst>
                  <a:ext uri="{FF2B5EF4-FFF2-40B4-BE49-F238E27FC236}">
                    <a16:creationId xmlns:a16="http://schemas.microsoft.com/office/drawing/2014/main" id="{1245A0C2-74A6-59B8-E210-D70FB39827AE}"/>
                  </a:ext>
                </a:extLst>
              </p:cNvPr>
              <p:cNvSpPr txBox="1">
                <a:spLocks noRot="1" noChangeAspect="1" noMove="1" noResize="1" noEditPoints="1" noAdjustHandles="1" noChangeArrowheads="1" noChangeShapeType="1" noTextEdit="1"/>
              </p:cNvSpPr>
              <p:nvPr/>
            </p:nvSpPr>
            <p:spPr>
              <a:xfrm>
                <a:off x="6285346" y="3230042"/>
                <a:ext cx="533400" cy="6109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A598E41-CCFC-514D-570C-F50EC5550E36}"/>
                  </a:ext>
                </a:extLst>
              </p:cNvPr>
              <p:cNvSpPr txBox="1"/>
              <p:nvPr/>
            </p:nvSpPr>
            <p:spPr>
              <a:xfrm>
                <a:off x="4533922" y="1403143"/>
                <a:ext cx="5334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𝜋</m:t>
                          </m:r>
                        </m:num>
                        <m:den>
                          <m:r>
                            <a:rPr lang="en-US" b="0" i="1" smtClean="0">
                              <a:latin typeface="Cambria Math" panose="02040503050406030204" pitchFamily="18" charset="0"/>
                            </a:rPr>
                            <m:t>2</m:t>
                          </m:r>
                        </m:den>
                      </m:f>
                    </m:oMath>
                  </m:oMathPara>
                </a14:m>
                <a:endParaRPr lang="en-US" dirty="0"/>
              </a:p>
            </p:txBody>
          </p:sp>
        </mc:Choice>
        <mc:Fallback xmlns="">
          <p:sp>
            <p:nvSpPr>
              <p:cNvPr id="22" name="TextBox 21">
                <a:extLst>
                  <a:ext uri="{FF2B5EF4-FFF2-40B4-BE49-F238E27FC236}">
                    <a16:creationId xmlns:a16="http://schemas.microsoft.com/office/drawing/2014/main" id="{AA598E41-CCFC-514D-570C-F50EC5550E36}"/>
                  </a:ext>
                </a:extLst>
              </p:cNvPr>
              <p:cNvSpPr txBox="1">
                <a:spLocks noRot="1" noChangeAspect="1" noMove="1" noResize="1" noEditPoints="1" noAdjustHandles="1" noChangeArrowheads="1" noChangeShapeType="1" noTextEdit="1"/>
              </p:cNvSpPr>
              <p:nvPr/>
            </p:nvSpPr>
            <p:spPr>
              <a:xfrm>
                <a:off x="4533922" y="1403143"/>
                <a:ext cx="533400" cy="6109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51940A7-9F0D-5563-231D-B19D09A32D37}"/>
                  </a:ext>
                </a:extLst>
              </p:cNvPr>
              <p:cNvSpPr txBox="1"/>
              <p:nvPr/>
            </p:nvSpPr>
            <p:spPr>
              <a:xfrm>
                <a:off x="2236700" y="3230042"/>
                <a:ext cx="5334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𝜋</m:t>
                          </m:r>
                        </m:num>
                        <m:den>
                          <m:r>
                            <a:rPr lang="en-US" b="0" i="1" smtClean="0">
                              <a:latin typeface="Cambria Math" panose="02040503050406030204" pitchFamily="18" charset="0"/>
                            </a:rPr>
                            <m:t>2</m:t>
                          </m:r>
                        </m:den>
                      </m:f>
                    </m:oMath>
                  </m:oMathPara>
                </a14:m>
                <a:endParaRPr lang="en-US" dirty="0"/>
              </a:p>
            </p:txBody>
          </p:sp>
        </mc:Choice>
        <mc:Fallback xmlns="">
          <p:sp>
            <p:nvSpPr>
              <p:cNvPr id="23" name="TextBox 22">
                <a:extLst>
                  <a:ext uri="{FF2B5EF4-FFF2-40B4-BE49-F238E27FC236}">
                    <a16:creationId xmlns:a16="http://schemas.microsoft.com/office/drawing/2014/main" id="{B51940A7-9F0D-5563-231D-B19D09A32D37}"/>
                  </a:ext>
                </a:extLst>
              </p:cNvPr>
              <p:cNvSpPr txBox="1">
                <a:spLocks noRot="1" noChangeAspect="1" noMove="1" noResize="1" noEditPoints="1" noAdjustHandles="1" noChangeArrowheads="1" noChangeShapeType="1" noTextEdit="1"/>
              </p:cNvSpPr>
              <p:nvPr/>
            </p:nvSpPr>
            <p:spPr>
              <a:xfrm>
                <a:off x="2236700" y="3230042"/>
                <a:ext cx="533400" cy="6109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5DCFE99-1AF5-321E-D778-B03A9CB2D328}"/>
                  </a:ext>
                </a:extLst>
              </p:cNvPr>
              <p:cNvSpPr txBox="1"/>
              <p:nvPr/>
            </p:nvSpPr>
            <p:spPr>
              <a:xfrm>
                <a:off x="4048926" y="5757202"/>
                <a:ext cx="5334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𝜋</m:t>
                          </m:r>
                        </m:num>
                        <m:den>
                          <m:r>
                            <a:rPr lang="en-US" b="0" i="1" smtClean="0">
                              <a:latin typeface="Cambria Math" panose="02040503050406030204" pitchFamily="18" charset="0"/>
                            </a:rPr>
                            <m:t>2</m:t>
                          </m:r>
                        </m:den>
                      </m:f>
                    </m:oMath>
                  </m:oMathPara>
                </a14:m>
                <a:endParaRPr lang="en-US" dirty="0"/>
              </a:p>
            </p:txBody>
          </p:sp>
        </mc:Choice>
        <mc:Fallback xmlns="">
          <p:sp>
            <p:nvSpPr>
              <p:cNvPr id="25" name="TextBox 24">
                <a:extLst>
                  <a:ext uri="{FF2B5EF4-FFF2-40B4-BE49-F238E27FC236}">
                    <a16:creationId xmlns:a16="http://schemas.microsoft.com/office/drawing/2014/main" id="{35DCFE99-1AF5-321E-D778-B03A9CB2D328}"/>
                  </a:ext>
                </a:extLst>
              </p:cNvPr>
              <p:cNvSpPr txBox="1">
                <a:spLocks noRot="1" noChangeAspect="1" noMove="1" noResize="1" noEditPoints="1" noAdjustHandles="1" noChangeArrowheads="1" noChangeShapeType="1" noTextEdit="1"/>
              </p:cNvSpPr>
              <p:nvPr/>
            </p:nvSpPr>
            <p:spPr>
              <a:xfrm>
                <a:off x="4048926" y="5757202"/>
                <a:ext cx="533400" cy="61093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9611A3B-B362-C135-6F3F-FFA63ACFEF60}"/>
                  </a:ext>
                </a:extLst>
              </p:cNvPr>
              <p:cNvSpPr txBox="1"/>
              <p:nvPr/>
            </p:nvSpPr>
            <p:spPr>
              <a:xfrm>
                <a:off x="6285346" y="3886200"/>
                <a:ext cx="5334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m:t>
                          </m:r>
                          <m:r>
                            <a:rPr lang="en-US" b="0" i="1" smtClean="0">
                              <a:latin typeface="Cambria Math" panose="02040503050406030204" pitchFamily="18" charset="0"/>
                            </a:rPr>
                            <m:t>𝜋</m:t>
                          </m:r>
                        </m:num>
                        <m:den>
                          <m:r>
                            <a:rPr lang="en-US" b="0" i="1" smtClean="0">
                              <a:latin typeface="Cambria Math" panose="02040503050406030204" pitchFamily="18" charset="0"/>
                            </a:rPr>
                            <m:t>2</m:t>
                          </m:r>
                        </m:den>
                      </m:f>
                    </m:oMath>
                  </m:oMathPara>
                </a14:m>
                <a:endParaRPr lang="en-US" dirty="0"/>
              </a:p>
            </p:txBody>
          </p:sp>
        </mc:Choice>
        <mc:Fallback xmlns="">
          <p:sp>
            <p:nvSpPr>
              <p:cNvPr id="26" name="TextBox 25">
                <a:extLst>
                  <a:ext uri="{FF2B5EF4-FFF2-40B4-BE49-F238E27FC236}">
                    <a16:creationId xmlns:a16="http://schemas.microsoft.com/office/drawing/2014/main" id="{59611A3B-B362-C135-6F3F-FFA63ACFEF60}"/>
                  </a:ext>
                </a:extLst>
              </p:cNvPr>
              <p:cNvSpPr txBox="1">
                <a:spLocks noRot="1" noChangeAspect="1" noMove="1" noResize="1" noEditPoints="1" noAdjustHandles="1" noChangeArrowheads="1" noChangeShapeType="1" noTextEdit="1"/>
              </p:cNvSpPr>
              <p:nvPr/>
            </p:nvSpPr>
            <p:spPr>
              <a:xfrm>
                <a:off x="6285346" y="3886200"/>
                <a:ext cx="533400" cy="61093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5490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1" fill="hold" grpId="0" nodeType="afterEffect">
                                  <p:stCondLst>
                                    <p:cond delay="100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0-#ppt_h/2"/>
                                          </p:val>
                                        </p:tav>
                                        <p:tav tm="100000">
                                          <p:val>
                                            <p:strVal val="#ppt_y"/>
                                          </p:val>
                                        </p:tav>
                                      </p:tavLst>
                                    </p:anim>
                                  </p:childTnLst>
                                </p:cTn>
                              </p:par>
                            </p:childTnLst>
                          </p:cTn>
                        </p:par>
                        <p:par>
                          <p:cTn id="18" fill="hold">
                            <p:stCondLst>
                              <p:cond delay="2500"/>
                            </p:stCondLst>
                            <p:childTnLst>
                              <p:par>
                                <p:cTn id="19" presetID="2" presetClass="entr" presetSubtype="8" fill="hold" grpId="0" nodeType="afterEffect">
                                  <p:stCondLst>
                                    <p:cond delay="100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ppt_y"/>
                                          </p:val>
                                        </p:tav>
                                        <p:tav tm="100000">
                                          <p:val>
                                            <p:strVal val="#ppt_y"/>
                                          </p:val>
                                        </p:tav>
                                      </p:tavLst>
                                    </p:anim>
                                  </p:childTnLst>
                                </p:cTn>
                              </p:par>
                            </p:childTnLst>
                          </p:cTn>
                        </p:par>
                        <p:par>
                          <p:cTn id="23" fill="hold">
                            <p:stCondLst>
                              <p:cond delay="4000"/>
                            </p:stCondLst>
                            <p:childTnLst>
                              <p:par>
                                <p:cTn id="24" presetID="2" presetClass="entr" presetSubtype="4" fill="hold" grpId="0" nodeType="afterEffect">
                                  <p:stCondLst>
                                    <p:cond delay="100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ppt_x"/>
                                          </p:val>
                                        </p:tav>
                                        <p:tav tm="100000">
                                          <p:val>
                                            <p:strVal val="#ppt_x"/>
                                          </p:val>
                                        </p:tav>
                                      </p:tavLst>
                                    </p:anim>
                                    <p:anim calcmode="lin" valueType="num">
                                      <p:cBhvr additive="base">
                                        <p:cTn id="27" dur="500" fill="hold"/>
                                        <p:tgtEl>
                                          <p:spTgt spid="25"/>
                                        </p:tgtEl>
                                        <p:attrNameLst>
                                          <p:attrName>ppt_y</p:attrName>
                                        </p:attrNameLst>
                                      </p:cBhvr>
                                      <p:tavLst>
                                        <p:tav tm="0">
                                          <p:val>
                                            <p:strVal val="1+#ppt_h/2"/>
                                          </p:val>
                                        </p:tav>
                                        <p:tav tm="100000">
                                          <p:val>
                                            <p:strVal val="#ppt_y"/>
                                          </p:val>
                                        </p:tav>
                                      </p:tavLst>
                                    </p:anim>
                                  </p:childTnLst>
                                </p:cTn>
                              </p:par>
                            </p:childTnLst>
                          </p:cTn>
                        </p:par>
                        <p:par>
                          <p:cTn id="28" fill="hold">
                            <p:stCondLst>
                              <p:cond delay="5500"/>
                            </p:stCondLst>
                            <p:childTnLst>
                              <p:par>
                                <p:cTn id="29" presetID="2" presetClass="entr" presetSubtype="2" fill="hold" grpId="0" nodeType="afterEffect">
                                  <p:stCondLst>
                                    <p:cond delay="100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1+#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P spid="25" grpId="0"/>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Dividing the Unit Circle by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3</m:t>
                        </m:r>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379" b="-8036"/>
                </a:stretch>
              </a:blipFill>
            </p:spPr>
            <p:txBody>
              <a:bodyPr/>
              <a:lstStyle/>
              <a:p>
                <a:r>
                  <a:rPr lang="en-US">
                    <a:noFill/>
                  </a:rPr>
                  <a:t> </a:t>
                </a:r>
              </a:p>
            </p:txBody>
          </p:sp>
        </mc:Fallback>
      </mc:AlternateContent>
      <p:grpSp>
        <p:nvGrpSpPr>
          <p:cNvPr id="74" name="Group 73" descr="The unit circle divided into 6 equal partitions, each corresponds to an angle of pi/3."/>
          <p:cNvGrpSpPr/>
          <p:nvPr/>
        </p:nvGrpSpPr>
        <p:grpSpPr>
          <a:xfrm>
            <a:off x="2209800" y="1600200"/>
            <a:ext cx="4572000" cy="4572000"/>
            <a:chOff x="2209800" y="1600200"/>
            <a:chExt cx="4572000" cy="4572000"/>
          </a:xfrm>
        </p:grpSpPr>
        <p:cxnSp>
          <p:nvCxnSpPr>
            <p:cNvPr id="5" name="Straight Arrow Connector 4"/>
            <p:cNvCxnSpPr/>
            <p:nvPr/>
          </p:nvCxnSpPr>
          <p:spPr>
            <a:xfrm>
              <a:off x="4541982" y="1600200"/>
              <a:ext cx="0" cy="45720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H="1">
              <a:off x="2209800" y="3909537"/>
              <a:ext cx="45720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 name="Oval 6"/>
            <p:cNvSpPr/>
            <p:nvPr/>
          </p:nvSpPr>
          <p:spPr>
            <a:xfrm>
              <a:off x="2713182" y="2080737"/>
              <a:ext cx="3657598" cy="36576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grpSp>
        <p:nvGrpSpPr>
          <p:cNvPr id="75" name="Group 74">
            <a:extLst>
              <a:ext uri="{C183D7F6-B498-43B3-948B-1728B52AA6E4}">
                <adec:decorative xmlns:adec="http://schemas.microsoft.com/office/drawing/2017/decorative" val="1"/>
              </a:ext>
            </a:extLst>
          </p:cNvPr>
          <p:cNvGrpSpPr/>
          <p:nvPr/>
        </p:nvGrpSpPr>
        <p:grpSpPr>
          <a:xfrm>
            <a:off x="2713182" y="2362200"/>
            <a:ext cx="3657598" cy="3129651"/>
            <a:chOff x="2713182" y="2362200"/>
            <a:chExt cx="3657598" cy="3129651"/>
          </a:xfrm>
        </p:grpSpPr>
        <p:cxnSp>
          <p:nvCxnSpPr>
            <p:cNvPr id="24" name="Straight Connector 23"/>
            <p:cNvCxnSpPr/>
            <p:nvPr/>
          </p:nvCxnSpPr>
          <p:spPr>
            <a:xfrm flipV="1">
              <a:off x="4541982" y="2362200"/>
              <a:ext cx="895929" cy="1524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3627581" y="2362200"/>
              <a:ext cx="896112" cy="152704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631391" y="3964803"/>
              <a:ext cx="896112" cy="152704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541982" y="3909536"/>
              <a:ext cx="896112" cy="152704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7" idx="6"/>
            </p:cNvCxnSpPr>
            <p:nvPr/>
          </p:nvCxnSpPr>
          <p:spPr>
            <a:xfrm>
              <a:off x="4541982" y="3909536"/>
              <a:ext cx="1828798"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 idx="2"/>
            </p:cNvCxnSpPr>
            <p:nvPr/>
          </p:nvCxnSpPr>
          <p:spPr>
            <a:xfrm flipH="1">
              <a:off x="2713182" y="3909536"/>
              <a:ext cx="1828800"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245A0C2-74A6-59B8-E210-D70FB39827AE}"/>
                  </a:ext>
                </a:extLst>
              </p:cNvPr>
              <p:cNvSpPr txBox="1"/>
              <p:nvPr/>
            </p:nvSpPr>
            <p:spPr>
              <a:xfrm>
                <a:off x="6295631" y="3295445"/>
                <a:ext cx="5334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0</m:t>
                          </m:r>
                          <m:r>
                            <a:rPr lang="en-US" b="0" i="1" smtClean="0">
                              <a:latin typeface="Cambria Math" panose="02040503050406030204" pitchFamily="18" charset="0"/>
                            </a:rPr>
                            <m:t>𝜋</m:t>
                          </m:r>
                        </m:num>
                        <m:den>
                          <m:r>
                            <a:rPr lang="en-US" b="0" i="1" smtClean="0">
                              <a:latin typeface="Cambria Math" panose="02040503050406030204" pitchFamily="18" charset="0"/>
                            </a:rPr>
                            <m:t>3</m:t>
                          </m:r>
                        </m:den>
                      </m:f>
                    </m:oMath>
                  </m:oMathPara>
                </a14:m>
                <a:endParaRPr lang="en-US" dirty="0"/>
              </a:p>
            </p:txBody>
          </p:sp>
        </mc:Choice>
        <mc:Fallback xmlns="">
          <p:sp>
            <p:nvSpPr>
              <p:cNvPr id="20" name="TextBox 19">
                <a:extLst>
                  <a:ext uri="{FF2B5EF4-FFF2-40B4-BE49-F238E27FC236}">
                    <a16:creationId xmlns:a16="http://schemas.microsoft.com/office/drawing/2014/main" id="{1245A0C2-74A6-59B8-E210-D70FB39827AE}"/>
                  </a:ext>
                </a:extLst>
              </p:cNvPr>
              <p:cNvSpPr txBox="1">
                <a:spLocks noRot="1" noChangeAspect="1" noMove="1" noResize="1" noEditPoints="1" noAdjustHandles="1" noChangeArrowheads="1" noChangeShapeType="1" noTextEdit="1"/>
              </p:cNvSpPr>
              <p:nvPr/>
            </p:nvSpPr>
            <p:spPr>
              <a:xfrm>
                <a:off x="6295631" y="3295445"/>
                <a:ext cx="533400" cy="6109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A598E41-CCFC-514D-570C-F50EC5550E36}"/>
                  </a:ext>
                </a:extLst>
              </p:cNvPr>
              <p:cNvSpPr txBox="1"/>
              <p:nvPr/>
            </p:nvSpPr>
            <p:spPr>
              <a:xfrm>
                <a:off x="5384985" y="1707011"/>
                <a:ext cx="5334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𝜋</m:t>
                          </m:r>
                        </m:num>
                        <m:den>
                          <m:r>
                            <a:rPr lang="en-US" b="0" i="1" smtClean="0">
                              <a:latin typeface="Cambria Math" panose="02040503050406030204" pitchFamily="18" charset="0"/>
                            </a:rPr>
                            <m:t>3</m:t>
                          </m:r>
                        </m:den>
                      </m:f>
                    </m:oMath>
                  </m:oMathPara>
                </a14:m>
                <a:endParaRPr lang="en-US" dirty="0"/>
              </a:p>
            </p:txBody>
          </p:sp>
        </mc:Choice>
        <mc:Fallback xmlns="">
          <p:sp>
            <p:nvSpPr>
              <p:cNvPr id="22" name="TextBox 21">
                <a:extLst>
                  <a:ext uri="{FF2B5EF4-FFF2-40B4-BE49-F238E27FC236}">
                    <a16:creationId xmlns:a16="http://schemas.microsoft.com/office/drawing/2014/main" id="{AA598E41-CCFC-514D-570C-F50EC5550E36}"/>
                  </a:ext>
                </a:extLst>
              </p:cNvPr>
              <p:cNvSpPr txBox="1">
                <a:spLocks noRot="1" noChangeAspect="1" noMove="1" noResize="1" noEditPoints="1" noAdjustHandles="1" noChangeArrowheads="1" noChangeShapeType="1" noTextEdit="1"/>
              </p:cNvSpPr>
              <p:nvPr/>
            </p:nvSpPr>
            <p:spPr>
              <a:xfrm>
                <a:off x="5384985" y="1707011"/>
                <a:ext cx="533400" cy="6109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51940A7-9F0D-5563-231D-B19D09A32D37}"/>
                  </a:ext>
                </a:extLst>
              </p:cNvPr>
              <p:cNvSpPr txBox="1"/>
              <p:nvPr/>
            </p:nvSpPr>
            <p:spPr>
              <a:xfrm>
                <a:off x="2236700" y="3230042"/>
                <a:ext cx="5334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𝜋</m:t>
                          </m:r>
                        </m:num>
                        <m:den>
                          <m:r>
                            <a:rPr lang="en-US" b="0" i="1" smtClean="0">
                              <a:latin typeface="Cambria Math" panose="02040503050406030204" pitchFamily="18" charset="0"/>
                            </a:rPr>
                            <m:t>3</m:t>
                          </m:r>
                        </m:den>
                      </m:f>
                    </m:oMath>
                  </m:oMathPara>
                </a14:m>
                <a:endParaRPr lang="en-US" dirty="0"/>
              </a:p>
            </p:txBody>
          </p:sp>
        </mc:Choice>
        <mc:Fallback xmlns="">
          <p:sp>
            <p:nvSpPr>
              <p:cNvPr id="23" name="TextBox 22">
                <a:extLst>
                  <a:ext uri="{FF2B5EF4-FFF2-40B4-BE49-F238E27FC236}">
                    <a16:creationId xmlns:a16="http://schemas.microsoft.com/office/drawing/2014/main" id="{B51940A7-9F0D-5563-231D-B19D09A32D37}"/>
                  </a:ext>
                </a:extLst>
              </p:cNvPr>
              <p:cNvSpPr txBox="1">
                <a:spLocks noRot="1" noChangeAspect="1" noMove="1" noResize="1" noEditPoints="1" noAdjustHandles="1" noChangeArrowheads="1" noChangeShapeType="1" noTextEdit="1"/>
              </p:cNvSpPr>
              <p:nvPr/>
            </p:nvSpPr>
            <p:spPr>
              <a:xfrm>
                <a:off x="2236700" y="3230042"/>
                <a:ext cx="533400" cy="6109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5DCFE99-1AF5-321E-D778-B03A9CB2D328}"/>
                  </a:ext>
                </a:extLst>
              </p:cNvPr>
              <p:cNvSpPr txBox="1"/>
              <p:nvPr/>
            </p:nvSpPr>
            <p:spPr>
              <a:xfrm>
                <a:off x="3165580" y="5443013"/>
                <a:ext cx="533400" cy="6099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m:t>
                          </m:r>
                          <m:r>
                            <a:rPr lang="en-US" b="0" i="1" smtClean="0">
                              <a:latin typeface="Cambria Math" panose="02040503050406030204" pitchFamily="18" charset="0"/>
                            </a:rPr>
                            <m:t>𝜋</m:t>
                          </m:r>
                        </m:num>
                        <m:den>
                          <m:r>
                            <a:rPr lang="en-US" b="0" i="1" smtClean="0">
                              <a:latin typeface="Cambria Math" panose="02040503050406030204" pitchFamily="18" charset="0"/>
                            </a:rPr>
                            <m:t>3</m:t>
                          </m:r>
                        </m:den>
                      </m:f>
                    </m:oMath>
                  </m:oMathPara>
                </a14:m>
                <a:endParaRPr lang="en-US" dirty="0"/>
              </a:p>
            </p:txBody>
          </p:sp>
        </mc:Choice>
        <mc:Fallback xmlns="">
          <p:sp>
            <p:nvSpPr>
              <p:cNvPr id="25" name="TextBox 24">
                <a:extLst>
                  <a:ext uri="{FF2B5EF4-FFF2-40B4-BE49-F238E27FC236}">
                    <a16:creationId xmlns:a16="http://schemas.microsoft.com/office/drawing/2014/main" id="{35DCFE99-1AF5-321E-D778-B03A9CB2D328}"/>
                  </a:ext>
                </a:extLst>
              </p:cNvPr>
              <p:cNvSpPr txBox="1">
                <a:spLocks noRot="1" noChangeAspect="1" noMove="1" noResize="1" noEditPoints="1" noAdjustHandles="1" noChangeArrowheads="1" noChangeShapeType="1" noTextEdit="1"/>
              </p:cNvSpPr>
              <p:nvPr/>
            </p:nvSpPr>
            <p:spPr>
              <a:xfrm>
                <a:off x="3165580" y="5443013"/>
                <a:ext cx="533400" cy="60991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9611A3B-B362-C135-6F3F-FFA63ACFEF60}"/>
                  </a:ext>
                </a:extLst>
              </p:cNvPr>
              <p:cNvSpPr txBox="1"/>
              <p:nvPr/>
            </p:nvSpPr>
            <p:spPr>
              <a:xfrm>
                <a:off x="6313862" y="3929717"/>
                <a:ext cx="5334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r>
                            <a:rPr lang="en-US" b="0" i="1" smtClean="0">
                              <a:latin typeface="Cambria Math" panose="02040503050406030204" pitchFamily="18" charset="0"/>
                            </a:rPr>
                            <m:t>𝜋</m:t>
                          </m:r>
                        </m:num>
                        <m:den>
                          <m:r>
                            <a:rPr lang="en-US" b="0" i="1" smtClean="0">
                              <a:latin typeface="Cambria Math" panose="02040503050406030204" pitchFamily="18" charset="0"/>
                            </a:rPr>
                            <m:t>3</m:t>
                          </m:r>
                        </m:den>
                      </m:f>
                    </m:oMath>
                  </m:oMathPara>
                </a14:m>
                <a:endParaRPr lang="en-US" dirty="0"/>
              </a:p>
            </p:txBody>
          </p:sp>
        </mc:Choice>
        <mc:Fallback xmlns="">
          <p:sp>
            <p:nvSpPr>
              <p:cNvPr id="26" name="TextBox 25">
                <a:extLst>
                  <a:ext uri="{FF2B5EF4-FFF2-40B4-BE49-F238E27FC236}">
                    <a16:creationId xmlns:a16="http://schemas.microsoft.com/office/drawing/2014/main" id="{59611A3B-B362-C135-6F3F-FFA63ACFEF60}"/>
                  </a:ext>
                </a:extLst>
              </p:cNvPr>
              <p:cNvSpPr txBox="1">
                <a:spLocks noRot="1" noChangeAspect="1" noMove="1" noResize="1" noEditPoints="1" noAdjustHandles="1" noChangeArrowheads="1" noChangeShapeType="1" noTextEdit="1"/>
              </p:cNvSpPr>
              <p:nvPr/>
            </p:nvSpPr>
            <p:spPr>
              <a:xfrm>
                <a:off x="6313862" y="3929717"/>
                <a:ext cx="533400" cy="61093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A6EF8F-6677-1D77-E824-5021A6DDD3E2}"/>
                  </a:ext>
                </a:extLst>
              </p:cNvPr>
              <p:cNvSpPr txBox="1"/>
              <p:nvPr/>
            </p:nvSpPr>
            <p:spPr>
              <a:xfrm>
                <a:off x="3165580" y="1742336"/>
                <a:ext cx="5334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𝜋</m:t>
                          </m:r>
                        </m:num>
                        <m:den>
                          <m:r>
                            <a:rPr lang="en-US" b="0" i="1" smtClean="0">
                              <a:latin typeface="Cambria Math" panose="02040503050406030204" pitchFamily="18" charset="0"/>
                            </a:rPr>
                            <m:t>3</m:t>
                          </m:r>
                        </m:den>
                      </m:f>
                    </m:oMath>
                  </m:oMathPara>
                </a14:m>
                <a:endParaRPr lang="en-US" dirty="0"/>
              </a:p>
            </p:txBody>
          </p:sp>
        </mc:Choice>
        <mc:Fallback xmlns="">
          <p:sp>
            <p:nvSpPr>
              <p:cNvPr id="3" name="TextBox 2">
                <a:extLst>
                  <a:ext uri="{FF2B5EF4-FFF2-40B4-BE49-F238E27FC236}">
                    <a16:creationId xmlns:a16="http://schemas.microsoft.com/office/drawing/2014/main" id="{34A6EF8F-6677-1D77-E824-5021A6DDD3E2}"/>
                  </a:ext>
                </a:extLst>
              </p:cNvPr>
              <p:cNvSpPr txBox="1">
                <a:spLocks noRot="1" noChangeAspect="1" noMove="1" noResize="1" noEditPoints="1" noAdjustHandles="1" noChangeArrowheads="1" noChangeShapeType="1" noTextEdit="1"/>
              </p:cNvSpPr>
              <p:nvPr/>
            </p:nvSpPr>
            <p:spPr>
              <a:xfrm>
                <a:off x="3165580" y="1742336"/>
                <a:ext cx="533400" cy="61093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C874310-377A-351A-73DB-07D0751B7040}"/>
                  </a:ext>
                </a:extLst>
              </p:cNvPr>
              <p:cNvSpPr txBox="1"/>
              <p:nvPr/>
            </p:nvSpPr>
            <p:spPr>
              <a:xfrm>
                <a:off x="5423085" y="5450589"/>
                <a:ext cx="533400" cy="618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r>
                            <a:rPr lang="en-US" b="0" i="1" smtClean="0">
                              <a:latin typeface="Cambria Math" panose="02040503050406030204" pitchFamily="18" charset="0"/>
                            </a:rPr>
                            <m:t>𝜋</m:t>
                          </m:r>
                        </m:num>
                        <m:den>
                          <m:r>
                            <a:rPr lang="en-US" b="0" i="1" smtClean="0">
                              <a:latin typeface="Cambria Math" panose="02040503050406030204" pitchFamily="18" charset="0"/>
                            </a:rPr>
                            <m:t>3</m:t>
                          </m:r>
                        </m:den>
                      </m:f>
                    </m:oMath>
                  </m:oMathPara>
                </a14:m>
                <a:endParaRPr lang="en-US" dirty="0"/>
              </a:p>
            </p:txBody>
          </p:sp>
        </mc:Choice>
        <mc:Fallback xmlns="">
          <p:sp>
            <p:nvSpPr>
              <p:cNvPr id="8" name="TextBox 7">
                <a:extLst>
                  <a:ext uri="{FF2B5EF4-FFF2-40B4-BE49-F238E27FC236}">
                    <a16:creationId xmlns:a16="http://schemas.microsoft.com/office/drawing/2014/main" id="{EC874310-377A-351A-73DB-07D0751B7040}"/>
                  </a:ext>
                </a:extLst>
              </p:cNvPr>
              <p:cNvSpPr txBox="1">
                <a:spLocks noRot="1" noChangeAspect="1" noMove="1" noResize="1" noEditPoints="1" noAdjustHandles="1" noChangeArrowheads="1" noChangeShapeType="1" noTextEdit="1"/>
              </p:cNvSpPr>
              <p:nvPr/>
            </p:nvSpPr>
            <p:spPr>
              <a:xfrm>
                <a:off x="5423085" y="5450589"/>
                <a:ext cx="533400" cy="61831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3906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par>
                          <p:cTn id="8" fill="hold">
                            <p:stCondLst>
                              <p:cond delay="500"/>
                            </p:stCondLst>
                            <p:childTnLst>
                              <p:par>
                                <p:cTn id="9" presetID="2" presetClass="entr" presetSubtype="2" fill="hold" grpId="0" nodeType="afterEffect">
                                  <p:stCondLst>
                                    <p:cond delay="10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3" fill="hold" grpId="0" nodeType="afterEffect">
                                  <p:stCondLst>
                                    <p:cond delay="100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1+#ppt_w/2"/>
                                          </p:val>
                                        </p:tav>
                                        <p:tav tm="100000">
                                          <p:val>
                                            <p:strVal val="#ppt_x"/>
                                          </p:val>
                                        </p:tav>
                                      </p:tavLst>
                                    </p:anim>
                                    <p:anim calcmode="lin" valueType="num">
                                      <p:cBhvr additive="base">
                                        <p:cTn id="17" dur="500" fill="hold"/>
                                        <p:tgtEl>
                                          <p:spTgt spid="22"/>
                                        </p:tgtEl>
                                        <p:attrNameLst>
                                          <p:attrName>ppt_y</p:attrName>
                                        </p:attrNameLst>
                                      </p:cBhvr>
                                      <p:tavLst>
                                        <p:tav tm="0">
                                          <p:val>
                                            <p:strVal val="0-#ppt_h/2"/>
                                          </p:val>
                                        </p:tav>
                                        <p:tav tm="100000">
                                          <p:val>
                                            <p:strVal val="#ppt_y"/>
                                          </p:val>
                                        </p:tav>
                                      </p:tavLst>
                                    </p:anim>
                                  </p:childTnLst>
                                </p:cTn>
                              </p:par>
                            </p:childTnLst>
                          </p:cTn>
                        </p:par>
                        <p:par>
                          <p:cTn id="18" fill="hold">
                            <p:stCondLst>
                              <p:cond delay="3500"/>
                            </p:stCondLst>
                            <p:childTnLst>
                              <p:par>
                                <p:cTn id="19" presetID="2" presetClass="entr" presetSubtype="9" fill="hold" grpId="0" nodeType="afterEffect">
                                  <p:stCondLst>
                                    <p:cond delay="100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0-#ppt_h/2"/>
                                          </p:val>
                                        </p:tav>
                                        <p:tav tm="100000">
                                          <p:val>
                                            <p:strVal val="#ppt_y"/>
                                          </p:val>
                                        </p:tav>
                                      </p:tavLst>
                                    </p:anim>
                                  </p:childTnLst>
                                </p:cTn>
                              </p:par>
                            </p:childTnLst>
                          </p:cTn>
                        </p:par>
                        <p:par>
                          <p:cTn id="23" fill="hold">
                            <p:stCondLst>
                              <p:cond delay="5000"/>
                            </p:stCondLst>
                            <p:childTnLst>
                              <p:par>
                                <p:cTn id="24" presetID="2" presetClass="entr" presetSubtype="8" fill="hold" grpId="0" nodeType="afterEffect">
                                  <p:stCondLst>
                                    <p:cond delay="100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0-#ppt_w/2"/>
                                          </p:val>
                                        </p:tav>
                                        <p:tav tm="100000">
                                          <p:val>
                                            <p:strVal val="#ppt_x"/>
                                          </p:val>
                                        </p:tav>
                                      </p:tavLst>
                                    </p:anim>
                                    <p:anim calcmode="lin" valueType="num">
                                      <p:cBhvr additive="base">
                                        <p:cTn id="27" dur="500" fill="hold"/>
                                        <p:tgtEl>
                                          <p:spTgt spid="23"/>
                                        </p:tgtEl>
                                        <p:attrNameLst>
                                          <p:attrName>ppt_y</p:attrName>
                                        </p:attrNameLst>
                                      </p:cBhvr>
                                      <p:tavLst>
                                        <p:tav tm="0">
                                          <p:val>
                                            <p:strVal val="#ppt_y"/>
                                          </p:val>
                                        </p:tav>
                                        <p:tav tm="100000">
                                          <p:val>
                                            <p:strVal val="#ppt_y"/>
                                          </p:val>
                                        </p:tav>
                                      </p:tavLst>
                                    </p:anim>
                                  </p:childTnLst>
                                </p:cTn>
                              </p:par>
                            </p:childTnLst>
                          </p:cTn>
                        </p:par>
                        <p:par>
                          <p:cTn id="28" fill="hold">
                            <p:stCondLst>
                              <p:cond delay="6500"/>
                            </p:stCondLst>
                            <p:childTnLst>
                              <p:par>
                                <p:cTn id="29" presetID="2" presetClass="entr" presetSubtype="12" fill="hold" grpId="0" nodeType="afterEffect">
                                  <p:stCondLst>
                                    <p:cond delay="100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par>
                          <p:cTn id="33" fill="hold">
                            <p:stCondLst>
                              <p:cond delay="8000"/>
                            </p:stCondLst>
                            <p:childTnLst>
                              <p:par>
                                <p:cTn id="34" presetID="2" presetClass="entr" presetSubtype="6" fill="hold" grpId="0" nodeType="afterEffect">
                                  <p:stCondLst>
                                    <p:cond delay="100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1+#ppt_w/2"/>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9500"/>
                            </p:stCondLst>
                            <p:childTnLst>
                              <p:par>
                                <p:cTn id="39" presetID="2" presetClass="entr" presetSubtype="2" fill="hold" grpId="0" nodeType="afterEffect">
                                  <p:stCondLst>
                                    <p:cond delay="100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1+#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P spid="25" grpId="0"/>
      <p:bldP spid="26" grpId="0"/>
      <p:bldP spid="3"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Dividing the Unit Circle by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4</m:t>
                        </m:r>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379" b="-8036"/>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endParaRPr lang="en-US" dirty="0"/>
          </a:p>
        </p:txBody>
      </p:sp>
      <p:grpSp>
        <p:nvGrpSpPr>
          <p:cNvPr id="4" name="Group 3" descr="The unit circle divided into 8 equal partitions, each corresponds to an angle of pi/4.">
            <a:extLst>
              <a:ext uri="{FF2B5EF4-FFF2-40B4-BE49-F238E27FC236}">
                <a16:creationId xmlns:a16="http://schemas.microsoft.com/office/drawing/2014/main" id="{8F2C71DC-B96F-5976-3686-53F7F437F994}"/>
              </a:ext>
            </a:extLst>
          </p:cNvPr>
          <p:cNvGrpSpPr/>
          <p:nvPr/>
        </p:nvGrpSpPr>
        <p:grpSpPr>
          <a:xfrm>
            <a:off x="2209800" y="1600200"/>
            <a:ext cx="4572000" cy="4572000"/>
            <a:chOff x="2209800" y="1600200"/>
            <a:chExt cx="4572000" cy="4572000"/>
          </a:xfrm>
        </p:grpSpPr>
        <p:grpSp>
          <p:nvGrpSpPr>
            <p:cNvPr id="74" name="Group 73" descr="The unit circle divided into 8 equal partitions, each corresponds to an angle of pi/4."/>
            <p:cNvGrpSpPr/>
            <p:nvPr/>
          </p:nvGrpSpPr>
          <p:grpSpPr>
            <a:xfrm>
              <a:off x="2209800" y="1600200"/>
              <a:ext cx="4572000" cy="4572000"/>
              <a:chOff x="2209800" y="1600200"/>
              <a:chExt cx="4572000" cy="4572000"/>
            </a:xfrm>
          </p:grpSpPr>
          <p:cxnSp>
            <p:nvCxnSpPr>
              <p:cNvPr id="5" name="Straight Arrow Connector 4"/>
              <p:cNvCxnSpPr/>
              <p:nvPr/>
            </p:nvCxnSpPr>
            <p:spPr>
              <a:xfrm>
                <a:off x="4541982" y="1600200"/>
                <a:ext cx="0" cy="45720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H="1">
                <a:off x="2209800" y="3909537"/>
                <a:ext cx="45720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 name="Oval 6"/>
              <p:cNvSpPr/>
              <p:nvPr/>
            </p:nvSpPr>
            <p:spPr>
              <a:xfrm>
                <a:off x="2713182" y="2080737"/>
                <a:ext cx="3657598" cy="36576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grpSp>
          <p:nvGrpSpPr>
            <p:cNvPr id="82" name="Group 81">
              <a:extLst>
                <a:ext uri="{C183D7F6-B498-43B3-948B-1728B52AA6E4}">
                  <adec:decorative xmlns:adec="http://schemas.microsoft.com/office/drawing/2017/decorative" val="0"/>
                </a:ext>
              </a:extLst>
            </p:cNvPr>
            <p:cNvGrpSpPr/>
            <p:nvPr/>
          </p:nvGrpSpPr>
          <p:grpSpPr>
            <a:xfrm>
              <a:off x="2713182" y="2080737"/>
              <a:ext cx="3657598" cy="3657600"/>
              <a:chOff x="2713182" y="2080737"/>
              <a:chExt cx="3657598" cy="3657600"/>
            </a:xfrm>
          </p:grpSpPr>
          <p:cxnSp>
            <p:nvCxnSpPr>
              <p:cNvPr id="8" name="Straight Connector 7"/>
              <p:cNvCxnSpPr>
                <a:endCxn id="7" idx="7"/>
              </p:cNvCxnSpPr>
              <p:nvPr/>
            </p:nvCxnSpPr>
            <p:spPr>
              <a:xfrm flipV="1">
                <a:off x="4541982" y="2616380"/>
                <a:ext cx="1293155" cy="129315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7" idx="1"/>
              </p:cNvCxnSpPr>
              <p:nvPr/>
            </p:nvCxnSpPr>
            <p:spPr>
              <a:xfrm flipH="1" flipV="1">
                <a:off x="3248825" y="2616380"/>
                <a:ext cx="1293155" cy="129315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7" idx="3"/>
              </p:cNvCxnSpPr>
              <p:nvPr/>
            </p:nvCxnSpPr>
            <p:spPr>
              <a:xfrm flipH="1">
                <a:off x="3248825" y="3909537"/>
                <a:ext cx="1293155" cy="129315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7" idx="5"/>
              </p:cNvCxnSpPr>
              <p:nvPr/>
            </p:nvCxnSpPr>
            <p:spPr>
              <a:xfrm>
                <a:off x="4541982" y="3909537"/>
                <a:ext cx="1293155" cy="129315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 idx="0"/>
              </p:cNvCxnSpPr>
              <p:nvPr/>
            </p:nvCxnSpPr>
            <p:spPr>
              <a:xfrm flipH="1" flipV="1">
                <a:off x="4541981" y="2080737"/>
                <a:ext cx="1" cy="18288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7" idx="4"/>
              </p:cNvCxnSpPr>
              <p:nvPr/>
            </p:nvCxnSpPr>
            <p:spPr>
              <a:xfrm flipH="1">
                <a:off x="4541981" y="3909538"/>
                <a:ext cx="1" cy="182879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7" idx="6"/>
              </p:cNvCxnSpPr>
              <p:nvPr/>
            </p:nvCxnSpPr>
            <p:spPr>
              <a:xfrm>
                <a:off x="4541982" y="3909536"/>
                <a:ext cx="1828798"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 idx="2"/>
              </p:cNvCxnSpPr>
              <p:nvPr/>
            </p:nvCxnSpPr>
            <p:spPr>
              <a:xfrm flipH="1" flipV="1">
                <a:off x="2713182" y="3909537"/>
                <a:ext cx="1828800"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4760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Dividing the Unit Circle by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6</m:t>
                        </m:r>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379" b="-8036"/>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endParaRPr lang="en-US" dirty="0"/>
          </a:p>
        </p:txBody>
      </p:sp>
      <p:grpSp>
        <p:nvGrpSpPr>
          <p:cNvPr id="4" name="Group 3" descr="The unit circle divided into 12 equal partitions, each corresponds to an angle of pi/6.">
            <a:extLst>
              <a:ext uri="{FF2B5EF4-FFF2-40B4-BE49-F238E27FC236}">
                <a16:creationId xmlns:a16="http://schemas.microsoft.com/office/drawing/2014/main" id="{A1DB0816-88A6-7580-8C83-DF52451FBEEC}"/>
              </a:ext>
            </a:extLst>
          </p:cNvPr>
          <p:cNvGrpSpPr/>
          <p:nvPr/>
        </p:nvGrpSpPr>
        <p:grpSpPr>
          <a:xfrm>
            <a:off x="2209800" y="1600200"/>
            <a:ext cx="4572000" cy="4572000"/>
            <a:chOff x="2209800" y="1600200"/>
            <a:chExt cx="4572000" cy="4572000"/>
          </a:xfrm>
        </p:grpSpPr>
        <p:grpSp>
          <p:nvGrpSpPr>
            <p:cNvPr id="74" name="Group 73"/>
            <p:cNvGrpSpPr/>
            <p:nvPr/>
          </p:nvGrpSpPr>
          <p:grpSpPr>
            <a:xfrm>
              <a:off x="2209800" y="1600200"/>
              <a:ext cx="4572000" cy="4572000"/>
              <a:chOff x="2209800" y="1600200"/>
              <a:chExt cx="4572000" cy="4572000"/>
            </a:xfrm>
          </p:grpSpPr>
          <p:cxnSp>
            <p:nvCxnSpPr>
              <p:cNvPr id="5" name="Straight Arrow Connector 4"/>
              <p:cNvCxnSpPr/>
              <p:nvPr/>
            </p:nvCxnSpPr>
            <p:spPr>
              <a:xfrm>
                <a:off x="4541982" y="1600200"/>
                <a:ext cx="0" cy="45720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H="1">
                <a:off x="2209800" y="3909537"/>
                <a:ext cx="45720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 name="Oval 6"/>
              <p:cNvSpPr/>
              <p:nvPr/>
            </p:nvSpPr>
            <p:spPr>
              <a:xfrm>
                <a:off x="2713182" y="2080737"/>
                <a:ext cx="3657598" cy="36576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grpSp>
          <p:nvGrpSpPr>
            <p:cNvPr id="109" name="Group 108" descr="The unit circle divided into 12 equal partitions, each corresponds to an angle of pi/6."/>
            <p:cNvGrpSpPr/>
            <p:nvPr/>
          </p:nvGrpSpPr>
          <p:grpSpPr>
            <a:xfrm>
              <a:off x="2713182" y="2080737"/>
              <a:ext cx="3657598" cy="3657600"/>
              <a:chOff x="2713182" y="2080737"/>
              <a:chExt cx="3657598" cy="3657600"/>
            </a:xfrm>
          </p:grpSpPr>
          <p:cxnSp>
            <p:nvCxnSpPr>
              <p:cNvPr id="27" name="Straight Connector 26"/>
              <p:cNvCxnSpPr/>
              <p:nvPr/>
            </p:nvCxnSpPr>
            <p:spPr>
              <a:xfrm flipV="1">
                <a:off x="4541982" y="3012135"/>
                <a:ext cx="1554018" cy="8974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2971800" y="3012135"/>
                <a:ext cx="1570182" cy="8974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971800" y="3909537"/>
                <a:ext cx="1570182" cy="81879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541982" y="3909537"/>
                <a:ext cx="1554018" cy="9144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541982" y="2338864"/>
                <a:ext cx="914399" cy="154733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endCxn id="7" idx="0"/>
              </p:cNvCxnSpPr>
              <p:nvPr/>
            </p:nvCxnSpPr>
            <p:spPr>
              <a:xfrm flipH="1" flipV="1">
                <a:off x="4541981" y="2080737"/>
                <a:ext cx="1" cy="18288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flipV="1">
                <a:off x="3631391" y="2362200"/>
                <a:ext cx="910592" cy="154733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7" idx="2"/>
              </p:cNvCxnSpPr>
              <p:nvPr/>
            </p:nvCxnSpPr>
            <p:spPr>
              <a:xfrm flipH="1" flipV="1">
                <a:off x="2713182" y="3909537"/>
                <a:ext cx="1828798"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631391" y="3909538"/>
                <a:ext cx="910592" cy="158231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7" idx="4"/>
              </p:cNvCxnSpPr>
              <p:nvPr/>
            </p:nvCxnSpPr>
            <p:spPr>
              <a:xfrm flipH="1">
                <a:off x="4541981" y="3909538"/>
                <a:ext cx="1" cy="182879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4541982" y="3909536"/>
                <a:ext cx="914399" cy="158231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endCxn id="7" idx="6"/>
              </p:cNvCxnSpPr>
              <p:nvPr/>
            </p:nvCxnSpPr>
            <p:spPr>
              <a:xfrm flipV="1">
                <a:off x="4541982" y="3909537"/>
                <a:ext cx="1828798" cy="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0288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B1A4-1266-93B4-BDC3-E3D254F01C0B}"/>
              </a:ext>
            </a:extLst>
          </p:cNvPr>
          <p:cNvSpPr>
            <a:spLocks noGrp="1"/>
          </p:cNvSpPr>
          <p:nvPr>
            <p:ph type="title"/>
          </p:nvPr>
        </p:nvSpPr>
        <p:spPr/>
        <p:txBody>
          <a:bodyPr/>
          <a:lstStyle/>
          <a:p>
            <a:r>
              <a:rPr lang="en-US" dirty="0"/>
              <a:t>Reference Numbers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1C4C43-3085-C506-3396-5AE3F5F79C72}"/>
                  </a:ext>
                </a:extLst>
              </p:cNvPr>
              <p:cNvSpPr>
                <a:spLocks noGrp="1"/>
              </p:cNvSpPr>
              <p:nvPr>
                <p:ph idx="1"/>
              </p:nvPr>
            </p:nvSpPr>
            <p:spPr>
              <a:xfrm>
                <a:off x="457200" y="1600200"/>
                <a:ext cx="8534400" cy="5029200"/>
              </a:xfrm>
            </p:spPr>
            <p:txBody>
              <a:bodyPr/>
              <a:lstStyle/>
              <a:p>
                <a:pPr>
                  <a:spcAft>
                    <a:spcPts val="21000"/>
                  </a:spcAft>
                </a:pPr>
                <a:r>
                  <a:rPr lang="en-US" dirty="0"/>
                  <a:t>For each terminal point </a:t>
                </a:r>
                <a14:m>
                  <m:oMath xmlns:m="http://schemas.openxmlformats.org/officeDocument/2006/math">
                    <m:r>
                      <a:rPr lang="en-US" b="0" i="1" smtClean="0">
                        <a:latin typeface="Cambria Math" panose="02040503050406030204" pitchFamily="18" charset="0"/>
                      </a:rPr>
                      <m:t>𝑃</m:t>
                    </m:r>
                  </m:oMath>
                </a14:m>
                <a:r>
                  <a:rPr lang="en-US" dirty="0"/>
                  <a:t> along the unit circle, there is a </a:t>
                </a:r>
                <a:r>
                  <a:rPr lang="en-US" dirty="0">
                    <a:effectLst>
                      <a:outerShdw blurRad="38100" dist="38100" dir="2700000" algn="tl">
                        <a:srgbClr val="000000">
                          <a:alpha val="43137"/>
                        </a:srgbClr>
                      </a:outerShdw>
                    </a:effectLst>
                  </a:rPr>
                  <a:t>reference number</a:t>
                </a: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𝑡</m:t>
                        </m:r>
                      </m:e>
                    </m:acc>
                  </m:oMath>
                </a14:m>
                <a:r>
                  <a:rPr lang="en-US" dirty="0"/>
                  <a:t>, where </a:t>
                </a:r>
                <a14:m>
                  <m:oMath xmlns:m="http://schemas.openxmlformats.org/officeDocument/2006/math">
                    <m:r>
                      <a:rPr lang="en-US" b="0" i="0" smtClean="0">
                        <a:latin typeface="Cambria Math" panose="02040503050406030204" pitchFamily="18" charset="0"/>
                      </a:rPr>
                      <m:t>0≤</m:t>
                    </m:r>
                    <m:acc>
                      <m:accPr>
                        <m:chr m:val="̅"/>
                        <m:ctrlPr>
                          <a:rPr lang="en-US" i="1">
                            <a:latin typeface="Cambria Math" panose="02040503050406030204" pitchFamily="18" charset="0"/>
                          </a:rPr>
                        </m:ctrlPr>
                      </m:accPr>
                      <m:e>
                        <m:r>
                          <a:rPr lang="en-US" i="1">
                            <a:latin typeface="Cambria Math" panose="02040503050406030204" pitchFamily="18" charset="0"/>
                          </a:rPr>
                          <m:t>𝑡</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oMath>
                </a14:m>
                <a:r>
                  <a:rPr lang="en-US" dirty="0"/>
                  <a:t>, that gives the shortest distance from </a:t>
                </a:r>
                <a14:m>
                  <m:oMath xmlns:m="http://schemas.openxmlformats.org/officeDocument/2006/math">
                    <m:r>
                      <a:rPr lang="en-US" i="1" dirty="0" smtClean="0">
                        <a:latin typeface="Cambria Math" panose="02040503050406030204" pitchFamily="18" charset="0"/>
                      </a:rPr>
                      <m:t>𝑃</m:t>
                    </m:r>
                  </m:oMath>
                </a14:m>
                <a:r>
                  <a:rPr lang="en-US" dirty="0"/>
                  <a:t> to the </a:t>
                </a:r>
                <a14:m>
                  <m:oMath xmlns:m="http://schemas.openxmlformats.org/officeDocument/2006/math">
                    <m:r>
                      <a:rPr lang="en-US" i="1" dirty="0" smtClean="0">
                        <a:latin typeface="Cambria Math" panose="02040503050406030204" pitchFamily="18" charset="0"/>
                      </a:rPr>
                      <m:t>𝑥</m:t>
                    </m:r>
                  </m:oMath>
                </a14:m>
                <a:r>
                  <a:rPr lang="en-US" dirty="0"/>
                  <a:t>-axis.</a:t>
                </a:r>
              </a:p>
              <a:p>
                <a:pPr lvl="1"/>
                <a:r>
                  <a:rPr lang="en-US" dirty="0"/>
                  <a:t>Note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𝑡</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𝜃</m:t>
                        </m:r>
                      </m:e>
                    </m:acc>
                  </m:oMath>
                </a14:m>
                <a:r>
                  <a:rPr lang="en-US" dirty="0"/>
                  <a:t>.</a:t>
                </a:r>
              </a:p>
            </p:txBody>
          </p:sp>
        </mc:Choice>
        <mc:Fallback xmlns="">
          <p:sp>
            <p:nvSpPr>
              <p:cNvPr id="3" name="Content Placeholder 2">
                <a:extLst>
                  <a:ext uri="{FF2B5EF4-FFF2-40B4-BE49-F238E27FC236}">
                    <a16:creationId xmlns:a16="http://schemas.microsoft.com/office/drawing/2014/main" id="{791C4C43-3085-C506-3396-5AE3F5F79C72}"/>
                  </a:ext>
                </a:extLst>
              </p:cNvPr>
              <p:cNvSpPr>
                <a:spLocks noGrp="1" noRot="1" noChangeAspect="1" noMove="1" noResize="1" noEditPoints="1" noAdjustHandles="1" noChangeArrowheads="1" noChangeShapeType="1" noTextEdit="1"/>
              </p:cNvSpPr>
              <p:nvPr>
                <p:ph idx="1"/>
              </p:nvPr>
            </p:nvSpPr>
            <p:spPr>
              <a:xfrm>
                <a:off x="457200" y="1600200"/>
                <a:ext cx="8534400" cy="5029200"/>
              </a:xfrm>
              <a:blipFill>
                <a:blip r:embed="rId2"/>
                <a:stretch>
                  <a:fillRect l="-857" t="-1212" r="-714"/>
                </a:stretch>
              </a:blipFill>
            </p:spPr>
            <p:txBody>
              <a:bodyPr/>
              <a:lstStyle/>
              <a:p>
                <a:r>
                  <a:rPr lang="en-US">
                    <a:noFill/>
                  </a:rPr>
                  <a:t> </a:t>
                </a:r>
              </a:p>
            </p:txBody>
          </p:sp>
        </mc:Fallback>
      </mc:AlternateContent>
      <p:grpSp>
        <p:nvGrpSpPr>
          <p:cNvPr id="13" name="Group 12" descr="A circle centered at the origin with point P(x,y) on the circle located in the second quadrant at a arc length of t from the +x axis measured in a counterclockwise direction. The reference number t-bar represents the distance from P to the -x axis..">
            <a:extLst>
              <a:ext uri="{FF2B5EF4-FFF2-40B4-BE49-F238E27FC236}">
                <a16:creationId xmlns:a16="http://schemas.microsoft.com/office/drawing/2014/main" id="{A8EC89F0-EA92-2697-E831-DD4C11A2F460}"/>
              </a:ext>
            </a:extLst>
          </p:cNvPr>
          <p:cNvGrpSpPr/>
          <p:nvPr/>
        </p:nvGrpSpPr>
        <p:grpSpPr>
          <a:xfrm>
            <a:off x="2619197" y="3419488"/>
            <a:ext cx="1905000" cy="2161606"/>
            <a:chOff x="3048000" y="2838908"/>
            <a:chExt cx="3154680" cy="3561892"/>
          </a:xfrm>
        </p:grpSpPr>
        <p:cxnSp>
          <p:nvCxnSpPr>
            <p:cNvPr id="5" name="Straight Arrow Connector 4">
              <a:extLst>
                <a:ext uri="{FF2B5EF4-FFF2-40B4-BE49-F238E27FC236}">
                  <a16:creationId xmlns:a16="http://schemas.microsoft.com/office/drawing/2014/main" id="{C0472676-5797-5849-81A6-068159E30599}"/>
                </a:ext>
              </a:extLst>
            </p:cNvPr>
            <p:cNvCxnSpPr/>
            <p:nvPr/>
          </p:nvCxnSpPr>
          <p:spPr>
            <a:xfrm>
              <a:off x="4592852" y="32004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E230D9FF-43BE-5396-584E-1DAB53179F97}"/>
                </a:ext>
              </a:extLst>
            </p:cNvPr>
            <p:cNvCxnSpPr>
              <a:cxnSpLocks/>
            </p:cNvCxnSpPr>
            <p:nvPr/>
          </p:nvCxnSpPr>
          <p:spPr>
            <a:xfrm flipH="1">
              <a:off x="3048000" y="48006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0C99E0DE-57C0-96EE-128C-8C8A64D206E6}"/>
                </a:ext>
              </a:extLst>
            </p:cNvPr>
            <p:cNvSpPr/>
            <p:nvPr/>
          </p:nvSpPr>
          <p:spPr>
            <a:xfrm>
              <a:off x="3242648" y="3429000"/>
              <a:ext cx="2743200" cy="27432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3C3E0A6-4B2C-DA3A-592C-81DE9F11293C}"/>
                    </a:ext>
                  </a:extLst>
                </p:cNvPr>
                <p:cNvSpPr txBox="1"/>
                <p:nvPr/>
              </p:nvSpPr>
              <p:spPr>
                <a:xfrm>
                  <a:off x="5296716" y="3157001"/>
                  <a:ext cx="386279" cy="369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xmlns="">
            <p:sp>
              <p:nvSpPr>
                <p:cNvPr id="8" name="TextBox 7">
                  <a:extLst>
                    <a:ext uri="{FF2B5EF4-FFF2-40B4-BE49-F238E27FC236}">
                      <a16:creationId xmlns:a16="http://schemas.microsoft.com/office/drawing/2014/main" id="{63C3E0A6-4B2C-DA3A-592C-81DE9F11293C}"/>
                    </a:ext>
                  </a:extLst>
                </p:cNvPr>
                <p:cNvSpPr txBox="1">
                  <a:spLocks noRot="1" noChangeAspect="1" noMove="1" noResize="1" noEditPoints="1" noAdjustHandles="1" noChangeArrowheads="1" noChangeShapeType="1" noTextEdit="1"/>
                </p:cNvSpPr>
                <p:nvPr/>
              </p:nvSpPr>
              <p:spPr>
                <a:xfrm>
                  <a:off x="5296716" y="3157001"/>
                  <a:ext cx="386279" cy="369333"/>
                </a:xfrm>
                <a:prstGeom prst="rect">
                  <a:avLst/>
                </a:prstGeom>
                <a:blipFill>
                  <a:blip r:embed="rId3"/>
                  <a:stretch>
                    <a:fillRect r="-10256" b="-52778"/>
                  </a:stretch>
                </a:blipFill>
              </p:spPr>
              <p:txBody>
                <a:bodyPr/>
                <a:lstStyle/>
                <a:p>
                  <a:r>
                    <a:rPr lang="en-US">
                      <a:noFill/>
                    </a:rPr>
                    <a:t> </a:t>
                  </a:r>
                </a:p>
              </p:txBody>
            </p:sp>
          </mc:Fallback>
        </mc:AlternateContent>
        <p:sp>
          <p:nvSpPr>
            <p:cNvPr id="9" name="Arc 8">
              <a:extLst>
                <a:ext uri="{FF2B5EF4-FFF2-40B4-BE49-F238E27FC236}">
                  <a16:creationId xmlns:a16="http://schemas.microsoft.com/office/drawing/2014/main" id="{7D06ED55-79A2-F41F-8C73-784FB616F1F1}"/>
                </a:ext>
              </a:extLst>
            </p:cNvPr>
            <p:cNvSpPr/>
            <p:nvPr/>
          </p:nvSpPr>
          <p:spPr>
            <a:xfrm>
              <a:off x="3242647" y="3429000"/>
              <a:ext cx="2743200" cy="2743200"/>
            </a:xfrm>
            <a:prstGeom prst="arc">
              <a:avLst>
                <a:gd name="adj1" fmla="val 14484069"/>
                <a:gd name="adj2" fmla="val 0"/>
              </a:avLst>
            </a:prstGeom>
            <a:ln w="50800">
              <a:headEnd type="ova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32120B8-2013-062C-105F-E26CBE55B951}"/>
                    </a:ext>
                  </a:extLst>
                </p:cNvPr>
                <p:cNvSpPr txBox="1"/>
                <p:nvPr/>
              </p:nvSpPr>
              <p:spPr>
                <a:xfrm>
                  <a:off x="3151815" y="2838908"/>
                  <a:ext cx="1389704" cy="6085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e>
                        </m:d>
                      </m:oMath>
                    </m:oMathPara>
                  </a14:m>
                  <a:endParaRPr lang="en-US" dirty="0"/>
                </a:p>
              </p:txBody>
            </p:sp>
          </mc:Choice>
          <mc:Fallback xmlns="">
            <p:sp>
              <p:nvSpPr>
                <p:cNvPr id="10" name="TextBox 9">
                  <a:extLst>
                    <a:ext uri="{FF2B5EF4-FFF2-40B4-BE49-F238E27FC236}">
                      <a16:creationId xmlns:a16="http://schemas.microsoft.com/office/drawing/2014/main" id="{932120B8-2013-062C-105F-E26CBE55B951}"/>
                    </a:ext>
                  </a:extLst>
                </p:cNvPr>
                <p:cNvSpPr txBox="1">
                  <a:spLocks noRot="1" noChangeAspect="1" noMove="1" noResize="1" noEditPoints="1" noAdjustHandles="1" noChangeArrowheads="1" noChangeShapeType="1" noTextEdit="1"/>
                </p:cNvSpPr>
                <p:nvPr/>
              </p:nvSpPr>
              <p:spPr>
                <a:xfrm>
                  <a:off x="3151815" y="2838908"/>
                  <a:ext cx="1389704" cy="608585"/>
                </a:xfrm>
                <a:prstGeom prst="rect">
                  <a:avLst/>
                </a:prstGeom>
                <a:blipFill>
                  <a:blip r:embed="rId4"/>
                  <a:stretch>
                    <a:fillRect b="-4918"/>
                  </a:stretch>
                </a:blipFill>
              </p:spPr>
              <p:txBody>
                <a:bodyPr/>
                <a:lstStyle/>
                <a:p>
                  <a:r>
                    <a:rPr lang="en-US">
                      <a:noFill/>
                    </a:rPr>
                    <a:t> </a:t>
                  </a:r>
                </a:p>
              </p:txBody>
            </p:sp>
          </mc:Fallback>
        </mc:AlternateContent>
        <p:sp>
          <p:nvSpPr>
            <p:cNvPr id="11" name="Arc 10">
              <a:extLst>
                <a:ext uri="{FF2B5EF4-FFF2-40B4-BE49-F238E27FC236}">
                  <a16:creationId xmlns:a16="http://schemas.microsoft.com/office/drawing/2014/main" id="{9B816382-8C82-4430-4052-122AC6B64415}"/>
                </a:ext>
              </a:extLst>
            </p:cNvPr>
            <p:cNvSpPr/>
            <p:nvPr/>
          </p:nvSpPr>
          <p:spPr>
            <a:xfrm>
              <a:off x="3242647" y="3429000"/>
              <a:ext cx="2743200" cy="2743200"/>
            </a:xfrm>
            <a:prstGeom prst="arc">
              <a:avLst>
                <a:gd name="adj1" fmla="val 10818304"/>
                <a:gd name="adj2" fmla="val 14209363"/>
              </a:avLst>
            </a:prstGeom>
            <a:ln w="508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06C1E68-EA5E-AD73-8E17-DAD1CF2B60F0}"/>
                    </a:ext>
                  </a:extLst>
                </p:cNvPr>
                <p:cNvSpPr txBox="1"/>
                <p:nvPr/>
              </p:nvSpPr>
              <p:spPr>
                <a:xfrm>
                  <a:off x="3048000" y="3613667"/>
                  <a:ext cx="386279" cy="369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𝑡</m:t>
                            </m:r>
                          </m:e>
                        </m:acc>
                      </m:oMath>
                    </m:oMathPara>
                  </a14:m>
                  <a:endParaRPr lang="en-US" dirty="0"/>
                </a:p>
              </p:txBody>
            </p:sp>
          </mc:Choice>
          <mc:Fallback xmlns="">
            <p:sp>
              <p:nvSpPr>
                <p:cNvPr id="12" name="TextBox 11">
                  <a:extLst>
                    <a:ext uri="{FF2B5EF4-FFF2-40B4-BE49-F238E27FC236}">
                      <a16:creationId xmlns:a16="http://schemas.microsoft.com/office/drawing/2014/main" id="{A06C1E68-EA5E-AD73-8E17-DAD1CF2B60F0}"/>
                    </a:ext>
                  </a:extLst>
                </p:cNvPr>
                <p:cNvSpPr txBox="1">
                  <a:spLocks noRot="1" noChangeAspect="1" noMove="1" noResize="1" noEditPoints="1" noAdjustHandles="1" noChangeArrowheads="1" noChangeShapeType="1" noTextEdit="1"/>
                </p:cNvSpPr>
                <p:nvPr/>
              </p:nvSpPr>
              <p:spPr>
                <a:xfrm>
                  <a:off x="3048000" y="3613667"/>
                  <a:ext cx="386279" cy="369333"/>
                </a:xfrm>
                <a:prstGeom prst="rect">
                  <a:avLst/>
                </a:prstGeom>
                <a:blipFill>
                  <a:blip r:embed="rId5"/>
                  <a:stretch>
                    <a:fillRect r="-13158" b="-48649"/>
                  </a:stretch>
                </a:blipFill>
              </p:spPr>
              <p:txBody>
                <a:bodyPr/>
                <a:lstStyle/>
                <a:p>
                  <a:r>
                    <a:rPr lang="en-US">
                      <a:noFill/>
                    </a:rPr>
                    <a:t> </a:t>
                  </a:r>
                </a:p>
              </p:txBody>
            </p:sp>
          </mc:Fallback>
        </mc:AlternateContent>
      </p:grpSp>
      <p:grpSp>
        <p:nvGrpSpPr>
          <p:cNvPr id="14" name="Group 13" descr="A circle centered at the origin with point P(x,y) on the circle located in the third quadrant at a arc length of t from the +x axis measured in a clockwise direction. The reference number t-bar represents the distance from P to the -x axis..">
            <a:extLst>
              <a:ext uri="{FF2B5EF4-FFF2-40B4-BE49-F238E27FC236}">
                <a16:creationId xmlns:a16="http://schemas.microsoft.com/office/drawing/2014/main" id="{1DCFD83D-8905-6335-2F10-1298DB5E32A5}"/>
              </a:ext>
            </a:extLst>
          </p:cNvPr>
          <p:cNvGrpSpPr/>
          <p:nvPr/>
        </p:nvGrpSpPr>
        <p:grpSpPr>
          <a:xfrm>
            <a:off x="4552716" y="3638867"/>
            <a:ext cx="2156668" cy="1959742"/>
            <a:chOff x="2631238" y="3200400"/>
            <a:chExt cx="3571442" cy="3229261"/>
          </a:xfrm>
        </p:grpSpPr>
        <p:cxnSp>
          <p:nvCxnSpPr>
            <p:cNvPr id="15" name="Straight Arrow Connector 14">
              <a:extLst>
                <a:ext uri="{FF2B5EF4-FFF2-40B4-BE49-F238E27FC236}">
                  <a16:creationId xmlns:a16="http://schemas.microsoft.com/office/drawing/2014/main" id="{2FDD2DAE-D1CB-D91C-6B98-DCCFCF9C52E8}"/>
                </a:ext>
              </a:extLst>
            </p:cNvPr>
            <p:cNvCxnSpPr/>
            <p:nvPr/>
          </p:nvCxnSpPr>
          <p:spPr>
            <a:xfrm>
              <a:off x="4592852" y="32004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46FA03A-CC14-FCE2-53D8-8EE068E9AEFF}"/>
                </a:ext>
              </a:extLst>
            </p:cNvPr>
            <p:cNvCxnSpPr>
              <a:cxnSpLocks/>
            </p:cNvCxnSpPr>
            <p:nvPr/>
          </p:nvCxnSpPr>
          <p:spPr>
            <a:xfrm flipH="1">
              <a:off x="3048000" y="48006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0115FA58-78FD-9C92-9238-49963C4C2AEF}"/>
                </a:ext>
              </a:extLst>
            </p:cNvPr>
            <p:cNvSpPr/>
            <p:nvPr/>
          </p:nvSpPr>
          <p:spPr>
            <a:xfrm>
              <a:off x="3242648" y="3429000"/>
              <a:ext cx="2743200" cy="27432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B9A4077-F184-A518-7CA5-2DD86B69BE86}"/>
                    </a:ext>
                  </a:extLst>
                </p:cNvPr>
                <p:cNvSpPr txBox="1"/>
                <p:nvPr/>
              </p:nvSpPr>
              <p:spPr>
                <a:xfrm>
                  <a:off x="5028964" y="6023627"/>
                  <a:ext cx="386279" cy="369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xmlns="">
            <p:sp>
              <p:nvSpPr>
                <p:cNvPr id="18" name="TextBox 17">
                  <a:extLst>
                    <a:ext uri="{FF2B5EF4-FFF2-40B4-BE49-F238E27FC236}">
                      <a16:creationId xmlns:a16="http://schemas.microsoft.com/office/drawing/2014/main" id="{4B9A4077-F184-A518-7CA5-2DD86B69BE86}"/>
                    </a:ext>
                  </a:extLst>
                </p:cNvPr>
                <p:cNvSpPr txBox="1">
                  <a:spLocks noRot="1" noChangeAspect="1" noMove="1" noResize="1" noEditPoints="1" noAdjustHandles="1" noChangeArrowheads="1" noChangeShapeType="1" noTextEdit="1"/>
                </p:cNvSpPr>
                <p:nvPr/>
              </p:nvSpPr>
              <p:spPr>
                <a:xfrm>
                  <a:off x="5028964" y="6023627"/>
                  <a:ext cx="386279" cy="369333"/>
                </a:xfrm>
                <a:prstGeom prst="rect">
                  <a:avLst/>
                </a:prstGeom>
                <a:blipFill>
                  <a:blip r:embed="rId6"/>
                  <a:stretch>
                    <a:fillRect r="-10256" b="-48649"/>
                  </a:stretch>
                </a:blipFill>
              </p:spPr>
              <p:txBody>
                <a:bodyPr/>
                <a:lstStyle/>
                <a:p>
                  <a:r>
                    <a:rPr lang="en-US">
                      <a:noFill/>
                    </a:rPr>
                    <a:t> </a:t>
                  </a:r>
                </a:p>
              </p:txBody>
            </p:sp>
          </mc:Fallback>
        </mc:AlternateContent>
        <p:sp>
          <p:nvSpPr>
            <p:cNvPr id="19" name="Arc 18">
              <a:extLst>
                <a:ext uri="{FF2B5EF4-FFF2-40B4-BE49-F238E27FC236}">
                  <a16:creationId xmlns:a16="http://schemas.microsoft.com/office/drawing/2014/main" id="{808C21AB-734B-50BB-9244-DDBF83C2DB9F}"/>
                </a:ext>
              </a:extLst>
            </p:cNvPr>
            <p:cNvSpPr/>
            <p:nvPr/>
          </p:nvSpPr>
          <p:spPr>
            <a:xfrm>
              <a:off x="3242647" y="3429000"/>
              <a:ext cx="2743200" cy="2743200"/>
            </a:xfrm>
            <a:prstGeom prst="arc">
              <a:avLst>
                <a:gd name="adj1" fmla="val 21560097"/>
                <a:gd name="adj2" fmla="val 8536372"/>
              </a:avLst>
            </a:prstGeom>
            <a:ln w="50800">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5549846-047D-C529-3211-98CE6F6B1C54}"/>
                    </a:ext>
                  </a:extLst>
                </p:cNvPr>
                <p:cNvSpPr txBox="1"/>
                <p:nvPr/>
              </p:nvSpPr>
              <p:spPr>
                <a:xfrm>
                  <a:off x="2631238" y="5821076"/>
                  <a:ext cx="1254334" cy="6085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e>
                        </m:d>
                      </m:oMath>
                    </m:oMathPara>
                  </a14:m>
                  <a:endParaRPr lang="en-US" dirty="0"/>
                </a:p>
              </p:txBody>
            </p:sp>
          </mc:Choice>
          <mc:Fallback xmlns="">
            <p:sp>
              <p:nvSpPr>
                <p:cNvPr id="20" name="TextBox 19">
                  <a:extLst>
                    <a:ext uri="{FF2B5EF4-FFF2-40B4-BE49-F238E27FC236}">
                      <a16:creationId xmlns:a16="http://schemas.microsoft.com/office/drawing/2014/main" id="{55549846-047D-C529-3211-98CE6F6B1C54}"/>
                    </a:ext>
                  </a:extLst>
                </p:cNvPr>
                <p:cNvSpPr txBox="1">
                  <a:spLocks noRot="1" noChangeAspect="1" noMove="1" noResize="1" noEditPoints="1" noAdjustHandles="1" noChangeArrowheads="1" noChangeShapeType="1" noTextEdit="1"/>
                </p:cNvSpPr>
                <p:nvPr/>
              </p:nvSpPr>
              <p:spPr>
                <a:xfrm>
                  <a:off x="2631238" y="5821076"/>
                  <a:ext cx="1254334" cy="608585"/>
                </a:xfrm>
                <a:prstGeom prst="rect">
                  <a:avLst/>
                </a:prstGeom>
                <a:blipFill>
                  <a:blip r:embed="rId7"/>
                  <a:stretch>
                    <a:fillRect r="-806" b="-6667"/>
                  </a:stretch>
                </a:blipFill>
              </p:spPr>
              <p:txBody>
                <a:bodyPr/>
                <a:lstStyle/>
                <a:p>
                  <a:r>
                    <a:rPr lang="en-US">
                      <a:noFill/>
                    </a:rPr>
                    <a:t> </a:t>
                  </a:r>
                </a:p>
              </p:txBody>
            </p:sp>
          </mc:Fallback>
        </mc:AlternateContent>
        <p:sp>
          <p:nvSpPr>
            <p:cNvPr id="21" name="Arc 20">
              <a:extLst>
                <a:ext uri="{FF2B5EF4-FFF2-40B4-BE49-F238E27FC236}">
                  <a16:creationId xmlns:a16="http://schemas.microsoft.com/office/drawing/2014/main" id="{491E7269-93D8-7354-C61A-2F845EAEEA53}"/>
                </a:ext>
              </a:extLst>
            </p:cNvPr>
            <p:cNvSpPr/>
            <p:nvPr/>
          </p:nvSpPr>
          <p:spPr>
            <a:xfrm>
              <a:off x="3242647" y="3429000"/>
              <a:ext cx="2743200" cy="2743200"/>
            </a:xfrm>
            <a:prstGeom prst="arc">
              <a:avLst>
                <a:gd name="adj1" fmla="val 8816822"/>
                <a:gd name="adj2" fmla="val 10781897"/>
              </a:avLst>
            </a:prstGeom>
            <a:ln w="508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9CBFC16-1D4A-BEC9-5E33-5EC1D8B9EFC6}"/>
                    </a:ext>
                  </a:extLst>
                </p:cNvPr>
                <p:cNvSpPr txBox="1"/>
                <p:nvPr/>
              </p:nvSpPr>
              <p:spPr>
                <a:xfrm>
                  <a:off x="2849633" y="5021360"/>
                  <a:ext cx="386279" cy="369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𝑡</m:t>
                            </m:r>
                          </m:e>
                        </m:acc>
                      </m:oMath>
                    </m:oMathPara>
                  </a14:m>
                  <a:endParaRPr lang="en-US" dirty="0"/>
                </a:p>
              </p:txBody>
            </p:sp>
          </mc:Choice>
          <mc:Fallback xmlns="">
            <p:sp>
              <p:nvSpPr>
                <p:cNvPr id="22" name="TextBox 21">
                  <a:extLst>
                    <a:ext uri="{FF2B5EF4-FFF2-40B4-BE49-F238E27FC236}">
                      <a16:creationId xmlns:a16="http://schemas.microsoft.com/office/drawing/2014/main" id="{19CBFC16-1D4A-BEC9-5E33-5EC1D8B9EFC6}"/>
                    </a:ext>
                  </a:extLst>
                </p:cNvPr>
                <p:cNvSpPr txBox="1">
                  <a:spLocks noRot="1" noChangeAspect="1" noMove="1" noResize="1" noEditPoints="1" noAdjustHandles="1" noChangeArrowheads="1" noChangeShapeType="1" noTextEdit="1"/>
                </p:cNvSpPr>
                <p:nvPr/>
              </p:nvSpPr>
              <p:spPr>
                <a:xfrm>
                  <a:off x="2849633" y="5021360"/>
                  <a:ext cx="386279" cy="369333"/>
                </a:xfrm>
                <a:prstGeom prst="rect">
                  <a:avLst/>
                </a:prstGeom>
                <a:blipFill>
                  <a:blip r:embed="rId8"/>
                  <a:stretch>
                    <a:fillRect r="-12821" b="-48649"/>
                  </a:stretch>
                </a:blipFill>
              </p:spPr>
              <p:txBody>
                <a:bodyPr/>
                <a:lstStyle/>
                <a:p>
                  <a:r>
                    <a:rPr lang="en-US">
                      <a:noFill/>
                    </a:rPr>
                    <a:t> </a:t>
                  </a:r>
                </a:p>
              </p:txBody>
            </p:sp>
          </mc:Fallback>
        </mc:AlternateContent>
      </p:grpSp>
      <p:grpSp>
        <p:nvGrpSpPr>
          <p:cNvPr id="23" name="Group 22" descr="A circle centered at the origin with point P(x,y) on the circle located in the fourth quadrant at a arc length of t from the +x axis measured in a counterclockwise direction. The reference number t-bar represents the distance from P to the +x axis..">
            <a:extLst>
              <a:ext uri="{FF2B5EF4-FFF2-40B4-BE49-F238E27FC236}">
                <a16:creationId xmlns:a16="http://schemas.microsoft.com/office/drawing/2014/main" id="{F7083C4E-4CFB-8A3C-ACF5-30CE7C517769}"/>
              </a:ext>
            </a:extLst>
          </p:cNvPr>
          <p:cNvGrpSpPr/>
          <p:nvPr/>
        </p:nvGrpSpPr>
        <p:grpSpPr>
          <a:xfrm>
            <a:off x="6959433" y="3638867"/>
            <a:ext cx="1945955" cy="2122135"/>
            <a:chOff x="3041096" y="3200400"/>
            <a:chExt cx="3222501" cy="3496851"/>
          </a:xfrm>
        </p:grpSpPr>
        <p:cxnSp>
          <p:nvCxnSpPr>
            <p:cNvPr id="24" name="Straight Arrow Connector 23">
              <a:extLst>
                <a:ext uri="{FF2B5EF4-FFF2-40B4-BE49-F238E27FC236}">
                  <a16:creationId xmlns:a16="http://schemas.microsoft.com/office/drawing/2014/main" id="{11CB5693-DD02-9102-8EDC-162E2ECFCDB5}"/>
                </a:ext>
              </a:extLst>
            </p:cNvPr>
            <p:cNvCxnSpPr/>
            <p:nvPr/>
          </p:nvCxnSpPr>
          <p:spPr>
            <a:xfrm>
              <a:off x="4592852" y="32004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A0B292B-B388-E378-A623-2FC91051DEA2}"/>
                </a:ext>
              </a:extLst>
            </p:cNvPr>
            <p:cNvCxnSpPr>
              <a:cxnSpLocks/>
            </p:cNvCxnSpPr>
            <p:nvPr/>
          </p:nvCxnSpPr>
          <p:spPr>
            <a:xfrm flipH="1">
              <a:off x="3048000" y="48006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B7DBB0E8-F18D-05CF-74FB-5217855B712B}"/>
                </a:ext>
              </a:extLst>
            </p:cNvPr>
            <p:cNvSpPr/>
            <p:nvPr/>
          </p:nvSpPr>
          <p:spPr>
            <a:xfrm>
              <a:off x="3242648" y="3429000"/>
              <a:ext cx="2743200" cy="27432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5B9D4A3-432E-1468-3362-D668ABAA043A}"/>
                    </a:ext>
                  </a:extLst>
                </p:cNvPr>
                <p:cNvSpPr txBox="1"/>
                <p:nvPr/>
              </p:nvSpPr>
              <p:spPr>
                <a:xfrm>
                  <a:off x="3041096" y="3402289"/>
                  <a:ext cx="386279" cy="369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xmlns="">
            <p:sp>
              <p:nvSpPr>
                <p:cNvPr id="27" name="TextBox 26">
                  <a:extLst>
                    <a:ext uri="{FF2B5EF4-FFF2-40B4-BE49-F238E27FC236}">
                      <a16:creationId xmlns:a16="http://schemas.microsoft.com/office/drawing/2014/main" id="{15B9D4A3-432E-1468-3362-D668ABAA043A}"/>
                    </a:ext>
                  </a:extLst>
                </p:cNvPr>
                <p:cNvSpPr txBox="1">
                  <a:spLocks noRot="1" noChangeAspect="1" noMove="1" noResize="1" noEditPoints="1" noAdjustHandles="1" noChangeArrowheads="1" noChangeShapeType="1" noTextEdit="1"/>
                </p:cNvSpPr>
                <p:nvPr/>
              </p:nvSpPr>
              <p:spPr>
                <a:xfrm>
                  <a:off x="3041096" y="3402289"/>
                  <a:ext cx="386279" cy="369333"/>
                </a:xfrm>
                <a:prstGeom prst="rect">
                  <a:avLst/>
                </a:prstGeom>
                <a:blipFill>
                  <a:blip r:embed="rId9"/>
                  <a:stretch>
                    <a:fillRect r="-10526" b="-48649"/>
                  </a:stretch>
                </a:blipFill>
              </p:spPr>
              <p:txBody>
                <a:bodyPr/>
                <a:lstStyle/>
                <a:p>
                  <a:r>
                    <a:rPr lang="en-US">
                      <a:noFill/>
                    </a:rPr>
                    <a:t> </a:t>
                  </a:r>
                </a:p>
              </p:txBody>
            </p:sp>
          </mc:Fallback>
        </mc:AlternateContent>
        <p:sp>
          <p:nvSpPr>
            <p:cNvPr id="28" name="Arc 27">
              <a:extLst>
                <a:ext uri="{FF2B5EF4-FFF2-40B4-BE49-F238E27FC236}">
                  <a16:creationId xmlns:a16="http://schemas.microsoft.com/office/drawing/2014/main" id="{9E0441CD-9C6E-AE11-A698-E2638215E814}"/>
                </a:ext>
              </a:extLst>
            </p:cNvPr>
            <p:cNvSpPr/>
            <p:nvPr/>
          </p:nvSpPr>
          <p:spPr>
            <a:xfrm>
              <a:off x="3242647" y="3429000"/>
              <a:ext cx="2743200" cy="2743200"/>
            </a:xfrm>
            <a:prstGeom prst="arc">
              <a:avLst>
                <a:gd name="adj1" fmla="val 3806368"/>
                <a:gd name="adj2" fmla="val 0"/>
              </a:avLst>
            </a:prstGeom>
            <a:ln w="50800">
              <a:headEnd type="ova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CF6CFE7-2158-3541-8344-15F3AD1E97B7}"/>
                    </a:ext>
                  </a:extLst>
                </p:cNvPr>
                <p:cNvSpPr txBox="1"/>
                <p:nvPr/>
              </p:nvSpPr>
              <p:spPr>
                <a:xfrm>
                  <a:off x="4779558" y="6088666"/>
                  <a:ext cx="1484039" cy="6085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e>
                        </m:d>
                      </m:oMath>
                    </m:oMathPara>
                  </a14:m>
                  <a:endParaRPr lang="en-US" dirty="0"/>
                </a:p>
              </p:txBody>
            </p:sp>
          </mc:Choice>
          <mc:Fallback xmlns="">
            <p:sp>
              <p:nvSpPr>
                <p:cNvPr id="29" name="TextBox 28">
                  <a:extLst>
                    <a:ext uri="{FF2B5EF4-FFF2-40B4-BE49-F238E27FC236}">
                      <a16:creationId xmlns:a16="http://schemas.microsoft.com/office/drawing/2014/main" id="{ECF6CFE7-2158-3541-8344-15F3AD1E97B7}"/>
                    </a:ext>
                  </a:extLst>
                </p:cNvPr>
                <p:cNvSpPr txBox="1">
                  <a:spLocks noRot="1" noChangeAspect="1" noMove="1" noResize="1" noEditPoints="1" noAdjustHandles="1" noChangeArrowheads="1" noChangeShapeType="1" noTextEdit="1"/>
                </p:cNvSpPr>
                <p:nvPr/>
              </p:nvSpPr>
              <p:spPr>
                <a:xfrm>
                  <a:off x="4779558" y="6088666"/>
                  <a:ext cx="1484039" cy="608585"/>
                </a:xfrm>
                <a:prstGeom prst="rect">
                  <a:avLst/>
                </a:prstGeom>
                <a:blipFill>
                  <a:blip r:embed="rId10"/>
                  <a:stretch>
                    <a:fillRect b="-6557"/>
                  </a:stretch>
                </a:blipFill>
              </p:spPr>
              <p:txBody>
                <a:bodyPr/>
                <a:lstStyle/>
                <a:p>
                  <a:r>
                    <a:rPr lang="en-US">
                      <a:noFill/>
                    </a:rPr>
                    <a:t> </a:t>
                  </a:r>
                </a:p>
              </p:txBody>
            </p:sp>
          </mc:Fallback>
        </mc:AlternateContent>
        <p:sp>
          <p:nvSpPr>
            <p:cNvPr id="30" name="Arc 29">
              <a:extLst>
                <a:ext uri="{FF2B5EF4-FFF2-40B4-BE49-F238E27FC236}">
                  <a16:creationId xmlns:a16="http://schemas.microsoft.com/office/drawing/2014/main" id="{5866C955-313A-F838-C1D6-EC289E56BBFA}"/>
                </a:ext>
              </a:extLst>
            </p:cNvPr>
            <p:cNvSpPr/>
            <p:nvPr/>
          </p:nvSpPr>
          <p:spPr>
            <a:xfrm>
              <a:off x="3242647" y="3429000"/>
              <a:ext cx="2743200" cy="2743200"/>
            </a:xfrm>
            <a:prstGeom prst="arc">
              <a:avLst>
                <a:gd name="adj1" fmla="val 92442"/>
                <a:gd name="adj2" fmla="val 3540117"/>
              </a:avLst>
            </a:prstGeom>
            <a:ln w="508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72B9252-4487-4861-2E35-DE7C7B37E712}"/>
                    </a:ext>
                  </a:extLst>
                </p:cNvPr>
                <p:cNvSpPr txBox="1"/>
                <p:nvPr/>
              </p:nvSpPr>
              <p:spPr>
                <a:xfrm>
                  <a:off x="5328440" y="5021360"/>
                  <a:ext cx="386279" cy="369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𝑡</m:t>
                            </m:r>
                          </m:e>
                        </m:acc>
                      </m:oMath>
                    </m:oMathPara>
                  </a14:m>
                  <a:endParaRPr lang="en-US" dirty="0"/>
                </a:p>
              </p:txBody>
            </p:sp>
          </mc:Choice>
          <mc:Fallback xmlns="">
            <p:sp>
              <p:nvSpPr>
                <p:cNvPr id="31" name="TextBox 30">
                  <a:extLst>
                    <a:ext uri="{FF2B5EF4-FFF2-40B4-BE49-F238E27FC236}">
                      <a16:creationId xmlns:a16="http://schemas.microsoft.com/office/drawing/2014/main" id="{C72B9252-4487-4861-2E35-DE7C7B37E712}"/>
                    </a:ext>
                  </a:extLst>
                </p:cNvPr>
                <p:cNvSpPr txBox="1">
                  <a:spLocks noRot="1" noChangeAspect="1" noMove="1" noResize="1" noEditPoints="1" noAdjustHandles="1" noChangeArrowheads="1" noChangeShapeType="1" noTextEdit="1"/>
                </p:cNvSpPr>
                <p:nvPr/>
              </p:nvSpPr>
              <p:spPr>
                <a:xfrm>
                  <a:off x="5328440" y="5021360"/>
                  <a:ext cx="386279" cy="369333"/>
                </a:xfrm>
                <a:prstGeom prst="rect">
                  <a:avLst/>
                </a:prstGeom>
                <a:blipFill>
                  <a:blip r:embed="rId11"/>
                  <a:stretch>
                    <a:fillRect r="-15789" b="-48649"/>
                  </a:stretch>
                </a:blipFill>
              </p:spPr>
              <p:txBody>
                <a:bodyPr/>
                <a:lstStyle/>
                <a:p>
                  <a:r>
                    <a:rPr lang="en-US">
                      <a:noFill/>
                    </a:rPr>
                    <a:t> </a:t>
                  </a:r>
                </a:p>
              </p:txBody>
            </p:sp>
          </mc:Fallback>
        </mc:AlternateContent>
      </p:grpSp>
      <p:grpSp>
        <p:nvGrpSpPr>
          <p:cNvPr id="32" name="Group 31" descr="A circle centered at the origin with point P(x,y) on the circle located in the first quadrant at a arc length of t from the +x axis. The reference number t-bar is the same arc as t.">
            <a:extLst>
              <a:ext uri="{FF2B5EF4-FFF2-40B4-BE49-F238E27FC236}">
                <a16:creationId xmlns:a16="http://schemas.microsoft.com/office/drawing/2014/main" id="{D3E9A137-DAF4-47D8-D8CC-28782165E923}"/>
              </a:ext>
            </a:extLst>
          </p:cNvPr>
          <p:cNvGrpSpPr/>
          <p:nvPr/>
        </p:nvGrpSpPr>
        <p:grpSpPr>
          <a:xfrm>
            <a:off x="465010" y="3467334"/>
            <a:ext cx="1905000" cy="2113760"/>
            <a:chOff x="3048000" y="2917749"/>
            <a:chExt cx="3154680" cy="3483051"/>
          </a:xfrm>
        </p:grpSpPr>
        <p:cxnSp>
          <p:nvCxnSpPr>
            <p:cNvPr id="33" name="Straight Arrow Connector 32">
              <a:extLst>
                <a:ext uri="{FF2B5EF4-FFF2-40B4-BE49-F238E27FC236}">
                  <a16:creationId xmlns:a16="http://schemas.microsoft.com/office/drawing/2014/main" id="{3C369292-30F5-59B3-DEA9-759E37D93958}"/>
                </a:ext>
              </a:extLst>
            </p:cNvPr>
            <p:cNvCxnSpPr/>
            <p:nvPr/>
          </p:nvCxnSpPr>
          <p:spPr>
            <a:xfrm>
              <a:off x="4592852" y="32004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8F7873D-8561-2F57-1181-121A80F9DF1B}"/>
                </a:ext>
              </a:extLst>
            </p:cNvPr>
            <p:cNvCxnSpPr>
              <a:cxnSpLocks/>
            </p:cNvCxnSpPr>
            <p:nvPr/>
          </p:nvCxnSpPr>
          <p:spPr>
            <a:xfrm flipH="1">
              <a:off x="3048000" y="48006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EF36F2CA-D5B6-C583-F5A4-8EE082B5E8E2}"/>
                </a:ext>
              </a:extLst>
            </p:cNvPr>
            <p:cNvSpPr/>
            <p:nvPr/>
          </p:nvSpPr>
          <p:spPr>
            <a:xfrm>
              <a:off x="3242648" y="3429000"/>
              <a:ext cx="2743200" cy="27432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04AD81E-B762-6C61-105A-1ED1FCF9CDC0}"/>
                    </a:ext>
                  </a:extLst>
                </p:cNvPr>
                <p:cNvSpPr txBox="1"/>
                <p:nvPr/>
              </p:nvSpPr>
              <p:spPr>
                <a:xfrm>
                  <a:off x="5707985" y="3613667"/>
                  <a:ext cx="386279" cy="369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xmlns="">
            <p:sp>
              <p:nvSpPr>
                <p:cNvPr id="36" name="TextBox 35">
                  <a:extLst>
                    <a:ext uri="{FF2B5EF4-FFF2-40B4-BE49-F238E27FC236}">
                      <a16:creationId xmlns:a16="http://schemas.microsoft.com/office/drawing/2014/main" id="{504AD81E-B762-6C61-105A-1ED1FCF9CDC0}"/>
                    </a:ext>
                  </a:extLst>
                </p:cNvPr>
                <p:cNvSpPr txBox="1">
                  <a:spLocks noRot="1" noChangeAspect="1" noMove="1" noResize="1" noEditPoints="1" noAdjustHandles="1" noChangeArrowheads="1" noChangeShapeType="1" noTextEdit="1"/>
                </p:cNvSpPr>
                <p:nvPr/>
              </p:nvSpPr>
              <p:spPr>
                <a:xfrm>
                  <a:off x="5707985" y="3613667"/>
                  <a:ext cx="386279" cy="369333"/>
                </a:xfrm>
                <a:prstGeom prst="rect">
                  <a:avLst/>
                </a:prstGeom>
                <a:blipFill>
                  <a:blip r:embed="rId12"/>
                  <a:stretch>
                    <a:fillRect r="-10526" b="-48649"/>
                  </a:stretch>
                </a:blipFill>
              </p:spPr>
              <p:txBody>
                <a:bodyPr/>
                <a:lstStyle/>
                <a:p>
                  <a:r>
                    <a:rPr lang="en-US">
                      <a:noFill/>
                    </a:rPr>
                    <a:t> </a:t>
                  </a:r>
                </a:p>
              </p:txBody>
            </p:sp>
          </mc:Fallback>
        </mc:AlternateContent>
        <p:sp>
          <p:nvSpPr>
            <p:cNvPr id="37" name="Arc 36">
              <a:extLst>
                <a:ext uri="{FF2B5EF4-FFF2-40B4-BE49-F238E27FC236}">
                  <a16:creationId xmlns:a16="http://schemas.microsoft.com/office/drawing/2014/main" id="{A0CE7AFC-96C4-9C6D-3D17-BF2AFAC47DA3}"/>
                </a:ext>
              </a:extLst>
            </p:cNvPr>
            <p:cNvSpPr/>
            <p:nvPr/>
          </p:nvSpPr>
          <p:spPr>
            <a:xfrm>
              <a:off x="3242647" y="3429000"/>
              <a:ext cx="2743200" cy="2743200"/>
            </a:xfrm>
            <a:prstGeom prst="arc">
              <a:avLst>
                <a:gd name="adj1" fmla="val 18122749"/>
                <a:gd name="adj2" fmla="val 0"/>
              </a:avLst>
            </a:prstGeom>
            <a:ln w="50800">
              <a:headEnd type="ova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54C14E3-76CC-7C33-EC7F-4FA662EBB653}"/>
                    </a:ext>
                  </a:extLst>
                </p:cNvPr>
                <p:cNvSpPr txBox="1"/>
                <p:nvPr/>
              </p:nvSpPr>
              <p:spPr>
                <a:xfrm>
                  <a:off x="4760937" y="2917749"/>
                  <a:ext cx="1389704" cy="6085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e>
                        </m:d>
                      </m:oMath>
                    </m:oMathPara>
                  </a14:m>
                  <a:endParaRPr lang="en-US" dirty="0"/>
                </a:p>
              </p:txBody>
            </p:sp>
          </mc:Choice>
          <mc:Fallback xmlns="">
            <p:sp>
              <p:nvSpPr>
                <p:cNvPr id="38" name="TextBox 37">
                  <a:extLst>
                    <a:ext uri="{FF2B5EF4-FFF2-40B4-BE49-F238E27FC236}">
                      <a16:creationId xmlns:a16="http://schemas.microsoft.com/office/drawing/2014/main" id="{F54C14E3-76CC-7C33-EC7F-4FA662EBB653}"/>
                    </a:ext>
                  </a:extLst>
                </p:cNvPr>
                <p:cNvSpPr txBox="1">
                  <a:spLocks noRot="1" noChangeAspect="1" noMove="1" noResize="1" noEditPoints="1" noAdjustHandles="1" noChangeArrowheads="1" noChangeShapeType="1" noTextEdit="1"/>
                </p:cNvSpPr>
                <p:nvPr/>
              </p:nvSpPr>
              <p:spPr>
                <a:xfrm>
                  <a:off x="4760937" y="2917749"/>
                  <a:ext cx="1389704" cy="608585"/>
                </a:xfrm>
                <a:prstGeom prst="rect">
                  <a:avLst/>
                </a:prstGeom>
                <a:blipFill>
                  <a:blip r:embed="rId13"/>
                  <a:stretch>
                    <a:fillRect b="-6667"/>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A952C959-5342-DDCC-3294-7C4926001090}"/>
                </a:ext>
              </a:extLst>
            </p:cNvPr>
            <p:cNvSpPr/>
            <p:nvPr/>
          </p:nvSpPr>
          <p:spPr>
            <a:xfrm>
              <a:off x="3242647" y="3429000"/>
              <a:ext cx="2743200" cy="2743200"/>
            </a:xfrm>
            <a:prstGeom prst="arc">
              <a:avLst>
                <a:gd name="adj1" fmla="val 18339455"/>
                <a:gd name="adj2" fmla="val 21577852"/>
              </a:avLst>
            </a:prstGeom>
            <a:ln w="508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76ED932-1E4E-91F1-9698-6FA5D11EDE9F}"/>
                    </a:ext>
                  </a:extLst>
                </p:cNvPr>
                <p:cNvSpPr txBox="1"/>
                <p:nvPr/>
              </p:nvSpPr>
              <p:spPr>
                <a:xfrm>
                  <a:off x="5352099" y="3912634"/>
                  <a:ext cx="386279" cy="369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𝑡</m:t>
                            </m:r>
                          </m:e>
                        </m:acc>
                      </m:oMath>
                    </m:oMathPara>
                  </a14:m>
                  <a:endParaRPr lang="en-US" dirty="0"/>
                </a:p>
              </p:txBody>
            </p:sp>
          </mc:Choice>
          <mc:Fallback xmlns="">
            <p:sp>
              <p:nvSpPr>
                <p:cNvPr id="40" name="TextBox 39">
                  <a:extLst>
                    <a:ext uri="{FF2B5EF4-FFF2-40B4-BE49-F238E27FC236}">
                      <a16:creationId xmlns:a16="http://schemas.microsoft.com/office/drawing/2014/main" id="{176ED932-1E4E-91F1-9698-6FA5D11EDE9F}"/>
                    </a:ext>
                  </a:extLst>
                </p:cNvPr>
                <p:cNvSpPr txBox="1">
                  <a:spLocks noRot="1" noChangeAspect="1" noMove="1" noResize="1" noEditPoints="1" noAdjustHandles="1" noChangeArrowheads="1" noChangeShapeType="1" noTextEdit="1"/>
                </p:cNvSpPr>
                <p:nvPr/>
              </p:nvSpPr>
              <p:spPr>
                <a:xfrm>
                  <a:off x="5352099" y="3912634"/>
                  <a:ext cx="386279" cy="369333"/>
                </a:xfrm>
                <a:prstGeom prst="rect">
                  <a:avLst/>
                </a:prstGeom>
                <a:blipFill>
                  <a:blip r:embed="rId14"/>
                  <a:stretch>
                    <a:fillRect r="-13158" b="-48649"/>
                  </a:stretch>
                </a:blipFill>
              </p:spPr>
              <p:txBody>
                <a:bodyPr/>
                <a:lstStyle/>
                <a:p>
                  <a:r>
                    <a:rPr lang="en-US">
                      <a:noFill/>
                    </a:rPr>
                    <a:t> </a:t>
                  </a:r>
                </a:p>
              </p:txBody>
            </p:sp>
          </mc:Fallback>
        </mc:AlternateContent>
      </p:grpSp>
    </p:spTree>
    <p:extLst>
      <p:ext uri="{BB962C8B-B14F-4D97-AF65-F5344CB8AC3E}">
        <p14:creationId xmlns:p14="http://schemas.microsoft.com/office/powerpoint/2010/main" val="11344274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1000"/>
                                        <p:tgtEl>
                                          <p:spTgt spid="3">
                                            <p:txEl>
                                              <p:pRg st="1" end="1"/>
                                            </p:txEl>
                                          </p:spTgt>
                                        </p:tgtEl>
                                      </p:cBhvr>
                                    </p:animEffect>
                                    <p:anim calcmode="lin" valueType="num">
                                      <p:cBhvr>
                                        <p:cTn id="2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lstStyle/>
          <a:p>
            <a:r>
              <a:rPr lang="en-US" dirty="0"/>
              <a:t>Points on the Unit Circle</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3BC810B-DF68-4FF1-BB49-C98AF313922E}"/>
                  </a:ext>
                </a:extLst>
              </p:cNvPr>
              <p:cNvSpPr>
                <a:spLocks noGrp="1"/>
              </p:cNvSpPr>
              <p:nvPr>
                <p:ph idx="1"/>
              </p:nvPr>
            </p:nvSpPr>
            <p:spPr>
              <a:xfrm>
                <a:off x="457200" y="1600200"/>
                <a:ext cx="8229600" cy="4876799"/>
              </a:xfrm>
            </p:spPr>
            <p:txBody>
              <a:bodyPr>
                <a:normAutofit/>
              </a:bodyPr>
              <a:lstStyle/>
              <a:p>
                <a:r>
                  <a:rPr lang="en-US" dirty="0"/>
                  <a:t>Locate each point and identify its reference number.</a:t>
                </a:r>
              </a:p>
              <a:p>
                <a:pPr marL="914400" lvl="1" indent="-514350">
                  <a:buFont typeface="+mj-lt"/>
                  <a:buAutoNum type="arabicPeriod"/>
                </a:pPr>
                <a:r>
                  <a:rPr lang="en-US" dirty="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𝜋</m:t>
                        </m:r>
                      </m:num>
                      <m:den>
                        <m:r>
                          <a:rPr lang="en-US" b="0" i="1" smtClean="0">
                            <a:latin typeface="Cambria Math" panose="02040503050406030204" pitchFamily="18" charset="0"/>
                          </a:rPr>
                          <m:t>3</m:t>
                        </m:r>
                      </m:den>
                    </m:f>
                  </m:oMath>
                </a14:m>
                <a:endParaRPr lang="en-US" dirty="0"/>
              </a:p>
              <a:p>
                <a:pPr marL="914400" lvl="1" indent="-514350">
                  <a:buFont typeface="+mj-lt"/>
                  <a:buAutoNum type="arabicPeriod"/>
                </a:pPr>
                <a:r>
                  <a:rPr lang="en-US" dirty="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𝜋</m:t>
                        </m:r>
                      </m:num>
                      <m:den>
                        <m:r>
                          <a:rPr lang="en-US" b="0" i="1" smtClean="0">
                            <a:latin typeface="Cambria Math" panose="02040503050406030204" pitchFamily="18" charset="0"/>
                          </a:rPr>
                          <m:t>4</m:t>
                        </m:r>
                      </m:den>
                    </m:f>
                  </m:oMath>
                </a14:m>
                <a:endParaRPr lang="en-US" dirty="0"/>
              </a:p>
              <a:p>
                <a:pPr marL="914400" lvl="1" indent="-514350">
                  <a:buFont typeface="+mj-lt"/>
                  <a:buAutoNum type="arabicPeriod"/>
                </a:pPr>
                <a:r>
                  <a:rPr lang="en-US" dirty="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r>
                          <a:rPr lang="en-US" b="0" i="1" smtClean="0">
                            <a:latin typeface="Cambria Math" panose="02040503050406030204" pitchFamily="18" charset="0"/>
                          </a:rPr>
                          <m:t>𝜋</m:t>
                        </m:r>
                      </m:num>
                      <m:den>
                        <m:r>
                          <a:rPr lang="en-US" b="0" i="1" smtClean="0">
                            <a:latin typeface="Cambria Math" panose="02040503050406030204" pitchFamily="18" charset="0"/>
                          </a:rPr>
                          <m:t>6</m:t>
                        </m:r>
                      </m:den>
                    </m:f>
                  </m:oMath>
                </a14:m>
                <a:endParaRPr lang="en-US" dirty="0"/>
              </a:p>
              <a:p>
                <a:pPr marL="914400" lvl="1" indent="-514350">
                  <a:buFont typeface="+mj-lt"/>
                  <a:buAutoNum type="arabicPeriod"/>
                </a:pPr>
                <a:r>
                  <a:rPr lang="en-US" dirty="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r>
                          <a:rPr lang="en-US" b="0" i="1" smtClean="0">
                            <a:latin typeface="Cambria Math" panose="02040503050406030204" pitchFamily="18" charset="0"/>
                          </a:rPr>
                          <m:t>𝜋</m:t>
                        </m:r>
                      </m:num>
                      <m:den>
                        <m:r>
                          <a:rPr lang="en-US" b="0" i="1" smtClean="0">
                            <a:latin typeface="Cambria Math" panose="02040503050406030204" pitchFamily="18" charset="0"/>
                          </a:rPr>
                          <m:t>4</m:t>
                        </m:r>
                      </m:den>
                    </m:f>
                  </m:oMath>
                </a14:m>
                <a:endParaRPr lang="en-US" dirty="0"/>
              </a:p>
              <a:p>
                <a:pPr marL="914400" lvl="1" indent="-514350">
                  <a:buFont typeface="+mj-lt"/>
                  <a:buAutoNum type="arabicPeriod"/>
                </a:pPr>
                <a:r>
                  <a:rPr lang="en-US" dirty="0"/>
                  <a:t>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r>
                          <a:rPr lang="en-US" i="1">
                            <a:latin typeface="Cambria Math" panose="02040503050406030204" pitchFamily="18" charset="0"/>
                          </a:rPr>
                          <m:t>𝜋</m:t>
                        </m:r>
                      </m:num>
                      <m:den>
                        <m:r>
                          <a:rPr lang="en-US" i="1">
                            <a:latin typeface="Cambria Math" panose="02040503050406030204" pitchFamily="18" charset="0"/>
                          </a:rPr>
                          <m:t>3</m:t>
                        </m:r>
                      </m:den>
                    </m:f>
                  </m:oMath>
                </a14:m>
                <a:endParaRPr lang="en-US" dirty="0"/>
              </a:p>
              <a:p>
                <a:pPr marL="914400" lvl="1" indent="-514350">
                  <a:buFont typeface="+mj-lt"/>
                  <a:buAutoNum type="arabicPeriod"/>
                </a:pPr>
                <a:r>
                  <a:rPr lang="en-US" dirty="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r>
                          <a:rPr lang="en-US" b="0" i="1" smtClean="0">
                            <a:latin typeface="Cambria Math" panose="02040503050406030204" pitchFamily="18" charset="0"/>
                          </a:rPr>
                          <m:t>𝜋</m:t>
                        </m:r>
                      </m:num>
                      <m:den>
                        <m:r>
                          <a:rPr lang="en-US" b="0" i="1" smtClean="0">
                            <a:latin typeface="Cambria Math" panose="02040503050406030204" pitchFamily="18" charset="0"/>
                          </a:rPr>
                          <m:t>6</m:t>
                        </m:r>
                      </m:den>
                    </m:f>
                  </m:oMath>
                </a14:m>
                <a:endParaRPr lang="en-US" dirty="0"/>
              </a:p>
              <a:p>
                <a:pPr marL="914400" lvl="1" indent="-514350">
                  <a:buFont typeface="+mj-lt"/>
                  <a:buAutoNum type="arabicPeriod"/>
                </a:pPr>
                <a:r>
                  <a:rPr lang="en-US" dirty="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r>
                          <a:rPr lang="en-US" b="0" i="1" smtClean="0">
                            <a:latin typeface="Cambria Math" panose="02040503050406030204" pitchFamily="18" charset="0"/>
                          </a:rPr>
                          <m:t>𝜋</m:t>
                        </m:r>
                      </m:num>
                      <m:den>
                        <m:r>
                          <a:rPr lang="en-US" b="0" i="1" smtClean="0">
                            <a:latin typeface="Cambria Math" panose="02040503050406030204" pitchFamily="18" charset="0"/>
                          </a:rPr>
                          <m:t>3</m:t>
                        </m:r>
                      </m:den>
                    </m:f>
                  </m:oMath>
                </a14:m>
                <a:endParaRPr lang="en-US" dirty="0"/>
              </a:p>
            </p:txBody>
          </p:sp>
        </mc:Choice>
        <mc:Fallback xmlns="">
          <p:sp>
            <p:nvSpPr>
              <p:cNvPr id="8" name="Content Placeholder 7">
                <a:extLst>
                  <a:ext uri="{FF2B5EF4-FFF2-40B4-BE49-F238E27FC236}">
                    <a16:creationId xmlns:a16="http://schemas.microsoft.com/office/drawing/2014/main" id="{23BC810B-DF68-4FF1-BB49-C98AF313922E}"/>
                  </a:ext>
                </a:extLst>
              </p:cNvPr>
              <p:cNvSpPr>
                <a:spLocks noGrp="1" noRot="1" noChangeAspect="1" noMove="1" noResize="1" noEditPoints="1" noAdjustHandles="1" noChangeArrowheads="1" noChangeShapeType="1" noTextEdit="1"/>
              </p:cNvSpPr>
              <p:nvPr>
                <p:ph idx="1"/>
              </p:nvPr>
            </p:nvSpPr>
            <p:spPr>
              <a:xfrm>
                <a:off x="457200" y="1600200"/>
                <a:ext cx="8229600" cy="4876799"/>
              </a:xfrm>
              <a:blipFill>
                <a:blip r:embed="rId2"/>
                <a:stretch>
                  <a:fillRect l="-889" t="-1252" b="-1377"/>
                </a:stretch>
              </a:blipFill>
            </p:spPr>
            <p:txBody>
              <a:bodyPr/>
              <a:lstStyle/>
              <a:p>
                <a:r>
                  <a:rPr lang="en-US">
                    <a:noFill/>
                  </a:rPr>
                  <a:t> </a:t>
                </a:r>
              </a:p>
            </p:txBody>
          </p:sp>
        </mc:Fallback>
      </mc:AlternateContent>
      <p:grpSp>
        <p:nvGrpSpPr>
          <p:cNvPr id="10" name="Group 9" descr="The unit circle with partition lines at all of the pi/6, pi/4, and pi/3 angles.">
            <a:extLst>
              <a:ext uri="{FF2B5EF4-FFF2-40B4-BE49-F238E27FC236}">
                <a16:creationId xmlns:a16="http://schemas.microsoft.com/office/drawing/2014/main" id="{5DCEC29D-BB67-D931-0248-F697D67D9AC0}"/>
              </a:ext>
            </a:extLst>
          </p:cNvPr>
          <p:cNvGrpSpPr/>
          <p:nvPr/>
        </p:nvGrpSpPr>
        <p:grpSpPr>
          <a:xfrm>
            <a:off x="4495800" y="2058826"/>
            <a:ext cx="4572000" cy="4671380"/>
            <a:chOff x="2209800" y="1500820"/>
            <a:chExt cx="4572000" cy="4671380"/>
          </a:xfrm>
        </p:grpSpPr>
        <p:grpSp>
          <p:nvGrpSpPr>
            <p:cNvPr id="74" name="Group 73"/>
            <p:cNvGrpSpPr/>
            <p:nvPr/>
          </p:nvGrpSpPr>
          <p:grpSpPr>
            <a:xfrm>
              <a:off x="2209800" y="1600200"/>
              <a:ext cx="4572000" cy="4572000"/>
              <a:chOff x="2209800" y="1600200"/>
              <a:chExt cx="4572000" cy="4572000"/>
            </a:xfrm>
          </p:grpSpPr>
          <p:cxnSp>
            <p:nvCxnSpPr>
              <p:cNvPr id="5" name="Straight Arrow Connector 4"/>
              <p:cNvCxnSpPr/>
              <p:nvPr/>
            </p:nvCxnSpPr>
            <p:spPr>
              <a:xfrm>
                <a:off x="4541982" y="1600200"/>
                <a:ext cx="0" cy="45720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H="1">
                <a:off x="2209800" y="3909537"/>
                <a:ext cx="45720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 name="Oval 6"/>
              <p:cNvSpPr/>
              <p:nvPr/>
            </p:nvSpPr>
            <p:spPr>
              <a:xfrm>
                <a:off x="2713182" y="2080737"/>
                <a:ext cx="3657598" cy="36576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grpSp>
          <p:nvGrpSpPr>
            <p:cNvPr id="180" name="Group 179"/>
            <p:cNvGrpSpPr/>
            <p:nvPr/>
          </p:nvGrpSpPr>
          <p:grpSpPr>
            <a:xfrm>
              <a:off x="2971800" y="2342959"/>
              <a:ext cx="3124200" cy="3152987"/>
              <a:chOff x="2971800" y="2342959"/>
              <a:chExt cx="3124200" cy="3152987"/>
            </a:xfrm>
          </p:grpSpPr>
          <p:cxnSp>
            <p:nvCxnSpPr>
              <p:cNvPr id="120" name="Straight Connector 119"/>
              <p:cNvCxnSpPr/>
              <p:nvPr/>
            </p:nvCxnSpPr>
            <p:spPr>
              <a:xfrm flipV="1">
                <a:off x="4544568" y="3012135"/>
                <a:ext cx="1551432" cy="90149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2971800" y="3012135"/>
                <a:ext cx="1570180" cy="90149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2971800" y="3913632"/>
                <a:ext cx="1572768" cy="81469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4544568" y="3913632"/>
                <a:ext cx="1551432" cy="9144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4544568" y="2342959"/>
                <a:ext cx="914399" cy="154733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3633977" y="2366295"/>
                <a:ext cx="910592" cy="154733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3633977" y="3913633"/>
                <a:ext cx="910592" cy="158231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4544568" y="3913631"/>
                <a:ext cx="914399" cy="158231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4544569" y="2616380"/>
                <a:ext cx="1290568" cy="129725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3248825" y="2616380"/>
                <a:ext cx="1293156" cy="127391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endCxn id="7" idx="3"/>
              </p:cNvCxnSpPr>
              <p:nvPr/>
            </p:nvCxnSpPr>
            <p:spPr>
              <a:xfrm flipH="1">
                <a:off x="3248825" y="3890295"/>
                <a:ext cx="1293155" cy="131239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7" idx="5"/>
              </p:cNvCxnSpPr>
              <p:nvPr/>
            </p:nvCxnSpPr>
            <p:spPr>
              <a:xfrm>
                <a:off x="4541980" y="3890295"/>
                <a:ext cx="1293157" cy="131239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E3F0F17-0D3E-6F33-B352-3874EE7E27F0}"/>
                    </a:ext>
                  </a:extLst>
                </p:cNvPr>
                <p:cNvSpPr txBox="1"/>
                <p:nvPr/>
              </p:nvSpPr>
              <p:spPr>
                <a:xfrm>
                  <a:off x="5329993" y="1737623"/>
                  <a:ext cx="533400" cy="564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3</m:t>
                            </m:r>
                          </m:den>
                        </m:f>
                      </m:oMath>
                    </m:oMathPara>
                  </a14:m>
                  <a:endParaRPr lang="en-US" dirty="0"/>
                </a:p>
              </p:txBody>
            </p:sp>
          </mc:Choice>
          <mc:Fallback xmlns="">
            <p:sp>
              <p:nvSpPr>
                <p:cNvPr id="4" name="TextBox 3">
                  <a:extLst>
                    <a:ext uri="{FF2B5EF4-FFF2-40B4-BE49-F238E27FC236}">
                      <a16:creationId xmlns:a16="http://schemas.microsoft.com/office/drawing/2014/main" id="{0E3F0F17-0D3E-6F33-B352-3874EE7E27F0}"/>
                    </a:ext>
                  </a:extLst>
                </p:cNvPr>
                <p:cNvSpPr txBox="1">
                  <a:spLocks noRot="1" noChangeAspect="1" noMove="1" noResize="1" noEditPoints="1" noAdjustHandles="1" noChangeArrowheads="1" noChangeShapeType="1" noTextEdit="1"/>
                </p:cNvSpPr>
                <p:nvPr/>
              </p:nvSpPr>
              <p:spPr>
                <a:xfrm>
                  <a:off x="5329993" y="1737623"/>
                  <a:ext cx="533400" cy="5647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9FFF2C6-CB58-D663-EF18-D21A69686A1F}"/>
                    </a:ext>
                  </a:extLst>
                </p:cNvPr>
                <p:cNvSpPr txBox="1"/>
                <p:nvPr/>
              </p:nvSpPr>
              <p:spPr>
                <a:xfrm>
                  <a:off x="5776190" y="2059491"/>
                  <a:ext cx="533400" cy="564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4</m:t>
                            </m:r>
                          </m:den>
                        </m:f>
                      </m:oMath>
                    </m:oMathPara>
                  </a14:m>
                  <a:endParaRPr lang="en-US" dirty="0"/>
                </a:p>
              </p:txBody>
            </p:sp>
          </mc:Choice>
          <mc:Fallback xmlns="">
            <p:sp>
              <p:nvSpPr>
                <p:cNvPr id="9" name="TextBox 8">
                  <a:extLst>
                    <a:ext uri="{FF2B5EF4-FFF2-40B4-BE49-F238E27FC236}">
                      <a16:creationId xmlns:a16="http://schemas.microsoft.com/office/drawing/2014/main" id="{69FFF2C6-CB58-D663-EF18-D21A69686A1F}"/>
                    </a:ext>
                  </a:extLst>
                </p:cNvPr>
                <p:cNvSpPr txBox="1">
                  <a:spLocks noRot="1" noChangeAspect="1" noMove="1" noResize="1" noEditPoints="1" noAdjustHandles="1" noChangeArrowheads="1" noChangeShapeType="1" noTextEdit="1"/>
                </p:cNvSpPr>
                <p:nvPr/>
              </p:nvSpPr>
              <p:spPr>
                <a:xfrm>
                  <a:off x="5776190" y="2059491"/>
                  <a:ext cx="533400" cy="56477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CD0A73E-EF5D-7CB8-87B0-FC463678017B}"/>
                    </a:ext>
                  </a:extLst>
                </p:cNvPr>
                <p:cNvSpPr txBox="1"/>
                <p:nvPr/>
              </p:nvSpPr>
              <p:spPr>
                <a:xfrm>
                  <a:off x="6124247" y="2564133"/>
                  <a:ext cx="533400" cy="564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6</m:t>
                            </m:r>
                          </m:den>
                        </m:f>
                      </m:oMath>
                    </m:oMathPara>
                  </a14:m>
                  <a:endParaRPr lang="en-US" dirty="0"/>
                </a:p>
              </p:txBody>
            </p:sp>
          </mc:Choice>
          <mc:Fallback xmlns="">
            <p:sp>
              <p:nvSpPr>
                <p:cNvPr id="11" name="TextBox 10">
                  <a:extLst>
                    <a:ext uri="{FF2B5EF4-FFF2-40B4-BE49-F238E27FC236}">
                      <a16:creationId xmlns:a16="http://schemas.microsoft.com/office/drawing/2014/main" id="{8CD0A73E-EF5D-7CB8-87B0-FC463678017B}"/>
                    </a:ext>
                  </a:extLst>
                </p:cNvPr>
                <p:cNvSpPr txBox="1">
                  <a:spLocks noRot="1" noChangeAspect="1" noMove="1" noResize="1" noEditPoints="1" noAdjustHandles="1" noChangeArrowheads="1" noChangeShapeType="1" noTextEdit="1"/>
                </p:cNvSpPr>
                <p:nvPr/>
              </p:nvSpPr>
              <p:spPr>
                <a:xfrm>
                  <a:off x="6124247" y="2564133"/>
                  <a:ext cx="533400" cy="56477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9FFC4B3-0744-DB2E-44AE-E1DDDECCA708}"/>
                    </a:ext>
                  </a:extLst>
                </p:cNvPr>
                <p:cNvSpPr txBox="1"/>
                <p:nvPr/>
              </p:nvSpPr>
              <p:spPr>
                <a:xfrm>
                  <a:off x="4447482" y="1500820"/>
                  <a:ext cx="533400" cy="564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oMath>
                    </m:oMathPara>
                  </a14:m>
                  <a:endParaRPr lang="en-US" dirty="0"/>
                </a:p>
              </p:txBody>
            </p:sp>
          </mc:Choice>
          <mc:Fallback xmlns="">
            <p:sp>
              <p:nvSpPr>
                <p:cNvPr id="12" name="TextBox 11">
                  <a:extLst>
                    <a:ext uri="{FF2B5EF4-FFF2-40B4-BE49-F238E27FC236}">
                      <a16:creationId xmlns:a16="http://schemas.microsoft.com/office/drawing/2014/main" id="{B9FFC4B3-0744-DB2E-44AE-E1DDDECCA708}"/>
                    </a:ext>
                  </a:extLst>
                </p:cNvPr>
                <p:cNvSpPr txBox="1">
                  <a:spLocks noRot="1" noChangeAspect="1" noMove="1" noResize="1" noEditPoints="1" noAdjustHandles="1" noChangeArrowheads="1" noChangeShapeType="1" noTextEdit="1"/>
                </p:cNvSpPr>
                <p:nvPr/>
              </p:nvSpPr>
              <p:spPr>
                <a:xfrm>
                  <a:off x="4447482" y="1500820"/>
                  <a:ext cx="533400" cy="564770"/>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602802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lstStyle/>
          <a:p>
            <a:r>
              <a:rPr lang="en-US" dirty="0"/>
              <a:t>Symmetry of the Unit Circle</a:t>
            </a:r>
          </a:p>
        </p:txBody>
      </p:sp>
      <p:grpSp>
        <p:nvGrpSpPr>
          <p:cNvPr id="56" name="Group 55" descr="A graph of the unit circle with key angles (terminal numbers) and their corresponding coordinates.">
            <a:extLst>
              <a:ext uri="{FF2B5EF4-FFF2-40B4-BE49-F238E27FC236}">
                <a16:creationId xmlns:a16="http://schemas.microsoft.com/office/drawing/2014/main" id="{5636A62D-372F-FAAE-44DF-9E072F51B7F7}"/>
              </a:ext>
            </a:extLst>
          </p:cNvPr>
          <p:cNvGrpSpPr/>
          <p:nvPr/>
        </p:nvGrpSpPr>
        <p:grpSpPr>
          <a:xfrm>
            <a:off x="1781776" y="1775780"/>
            <a:ext cx="5321739" cy="4572000"/>
            <a:chOff x="1781776" y="1775780"/>
            <a:chExt cx="5321739" cy="4572000"/>
          </a:xfrm>
        </p:grpSpPr>
        <p:grpSp>
          <p:nvGrpSpPr>
            <p:cNvPr id="14" name="Group 13">
              <a:extLst>
                <a:ext uri="{FF2B5EF4-FFF2-40B4-BE49-F238E27FC236}">
                  <a16:creationId xmlns:a16="http://schemas.microsoft.com/office/drawing/2014/main" id="{42DCE8D3-DC10-CBCD-2121-83959E753D6D}"/>
                </a:ext>
              </a:extLst>
            </p:cNvPr>
            <p:cNvGrpSpPr/>
            <p:nvPr/>
          </p:nvGrpSpPr>
          <p:grpSpPr>
            <a:xfrm>
              <a:off x="2209800" y="1775780"/>
              <a:ext cx="4572000" cy="4572000"/>
              <a:chOff x="2209800" y="1775780"/>
              <a:chExt cx="4572000" cy="4572000"/>
            </a:xfrm>
          </p:grpSpPr>
          <p:grpSp>
            <p:nvGrpSpPr>
              <p:cNvPr id="74" name="Group 73"/>
              <p:cNvGrpSpPr/>
              <p:nvPr/>
            </p:nvGrpSpPr>
            <p:grpSpPr>
              <a:xfrm>
                <a:off x="2209800" y="1775780"/>
                <a:ext cx="4572000" cy="4572000"/>
                <a:chOff x="2209800" y="1600200"/>
                <a:chExt cx="4572000" cy="4572000"/>
              </a:xfrm>
            </p:grpSpPr>
            <p:cxnSp>
              <p:nvCxnSpPr>
                <p:cNvPr id="5" name="Straight Arrow Connector 4"/>
                <p:cNvCxnSpPr/>
                <p:nvPr/>
              </p:nvCxnSpPr>
              <p:spPr>
                <a:xfrm>
                  <a:off x="4541982" y="1600200"/>
                  <a:ext cx="0" cy="45720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H="1">
                  <a:off x="2209800" y="3909537"/>
                  <a:ext cx="45720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 name="Oval 6"/>
                <p:cNvSpPr/>
                <p:nvPr/>
              </p:nvSpPr>
              <p:spPr>
                <a:xfrm>
                  <a:off x="2713182" y="2080737"/>
                  <a:ext cx="3657598" cy="36576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grpSp>
            <p:nvGrpSpPr>
              <p:cNvPr id="180" name="Group 179"/>
              <p:cNvGrpSpPr/>
              <p:nvPr/>
            </p:nvGrpSpPr>
            <p:grpSpPr>
              <a:xfrm>
                <a:off x="2971800" y="2518539"/>
                <a:ext cx="3124200" cy="3152987"/>
                <a:chOff x="2971800" y="2342959"/>
                <a:chExt cx="3124200" cy="3152987"/>
              </a:xfrm>
            </p:grpSpPr>
            <p:cxnSp>
              <p:nvCxnSpPr>
                <p:cNvPr id="120" name="Straight Connector 119"/>
                <p:cNvCxnSpPr/>
                <p:nvPr/>
              </p:nvCxnSpPr>
              <p:spPr>
                <a:xfrm flipV="1">
                  <a:off x="4544568" y="3012135"/>
                  <a:ext cx="1551432" cy="90149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2971800" y="3012135"/>
                  <a:ext cx="1570180" cy="90149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2971800" y="3913632"/>
                  <a:ext cx="1572768" cy="81469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4544568" y="3913632"/>
                  <a:ext cx="1551432" cy="9144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4544568" y="2342959"/>
                  <a:ext cx="914399" cy="154733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flipV="1">
                  <a:off x="3633977" y="2366295"/>
                  <a:ext cx="910592" cy="154733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3633977" y="3913633"/>
                  <a:ext cx="910592" cy="158231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4544568" y="3913631"/>
                  <a:ext cx="914399" cy="158231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4544569" y="2616380"/>
                  <a:ext cx="1290568" cy="129725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3248825" y="2616380"/>
                  <a:ext cx="1293156" cy="127391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endCxn id="7" idx="3"/>
                </p:cNvCxnSpPr>
                <p:nvPr/>
              </p:nvCxnSpPr>
              <p:spPr>
                <a:xfrm flipH="1">
                  <a:off x="3248825" y="3890295"/>
                  <a:ext cx="1293155" cy="131239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endCxn id="7" idx="5"/>
                </p:cNvCxnSpPr>
                <p:nvPr/>
              </p:nvCxnSpPr>
              <p:spPr>
                <a:xfrm>
                  <a:off x="4541980" y="3890295"/>
                  <a:ext cx="1293157" cy="131239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grpSp>
        <p:grpSp>
          <p:nvGrpSpPr>
            <p:cNvPr id="28" name="Group 27">
              <a:extLst>
                <a:ext uri="{FF2B5EF4-FFF2-40B4-BE49-F238E27FC236}">
                  <a16:creationId xmlns:a16="http://schemas.microsoft.com/office/drawing/2014/main" id="{F9D3A85F-E9F3-D9DF-3445-B0884C5364CD}"/>
                </a:ext>
              </a:extLst>
            </p:cNvPr>
            <p:cNvGrpSpPr/>
            <p:nvPr/>
          </p:nvGrpSpPr>
          <p:grpSpPr>
            <a:xfrm>
              <a:off x="2609469" y="2317593"/>
              <a:ext cx="3867343" cy="3583081"/>
              <a:chOff x="2609469" y="2317593"/>
              <a:chExt cx="3867343" cy="3583081"/>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E3F0F17-0D3E-6F33-B352-3874EE7E27F0}"/>
                      </a:ext>
                    </a:extLst>
                  </p:cNvPr>
                  <p:cNvSpPr txBox="1"/>
                  <p:nvPr/>
                </p:nvSpPr>
                <p:spPr>
                  <a:xfrm>
                    <a:off x="5051036" y="2464907"/>
                    <a:ext cx="533400" cy="564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3</m:t>
                              </m:r>
                            </m:den>
                          </m:f>
                        </m:oMath>
                      </m:oMathPara>
                    </a14:m>
                    <a:endParaRPr lang="en-US" dirty="0"/>
                  </a:p>
                </p:txBody>
              </p:sp>
            </mc:Choice>
            <mc:Fallback xmlns="">
              <p:sp>
                <p:nvSpPr>
                  <p:cNvPr id="4" name="TextBox 3">
                    <a:extLst>
                      <a:ext uri="{FF2B5EF4-FFF2-40B4-BE49-F238E27FC236}">
                        <a16:creationId xmlns:a16="http://schemas.microsoft.com/office/drawing/2014/main" id="{0E3F0F17-0D3E-6F33-B352-3874EE7E27F0}"/>
                      </a:ext>
                    </a:extLst>
                  </p:cNvPr>
                  <p:cNvSpPr txBox="1">
                    <a:spLocks noRot="1" noChangeAspect="1" noMove="1" noResize="1" noEditPoints="1" noAdjustHandles="1" noChangeArrowheads="1" noChangeShapeType="1" noTextEdit="1"/>
                  </p:cNvSpPr>
                  <p:nvPr/>
                </p:nvSpPr>
                <p:spPr>
                  <a:xfrm>
                    <a:off x="5051036" y="2464907"/>
                    <a:ext cx="533400" cy="56477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9FFF2C6-CB58-D663-EF18-D21A69686A1F}"/>
                      </a:ext>
                    </a:extLst>
                  </p:cNvPr>
                  <p:cNvSpPr txBox="1"/>
                  <p:nvPr/>
                </p:nvSpPr>
                <p:spPr>
                  <a:xfrm>
                    <a:off x="5365844" y="2704019"/>
                    <a:ext cx="533400" cy="564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4</m:t>
                              </m:r>
                            </m:den>
                          </m:f>
                        </m:oMath>
                      </m:oMathPara>
                    </a14:m>
                    <a:endParaRPr lang="en-US" dirty="0"/>
                  </a:p>
                </p:txBody>
              </p:sp>
            </mc:Choice>
            <mc:Fallback xmlns="">
              <p:sp>
                <p:nvSpPr>
                  <p:cNvPr id="9" name="TextBox 8">
                    <a:extLst>
                      <a:ext uri="{FF2B5EF4-FFF2-40B4-BE49-F238E27FC236}">
                        <a16:creationId xmlns:a16="http://schemas.microsoft.com/office/drawing/2014/main" id="{69FFF2C6-CB58-D663-EF18-D21A69686A1F}"/>
                      </a:ext>
                    </a:extLst>
                  </p:cNvPr>
                  <p:cNvSpPr txBox="1">
                    <a:spLocks noRot="1" noChangeAspect="1" noMove="1" noResize="1" noEditPoints="1" noAdjustHandles="1" noChangeArrowheads="1" noChangeShapeType="1" noTextEdit="1"/>
                  </p:cNvSpPr>
                  <p:nvPr/>
                </p:nvSpPr>
                <p:spPr>
                  <a:xfrm>
                    <a:off x="5365844" y="2704019"/>
                    <a:ext cx="533400" cy="5647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CD0A73E-EF5D-7CB8-87B0-FC463678017B}"/>
                      </a:ext>
                    </a:extLst>
                  </p:cNvPr>
                  <p:cNvSpPr txBox="1"/>
                  <p:nvPr/>
                </p:nvSpPr>
                <p:spPr>
                  <a:xfrm>
                    <a:off x="5636292" y="3017232"/>
                    <a:ext cx="533400" cy="564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6</m:t>
                              </m:r>
                            </m:den>
                          </m:f>
                        </m:oMath>
                      </m:oMathPara>
                    </a14:m>
                    <a:endParaRPr lang="en-US" dirty="0"/>
                  </a:p>
                </p:txBody>
              </p:sp>
            </mc:Choice>
            <mc:Fallback xmlns="">
              <p:sp>
                <p:nvSpPr>
                  <p:cNvPr id="11" name="TextBox 10">
                    <a:extLst>
                      <a:ext uri="{FF2B5EF4-FFF2-40B4-BE49-F238E27FC236}">
                        <a16:creationId xmlns:a16="http://schemas.microsoft.com/office/drawing/2014/main" id="{8CD0A73E-EF5D-7CB8-87B0-FC463678017B}"/>
                      </a:ext>
                    </a:extLst>
                  </p:cNvPr>
                  <p:cNvSpPr txBox="1">
                    <a:spLocks noRot="1" noChangeAspect="1" noMove="1" noResize="1" noEditPoints="1" noAdjustHandles="1" noChangeArrowheads="1" noChangeShapeType="1" noTextEdit="1"/>
                  </p:cNvSpPr>
                  <p:nvPr/>
                </p:nvSpPr>
                <p:spPr>
                  <a:xfrm>
                    <a:off x="5636292" y="3017232"/>
                    <a:ext cx="533400" cy="56477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9FFC4B3-0744-DB2E-44AE-E1DDDECCA708}"/>
                      </a:ext>
                    </a:extLst>
                  </p:cNvPr>
                  <p:cNvSpPr txBox="1"/>
                  <p:nvPr/>
                </p:nvSpPr>
                <p:spPr>
                  <a:xfrm>
                    <a:off x="4370990" y="2317593"/>
                    <a:ext cx="533400" cy="564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oMath>
                      </m:oMathPara>
                    </a14:m>
                    <a:endParaRPr lang="en-US" dirty="0"/>
                  </a:p>
                </p:txBody>
              </p:sp>
            </mc:Choice>
            <mc:Fallback xmlns="">
              <p:sp>
                <p:nvSpPr>
                  <p:cNvPr id="12" name="TextBox 11">
                    <a:extLst>
                      <a:ext uri="{FF2B5EF4-FFF2-40B4-BE49-F238E27FC236}">
                        <a16:creationId xmlns:a16="http://schemas.microsoft.com/office/drawing/2014/main" id="{B9FFC4B3-0744-DB2E-44AE-E1DDDECCA708}"/>
                      </a:ext>
                    </a:extLst>
                  </p:cNvPr>
                  <p:cNvSpPr txBox="1">
                    <a:spLocks noRot="1" noChangeAspect="1" noMove="1" noResize="1" noEditPoints="1" noAdjustHandles="1" noChangeArrowheads="1" noChangeShapeType="1" noTextEdit="1"/>
                  </p:cNvSpPr>
                  <p:nvPr/>
                </p:nvSpPr>
                <p:spPr>
                  <a:xfrm>
                    <a:off x="4370990" y="2317593"/>
                    <a:ext cx="533400" cy="56477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9C62BDE-971E-B38B-4E62-2CD40FC37143}"/>
                      </a:ext>
                    </a:extLst>
                  </p:cNvPr>
                  <p:cNvSpPr txBox="1"/>
                  <p:nvPr/>
                </p:nvSpPr>
                <p:spPr>
                  <a:xfrm>
                    <a:off x="3553876" y="2488591"/>
                    <a:ext cx="5334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𝜋</m:t>
                              </m:r>
                            </m:num>
                            <m:den>
                              <m:r>
                                <a:rPr lang="en-US" b="0" i="1" smtClean="0">
                                  <a:latin typeface="Cambria Math" panose="02040503050406030204" pitchFamily="18" charset="0"/>
                                </a:rPr>
                                <m:t>3</m:t>
                              </m:r>
                            </m:den>
                          </m:f>
                        </m:oMath>
                      </m:oMathPara>
                    </a14:m>
                    <a:endParaRPr lang="en-US" dirty="0"/>
                  </a:p>
                </p:txBody>
              </p:sp>
            </mc:Choice>
            <mc:Fallback xmlns="">
              <p:sp>
                <p:nvSpPr>
                  <p:cNvPr id="15" name="TextBox 14">
                    <a:extLst>
                      <a:ext uri="{FF2B5EF4-FFF2-40B4-BE49-F238E27FC236}">
                        <a16:creationId xmlns:a16="http://schemas.microsoft.com/office/drawing/2014/main" id="{09C62BDE-971E-B38B-4E62-2CD40FC37143}"/>
                      </a:ext>
                    </a:extLst>
                  </p:cNvPr>
                  <p:cNvSpPr txBox="1">
                    <a:spLocks noRot="1" noChangeAspect="1" noMove="1" noResize="1" noEditPoints="1" noAdjustHandles="1" noChangeArrowheads="1" noChangeShapeType="1" noTextEdit="1"/>
                  </p:cNvSpPr>
                  <p:nvPr/>
                </p:nvSpPr>
                <p:spPr>
                  <a:xfrm>
                    <a:off x="3553876" y="2488591"/>
                    <a:ext cx="533400" cy="61093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09448E7-93CA-1DF0-2CE0-43F4A575D995}"/>
                      </a:ext>
                    </a:extLst>
                  </p:cNvPr>
                  <p:cNvSpPr txBox="1"/>
                  <p:nvPr/>
                </p:nvSpPr>
                <p:spPr>
                  <a:xfrm>
                    <a:off x="3200504" y="2688681"/>
                    <a:ext cx="5334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𝜋</m:t>
                              </m:r>
                            </m:num>
                            <m:den>
                              <m:r>
                                <a:rPr lang="en-US" b="0" i="1" smtClean="0">
                                  <a:latin typeface="Cambria Math" panose="02040503050406030204" pitchFamily="18" charset="0"/>
                                </a:rPr>
                                <m:t>4</m:t>
                              </m:r>
                            </m:den>
                          </m:f>
                        </m:oMath>
                      </m:oMathPara>
                    </a14:m>
                    <a:endParaRPr lang="en-US" dirty="0"/>
                  </a:p>
                </p:txBody>
              </p:sp>
            </mc:Choice>
            <mc:Fallback xmlns="">
              <p:sp>
                <p:nvSpPr>
                  <p:cNvPr id="16" name="TextBox 15">
                    <a:extLst>
                      <a:ext uri="{FF2B5EF4-FFF2-40B4-BE49-F238E27FC236}">
                        <a16:creationId xmlns:a16="http://schemas.microsoft.com/office/drawing/2014/main" id="{509448E7-93CA-1DF0-2CE0-43F4A575D995}"/>
                      </a:ext>
                    </a:extLst>
                  </p:cNvPr>
                  <p:cNvSpPr txBox="1">
                    <a:spLocks noRot="1" noChangeAspect="1" noMove="1" noResize="1" noEditPoints="1" noAdjustHandles="1" noChangeArrowheads="1" noChangeShapeType="1" noTextEdit="1"/>
                  </p:cNvSpPr>
                  <p:nvPr/>
                </p:nvSpPr>
                <p:spPr>
                  <a:xfrm>
                    <a:off x="3200504" y="2688681"/>
                    <a:ext cx="533400" cy="61093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ABABE78-04B4-02BE-F653-8004B8F85753}"/>
                      </a:ext>
                    </a:extLst>
                  </p:cNvPr>
                  <p:cNvSpPr txBox="1"/>
                  <p:nvPr/>
                </p:nvSpPr>
                <p:spPr>
                  <a:xfrm>
                    <a:off x="2924555" y="2991660"/>
                    <a:ext cx="533400" cy="616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r>
                                <a:rPr lang="en-US" b="0" i="1" smtClean="0">
                                  <a:latin typeface="Cambria Math" panose="02040503050406030204" pitchFamily="18" charset="0"/>
                                </a:rPr>
                                <m:t>𝜋</m:t>
                              </m:r>
                            </m:num>
                            <m:den>
                              <m:r>
                                <a:rPr lang="en-US" b="0" i="1" smtClean="0">
                                  <a:latin typeface="Cambria Math" panose="02040503050406030204" pitchFamily="18" charset="0"/>
                                </a:rPr>
                                <m:t>6</m:t>
                              </m:r>
                            </m:den>
                          </m:f>
                        </m:oMath>
                      </m:oMathPara>
                    </a14:m>
                    <a:endParaRPr lang="en-US" dirty="0"/>
                  </a:p>
                </p:txBody>
              </p:sp>
            </mc:Choice>
            <mc:Fallback xmlns="">
              <p:sp>
                <p:nvSpPr>
                  <p:cNvPr id="17" name="TextBox 16">
                    <a:extLst>
                      <a:ext uri="{FF2B5EF4-FFF2-40B4-BE49-F238E27FC236}">
                        <a16:creationId xmlns:a16="http://schemas.microsoft.com/office/drawing/2014/main" id="{1ABABE78-04B4-02BE-F653-8004B8F85753}"/>
                      </a:ext>
                    </a:extLst>
                  </p:cNvPr>
                  <p:cNvSpPr txBox="1">
                    <a:spLocks noRot="1" noChangeAspect="1" noMove="1" noResize="1" noEditPoints="1" noAdjustHandles="1" noChangeArrowheads="1" noChangeShapeType="1" noTextEdit="1"/>
                  </p:cNvSpPr>
                  <p:nvPr/>
                </p:nvSpPr>
                <p:spPr>
                  <a:xfrm>
                    <a:off x="2924555" y="2991660"/>
                    <a:ext cx="533400" cy="61651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54DC039-EB6E-5E68-F7D8-FD6DE6620064}"/>
                      </a:ext>
                    </a:extLst>
                  </p:cNvPr>
                  <p:cNvSpPr txBox="1"/>
                  <p:nvPr/>
                </p:nvSpPr>
                <p:spPr>
                  <a:xfrm>
                    <a:off x="2609469" y="3751897"/>
                    <a:ext cx="533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𝜋</m:t>
                          </m:r>
                        </m:oMath>
                      </m:oMathPara>
                    </a14:m>
                    <a:endParaRPr lang="en-US" dirty="0"/>
                  </a:p>
                </p:txBody>
              </p:sp>
            </mc:Choice>
            <mc:Fallback xmlns="">
              <p:sp>
                <p:nvSpPr>
                  <p:cNvPr id="18" name="TextBox 17">
                    <a:extLst>
                      <a:ext uri="{FF2B5EF4-FFF2-40B4-BE49-F238E27FC236}">
                        <a16:creationId xmlns:a16="http://schemas.microsoft.com/office/drawing/2014/main" id="{D54DC039-EB6E-5E68-F7D8-FD6DE6620064}"/>
                      </a:ext>
                    </a:extLst>
                  </p:cNvPr>
                  <p:cNvSpPr txBox="1">
                    <a:spLocks noRot="1" noChangeAspect="1" noMove="1" noResize="1" noEditPoints="1" noAdjustHandles="1" noChangeArrowheads="1" noChangeShapeType="1" noTextEdit="1"/>
                  </p:cNvSpPr>
                  <p:nvPr/>
                </p:nvSpPr>
                <p:spPr>
                  <a:xfrm>
                    <a:off x="2609469" y="3751897"/>
                    <a:ext cx="5334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8B50D36-8CEE-7C88-4B9E-29978CCB4B82}"/>
                      </a:ext>
                    </a:extLst>
                  </p:cNvPr>
                  <p:cNvSpPr txBox="1"/>
                  <p:nvPr/>
                </p:nvSpPr>
                <p:spPr>
                  <a:xfrm>
                    <a:off x="2871362" y="4488485"/>
                    <a:ext cx="533400" cy="609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7</m:t>
                              </m:r>
                              <m:r>
                                <a:rPr lang="en-US" b="0" i="1" smtClean="0">
                                  <a:latin typeface="Cambria Math" panose="02040503050406030204" pitchFamily="18" charset="0"/>
                                </a:rPr>
                                <m:t>𝜋</m:t>
                              </m:r>
                            </m:num>
                            <m:den>
                              <m:r>
                                <a:rPr lang="en-US" b="0" i="1" smtClean="0">
                                  <a:latin typeface="Cambria Math" panose="02040503050406030204" pitchFamily="18" charset="0"/>
                                </a:rPr>
                                <m:t>6</m:t>
                              </m:r>
                            </m:den>
                          </m:f>
                        </m:oMath>
                      </m:oMathPara>
                    </a14:m>
                    <a:endParaRPr lang="en-US" dirty="0"/>
                  </a:p>
                </p:txBody>
              </p:sp>
            </mc:Choice>
            <mc:Fallback xmlns="">
              <p:sp>
                <p:nvSpPr>
                  <p:cNvPr id="19" name="TextBox 18">
                    <a:extLst>
                      <a:ext uri="{FF2B5EF4-FFF2-40B4-BE49-F238E27FC236}">
                        <a16:creationId xmlns:a16="http://schemas.microsoft.com/office/drawing/2014/main" id="{E8B50D36-8CEE-7C88-4B9E-29978CCB4B82}"/>
                      </a:ext>
                    </a:extLst>
                  </p:cNvPr>
                  <p:cNvSpPr txBox="1">
                    <a:spLocks noRot="1" noChangeAspect="1" noMove="1" noResize="1" noEditPoints="1" noAdjustHandles="1" noChangeArrowheads="1" noChangeShapeType="1" noTextEdit="1"/>
                  </p:cNvSpPr>
                  <p:nvPr/>
                </p:nvSpPr>
                <p:spPr>
                  <a:xfrm>
                    <a:off x="2871362" y="4488485"/>
                    <a:ext cx="533400" cy="6090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A473D5F-803C-53F2-9BA7-34DB7C48213B}"/>
                      </a:ext>
                    </a:extLst>
                  </p:cNvPr>
                  <p:cNvSpPr txBox="1"/>
                  <p:nvPr/>
                </p:nvSpPr>
                <p:spPr>
                  <a:xfrm>
                    <a:off x="3171163" y="4868885"/>
                    <a:ext cx="533400" cy="616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r>
                                <a:rPr lang="en-US" b="0" i="1" smtClean="0">
                                  <a:latin typeface="Cambria Math" panose="02040503050406030204" pitchFamily="18" charset="0"/>
                                </a:rPr>
                                <m:t>𝜋</m:t>
                              </m:r>
                            </m:num>
                            <m:den>
                              <m:r>
                                <a:rPr lang="en-US" b="0" i="1" smtClean="0">
                                  <a:latin typeface="Cambria Math" panose="02040503050406030204" pitchFamily="18" charset="0"/>
                                </a:rPr>
                                <m:t>4</m:t>
                              </m:r>
                            </m:den>
                          </m:f>
                        </m:oMath>
                      </m:oMathPara>
                    </a14:m>
                    <a:endParaRPr lang="en-US" dirty="0"/>
                  </a:p>
                </p:txBody>
              </p:sp>
            </mc:Choice>
            <mc:Fallback xmlns="">
              <p:sp>
                <p:nvSpPr>
                  <p:cNvPr id="20" name="TextBox 19">
                    <a:extLst>
                      <a:ext uri="{FF2B5EF4-FFF2-40B4-BE49-F238E27FC236}">
                        <a16:creationId xmlns:a16="http://schemas.microsoft.com/office/drawing/2014/main" id="{8A473D5F-803C-53F2-9BA7-34DB7C48213B}"/>
                      </a:ext>
                    </a:extLst>
                  </p:cNvPr>
                  <p:cNvSpPr txBox="1">
                    <a:spLocks noRot="1" noChangeAspect="1" noMove="1" noResize="1" noEditPoints="1" noAdjustHandles="1" noChangeArrowheads="1" noChangeShapeType="1" noTextEdit="1"/>
                  </p:cNvSpPr>
                  <p:nvPr/>
                </p:nvSpPr>
                <p:spPr>
                  <a:xfrm>
                    <a:off x="3171163" y="4868885"/>
                    <a:ext cx="533400" cy="61651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8DAFB06-8162-AAD2-BD07-AE05D962979A}"/>
                      </a:ext>
                    </a:extLst>
                  </p:cNvPr>
                  <p:cNvSpPr txBox="1"/>
                  <p:nvPr/>
                </p:nvSpPr>
                <p:spPr>
                  <a:xfrm>
                    <a:off x="3535849" y="5066763"/>
                    <a:ext cx="533400" cy="6099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m:t>
                              </m:r>
                              <m:r>
                                <a:rPr lang="en-US" b="0" i="1" smtClean="0">
                                  <a:latin typeface="Cambria Math" panose="02040503050406030204" pitchFamily="18" charset="0"/>
                                </a:rPr>
                                <m:t>𝜋</m:t>
                              </m:r>
                            </m:num>
                            <m:den>
                              <m:r>
                                <a:rPr lang="en-US" b="0" i="1" smtClean="0">
                                  <a:latin typeface="Cambria Math" panose="02040503050406030204" pitchFamily="18" charset="0"/>
                                </a:rPr>
                                <m:t>3</m:t>
                              </m:r>
                            </m:den>
                          </m:f>
                        </m:oMath>
                      </m:oMathPara>
                    </a14:m>
                    <a:endParaRPr lang="en-US" dirty="0"/>
                  </a:p>
                </p:txBody>
              </p:sp>
            </mc:Choice>
            <mc:Fallback xmlns="">
              <p:sp>
                <p:nvSpPr>
                  <p:cNvPr id="21" name="TextBox 20">
                    <a:extLst>
                      <a:ext uri="{FF2B5EF4-FFF2-40B4-BE49-F238E27FC236}">
                        <a16:creationId xmlns:a16="http://schemas.microsoft.com/office/drawing/2014/main" id="{58DAFB06-8162-AAD2-BD07-AE05D962979A}"/>
                      </a:ext>
                    </a:extLst>
                  </p:cNvPr>
                  <p:cNvSpPr txBox="1">
                    <a:spLocks noRot="1" noChangeAspect="1" noMove="1" noResize="1" noEditPoints="1" noAdjustHandles="1" noChangeArrowheads="1" noChangeShapeType="1" noTextEdit="1"/>
                  </p:cNvSpPr>
                  <p:nvPr/>
                </p:nvSpPr>
                <p:spPr>
                  <a:xfrm>
                    <a:off x="3535849" y="5066763"/>
                    <a:ext cx="533400" cy="60991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80915B3-011B-8196-2CC4-39B1EA3300E1}"/>
                      </a:ext>
                    </a:extLst>
                  </p:cNvPr>
                  <p:cNvSpPr txBox="1"/>
                  <p:nvPr/>
                </p:nvSpPr>
                <p:spPr>
                  <a:xfrm>
                    <a:off x="4133238" y="5289738"/>
                    <a:ext cx="5334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𝜋</m:t>
                              </m:r>
                            </m:num>
                            <m:den>
                              <m:r>
                                <a:rPr lang="en-US" b="0" i="1" smtClean="0">
                                  <a:latin typeface="Cambria Math" panose="02040503050406030204" pitchFamily="18" charset="0"/>
                                </a:rPr>
                                <m:t>2</m:t>
                              </m:r>
                            </m:den>
                          </m:f>
                        </m:oMath>
                      </m:oMathPara>
                    </a14:m>
                    <a:endParaRPr lang="en-US" dirty="0"/>
                  </a:p>
                </p:txBody>
              </p:sp>
            </mc:Choice>
            <mc:Fallback xmlns="">
              <p:sp>
                <p:nvSpPr>
                  <p:cNvPr id="22" name="TextBox 21">
                    <a:extLst>
                      <a:ext uri="{FF2B5EF4-FFF2-40B4-BE49-F238E27FC236}">
                        <a16:creationId xmlns:a16="http://schemas.microsoft.com/office/drawing/2014/main" id="{F80915B3-011B-8196-2CC4-39B1EA3300E1}"/>
                      </a:ext>
                    </a:extLst>
                  </p:cNvPr>
                  <p:cNvSpPr txBox="1">
                    <a:spLocks noRot="1" noChangeAspect="1" noMove="1" noResize="1" noEditPoints="1" noAdjustHandles="1" noChangeArrowheads="1" noChangeShapeType="1" noTextEdit="1"/>
                  </p:cNvSpPr>
                  <p:nvPr/>
                </p:nvSpPr>
                <p:spPr>
                  <a:xfrm>
                    <a:off x="4133238" y="5289738"/>
                    <a:ext cx="533400" cy="61093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19F8CE9-2837-E73C-DEA8-FF9A6D9FD214}"/>
                      </a:ext>
                    </a:extLst>
                  </p:cNvPr>
                  <p:cNvSpPr txBox="1"/>
                  <p:nvPr/>
                </p:nvSpPr>
                <p:spPr>
                  <a:xfrm>
                    <a:off x="5036330" y="5097562"/>
                    <a:ext cx="533400" cy="616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r>
                                <a:rPr lang="en-US" b="0" i="1" smtClean="0">
                                  <a:latin typeface="Cambria Math" panose="02040503050406030204" pitchFamily="18" charset="0"/>
                                </a:rPr>
                                <m:t>𝜋</m:t>
                              </m:r>
                            </m:num>
                            <m:den>
                              <m:r>
                                <a:rPr lang="en-US" b="0" i="1" smtClean="0">
                                  <a:latin typeface="Cambria Math" panose="02040503050406030204" pitchFamily="18" charset="0"/>
                                </a:rPr>
                                <m:t>3</m:t>
                              </m:r>
                            </m:den>
                          </m:f>
                        </m:oMath>
                      </m:oMathPara>
                    </a14:m>
                    <a:endParaRPr lang="en-US" dirty="0"/>
                  </a:p>
                </p:txBody>
              </p:sp>
            </mc:Choice>
            <mc:Fallback xmlns="">
              <p:sp>
                <p:nvSpPr>
                  <p:cNvPr id="23" name="TextBox 22">
                    <a:extLst>
                      <a:ext uri="{FF2B5EF4-FFF2-40B4-BE49-F238E27FC236}">
                        <a16:creationId xmlns:a16="http://schemas.microsoft.com/office/drawing/2014/main" id="{F19F8CE9-2837-E73C-DEA8-FF9A6D9FD214}"/>
                      </a:ext>
                    </a:extLst>
                  </p:cNvPr>
                  <p:cNvSpPr txBox="1">
                    <a:spLocks noRot="1" noChangeAspect="1" noMove="1" noResize="1" noEditPoints="1" noAdjustHandles="1" noChangeArrowheads="1" noChangeShapeType="1" noTextEdit="1"/>
                  </p:cNvSpPr>
                  <p:nvPr/>
                </p:nvSpPr>
                <p:spPr>
                  <a:xfrm>
                    <a:off x="5036330" y="5097562"/>
                    <a:ext cx="533400" cy="61651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5EFAA8F-6194-60F1-E4BC-8E79CB45E6F3}"/>
                      </a:ext>
                    </a:extLst>
                  </p:cNvPr>
                  <p:cNvSpPr txBox="1"/>
                  <p:nvPr/>
                </p:nvSpPr>
                <p:spPr>
                  <a:xfrm>
                    <a:off x="5369592" y="4836485"/>
                    <a:ext cx="533400" cy="609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7</m:t>
                              </m:r>
                              <m:r>
                                <a:rPr lang="en-US" b="0" i="1" smtClean="0">
                                  <a:latin typeface="Cambria Math" panose="02040503050406030204" pitchFamily="18" charset="0"/>
                                </a:rPr>
                                <m:t>𝜋</m:t>
                              </m:r>
                            </m:num>
                            <m:den>
                              <m:r>
                                <a:rPr lang="en-US" b="0" i="1" smtClean="0">
                                  <a:latin typeface="Cambria Math" panose="02040503050406030204" pitchFamily="18" charset="0"/>
                                </a:rPr>
                                <m:t>4</m:t>
                              </m:r>
                            </m:den>
                          </m:f>
                        </m:oMath>
                      </m:oMathPara>
                    </a14:m>
                    <a:endParaRPr lang="en-US" dirty="0"/>
                  </a:p>
                </p:txBody>
              </p:sp>
            </mc:Choice>
            <mc:Fallback xmlns="">
              <p:sp>
                <p:nvSpPr>
                  <p:cNvPr id="24" name="TextBox 23">
                    <a:extLst>
                      <a:ext uri="{FF2B5EF4-FFF2-40B4-BE49-F238E27FC236}">
                        <a16:creationId xmlns:a16="http://schemas.microsoft.com/office/drawing/2014/main" id="{A5EFAA8F-6194-60F1-E4BC-8E79CB45E6F3}"/>
                      </a:ext>
                    </a:extLst>
                  </p:cNvPr>
                  <p:cNvSpPr txBox="1">
                    <a:spLocks noRot="1" noChangeAspect="1" noMove="1" noResize="1" noEditPoints="1" noAdjustHandles="1" noChangeArrowheads="1" noChangeShapeType="1" noTextEdit="1"/>
                  </p:cNvSpPr>
                  <p:nvPr/>
                </p:nvSpPr>
                <p:spPr>
                  <a:xfrm>
                    <a:off x="5369592" y="4836485"/>
                    <a:ext cx="533400" cy="60907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C869928-F93B-0F2E-77DC-B3D11CCA4BEC}"/>
                      </a:ext>
                    </a:extLst>
                  </p:cNvPr>
                  <p:cNvSpPr txBox="1"/>
                  <p:nvPr/>
                </p:nvSpPr>
                <p:spPr>
                  <a:xfrm>
                    <a:off x="5618907" y="4521413"/>
                    <a:ext cx="533400"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11</m:t>
                              </m:r>
                              <m:r>
                                <a:rPr lang="en-US" b="0" i="1" smtClean="0">
                                  <a:latin typeface="Cambria Math" panose="02040503050406030204" pitchFamily="18" charset="0"/>
                                </a:rPr>
                                <m:t>𝜋</m:t>
                              </m:r>
                            </m:num>
                            <m:den>
                              <m:r>
                                <a:rPr lang="en-US" b="0" i="1" smtClean="0">
                                  <a:latin typeface="Cambria Math" panose="02040503050406030204" pitchFamily="18" charset="0"/>
                                </a:rPr>
                                <m:t>6</m:t>
                              </m:r>
                            </m:den>
                          </m:f>
                        </m:oMath>
                      </m:oMathPara>
                    </a14:m>
                    <a:endParaRPr lang="en-US" dirty="0"/>
                  </a:p>
                </p:txBody>
              </p:sp>
            </mc:Choice>
            <mc:Fallback xmlns="">
              <p:sp>
                <p:nvSpPr>
                  <p:cNvPr id="25" name="TextBox 24">
                    <a:extLst>
                      <a:ext uri="{FF2B5EF4-FFF2-40B4-BE49-F238E27FC236}">
                        <a16:creationId xmlns:a16="http://schemas.microsoft.com/office/drawing/2014/main" id="{AC869928-F93B-0F2E-77DC-B3D11CCA4BEC}"/>
                      </a:ext>
                    </a:extLst>
                  </p:cNvPr>
                  <p:cNvSpPr txBox="1">
                    <a:spLocks noRot="1" noChangeAspect="1" noMove="1" noResize="1" noEditPoints="1" noAdjustHandles="1" noChangeArrowheads="1" noChangeShapeType="1" noTextEdit="1"/>
                  </p:cNvSpPr>
                  <p:nvPr/>
                </p:nvSpPr>
                <p:spPr>
                  <a:xfrm>
                    <a:off x="5618907" y="4521413"/>
                    <a:ext cx="533400" cy="610936"/>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F0036CC-3CF5-A6E5-7420-045FCFF99A45}"/>
                      </a:ext>
                    </a:extLst>
                  </p:cNvPr>
                  <p:cNvSpPr txBox="1"/>
                  <p:nvPr/>
                </p:nvSpPr>
                <p:spPr>
                  <a:xfrm>
                    <a:off x="5943412" y="4049627"/>
                    <a:ext cx="533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𝜋</m:t>
                          </m:r>
                        </m:oMath>
                      </m:oMathPara>
                    </a14:m>
                    <a:endParaRPr lang="en-US" dirty="0"/>
                  </a:p>
                </p:txBody>
              </p:sp>
            </mc:Choice>
            <mc:Fallback xmlns="">
              <p:sp>
                <p:nvSpPr>
                  <p:cNvPr id="26" name="TextBox 25">
                    <a:extLst>
                      <a:ext uri="{FF2B5EF4-FFF2-40B4-BE49-F238E27FC236}">
                        <a16:creationId xmlns:a16="http://schemas.microsoft.com/office/drawing/2014/main" id="{3F0036CC-3CF5-A6E5-7420-045FCFF99A45}"/>
                      </a:ext>
                    </a:extLst>
                  </p:cNvPr>
                  <p:cNvSpPr txBox="1">
                    <a:spLocks noRot="1" noChangeAspect="1" noMove="1" noResize="1" noEditPoints="1" noAdjustHandles="1" noChangeArrowheads="1" noChangeShapeType="1" noTextEdit="1"/>
                  </p:cNvSpPr>
                  <p:nvPr/>
                </p:nvSpPr>
                <p:spPr>
                  <a:xfrm>
                    <a:off x="5943412" y="4049627"/>
                    <a:ext cx="5334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855FC55-8209-233C-00B3-BC49542CFDB8}"/>
                      </a:ext>
                    </a:extLst>
                  </p:cNvPr>
                  <p:cNvSpPr txBox="1"/>
                  <p:nvPr/>
                </p:nvSpPr>
                <p:spPr>
                  <a:xfrm>
                    <a:off x="5933011" y="3785159"/>
                    <a:ext cx="533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27" name="TextBox 26">
                    <a:extLst>
                      <a:ext uri="{FF2B5EF4-FFF2-40B4-BE49-F238E27FC236}">
                        <a16:creationId xmlns:a16="http://schemas.microsoft.com/office/drawing/2014/main" id="{8855FC55-8209-233C-00B3-BC49542CFDB8}"/>
                      </a:ext>
                    </a:extLst>
                  </p:cNvPr>
                  <p:cNvSpPr txBox="1">
                    <a:spLocks noRot="1" noChangeAspect="1" noMove="1" noResize="1" noEditPoints="1" noAdjustHandles="1" noChangeArrowheads="1" noChangeShapeType="1" noTextEdit="1"/>
                  </p:cNvSpPr>
                  <p:nvPr/>
                </p:nvSpPr>
                <p:spPr>
                  <a:xfrm>
                    <a:off x="5933011" y="3785159"/>
                    <a:ext cx="533400" cy="369332"/>
                  </a:xfrm>
                  <a:prstGeom prst="rect">
                    <a:avLst/>
                  </a:prstGeom>
                  <a:blipFill>
                    <a:blip r:embed="rId18"/>
                    <a:stretch>
                      <a:fillRect/>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4863620A-9167-8DF0-7955-193CDB625BFC}"/>
                </a:ext>
              </a:extLst>
            </p:cNvPr>
            <p:cNvGrpSpPr/>
            <p:nvPr/>
          </p:nvGrpSpPr>
          <p:grpSpPr>
            <a:xfrm>
              <a:off x="1907004" y="1872974"/>
              <a:ext cx="5196511" cy="4425245"/>
              <a:chOff x="1907004" y="1872974"/>
              <a:chExt cx="5196511" cy="4425245"/>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573FF34-EF64-EBCD-5D21-BF29648AC038}"/>
                      </a:ext>
                    </a:extLst>
                  </p:cNvPr>
                  <p:cNvSpPr txBox="1"/>
                  <p:nvPr/>
                </p:nvSpPr>
                <p:spPr>
                  <a:xfrm>
                    <a:off x="6241592" y="3692448"/>
                    <a:ext cx="8619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1,0</m:t>
                              </m:r>
                            </m:e>
                          </m:d>
                        </m:oMath>
                      </m:oMathPara>
                    </a14:m>
                    <a:endParaRPr lang="en-US" dirty="0"/>
                  </a:p>
                </p:txBody>
              </p:sp>
            </mc:Choice>
            <mc:Fallback xmlns="">
              <p:sp>
                <p:nvSpPr>
                  <p:cNvPr id="29" name="TextBox 28">
                    <a:extLst>
                      <a:ext uri="{FF2B5EF4-FFF2-40B4-BE49-F238E27FC236}">
                        <a16:creationId xmlns:a16="http://schemas.microsoft.com/office/drawing/2014/main" id="{0573FF34-EF64-EBCD-5D21-BF29648AC038}"/>
                      </a:ext>
                    </a:extLst>
                  </p:cNvPr>
                  <p:cNvSpPr txBox="1">
                    <a:spLocks noRot="1" noChangeAspect="1" noMove="1" noResize="1" noEditPoints="1" noAdjustHandles="1" noChangeArrowheads="1" noChangeShapeType="1" noTextEdit="1"/>
                  </p:cNvSpPr>
                  <p:nvPr/>
                </p:nvSpPr>
                <p:spPr>
                  <a:xfrm>
                    <a:off x="6241592" y="3692448"/>
                    <a:ext cx="86192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ED7D5D2-4F9D-5767-A2CF-4FA204D828B6}"/>
                      </a:ext>
                    </a:extLst>
                  </p:cNvPr>
                  <p:cNvSpPr txBox="1"/>
                  <p:nvPr/>
                </p:nvSpPr>
                <p:spPr>
                  <a:xfrm>
                    <a:off x="4399938" y="1872974"/>
                    <a:ext cx="8619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m:oMathPara>
                    </a14:m>
                    <a:endParaRPr lang="en-US" dirty="0"/>
                  </a:p>
                </p:txBody>
              </p:sp>
            </mc:Choice>
            <mc:Fallback xmlns="">
              <p:sp>
                <p:nvSpPr>
                  <p:cNvPr id="30" name="TextBox 29">
                    <a:extLst>
                      <a:ext uri="{FF2B5EF4-FFF2-40B4-BE49-F238E27FC236}">
                        <a16:creationId xmlns:a16="http://schemas.microsoft.com/office/drawing/2014/main" id="{3ED7D5D2-4F9D-5767-A2CF-4FA204D828B6}"/>
                      </a:ext>
                    </a:extLst>
                  </p:cNvPr>
                  <p:cNvSpPr txBox="1">
                    <a:spLocks noRot="1" noChangeAspect="1" noMove="1" noResize="1" noEditPoints="1" noAdjustHandles="1" noChangeArrowheads="1" noChangeShapeType="1" noTextEdit="1"/>
                  </p:cNvSpPr>
                  <p:nvPr/>
                </p:nvSpPr>
                <p:spPr>
                  <a:xfrm>
                    <a:off x="4399938" y="1872974"/>
                    <a:ext cx="861923"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A75BC0D-B5A1-D9D2-2841-9FEC1759CC2F}"/>
                      </a:ext>
                    </a:extLst>
                  </p:cNvPr>
                  <p:cNvSpPr txBox="1"/>
                  <p:nvPr/>
                </p:nvSpPr>
                <p:spPr>
                  <a:xfrm>
                    <a:off x="1907004" y="3711690"/>
                    <a:ext cx="8619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−1,0</m:t>
                              </m:r>
                            </m:e>
                          </m:d>
                        </m:oMath>
                      </m:oMathPara>
                    </a14:m>
                    <a:endParaRPr lang="en-US" dirty="0"/>
                  </a:p>
                </p:txBody>
              </p:sp>
            </mc:Choice>
            <mc:Fallback xmlns="">
              <p:sp>
                <p:nvSpPr>
                  <p:cNvPr id="31" name="TextBox 30">
                    <a:extLst>
                      <a:ext uri="{FF2B5EF4-FFF2-40B4-BE49-F238E27FC236}">
                        <a16:creationId xmlns:a16="http://schemas.microsoft.com/office/drawing/2014/main" id="{3A75BC0D-B5A1-D9D2-2841-9FEC1759CC2F}"/>
                      </a:ext>
                    </a:extLst>
                  </p:cNvPr>
                  <p:cNvSpPr txBox="1">
                    <a:spLocks noRot="1" noChangeAspect="1" noMove="1" noResize="1" noEditPoints="1" noAdjustHandles="1" noChangeArrowheads="1" noChangeShapeType="1" noTextEdit="1"/>
                  </p:cNvSpPr>
                  <p:nvPr/>
                </p:nvSpPr>
                <p:spPr>
                  <a:xfrm>
                    <a:off x="1907004" y="3711690"/>
                    <a:ext cx="861923"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B38B57C-F74B-0D76-950E-DB0A0F3B2F0E}"/>
                      </a:ext>
                    </a:extLst>
                  </p:cNvPr>
                  <p:cNvSpPr txBox="1"/>
                  <p:nvPr/>
                </p:nvSpPr>
                <p:spPr>
                  <a:xfrm>
                    <a:off x="3710077" y="5928887"/>
                    <a:ext cx="8619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m:oMathPara>
                    </a14:m>
                    <a:endParaRPr lang="en-US" dirty="0"/>
                  </a:p>
                </p:txBody>
              </p:sp>
            </mc:Choice>
            <mc:Fallback xmlns="">
              <p:sp>
                <p:nvSpPr>
                  <p:cNvPr id="32" name="TextBox 31">
                    <a:extLst>
                      <a:ext uri="{FF2B5EF4-FFF2-40B4-BE49-F238E27FC236}">
                        <a16:creationId xmlns:a16="http://schemas.microsoft.com/office/drawing/2014/main" id="{BB38B57C-F74B-0D76-950E-DB0A0F3B2F0E}"/>
                      </a:ext>
                    </a:extLst>
                  </p:cNvPr>
                  <p:cNvSpPr txBox="1">
                    <a:spLocks noRot="1" noChangeAspect="1" noMove="1" noResize="1" noEditPoints="1" noAdjustHandles="1" noChangeArrowheads="1" noChangeShapeType="1" noTextEdit="1"/>
                  </p:cNvSpPr>
                  <p:nvPr/>
                </p:nvSpPr>
                <p:spPr>
                  <a:xfrm>
                    <a:off x="3710077" y="5928887"/>
                    <a:ext cx="861923" cy="369332"/>
                  </a:xfrm>
                  <a:prstGeom prst="rect">
                    <a:avLst/>
                  </a:prstGeom>
                  <a:blipFill>
                    <a:blip r:embed="rId22"/>
                    <a:stretch>
                      <a:fillRect/>
                    </a:stretch>
                  </a:blipFill>
                </p:spPr>
                <p:txBody>
                  <a:bodyPr/>
                  <a:lstStyle/>
                  <a:p>
                    <a:r>
                      <a:rPr lang="en-US">
                        <a:noFill/>
                      </a:rPr>
                      <a:t> </a:t>
                    </a:r>
                  </a:p>
                </p:txBody>
              </p:sp>
            </mc:Fallback>
          </mc:AlternateContent>
        </p:grpSp>
        <p:grpSp>
          <p:nvGrpSpPr>
            <p:cNvPr id="55" name="Group 54">
              <a:extLst>
                <a:ext uri="{FF2B5EF4-FFF2-40B4-BE49-F238E27FC236}">
                  <a16:creationId xmlns:a16="http://schemas.microsoft.com/office/drawing/2014/main" id="{125D8913-FA51-624C-9731-76743BD2034F}"/>
                </a:ext>
              </a:extLst>
            </p:cNvPr>
            <p:cNvGrpSpPr/>
            <p:nvPr/>
          </p:nvGrpSpPr>
          <p:grpSpPr>
            <a:xfrm>
              <a:off x="1781776" y="1791151"/>
              <a:ext cx="5236946" cy="4554966"/>
              <a:chOff x="1781776" y="1791151"/>
              <a:chExt cx="5236946" cy="4554966"/>
            </a:xfrm>
          </p:grpSpPr>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27554E0-17D6-27F9-A244-120A4B2F277F}"/>
                      </a:ext>
                    </a:extLst>
                  </p:cNvPr>
                  <p:cNvSpPr txBox="1"/>
                  <p:nvPr/>
                </p:nvSpPr>
                <p:spPr>
                  <a:xfrm>
                    <a:off x="6075043" y="2771307"/>
                    <a:ext cx="861923" cy="6016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3</m:t>
                                      </m:r>
                                    </m:e>
                                  </m:rad>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e>
                          </m:d>
                        </m:oMath>
                      </m:oMathPara>
                    </a14:m>
                    <a:endParaRPr lang="en-US" sz="1400" dirty="0"/>
                  </a:p>
                </p:txBody>
              </p:sp>
            </mc:Choice>
            <mc:Fallback xmlns="">
              <p:sp>
                <p:nvSpPr>
                  <p:cNvPr id="34" name="TextBox 33">
                    <a:extLst>
                      <a:ext uri="{FF2B5EF4-FFF2-40B4-BE49-F238E27FC236}">
                        <a16:creationId xmlns:a16="http://schemas.microsoft.com/office/drawing/2014/main" id="{527554E0-17D6-27F9-A244-120A4B2F277F}"/>
                      </a:ext>
                    </a:extLst>
                  </p:cNvPr>
                  <p:cNvSpPr txBox="1">
                    <a:spLocks noRot="1" noChangeAspect="1" noMove="1" noResize="1" noEditPoints="1" noAdjustHandles="1" noChangeArrowheads="1" noChangeShapeType="1" noTextEdit="1"/>
                  </p:cNvSpPr>
                  <p:nvPr/>
                </p:nvSpPr>
                <p:spPr>
                  <a:xfrm>
                    <a:off x="6075043" y="2771307"/>
                    <a:ext cx="861923" cy="60164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E4718E2-AF12-9537-9DBA-9806CCEB47E7}"/>
                      </a:ext>
                    </a:extLst>
                  </p:cNvPr>
                  <p:cNvSpPr txBox="1"/>
                  <p:nvPr/>
                </p:nvSpPr>
                <p:spPr>
                  <a:xfrm>
                    <a:off x="5771892" y="2270613"/>
                    <a:ext cx="861923" cy="6023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2</m:t>
                                      </m:r>
                                    </m:e>
                                  </m:rad>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rad>
                                    <m:radPr>
                                      <m:degHide m:val="on"/>
                                      <m:ctrlPr>
                                        <a:rPr lang="en-US" sz="1400" i="1">
                                          <a:latin typeface="Cambria Math" panose="02040503050406030204" pitchFamily="18" charset="0"/>
                                        </a:rPr>
                                      </m:ctrlPr>
                                    </m:radPr>
                                    <m:deg/>
                                    <m:e>
                                      <m:r>
                                        <a:rPr lang="en-US" sz="1400" i="1">
                                          <a:latin typeface="Cambria Math" panose="02040503050406030204" pitchFamily="18" charset="0"/>
                                        </a:rPr>
                                        <m:t>2</m:t>
                                      </m:r>
                                    </m:e>
                                  </m:rad>
                                </m:num>
                                <m:den>
                                  <m:r>
                                    <a:rPr lang="en-US" sz="1400" i="1">
                                      <a:latin typeface="Cambria Math" panose="02040503050406030204" pitchFamily="18" charset="0"/>
                                    </a:rPr>
                                    <m:t>2</m:t>
                                  </m:r>
                                </m:den>
                              </m:f>
                            </m:e>
                          </m:d>
                        </m:oMath>
                      </m:oMathPara>
                    </a14:m>
                    <a:endParaRPr lang="en-US" sz="1400" dirty="0"/>
                  </a:p>
                </p:txBody>
              </p:sp>
            </mc:Choice>
            <mc:Fallback xmlns="">
              <p:sp>
                <p:nvSpPr>
                  <p:cNvPr id="35" name="TextBox 34">
                    <a:extLst>
                      <a:ext uri="{FF2B5EF4-FFF2-40B4-BE49-F238E27FC236}">
                        <a16:creationId xmlns:a16="http://schemas.microsoft.com/office/drawing/2014/main" id="{7E4718E2-AF12-9537-9DBA-9806CCEB47E7}"/>
                      </a:ext>
                    </a:extLst>
                  </p:cNvPr>
                  <p:cNvSpPr txBox="1">
                    <a:spLocks noRot="1" noChangeAspect="1" noMove="1" noResize="1" noEditPoints="1" noAdjustHandles="1" noChangeArrowheads="1" noChangeShapeType="1" noTextEdit="1"/>
                  </p:cNvSpPr>
                  <p:nvPr/>
                </p:nvSpPr>
                <p:spPr>
                  <a:xfrm>
                    <a:off x="5771892" y="2270613"/>
                    <a:ext cx="861923" cy="602344"/>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151B7CA-A6C5-D667-E240-F8165ED48A66}"/>
                      </a:ext>
                    </a:extLst>
                  </p:cNvPr>
                  <p:cNvSpPr txBox="1"/>
                  <p:nvPr/>
                </p:nvSpPr>
                <p:spPr>
                  <a:xfrm>
                    <a:off x="5184540" y="1850528"/>
                    <a:ext cx="861923" cy="6016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ad>
                                    <m:radPr>
                                      <m:degHide m:val="on"/>
                                      <m:ctrlPr>
                                        <a:rPr lang="en-US" sz="1400" i="1">
                                          <a:latin typeface="Cambria Math" panose="02040503050406030204" pitchFamily="18" charset="0"/>
                                        </a:rPr>
                                      </m:ctrlPr>
                                    </m:radPr>
                                    <m:deg/>
                                    <m:e>
                                      <m:r>
                                        <a:rPr lang="en-US" sz="1400" i="1">
                                          <a:latin typeface="Cambria Math" panose="02040503050406030204" pitchFamily="18" charset="0"/>
                                        </a:rPr>
                                        <m:t>3</m:t>
                                      </m:r>
                                    </m:e>
                                  </m:rad>
                                </m:num>
                                <m:den>
                                  <m:r>
                                    <a:rPr lang="en-US" sz="1400" b="0" i="1" smtClean="0">
                                      <a:latin typeface="Cambria Math" panose="02040503050406030204" pitchFamily="18" charset="0"/>
                                    </a:rPr>
                                    <m:t>2</m:t>
                                  </m:r>
                                </m:den>
                              </m:f>
                            </m:e>
                          </m:d>
                        </m:oMath>
                      </m:oMathPara>
                    </a14:m>
                    <a:endParaRPr lang="en-US" sz="1400" dirty="0"/>
                  </a:p>
                </p:txBody>
              </p:sp>
            </mc:Choice>
            <mc:Fallback xmlns="">
              <p:sp>
                <p:nvSpPr>
                  <p:cNvPr id="36" name="TextBox 35">
                    <a:extLst>
                      <a:ext uri="{FF2B5EF4-FFF2-40B4-BE49-F238E27FC236}">
                        <a16:creationId xmlns:a16="http://schemas.microsoft.com/office/drawing/2014/main" id="{8151B7CA-A6C5-D667-E240-F8165ED48A66}"/>
                      </a:ext>
                    </a:extLst>
                  </p:cNvPr>
                  <p:cNvSpPr txBox="1">
                    <a:spLocks noRot="1" noChangeAspect="1" noMove="1" noResize="1" noEditPoints="1" noAdjustHandles="1" noChangeArrowheads="1" noChangeShapeType="1" noTextEdit="1"/>
                  </p:cNvSpPr>
                  <p:nvPr/>
                </p:nvSpPr>
                <p:spPr>
                  <a:xfrm>
                    <a:off x="5184540" y="1850528"/>
                    <a:ext cx="861923" cy="601640"/>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0DBE6F3-4C83-45CF-BF97-3654F434BABB}"/>
                      </a:ext>
                    </a:extLst>
                  </p:cNvPr>
                  <p:cNvSpPr txBox="1"/>
                  <p:nvPr/>
                </p:nvSpPr>
                <p:spPr>
                  <a:xfrm>
                    <a:off x="1994977" y="2845490"/>
                    <a:ext cx="861923" cy="6016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3</m:t>
                                      </m:r>
                                    </m:e>
                                  </m:rad>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e>
                          </m:d>
                        </m:oMath>
                      </m:oMathPara>
                    </a14:m>
                    <a:endParaRPr lang="en-US" sz="1400" dirty="0"/>
                  </a:p>
                </p:txBody>
              </p:sp>
            </mc:Choice>
            <mc:Fallback xmlns="">
              <p:sp>
                <p:nvSpPr>
                  <p:cNvPr id="46" name="TextBox 45">
                    <a:extLst>
                      <a:ext uri="{FF2B5EF4-FFF2-40B4-BE49-F238E27FC236}">
                        <a16:creationId xmlns:a16="http://schemas.microsoft.com/office/drawing/2014/main" id="{70DBE6F3-4C83-45CF-BF97-3654F434BABB}"/>
                      </a:ext>
                    </a:extLst>
                  </p:cNvPr>
                  <p:cNvSpPr txBox="1">
                    <a:spLocks noRot="1" noChangeAspect="1" noMove="1" noResize="1" noEditPoints="1" noAdjustHandles="1" noChangeArrowheads="1" noChangeShapeType="1" noTextEdit="1"/>
                  </p:cNvSpPr>
                  <p:nvPr/>
                </p:nvSpPr>
                <p:spPr>
                  <a:xfrm>
                    <a:off x="1994977" y="2845490"/>
                    <a:ext cx="861923" cy="601640"/>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6CD4EEE-AC91-D7E7-E5BA-C695001D9B48}"/>
                      </a:ext>
                    </a:extLst>
                  </p:cNvPr>
                  <p:cNvSpPr txBox="1"/>
                  <p:nvPr/>
                </p:nvSpPr>
                <p:spPr>
                  <a:xfrm>
                    <a:off x="2213006" y="2249353"/>
                    <a:ext cx="1035980" cy="6023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2</m:t>
                                      </m:r>
                                    </m:e>
                                  </m:rad>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rad>
                                    <m:radPr>
                                      <m:degHide m:val="on"/>
                                      <m:ctrlPr>
                                        <a:rPr lang="en-US" sz="1400" i="1">
                                          <a:latin typeface="Cambria Math" panose="02040503050406030204" pitchFamily="18" charset="0"/>
                                        </a:rPr>
                                      </m:ctrlPr>
                                    </m:radPr>
                                    <m:deg/>
                                    <m:e>
                                      <m:r>
                                        <a:rPr lang="en-US" sz="1400" i="1">
                                          <a:latin typeface="Cambria Math" panose="02040503050406030204" pitchFamily="18" charset="0"/>
                                        </a:rPr>
                                        <m:t>2</m:t>
                                      </m:r>
                                    </m:e>
                                  </m:rad>
                                </m:num>
                                <m:den>
                                  <m:r>
                                    <a:rPr lang="en-US" sz="1400" i="1">
                                      <a:latin typeface="Cambria Math" panose="02040503050406030204" pitchFamily="18" charset="0"/>
                                    </a:rPr>
                                    <m:t>2</m:t>
                                  </m:r>
                                </m:den>
                              </m:f>
                            </m:e>
                          </m:d>
                        </m:oMath>
                      </m:oMathPara>
                    </a14:m>
                    <a:endParaRPr lang="en-US" sz="1400" dirty="0"/>
                  </a:p>
                </p:txBody>
              </p:sp>
            </mc:Choice>
            <mc:Fallback xmlns="">
              <p:sp>
                <p:nvSpPr>
                  <p:cNvPr id="47" name="TextBox 46">
                    <a:extLst>
                      <a:ext uri="{FF2B5EF4-FFF2-40B4-BE49-F238E27FC236}">
                        <a16:creationId xmlns:a16="http://schemas.microsoft.com/office/drawing/2014/main" id="{86CD4EEE-AC91-D7E7-E5BA-C695001D9B48}"/>
                      </a:ext>
                    </a:extLst>
                  </p:cNvPr>
                  <p:cNvSpPr txBox="1">
                    <a:spLocks noRot="1" noChangeAspect="1" noMove="1" noResize="1" noEditPoints="1" noAdjustHandles="1" noChangeArrowheads="1" noChangeShapeType="1" noTextEdit="1"/>
                  </p:cNvSpPr>
                  <p:nvPr/>
                </p:nvSpPr>
                <p:spPr>
                  <a:xfrm>
                    <a:off x="2213006" y="2249353"/>
                    <a:ext cx="1035980" cy="602344"/>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6D40518-0999-61DE-C265-CC2DA59A12DA}"/>
                      </a:ext>
                    </a:extLst>
                  </p:cNvPr>
                  <p:cNvSpPr txBox="1"/>
                  <p:nvPr/>
                </p:nvSpPr>
                <p:spPr>
                  <a:xfrm>
                    <a:off x="3075316" y="1791151"/>
                    <a:ext cx="861923" cy="6016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ad>
                                    <m:radPr>
                                      <m:degHide m:val="on"/>
                                      <m:ctrlPr>
                                        <a:rPr lang="en-US" sz="1400" i="1">
                                          <a:latin typeface="Cambria Math" panose="02040503050406030204" pitchFamily="18" charset="0"/>
                                        </a:rPr>
                                      </m:ctrlPr>
                                    </m:radPr>
                                    <m:deg/>
                                    <m:e>
                                      <m:r>
                                        <a:rPr lang="en-US" sz="1400" i="1">
                                          <a:latin typeface="Cambria Math" panose="02040503050406030204" pitchFamily="18" charset="0"/>
                                        </a:rPr>
                                        <m:t>3</m:t>
                                      </m:r>
                                    </m:e>
                                  </m:rad>
                                </m:num>
                                <m:den>
                                  <m:r>
                                    <a:rPr lang="en-US" sz="1400" b="0" i="1" smtClean="0">
                                      <a:latin typeface="Cambria Math" panose="02040503050406030204" pitchFamily="18" charset="0"/>
                                    </a:rPr>
                                    <m:t>2</m:t>
                                  </m:r>
                                </m:den>
                              </m:f>
                            </m:e>
                          </m:d>
                        </m:oMath>
                      </m:oMathPara>
                    </a14:m>
                    <a:endParaRPr lang="en-US" sz="1400" dirty="0"/>
                  </a:p>
                </p:txBody>
              </p:sp>
            </mc:Choice>
            <mc:Fallback xmlns="">
              <p:sp>
                <p:nvSpPr>
                  <p:cNvPr id="48" name="TextBox 47">
                    <a:extLst>
                      <a:ext uri="{FF2B5EF4-FFF2-40B4-BE49-F238E27FC236}">
                        <a16:creationId xmlns:a16="http://schemas.microsoft.com/office/drawing/2014/main" id="{C6D40518-0999-61DE-C265-CC2DA59A12DA}"/>
                      </a:ext>
                    </a:extLst>
                  </p:cNvPr>
                  <p:cNvSpPr txBox="1">
                    <a:spLocks noRot="1" noChangeAspect="1" noMove="1" noResize="1" noEditPoints="1" noAdjustHandles="1" noChangeArrowheads="1" noChangeShapeType="1" noTextEdit="1"/>
                  </p:cNvSpPr>
                  <p:nvPr/>
                </p:nvSpPr>
                <p:spPr>
                  <a:xfrm>
                    <a:off x="3075316" y="1791151"/>
                    <a:ext cx="861923" cy="601640"/>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08E68FE-29EC-D13D-3163-106CABE50686}"/>
                      </a:ext>
                    </a:extLst>
                  </p:cNvPr>
                  <p:cNvSpPr txBox="1"/>
                  <p:nvPr/>
                </p:nvSpPr>
                <p:spPr>
                  <a:xfrm>
                    <a:off x="1781776" y="4579548"/>
                    <a:ext cx="861923" cy="6016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3</m:t>
                                      </m:r>
                                    </m:e>
                                  </m:rad>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e>
                          </m:d>
                        </m:oMath>
                      </m:oMathPara>
                    </a14:m>
                    <a:endParaRPr lang="en-US" sz="1400" dirty="0"/>
                  </a:p>
                </p:txBody>
              </p:sp>
            </mc:Choice>
            <mc:Fallback xmlns="">
              <p:sp>
                <p:nvSpPr>
                  <p:cNvPr id="49" name="TextBox 48">
                    <a:extLst>
                      <a:ext uri="{FF2B5EF4-FFF2-40B4-BE49-F238E27FC236}">
                        <a16:creationId xmlns:a16="http://schemas.microsoft.com/office/drawing/2014/main" id="{008E68FE-29EC-D13D-3163-106CABE50686}"/>
                      </a:ext>
                    </a:extLst>
                  </p:cNvPr>
                  <p:cNvSpPr txBox="1">
                    <a:spLocks noRot="1" noChangeAspect="1" noMove="1" noResize="1" noEditPoints="1" noAdjustHandles="1" noChangeArrowheads="1" noChangeShapeType="1" noTextEdit="1"/>
                  </p:cNvSpPr>
                  <p:nvPr/>
                </p:nvSpPr>
                <p:spPr>
                  <a:xfrm>
                    <a:off x="1781776" y="4579548"/>
                    <a:ext cx="861923" cy="601640"/>
                  </a:xfrm>
                  <a:prstGeom prst="rect">
                    <a:avLst/>
                  </a:prstGeom>
                  <a:blipFill>
                    <a:blip r:embed="rId29"/>
                    <a:stretch>
                      <a:fillRect r="-17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CBF1C1F-33A2-A24A-2949-AD1677ECF4E7}"/>
                      </a:ext>
                    </a:extLst>
                  </p:cNvPr>
                  <p:cNvSpPr txBox="1"/>
                  <p:nvPr/>
                </p:nvSpPr>
                <p:spPr>
                  <a:xfrm>
                    <a:off x="1990135" y="5147679"/>
                    <a:ext cx="861923" cy="6023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2</m:t>
                                      </m:r>
                                    </m:e>
                                  </m:rad>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rad>
                                    <m:radPr>
                                      <m:degHide m:val="on"/>
                                      <m:ctrlPr>
                                        <a:rPr lang="en-US" sz="1400" i="1">
                                          <a:latin typeface="Cambria Math" panose="02040503050406030204" pitchFamily="18" charset="0"/>
                                        </a:rPr>
                                      </m:ctrlPr>
                                    </m:radPr>
                                    <m:deg/>
                                    <m:e>
                                      <m:r>
                                        <a:rPr lang="en-US" sz="1400" i="1">
                                          <a:latin typeface="Cambria Math" panose="02040503050406030204" pitchFamily="18" charset="0"/>
                                        </a:rPr>
                                        <m:t>2</m:t>
                                      </m:r>
                                    </m:e>
                                  </m:rad>
                                </m:num>
                                <m:den>
                                  <m:r>
                                    <a:rPr lang="en-US" sz="1400" i="1">
                                      <a:latin typeface="Cambria Math" panose="02040503050406030204" pitchFamily="18" charset="0"/>
                                    </a:rPr>
                                    <m:t>2</m:t>
                                  </m:r>
                                </m:den>
                              </m:f>
                            </m:e>
                          </m:d>
                        </m:oMath>
                      </m:oMathPara>
                    </a14:m>
                    <a:endParaRPr lang="en-US" sz="1400" dirty="0"/>
                  </a:p>
                </p:txBody>
              </p:sp>
            </mc:Choice>
            <mc:Fallback xmlns="">
              <p:sp>
                <p:nvSpPr>
                  <p:cNvPr id="50" name="TextBox 49">
                    <a:extLst>
                      <a:ext uri="{FF2B5EF4-FFF2-40B4-BE49-F238E27FC236}">
                        <a16:creationId xmlns:a16="http://schemas.microsoft.com/office/drawing/2014/main" id="{ACBF1C1F-33A2-A24A-2949-AD1677ECF4E7}"/>
                      </a:ext>
                    </a:extLst>
                  </p:cNvPr>
                  <p:cNvSpPr txBox="1">
                    <a:spLocks noRot="1" noChangeAspect="1" noMove="1" noResize="1" noEditPoints="1" noAdjustHandles="1" noChangeArrowheads="1" noChangeShapeType="1" noTextEdit="1"/>
                  </p:cNvSpPr>
                  <p:nvPr/>
                </p:nvSpPr>
                <p:spPr>
                  <a:xfrm>
                    <a:off x="1990135" y="5147679"/>
                    <a:ext cx="861923" cy="602344"/>
                  </a:xfrm>
                  <a:prstGeom prst="rect">
                    <a:avLst/>
                  </a:prstGeom>
                  <a:blipFill>
                    <a:blip r:embed="rId30"/>
                    <a:stretch>
                      <a:fillRect r="-316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A88186B-5880-D525-7722-E993CA4D9536}"/>
                      </a:ext>
                    </a:extLst>
                  </p:cNvPr>
                  <p:cNvSpPr txBox="1"/>
                  <p:nvPr/>
                </p:nvSpPr>
                <p:spPr>
                  <a:xfrm>
                    <a:off x="2695304" y="5672198"/>
                    <a:ext cx="861923" cy="6016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ad>
                                    <m:radPr>
                                      <m:degHide m:val="on"/>
                                      <m:ctrlPr>
                                        <a:rPr lang="en-US" sz="1400" i="1">
                                          <a:latin typeface="Cambria Math" panose="02040503050406030204" pitchFamily="18" charset="0"/>
                                        </a:rPr>
                                      </m:ctrlPr>
                                    </m:radPr>
                                    <m:deg/>
                                    <m:e>
                                      <m:r>
                                        <a:rPr lang="en-US" sz="1400" i="1">
                                          <a:latin typeface="Cambria Math" panose="02040503050406030204" pitchFamily="18" charset="0"/>
                                        </a:rPr>
                                        <m:t>3</m:t>
                                      </m:r>
                                    </m:e>
                                  </m:rad>
                                </m:num>
                                <m:den>
                                  <m:r>
                                    <a:rPr lang="en-US" sz="1400" b="0" i="1" smtClean="0">
                                      <a:latin typeface="Cambria Math" panose="02040503050406030204" pitchFamily="18" charset="0"/>
                                    </a:rPr>
                                    <m:t>2</m:t>
                                  </m:r>
                                </m:den>
                              </m:f>
                            </m:e>
                          </m:d>
                        </m:oMath>
                      </m:oMathPara>
                    </a14:m>
                    <a:endParaRPr lang="en-US" sz="1400" dirty="0"/>
                  </a:p>
                </p:txBody>
              </p:sp>
            </mc:Choice>
            <mc:Fallback xmlns="">
              <p:sp>
                <p:nvSpPr>
                  <p:cNvPr id="51" name="TextBox 50">
                    <a:extLst>
                      <a:ext uri="{FF2B5EF4-FFF2-40B4-BE49-F238E27FC236}">
                        <a16:creationId xmlns:a16="http://schemas.microsoft.com/office/drawing/2014/main" id="{CA88186B-5880-D525-7722-E993CA4D9536}"/>
                      </a:ext>
                    </a:extLst>
                  </p:cNvPr>
                  <p:cNvSpPr txBox="1">
                    <a:spLocks noRot="1" noChangeAspect="1" noMove="1" noResize="1" noEditPoints="1" noAdjustHandles="1" noChangeArrowheads="1" noChangeShapeType="1" noTextEdit="1"/>
                  </p:cNvSpPr>
                  <p:nvPr/>
                </p:nvSpPr>
                <p:spPr>
                  <a:xfrm>
                    <a:off x="2695304" y="5672198"/>
                    <a:ext cx="861923" cy="601640"/>
                  </a:xfrm>
                  <a:prstGeom prst="rect">
                    <a:avLst/>
                  </a:prstGeom>
                  <a:blipFill>
                    <a:blip r:embed="rId31"/>
                    <a:stretch>
                      <a:fillRect r="-17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65D0698-FAE7-7A7E-0304-24631D2A703D}"/>
                      </a:ext>
                    </a:extLst>
                  </p:cNvPr>
                  <p:cNvSpPr txBox="1"/>
                  <p:nvPr/>
                </p:nvSpPr>
                <p:spPr>
                  <a:xfrm>
                    <a:off x="6156799" y="4653672"/>
                    <a:ext cx="861923" cy="6016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3</m:t>
                                      </m:r>
                                    </m:e>
                                  </m:rad>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e>
                          </m:d>
                        </m:oMath>
                      </m:oMathPara>
                    </a14:m>
                    <a:endParaRPr lang="en-US" sz="1400" dirty="0"/>
                  </a:p>
                </p:txBody>
              </p:sp>
            </mc:Choice>
            <mc:Fallback xmlns="">
              <p:sp>
                <p:nvSpPr>
                  <p:cNvPr id="52" name="TextBox 51">
                    <a:extLst>
                      <a:ext uri="{FF2B5EF4-FFF2-40B4-BE49-F238E27FC236}">
                        <a16:creationId xmlns:a16="http://schemas.microsoft.com/office/drawing/2014/main" id="{965D0698-FAE7-7A7E-0304-24631D2A703D}"/>
                      </a:ext>
                    </a:extLst>
                  </p:cNvPr>
                  <p:cNvSpPr txBox="1">
                    <a:spLocks noRot="1" noChangeAspect="1" noMove="1" noResize="1" noEditPoints="1" noAdjustHandles="1" noChangeArrowheads="1" noChangeShapeType="1" noTextEdit="1"/>
                  </p:cNvSpPr>
                  <p:nvPr/>
                </p:nvSpPr>
                <p:spPr>
                  <a:xfrm>
                    <a:off x="6156799" y="4653672"/>
                    <a:ext cx="861923" cy="601640"/>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3606C1F-2CA9-7D0C-9D7F-571B5B62D7C1}"/>
                      </a:ext>
                    </a:extLst>
                  </p:cNvPr>
                  <p:cNvSpPr txBox="1"/>
                  <p:nvPr/>
                </p:nvSpPr>
                <p:spPr>
                  <a:xfrm>
                    <a:off x="5771892" y="5243712"/>
                    <a:ext cx="861923" cy="6023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2</m:t>
                                      </m:r>
                                    </m:e>
                                  </m:rad>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rad>
                                    <m:radPr>
                                      <m:degHide m:val="on"/>
                                      <m:ctrlPr>
                                        <a:rPr lang="en-US" sz="1400" i="1">
                                          <a:latin typeface="Cambria Math" panose="02040503050406030204" pitchFamily="18" charset="0"/>
                                        </a:rPr>
                                      </m:ctrlPr>
                                    </m:radPr>
                                    <m:deg/>
                                    <m:e>
                                      <m:r>
                                        <a:rPr lang="en-US" sz="1400" i="1">
                                          <a:latin typeface="Cambria Math" panose="02040503050406030204" pitchFamily="18" charset="0"/>
                                        </a:rPr>
                                        <m:t>2</m:t>
                                      </m:r>
                                    </m:e>
                                  </m:rad>
                                </m:num>
                                <m:den>
                                  <m:r>
                                    <a:rPr lang="en-US" sz="1400" i="1">
                                      <a:latin typeface="Cambria Math" panose="02040503050406030204" pitchFamily="18" charset="0"/>
                                    </a:rPr>
                                    <m:t>2</m:t>
                                  </m:r>
                                </m:den>
                              </m:f>
                            </m:e>
                          </m:d>
                        </m:oMath>
                      </m:oMathPara>
                    </a14:m>
                    <a:endParaRPr lang="en-US" sz="1400" dirty="0"/>
                  </a:p>
                </p:txBody>
              </p:sp>
            </mc:Choice>
            <mc:Fallback xmlns="">
              <p:sp>
                <p:nvSpPr>
                  <p:cNvPr id="53" name="TextBox 52">
                    <a:extLst>
                      <a:ext uri="{FF2B5EF4-FFF2-40B4-BE49-F238E27FC236}">
                        <a16:creationId xmlns:a16="http://schemas.microsoft.com/office/drawing/2014/main" id="{03606C1F-2CA9-7D0C-9D7F-571B5B62D7C1}"/>
                      </a:ext>
                    </a:extLst>
                  </p:cNvPr>
                  <p:cNvSpPr txBox="1">
                    <a:spLocks noRot="1" noChangeAspect="1" noMove="1" noResize="1" noEditPoints="1" noAdjustHandles="1" noChangeArrowheads="1" noChangeShapeType="1" noTextEdit="1"/>
                  </p:cNvSpPr>
                  <p:nvPr/>
                </p:nvSpPr>
                <p:spPr>
                  <a:xfrm>
                    <a:off x="5771892" y="5243712"/>
                    <a:ext cx="861923" cy="602344"/>
                  </a:xfrm>
                  <a:prstGeom prst="rect">
                    <a:avLst/>
                  </a:prstGeom>
                  <a:blipFill>
                    <a:blip r:embed="rId33"/>
                    <a:stretch>
                      <a:fillRect r="-13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384B08F9-8C9B-78C2-CD10-464D3C8DB7F2}"/>
                      </a:ext>
                    </a:extLst>
                  </p:cNvPr>
                  <p:cNvSpPr txBox="1"/>
                  <p:nvPr/>
                </p:nvSpPr>
                <p:spPr>
                  <a:xfrm>
                    <a:off x="5074172" y="5744477"/>
                    <a:ext cx="861923" cy="6016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ad>
                                    <m:radPr>
                                      <m:degHide m:val="on"/>
                                      <m:ctrlPr>
                                        <a:rPr lang="en-US" sz="1400" i="1">
                                          <a:latin typeface="Cambria Math" panose="02040503050406030204" pitchFamily="18" charset="0"/>
                                        </a:rPr>
                                      </m:ctrlPr>
                                    </m:radPr>
                                    <m:deg/>
                                    <m:e>
                                      <m:r>
                                        <a:rPr lang="en-US" sz="1400" i="1">
                                          <a:latin typeface="Cambria Math" panose="02040503050406030204" pitchFamily="18" charset="0"/>
                                        </a:rPr>
                                        <m:t>3</m:t>
                                      </m:r>
                                    </m:e>
                                  </m:rad>
                                </m:num>
                                <m:den>
                                  <m:r>
                                    <a:rPr lang="en-US" sz="1400" b="0" i="1" smtClean="0">
                                      <a:latin typeface="Cambria Math" panose="02040503050406030204" pitchFamily="18" charset="0"/>
                                    </a:rPr>
                                    <m:t>2</m:t>
                                  </m:r>
                                </m:den>
                              </m:f>
                            </m:e>
                          </m:d>
                        </m:oMath>
                      </m:oMathPara>
                    </a14:m>
                    <a:endParaRPr lang="en-US" sz="1400" dirty="0"/>
                  </a:p>
                </p:txBody>
              </p:sp>
            </mc:Choice>
            <mc:Fallback xmlns="">
              <p:sp>
                <p:nvSpPr>
                  <p:cNvPr id="54" name="TextBox 53">
                    <a:extLst>
                      <a:ext uri="{FF2B5EF4-FFF2-40B4-BE49-F238E27FC236}">
                        <a16:creationId xmlns:a16="http://schemas.microsoft.com/office/drawing/2014/main" id="{384B08F9-8C9B-78C2-CD10-464D3C8DB7F2}"/>
                      </a:ext>
                    </a:extLst>
                  </p:cNvPr>
                  <p:cNvSpPr txBox="1">
                    <a:spLocks noRot="1" noChangeAspect="1" noMove="1" noResize="1" noEditPoints="1" noAdjustHandles="1" noChangeArrowheads="1" noChangeShapeType="1" noTextEdit="1"/>
                  </p:cNvSpPr>
                  <p:nvPr/>
                </p:nvSpPr>
                <p:spPr>
                  <a:xfrm>
                    <a:off x="5074172" y="5744477"/>
                    <a:ext cx="861923" cy="601640"/>
                  </a:xfrm>
                  <a:prstGeom prst="rect">
                    <a:avLst/>
                  </a:prstGeom>
                  <a:blipFill>
                    <a:blip r:embed="rId34"/>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603720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Sine &amp; Cosine At Any Angle Location</a:t>
            </a:r>
          </a:p>
        </p:txBody>
      </p:sp>
      <p:sp>
        <p:nvSpPr>
          <p:cNvPr id="3" name="Content Placeholder 2"/>
          <p:cNvSpPr>
            <a:spLocks noGrp="1"/>
          </p:cNvSpPr>
          <p:nvPr>
            <p:ph sz="half" idx="1"/>
          </p:nvPr>
        </p:nvSpPr>
        <p:spPr>
          <a:xfrm>
            <a:off x="457199" y="1676403"/>
            <a:ext cx="8107677" cy="2895598"/>
          </a:xfrm>
        </p:spPr>
        <p:txBody>
          <a:bodyPr>
            <a:normAutofit lnSpcReduction="10000"/>
          </a:bodyPr>
          <a:lstStyle/>
          <a:p>
            <a:r>
              <a:rPr lang="en-US" dirty="0"/>
              <a:t>How can we expand this beyond acute angles in the first quadrant?</a:t>
            </a:r>
          </a:p>
          <a:p>
            <a:pPr lvl="1">
              <a:buFont typeface="Wingdings" panose="05000000000000000000" pitchFamily="2" charset="2"/>
              <a:buChar char="ü"/>
            </a:pPr>
            <a:r>
              <a:rPr lang="en-US" dirty="0"/>
              <a:t>Quadrantal angles</a:t>
            </a:r>
          </a:p>
          <a:p>
            <a:pPr lvl="1">
              <a:buFont typeface="Wingdings" panose="05000000000000000000" pitchFamily="2" charset="2"/>
              <a:buChar char="ü"/>
            </a:pPr>
            <a:r>
              <a:rPr lang="en-US" dirty="0"/>
              <a:t>Quadrant signs</a:t>
            </a:r>
          </a:p>
          <a:p>
            <a:pPr lvl="1">
              <a:buFont typeface="Wingdings" panose="05000000000000000000" pitchFamily="2" charset="2"/>
              <a:buChar char="ü"/>
            </a:pPr>
            <a:r>
              <a:rPr lang="en-US" dirty="0"/>
              <a:t>Reference angles</a:t>
            </a:r>
          </a:p>
          <a:p>
            <a:pPr lvl="1">
              <a:buFont typeface="Wingdings" panose="05000000000000000000" pitchFamily="2" charset="2"/>
              <a:buChar char="Ø"/>
            </a:pPr>
            <a:r>
              <a:rPr lang="en-US" dirty="0"/>
              <a:t>Angle location</a:t>
            </a:r>
          </a:p>
        </p:txBody>
      </p:sp>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88D24488-89C2-9D08-1D6D-815E2C25D336}"/>
                  </a:ext>
                </a:extLst>
              </p:cNvPr>
              <p:cNvSpPr>
                <a:spLocks noGrp="1"/>
              </p:cNvSpPr>
              <p:nvPr>
                <p:ph sz="half" idx="2"/>
              </p:nvPr>
            </p:nvSpPr>
            <p:spPr>
              <a:xfrm>
                <a:off x="3228074" y="4553594"/>
                <a:ext cx="3352800" cy="2220160"/>
              </a:xfrm>
            </p:spPr>
            <p:txBody>
              <a:bodyPr>
                <a:normAutofit lnSpcReduction="10000"/>
              </a:bodyPr>
              <a:lstStyle/>
              <a:p>
                <a:r>
                  <a:rPr lang="en-US" dirty="0"/>
                  <a:t>Examples:</a:t>
                </a:r>
              </a:p>
              <a:p>
                <a:pPr marL="914400" lvl="1" indent="-514350">
                  <a:buFont typeface="+mj-lt"/>
                  <a:buAutoNum type="arabicPeriod"/>
                </a:pPr>
                <a:r>
                  <a:rPr lang="en-US" dirty="0"/>
                  <a:t> </a:t>
                </a:r>
                <a14:m>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a:rPr>
                          <m:t>sin</m:t>
                        </m:r>
                      </m:fName>
                      <m:e>
                        <m:d>
                          <m:dPr>
                            <m:ctrlPr>
                              <a:rPr lang="en-US" i="1" dirty="0">
                                <a:latin typeface="Cambria Math" panose="02040503050406030204" pitchFamily="18" charset="0"/>
                              </a:rPr>
                            </m:ctrlPr>
                          </m:dPr>
                          <m:e>
                            <m:r>
                              <a:rPr lang="en-US" i="1" dirty="0" smtClean="0">
                                <a:latin typeface="Cambria Math" panose="02040503050406030204" pitchFamily="18" charset="0"/>
                              </a:rPr>
                              <m:t>1</m:t>
                            </m:r>
                            <m:r>
                              <a:rPr lang="en-US" b="0" i="1" dirty="0" smtClean="0">
                                <a:latin typeface="Cambria Math" panose="02040503050406030204" pitchFamily="18" charset="0"/>
                              </a:rPr>
                              <m:t>35°</m:t>
                            </m:r>
                          </m:e>
                        </m:d>
                      </m:e>
                    </m:func>
                  </m:oMath>
                </a14:m>
                <a:endParaRPr lang="en-US" dirty="0"/>
              </a:p>
              <a:p>
                <a:pPr marL="914400" lvl="1" indent="-514350">
                  <a:buFont typeface="+mj-lt"/>
                  <a:buAutoNum type="arabicPeriod"/>
                </a:pPr>
                <a:r>
                  <a:rPr lang="en-US" dirty="0"/>
                  <a:t> </a:t>
                </a:r>
                <a14:m>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a:rPr>
                          <m:t>cos</m:t>
                        </m:r>
                      </m:fName>
                      <m:e>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b="0" i="1" dirty="0" smtClean="0">
                                    <a:latin typeface="Cambria Math" panose="02040503050406030204" pitchFamily="18" charset="0"/>
                                  </a:rPr>
                                  <m:t>11</m:t>
                                </m:r>
                                <m:r>
                                  <a:rPr lang="en-US" i="1" dirty="0">
                                    <a:latin typeface="Cambria Math"/>
                                  </a:rPr>
                                  <m:t>𝜋</m:t>
                                </m:r>
                              </m:num>
                              <m:den>
                                <m:r>
                                  <a:rPr lang="en-US" i="1" dirty="0">
                                    <a:latin typeface="Cambria Math"/>
                                  </a:rPr>
                                  <m:t>6</m:t>
                                </m:r>
                              </m:den>
                            </m:f>
                          </m:e>
                        </m:d>
                      </m:e>
                    </m:func>
                  </m:oMath>
                </a14:m>
                <a:endParaRPr lang="en-US" dirty="0"/>
              </a:p>
              <a:p>
                <a:pPr marL="914400" lvl="1" indent="-514350">
                  <a:buFont typeface="+mj-lt"/>
                  <a:buAutoNum type="arabicPeriod"/>
                </a:pPr>
                <a:r>
                  <a:rPr lang="en-US" dirty="0"/>
                  <a:t> </a:t>
                </a:r>
                <a14:m>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sin</m:t>
                        </m:r>
                      </m:fName>
                      <m:e>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b="0" i="1" dirty="0" smtClean="0">
                                    <a:latin typeface="Cambria Math" panose="02040503050406030204" pitchFamily="18" charset="0"/>
                                  </a:rPr>
                                  <m:t>5</m:t>
                                </m:r>
                                <m:r>
                                  <a:rPr lang="en-US" i="1" dirty="0">
                                    <a:latin typeface="Cambria Math"/>
                                  </a:rPr>
                                  <m:t>𝜋</m:t>
                                </m:r>
                              </m:num>
                              <m:den>
                                <m:r>
                                  <a:rPr lang="en-US" i="1" dirty="0">
                                    <a:latin typeface="Cambria Math"/>
                                  </a:rPr>
                                  <m:t>2</m:t>
                                </m:r>
                              </m:den>
                            </m:f>
                          </m:e>
                        </m:d>
                      </m:e>
                    </m:func>
                  </m:oMath>
                </a14:m>
                <a:endParaRPr lang="en-US" dirty="0"/>
              </a:p>
            </p:txBody>
          </p:sp>
        </mc:Choice>
        <mc:Fallback xmlns="">
          <p:sp>
            <p:nvSpPr>
              <p:cNvPr id="14" name="Content Placeholder 13">
                <a:extLst>
                  <a:ext uri="{FF2B5EF4-FFF2-40B4-BE49-F238E27FC236}">
                    <a16:creationId xmlns:a16="http://schemas.microsoft.com/office/drawing/2014/main" id="{88D24488-89C2-9D08-1D6D-815E2C25D336}"/>
                  </a:ext>
                </a:extLst>
              </p:cNvPr>
              <p:cNvSpPr>
                <a:spLocks noGrp="1" noRot="1" noChangeAspect="1" noMove="1" noResize="1" noEditPoints="1" noAdjustHandles="1" noChangeArrowheads="1" noChangeShapeType="1" noTextEdit="1"/>
              </p:cNvSpPr>
              <p:nvPr>
                <p:ph sz="half" idx="2"/>
              </p:nvPr>
            </p:nvSpPr>
            <p:spPr>
              <a:xfrm>
                <a:off x="3228074" y="4553594"/>
                <a:ext cx="3352800" cy="2220160"/>
              </a:xfrm>
              <a:blipFill>
                <a:blip r:embed="rId2"/>
                <a:stretch>
                  <a:fillRect l="-2364" t="-4670"/>
                </a:stretch>
              </a:blipFill>
            </p:spPr>
            <p:txBody>
              <a:bodyPr/>
              <a:lstStyle/>
              <a:p>
                <a:r>
                  <a:rPr lang="en-US">
                    <a:noFill/>
                  </a:rPr>
                  <a:t> </a:t>
                </a:r>
              </a:p>
            </p:txBody>
          </p:sp>
        </mc:Fallback>
      </mc:AlternateContent>
      <p:grpSp>
        <p:nvGrpSpPr>
          <p:cNvPr id="20" name="Group 19" descr="Graph of the unit circle with central angle theta and terminal side that intersects the circle at (x,y) in the 2nd quadrant. The terminal side is also the hypotenuse of a right triangle that extends downward to the x-axis. The acute angle theta-bar inside the triangle is supplementary to theta.">
            <a:extLst>
              <a:ext uri="{FF2B5EF4-FFF2-40B4-BE49-F238E27FC236}">
                <a16:creationId xmlns:a16="http://schemas.microsoft.com/office/drawing/2014/main" id="{EB5B750E-86D7-5E73-6A69-9344C689A377}"/>
              </a:ext>
            </a:extLst>
          </p:cNvPr>
          <p:cNvGrpSpPr/>
          <p:nvPr/>
        </p:nvGrpSpPr>
        <p:grpSpPr>
          <a:xfrm>
            <a:off x="5565233" y="2336537"/>
            <a:ext cx="3304447" cy="3200400"/>
            <a:chOff x="5565233" y="2336537"/>
            <a:chExt cx="3304447" cy="3200400"/>
          </a:xfrm>
        </p:grpSpPr>
        <p:cxnSp>
          <p:nvCxnSpPr>
            <p:cNvPr id="6" name="Straight Arrow Connector 5">
              <a:extLst>
                <a:ext uri="{FF2B5EF4-FFF2-40B4-BE49-F238E27FC236}">
                  <a16:creationId xmlns:a16="http://schemas.microsoft.com/office/drawing/2014/main" id="{ED4AB2E5-7463-62AC-DFDB-474F222E32C8}"/>
                </a:ext>
              </a:extLst>
            </p:cNvPr>
            <p:cNvCxnSpPr/>
            <p:nvPr/>
          </p:nvCxnSpPr>
          <p:spPr>
            <a:xfrm>
              <a:off x="7259852" y="2336537"/>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07A769B9-78A2-04CD-A516-BF7816A0A55B}"/>
                </a:ext>
              </a:extLst>
            </p:cNvPr>
            <p:cNvCxnSpPr>
              <a:cxnSpLocks/>
            </p:cNvCxnSpPr>
            <p:nvPr/>
          </p:nvCxnSpPr>
          <p:spPr>
            <a:xfrm flipH="1">
              <a:off x="5715000" y="3936737"/>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AC9D81FF-534D-2074-B02C-CF04FC509008}"/>
                </a:ext>
              </a:extLst>
            </p:cNvPr>
            <p:cNvSpPr/>
            <p:nvPr/>
          </p:nvSpPr>
          <p:spPr>
            <a:xfrm>
              <a:off x="5909648" y="2565137"/>
              <a:ext cx="2743200" cy="27432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95219A1-07A8-5230-4F80-5A582E7E279B}"/>
                    </a:ext>
                  </a:extLst>
                </p:cNvPr>
                <p:cNvSpPr txBox="1"/>
                <p:nvPr/>
              </p:nvSpPr>
              <p:spPr>
                <a:xfrm>
                  <a:off x="7580045" y="3090186"/>
                  <a:ext cx="4412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𝜃</m:t>
                        </m:r>
                      </m:oMath>
                    </m:oMathPara>
                  </a14:m>
                  <a:endParaRPr lang="en-US" dirty="0"/>
                </a:p>
              </p:txBody>
            </p:sp>
          </mc:Choice>
          <mc:Fallback xmlns="">
            <p:sp>
              <p:nvSpPr>
                <p:cNvPr id="9" name="TextBox 8">
                  <a:extLst>
                    <a:ext uri="{FF2B5EF4-FFF2-40B4-BE49-F238E27FC236}">
                      <a16:creationId xmlns:a16="http://schemas.microsoft.com/office/drawing/2014/main" id="{195219A1-07A8-5230-4F80-5A582E7E279B}"/>
                    </a:ext>
                  </a:extLst>
                </p:cNvPr>
                <p:cNvSpPr txBox="1">
                  <a:spLocks noRot="1" noChangeAspect="1" noMove="1" noResize="1" noEditPoints="1" noAdjustHandles="1" noChangeArrowheads="1" noChangeShapeType="1" noTextEdit="1"/>
                </p:cNvSpPr>
                <p:nvPr/>
              </p:nvSpPr>
              <p:spPr>
                <a:xfrm>
                  <a:off x="7580045" y="3090186"/>
                  <a:ext cx="441291" cy="369332"/>
                </a:xfrm>
                <a:prstGeom prst="rect">
                  <a:avLst/>
                </a:prstGeom>
                <a:blipFill>
                  <a:blip r:embed="rId3"/>
                  <a:stretch>
                    <a:fillRect/>
                  </a:stretch>
                </a:blipFill>
              </p:spPr>
              <p:txBody>
                <a:bodyPr/>
                <a:lstStyle/>
                <a:p>
                  <a:r>
                    <a:rPr lang="en-US">
                      <a:noFill/>
                    </a:rPr>
                    <a:t> </a:t>
                  </a:r>
                </a:p>
              </p:txBody>
            </p:sp>
          </mc:Fallback>
        </mc:AlternateContent>
        <p:sp>
          <p:nvSpPr>
            <p:cNvPr id="10" name="Arc 9">
              <a:extLst>
                <a:ext uri="{FF2B5EF4-FFF2-40B4-BE49-F238E27FC236}">
                  <a16:creationId xmlns:a16="http://schemas.microsoft.com/office/drawing/2014/main" id="{6DCEDB4A-F07A-4987-7E51-8FFBBEDE79CA}"/>
                </a:ext>
              </a:extLst>
            </p:cNvPr>
            <p:cNvSpPr/>
            <p:nvPr/>
          </p:nvSpPr>
          <p:spPr>
            <a:xfrm>
              <a:off x="6629400" y="3305268"/>
              <a:ext cx="1280160" cy="1280160"/>
            </a:xfrm>
            <a:prstGeom prst="arc">
              <a:avLst>
                <a:gd name="adj1" fmla="val 13676220"/>
                <a:gd name="adj2" fmla="val 21594344"/>
              </a:avLst>
            </a:prstGeom>
            <a:ln w="508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D082DA-33AE-8CD2-5376-CE49A84EFCAF}"/>
                    </a:ext>
                  </a:extLst>
                </p:cNvPr>
                <p:cNvSpPr txBox="1"/>
                <p:nvPr/>
              </p:nvSpPr>
              <p:spPr>
                <a:xfrm>
                  <a:off x="5565233" y="2551931"/>
                  <a:ext cx="9034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e>
                        </m:d>
                      </m:oMath>
                    </m:oMathPara>
                  </a14:m>
                  <a:endParaRPr lang="en-US" dirty="0"/>
                </a:p>
              </p:txBody>
            </p:sp>
          </mc:Choice>
          <mc:Fallback xmlns="">
            <p:sp>
              <p:nvSpPr>
                <p:cNvPr id="11" name="TextBox 10">
                  <a:extLst>
                    <a:ext uri="{FF2B5EF4-FFF2-40B4-BE49-F238E27FC236}">
                      <a16:creationId xmlns:a16="http://schemas.microsoft.com/office/drawing/2014/main" id="{E0D082DA-33AE-8CD2-5376-CE49A84EFCAF}"/>
                    </a:ext>
                  </a:extLst>
                </p:cNvPr>
                <p:cNvSpPr txBox="1">
                  <a:spLocks noRot="1" noChangeAspect="1" noMove="1" noResize="1" noEditPoints="1" noAdjustHandles="1" noChangeArrowheads="1" noChangeShapeType="1" noTextEdit="1"/>
                </p:cNvSpPr>
                <p:nvPr/>
              </p:nvSpPr>
              <p:spPr>
                <a:xfrm>
                  <a:off x="5565233" y="2551931"/>
                  <a:ext cx="903420" cy="369332"/>
                </a:xfrm>
                <a:prstGeom prst="rect">
                  <a:avLst/>
                </a:prstGeom>
                <a:blipFill>
                  <a:blip r:embed="rId4"/>
                  <a:stretch>
                    <a:fillRect b="-666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BABD4CA7-A489-9E98-BFB7-9A2AA727772F}"/>
                </a:ext>
              </a:extLst>
            </p:cNvPr>
            <p:cNvCxnSpPr>
              <a:cxnSpLocks/>
            </p:cNvCxnSpPr>
            <p:nvPr/>
          </p:nvCxnSpPr>
          <p:spPr>
            <a:xfrm flipH="1" flipV="1">
              <a:off x="6324600" y="2971800"/>
              <a:ext cx="935252" cy="953118"/>
            </a:xfrm>
            <a:prstGeom prst="line">
              <a:avLst/>
            </a:prstGeom>
            <a:ln>
              <a:prstDash val="dash"/>
              <a:tailEnd type="oval"/>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7EF3A72F-AE3B-8388-0C44-CB40C774DF63}"/>
                </a:ext>
              </a:extLst>
            </p:cNvPr>
            <p:cNvSpPr/>
            <p:nvPr/>
          </p:nvSpPr>
          <p:spPr>
            <a:xfrm>
              <a:off x="6812280" y="3467718"/>
              <a:ext cx="914400" cy="914400"/>
            </a:xfrm>
            <a:prstGeom prst="arc">
              <a:avLst>
                <a:gd name="adj1" fmla="val 10816809"/>
                <a:gd name="adj2" fmla="val 13539574"/>
              </a:avLst>
            </a:prstGeom>
            <a:ln w="9525">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911BB2-BD94-16F6-6551-50CD1CD6D800}"/>
                    </a:ext>
                  </a:extLst>
                </p:cNvPr>
                <p:cNvSpPr txBox="1"/>
                <p:nvPr/>
              </p:nvSpPr>
              <p:spPr>
                <a:xfrm>
                  <a:off x="6755623" y="3644689"/>
                  <a:ext cx="373048" cy="372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dirty="0" smtClean="0">
                                <a:latin typeface="Cambria Math" panose="02040503050406030204" pitchFamily="18" charset="0"/>
                              </a:rPr>
                            </m:ctrlPr>
                          </m:accPr>
                          <m:e>
                            <m:r>
                              <a:rPr lang="en-US" i="1" dirty="0">
                                <a:latin typeface="Cambria Math" panose="02040503050406030204" pitchFamily="18" charset="0"/>
                              </a:rPr>
                              <m:t>𝜃</m:t>
                            </m:r>
                          </m:e>
                        </m:acc>
                      </m:oMath>
                    </m:oMathPara>
                  </a14:m>
                  <a:endParaRPr lang="en-US" dirty="0"/>
                </a:p>
              </p:txBody>
            </p:sp>
          </mc:Choice>
          <mc:Fallback xmlns="">
            <p:sp>
              <p:nvSpPr>
                <p:cNvPr id="15" name="TextBox 14">
                  <a:extLst>
                    <a:ext uri="{FF2B5EF4-FFF2-40B4-BE49-F238E27FC236}">
                      <a16:creationId xmlns:a16="http://schemas.microsoft.com/office/drawing/2014/main" id="{D4911BB2-BD94-16F6-6551-50CD1CD6D800}"/>
                    </a:ext>
                  </a:extLst>
                </p:cNvPr>
                <p:cNvSpPr txBox="1">
                  <a:spLocks noRot="1" noChangeAspect="1" noMove="1" noResize="1" noEditPoints="1" noAdjustHandles="1" noChangeArrowheads="1" noChangeShapeType="1" noTextEdit="1"/>
                </p:cNvSpPr>
                <p:nvPr/>
              </p:nvSpPr>
              <p:spPr>
                <a:xfrm>
                  <a:off x="6755623" y="3644689"/>
                  <a:ext cx="373048" cy="372218"/>
                </a:xfrm>
                <a:prstGeom prst="rect">
                  <a:avLst/>
                </a:prstGeom>
                <a:blipFill>
                  <a:blip r:embed="rId5"/>
                  <a:stretch>
                    <a:fillRect r="-24590"/>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728F5D55-CB2B-C201-FD2C-94720B06D3D4}"/>
                </a:ext>
              </a:extLst>
            </p:cNvPr>
            <p:cNvCxnSpPr>
              <a:cxnSpLocks/>
            </p:cNvCxnSpPr>
            <p:nvPr/>
          </p:nvCxnSpPr>
          <p:spPr>
            <a:xfrm flipV="1">
              <a:off x="6324600" y="2971799"/>
              <a:ext cx="0" cy="959722"/>
            </a:xfrm>
            <a:prstGeom prst="line">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15D4C3F-D52D-DA48-1FAE-51B6BFC2CFA8}"/>
                  </a:ext>
                </a:extLst>
              </p:cNvPr>
              <p:cNvSpPr txBox="1"/>
              <p:nvPr/>
            </p:nvSpPr>
            <p:spPr>
              <a:xfrm>
                <a:off x="6202680" y="4025287"/>
                <a:ext cx="2133600" cy="7176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func>
                    </m:oMath>
                  </m:oMathPara>
                </a14:m>
                <a:endParaRPr lang="en-US" dirty="0"/>
              </a:p>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func>
                    </m:oMath>
                  </m:oMathPara>
                </a14:m>
                <a:endParaRPr lang="en-US" dirty="0"/>
              </a:p>
            </p:txBody>
          </p:sp>
        </mc:Choice>
        <mc:Fallback xmlns="">
          <p:sp>
            <p:nvSpPr>
              <p:cNvPr id="23" name="TextBox 22">
                <a:extLst>
                  <a:ext uri="{FF2B5EF4-FFF2-40B4-BE49-F238E27FC236}">
                    <a16:creationId xmlns:a16="http://schemas.microsoft.com/office/drawing/2014/main" id="{115D4C3F-D52D-DA48-1FAE-51B6BFC2CFA8}"/>
                  </a:ext>
                </a:extLst>
              </p:cNvPr>
              <p:cNvSpPr txBox="1">
                <a:spLocks noRot="1" noChangeAspect="1" noMove="1" noResize="1" noEditPoints="1" noAdjustHandles="1" noChangeArrowheads="1" noChangeShapeType="1" noTextEdit="1"/>
              </p:cNvSpPr>
              <p:nvPr/>
            </p:nvSpPr>
            <p:spPr>
              <a:xfrm>
                <a:off x="6202680" y="4025287"/>
                <a:ext cx="2133600" cy="717632"/>
              </a:xfrm>
              <a:prstGeom prst="rect">
                <a:avLst/>
              </a:prstGeom>
              <a:blipFill>
                <a:blip r:embed="rId6"/>
                <a:stretch>
                  <a:fillRect r="-4571"/>
                </a:stretch>
              </a:blipFill>
            </p:spPr>
            <p:txBody>
              <a:bodyPr/>
              <a:lstStyle/>
              <a:p>
                <a:r>
                  <a:rPr lang="en-US">
                    <a:noFill/>
                  </a:rPr>
                  <a:t> </a:t>
                </a:r>
              </a:p>
            </p:txBody>
          </p:sp>
        </mc:Fallback>
      </mc:AlternateContent>
    </p:spTree>
    <p:extLst>
      <p:ext uri="{BB962C8B-B14F-4D97-AF65-F5344CB8AC3E}">
        <p14:creationId xmlns:p14="http://schemas.microsoft.com/office/powerpoint/2010/main" val="1511750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anim calcmode="lin" valueType="num">
                                      <p:cBhvr additive="base">
                                        <p:cTn id="20"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 calcmode="lin" valueType="num">
                                      <p:cBhvr additive="base">
                                        <p:cTn id="24"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4">
                                            <p:txEl>
                                              <p:pRg st="2" end="2"/>
                                            </p:txEl>
                                          </p:spTgt>
                                        </p:tgtEl>
                                        <p:attrNameLst>
                                          <p:attrName>style.visibility</p:attrName>
                                        </p:attrNameLst>
                                      </p:cBhvr>
                                      <p:to>
                                        <p:strVal val="visible"/>
                                      </p:to>
                                    </p:set>
                                    <p:anim calcmode="lin" valueType="num">
                                      <p:cBhvr additive="base">
                                        <p:cTn id="28"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4">
                                            <p:txEl>
                                              <p:pRg st="3" end="3"/>
                                            </p:txEl>
                                          </p:spTgt>
                                        </p:tgtEl>
                                        <p:attrNameLst>
                                          <p:attrName>style.visibility</p:attrName>
                                        </p:attrNameLst>
                                      </p:cBhvr>
                                      <p:to>
                                        <p:strVal val="visible"/>
                                      </p:to>
                                    </p:set>
                                    <p:anim calcmode="lin" valueType="num">
                                      <p:cBhvr additive="base">
                                        <p:cTn id="32"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Unit Circle: More Examples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Compute the following.</a:t>
                </a:r>
              </a:p>
              <a:p>
                <a:pPr marL="883845" lvl="1" indent="-457200">
                  <a:spcAft>
                    <a:spcPts val="6000"/>
                  </a:spcAft>
                  <a:buFont typeface="+mj-lt"/>
                  <a:buAutoNum type="arabicPeriod" startAt="4"/>
                </a:pPr>
                <a:r>
                  <a:rPr lang="en-US" dirty="0"/>
                  <a:t>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cos</m:t>
                        </m:r>
                      </m:fName>
                      <m:e>
                        <m:d>
                          <m:dPr>
                            <m:ctrlPr>
                              <a:rPr lang="en-US" i="1">
                                <a:latin typeface="Cambria Math" panose="02040503050406030204" pitchFamily="18" charset="0"/>
                              </a:rPr>
                            </m:ctrlPr>
                          </m:dPr>
                          <m:e>
                            <m:r>
                              <a:rPr lang="en-US" b="0" i="1" smtClean="0">
                                <a:latin typeface="Cambria Math" panose="02040503050406030204" pitchFamily="18" charset="0"/>
                              </a:rPr>
                              <m:t>210°</m:t>
                            </m:r>
                          </m:e>
                        </m:d>
                      </m:e>
                    </m:func>
                  </m:oMath>
                </a14:m>
                <a:endParaRPr lang="en-US" dirty="0"/>
              </a:p>
              <a:p>
                <a:pPr marL="883845" lvl="1" indent="-457200">
                  <a:spcAft>
                    <a:spcPts val="6000"/>
                  </a:spcAft>
                  <a:buFont typeface="+mj-lt"/>
                  <a:buAutoNum type="arabicPeriod" startAt="4"/>
                </a:pPr>
                <a:r>
                  <a:rPr lang="en-US" dirty="0"/>
                  <a:t>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sin</m:t>
                        </m:r>
                      </m:fName>
                      <m:e>
                        <m:d>
                          <m:dPr>
                            <m:ctrlPr>
                              <a:rPr lang="en-US" i="1">
                                <a:latin typeface="Cambria Math" panose="02040503050406030204" pitchFamily="18" charset="0"/>
                              </a:rPr>
                            </m:ctrlPr>
                          </m:dPr>
                          <m:e>
                            <m:r>
                              <a:rPr lang="en-US" i="1">
                                <a:latin typeface="Cambria Math"/>
                              </a:rPr>
                              <m:t>−</m:t>
                            </m:r>
                            <m:f>
                              <m:fPr>
                                <m:ctrlPr>
                                  <a:rPr lang="en-US" i="1">
                                    <a:latin typeface="Cambria Math" panose="02040503050406030204" pitchFamily="18" charset="0"/>
                                    <a:ea typeface="Cambria Math"/>
                                  </a:rPr>
                                </m:ctrlPr>
                              </m:fPr>
                              <m:num>
                                <m:r>
                                  <a:rPr lang="en-US" b="0" i="1" smtClean="0">
                                    <a:latin typeface="Cambria Math"/>
                                    <a:ea typeface="Cambria Math"/>
                                  </a:rPr>
                                  <m:t>3</m:t>
                                </m:r>
                                <m:r>
                                  <a:rPr lang="en-US" i="1">
                                    <a:latin typeface="Cambria Math"/>
                                    <a:ea typeface="Cambria Math"/>
                                  </a:rPr>
                                  <m:t>𝜋</m:t>
                                </m:r>
                              </m:num>
                              <m:den>
                                <m:r>
                                  <a:rPr lang="en-US" i="1">
                                    <a:latin typeface="Cambria Math"/>
                                    <a:ea typeface="Cambria Math"/>
                                  </a:rPr>
                                  <m:t>4</m:t>
                                </m:r>
                              </m:den>
                            </m:f>
                          </m:e>
                        </m:d>
                      </m:e>
                    </m:func>
                  </m:oMath>
                </a14:m>
                <a:endParaRPr lang="en-US" dirty="0"/>
              </a:p>
              <a:p>
                <a:pPr marL="883845" lvl="1" indent="-457200">
                  <a:spcAft>
                    <a:spcPts val="6000"/>
                  </a:spcAft>
                  <a:buFont typeface="+mj-lt"/>
                  <a:buAutoNum type="arabicPeriod" startAt="4"/>
                </a:pPr>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5</m:t>
                                </m:r>
                                <m:r>
                                  <a:rPr lang="en-US" b="0" i="1" smtClean="0">
                                    <a:latin typeface="Cambria Math"/>
                                  </a:rPr>
                                  <m:t>𝜋</m:t>
                                </m:r>
                              </m:num>
                              <m:den>
                                <m:r>
                                  <a:rPr lang="en-US" b="0" i="1" smtClean="0">
                                    <a:latin typeface="Cambria Math"/>
                                  </a:rPr>
                                  <m:t>3</m:t>
                                </m:r>
                              </m:den>
                            </m:f>
                          </m:e>
                        </m:d>
                      </m:e>
                    </m:fun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1348"/>
                </a:stretch>
              </a:blipFill>
            </p:spPr>
            <p:txBody>
              <a:bodyPr/>
              <a:lstStyle/>
              <a:p>
                <a:r>
                  <a:rPr lang="en-US">
                    <a:noFill/>
                  </a:rPr>
                  <a:t> </a:t>
                </a:r>
              </a:p>
            </p:txBody>
          </p:sp>
        </mc:Fallback>
      </mc:AlternateContent>
      <p:grpSp>
        <p:nvGrpSpPr>
          <p:cNvPr id="4" name="Group 3" descr="The part of the unit circle contained within the 1st quadrant. There are five radials from the origin to the circle that represent different angles. The first radial is the positive x-axis which represents a 0 degree or 0 radian angle and it intersects the circle at the point (1, 0). The second radial forms a 30 degree or pi/6 radian angle with the positive x-axis and it intersects the circle at the point (√3/2, 1/2). The third radial forms a 45 degree or pi/4 radian angle with the positive x-axis and it intersects the circle at the point (√2/2, √2/2). The fourth radial forms a 60 degree or pi/3 radian angle with the positive x-axis and it intersects the circle at the point (1/2, √3/2). The last radial is the positive y-axis which forms a 90 degree or pi/2 radian angle with the positive x-axis and it intersects the circle at the point (0, 1).">
            <a:extLst>
              <a:ext uri="{FF2B5EF4-FFF2-40B4-BE49-F238E27FC236}">
                <a16:creationId xmlns:a16="http://schemas.microsoft.com/office/drawing/2014/main" id="{5EA9514E-0EFE-16BF-56E2-AADAEE9DE1F5}"/>
              </a:ext>
            </a:extLst>
          </p:cNvPr>
          <p:cNvGrpSpPr>
            <a:grpSpLocks noChangeAspect="1"/>
          </p:cNvGrpSpPr>
          <p:nvPr/>
        </p:nvGrpSpPr>
        <p:grpSpPr>
          <a:xfrm>
            <a:off x="2522566" y="2362200"/>
            <a:ext cx="6135659" cy="5988682"/>
            <a:chOff x="182880" y="1853560"/>
            <a:chExt cx="7000946" cy="6833240"/>
          </a:xfrm>
        </p:grpSpPr>
        <p:grpSp>
          <p:nvGrpSpPr>
            <p:cNvPr id="5" name="Group 4">
              <a:extLst>
                <a:ext uri="{FF2B5EF4-FFF2-40B4-BE49-F238E27FC236}">
                  <a16:creationId xmlns:a16="http://schemas.microsoft.com/office/drawing/2014/main" id="{4BE5F4E2-2C44-DD4A-CA83-364E151FD463}"/>
                </a:ext>
              </a:extLst>
            </p:cNvPr>
            <p:cNvGrpSpPr/>
            <p:nvPr/>
          </p:nvGrpSpPr>
          <p:grpSpPr>
            <a:xfrm>
              <a:off x="182880" y="2057400"/>
              <a:ext cx="6522720" cy="6629400"/>
              <a:chOff x="182880" y="2057400"/>
              <a:chExt cx="6522720" cy="6629400"/>
            </a:xfrm>
          </p:grpSpPr>
          <p:cxnSp>
            <p:nvCxnSpPr>
              <p:cNvPr id="20" name="Straight Arrow Connector 19">
                <a:extLst>
                  <a:ext uri="{FF2B5EF4-FFF2-40B4-BE49-F238E27FC236}">
                    <a16:creationId xmlns:a16="http://schemas.microsoft.com/office/drawing/2014/main" id="{0E829B72-D293-51AA-7BEA-E08D388F1CAD}"/>
                  </a:ext>
                </a:extLst>
              </p:cNvPr>
              <p:cNvCxnSpPr/>
              <p:nvPr/>
            </p:nvCxnSpPr>
            <p:spPr>
              <a:xfrm>
                <a:off x="3276600" y="20574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29C88D8-C1F0-804C-2E62-DC986202DE80}"/>
                  </a:ext>
                </a:extLst>
              </p:cNvPr>
              <p:cNvCxnSpPr/>
              <p:nvPr/>
            </p:nvCxnSpPr>
            <p:spPr>
              <a:xfrm flipH="1">
                <a:off x="3048000" y="5486400"/>
                <a:ext cx="3657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2" name="Arc 21">
                <a:extLst>
                  <a:ext uri="{FF2B5EF4-FFF2-40B4-BE49-F238E27FC236}">
                    <a16:creationId xmlns:a16="http://schemas.microsoft.com/office/drawing/2014/main" id="{CB7EAB95-DA10-420F-21EE-83D763B0B444}"/>
                  </a:ext>
                </a:extLst>
              </p:cNvPr>
              <p:cNvSpPr/>
              <p:nvPr/>
            </p:nvSpPr>
            <p:spPr>
              <a:xfrm>
                <a:off x="182880" y="2286000"/>
                <a:ext cx="6217920" cy="6400800"/>
              </a:xfrm>
              <a:prstGeom prst="arc">
                <a:avLst>
                  <a:gd name="adj1" fmla="val 15426075"/>
                  <a:gd name="adj2" fmla="val 540835"/>
                </a:avLst>
              </a:prstGeom>
              <a:ln w="1905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107AF7C-5919-C9C4-491F-249D8D33CA01}"/>
                    </a:ext>
                  </a:extLst>
                </p:cNvPr>
                <p:cNvSpPr txBox="1"/>
                <p:nvPr/>
              </p:nvSpPr>
              <p:spPr>
                <a:xfrm>
                  <a:off x="4982722" y="3632395"/>
                  <a:ext cx="1046986" cy="524576"/>
                </a:xfrm>
                <a:prstGeom prst="rect">
                  <a:avLst/>
                </a:prstGeom>
                <a:noFill/>
              </p:spPr>
              <p:txBody>
                <a:bodyPr wrap="square" rtlCol="0">
                  <a:spAutoFit/>
                </a:bodyPr>
                <a:lstStyle/>
                <a:p>
                  <a:r>
                    <a:rPr lang="en-US" dirty="0"/>
                    <a:t>45°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4</m:t>
                          </m:r>
                        </m:den>
                      </m:f>
                    </m:oMath>
                  </a14:m>
                  <a:endParaRPr lang="en-US" dirty="0"/>
                </a:p>
              </p:txBody>
            </p:sp>
          </mc:Choice>
          <mc:Fallback xmlns="">
            <p:sp>
              <p:nvSpPr>
                <p:cNvPr id="6" name="TextBox 5">
                  <a:extLst>
                    <a:ext uri="{FF2B5EF4-FFF2-40B4-BE49-F238E27FC236}">
                      <a16:creationId xmlns:a16="http://schemas.microsoft.com/office/drawing/2014/main" id="{7107AF7C-5919-C9C4-491F-249D8D33CA01}"/>
                    </a:ext>
                  </a:extLst>
                </p:cNvPr>
                <p:cNvSpPr txBox="1">
                  <a:spLocks noRot="1" noChangeAspect="1" noMove="1" noResize="1" noEditPoints="1" noAdjustHandles="1" noChangeArrowheads="1" noChangeShapeType="1" noTextEdit="1"/>
                </p:cNvSpPr>
                <p:nvPr/>
              </p:nvSpPr>
              <p:spPr>
                <a:xfrm>
                  <a:off x="4982722" y="3632395"/>
                  <a:ext cx="1046986" cy="524576"/>
                </a:xfrm>
                <a:prstGeom prst="rect">
                  <a:avLst/>
                </a:prstGeom>
                <a:blipFill>
                  <a:blip r:embed="rId3"/>
                  <a:stretch>
                    <a:fillRect l="-6000"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013132D-CF0C-DB5E-BB6B-89E26169401D}"/>
                    </a:ext>
                  </a:extLst>
                </p:cNvPr>
                <p:cNvSpPr txBox="1"/>
                <p:nvPr/>
              </p:nvSpPr>
              <p:spPr>
                <a:xfrm>
                  <a:off x="5515356" y="2632829"/>
                  <a:ext cx="859536" cy="748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2</m:t>
                                    </m:r>
                                  </m:e>
                                </m:rad>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2</m:t>
                                    </m:r>
                                  </m:e>
                                </m:rad>
                              </m:num>
                              <m:den>
                                <m:r>
                                  <a:rPr lang="en-US" b="0" i="1" smtClean="0">
                                    <a:latin typeface="Cambria Math"/>
                                  </a:rPr>
                                  <m:t>2</m:t>
                                </m:r>
                              </m:den>
                            </m:f>
                          </m:e>
                        </m:d>
                      </m:oMath>
                    </m:oMathPara>
                  </a14:m>
                  <a:endParaRPr lang="en-US" dirty="0"/>
                </a:p>
              </p:txBody>
            </p:sp>
          </mc:Choice>
          <mc:Fallback xmlns="">
            <p:sp>
              <p:nvSpPr>
                <p:cNvPr id="7" name="TextBox 6">
                  <a:extLst>
                    <a:ext uri="{FF2B5EF4-FFF2-40B4-BE49-F238E27FC236}">
                      <a16:creationId xmlns:a16="http://schemas.microsoft.com/office/drawing/2014/main" id="{E013132D-CF0C-DB5E-BB6B-89E26169401D}"/>
                    </a:ext>
                  </a:extLst>
                </p:cNvPr>
                <p:cNvSpPr txBox="1">
                  <a:spLocks noRot="1" noChangeAspect="1" noMove="1" noResize="1" noEditPoints="1" noAdjustHandles="1" noChangeArrowheads="1" noChangeShapeType="1" noTextEdit="1"/>
                </p:cNvSpPr>
                <p:nvPr/>
              </p:nvSpPr>
              <p:spPr>
                <a:xfrm>
                  <a:off x="5515356" y="2632829"/>
                  <a:ext cx="859536" cy="748153"/>
                </a:xfrm>
                <a:prstGeom prst="rect">
                  <a:avLst/>
                </a:prstGeom>
                <a:blipFill>
                  <a:blip r:embed="rId4"/>
                  <a:stretch>
                    <a:fillRect r="-35484" b="-6542"/>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973AE9A9-4C23-3382-F6E5-78A9E1AAE999}"/>
                </a:ext>
              </a:extLst>
            </p:cNvPr>
            <p:cNvCxnSpPr/>
            <p:nvPr/>
          </p:nvCxnSpPr>
          <p:spPr>
            <a:xfrm flipV="1">
              <a:off x="3276600" y="3299460"/>
              <a:ext cx="2287524" cy="218694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3029B5B-614A-DD78-EC86-79DB3C5D134D}"/>
                    </a:ext>
                  </a:extLst>
                </p:cNvPr>
                <p:cNvSpPr txBox="1"/>
                <p:nvPr/>
              </p:nvSpPr>
              <p:spPr>
                <a:xfrm>
                  <a:off x="5321290" y="4333048"/>
                  <a:ext cx="1045260" cy="526553"/>
                </a:xfrm>
                <a:prstGeom prst="rect">
                  <a:avLst/>
                </a:prstGeom>
                <a:noFill/>
              </p:spPr>
              <p:txBody>
                <a:bodyPr wrap="square" rtlCol="0">
                  <a:spAutoFit/>
                </a:bodyPr>
                <a:lstStyle/>
                <a:p>
                  <a:r>
                    <a:rPr lang="en-US" dirty="0"/>
                    <a:t>30°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6</m:t>
                          </m:r>
                        </m:den>
                      </m:f>
                    </m:oMath>
                  </a14:m>
                  <a:endParaRPr lang="en-US" dirty="0"/>
                </a:p>
              </p:txBody>
            </p:sp>
          </mc:Choice>
          <mc:Fallback xmlns="">
            <p:sp>
              <p:nvSpPr>
                <p:cNvPr id="9" name="TextBox 8">
                  <a:extLst>
                    <a:ext uri="{FF2B5EF4-FFF2-40B4-BE49-F238E27FC236}">
                      <a16:creationId xmlns:a16="http://schemas.microsoft.com/office/drawing/2014/main" id="{D3029B5B-614A-DD78-EC86-79DB3C5D134D}"/>
                    </a:ext>
                  </a:extLst>
                </p:cNvPr>
                <p:cNvSpPr txBox="1">
                  <a:spLocks noRot="1" noChangeAspect="1" noMove="1" noResize="1" noEditPoints="1" noAdjustHandles="1" noChangeArrowheads="1" noChangeShapeType="1" noTextEdit="1"/>
                </p:cNvSpPr>
                <p:nvPr/>
              </p:nvSpPr>
              <p:spPr>
                <a:xfrm>
                  <a:off x="5321290" y="4333048"/>
                  <a:ext cx="1045260" cy="526553"/>
                </a:xfrm>
                <a:prstGeom prst="rect">
                  <a:avLst/>
                </a:prstGeom>
                <a:blipFill>
                  <a:blip r:embed="rId5"/>
                  <a:stretch>
                    <a:fillRect l="-6000"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1784D7D-445B-531F-09C5-D8DAAECBC3FD}"/>
                    </a:ext>
                  </a:extLst>
                </p:cNvPr>
                <p:cNvSpPr txBox="1"/>
                <p:nvPr/>
              </p:nvSpPr>
              <p:spPr>
                <a:xfrm>
                  <a:off x="6004003" y="3478987"/>
                  <a:ext cx="859536" cy="748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e>
                        </m:d>
                      </m:oMath>
                    </m:oMathPara>
                  </a14:m>
                  <a:endParaRPr lang="en-US" dirty="0"/>
                </a:p>
              </p:txBody>
            </p:sp>
          </mc:Choice>
          <mc:Fallback xmlns="">
            <p:sp>
              <p:nvSpPr>
                <p:cNvPr id="11" name="TextBox 10">
                  <a:extLst>
                    <a:ext uri="{FF2B5EF4-FFF2-40B4-BE49-F238E27FC236}">
                      <a16:creationId xmlns:a16="http://schemas.microsoft.com/office/drawing/2014/main" id="{51784D7D-445B-531F-09C5-D8DAAECBC3FD}"/>
                    </a:ext>
                  </a:extLst>
                </p:cNvPr>
                <p:cNvSpPr txBox="1">
                  <a:spLocks noRot="1" noChangeAspect="1" noMove="1" noResize="1" noEditPoints="1" noAdjustHandles="1" noChangeArrowheads="1" noChangeShapeType="1" noTextEdit="1"/>
                </p:cNvSpPr>
                <p:nvPr/>
              </p:nvSpPr>
              <p:spPr>
                <a:xfrm>
                  <a:off x="6004003" y="3478987"/>
                  <a:ext cx="859536" cy="748153"/>
                </a:xfrm>
                <a:prstGeom prst="rect">
                  <a:avLst/>
                </a:prstGeom>
                <a:blipFill>
                  <a:blip r:embed="rId6"/>
                  <a:stretch>
                    <a:fillRect r="-15447" b="-64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26F0001-64C2-AF49-F532-17CB61C61F73}"/>
                    </a:ext>
                  </a:extLst>
                </p:cNvPr>
                <p:cNvSpPr txBox="1"/>
                <p:nvPr/>
              </p:nvSpPr>
              <p:spPr>
                <a:xfrm>
                  <a:off x="4655820" y="1921209"/>
                  <a:ext cx="859536" cy="7481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e>
                        </m:d>
                      </m:oMath>
                    </m:oMathPara>
                  </a14:m>
                  <a:endParaRPr lang="en-US" dirty="0"/>
                </a:p>
              </p:txBody>
            </p:sp>
          </mc:Choice>
          <mc:Fallback xmlns="">
            <p:sp>
              <p:nvSpPr>
                <p:cNvPr id="12" name="TextBox 11">
                  <a:extLst>
                    <a:ext uri="{FF2B5EF4-FFF2-40B4-BE49-F238E27FC236}">
                      <a16:creationId xmlns:a16="http://schemas.microsoft.com/office/drawing/2014/main" id="{426F0001-64C2-AF49-F532-17CB61C61F73}"/>
                    </a:ext>
                  </a:extLst>
                </p:cNvPr>
                <p:cNvSpPr txBox="1">
                  <a:spLocks noRot="1" noChangeAspect="1" noMove="1" noResize="1" noEditPoints="1" noAdjustHandles="1" noChangeArrowheads="1" noChangeShapeType="1" noTextEdit="1"/>
                </p:cNvSpPr>
                <p:nvPr/>
              </p:nvSpPr>
              <p:spPr>
                <a:xfrm>
                  <a:off x="4655820" y="1921209"/>
                  <a:ext cx="859536" cy="748155"/>
                </a:xfrm>
                <a:prstGeom prst="rect">
                  <a:avLst/>
                </a:prstGeom>
                <a:blipFill>
                  <a:blip r:embed="rId7"/>
                  <a:stretch>
                    <a:fillRect r="-16260" b="-64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C694AFB-A6AB-5C8C-1FB9-782D33B0E1C3}"/>
                    </a:ext>
                  </a:extLst>
                </p:cNvPr>
                <p:cNvSpPr txBox="1"/>
                <p:nvPr/>
              </p:nvSpPr>
              <p:spPr>
                <a:xfrm>
                  <a:off x="4428262" y="2962494"/>
                  <a:ext cx="1046986" cy="526186"/>
                </a:xfrm>
                <a:prstGeom prst="rect">
                  <a:avLst/>
                </a:prstGeom>
                <a:noFill/>
              </p:spPr>
              <p:txBody>
                <a:bodyPr wrap="square" rtlCol="0">
                  <a:spAutoFit/>
                </a:bodyPr>
                <a:lstStyle/>
                <a:p>
                  <a:r>
                    <a:rPr lang="en-US" dirty="0"/>
                    <a:t>60°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3</m:t>
                          </m:r>
                        </m:den>
                      </m:f>
                    </m:oMath>
                  </a14:m>
                  <a:endParaRPr lang="en-US" dirty="0"/>
                </a:p>
              </p:txBody>
            </p:sp>
          </mc:Choice>
          <mc:Fallback xmlns="">
            <p:sp>
              <p:nvSpPr>
                <p:cNvPr id="13" name="TextBox 12">
                  <a:extLst>
                    <a:ext uri="{FF2B5EF4-FFF2-40B4-BE49-F238E27FC236}">
                      <a16:creationId xmlns:a16="http://schemas.microsoft.com/office/drawing/2014/main" id="{7C694AFB-A6AB-5C8C-1FB9-782D33B0E1C3}"/>
                    </a:ext>
                  </a:extLst>
                </p:cNvPr>
                <p:cNvSpPr txBox="1">
                  <a:spLocks noRot="1" noChangeAspect="1" noMove="1" noResize="1" noEditPoints="1" noAdjustHandles="1" noChangeArrowheads="1" noChangeShapeType="1" noTextEdit="1"/>
                </p:cNvSpPr>
                <p:nvPr/>
              </p:nvSpPr>
              <p:spPr>
                <a:xfrm>
                  <a:off x="4428262" y="2962494"/>
                  <a:ext cx="1046986" cy="526186"/>
                </a:xfrm>
                <a:prstGeom prst="rect">
                  <a:avLst/>
                </a:prstGeom>
                <a:blipFill>
                  <a:blip r:embed="rId8"/>
                  <a:stretch>
                    <a:fillRect l="-5298" b="-7895"/>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B4DBA1B1-F532-6E8B-62FE-0BC47AF0F093}"/>
                </a:ext>
              </a:extLst>
            </p:cNvPr>
            <p:cNvCxnSpPr/>
            <p:nvPr/>
          </p:nvCxnSpPr>
          <p:spPr>
            <a:xfrm flipV="1">
              <a:off x="3291840" y="4076700"/>
              <a:ext cx="2804160" cy="140970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DDA3759-6045-A9CD-22D5-8264E579AFB4}"/>
                </a:ext>
              </a:extLst>
            </p:cNvPr>
            <p:cNvCxnSpPr/>
            <p:nvPr/>
          </p:nvCxnSpPr>
          <p:spPr>
            <a:xfrm flipV="1">
              <a:off x="3276600" y="2667000"/>
              <a:ext cx="1447800" cy="281940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0A9B9D4-44EB-EE88-6E14-47179C221675}"/>
                    </a:ext>
                  </a:extLst>
                </p:cNvPr>
                <p:cNvSpPr txBox="1"/>
                <p:nvPr/>
              </p:nvSpPr>
              <p:spPr>
                <a:xfrm>
                  <a:off x="3276600" y="1853560"/>
                  <a:ext cx="8595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0, 1</m:t>
                            </m:r>
                          </m:e>
                        </m:d>
                      </m:oMath>
                    </m:oMathPara>
                  </a14:m>
                  <a:endParaRPr lang="en-US" dirty="0"/>
                </a:p>
              </p:txBody>
            </p:sp>
          </mc:Choice>
          <mc:Fallback xmlns="">
            <p:sp>
              <p:nvSpPr>
                <p:cNvPr id="16" name="TextBox 15">
                  <a:extLst>
                    <a:ext uri="{FF2B5EF4-FFF2-40B4-BE49-F238E27FC236}">
                      <a16:creationId xmlns:a16="http://schemas.microsoft.com/office/drawing/2014/main" id="{D0A9B9D4-44EB-EE88-6E14-47179C221675}"/>
                    </a:ext>
                  </a:extLst>
                </p:cNvPr>
                <p:cNvSpPr txBox="1">
                  <a:spLocks noRot="1" noChangeAspect="1" noMove="1" noResize="1" noEditPoints="1" noAdjustHandles="1" noChangeArrowheads="1" noChangeShapeType="1" noTextEdit="1"/>
                </p:cNvSpPr>
                <p:nvPr/>
              </p:nvSpPr>
              <p:spPr>
                <a:xfrm>
                  <a:off x="3276600" y="1853560"/>
                  <a:ext cx="859536" cy="369332"/>
                </a:xfrm>
                <a:prstGeom prst="rect">
                  <a:avLst/>
                </a:prstGeom>
                <a:blipFill>
                  <a:blip r:embed="rId9"/>
                  <a:stretch>
                    <a:fillRect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983C28A-12BB-03E2-7244-AEF7BE6756C8}"/>
                    </a:ext>
                  </a:extLst>
                </p:cNvPr>
                <p:cNvSpPr txBox="1"/>
                <p:nvPr/>
              </p:nvSpPr>
              <p:spPr>
                <a:xfrm>
                  <a:off x="6324290" y="5064676"/>
                  <a:ext cx="8595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1, 0</m:t>
                            </m:r>
                          </m:e>
                        </m:d>
                      </m:oMath>
                    </m:oMathPara>
                  </a14:m>
                  <a:endParaRPr lang="en-US" dirty="0"/>
                </a:p>
              </p:txBody>
            </p:sp>
          </mc:Choice>
          <mc:Fallback xmlns="">
            <p:sp>
              <p:nvSpPr>
                <p:cNvPr id="17" name="TextBox 16">
                  <a:extLst>
                    <a:ext uri="{FF2B5EF4-FFF2-40B4-BE49-F238E27FC236}">
                      <a16:creationId xmlns:a16="http://schemas.microsoft.com/office/drawing/2014/main" id="{8983C28A-12BB-03E2-7244-AEF7BE6756C8}"/>
                    </a:ext>
                  </a:extLst>
                </p:cNvPr>
                <p:cNvSpPr txBox="1">
                  <a:spLocks noRot="1" noChangeAspect="1" noMove="1" noResize="1" noEditPoints="1" noAdjustHandles="1" noChangeArrowheads="1" noChangeShapeType="1" noTextEdit="1"/>
                </p:cNvSpPr>
                <p:nvPr/>
              </p:nvSpPr>
              <p:spPr>
                <a:xfrm>
                  <a:off x="6324290" y="5064676"/>
                  <a:ext cx="859536" cy="369332"/>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BD95F24-7FA1-915A-AA1C-2D83864C4EE9}"/>
                    </a:ext>
                  </a:extLst>
                </p:cNvPr>
                <p:cNvSpPr txBox="1"/>
                <p:nvPr/>
              </p:nvSpPr>
              <p:spPr>
                <a:xfrm>
                  <a:off x="3301680" y="2404712"/>
                  <a:ext cx="1013690" cy="524576"/>
                </a:xfrm>
                <a:prstGeom prst="rect">
                  <a:avLst/>
                </a:prstGeom>
                <a:noFill/>
              </p:spPr>
              <p:txBody>
                <a:bodyPr wrap="square" rtlCol="0">
                  <a:spAutoFit/>
                </a:bodyPr>
                <a:lstStyle/>
                <a:p>
                  <a:r>
                    <a:rPr lang="en-US" dirty="0"/>
                    <a:t>90°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oMath>
                  </a14:m>
                  <a:endParaRPr lang="en-US" dirty="0"/>
                </a:p>
              </p:txBody>
            </p:sp>
          </mc:Choice>
          <mc:Fallback xmlns="">
            <p:sp>
              <p:nvSpPr>
                <p:cNvPr id="18" name="TextBox 17">
                  <a:extLst>
                    <a:ext uri="{FF2B5EF4-FFF2-40B4-BE49-F238E27FC236}">
                      <a16:creationId xmlns:a16="http://schemas.microsoft.com/office/drawing/2014/main" id="{3BD95F24-7FA1-915A-AA1C-2D83864C4EE9}"/>
                    </a:ext>
                  </a:extLst>
                </p:cNvPr>
                <p:cNvSpPr txBox="1">
                  <a:spLocks noRot="1" noChangeAspect="1" noMove="1" noResize="1" noEditPoints="1" noAdjustHandles="1" noChangeArrowheads="1" noChangeShapeType="1" noTextEdit="1"/>
                </p:cNvSpPr>
                <p:nvPr/>
              </p:nvSpPr>
              <p:spPr>
                <a:xfrm>
                  <a:off x="3301680" y="2404712"/>
                  <a:ext cx="1013690" cy="524576"/>
                </a:xfrm>
                <a:prstGeom prst="rect">
                  <a:avLst/>
                </a:prstGeom>
                <a:blipFill>
                  <a:blip r:embed="rId11"/>
                  <a:stretch>
                    <a:fillRect l="-5479" b="-933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AF9B54A5-7962-1EFC-DF92-419C3E7D72F1}"/>
                </a:ext>
              </a:extLst>
            </p:cNvPr>
            <p:cNvSpPr txBox="1"/>
            <p:nvPr/>
          </p:nvSpPr>
          <p:spPr>
            <a:xfrm>
              <a:off x="5578747" y="5131673"/>
              <a:ext cx="830289" cy="421417"/>
            </a:xfrm>
            <a:prstGeom prst="rect">
              <a:avLst/>
            </a:prstGeom>
            <a:noFill/>
          </p:spPr>
          <p:txBody>
            <a:bodyPr wrap="square" rtlCol="0">
              <a:spAutoFit/>
            </a:bodyPr>
            <a:lstStyle/>
            <a:p>
              <a:r>
                <a:rPr lang="en-US" dirty="0"/>
                <a:t>0° = 0</a:t>
              </a:r>
            </a:p>
          </p:txBody>
        </p:sp>
      </p:grpSp>
    </p:spTree>
    <p:extLst>
      <p:ext uri="{BB962C8B-B14F-4D97-AF65-F5344CB8AC3E}">
        <p14:creationId xmlns:p14="http://schemas.microsoft.com/office/powerpoint/2010/main" val="949914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Radians</a:t>
            </a:r>
          </a:p>
        </p:txBody>
      </p:sp>
      <p:sp>
        <p:nvSpPr>
          <p:cNvPr id="3" name="Content Placeholder 2"/>
          <p:cNvSpPr>
            <a:spLocks noGrp="1"/>
          </p:cNvSpPr>
          <p:nvPr>
            <p:ph sz="half" idx="1"/>
          </p:nvPr>
        </p:nvSpPr>
        <p:spPr>
          <a:xfrm>
            <a:off x="457200" y="1676403"/>
            <a:ext cx="8229600" cy="1752598"/>
          </a:xfrm>
        </p:spPr>
        <p:txBody>
          <a:bodyPr/>
          <a:lstStyle/>
          <a:p>
            <a:r>
              <a:rPr lang="en-US" dirty="0"/>
              <a:t>A </a:t>
            </a:r>
            <a:r>
              <a:rPr lang="en-US" b="1" dirty="0"/>
              <a:t>radian</a:t>
            </a:r>
            <a:r>
              <a:rPr lang="en-US" dirty="0"/>
              <a:t> is the amount of angular rotation for a point on the circle</a:t>
            </a:r>
            <a:r>
              <a:rPr lang="en-US" b="1" dirty="0"/>
              <a:t> </a:t>
            </a:r>
            <a:r>
              <a:rPr lang="en-US" dirty="0"/>
              <a:t>that traces an arc having a length equal to the radius.</a:t>
            </a:r>
          </a:p>
        </p:txBody>
      </p:sp>
      <p:grpSp>
        <p:nvGrpSpPr>
          <p:cNvPr id="4" name="Group 3" descr="Image of a circle where the radius is equal to the length of an arc traced on the circled. The angle of that transcribed arc is equal to 1 radian.">
            <a:extLst>
              <a:ext uri="{FF2B5EF4-FFF2-40B4-BE49-F238E27FC236}">
                <a16:creationId xmlns:a16="http://schemas.microsoft.com/office/drawing/2014/main" id="{C6BADB91-FB3B-E1FF-39B9-BD94493FF73C}"/>
              </a:ext>
            </a:extLst>
          </p:cNvPr>
          <p:cNvGrpSpPr/>
          <p:nvPr/>
        </p:nvGrpSpPr>
        <p:grpSpPr>
          <a:xfrm>
            <a:off x="1420177" y="3438116"/>
            <a:ext cx="2913412" cy="2734083"/>
            <a:chOff x="3048000" y="2377107"/>
            <a:chExt cx="2448144" cy="2286002"/>
          </a:xfrm>
        </p:grpSpPr>
        <p:sp>
          <p:nvSpPr>
            <p:cNvPr id="6" name="Oval 5">
              <a:extLst>
                <a:ext uri="{FF2B5EF4-FFF2-40B4-BE49-F238E27FC236}">
                  <a16:creationId xmlns:a16="http://schemas.microsoft.com/office/drawing/2014/main" id="{25FAB16A-FF78-F37A-D77C-24DBDE5D4E7B}"/>
                </a:ext>
              </a:extLst>
            </p:cNvPr>
            <p:cNvSpPr/>
            <p:nvPr/>
          </p:nvSpPr>
          <p:spPr>
            <a:xfrm>
              <a:off x="3048000" y="2377109"/>
              <a:ext cx="2286000" cy="2286000"/>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49D6ECCC-3D1A-FC16-41F6-77CB776DFC38}"/>
                </a:ext>
              </a:extLst>
            </p:cNvPr>
            <p:cNvCxnSpPr>
              <a:endCxn id="6" idx="6"/>
            </p:cNvCxnSpPr>
            <p:nvPr/>
          </p:nvCxnSpPr>
          <p:spPr>
            <a:xfrm>
              <a:off x="4078705" y="3520109"/>
              <a:ext cx="12552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B9C4B6D-9124-F9E4-0DD8-DB8C9D91D857}"/>
                </a:ext>
              </a:extLst>
            </p:cNvPr>
            <p:cNvCxnSpPr>
              <a:endCxn id="11" idx="0"/>
            </p:cNvCxnSpPr>
            <p:nvPr/>
          </p:nvCxnSpPr>
          <p:spPr>
            <a:xfrm flipV="1">
              <a:off x="4078705" y="2543337"/>
              <a:ext cx="705902" cy="9767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AC543D8-D0D2-50D1-25E1-A99999B8975B}"/>
                </a:ext>
              </a:extLst>
            </p:cNvPr>
            <p:cNvSpPr txBox="1"/>
            <p:nvPr/>
          </p:nvSpPr>
          <p:spPr>
            <a:xfrm>
              <a:off x="4121239" y="3278282"/>
              <a:ext cx="641384" cy="308803"/>
            </a:xfrm>
            <a:prstGeom prst="rect">
              <a:avLst/>
            </a:prstGeom>
            <a:noFill/>
          </p:spPr>
          <p:txBody>
            <a:bodyPr wrap="square" rtlCol="0">
              <a:spAutoFit/>
            </a:bodyPr>
            <a:lstStyle/>
            <a:p>
              <a:r>
                <a:rPr lang="en-US" dirty="0"/>
                <a:t>1 rad</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F3F1307-5191-4CAC-1FA4-A74D94A07115}"/>
                    </a:ext>
                  </a:extLst>
                </p:cNvPr>
                <p:cNvSpPr txBox="1"/>
                <p:nvPr/>
              </p:nvSpPr>
              <p:spPr>
                <a:xfrm>
                  <a:off x="4078705" y="3588685"/>
                  <a:ext cx="1295400" cy="3088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𝑟</m:t>
                        </m:r>
                      </m:oMath>
                    </m:oMathPara>
                  </a14:m>
                  <a:endParaRPr lang="en-US" dirty="0"/>
                </a:p>
              </p:txBody>
            </p:sp>
          </mc:Choice>
          <mc:Fallback xmlns="">
            <p:sp>
              <p:nvSpPr>
                <p:cNvPr id="10" name="TextBox 9">
                  <a:extLst>
                    <a:ext uri="{FF2B5EF4-FFF2-40B4-BE49-F238E27FC236}">
                      <a16:creationId xmlns:a16="http://schemas.microsoft.com/office/drawing/2014/main" id="{8F3F1307-5191-4CAC-1FA4-A74D94A07115}"/>
                    </a:ext>
                  </a:extLst>
                </p:cNvPr>
                <p:cNvSpPr txBox="1">
                  <a:spLocks noRot="1" noChangeAspect="1" noMove="1" noResize="1" noEditPoints="1" noAdjustHandles="1" noChangeArrowheads="1" noChangeShapeType="1" noTextEdit="1"/>
                </p:cNvSpPr>
                <p:nvPr/>
              </p:nvSpPr>
              <p:spPr>
                <a:xfrm>
                  <a:off x="4078705" y="3588685"/>
                  <a:ext cx="1295400" cy="308803"/>
                </a:xfrm>
                <a:prstGeom prst="rect">
                  <a:avLst/>
                </a:prstGeom>
                <a:blipFill>
                  <a:blip r:embed="rId2"/>
                  <a:stretch>
                    <a:fillRect/>
                  </a:stretch>
                </a:blipFill>
              </p:spPr>
              <p:txBody>
                <a:bodyPr/>
                <a:lstStyle/>
                <a:p>
                  <a:r>
                    <a:rPr lang="en-US">
                      <a:noFill/>
                    </a:rPr>
                    <a:t> </a:t>
                  </a:r>
                </a:p>
              </p:txBody>
            </p:sp>
          </mc:Fallback>
        </mc:AlternateContent>
        <p:sp>
          <p:nvSpPr>
            <p:cNvPr id="11" name="Arc 10">
              <a:extLst>
                <a:ext uri="{FF2B5EF4-FFF2-40B4-BE49-F238E27FC236}">
                  <a16:creationId xmlns:a16="http://schemas.microsoft.com/office/drawing/2014/main" id="{CBE235CF-F79A-1EC9-B4B8-1176EAB7E4EE}"/>
                </a:ext>
              </a:extLst>
            </p:cNvPr>
            <p:cNvSpPr/>
            <p:nvPr/>
          </p:nvSpPr>
          <p:spPr>
            <a:xfrm>
              <a:off x="3048000" y="2377107"/>
              <a:ext cx="2286000" cy="2286000"/>
            </a:xfrm>
            <a:prstGeom prst="arc">
              <a:avLst>
                <a:gd name="adj1" fmla="val 18077285"/>
                <a:gd name="adj2" fmla="val 0"/>
              </a:avLst>
            </a:prstGeom>
            <a:ln w="50800">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94E093-ABF0-F4A6-7A80-F414226665DB}"/>
                    </a:ext>
                  </a:extLst>
                </p:cNvPr>
                <p:cNvSpPr txBox="1"/>
                <p:nvPr/>
              </p:nvSpPr>
              <p:spPr>
                <a:xfrm>
                  <a:off x="5111290" y="2741948"/>
                  <a:ext cx="384854" cy="3088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𝑟</m:t>
                        </m:r>
                      </m:oMath>
                    </m:oMathPara>
                  </a14:m>
                  <a:endParaRPr lang="en-US" dirty="0"/>
                </a:p>
              </p:txBody>
            </p:sp>
          </mc:Choice>
          <mc:Fallback xmlns="">
            <p:sp>
              <p:nvSpPr>
                <p:cNvPr id="12" name="TextBox 11">
                  <a:extLst>
                    <a:ext uri="{FF2B5EF4-FFF2-40B4-BE49-F238E27FC236}">
                      <a16:creationId xmlns:a16="http://schemas.microsoft.com/office/drawing/2014/main" id="{F794E093-ABF0-F4A6-7A80-F414226665DB}"/>
                    </a:ext>
                  </a:extLst>
                </p:cNvPr>
                <p:cNvSpPr txBox="1">
                  <a:spLocks noRot="1" noChangeAspect="1" noMove="1" noResize="1" noEditPoints="1" noAdjustHandles="1" noChangeArrowheads="1" noChangeShapeType="1" noTextEdit="1"/>
                </p:cNvSpPr>
                <p:nvPr/>
              </p:nvSpPr>
              <p:spPr>
                <a:xfrm>
                  <a:off x="5111290" y="2741948"/>
                  <a:ext cx="384854" cy="308803"/>
                </a:xfrm>
                <a:prstGeom prst="rect">
                  <a:avLst/>
                </a:prstGeom>
                <a:blipFill>
                  <a:blip r:embed="rId3"/>
                  <a:stretch>
                    <a:fillRect/>
                  </a:stretch>
                </a:blipFill>
              </p:spPr>
              <p:txBody>
                <a:bodyPr/>
                <a:lstStyle/>
                <a:p>
                  <a:r>
                    <a:rPr lang="en-US">
                      <a:noFill/>
                    </a:rPr>
                    <a:t> </a:t>
                  </a:r>
                </a:p>
              </p:txBody>
            </p:sp>
          </mc:Fallback>
        </mc:AlternateContent>
      </p:grpSp>
      <p:grpSp>
        <p:nvGrpSpPr>
          <p:cNvPr id="31" name="Group 30" descr="Image of a circle combining 3 central angles of 1 radian rotation each whose total rotation is just short of half the circle. So if 3 radians is almost half of a circle's rotation, then pi = 3.14 would represent a half circle rotation and 2pi would be a whole circle rotation.">
            <a:extLst>
              <a:ext uri="{FF2B5EF4-FFF2-40B4-BE49-F238E27FC236}">
                <a16:creationId xmlns:a16="http://schemas.microsoft.com/office/drawing/2014/main" id="{E1E1DEDF-AFCA-2ADE-D26F-E9A63547A909}"/>
              </a:ext>
            </a:extLst>
          </p:cNvPr>
          <p:cNvGrpSpPr/>
          <p:nvPr/>
        </p:nvGrpSpPr>
        <p:grpSpPr>
          <a:xfrm>
            <a:off x="5224461" y="3438116"/>
            <a:ext cx="3457575" cy="2743200"/>
            <a:chOff x="5534024" y="3429000"/>
            <a:chExt cx="3457575" cy="2743200"/>
          </a:xfrm>
        </p:grpSpPr>
        <p:sp>
          <p:nvSpPr>
            <p:cNvPr id="15" name="Oval 14">
              <a:extLst>
                <a:ext uri="{FF2B5EF4-FFF2-40B4-BE49-F238E27FC236}">
                  <a16:creationId xmlns:a16="http://schemas.microsoft.com/office/drawing/2014/main" id="{A9EC4D9F-7CA1-2FFE-4609-D5B94123802D}"/>
                </a:ext>
              </a:extLst>
            </p:cNvPr>
            <p:cNvSpPr/>
            <p:nvPr/>
          </p:nvSpPr>
          <p:spPr>
            <a:xfrm>
              <a:off x="5906097" y="3429002"/>
              <a:ext cx="2713429" cy="2734083"/>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1524BB11-CD65-68BE-66E9-33050E5798B6}"/>
                </a:ext>
              </a:extLst>
            </p:cNvPr>
            <p:cNvCxnSpPr>
              <a:stCxn id="15" idx="2"/>
            </p:cNvCxnSpPr>
            <p:nvPr/>
          </p:nvCxnSpPr>
          <p:spPr>
            <a:xfrm>
              <a:off x="5906097" y="4796044"/>
              <a:ext cx="2708669" cy="9114"/>
            </a:xfrm>
            <a:prstGeom prst="straightConnector1">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AFD4DE-BE40-E0CF-ACF2-EE6DBD0FE2D2}"/>
                </a:ext>
              </a:extLst>
            </p:cNvPr>
            <p:cNvCxnSpPr>
              <a:endCxn id="19" idx="0"/>
            </p:cNvCxnSpPr>
            <p:nvPr/>
          </p:nvCxnSpPr>
          <p:spPr>
            <a:xfrm flipV="1">
              <a:off x="7262812" y="3649954"/>
              <a:ext cx="734785" cy="115520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3939B82-700F-E279-ABDE-D0F150C2D297}"/>
                </a:ext>
              </a:extLst>
            </p:cNvPr>
            <p:cNvSpPr txBox="1"/>
            <p:nvPr/>
          </p:nvSpPr>
          <p:spPr>
            <a:xfrm>
              <a:off x="7355621" y="4488370"/>
              <a:ext cx="325313" cy="369332"/>
            </a:xfrm>
            <a:prstGeom prst="rect">
              <a:avLst/>
            </a:prstGeom>
            <a:noFill/>
          </p:spPr>
          <p:txBody>
            <a:bodyPr wrap="square" rtlCol="0">
              <a:spAutoFit/>
            </a:bodyPr>
            <a:lstStyle/>
            <a:p>
              <a:r>
                <a:rPr lang="en-US" dirty="0"/>
                <a:t>1</a:t>
              </a:r>
              <a:endParaRPr lang="en-US" i="1" dirty="0"/>
            </a:p>
          </p:txBody>
        </p:sp>
        <p:sp>
          <p:nvSpPr>
            <p:cNvPr id="19" name="Arc 18">
              <a:extLst>
                <a:ext uri="{FF2B5EF4-FFF2-40B4-BE49-F238E27FC236}">
                  <a16:creationId xmlns:a16="http://schemas.microsoft.com/office/drawing/2014/main" id="{E2CE4CAF-CC85-25B2-FDF4-0639F41F8EE1}"/>
                </a:ext>
              </a:extLst>
            </p:cNvPr>
            <p:cNvSpPr/>
            <p:nvPr/>
          </p:nvSpPr>
          <p:spPr>
            <a:xfrm>
              <a:off x="5901337" y="3429000"/>
              <a:ext cx="2713429" cy="2734083"/>
            </a:xfrm>
            <a:prstGeom prst="arc">
              <a:avLst>
                <a:gd name="adj1" fmla="val 18181888"/>
                <a:gd name="adj2" fmla="val 70149"/>
              </a:avLst>
            </a:prstGeom>
            <a:ln w="50800">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a:extLst>
                <a:ext uri="{FF2B5EF4-FFF2-40B4-BE49-F238E27FC236}">
                  <a16:creationId xmlns:a16="http://schemas.microsoft.com/office/drawing/2014/main" id="{1E75AF33-5F0F-29CC-E470-5E57E32EBC31}"/>
                </a:ext>
              </a:extLst>
            </p:cNvPr>
            <p:cNvSpPr/>
            <p:nvPr/>
          </p:nvSpPr>
          <p:spPr>
            <a:xfrm rot="18198133">
              <a:off x="5895770" y="3448444"/>
              <a:ext cx="2734083" cy="2713429"/>
            </a:xfrm>
            <a:prstGeom prst="arc">
              <a:avLst>
                <a:gd name="adj1" fmla="val 18181888"/>
                <a:gd name="adj2" fmla="val 70149"/>
              </a:avLst>
            </a:prstGeom>
            <a:ln w="50800">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32E91B8A-A184-8D24-3FA4-C7F092130171}"/>
                </a:ext>
              </a:extLst>
            </p:cNvPr>
            <p:cNvSpPr/>
            <p:nvPr/>
          </p:nvSpPr>
          <p:spPr>
            <a:xfrm rot="14778373">
              <a:off x="5895770" y="3439327"/>
              <a:ext cx="2734083" cy="2713429"/>
            </a:xfrm>
            <a:prstGeom prst="arc">
              <a:avLst>
                <a:gd name="adj1" fmla="val 18181888"/>
                <a:gd name="adj2" fmla="val 70149"/>
              </a:avLst>
            </a:prstGeom>
            <a:ln w="50800">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D420DF99-6BF0-733F-2A17-1D60834628CE}"/>
                </a:ext>
              </a:extLst>
            </p:cNvPr>
            <p:cNvCxnSpPr>
              <a:endCxn id="20" idx="0"/>
            </p:cNvCxnSpPr>
            <p:nvPr/>
          </p:nvCxnSpPr>
          <p:spPr>
            <a:xfrm flipH="1" flipV="1">
              <a:off x="6718215" y="3553087"/>
              <a:ext cx="544597" cy="126650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3D884B4-76CA-5609-B047-39002D110993}"/>
                </a:ext>
              </a:extLst>
            </p:cNvPr>
            <p:cNvCxnSpPr>
              <a:endCxn id="22" idx="0"/>
            </p:cNvCxnSpPr>
            <p:nvPr/>
          </p:nvCxnSpPr>
          <p:spPr>
            <a:xfrm flipH="1" flipV="1">
              <a:off x="5924075" y="4574235"/>
              <a:ext cx="1338739" cy="22180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95BB960-5722-0B57-0C43-A5C9E8193166}"/>
                </a:ext>
              </a:extLst>
            </p:cNvPr>
            <p:cNvSpPr txBox="1"/>
            <p:nvPr/>
          </p:nvSpPr>
          <p:spPr>
            <a:xfrm>
              <a:off x="8619526" y="4598727"/>
              <a:ext cx="372073" cy="441725"/>
            </a:xfrm>
            <a:prstGeom prst="rect">
              <a:avLst/>
            </a:prstGeom>
            <a:noFill/>
          </p:spPr>
          <p:txBody>
            <a:bodyPr wrap="square" rtlCol="0">
              <a:spAutoFit/>
            </a:bodyPr>
            <a:lstStyle/>
            <a:p>
              <a:r>
                <a:rPr lang="en-US" dirty="0"/>
                <a:t>0</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31CF0FC-59EB-5B00-6E9C-4B9C0CD77CB5}"/>
                    </a:ext>
                  </a:extLst>
                </p:cNvPr>
                <p:cNvSpPr txBox="1"/>
                <p:nvPr/>
              </p:nvSpPr>
              <p:spPr>
                <a:xfrm>
                  <a:off x="5534024" y="4636840"/>
                  <a:ext cx="372073" cy="4417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i="1" dirty="0" smtClean="0">
                            <a:latin typeface="Cambria Math"/>
                          </a:rPr>
                          <m:t>𝜋</m:t>
                        </m:r>
                      </m:oMath>
                    </m:oMathPara>
                  </a14:m>
                  <a:endParaRPr lang="en-US" i="1" dirty="0"/>
                </a:p>
              </p:txBody>
            </p:sp>
          </mc:Choice>
          <mc:Fallback xmlns="">
            <p:sp>
              <p:nvSpPr>
                <p:cNvPr id="26" name="TextBox 25">
                  <a:extLst>
                    <a:ext uri="{FF2B5EF4-FFF2-40B4-BE49-F238E27FC236}">
                      <a16:creationId xmlns:a16="http://schemas.microsoft.com/office/drawing/2014/main" id="{031CF0FC-59EB-5B00-6E9C-4B9C0CD77CB5}"/>
                    </a:ext>
                  </a:extLst>
                </p:cNvPr>
                <p:cNvSpPr txBox="1">
                  <a:spLocks noRot="1" noChangeAspect="1" noMove="1" noResize="1" noEditPoints="1" noAdjustHandles="1" noChangeArrowheads="1" noChangeShapeType="1" noTextEdit="1"/>
                </p:cNvSpPr>
                <p:nvPr/>
              </p:nvSpPr>
              <p:spPr>
                <a:xfrm>
                  <a:off x="5534024" y="4636840"/>
                  <a:ext cx="372073" cy="441725"/>
                </a:xfrm>
                <a:prstGeom prst="rect">
                  <a:avLst/>
                </a:prstGeom>
                <a:blipFill>
                  <a:blip r:embed="rId4"/>
                  <a:stretch>
                    <a:fillRect/>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4D823F79-51EE-4D21-DFF8-005734CDDA5C}"/>
                </a:ext>
              </a:extLst>
            </p:cNvPr>
            <p:cNvSpPr txBox="1"/>
            <p:nvPr/>
          </p:nvSpPr>
          <p:spPr>
            <a:xfrm>
              <a:off x="7133568" y="4337027"/>
              <a:ext cx="325313" cy="369332"/>
            </a:xfrm>
            <a:prstGeom prst="rect">
              <a:avLst/>
            </a:prstGeom>
            <a:noFill/>
          </p:spPr>
          <p:txBody>
            <a:bodyPr wrap="square" rtlCol="0">
              <a:spAutoFit/>
            </a:bodyPr>
            <a:lstStyle/>
            <a:p>
              <a:r>
                <a:rPr lang="en-US" dirty="0"/>
                <a:t>1</a:t>
              </a:r>
              <a:endParaRPr lang="en-US" i="1" dirty="0"/>
            </a:p>
          </p:txBody>
        </p:sp>
        <p:sp>
          <p:nvSpPr>
            <p:cNvPr id="30" name="TextBox 29">
              <a:extLst>
                <a:ext uri="{FF2B5EF4-FFF2-40B4-BE49-F238E27FC236}">
                  <a16:creationId xmlns:a16="http://schemas.microsoft.com/office/drawing/2014/main" id="{E6845CE8-E301-D87E-BB0C-A7A9D042E424}"/>
                </a:ext>
              </a:extLst>
            </p:cNvPr>
            <p:cNvSpPr txBox="1"/>
            <p:nvPr/>
          </p:nvSpPr>
          <p:spPr>
            <a:xfrm>
              <a:off x="6879803" y="4457024"/>
              <a:ext cx="325313" cy="369332"/>
            </a:xfrm>
            <a:prstGeom prst="rect">
              <a:avLst/>
            </a:prstGeom>
            <a:noFill/>
          </p:spPr>
          <p:txBody>
            <a:bodyPr wrap="square" rtlCol="0">
              <a:spAutoFit/>
            </a:bodyPr>
            <a:lstStyle/>
            <a:p>
              <a:r>
                <a:rPr lang="en-US" dirty="0"/>
                <a:t>1</a:t>
              </a:r>
              <a:endParaRPr lang="en-US" i="1" dirty="0"/>
            </a:p>
          </p:txBody>
        </p:sp>
      </p:grpSp>
    </p:spTree>
    <p:extLst>
      <p:ext uri="{BB962C8B-B14F-4D97-AF65-F5344CB8AC3E}">
        <p14:creationId xmlns:p14="http://schemas.microsoft.com/office/powerpoint/2010/main" val="157949022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Circle for Other Functions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57200" y="1676402"/>
                <a:ext cx="8229600" cy="4419598"/>
              </a:xfrm>
            </p:spPr>
            <p:txBody>
              <a:bodyPr>
                <a:normAutofit/>
              </a:bodyPr>
              <a:lstStyle/>
              <a:p>
                <a:r>
                  <a:rPr lang="en-US" dirty="0"/>
                  <a:t>Let </a:t>
                </a:r>
                <a:r>
                  <a:rPr lang="en-US" i="1" dirty="0"/>
                  <a:t>P</a:t>
                </a:r>
                <a:r>
                  <a:rPr lang="en-US" dirty="0"/>
                  <a:t>(</a:t>
                </a:r>
                <a:r>
                  <a:rPr lang="en-US" i="1" dirty="0"/>
                  <a:t>x</a:t>
                </a:r>
                <a:r>
                  <a:rPr lang="en-US" dirty="0"/>
                  <a:t>, </a:t>
                </a:r>
                <a:r>
                  <a:rPr lang="en-US" i="1" dirty="0"/>
                  <a:t>y</a:t>
                </a:r>
                <a:r>
                  <a:rPr lang="en-US" dirty="0"/>
                  <a:t>) be a point on the unit circle associated with an angle </a:t>
                </a:r>
                <a14:m>
                  <m:oMath xmlns:m="http://schemas.openxmlformats.org/officeDocument/2006/math">
                    <m:r>
                      <a:rPr lang="en-US" b="0" i="1" smtClean="0">
                        <a:latin typeface="Cambria Math"/>
                      </a:rPr>
                      <m:t>𝜃</m:t>
                    </m:r>
                  </m:oMath>
                </a14:m>
                <a:r>
                  <a:rPr lang="en-US" dirty="0"/>
                  <a:t> (real number) in standard position.</a:t>
                </a:r>
              </a:p>
              <a:p>
                <a:pPr lvl="1"/>
                <a14:m>
                  <m:oMath xmlns:m="http://schemas.openxmlformats.org/officeDocument/2006/math">
                    <m:func>
                      <m:funcPr>
                        <m:ctrlPr>
                          <a:rPr lang="en-US" i="1" smtClean="0">
                            <a:latin typeface="Cambria Math" panose="02040503050406030204" pitchFamily="18" charset="0"/>
                          </a:rPr>
                        </m:ctrlPr>
                      </m:funcPr>
                      <m:fName>
                        <m:r>
                          <m:rPr>
                            <m:sty m:val="p"/>
                          </m:rPr>
                          <a:rPr lang="en-US" smtClean="0">
                            <a:latin typeface="Cambria Math"/>
                          </a:rPr>
                          <m:t>sin</m:t>
                        </m:r>
                      </m:fName>
                      <m:e>
                        <m:r>
                          <a:rPr lang="en-US" b="0" i="1" smtClean="0">
                            <a:latin typeface="Cambria Math"/>
                          </a:rPr>
                          <m:t>𝜃</m:t>
                        </m:r>
                      </m:e>
                    </m:func>
                    <m:r>
                      <a:rPr lang="en-US" smtClean="0">
                        <a:latin typeface="Cambria Math"/>
                      </a:rPr>
                      <m:t>=</m:t>
                    </m:r>
                    <m:r>
                      <a:rPr lang="en-US" smtClean="0">
                        <a:latin typeface="Cambria Math"/>
                      </a:rPr>
                      <m:t>𝑦</m:t>
                    </m:r>
                  </m:oMath>
                </a14:m>
                <a:endParaRPr lang="en-US" dirty="0"/>
              </a:p>
              <a:p>
                <a:pPr lvl="1"/>
                <a14:m>
                  <m:oMath xmlns:m="http://schemas.openxmlformats.org/officeDocument/2006/math">
                    <m:func>
                      <m:funcPr>
                        <m:ctrlPr>
                          <a:rPr lang="en-US" i="1" smtClean="0">
                            <a:latin typeface="Cambria Math" panose="02040503050406030204" pitchFamily="18" charset="0"/>
                          </a:rPr>
                        </m:ctrlPr>
                      </m:funcPr>
                      <m:fName>
                        <m:r>
                          <m:rPr>
                            <m:sty m:val="p"/>
                          </m:rPr>
                          <a:rPr lang="en-US" smtClean="0">
                            <a:latin typeface="Cambria Math"/>
                          </a:rPr>
                          <m:t>cos</m:t>
                        </m:r>
                      </m:fName>
                      <m:e>
                        <m:r>
                          <a:rPr lang="en-US" i="1">
                            <a:latin typeface="Cambria Math"/>
                          </a:rPr>
                          <m:t>𝜃</m:t>
                        </m:r>
                      </m:e>
                    </m:func>
                    <m:r>
                      <a:rPr lang="en-US" smtClean="0">
                        <a:latin typeface="Cambria Math"/>
                      </a:rPr>
                      <m:t>=</m:t>
                    </m:r>
                    <m:r>
                      <a:rPr lang="en-US" smtClean="0">
                        <a:latin typeface="Cambria Math"/>
                      </a:rPr>
                      <m:t>𝑥</m:t>
                    </m:r>
                  </m:oMath>
                </a14:m>
                <a:endParaRPr lang="en-US" dirty="0"/>
              </a:p>
              <a:p>
                <a:pPr lvl="1"/>
                <a14:m>
                  <m:oMath xmlns:m="http://schemas.openxmlformats.org/officeDocument/2006/math">
                    <m:func>
                      <m:funcPr>
                        <m:ctrlPr>
                          <a:rPr lang="en-US" i="1" smtClean="0">
                            <a:latin typeface="Cambria Math" panose="02040503050406030204" pitchFamily="18" charset="0"/>
                          </a:rPr>
                        </m:ctrlPr>
                      </m:funcPr>
                      <m:fName>
                        <m:r>
                          <m:rPr>
                            <m:sty m:val="p"/>
                          </m:rPr>
                          <a:rPr lang="en-US" smtClean="0">
                            <a:latin typeface="Cambria Math"/>
                          </a:rPr>
                          <m:t>tan</m:t>
                        </m:r>
                      </m:fName>
                      <m:e>
                        <m:r>
                          <a:rPr lang="en-US" i="1">
                            <a:latin typeface="Cambria Math"/>
                          </a:rPr>
                          <m:t>𝜃</m:t>
                        </m:r>
                      </m:e>
                    </m:func>
                    <m:r>
                      <a:rPr lang="en-US" smtClean="0">
                        <a:latin typeface="Cambria Math"/>
                      </a:rPr>
                      <m:t>=</m:t>
                    </m:r>
                    <m:f>
                      <m:fPr>
                        <m:ctrlPr>
                          <a:rPr lang="en-US" i="1" smtClean="0">
                            <a:latin typeface="Cambria Math" panose="02040503050406030204" pitchFamily="18" charset="0"/>
                          </a:rPr>
                        </m:ctrlPr>
                      </m:fPr>
                      <m:num>
                        <m:r>
                          <a:rPr lang="en-US" smtClean="0">
                            <a:latin typeface="Cambria Math"/>
                          </a:rPr>
                          <m:t>𝑦</m:t>
                        </m:r>
                      </m:num>
                      <m:den>
                        <m:r>
                          <a:rPr lang="en-US" smtClean="0">
                            <a:latin typeface="Cambria Math"/>
                          </a:rPr>
                          <m:t>𝑥</m:t>
                        </m:r>
                      </m:den>
                    </m:f>
                    <m:r>
                      <a:rPr lang="en-US" smtClean="0">
                        <a:latin typeface="Cambria Math"/>
                      </a:rPr>
                      <m:t>, </m:t>
                    </m:r>
                    <m:r>
                      <a:rPr lang="en-US" smtClean="0">
                        <a:latin typeface="Cambria Math"/>
                      </a:rPr>
                      <m:t>𝑥</m:t>
                    </m:r>
                    <m:r>
                      <a:rPr lang="en-US" smtClean="0">
                        <a:latin typeface="Cambria Math"/>
                      </a:rPr>
                      <m:t>≠0</m:t>
                    </m:r>
                  </m:oMath>
                </a14:m>
                <a:endParaRPr lang="en-US" dirty="0"/>
              </a:p>
              <a:p>
                <a:pPr lvl="1"/>
                <a14:m>
                  <m:oMath xmlns:m="http://schemas.openxmlformats.org/officeDocument/2006/math">
                    <m:func>
                      <m:funcPr>
                        <m:ctrlPr>
                          <a:rPr lang="en-US" i="1" smtClean="0">
                            <a:latin typeface="Cambria Math" panose="02040503050406030204" pitchFamily="18" charset="0"/>
                          </a:rPr>
                        </m:ctrlPr>
                      </m:funcPr>
                      <m:fName>
                        <m:r>
                          <m:rPr>
                            <m:sty m:val="p"/>
                          </m:rPr>
                          <a:rPr lang="en-US" smtClean="0">
                            <a:latin typeface="Cambria Math"/>
                          </a:rPr>
                          <m:t>csc</m:t>
                        </m:r>
                      </m:fName>
                      <m:e>
                        <m:r>
                          <a:rPr lang="en-US" i="1">
                            <a:latin typeface="Cambria Math"/>
                          </a:rPr>
                          <m:t>𝜃</m:t>
                        </m:r>
                      </m:e>
                    </m:func>
                    <m:r>
                      <a:rPr lang="en-US" smtClean="0">
                        <a:latin typeface="Cambria Math"/>
                      </a:rPr>
                      <m:t>=</m:t>
                    </m:r>
                    <m:f>
                      <m:fPr>
                        <m:ctrlPr>
                          <a:rPr lang="en-US" i="1" smtClean="0">
                            <a:latin typeface="Cambria Math" panose="02040503050406030204" pitchFamily="18" charset="0"/>
                          </a:rPr>
                        </m:ctrlPr>
                      </m:fPr>
                      <m:num>
                        <m:r>
                          <a:rPr lang="en-US" smtClean="0">
                            <a:latin typeface="Cambria Math"/>
                          </a:rPr>
                          <m:t>1</m:t>
                        </m:r>
                      </m:num>
                      <m:den>
                        <m:r>
                          <a:rPr lang="en-US" smtClean="0">
                            <a:latin typeface="Cambria Math"/>
                          </a:rPr>
                          <m:t>𝑦</m:t>
                        </m:r>
                      </m:den>
                    </m:f>
                    <m:r>
                      <a:rPr lang="en-US" smtClean="0">
                        <a:latin typeface="Cambria Math"/>
                      </a:rPr>
                      <m:t>,</m:t>
                    </m:r>
                    <m:r>
                      <a:rPr lang="en-US" smtClean="0">
                        <a:latin typeface="Cambria Math"/>
                      </a:rPr>
                      <m:t>𝑦</m:t>
                    </m:r>
                    <m:r>
                      <a:rPr lang="en-US" smtClean="0">
                        <a:latin typeface="Cambria Math"/>
                      </a:rPr>
                      <m:t>≠0</m:t>
                    </m:r>
                  </m:oMath>
                </a14:m>
                <a:endParaRPr lang="en-US" dirty="0"/>
              </a:p>
              <a:p>
                <a:pPr lvl="1"/>
                <a14:m>
                  <m:oMath xmlns:m="http://schemas.openxmlformats.org/officeDocument/2006/math">
                    <m:func>
                      <m:funcPr>
                        <m:ctrlPr>
                          <a:rPr lang="en-US" i="1" smtClean="0">
                            <a:latin typeface="Cambria Math" panose="02040503050406030204" pitchFamily="18" charset="0"/>
                          </a:rPr>
                        </m:ctrlPr>
                      </m:funcPr>
                      <m:fName>
                        <m:r>
                          <m:rPr>
                            <m:sty m:val="p"/>
                          </m:rPr>
                          <a:rPr lang="en-US" smtClean="0">
                            <a:latin typeface="Cambria Math"/>
                          </a:rPr>
                          <m:t>sec</m:t>
                        </m:r>
                      </m:fName>
                      <m:e>
                        <m:r>
                          <a:rPr lang="en-US" i="1">
                            <a:latin typeface="Cambria Math"/>
                          </a:rPr>
                          <m:t>𝜃</m:t>
                        </m:r>
                      </m:e>
                    </m:func>
                    <m:r>
                      <a:rPr lang="en-US" smtClean="0">
                        <a:latin typeface="Cambria Math"/>
                      </a:rPr>
                      <m:t>=</m:t>
                    </m:r>
                    <m:f>
                      <m:fPr>
                        <m:ctrlPr>
                          <a:rPr lang="en-US" i="1" smtClean="0">
                            <a:latin typeface="Cambria Math" panose="02040503050406030204" pitchFamily="18" charset="0"/>
                          </a:rPr>
                        </m:ctrlPr>
                      </m:fPr>
                      <m:num>
                        <m:r>
                          <a:rPr lang="en-US" smtClean="0">
                            <a:latin typeface="Cambria Math"/>
                          </a:rPr>
                          <m:t>1</m:t>
                        </m:r>
                      </m:num>
                      <m:den>
                        <m:r>
                          <a:rPr lang="en-US" smtClean="0">
                            <a:latin typeface="Cambria Math"/>
                          </a:rPr>
                          <m:t>𝑥</m:t>
                        </m:r>
                      </m:den>
                    </m:f>
                    <m:r>
                      <a:rPr lang="en-US" smtClean="0">
                        <a:latin typeface="Cambria Math"/>
                      </a:rPr>
                      <m:t>,</m:t>
                    </m:r>
                    <m:r>
                      <a:rPr lang="en-US" smtClean="0">
                        <a:latin typeface="Cambria Math"/>
                      </a:rPr>
                      <m:t>𝑥</m:t>
                    </m:r>
                    <m:r>
                      <a:rPr lang="en-US" smtClean="0">
                        <a:latin typeface="Cambria Math"/>
                      </a:rPr>
                      <m:t>≠0</m:t>
                    </m:r>
                  </m:oMath>
                </a14:m>
                <a:endParaRPr lang="en-US" dirty="0"/>
              </a:p>
              <a:p>
                <a:pPr lvl="1"/>
                <a14:m>
                  <m:oMath xmlns:m="http://schemas.openxmlformats.org/officeDocument/2006/math">
                    <m:func>
                      <m:funcPr>
                        <m:ctrlPr>
                          <a:rPr lang="en-US" i="1" smtClean="0">
                            <a:latin typeface="Cambria Math" panose="02040503050406030204" pitchFamily="18" charset="0"/>
                          </a:rPr>
                        </m:ctrlPr>
                      </m:funcPr>
                      <m:fName>
                        <m:r>
                          <m:rPr>
                            <m:sty m:val="p"/>
                          </m:rPr>
                          <a:rPr lang="en-US" smtClean="0">
                            <a:latin typeface="Cambria Math"/>
                          </a:rPr>
                          <m:t>cot</m:t>
                        </m:r>
                      </m:fName>
                      <m:e>
                        <m:r>
                          <a:rPr lang="en-US" i="1">
                            <a:latin typeface="Cambria Math"/>
                          </a:rPr>
                          <m:t>𝜃</m:t>
                        </m:r>
                      </m:e>
                    </m:func>
                    <m:r>
                      <a:rPr lang="en-US" smtClean="0">
                        <a:latin typeface="Cambria Math"/>
                      </a:rPr>
                      <m:t>=</m:t>
                    </m:r>
                    <m:f>
                      <m:fPr>
                        <m:ctrlPr>
                          <a:rPr lang="en-US" i="1" smtClean="0">
                            <a:latin typeface="Cambria Math" panose="02040503050406030204" pitchFamily="18" charset="0"/>
                          </a:rPr>
                        </m:ctrlPr>
                      </m:fPr>
                      <m:num>
                        <m:r>
                          <a:rPr lang="en-US" smtClean="0">
                            <a:latin typeface="Cambria Math"/>
                          </a:rPr>
                          <m:t>𝑥</m:t>
                        </m:r>
                      </m:num>
                      <m:den>
                        <m:r>
                          <a:rPr lang="en-US" smtClean="0">
                            <a:latin typeface="Cambria Math"/>
                          </a:rPr>
                          <m:t>𝑦</m:t>
                        </m:r>
                      </m:den>
                    </m:f>
                    <m:r>
                      <a:rPr lang="en-US" smtClean="0">
                        <a:latin typeface="Cambria Math"/>
                      </a:rPr>
                      <m:t>,</m:t>
                    </m:r>
                    <m:r>
                      <a:rPr lang="en-US" smtClean="0">
                        <a:latin typeface="Cambria Math"/>
                      </a:rPr>
                      <m:t>𝑦</m:t>
                    </m:r>
                    <m:r>
                      <a:rPr lang="en-US" smtClean="0">
                        <a:latin typeface="Cambria Math"/>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57200" y="1676402"/>
                <a:ext cx="8229600" cy="4419598"/>
              </a:xfrm>
              <a:blipFill rotWithShape="1">
                <a:blip r:embed="rId2"/>
                <a:stretch>
                  <a:fillRect l="-889" t="-1241"/>
                </a:stretch>
              </a:blipFill>
            </p:spPr>
            <p:txBody>
              <a:bodyPr/>
              <a:lstStyle/>
              <a:p>
                <a:r>
                  <a:rPr lang="en-US">
                    <a:noFill/>
                  </a:rPr>
                  <a:t> </a:t>
                </a:r>
              </a:p>
            </p:txBody>
          </p:sp>
        </mc:Fallback>
      </mc:AlternateContent>
      <p:grpSp>
        <p:nvGrpSpPr>
          <p:cNvPr id="7" name="Group 6" descr="A graph of the unit circle that includes a central angle theta with terminal side that intersects the unit circle at point P(x,y).">
            <a:extLst>
              <a:ext uri="{FF2B5EF4-FFF2-40B4-BE49-F238E27FC236}">
                <a16:creationId xmlns:a16="http://schemas.microsoft.com/office/drawing/2014/main" id="{26BAD5BE-AFA0-8FF1-F1BC-2E7318D52E84}"/>
              </a:ext>
            </a:extLst>
          </p:cNvPr>
          <p:cNvGrpSpPr/>
          <p:nvPr/>
        </p:nvGrpSpPr>
        <p:grpSpPr>
          <a:xfrm>
            <a:off x="5532120" y="2819400"/>
            <a:ext cx="3291051" cy="3200400"/>
            <a:chOff x="3048000" y="3200400"/>
            <a:chExt cx="3291051" cy="3200400"/>
          </a:xfrm>
        </p:grpSpPr>
        <p:cxnSp>
          <p:nvCxnSpPr>
            <p:cNvPr id="8" name="Straight Arrow Connector 7">
              <a:extLst>
                <a:ext uri="{FF2B5EF4-FFF2-40B4-BE49-F238E27FC236}">
                  <a16:creationId xmlns:a16="http://schemas.microsoft.com/office/drawing/2014/main" id="{76D7311E-35E6-AF42-C052-9D3633CDD493}"/>
                </a:ext>
              </a:extLst>
            </p:cNvPr>
            <p:cNvCxnSpPr/>
            <p:nvPr/>
          </p:nvCxnSpPr>
          <p:spPr>
            <a:xfrm>
              <a:off x="4592852" y="32004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BA91F92-88F0-8D37-A949-20F4A2BD4E65}"/>
                </a:ext>
              </a:extLst>
            </p:cNvPr>
            <p:cNvCxnSpPr>
              <a:cxnSpLocks/>
            </p:cNvCxnSpPr>
            <p:nvPr/>
          </p:nvCxnSpPr>
          <p:spPr>
            <a:xfrm flipH="1">
              <a:off x="3048000" y="48006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C681362D-A203-F419-9D46-2D77628A6403}"/>
                </a:ext>
              </a:extLst>
            </p:cNvPr>
            <p:cNvSpPr/>
            <p:nvPr/>
          </p:nvSpPr>
          <p:spPr>
            <a:xfrm>
              <a:off x="3242648" y="3429000"/>
              <a:ext cx="2743200" cy="27432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9C661E3-F804-5C5C-A49E-AC3959D37523}"/>
                    </a:ext>
                  </a:extLst>
                </p:cNvPr>
                <p:cNvSpPr txBox="1"/>
                <p:nvPr/>
              </p:nvSpPr>
              <p:spPr>
                <a:xfrm>
                  <a:off x="4836795" y="4458482"/>
                  <a:ext cx="3862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𝜃</m:t>
                        </m:r>
                      </m:oMath>
                    </m:oMathPara>
                  </a14:m>
                  <a:endParaRPr lang="en-US" dirty="0"/>
                </a:p>
              </p:txBody>
            </p:sp>
          </mc:Choice>
          <mc:Fallback xmlns="">
            <p:sp>
              <p:nvSpPr>
                <p:cNvPr id="11" name="TextBox 10">
                  <a:extLst>
                    <a:ext uri="{FF2B5EF4-FFF2-40B4-BE49-F238E27FC236}">
                      <a16:creationId xmlns:a16="http://schemas.microsoft.com/office/drawing/2014/main" id="{E9C661E3-F804-5C5C-A49E-AC3959D37523}"/>
                    </a:ext>
                  </a:extLst>
                </p:cNvPr>
                <p:cNvSpPr txBox="1">
                  <a:spLocks noRot="1" noChangeAspect="1" noMove="1" noResize="1" noEditPoints="1" noAdjustHandles="1" noChangeArrowheads="1" noChangeShapeType="1" noTextEdit="1"/>
                </p:cNvSpPr>
                <p:nvPr/>
              </p:nvSpPr>
              <p:spPr>
                <a:xfrm>
                  <a:off x="4836795" y="4458482"/>
                  <a:ext cx="386278" cy="369332"/>
                </a:xfrm>
                <a:prstGeom prst="rect">
                  <a:avLst/>
                </a:prstGeom>
                <a:blipFill>
                  <a:blip r:embed="rId3"/>
                  <a:stretch>
                    <a:fillRect/>
                  </a:stretch>
                </a:blipFill>
              </p:spPr>
              <p:txBody>
                <a:bodyPr/>
                <a:lstStyle/>
                <a:p>
                  <a:r>
                    <a:rPr lang="en-US">
                      <a:noFill/>
                    </a:rPr>
                    <a:t> </a:t>
                  </a:r>
                </a:p>
              </p:txBody>
            </p:sp>
          </mc:Fallback>
        </mc:AlternateContent>
        <p:sp>
          <p:nvSpPr>
            <p:cNvPr id="12" name="Arc 11">
              <a:extLst>
                <a:ext uri="{FF2B5EF4-FFF2-40B4-BE49-F238E27FC236}">
                  <a16:creationId xmlns:a16="http://schemas.microsoft.com/office/drawing/2014/main" id="{71597089-6EEE-7B15-F57A-1FBC63E9C298}"/>
                </a:ext>
              </a:extLst>
            </p:cNvPr>
            <p:cNvSpPr/>
            <p:nvPr/>
          </p:nvSpPr>
          <p:spPr>
            <a:xfrm>
              <a:off x="3962400" y="4169131"/>
              <a:ext cx="1280160" cy="1280160"/>
            </a:xfrm>
            <a:prstGeom prst="arc">
              <a:avLst>
                <a:gd name="adj1" fmla="val 19038277"/>
                <a:gd name="adj2" fmla="val 21594344"/>
              </a:avLst>
            </a:prstGeom>
            <a:ln w="508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6E6282F-9209-C71F-F2DD-1109D96D6F36}"/>
                    </a:ext>
                  </a:extLst>
                </p:cNvPr>
                <p:cNvSpPr txBox="1"/>
                <p:nvPr/>
              </p:nvSpPr>
              <p:spPr>
                <a:xfrm>
                  <a:off x="5435631" y="3428999"/>
                  <a:ext cx="9034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e>
                        </m:d>
                      </m:oMath>
                    </m:oMathPara>
                  </a14:m>
                  <a:endParaRPr lang="en-US" dirty="0"/>
                </a:p>
              </p:txBody>
            </p:sp>
          </mc:Choice>
          <mc:Fallback xmlns="">
            <p:sp>
              <p:nvSpPr>
                <p:cNvPr id="13" name="TextBox 12">
                  <a:extLst>
                    <a:ext uri="{FF2B5EF4-FFF2-40B4-BE49-F238E27FC236}">
                      <a16:creationId xmlns:a16="http://schemas.microsoft.com/office/drawing/2014/main" id="{06E6282F-9209-C71F-F2DD-1109D96D6F36}"/>
                    </a:ext>
                  </a:extLst>
                </p:cNvPr>
                <p:cNvSpPr txBox="1">
                  <a:spLocks noRot="1" noChangeAspect="1" noMove="1" noResize="1" noEditPoints="1" noAdjustHandles="1" noChangeArrowheads="1" noChangeShapeType="1" noTextEdit="1"/>
                </p:cNvSpPr>
                <p:nvPr/>
              </p:nvSpPr>
              <p:spPr>
                <a:xfrm>
                  <a:off x="5435631" y="3428999"/>
                  <a:ext cx="903420" cy="369332"/>
                </a:xfrm>
                <a:prstGeom prst="rect">
                  <a:avLst/>
                </a:prstGeom>
                <a:blipFill>
                  <a:blip r:embed="rId4"/>
                  <a:stretch>
                    <a:fillRect b="-4918"/>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DD821217-712E-86DD-4C3A-37DF3B0ADA73}"/>
                </a:ext>
              </a:extLst>
            </p:cNvPr>
            <p:cNvCxnSpPr>
              <a:cxnSpLocks/>
              <a:endCxn id="10" idx="7"/>
            </p:cNvCxnSpPr>
            <p:nvPr/>
          </p:nvCxnSpPr>
          <p:spPr>
            <a:xfrm flipV="1">
              <a:off x="4614248" y="3830732"/>
              <a:ext cx="969868" cy="969868"/>
            </a:xfrm>
            <a:prstGeom prst="line">
              <a:avLst/>
            </a:prstGeom>
            <a:ln>
              <a:prstDash val="dash"/>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41552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Unit Circle: Other Trig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Compute the following.</a:t>
                </a:r>
              </a:p>
              <a:p>
                <a:pPr marL="914400" lvl="1" indent="-514350">
                  <a:spcAft>
                    <a:spcPts val="7200"/>
                  </a:spcAft>
                  <a:buFont typeface="+mj-lt"/>
                  <a:buAutoNum type="arabicPeriod"/>
                </a:pPr>
                <a:r>
                  <a:rPr lang="en-US" dirty="0"/>
                  <a:t> </a:t>
                </a:r>
                <a14:m>
                  <m:oMath xmlns:m="http://schemas.openxmlformats.org/officeDocument/2006/math">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csc</m:t>
                        </m:r>
                      </m:fName>
                      <m:e>
                        <m:d>
                          <m:dPr>
                            <m:ctrlPr>
                              <a:rPr lang="en-US" i="1" dirty="0" smtClean="0">
                                <a:latin typeface="Cambria Math" panose="02040503050406030204" pitchFamily="18" charset="0"/>
                              </a:rPr>
                            </m:ctrlPr>
                          </m:dPr>
                          <m:e>
                            <m:r>
                              <a:rPr lang="en-US" i="1" dirty="0" smtClean="0">
                                <a:latin typeface="Cambria Math" panose="02040503050406030204" pitchFamily="18" charset="0"/>
                              </a:rPr>
                              <m:t>30°</m:t>
                            </m:r>
                          </m:e>
                        </m:d>
                      </m:e>
                    </m:func>
                  </m:oMath>
                </a14:m>
                <a:endParaRPr lang="en-US" dirty="0">
                  <a:latin typeface="Calibri"/>
                </a:endParaRPr>
              </a:p>
              <a:p>
                <a:pPr marL="914400" lvl="1" indent="-514350">
                  <a:spcAft>
                    <a:spcPts val="7200"/>
                  </a:spcAft>
                  <a:buFont typeface="+mj-lt"/>
                  <a:buAutoNum type="arabicPeriod"/>
                </a:pPr>
                <a:r>
                  <a:rPr lang="en-US" dirty="0">
                    <a:latin typeface="Calibri"/>
                  </a:rPr>
                  <a:t> </a:t>
                </a:r>
                <a14:m>
                  <m:oMath xmlns:m="http://schemas.openxmlformats.org/officeDocument/2006/math">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sec</m:t>
                        </m:r>
                      </m:fName>
                      <m:e>
                        <m:d>
                          <m:dPr>
                            <m:ctrlPr>
                              <a:rPr lang="en-US" i="1" dirty="0" smtClean="0">
                                <a:latin typeface="Cambria Math" panose="02040503050406030204" pitchFamily="18" charset="0"/>
                              </a:rPr>
                            </m:ctrlPr>
                          </m:dPr>
                          <m:e>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𝜋</m:t>
                                </m:r>
                              </m:num>
                              <m:den>
                                <m:r>
                                  <a:rPr lang="en-US" b="0" i="1" dirty="0" smtClean="0">
                                    <a:latin typeface="Cambria Math" panose="02040503050406030204" pitchFamily="18" charset="0"/>
                                  </a:rPr>
                                  <m:t>4</m:t>
                                </m:r>
                              </m:den>
                            </m:f>
                          </m:e>
                        </m:d>
                      </m:e>
                    </m:func>
                  </m:oMath>
                </a14:m>
                <a:endParaRPr lang="en-US" dirty="0"/>
              </a:p>
              <a:p>
                <a:pPr marL="914400" lvl="1" indent="-514350">
                  <a:spcAft>
                    <a:spcPts val="7200"/>
                  </a:spcAft>
                  <a:buFont typeface="+mj-lt"/>
                  <a:buAutoNum type="arabicPeriod"/>
                </a:pPr>
                <a:r>
                  <a:rPr lang="en-US" dirty="0"/>
                  <a:t> </a:t>
                </a:r>
                <a14:m>
                  <m:oMath xmlns:m="http://schemas.openxmlformats.org/officeDocument/2006/math">
                    <m:func>
                      <m:funcPr>
                        <m:ctrlPr>
                          <a:rPr lang="en-US" i="1" dirty="0" smtClean="0">
                            <a:latin typeface="Cambria Math" panose="02040503050406030204" pitchFamily="18" charset="0"/>
                          </a:rPr>
                        </m:ctrlPr>
                      </m:funcPr>
                      <m:fName>
                        <m:r>
                          <m:rPr>
                            <m:sty m:val="p"/>
                          </m:rPr>
                          <a:rPr lang="en-US" b="0" i="0" dirty="0" smtClean="0">
                            <a:latin typeface="Cambria Math" panose="02040503050406030204" pitchFamily="18" charset="0"/>
                          </a:rPr>
                          <m:t>cot</m:t>
                        </m:r>
                      </m:fName>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𝜋</m:t>
                            </m:r>
                          </m:num>
                          <m:den>
                            <m:r>
                              <a:rPr lang="en-US" b="0" i="1" dirty="0" smtClean="0">
                                <a:latin typeface="Cambria Math" panose="02040503050406030204" pitchFamily="18" charset="0"/>
                              </a:rPr>
                              <m:t>3</m:t>
                            </m:r>
                          </m:den>
                        </m:f>
                      </m:e>
                    </m:fun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1348"/>
                </a:stretch>
              </a:blipFill>
            </p:spPr>
            <p:txBody>
              <a:bodyPr/>
              <a:lstStyle/>
              <a:p>
                <a:r>
                  <a:rPr lang="en-US">
                    <a:noFill/>
                  </a:rPr>
                  <a:t> </a:t>
                </a:r>
              </a:p>
            </p:txBody>
          </p:sp>
        </mc:Fallback>
      </mc:AlternateContent>
      <p:grpSp>
        <p:nvGrpSpPr>
          <p:cNvPr id="9" name="Group 8" descr="The part of the unit circle contained within the 1st quadrant. There are five radials from the origin to the circle that represent different angles. The first radial is the positive x-axis which represents a 0 degree or 0 radian angle and it intersects the circle at the point (1, 0). The second radial forms a 30 degree or pi/6 radian angle with the positive x-axis and it intersects the circle at the point (√3/2, 1/2). The third radial forms a 45 degree or pi/4 radian angle with the positive x-axis and it intersects the circle at the point (√2/2, √2/2). The fourth radial forms a 60 degree or pi/3 radian angle with the positive x-axis and it intersects the circle at the point (1/2, √3/2). The last radial is the positive y-axis which forms a 90 degree or pi/2 radian angle with the positive x-axis and it intersects the circle at the point (0, 1).">
            <a:extLst>
              <a:ext uri="{FF2B5EF4-FFF2-40B4-BE49-F238E27FC236}">
                <a16:creationId xmlns:a16="http://schemas.microsoft.com/office/drawing/2014/main" id="{2DD1EE3E-B2C5-6150-478A-43DC6B27059D}"/>
              </a:ext>
            </a:extLst>
          </p:cNvPr>
          <p:cNvGrpSpPr>
            <a:grpSpLocks noChangeAspect="1"/>
          </p:cNvGrpSpPr>
          <p:nvPr/>
        </p:nvGrpSpPr>
        <p:grpSpPr>
          <a:xfrm>
            <a:off x="2286000" y="2209800"/>
            <a:ext cx="6135659" cy="5988682"/>
            <a:chOff x="182880" y="1853560"/>
            <a:chExt cx="7000946" cy="6833240"/>
          </a:xfrm>
        </p:grpSpPr>
        <p:grpSp>
          <p:nvGrpSpPr>
            <p:cNvPr id="10" name="Group 9">
              <a:extLst>
                <a:ext uri="{FF2B5EF4-FFF2-40B4-BE49-F238E27FC236}">
                  <a16:creationId xmlns:a16="http://schemas.microsoft.com/office/drawing/2014/main" id="{85CC9056-CF5F-8741-8459-CB936858352E}"/>
                </a:ext>
              </a:extLst>
            </p:cNvPr>
            <p:cNvGrpSpPr/>
            <p:nvPr/>
          </p:nvGrpSpPr>
          <p:grpSpPr>
            <a:xfrm>
              <a:off x="182880" y="2057400"/>
              <a:ext cx="6522720" cy="6629400"/>
              <a:chOff x="182880" y="2057400"/>
              <a:chExt cx="6522720" cy="6629400"/>
            </a:xfrm>
          </p:grpSpPr>
          <p:cxnSp>
            <p:nvCxnSpPr>
              <p:cNvPr id="28" name="Straight Arrow Connector 27">
                <a:extLst>
                  <a:ext uri="{FF2B5EF4-FFF2-40B4-BE49-F238E27FC236}">
                    <a16:creationId xmlns:a16="http://schemas.microsoft.com/office/drawing/2014/main" id="{9683F421-541C-3C64-8C33-D14A5A3051E3}"/>
                  </a:ext>
                </a:extLst>
              </p:cNvPr>
              <p:cNvCxnSpPr/>
              <p:nvPr/>
            </p:nvCxnSpPr>
            <p:spPr>
              <a:xfrm>
                <a:off x="3276600" y="20574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E87C090-0636-C01E-3509-4E66D71E6192}"/>
                  </a:ext>
                </a:extLst>
              </p:cNvPr>
              <p:cNvCxnSpPr/>
              <p:nvPr/>
            </p:nvCxnSpPr>
            <p:spPr>
              <a:xfrm flipH="1">
                <a:off x="3048000" y="5486400"/>
                <a:ext cx="3657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0" name="Arc 29">
                <a:extLst>
                  <a:ext uri="{FF2B5EF4-FFF2-40B4-BE49-F238E27FC236}">
                    <a16:creationId xmlns:a16="http://schemas.microsoft.com/office/drawing/2014/main" id="{D924B4C5-9ACF-0633-3431-5163F21F71F2}"/>
                  </a:ext>
                </a:extLst>
              </p:cNvPr>
              <p:cNvSpPr/>
              <p:nvPr/>
            </p:nvSpPr>
            <p:spPr>
              <a:xfrm>
                <a:off x="182880" y="2286000"/>
                <a:ext cx="6217920" cy="6400800"/>
              </a:xfrm>
              <a:prstGeom prst="arc">
                <a:avLst>
                  <a:gd name="adj1" fmla="val 15426075"/>
                  <a:gd name="adj2" fmla="val 540835"/>
                </a:avLst>
              </a:prstGeom>
              <a:ln w="1905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91E7B63-2BD7-0B2B-77BD-FE6EE60D22BD}"/>
                    </a:ext>
                  </a:extLst>
                </p:cNvPr>
                <p:cNvSpPr txBox="1"/>
                <p:nvPr/>
              </p:nvSpPr>
              <p:spPr>
                <a:xfrm>
                  <a:off x="4982722" y="3632395"/>
                  <a:ext cx="1046986" cy="524576"/>
                </a:xfrm>
                <a:prstGeom prst="rect">
                  <a:avLst/>
                </a:prstGeom>
                <a:noFill/>
              </p:spPr>
              <p:txBody>
                <a:bodyPr wrap="square" rtlCol="0">
                  <a:spAutoFit/>
                </a:bodyPr>
                <a:lstStyle/>
                <a:p>
                  <a:r>
                    <a:rPr lang="en-US" dirty="0"/>
                    <a:t>45°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4</m:t>
                          </m:r>
                        </m:den>
                      </m:f>
                    </m:oMath>
                  </a14:m>
                  <a:endParaRPr lang="en-US" dirty="0"/>
                </a:p>
              </p:txBody>
            </p:sp>
          </mc:Choice>
          <mc:Fallback xmlns="">
            <p:sp>
              <p:nvSpPr>
                <p:cNvPr id="11" name="TextBox 10">
                  <a:extLst>
                    <a:ext uri="{FF2B5EF4-FFF2-40B4-BE49-F238E27FC236}">
                      <a16:creationId xmlns:a16="http://schemas.microsoft.com/office/drawing/2014/main" id="{091E7B63-2BD7-0B2B-77BD-FE6EE60D22BD}"/>
                    </a:ext>
                  </a:extLst>
                </p:cNvPr>
                <p:cNvSpPr txBox="1">
                  <a:spLocks noRot="1" noChangeAspect="1" noMove="1" noResize="1" noEditPoints="1" noAdjustHandles="1" noChangeArrowheads="1" noChangeShapeType="1" noTextEdit="1"/>
                </p:cNvSpPr>
                <p:nvPr/>
              </p:nvSpPr>
              <p:spPr>
                <a:xfrm>
                  <a:off x="4982722" y="3632395"/>
                  <a:ext cx="1046986" cy="524576"/>
                </a:xfrm>
                <a:prstGeom prst="rect">
                  <a:avLst/>
                </a:prstGeom>
                <a:blipFill>
                  <a:blip r:embed="rId3"/>
                  <a:stretch>
                    <a:fillRect l="-5298"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E6D8D6B-2CC2-8FCE-3AA9-BC72F2406E61}"/>
                    </a:ext>
                  </a:extLst>
                </p:cNvPr>
                <p:cNvSpPr txBox="1"/>
                <p:nvPr/>
              </p:nvSpPr>
              <p:spPr>
                <a:xfrm>
                  <a:off x="5515356" y="2632829"/>
                  <a:ext cx="859536" cy="748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2</m:t>
                                    </m:r>
                                  </m:e>
                                </m:rad>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2</m:t>
                                    </m:r>
                                  </m:e>
                                </m:rad>
                              </m:num>
                              <m:den>
                                <m:r>
                                  <a:rPr lang="en-US" b="0" i="1" smtClean="0">
                                    <a:latin typeface="Cambria Math"/>
                                  </a:rPr>
                                  <m:t>2</m:t>
                                </m:r>
                              </m:den>
                            </m:f>
                          </m:e>
                        </m:d>
                      </m:oMath>
                    </m:oMathPara>
                  </a14:m>
                  <a:endParaRPr lang="en-US" dirty="0"/>
                </a:p>
              </p:txBody>
            </p:sp>
          </mc:Choice>
          <mc:Fallback xmlns="">
            <p:sp>
              <p:nvSpPr>
                <p:cNvPr id="12" name="TextBox 11">
                  <a:extLst>
                    <a:ext uri="{FF2B5EF4-FFF2-40B4-BE49-F238E27FC236}">
                      <a16:creationId xmlns:a16="http://schemas.microsoft.com/office/drawing/2014/main" id="{2E6D8D6B-2CC2-8FCE-3AA9-BC72F2406E61}"/>
                    </a:ext>
                  </a:extLst>
                </p:cNvPr>
                <p:cNvSpPr txBox="1">
                  <a:spLocks noRot="1" noChangeAspect="1" noMove="1" noResize="1" noEditPoints="1" noAdjustHandles="1" noChangeArrowheads="1" noChangeShapeType="1" noTextEdit="1"/>
                </p:cNvSpPr>
                <p:nvPr/>
              </p:nvSpPr>
              <p:spPr>
                <a:xfrm>
                  <a:off x="5515356" y="2632829"/>
                  <a:ext cx="859536" cy="748153"/>
                </a:xfrm>
                <a:prstGeom prst="rect">
                  <a:avLst/>
                </a:prstGeom>
                <a:blipFill>
                  <a:blip r:embed="rId4"/>
                  <a:stretch>
                    <a:fillRect r="-35772" b="-6542"/>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EFE792B-7CAF-4BF1-1CB1-C34797232101}"/>
                </a:ext>
              </a:extLst>
            </p:cNvPr>
            <p:cNvCxnSpPr/>
            <p:nvPr/>
          </p:nvCxnSpPr>
          <p:spPr>
            <a:xfrm flipV="1">
              <a:off x="3276600" y="3299460"/>
              <a:ext cx="2287524" cy="218694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9B9E3E-1ECC-1C7F-877C-B8864100D7AA}"/>
                    </a:ext>
                  </a:extLst>
                </p:cNvPr>
                <p:cNvSpPr txBox="1"/>
                <p:nvPr/>
              </p:nvSpPr>
              <p:spPr>
                <a:xfrm>
                  <a:off x="5321290" y="4333048"/>
                  <a:ext cx="1045260" cy="526553"/>
                </a:xfrm>
                <a:prstGeom prst="rect">
                  <a:avLst/>
                </a:prstGeom>
                <a:noFill/>
              </p:spPr>
              <p:txBody>
                <a:bodyPr wrap="square" rtlCol="0">
                  <a:spAutoFit/>
                </a:bodyPr>
                <a:lstStyle/>
                <a:p>
                  <a:r>
                    <a:rPr lang="en-US" dirty="0"/>
                    <a:t>30°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6</m:t>
                          </m:r>
                        </m:den>
                      </m:f>
                    </m:oMath>
                  </a14:m>
                  <a:endParaRPr lang="en-US" dirty="0"/>
                </a:p>
              </p:txBody>
            </p:sp>
          </mc:Choice>
          <mc:Fallback xmlns="">
            <p:sp>
              <p:nvSpPr>
                <p:cNvPr id="15" name="TextBox 14">
                  <a:extLst>
                    <a:ext uri="{FF2B5EF4-FFF2-40B4-BE49-F238E27FC236}">
                      <a16:creationId xmlns:a16="http://schemas.microsoft.com/office/drawing/2014/main" id="{E79B9E3E-1ECC-1C7F-877C-B8864100D7AA}"/>
                    </a:ext>
                  </a:extLst>
                </p:cNvPr>
                <p:cNvSpPr txBox="1">
                  <a:spLocks noRot="1" noChangeAspect="1" noMove="1" noResize="1" noEditPoints="1" noAdjustHandles="1" noChangeArrowheads="1" noChangeShapeType="1" noTextEdit="1"/>
                </p:cNvSpPr>
                <p:nvPr/>
              </p:nvSpPr>
              <p:spPr>
                <a:xfrm>
                  <a:off x="5321290" y="4333048"/>
                  <a:ext cx="1045260" cy="526553"/>
                </a:xfrm>
                <a:prstGeom prst="rect">
                  <a:avLst/>
                </a:prstGeom>
                <a:blipFill>
                  <a:blip r:embed="rId5"/>
                  <a:stretch>
                    <a:fillRect l="-6000"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9259BBE-7281-3724-472E-D86D1926B445}"/>
                    </a:ext>
                  </a:extLst>
                </p:cNvPr>
                <p:cNvSpPr txBox="1"/>
                <p:nvPr/>
              </p:nvSpPr>
              <p:spPr>
                <a:xfrm>
                  <a:off x="6004003" y="3478987"/>
                  <a:ext cx="859536" cy="748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e>
                        </m:d>
                      </m:oMath>
                    </m:oMathPara>
                  </a14:m>
                  <a:endParaRPr lang="en-US" dirty="0"/>
                </a:p>
              </p:txBody>
            </p:sp>
          </mc:Choice>
          <mc:Fallback xmlns="">
            <p:sp>
              <p:nvSpPr>
                <p:cNvPr id="16" name="TextBox 15">
                  <a:extLst>
                    <a:ext uri="{FF2B5EF4-FFF2-40B4-BE49-F238E27FC236}">
                      <a16:creationId xmlns:a16="http://schemas.microsoft.com/office/drawing/2014/main" id="{69259BBE-7281-3724-472E-D86D1926B445}"/>
                    </a:ext>
                  </a:extLst>
                </p:cNvPr>
                <p:cNvSpPr txBox="1">
                  <a:spLocks noRot="1" noChangeAspect="1" noMove="1" noResize="1" noEditPoints="1" noAdjustHandles="1" noChangeArrowheads="1" noChangeShapeType="1" noTextEdit="1"/>
                </p:cNvSpPr>
                <p:nvPr/>
              </p:nvSpPr>
              <p:spPr>
                <a:xfrm>
                  <a:off x="6004003" y="3478987"/>
                  <a:ext cx="859536" cy="748153"/>
                </a:xfrm>
                <a:prstGeom prst="rect">
                  <a:avLst/>
                </a:prstGeom>
                <a:blipFill>
                  <a:blip r:embed="rId6"/>
                  <a:stretch>
                    <a:fillRect r="-15447" b="-64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A266004-0777-37A7-17C9-3AF0D27245CF}"/>
                    </a:ext>
                  </a:extLst>
                </p:cNvPr>
                <p:cNvSpPr txBox="1"/>
                <p:nvPr/>
              </p:nvSpPr>
              <p:spPr>
                <a:xfrm>
                  <a:off x="4655820" y="1921209"/>
                  <a:ext cx="859536" cy="7481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e>
                        </m:d>
                      </m:oMath>
                    </m:oMathPara>
                  </a14:m>
                  <a:endParaRPr lang="en-US" dirty="0"/>
                </a:p>
              </p:txBody>
            </p:sp>
          </mc:Choice>
          <mc:Fallback xmlns="">
            <p:sp>
              <p:nvSpPr>
                <p:cNvPr id="17" name="TextBox 16">
                  <a:extLst>
                    <a:ext uri="{FF2B5EF4-FFF2-40B4-BE49-F238E27FC236}">
                      <a16:creationId xmlns:a16="http://schemas.microsoft.com/office/drawing/2014/main" id="{4A266004-0777-37A7-17C9-3AF0D27245CF}"/>
                    </a:ext>
                  </a:extLst>
                </p:cNvPr>
                <p:cNvSpPr txBox="1">
                  <a:spLocks noRot="1" noChangeAspect="1" noMove="1" noResize="1" noEditPoints="1" noAdjustHandles="1" noChangeArrowheads="1" noChangeShapeType="1" noTextEdit="1"/>
                </p:cNvSpPr>
                <p:nvPr/>
              </p:nvSpPr>
              <p:spPr>
                <a:xfrm>
                  <a:off x="4655820" y="1921209"/>
                  <a:ext cx="859536" cy="748155"/>
                </a:xfrm>
                <a:prstGeom prst="rect">
                  <a:avLst/>
                </a:prstGeom>
                <a:blipFill>
                  <a:blip r:embed="rId7"/>
                  <a:stretch>
                    <a:fillRect r="-15323" b="-64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C981445-9644-E885-A489-084F7A2D2A52}"/>
                    </a:ext>
                  </a:extLst>
                </p:cNvPr>
                <p:cNvSpPr txBox="1"/>
                <p:nvPr/>
              </p:nvSpPr>
              <p:spPr>
                <a:xfrm>
                  <a:off x="4428262" y="2962494"/>
                  <a:ext cx="1046986" cy="526186"/>
                </a:xfrm>
                <a:prstGeom prst="rect">
                  <a:avLst/>
                </a:prstGeom>
                <a:noFill/>
              </p:spPr>
              <p:txBody>
                <a:bodyPr wrap="square" rtlCol="0">
                  <a:spAutoFit/>
                </a:bodyPr>
                <a:lstStyle/>
                <a:p>
                  <a:r>
                    <a:rPr lang="en-US" dirty="0"/>
                    <a:t>60°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3</m:t>
                          </m:r>
                        </m:den>
                      </m:f>
                    </m:oMath>
                  </a14:m>
                  <a:endParaRPr lang="en-US" dirty="0"/>
                </a:p>
              </p:txBody>
            </p:sp>
          </mc:Choice>
          <mc:Fallback xmlns="">
            <p:sp>
              <p:nvSpPr>
                <p:cNvPr id="18" name="TextBox 17">
                  <a:extLst>
                    <a:ext uri="{FF2B5EF4-FFF2-40B4-BE49-F238E27FC236}">
                      <a16:creationId xmlns:a16="http://schemas.microsoft.com/office/drawing/2014/main" id="{6C981445-9644-E885-A489-084F7A2D2A52}"/>
                    </a:ext>
                  </a:extLst>
                </p:cNvPr>
                <p:cNvSpPr txBox="1">
                  <a:spLocks noRot="1" noChangeAspect="1" noMove="1" noResize="1" noEditPoints="1" noAdjustHandles="1" noChangeArrowheads="1" noChangeShapeType="1" noTextEdit="1"/>
                </p:cNvSpPr>
                <p:nvPr/>
              </p:nvSpPr>
              <p:spPr>
                <a:xfrm>
                  <a:off x="4428262" y="2962494"/>
                  <a:ext cx="1046986" cy="526186"/>
                </a:xfrm>
                <a:prstGeom prst="rect">
                  <a:avLst/>
                </a:prstGeom>
                <a:blipFill>
                  <a:blip r:embed="rId8"/>
                  <a:stretch>
                    <a:fillRect l="-5298" b="-7895"/>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3A49025F-CBB0-2669-29D6-9208C0E9EF9C}"/>
                </a:ext>
              </a:extLst>
            </p:cNvPr>
            <p:cNvCxnSpPr/>
            <p:nvPr/>
          </p:nvCxnSpPr>
          <p:spPr>
            <a:xfrm flipV="1">
              <a:off x="3291840" y="4076700"/>
              <a:ext cx="2804160" cy="140970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1232DB5-48F7-647B-3D60-C980864DA9C8}"/>
                </a:ext>
              </a:extLst>
            </p:cNvPr>
            <p:cNvCxnSpPr/>
            <p:nvPr/>
          </p:nvCxnSpPr>
          <p:spPr>
            <a:xfrm flipV="1">
              <a:off x="3276600" y="2667000"/>
              <a:ext cx="1447800" cy="281940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FCE9E94-721B-79E3-84E2-38A35198AB67}"/>
                    </a:ext>
                  </a:extLst>
                </p:cNvPr>
                <p:cNvSpPr txBox="1"/>
                <p:nvPr/>
              </p:nvSpPr>
              <p:spPr>
                <a:xfrm>
                  <a:off x="3276600" y="1853560"/>
                  <a:ext cx="8595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0, 1</m:t>
                            </m:r>
                          </m:e>
                        </m:d>
                      </m:oMath>
                    </m:oMathPara>
                  </a14:m>
                  <a:endParaRPr lang="en-US" dirty="0"/>
                </a:p>
              </p:txBody>
            </p:sp>
          </mc:Choice>
          <mc:Fallback xmlns="">
            <p:sp>
              <p:nvSpPr>
                <p:cNvPr id="23" name="TextBox 22">
                  <a:extLst>
                    <a:ext uri="{FF2B5EF4-FFF2-40B4-BE49-F238E27FC236}">
                      <a16:creationId xmlns:a16="http://schemas.microsoft.com/office/drawing/2014/main" id="{CFCE9E94-721B-79E3-84E2-38A35198AB67}"/>
                    </a:ext>
                  </a:extLst>
                </p:cNvPr>
                <p:cNvSpPr txBox="1">
                  <a:spLocks noRot="1" noChangeAspect="1" noMove="1" noResize="1" noEditPoints="1" noAdjustHandles="1" noChangeArrowheads="1" noChangeShapeType="1" noTextEdit="1"/>
                </p:cNvSpPr>
                <p:nvPr/>
              </p:nvSpPr>
              <p:spPr>
                <a:xfrm>
                  <a:off x="3276600" y="1853560"/>
                  <a:ext cx="859536" cy="369332"/>
                </a:xfrm>
                <a:prstGeom prst="rect">
                  <a:avLst/>
                </a:prstGeom>
                <a:blipFill>
                  <a:blip r:embed="rId9"/>
                  <a:stretch>
                    <a:fillRect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3D6004-6716-FBA5-DE13-17F0596EBB1F}"/>
                    </a:ext>
                  </a:extLst>
                </p:cNvPr>
                <p:cNvSpPr txBox="1"/>
                <p:nvPr/>
              </p:nvSpPr>
              <p:spPr>
                <a:xfrm>
                  <a:off x="6324290" y="5064676"/>
                  <a:ext cx="8595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1, 0</m:t>
                            </m:r>
                          </m:e>
                        </m:d>
                      </m:oMath>
                    </m:oMathPara>
                  </a14:m>
                  <a:endParaRPr lang="en-US" dirty="0"/>
                </a:p>
              </p:txBody>
            </p:sp>
          </mc:Choice>
          <mc:Fallback xmlns="">
            <p:sp>
              <p:nvSpPr>
                <p:cNvPr id="24" name="TextBox 23">
                  <a:extLst>
                    <a:ext uri="{FF2B5EF4-FFF2-40B4-BE49-F238E27FC236}">
                      <a16:creationId xmlns:a16="http://schemas.microsoft.com/office/drawing/2014/main" id="{693D6004-6716-FBA5-DE13-17F0596EBB1F}"/>
                    </a:ext>
                  </a:extLst>
                </p:cNvPr>
                <p:cNvSpPr txBox="1">
                  <a:spLocks noRot="1" noChangeAspect="1" noMove="1" noResize="1" noEditPoints="1" noAdjustHandles="1" noChangeArrowheads="1" noChangeShapeType="1" noTextEdit="1"/>
                </p:cNvSpPr>
                <p:nvPr/>
              </p:nvSpPr>
              <p:spPr>
                <a:xfrm>
                  <a:off x="6324290" y="5064676"/>
                  <a:ext cx="859536" cy="369332"/>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B925237-4BE7-E78E-B0C8-385C8CCB48EF}"/>
                    </a:ext>
                  </a:extLst>
                </p:cNvPr>
                <p:cNvSpPr txBox="1"/>
                <p:nvPr/>
              </p:nvSpPr>
              <p:spPr>
                <a:xfrm>
                  <a:off x="3301680" y="2404712"/>
                  <a:ext cx="1013690" cy="524576"/>
                </a:xfrm>
                <a:prstGeom prst="rect">
                  <a:avLst/>
                </a:prstGeom>
                <a:noFill/>
              </p:spPr>
              <p:txBody>
                <a:bodyPr wrap="square" rtlCol="0">
                  <a:spAutoFit/>
                </a:bodyPr>
                <a:lstStyle/>
                <a:p>
                  <a:r>
                    <a:rPr lang="en-US" dirty="0"/>
                    <a:t>90°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oMath>
                  </a14:m>
                  <a:endParaRPr lang="en-US" dirty="0"/>
                </a:p>
              </p:txBody>
            </p:sp>
          </mc:Choice>
          <mc:Fallback xmlns="">
            <p:sp>
              <p:nvSpPr>
                <p:cNvPr id="25" name="TextBox 24">
                  <a:extLst>
                    <a:ext uri="{FF2B5EF4-FFF2-40B4-BE49-F238E27FC236}">
                      <a16:creationId xmlns:a16="http://schemas.microsoft.com/office/drawing/2014/main" id="{CB925237-4BE7-E78E-B0C8-385C8CCB48EF}"/>
                    </a:ext>
                  </a:extLst>
                </p:cNvPr>
                <p:cNvSpPr txBox="1">
                  <a:spLocks noRot="1" noChangeAspect="1" noMove="1" noResize="1" noEditPoints="1" noAdjustHandles="1" noChangeArrowheads="1" noChangeShapeType="1" noTextEdit="1"/>
                </p:cNvSpPr>
                <p:nvPr/>
              </p:nvSpPr>
              <p:spPr>
                <a:xfrm>
                  <a:off x="3301680" y="2404712"/>
                  <a:ext cx="1013690" cy="524576"/>
                </a:xfrm>
                <a:prstGeom prst="rect">
                  <a:avLst/>
                </a:prstGeom>
                <a:blipFill>
                  <a:blip r:embed="rId11"/>
                  <a:stretch>
                    <a:fillRect l="-5479" b="-9333"/>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ADF73D6D-376C-CD7A-E8CA-8B5585A9C48A}"/>
                </a:ext>
              </a:extLst>
            </p:cNvPr>
            <p:cNvSpPr txBox="1"/>
            <p:nvPr/>
          </p:nvSpPr>
          <p:spPr>
            <a:xfrm>
              <a:off x="5578747" y="5131673"/>
              <a:ext cx="830289" cy="421417"/>
            </a:xfrm>
            <a:prstGeom prst="rect">
              <a:avLst/>
            </a:prstGeom>
            <a:noFill/>
          </p:spPr>
          <p:txBody>
            <a:bodyPr wrap="square" rtlCol="0">
              <a:spAutoFit/>
            </a:bodyPr>
            <a:lstStyle/>
            <a:p>
              <a:r>
                <a:rPr lang="en-US" dirty="0"/>
                <a:t>0° = 0</a:t>
              </a:r>
            </a:p>
          </p:txBody>
        </p:sp>
      </p:grpSp>
    </p:spTree>
    <p:extLst>
      <p:ext uri="{BB962C8B-B14F-4D97-AF65-F5344CB8AC3E}">
        <p14:creationId xmlns:p14="http://schemas.microsoft.com/office/powerpoint/2010/main" val="20532109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CFBE-590B-7C53-BA49-4CA7A904C8E7}"/>
              </a:ext>
            </a:extLst>
          </p:cNvPr>
          <p:cNvSpPr>
            <a:spLocks noGrp="1"/>
          </p:cNvSpPr>
          <p:nvPr>
            <p:ph type="title"/>
          </p:nvPr>
        </p:nvSpPr>
        <p:spPr/>
        <p:txBody>
          <a:bodyPr/>
          <a:lstStyle/>
          <a:p>
            <a:endParaRPr lang="en-US"/>
          </a:p>
        </p:txBody>
      </p:sp>
      <p:grpSp>
        <p:nvGrpSpPr>
          <p:cNvPr id="4" name="Group 3">
            <a:extLst>
              <a:ext uri="{FF2B5EF4-FFF2-40B4-BE49-F238E27FC236}">
                <a16:creationId xmlns:a16="http://schemas.microsoft.com/office/drawing/2014/main" id="{C8097DB9-7D98-A999-A2CD-69B4556B4120}"/>
              </a:ext>
            </a:extLst>
          </p:cNvPr>
          <p:cNvGrpSpPr/>
          <p:nvPr/>
        </p:nvGrpSpPr>
        <p:grpSpPr>
          <a:xfrm>
            <a:off x="61907" y="978545"/>
            <a:ext cx="3770125" cy="3200400"/>
            <a:chOff x="5105400" y="1828800"/>
            <a:chExt cx="3770125" cy="3200400"/>
          </a:xfrm>
        </p:grpSpPr>
        <p:cxnSp>
          <p:nvCxnSpPr>
            <p:cNvPr id="5" name="Straight Arrow Connector 4">
              <a:extLst>
                <a:ext uri="{FF2B5EF4-FFF2-40B4-BE49-F238E27FC236}">
                  <a16:creationId xmlns:a16="http://schemas.microsoft.com/office/drawing/2014/main" id="{ADFF13F0-FFE5-4CB1-613A-8B6068CD1B68}"/>
                </a:ext>
              </a:extLst>
            </p:cNvPr>
            <p:cNvCxnSpPr/>
            <p:nvPr/>
          </p:nvCxnSpPr>
          <p:spPr>
            <a:xfrm>
              <a:off x="6650252" y="18288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FAE4CB45-CA58-3EE3-23D3-FE0C7F70CCDF}"/>
                </a:ext>
              </a:extLst>
            </p:cNvPr>
            <p:cNvCxnSpPr>
              <a:cxnSpLocks/>
            </p:cNvCxnSpPr>
            <p:nvPr/>
          </p:nvCxnSpPr>
          <p:spPr>
            <a:xfrm flipH="1">
              <a:off x="5105400" y="34290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6C2BC7FD-8E44-B74D-466A-66221E951DEE}"/>
                </a:ext>
              </a:extLst>
            </p:cNvPr>
            <p:cNvSpPr/>
            <p:nvPr/>
          </p:nvSpPr>
          <p:spPr>
            <a:xfrm>
              <a:off x="5300048" y="2057400"/>
              <a:ext cx="2743200" cy="27432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15BA6D1-33BC-D8B5-B604-E8FE6B684958}"/>
                    </a:ext>
                  </a:extLst>
                </p:cNvPr>
                <p:cNvSpPr txBox="1"/>
                <p:nvPr/>
              </p:nvSpPr>
              <p:spPr>
                <a:xfrm>
                  <a:off x="7194344" y="3059668"/>
                  <a:ext cx="6947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30°</m:t>
                        </m:r>
                      </m:oMath>
                    </m:oMathPara>
                  </a14:m>
                  <a:endParaRPr lang="en-US" dirty="0"/>
                </a:p>
              </p:txBody>
            </p:sp>
          </mc:Choice>
          <mc:Fallback>
            <p:sp>
              <p:nvSpPr>
                <p:cNvPr id="8" name="TextBox 7">
                  <a:extLst>
                    <a:ext uri="{FF2B5EF4-FFF2-40B4-BE49-F238E27FC236}">
                      <a16:creationId xmlns:a16="http://schemas.microsoft.com/office/drawing/2014/main" id="{315BA6D1-33BC-D8B5-B604-E8FE6B684958}"/>
                    </a:ext>
                  </a:extLst>
                </p:cNvPr>
                <p:cNvSpPr txBox="1">
                  <a:spLocks noRot="1" noChangeAspect="1" noMove="1" noResize="1" noEditPoints="1" noAdjustHandles="1" noChangeArrowheads="1" noChangeShapeType="1" noTextEdit="1"/>
                </p:cNvSpPr>
                <p:nvPr/>
              </p:nvSpPr>
              <p:spPr>
                <a:xfrm>
                  <a:off x="7194344" y="3059668"/>
                  <a:ext cx="694766" cy="369332"/>
                </a:xfrm>
                <a:prstGeom prst="rect">
                  <a:avLst/>
                </a:prstGeom>
                <a:blipFill>
                  <a:blip r:embed="rId2"/>
                  <a:stretch>
                    <a:fillRect/>
                  </a:stretch>
                </a:blipFill>
              </p:spPr>
              <p:txBody>
                <a:bodyPr/>
                <a:lstStyle/>
                <a:p>
                  <a:r>
                    <a:rPr lang="en-US">
                      <a:noFill/>
                    </a:rPr>
                    <a:t> </a:t>
                  </a:r>
                </a:p>
              </p:txBody>
            </p:sp>
          </mc:Fallback>
        </mc:AlternateContent>
        <p:sp>
          <p:nvSpPr>
            <p:cNvPr id="9" name="Arc 8">
              <a:extLst>
                <a:ext uri="{FF2B5EF4-FFF2-40B4-BE49-F238E27FC236}">
                  <a16:creationId xmlns:a16="http://schemas.microsoft.com/office/drawing/2014/main" id="{C2BF3335-9459-750E-1491-19A899AA5FA7}"/>
                </a:ext>
              </a:extLst>
            </p:cNvPr>
            <p:cNvSpPr/>
            <p:nvPr/>
          </p:nvSpPr>
          <p:spPr>
            <a:xfrm>
              <a:off x="6019800" y="2797531"/>
              <a:ext cx="1280160" cy="1280160"/>
            </a:xfrm>
            <a:prstGeom prst="arc">
              <a:avLst>
                <a:gd name="adj1" fmla="val 19755489"/>
                <a:gd name="adj2" fmla="val 21594344"/>
              </a:avLst>
            </a:prstGeom>
            <a:ln w="50800">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C9AA627-73B7-D58A-3DC2-89962E57A963}"/>
                    </a:ext>
                  </a:extLst>
                </p:cNvPr>
                <p:cNvSpPr txBox="1"/>
                <p:nvPr/>
              </p:nvSpPr>
              <p:spPr>
                <a:xfrm>
                  <a:off x="7644634" y="2032478"/>
                  <a:ext cx="1230891" cy="7472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e>
                                </m:rad>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2</m:t>
                                </m:r>
                              </m:den>
                            </m:f>
                          </m:e>
                        </m:d>
                      </m:oMath>
                    </m:oMathPara>
                  </a14:m>
                  <a:endParaRPr lang="en-US" dirty="0"/>
                </a:p>
              </p:txBody>
            </p:sp>
          </mc:Choice>
          <mc:Fallback>
            <p:sp>
              <p:nvSpPr>
                <p:cNvPr id="10" name="TextBox 9">
                  <a:extLst>
                    <a:ext uri="{FF2B5EF4-FFF2-40B4-BE49-F238E27FC236}">
                      <a16:creationId xmlns:a16="http://schemas.microsoft.com/office/drawing/2014/main" id="{6C9AA627-73B7-D58A-3DC2-89962E57A963}"/>
                    </a:ext>
                  </a:extLst>
                </p:cNvPr>
                <p:cNvSpPr txBox="1">
                  <a:spLocks noRot="1" noChangeAspect="1" noMove="1" noResize="1" noEditPoints="1" noAdjustHandles="1" noChangeArrowheads="1" noChangeShapeType="1" noTextEdit="1"/>
                </p:cNvSpPr>
                <p:nvPr/>
              </p:nvSpPr>
              <p:spPr>
                <a:xfrm>
                  <a:off x="7644634" y="2032478"/>
                  <a:ext cx="1230891" cy="747256"/>
                </a:xfrm>
                <a:prstGeom prst="rect">
                  <a:avLst/>
                </a:prstGeom>
                <a:blipFill>
                  <a:blip r:embed="rId3"/>
                  <a:stretch>
                    <a:fillRect/>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5B9E2605-E35D-1C25-88EC-B8415DB21308}"/>
                </a:ext>
              </a:extLst>
            </p:cNvPr>
            <p:cNvCxnSpPr>
              <a:cxnSpLocks/>
            </p:cNvCxnSpPr>
            <p:nvPr/>
          </p:nvCxnSpPr>
          <p:spPr>
            <a:xfrm flipV="1">
              <a:off x="6650252" y="2754812"/>
              <a:ext cx="1210283" cy="674188"/>
            </a:xfrm>
            <a:prstGeom prst="line">
              <a:avLst/>
            </a:prstGeom>
            <a:ln>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EAD27016-6AA4-0566-4C6B-F1B104020715}"/>
              </a:ext>
            </a:extLst>
          </p:cNvPr>
          <p:cNvGrpSpPr/>
          <p:nvPr/>
        </p:nvGrpSpPr>
        <p:grpSpPr>
          <a:xfrm>
            <a:off x="5592261" y="908798"/>
            <a:ext cx="3639683" cy="3339894"/>
            <a:chOff x="5105400" y="1689306"/>
            <a:chExt cx="3639683" cy="3339894"/>
          </a:xfrm>
        </p:grpSpPr>
        <p:cxnSp>
          <p:nvCxnSpPr>
            <p:cNvPr id="26" name="Straight Arrow Connector 25">
              <a:extLst>
                <a:ext uri="{FF2B5EF4-FFF2-40B4-BE49-F238E27FC236}">
                  <a16:creationId xmlns:a16="http://schemas.microsoft.com/office/drawing/2014/main" id="{1356DEDC-D11D-2F22-731D-B79FB90DD25F}"/>
                </a:ext>
              </a:extLst>
            </p:cNvPr>
            <p:cNvCxnSpPr/>
            <p:nvPr/>
          </p:nvCxnSpPr>
          <p:spPr>
            <a:xfrm>
              <a:off x="6650252" y="18288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3ED0A05-2838-4D15-5737-A99ECBEA2276}"/>
                </a:ext>
              </a:extLst>
            </p:cNvPr>
            <p:cNvCxnSpPr>
              <a:cxnSpLocks/>
            </p:cNvCxnSpPr>
            <p:nvPr/>
          </p:nvCxnSpPr>
          <p:spPr>
            <a:xfrm flipH="1">
              <a:off x="5105400" y="34290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ACC7F526-ECFE-BE64-0B28-BF5617236D90}"/>
                </a:ext>
              </a:extLst>
            </p:cNvPr>
            <p:cNvSpPr/>
            <p:nvPr/>
          </p:nvSpPr>
          <p:spPr>
            <a:xfrm>
              <a:off x="5300048" y="2057400"/>
              <a:ext cx="2743200" cy="27432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0AB32A9F-EEAF-6A93-E544-6303D7B08C3D}"/>
                    </a:ext>
                  </a:extLst>
                </p:cNvPr>
                <p:cNvSpPr txBox="1"/>
                <p:nvPr/>
              </p:nvSpPr>
              <p:spPr>
                <a:xfrm>
                  <a:off x="7017744" y="2855620"/>
                  <a:ext cx="992897" cy="564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𝜋</m:t>
                            </m:r>
                          </m:num>
                          <m:den>
                            <m:r>
                              <a:rPr lang="en-US" b="0" i="1" dirty="0" smtClean="0">
                                <a:latin typeface="Cambria Math" panose="02040503050406030204" pitchFamily="18" charset="0"/>
                              </a:rPr>
                              <m:t>4</m:t>
                            </m:r>
                          </m:den>
                        </m:f>
                      </m:oMath>
                    </m:oMathPara>
                  </a14:m>
                  <a:endParaRPr lang="en-US" dirty="0"/>
                </a:p>
              </p:txBody>
            </p:sp>
          </mc:Choice>
          <mc:Fallback>
            <p:sp>
              <p:nvSpPr>
                <p:cNvPr id="29" name="TextBox 28">
                  <a:extLst>
                    <a:ext uri="{FF2B5EF4-FFF2-40B4-BE49-F238E27FC236}">
                      <a16:creationId xmlns:a16="http://schemas.microsoft.com/office/drawing/2014/main" id="{0AB32A9F-EEAF-6A93-E544-6303D7B08C3D}"/>
                    </a:ext>
                  </a:extLst>
                </p:cNvPr>
                <p:cNvSpPr txBox="1">
                  <a:spLocks noRot="1" noChangeAspect="1" noMove="1" noResize="1" noEditPoints="1" noAdjustHandles="1" noChangeArrowheads="1" noChangeShapeType="1" noTextEdit="1"/>
                </p:cNvSpPr>
                <p:nvPr/>
              </p:nvSpPr>
              <p:spPr>
                <a:xfrm>
                  <a:off x="7017744" y="2855620"/>
                  <a:ext cx="992897" cy="564770"/>
                </a:xfrm>
                <a:prstGeom prst="rect">
                  <a:avLst/>
                </a:prstGeom>
                <a:blipFill>
                  <a:blip r:embed="rId4"/>
                  <a:stretch>
                    <a:fillRect/>
                  </a:stretch>
                </a:blipFill>
              </p:spPr>
              <p:txBody>
                <a:bodyPr/>
                <a:lstStyle/>
                <a:p>
                  <a:r>
                    <a:rPr lang="en-US">
                      <a:noFill/>
                    </a:rPr>
                    <a:t> </a:t>
                  </a:r>
                </a:p>
              </p:txBody>
            </p:sp>
          </mc:Fallback>
        </mc:AlternateContent>
        <p:sp>
          <p:nvSpPr>
            <p:cNvPr id="30" name="Arc 29">
              <a:extLst>
                <a:ext uri="{FF2B5EF4-FFF2-40B4-BE49-F238E27FC236}">
                  <a16:creationId xmlns:a16="http://schemas.microsoft.com/office/drawing/2014/main" id="{A5840972-DD9B-79D2-56A5-3E6941480E8F}"/>
                </a:ext>
              </a:extLst>
            </p:cNvPr>
            <p:cNvSpPr/>
            <p:nvPr/>
          </p:nvSpPr>
          <p:spPr>
            <a:xfrm>
              <a:off x="6019800" y="2797531"/>
              <a:ext cx="1280160" cy="1280160"/>
            </a:xfrm>
            <a:prstGeom prst="arc">
              <a:avLst>
                <a:gd name="adj1" fmla="val 18855761"/>
                <a:gd name="adj2" fmla="val 21594344"/>
              </a:avLst>
            </a:prstGeom>
            <a:ln w="50800">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43773907-86F2-3AE1-DA21-E41002B48127}"/>
                    </a:ext>
                  </a:extLst>
                </p:cNvPr>
                <p:cNvSpPr txBox="1"/>
                <p:nvPr/>
              </p:nvSpPr>
              <p:spPr>
                <a:xfrm>
                  <a:off x="7514192" y="1689306"/>
                  <a:ext cx="1230891" cy="7472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2</m:t>
                                    </m:r>
                                  </m:e>
                                </m:rad>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2</m:t>
                                    </m:r>
                                  </m:e>
                                </m:rad>
                              </m:num>
                              <m:den>
                                <m:r>
                                  <a:rPr lang="en-US" b="0" i="1" dirty="0" smtClean="0">
                                    <a:latin typeface="Cambria Math" panose="02040503050406030204" pitchFamily="18" charset="0"/>
                                  </a:rPr>
                                  <m:t>2</m:t>
                                </m:r>
                              </m:den>
                            </m:f>
                          </m:e>
                        </m:d>
                      </m:oMath>
                    </m:oMathPara>
                  </a14:m>
                  <a:endParaRPr lang="en-US" dirty="0"/>
                </a:p>
              </p:txBody>
            </p:sp>
          </mc:Choice>
          <mc:Fallback>
            <p:sp>
              <p:nvSpPr>
                <p:cNvPr id="31" name="TextBox 30">
                  <a:extLst>
                    <a:ext uri="{FF2B5EF4-FFF2-40B4-BE49-F238E27FC236}">
                      <a16:creationId xmlns:a16="http://schemas.microsoft.com/office/drawing/2014/main" id="{43773907-86F2-3AE1-DA21-E41002B48127}"/>
                    </a:ext>
                  </a:extLst>
                </p:cNvPr>
                <p:cNvSpPr txBox="1">
                  <a:spLocks noRot="1" noChangeAspect="1" noMove="1" noResize="1" noEditPoints="1" noAdjustHandles="1" noChangeArrowheads="1" noChangeShapeType="1" noTextEdit="1"/>
                </p:cNvSpPr>
                <p:nvPr/>
              </p:nvSpPr>
              <p:spPr>
                <a:xfrm>
                  <a:off x="7514192" y="1689306"/>
                  <a:ext cx="1230891" cy="747256"/>
                </a:xfrm>
                <a:prstGeom prst="rect">
                  <a:avLst/>
                </a:prstGeom>
                <a:blipFill>
                  <a:blip r:embed="rId5"/>
                  <a:stretch>
                    <a:fillRect/>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C24E2B7B-C7D9-EB9A-859E-F460CCC60A9D}"/>
                </a:ext>
              </a:extLst>
            </p:cNvPr>
            <p:cNvCxnSpPr>
              <a:cxnSpLocks/>
              <a:endCxn id="28" idx="7"/>
            </p:cNvCxnSpPr>
            <p:nvPr/>
          </p:nvCxnSpPr>
          <p:spPr>
            <a:xfrm flipV="1">
              <a:off x="6650252" y="2459132"/>
              <a:ext cx="991264" cy="969868"/>
            </a:xfrm>
            <a:prstGeom prst="line">
              <a:avLst/>
            </a:prstGeom>
            <a:ln>
              <a:prstDash val="dash"/>
              <a:tailEnd type="oval"/>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405610CE-BF85-CF79-996A-F885C5842BC9}"/>
                </a:ext>
              </a:extLst>
            </p:cNvPr>
            <p:cNvSpPr/>
            <p:nvPr/>
          </p:nvSpPr>
          <p:spPr>
            <a:xfrm>
              <a:off x="6019800" y="2788921"/>
              <a:ext cx="1280160" cy="1280160"/>
            </a:xfrm>
            <a:prstGeom prst="arc">
              <a:avLst>
                <a:gd name="adj1" fmla="val 36048"/>
                <a:gd name="adj2" fmla="val 2833184"/>
              </a:avLst>
            </a:prstGeom>
            <a:ln w="50800">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4F1568F-B74A-B95C-AF78-EC750D59CE7D}"/>
                </a:ext>
              </a:extLst>
            </p:cNvPr>
            <p:cNvCxnSpPr>
              <a:cxnSpLocks/>
            </p:cNvCxnSpPr>
            <p:nvPr/>
          </p:nvCxnSpPr>
          <p:spPr>
            <a:xfrm>
              <a:off x="6650252" y="3429000"/>
              <a:ext cx="937014" cy="1012785"/>
            </a:xfrm>
            <a:prstGeom prst="line">
              <a:avLst/>
            </a:prstGeom>
            <a:ln>
              <a:prstDash val="dash"/>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497D01DA-7601-FF31-3E50-5A7428AE1BF7}"/>
                    </a:ext>
                  </a:extLst>
                </p:cNvPr>
                <p:cNvSpPr txBox="1"/>
                <p:nvPr/>
              </p:nvSpPr>
              <p:spPr>
                <a:xfrm>
                  <a:off x="6843187" y="3591990"/>
                  <a:ext cx="1143000" cy="564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𝜋</m:t>
                            </m:r>
                          </m:num>
                          <m:den>
                            <m:r>
                              <a:rPr lang="en-US" b="0" i="1" dirty="0" smtClean="0">
                                <a:latin typeface="Cambria Math" panose="02040503050406030204" pitchFamily="18" charset="0"/>
                              </a:rPr>
                              <m:t>4</m:t>
                            </m:r>
                          </m:den>
                        </m:f>
                      </m:oMath>
                    </m:oMathPara>
                  </a14:m>
                  <a:endParaRPr lang="en-US" dirty="0"/>
                </a:p>
              </p:txBody>
            </p:sp>
          </mc:Choice>
          <mc:Fallback>
            <p:sp>
              <p:nvSpPr>
                <p:cNvPr id="35" name="TextBox 34">
                  <a:extLst>
                    <a:ext uri="{FF2B5EF4-FFF2-40B4-BE49-F238E27FC236}">
                      <a16:creationId xmlns:a16="http://schemas.microsoft.com/office/drawing/2014/main" id="{497D01DA-7601-FF31-3E50-5A7428AE1BF7}"/>
                    </a:ext>
                  </a:extLst>
                </p:cNvPr>
                <p:cNvSpPr txBox="1">
                  <a:spLocks noRot="1" noChangeAspect="1" noMove="1" noResize="1" noEditPoints="1" noAdjustHandles="1" noChangeArrowheads="1" noChangeShapeType="1" noTextEdit="1"/>
                </p:cNvSpPr>
                <p:nvPr/>
              </p:nvSpPr>
              <p:spPr>
                <a:xfrm>
                  <a:off x="6843187" y="3591990"/>
                  <a:ext cx="1143000" cy="564770"/>
                </a:xfrm>
                <a:prstGeom prst="rect">
                  <a:avLst/>
                </a:prstGeom>
                <a:blipFill>
                  <a:blip r:embed="rId6"/>
                  <a:stretch>
                    <a:fillRect/>
                  </a:stretch>
                </a:blipFill>
              </p:spPr>
              <p:txBody>
                <a:bodyPr/>
                <a:lstStyle/>
                <a:p>
                  <a:r>
                    <a:rPr lang="en-US">
                      <a:noFill/>
                    </a:rPr>
                    <a:t> </a:t>
                  </a:r>
                </a:p>
              </p:txBody>
            </p:sp>
          </mc:Fallback>
        </mc:AlternateContent>
      </p:grpSp>
      <p:grpSp>
        <p:nvGrpSpPr>
          <p:cNvPr id="39" name="Group 38">
            <a:extLst>
              <a:ext uri="{FF2B5EF4-FFF2-40B4-BE49-F238E27FC236}">
                <a16:creationId xmlns:a16="http://schemas.microsoft.com/office/drawing/2014/main" id="{52D2214E-FDE2-3503-7BC2-98E533D729C3}"/>
              </a:ext>
            </a:extLst>
          </p:cNvPr>
          <p:cNvGrpSpPr/>
          <p:nvPr/>
        </p:nvGrpSpPr>
        <p:grpSpPr>
          <a:xfrm>
            <a:off x="2840368" y="2724580"/>
            <a:ext cx="3359732" cy="3426796"/>
            <a:chOff x="5105400" y="1602404"/>
            <a:chExt cx="3359732" cy="3426796"/>
          </a:xfrm>
        </p:grpSpPr>
        <p:cxnSp>
          <p:nvCxnSpPr>
            <p:cNvPr id="40" name="Straight Arrow Connector 39">
              <a:extLst>
                <a:ext uri="{FF2B5EF4-FFF2-40B4-BE49-F238E27FC236}">
                  <a16:creationId xmlns:a16="http://schemas.microsoft.com/office/drawing/2014/main" id="{9DBAD49D-5B9A-FD7D-A866-4E790B47CAB8}"/>
                </a:ext>
              </a:extLst>
            </p:cNvPr>
            <p:cNvCxnSpPr/>
            <p:nvPr/>
          </p:nvCxnSpPr>
          <p:spPr>
            <a:xfrm>
              <a:off x="6650252" y="1828800"/>
              <a:ext cx="0" cy="32004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0304141-744C-5B55-D5F7-E289BD7CABDC}"/>
                </a:ext>
              </a:extLst>
            </p:cNvPr>
            <p:cNvCxnSpPr>
              <a:cxnSpLocks/>
            </p:cNvCxnSpPr>
            <p:nvPr/>
          </p:nvCxnSpPr>
          <p:spPr>
            <a:xfrm flipH="1">
              <a:off x="5105400" y="3429000"/>
              <a:ext cx="315468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a16="http://schemas.microsoft.com/office/drawing/2014/main" id="{9BB792AD-60B4-5075-B2BA-A33506F5BA06}"/>
                </a:ext>
              </a:extLst>
            </p:cNvPr>
            <p:cNvSpPr/>
            <p:nvPr/>
          </p:nvSpPr>
          <p:spPr>
            <a:xfrm>
              <a:off x="5300048" y="2057400"/>
              <a:ext cx="2743200" cy="2743200"/>
            </a:xfrm>
            <a:prstGeom prst="ellipse">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52AB35E2-72E9-52CA-0267-BD9E6F4D300B}"/>
                    </a:ext>
                  </a:extLst>
                </p:cNvPr>
                <p:cNvSpPr txBox="1"/>
                <p:nvPr/>
              </p:nvSpPr>
              <p:spPr>
                <a:xfrm>
                  <a:off x="6917302" y="2698732"/>
                  <a:ext cx="992897" cy="5647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𝜋</m:t>
                            </m:r>
                          </m:num>
                          <m:den>
                            <m:r>
                              <a:rPr lang="en-US" b="0" i="1" dirty="0" smtClean="0">
                                <a:latin typeface="Cambria Math" panose="02040503050406030204" pitchFamily="18" charset="0"/>
                              </a:rPr>
                              <m:t>3</m:t>
                            </m:r>
                          </m:den>
                        </m:f>
                      </m:oMath>
                    </m:oMathPara>
                  </a14:m>
                  <a:endParaRPr lang="en-US" dirty="0"/>
                </a:p>
              </p:txBody>
            </p:sp>
          </mc:Choice>
          <mc:Fallback>
            <p:sp>
              <p:nvSpPr>
                <p:cNvPr id="43" name="TextBox 42">
                  <a:extLst>
                    <a:ext uri="{FF2B5EF4-FFF2-40B4-BE49-F238E27FC236}">
                      <a16:creationId xmlns:a16="http://schemas.microsoft.com/office/drawing/2014/main" id="{52AB35E2-72E9-52CA-0267-BD9E6F4D300B}"/>
                    </a:ext>
                  </a:extLst>
                </p:cNvPr>
                <p:cNvSpPr txBox="1">
                  <a:spLocks noRot="1" noChangeAspect="1" noMove="1" noResize="1" noEditPoints="1" noAdjustHandles="1" noChangeArrowheads="1" noChangeShapeType="1" noTextEdit="1"/>
                </p:cNvSpPr>
                <p:nvPr/>
              </p:nvSpPr>
              <p:spPr>
                <a:xfrm>
                  <a:off x="6917302" y="2698732"/>
                  <a:ext cx="992897" cy="564770"/>
                </a:xfrm>
                <a:prstGeom prst="rect">
                  <a:avLst/>
                </a:prstGeom>
                <a:blipFill>
                  <a:blip r:embed="rId7"/>
                  <a:stretch>
                    <a:fillRect/>
                  </a:stretch>
                </a:blipFill>
              </p:spPr>
              <p:txBody>
                <a:bodyPr/>
                <a:lstStyle/>
                <a:p>
                  <a:r>
                    <a:rPr lang="en-US">
                      <a:noFill/>
                    </a:rPr>
                    <a:t> </a:t>
                  </a:r>
                </a:p>
              </p:txBody>
            </p:sp>
          </mc:Fallback>
        </mc:AlternateContent>
        <p:sp>
          <p:nvSpPr>
            <p:cNvPr id="44" name="Arc 43">
              <a:extLst>
                <a:ext uri="{FF2B5EF4-FFF2-40B4-BE49-F238E27FC236}">
                  <a16:creationId xmlns:a16="http://schemas.microsoft.com/office/drawing/2014/main" id="{C634978F-AA7D-377D-ECDA-2CA49F8197CC}"/>
                </a:ext>
              </a:extLst>
            </p:cNvPr>
            <p:cNvSpPr/>
            <p:nvPr/>
          </p:nvSpPr>
          <p:spPr>
            <a:xfrm>
              <a:off x="6019800" y="2797531"/>
              <a:ext cx="1280160" cy="1280160"/>
            </a:xfrm>
            <a:prstGeom prst="arc">
              <a:avLst>
                <a:gd name="adj1" fmla="val 17740415"/>
                <a:gd name="adj2" fmla="val 21594344"/>
              </a:avLst>
            </a:prstGeom>
            <a:ln w="50800">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4ECAE647-C94F-56B0-CD29-200DC2F30823}"/>
                    </a:ext>
                  </a:extLst>
                </p:cNvPr>
                <p:cNvSpPr txBox="1"/>
                <p:nvPr/>
              </p:nvSpPr>
              <p:spPr>
                <a:xfrm>
                  <a:off x="7234241" y="1602404"/>
                  <a:ext cx="1230891" cy="7472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e>
                                </m:rad>
                              </m:num>
                              <m:den>
                                <m:r>
                                  <a:rPr lang="en-US" b="0" i="1" dirty="0" smtClean="0">
                                    <a:latin typeface="Cambria Math" panose="02040503050406030204" pitchFamily="18" charset="0"/>
                                  </a:rPr>
                                  <m:t>2</m:t>
                                </m:r>
                              </m:den>
                            </m:f>
                          </m:e>
                        </m:d>
                      </m:oMath>
                    </m:oMathPara>
                  </a14:m>
                  <a:endParaRPr lang="en-US" dirty="0"/>
                </a:p>
              </p:txBody>
            </p:sp>
          </mc:Choice>
          <mc:Fallback>
            <p:sp>
              <p:nvSpPr>
                <p:cNvPr id="45" name="TextBox 44">
                  <a:extLst>
                    <a:ext uri="{FF2B5EF4-FFF2-40B4-BE49-F238E27FC236}">
                      <a16:creationId xmlns:a16="http://schemas.microsoft.com/office/drawing/2014/main" id="{4ECAE647-C94F-56B0-CD29-200DC2F30823}"/>
                    </a:ext>
                  </a:extLst>
                </p:cNvPr>
                <p:cNvSpPr txBox="1">
                  <a:spLocks noRot="1" noChangeAspect="1" noMove="1" noResize="1" noEditPoints="1" noAdjustHandles="1" noChangeArrowheads="1" noChangeShapeType="1" noTextEdit="1"/>
                </p:cNvSpPr>
                <p:nvPr/>
              </p:nvSpPr>
              <p:spPr>
                <a:xfrm>
                  <a:off x="7234241" y="1602404"/>
                  <a:ext cx="1230891" cy="747256"/>
                </a:xfrm>
                <a:prstGeom prst="rect">
                  <a:avLst/>
                </a:prstGeom>
                <a:blipFill>
                  <a:blip r:embed="rId8"/>
                  <a:stretch>
                    <a:fillRect/>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20471024-C58C-F787-B8D1-C5B128212955}"/>
                </a:ext>
              </a:extLst>
            </p:cNvPr>
            <p:cNvCxnSpPr>
              <a:cxnSpLocks/>
            </p:cNvCxnSpPr>
            <p:nvPr/>
          </p:nvCxnSpPr>
          <p:spPr>
            <a:xfrm flipV="1">
              <a:off x="6650252" y="2175007"/>
              <a:ext cx="567684" cy="1253993"/>
            </a:xfrm>
            <a:prstGeom prst="line">
              <a:avLst/>
            </a:prstGeom>
            <a:ln>
              <a:prstDash val="dash"/>
              <a:tailEnd type="oval"/>
            </a:ln>
          </p:spPr>
          <p:style>
            <a:lnRef idx="1">
              <a:schemeClr val="accent1"/>
            </a:lnRef>
            <a:fillRef idx="0">
              <a:schemeClr val="accent1"/>
            </a:fillRef>
            <a:effectRef idx="0">
              <a:schemeClr val="accent1"/>
            </a:effectRef>
            <a:fontRef idx="minor">
              <a:schemeClr val="tx1"/>
            </a:fontRef>
          </p:style>
        </p:cxnSp>
        <p:sp>
          <p:nvSpPr>
            <p:cNvPr id="47" name="Arc 46">
              <a:extLst>
                <a:ext uri="{FF2B5EF4-FFF2-40B4-BE49-F238E27FC236}">
                  <a16:creationId xmlns:a16="http://schemas.microsoft.com/office/drawing/2014/main" id="{797297F2-93E1-EE16-9D34-DBBD11D0A0F7}"/>
                </a:ext>
              </a:extLst>
            </p:cNvPr>
            <p:cNvSpPr/>
            <p:nvPr/>
          </p:nvSpPr>
          <p:spPr>
            <a:xfrm>
              <a:off x="6205174" y="2980411"/>
              <a:ext cx="914400" cy="914400"/>
            </a:xfrm>
            <a:prstGeom prst="arc">
              <a:avLst>
                <a:gd name="adj1" fmla="val 7062791"/>
                <a:gd name="adj2" fmla="val 21506415"/>
              </a:avLst>
            </a:prstGeom>
            <a:ln w="50800">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4BD6D098-66F2-94D5-5E7E-C311448CE4E0}"/>
                </a:ext>
              </a:extLst>
            </p:cNvPr>
            <p:cNvCxnSpPr>
              <a:cxnSpLocks/>
            </p:cNvCxnSpPr>
            <p:nvPr/>
          </p:nvCxnSpPr>
          <p:spPr>
            <a:xfrm flipH="1">
              <a:off x="6097064" y="3429000"/>
              <a:ext cx="553188" cy="1240024"/>
            </a:xfrm>
            <a:prstGeom prst="line">
              <a:avLst/>
            </a:prstGeom>
            <a:ln>
              <a:prstDash val="dash"/>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1F8AC9D8-1AD1-E95A-6429-12E3E7643450}"/>
                    </a:ext>
                  </a:extLst>
                </p:cNvPr>
                <p:cNvSpPr txBox="1"/>
                <p:nvPr/>
              </p:nvSpPr>
              <p:spPr>
                <a:xfrm>
                  <a:off x="5432325" y="3962299"/>
                  <a:ext cx="2014915" cy="618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10</m:t>
                            </m:r>
                            <m:r>
                              <a:rPr lang="en-US" b="0" i="1" dirty="0" smtClean="0">
                                <a:latin typeface="Cambria Math" panose="02040503050406030204" pitchFamily="18" charset="0"/>
                              </a:rPr>
                              <m:t>𝜋</m:t>
                            </m:r>
                          </m:num>
                          <m:den>
                            <m:r>
                              <a:rPr lang="en-US" b="0" i="1" dirty="0" smtClean="0">
                                <a:latin typeface="Cambria Math" panose="02040503050406030204" pitchFamily="18" charset="0"/>
                              </a:rPr>
                              <m:t>3</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6</m:t>
                            </m:r>
                            <m:r>
                              <a:rPr lang="en-US" b="0" i="1" dirty="0" smtClean="0">
                                <a:latin typeface="Cambria Math" panose="02040503050406030204" pitchFamily="18" charset="0"/>
                              </a:rPr>
                              <m:t>𝜋</m:t>
                            </m:r>
                          </m:num>
                          <m:den>
                            <m:r>
                              <a:rPr lang="en-US" b="0" i="1" dirty="0" smtClean="0">
                                <a:latin typeface="Cambria Math" panose="02040503050406030204" pitchFamily="18" charset="0"/>
                              </a:rPr>
                              <m:t>3</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r>
                              <a:rPr lang="en-US" b="0" i="1" dirty="0" smtClean="0">
                                <a:latin typeface="Cambria Math" panose="02040503050406030204" pitchFamily="18" charset="0"/>
                              </a:rPr>
                              <m:t>𝜋</m:t>
                            </m:r>
                          </m:num>
                          <m:den>
                            <m:r>
                              <a:rPr lang="en-US" b="0" i="1" dirty="0" smtClean="0">
                                <a:latin typeface="Cambria Math" panose="02040503050406030204" pitchFamily="18" charset="0"/>
                              </a:rPr>
                              <m:t>3</m:t>
                            </m:r>
                          </m:den>
                        </m:f>
                      </m:oMath>
                    </m:oMathPara>
                  </a14:m>
                  <a:endParaRPr lang="en-US" dirty="0"/>
                </a:p>
              </p:txBody>
            </p:sp>
          </mc:Choice>
          <mc:Fallback>
            <p:sp>
              <p:nvSpPr>
                <p:cNvPr id="49" name="TextBox 48">
                  <a:extLst>
                    <a:ext uri="{FF2B5EF4-FFF2-40B4-BE49-F238E27FC236}">
                      <a16:creationId xmlns:a16="http://schemas.microsoft.com/office/drawing/2014/main" id="{1F8AC9D8-1AD1-E95A-6429-12E3E7643450}"/>
                    </a:ext>
                  </a:extLst>
                </p:cNvPr>
                <p:cNvSpPr txBox="1">
                  <a:spLocks noRot="1" noChangeAspect="1" noMove="1" noResize="1" noEditPoints="1" noAdjustHandles="1" noChangeArrowheads="1" noChangeShapeType="1" noTextEdit="1"/>
                </p:cNvSpPr>
                <p:nvPr/>
              </p:nvSpPr>
              <p:spPr>
                <a:xfrm>
                  <a:off x="5432325" y="3962299"/>
                  <a:ext cx="2014915" cy="618311"/>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0489394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Practice: Other Trig Functions (1-4)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Compute the following.</a:t>
                </a:r>
              </a:p>
              <a:p>
                <a:pPr marL="914400" lvl="1" indent="-514350">
                  <a:spcAft>
                    <a:spcPts val="3000"/>
                  </a:spcAft>
                  <a:buFont typeface="+mj-lt"/>
                  <a:buAutoNum type="arabicPeriod"/>
                </a:pPr>
                <a:r>
                  <a:rPr lang="en-US" dirty="0"/>
                  <a:t> </a:t>
                </a:r>
                <a14:m>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a:rPr>
                          <m:t>sec</m:t>
                        </m:r>
                      </m:fName>
                      <m:e>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a:rPr>
                                  <m:t>5</m:t>
                                </m:r>
                                <m:r>
                                  <a:rPr lang="en-US" i="1" dirty="0">
                                    <a:latin typeface="Cambria Math"/>
                                  </a:rPr>
                                  <m:t>𝜋</m:t>
                                </m:r>
                              </m:num>
                              <m:den>
                                <m:r>
                                  <a:rPr lang="en-US" i="1" dirty="0">
                                    <a:latin typeface="Cambria Math"/>
                                  </a:rPr>
                                  <m:t>6</m:t>
                                </m:r>
                              </m:den>
                            </m:f>
                          </m:e>
                        </m:d>
                      </m:e>
                    </m:func>
                  </m:oMath>
                </a14:m>
                <a:endParaRPr lang="en-US" dirty="0"/>
              </a:p>
              <a:p>
                <a:pPr marL="914400" lvl="1" indent="-514350">
                  <a:spcAft>
                    <a:spcPts val="3000"/>
                  </a:spcAft>
                  <a:buFont typeface="+mj-lt"/>
                  <a:buAutoNum type="arabicPeriod"/>
                </a:pPr>
                <a:r>
                  <a:rPr lang="en-US" dirty="0"/>
                  <a:t> </a:t>
                </a:r>
                <a14:m>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a:rPr>
                          <m:t>csc</m:t>
                        </m:r>
                      </m:fName>
                      <m:e>
                        <m:d>
                          <m:dPr>
                            <m:ctrlPr>
                              <a:rPr lang="en-US" i="1" dirty="0">
                                <a:latin typeface="Cambria Math" panose="02040503050406030204" pitchFamily="18" charset="0"/>
                              </a:rPr>
                            </m:ctrlPr>
                          </m:dPr>
                          <m:e>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a:rPr>
                                  <m:t>7</m:t>
                                </m:r>
                                <m:r>
                                  <a:rPr lang="en-US" i="1" dirty="0">
                                    <a:latin typeface="Cambria Math"/>
                                  </a:rPr>
                                  <m:t>𝜋</m:t>
                                </m:r>
                              </m:num>
                              <m:den>
                                <m:r>
                                  <a:rPr lang="en-US" i="1" dirty="0">
                                    <a:latin typeface="Cambria Math"/>
                                  </a:rPr>
                                  <m:t>4</m:t>
                                </m:r>
                              </m:den>
                            </m:f>
                          </m:e>
                        </m:d>
                      </m:e>
                    </m:func>
                  </m:oMath>
                </a14:m>
                <a:endParaRPr lang="en-US" dirty="0"/>
              </a:p>
              <a:p>
                <a:pPr marL="883845" lvl="1" indent="-457200">
                  <a:spcAft>
                    <a:spcPts val="3000"/>
                  </a:spcAft>
                  <a:buFont typeface="+mj-lt"/>
                  <a:buAutoNum type="arabicPeriod"/>
                </a:pPr>
                <a:r>
                  <a:rPr lang="en-US" dirty="0"/>
                  <a:t>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cot</m:t>
                        </m:r>
                      </m:fName>
                      <m:e>
                        <m:d>
                          <m:dPr>
                            <m:ctrlPr>
                              <a:rPr lang="en-US" i="1">
                                <a:latin typeface="Cambria Math" panose="02040503050406030204" pitchFamily="18" charset="0"/>
                              </a:rPr>
                            </m:ctrlPr>
                          </m:dPr>
                          <m:e>
                            <m:f>
                              <m:fPr>
                                <m:ctrlPr>
                                  <a:rPr lang="en-US" i="1">
                                    <a:latin typeface="Cambria Math" panose="02040503050406030204" pitchFamily="18" charset="0"/>
                                    <a:ea typeface="Cambria Math"/>
                                  </a:rPr>
                                </m:ctrlPr>
                              </m:fPr>
                              <m:num>
                                <m:r>
                                  <a:rPr lang="en-US" i="1">
                                    <a:latin typeface="Cambria Math"/>
                                  </a:rPr>
                                  <m:t>5</m:t>
                                </m:r>
                                <m:r>
                                  <a:rPr lang="en-US" i="1">
                                    <a:latin typeface="Cambria Math"/>
                                    <a:ea typeface="Cambria Math"/>
                                  </a:rPr>
                                  <m:t>𝜋</m:t>
                                </m:r>
                              </m:num>
                              <m:den>
                                <m:r>
                                  <a:rPr lang="en-US" i="1">
                                    <a:latin typeface="Cambria Math"/>
                                    <a:ea typeface="Cambria Math"/>
                                  </a:rPr>
                                  <m:t>3</m:t>
                                </m:r>
                              </m:den>
                            </m:f>
                          </m:e>
                        </m:d>
                      </m:e>
                    </m:func>
                  </m:oMath>
                </a14:m>
                <a:endParaRPr lang="en-US" dirty="0"/>
              </a:p>
              <a:p>
                <a:pPr marL="914400" lvl="1" indent="-514350">
                  <a:spcAft>
                    <a:spcPts val="3000"/>
                  </a:spcAft>
                  <a:buFont typeface="+mj-lt"/>
                  <a:buAutoNum type="arabicPeriod" startAt="4"/>
                </a:pPr>
                <a:r>
                  <a:rPr lang="en-US" dirty="0"/>
                  <a:t> </a:t>
                </a:r>
                <a14:m>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cot</m:t>
                        </m:r>
                      </m:fName>
                      <m:e>
                        <m:d>
                          <m:dPr>
                            <m:ctrlPr>
                              <a:rPr lang="en-US" i="1" dirty="0">
                                <a:latin typeface="Cambria Math" panose="02040503050406030204" pitchFamily="18" charset="0"/>
                              </a:rPr>
                            </m:ctrlPr>
                          </m:dPr>
                          <m:e>
                            <m:r>
                              <a:rPr lang="en-US" i="1" dirty="0">
                                <a:latin typeface="Cambria Math" panose="02040503050406030204" pitchFamily="18" charset="0"/>
                              </a:rPr>
                              <m:t>135°</m:t>
                            </m:r>
                          </m:e>
                        </m:d>
                      </m:e>
                    </m:fun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1348"/>
                </a:stretch>
              </a:blipFill>
            </p:spPr>
            <p:txBody>
              <a:bodyPr/>
              <a:lstStyle/>
              <a:p>
                <a:r>
                  <a:rPr lang="en-US">
                    <a:noFill/>
                  </a:rPr>
                  <a:t> </a:t>
                </a:r>
              </a:p>
            </p:txBody>
          </p:sp>
        </mc:Fallback>
      </mc:AlternateContent>
      <p:grpSp>
        <p:nvGrpSpPr>
          <p:cNvPr id="9" name="Group 8" descr="The part of the unit circle contained within the 1st quadrant. There are five radials from the origin to the circle that represent different angles. The first radial is the positive x-axis which represents a 0 degree or 0 radian angle and it intersects the circle at the point (1, 0). The second radial forms a 30 degree or pi/6 radian angle with the positive x-axis and it intersects the circle at the point (√3/2, 1/2). The third radial forms a 45 degree or pi/4 radian angle with the positive x-axis and it intersects the circle at the point (√2/2, √2/2). The fourth radial forms a 60 degree or pi/3 radian angle with the positive x-axis and it intersects the circle at the point (1/2, √3/2). The last radial is the positive y-axis which forms a 90 degree or pi/2 radian angle with the positive x-axis and it intersects the circle at the point (0, 1).">
            <a:extLst>
              <a:ext uri="{FF2B5EF4-FFF2-40B4-BE49-F238E27FC236}">
                <a16:creationId xmlns:a16="http://schemas.microsoft.com/office/drawing/2014/main" id="{2DD1EE3E-B2C5-6150-478A-43DC6B27059D}"/>
              </a:ext>
            </a:extLst>
          </p:cNvPr>
          <p:cNvGrpSpPr>
            <a:grpSpLocks noChangeAspect="1"/>
          </p:cNvGrpSpPr>
          <p:nvPr/>
        </p:nvGrpSpPr>
        <p:grpSpPr>
          <a:xfrm>
            <a:off x="2286000" y="2209800"/>
            <a:ext cx="6135659" cy="5988682"/>
            <a:chOff x="182880" y="1853560"/>
            <a:chExt cx="7000946" cy="6833240"/>
          </a:xfrm>
        </p:grpSpPr>
        <p:grpSp>
          <p:nvGrpSpPr>
            <p:cNvPr id="10" name="Group 9">
              <a:extLst>
                <a:ext uri="{FF2B5EF4-FFF2-40B4-BE49-F238E27FC236}">
                  <a16:creationId xmlns:a16="http://schemas.microsoft.com/office/drawing/2014/main" id="{85CC9056-CF5F-8741-8459-CB936858352E}"/>
                </a:ext>
              </a:extLst>
            </p:cNvPr>
            <p:cNvGrpSpPr/>
            <p:nvPr/>
          </p:nvGrpSpPr>
          <p:grpSpPr>
            <a:xfrm>
              <a:off x="182880" y="2057400"/>
              <a:ext cx="6522720" cy="6629400"/>
              <a:chOff x="182880" y="2057400"/>
              <a:chExt cx="6522720" cy="6629400"/>
            </a:xfrm>
          </p:grpSpPr>
          <p:cxnSp>
            <p:nvCxnSpPr>
              <p:cNvPr id="28" name="Straight Arrow Connector 27">
                <a:extLst>
                  <a:ext uri="{FF2B5EF4-FFF2-40B4-BE49-F238E27FC236}">
                    <a16:creationId xmlns:a16="http://schemas.microsoft.com/office/drawing/2014/main" id="{9683F421-541C-3C64-8C33-D14A5A3051E3}"/>
                  </a:ext>
                </a:extLst>
              </p:cNvPr>
              <p:cNvCxnSpPr/>
              <p:nvPr/>
            </p:nvCxnSpPr>
            <p:spPr>
              <a:xfrm>
                <a:off x="3276600" y="20574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E87C090-0636-C01E-3509-4E66D71E6192}"/>
                  </a:ext>
                </a:extLst>
              </p:cNvPr>
              <p:cNvCxnSpPr/>
              <p:nvPr/>
            </p:nvCxnSpPr>
            <p:spPr>
              <a:xfrm flipH="1">
                <a:off x="3048000" y="5486400"/>
                <a:ext cx="3657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0" name="Arc 29">
                <a:extLst>
                  <a:ext uri="{FF2B5EF4-FFF2-40B4-BE49-F238E27FC236}">
                    <a16:creationId xmlns:a16="http://schemas.microsoft.com/office/drawing/2014/main" id="{D924B4C5-9ACF-0633-3431-5163F21F71F2}"/>
                  </a:ext>
                </a:extLst>
              </p:cNvPr>
              <p:cNvSpPr/>
              <p:nvPr/>
            </p:nvSpPr>
            <p:spPr>
              <a:xfrm>
                <a:off x="182880" y="2286000"/>
                <a:ext cx="6217920" cy="6400800"/>
              </a:xfrm>
              <a:prstGeom prst="arc">
                <a:avLst>
                  <a:gd name="adj1" fmla="val 15426075"/>
                  <a:gd name="adj2" fmla="val 540835"/>
                </a:avLst>
              </a:prstGeom>
              <a:ln w="1905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91E7B63-2BD7-0B2B-77BD-FE6EE60D22BD}"/>
                    </a:ext>
                  </a:extLst>
                </p:cNvPr>
                <p:cNvSpPr txBox="1"/>
                <p:nvPr/>
              </p:nvSpPr>
              <p:spPr>
                <a:xfrm>
                  <a:off x="4982722" y="3632395"/>
                  <a:ext cx="1046986" cy="524576"/>
                </a:xfrm>
                <a:prstGeom prst="rect">
                  <a:avLst/>
                </a:prstGeom>
                <a:noFill/>
              </p:spPr>
              <p:txBody>
                <a:bodyPr wrap="square" rtlCol="0">
                  <a:spAutoFit/>
                </a:bodyPr>
                <a:lstStyle/>
                <a:p>
                  <a:r>
                    <a:rPr lang="en-US" dirty="0"/>
                    <a:t>45°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4</m:t>
                          </m:r>
                        </m:den>
                      </m:f>
                    </m:oMath>
                  </a14:m>
                  <a:endParaRPr lang="en-US" dirty="0"/>
                </a:p>
              </p:txBody>
            </p:sp>
          </mc:Choice>
          <mc:Fallback xmlns="">
            <p:sp>
              <p:nvSpPr>
                <p:cNvPr id="11" name="TextBox 10">
                  <a:extLst>
                    <a:ext uri="{FF2B5EF4-FFF2-40B4-BE49-F238E27FC236}">
                      <a16:creationId xmlns:a16="http://schemas.microsoft.com/office/drawing/2014/main" id="{091E7B63-2BD7-0B2B-77BD-FE6EE60D22BD}"/>
                    </a:ext>
                  </a:extLst>
                </p:cNvPr>
                <p:cNvSpPr txBox="1">
                  <a:spLocks noRot="1" noChangeAspect="1" noMove="1" noResize="1" noEditPoints="1" noAdjustHandles="1" noChangeArrowheads="1" noChangeShapeType="1" noTextEdit="1"/>
                </p:cNvSpPr>
                <p:nvPr/>
              </p:nvSpPr>
              <p:spPr>
                <a:xfrm>
                  <a:off x="4982722" y="3632395"/>
                  <a:ext cx="1046986" cy="524576"/>
                </a:xfrm>
                <a:prstGeom prst="rect">
                  <a:avLst/>
                </a:prstGeom>
                <a:blipFill>
                  <a:blip r:embed="rId3"/>
                  <a:stretch>
                    <a:fillRect l="-5298"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E6D8D6B-2CC2-8FCE-3AA9-BC72F2406E61}"/>
                    </a:ext>
                  </a:extLst>
                </p:cNvPr>
                <p:cNvSpPr txBox="1"/>
                <p:nvPr/>
              </p:nvSpPr>
              <p:spPr>
                <a:xfrm>
                  <a:off x="5515356" y="2632829"/>
                  <a:ext cx="859536" cy="748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2</m:t>
                                    </m:r>
                                  </m:e>
                                </m:rad>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2</m:t>
                                    </m:r>
                                  </m:e>
                                </m:rad>
                              </m:num>
                              <m:den>
                                <m:r>
                                  <a:rPr lang="en-US" b="0" i="1" smtClean="0">
                                    <a:latin typeface="Cambria Math"/>
                                  </a:rPr>
                                  <m:t>2</m:t>
                                </m:r>
                              </m:den>
                            </m:f>
                          </m:e>
                        </m:d>
                      </m:oMath>
                    </m:oMathPara>
                  </a14:m>
                  <a:endParaRPr lang="en-US" dirty="0"/>
                </a:p>
              </p:txBody>
            </p:sp>
          </mc:Choice>
          <mc:Fallback xmlns="">
            <p:sp>
              <p:nvSpPr>
                <p:cNvPr id="12" name="TextBox 11">
                  <a:extLst>
                    <a:ext uri="{FF2B5EF4-FFF2-40B4-BE49-F238E27FC236}">
                      <a16:creationId xmlns:a16="http://schemas.microsoft.com/office/drawing/2014/main" id="{2E6D8D6B-2CC2-8FCE-3AA9-BC72F2406E61}"/>
                    </a:ext>
                  </a:extLst>
                </p:cNvPr>
                <p:cNvSpPr txBox="1">
                  <a:spLocks noRot="1" noChangeAspect="1" noMove="1" noResize="1" noEditPoints="1" noAdjustHandles="1" noChangeArrowheads="1" noChangeShapeType="1" noTextEdit="1"/>
                </p:cNvSpPr>
                <p:nvPr/>
              </p:nvSpPr>
              <p:spPr>
                <a:xfrm>
                  <a:off x="5515356" y="2632829"/>
                  <a:ext cx="859536" cy="748153"/>
                </a:xfrm>
                <a:prstGeom prst="rect">
                  <a:avLst/>
                </a:prstGeom>
                <a:blipFill>
                  <a:blip r:embed="rId4"/>
                  <a:stretch>
                    <a:fillRect r="-35772" b="-6542"/>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EFE792B-7CAF-4BF1-1CB1-C34797232101}"/>
                </a:ext>
              </a:extLst>
            </p:cNvPr>
            <p:cNvCxnSpPr/>
            <p:nvPr/>
          </p:nvCxnSpPr>
          <p:spPr>
            <a:xfrm flipV="1">
              <a:off x="3276600" y="3299460"/>
              <a:ext cx="2287524" cy="218694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9B9E3E-1ECC-1C7F-877C-B8864100D7AA}"/>
                    </a:ext>
                  </a:extLst>
                </p:cNvPr>
                <p:cNvSpPr txBox="1"/>
                <p:nvPr/>
              </p:nvSpPr>
              <p:spPr>
                <a:xfrm>
                  <a:off x="5321290" y="4333048"/>
                  <a:ext cx="1045260" cy="526553"/>
                </a:xfrm>
                <a:prstGeom prst="rect">
                  <a:avLst/>
                </a:prstGeom>
                <a:noFill/>
              </p:spPr>
              <p:txBody>
                <a:bodyPr wrap="square" rtlCol="0">
                  <a:spAutoFit/>
                </a:bodyPr>
                <a:lstStyle/>
                <a:p>
                  <a:r>
                    <a:rPr lang="en-US" dirty="0"/>
                    <a:t>30°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6</m:t>
                          </m:r>
                        </m:den>
                      </m:f>
                    </m:oMath>
                  </a14:m>
                  <a:endParaRPr lang="en-US" dirty="0"/>
                </a:p>
              </p:txBody>
            </p:sp>
          </mc:Choice>
          <mc:Fallback xmlns="">
            <p:sp>
              <p:nvSpPr>
                <p:cNvPr id="15" name="TextBox 14">
                  <a:extLst>
                    <a:ext uri="{FF2B5EF4-FFF2-40B4-BE49-F238E27FC236}">
                      <a16:creationId xmlns:a16="http://schemas.microsoft.com/office/drawing/2014/main" id="{E79B9E3E-1ECC-1C7F-877C-B8864100D7AA}"/>
                    </a:ext>
                  </a:extLst>
                </p:cNvPr>
                <p:cNvSpPr txBox="1">
                  <a:spLocks noRot="1" noChangeAspect="1" noMove="1" noResize="1" noEditPoints="1" noAdjustHandles="1" noChangeArrowheads="1" noChangeShapeType="1" noTextEdit="1"/>
                </p:cNvSpPr>
                <p:nvPr/>
              </p:nvSpPr>
              <p:spPr>
                <a:xfrm>
                  <a:off x="5321290" y="4333048"/>
                  <a:ext cx="1045260" cy="526553"/>
                </a:xfrm>
                <a:prstGeom prst="rect">
                  <a:avLst/>
                </a:prstGeom>
                <a:blipFill>
                  <a:blip r:embed="rId5"/>
                  <a:stretch>
                    <a:fillRect l="-6000"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9259BBE-7281-3724-472E-D86D1926B445}"/>
                    </a:ext>
                  </a:extLst>
                </p:cNvPr>
                <p:cNvSpPr txBox="1"/>
                <p:nvPr/>
              </p:nvSpPr>
              <p:spPr>
                <a:xfrm>
                  <a:off x="6004003" y="3478987"/>
                  <a:ext cx="859536" cy="748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e>
                        </m:d>
                      </m:oMath>
                    </m:oMathPara>
                  </a14:m>
                  <a:endParaRPr lang="en-US" dirty="0"/>
                </a:p>
              </p:txBody>
            </p:sp>
          </mc:Choice>
          <mc:Fallback xmlns="">
            <p:sp>
              <p:nvSpPr>
                <p:cNvPr id="16" name="TextBox 15">
                  <a:extLst>
                    <a:ext uri="{FF2B5EF4-FFF2-40B4-BE49-F238E27FC236}">
                      <a16:creationId xmlns:a16="http://schemas.microsoft.com/office/drawing/2014/main" id="{69259BBE-7281-3724-472E-D86D1926B445}"/>
                    </a:ext>
                  </a:extLst>
                </p:cNvPr>
                <p:cNvSpPr txBox="1">
                  <a:spLocks noRot="1" noChangeAspect="1" noMove="1" noResize="1" noEditPoints="1" noAdjustHandles="1" noChangeArrowheads="1" noChangeShapeType="1" noTextEdit="1"/>
                </p:cNvSpPr>
                <p:nvPr/>
              </p:nvSpPr>
              <p:spPr>
                <a:xfrm>
                  <a:off x="6004003" y="3478987"/>
                  <a:ext cx="859536" cy="748153"/>
                </a:xfrm>
                <a:prstGeom prst="rect">
                  <a:avLst/>
                </a:prstGeom>
                <a:blipFill>
                  <a:blip r:embed="rId6"/>
                  <a:stretch>
                    <a:fillRect r="-15447" b="-64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A266004-0777-37A7-17C9-3AF0D27245CF}"/>
                    </a:ext>
                  </a:extLst>
                </p:cNvPr>
                <p:cNvSpPr txBox="1"/>
                <p:nvPr/>
              </p:nvSpPr>
              <p:spPr>
                <a:xfrm>
                  <a:off x="4655820" y="1921209"/>
                  <a:ext cx="859536" cy="7481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e>
                        </m:d>
                      </m:oMath>
                    </m:oMathPara>
                  </a14:m>
                  <a:endParaRPr lang="en-US" dirty="0"/>
                </a:p>
              </p:txBody>
            </p:sp>
          </mc:Choice>
          <mc:Fallback xmlns="">
            <p:sp>
              <p:nvSpPr>
                <p:cNvPr id="17" name="TextBox 16">
                  <a:extLst>
                    <a:ext uri="{FF2B5EF4-FFF2-40B4-BE49-F238E27FC236}">
                      <a16:creationId xmlns:a16="http://schemas.microsoft.com/office/drawing/2014/main" id="{4A266004-0777-37A7-17C9-3AF0D27245CF}"/>
                    </a:ext>
                  </a:extLst>
                </p:cNvPr>
                <p:cNvSpPr txBox="1">
                  <a:spLocks noRot="1" noChangeAspect="1" noMove="1" noResize="1" noEditPoints="1" noAdjustHandles="1" noChangeArrowheads="1" noChangeShapeType="1" noTextEdit="1"/>
                </p:cNvSpPr>
                <p:nvPr/>
              </p:nvSpPr>
              <p:spPr>
                <a:xfrm>
                  <a:off x="4655820" y="1921209"/>
                  <a:ext cx="859536" cy="748155"/>
                </a:xfrm>
                <a:prstGeom prst="rect">
                  <a:avLst/>
                </a:prstGeom>
                <a:blipFill>
                  <a:blip r:embed="rId7"/>
                  <a:stretch>
                    <a:fillRect r="-15323" b="-64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C981445-9644-E885-A489-084F7A2D2A52}"/>
                    </a:ext>
                  </a:extLst>
                </p:cNvPr>
                <p:cNvSpPr txBox="1"/>
                <p:nvPr/>
              </p:nvSpPr>
              <p:spPr>
                <a:xfrm>
                  <a:off x="4428262" y="2962494"/>
                  <a:ext cx="1046986" cy="526186"/>
                </a:xfrm>
                <a:prstGeom prst="rect">
                  <a:avLst/>
                </a:prstGeom>
                <a:noFill/>
              </p:spPr>
              <p:txBody>
                <a:bodyPr wrap="square" rtlCol="0">
                  <a:spAutoFit/>
                </a:bodyPr>
                <a:lstStyle/>
                <a:p>
                  <a:r>
                    <a:rPr lang="en-US" dirty="0"/>
                    <a:t>60°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3</m:t>
                          </m:r>
                        </m:den>
                      </m:f>
                    </m:oMath>
                  </a14:m>
                  <a:endParaRPr lang="en-US" dirty="0"/>
                </a:p>
              </p:txBody>
            </p:sp>
          </mc:Choice>
          <mc:Fallback xmlns="">
            <p:sp>
              <p:nvSpPr>
                <p:cNvPr id="18" name="TextBox 17">
                  <a:extLst>
                    <a:ext uri="{FF2B5EF4-FFF2-40B4-BE49-F238E27FC236}">
                      <a16:creationId xmlns:a16="http://schemas.microsoft.com/office/drawing/2014/main" id="{6C981445-9644-E885-A489-084F7A2D2A52}"/>
                    </a:ext>
                  </a:extLst>
                </p:cNvPr>
                <p:cNvSpPr txBox="1">
                  <a:spLocks noRot="1" noChangeAspect="1" noMove="1" noResize="1" noEditPoints="1" noAdjustHandles="1" noChangeArrowheads="1" noChangeShapeType="1" noTextEdit="1"/>
                </p:cNvSpPr>
                <p:nvPr/>
              </p:nvSpPr>
              <p:spPr>
                <a:xfrm>
                  <a:off x="4428262" y="2962494"/>
                  <a:ext cx="1046986" cy="526186"/>
                </a:xfrm>
                <a:prstGeom prst="rect">
                  <a:avLst/>
                </a:prstGeom>
                <a:blipFill>
                  <a:blip r:embed="rId8"/>
                  <a:stretch>
                    <a:fillRect l="-5298" b="-7895"/>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3A49025F-CBB0-2669-29D6-9208C0E9EF9C}"/>
                </a:ext>
              </a:extLst>
            </p:cNvPr>
            <p:cNvCxnSpPr/>
            <p:nvPr/>
          </p:nvCxnSpPr>
          <p:spPr>
            <a:xfrm flipV="1">
              <a:off x="3291840" y="4076700"/>
              <a:ext cx="2804160" cy="140970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1232DB5-48F7-647B-3D60-C980864DA9C8}"/>
                </a:ext>
              </a:extLst>
            </p:cNvPr>
            <p:cNvCxnSpPr/>
            <p:nvPr/>
          </p:nvCxnSpPr>
          <p:spPr>
            <a:xfrm flipV="1">
              <a:off x="3276600" y="2667000"/>
              <a:ext cx="1447800" cy="281940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FCE9E94-721B-79E3-84E2-38A35198AB67}"/>
                    </a:ext>
                  </a:extLst>
                </p:cNvPr>
                <p:cNvSpPr txBox="1"/>
                <p:nvPr/>
              </p:nvSpPr>
              <p:spPr>
                <a:xfrm>
                  <a:off x="3276600" y="1853560"/>
                  <a:ext cx="8595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0, 1</m:t>
                            </m:r>
                          </m:e>
                        </m:d>
                      </m:oMath>
                    </m:oMathPara>
                  </a14:m>
                  <a:endParaRPr lang="en-US" dirty="0"/>
                </a:p>
              </p:txBody>
            </p:sp>
          </mc:Choice>
          <mc:Fallback xmlns="">
            <p:sp>
              <p:nvSpPr>
                <p:cNvPr id="23" name="TextBox 22">
                  <a:extLst>
                    <a:ext uri="{FF2B5EF4-FFF2-40B4-BE49-F238E27FC236}">
                      <a16:creationId xmlns:a16="http://schemas.microsoft.com/office/drawing/2014/main" id="{CFCE9E94-721B-79E3-84E2-38A35198AB67}"/>
                    </a:ext>
                  </a:extLst>
                </p:cNvPr>
                <p:cNvSpPr txBox="1">
                  <a:spLocks noRot="1" noChangeAspect="1" noMove="1" noResize="1" noEditPoints="1" noAdjustHandles="1" noChangeArrowheads="1" noChangeShapeType="1" noTextEdit="1"/>
                </p:cNvSpPr>
                <p:nvPr/>
              </p:nvSpPr>
              <p:spPr>
                <a:xfrm>
                  <a:off x="3276600" y="1853560"/>
                  <a:ext cx="859536" cy="369332"/>
                </a:xfrm>
                <a:prstGeom prst="rect">
                  <a:avLst/>
                </a:prstGeom>
                <a:blipFill>
                  <a:blip r:embed="rId9"/>
                  <a:stretch>
                    <a:fillRect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3D6004-6716-FBA5-DE13-17F0596EBB1F}"/>
                    </a:ext>
                  </a:extLst>
                </p:cNvPr>
                <p:cNvSpPr txBox="1"/>
                <p:nvPr/>
              </p:nvSpPr>
              <p:spPr>
                <a:xfrm>
                  <a:off x="6324290" y="5064676"/>
                  <a:ext cx="8595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1, 0</m:t>
                            </m:r>
                          </m:e>
                        </m:d>
                      </m:oMath>
                    </m:oMathPara>
                  </a14:m>
                  <a:endParaRPr lang="en-US" dirty="0"/>
                </a:p>
              </p:txBody>
            </p:sp>
          </mc:Choice>
          <mc:Fallback xmlns="">
            <p:sp>
              <p:nvSpPr>
                <p:cNvPr id="24" name="TextBox 23">
                  <a:extLst>
                    <a:ext uri="{FF2B5EF4-FFF2-40B4-BE49-F238E27FC236}">
                      <a16:creationId xmlns:a16="http://schemas.microsoft.com/office/drawing/2014/main" id="{693D6004-6716-FBA5-DE13-17F0596EBB1F}"/>
                    </a:ext>
                  </a:extLst>
                </p:cNvPr>
                <p:cNvSpPr txBox="1">
                  <a:spLocks noRot="1" noChangeAspect="1" noMove="1" noResize="1" noEditPoints="1" noAdjustHandles="1" noChangeArrowheads="1" noChangeShapeType="1" noTextEdit="1"/>
                </p:cNvSpPr>
                <p:nvPr/>
              </p:nvSpPr>
              <p:spPr>
                <a:xfrm>
                  <a:off x="6324290" y="5064676"/>
                  <a:ext cx="859536" cy="369332"/>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B925237-4BE7-E78E-B0C8-385C8CCB48EF}"/>
                    </a:ext>
                  </a:extLst>
                </p:cNvPr>
                <p:cNvSpPr txBox="1"/>
                <p:nvPr/>
              </p:nvSpPr>
              <p:spPr>
                <a:xfrm>
                  <a:off x="3301680" y="2404712"/>
                  <a:ext cx="1013690" cy="524576"/>
                </a:xfrm>
                <a:prstGeom prst="rect">
                  <a:avLst/>
                </a:prstGeom>
                <a:noFill/>
              </p:spPr>
              <p:txBody>
                <a:bodyPr wrap="square" rtlCol="0">
                  <a:spAutoFit/>
                </a:bodyPr>
                <a:lstStyle/>
                <a:p>
                  <a:r>
                    <a:rPr lang="en-US" dirty="0"/>
                    <a:t>90°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oMath>
                  </a14:m>
                  <a:endParaRPr lang="en-US" dirty="0"/>
                </a:p>
              </p:txBody>
            </p:sp>
          </mc:Choice>
          <mc:Fallback xmlns="">
            <p:sp>
              <p:nvSpPr>
                <p:cNvPr id="25" name="TextBox 24">
                  <a:extLst>
                    <a:ext uri="{FF2B5EF4-FFF2-40B4-BE49-F238E27FC236}">
                      <a16:creationId xmlns:a16="http://schemas.microsoft.com/office/drawing/2014/main" id="{CB925237-4BE7-E78E-B0C8-385C8CCB48EF}"/>
                    </a:ext>
                  </a:extLst>
                </p:cNvPr>
                <p:cNvSpPr txBox="1">
                  <a:spLocks noRot="1" noChangeAspect="1" noMove="1" noResize="1" noEditPoints="1" noAdjustHandles="1" noChangeArrowheads="1" noChangeShapeType="1" noTextEdit="1"/>
                </p:cNvSpPr>
                <p:nvPr/>
              </p:nvSpPr>
              <p:spPr>
                <a:xfrm>
                  <a:off x="3301680" y="2404712"/>
                  <a:ext cx="1013690" cy="524576"/>
                </a:xfrm>
                <a:prstGeom prst="rect">
                  <a:avLst/>
                </a:prstGeom>
                <a:blipFill>
                  <a:blip r:embed="rId11"/>
                  <a:stretch>
                    <a:fillRect l="-5479" b="-9333"/>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ADF73D6D-376C-CD7A-E8CA-8B5585A9C48A}"/>
                </a:ext>
              </a:extLst>
            </p:cNvPr>
            <p:cNvSpPr txBox="1"/>
            <p:nvPr/>
          </p:nvSpPr>
          <p:spPr>
            <a:xfrm>
              <a:off x="5578747" y="5131673"/>
              <a:ext cx="830289" cy="421417"/>
            </a:xfrm>
            <a:prstGeom prst="rect">
              <a:avLst/>
            </a:prstGeom>
            <a:noFill/>
          </p:spPr>
          <p:txBody>
            <a:bodyPr wrap="square" rtlCol="0">
              <a:spAutoFit/>
            </a:bodyPr>
            <a:lstStyle/>
            <a:p>
              <a:r>
                <a:rPr lang="en-US" dirty="0"/>
                <a:t>0° = 0</a:t>
              </a:r>
            </a:p>
          </p:txBody>
        </p:sp>
      </p:grpSp>
    </p:spTree>
    <p:extLst>
      <p:ext uri="{BB962C8B-B14F-4D97-AF65-F5344CB8AC3E}">
        <p14:creationId xmlns:p14="http://schemas.microsoft.com/office/powerpoint/2010/main" val="3798490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Practice: Other Trig Functions (5-8)</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Compute the following.</a:t>
                </a:r>
              </a:p>
              <a:p>
                <a:pPr marL="914400" lvl="1" indent="-514350">
                  <a:spcAft>
                    <a:spcPts val="3000"/>
                  </a:spcAft>
                  <a:buFont typeface="+mj-lt"/>
                  <a:buAutoNum type="arabicPeriod" startAt="5"/>
                </a:pPr>
                <a:r>
                  <a:rPr lang="en-US" dirty="0"/>
                  <a:t> </a:t>
                </a:r>
                <a14:m>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csc</m:t>
                        </m:r>
                      </m:fName>
                      <m:e>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5</m:t>
                                </m:r>
                                <m:r>
                                  <a:rPr lang="en-US" i="1" dirty="0">
                                    <a:latin typeface="Cambria Math" panose="02040503050406030204" pitchFamily="18" charset="0"/>
                                  </a:rPr>
                                  <m:t>𝜋</m:t>
                                </m:r>
                              </m:num>
                              <m:den>
                                <m:r>
                                  <a:rPr lang="en-US" i="1" dirty="0">
                                    <a:latin typeface="Cambria Math" panose="02040503050406030204" pitchFamily="18" charset="0"/>
                                  </a:rPr>
                                  <m:t>4</m:t>
                                </m:r>
                              </m:den>
                            </m:f>
                          </m:e>
                        </m:d>
                      </m:e>
                    </m:func>
                  </m:oMath>
                </a14:m>
                <a:endParaRPr lang="en-US" dirty="0"/>
              </a:p>
              <a:p>
                <a:pPr marL="914400" lvl="1" indent="-514350">
                  <a:spcAft>
                    <a:spcPts val="3000"/>
                  </a:spcAft>
                  <a:buFont typeface="+mj-lt"/>
                  <a:buAutoNum type="arabicPeriod" startAt="5"/>
                </a:pPr>
                <a:r>
                  <a:rPr lang="en-US" dirty="0"/>
                  <a:t> </a:t>
                </a:r>
                <a14:m>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cot</m:t>
                        </m:r>
                      </m:fName>
                      <m:e>
                        <m:d>
                          <m:dPr>
                            <m:ctrlPr>
                              <a:rPr lang="en-US" i="1" dirty="0">
                                <a:latin typeface="Cambria Math" panose="02040503050406030204" pitchFamily="18" charset="0"/>
                              </a:rPr>
                            </m:ctrlPr>
                          </m:dPr>
                          <m:e>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5</m:t>
                                </m:r>
                                <m:r>
                                  <a:rPr lang="en-US" i="1" dirty="0">
                                    <a:latin typeface="Cambria Math" panose="02040503050406030204" pitchFamily="18" charset="0"/>
                                  </a:rPr>
                                  <m:t>𝜋</m:t>
                                </m:r>
                              </m:num>
                              <m:den>
                                <m:r>
                                  <a:rPr lang="en-US" i="1" dirty="0">
                                    <a:latin typeface="Cambria Math" panose="02040503050406030204" pitchFamily="18" charset="0"/>
                                  </a:rPr>
                                  <m:t>3</m:t>
                                </m:r>
                              </m:den>
                            </m:f>
                          </m:e>
                        </m:d>
                      </m:e>
                    </m:func>
                  </m:oMath>
                </a14:m>
                <a:endParaRPr lang="en-US" dirty="0"/>
              </a:p>
              <a:p>
                <a:pPr marL="914400" lvl="1" indent="-514350">
                  <a:spcAft>
                    <a:spcPts val="3000"/>
                  </a:spcAft>
                  <a:buFont typeface="+mj-lt"/>
                  <a:buAutoNum type="arabicPeriod" startAt="7"/>
                </a:pPr>
                <a:r>
                  <a:rPr lang="en-US" dirty="0"/>
                  <a:t> </a:t>
                </a:r>
                <a14:m>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csc</m:t>
                        </m:r>
                      </m:fName>
                      <m:e>
                        <m:d>
                          <m:dPr>
                            <m:ctrlPr>
                              <a:rPr lang="en-US" i="1" dirty="0">
                                <a:latin typeface="Cambria Math" panose="02040503050406030204" pitchFamily="18" charset="0"/>
                              </a:rPr>
                            </m:ctrlPr>
                          </m:dPr>
                          <m:e>
                            <m:r>
                              <a:rPr lang="en-US" i="1" dirty="0">
                                <a:latin typeface="Cambria Math" panose="02040503050406030204" pitchFamily="18" charset="0"/>
                              </a:rPr>
                              <m:t>3</m:t>
                            </m:r>
                            <m:r>
                              <a:rPr lang="en-US" i="1" dirty="0">
                                <a:latin typeface="Cambria Math" panose="02040503050406030204" pitchFamily="18" charset="0"/>
                              </a:rPr>
                              <m:t>𝜋</m:t>
                            </m:r>
                          </m:e>
                        </m:d>
                      </m:e>
                    </m:func>
                  </m:oMath>
                </a14:m>
                <a:endParaRPr lang="en-US" dirty="0"/>
              </a:p>
              <a:p>
                <a:pPr marL="914400" lvl="1" indent="-514350">
                  <a:spcAft>
                    <a:spcPts val="3000"/>
                  </a:spcAft>
                  <a:buFont typeface="+mj-lt"/>
                  <a:buAutoNum type="arabicPeriod" startAt="7"/>
                </a:pPr>
                <a:r>
                  <a:rPr lang="en-US" dirty="0"/>
                  <a:t> </a:t>
                </a:r>
                <a14:m>
                  <m:oMath xmlns:m="http://schemas.openxmlformats.org/officeDocument/2006/math">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sec</m:t>
                        </m:r>
                      </m:fName>
                      <m:e>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7</m:t>
                                </m:r>
                                <m:r>
                                  <a:rPr lang="en-US" i="1" dirty="0">
                                    <a:latin typeface="Cambria Math" panose="02040503050406030204" pitchFamily="18" charset="0"/>
                                  </a:rPr>
                                  <m:t>𝜋</m:t>
                                </m:r>
                              </m:num>
                              <m:den>
                                <m:r>
                                  <a:rPr lang="en-US" i="1" dirty="0">
                                    <a:latin typeface="Cambria Math" panose="02040503050406030204" pitchFamily="18" charset="0"/>
                                  </a:rPr>
                                  <m:t>2</m:t>
                                </m:r>
                              </m:den>
                            </m:f>
                          </m:e>
                        </m:d>
                      </m:e>
                    </m:fun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1348"/>
                </a:stretch>
              </a:blipFill>
            </p:spPr>
            <p:txBody>
              <a:bodyPr/>
              <a:lstStyle/>
              <a:p>
                <a:r>
                  <a:rPr lang="en-US">
                    <a:noFill/>
                  </a:rPr>
                  <a:t> </a:t>
                </a:r>
              </a:p>
            </p:txBody>
          </p:sp>
        </mc:Fallback>
      </mc:AlternateContent>
      <p:grpSp>
        <p:nvGrpSpPr>
          <p:cNvPr id="9" name="Group 8" descr="The part of the unit circle contained within the 1st quadrant. There are five radials from the origin to the circle that represent different angles. The first radial is the positive x-axis which represents a 0 degree or 0 radian angle and it intersects the circle at the point (1, 0). The second radial forms a 30 degree or pi/6 radian angle with the positive x-axis and it intersects the circle at the point (√3/2, 1/2). The third radial forms a 45 degree or pi/4 radian angle with the positive x-axis and it intersects the circle at the point (√2/2, √2/2). The fourth radial forms a 60 degree or pi/3 radian angle with the positive x-axis and it intersects the circle at the point (1/2, √3/2). The last radial is the positive y-axis which forms a 90 degree or pi/2 radian angle with the positive x-axis and it intersects the circle at the point (0, 1).">
            <a:extLst>
              <a:ext uri="{FF2B5EF4-FFF2-40B4-BE49-F238E27FC236}">
                <a16:creationId xmlns:a16="http://schemas.microsoft.com/office/drawing/2014/main" id="{2DD1EE3E-B2C5-6150-478A-43DC6B27059D}"/>
              </a:ext>
            </a:extLst>
          </p:cNvPr>
          <p:cNvGrpSpPr>
            <a:grpSpLocks noChangeAspect="1"/>
          </p:cNvGrpSpPr>
          <p:nvPr/>
        </p:nvGrpSpPr>
        <p:grpSpPr>
          <a:xfrm>
            <a:off x="2286000" y="2209800"/>
            <a:ext cx="6135659" cy="5988682"/>
            <a:chOff x="182880" y="1853560"/>
            <a:chExt cx="7000946" cy="6833240"/>
          </a:xfrm>
        </p:grpSpPr>
        <p:grpSp>
          <p:nvGrpSpPr>
            <p:cNvPr id="10" name="Group 9">
              <a:extLst>
                <a:ext uri="{FF2B5EF4-FFF2-40B4-BE49-F238E27FC236}">
                  <a16:creationId xmlns:a16="http://schemas.microsoft.com/office/drawing/2014/main" id="{85CC9056-CF5F-8741-8459-CB936858352E}"/>
                </a:ext>
              </a:extLst>
            </p:cNvPr>
            <p:cNvGrpSpPr/>
            <p:nvPr/>
          </p:nvGrpSpPr>
          <p:grpSpPr>
            <a:xfrm>
              <a:off x="182880" y="2057400"/>
              <a:ext cx="6522720" cy="6629400"/>
              <a:chOff x="182880" y="2057400"/>
              <a:chExt cx="6522720" cy="6629400"/>
            </a:xfrm>
          </p:grpSpPr>
          <p:cxnSp>
            <p:nvCxnSpPr>
              <p:cNvPr id="28" name="Straight Arrow Connector 27">
                <a:extLst>
                  <a:ext uri="{FF2B5EF4-FFF2-40B4-BE49-F238E27FC236}">
                    <a16:creationId xmlns:a16="http://schemas.microsoft.com/office/drawing/2014/main" id="{9683F421-541C-3C64-8C33-D14A5A3051E3}"/>
                  </a:ext>
                </a:extLst>
              </p:cNvPr>
              <p:cNvCxnSpPr/>
              <p:nvPr/>
            </p:nvCxnSpPr>
            <p:spPr>
              <a:xfrm>
                <a:off x="3276600" y="2057400"/>
                <a:ext cx="0" cy="3657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E87C090-0636-C01E-3509-4E66D71E6192}"/>
                  </a:ext>
                </a:extLst>
              </p:cNvPr>
              <p:cNvCxnSpPr/>
              <p:nvPr/>
            </p:nvCxnSpPr>
            <p:spPr>
              <a:xfrm flipH="1">
                <a:off x="3048000" y="5486400"/>
                <a:ext cx="3657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30" name="Arc 29">
                <a:extLst>
                  <a:ext uri="{FF2B5EF4-FFF2-40B4-BE49-F238E27FC236}">
                    <a16:creationId xmlns:a16="http://schemas.microsoft.com/office/drawing/2014/main" id="{D924B4C5-9ACF-0633-3431-5163F21F71F2}"/>
                  </a:ext>
                </a:extLst>
              </p:cNvPr>
              <p:cNvSpPr/>
              <p:nvPr/>
            </p:nvSpPr>
            <p:spPr>
              <a:xfrm>
                <a:off x="182880" y="2286000"/>
                <a:ext cx="6217920" cy="6400800"/>
              </a:xfrm>
              <a:prstGeom prst="arc">
                <a:avLst>
                  <a:gd name="adj1" fmla="val 15426075"/>
                  <a:gd name="adj2" fmla="val 540835"/>
                </a:avLst>
              </a:prstGeom>
              <a:ln w="1905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91E7B63-2BD7-0B2B-77BD-FE6EE60D22BD}"/>
                    </a:ext>
                  </a:extLst>
                </p:cNvPr>
                <p:cNvSpPr txBox="1"/>
                <p:nvPr/>
              </p:nvSpPr>
              <p:spPr>
                <a:xfrm>
                  <a:off x="4982722" y="3632395"/>
                  <a:ext cx="1046986" cy="524576"/>
                </a:xfrm>
                <a:prstGeom prst="rect">
                  <a:avLst/>
                </a:prstGeom>
                <a:noFill/>
              </p:spPr>
              <p:txBody>
                <a:bodyPr wrap="square" rtlCol="0">
                  <a:spAutoFit/>
                </a:bodyPr>
                <a:lstStyle/>
                <a:p>
                  <a:r>
                    <a:rPr lang="en-US" dirty="0"/>
                    <a:t>45°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4</m:t>
                          </m:r>
                        </m:den>
                      </m:f>
                    </m:oMath>
                  </a14:m>
                  <a:endParaRPr lang="en-US" dirty="0"/>
                </a:p>
              </p:txBody>
            </p:sp>
          </mc:Choice>
          <mc:Fallback xmlns="">
            <p:sp>
              <p:nvSpPr>
                <p:cNvPr id="11" name="TextBox 10">
                  <a:extLst>
                    <a:ext uri="{FF2B5EF4-FFF2-40B4-BE49-F238E27FC236}">
                      <a16:creationId xmlns:a16="http://schemas.microsoft.com/office/drawing/2014/main" id="{091E7B63-2BD7-0B2B-77BD-FE6EE60D22BD}"/>
                    </a:ext>
                  </a:extLst>
                </p:cNvPr>
                <p:cNvSpPr txBox="1">
                  <a:spLocks noRot="1" noChangeAspect="1" noMove="1" noResize="1" noEditPoints="1" noAdjustHandles="1" noChangeArrowheads="1" noChangeShapeType="1" noTextEdit="1"/>
                </p:cNvSpPr>
                <p:nvPr/>
              </p:nvSpPr>
              <p:spPr>
                <a:xfrm>
                  <a:off x="4982722" y="3632395"/>
                  <a:ext cx="1046986" cy="524576"/>
                </a:xfrm>
                <a:prstGeom prst="rect">
                  <a:avLst/>
                </a:prstGeom>
                <a:blipFill>
                  <a:blip r:embed="rId3"/>
                  <a:stretch>
                    <a:fillRect l="-5298"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E6D8D6B-2CC2-8FCE-3AA9-BC72F2406E61}"/>
                    </a:ext>
                  </a:extLst>
                </p:cNvPr>
                <p:cNvSpPr txBox="1"/>
                <p:nvPr/>
              </p:nvSpPr>
              <p:spPr>
                <a:xfrm>
                  <a:off x="5515356" y="2632829"/>
                  <a:ext cx="859536" cy="748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2</m:t>
                                    </m:r>
                                  </m:e>
                                </m:rad>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2</m:t>
                                    </m:r>
                                  </m:e>
                                </m:rad>
                              </m:num>
                              <m:den>
                                <m:r>
                                  <a:rPr lang="en-US" b="0" i="1" smtClean="0">
                                    <a:latin typeface="Cambria Math"/>
                                  </a:rPr>
                                  <m:t>2</m:t>
                                </m:r>
                              </m:den>
                            </m:f>
                          </m:e>
                        </m:d>
                      </m:oMath>
                    </m:oMathPara>
                  </a14:m>
                  <a:endParaRPr lang="en-US" dirty="0"/>
                </a:p>
              </p:txBody>
            </p:sp>
          </mc:Choice>
          <mc:Fallback xmlns="">
            <p:sp>
              <p:nvSpPr>
                <p:cNvPr id="12" name="TextBox 11">
                  <a:extLst>
                    <a:ext uri="{FF2B5EF4-FFF2-40B4-BE49-F238E27FC236}">
                      <a16:creationId xmlns:a16="http://schemas.microsoft.com/office/drawing/2014/main" id="{2E6D8D6B-2CC2-8FCE-3AA9-BC72F2406E61}"/>
                    </a:ext>
                  </a:extLst>
                </p:cNvPr>
                <p:cNvSpPr txBox="1">
                  <a:spLocks noRot="1" noChangeAspect="1" noMove="1" noResize="1" noEditPoints="1" noAdjustHandles="1" noChangeArrowheads="1" noChangeShapeType="1" noTextEdit="1"/>
                </p:cNvSpPr>
                <p:nvPr/>
              </p:nvSpPr>
              <p:spPr>
                <a:xfrm>
                  <a:off x="5515356" y="2632829"/>
                  <a:ext cx="859536" cy="748153"/>
                </a:xfrm>
                <a:prstGeom prst="rect">
                  <a:avLst/>
                </a:prstGeom>
                <a:blipFill>
                  <a:blip r:embed="rId4"/>
                  <a:stretch>
                    <a:fillRect r="-35772" b="-6542"/>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EFE792B-7CAF-4BF1-1CB1-C34797232101}"/>
                </a:ext>
              </a:extLst>
            </p:cNvPr>
            <p:cNvCxnSpPr/>
            <p:nvPr/>
          </p:nvCxnSpPr>
          <p:spPr>
            <a:xfrm flipV="1">
              <a:off x="3276600" y="3299460"/>
              <a:ext cx="2287524" cy="218694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9B9E3E-1ECC-1C7F-877C-B8864100D7AA}"/>
                    </a:ext>
                  </a:extLst>
                </p:cNvPr>
                <p:cNvSpPr txBox="1"/>
                <p:nvPr/>
              </p:nvSpPr>
              <p:spPr>
                <a:xfrm>
                  <a:off x="5321290" y="4333048"/>
                  <a:ext cx="1045260" cy="526553"/>
                </a:xfrm>
                <a:prstGeom prst="rect">
                  <a:avLst/>
                </a:prstGeom>
                <a:noFill/>
              </p:spPr>
              <p:txBody>
                <a:bodyPr wrap="square" rtlCol="0">
                  <a:spAutoFit/>
                </a:bodyPr>
                <a:lstStyle/>
                <a:p>
                  <a:r>
                    <a:rPr lang="en-US" dirty="0"/>
                    <a:t>30°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6</m:t>
                          </m:r>
                        </m:den>
                      </m:f>
                    </m:oMath>
                  </a14:m>
                  <a:endParaRPr lang="en-US" dirty="0"/>
                </a:p>
              </p:txBody>
            </p:sp>
          </mc:Choice>
          <mc:Fallback xmlns="">
            <p:sp>
              <p:nvSpPr>
                <p:cNvPr id="15" name="TextBox 14">
                  <a:extLst>
                    <a:ext uri="{FF2B5EF4-FFF2-40B4-BE49-F238E27FC236}">
                      <a16:creationId xmlns:a16="http://schemas.microsoft.com/office/drawing/2014/main" id="{E79B9E3E-1ECC-1C7F-877C-B8864100D7AA}"/>
                    </a:ext>
                  </a:extLst>
                </p:cNvPr>
                <p:cNvSpPr txBox="1">
                  <a:spLocks noRot="1" noChangeAspect="1" noMove="1" noResize="1" noEditPoints="1" noAdjustHandles="1" noChangeArrowheads="1" noChangeShapeType="1" noTextEdit="1"/>
                </p:cNvSpPr>
                <p:nvPr/>
              </p:nvSpPr>
              <p:spPr>
                <a:xfrm>
                  <a:off x="5321290" y="4333048"/>
                  <a:ext cx="1045260" cy="526553"/>
                </a:xfrm>
                <a:prstGeom prst="rect">
                  <a:avLst/>
                </a:prstGeom>
                <a:blipFill>
                  <a:blip r:embed="rId5"/>
                  <a:stretch>
                    <a:fillRect l="-6000"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9259BBE-7281-3724-472E-D86D1926B445}"/>
                    </a:ext>
                  </a:extLst>
                </p:cNvPr>
                <p:cNvSpPr txBox="1"/>
                <p:nvPr/>
              </p:nvSpPr>
              <p:spPr>
                <a:xfrm>
                  <a:off x="6004003" y="3478987"/>
                  <a:ext cx="859536" cy="748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e>
                        </m:d>
                      </m:oMath>
                    </m:oMathPara>
                  </a14:m>
                  <a:endParaRPr lang="en-US" dirty="0"/>
                </a:p>
              </p:txBody>
            </p:sp>
          </mc:Choice>
          <mc:Fallback xmlns="">
            <p:sp>
              <p:nvSpPr>
                <p:cNvPr id="16" name="TextBox 15">
                  <a:extLst>
                    <a:ext uri="{FF2B5EF4-FFF2-40B4-BE49-F238E27FC236}">
                      <a16:creationId xmlns:a16="http://schemas.microsoft.com/office/drawing/2014/main" id="{69259BBE-7281-3724-472E-D86D1926B445}"/>
                    </a:ext>
                  </a:extLst>
                </p:cNvPr>
                <p:cNvSpPr txBox="1">
                  <a:spLocks noRot="1" noChangeAspect="1" noMove="1" noResize="1" noEditPoints="1" noAdjustHandles="1" noChangeArrowheads="1" noChangeShapeType="1" noTextEdit="1"/>
                </p:cNvSpPr>
                <p:nvPr/>
              </p:nvSpPr>
              <p:spPr>
                <a:xfrm>
                  <a:off x="6004003" y="3478987"/>
                  <a:ext cx="859536" cy="748153"/>
                </a:xfrm>
                <a:prstGeom prst="rect">
                  <a:avLst/>
                </a:prstGeom>
                <a:blipFill>
                  <a:blip r:embed="rId6"/>
                  <a:stretch>
                    <a:fillRect r="-15447" b="-64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A266004-0777-37A7-17C9-3AF0D27245CF}"/>
                    </a:ext>
                  </a:extLst>
                </p:cNvPr>
                <p:cNvSpPr txBox="1"/>
                <p:nvPr/>
              </p:nvSpPr>
              <p:spPr>
                <a:xfrm>
                  <a:off x="4655820" y="1921209"/>
                  <a:ext cx="859536" cy="7481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a:rPr>
                                      <m:t>3</m:t>
                                    </m:r>
                                  </m:e>
                                </m:rad>
                              </m:num>
                              <m:den>
                                <m:r>
                                  <a:rPr lang="en-US" b="0" i="1" smtClean="0">
                                    <a:latin typeface="Cambria Math"/>
                                  </a:rPr>
                                  <m:t>2</m:t>
                                </m:r>
                              </m:den>
                            </m:f>
                          </m:e>
                        </m:d>
                      </m:oMath>
                    </m:oMathPara>
                  </a14:m>
                  <a:endParaRPr lang="en-US" dirty="0"/>
                </a:p>
              </p:txBody>
            </p:sp>
          </mc:Choice>
          <mc:Fallback xmlns="">
            <p:sp>
              <p:nvSpPr>
                <p:cNvPr id="17" name="TextBox 16">
                  <a:extLst>
                    <a:ext uri="{FF2B5EF4-FFF2-40B4-BE49-F238E27FC236}">
                      <a16:creationId xmlns:a16="http://schemas.microsoft.com/office/drawing/2014/main" id="{4A266004-0777-37A7-17C9-3AF0D27245CF}"/>
                    </a:ext>
                  </a:extLst>
                </p:cNvPr>
                <p:cNvSpPr txBox="1">
                  <a:spLocks noRot="1" noChangeAspect="1" noMove="1" noResize="1" noEditPoints="1" noAdjustHandles="1" noChangeArrowheads="1" noChangeShapeType="1" noTextEdit="1"/>
                </p:cNvSpPr>
                <p:nvPr/>
              </p:nvSpPr>
              <p:spPr>
                <a:xfrm>
                  <a:off x="4655820" y="1921209"/>
                  <a:ext cx="859536" cy="748155"/>
                </a:xfrm>
                <a:prstGeom prst="rect">
                  <a:avLst/>
                </a:prstGeom>
                <a:blipFill>
                  <a:blip r:embed="rId7"/>
                  <a:stretch>
                    <a:fillRect r="-15323" b="-64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C981445-9644-E885-A489-084F7A2D2A52}"/>
                    </a:ext>
                  </a:extLst>
                </p:cNvPr>
                <p:cNvSpPr txBox="1"/>
                <p:nvPr/>
              </p:nvSpPr>
              <p:spPr>
                <a:xfrm>
                  <a:off x="4428262" y="2962494"/>
                  <a:ext cx="1046986" cy="526186"/>
                </a:xfrm>
                <a:prstGeom prst="rect">
                  <a:avLst/>
                </a:prstGeom>
                <a:noFill/>
              </p:spPr>
              <p:txBody>
                <a:bodyPr wrap="square" rtlCol="0">
                  <a:spAutoFit/>
                </a:bodyPr>
                <a:lstStyle/>
                <a:p>
                  <a:r>
                    <a:rPr lang="en-US" dirty="0"/>
                    <a:t>60°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3</m:t>
                          </m:r>
                        </m:den>
                      </m:f>
                    </m:oMath>
                  </a14:m>
                  <a:endParaRPr lang="en-US" dirty="0"/>
                </a:p>
              </p:txBody>
            </p:sp>
          </mc:Choice>
          <mc:Fallback xmlns="">
            <p:sp>
              <p:nvSpPr>
                <p:cNvPr id="18" name="TextBox 17">
                  <a:extLst>
                    <a:ext uri="{FF2B5EF4-FFF2-40B4-BE49-F238E27FC236}">
                      <a16:creationId xmlns:a16="http://schemas.microsoft.com/office/drawing/2014/main" id="{6C981445-9644-E885-A489-084F7A2D2A52}"/>
                    </a:ext>
                  </a:extLst>
                </p:cNvPr>
                <p:cNvSpPr txBox="1">
                  <a:spLocks noRot="1" noChangeAspect="1" noMove="1" noResize="1" noEditPoints="1" noAdjustHandles="1" noChangeArrowheads="1" noChangeShapeType="1" noTextEdit="1"/>
                </p:cNvSpPr>
                <p:nvPr/>
              </p:nvSpPr>
              <p:spPr>
                <a:xfrm>
                  <a:off x="4428262" y="2962494"/>
                  <a:ext cx="1046986" cy="526186"/>
                </a:xfrm>
                <a:prstGeom prst="rect">
                  <a:avLst/>
                </a:prstGeom>
                <a:blipFill>
                  <a:blip r:embed="rId8"/>
                  <a:stretch>
                    <a:fillRect l="-5298" b="-7895"/>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3A49025F-CBB0-2669-29D6-9208C0E9EF9C}"/>
                </a:ext>
              </a:extLst>
            </p:cNvPr>
            <p:cNvCxnSpPr/>
            <p:nvPr/>
          </p:nvCxnSpPr>
          <p:spPr>
            <a:xfrm flipV="1">
              <a:off x="3291840" y="4076700"/>
              <a:ext cx="2804160" cy="140970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1232DB5-48F7-647B-3D60-C980864DA9C8}"/>
                </a:ext>
              </a:extLst>
            </p:cNvPr>
            <p:cNvCxnSpPr/>
            <p:nvPr/>
          </p:nvCxnSpPr>
          <p:spPr>
            <a:xfrm flipV="1">
              <a:off x="3276600" y="2667000"/>
              <a:ext cx="1447800" cy="281940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FCE9E94-721B-79E3-84E2-38A35198AB67}"/>
                    </a:ext>
                  </a:extLst>
                </p:cNvPr>
                <p:cNvSpPr txBox="1"/>
                <p:nvPr/>
              </p:nvSpPr>
              <p:spPr>
                <a:xfrm>
                  <a:off x="3276600" y="1853560"/>
                  <a:ext cx="8595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0, 1</m:t>
                            </m:r>
                          </m:e>
                        </m:d>
                      </m:oMath>
                    </m:oMathPara>
                  </a14:m>
                  <a:endParaRPr lang="en-US" dirty="0"/>
                </a:p>
              </p:txBody>
            </p:sp>
          </mc:Choice>
          <mc:Fallback xmlns="">
            <p:sp>
              <p:nvSpPr>
                <p:cNvPr id="23" name="TextBox 22">
                  <a:extLst>
                    <a:ext uri="{FF2B5EF4-FFF2-40B4-BE49-F238E27FC236}">
                      <a16:creationId xmlns:a16="http://schemas.microsoft.com/office/drawing/2014/main" id="{CFCE9E94-721B-79E3-84E2-38A35198AB67}"/>
                    </a:ext>
                  </a:extLst>
                </p:cNvPr>
                <p:cNvSpPr txBox="1">
                  <a:spLocks noRot="1" noChangeAspect="1" noMove="1" noResize="1" noEditPoints="1" noAdjustHandles="1" noChangeArrowheads="1" noChangeShapeType="1" noTextEdit="1"/>
                </p:cNvSpPr>
                <p:nvPr/>
              </p:nvSpPr>
              <p:spPr>
                <a:xfrm>
                  <a:off x="3276600" y="1853560"/>
                  <a:ext cx="859536" cy="369332"/>
                </a:xfrm>
                <a:prstGeom prst="rect">
                  <a:avLst/>
                </a:prstGeom>
                <a:blipFill>
                  <a:blip r:embed="rId9"/>
                  <a:stretch>
                    <a:fillRect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3D6004-6716-FBA5-DE13-17F0596EBB1F}"/>
                    </a:ext>
                  </a:extLst>
                </p:cNvPr>
                <p:cNvSpPr txBox="1"/>
                <p:nvPr/>
              </p:nvSpPr>
              <p:spPr>
                <a:xfrm>
                  <a:off x="6324290" y="5064676"/>
                  <a:ext cx="8595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1, 0</m:t>
                            </m:r>
                          </m:e>
                        </m:d>
                      </m:oMath>
                    </m:oMathPara>
                  </a14:m>
                  <a:endParaRPr lang="en-US" dirty="0"/>
                </a:p>
              </p:txBody>
            </p:sp>
          </mc:Choice>
          <mc:Fallback xmlns="">
            <p:sp>
              <p:nvSpPr>
                <p:cNvPr id="24" name="TextBox 23">
                  <a:extLst>
                    <a:ext uri="{FF2B5EF4-FFF2-40B4-BE49-F238E27FC236}">
                      <a16:creationId xmlns:a16="http://schemas.microsoft.com/office/drawing/2014/main" id="{693D6004-6716-FBA5-DE13-17F0596EBB1F}"/>
                    </a:ext>
                  </a:extLst>
                </p:cNvPr>
                <p:cNvSpPr txBox="1">
                  <a:spLocks noRot="1" noChangeAspect="1" noMove="1" noResize="1" noEditPoints="1" noAdjustHandles="1" noChangeArrowheads="1" noChangeShapeType="1" noTextEdit="1"/>
                </p:cNvSpPr>
                <p:nvPr/>
              </p:nvSpPr>
              <p:spPr>
                <a:xfrm>
                  <a:off x="6324290" y="5064676"/>
                  <a:ext cx="859536" cy="369332"/>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B925237-4BE7-E78E-B0C8-385C8CCB48EF}"/>
                    </a:ext>
                  </a:extLst>
                </p:cNvPr>
                <p:cNvSpPr txBox="1"/>
                <p:nvPr/>
              </p:nvSpPr>
              <p:spPr>
                <a:xfrm>
                  <a:off x="3301680" y="2404712"/>
                  <a:ext cx="1013690" cy="524576"/>
                </a:xfrm>
                <a:prstGeom prst="rect">
                  <a:avLst/>
                </a:prstGeom>
                <a:noFill/>
              </p:spPr>
              <p:txBody>
                <a:bodyPr wrap="square" rtlCol="0">
                  <a:spAutoFit/>
                </a:bodyPr>
                <a:lstStyle/>
                <a:p>
                  <a:r>
                    <a:rPr lang="en-US" dirty="0"/>
                    <a:t>90°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oMath>
                  </a14:m>
                  <a:endParaRPr lang="en-US" dirty="0"/>
                </a:p>
              </p:txBody>
            </p:sp>
          </mc:Choice>
          <mc:Fallback xmlns="">
            <p:sp>
              <p:nvSpPr>
                <p:cNvPr id="25" name="TextBox 24">
                  <a:extLst>
                    <a:ext uri="{FF2B5EF4-FFF2-40B4-BE49-F238E27FC236}">
                      <a16:creationId xmlns:a16="http://schemas.microsoft.com/office/drawing/2014/main" id="{CB925237-4BE7-E78E-B0C8-385C8CCB48EF}"/>
                    </a:ext>
                  </a:extLst>
                </p:cNvPr>
                <p:cNvSpPr txBox="1">
                  <a:spLocks noRot="1" noChangeAspect="1" noMove="1" noResize="1" noEditPoints="1" noAdjustHandles="1" noChangeArrowheads="1" noChangeShapeType="1" noTextEdit="1"/>
                </p:cNvSpPr>
                <p:nvPr/>
              </p:nvSpPr>
              <p:spPr>
                <a:xfrm>
                  <a:off x="3301680" y="2404712"/>
                  <a:ext cx="1013690" cy="524576"/>
                </a:xfrm>
                <a:prstGeom prst="rect">
                  <a:avLst/>
                </a:prstGeom>
                <a:blipFill>
                  <a:blip r:embed="rId11"/>
                  <a:stretch>
                    <a:fillRect l="-5479" b="-9333"/>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ADF73D6D-376C-CD7A-E8CA-8B5585A9C48A}"/>
                </a:ext>
              </a:extLst>
            </p:cNvPr>
            <p:cNvSpPr txBox="1"/>
            <p:nvPr/>
          </p:nvSpPr>
          <p:spPr>
            <a:xfrm>
              <a:off x="5578747" y="5131673"/>
              <a:ext cx="830289" cy="421417"/>
            </a:xfrm>
            <a:prstGeom prst="rect">
              <a:avLst/>
            </a:prstGeom>
            <a:noFill/>
          </p:spPr>
          <p:txBody>
            <a:bodyPr wrap="square" rtlCol="0">
              <a:spAutoFit/>
            </a:bodyPr>
            <a:lstStyle/>
            <a:p>
              <a:r>
                <a:rPr lang="en-US" dirty="0"/>
                <a:t>0° = 0</a:t>
              </a:r>
            </a:p>
          </p:txBody>
        </p:sp>
      </p:grpSp>
    </p:spTree>
    <p:extLst>
      <p:ext uri="{BB962C8B-B14F-4D97-AF65-F5344CB8AC3E}">
        <p14:creationId xmlns:p14="http://schemas.microsoft.com/office/powerpoint/2010/main" val="960038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Triangle Area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305800" cy="4525963"/>
              </a:xfrm>
            </p:spPr>
            <p:txBody>
              <a:bodyPr>
                <a:normAutofit/>
              </a:bodyPr>
              <a:lstStyle/>
              <a:p>
                <a:r>
                  <a:rPr lang="en-US" dirty="0"/>
                  <a:t>If we know the length of 2 sides of a triangle and the </a:t>
                </a:r>
                <a:r>
                  <a:rPr lang="en-US" b="1" dirty="0"/>
                  <a:t>included</a:t>
                </a:r>
                <a:r>
                  <a:rPr lang="en-US" dirty="0"/>
                  <a:t> angle between the sides, then the area may be found using the following formula.</a:t>
                </a:r>
              </a:p>
              <a:p>
                <a:pPr marL="0" indent="0" algn="ctr">
                  <a:spcAft>
                    <a:spcPts val="13200"/>
                  </a:spcAft>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𝐴</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r>
                        <a:rPr lang="en-US" b="0" i="1" dirty="0" smtClean="0">
                          <a:latin typeface="Cambria Math" panose="02040503050406030204" pitchFamily="18" charset="0"/>
                        </a:rPr>
                        <m:t>𝑎𝑏</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sin</m:t>
                          </m:r>
                        </m:fName>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𝜃</m:t>
                              </m:r>
                            </m:e>
                          </m:d>
                        </m:e>
                      </m:func>
                    </m:oMath>
                  </m:oMathPara>
                </a14:m>
                <a:endParaRPr lang="en-US" dirty="0"/>
              </a:p>
              <a:p>
                <a:pPr lvl="1"/>
                <a:r>
                  <a:rPr lang="en-US" dirty="0"/>
                  <a:t>Find the area of an equilateral triangle with 12 inches sides.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305800" cy="4525963"/>
              </a:xfrm>
              <a:blipFill>
                <a:blip r:embed="rId2"/>
                <a:stretch>
                  <a:fillRect l="-880" t="-1348" r="-880"/>
                </a:stretch>
              </a:blipFill>
            </p:spPr>
            <p:txBody>
              <a:bodyPr/>
              <a:lstStyle/>
              <a:p>
                <a:r>
                  <a:rPr lang="en-US">
                    <a:noFill/>
                  </a:rPr>
                  <a:t> </a:t>
                </a:r>
              </a:p>
            </p:txBody>
          </p:sp>
        </mc:Fallback>
      </mc:AlternateContent>
      <p:grpSp>
        <p:nvGrpSpPr>
          <p:cNvPr id="16" name="Group 15" title="Illustration of an acute triangle"/>
          <p:cNvGrpSpPr/>
          <p:nvPr/>
        </p:nvGrpSpPr>
        <p:grpSpPr>
          <a:xfrm>
            <a:off x="1056904" y="3657601"/>
            <a:ext cx="3057896" cy="1485612"/>
            <a:chOff x="1056904" y="4512624"/>
            <a:chExt cx="3057896" cy="1485612"/>
          </a:xfrm>
        </p:grpSpPr>
        <p:sp>
          <p:nvSpPr>
            <p:cNvPr id="5" name="Freeform 4"/>
            <p:cNvSpPr/>
            <p:nvPr/>
          </p:nvSpPr>
          <p:spPr>
            <a:xfrm>
              <a:off x="1056904" y="4512624"/>
              <a:ext cx="3057896" cy="1140032"/>
            </a:xfrm>
            <a:custGeom>
              <a:avLst/>
              <a:gdLst>
                <a:gd name="connsiteX0" fmla="*/ 0 w 2481943"/>
                <a:gd name="connsiteY0" fmla="*/ 795647 h 795647"/>
                <a:gd name="connsiteX1" fmla="*/ 2481943 w 2481943"/>
                <a:gd name="connsiteY1" fmla="*/ 795647 h 795647"/>
                <a:gd name="connsiteX2" fmla="*/ 593766 w 2481943"/>
                <a:gd name="connsiteY2" fmla="*/ 0 h 795647"/>
                <a:gd name="connsiteX3" fmla="*/ 0 w 2481943"/>
                <a:gd name="connsiteY3" fmla="*/ 795647 h 795647"/>
              </a:gdLst>
              <a:ahLst/>
              <a:cxnLst>
                <a:cxn ang="0">
                  <a:pos x="connsiteX0" y="connsiteY0"/>
                </a:cxn>
                <a:cxn ang="0">
                  <a:pos x="connsiteX1" y="connsiteY1"/>
                </a:cxn>
                <a:cxn ang="0">
                  <a:pos x="connsiteX2" y="connsiteY2"/>
                </a:cxn>
                <a:cxn ang="0">
                  <a:pos x="connsiteX3" y="connsiteY3"/>
                </a:cxn>
              </a:cxnLst>
              <a:rect l="l" t="t" r="r" b="b"/>
              <a:pathLst>
                <a:path w="2481943" h="795647">
                  <a:moveTo>
                    <a:pt x="0" y="795647"/>
                  </a:moveTo>
                  <a:lnTo>
                    <a:pt x="2481943" y="795647"/>
                  </a:lnTo>
                  <a:lnTo>
                    <a:pt x="593766" y="0"/>
                  </a:lnTo>
                  <a:lnTo>
                    <a:pt x="0" y="79564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5" idx="2"/>
            </p:cNvCxnSpPr>
            <p:nvPr/>
          </p:nvCxnSpPr>
          <p:spPr>
            <a:xfrm>
              <a:off x="1788458" y="4512624"/>
              <a:ext cx="0" cy="1140032"/>
            </a:xfrm>
            <a:prstGeom prst="line">
              <a:avLst/>
            </a:prstGeom>
            <a:ln>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2514600" y="4572000"/>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oMath>
                    </m:oMathPara>
                  </a14:m>
                  <a:endParaRPr lang="en-US" i="1" dirty="0"/>
                </a:p>
              </p:txBody>
            </p:sp>
          </mc:Choice>
          <mc:Fallback xmlns="">
            <p:sp>
              <p:nvSpPr>
                <p:cNvPr id="12" name="TextBox 11"/>
                <p:cNvSpPr txBox="1">
                  <a:spLocks noRot="1" noChangeAspect="1" noMove="1" noResize="1" noEditPoints="1" noAdjustHandles="1" noChangeArrowheads="1" noChangeShapeType="1" noTextEdit="1"/>
                </p:cNvSpPr>
                <p:nvPr/>
              </p:nvSpPr>
              <p:spPr>
                <a:xfrm>
                  <a:off x="2514600" y="4572000"/>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087217" y="5628904"/>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𝑏</m:t>
                        </m:r>
                      </m:oMath>
                    </m:oMathPara>
                  </a14:m>
                  <a:endParaRPr lang="en-US" i="1" dirty="0"/>
                </a:p>
              </p:txBody>
            </p:sp>
          </mc:Choice>
          <mc:Fallback xmlns="">
            <p:sp>
              <p:nvSpPr>
                <p:cNvPr id="13" name="TextBox 12"/>
                <p:cNvSpPr txBox="1">
                  <a:spLocks noRot="1" noChangeAspect="1" noMove="1" noResize="1" noEditPoints="1" noAdjustHandles="1" noChangeArrowheads="1" noChangeShapeType="1" noTextEdit="1"/>
                </p:cNvSpPr>
                <p:nvPr/>
              </p:nvSpPr>
              <p:spPr>
                <a:xfrm>
                  <a:off x="2087217" y="5628904"/>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742075" y="4974462"/>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h</m:t>
                        </m:r>
                      </m:oMath>
                    </m:oMathPara>
                  </a14:m>
                  <a:endParaRPr lang="en-US" i="1" dirty="0"/>
                </a:p>
              </p:txBody>
            </p:sp>
          </mc:Choice>
          <mc:Fallback xmlns="">
            <p:sp>
              <p:nvSpPr>
                <p:cNvPr id="14" name="TextBox 13"/>
                <p:cNvSpPr txBox="1">
                  <a:spLocks noRot="1" noChangeAspect="1" noMove="1" noResize="1" noEditPoints="1" noAdjustHandles="1" noChangeArrowheads="1" noChangeShapeType="1" noTextEdit="1"/>
                </p:cNvSpPr>
                <p:nvPr/>
              </p:nvSpPr>
              <p:spPr>
                <a:xfrm>
                  <a:off x="1742075" y="4974462"/>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352800" y="5345668"/>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i="1" dirty="0" smtClean="0">
                            <a:latin typeface="Cambria Math"/>
                          </a:rPr>
                          <m:t>𝜃</m:t>
                        </m:r>
                      </m:oMath>
                    </m:oMathPara>
                  </a14:m>
                  <a:endParaRPr lang="en-US" i="1" dirty="0"/>
                </a:p>
              </p:txBody>
            </p:sp>
          </mc:Choice>
          <mc:Fallback xmlns="">
            <p:sp>
              <p:nvSpPr>
                <p:cNvPr id="15" name="TextBox 14"/>
                <p:cNvSpPr txBox="1">
                  <a:spLocks noRot="1" noChangeAspect="1" noMove="1" noResize="1" noEditPoints="1" noAdjustHandles="1" noChangeArrowheads="1" noChangeShapeType="1" noTextEdit="1"/>
                </p:cNvSpPr>
                <p:nvPr/>
              </p:nvSpPr>
              <p:spPr>
                <a:xfrm>
                  <a:off x="3352800" y="5345668"/>
                  <a:ext cx="381000" cy="369332"/>
                </a:xfrm>
                <a:prstGeom prst="rect">
                  <a:avLst/>
                </a:prstGeom>
                <a:blipFill rotWithShape="1">
                  <a:blip r:embed="rId6"/>
                  <a:stretch>
                    <a:fillRect/>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6C726048-0D39-4901-99E1-BE275EDAB71A}"/>
              </a:ext>
            </a:extLst>
          </p:cNvPr>
          <p:cNvGrpSpPr/>
          <p:nvPr/>
        </p:nvGrpSpPr>
        <p:grpSpPr>
          <a:xfrm>
            <a:off x="4904509" y="3657600"/>
            <a:ext cx="3539836" cy="1505491"/>
            <a:chOff x="4904509" y="3657600"/>
            <a:chExt cx="3539836" cy="1505491"/>
          </a:xfrm>
        </p:grpSpPr>
        <p:sp>
          <p:nvSpPr>
            <p:cNvPr id="6" name="Freeform 5"/>
            <p:cNvSpPr/>
            <p:nvPr/>
          </p:nvSpPr>
          <p:spPr>
            <a:xfrm>
              <a:off x="4904509" y="3657600"/>
              <a:ext cx="3158836" cy="1116281"/>
            </a:xfrm>
            <a:custGeom>
              <a:avLst/>
              <a:gdLst>
                <a:gd name="connsiteX0" fmla="*/ 0 w 3158836"/>
                <a:gd name="connsiteY0" fmla="*/ 1116281 h 1116281"/>
                <a:gd name="connsiteX1" fmla="*/ 1757548 w 3158836"/>
                <a:gd name="connsiteY1" fmla="*/ 1116281 h 1116281"/>
                <a:gd name="connsiteX2" fmla="*/ 3158836 w 3158836"/>
                <a:gd name="connsiteY2" fmla="*/ 0 h 1116281"/>
                <a:gd name="connsiteX3" fmla="*/ 0 w 3158836"/>
                <a:gd name="connsiteY3" fmla="*/ 1116281 h 1116281"/>
              </a:gdLst>
              <a:ahLst/>
              <a:cxnLst>
                <a:cxn ang="0">
                  <a:pos x="connsiteX0" y="connsiteY0"/>
                </a:cxn>
                <a:cxn ang="0">
                  <a:pos x="connsiteX1" y="connsiteY1"/>
                </a:cxn>
                <a:cxn ang="0">
                  <a:pos x="connsiteX2" y="connsiteY2"/>
                </a:cxn>
                <a:cxn ang="0">
                  <a:pos x="connsiteX3" y="connsiteY3"/>
                </a:cxn>
              </a:cxnLst>
              <a:rect l="l" t="t" r="r" b="b"/>
              <a:pathLst>
                <a:path w="3158836" h="1116281">
                  <a:moveTo>
                    <a:pt x="0" y="1116281"/>
                  </a:moveTo>
                  <a:lnTo>
                    <a:pt x="1757548" y="1116281"/>
                  </a:lnTo>
                  <a:lnTo>
                    <a:pt x="3158836" y="0"/>
                  </a:lnTo>
                  <a:lnTo>
                    <a:pt x="0" y="1116281"/>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8063345" y="404295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h</m:t>
                        </m:r>
                      </m:oMath>
                    </m:oMathPara>
                  </a14:m>
                  <a:endParaRPr lang="en-US" i="1" dirty="0"/>
                </a:p>
              </p:txBody>
            </p:sp>
          </mc:Choice>
          <mc:Fallback xmlns="">
            <p:sp>
              <p:nvSpPr>
                <p:cNvPr id="17" name="TextBox 16"/>
                <p:cNvSpPr txBox="1">
                  <a:spLocks noRot="1" noChangeAspect="1" noMove="1" noResize="1" noEditPoints="1" noAdjustHandles="1" noChangeArrowheads="1" noChangeShapeType="1" noTextEdit="1"/>
                </p:cNvSpPr>
                <p:nvPr/>
              </p:nvSpPr>
              <p:spPr>
                <a:xfrm>
                  <a:off x="8063345" y="4042951"/>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155872" y="4215740"/>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oMath>
                    </m:oMathPara>
                  </a14:m>
                  <a:endParaRPr lang="en-US"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7155872" y="4215740"/>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679550" y="4793759"/>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𝑏</m:t>
                        </m:r>
                      </m:oMath>
                    </m:oMathPara>
                  </a14:m>
                  <a:endParaRPr lang="en-US" i="1" dirty="0"/>
                </a:p>
              </p:txBody>
            </p:sp>
          </mc:Choice>
          <mc:Fallback xmlns="">
            <p:sp>
              <p:nvSpPr>
                <p:cNvPr id="19" name="TextBox 18"/>
                <p:cNvSpPr txBox="1">
                  <a:spLocks noRot="1" noChangeAspect="1" noMove="1" noResize="1" noEditPoints="1" noAdjustHandles="1" noChangeArrowheads="1" noChangeShapeType="1" noTextEdit="1"/>
                </p:cNvSpPr>
                <p:nvPr/>
              </p:nvSpPr>
              <p:spPr>
                <a:xfrm>
                  <a:off x="5679550" y="4793759"/>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400800" y="4428301"/>
                  <a:ext cx="38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i="1" dirty="0" smtClean="0">
                            <a:latin typeface="Cambria Math"/>
                          </a:rPr>
                          <m:t>𝜃</m:t>
                        </m:r>
                      </m:oMath>
                    </m:oMathPara>
                  </a14:m>
                  <a:endParaRPr lang="en-US" i="1" dirty="0"/>
                </a:p>
              </p:txBody>
            </p:sp>
          </mc:Choice>
          <mc:Fallback xmlns="">
            <p:sp>
              <p:nvSpPr>
                <p:cNvPr id="20" name="TextBox 19"/>
                <p:cNvSpPr txBox="1">
                  <a:spLocks noRot="1" noChangeAspect="1" noMove="1" noResize="1" noEditPoints="1" noAdjustHandles="1" noChangeArrowheads="1" noChangeShapeType="1" noTextEdit="1"/>
                </p:cNvSpPr>
                <p:nvPr/>
              </p:nvSpPr>
              <p:spPr>
                <a:xfrm>
                  <a:off x="6400800" y="4428301"/>
                  <a:ext cx="381000" cy="369332"/>
                </a:xfrm>
                <a:prstGeom prst="rect">
                  <a:avLst/>
                </a:prstGeom>
                <a:blipFill>
                  <a:blip r:embed="rId10"/>
                  <a:stretch>
                    <a:fillRect/>
                  </a:stretch>
                </a:blipFill>
              </p:spPr>
              <p:txBody>
                <a:bodyPr/>
                <a:lstStyle/>
                <a:p>
                  <a:r>
                    <a:rPr lang="en-US">
                      <a:noFill/>
                    </a:rPr>
                    <a:t> </a:t>
                  </a:r>
                </a:p>
              </p:txBody>
            </p:sp>
          </mc:Fallback>
        </mc:AlternateContent>
        <p:cxnSp>
          <p:nvCxnSpPr>
            <p:cNvPr id="21" name="Straight Connector 20"/>
            <p:cNvCxnSpPr/>
            <p:nvPr/>
          </p:nvCxnSpPr>
          <p:spPr>
            <a:xfrm>
              <a:off x="8063345" y="3657601"/>
              <a:ext cx="0" cy="114003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629400" y="4771360"/>
              <a:ext cx="1433945"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D5E7F9-B78E-5230-5CA1-52795BB2A2E0}"/>
                    </a:ext>
                  </a:extLst>
                </p:cNvPr>
                <p:cNvSpPr txBox="1"/>
                <p:nvPr/>
              </p:nvSpPr>
              <p:spPr>
                <a:xfrm>
                  <a:off x="6819900" y="4476155"/>
                  <a:ext cx="381000" cy="372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l-GR" i="1" dirty="0" smtClean="0">
                                <a:latin typeface="Cambria Math" panose="02040503050406030204" pitchFamily="18" charset="0"/>
                              </a:rPr>
                            </m:ctrlPr>
                          </m:accPr>
                          <m:e>
                            <m:r>
                              <a:rPr lang="el-GR" i="1" dirty="0">
                                <a:latin typeface="Cambria Math"/>
                              </a:rPr>
                              <m:t>𝜃</m:t>
                            </m:r>
                          </m:e>
                        </m:acc>
                      </m:oMath>
                    </m:oMathPara>
                  </a14:m>
                  <a:endParaRPr lang="en-US" i="1" dirty="0"/>
                </a:p>
              </p:txBody>
            </p:sp>
          </mc:Choice>
          <mc:Fallback xmlns="">
            <p:sp>
              <p:nvSpPr>
                <p:cNvPr id="4" name="TextBox 3">
                  <a:extLst>
                    <a:ext uri="{FF2B5EF4-FFF2-40B4-BE49-F238E27FC236}">
                      <a16:creationId xmlns:a16="http://schemas.microsoft.com/office/drawing/2014/main" id="{F8D5E7F9-B78E-5230-5CA1-52795BB2A2E0}"/>
                    </a:ext>
                  </a:extLst>
                </p:cNvPr>
                <p:cNvSpPr txBox="1">
                  <a:spLocks noRot="1" noChangeAspect="1" noMove="1" noResize="1" noEditPoints="1" noAdjustHandles="1" noChangeArrowheads="1" noChangeShapeType="1" noTextEdit="1"/>
                </p:cNvSpPr>
                <p:nvPr/>
              </p:nvSpPr>
              <p:spPr>
                <a:xfrm>
                  <a:off x="6819900" y="4476155"/>
                  <a:ext cx="381000" cy="372218"/>
                </a:xfrm>
                <a:prstGeom prst="rect">
                  <a:avLst/>
                </a:prstGeom>
                <a:blipFill>
                  <a:blip r:embed="rId11"/>
                  <a:stretch>
                    <a:fillRect r="-24194"/>
                  </a:stretch>
                </a:blipFill>
              </p:spPr>
              <p:txBody>
                <a:bodyPr/>
                <a:lstStyle/>
                <a:p>
                  <a:r>
                    <a:rPr lang="en-US">
                      <a:noFill/>
                    </a:rPr>
                    <a:t> </a:t>
                  </a:r>
                </a:p>
              </p:txBody>
            </p:sp>
          </mc:Fallback>
        </mc:AlternateContent>
      </p:grpSp>
    </p:spTree>
    <p:extLst>
      <p:ext uri="{BB962C8B-B14F-4D97-AF65-F5344CB8AC3E}">
        <p14:creationId xmlns:p14="http://schemas.microsoft.com/office/powerpoint/2010/main" val="33984879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71E38-374A-D580-12C8-4651D76197DF}"/>
              </a:ext>
            </a:extLst>
          </p:cNvPr>
          <p:cNvSpPr>
            <a:spLocks noGrp="1"/>
          </p:cNvSpPr>
          <p:nvPr>
            <p:ph type="title"/>
          </p:nvPr>
        </p:nvSpPr>
        <p:spPr/>
        <p:txBody>
          <a:bodyPr/>
          <a:lstStyle/>
          <a:p>
            <a:endParaRPr lang="en-US"/>
          </a:p>
        </p:txBody>
      </p:sp>
      <p:grpSp>
        <p:nvGrpSpPr>
          <p:cNvPr id="23" name="Group 22">
            <a:extLst>
              <a:ext uri="{FF2B5EF4-FFF2-40B4-BE49-F238E27FC236}">
                <a16:creationId xmlns:a16="http://schemas.microsoft.com/office/drawing/2014/main" id="{6C302A20-9D9A-AD77-2F84-DD677B08762E}"/>
              </a:ext>
            </a:extLst>
          </p:cNvPr>
          <p:cNvGrpSpPr/>
          <p:nvPr/>
        </p:nvGrpSpPr>
        <p:grpSpPr>
          <a:xfrm>
            <a:off x="5791200" y="1752600"/>
            <a:ext cx="2290804" cy="1330027"/>
            <a:chOff x="3267912" y="4504524"/>
            <a:chExt cx="2290804" cy="1330027"/>
          </a:xfrm>
        </p:grpSpPr>
        <p:sp>
          <p:nvSpPr>
            <p:cNvPr id="16" name="Right Triangle 15">
              <a:extLst>
                <a:ext uri="{FF2B5EF4-FFF2-40B4-BE49-F238E27FC236}">
                  <a16:creationId xmlns:a16="http://schemas.microsoft.com/office/drawing/2014/main" id="{D0335519-0F18-CD79-DB04-7A8D592A06DD}"/>
                </a:ext>
              </a:extLst>
            </p:cNvPr>
            <p:cNvSpPr/>
            <p:nvPr/>
          </p:nvSpPr>
          <p:spPr>
            <a:xfrm>
              <a:off x="3577516" y="4528337"/>
              <a:ext cx="1981200" cy="985244"/>
            </a:xfrm>
            <a:prstGeom prst="r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4467011-E556-D8AA-E488-4E723AFD8F59}"/>
                </a:ext>
              </a:extLst>
            </p:cNvPr>
            <p:cNvSpPr/>
            <p:nvPr/>
          </p:nvSpPr>
          <p:spPr>
            <a:xfrm>
              <a:off x="3577516" y="5431044"/>
              <a:ext cx="91440" cy="8253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ABA47CB-7727-CB0C-4F25-FD77E297F3F8}"/>
                    </a:ext>
                  </a:extLst>
                </p:cNvPr>
                <p:cNvSpPr txBox="1"/>
                <p:nvPr/>
              </p:nvSpPr>
              <p:spPr>
                <a:xfrm>
                  <a:off x="4293597" y="5465219"/>
                  <a:ext cx="3553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i="1" dirty="0"/>
                </a:p>
              </p:txBody>
            </p:sp>
          </mc:Choice>
          <mc:Fallback xmlns="">
            <p:sp>
              <p:nvSpPr>
                <p:cNvPr id="20" name="TextBox 19">
                  <a:extLst>
                    <a:ext uri="{FF2B5EF4-FFF2-40B4-BE49-F238E27FC236}">
                      <a16:creationId xmlns:a16="http://schemas.microsoft.com/office/drawing/2014/main" id="{9ABA47CB-7727-CB0C-4F25-FD77E297F3F8}"/>
                    </a:ext>
                  </a:extLst>
                </p:cNvPr>
                <p:cNvSpPr txBox="1">
                  <a:spLocks noRot="1" noChangeAspect="1" noMove="1" noResize="1" noEditPoints="1" noAdjustHandles="1" noChangeArrowheads="1" noChangeShapeType="1" noTextEdit="1"/>
                </p:cNvSpPr>
                <p:nvPr/>
              </p:nvSpPr>
              <p:spPr>
                <a:xfrm>
                  <a:off x="4293597" y="5465219"/>
                  <a:ext cx="355324"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BC202B2-8DBD-ABEC-D8A7-1CA56989D49B}"/>
                    </a:ext>
                  </a:extLst>
                </p:cNvPr>
                <p:cNvSpPr txBox="1"/>
                <p:nvPr/>
              </p:nvSpPr>
              <p:spPr>
                <a:xfrm>
                  <a:off x="3267912" y="4842073"/>
                  <a:ext cx="3553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i="1" dirty="0"/>
                </a:p>
              </p:txBody>
            </p:sp>
          </mc:Choice>
          <mc:Fallback xmlns="">
            <p:sp>
              <p:nvSpPr>
                <p:cNvPr id="14" name="TextBox 13">
                  <a:extLst>
                    <a:ext uri="{FF2B5EF4-FFF2-40B4-BE49-F238E27FC236}">
                      <a16:creationId xmlns:a16="http://schemas.microsoft.com/office/drawing/2014/main" id="{9BC202B2-8DBD-ABEC-D8A7-1CA56989D49B}"/>
                    </a:ext>
                  </a:extLst>
                </p:cNvPr>
                <p:cNvSpPr txBox="1">
                  <a:spLocks noRot="1" noChangeAspect="1" noMove="1" noResize="1" noEditPoints="1" noAdjustHandles="1" noChangeArrowheads="1" noChangeShapeType="1" noTextEdit="1"/>
                </p:cNvSpPr>
                <p:nvPr/>
              </p:nvSpPr>
              <p:spPr>
                <a:xfrm>
                  <a:off x="3267912" y="4842073"/>
                  <a:ext cx="355324"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6B6DBA7-FD47-0C27-FC53-58AAD0214967}"/>
                    </a:ext>
                  </a:extLst>
                </p:cNvPr>
                <p:cNvSpPr txBox="1"/>
                <p:nvPr/>
              </p:nvSpPr>
              <p:spPr>
                <a:xfrm>
                  <a:off x="4331898" y="4504524"/>
                  <a:ext cx="1223084" cy="6109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𝑏h</m:t>
                        </m:r>
                      </m:oMath>
                    </m:oMathPara>
                  </a14:m>
                  <a:endParaRPr lang="en-US" i="1" dirty="0"/>
                </a:p>
              </p:txBody>
            </p:sp>
          </mc:Choice>
          <mc:Fallback xmlns="">
            <p:sp>
              <p:nvSpPr>
                <p:cNvPr id="21" name="TextBox 20">
                  <a:extLst>
                    <a:ext uri="{FF2B5EF4-FFF2-40B4-BE49-F238E27FC236}">
                      <a16:creationId xmlns:a16="http://schemas.microsoft.com/office/drawing/2014/main" id="{36B6DBA7-FD47-0C27-FC53-58AAD0214967}"/>
                    </a:ext>
                  </a:extLst>
                </p:cNvPr>
                <p:cNvSpPr txBox="1">
                  <a:spLocks noRot="1" noChangeAspect="1" noMove="1" noResize="1" noEditPoints="1" noAdjustHandles="1" noChangeArrowheads="1" noChangeShapeType="1" noTextEdit="1"/>
                </p:cNvSpPr>
                <p:nvPr/>
              </p:nvSpPr>
              <p:spPr>
                <a:xfrm>
                  <a:off x="4331898" y="4504524"/>
                  <a:ext cx="1223084" cy="610936"/>
                </a:xfrm>
                <a:prstGeom prst="rect">
                  <a:avLst/>
                </a:prstGeom>
                <a:blipFill>
                  <a:blip r:embed="rId4"/>
                  <a:stretch>
                    <a:fillRect/>
                  </a:stretch>
                </a:blipFill>
              </p:spPr>
              <p:txBody>
                <a:bodyPr/>
                <a:lstStyle/>
                <a:p>
                  <a:r>
                    <a:rPr lang="en-US">
                      <a:noFill/>
                    </a:rPr>
                    <a:t> </a:t>
                  </a:r>
                </a:p>
              </p:txBody>
            </p:sp>
          </mc:Fallback>
        </mc:AlternateContent>
      </p:grpSp>
      <p:grpSp>
        <p:nvGrpSpPr>
          <p:cNvPr id="24" name="Group 23" title="Illustration of an acute triangle">
            <a:extLst>
              <a:ext uri="{FF2B5EF4-FFF2-40B4-BE49-F238E27FC236}">
                <a16:creationId xmlns:a16="http://schemas.microsoft.com/office/drawing/2014/main" id="{5C4C476B-E37A-0A26-F7B0-19C7F06E23CD}"/>
              </a:ext>
            </a:extLst>
          </p:cNvPr>
          <p:cNvGrpSpPr/>
          <p:nvPr/>
        </p:nvGrpSpPr>
        <p:grpSpPr>
          <a:xfrm>
            <a:off x="1061996" y="2590800"/>
            <a:ext cx="2372096" cy="2242282"/>
            <a:chOff x="1056904" y="4562520"/>
            <a:chExt cx="3057896" cy="1305103"/>
          </a:xfrm>
        </p:grpSpPr>
        <p:sp>
          <p:nvSpPr>
            <p:cNvPr id="25" name="Freeform 4">
              <a:extLst>
                <a:ext uri="{FF2B5EF4-FFF2-40B4-BE49-F238E27FC236}">
                  <a16:creationId xmlns:a16="http://schemas.microsoft.com/office/drawing/2014/main" id="{95F2EAB9-9A03-F31E-4F63-274B39CC31B4}"/>
                </a:ext>
              </a:extLst>
            </p:cNvPr>
            <p:cNvSpPr/>
            <p:nvPr/>
          </p:nvSpPr>
          <p:spPr>
            <a:xfrm>
              <a:off x="1056904" y="4562520"/>
              <a:ext cx="3057896" cy="1090136"/>
            </a:xfrm>
            <a:custGeom>
              <a:avLst/>
              <a:gdLst>
                <a:gd name="connsiteX0" fmla="*/ 0 w 2481943"/>
                <a:gd name="connsiteY0" fmla="*/ 795647 h 795647"/>
                <a:gd name="connsiteX1" fmla="*/ 2481943 w 2481943"/>
                <a:gd name="connsiteY1" fmla="*/ 795647 h 795647"/>
                <a:gd name="connsiteX2" fmla="*/ 593766 w 2481943"/>
                <a:gd name="connsiteY2" fmla="*/ 0 h 795647"/>
                <a:gd name="connsiteX3" fmla="*/ 0 w 2481943"/>
                <a:gd name="connsiteY3" fmla="*/ 795647 h 795647"/>
                <a:gd name="connsiteX0" fmla="*/ 0 w 2481943"/>
                <a:gd name="connsiteY0" fmla="*/ 760824 h 760824"/>
                <a:gd name="connsiteX1" fmla="*/ 2481943 w 2481943"/>
                <a:gd name="connsiteY1" fmla="*/ 760824 h 760824"/>
                <a:gd name="connsiteX2" fmla="*/ 1219975 w 2481943"/>
                <a:gd name="connsiteY2" fmla="*/ 0 h 760824"/>
                <a:gd name="connsiteX3" fmla="*/ 0 w 2481943"/>
                <a:gd name="connsiteY3" fmla="*/ 760824 h 760824"/>
              </a:gdLst>
              <a:ahLst/>
              <a:cxnLst>
                <a:cxn ang="0">
                  <a:pos x="connsiteX0" y="connsiteY0"/>
                </a:cxn>
                <a:cxn ang="0">
                  <a:pos x="connsiteX1" y="connsiteY1"/>
                </a:cxn>
                <a:cxn ang="0">
                  <a:pos x="connsiteX2" y="connsiteY2"/>
                </a:cxn>
                <a:cxn ang="0">
                  <a:pos x="connsiteX3" y="connsiteY3"/>
                </a:cxn>
              </a:cxnLst>
              <a:rect l="l" t="t" r="r" b="b"/>
              <a:pathLst>
                <a:path w="2481943" h="760824">
                  <a:moveTo>
                    <a:pt x="0" y="760824"/>
                  </a:moveTo>
                  <a:lnTo>
                    <a:pt x="2481943" y="760824"/>
                  </a:lnTo>
                  <a:lnTo>
                    <a:pt x="1219975" y="0"/>
                  </a:lnTo>
                  <a:lnTo>
                    <a:pt x="0" y="760824"/>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EAC8468-2C44-7370-4CC6-B1393256B374}"/>
                    </a:ext>
                  </a:extLst>
                </p:cNvPr>
                <p:cNvSpPr txBox="1"/>
                <p:nvPr/>
              </p:nvSpPr>
              <p:spPr>
                <a:xfrm>
                  <a:off x="3263783" y="4916959"/>
                  <a:ext cx="380999" cy="2149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12</m:t>
                        </m:r>
                      </m:oMath>
                    </m:oMathPara>
                  </a14:m>
                  <a:endParaRPr lang="en-US" i="1" dirty="0"/>
                </a:p>
              </p:txBody>
            </p:sp>
          </mc:Choice>
          <mc:Fallback xmlns="">
            <p:sp>
              <p:nvSpPr>
                <p:cNvPr id="27" name="TextBox 26">
                  <a:extLst>
                    <a:ext uri="{FF2B5EF4-FFF2-40B4-BE49-F238E27FC236}">
                      <a16:creationId xmlns:a16="http://schemas.microsoft.com/office/drawing/2014/main" id="{6EAC8468-2C44-7370-4CC6-B1393256B374}"/>
                    </a:ext>
                  </a:extLst>
                </p:cNvPr>
                <p:cNvSpPr txBox="1">
                  <a:spLocks noRot="1" noChangeAspect="1" noMove="1" noResize="1" noEditPoints="1" noAdjustHandles="1" noChangeArrowheads="1" noChangeShapeType="1" noTextEdit="1"/>
                </p:cNvSpPr>
                <p:nvPr/>
              </p:nvSpPr>
              <p:spPr>
                <a:xfrm>
                  <a:off x="3263783" y="4916959"/>
                  <a:ext cx="380999" cy="214967"/>
                </a:xfrm>
                <a:prstGeom prst="rect">
                  <a:avLst/>
                </a:prstGeom>
                <a:blipFill>
                  <a:blip r:embed="rId5"/>
                  <a:stretch>
                    <a:fillRect r="-448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3D1D0F3-76E3-3A89-D0B1-4F48FBC5E409}"/>
                    </a:ext>
                  </a:extLst>
                </p:cNvPr>
                <p:cNvSpPr txBox="1"/>
                <p:nvPr/>
              </p:nvSpPr>
              <p:spPr>
                <a:xfrm>
                  <a:off x="2324101" y="5652656"/>
                  <a:ext cx="380999" cy="2149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12</m:t>
                        </m:r>
                      </m:oMath>
                    </m:oMathPara>
                  </a14:m>
                  <a:endParaRPr lang="en-US" i="1" dirty="0"/>
                </a:p>
              </p:txBody>
            </p:sp>
          </mc:Choice>
          <mc:Fallback xmlns="">
            <p:sp>
              <p:nvSpPr>
                <p:cNvPr id="28" name="TextBox 27">
                  <a:extLst>
                    <a:ext uri="{FF2B5EF4-FFF2-40B4-BE49-F238E27FC236}">
                      <a16:creationId xmlns:a16="http://schemas.microsoft.com/office/drawing/2014/main" id="{C3D1D0F3-76E3-3A89-D0B1-4F48FBC5E409}"/>
                    </a:ext>
                  </a:extLst>
                </p:cNvPr>
                <p:cNvSpPr txBox="1">
                  <a:spLocks noRot="1" noChangeAspect="1" noMove="1" noResize="1" noEditPoints="1" noAdjustHandles="1" noChangeArrowheads="1" noChangeShapeType="1" noTextEdit="1"/>
                </p:cNvSpPr>
                <p:nvPr/>
              </p:nvSpPr>
              <p:spPr>
                <a:xfrm>
                  <a:off x="2324101" y="5652656"/>
                  <a:ext cx="380999" cy="214967"/>
                </a:xfrm>
                <a:prstGeom prst="rect">
                  <a:avLst/>
                </a:prstGeom>
                <a:blipFill>
                  <a:blip r:embed="rId6"/>
                  <a:stretch>
                    <a:fillRect r="-448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9C25519-026E-4C62-0A9A-2095AC204932}"/>
                    </a:ext>
                  </a:extLst>
                </p:cNvPr>
                <p:cNvSpPr txBox="1"/>
                <p:nvPr/>
              </p:nvSpPr>
              <p:spPr>
                <a:xfrm>
                  <a:off x="3328317" y="5468556"/>
                  <a:ext cx="380999" cy="2149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60°</m:t>
                        </m:r>
                      </m:oMath>
                    </m:oMathPara>
                  </a14:m>
                  <a:endParaRPr lang="en-US" i="1" dirty="0"/>
                </a:p>
              </p:txBody>
            </p:sp>
          </mc:Choice>
          <mc:Fallback xmlns="">
            <p:sp>
              <p:nvSpPr>
                <p:cNvPr id="30" name="TextBox 29">
                  <a:extLst>
                    <a:ext uri="{FF2B5EF4-FFF2-40B4-BE49-F238E27FC236}">
                      <a16:creationId xmlns:a16="http://schemas.microsoft.com/office/drawing/2014/main" id="{69C25519-026E-4C62-0A9A-2095AC204932}"/>
                    </a:ext>
                  </a:extLst>
                </p:cNvPr>
                <p:cNvSpPr txBox="1">
                  <a:spLocks noRot="1" noChangeAspect="1" noMove="1" noResize="1" noEditPoints="1" noAdjustHandles="1" noChangeArrowheads="1" noChangeShapeType="1" noTextEdit="1"/>
                </p:cNvSpPr>
                <p:nvPr/>
              </p:nvSpPr>
              <p:spPr>
                <a:xfrm>
                  <a:off x="3328317" y="5468556"/>
                  <a:ext cx="380999" cy="214967"/>
                </a:xfrm>
                <a:prstGeom prst="rect">
                  <a:avLst/>
                </a:prstGeom>
                <a:blipFill>
                  <a:blip r:embed="rId7"/>
                  <a:stretch>
                    <a:fillRect r="-73469"/>
                  </a:stretch>
                </a:blipFill>
              </p:spPr>
              <p:txBody>
                <a:bodyPr/>
                <a:lstStyle/>
                <a:p>
                  <a:r>
                    <a:rPr lang="en-US">
                      <a:noFill/>
                    </a:rPr>
                    <a:t> </a:t>
                  </a:r>
                </a:p>
              </p:txBody>
            </p:sp>
          </mc:Fallback>
        </mc:AlternateContent>
      </p:grpSp>
    </p:spTree>
    <p:extLst>
      <p:ext uri="{BB962C8B-B14F-4D97-AF65-F5344CB8AC3E}">
        <p14:creationId xmlns:p14="http://schemas.microsoft.com/office/powerpoint/2010/main" val="17398263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Radian Angles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half-circle rotation is </a:t>
                </a:r>
                <a14:m>
                  <m:oMath xmlns:m="http://schemas.openxmlformats.org/officeDocument/2006/math">
                    <m:r>
                      <a:rPr lang="en-US" b="0" i="1" smtClean="0">
                        <a:latin typeface="Cambria Math" panose="02040503050406030204" pitchFamily="18" charset="0"/>
                      </a:rPr>
                      <m:t>𝜋</m:t>
                    </m:r>
                  </m:oMath>
                </a14:m>
                <a:r>
                  <a:rPr lang="en-US" dirty="0"/>
                  <a:t> radians.</a:t>
                </a:r>
              </a:p>
              <a:p>
                <a:pPr marL="914400" lvl="1" indent="-457200">
                  <a:buFont typeface="+mj-lt"/>
                  <a:buAutoNum type="arabicPeriod"/>
                </a:pPr>
                <a:r>
                  <a:rPr lang="en-US" dirty="0"/>
                  <a:t>What does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oMath>
                </a14:m>
                <a:r>
                  <a:rPr lang="en-US" dirty="0"/>
                  <a:t> represent?</a:t>
                </a:r>
              </a:p>
              <a:p>
                <a:pPr marL="914400" lvl="1" indent="-457200">
                  <a:buFont typeface="+mj-lt"/>
                  <a:buAutoNum type="arabicPeriod"/>
                </a:pPr>
                <a:r>
                  <a:rPr lang="en-US" dirty="0"/>
                  <a:t>Draw the following angles: </a:t>
                </a:r>
                <a14:m>
                  <m:oMath xmlns:m="http://schemas.openxmlformats.org/officeDocument/2006/math">
                    <m:r>
                      <a:rPr lang="en-US" b="0" i="0" smtClean="0">
                        <a:latin typeface="Cambria Math" panose="02040503050406030204" pitchFamily="18" charset="0"/>
                      </a:rPr>
                      <m:t>2</m:t>
                    </m:r>
                    <m:r>
                      <a:rPr lang="en-US" b="0" i="1" smtClean="0">
                        <a:latin typeface="Cambria Math" panose="02040503050406030204" pitchFamily="18" charset="0"/>
                      </a:rPr>
                      <m:t>𝜋</m:t>
                    </m:r>
                  </m:oMath>
                </a14:m>
                <a:r>
                  <a:rPr lang="en-US" dirty="0"/>
                  <a:t>, </a:t>
                </a:r>
                <a14:m>
                  <m:oMath xmlns:m="http://schemas.openxmlformats.org/officeDocument/2006/math">
                    <m:r>
                      <a:rPr lang="en-US" b="0" i="0" smtClean="0">
                        <a:latin typeface="Cambria Math" panose="02040503050406030204" pitchFamily="18" charset="0"/>
                      </a:rPr>
                      <m:t>−3</m:t>
                    </m:r>
                    <m:r>
                      <a:rPr lang="en-US" b="0" i="1" smtClean="0">
                        <a:latin typeface="Cambria Math" panose="02040503050406030204" pitchFamily="18" charset="0"/>
                      </a:rPr>
                      <m:t>𝜋</m:t>
                    </m:r>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𝜋</m:t>
                        </m:r>
                      </m:num>
                      <m:den>
                        <m:r>
                          <a:rPr lang="en-US" i="1">
                            <a:latin typeface="Cambria Math" panose="02040503050406030204" pitchFamily="18" charset="0"/>
                          </a:rPr>
                          <m:t>4</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1348"/>
                </a:stretch>
              </a:blipFill>
            </p:spPr>
            <p:txBody>
              <a:bodyPr/>
              <a:lstStyle/>
              <a:p>
                <a:r>
                  <a:rPr lang="en-US">
                    <a:noFill/>
                  </a:rPr>
                  <a:t> </a:t>
                </a:r>
              </a:p>
            </p:txBody>
          </p:sp>
        </mc:Fallback>
      </mc:AlternateContent>
      <p:grpSp>
        <p:nvGrpSpPr>
          <p:cNvPr id="8" name="Group 7" descr="Image of xy axes."/>
          <p:cNvGrpSpPr/>
          <p:nvPr/>
        </p:nvGrpSpPr>
        <p:grpSpPr>
          <a:xfrm>
            <a:off x="3276600" y="3840163"/>
            <a:ext cx="2590800" cy="2286000"/>
            <a:chOff x="3276600" y="3657600"/>
            <a:chExt cx="2590800" cy="2286000"/>
          </a:xfrm>
        </p:grpSpPr>
        <p:cxnSp>
          <p:nvCxnSpPr>
            <p:cNvPr id="5" name="Straight Connector 4"/>
            <p:cNvCxnSpPr/>
            <p:nvPr/>
          </p:nvCxnSpPr>
          <p:spPr>
            <a:xfrm>
              <a:off x="4572000" y="3657600"/>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76600" y="4800600"/>
              <a:ext cx="25908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84326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 Length</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57200" y="1676402"/>
                <a:ext cx="8229600" cy="3971455"/>
              </a:xfrm>
            </p:spPr>
            <p:txBody>
              <a:bodyPr>
                <a:noAutofit/>
              </a:bodyPr>
              <a:lstStyle/>
              <a:p>
                <a:pPr>
                  <a:spcAft>
                    <a:spcPts val="15000"/>
                  </a:spcAft>
                </a:pPr>
                <a:r>
                  <a:rPr lang="en-US" dirty="0"/>
                  <a:t>For a circle of radius </a:t>
                </a:r>
                <a14:m>
                  <m:oMath xmlns:m="http://schemas.openxmlformats.org/officeDocument/2006/math">
                    <m:r>
                      <a:rPr lang="en-US" i="1" dirty="0" smtClean="0">
                        <a:latin typeface="Cambria Math"/>
                      </a:rPr>
                      <m:t>𝑟</m:t>
                    </m:r>
                  </m:oMath>
                </a14:m>
                <a:r>
                  <a:rPr lang="en-US" dirty="0"/>
                  <a:t>, the </a:t>
                </a:r>
                <a:r>
                  <a:rPr lang="en-US" b="1" dirty="0"/>
                  <a:t>length of the arc </a:t>
                </a:r>
                <a:r>
                  <a:rPr lang="en-US" dirty="0"/>
                  <a:t>that subtends a central angle </a:t>
                </a:r>
                <a14:m>
                  <m:oMath xmlns:m="http://schemas.openxmlformats.org/officeDocument/2006/math">
                    <m:r>
                      <a:rPr lang="el-GR" i="1" dirty="0" smtClean="0">
                        <a:latin typeface="Cambria Math"/>
                      </a:rPr>
                      <m:t>𝜃</m:t>
                    </m:r>
                  </m:oMath>
                </a14:m>
                <a:r>
                  <a:rPr lang="en-US" dirty="0"/>
                  <a:t> </a:t>
                </a:r>
                <a:r>
                  <a:rPr lang="en-US" i="1" dirty="0"/>
                  <a:t>in radians </a:t>
                </a:r>
                <a:r>
                  <a:rPr lang="en-US" dirty="0"/>
                  <a:t>is given by</a:t>
                </a:r>
                <a:br>
                  <a:rPr lang="en-US" dirty="0"/>
                </a:br>
                <a14:m>
                  <m:oMath xmlns:m="http://schemas.openxmlformats.org/officeDocument/2006/math">
                    <m:r>
                      <a:rPr lang="en-US" i="1" dirty="0" smtClean="0">
                        <a:latin typeface="Cambria Math"/>
                      </a:rPr>
                      <m:t>𝑠</m:t>
                    </m:r>
                    <m:r>
                      <a:rPr lang="en-US" i="1" dirty="0" smtClean="0">
                        <a:latin typeface="Cambria Math"/>
                      </a:rPr>
                      <m:t>=</m:t>
                    </m:r>
                    <m:r>
                      <a:rPr lang="el-GR" i="1" dirty="0" smtClean="0">
                        <a:latin typeface="Cambria Math"/>
                      </a:rPr>
                      <m:t>𝜃</m:t>
                    </m:r>
                    <m:r>
                      <a:rPr lang="en-US" i="1" dirty="0" smtClean="0">
                        <a:latin typeface="Cambria Math"/>
                      </a:rPr>
                      <m:t>𝑟</m:t>
                    </m:r>
                  </m:oMath>
                </a14:m>
                <a:r>
                  <a:rPr lang="en-US" i="1" dirty="0"/>
                  <a:t>.</a:t>
                </a:r>
              </a:p>
              <a:p>
                <a:pPr lvl="1"/>
                <a:r>
                  <a:rPr lang="en-US" dirty="0"/>
                  <a:t>Find the length of the arc that subtends a central angle of 30° for a circle of radius 12 feet.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57200" y="1676402"/>
                <a:ext cx="8229600" cy="3971455"/>
              </a:xfrm>
              <a:blipFill>
                <a:blip r:embed="rId2"/>
                <a:stretch>
                  <a:fillRect l="-889" t="-1382" b="-6298"/>
                </a:stretch>
              </a:blipFill>
            </p:spPr>
            <p:txBody>
              <a:bodyPr/>
              <a:lstStyle/>
              <a:p>
                <a:r>
                  <a:rPr lang="en-US">
                    <a:noFill/>
                  </a:rPr>
                  <a:t> </a:t>
                </a:r>
              </a:p>
            </p:txBody>
          </p:sp>
        </mc:Fallback>
      </mc:AlternateContent>
      <p:grpSp>
        <p:nvGrpSpPr>
          <p:cNvPr id="4" name="Group 3" descr="Image of a circle with radius r and arc with length s traced along the circle spanning an angle theta.">
            <a:extLst>
              <a:ext uri="{FF2B5EF4-FFF2-40B4-BE49-F238E27FC236}">
                <a16:creationId xmlns:a16="http://schemas.microsoft.com/office/drawing/2014/main" id="{A4E261E2-769C-BB3A-1D5E-7C0901D468F3}"/>
              </a:ext>
            </a:extLst>
          </p:cNvPr>
          <p:cNvGrpSpPr/>
          <p:nvPr/>
        </p:nvGrpSpPr>
        <p:grpSpPr>
          <a:xfrm>
            <a:off x="3581400" y="2819400"/>
            <a:ext cx="2296478" cy="2011681"/>
            <a:chOff x="4976112" y="3352799"/>
            <a:chExt cx="2296478" cy="2011681"/>
          </a:xfrm>
        </p:grpSpPr>
        <p:sp>
          <p:nvSpPr>
            <p:cNvPr id="5" name="Oval 4">
              <a:extLst>
                <a:ext uri="{FF2B5EF4-FFF2-40B4-BE49-F238E27FC236}">
                  <a16:creationId xmlns:a16="http://schemas.microsoft.com/office/drawing/2014/main" id="{1B89D7A2-5801-3229-F1F6-1820070AE167}"/>
                </a:ext>
              </a:extLst>
            </p:cNvPr>
            <p:cNvSpPr/>
            <p:nvPr/>
          </p:nvSpPr>
          <p:spPr>
            <a:xfrm>
              <a:off x="4976112" y="3352800"/>
              <a:ext cx="2011680" cy="2011680"/>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2CA710AC-867D-3DA7-4AB1-C8C654F9CF7D}"/>
                </a:ext>
              </a:extLst>
            </p:cNvPr>
            <p:cNvCxnSpPr>
              <a:cxnSpLocks/>
              <a:endCxn id="5" idx="6"/>
            </p:cNvCxnSpPr>
            <p:nvPr/>
          </p:nvCxnSpPr>
          <p:spPr>
            <a:xfrm flipV="1">
              <a:off x="5981952" y="4358640"/>
              <a:ext cx="1005840" cy="2286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3E060E7-48A7-A6AB-2B0B-19BEDFA8AB1E}"/>
                </a:ext>
              </a:extLst>
            </p:cNvPr>
            <p:cNvCxnSpPr>
              <a:cxnSpLocks/>
              <a:endCxn id="5" idx="7"/>
            </p:cNvCxnSpPr>
            <p:nvPr/>
          </p:nvCxnSpPr>
          <p:spPr>
            <a:xfrm flipV="1">
              <a:off x="5981952" y="3647404"/>
              <a:ext cx="711236" cy="73409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0610596-2A68-D2F6-1E5D-CFDBCDF98327}"/>
                    </a:ext>
                  </a:extLst>
                </p:cNvPr>
                <p:cNvSpPr txBox="1"/>
                <p:nvPr/>
              </p:nvSpPr>
              <p:spPr>
                <a:xfrm>
                  <a:off x="5971951" y="4088223"/>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i="1" dirty="0" smtClean="0">
                            <a:latin typeface="Cambria Math"/>
                          </a:rPr>
                          <m:t>𝜃</m:t>
                        </m:r>
                      </m:oMath>
                    </m:oMathPara>
                  </a14:m>
                  <a:endParaRPr lang="en-US" i="1" dirty="0"/>
                </a:p>
              </p:txBody>
            </p:sp>
          </mc:Choice>
          <mc:Fallback xmlns="">
            <p:sp>
              <p:nvSpPr>
                <p:cNvPr id="8" name="TextBox 7">
                  <a:extLst>
                    <a:ext uri="{FF2B5EF4-FFF2-40B4-BE49-F238E27FC236}">
                      <a16:creationId xmlns:a16="http://schemas.microsoft.com/office/drawing/2014/main" id="{40610596-2A68-D2F6-1E5D-CFDBCDF98327}"/>
                    </a:ext>
                  </a:extLst>
                </p:cNvPr>
                <p:cNvSpPr txBox="1">
                  <a:spLocks noRot="1" noChangeAspect="1" noMove="1" noResize="1" noEditPoints="1" noAdjustHandles="1" noChangeArrowheads="1" noChangeShapeType="1" noTextEdit="1"/>
                </p:cNvSpPr>
                <p:nvPr/>
              </p:nvSpPr>
              <p:spPr>
                <a:xfrm>
                  <a:off x="5971951" y="4088223"/>
                  <a:ext cx="4572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2F71000-7283-AC23-9F9F-E747870B1F40}"/>
                    </a:ext>
                  </a:extLst>
                </p:cNvPr>
                <p:cNvSpPr txBox="1"/>
                <p:nvPr/>
              </p:nvSpPr>
              <p:spPr>
                <a:xfrm>
                  <a:off x="6276751" y="4267199"/>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𝑟</m:t>
                        </m:r>
                      </m:oMath>
                    </m:oMathPara>
                  </a14:m>
                  <a:endParaRPr lang="en-US" dirty="0"/>
                </a:p>
              </p:txBody>
            </p:sp>
          </mc:Choice>
          <mc:Fallback xmlns="">
            <p:sp>
              <p:nvSpPr>
                <p:cNvPr id="9" name="TextBox 8">
                  <a:extLst>
                    <a:ext uri="{FF2B5EF4-FFF2-40B4-BE49-F238E27FC236}">
                      <a16:creationId xmlns:a16="http://schemas.microsoft.com/office/drawing/2014/main" id="{82F71000-7283-AC23-9F9F-E747870B1F40}"/>
                    </a:ext>
                  </a:extLst>
                </p:cNvPr>
                <p:cNvSpPr txBox="1">
                  <a:spLocks noRot="1" noChangeAspect="1" noMove="1" noResize="1" noEditPoints="1" noAdjustHandles="1" noChangeArrowheads="1" noChangeShapeType="1" noTextEdit="1"/>
                </p:cNvSpPr>
                <p:nvPr/>
              </p:nvSpPr>
              <p:spPr>
                <a:xfrm>
                  <a:off x="6276751" y="4267199"/>
                  <a:ext cx="457200" cy="369332"/>
                </a:xfrm>
                <a:prstGeom prst="rect">
                  <a:avLst/>
                </a:prstGeom>
                <a:blipFill>
                  <a:blip r:embed="rId4"/>
                  <a:stretch>
                    <a:fillRect/>
                  </a:stretch>
                </a:blipFill>
              </p:spPr>
              <p:txBody>
                <a:bodyPr/>
                <a:lstStyle/>
                <a:p>
                  <a:r>
                    <a:rPr lang="en-US">
                      <a:noFill/>
                    </a:rPr>
                    <a:t> </a:t>
                  </a:r>
                </a:p>
              </p:txBody>
            </p:sp>
          </mc:Fallback>
        </mc:AlternateContent>
        <p:sp>
          <p:nvSpPr>
            <p:cNvPr id="10" name="Arc 9">
              <a:extLst>
                <a:ext uri="{FF2B5EF4-FFF2-40B4-BE49-F238E27FC236}">
                  <a16:creationId xmlns:a16="http://schemas.microsoft.com/office/drawing/2014/main" id="{34B6CB46-DAE2-F5B5-AD15-523280160E21}"/>
                </a:ext>
              </a:extLst>
            </p:cNvPr>
            <p:cNvSpPr/>
            <p:nvPr/>
          </p:nvSpPr>
          <p:spPr>
            <a:xfrm>
              <a:off x="4976112" y="3352799"/>
              <a:ext cx="2011680" cy="2011680"/>
            </a:xfrm>
            <a:prstGeom prst="arc">
              <a:avLst>
                <a:gd name="adj1" fmla="val 18911176"/>
                <a:gd name="adj2" fmla="val 0"/>
              </a:avLst>
            </a:prstGeom>
            <a:ln w="50800">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E30284A-A946-8030-825C-B43088206C5D}"/>
                    </a:ext>
                  </a:extLst>
                </p:cNvPr>
                <p:cNvSpPr txBox="1"/>
                <p:nvPr/>
              </p:nvSpPr>
              <p:spPr>
                <a:xfrm>
                  <a:off x="6815390" y="371889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𝑠</m:t>
                        </m:r>
                      </m:oMath>
                    </m:oMathPara>
                  </a14:m>
                  <a:endParaRPr lang="en-US" dirty="0"/>
                </a:p>
              </p:txBody>
            </p:sp>
          </mc:Choice>
          <mc:Fallback xmlns="">
            <p:sp>
              <p:nvSpPr>
                <p:cNvPr id="11" name="TextBox 10">
                  <a:extLst>
                    <a:ext uri="{FF2B5EF4-FFF2-40B4-BE49-F238E27FC236}">
                      <a16:creationId xmlns:a16="http://schemas.microsoft.com/office/drawing/2014/main" id="{9E30284A-A946-8030-825C-B43088206C5D}"/>
                    </a:ext>
                  </a:extLst>
                </p:cNvPr>
                <p:cNvSpPr txBox="1">
                  <a:spLocks noRot="1" noChangeAspect="1" noMove="1" noResize="1" noEditPoints="1" noAdjustHandles="1" noChangeArrowheads="1" noChangeShapeType="1" noTextEdit="1"/>
                </p:cNvSpPr>
                <p:nvPr/>
              </p:nvSpPr>
              <p:spPr>
                <a:xfrm>
                  <a:off x="6815390" y="3718891"/>
                  <a:ext cx="457200" cy="369332"/>
                </a:xfrm>
                <a:prstGeom prst="rect">
                  <a:avLst/>
                </a:prstGeom>
                <a:blipFill>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2979433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Sector Area</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57200" y="1676402"/>
                <a:ext cx="8382000" cy="3971455"/>
              </a:xfrm>
            </p:spPr>
            <p:txBody>
              <a:bodyPr numCol="1">
                <a:noAutofit/>
              </a:bodyPr>
              <a:lstStyle/>
              <a:p>
                <a:pPr>
                  <a:spcAft>
                    <a:spcPts val="12000"/>
                  </a:spcAft>
                </a:pPr>
                <a:r>
                  <a:rPr lang="en-US" dirty="0"/>
                  <a:t>A </a:t>
                </a:r>
                <a:r>
                  <a:rPr lang="en-US" b="1" dirty="0"/>
                  <a:t>sector</a:t>
                </a:r>
                <a:r>
                  <a:rPr lang="en-US" dirty="0"/>
                  <a:t> is the area formed by the initial and terminal sides of an angle and the subtended arc. For a central angle </a:t>
                </a:r>
                <a14:m>
                  <m:oMath xmlns:m="http://schemas.openxmlformats.org/officeDocument/2006/math">
                    <m:r>
                      <a:rPr lang="en-US" b="0" i="1" smtClean="0">
                        <a:latin typeface="Cambria Math" panose="02040503050406030204" pitchFamily="18" charset="0"/>
                      </a:rPr>
                      <m:t>𝜃</m:t>
                    </m:r>
                  </m:oMath>
                </a14:m>
                <a:r>
                  <a:rPr lang="en-US" dirty="0"/>
                  <a:t> </a:t>
                </a:r>
                <a:r>
                  <a:rPr lang="en-US" i="1" dirty="0"/>
                  <a:t>in radians</a:t>
                </a:r>
                <a:r>
                  <a:rPr lang="en-US" dirty="0"/>
                  <a:t>, the area of a sector is given by</a:t>
                </a:r>
                <a:br>
                  <a:rPr lang="en-US" dirty="0"/>
                </a:br>
                <a14:m>
                  <m:oMath xmlns:m="http://schemas.openxmlformats.org/officeDocument/2006/math">
                    <m:r>
                      <a:rPr lang="en-US" i="1">
                        <a:latin typeface="Cambria Math"/>
                      </a:rPr>
                      <m:t>𝐴</m:t>
                    </m:r>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p>
                      <m:sSupPr>
                        <m:ctrlPr>
                          <a:rPr lang="en-US" i="1">
                            <a:latin typeface="Cambria Math" panose="02040503050406030204" pitchFamily="18" charset="0"/>
                          </a:rPr>
                        </m:ctrlPr>
                      </m:sSupPr>
                      <m:e>
                        <m:r>
                          <a:rPr lang="en-US" i="1">
                            <a:latin typeface="Cambria Math"/>
                          </a:rPr>
                          <m:t>𝑟</m:t>
                        </m:r>
                      </m:e>
                      <m:sup>
                        <m:r>
                          <a:rPr lang="en-US" i="1">
                            <a:latin typeface="Cambria Math"/>
                          </a:rPr>
                          <m:t>2</m:t>
                        </m:r>
                      </m:sup>
                    </m:sSup>
                    <m:r>
                      <a:rPr lang="en-US" i="1">
                        <a:latin typeface="Cambria Math"/>
                        <a:ea typeface="Cambria Math"/>
                      </a:rPr>
                      <m:t>𝜃</m:t>
                    </m:r>
                  </m:oMath>
                </a14:m>
                <a:r>
                  <a:rPr lang="en-US" dirty="0"/>
                  <a:t>. </a:t>
                </a:r>
              </a:p>
              <a:p>
                <a:pPr lvl="1"/>
                <a:r>
                  <a:rPr lang="en-US" dirty="0"/>
                  <a:t>Find the area of the sector of a circle with central angle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4</m:t>
                        </m:r>
                      </m:den>
                    </m:f>
                  </m:oMath>
                </a14:m>
                <a:r>
                  <a:rPr lang="en-US" dirty="0"/>
                  <a:t> if the radius is 8 cm.</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57200" y="1676402"/>
                <a:ext cx="8382000" cy="3971455"/>
              </a:xfrm>
              <a:blipFill>
                <a:blip r:embed="rId2"/>
                <a:stretch>
                  <a:fillRect l="-873" t="-1382" r="-727" b="-15515"/>
                </a:stretch>
              </a:blipFill>
            </p:spPr>
            <p:txBody>
              <a:bodyPr/>
              <a:lstStyle/>
              <a:p>
                <a:r>
                  <a:rPr lang="en-US">
                    <a:noFill/>
                  </a:rPr>
                  <a:t> </a:t>
                </a:r>
              </a:p>
            </p:txBody>
          </p:sp>
        </mc:Fallback>
      </mc:AlternateContent>
      <p:grpSp>
        <p:nvGrpSpPr>
          <p:cNvPr id="4" name="Group 3" descr="Image of a circle with radius r and a shaded sector spanning an angle theta.">
            <a:extLst>
              <a:ext uri="{FF2B5EF4-FFF2-40B4-BE49-F238E27FC236}">
                <a16:creationId xmlns:a16="http://schemas.microsoft.com/office/drawing/2014/main" id="{18A63846-2476-FE5E-F95D-041ABAA8FA86}"/>
              </a:ext>
            </a:extLst>
          </p:cNvPr>
          <p:cNvGrpSpPr/>
          <p:nvPr/>
        </p:nvGrpSpPr>
        <p:grpSpPr>
          <a:xfrm>
            <a:off x="3565251" y="3200400"/>
            <a:ext cx="2013498" cy="2011680"/>
            <a:chOff x="4976111" y="3352800"/>
            <a:chExt cx="1906173" cy="1936840"/>
          </a:xfrm>
        </p:grpSpPr>
        <p:sp>
          <p:nvSpPr>
            <p:cNvPr id="5" name="Oval 4">
              <a:extLst>
                <a:ext uri="{FF2B5EF4-FFF2-40B4-BE49-F238E27FC236}">
                  <a16:creationId xmlns:a16="http://schemas.microsoft.com/office/drawing/2014/main" id="{3481181E-692C-260B-6CE8-7D35B9A1D4B5}"/>
                </a:ext>
              </a:extLst>
            </p:cNvPr>
            <p:cNvSpPr/>
            <p:nvPr/>
          </p:nvSpPr>
          <p:spPr>
            <a:xfrm>
              <a:off x="4976111" y="3352800"/>
              <a:ext cx="1904452" cy="1936840"/>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7F77DB0-9754-5F4A-CFE9-B9EB4F259C9E}"/>
                </a:ext>
              </a:extLst>
            </p:cNvPr>
            <p:cNvCxnSpPr>
              <a:cxnSpLocks/>
              <a:endCxn id="5" idx="6"/>
            </p:cNvCxnSpPr>
            <p:nvPr/>
          </p:nvCxnSpPr>
          <p:spPr>
            <a:xfrm>
              <a:off x="5928337" y="4321220"/>
              <a:ext cx="952226"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CE5F803-63AD-9535-8892-3FAEC65E27AD}"/>
                </a:ext>
              </a:extLst>
            </p:cNvPr>
            <p:cNvCxnSpPr>
              <a:cxnSpLocks/>
              <a:endCxn id="5" idx="7"/>
            </p:cNvCxnSpPr>
            <p:nvPr/>
          </p:nvCxnSpPr>
          <p:spPr>
            <a:xfrm flipV="1">
              <a:off x="5928337" y="3636444"/>
              <a:ext cx="673325" cy="68477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F23D174-E091-3CC1-7CA8-3AE5475B926F}"/>
                    </a:ext>
                  </a:extLst>
                </p:cNvPr>
                <p:cNvSpPr txBox="1"/>
                <p:nvPr/>
              </p:nvSpPr>
              <p:spPr>
                <a:xfrm>
                  <a:off x="6197204" y="424674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𝑟</m:t>
                        </m:r>
                      </m:oMath>
                    </m:oMathPara>
                  </a14:m>
                  <a:endParaRPr lang="en-US" dirty="0"/>
                </a:p>
              </p:txBody>
            </p:sp>
          </mc:Choice>
          <mc:Fallback xmlns="">
            <p:sp>
              <p:nvSpPr>
                <p:cNvPr id="9" name="TextBox 8">
                  <a:extLst>
                    <a:ext uri="{FF2B5EF4-FFF2-40B4-BE49-F238E27FC236}">
                      <a16:creationId xmlns:a16="http://schemas.microsoft.com/office/drawing/2014/main" id="{DF23D174-E091-3CC1-7CA8-3AE5475B926F}"/>
                    </a:ext>
                  </a:extLst>
                </p:cNvPr>
                <p:cNvSpPr txBox="1">
                  <a:spLocks noRot="1" noChangeAspect="1" noMove="1" noResize="1" noEditPoints="1" noAdjustHandles="1" noChangeArrowheads="1" noChangeShapeType="1" noTextEdit="1"/>
                </p:cNvSpPr>
                <p:nvPr/>
              </p:nvSpPr>
              <p:spPr>
                <a:xfrm>
                  <a:off x="6197204" y="4246748"/>
                  <a:ext cx="457200" cy="369332"/>
                </a:xfrm>
                <a:prstGeom prst="rect">
                  <a:avLst/>
                </a:prstGeom>
                <a:blipFill>
                  <a:blip r:embed="rId3"/>
                  <a:stretch>
                    <a:fillRect/>
                  </a:stretch>
                </a:blipFill>
              </p:spPr>
              <p:txBody>
                <a:bodyPr/>
                <a:lstStyle/>
                <a:p>
                  <a:r>
                    <a:rPr lang="en-US">
                      <a:noFill/>
                    </a:rPr>
                    <a:t> </a:t>
                  </a:r>
                </a:p>
              </p:txBody>
            </p:sp>
          </mc:Fallback>
        </mc:AlternateContent>
        <p:sp>
          <p:nvSpPr>
            <p:cNvPr id="10" name="Freeform 9">
              <a:extLst>
                <a:ext uri="{FF2B5EF4-FFF2-40B4-BE49-F238E27FC236}">
                  <a16:creationId xmlns:a16="http://schemas.microsoft.com/office/drawing/2014/main" id="{B078DFA9-7A7F-B954-52F7-DDF648C92348}"/>
                </a:ext>
              </a:extLst>
            </p:cNvPr>
            <p:cNvSpPr/>
            <p:nvPr/>
          </p:nvSpPr>
          <p:spPr>
            <a:xfrm>
              <a:off x="5928336" y="3632504"/>
              <a:ext cx="953948" cy="688707"/>
            </a:xfrm>
            <a:custGeom>
              <a:avLst/>
              <a:gdLst>
                <a:gd name="connsiteX0" fmla="*/ 0 w 1104182"/>
                <a:gd name="connsiteY0" fmla="*/ 707366 h 724619"/>
                <a:gd name="connsiteX1" fmla="*/ 759125 w 1104182"/>
                <a:gd name="connsiteY1" fmla="*/ 0 h 724619"/>
                <a:gd name="connsiteX2" fmla="*/ 948906 w 1104182"/>
                <a:gd name="connsiteY2" fmla="*/ 207034 h 724619"/>
                <a:gd name="connsiteX3" fmla="*/ 1069676 w 1104182"/>
                <a:gd name="connsiteY3" fmla="*/ 431321 h 724619"/>
                <a:gd name="connsiteX4" fmla="*/ 1104182 w 1104182"/>
                <a:gd name="connsiteY4" fmla="*/ 724619 h 724619"/>
                <a:gd name="connsiteX5" fmla="*/ 0 w 1104182"/>
                <a:gd name="connsiteY5" fmla="*/ 707366 h 724619"/>
                <a:gd name="connsiteX0" fmla="*/ 0 w 1144663"/>
                <a:gd name="connsiteY0" fmla="*/ 726416 h 726416"/>
                <a:gd name="connsiteX1" fmla="*/ 799606 w 1144663"/>
                <a:gd name="connsiteY1" fmla="*/ 0 h 726416"/>
                <a:gd name="connsiteX2" fmla="*/ 989387 w 1144663"/>
                <a:gd name="connsiteY2" fmla="*/ 207034 h 726416"/>
                <a:gd name="connsiteX3" fmla="*/ 1110157 w 1144663"/>
                <a:gd name="connsiteY3" fmla="*/ 431321 h 726416"/>
                <a:gd name="connsiteX4" fmla="*/ 1144663 w 1144663"/>
                <a:gd name="connsiteY4" fmla="*/ 724619 h 726416"/>
                <a:gd name="connsiteX5" fmla="*/ 0 w 1144663"/>
                <a:gd name="connsiteY5" fmla="*/ 726416 h 726416"/>
                <a:gd name="connsiteX0" fmla="*/ 0 w 1144663"/>
                <a:gd name="connsiteY0" fmla="*/ 735941 h 735941"/>
                <a:gd name="connsiteX1" fmla="*/ 801987 w 1144663"/>
                <a:gd name="connsiteY1" fmla="*/ 0 h 735941"/>
                <a:gd name="connsiteX2" fmla="*/ 989387 w 1144663"/>
                <a:gd name="connsiteY2" fmla="*/ 216559 h 735941"/>
                <a:gd name="connsiteX3" fmla="*/ 1110157 w 1144663"/>
                <a:gd name="connsiteY3" fmla="*/ 440846 h 735941"/>
                <a:gd name="connsiteX4" fmla="*/ 1144663 w 1144663"/>
                <a:gd name="connsiteY4" fmla="*/ 734144 h 735941"/>
                <a:gd name="connsiteX5" fmla="*/ 0 w 1144663"/>
                <a:gd name="connsiteY5" fmla="*/ 735941 h 735941"/>
                <a:gd name="connsiteX0" fmla="*/ 0 w 1144663"/>
                <a:gd name="connsiteY0" fmla="*/ 735941 h 735941"/>
                <a:gd name="connsiteX1" fmla="*/ 801987 w 1144663"/>
                <a:gd name="connsiteY1" fmla="*/ 0 h 735941"/>
                <a:gd name="connsiteX2" fmla="*/ 917949 w 1144663"/>
                <a:gd name="connsiteY2" fmla="*/ 107021 h 735941"/>
                <a:gd name="connsiteX3" fmla="*/ 1110157 w 1144663"/>
                <a:gd name="connsiteY3" fmla="*/ 440846 h 735941"/>
                <a:gd name="connsiteX4" fmla="*/ 1144663 w 1144663"/>
                <a:gd name="connsiteY4" fmla="*/ 734144 h 735941"/>
                <a:gd name="connsiteX5" fmla="*/ 0 w 1144663"/>
                <a:gd name="connsiteY5" fmla="*/ 735941 h 735941"/>
                <a:gd name="connsiteX0" fmla="*/ 0 w 1154188"/>
                <a:gd name="connsiteY0" fmla="*/ 735941 h 735941"/>
                <a:gd name="connsiteX1" fmla="*/ 801987 w 1154188"/>
                <a:gd name="connsiteY1" fmla="*/ 0 h 735941"/>
                <a:gd name="connsiteX2" fmla="*/ 917949 w 1154188"/>
                <a:gd name="connsiteY2" fmla="*/ 107021 h 735941"/>
                <a:gd name="connsiteX3" fmla="*/ 1110157 w 1154188"/>
                <a:gd name="connsiteY3" fmla="*/ 440846 h 735941"/>
                <a:gd name="connsiteX4" fmla="*/ 1154188 w 1154188"/>
                <a:gd name="connsiteY4" fmla="*/ 734144 h 735941"/>
                <a:gd name="connsiteX5" fmla="*/ 0 w 1154188"/>
                <a:gd name="connsiteY5" fmla="*/ 735941 h 735941"/>
                <a:gd name="connsiteX0" fmla="*/ 0 w 1154188"/>
                <a:gd name="connsiteY0" fmla="*/ 735941 h 735941"/>
                <a:gd name="connsiteX1" fmla="*/ 801987 w 1154188"/>
                <a:gd name="connsiteY1" fmla="*/ 0 h 735941"/>
                <a:gd name="connsiteX2" fmla="*/ 917949 w 1154188"/>
                <a:gd name="connsiteY2" fmla="*/ 107021 h 735941"/>
                <a:gd name="connsiteX3" fmla="*/ 1143494 w 1154188"/>
                <a:gd name="connsiteY3" fmla="*/ 588483 h 735941"/>
                <a:gd name="connsiteX4" fmla="*/ 1154188 w 1154188"/>
                <a:gd name="connsiteY4" fmla="*/ 734144 h 735941"/>
                <a:gd name="connsiteX5" fmla="*/ 0 w 1154188"/>
                <a:gd name="connsiteY5" fmla="*/ 735941 h 735941"/>
                <a:gd name="connsiteX0" fmla="*/ 0 w 1154188"/>
                <a:gd name="connsiteY0" fmla="*/ 735941 h 735941"/>
                <a:gd name="connsiteX1" fmla="*/ 801987 w 1154188"/>
                <a:gd name="connsiteY1" fmla="*/ 0 h 735941"/>
                <a:gd name="connsiteX2" fmla="*/ 917949 w 1154188"/>
                <a:gd name="connsiteY2" fmla="*/ 107021 h 735941"/>
                <a:gd name="connsiteX3" fmla="*/ 1079201 w 1154188"/>
                <a:gd name="connsiteY3" fmla="*/ 588483 h 735941"/>
                <a:gd name="connsiteX4" fmla="*/ 1154188 w 1154188"/>
                <a:gd name="connsiteY4" fmla="*/ 734144 h 735941"/>
                <a:gd name="connsiteX5" fmla="*/ 0 w 1154188"/>
                <a:gd name="connsiteY5" fmla="*/ 735941 h 735941"/>
                <a:gd name="connsiteX0" fmla="*/ 0 w 1154188"/>
                <a:gd name="connsiteY0" fmla="*/ 735941 h 735941"/>
                <a:gd name="connsiteX1" fmla="*/ 801987 w 1154188"/>
                <a:gd name="connsiteY1" fmla="*/ 0 h 735941"/>
                <a:gd name="connsiteX2" fmla="*/ 917949 w 1154188"/>
                <a:gd name="connsiteY2" fmla="*/ 107021 h 735941"/>
                <a:gd name="connsiteX3" fmla="*/ 1129207 w 1154188"/>
                <a:gd name="connsiteY3" fmla="*/ 569433 h 735941"/>
                <a:gd name="connsiteX4" fmla="*/ 1154188 w 1154188"/>
                <a:gd name="connsiteY4" fmla="*/ 734144 h 735941"/>
                <a:gd name="connsiteX5" fmla="*/ 0 w 1154188"/>
                <a:gd name="connsiteY5" fmla="*/ 735941 h 735941"/>
                <a:gd name="connsiteX0" fmla="*/ 0 w 1154188"/>
                <a:gd name="connsiteY0" fmla="*/ 735941 h 735941"/>
                <a:gd name="connsiteX1" fmla="*/ 801987 w 1154188"/>
                <a:gd name="connsiteY1" fmla="*/ 0 h 735941"/>
                <a:gd name="connsiteX2" fmla="*/ 917949 w 1154188"/>
                <a:gd name="connsiteY2" fmla="*/ 107021 h 735941"/>
                <a:gd name="connsiteX3" fmla="*/ 1074977 w 1154188"/>
                <a:gd name="connsiteY3" fmla="*/ 440531 h 735941"/>
                <a:gd name="connsiteX4" fmla="*/ 1129207 w 1154188"/>
                <a:gd name="connsiteY4" fmla="*/ 569433 h 735941"/>
                <a:gd name="connsiteX5" fmla="*/ 1154188 w 1154188"/>
                <a:gd name="connsiteY5" fmla="*/ 734144 h 735941"/>
                <a:gd name="connsiteX6" fmla="*/ 0 w 1154188"/>
                <a:gd name="connsiteY6" fmla="*/ 735941 h 735941"/>
                <a:gd name="connsiteX0" fmla="*/ 0 w 1154188"/>
                <a:gd name="connsiteY0" fmla="*/ 735941 h 735941"/>
                <a:gd name="connsiteX1" fmla="*/ 801987 w 1154188"/>
                <a:gd name="connsiteY1" fmla="*/ 0 h 735941"/>
                <a:gd name="connsiteX2" fmla="*/ 917949 w 1154188"/>
                <a:gd name="connsiteY2" fmla="*/ 107021 h 735941"/>
                <a:gd name="connsiteX3" fmla="*/ 1101171 w 1154188"/>
                <a:gd name="connsiteY3" fmla="*/ 433387 h 735941"/>
                <a:gd name="connsiteX4" fmla="*/ 1129207 w 1154188"/>
                <a:gd name="connsiteY4" fmla="*/ 569433 h 735941"/>
                <a:gd name="connsiteX5" fmla="*/ 1154188 w 1154188"/>
                <a:gd name="connsiteY5" fmla="*/ 734144 h 735941"/>
                <a:gd name="connsiteX6" fmla="*/ 0 w 1154188"/>
                <a:gd name="connsiteY6" fmla="*/ 735941 h 735941"/>
                <a:gd name="connsiteX0" fmla="*/ 0 w 1154188"/>
                <a:gd name="connsiteY0" fmla="*/ 735941 h 735941"/>
                <a:gd name="connsiteX1" fmla="*/ 801987 w 1154188"/>
                <a:gd name="connsiteY1" fmla="*/ 0 h 735941"/>
                <a:gd name="connsiteX2" fmla="*/ 917949 w 1154188"/>
                <a:gd name="connsiteY2" fmla="*/ 107021 h 735941"/>
                <a:gd name="connsiteX3" fmla="*/ 1027352 w 1154188"/>
                <a:gd name="connsiteY3" fmla="*/ 290513 h 735941"/>
                <a:gd name="connsiteX4" fmla="*/ 1101171 w 1154188"/>
                <a:gd name="connsiteY4" fmla="*/ 433387 h 735941"/>
                <a:gd name="connsiteX5" fmla="*/ 1129207 w 1154188"/>
                <a:gd name="connsiteY5" fmla="*/ 569433 h 735941"/>
                <a:gd name="connsiteX6" fmla="*/ 1154188 w 1154188"/>
                <a:gd name="connsiteY6" fmla="*/ 734144 h 735941"/>
                <a:gd name="connsiteX7" fmla="*/ 0 w 1154188"/>
                <a:gd name="connsiteY7" fmla="*/ 735941 h 735941"/>
                <a:gd name="connsiteX0" fmla="*/ 0 w 1154188"/>
                <a:gd name="connsiteY0" fmla="*/ 735941 h 735941"/>
                <a:gd name="connsiteX1" fmla="*/ 801987 w 1154188"/>
                <a:gd name="connsiteY1" fmla="*/ 0 h 735941"/>
                <a:gd name="connsiteX2" fmla="*/ 917949 w 1154188"/>
                <a:gd name="connsiteY2" fmla="*/ 107021 h 735941"/>
                <a:gd name="connsiteX3" fmla="*/ 1029733 w 1154188"/>
                <a:gd name="connsiteY3" fmla="*/ 264319 h 735941"/>
                <a:gd name="connsiteX4" fmla="*/ 1101171 w 1154188"/>
                <a:gd name="connsiteY4" fmla="*/ 433387 h 735941"/>
                <a:gd name="connsiteX5" fmla="*/ 1129207 w 1154188"/>
                <a:gd name="connsiteY5" fmla="*/ 569433 h 735941"/>
                <a:gd name="connsiteX6" fmla="*/ 1154188 w 1154188"/>
                <a:gd name="connsiteY6" fmla="*/ 734144 h 735941"/>
                <a:gd name="connsiteX7" fmla="*/ 0 w 1154188"/>
                <a:gd name="connsiteY7" fmla="*/ 735941 h 735941"/>
                <a:gd name="connsiteX0" fmla="*/ 0 w 1154188"/>
                <a:gd name="connsiteY0" fmla="*/ 750939 h 750939"/>
                <a:gd name="connsiteX1" fmla="*/ 812916 w 1154188"/>
                <a:gd name="connsiteY1" fmla="*/ 0 h 750939"/>
                <a:gd name="connsiteX2" fmla="*/ 917949 w 1154188"/>
                <a:gd name="connsiteY2" fmla="*/ 122019 h 750939"/>
                <a:gd name="connsiteX3" fmla="*/ 1029733 w 1154188"/>
                <a:gd name="connsiteY3" fmla="*/ 279317 h 750939"/>
                <a:gd name="connsiteX4" fmla="*/ 1101171 w 1154188"/>
                <a:gd name="connsiteY4" fmla="*/ 448385 h 750939"/>
                <a:gd name="connsiteX5" fmla="*/ 1129207 w 1154188"/>
                <a:gd name="connsiteY5" fmla="*/ 584431 h 750939"/>
                <a:gd name="connsiteX6" fmla="*/ 1154188 w 1154188"/>
                <a:gd name="connsiteY6" fmla="*/ 749142 h 750939"/>
                <a:gd name="connsiteX7" fmla="*/ 0 w 1154188"/>
                <a:gd name="connsiteY7" fmla="*/ 750939 h 750939"/>
                <a:gd name="connsiteX0" fmla="*/ 0 w 1154188"/>
                <a:gd name="connsiteY0" fmla="*/ 750939 h 750939"/>
                <a:gd name="connsiteX1" fmla="*/ 812916 w 1154188"/>
                <a:gd name="connsiteY1" fmla="*/ 0 h 750939"/>
                <a:gd name="connsiteX2" fmla="*/ 934344 w 1154188"/>
                <a:gd name="connsiteY2" fmla="*/ 117020 h 750939"/>
                <a:gd name="connsiteX3" fmla="*/ 1029733 w 1154188"/>
                <a:gd name="connsiteY3" fmla="*/ 279317 h 750939"/>
                <a:gd name="connsiteX4" fmla="*/ 1101171 w 1154188"/>
                <a:gd name="connsiteY4" fmla="*/ 448385 h 750939"/>
                <a:gd name="connsiteX5" fmla="*/ 1129207 w 1154188"/>
                <a:gd name="connsiteY5" fmla="*/ 584431 h 750939"/>
                <a:gd name="connsiteX6" fmla="*/ 1154188 w 1154188"/>
                <a:gd name="connsiteY6" fmla="*/ 749142 h 750939"/>
                <a:gd name="connsiteX7" fmla="*/ 0 w 1154188"/>
                <a:gd name="connsiteY7" fmla="*/ 750939 h 750939"/>
                <a:gd name="connsiteX0" fmla="*/ 0 w 1154188"/>
                <a:gd name="connsiteY0" fmla="*/ 750939 h 750939"/>
                <a:gd name="connsiteX1" fmla="*/ 812916 w 1154188"/>
                <a:gd name="connsiteY1" fmla="*/ 0 h 750939"/>
                <a:gd name="connsiteX2" fmla="*/ 934344 w 1154188"/>
                <a:gd name="connsiteY2" fmla="*/ 117020 h 750939"/>
                <a:gd name="connsiteX3" fmla="*/ 1029733 w 1154188"/>
                <a:gd name="connsiteY3" fmla="*/ 279317 h 750939"/>
                <a:gd name="connsiteX4" fmla="*/ 1106636 w 1154188"/>
                <a:gd name="connsiteY4" fmla="*/ 443386 h 750939"/>
                <a:gd name="connsiteX5" fmla="*/ 1129207 w 1154188"/>
                <a:gd name="connsiteY5" fmla="*/ 584431 h 750939"/>
                <a:gd name="connsiteX6" fmla="*/ 1154188 w 1154188"/>
                <a:gd name="connsiteY6" fmla="*/ 749142 h 750939"/>
                <a:gd name="connsiteX7" fmla="*/ 0 w 1154188"/>
                <a:gd name="connsiteY7" fmla="*/ 750939 h 750939"/>
                <a:gd name="connsiteX0" fmla="*/ 0 w 1154188"/>
                <a:gd name="connsiteY0" fmla="*/ 750939 h 750939"/>
                <a:gd name="connsiteX1" fmla="*/ 812916 w 1154188"/>
                <a:gd name="connsiteY1" fmla="*/ 0 h 750939"/>
                <a:gd name="connsiteX2" fmla="*/ 934344 w 1154188"/>
                <a:gd name="connsiteY2" fmla="*/ 117020 h 750939"/>
                <a:gd name="connsiteX3" fmla="*/ 1029733 w 1154188"/>
                <a:gd name="connsiteY3" fmla="*/ 279317 h 750939"/>
                <a:gd name="connsiteX4" fmla="*/ 1106636 w 1154188"/>
                <a:gd name="connsiteY4" fmla="*/ 443386 h 750939"/>
                <a:gd name="connsiteX5" fmla="*/ 1151067 w 1154188"/>
                <a:gd name="connsiteY5" fmla="*/ 584431 h 750939"/>
                <a:gd name="connsiteX6" fmla="*/ 1154188 w 1154188"/>
                <a:gd name="connsiteY6" fmla="*/ 749142 h 750939"/>
                <a:gd name="connsiteX7" fmla="*/ 0 w 1154188"/>
                <a:gd name="connsiteY7" fmla="*/ 750939 h 750939"/>
                <a:gd name="connsiteX0" fmla="*/ 0 w 1154188"/>
                <a:gd name="connsiteY0" fmla="*/ 750939 h 750939"/>
                <a:gd name="connsiteX1" fmla="*/ 812916 w 1154188"/>
                <a:gd name="connsiteY1" fmla="*/ 0 h 750939"/>
                <a:gd name="connsiteX2" fmla="*/ 934344 w 1154188"/>
                <a:gd name="connsiteY2" fmla="*/ 117020 h 750939"/>
                <a:gd name="connsiteX3" fmla="*/ 1046127 w 1154188"/>
                <a:gd name="connsiteY3" fmla="*/ 276818 h 750939"/>
                <a:gd name="connsiteX4" fmla="*/ 1106636 w 1154188"/>
                <a:gd name="connsiteY4" fmla="*/ 443386 h 750939"/>
                <a:gd name="connsiteX5" fmla="*/ 1151067 w 1154188"/>
                <a:gd name="connsiteY5" fmla="*/ 584431 h 750939"/>
                <a:gd name="connsiteX6" fmla="*/ 1154188 w 1154188"/>
                <a:gd name="connsiteY6" fmla="*/ 749142 h 750939"/>
                <a:gd name="connsiteX7" fmla="*/ 0 w 1154188"/>
                <a:gd name="connsiteY7" fmla="*/ 750939 h 750939"/>
                <a:gd name="connsiteX0" fmla="*/ 0 w 1154188"/>
                <a:gd name="connsiteY0" fmla="*/ 750939 h 750939"/>
                <a:gd name="connsiteX1" fmla="*/ 812916 w 1154188"/>
                <a:gd name="connsiteY1" fmla="*/ 0 h 750939"/>
                <a:gd name="connsiteX2" fmla="*/ 934344 w 1154188"/>
                <a:gd name="connsiteY2" fmla="*/ 117020 h 750939"/>
                <a:gd name="connsiteX3" fmla="*/ 1046127 w 1154188"/>
                <a:gd name="connsiteY3" fmla="*/ 276818 h 750939"/>
                <a:gd name="connsiteX4" fmla="*/ 1106636 w 1154188"/>
                <a:gd name="connsiteY4" fmla="*/ 443386 h 750939"/>
                <a:gd name="connsiteX5" fmla="*/ 1151067 w 1154188"/>
                <a:gd name="connsiteY5" fmla="*/ 584431 h 750939"/>
                <a:gd name="connsiteX6" fmla="*/ 1154188 w 1154188"/>
                <a:gd name="connsiteY6" fmla="*/ 749142 h 750939"/>
                <a:gd name="connsiteX7" fmla="*/ 0 w 1154188"/>
                <a:gd name="connsiteY7" fmla="*/ 750939 h 750939"/>
                <a:gd name="connsiteX0" fmla="*/ 0 w 1154188"/>
                <a:gd name="connsiteY0" fmla="*/ 750939 h 750939"/>
                <a:gd name="connsiteX1" fmla="*/ 812916 w 1154188"/>
                <a:gd name="connsiteY1" fmla="*/ 0 h 750939"/>
                <a:gd name="connsiteX2" fmla="*/ 934344 w 1154188"/>
                <a:gd name="connsiteY2" fmla="*/ 117020 h 750939"/>
                <a:gd name="connsiteX3" fmla="*/ 1046127 w 1154188"/>
                <a:gd name="connsiteY3" fmla="*/ 276818 h 750939"/>
                <a:gd name="connsiteX4" fmla="*/ 1106636 w 1154188"/>
                <a:gd name="connsiteY4" fmla="*/ 443386 h 750939"/>
                <a:gd name="connsiteX5" fmla="*/ 1151067 w 1154188"/>
                <a:gd name="connsiteY5" fmla="*/ 584431 h 750939"/>
                <a:gd name="connsiteX6" fmla="*/ 1154188 w 1154188"/>
                <a:gd name="connsiteY6" fmla="*/ 749142 h 750939"/>
                <a:gd name="connsiteX7" fmla="*/ 0 w 1154188"/>
                <a:gd name="connsiteY7" fmla="*/ 750939 h 750939"/>
                <a:gd name="connsiteX0" fmla="*/ 0 w 1154188"/>
                <a:gd name="connsiteY0" fmla="*/ 750939 h 750939"/>
                <a:gd name="connsiteX1" fmla="*/ 812916 w 1154188"/>
                <a:gd name="connsiteY1" fmla="*/ 0 h 750939"/>
                <a:gd name="connsiteX2" fmla="*/ 934344 w 1154188"/>
                <a:gd name="connsiteY2" fmla="*/ 117020 h 750939"/>
                <a:gd name="connsiteX3" fmla="*/ 1046127 w 1154188"/>
                <a:gd name="connsiteY3" fmla="*/ 276818 h 750939"/>
                <a:gd name="connsiteX4" fmla="*/ 1123030 w 1154188"/>
                <a:gd name="connsiteY4" fmla="*/ 435886 h 750939"/>
                <a:gd name="connsiteX5" fmla="*/ 1151067 w 1154188"/>
                <a:gd name="connsiteY5" fmla="*/ 584431 h 750939"/>
                <a:gd name="connsiteX6" fmla="*/ 1154188 w 1154188"/>
                <a:gd name="connsiteY6" fmla="*/ 749142 h 750939"/>
                <a:gd name="connsiteX7" fmla="*/ 0 w 1154188"/>
                <a:gd name="connsiteY7" fmla="*/ 750939 h 750939"/>
                <a:gd name="connsiteX0" fmla="*/ 0 w 1154188"/>
                <a:gd name="connsiteY0" fmla="*/ 750939 h 750939"/>
                <a:gd name="connsiteX1" fmla="*/ 812916 w 1154188"/>
                <a:gd name="connsiteY1" fmla="*/ 0 h 750939"/>
                <a:gd name="connsiteX2" fmla="*/ 934344 w 1154188"/>
                <a:gd name="connsiteY2" fmla="*/ 117020 h 750939"/>
                <a:gd name="connsiteX3" fmla="*/ 1046127 w 1154188"/>
                <a:gd name="connsiteY3" fmla="*/ 276818 h 750939"/>
                <a:gd name="connsiteX4" fmla="*/ 1123030 w 1154188"/>
                <a:gd name="connsiteY4" fmla="*/ 435886 h 750939"/>
                <a:gd name="connsiteX5" fmla="*/ 1151067 w 1154188"/>
                <a:gd name="connsiteY5" fmla="*/ 584431 h 750939"/>
                <a:gd name="connsiteX6" fmla="*/ 1154188 w 1154188"/>
                <a:gd name="connsiteY6" fmla="*/ 749142 h 750939"/>
                <a:gd name="connsiteX7" fmla="*/ 0 w 1154188"/>
                <a:gd name="connsiteY7" fmla="*/ 750939 h 750939"/>
                <a:gd name="connsiteX0" fmla="*/ 0 w 1240818"/>
                <a:gd name="connsiteY0" fmla="*/ 750939 h 750939"/>
                <a:gd name="connsiteX1" fmla="*/ 812916 w 1240818"/>
                <a:gd name="connsiteY1" fmla="*/ 0 h 750939"/>
                <a:gd name="connsiteX2" fmla="*/ 934344 w 1240818"/>
                <a:gd name="connsiteY2" fmla="*/ 117020 h 750939"/>
                <a:gd name="connsiteX3" fmla="*/ 1046127 w 1240818"/>
                <a:gd name="connsiteY3" fmla="*/ 276818 h 750939"/>
                <a:gd name="connsiteX4" fmla="*/ 1123030 w 1240818"/>
                <a:gd name="connsiteY4" fmla="*/ 435886 h 750939"/>
                <a:gd name="connsiteX5" fmla="*/ 1151067 w 1240818"/>
                <a:gd name="connsiteY5" fmla="*/ 584431 h 750939"/>
                <a:gd name="connsiteX6" fmla="*/ 1154188 w 1240818"/>
                <a:gd name="connsiteY6" fmla="*/ 749142 h 750939"/>
                <a:gd name="connsiteX7" fmla="*/ 0 w 1240818"/>
                <a:gd name="connsiteY7" fmla="*/ 750939 h 750939"/>
                <a:gd name="connsiteX0" fmla="*/ 0 w 1157516"/>
                <a:gd name="connsiteY0" fmla="*/ 750939 h 750939"/>
                <a:gd name="connsiteX1" fmla="*/ 812916 w 1157516"/>
                <a:gd name="connsiteY1" fmla="*/ 0 h 750939"/>
                <a:gd name="connsiteX2" fmla="*/ 934344 w 1157516"/>
                <a:gd name="connsiteY2" fmla="*/ 117020 h 750939"/>
                <a:gd name="connsiteX3" fmla="*/ 1046127 w 1157516"/>
                <a:gd name="connsiteY3" fmla="*/ 276818 h 750939"/>
                <a:gd name="connsiteX4" fmla="*/ 1123030 w 1157516"/>
                <a:gd name="connsiteY4" fmla="*/ 435886 h 750939"/>
                <a:gd name="connsiteX5" fmla="*/ 1151067 w 1157516"/>
                <a:gd name="connsiteY5" fmla="*/ 584431 h 750939"/>
                <a:gd name="connsiteX6" fmla="*/ 1154188 w 1157516"/>
                <a:gd name="connsiteY6" fmla="*/ 749142 h 750939"/>
                <a:gd name="connsiteX7" fmla="*/ 0 w 1157516"/>
                <a:gd name="connsiteY7" fmla="*/ 750939 h 750939"/>
                <a:gd name="connsiteX0" fmla="*/ 0 w 1157516"/>
                <a:gd name="connsiteY0" fmla="*/ 750939 h 750939"/>
                <a:gd name="connsiteX1" fmla="*/ 812916 w 1157516"/>
                <a:gd name="connsiteY1" fmla="*/ 0 h 750939"/>
                <a:gd name="connsiteX2" fmla="*/ 934344 w 1157516"/>
                <a:gd name="connsiteY2" fmla="*/ 117020 h 750939"/>
                <a:gd name="connsiteX3" fmla="*/ 1046127 w 1157516"/>
                <a:gd name="connsiteY3" fmla="*/ 276818 h 750939"/>
                <a:gd name="connsiteX4" fmla="*/ 1123030 w 1157516"/>
                <a:gd name="connsiteY4" fmla="*/ 435886 h 750939"/>
                <a:gd name="connsiteX5" fmla="*/ 1151067 w 1157516"/>
                <a:gd name="connsiteY5" fmla="*/ 584431 h 750939"/>
                <a:gd name="connsiteX6" fmla="*/ 1154188 w 1157516"/>
                <a:gd name="connsiteY6" fmla="*/ 749142 h 750939"/>
                <a:gd name="connsiteX7" fmla="*/ 0 w 1157516"/>
                <a:gd name="connsiteY7" fmla="*/ 750939 h 750939"/>
                <a:gd name="connsiteX0" fmla="*/ 0 w 1157516"/>
                <a:gd name="connsiteY0" fmla="*/ 750939 h 750939"/>
                <a:gd name="connsiteX1" fmla="*/ 812916 w 1157516"/>
                <a:gd name="connsiteY1" fmla="*/ 0 h 750939"/>
                <a:gd name="connsiteX2" fmla="*/ 934344 w 1157516"/>
                <a:gd name="connsiteY2" fmla="*/ 117020 h 750939"/>
                <a:gd name="connsiteX3" fmla="*/ 1046127 w 1157516"/>
                <a:gd name="connsiteY3" fmla="*/ 276818 h 750939"/>
                <a:gd name="connsiteX4" fmla="*/ 1123030 w 1157516"/>
                <a:gd name="connsiteY4" fmla="*/ 435886 h 750939"/>
                <a:gd name="connsiteX5" fmla="*/ 1151067 w 1157516"/>
                <a:gd name="connsiteY5" fmla="*/ 584431 h 750939"/>
                <a:gd name="connsiteX6" fmla="*/ 1154188 w 1157516"/>
                <a:gd name="connsiteY6" fmla="*/ 749142 h 750939"/>
                <a:gd name="connsiteX7" fmla="*/ 0 w 1157516"/>
                <a:gd name="connsiteY7" fmla="*/ 750939 h 750939"/>
                <a:gd name="connsiteX0" fmla="*/ 0 w 1157516"/>
                <a:gd name="connsiteY0" fmla="*/ 784097 h 784097"/>
                <a:gd name="connsiteX1" fmla="*/ 812916 w 1157516"/>
                <a:gd name="connsiteY1" fmla="*/ 33158 h 784097"/>
                <a:gd name="connsiteX2" fmla="*/ 934344 w 1157516"/>
                <a:gd name="connsiteY2" fmla="*/ 150178 h 784097"/>
                <a:gd name="connsiteX3" fmla="*/ 1046127 w 1157516"/>
                <a:gd name="connsiteY3" fmla="*/ 309976 h 784097"/>
                <a:gd name="connsiteX4" fmla="*/ 1123030 w 1157516"/>
                <a:gd name="connsiteY4" fmla="*/ 469044 h 784097"/>
                <a:gd name="connsiteX5" fmla="*/ 1151067 w 1157516"/>
                <a:gd name="connsiteY5" fmla="*/ 617589 h 784097"/>
                <a:gd name="connsiteX6" fmla="*/ 1154188 w 1157516"/>
                <a:gd name="connsiteY6" fmla="*/ 782300 h 784097"/>
                <a:gd name="connsiteX7" fmla="*/ 0 w 1157516"/>
                <a:gd name="connsiteY7" fmla="*/ 784097 h 784097"/>
                <a:gd name="connsiteX0" fmla="*/ 0 w 1157516"/>
                <a:gd name="connsiteY0" fmla="*/ 750939 h 750939"/>
                <a:gd name="connsiteX1" fmla="*/ 812916 w 1157516"/>
                <a:gd name="connsiteY1" fmla="*/ 0 h 750939"/>
                <a:gd name="connsiteX2" fmla="*/ 934344 w 1157516"/>
                <a:gd name="connsiteY2" fmla="*/ 117020 h 750939"/>
                <a:gd name="connsiteX3" fmla="*/ 1046127 w 1157516"/>
                <a:gd name="connsiteY3" fmla="*/ 276818 h 750939"/>
                <a:gd name="connsiteX4" fmla="*/ 1123030 w 1157516"/>
                <a:gd name="connsiteY4" fmla="*/ 435886 h 750939"/>
                <a:gd name="connsiteX5" fmla="*/ 1151067 w 1157516"/>
                <a:gd name="connsiteY5" fmla="*/ 584431 h 750939"/>
                <a:gd name="connsiteX6" fmla="*/ 1154188 w 1157516"/>
                <a:gd name="connsiteY6" fmla="*/ 749142 h 750939"/>
                <a:gd name="connsiteX7" fmla="*/ 0 w 1157516"/>
                <a:gd name="connsiteY7" fmla="*/ 750939 h 750939"/>
                <a:gd name="connsiteX0" fmla="*/ 0 w 1156430"/>
                <a:gd name="connsiteY0" fmla="*/ 750939 h 750939"/>
                <a:gd name="connsiteX1" fmla="*/ 812916 w 1156430"/>
                <a:gd name="connsiteY1" fmla="*/ 0 h 750939"/>
                <a:gd name="connsiteX2" fmla="*/ 934344 w 1156430"/>
                <a:gd name="connsiteY2" fmla="*/ 117020 h 750939"/>
                <a:gd name="connsiteX3" fmla="*/ 1046127 w 1156430"/>
                <a:gd name="connsiteY3" fmla="*/ 276818 h 750939"/>
                <a:gd name="connsiteX4" fmla="*/ 1123030 w 1156430"/>
                <a:gd name="connsiteY4" fmla="*/ 435886 h 750939"/>
                <a:gd name="connsiteX5" fmla="*/ 1151067 w 1156430"/>
                <a:gd name="connsiteY5" fmla="*/ 584431 h 750939"/>
                <a:gd name="connsiteX6" fmla="*/ 1154188 w 1156430"/>
                <a:gd name="connsiteY6" fmla="*/ 749142 h 750939"/>
                <a:gd name="connsiteX7" fmla="*/ 0 w 1156430"/>
                <a:gd name="connsiteY7" fmla="*/ 750939 h 750939"/>
                <a:gd name="connsiteX0" fmla="*/ 0 w 1156430"/>
                <a:gd name="connsiteY0" fmla="*/ 750939 h 750939"/>
                <a:gd name="connsiteX1" fmla="*/ 812916 w 1156430"/>
                <a:gd name="connsiteY1" fmla="*/ 0 h 750939"/>
                <a:gd name="connsiteX2" fmla="*/ 934344 w 1156430"/>
                <a:gd name="connsiteY2" fmla="*/ 117020 h 750939"/>
                <a:gd name="connsiteX3" fmla="*/ 1046127 w 1156430"/>
                <a:gd name="connsiteY3" fmla="*/ 276818 h 750939"/>
                <a:gd name="connsiteX4" fmla="*/ 1123030 w 1156430"/>
                <a:gd name="connsiteY4" fmla="*/ 435886 h 750939"/>
                <a:gd name="connsiteX5" fmla="*/ 1151067 w 1156430"/>
                <a:gd name="connsiteY5" fmla="*/ 584431 h 750939"/>
                <a:gd name="connsiteX6" fmla="*/ 1154188 w 1156430"/>
                <a:gd name="connsiteY6" fmla="*/ 749142 h 750939"/>
                <a:gd name="connsiteX7" fmla="*/ 0 w 1156430"/>
                <a:gd name="connsiteY7" fmla="*/ 750939 h 750939"/>
                <a:gd name="connsiteX0" fmla="*/ 0 w 1156430"/>
                <a:gd name="connsiteY0" fmla="*/ 750939 h 750939"/>
                <a:gd name="connsiteX1" fmla="*/ 812916 w 1156430"/>
                <a:gd name="connsiteY1" fmla="*/ 0 h 750939"/>
                <a:gd name="connsiteX2" fmla="*/ 934344 w 1156430"/>
                <a:gd name="connsiteY2" fmla="*/ 117020 h 750939"/>
                <a:gd name="connsiteX3" fmla="*/ 1046127 w 1156430"/>
                <a:gd name="connsiteY3" fmla="*/ 276818 h 750939"/>
                <a:gd name="connsiteX4" fmla="*/ 1123030 w 1156430"/>
                <a:gd name="connsiteY4" fmla="*/ 435886 h 750939"/>
                <a:gd name="connsiteX5" fmla="*/ 1151067 w 1156430"/>
                <a:gd name="connsiteY5" fmla="*/ 584431 h 750939"/>
                <a:gd name="connsiteX6" fmla="*/ 1154188 w 1156430"/>
                <a:gd name="connsiteY6" fmla="*/ 749142 h 750939"/>
                <a:gd name="connsiteX7" fmla="*/ 0 w 1156430"/>
                <a:gd name="connsiteY7" fmla="*/ 750939 h 750939"/>
                <a:gd name="connsiteX0" fmla="*/ 0 w 1156430"/>
                <a:gd name="connsiteY0" fmla="*/ 750939 h 750939"/>
                <a:gd name="connsiteX1" fmla="*/ 812916 w 1156430"/>
                <a:gd name="connsiteY1" fmla="*/ 0 h 750939"/>
                <a:gd name="connsiteX2" fmla="*/ 934344 w 1156430"/>
                <a:gd name="connsiteY2" fmla="*/ 117020 h 750939"/>
                <a:gd name="connsiteX3" fmla="*/ 1051592 w 1156430"/>
                <a:gd name="connsiteY3" fmla="*/ 269318 h 750939"/>
                <a:gd name="connsiteX4" fmla="*/ 1123030 w 1156430"/>
                <a:gd name="connsiteY4" fmla="*/ 435886 h 750939"/>
                <a:gd name="connsiteX5" fmla="*/ 1151067 w 1156430"/>
                <a:gd name="connsiteY5" fmla="*/ 584431 h 750939"/>
                <a:gd name="connsiteX6" fmla="*/ 1154188 w 1156430"/>
                <a:gd name="connsiteY6" fmla="*/ 749142 h 750939"/>
                <a:gd name="connsiteX7" fmla="*/ 0 w 1156430"/>
                <a:gd name="connsiteY7" fmla="*/ 750939 h 750939"/>
                <a:gd name="connsiteX0" fmla="*/ 0 w 1156275"/>
                <a:gd name="connsiteY0" fmla="*/ 750939 h 750939"/>
                <a:gd name="connsiteX1" fmla="*/ 812916 w 1156275"/>
                <a:gd name="connsiteY1" fmla="*/ 0 h 750939"/>
                <a:gd name="connsiteX2" fmla="*/ 934344 w 1156275"/>
                <a:gd name="connsiteY2" fmla="*/ 117020 h 750939"/>
                <a:gd name="connsiteX3" fmla="*/ 1051592 w 1156275"/>
                <a:gd name="connsiteY3" fmla="*/ 269318 h 750939"/>
                <a:gd name="connsiteX4" fmla="*/ 1117566 w 1156275"/>
                <a:gd name="connsiteY4" fmla="*/ 428386 h 750939"/>
                <a:gd name="connsiteX5" fmla="*/ 1151067 w 1156275"/>
                <a:gd name="connsiteY5" fmla="*/ 584431 h 750939"/>
                <a:gd name="connsiteX6" fmla="*/ 1154188 w 1156275"/>
                <a:gd name="connsiteY6" fmla="*/ 749142 h 750939"/>
                <a:gd name="connsiteX7" fmla="*/ 0 w 1156275"/>
                <a:gd name="connsiteY7" fmla="*/ 750939 h 750939"/>
                <a:gd name="connsiteX0" fmla="*/ 0 w 1156275"/>
                <a:gd name="connsiteY0" fmla="*/ 750939 h 750939"/>
                <a:gd name="connsiteX1" fmla="*/ 812916 w 1156275"/>
                <a:gd name="connsiteY1" fmla="*/ 0 h 750939"/>
                <a:gd name="connsiteX2" fmla="*/ 934344 w 1156275"/>
                <a:gd name="connsiteY2" fmla="*/ 117020 h 750939"/>
                <a:gd name="connsiteX3" fmla="*/ 1040662 w 1156275"/>
                <a:gd name="connsiteY3" fmla="*/ 251819 h 750939"/>
                <a:gd name="connsiteX4" fmla="*/ 1117566 w 1156275"/>
                <a:gd name="connsiteY4" fmla="*/ 428386 h 750939"/>
                <a:gd name="connsiteX5" fmla="*/ 1151067 w 1156275"/>
                <a:gd name="connsiteY5" fmla="*/ 584431 h 750939"/>
                <a:gd name="connsiteX6" fmla="*/ 1154188 w 1156275"/>
                <a:gd name="connsiteY6" fmla="*/ 749142 h 750939"/>
                <a:gd name="connsiteX7" fmla="*/ 0 w 1156275"/>
                <a:gd name="connsiteY7" fmla="*/ 750939 h 750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6275" h="750939">
                  <a:moveTo>
                    <a:pt x="0" y="750939"/>
                  </a:moveTo>
                  <a:lnTo>
                    <a:pt x="812916" y="0"/>
                  </a:lnTo>
                  <a:cubicBezTo>
                    <a:pt x="889399" y="74335"/>
                    <a:pt x="896386" y="75050"/>
                    <a:pt x="934344" y="117020"/>
                  </a:cubicBezTo>
                  <a:cubicBezTo>
                    <a:pt x="972302" y="158990"/>
                    <a:pt x="1010125" y="199925"/>
                    <a:pt x="1040662" y="251819"/>
                  </a:cubicBezTo>
                  <a:cubicBezTo>
                    <a:pt x="1071199" y="303713"/>
                    <a:pt x="1099165" y="372951"/>
                    <a:pt x="1117566" y="428386"/>
                  </a:cubicBezTo>
                  <a:cubicBezTo>
                    <a:pt x="1135967" y="483821"/>
                    <a:pt x="1144963" y="530972"/>
                    <a:pt x="1151067" y="584431"/>
                  </a:cubicBezTo>
                  <a:cubicBezTo>
                    <a:pt x="1157171" y="637890"/>
                    <a:pt x="1157493" y="648897"/>
                    <a:pt x="1154188" y="749142"/>
                  </a:cubicBezTo>
                  <a:lnTo>
                    <a:pt x="0" y="75093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0133EEA-D2BF-3170-B8AD-7D56FC00DAC6}"/>
                    </a:ext>
                  </a:extLst>
                </p:cNvPr>
                <p:cNvSpPr txBox="1"/>
                <p:nvPr/>
              </p:nvSpPr>
              <p:spPr>
                <a:xfrm>
                  <a:off x="5942234" y="402058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i="1" dirty="0" smtClean="0">
                            <a:latin typeface="Cambria Math"/>
                          </a:rPr>
                          <m:t>𝜃</m:t>
                        </m:r>
                      </m:oMath>
                    </m:oMathPara>
                  </a14:m>
                  <a:endParaRPr lang="en-US" i="1" dirty="0"/>
                </a:p>
              </p:txBody>
            </p:sp>
          </mc:Choice>
          <mc:Fallback xmlns="">
            <p:sp>
              <p:nvSpPr>
                <p:cNvPr id="8" name="TextBox 7">
                  <a:extLst>
                    <a:ext uri="{FF2B5EF4-FFF2-40B4-BE49-F238E27FC236}">
                      <a16:creationId xmlns:a16="http://schemas.microsoft.com/office/drawing/2014/main" id="{B0133EEA-D2BF-3170-B8AD-7D56FC00DAC6}"/>
                    </a:ext>
                  </a:extLst>
                </p:cNvPr>
                <p:cNvSpPr txBox="1">
                  <a:spLocks noRot="1" noChangeAspect="1" noMove="1" noResize="1" noEditPoints="1" noAdjustHandles="1" noChangeArrowheads="1" noChangeShapeType="1" noTextEdit="1"/>
                </p:cNvSpPr>
                <p:nvPr/>
              </p:nvSpPr>
              <p:spPr>
                <a:xfrm>
                  <a:off x="5942234" y="4020580"/>
                  <a:ext cx="457200" cy="369332"/>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6176235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B2C4-A1ED-C7F0-2C33-136DF2813073}"/>
              </a:ext>
            </a:extLst>
          </p:cNvPr>
          <p:cNvSpPr>
            <a:spLocks noGrp="1"/>
          </p:cNvSpPr>
          <p:nvPr>
            <p:ph type="title"/>
          </p:nvPr>
        </p:nvSpPr>
        <p:spPr>
          <a:xfrm>
            <a:off x="380999" y="1"/>
            <a:ext cx="7068015" cy="838200"/>
          </a:xfrm>
        </p:spPr>
        <p:txBody>
          <a:bodyPr/>
          <a:lstStyle/>
          <a:p>
            <a:r>
              <a:rPr lang="en-US" dirty="0"/>
              <a:t>Linear &amp; Angular Speed</a:t>
            </a:r>
          </a:p>
        </p:txBody>
      </p:sp>
      <p:sp>
        <p:nvSpPr>
          <p:cNvPr id="3" name="Content Placeholder 2">
            <a:extLst>
              <a:ext uri="{FF2B5EF4-FFF2-40B4-BE49-F238E27FC236}">
                <a16:creationId xmlns:a16="http://schemas.microsoft.com/office/drawing/2014/main" id="{0D5B5B9A-99E6-9134-B644-52AA1F64CF32}"/>
              </a:ext>
            </a:extLst>
          </p:cNvPr>
          <p:cNvSpPr>
            <a:spLocks noGrp="1"/>
          </p:cNvSpPr>
          <p:nvPr>
            <p:ph sz="half" idx="1"/>
          </p:nvPr>
        </p:nvSpPr>
        <p:spPr>
          <a:xfrm>
            <a:off x="457200" y="1676400"/>
            <a:ext cx="8305800" cy="3971925"/>
          </a:xfrm>
        </p:spPr>
        <p:txBody>
          <a:bodyPr>
            <a:normAutofit/>
          </a:bodyPr>
          <a:lstStyle/>
          <a:p>
            <a:r>
              <a:rPr lang="en-US" dirty="0"/>
              <a:t>When an object travels around a circular path, there are two speeds that can be measured.</a:t>
            </a:r>
          </a:p>
          <a:p>
            <a:pPr lvl="1"/>
            <a:r>
              <a:rPr lang="en-US" dirty="0">
                <a:effectLst>
                  <a:outerShdw blurRad="38100" dist="38100" dir="2700000" algn="tl">
                    <a:srgbClr val="000000">
                      <a:alpha val="43137"/>
                    </a:srgbClr>
                  </a:outerShdw>
                </a:effectLst>
              </a:rPr>
              <a:t>Linear speed </a:t>
            </a:r>
            <a:r>
              <a:rPr lang="en-US" dirty="0"/>
              <a:t>is the rate at which the object travels along the arc and is measured in units of length per unit of time.</a:t>
            </a:r>
          </a:p>
          <a:p>
            <a:pPr lvl="1"/>
            <a:r>
              <a:rPr lang="en-US" dirty="0">
                <a:effectLst>
                  <a:outerShdw blurRad="38100" dist="38100" dir="2700000" algn="tl">
                    <a:srgbClr val="000000">
                      <a:alpha val="43137"/>
                    </a:srgbClr>
                  </a:outerShdw>
                </a:effectLst>
              </a:rPr>
              <a:t>Angular speed </a:t>
            </a:r>
            <a:r>
              <a:rPr lang="en-US" dirty="0"/>
              <a:t>is the rate at which the object rotates about its vertex and is measured in radians per unit of time.</a:t>
            </a:r>
          </a:p>
        </p:txBody>
      </p:sp>
      <mc:AlternateContent xmlns:mc="http://schemas.openxmlformats.org/markup-compatibility/2006" xmlns:a14="http://schemas.microsoft.com/office/drawing/2010/main">
        <mc:Choice Requires="a14">
          <p:sp>
            <p:nvSpPr>
              <p:cNvPr id="18" name="Content Placeholder 17">
                <a:extLst>
                  <a:ext uri="{FF2B5EF4-FFF2-40B4-BE49-F238E27FC236}">
                    <a16:creationId xmlns:a16="http://schemas.microsoft.com/office/drawing/2014/main" id="{1490DEA1-BEC8-1518-5337-61A844404CF7}"/>
                  </a:ext>
                </a:extLst>
              </p:cNvPr>
              <p:cNvSpPr>
                <a:spLocks noGrp="1"/>
              </p:cNvSpPr>
              <p:nvPr>
                <p:ph sz="half" idx="2"/>
              </p:nvPr>
            </p:nvSpPr>
            <p:spPr>
              <a:xfrm>
                <a:off x="5073983" y="4512540"/>
                <a:ext cx="3048000" cy="1812059"/>
              </a:xfrm>
            </p:spPr>
            <p:txBody>
              <a:bodyPr>
                <a:normAutofit/>
              </a:bodyPr>
              <a:lstStyle/>
              <a:p>
                <a:pPr marL="228600" lvl="2"/>
                <a:r>
                  <a:rPr lang="en-US" dirty="0"/>
                  <a:t>Linear Speed: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𝑡</m:t>
                        </m:r>
                      </m:den>
                    </m:f>
                  </m:oMath>
                </a14:m>
                <a:endParaRPr lang="en-US" dirty="0"/>
              </a:p>
              <a:p>
                <a:pPr marL="228600" lvl="2">
                  <a:spcAft>
                    <a:spcPts val="1800"/>
                  </a:spcAft>
                </a:pPr>
                <a:r>
                  <a:rPr lang="en-US" dirty="0"/>
                  <a:t>Angular Speed: </a:t>
                </a:r>
                <a14:m>
                  <m:oMath xmlns:m="http://schemas.openxmlformats.org/officeDocument/2006/math">
                    <m:r>
                      <a:rPr lang="en-US" b="0" i="1" smtClean="0">
                        <a:latin typeface="Cambria Math" panose="02040503050406030204" pitchFamily="18" charset="0"/>
                      </a:rPr>
                      <m:t>𝜔</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𝜃</m:t>
                        </m:r>
                      </m:num>
                      <m:den>
                        <m:r>
                          <a:rPr lang="en-US" b="0" i="1" smtClean="0">
                            <a:latin typeface="Cambria Math" panose="02040503050406030204" pitchFamily="18" charset="0"/>
                          </a:rPr>
                          <m:t>𝑡</m:t>
                        </m:r>
                      </m:den>
                    </m:f>
                  </m:oMath>
                </a14:m>
                <a:endParaRPr lang="en-US" dirty="0"/>
              </a:p>
              <a:p>
                <a:pPr marL="685800" lvl="3"/>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𝜔</m:t>
                    </m:r>
                  </m:oMath>
                </a14:m>
                <a:endParaRPr lang="en-US" b="0" dirty="0"/>
              </a:p>
            </p:txBody>
          </p:sp>
        </mc:Choice>
        <mc:Fallback xmlns="">
          <p:sp>
            <p:nvSpPr>
              <p:cNvPr id="18" name="Content Placeholder 17">
                <a:extLst>
                  <a:ext uri="{FF2B5EF4-FFF2-40B4-BE49-F238E27FC236}">
                    <a16:creationId xmlns:a16="http://schemas.microsoft.com/office/drawing/2014/main" id="{1490DEA1-BEC8-1518-5337-61A844404CF7}"/>
                  </a:ext>
                </a:extLst>
              </p:cNvPr>
              <p:cNvSpPr>
                <a:spLocks noGrp="1" noRot="1" noChangeAspect="1" noMove="1" noResize="1" noEditPoints="1" noAdjustHandles="1" noChangeArrowheads="1" noChangeShapeType="1" noTextEdit="1"/>
              </p:cNvSpPr>
              <p:nvPr>
                <p:ph sz="half" idx="2"/>
              </p:nvPr>
            </p:nvSpPr>
            <p:spPr>
              <a:xfrm>
                <a:off x="5073983" y="4512540"/>
                <a:ext cx="3048000" cy="1812059"/>
              </a:xfrm>
              <a:blipFill>
                <a:blip r:embed="rId2"/>
                <a:stretch>
                  <a:fillRect l="-800"/>
                </a:stretch>
              </a:blipFill>
            </p:spPr>
            <p:txBody>
              <a:bodyPr/>
              <a:lstStyle/>
              <a:p>
                <a:r>
                  <a:rPr lang="en-US">
                    <a:noFill/>
                  </a:rPr>
                  <a:t> </a:t>
                </a:r>
              </a:p>
            </p:txBody>
          </p:sp>
        </mc:Fallback>
      </mc:AlternateContent>
      <p:grpSp>
        <p:nvGrpSpPr>
          <p:cNvPr id="14" name="Group 13" descr="Image of a circle with an arc of length s traced along the circle spanning an angle theta that represents the rotation from the initial side to the terminal side.">
            <a:extLst>
              <a:ext uri="{FF2B5EF4-FFF2-40B4-BE49-F238E27FC236}">
                <a16:creationId xmlns:a16="http://schemas.microsoft.com/office/drawing/2014/main" id="{40DE0754-C11B-7D97-DCEE-67071685E1DD}"/>
              </a:ext>
            </a:extLst>
          </p:cNvPr>
          <p:cNvGrpSpPr/>
          <p:nvPr/>
        </p:nvGrpSpPr>
        <p:grpSpPr>
          <a:xfrm>
            <a:off x="2324422" y="4547849"/>
            <a:ext cx="2247578" cy="2052839"/>
            <a:chOff x="3581400" y="4572000"/>
            <a:chExt cx="2247578" cy="2052839"/>
          </a:xfrm>
        </p:grpSpPr>
        <p:sp>
          <p:nvSpPr>
            <p:cNvPr id="6" name="Oval 5">
              <a:extLst>
                <a:ext uri="{FF2B5EF4-FFF2-40B4-BE49-F238E27FC236}">
                  <a16:creationId xmlns:a16="http://schemas.microsoft.com/office/drawing/2014/main" id="{04E43939-3490-247A-FC66-AF587812D26B}"/>
                </a:ext>
              </a:extLst>
            </p:cNvPr>
            <p:cNvSpPr/>
            <p:nvPr/>
          </p:nvSpPr>
          <p:spPr>
            <a:xfrm>
              <a:off x="3581400" y="4572002"/>
              <a:ext cx="2071758" cy="2052837"/>
            </a:xfrm>
            <a:prstGeom prst="ellipse">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7E5EF53-D556-9711-2A68-32D18165427F}"/>
                </a:ext>
              </a:extLst>
            </p:cNvPr>
            <p:cNvCxnSpPr>
              <a:endCxn id="6" idx="6"/>
            </p:cNvCxnSpPr>
            <p:nvPr/>
          </p:nvCxnSpPr>
          <p:spPr>
            <a:xfrm>
              <a:off x="4515508" y="5598420"/>
              <a:ext cx="11376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FDE8DE7-480E-F0FB-C2CA-69BD231EAC6C}"/>
                </a:ext>
              </a:extLst>
            </p:cNvPr>
            <p:cNvCxnSpPr>
              <a:endCxn id="11" idx="0"/>
            </p:cNvCxnSpPr>
            <p:nvPr/>
          </p:nvCxnSpPr>
          <p:spPr>
            <a:xfrm flipV="1">
              <a:off x="4515508" y="4721275"/>
              <a:ext cx="639745" cy="8771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4320786-3841-380F-C5A1-C52C224DD5D1}"/>
                    </a:ext>
                  </a:extLst>
                </p:cNvPr>
                <p:cNvSpPr txBox="1"/>
                <p:nvPr/>
              </p:nvSpPr>
              <p:spPr>
                <a:xfrm>
                  <a:off x="4864616" y="5154452"/>
                  <a:ext cx="5812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oMath>
                    </m:oMathPara>
                  </a14:m>
                  <a:endParaRPr lang="en-US" dirty="0"/>
                </a:p>
              </p:txBody>
            </p:sp>
          </mc:Choice>
          <mc:Fallback xmlns="">
            <p:sp>
              <p:nvSpPr>
                <p:cNvPr id="9" name="TextBox 8">
                  <a:extLst>
                    <a:ext uri="{FF2B5EF4-FFF2-40B4-BE49-F238E27FC236}">
                      <a16:creationId xmlns:a16="http://schemas.microsoft.com/office/drawing/2014/main" id="{04320786-3841-380F-C5A1-C52C224DD5D1}"/>
                    </a:ext>
                  </a:extLst>
                </p:cNvPr>
                <p:cNvSpPr txBox="1">
                  <a:spLocks noRot="1" noChangeAspect="1" noMove="1" noResize="1" noEditPoints="1" noAdjustHandles="1" noChangeArrowheads="1" noChangeShapeType="1" noTextEdit="1"/>
                </p:cNvSpPr>
                <p:nvPr/>
              </p:nvSpPr>
              <p:spPr>
                <a:xfrm>
                  <a:off x="4864616" y="5154452"/>
                  <a:ext cx="581274" cy="369332"/>
                </a:xfrm>
                <a:prstGeom prst="rect">
                  <a:avLst/>
                </a:prstGeom>
                <a:blipFill>
                  <a:blip r:embed="rId3"/>
                  <a:stretch>
                    <a:fillRect/>
                  </a:stretch>
                </a:blipFill>
              </p:spPr>
              <p:txBody>
                <a:bodyPr/>
                <a:lstStyle/>
                <a:p>
                  <a:r>
                    <a:rPr lang="en-US">
                      <a:noFill/>
                    </a:rPr>
                    <a:t> </a:t>
                  </a:r>
                </a:p>
              </p:txBody>
            </p:sp>
          </mc:Fallback>
        </mc:AlternateContent>
        <p:sp>
          <p:nvSpPr>
            <p:cNvPr id="11" name="Arc 10">
              <a:extLst>
                <a:ext uri="{FF2B5EF4-FFF2-40B4-BE49-F238E27FC236}">
                  <a16:creationId xmlns:a16="http://schemas.microsoft.com/office/drawing/2014/main" id="{1DB7D365-C34A-16D8-F69B-D22369598363}"/>
                </a:ext>
              </a:extLst>
            </p:cNvPr>
            <p:cNvSpPr/>
            <p:nvPr/>
          </p:nvSpPr>
          <p:spPr>
            <a:xfrm>
              <a:off x="3581400" y="4572000"/>
              <a:ext cx="2071758" cy="2052837"/>
            </a:xfrm>
            <a:prstGeom prst="arc">
              <a:avLst>
                <a:gd name="adj1" fmla="val 18077285"/>
                <a:gd name="adj2" fmla="val 0"/>
              </a:avLst>
            </a:prstGeom>
            <a:ln w="50800">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18EEEE-0B05-5215-0E3B-EADAACD89435}"/>
                    </a:ext>
                  </a:extLst>
                </p:cNvPr>
                <p:cNvSpPr txBox="1"/>
                <p:nvPr/>
              </p:nvSpPr>
              <p:spPr>
                <a:xfrm>
                  <a:off x="5480192" y="4812266"/>
                  <a:ext cx="3487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𝑠</m:t>
                        </m:r>
                      </m:oMath>
                    </m:oMathPara>
                  </a14:m>
                  <a:endParaRPr lang="en-US" dirty="0"/>
                </a:p>
              </p:txBody>
            </p:sp>
          </mc:Choice>
          <mc:Fallback xmlns="">
            <p:sp>
              <p:nvSpPr>
                <p:cNvPr id="12" name="TextBox 11">
                  <a:extLst>
                    <a:ext uri="{FF2B5EF4-FFF2-40B4-BE49-F238E27FC236}">
                      <a16:creationId xmlns:a16="http://schemas.microsoft.com/office/drawing/2014/main" id="{6018EEEE-0B05-5215-0E3B-EADAACD89435}"/>
                    </a:ext>
                  </a:extLst>
                </p:cNvPr>
                <p:cNvSpPr txBox="1">
                  <a:spLocks noRot="1" noChangeAspect="1" noMove="1" noResize="1" noEditPoints="1" noAdjustHandles="1" noChangeArrowheads="1" noChangeShapeType="1" noTextEdit="1"/>
                </p:cNvSpPr>
                <p:nvPr/>
              </p:nvSpPr>
              <p:spPr>
                <a:xfrm>
                  <a:off x="5480192" y="4812266"/>
                  <a:ext cx="348786" cy="369332"/>
                </a:xfrm>
                <a:prstGeom prst="rect">
                  <a:avLst/>
                </a:prstGeom>
                <a:blipFill>
                  <a:blip r:embed="rId4"/>
                  <a:stretch>
                    <a:fillRect/>
                  </a:stretch>
                </a:blipFill>
              </p:spPr>
              <p:txBody>
                <a:bodyPr/>
                <a:lstStyle/>
                <a:p>
                  <a:r>
                    <a:rPr lang="en-US">
                      <a:noFill/>
                    </a:rPr>
                    <a:t> </a:t>
                  </a:r>
                </a:p>
              </p:txBody>
            </p:sp>
          </mc:Fallback>
        </mc:AlternateContent>
        <p:sp>
          <p:nvSpPr>
            <p:cNvPr id="13" name="Arc 12">
              <a:extLst>
                <a:ext uri="{FF2B5EF4-FFF2-40B4-BE49-F238E27FC236}">
                  <a16:creationId xmlns:a16="http://schemas.microsoft.com/office/drawing/2014/main" id="{5FBFC36D-94E0-392A-D66A-2DFBC8FCDF20}"/>
                </a:ext>
              </a:extLst>
            </p:cNvPr>
            <p:cNvSpPr/>
            <p:nvPr/>
          </p:nvSpPr>
          <p:spPr>
            <a:xfrm>
              <a:off x="4038600" y="5086354"/>
              <a:ext cx="1033272" cy="1024128"/>
            </a:xfrm>
            <a:prstGeom prst="arc">
              <a:avLst>
                <a:gd name="adj1" fmla="val 18077285"/>
                <a:gd name="adj2" fmla="val 0"/>
              </a:avLst>
            </a:prstGeom>
            <a:ln w="50800">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9789345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1000"/>
                                        <p:tgtEl>
                                          <p:spTgt spid="18">
                                            <p:txEl>
                                              <p:pRg st="0" end="0"/>
                                            </p:txEl>
                                          </p:spTgt>
                                        </p:tgtEl>
                                      </p:cBhvr>
                                    </p:animEffect>
                                    <p:anim calcmode="lin" valueType="num">
                                      <p:cBhvr>
                                        <p:cTn id="11"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18">
                                            <p:txEl>
                                              <p:pRg st="1" end="1"/>
                                            </p:txEl>
                                          </p:spTgt>
                                        </p:tgtEl>
                                        <p:attrNameLst>
                                          <p:attrName>style.visibility</p:attrName>
                                        </p:attrNameLst>
                                      </p:cBhvr>
                                      <p:to>
                                        <p:strVal val="visible"/>
                                      </p:to>
                                    </p:set>
                                    <p:animEffect transition="in" filter="fade">
                                      <p:cBhvr>
                                        <p:cTn id="20" dur="1000"/>
                                        <p:tgtEl>
                                          <p:spTgt spid="18">
                                            <p:txEl>
                                              <p:pRg st="1" end="1"/>
                                            </p:txEl>
                                          </p:spTgt>
                                        </p:tgtEl>
                                      </p:cBhvr>
                                    </p:animEffect>
                                    <p:anim calcmode="lin" valueType="num">
                                      <p:cBhvr>
                                        <p:cTn id="21"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8">
                                            <p:txEl>
                                              <p:pRg st="2" end="2"/>
                                            </p:txEl>
                                          </p:spTgt>
                                        </p:tgtEl>
                                        <p:attrNameLst>
                                          <p:attrName>style.visibility</p:attrName>
                                        </p:attrNameLst>
                                      </p:cBhvr>
                                      <p:to>
                                        <p:strVal val="visible"/>
                                      </p:to>
                                    </p:set>
                                    <p:anim calcmode="lin" valueType="num">
                                      <p:cBhvr additive="base">
                                        <p:cTn id="27" dur="500" fill="hold"/>
                                        <p:tgtEl>
                                          <p:spTgt spid="18">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6 Trig Functions - SOHCAHTOA</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fontScale="92500"/>
              </a:bodyPr>
              <a:lstStyle/>
              <a:p>
                <a14:m>
                  <m:oMath xmlns:m="http://schemas.openxmlformats.org/officeDocument/2006/math">
                    <m:r>
                      <a:rPr lang="en-US" b="1" i="0" smtClean="0">
                        <a:latin typeface="Cambria Math"/>
                      </a:rPr>
                      <m:t>𝐒𝐢𝐧𝐞</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sin</m:t>
                        </m:r>
                      </m:fName>
                      <m:e>
                        <m:d>
                          <m:dPr>
                            <m:ctrlPr>
                              <a:rPr lang="en-US" b="0" i="1" smtClean="0">
                                <a:latin typeface="Cambria Math" panose="02040503050406030204" pitchFamily="18" charset="0"/>
                              </a:rPr>
                            </m:ctrlPr>
                          </m:dPr>
                          <m:e>
                            <m:r>
                              <a:rPr lang="en-US" b="0" i="1" smtClean="0">
                                <a:latin typeface="Cambria Math"/>
                                <a:ea typeface="Cambria Math"/>
                              </a:rPr>
                              <m:t>𝜃</m:t>
                            </m:r>
                          </m:e>
                        </m:d>
                      </m:e>
                    </m:func>
                    <m:r>
                      <a:rPr lang="en-US" b="0" i="1" smtClean="0">
                        <a:latin typeface="Cambria Math"/>
                      </a:rPr>
                      <m:t>=</m:t>
                    </m:r>
                    <m:f>
                      <m:fPr>
                        <m:ctrlPr>
                          <a:rPr lang="en-US" b="0" i="1" smtClean="0">
                            <a:latin typeface="Cambria Math" panose="02040503050406030204" pitchFamily="18" charset="0"/>
                          </a:rPr>
                        </m:ctrlPr>
                      </m:fPr>
                      <m:num>
                        <m:r>
                          <m:rPr>
                            <m:sty m:val="p"/>
                          </m:rPr>
                          <a:rPr lang="en-US" b="0" i="0" smtClean="0">
                            <a:latin typeface="Cambria Math"/>
                          </a:rPr>
                          <m:t>Opposite</m:t>
                        </m:r>
                      </m:num>
                      <m:den>
                        <m:r>
                          <m:rPr>
                            <m:sty m:val="p"/>
                          </m:rPr>
                          <a:rPr lang="en-US" b="0" i="0" smtClean="0">
                            <a:latin typeface="Cambria Math"/>
                          </a:rPr>
                          <m:t>Hypotenuse</m:t>
                        </m:r>
                      </m:den>
                    </m:f>
                  </m:oMath>
                </a14:m>
                <a:endParaRPr lang="en-US" dirty="0"/>
              </a:p>
              <a:p>
                <a14:m>
                  <m:oMath xmlns:m="http://schemas.openxmlformats.org/officeDocument/2006/math">
                    <m:r>
                      <a:rPr lang="en-US" b="1" i="0" smtClean="0">
                        <a:latin typeface="Cambria Math"/>
                      </a:rPr>
                      <m:t>𝐂𝐨𝐬</m:t>
                    </m:r>
                    <m:r>
                      <a:rPr lang="en-US" b="1" i="1">
                        <a:latin typeface="Cambria Math"/>
                      </a:rPr>
                      <m:t>𝐢𝐧𝐞</m:t>
                    </m:r>
                    <m:r>
                      <a:rPr lang="en-US" b="0" i="0" smtClean="0">
                        <a:latin typeface="Cambria Math"/>
                      </a:rPr>
                      <m:t>:</m:t>
                    </m:r>
                    <m:func>
                      <m:funcPr>
                        <m:ctrlPr>
                          <a:rPr lang="en-US" i="1" smtClean="0">
                            <a:latin typeface="Cambria Math" panose="02040503050406030204" pitchFamily="18" charset="0"/>
                          </a:rPr>
                        </m:ctrlPr>
                      </m:funcPr>
                      <m:fName>
                        <m:r>
                          <m:rPr>
                            <m:sty m:val="p"/>
                          </m:rPr>
                          <a:rPr lang="en-US" b="0" i="0" smtClean="0">
                            <a:latin typeface="Cambria Math"/>
                          </a:rPr>
                          <m:t>cos</m:t>
                        </m:r>
                      </m:fName>
                      <m:e>
                        <m:d>
                          <m:dPr>
                            <m:ctrlPr>
                              <a:rPr lang="en-US" i="1">
                                <a:latin typeface="Cambria Math" panose="02040503050406030204" pitchFamily="18" charset="0"/>
                              </a:rPr>
                            </m:ctrlPr>
                          </m:dPr>
                          <m:e>
                            <m:r>
                              <a:rPr lang="en-US" i="1">
                                <a:latin typeface="Cambria Math"/>
                                <a:ea typeface="Cambria Math"/>
                              </a:rPr>
                              <m:t>𝜃</m:t>
                            </m:r>
                          </m:e>
                        </m:d>
                      </m:e>
                    </m:func>
                    <m:r>
                      <a:rPr lang="en-US" i="1">
                        <a:latin typeface="Cambria Math"/>
                      </a:rPr>
                      <m:t>=</m:t>
                    </m:r>
                    <m:f>
                      <m:fPr>
                        <m:ctrlPr>
                          <a:rPr lang="en-US" i="1">
                            <a:latin typeface="Cambria Math" panose="02040503050406030204" pitchFamily="18" charset="0"/>
                          </a:rPr>
                        </m:ctrlPr>
                      </m:fPr>
                      <m:num>
                        <m:r>
                          <m:rPr>
                            <m:sty m:val="p"/>
                          </m:rPr>
                          <a:rPr lang="en-US" b="0" i="0" smtClean="0">
                            <a:latin typeface="Cambria Math"/>
                          </a:rPr>
                          <m:t>Adjacent</m:t>
                        </m:r>
                      </m:num>
                      <m:den>
                        <m:r>
                          <m:rPr>
                            <m:sty m:val="p"/>
                          </m:rPr>
                          <a:rPr lang="en-US">
                            <a:latin typeface="Cambria Math"/>
                          </a:rPr>
                          <m:t>Hypotenuse</m:t>
                        </m:r>
                      </m:den>
                    </m:f>
                  </m:oMath>
                </a14:m>
                <a:endParaRPr lang="en-US" dirty="0"/>
              </a:p>
              <a:p>
                <a14:m>
                  <m:oMath xmlns:m="http://schemas.openxmlformats.org/officeDocument/2006/math">
                    <m:r>
                      <a:rPr lang="en-US" b="1" i="1" smtClean="0">
                        <a:latin typeface="Cambria Math"/>
                      </a:rPr>
                      <m:t>𝐓</m:t>
                    </m:r>
                    <m:r>
                      <a:rPr lang="en-US" b="1" i="0" smtClean="0">
                        <a:latin typeface="Cambria Math"/>
                      </a:rPr>
                      <m:t>𝐚𝐧𝐠𝐞𝐧𝐭</m:t>
                    </m:r>
                    <m:r>
                      <a:rPr lang="en-US" b="0" i="0" smtClean="0">
                        <a:latin typeface="Cambria Math"/>
                      </a:rPr>
                      <m:t>:</m:t>
                    </m:r>
                    <m:func>
                      <m:funcPr>
                        <m:ctrlPr>
                          <a:rPr lang="en-US" i="1">
                            <a:latin typeface="Cambria Math" panose="02040503050406030204" pitchFamily="18" charset="0"/>
                          </a:rPr>
                        </m:ctrlPr>
                      </m:funcPr>
                      <m:fName>
                        <m:r>
                          <m:rPr>
                            <m:sty m:val="p"/>
                          </m:rPr>
                          <a:rPr lang="en-US" b="0" i="0" smtClean="0">
                            <a:latin typeface="Cambria Math"/>
                          </a:rPr>
                          <m:t>tan</m:t>
                        </m:r>
                      </m:fName>
                      <m:e>
                        <m:d>
                          <m:dPr>
                            <m:ctrlPr>
                              <a:rPr lang="en-US" i="1">
                                <a:latin typeface="Cambria Math" panose="02040503050406030204" pitchFamily="18" charset="0"/>
                              </a:rPr>
                            </m:ctrlPr>
                          </m:dPr>
                          <m:e>
                            <m:r>
                              <a:rPr lang="en-US" i="1">
                                <a:latin typeface="Cambria Math"/>
                                <a:ea typeface="Cambria Math"/>
                              </a:rPr>
                              <m:t>𝜃</m:t>
                            </m:r>
                          </m:e>
                        </m:d>
                      </m:e>
                    </m:func>
                    <m:r>
                      <a:rPr lang="en-US" i="1">
                        <a:latin typeface="Cambria Math"/>
                      </a:rPr>
                      <m:t>=</m:t>
                    </m:r>
                    <m:f>
                      <m:fPr>
                        <m:ctrlPr>
                          <a:rPr lang="en-US" i="1">
                            <a:latin typeface="Cambria Math" panose="02040503050406030204" pitchFamily="18" charset="0"/>
                          </a:rPr>
                        </m:ctrlPr>
                      </m:fPr>
                      <m:num>
                        <m:r>
                          <m:rPr>
                            <m:sty m:val="p"/>
                          </m:rPr>
                          <a:rPr lang="en-US">
                            <a:latin typeface="Cambria Math"/>
                          </a:rPr>
                          <m:t>Opposite</m:t>
                        </m:r>
                      </m:num>
                      <m:den>
                        <m:r>
                          <m:rPr>
                            <m:sty m:val="p"/>
                          </m:rPr>
                          <a:rPr lang="en-US">
                            <a:latin typeface="Cambria Math"/>
                          </a:rPr>
                          <m:t>Adjacent</m:t>
                        </m:r>
                      </m:den>
                    </m:f>
                  </m:oMath>
                </a14:m>
                <a:endParaRPr lang="en-US" dirty="0"/>
              </a:p>
              <a:p>
                <a14:m>
                  <m:oMath xmlns:m="http://schemas.openxmlformats.org/officeDocument/2006/math">
                    <m:r>
                      <a:rPr lang="en-US" b="1" i="1">
                        <a:latin typeface="Cambria Math"/>
                      </a:rPr>
                      <m:t>𝐂</m:t>
                    </m:r>
                    <m:r>
                      <a:rPr lang="en-US" b="1" i="0" smtClean="0">
                        <a:latin typeface="Cambria Math"/>
                      </a:rPr>
                      <m:t>𝐨𝐬𝐞𝐜𝐚𝐧𝐭</m:t>
                    </m:r>
                    <m:r>
                      <a:rPr lang="en-US" b="0" i="0" smtClean="0">
                        <a:latin typeface="Cambria Math"/>
                      </a:rPr>
                      <m:t>:</m:t>
                    </m:r>
                    <m:func>
                      <m:funcPr>
                        <m:ctrlPr>
                          <a:rPr lang="en-US" i="1">
                            <a:latin typeface="Cambria Math" panose="02040503050406030204" pitchFamily="18" charset="0"/>
                          </a:rPr>
                        </m:ctrlPr>
                      </m:funcPr>
                      <m:fName>
                        <m:r>
                          <m:rPr>
                            <m:sty m:val="p"/>
                          </m:rPr>
                          <a:rPr lang="en-US" b="0" i="0" smtClean="0">
                            <a:latin typeface="Cambria Math"/>
                          </a:rPr>
                          <m:t>csc</m:t>
                        </m:r>
                      </m:fName>
                      <m:e>
                        <m:d>
                          <m:dPr>
                            <m:ctrlPr>
                              <a:rPr lang="en-US" i="1">
                                <a:latin typeface="Cambria Math" panose="02040503050406030204" pitchFamily="18" charset="0"/>
                              </a:rPr>
                            </m:ctrlPr>
                          </m:dPr>
                          <m:e>
                            <m:r>
                              <a:rPr lang="en-US" i="1">
                                <a:latin typeface="Cambria Math"/>
                                <a:ea typeface="Cambria Math"/>
                              </a:rPr>
                              <m:t>𝜃</m:t>
                            </m:r>
                          </m:e>
                        </m:d>
                      </m:e>
                    </m:func>
                    <m:r>
                      <a:rPr lang="en-US" i="1">
                        <a:latin typeface="Cambria Math"/>
                      </a:rPr>
                      <m:t>=</m:t>
                    </m:r>
                    <m:f>
                      <m:fPr>
                        <m:ctrlPr>
                          <a:rPr lang="en-US" i="1">
                            <a:latin typeface="Cambria Math" panose="02040503050406030204" pitchFamily="18" charset="0"/>
                          </a:rPr>
                        </m:ctrlPr>
                      </m:fPr>
                      <m:num>
                        <m:r>
                          <m:rPr>
                            <m:sty m:val="p"/>
                          </m:rPr>
                          <a:rPr lang="en-US">
                            <a:latin typeface="Cambria Math"/>
                          </a:rPr>
                          <m:t>Hypotenuse</m:t>
                        </m:r>
                      </m:num>
                      <m:den>
                        <m:r>
                          <m:rPr>
                            <m:sty m:val="p"/>
                          </m:rPr>
                          <a:rPr lang="en-US">
                            <a:latin typeface="Cambria Math"/>
                          </a:rPr>
                          <m:t>Opposite</m:t>
                        </m:r>
                      </m:den>
                    </m:f>
                  </m:oMath>
                </a14:m>
                <a:endParaRPr lang="en-US" dirty="0"/>
              </a:p>
              <a:p>
                <a14:m>
                  <m:oMath xmlns:m="http://schemas.openxmlformats.org/officeDocument/2006/math">
                    <m:r>
                      <a:rPr lang="en-US" b="1" i="1" smtClean="0">
                        <a:latin typeface="Cambria Math"/>
                      </a:rPr>
                      <m:t>𝐒</m:t>
                    </m:r>
                    <m:r>
                      <a:rPr lang="en-US" b="1" i="0" smtClean="0">
                        <a:latin typeface="Cambria Math"/>
                      </a:rPr>
                      <m:t>𝐞𝐜𝐚𝐧𝐭</m:t>
                    </m:r>
                    <m:r>
                      <a:rPr lang="en-US" b="0" i="1" smtClean="0">
                        <a:latin typeface="Cambria Math"/>
                      </a:rPr>
                      <m:t>:</m:t>
                    </m:r>
                    <m:func>
                      <m:funcPr>
                        <m:ctrlPr>
                          <a:rPr lang="en-US" i="1">
                            <a:latin typeface="Cambria Math" panose="02040503050406030204" pitchFamily="18" charset="0"/>
                          </a:rPr>
                        </m:ctrlPr>
                      </m:funcPr>
                      <m:fName>
                        <m:r>
                          <m:rPr>
                            <m:sty m:val="p"/>
                          </m:rPr>
                          <a:rPr lang="en-US" b="0" i="0" smtClean="0">
                            <a:latin typeface="Cambria Math"/>
                          </a:rPr>
                          <m:t>sec</m:t>
                        </m:r>
                      </m:fName>
                      <m:e>
                        <m:d>
                          <m:dPr>
                            <m:ctrlPr>
                              <a:rPr lang="en-US" i="1">
                                <a:latin typeface="Cambria Math" panose="02040503050406030204" pitchFamily="18" charset="0"/>
                              </a:rPr>
                            </m:ctrlPr>
                          </m:dPr>
                          <m:e>
                            <m:r>
                              <a:rPr lang="en-US" i="1">
                                <a:latin typeface="Cambria Math"/>
                                <a:ea typeface="Cambria Math"/>
                              </a:rPr>
                              <m:t>𝜃</m:t>
                            </m:r>
                          </m:e>
                        </m:d>
                      </m:e>
                    </m:func>
                    <m:r>
                      <a:rPr lang="en-US" i="1">
                        <a:latin typeface="Cambria Math"/>
                      </a:rPr>
                      <m:t>=</m:t>
                    </m:r>
                    <m:f>
                      <m:fPr>
                        <m:ctrlPr>
                          <a:rPr lang="en-US" i="1">
                            <a:latin typeface="Cambria Math" panose="02040503050406030204" pitchFamily="18" charset="0"/>
                          </a:rPr>
                        </m:ctrlPr>
                      </m:fPr>
                      <m:num>
                        <m:r>
                          <m:rPr>
                            <m:sty m:val="p"/>
                          </m:rPr>
                          <a:rPr lang="en-US">
                            <a:latin typeface="Cambria Math"/>
                          </a:rPr>
                          <m:t>Hypotenuse</m:t>
                        </m:r>
                      </m:num>
                      <m:den>
                        <m:r>
                          <m:rPr>
                            <m:sty m:val="p"/>
                          </m:rPr>
                          <a:rPr lang="en-US">
                            <a:latin typeface="Cambria Math"/>
                          </a:rPr>
                          <m:t>Adjacent</m:t>
                        </m:r>
                      </m:den>
                    </m:f>
                  </m:oMath>
                </a14:m>
                <a:endParaRPr lang="en-US" dirty="0"/>
              </a:p>
              <a:p>
                <a14:m>
                  <m:oMath xmlns:m="http://schemas.openxmlformats.org/officeDocument/2006/math">
                    <m:r>
                      <a:rPr lang="en-US" b="1" i="1" smtClean="0">
                        <a:latin typeface="Cambria Math"/>
                      </a:rPr>
                      <m:t>𝐂</m:t>
                    </m:r>
                    <m:r>
                      <a:rPr lang="en-US" b="1" i="0" smtClean="0">
                        <a:latin typeface="Cambria Math"/>
                      </a:rPr>
                      <m:t>𝐨𝐭𝐚𝐧𝐠𝐞𝐧𝐭</m:t>
                    </m:r>
                    <m:r>
                      <a:rPr lang="en-US" b="0" i="0" smtClean="0">
                        <a:latin typeface="Cambria Math"/>
                      </a:rPr>
                      <m:t>:</m:t>
                    </m:r>
                    <m:func>
                      <m:funcPr>
                        <m:ctrlPr>
                          <a:rPr lang="en-US" i="1">
                            <a:latin typeface="Cambria Math" panose="02040503050406030204" pitchFamily="18" charset="0"/>
                          </a:rPr>
                        </m:ctrlPr>
                      </m:funcPr>
                      <m:fName>
                        <m:r>
                          <m:rPr>
                            <m:sty m:val="p"/>
                          </m:rPr>
                          <a:rPr lang="en-US" b="0" i="0" smtClean="0">
                            <a:latin typeface="Cambria Math"/>
                          </a:rPr>
                          <m:t>cot</m:t>
                        </m:r>
                      </m:fName>
                      <m:e>
                        <m:d>
                          <m:dPr>
                            <m:ctrlPr>
                              <a:rPr lang="en-US" i="1">
                                <a:latin typeface="Cambria Math" panose="02040503050406030204" pitchFamily="18" charset="0"/>
                              </a:rPr>
                            </m:ctrlPr>
                          </m:dPr>
                          <m:e>
                            <m:r>
                              <a:rPr lang="en-US" i="1">
                                <a:latin typeface="Cambria Math"/>
                                <a:ea typeface="Cambria Math"/>
                              </a:rPr>
                              <m:t>𝜃</m:t>
                            </m:r>
                          </m:e>
                        </m:d>
                      </m:e>
                    </m:func>
                    <m:r>
                      <a:rPr lang="en-US" i="1">
                        <a:latin typeface="Cambria Math"/>
                      </a:rPr>
                      <m:t>=</m:t>
                    </m:r>
                    <m:f>
                      <m:fPr>
                        <m:ctrlPr>
                          <a:rPr lang="en-US" i="1">
                            <a:latin typeface="Cambria Math" panose="02040503050406030204" pitchFamily="18" charset="0"/>
                          </a:rPr>
                        </m:ctrlPr>
                      </m:fPr>
                      <m:num>
                        <m:r>
                          <m:rPr>
                            <m:sty m:val="p"/>
                          </m:rPr>
                          <a:rPr lang="en-US">
                            <a:latin typeface="Cambria Math"/>
                          </a:rPr>
                          <m:t>Adjacent</m:t>
                        </m:r>
                      </m:num>
                      <m:den>
                        <m:r>
                          <m:rPr>
                            <m:sty m:val="p"/>
                          </m:rPr>
                          <a:rPr lang="en-US">
                            <a:latin typeface="Cambria Math"/>
                          </a:rPr>
                          <m:t>Opposite</m:t>
                        </m:r>
                      </m:den>
                    </m:f>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grpSp>
        <p:nvGrpSpPr>
          <p:cNvPr id="3" name="Group 2" descr="Image of a right triangle with angle theta located at the bottom-right acute angle, Opposite side across from theta, Adjacent side next to theta, and a Hypotenuse.">
            <a:extLst>
              <a:ext uri="{FF2B5EF4-FFF2-40B4-BE49-F238E27FC236}">
                <a16:creationId xmlns:a16="http://schemas.microsoft.com/office/drawing/2014/main" id="{C7F37BD1-EFE0-DF2C-26F8-9BEFE0355F9F}"/>
              </a:ext>
            </a:extLst>
          </p:cNvPr>
          <p:cNvGrpSpPr/>
          <p:nvPr/>
        </p:nvGrpSpPr>
        <p:grpSpPr>
          <a:xfrm>
            <a:off x="5726586" y="1900456"/>
            <a:ext cx="2960132" cy="2053650"/>
            <a:chOff x="5598019" y="2133600"/>
            <a:chExt cx="2960132" cy="2053650"/>
          </a:xfrm>
        </p:grpSpPr>
        <p:sp>
          <p:nvSpPr>
            <p:cNvPr id="6" name="Right Triangle 5">
              <a:extLst>
                <a:ext uri="{FF2B5EF4-FFF2-40B4-BE49-F238E27FC236}">
                  <a16:creationId xmlns:a16="http://schemas.microsoft.com/office/drawing/2014/main" id="{CDA43956-33E0-704E-5DBB-91AD219D1D03}"/>
                </a:ext>
              </a:extLst>
            </p:cNvPr>
            <p:cNvSpPr/>
            <p:nvPr/>
          </p:nvSpPr>
          <p:spPr>
            <a:xfrm>
              <a:off x="5967351" y="2133600"/>
              <a:ext cx="2590800" cy="1684317"/>
            </a:xfrm>
            <a:prstGeom prst="r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783A7C2-DC8B-BA44-3D25-E96C5A7C3D3B}"/>
                </a:ext>
              </a:extLst>
            </p:cNvPr>
            <p:cNvSpPr txBox="1"/>
            <p:nvPr/>
          </p:nvSpPr>
          <p:spPr>
            <a:xfrm rot="2018016">
              <a:off x="6462651" y="2545845"/>
              <a:ext cx="1600200" cy="369332"/>
            </a:xfrm>
            <a:prstGeom prst="rect">
              <a:avLst/>
            </a:prstGeom>
            <a:noFill/>
          </p:spPr>
          <p:txBody>
            <a:bodyPr wrap="square" rtlCol="0">
              <a:spAutoFit/>
            </a:bodyPr>
            <a:lstStyle/>
            <a:p>
              <a:r>
                <a:rPr lang="en-US" dirty="0"/>
                <a:t>Hypotenuse</a:t>
              </a:r>
            </a:p>
          </p:txBody>
        </p:sp>
        <p:sp>
          <p:nvSpPr>
            <p:cNvPr id="8" name="TextBox 7">
              <a:extLst>
                <a:ext uri="{FF2B5EF4-FFF2-40B4-BE49-F238E27FC236}">
                  <a16:creationId xmlns:a16="http://schemas.microsoft.com/office/drawing/2014/main" id="{FF0B891B-9EA4-A7EC-FF80-C00F16922585}"/>
                </a:ext>
              </a:extLst>
            </p:cNvPr>
            <p:cNvSpPr txBox="1"/>
            <p:nvPr/>
          </p:nvSpPr>
          <p:spPr>
            <a:xfrm>
              <a:off x="6424551" y="3817918"/>
              <a:ext cx="1388423" cy="369332"/>
            </a:xfrm>
            <a:prstGeom prst="rect">
              <a:avLst/>
            </a:prstGeom>
            <a:noFill/>
          </p:spPr>
          <p:txBody>
            <a:bodyPr wrap="square" rtlCol="0">
              <a:spAutoFit/>
            </a:bodyPr>
            <a:lstStyle/>
            <a:p>
              <a:r>
                <a:rPr lang="en-US" dirty="0"/>
                <a:t>Adjacent</a:t>
              </a:r>
            </a:p>
          </p:txBody>
        </p:sp>
        <p:sp>
          <p:nvSpPr>
            <p:cNvPr id="9" name="TextBox 8">
              <a:extLst>
                <a:ext uri="{FF2B5EF4-FFF2-40B4-BE49-F238E27FC236}">
                  <a16:creationId xmlns:a16="http://schemas.microsoft.com/office/drawing/2014/main" id="{B663EBE3-7DFF-557B-0E49-C13647D7DABB}"/>
                </a:ext>
              </a:extLst>
            </p:cNvPr>
            <p:cNvSpPr txBox="1"/>
            <p:nvPr/>
          </p:nvSpPr>
          <p:spPr>
            <a:xfrm rot="16200000">
              <a:off x="5134985" y="2787135"/>
              <a:ext cx="1295400" cy="369332"/>
            </a:xfrm>
            <a:prstGeom prst="rect">
              <a:avLst/>
            </a:prstGeom>
            <a:noFill/>
          </p:spPr>
          <p:txBody>
            <a:bodyPr wrap="square" rtlCol="0">
              <a:spAutoFit/>
            </a:bodyPr>
            <a:lstStyle/>
            <a:p>
              <a:r>
                <a:rPr lang="en-US" dirty="0"/>
                <a:t>Opposite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DDB1728-79AA-E27E-6785-5D01B448F86A}"/>
                    </a:ext>
                  </a:extLst>
                </p:cNvPr>
                <p:cNvSpPr txBox="1"/>
                <p:nvPr/>
              </p:nvSpPr>
              <p:spPr>
                <a:xfrm>
                  <a:off x="7931233" y="351686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i="1" dirty="0" smtClean="0">
                            <a:latin typeface="Cambria Math"/>
                          </a:rPr>
                          <m:t>𝜃</m:t>
                        </m:r>
                      </m:oMath>
                    </m:oMathPara>
                  </a14:m>
                  <a:endParaRPr lang="en-US" i="1" dirty="0"/>
                </a:p>
              </p:txBody>
            </p:sp>
          </mc:Choice>
          <mc:Fallback xmlns="">
            <p:sp>
              <p:nvSpPr>
                <p:cNvPr id="12" name="TextBox 11"/>
                <p:cNvSpPr txBox="1">
                  <a:spLocks noRot="1" noChangeAspect="1" noMove="1" noResize="1" noEditPoints="1" noAdjustHandles="1" noChangeArrowheads="1" noChangeShapeType="1" noTextEdit="1"/>
                </p:cNvSpPr>
                <p:nvPr/>
              </p:nvSpPr>
              <p:spPr>
                <a:xfrm>
                  <a:off x="7931233" y="3516868"/>
                  <a:ext cx="457200" cy="369332"/>
                </a:xfrm>
                <a:prstGeom prst="rect">
                  <a:avLst/>
                </a:prstGeom>
                <a:blipFill rotWithShape="1">
                  <a:blip r:embed="rId3"/>
                  <a:stretch>
                    <a:fillRect/>
                  </a:stretch>
                </a:blipFill>
              </p:spPr>
              <p:txBody>
                <a:bodyPr/>
                <a:lstStyle/>
                <a:p>
                  <a:r>
                    <a:rPr lang="en-US">
                      <a:noFill/>
                    </a:rPr>
                    <a:t> </a:t>
                  </a:r>
                </a:p>
              </p:txBody>
            </p:sp>
          </mc:Fallback>
        </mc:AlternateContent>
      </p:grpSp>
      <p:grpSp>
        <p:nvGrpSpPr>
          <p:cNvPr id="11" name="Group 10" descr="Image of a right triangle with angle theta located at the top angle, Opposite side across from theta, Adjacent side next to theta, and a Hypotenuse.">
            <a:extLst>
              <a:ext uri="{FF2B5EF4-FFF2-40B4-BE49-F238E27FC236}">
                <a16:creationId xmlns:a16="http://schemas.microsoft.com/office/drawing/2014/main" id="{5745E04C-A947-3A84-9A38-D9CD006B697D}"/>
              </a:ext>
            </a:extLst>
          </p:cNvPr>
          <p:cNvGrpSpPr/>
          <p:nvPr/>
        </p:nvGrpSpPr>
        <p:grpSpPr>
          <a:xfrm>
            <a:off x="5726668" y="4118550"/>
            <a:ext cx="2960132" cy="2053650"/>
            <a:chOff x="5630676" y="4419600"/>
            <a:chExt cx="2960132" cy="2053650"/>
          </a:xfrm>
        </p:grpSpPr>
        <p:sp>
          <p:nvSpPr>
            <p:cNvPr id="12" name="Right Triangle 11">
              <a:extLst>
                <a:ext uri="{FF2B5EF4-FFF2-40B4-BE49-F238E27FC236}">
                  <a16:creationId xmlns:a16="http://schemas.microsoft.com/office/drawing/2014/main" id="{782585E5-CE73-B927-80EE-856D7DBE7E42}"/>
                </a:ext>
              </a:extLst>
            </p:cNvPr>
            <p:cNvSpPr/>
            <p:nvPr/>
          </p:nvSpPr>
          <p:spPr>
            <a:xfrm>
              <a:off x="6000008" y="4419600"/>
              <a:ext cx="2590800" cy="1684317"/>
            </a:xfrm>
            <a:prstGeom prst="r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36915A2-6E8E-C693-34EB-1D327D3C9413}"/>
                </a:ext>
              </a:extLst>
            </p:cNvPr>
            <p:cNvSpPr txBox="1"/>
            <p:nvPr/>
          </p:nvSpPr>
          <p:spPr>
            <a:xfrm rot="2018016">
              <a:off x="6495308" y="4831845"/>
              <a:ext cx="1600200" cy="369332"/>
            </a:xfrm>
            <a:prstGeom prst="rect">
              <a:avLst/>
            </a:prstGeom>
            <a:noFill/>
          </p:spPr>
          <p:txBody>
            <a:bodyPr wrap="square" rtlCol="0">
              <a:spAutoFit/>
            </a:bodyPr>
            <a:lstStyle/>
            <a:p>
              <a:r>
                <a:rPr lang="en-US" dirty="0"/>
                <a:t>Hypotenuse</a:t>
              </a:r>
            </a:p>
          </p:txBody>
        </p:sp>
        <p:sp>
          <p:nvSpPr>
            <p:cNvPr id="14" name="TextBox 13">
              <a:extLst>
                <a:ext uri="{FF2B5EF4-FFF2-40B4-BE49-F238E27FC236}">
                  <a16:creationId xmlns:a16="http://schemas.microsoft.com/office/drawing/2014/main" id="{5BD70C58-266E-B40E-92E6-37F3AD5A5ACE}"/>
                </a:ext>
              </a:extLst>
            </p:cNvPr>
            <p:cNvSpPr txBox="1"/>
            <p:nvPr/>
          </p:nvSpPr>
          <p:spPr>
            <a:xfrm>
              <a:off x="6457208" y="6103918"/>
              <a:ext cx="1388423" cy="369332"/>
            </a:xfrm>
            <a:prstGeom prst="rect">
              <a:avLst/>
            </a:prstGeom>
            <a:noFill/>
          </p:spPr>
          <p:txBody>
            <a:bodyPr wrap="square" rtlCol="0">
              <a:spAutoFit/>
            </a:bodyPr>
            <a:lstStyle/>
            <a:p>
              <a:r>
                <a:rPr lang="en-US" dirty="0"/>
                <a:t>Opposite</a:t>
              </a:r>
            </a:p>
          </p:txBody>
        </p:sp>
        <p:sp>
          <p:nvSpPr>
            <p:cNvPr id="15" name="TextBox 14">
              <a:extLst>
                <a:ext uri="{FF2B5EF4-FFF2-40B4-BE49-F238E27FC236}">
                  <a16:creationId xmlns:a16="http://schemas.microsoft.com/office/drawing/2014/main" id="{D9C12A07-8074-5CAB-75D9-804FA34D87B6}"/>
                </a:ext>
              </a:extLst>
            </p:cNvPr>
            <p:cNvSpPr txBox="1"/>
            <p:nvPr/>
          </p:nvSpPr>
          <p:spPr>
            <a:xfrm rot="16200000">
              <a:off x="5167642" y="5073135"/>
              <a:ext cx="1295400" cy="369332"/>
            </a:xfrm>
            <a:prstGeom prst="rect">
              <a:avLst/>
            </a:prstGeom>
            <a:noFill/>
          </p:spPr>
          <p:txBody>
            <a:bodyPr wrap="square" rtlCol="0">
              <a:spAutoFit/>
            </a:bodyPr>
            <a:lstStyle/>
            <a:p>
              <a:r>
                <a:rPr lang="en-US" dirty="0"/>
                <a:t>Adjacent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5F45844-3505-FC62-9393-CC77D4EB9057}"/>
                    </a:ext>
                  </a:extLst>
                </p:cNvPr>
                <p:cNvSpPr txBox="1"/>
                <p:nvPr/>
              </p:nvSpPr>
              <p:spPr>
                <a:xfrm>
                  <a:off x="5867400" y="4425434"/>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i="1" dirty="0" smtClean="0">
                            <a:latin typeface="Cambria Math"/>
                          </a:rPr>
                          <m:t>𝜃</m:t>
                        </m:r>
                      </m:oMath>
                    </m:oMathPara>
                  </a14:m>
                  <a:endParaRPr lang="en-US" i="1" dirty="0"/>
                </a:p>
              </p:txBody>
            </p:sp>
          </mc:Choice>
          <mc:Fallback xmlns="">
            <p:sp>
              <p:nvSpPr>
                <p:cNvPr id="20" name="TextBox 19"/>
                <p:cNvSpPr txBox="1">
                  <a:spLocks noRot="1" noChangeAspect="1" noMove="1" noResize="1" noEditPoints="1" noAdjustHandles="1" noChangeArrowheads="1" noChangeShapeType="1" noTextEdit="1"/>
                </p:cNvSpPr>
                <p:nvPr/>
              </p:nvSpPr>
              <p:spPr>
                <a:xfrm>
                  <a:off x="5867400" y="4425434"/>
                  <a:ext cx="457200" cy="369332"/>
                </a:xfrm>
                <a:prstGeom prst="rect">
                  <a:avLst/>
                </a:prstGeom>
                <a:blipFill rotWithShape="1">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09494968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Video Background">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Video Background</Template>
  <TotalTime>2334</TotalTime>
  <Words>1768</Words>
  <Application>Microsoft Office PowerPoint</Application>
  <PresentationFormat>On-screen Show (4:3)</PresentationFormat>
  <Paragraphs>508</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Cambria Math</vt:lpstr>
      <vt:lpstr>Georgia</vt:lpstr>
      <vt:lpstr>Wingdings</vt:lpstr>
      <vt:lpstr>Video Background</vt:lpstr>
      <vt:lpstr>What is an angle?</vt:lpstr>
      <vt:lpstr>Angle Facts</vt:lpstr>
      <vt:lpstr>Degrees</vt:lpstr>
      <vt:lpstr>Radians</vt:lpstr>
      <vt:lpstr>Radian Angles</vt:lpstr>
      <vt:lpstr>Arc Length</vt:lpstr>
      <vt:lpstr>Sector Area</vt:lpstr>
      <vt:lpstr>Linear &amp; Angular Speed</vt:lpstr>
      <vt:lpstr>The 6 Trig Functions - SOHCAHTOA</vt:lpstr>
      <vt:lpstr>SOHCAHTOA</vt:lpstr>
      <vt:lpstr>SOHCAHTOA – Using Technology</vt:lpstr>
      <vt:lpstr>Find the unknown sides and angles</vt:lpstr>
      <vt:lpstr>SOHCAHTOA – 30° Angles</vt:lpstr>
      <vt:lpstr>SOHCAHTOA – 60° Angles</vt:lpstr>
      <vt:lpstr>SOHCAHTOA – 45° Angles</vt:lpstr>
      <vt:lpstr>Using 30-60-90</vt:lpstr>
      <vt:lpstr>Using 45-45-90</vt:lpstr>
      <vt:lpstr>Using Radians</vt:lpstr>
      <vt:lpstr>Line of Sight</vt:lpstr>
      <vt:lpstr>Unit Circle</vt:lpstr>
      <vt:lpstr>Points along the Unit Circle</vt:lpstr>
      <vt:lpstr>Rotation Equals Distance</vt:lpstr>
      <vt:lpstr>Special Triangles &amp; the Unit Circle</vt:lpstr>
      <vt:lpstr>Coordinates in the First Quadrant</vt:lpstr>
      <vt:lpstr>Trig Functions &amp; the Unit Circle</vt:lpstr>
      <vt:lpstr>Examples: Trig Functions &amp; the Unit Circle</vt:lpstr>
      <vt:lpstr>Quadrantal Angles</vt:lpstr>
      <vt:lpstr>Quadrant Signs</vt:lpstr>
      <vt:lpstr>PowerPoint Presentation</vt:lpstr>
      <vt:lpstr>Reference Angles</vt:lpstr>
      <vt:lpstr>Dividing the Unit Circle by π/2</vt:lpstr>
      <vt:lpstr>Dividing the Unit Circle by π/3</vt:lpstr>
      <vt:lpstr>Dividing the Unit Circle by π/4</vt:lpstr>
      <vt:lpstr>Dividing the Unit Circle by π/6</vt:lpstr>
      <vt:lpstr>Reference Numbers</vt:lpstr>
      <vt:lpstr>Points on the Unit Circle</vt:lpstr>
      <vt:lpstr>Symmetry of the Unit Circle</vt:lpstr>
      <vt:lpstr>Sine &amp; Cosine At Any Angle Location</vt:lpstr>
      <vt:lpstr>The Unit Circle: More Examples</vt:lpstr>
      <vt:lpstr>Unit Circle for Other Functions</vt:lpstr>
      <vt:lpstr>The Unit Circle: Other Trig Functions</vt:lpstr>
      <vt:lpstr>PowerPoint Presentation</vt:lpstr>
      <vt:lpstr>Practice: Other Trig Functions (1-4)</vt:lpstr>
      <vt:lpstr>Practice: Other Trig Functions (5-8)</vt:lpstr>
      <vt:lpstr>Triangle Area</vt:lpstr>
      <vt:lpstr>PowerPoint Presentation</vt:lpstr>
    </vt:vector>
  </TitlesOfParts>
  <Company>Wake Tech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Bowers</dc:creator>
  <cp:lastModifiedBy>Josh Bowers</cp:lastModifiedBy>
  <cp:revision>137</cp:revision>
  <dcterms:created xsi:type="dcterms:W3CDTF">2012-08-20T16:13:08Z</dcterms:created>
  <dcterms:modified xsi:type="dcterms:W3CDTF">2024-06-12T23:08:15Z</dcterms:modified>
</cp:coreProperties>
</file>