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12192000"/>
  <p:notesSz cx="7772400" cy="10058400"/>
  <p:embeddedFontLst>
    <p:embeddedFont>
      <p:font typeface="Cambria Math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CambriaMath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368675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402138" y="0"/>
            <a:ext cx="3368675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3575"/>
            <a:ext cx="3368675" cy="5032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/>
          <p:nvPr>
            <p:ph idx="1" type="body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:notes"/>
          <p:cNvSpPr txBox="1"/>
          <p:nvPr>
            <p:ph idx="12" type="sldNum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:notes"/>
          <p:cNvSpPr txBox="1"/>
          <p:nvPr>
            <p:ph idx="12" type="sldNum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 txBox="1"/>
          <p:nvPr>
            <p:ph idx="12" type="sldNum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6:notes"/>
          <p:cNvSpPr txBox="1"/>
          <p:nvPr>
            <p:ph idx="1" type="body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6:notes"/>
          <p:cNvSpPr txBox="1"/>
          <p:nvPr>
            <p:ph idx="12" type="sldNum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idx="1"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Google Shape;66;p14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1.jpg"/><Relationship Id="rId5" Type="http://schemas.openxmlformats.org/officeDocument/2006/relationships/image" Target="../media/image12.png"/><Relationship Id="rId6" Type="http://schemas.openxmlformats.org/officeDocument/2006/relationships/image" Target="../media/image5.jpg"/><Relationship Id="rId7" Type="http://schemas.openxmlformats.org/officeDocument/2006/relationships/image" Target="../media/image7.jpg"/><Relationship Id="rId8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0.jpg"/><Relationship Id="rId9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3.png"/><Relationship Id="rId7" Type="http://schemas.openxmlformats.org/officeDocument/2006/relationships/image" Target="../media/image8.png"/><Relationship Id="rId8" Type="http://schemas.openxmlformats.org/officeDocument/2006/relationships/hyperlink" Target="https://github.com/M4ur0-6M/Computacion-Blanda/blob/master/perceptron7Segmentos.py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/>
        </p:nvSpPr>
        <p:spPr>
          <a:xfrm>
            <a:off x="1449360" y="6289782"/>
            <a:ext cx="9143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Ingeniería de Sistemas y Computación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/>
          <p:nvPr/>
        </p:nvSpPr>
        <p:spPr>
          <a:xfrm>
            <a:off x="992160" y="1988840"/>
            <a:ext cx="10058040" cy="580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36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INFORME DEL PROYECTO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7"/>
          <p:cNvSpPr/>
          <p:nvPr/>
        </p:nvSpPr>
        <p:spPr>
          <a:xfrm>
            <a:off x="1484883" y="5636132"/>
            <a:ext cx="9143640" cy="580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32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COMPUTACIÓN BLANDA – Mayo 17 de 2019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416" y="332656"/>
            <a:ext cx="10513168" cy="13700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sistemas y computaciÃ³n utp" id="125" name="Google Shape;12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9416" y="5539136"/>
            <a:ext cx="954470" cy="1059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sistemas y computaciÃ³n utp" id="126" name="Google Shape;12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78922" y="5396504"/>
            <a:ext cx="954470" cy="1059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REDES NEURONALES" id="127" name="Google Shape;127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43416" y="2817571"/>
            <a:ext cx="3626574" cy="2719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/>
        </p:nvSpPr>
        <p:spPr>
          <a:xfrm>
            <a:off x="875658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900" u="none" cap="none" strike="noStrike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INFORME</a:t>
            </a:r>
            <a:endParaRPr b="0" i="0" sz="2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8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  <a:ln cap="flat" cmpd="sng" w="9525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571" y="353238"/>
            <a:ext cx="1305560" cy="478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2422" y="1405575"/>
            <a:ext cx="1609521" cy="120095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6" name="Google Shape;136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85030" y="2708920"/>
            <a:ext cx="1609200" cy="1152128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7" name="Google Shape;137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68789" y="5229199"/>
            <a:ext cx="1609200" cy="1512169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8" name="Google Shape;138;p28"/>
          <p:cNvSpPr/>
          <p:nvPr/>
        </p:nvSpPr>
        <p:spPr>
          <a:xfrm>
            <a:off x="4483822" y="1714317"/>
            <a:ext cx="5256584" cy="58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800" u="none" cap="none" strike="noStrike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1. Descripción del proyecto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8"/>
          <p:cNvSpPr/>
          <p:nvPr/>
        </p:nvSpPr>
        <p:spPr>
          <a:xfrm>
            <a:off x="4483822" y="3039277"/>
            <a:ext cx="5256584" cy="58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800" u="none" cap="none" strike="noStrike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2. Lenguaje utilizado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8"/>
          <p:cNvSpPr/>
          <p:nvPr/>
        </p:nvSpPr>
        <p:spPr>
          <a:xfrm>
            <a:off x="4483822" y="4370229"/>
            <a:ext cx="5256584" cy="58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800" u="none" cap="none" strike="noStrike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3. Pantallas de ejecución del proyecto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8"/>
          <p:cNvSpPr/>
          <p:nvPr/>
        </p:nvSpPr>
        <p:spPr>
          <a:xfrm>
            <a:off x="4460491" y="5621633"/>
            <a:ext cx="5256584" cy="58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800" u="none" cap="none" strike="noStrike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4. Análisis de resultados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92423" y="4005064"/>
            <a:ext cx="1703378" cy="1224135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Resultado de imagen para sistemas y computaciÃ³n utp" id="143" name="Google Shape;143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651959" y="182160"/>
            <a:ext cx="738939" cy="820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/>
        </p:nvSpPr>
        <p:spPr>
          <a:xfrm>
            <a:off x="875658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900" u="none" cap="none" strike="noStrike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1. Descripción del proyecto</a:t>
            </a:r>
            <a:endParaRPr b="0" i="0" sz="2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9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  <a:ln cap="flat" cmpd="sng" w="9525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571" y="353238"/>
            <a:ext cx="1305560" cy="4781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sistemas y computaciÃ³n utp" id="152" name="Google Shape;15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51959" y="182160"/>
            <a:ext cx="738939" cy="82031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9"/>
          <p:cNvSpPr txBox="1"/>
          <p:nvPr/>
        </p:nvSpPr>
        <p:spPr>
          <a:xfrm>
            <a:off x="619571" y="1541983"/>
            <a:ext cx="1077132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</a:rPr>
              <a:t>El objetivo de proyecto de redes neuronales es programar un </a:t>
            </a:r>
            <a:r>
              <a:rPr lang="es-CO" sz="2400">
                <a:solidFill>
                  <a:schemeClr val="dk1"/>
                </a:solidFill>
              </a:rPr>
              <a:t>perceptrón</a:t>
            </a:r>
            <a:r>
              <a:rPr lang="es-CO" sz="2400">
                <a:solidFill>
                  <a:schemeClr val="dk1"/>
                </a:solidFill>
              </a:rPr>
              <a:t> usando </a:t>
            </a:r>
            <a:r>
              <a:rPr lang="es-CO" sz="2400">
                <a:solidFill>
                  <a:schemeClr val="dk1"/>
                </a:solidFill>
              </a:rPr>
              <a:t>Python</a:t>
            </a:r>
            <a:r>
              <a:rPr lang="es-CO" sz="2400">
                <a:solidFill>
                  <a:schemeClr val="dk1"/>
                </a:solidFill>
              </a:rPr>
              <a:t> y TFLEARN( una API de alto nivel para TensorFlow). Para desarrollar esto con un ejemplo se </a:t>
            </a:r>
            <a:r>
              <a:rPr lang="es-CO" sz="2400">
                <a:solidFill>
                  <a:schemeClr val="dk1"/>
                </a:solidFill>
              </a:rPr>
              <a:t>implementó</a:t>
            </a:r>
            <a:r>
              <a:rPr lang="es-CO" sz="2400">
                <a:solidFill>
                  <a:schemeClr val="dk1"/>
                </a:solidFill>
              </a:rPr>
              <a:t> un display de 7 segmentos a 10 salidas y se </a:t>
            </a:r>
            <a:r>
              <a:rPr lang="es-CO" sz="2400">
                <a:solidFill>
                  <a:schemeClr val="dk1"/>
                </a:solidFill>
              </a:rPr>
              <a:t>desarrolló</a:t>
            </a:r>
            <a:r>
              <a:rPr lang="es-CO" sz="2400">
                <a:solidFill>
                  <a:schemeClr val="dk1"/>
                </a:solidFill>
              </a:rPr>
              <a:t> con </a:t>
            </a:r>
            <a:r>
              <a:rPr lang="es-CO" sz="2400">
                <a:solidFill>
                  <a:schemeClr val="dk1"/>
                </a:solidFill>
              </a:rPr>
              <a:t>perceptrón</a:t>
            </a:r>
            <a:r>
              <a:rPr lang="es-CO" sz="2400">
                <a:solidFill>
                  <a:schemeClr val="dk1"/>
                </a:solidFill>
              </a:rPr>
              <a:t> multicapa.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</a:rPr>
              <a:t>Para este ejercicio se </a:t>
            </a:r>
            <a:r>
              <a:rPr lang="es-CO" sz="2400">
                <a:solidFill>
                  <a:schemeClr val="dk1"/>
                </a:solidFill>
              </a:rPr>
              <a:t>utilizó</a:t>
            </a:r>
            <a:r>
              <a:rPr lang="es-CO" sz="2400">
                <a:solidFill>
                  <a:schemeClr val="dk1"/>
                </a:solidFill>
              </a:rPr>
              <a:t> el algoritmo de </a:t>
            </a:r>
            <a:r>
              <a:rPr lang="es-CO" sz="2400">
                <a:solidFill>
                  <a:schemeClr val="dk1"/>
                </a:solidFill>
              </a:rPr>
              <a:t>optimización</a:t>
            </a:r>
            <a:r>
              <a:rPr lang="es-CO" sz="2400">
                <a:solidFill>
                  <a:schemeClr val="dk1"/>
                </a:solidFill>
              </a:rPr>
              <a:t> tipo adam que es un </a:t>
            </a:r>
            <a:r>
              <a:rPr lang="es-CO" sz="2400">
                <a:solidFill>
                  <a:schemeClr val="dk1"/>
                </a:solidFill>
              </a:rPr>
              <a:t>método</a:t>
            </a:r>
            <a:r>
              <a:rPr lang="es-CO" sz="2400">
                <a:solidFill>
                  <a:schemeClr val="dk1"/>
                </a:solidFill>
              </a:rPr>
              <a:t> adaptativo y </a:t>
            </a:r>
            <a:r>
              <a:rPr lang="es-CO" sz="2400">
                <a:solidFill>
                  <a:schemeClr val="dk1"/>
                </a:solidFill>
              </a:rPr>
              <a:t>también</a:t>
            </a:r>
            <a:r>
              <a:rPr lang="es-CO" sz="2400">
                <a:solidFill>
                  <a:schemeClr val="dk1"/>
                </a:solidFill>
              </a:rPr>
              <a:t> la </a:t>
            </a:r>
            <a:r>
              <a:rPr lang="es-CO" sz="2400">
                <a:solidFill>
                  <a:schemeClr val="dk1"/>
                </a:solidFill>
              </a:rPr>
              <a:t>función</a:t>
            </a:r>
            <a:r>
              <a:rPr lang="es-CO" sz="2400">
                <a:solidFill>
                  <a:schemeClr val="dk1"/>
                </a:solidFill>
              </a:rPr>
              <a:t> de error categorical_crossentropy y con una tasa de aprendizaje 0.08 con la que mejor resultado dio. Por </a:t>
            </a:r>
            <a:r>
              <a:rPr lang="es-CO" sz="2400">
                <a:solidFill>
                  <a:schemeClr val="dk1"/>
                </a:solidFill>
              </a:rPr>
              <a:t>último</a:t>
            </a:r>
            <a:r>
              <a:rPr lang="es-CO" sz="2400">
                <a:solidFill>
                  <a:schemeClr val="dk1"/>
                </a:solidFill>
              </a:rPr>
              <a:t> se </a:t>
            </a:r>
            <a:r>
              <a:rPr lang="es-CO" sz="2400">
                <a:solidFill>
                  <a:schemeClr val="dk1"/>
                </a:solidFill>
              </a:rPr>
              <a:t>utilizó</a:t>
            </a:r>
            <a:r>
              <a:rPr lang="es-CO" sz="2400">
                <a:solidFill>
                  <a:schemeClr val="dk1"/>
                </a:solidFill>
              </a:rPr>
              <a:t> el comando fit para entrenar la red con 5000 </a:t>
            </a:r>
            <a:r>
              <a:rPr lang="es-CO" sz="2400">
                <a:solidFill>
                  <a:schemeClr val="dk1"/>
                </a:solidFill>
              </a:rPr>
              <a:t>épocas</a:t>
            </a:r>
            <a:r>
              <a:rPr lang="es-CO" sz="2400">
                <a:solidFill>
                  <a:schemeClr val="dk1"/>
                </a:solidFill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/>
        </p:nvSpPr>
        <p:spPr>
          <a:xfrm>
            <a:off x="875658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9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2. Lenguaje utilizado</a:t>
            </a:r>
            <a:endParaRPr b="0" sz="29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0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  <a:ln cap="flat" cmpd="sng" w="9525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571" y="353238"/>
            <a:ext cx="1305560" cy="4781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sistemas y computaciÃ³n utp" id="162" name="Google Shape;16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51959" y="182160"/>
            <a:ext cx="738939" cy="82031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0"/>
          <p:cNvSpPr txBox="1"/>
          <p:nvPr/>
        </p:nvSpPr>
        <p:spPr>
          <a:xfrm>
            <a:off x="619571" y="1541983"/>
            <a:ext cx="1077132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</a:rPr>
              <a:t>Python el cual es un lenguaje de programación interpretado.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</a:rPr>
              <a:t>Librerías</a:t>
            </a:r>
            <a:r>
              <a:rPr lang="es-CO" sz="2400">
                <a:solidFill>
                  <a:schemeClr val="dk1"/>
                </a:solidFill>
              </a:rPr>
              <a:t> utilizadas: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</a:rPr>
              <a:t>TensorFlow es una biblioteca de código abierto para aprendizaje automático a través de un rango de tareas, y desarrollado por Google para satisfacer sus necesidades de sistemas capaces de construir y entrenar redes neuronales para detectar y descifrar patrones y correlaciones, análogos al aprendizaje y razonamiento usados por los humanos.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</a:rPr>
              <a:t>TFlearn es una biblioteca de aprendizaje profundo modular y transparente construida sobre Tensorflow. Fue diseñado para proporcionar una API de nivel superior a TensorFlow con el fin de facilitar y acelerar las experimentaciones, mientras se mantiene completamente transparente y compatible con él.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/>
        </p:nvSpPr>
        <p:spPr>
          <a:xfrm>
            <a:off x="875658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900" strike="noStrike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3. Pantalla de ejecución del proyecto</a:t>
            </a:r>
            <a:endParaRPr b="0" sz="29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1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  <a:ln cap="flat" cmpd="sng" w="9525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571" y="353238"/>
            <a:ext cx="1305560" cy="4781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sistemas y computaciÃ³n utp" id="172" name="Google Shape;17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51959" y="182160"/>
            <a:ext cx="738939" cy="820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800" y="2120325"/>
            <a:ext cx="5177400" cy="332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6936" y="4095762"/>
            <a:ext cx="5133975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29050" y="1125350"/>
            <a:ext cx="4300793" cy="29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1"/>
          <p:cNvSpPr txBox="1"/>
          <p:nvPr/>
        </p:nvSpPr>
        <p:spPr>
          <a:xfrm>
            <a:off x="378800" y="1645463"/>
            <a:ext cx="54336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Primeras 5 epocas</a:t>
            </a:r>
            <a:endParaRPr/>
          </a:p>
        </p:txBody>
      </p:sp>
      <p:sp>
        <p:nvSpPr>
          <p:cNvPr id="177" name="Google Shape;177;p31"/>
          <p:cNvSpPr txBox="1"/>
          <p:nvPr/>
        </p:nvSpPr>
        <p:spPr>
          <a:xfrm>
            <a:off x="10121925" y="1990425"/>
            <a:ext cx="54336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Ultimas 5 epocas</a:t>
            </a:r>
            <a:endParaRPr/>
          </a:p>
        </p:txBody>
      </p:sp>
      <p:sp>
        <p:nvSpPr>
          <p:cNvPr id="178" name="Google Shape;178;p31"/>
          <p:cNvSpPr txBox="1"/>
          <p:nvPr/>
        </p:nvSpPr>
        <p:spPr>
          <a:xfrm>
            <a:off x="4924150" y="5990125"/>
            <a:ext cx="54336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3 de 10 resultados</a:t>
            </a:r>
            <a:endParaRPr/>
          </a:p>
        </p:txBody>
      </p:sp>
      <p:sp>
        <p:nvSpPr>
          <p:cNvPr id="179" name="Google Shape;179;p31"/>
          <p:cNvSpPr txBox="1"/>
          <p:nvPr/>
        </p:nvSpPr>
        <p:spPr>
          <a:xfrm>
            <a:off x="39200" y="6332750"/>
            <a:ext cx="61128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Enlace de codigo: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u="sng">
                <a:solidFill>
                  <a:schemeClr val="hlink"/>
                </a:solidFill>
                <a:hlinkClick r:id="rId8"/>
              </a:rPr>
              <a:t>https://github.com/M4ur0-6M/Computacion-Blanda/blob/master/perceptron7Segmentos.py</a:t>
            </a:r>
            <a:endParaRPr/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0900" y="5522800"/>
            <a:ext cx="917525" cy="91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/>
        </p:nvSpPr>
        <p:spPr>
          <a:xfrm>
            <a:off x="875658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9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4. Análisis de resultados</a:t>
            </a:r>
            <a:endParaRPr b="0" sz="29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  <a:ln cap="flat" cmpd="sng" w="9525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571" y="353238"/>
            <a:ext cx="1305560" cy="4781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sistemas y computaciÃ³n utp" id="189" name="Google Shape;18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51959" y="182160"/>
            <a:ext cx="738939" cy="82031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2"/>
          <p:cNvSpPr txBox="1"/>
          <p:nvPr/>
        </p:nvSpPr>
        <p:spPr>
          <a:xfrm>
            <a:off x="596308" y="1002483"/>
            <a:ext cx="107712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</a:rPr>
              <a:t>El valor de salida de la </a:t>
            </a:r>
            <a:r>
              <a:rPr lang="es-CO" sz="2400">
                <a:solidFill>
                  <a:schemeClr val="dk1"/>
                </a:solidFill>
              </a:rPr>
              <a:t>última</a:t>
            </a:r>
            <a:r>
              <a:rPr lang="es-CO" sz="2400">
                <a:solidFill>
                  <a:schemeClr val="dk1"/>
                </a:solidFill>
              </a:rPr>
              <a:t> capa de neuronas es pasada por una </a:t>
            </a:r>
            <a:r>
              <a:rPr lang="es-CO" sz="2400">
                <a:solidFill>
                  <a:schemeClr val="dk1"/>
                </a:solidFill>
              </a:rPr>
              <a:t>verificación</a:t>
            </a:r>
            <a:r>
              <a:rPr lang="es-CO" sz="2400">
                <a:solidFill>
                  <a:schemeClr val="dk1"/>
                </a:solidFill>
              </a:rPr>
              <a:t>, la cual trata de tomar el </a:t>
            </a:r>
            <a:r>
              <a:rPr lang="es-CO" sz="2400">
                <a:solidFill>
                  <a:schemeClr val="dk1"/>
                </a:solidFill>
              </a:rPr>
              <a:t>máximo</a:t>
            </a:r>
            <a:r>
              <a:rPr lang="es-CO" sz="2400">
                <a:solidFill>
                  <a:schemeClr val="dk1"/>
                </a:solidFill>
              </a:rPr>
              <a:t> de ellos y asignarle un 1 y al resto el 0 y esa </a:t>
            </a:r>
            <a:r>
              <a:rPr lang="es-CO" sz="2400">
                <a:solidFill>
                  <a:schemeClr val="dk1"/>
                </a:solidFill>
              </a:rPr>
              <a:t>sería</a:t>
            </a:r>
            <a:r>
              <a:rPr lang="es-CO" sz="2400">
                <a:solidFill>
                  <a:schemeClr val="dk1"/>
                </a:solidFill>
              </a:rPr>
              <a:t> nuestra salida aprendida. Todas las salidas han sido las recordadas </a:t>
            </a:r>
            <a:r>
              <a:rPr lang="es-CO" sz="2400">
                <a:solidFill>
                  <a:schemeClr val="dk1"/>
                </a:solidFill>
              </a:rPr>
              <a:t>así</a:t>
            </a:r>
            <a:r>
              <a:rPr lang="es-CO" sz="2400">
                <a:solidFill>
                  <a:schemeClr val="dk1"/>
                </a:solidFill>
              </a:rPr>
              <a:t> que la red neuronal cumplio las espectativas iniciales.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</a:rPr>
              <a:t>En la capa inicial se utilizaron 7 entradas puesto que nuestro ejemplo es el de 7 segmentos, luego tenemos nuestra primer capa oculta con 7 neuronas que </a:t>
            </a:r>
            <a:r>
              <a:rPr lang="es-CO" sz="2400">
                <a:solidFill>
                  <a:schemeClr val="dk1"/>
                </a:solidFill>
              </a:rPr>
              <a:t>está</a:t>
            </a:r>
            <a:r>
              <a:rPr lang="es-CO" sz="2400">
                <a:solidFill>
                  <a:schemeClr val="dk1"/>
                </a:solidFill>
              </a:rPr>
              <a:t> </a:t>
            </a:r>
            <a:r>
              <a:rPr lang="es-CO" sz="2400">
                <a:solidFill>
                  <a:schemeClr val="dk1"/>
                </a:solidFill>
              </a:rPr>
              <a:t>totalmente</a:t>
            </a:r>
            <a:r>
              <a:rPr lang="es-CO" sz="2400">
                <a:solidFill>
                  <a:schemeClr val="dk1"/>
                </a:solidFill>
              </a:rPr>
              <a:t> conectada con la capa </a:t>
            </a:r>
            <a:r>
              <a:rPr lang="es-CO" sz="2400">
                <a:solidFill>
                  <a:schemeClr val="dk1"/>
                </a:solidFill>
              </a:rPr>
              <a:t>inicial</a:t>
            </a:r>
            <a:r>
              <a:rPr lang="es-CO" sz="2400">
                <a:solidFill>
                  <a:schemeClr val="dk1"/>
                </a:solidFill>
              </a:rPr>
              <a:t> y </a:t>
            </a:r>
            <a:r>
              <a:rPr lang="es-CO" sz="2400">
                <a:solidFill>
                  <a:schemeClr val="dk1"/>
                </a:solidFill>
              </a:rPr>
              <a:t>además</a:t>
            </a:r>
            <a:r>
              <a:rPr lang="es-CO" sz="2400">
                <a:solidFill>
                  <a:schemeClr val="dk1"/>
                </a:solidFill>
              </a:rPr>
              <a:t> utilizamos la </a:t>
            </a:r>
            <a:r>
              <a:rPr lang="es-CO" sz="2400">
                <a:solidFill>
                  <a:schemeClr val="dk1"/>
                </a:solidFill>
              </a:rPr>
              <a:t>función</a:t>
            </a:r>
            <a:r>
              <a:rPr lang="es-CO" sz="2400">
                <a:solidFill>
                  <a:schemeClr val="dk1"/>
                </a:solidFill>
              </a:rPr>
              <a:t> de </a:t>
            </a:r>
            <a:r>
              <a:rPr lang="es-CO" sz="2400">
                <a:solidFill>
                  <a:schemeClr val="dk1"/>
                </a:solidFill>
              </a:rPr>
              <a:t>activación</a:t>
            </a:r>
            <a:r>
              <a:rPr lang="es-CO" sz="2400">
                <a:solidFill>
                  <a:schemeClr val="dk1"/>
                </a:solidFill>
              </a:rPr>
              <a:t> leaky_relu. Para evitar que la red aprenda al pie de la letra se </a:t>
            </a:r>
            <a:r>
              <a:rPr lang="es-CO" sz="2400">
                <a:solidFill>
                  <a:schemeClr val="dk1"/>
                </a:solidFill>
              </a:rPr>
              <a:t>añadió</a:t>
            </a:r>
            <a:r>
              <a:rPr lang="es-CO" sz="2400">
                <a:solidFill>
                  <a:schemeClr val="dk1"/>
                </a:solidFill>
              </a:rPr>
              <a:t> el comando dropout lo que hace es desconectar aleatoriamente las neuronas para que no </a:t>
            </a:r>
            <a:r>
              <a:rPr lang="es-CO" sz="2400">
                <a:solidFill>
                  <a:schemeClr val="dk1"/>
                </a:solidFill>
              </a:rPr>
              <a:t>estén</a:t>
            </a:r>
            <a:r>
              <a:rPr lang="es-CO" sz="2400">
                <a:solidFill>
                  <a:schemeClr val="dk1"/>
                </a:solidFill>
              </a:rPr>
              <a:t> siempre activas y se sobre entrenen, en este caso nos </a:t>
            </a:r>
            <a:r>
              <a:rPr lang="es-CO" sz="2400">
                <a:solidFill>
                  <a:schemeClr val="dk1"/>
                </a:solidFill>
              </a:rPr>
              <a:t>funcionó</a:t>
            </a:r>
            <a:r>
              <a:rPr lang="es-CO" sz="2400">
                <a:solidFill>
                  <a:schemeClr val="dk1"/>
                </a:solidFill>
              </a:rPr>
              <a:t> dandole 1. Finalmente tenemos la capa de salida que tiene 10 neuronas de salida con </a:t>
            </a:r>
            <a:r>
              <a:rPr lang="es-CO" sz="2400">
                <a:solidFill>
                  <a:schemeClr val="dk1"/>
                </a:solidFill>
              </a:rPr>
              <a:t>activación</a:t>
            </a:r>
            <a:r>
              <a:rPr lang="es-CO" sz="2400">
                <a:solidFill>
                  <a:schemeClr val="dk1"/>
                </a:solidFill>
              </a:rPr>
              <a:t> softmax ( asigna a las salidas un valor </a:t>
            </a:r>
            <a:r>
              <a:rPr lang="es-CO" sz="2400">
                <a:solidFill>
                  <a:schemeClr val="dk1"/>
                </a:solidFill>
              </a:rPr>
              <a:t>probabilístico</a:t>
            </a:r>
            <a:r>
              <a:rPr lang="es-CO" sz="2400">
                <a:solidFill>
                  <a:schemeClr val="dk1"/>
                </a:solidFill>
              </a:rPr>
              <a:t>) esta capa </a:t>
            </a:r>
            <a:r>
              <a:rPr lang="es-CO" sz="2400">
                <a:solidFill>
                  <a:schemeClr val="dk1"/>
                </a:solidFill>
              </a:rPr>
              <a:t>está</a:t>
            </a:r>
            <a:r>
              <a:rPr lang="es-CO" sz="2400">
                <a:solidFill>
                  <a:schemeClr val="dk1"/>
                </a:solidFill>
              </a:rPr>
              <a:t> conectada totalmente con la anterior. El factor de aprendizaje y los </a:t>
            </a:r>
            <a:r>
              <a:rPr lang="es-CO" sz="2400">
                <a:solidFill>
                  <a:schemeClr val="dk1"/>
                </a:solidFill>
              </a:rPr>
              <a:t>algoritmos</a:t>
            </a:r>
            <a:r>
              <a:rPr lang="es-CO" sz="2400">
                <a:solidFill>
                  <a:schemeClr val="dk1"/>
                </a:solidFill>
              </a:rPr>
              <a:t> de </a:t>
            </a:r>
            <a:r>
              <a:rPr lang="es-CO" sz="2400">
                <a:solidFill>
                  <a:schemeClr val="dk1"/>
                </a:solidFill>
              </a:rPr>
              <a:t>optimización</a:t>
            </a:r>
            <a:r>
              <a:rPr lang="es-CO" sz="2400">
                <a:solidFill>
                  <a:schemeClr val="dk1"/>
                </a:solidFill>
              </a:rPr>
              <a:t> han sido </a:t>
            </a:r>
            <a:r>
              <a:rPr lang="es-CO" sz="2400">
                <a:solidFill>
                  <a:schemeClr val="dk1"/>
                </a:solidFill>
              </a:rPr>
              <a:t>explicados</a:t>
            </a:r>
            <a:r>
              <a:rPr lang="es-CO" sz="2400">
                <a:solidFill>
                  <a:schemeClr val="dk1"/>
                </a:solidFill>
              </a:rPr>
              <a:t> en la primer </a:t>
            </a:r>
            <a:r>
              <a:rPr lang="es-CO" sz="2400">
                <a:solidFill>
                  <a:schemeClr val="dk1"/>
                </a:solidFill>
              </a:rPr>
              <a:t>diapositiva</a:t>
            </a:r>
            <a:r>
              <a:rPr lang="es-CO" sz="2400">
                <a:solidFill>
                  <a:schemeClr val="dk1"/>
                </a:solidFill>
              </a:rPr>
              <a:t>. 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