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8" r:id="rId4"/>
    <p:sldId id="310" r:id="rId5"/>
    <p:sldId id="311" r:id="rId6"/>
    <p:sldId id="312" r:id="rId7"/>
    <p:sldId id="306" r:id="rId8"/>
    <p:sldId id="307" r:id="rId9"/>
    <p:sldId id="308" r:id="rId10"/>
    <p:sldId id="309" r:id="rId11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108" d="100"/>
          <a:sy n="108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61BA3-A17D-4F1D-B028-649E4C2D9998}" type="datetimeFigureOut">
              <a:rPr lang="es-CO" smtClean="0"/>
              <a:t>26/06/2019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E807A-8B25-4BB8-BAF2-AB6659E881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03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E807A-8B25-4BB8-BAF2-AB6659E881BA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9085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E807A-8B25-4BB8-BAF2-AB6659E881BA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908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E807A-8B25-4BB8-BAF2-AB6659E881BA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908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E807A-8B25-4BB8-BAF2-AB6659E881BA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908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CO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AE0E9E6-DD4E-40F3-BD2F-E1F329E2257B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26/06/2019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0EB18F-22AA-47AA-A04A-D2F091E25DA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CO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66E4BC1-D34B-461B-9F05-DA2BD6CB9983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26/06/2019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67997C6-B8C6-4D3F-8588-B975C3B9CDE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CO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449360" y="6289782"/>
            <a:ext cx="9143640" cy="3776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s-CO" sz="2200" spc="-1" dirty="0">
                <a:solidFill>
                  <a:srgbClr val="000000"/>
                </a:solidFill>
                <a:latin typeface="Calibri"/>
              </a:rPr>
              <a:t>Ingeniería de Sistemas y Computación</a:t>
            </a:r>
            <a:endParaRPr lang="es-CO" sz="22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92160" y="1988840"/>
            <a:ext cx="100580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600" spc="-1" dirty="0">
                <a:solidFill>
                  <a:srgbClr val="000000"/>
                </a:solidFill>
                <a:latin typeface="Cambria Math"/>
                <a:ea typeface="Cambria Math"/>
              </a:rPr>
              <a:t>INFORME DEL PROYECTO</a:t>
            </a:r>
            <a:endParaRPr lang="es-CO" sz="3600" strike="noStrike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484883" y="5636132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200" spc="-1" dirty="0">
                <a:solidFill>
                  <a:srgbClr val="000000"/>
                </a:solidFill>
                <a:latin typeface="Cambria Math"/>
                <a:ea typeface="Cambria Math"/>
              </a:rPr>
              <a:t>COMPUTACIÓN BLANDA – Junio 26 de 2019</a:t>
            </a:r>
            <a:endParaRPr lang="es-CO" sz="3200" b="0" strike="noStrike" spc="-1" dirty="0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332656"/>
            <a:ext cx="10513168" cy="1370052"/>
          </a:xfrm>
          <a:prstGeom prst="rect">
            <a:avLst/>
          </a:prstGeom>
        </p:spPr>
      </p:pic>
      <p:pic>
        <p:nvPicPr>
          <p:cNvPr id="1026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539136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922" y="5396504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A6BB424-BD7E-4ADF-92A1-2DF83912C81B}"/>
              </a:ext>
            </a:extLst>
          </p:cNvPr>
          <p:cNvSpPr txBox="1"/>
          <p:nvPr/>
        </p:nvSpPr>
        <p:spPr>
          <a:xfrm>
            <a:off x="3392888" y="263369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Movilidad, Accidentalidad &amp; Control de Velocidad.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FADC76-80EE-48EB-8F92-9CBC26F46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83" y="3020127"/>
            <a:ext cx="3960440" cy="2406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latin typeface="Arial"/>
                <a:ea typeface="ＭＳ Ｐゴシック"/>
              </a:rPr>
              <a:t>INFORME</a:t>
            </a:r>
            <a:endParaRPr lang="es-CO" sz="2900" b="0" strike="noStrike" spc="-1" dirty="0"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sp>
        <p:nvSpPr>
          <p:cNvPr id="17" name="CustomShape 3"/>
          <p:cNvSpPr/>
          <p:nvPr/>
        </p:nvSpPr>
        <p:spPr>
          <a:xfrm>
            <a:off x="814755" y="1661275"/>
            <a:ext cx="5256584" cy="583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s-CO" sz="2800" b="0" strike="noStrike" spc="-1" dirty="0">
                <a:latin typeface="Arial"/>
                <a:ea typeface="ＭＳ Ｐゴシック"/>
              </a:rPr>
              <a:t>1. </a:t>
            </a:r>
            <a:r>
              <a:rPr lang="es-CO" sz="2800" spc="-1" dirty="0">
                <a:latin typeface="Arial"/>
                <a:ea typeface="ＭＳ Ｐゴシック"/>
              </a:rPr>
              <a:t>Descripción del proyecto</a:t>
            </a:r>
            <a:endParaRPr lang="es-CO" sz="28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43360" y="2329213"/>
            <a:ext cx="5256584" cy="583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s-CO" sz="2800" b="0" strike="noStrike" spc="-1" dirty="0">
                <a:latin typeface="Arial"/>
                <a:ea typeface="ＭＳ Ｐゴシック"/>
              </a:rPr>
              <a:t>2. Lenguaje utilizado</a:t>
            </a:r>
            <a:endParaRPr lang="es-CO" sz="28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839416" y="3015752"/>
            <a:ext cx="5256584" cy="583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s-CO" sz="2800" b="0" strike="noStrike" spc="-1" dirty="0">
                <a:latin typeface="Arial"/>
                <a:ea typeface="ＭＳ Ｐゴシック"/>
              </a:rPr>
              <a:t>3. Pantallas de ejecución del proyecto</a:t>
            </a:r>
            <a:endParaRPr lang="es-CO" sz="2800" b="0" strike="noStrike" spc="-1" dirty="0">
              <a:latin typeface="Arial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867034" y="3717341"/>
            <a:ext cx="5256584" cy="583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s-CO" sz="2800" b="0" strike="noStrike" spc="-1" dirty="0">
                <a:latin typeface="Arial"/>
                <a:ea typeface="ＭＳ Ｐゴシック"/>
              </a:rPr>
              <a:t>4. Análisis de resultados</a:t>
            </a:r>
            <a:endParaRPr lang="es-CO" sz="2800" b="0" strike="noStrike" spc="-1" dirty="0">
              <a:latin typeface="Arial"/>
            </a:endParaRPr>
          </a:p>
        </p:txBody>
      </p:sp>
      <p:pic>
        <p:nvPicPr>
          <p:cNvPr id="16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576F-E3C9-4F31-A2AA-04522D6F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768" y="368275"/>
            <a:ext cx="9143640" cy="565016"/>
          </a:xfrm>
        </p:spPr>
        <p:txBody>
          <a:bodyPr/>
          <a:lstStyle/>
          <a:p>
            <a:r>
              <a:rPr lang="es-CO" sz="4800" dirty="0"/>
              <a:t>Lógica difusa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DBB239-653E-4B8C-93E0-5B642EA4E32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83432" y="2060848"/>
            <a:ext cx="10972440" cy="1792760"/>
          </a:xfrm>
        </p:spPr>
        <p:txBody>
          <a:bodyPr/>
          <a:lstStyle/>
          <a:p>
            <a:r>
              <a:rPr lang="es-CO" dirty="0"/>
              <a:t>El uso de la lógica difusa es dar un nivel de riesgo de determinada carretera, entregándole entradas del día de la semana y el estado actual de la carretera.</a:t>
            </a:r>
          </a:p>
          <a:p>
            <a:endParaRPr lang="es-CO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76A3C920-5ACB-4CD0-A15B-B2F26A54AA96}"/>
              </a:ext>
            </a:extLst>
          </p:cNvPr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5" name="6 Imagen">
            <a:extLst>
              <a:ext uri="{FF2B5EF4-FFF2-40B4-BE49-F238E27FC236}">
                <a16:creationId xmlns:a16="http://schemas.microsoft.com/office/drawing/2014/main" id="{79A64A04-5F98-43B4-BEF1-FBF8E8C91B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6" name="Picture 2" descr="Resultado de imagen para sistemas y computaciÃ³n utp">
            <a:extLst>
              <a:ext uri="{FF2B5EF4-FFF2-40B4-BE49-F238E27FC236}">
                <a16:creationId xmlns:a16="http://schemas.microsoft.com/office/drawing/2014/main" id="{E85B37E8-E6F5-417C-832B-EE4D1C3FF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85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64120-2A24-4EA8-9CF5-DC5CE23E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768" y="332375"/>
            <a:ext cx="9143640" cy="442944"/>
          </a:xfrm>
        </p:spPr>
        <p:txBody>
          <a:bodyPr/>
          <a:lstStyle/>
          <a:p>
            <a:r>
              <a:rPr lang="es-CO" sz="4400" dirty="0"/>
              <a:t>Red neuronal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DE4675-0877-4645-9E9F-D92CBC67577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272351" y="2420888"/>
            <a:ext cx="9143640" cy="2387160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Después que la lógica difusa entrega el riesgo en determinada carretera, este sirve de entrada para la red neuronal junto con el clima y el mes del año, para dar una salida sobre el nivel de accidentalidad.</a:t>
            </a:r>
          </a:p>
          <a:p>
            <a:pPr marL="0" indent="0">
              <a:buNone/>
            </a:pPr>
            <a:r>
              <a:rPr lang="es-CO" dirty="0"/>
              <a:t>La red neuronal se entrena previamente con unos datos ya definidos.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El modelo para la red neuronal </a:t>
            </a:r>
            <a:r>
              <a:rPr lang="es-CO" dirty="0" err="1"/>
              <a:t>backpropagation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parte de un patrón que se compone de tres</a:t>
            </a:r>
          </a:p>
          <a:p>
            <a:pPr marL="0" indent="0">
              <a:buNone/>
            </a:pPr>
            <a:r>
              <a:rPr lang="es-CO" dirty="0"/>
              <a:t>entradas y una salida.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Entradas: Riesgo, X &amp;</a:t>
            </a:r>
            <a:r>
              <a:rPr lang="es-CO" dirty="0" err="1"/>
              <a:t>amp</a:t>
            </a:r>
            <a:r>
              <a:rPr lang="es-CO" dirty="0"/>
              <a:t>; Y</a:t>
            </a:r>
          </a:p>
          <a:p>
            <a:pPr marL="0" indent="0">
              <a:buNone/>
            </a:pPr>
            <a:r>
              <a:rPr lang="es-CO" dirty="0"/>
              <a:t>Salidas: Accidentalidad</a:t>
            </a:r>
          </a:p>
          <a:p>
            <a:endParaRPr lang="es-CO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00728636-DD8C-44BE-89E4-CBDE23667B80}"/>
              </a:ext>
            </a:extLst>
          </p:cNvPr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5" name="Picture 2" descr="Resultado de imagen para sistemas y computaciÃ³n utp">
            <a:extLst>
              <a:ext uri="{FF2B5EF4-FFF2-40B4-BE49-F238E27FC236}">
                <a16:creationId xmlns:a16="http://schemas.microsoft.com/office/drawing/2014/main" id="{B7049784-49FE-4A98-ACE0-274DF357E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6 Imagen">
            <a:extLst>
              <a:ext uri="{FF2B5EF4-FFF2-40B4-BE49-F238E27FC236}">
                <a16:creationId xmlns:a16="http://schemas.microsoft.com/office/drawing/2014/main" id="{022B78B1-D0C5-4702-BEC7-C765984BD21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3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9AF69-E753-4328-B04A-2442481A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712" y="281505"/>
            <a:ext cx="9143640" cy="549888"/>
          </a:xfrm>
        </p:spPr>
        <p:txBody>
          <a:bodyPr/>
          <a:lstStyle/>
          <a:p>
            <a:r>
              <a:rPr lang="es-CO" sz="4000" dirty="0"/>
              <a:t>Sistema experto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FDF407-4619-476D-8460-9EB0BE97099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9416" y="1208073"/>
            <a:ext cx="10972440" cy="3977280"/>
          </a:xfrm>
        </p:spPr>
        <p:txBody>
          <a:bodyPr/>
          <a:lstStyle/>
          <a:p>
            <a:r>
              <a:rPr lang="es-CO" dirty="0"/>
              <a:t>El sistema experto lo único que hace es entregar la velocidad sugerida dado el nivel de accidentalidad que da la red neuronal.</a:t>
            </a:r>
          </a:p>
          <a:p>
            <a:endParaRPr lang="es-CO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8E0CAEC6-7E45-4D75-91DA-1EECF4ADE043}"/>
              </a:ext>
            </a:extLst>
          </p:cNvPr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5" name="Picture 2" descr="Resultado de imagen para sistemas y computaciÃ³n utp">
            <a:extLst>
              <a:ext uri="{FF2B5EF4-FFF2-40B4-BE49-F238E27FC236}">
                <a16:creationId xmlns:a16="http://schemas.microsoft.com/office/drawing/2014/main" id="{A651F6C6-88C0-41E3-9227-0194D3564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6 Imagen">
            <a:extLst>
              <a:ext uri="{FF2B5EF4-FFF2-40B4-BE49-F238E27FC236}">
                <a16:creationId xmlns:a16="http://schemas.microsoft.com/office/drawing/2014/main" id="{8303E036-4B87-41AA-9B05-B68333F160D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8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trike="noStrike" spc="-1" dirty="0">
                <a:latin typeface="Arial"/>
                <a:ea typeface="ＭＳ Ｐゴシック"/>
              </a:rPr>
              <a:t>1. Descripción del proyecto</a:t>
            </a:r>
            <a:endParaRPr lang="es-CO" sz="2900" b="0" strike="noStrike" spc="-1" dirty="0"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8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560770" y="2132856"/>
            <a:ext cx="9145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 objetivo de este proyecto es realizar un sistema de control de velocidad con base en los niveles de accidentalidad, los cuales dependen de factores como: lluvia, estado de carretera, mes del año y día de la semana.</a:t>
            </a:r>
          </a:p>
          <a:p>
            <a:r>
              <a:rPr lang="es-CO" dirty="0"/>
              <a:t>El sistema de control se realiza mediante el uso de 3 herramientas que son:  una lógica difusa, una red neuronal y un sistema experto los cuales unificados darán salida del nivel de velocidad recomendado.</a:t>
            </a:r>
          </a:p>
        </p:txBody>
      </p:sp>
    </p:spTree>
    <p:extLst>
      <p:ext uri="{BB962C8B-B14F-4D97-AF65-F5344CB8AC3E}">
        <p14:creationId xmlns:p14="http://schemas.microsoft.com/office/powerpoint/2010/main" val="39661397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latin typeface="Arial"/>
                <a:ea typeface="ＭＳ Ｐゴシック"/>
              </a:rPr>
              <a:t>2. Lenguaje utilizado</a:t>
            </a:r>
            <a:endParaRPr lang="es-CO" sz="2900" b="0" strike="noStrike" spc="-1" dirty="0"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8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619571" y="2274838"/>
            <a:ext cx="11381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/>
              <a:t>Para el desarrollo de este proyecto se uso Python como lenguaje de programación. Se implementaron las siguientes </a:t>
            </a:r>
            <a:r>
              <a:rPr lang="es-CO" sz="2400" dirty="0" err="1"/>
              <a:t>librerias</a:t>
            </a:r>
            <a:r>
              <a:rPr lang="es-CO" sz="2400" dirty="0"/>
              <a:t>:</a:t>
            </a:r>
          </a:p>
          <a:p>
            <a:pPr algn="just"/>
            <a:endParaRPr lang="es-CO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 err="1"/>
              <a:t>pyDataLog</a:t>
            </a:r>
            <a:r>
              <a:rPr lang="es-CO" sz="2400" dirty="0"/>
              <a:t> (Sistema Experto)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 err="1"/>
              <a:t>SKFuzzy</a:t>
            </a:r>
            <a:r>
              <a:rPr lang="es-CO" sz="2400" dirty="0"/>
              <a:t> (</a:t>
            </a:r>
            <a:r>
              <a:rPr lang="es-CO" sz="2400" dirty="0" err="1"/>
              <a:t>Logica</a:t>
            </a:r>
            <a:r>
              <a:rPr lang="es-CO" sz="2400" dirty="0"/>
              <a:t> Difusa)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713485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trike="noStrike" spc="-1" dirty="0">
                <a:latin typeface="Arial"/>
                <a:ea typeface="ＭＳ Ｐゴシック"/>
              </a:rPr>
              <a:t>3. Pantalla de ejecución del proyecto</a:t>
            </a:r>
            <a:endParaRPr lang="es-CO" sz="2900" b="0" strike="noStrike" spc="-1" dirty="0"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8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85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latin typeface="Arial"/>
                <a:ea typeface="ＭＳ Ｐゴシック"/>
              </a:rPr>
              <a:t>4. Análisis de resultados</a:t>
            </a:r>
            <a:endParaRPr lang="es-CO" sz="2900" b="0" strike="noStrike" spc="-1" dirty="0"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8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7579995-A9D5-48DB-A1A1-54252A15D532}"/>
              </a:ext>
            </a:extLst>
          </p:cNvPr>
          <p:cNvSpPr txBox="1"/>
          <p:nvPr/>
        </p:nvSpPr>
        <p:spPr>
          <a:xfrm>
            <a:off x="1271465" y="1988840"/>
            <a:ext cx="10038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los resultados dados por las tres tecnologías de inteligencia artificial (Sistemas expertos, Lógica Difusa y Redes neuronales) son correctos y con una gran coherencia gracias al entrenamiento de las neuronas con los datos y estadísticas sobre accidentalidad que se usaron para llegar a dichos resultados. 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3485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</TotalTime>
  <Words>374</Words>
  <Application>Microsoft Office PowerPoint</Application>
  <PresentationFormat>Panorámica</PresentationFormat>
  <Paragraphs>38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Cambria Math</vt:lpstr>
      <vt:lpstr>DejaVu Sans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Lógica difusa</vt:lpstr>
      <vt:lpstr>Red neuronal</vt:lpstr>
      <vt:lpstr>Sistema experto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utp</dc:creator>
  <cp:lastModifiedBy>UTP</cp:lastModifiedBy>
  <cp:revision>315</cp:revision>
  <dcterms:created xsi:type="dcterms:W3CDTF">2016-10-07T22:04:59Z</dcterms:created>
  <dcterms:modified xsi:type="dcterms:W3CDTF">2019-06-26T17:57:12Z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