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8"/>
  </p:notesMasterIdLst>
  <p:sldIdLst>
    <p:sldId id="256" r:id="rId3"/>
    <p:sldId id="315" r:id="rId4"/>
    <p:sldId id="257" r:id="rId5"/>
    <p:sldId id="314" r:id="rId6"/>
    <p:sldId id="258" r:id="rId7"/>
    <p:sldId id="316" r:id="rId8"/>
    <p:sldId id="317" r:id="rId9"/>
    <p:sldId id="259" r:id="rId10"/>
    <p:sldId id="318" r:id="rId11"/>
    <p:sldId id="319" r:id="rId12"/>
    <p:sldId id="262" r:id="rId13"/>
    <p:sldId id="264" r:id="rId14"/>
    <p:sldId id="266" r:id="rId15"/>
    <p:sldId id="267" r:id="rId16"/>
    <p:sldId id="268" r:id="rId17"/>
    <p:sldId id="320" r:id="rId18"/>
    <p:sldId id="269" r:id="rId19"/>
    <p:sldId id="322" r:id="rId20"/>
    <p:sldId id="273" r:id="rId21"/>
    <p:sldId id="274" r:id="rId22"/>
    <p:sldId id="324" r:id="rId23"/>
    <p:sldId id="325" r:id="rId24"/>
    <p:sldId id="328" r:id="rId25"/>
    <p:sldId id="326" r:id="rId26"/>
    <p:sldId id="327" r:id="rId27"/>
    <p:sldId id="282" r:id="rId28"/>
    <p:sldId id="283" r:id="rId29"/>
    <p:sldId id="332" r:id="rId30"/>
    <p:sldId id="295" r:id="rId31"/>
    <p:sldId id="334" r:id="rId32"/>
    <p:sldId id="335" r:id="rId33"/>
    <p:sldId id="296" r:id="rId34"/>
    <p:sldId id="336" r:id="rId35"/>
    <p:sldId id="337" r:id="rId36"/>
    <p:sldId id="300" r:id="rId37"/>
    <p:sldId id="301" r:id="rId38"/>
    <p:sldId id="338" r:id="rId39"/>
    <p:sldId id="302" r:id="rId40"/>
    <p:sldId id="303" r:id="rId41"/>
    <p:sldId id="339" r:id="rId42"/>
    <p:sldId id="285" r:id="rId43"/>
    <p:sldId id="304" r:id="rId44"/>
    <p:sldId id="305" r:id="rId45"/>
    <p:sldId id="340" r:id="rId46"/>
    <p:sldId id="308"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18" autoAdjust="0"/>
  </p:normalViewPr>
  <p:slideViewPr>
    <p:cSldViewPr>
      <p:cViewPr>
        <p:scale>
          <a:sx n="63" d="100"/>
          <a:sy n="63" d="100"/>
        </p:scale>
        <p:origin x="42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11/13/2020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Need for mutual exclusion. </a:t>
            </a:r>
          </a:p>
          <a:p>
            <a:pPr lvl="1">
              <a:buFont typeface="Arial" pitchFamily="34" charset="0"/>
              <a:buChar char="•"/>
            </a:pPr>
            <a:r>
              <a:rPr lang="en-NZ" b="0" dirty="0"/>
              <a:t>Suppose two or more processes require access to a single nonsharable resource, such as a printer. </a:t>
            </a:r>
          </a:p>
          <a:p>
            <a:pPr lvl="1">
              <a:buFont typeface="Arial" pitchFamily="34" charset="0"/>
              <a:buChar char="•"/>
            </a:pPr>
            <a:r>
              <a:rPr lang="en-NZ" b="0" dirty="0"/>
              <a:t> During the course of execution, each process will be sending commands to the I/O device, receiving status information, sending data, and/or receiving data.</a:t>
            </a:r>
          </a:p>
          <a:p>
            <a:pPr lvl="2">
              <a:buFont typeface="Arial" pitchFamily="34" charset="0"/>
              <a:buChar char="•"/>
            </a:pPr>
            <a:r>
              <a:rPr lang="en-NZ" b="0" baseline="0" dirty="0"/>
              <a:t> </a:t>
            </a:r>
            <a:r>
              <a:rPr lang="en-NZ" b="0" dirty="0"/>
              <a:t>We will refer to such a resource as a </a:t>
            </a:r>
            <a:r>
              <a:rPr lang="en-NZ" b="1" dirty="0"/>
              <a:t>critical resource</a:t>
            </a:r>
            <a:r>
              <a:rPr lang="en-NZ" b="0" dirty="0"/>
              <a:t>, and the portion of the program that uses it a </a:t>
            </a:r>
            <a:r>
              <a:rPr lang="en-NZ" b="1" dirty="0"/>
              <a:t>critical section </a:t>
            </a:r>
            <a:r>
              <a:rPr lang="en-NZ" b="0" dirty="0"/>
              <a:t>of the program. </a:t>
            </a:r>
          </a:p>
          <a:p>
            <a:pPr lvl="1">
              <a:buFont typeface="Arial" pitchFamily="34" charset="0"/>
              <a:buChar char="•"/>
            </a:pPr>
            <a:r>
              <a:rPr lang="en-NZ" b="0" dirty="0"/>
              <a:t> It is important that only one program at a time be allowed in its critical section.</a:t>
            </a:r>
          </a:p>
          <a:p>
            <a:pPr lvl="1">
              <a:buFont typeface="Arial" pitchFamily="34" charset="0"/>
              <a:buChar char="•"/>
            </a:pPr>
            <a:r>
              <a:rPr lang="en-NZ" b="0" dirty="0"/>
              <a:t> We cannot simply rely on the OS to understand and enforce this restriction because the detailed requirements may not be obvious. </a:t>
            </a:r>
          </a:p>
          <a:p>
            <a:pPr lvl="1">
              <a:buFont typeface="Arial" pitchFamily="34" charset="0"/>
              <a:buChar char="•"/>
            </a:pPr>
            <a:r>
              <a:rPr lang="en-NZ" b="0" dirty="0"/>
              <a:t> In the case  of the printer, for example, we want any individual process to have control of the printer while it prints an entire file. </a:t>
            </a:r>
          </a:p>
          <a:p>
            <a:pPr lvl="2">
              <a:buFont typeface="Arial" pitchFamily="34" charset="0"/>
              <a:buChar char="•"/>
            </a:pPr>
            <a:r>
              <a:rPr lang="en-NZ" b="0" dirty="0"/>
              <a:t>Otherwise, lines from competing processes will be interleaved.</a:t>
            </a:r>
          </a:p>
          <a:p>
            <a:pPr lvl="0">
              <a:buFont typeface="Arial" pitchFamily="34" charset="0"/>
              <a:buNone/>
            </a:pPr>
            <a:endParaRPr lang="en-NZ" b="0" dirty="0"/>
          </a:p>
          <a:p>
            <a:pPr lvl="0">
              <a:buFont typeface="Arial" pitchFamily="34" charset="0"/>
              <a:buNone/>
            </a:pPr>
            <a:r>
              <a:rPr lang="en-NZ" b="0" dirty="0"/>
              <a:t>The enforcement of mutual exclusion creates two additional control problems:</a:t>
            </a:r>
          </a:p>
          <a:p>
            <a:pPr lvl="0">
              <a:buFont typeface="Arial" pitchFamily="34" charset="0"/>
              <a:buNone/>
            </a:pPr>
            <a:r>
              <a:rPr lang="en-NZ" b="1" dirty="0"/>
              <a:t>deadlock.</a:t>
            </a:r>
          </a:p>
          <a:p>
            <a:pPr lvl="1">
              <a:buFont typeface="Arial" pitchFamily="34" charset="0"/>
              <a:buChar char="•"/>
            </a:pPr>
            <a:r>
              <a:rPr lang="en-NZ" b="0" dirty="0"/>
              <a:t> Two processes is waiting for the same resources (or each waiting for a resource that the other has exclusive use</a:t>
            </a:r>
            <a:r>
              <a:rPr lang="en-NZ" b="0" baseline="0" dirty="0"/>
              <a:t> to)</a:t>
            </a:r>
          </a:p>
          <a:p>
            <a:pPr lvl="1">
              <a:buFont typeface="Arial" pitchFamily="34" charset="0"/>
              <a:buChar char="•"/>
            </a:pPr>
            <a:r>
              <a:rPr lang="en-NZ" b="0" dirty="0"/>
              <a:t> Neither will release the resource that it already owns until it has acquired the other resource and performed the function requiring both resources. </a:t>
            </a:r>
          </a:p>
          <a:p>
            <a:pPr lvl="1">
              <a:buFont typeface="Arial" pitchFamily="34" charset="0"/>
              <a:buChar char="•"/>
            </a:pPr>
            <a:r>
              <a:rPr lang="en-NZ" b="0" dirty="0"/>
              <a:t> The two processes are deadlocked.</a:t>
            </a:r>
          </a:p>
          <a:p>
            <a:pPr lvl="0">
              <a:buFont typeface="Arial" pitchFamily="34" charset="0"/>
              <a:buNone/>
            </a:pPr>
            <a:r>
              <a:rPr lang="en-US" b="1" dirty="0"/>
              <a:t>starvation.</a:t>
            </a:r>
          </a:p>
          <a:p>
            <a:pPr lvl="1">
              <a:buFont typeface="Arial" pitchFamily="34" charset="0"/>
              <a:buChar char="•"/>
            </a:pPr>
            <a:r>
              <a:rPr lang="en-US" b="1" dirty="0"/>
              <a:t> </a:t>
            </a:r>
            <a:r>
              <a:rPr lang="en-US" b="0" dirty="0"/>
              <a:t>The OS may grant access</a:t>
            </a:r>
            <a:r>
              <a:rPr lang="en-US" b="0" baseline="0" dirty="0"/>
              <a:t> to resources to a number of processes while neglecting another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uniprocessor system, concurrent processes cannot have overlapped execution;</a:t>
            </a:r>
          </a:p>
          <a:p>
            <a:pPr lvl="1"/>
            <a:r>
              <a:rPr lang="en-NZ" dirty="0"/>
              <a:t>they can only be interleaved.</a:t>
            </a:r>
          </a:p>
          <a:p>
            <a:pPr lvl="0"/>
            <a:endParaRPr lang="en-NZ" dirty="0"/>
          </a:p>
          <a:p>
            <a:pPr lvl="0"/>
            <a:r>
              <a:rPr lang="en-NZ" dirty="0"/>
              <a:t>To guarantee mutual exclusion, it is sufficient to prevent a process from being interrupted.</a:t>
            </a:r>
          </a:p>
          <a:p>
            <a:pPr lvl="0"/>
            <a:endParaRPr lang="en-NZ" dirty="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More</a:t>
            </a:r>
            <a:r>
              <a:rPr lang="en-NZ" baseline="0" dirty="0"/>
              <a:t> details on these approaches in the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Busy waiting </a:t>
            </a:r>
          </a:p>
          <a:p>
            <a:pPr lvl="1"/>
            <a:r>
              <a:rPr lang="en-NZ" dirty="0"/>
              <a:t>While a process is waiting for access to a critical section, it continues to consume processor time.</a:t>
            </a:r>
          </a:p>
          <a:p>
            <a:pPr lvl="1"/>
            <a:endParaRPr lang="en-NZ" dirty="0"/>
          </a:p>
          <a:p>
            <a:r>
              <a:rPr lang="en-NZ" b="1" dirty="0"/>
              <a:t>Starvation is possible. </a:t>
            </a:r>
          </a:p>
          <a:p>
            <a:pPr lvl="1"/>
            <a:r>
              <a:rPr lang="en-NZ" dirty="0"/>
              <a:t>When a process leaves a critical section and more than one process is waiting, the selection of a waiting process is arbitrary. </a:t>
            </a:r>
          </a:p>
          <a:p>
            <a:pPr lvl="1"/>
            <a:r>
              <a:rPr lang="en-NZ" dirty="0"/>
              <a:t>Thus, some process could indefinitely be denied access.</a:t>
            </a:r>
          </a:p>
          <a:p>
            <a:pPr lvl="1"/>
            <a:endParaRPr lang="en-NZ" dirty="0"/>
          </a:p>
          <a:p>
            <a:r>
              <a:rPr lang="en-NZ" b="1" dirty="0"/>
              <a:t>Deadlock is possible. </a:t>
            </a:r>
          </a:p>
          <a:p>
            <a:pPr lvl="1"/>
            <a:r>
              <a:rPr lang="en-NZ" dirty="0"/>
              <a:t>Example (on a uniprocessor).</a:t>
            </a:r>
          </a:p>
          <a:p>
            <a:pPr lvl="1">
              <a:buFont typeface="Arial" pitchFamily="34" charset="0"/>
              <a:buChar char="•"/>
            </a:pPr>
            <a:r>
              <a:rPr lang="en-NZ" dirty="0"/>
              <a:t> Process P1 executes the special instruction (e.g., compare&amp;swap, exchange) and enters its critical section. </a:t>
            </a:r>
          </a:p>
          <a:p>
            <a:pPr lvl="1">
              <a:buFont typeface="Arial" pitchFamily="34" charset="0"/>
              <a:buChar char="•"/>
            </a:pPr>
            <a:r>
              <a:rPr lang="en-NZ" dirty="0"/>
              <a:t> P1 is then interrupted to give the processor to P2, which has higher priority. </a:t>
            </a:r>
          </a:p>
          <a:p>
            <a:pPr lvl="1">
              <a:buFont typeface="Arial" pitchFamily="34" charset="0"/>
              <a:buChar char="•"/>
            </a:pPr>
            <a:r>
              <a:rPr lang="en-NZ" dirty="0"/>
              <a:t> If P2 now attempts to use the same resource as P1, it will be denied access because of the mutual exclusion mechanism. </a:t>
            </a:r>
          </a:p>
          <a:p>
            <a:pPr lvl="2">
              <a:buFont typeface="Arial" pitchFamily="34" charset="0"/>
              <a:buChar char="•"/>
            </a:pPr>
            <a:r>
              <a:rPr lang="en-NZ" dirty="0"/>
              <a:t> Thus it will go into a busy waiting loop. </a:t>
            </a:r>
          </a:p>
          <a:p>
            <a:pPr lvl="1">
              <a:buFont typeface="Arial" pitchFamily="34" charset="0"/>
              <a:buChar char="•"/>
            </a:pPr>
            <a:r>
              <a:rPr lang="en-NZ" dirty="0"/>
              <a:t>However, P1 will never be dispatched because it is of lower priority than another ready process,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a:t>1. A semaphore may be initialized to a nonnegative integer value.</a:t>
            </a:r>
          </a:p>
          <a:p>
            <a:pPr>
              <a:buFont typeface="Arial" pitchFamily="34" charset="0"/>
              <a:buNone/>
            </a:pPr>
            <a:endParaRPr lang="en-NZ" dirty="0"/>
          </a:p>
          <a:p>
            <a:pPr>
              <a:buFont typeface="Arial" pitchFamily="34" charset="0"/>
              <a:buNone/>
            </a:pPr>
            <a:r>
              <a:rPr lang="en-NZ" dirty="0"/>
              <a:t>2. The semWait operation decrements the semaphore value. </a:t>
            </a:r>
          </a:p>
          <a:p>
            <a:pPr lvl="1">
              <a:buFont typeface="Arial" pitchFamily="34" charset="0"/>
              <a:buChar char="•"/>
            </a:pPr>
            <a:r>
              <a:rPr lang="en-NZ" dirty="0"/>
              <a:t>If the value becomes negative, then the process executing the semWait is blocked. </a:t>
            </a:r>
          </a:p>
          <a:p>
            <a:pPr lvl="1">
              <a:buFont typeface="Arial" pitchFamily="34" charset="0"/>
              <a:buChar char="•"/>
            </a:pPr>
            <a:r>
              <a:rPr lang="en-NZ" dirty="0"/>
              <a:t> Otherwise, the process continues execution.</a:t>
            </a:r>
          </a:p>
          <a:p>
            <a:pPr lvl="1">
              <a:buFont typeface="Arial" pitchFamily="34" charset="0"/>
              <a:buChar char="•"/>
            </a:pPr>
            <a:endParaRPr lang="en-NZ" dirty="0"/>
          </a:p>
          <a:p>
            <a:pPr>
              <a:buFont typeface="Arial" pitchFamily="34" charset="0"/>
              <a:buNone/>
            </a:pPr>
            <a:r>
              <a:rPr lang="en-NZ" dirty="0"/>
              <a:t>3. The semSignal operation increments the semaphore value. </a:t>
            </a:r>
          </a:p>
          <a:p>
            <a:pPr lvl="1">
              <a:buFont typeface="Arial" pitchFamily="34" charset="0"/>
              <a:buChar char="•"/>
            </a:pPr>
            <a:r>
              <a:rPr lang="en-NZ" dirty="0"/>
              <a:t> If the resulting value is less than or equal to zero, then a process blocked by a semWait operation, if any, is unblocked.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both counting semaphores and binary semaphores, a queue is used to hold processes waiting on the semaphore. </a:t>
            </a:r>
          </a:p>
          <a:p>
            <a:endParaRPr lang="en-NZ" dirty="0"/>
          </a:p>
          <a:p>
            <a:r>
              <a:rPr lang="en-NZ" dirty="0"/>
              <a:t>The question arises of the order in which processes are removed from such a queue. </a:t>
            </a:r>
          </a:p>
          <a:p>
            <a:endParaRPr lang="en-NZ" dirty="0"/>
          </a:p>
          <a:p>
            <a:r>
              <a:rPr lang="en-NZ" dirty="0"/>
              <a:t>The fairest removal policy is first-in-first-out (FIFO):</a:t>
            </a:r>
          </a:p>
          <a:p>
            <a:pPr lvl="1">
              <a:buFont typeface="Arial" pitchFamily="34" charset="0"/>
              <a:buChar char="•"/>
            </a:pPr>
            <a:r>
              <a:rPr lang="en-NZ" dirty="0"/>
              <a:t>The process that has been blocked the longest is released from the queue first; a semaphore whose definition includes this policy is called a </a:t>
            </a:r>
            <a:r>
              <a:rPr lang="en-NZ" b="1" dirty="0"/>
              <a:t>strong semaphore. </a:t>
            </a:r>
          </a:p>
          <a:p>
            <a:pPr lvl="1">
              <a:buFont typeface="Arial" pitchFamily="34" charset="0"/>
              <a:buChar char="•"/>
            </a:pPr>
            <a:r>
              <a:rPr lang="en-NZ" dirty="0"/>
              <a:t>A semaphore that does not specify the order in which processes are removed from the queue is a weak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Animated Slide – </a:t>
            </a:r>
            <a:r>
              <a:rPr lang="en-NZ" b="0" dirty="0"/>
              <a:t>animation</a:t>
            </a:r>
            <a:r>
              <a:rPr lang="en-NZ" b="0" baseline="0" dirty="0"/>
              <a:t> shows sections of the diagram to focus and remove distraction</a:t>
            </a:r>
            <a:endParaRPr lang="en-NZ" b="1" dirty="0"/>
          </a:p>
          <a:p>
            <a:endParaRPr lang="en-NZ" b="1" dirty="0"/>
          </a:p>
          <a:p>
            <a:r>
              <a:rPr lang="en-NZ" dirty="0"/>
              <a:t>Processes A, B, and C depend on a result from process D. </a:t>
            </a:r>
          </a:p>
          <a:p>
            <a:endParaRPr lang="en-NZ" dirty="0"/>
          </a:p>
          <a:p>
            <a:r>
              <a:rPr lang="en-NZ" dirty="0"/>
              <a:t>Initially (1), A is running;</a:t>
            </a:r>
          </a:p>
          <a:p>
            <a:pPr lvl="1">
              <a:buFont typeface="Arial" pitchFamily="34" charset="0"/>
              <a:buChar char="•"/>
            </a:pPr>
            <a:r>
              <a:rPr lang="en-NZ" dirty="0"/>
              <a:t> B, C, and D are ready; </a:t>
            </a:r>
          </a:p>
          <a:p>
            <a:pPr lvl="1">
              <a:buFont typeface="Arial" pitchFamily="34" charset="0"/>
              <a:buChar char="•"/>
            </a:pPr>
            <a:r>
              <a:rPr lang="en-NZ" dirty="0"/>
              <a:t> the semaphore count is 1, indicating that one of D’s results is available.</a:t>
            </a:r>
          </a:p>
          <a:p>
            <a:pPr lvl="1">
              <a:buFont typeface="Arial" pitchFamily="34" charset="0"/>
              <a:buChar char="•"/>
            </a:pPr>
            <a:r>
              <a:rPr lang="en-NZ" dirty="0"/>
              <a:t> When A issues a semWait instruction on semaphore </a:t>
            </a:r>
            <a:r>
              <a:rPr lang="en-NZ" b="1" dirty="0"/>
              <a:t>s</a:t>
            </a:r>
            <a:r>
              <a:rPr lang="en-NZ" dirty="0"/>
              <a:t>, the semaphore decrements to 0, and A can continue to execute; </a:t>
            </a:r>
          </a:p>
          <a:p>
            <a:pPr lvl="1">
              <a:buFont typeface="Arial" pitchFamily="34" charset="0"/>
              <a:buChar char="•"/>
            </a:pPr>
            <a:r>
              <a:rPr lang="en-NZ" dirty="0"/>
              <a:t> subsequently it rejoins the ready queue.</a:t>
            </a:r>
          </a:p>
          <a:p>
            <a:pPr lvl="0">
              <a:buFont typeface="Arial" pitchFamily="34" charset="0"/>
              <a:buNone/>
            </a:pPr>
            <a:endParaRPr lang="en-NZ" dirty="0"/>
          </a:p>
          <a:p>
            <a:pPr lvl="0">
              <a:buFont typeface="Arial" pitchFamily="34" charset="0"/>
              <a:buNone/>
            </a:pPr>
            <a:r>
              <a:rPr lang="en-NZ" dirty="0"/>
              <a:t>Then B runs (2), eventually issues a semWait instruction, and is blocked, </a:t>
            </a:r>
          </a:p>
          <a:p>
            <a:pPr lvl="0">
              <a:buFont typeface="Arial" pitchFamily="34" charset="0"/>
              <a:buNone/>
            </a:pPr>
            <a:endParaRPr lang="en-NZ" dirty="0"/>
          </a:p>
          <a:p>
            <a:pPr lvl="0">
              <a:buFont typeface="Arial" pitchFamily="34" charset="0"/>
              <a:buNone/>
            </a:pPr>
            <a:r>
              <a:rPr lang="en-NZ" dirty="0"/>
              <a:t>allowing D to run (3).</a:t>
            </a:r>
          </a:p>
          <a:p>
            <a:pPr lvl="1">
              <a:buFont typeface="Arial" pitchFamily="34" charset="0"/>
              <a:buNone/>
            </a:pPr>
            <a:r>
              <a:rPr lang="en-NZ" dirty="0"/>
              <a:t>When D completes a new result, it issues a semSignal instruction, </a:t>
            </a:r>
          </a:p>
          <a:p>
            <a:pPr lvl="0">
              <a:buFont typeface="Arial" pitchFamily="34" charset="0"/>
              <a:buNone/>
            </a:pPr>
            <a:endParaRPr lang="en-NZ" dirty="0"/>
          </a:p>
          <a:p>
            <a:pPr lvl="0">
              <a:buFont typeface="Arial" pitchFamily="34" charset="0"/>
              <a:buNone/>
            </a:pPr>
            <a:r>
              <a:rPr lang="en-NZ" dirty="0"/>
              <a:t>which allows B to move to the ready queue (4). </a:t>
            </a:r>
          </a:p>
          <a:p>
            <a:pPr lvl="1">
              <a:buFont typeface="Arial" pitchFamily="34" charset="0"/>
              <a:buNone/>
            </a:pPr>
            <a:r>
              <a:rPr lang="en-NZ" dirty="0"/>
              <a:t>D rejoins the ready queue and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C begins to run (5) </a:t>
            </a:r>
          </a:p>
          <a:p>
            <a:pPr lvl="1">
              <a:buFont typeface="Arial" pitchFamily="34" charset="0"/>
              <a:buChar char="•"/>
            </a:pPr>
            <a:r>
              <a:rPr lang="en-NZ" dirty="0"/>
              <a:t>but is blocked when it issues a semWait instruction. </a:t>
            </a:r>
          </a:p>
          <a:p>
            <a:pPr lvl="1">
              <a:buFont typeface="Arial" pitchFamily="34" charset="0"/>
              <a:buChar char="•"/>
            </a:pPr>
            <a:r>
              <a:rPr lang="en-NZ" dirty="0"/>
              <a:t>Similarly, A and B run and are blocked on the semaphore, </a:t>
            </a:r>
          </a:p>
          <a:p>
            <a:pPr lvl="0">
              <a:buFont typeface="Arial" pitchFamily="34" charset="0"/>
              <a:buNone/>
            </a:pPr>
            <a:endParaRPr lang="en-NZ" dirty="0"/>
          </a:p>
          <a:p>
            <a:pPr lvl="0">
              <a:buFont typeface="Arial" pitchFamily="34" charset="0"/>
              <a:buNone/>
            </a:pPr>
            <a:r>
              <a:rPr lang="en-NZ" dirty="0"/>
              <a:t>allowing D to resume execution (6).When D has a result, it issues a semSignal, which transfers</a:t>
            </a:r>
            <a:r>
              <a:rPr lang="en-NZ" baseline="0" dirty="0"/>
              <a:t> </a:t>
            </a:r>
            <a:r>
              <a:rPr lang="en-NZ" dirty="0"/>
              <a:t>C to the ready queue. Later cycles of D will release A and B from the Blocked state.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Figure 5.7, shows a possible sequence for three processes using the mutual exclusion discipline of Figure 5.6.</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Three processes (A,B, C) access a shared resource protected by the semaphore </a:t>
            </a:r>
            <a:r>
              <a:rPr lang="en-NZ" sz="1200" i="1" kern="1200" baseline="0" dirty="0">
                <a:solidFill>
                  <a:schemeClr val="tx1"/>
                </a:solidFill>
                <a:latin typeface="+mn-lt"/>
                <a:ea typeface="+mn-ea"/>
                <a:cs typeface="+mn-cs"/>
              </a:rPr>
              <a:t>lock. </a:t>
            </a:r>
          </a:p>
          <a:p>
            <a:pPr lvl="1">
              <a:buFont typeface="Arial" pitchFamily="34" charset="0"/>
              <a:buChar char="•"/>
            </a:pPr>
            <a:r>
              <a:rPr lang="en-NZ" sz="1200" i="1" kern="1200" baseline="0" dirty="0">
                <a:solidFill>
                  <a:schemeClr val="tx1"/>
                </a:solidFill>
                <a:latin typeface="+mn-lt"/>
                <a:ea typeface="+mn-ea"/>
                <a:cs typeface="+mn-cs"/>
              </a:rPr>
              <a:t>Process-</a:t>
            </a:r>
            <a:r>
              <a:rPr lang="en-NZ" sz="1200" kern="1200" baseline="0" dirty="0">
                <a:solidFill>
                  <a:schemeClr val="tx1"/>
                </a:solidFill>
                <a:latin typeface="+mn-lt"/>
                <a:ea typeface="+mn-ea"/>
                <a:cs typeface="+mn-cs"/>
              </a:rPr>
              <a:t>A executes semWait(lock); </a:t>
            </a:r>
          </a:p>
          <a:p>
            <a:pPr lvl="2">
              <a:buFont typeface="Arial" pitchFamily="34" charset="0"/>
              <a:buChar char="•"/>
            </a:pPr>
            <a:r>
              <a:rPr lang="en-NZ" sz="1200" kern="1200" baseline="0" dirty="0">
                <a:solidFill>
                  <a:schemeClr val="tx1"/>
                </a:solidFill>
                <a:latin typeface="+mn-lt"/>
                <a:ea typeface="+mn-ea"/>
                <a:cs typeface="+mn-cs"/>
              </a:rPr>
              <a:t> because the semaphore has a value of 1 at the time of the semWait operation, A can immediately enter its critical section and the semaphore takes on the value 0.</a:t>
            </a:r>
          </a:p>
          <a:p>
            <a:pPr lvl="1">
              <a:buFont typeface="Arial" pitchFamily="34" charset="0"/>
              <a:buChar char="•"/>
            </a:pPr>
            <a:endParaRPr lang="en-NZ" sz="1200" kern="1200" baseline="0" dirty="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While A is in its critical section, both B and C perform a semWait operation and are blocked pending the availability of the semaphore. </a:t>
            </a:r>
          </a:p>
          <a:p>
            <a:pPr lvl="1">
              <a:buFont typeface="Arial" pitchFamily="34" charset="0"/>
              <a:buChar char="•"/>
            </a:pPr>
            <a:endParaRPr lang="en-NZ" sz="1200" kern="1200" baseline="0" dirty="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When A exits its critical section and performs semSignal(lock), B, which was the first process in the queue, can now enter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general statement is this: </a:t>
            </a:r>
          </a:p>
          <a:p>
            <a:pPr lvl="1">
              <a:buFont typeface="Arial" pitchFamily="34" charset="0"/>
              <a:buChar char="•"/>
            </a:pPr>
            <a:r>
              <a:rPr lang="en-NZ" sz="1200" kern="1200" baseline="0" dirty="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dirty="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dirty="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We will look at a number of solutions to this problem to illustrate both the power and the pitfalls of semaphores.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The chief characteristics of a monitor are the following:</a:t>
            </a:r>
          </a:p>
          <a:p>
            <a:endParaRPr lang="en-NZ" dirty="0"/>
          </a:p>
          <a:p>
            <a:r>
              <a:rPr lang="en-NZ" dirty="0"/>
              <a:t>1. The local data variables are accessible only by the monitor’s procedures and not by any external procedure.</a:t>
            </a:r>
          </a:p>
          <a:p>
            <a:endParaRPr lang="en-NZ" dirty="0"/>
          </a:p>
          <a:p>
            <a:r>
              <a:rPr lang="en-NZ" dirty="0"/>
              <a:t>2. A process enters the monitor by invoking one of its procedures.</a:t>
            </a:r>
          </a:p>
          <a:p>
            <a:endParaRPr lang="en-NZ" dirty="0"/>
          </a:p>
          <a:p>
            <a:r>
              <a:rPr lang="en-NZ" dirty="0"/>
              <a:t>3. Only one process may be executing in the monitor at a time; any other processes that have invoked the monitor are blocked, waiting for the monitor to become available.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monitor supports synchronization by the use of </a:t>
            </a:r>
            <a:r>
              <a:rPr lang="en-NZ" sz="1200" b="1" kern="1200" baseline="0" dirty="0">
                <a:solidFill>
                  <a:schemeClr val="tx1"/>
                </a:solidFill>
                <a:latin typeface="+mn-lt"/>
                <a:ea typeface="+mn-ea"/>
                <a:cs typeface="+mn-cs"/>
              </a:rPr>
              <a:t>condition variables that are</a:t>
            </a:r>
          </a:p>
          <a:p>
            <a:r>
              <a:rPr lang="en-NZ" sz="1200" kern="1200" baseline="0" dirty="0">
                <a:solidFill>
                  <a:schemeClr val="tx1"/>
                </a:solidFill>
                <a:latin typeface="+mn-lt"/>
                <a:ea typeface="+mn-ea"/>
                <a:cs typeface="+mn-cs"/>
              </a:rPr>
              <a:t>contained within the monitor and accessible only within the monitor.</a:t>
            </a:r>
          </a:p>
          <a:p>
            <a:endParaRPr lang="en-NZ" dirty="0"/>
          </a:p>
          <a:p>
            <a:r>
              <a:rPr lang="en-NZ" sz="1200" kern="1200" baseline="0" dirty="0">
                <a:solidFill>
                  <a:schemeClr val="tx1"/>
                </a:solidFill>
                <a:latin typeface="+mn-lt"/>
                <a:ea typeface="+mn-ea"/>
                <a:cs typeface="+mn-cs"/>
              </a:rPr>
              <a:t>cwait(c): Suspend execution of the calling process on condition </a:t>
            </a:r>
            <a:r>
              <a:rPr lang="en-NZ" sz="1200" i="1" kern="1200" baseline="0" dirty="0">
                <a:solidFill>
                  <a:schemeClr val="tx1"/>
                </a:solidFill>
                <a:latin typeface="+mn-lt"/>
                <a:ea typeface="+mn-ea"/>
                <a:cs typeface="+mn-cs"/>
              </a:rPr>
              <a:t>c.</a:t>
            </a:r>
          </a:p>
          <a:p>
            <a:pPr lvl="1"/>
            <a:r>
              <a:rPr lang="en-NZ" sz="1200" i="0" kern="1200" baseline="0" dirty="0">
                <a:solidFill>
                  <a:schemeClr val="tx1"/>
                </a:solidFill>
                <a:latin typeface="+mn-lt"/>
                <a:ea typeface="+mn-ea"/>
                <a:cs typeface="+mn-cs"/>
              </a:rPr>
              <a:t>The </a:t>
            </a:r>
            <a:r>
              <a:rPr lang="en-NZ" sz="1200" kern="1200" baseline="0" dirty="0">
                <a:solidFill>
                  <a:schemeClr val="tx1"/>
                </a:solidFill>
                <a:latin typeface="+mn-lt"/>
                <a:ea typeface="+mn-ea"/>
                <a:cs typeface="+mn-cs"/>
              </a:rPr>
              <a:t>monitor is now available for use by another process.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csignal(c): Resume execution of some process blocked after a cwait on the same condition. </a:t>
            </a:r>
          </a:p>
          <a:p>
            <a:pPr lvl="1"/>
            <a:r>
              <a:rPr lang="en-NZ" sz="1200" kern="1200" baseline="0" dirty="0">
                <a:solidFill>
                  <a:schemeClr val="tx1"/>
                </a:solidFill>
                <a:latin typeface="+mn-lt"/>
                <a:ea typeface="+mn-ea"/>
                <a:cs typeface="+mn-cs"/>
              </a:rPr>
              <a:t>If there are several such processes, choose one of them; if there is no such process, do nothing.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dirty="0"/>
              <a:t>Other processes that attempt to enter the monitor join a queue of processes blocked waiting for monitor availability. </a:t>
            </a:r>
          </a:p>
          <a:p>
            <a:pPr lvl="0">
              <a:buFont typeface="Arial" pitchFamily="34" charset="0"/>
              <a:buNone/>
            </a:pPr>
            <a:endParaRPr lang="en-NZ" dirty="0"/>
          </a:p>
          <a:p>
            <a:pPr lvl="0">
              <a:buFont typeface="Arial" pitchFamily="34" charset="0"/>
              <a:buNone/>
            </a:pPr>
            <a:r>
              <a:rPr lang="en-NZ" dirty="0"/>
              <a:t>Once a process is in the monitor, it may temporarily block itself on condition x by issuing cwait(x); </a:t>
            </a:r>
          </a:p>
          <a:p>
            <a:pPr lvl="1">
              <a:buFont typeface="Arial" pitchFamily="34" charset="0"/>
              <a:buChar char="•"/>
            </a:pPr>
            <a:r>
              <a:rPr lang="en-NZ" dirty="0"/>
              <a:t> it is then placed in a queue of processes waiting to re-enter the monitor when the condition changes, and resume execution at the point in its program following the cwait(x) call.</a:t>
            </a:r>
          </a:p>
          <a:p>
            <a:pPr lvl="1">
              <a:buFont typeface="Arial" pitchFamily="34" charset="0"/>
              <a:buNone/>
            </a:pPr>
            <a:endParaRPr lang="en-NZ" dirty="0"/>
          </a:p>
          <a:p>
            <a:pPr lvl="0">
              <a:buFont typeface="Arial" pitchFamily="34" charset="0"/>
              <a:buNone/>
            </a:pPr>
            <a:r>
              <a:rPr lang="en-NZ" dirty="0"/>
              <a:t>If a process that is executing in the monitor detects a change in the condition variable x, it issues csignal(x), </a:t>
            </a:r>
          </a:p>
          <a:p>
            <a:pPr lvl="1">
              <a:buFont typeface="Arial" pitchFamily="34" charset="0"/>
              <a:buNone/>
            </a:pPr>
            <a:r>
              <a:rPr lang="en-NZ" dirty="0"/>
              <a:t>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central themes of operating system design are all concerned with the management of processes and threads:</a:t>
            </a:r>
          </a:p>
          <a:p>
            <a:pPr lvl="1"/>
            <a:r>
              <a:rPr lang="en-NZ" dirty="0"/>
              <a:t>• Multiprogramming: </a:t>
            </a:r>
          </a:p>
          <a:p>
            <a:pPr lvl="2"/>
            <a:r>
              <a:rPr lang="en-NZ" dirty="0"/>
              <a:t>The management of multiple processes within a uniprocessor system.</a:t>
            </a:r>
          </a:p>
          <a:p>
            <a:pPr lvl="1"/>
            <a:r>
              <a:rPr lang="en-NZ" dirty="0"/>
              <a:t>• Multiprocessing: </a:t>
            </a:r>
          </a:p>
          <a:p>
            <a:pPr lvl="2"/>
            <a:r>
              <a:rPr lang="en-NZ" dirty="0"/>
              <a:t>The management of multiple processes within a multiprocessor.</a:t>
            </a:r>
          </a:p>
          <a:p>
            <a:pPr lvl="1"/>
            <a:r>
              <a:rPr lang="en-NZ" dirty="0"/>
              <a:t>• Distributed processing: </a:t>
            </a:r>
          </a:p>
          <a:p>
            <a:pPr lvl="2"/>
            <a:r>
              <a:rPr lang="en-NZ" dirty="0"/>
              <a:t>The management of multiple processes executing on multiple, distributed computer systems.</a:t>
            </a:r>
          </a:p>
          <a:p>
            <a:pPr lvl="2"/>
            <a:r>
              <a:rPr lang="en-NZ" dirty="0"/>
              <a:t>E.</a:t>
            </a:r>
            <a:r>
              <a:rPr lang="en-NZ" baseline="0" dirty="0"/>
              <a:t> </a:t>
            </a:r>
            <a:r>
              <a:rPr lang="en-NZ" dirty="0"/>
              <a:t>G clusters</a:t>
            </a:r>
          </a:p>
          <a:p>
            <a:pPr lvl="0"/>
            <a:endParaRPr lang="en-NZ" dirty="0"/>
          </a:p>
          <a:p>
            <a:pPr lvl="0"/>
            <a:r>
              <a:rPr lang="en-NZ" dirty="0"/>
              <a:t>Concurrency encompasses a host of design issues, including </a:t>
            </a:r>
          </a:p>
          <a:p>
            <a:pPr lvl="1">
              <a:buFont typeface="Arial" pitchFamily="34" charset="0"/>
              <a:buChar char="•"/>
            </a:pPr>
            <a:r>
              <a:rPr lang="en-NZ" dirty="0"/>
              <a:t> communication among processes, </a:t>
            </a:r>
          </a:p>
          <a:p>
            <a:pPr lvl="1">
              <a:buFont typeface="Arial" pitchFamily="34" charset="0"/>
              <a:buChar char="•"/>
            </a:pPr>
            <a:r>
              <a:rPr lang="en-NZ" dirty="0"/>
              <a:t> sharing of and competing for resources (such as memory, files, and I/O access),</a:t>
            </a:r>
          </a:p>
          <a:p>
            <a:pPr lvl="1">
              <a:buFont typeface="Arial" pitchFamily="34" charset="0"/>
              <a:buChar char="•"/>
            </a:pPr>
            <a:r>
              <a:rPr lang="en-NZ" baseline="0" dirty="0"/>
              <a:t> </a:t>
            </a:r>
            <a:r>
              <a:rPr lang="en-NZ" dirty="0"/>
              <a:t>synchronization of the activities of multiple processes, and </a:t>
            </a:r>
          </a:p>
          <a:p>
            <a:pPr lvl="1">
              <a:buFont typeface="Arial" pitchFamily="34" charset="0"/>
              <a:buChar char="•"/>
            </a:pPr>
            <a:r>
              <a:rPr lang="en-NZ" dirty="0"/>
              <a:t> allocation of processor time to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processes interact with one another, two fundamental requirements must be satisfied: </a:t>
            </a:r>
          </a:p>
          <a:p>
            <a:pPr lvl="1">
              <a:buFont typeface="Arial" pitchFamily="34" charset="0"/>
              <a:buChar char="•"/>
            </a:pPr>
            <a:r>
              <a:rPr lang="en-NZ" dirty="0"/>
              <a:t> synchronization and </a:t>
            </a:r>
          </a:p>
          <a:p>
            <a:pPr lvl="1">
              <a:buFont typeface="Arial" pitchFamily="34" charset="0"/>
              <a:buChar char="•"/>
            </a:pPr>
            <a:r>
              <a:rPr lang="en-NZ" dirty="0"/>
              <a:t> communication. </a:t>
            </a:r>
          </a:p>
          <a:p>
            <a:pPr lvl="0">
              <a:buFont typeface="Arial" pitchFamily="34" charset="0"/>
              <a:buNone/>
            </a:pPr>
            <a:endParaRPr lang="en-NZ" dirty="0"/>
          </a:p>
          <a:p>
            <a:pPr lvl="0">
              <a:buFont typeface="Arial" pitchFamily="34" charset="0"/>
              <a:buNone/>
            </a:pPr>
            <a:r>
              <a:rPr lang="en-NZ" dirty="0"/>
              <a:t>Processes need to be synchronized to enforce mutual exclusion; </a:t>
            </a:r>
          </a:p>
          <a:p>
            <a:pPr lvl="1">
              <a:buFont typeface="Arial" pitchFamily="34" charset="0"/>
              <a:buNone/>
            </a:pPr>
            <a:r>
              <a:rPr lang="en-NZ" dirty="0"/>
              <a:t>cooperating processes may need to exchange information.</a:t>
            </a:r>
          </a:p>
          <a:p>
            <a:pPr lvl="1">
              <a:buFont typeface="Arial" pitchFamily="34" charset="0"/>
              <a:buNone/>
            </a:pPr>
            <a:endParaRPr lang="en-NZ" dirty="0"/>
          </a:p>
          <a:p>
            <a:r>
              <a:rPr lang="en-NZ" dirty="0"/>
              <a:t>One approach to providing both of these functions is message passing. </a:t>
            </a:r>
          </a:p>
          <a:p>
            <a:endParaRPr lang="en-NZ" dirty="0"/>
          </a:p>
          <a:p>
            <a:r>
              <a:rPr lang="en-NZ" dirty="0"/>
              <a:t>Message passing has the further advantage that it lends itself to implementation in distributed systems as well as in shared-memory  multiprocessor and uniprocessor systems.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a:t>
            </a:r>
            <a:r>
              <a:rPr lang="en-NZ" dirty="0"/>
              <a:t>message-passing systems come in many forms. We provide a </a:t>
            </a:r>
            <a:r>
              <a:rPr lang="en-NZ" b="1" i="1" dirty="0"/>
              <a:t>general </a:t>
            </a:r>
            <a:r>
              <a:rPr lang="en-NZ" dirty="0"/>
              <a:t>introduction that discusses features typically found in such systems.</a:t>
            </a:r>
          </a:p>
          <a:p>
            <a:endParaRPr lang="en-NZ" dirty="0"/>
          </a:p>
          <a:p>
            <a:r>
              <a:rPr lang="en-NZ" dirty="0"/>
              <a:t>These primitives are a minimum set of operations needed for processes to engage in message passing. </a:t>
            </a:r>
          </a:p>
          <a:p>
            <a:pPr lvl="1">
              <a:buFont typeface="Arial" pitchFamily="34" charset="0"/>
              <a:buChar char="•"/>
            </a:pPr>
            <a:r>
              <a:rPr lang="en-NZ" dirty="0"/>
              <a:t> A process sends information in the form of a message to another process designated by a destination.</a:t>
            </a:r>
          </a:p>
          <a:p>
            <a:pPr lvl="1">
              <a:buFont typeface="Arial" pitchFamily="34" charset="0"/>
              <a:buChar char="•"/>
            </a:pPr>
            <a:r>
              <a:rPr lang="en-NZ" dirty="0"/>
              <a:t> A process receives information by executing the receive primitive, indicating the source and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communication of a message between two processes implies some level of synchronization between the two: the receiver cannot receive a message until it has been sent by another process. </a:t>
            </a:r>
          </a:p>
          <a:p>
            <a:endParaRPr lang="en-NZ" dirty="0"/>
          </a:p>
          <a:p>
            <a:r>
              <a:rPr lang="en-NZ" dirty="0"/>
              <a:t>When a send primitive is executed in a process, there are two possibilities: </a:t>
            </a:r>
          </a:p>
          <a:p>
            <a:pPr lvl="1">
              <a:buFont typeface="Arial" pitchFamily="34" charset="0"/>
              <a:buChar char="•"/>
            </a:pPr>
            <a:r>
              <a:rPr lang="en-NZ" dirty="0"/>
              <a:t> Either the sending process is blocked until the message is received, </a:t>
            </a:r>
          </a:p>
          <a:p>
            <a:pPr lvl="1">
              <a:buFont typeface="Arial" pitchFamily="34" charset="0"/>
              <a:buChar char="•"/>
            </a:pPr>
            <a:r>
              <a:rPr lang="en-NZ" dirty="0"/>
              <a:t>or it is not. </a:t>
            </a:r>
          </a:p>
          <a:p>
            <a:pPr lvl="1">
              <a:buFont typeface="Arial" pitchFamily="34" charset="0"/>
              <a:buChar char="•"/>
            </a:pPr>
            <a:endParaRPr lang="en-NZ" dirty="0"/>
          </a:p>
          <a:p>
            <a:pPr lvl="0">
              <a:buFont typeface="Arial" pitchFamily="34" charset="0"/>
              <a:buNone/>
            </a:pPr>
            <a:r>
              <a:rPr lang="en-NZ" dirty="0"/>
              <a:t>Similarly, when a process issues a receive primitive, there are two possibilities:</a:t>
            </a:r>
          </a:p>
          <a:p>
            <a:pPr lvl="1">
              <a:buFont typeface="Arial" pitchFamily="34" charset="0"/>
              <a:buChar char="•"/>
            </a:pPr>
            <a:r>
              <a:rPr lang="en-NZ" dirty="0"/>
              <a:t> If a message has previously been sent, the message is received and execution continues.</a:t>
            </a:r>
          </a:p>
          <a:p>
            <a:pPr lvl="1">
              <a:buFont typeface="Arial" pitchFamily="34" charset="0"/>
              <a:buChar char="•"/>
            </a:pPr>
            <a:r>
              <a:rPr lang="en-NZ" dirty="0"/>
              <a:t> If there is no waiting message, then either </a:t>
            </a:r>
          </a:p>
          <a:p>
            <a:pPr marL="1143000" lvl="2" indent="-228600">
              <a:buFont typeface="Arial" pitchFamily="34" charset="0"/>
              <a:buAutoNum type="alphaLcParenBoth"/>
            </a:pPr>
            <a:r>
              <a:rPr lang="en-NZ" dirty="0"/>
              <a:t>the process is blocked until a message arrives, or </a:t>
            </a:r>
          </a:p>
          <a:p>
            <a:pPr marL="1143000" lvl="2" indent="-228600">
              <a:buFont typeface="Arial" pitchFamily="34" charset="0"/>
              <a:buAutoNum type="alphaLcParenBoth"/>
            </a:pPr>
            <a:r>
              <a:rPr lang="en-NZ" dirty="0"/>
              <a:t>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Both the sender and receiver are blocked until the message is delivered;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sometimes referred to as a </a:t>
            </a:r>
            <a:r>
              <a:rPr lang="en-NZ" sz="1200" i="1" kern="1200" baseline="0" dirty="0">
                <a:solidFill>
                  <a:schemeClr val="tx1"/>
                </a:solidFill>
                <a:latin typeface="+mn-lt"/>
                <a:ea typeface="+mn-ea"/>
                <a:cs typeface="+mn-cs"/>
              </a:rPr>
              <a:t>rendezvous.</a:t>
            </a:r>
          </a:p>
          <a:p>
            <a:endParaRPr lang="en-NZ" sz="1200" i="1"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combination allows for tight synchronization between processes.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Nonblocking send, blocking receive: </a:t>
            </a:r>
          </a:p>
          <a:p>
            <a:r>
              <a:rPr lang="en-NZ" sz="1200" b="0" kern="1200" baseline="0" dirty="0">
                <a:solidFill>
                  <a:schemeClr val="tx1"/>
                </a:solidFill>
                <a:latin typeface="+mn-lt"/>
                <a:ea typeface="+mn-ea"/>
                <a:cs typeface="+mn-cs"/>
              </a:rPr>
              <a:t>Although the sender may continue on, </a:t>
            </a:r>
            <a:r>
              <a:rPr lang="en-NZ" sz="1200" kern="1200" baseline="0" dirty="0">
                <a:solidFill>
                  <a:schemeClr val="tx1"/>
                </a:solidFill>
                <a:latin typeface="+mn-lt"/>
                <a:ea typeface="+mn-ea"/>
                <a:cs typeface="+mn-cs"/>
              </a:rPr>
              <a:t>the receiver is blocked until the requested message arrives.</a:t>
            </a:r>
          </a:p>
          <a:p>
            <a:endParaRPr lang="en-NZ" sz="1200" kern="1200" baseline="0" dirty="0">
              <a:solidFill>
                <a:schemeClr val="tx1"/>
              </a:solidFill>
              <a:latin typeface="+mn-lt"/>
              <a:ea typeface="+mn-ea"/>
              <a:cs typeface="+mn-cs"/>
            </a:endParaRPr>
          </a:p>
          <a:p>
            <a:pPr>
              <a:buFont typeface="Arial" pitchFamily="34" charset="0"/>
              <a:buNone/>
            </a:pPr>
            <a:r>
              <a:rPr lang="en-NZ" sz="1200" kern="1200" baseline="0" dirty="0">
                <a:solidFill>
                  <a:schemeClr val="tx1"/>
                </a:solidFill>
                <a:latin typeface="+mn-lt"/>
                <a:ea typeface="+mn-ea"/>
                <a:cs typeface="+mn-cs"/>
              </a:rPr>
              <a:t>This is probably the most useful combination. </a:t>
            </a:r>
          </a:p>
          <a:p>
            <a:pPr lvl="1">
              <a:buFont typeface="Arial" pitchFamily="34" charset="0"/>
              <a:buChar char="•"/>
            </a:pPr>
            <a:r>
              <a:rPr lang="en-NZ" sz="1200" kern="1200" baseline="0" dirty="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dirty="0">
                <a:solidFill>
                  <a:schemeClr val="tx1"/>
                </a:solidFill>
                <a:latin typeface="+mn-lt"/>
                <a:ea typeface="+mn-ea"/>
                <a:cs typeface="+mn-cs"/>
              </a:rPr>
              <a:t>A process that must receive a message before it can do useful work needs to be blocked until such a message arrives. </a:t>
            </a:r>
          </a:p>
          <a:p>
            <a:pPr lvl="1">
              <a:buFont typeface="Arial" pitchFamily="34" charset="0"/>
              <a:buChar char="•"/>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a:t>
            </a:r>
            <a:r>
              <a:rPr lang="en-NZ" sz="1200" b="1" kern="1200" baseline="0" dirty="0">
                <a:solidFill>
                  <a:schemeClr val="tx1"/>
                </a:solidFill>
                <a:latin typeface="+mn-lt"/>
                <a:ea typeface="+mn-ea"/>
                <a:cs typeface="+mn-cs"/>
              </a:rPr>
              <a:t>Nonblocking send, nonblocking receive:</a:t>
            </a:r>
          </a:p>
          <a:p>
            <a:pPr lvl="1">
              <a:buFont typeface="Arial" pitchFamily="34" charset="0"/>
              <a:buChar char="•"/>
            </a:pPr>
            <a:r>
              <a:rPr lang="en-NZ" sz="1200" b="0" kern="1200" baseline="0" dirty="0">
                <a:solidFill>
                  <a:schemeClr val="tx1"/>
                </a:solidFill>
                <a:latin typeface="+mn-lt"/>
                <a:ea typeface="+mn-ea"/>
                <a:cs typeface="+mn-cs"/>
              </a:rPr>
              <a:t> Neither party is required to wait.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it is necessary to have a way of specifying in the send primitive which process is to receive the message. </a:t>
            </a:r>
          </a:p>
          <a:p>
            <a:endParaRPr lang="en-NZ" dirty="0"/>
          </a:p>
          <a:p>
            <a:r>
              <a:rPr lang="en-NZ" dirty="0"/>
              <a:t>Similarly, most implementations allow a receiving process to indicate the source of a message to be received.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Animated Slide </a:t>
            </a:r>
            <a:r>
              <a:rPr lang="en-NZ" b="0" dirty="0"/>
              <a:t>– each item below is magnified for instructor to address separately</a:t>
            </a:r>
          </a:p>
          <a:p>
            <a:endParaRPr lang="en-NZ" b="1" dirty="0"/>
          </a:p>
          <a:p>
            <a:r>
              <a:rPr lang="en-NZ" b="1" dirty="0"/>
              <a:t>1) A one-to-one relationship </a:t>
            </a:r>
          </a:p>
          <a:p>
            <a:pPr lvl="1">
              <a:buFont typeface="Arial" pitchFamily="34" charset="0"/>
              <a:buChar char="•"/>
            </a:pPr>
            <a:r>
              <a:rPr lang="en-NZ" b="1" dirty="0"/>
              <a:t> </a:t>
            </a:r>
            <a:r>
              <a:rPr lang="en-NZ" dirty="0"/>
              <a:t>allows a private communications link to be set up between two processes. </a:t>
            </a:r>
          </a:p>
          <a:p>
            <a:pPr lvl="1">
              <a:buFont typeface="Arial" pitchFamily="34" charset="0"/>
              <a:buChar char="•"/>
            </a:pPr>
            <a:r>
              <a:rPr lang="en-NZ" dirty="0"/>
              <a:t>This insulates their interaction from erroneous interference from other processes.</a:t>
            </a:r>
          </a:p>
          <a:p>
            <a:pPr lvl="0">
              <a:buFont typeface="Arial" pitchFamily="34" charset="0"/>
              <a:buNone/>
            </a:pPr>
            <a:endParaRPr lang="en-NZ" dirty="0"/>
          </a:p>
          <a:p>
            <a:r>
              <a:rPr lang="en-NZ" sz="1200" b="1" kern="1200" baseline="0" dirty="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a:solidFill>
                  <a:schemeClr val="tx1"/>
                </a:solidFill>
                <a:latin typeface="+mn-lt"/>
                <a:ea typeface="+mn-ea"/>
                <a:cs typeface="+mn-cs"/>
              </a:rPr>
              <a:t> In this case, the mailbox is often referred to as a </a:t>
            </a:r>
            <a:r>
              <a:rPr lang="en-NZ" sz="1200" i="1" kern="1200" baseline="0" dirty="0">
                <a:solidFill>
                  <a:schemeClr val="tx1"/>
                </a:solidFill>
                <a:latin typeface="+mn-lt"/>
                <a:ea typeface="+mn-ea"/>
                <a:cs typeface="+mn-cs"/>
              </a:rPr>
              <a:t>port.</a:t>
            </a:r>
          </a:p>
          <a:p>
            <a:endParaRPr lang="en-NZ" sz="1200" b="1"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a:solidFill>
                  <a:schemeClr val="tx1"/>
                </a:solidFill>
                <a:latin typeface="+mn-lt"/>
                <a:ea typeface="+mn-ea"/>
                <a:cs typeface="+mn-cs"/>
              </a:rPr>
              <a:t> </a:t>
            </a:r>
            <a:r>
              <a:rPr lang="en-NZ" sz="1200" kern="1200" baseline="0" dirty="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kern="1200" baseline="0" dirty="0">
                <a:solidFill>
                  <a:schemeClr val="tx1"/>
                </a:solidFill>
                <a:latin typeface="+mn-lt"/>
                <a:ea typeface="+mn-ea"/>
                <a:cs typeface="+mn-cs"/>
              </a:rPr>
              <a:t>4) A many-to-many relationship </a:t>
            </a:r>
          </a:p>
          <a:p>
            <a:pPr lvl="1">
              <a:buFont typeface="Arial" pitchFamily="34" charset="0"/>
              <a:buChar char="•"/>
            </a:pPr>
            <a:r>
              <a:rPr lang="en-NZ" sz="1200" b="0" kern="1200" baseline="0" dirty="0">
                <a:solidFill>
                  <a:schemeClr val="tx1"/>
                </a:solidFill>
                <a:latin typeface="+mn-lt"/>
                <a:ea typeface="+mn-ea"/>
                <a:cs typeface="+mn-cs"/>
              </a:rPr>
              <a:t>allows multiple server processes </a:t>
            </a:r>
            <a:r>
              <a:rPr lang="en-NZ" sz="1200" kern="1200" baseline="0" dirty="0">
                <a:solidFill>
                  <a:schemeClr val="tx1"/>
                </a:solidFill>
                <a:latin typeface="+mn-lt"/>
                <a:ea typeface="+mn-ea"/>
                <a:cs typeface="+mn-cs"/>
              </a:rPr>
              <a:t>to provide concurrent service to multiple clients.</a:t>
            </a:r>
          </a:p>
          <a:p>
            <a:pPr lvl="0">
              <a:buFont typeface="Arial" pitchFamily="34" charset="0"/>
              <a:buNone/>
            </a:pPr>
            <a:endParaRPr lang="en-US" dirty="0"/>
          </a:p>
          <a:p>
            <a:r>
              <a:rPr lang="en-NZ" sz="1200" kern="1200" baseline="0" dirty="0">
                <a:solidFill>
                  <a:schemeClr val="tx1"/>
                </a:solidFill>
                <a:latin typeface="+mn-lt"/>
                <a:ea typeface="+mn-ea"/>
                <a:cs typeface="+mn-cs"/>
              </a:rPr>
              <a:t>The association of processes to mailboxes can be either static or dynamic.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Ports are often statically associated with a particular process; that is, the port is created and assigned to the process permanently.</a:t>
            </a:r>
          </a:p>
          <a:p>
            <a:pPr lvl="1"/>
            <a:r>
              <a:rPr lang="en-NZ" sz="1200" kern="1200" baseline="0" dirty="0">
                <a:solidFill>
                  <a:schemeClr val="tx1"/>
                </a:solidFill>
                <a:latin typeface="+mn-lt"/>
                <a:ea typeface="+mn-ea"/>
                <a:cs typeface="+mn-cs"/>
              </a:rPr>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sz="1200" kern="1200" baseline="0" dirty="0">
              <a:solidFill>
                <a:schemeClr val="tx1"/>
              </a:solidFill>
              <a:latin typeface="+mn-lt"/>
              <a:ea typeface="+mn-ea"/>
              <a:cs typeface="+mn-cs"/>
            </a:endParaRP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a typical message format for operating systems that support variable-length messages.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message is divided into two parts: </a:t>
            </a:r>
          </a:p>
          <a:p>
            <a:pPr lvl="1"/>
            <a:r>
              <a:rPr lang="en-NZ" sz="1200" b="1" kern="1200" baseline="0" dirty="0">
                <a:solidFill>
                  <a:schemeClr val="tx1"/>
                </a:solidFill>
                <a:latin typeface="+mn-lt"/>
                <a:ea typeface="+mn-ea"/>
                <a:cs typeface="+mn-cs"/>
              </a:rPr>
              <a:t>a header</a:t>
            </a:r>
            <a:r>
              <a:rPr lang="en-NZ" sz="1200" kern="1200" baseline="0" dirty="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a:solidFill>
                  <a:schemeClr val="tx1"/>
                </a:solidFill>
                <a:latin typeface="+mn-lt"/>
                <a:ea typeface="+mn-ea"/>
                <a:cs typeface="+mn-cs"/>
              </a:rPr>
              <a:t>a body</a:t>
            </a:r>
            <a:r>
              <a:rPr lang="en-NZ" sz="1200" kern="1200" baseline="0" dirty="0">
                <a:solidFill>
                  <a:schemeClr val="tx1"/>
                </a:solidFill>
                <a:latin typeface="+mn-lt"/>
                <a:ea typeface="+mn-ea"/>
                <a:cs typeface="+mn-cs"/>
              </a:rPr>
              <a:t>, which contains the actual contents of the message.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Multiple applications: </a:t>
            </a:r>
          </a:p>
          <a:p>
            <a:pPr lvl="1"/>
            <a:r>
              <a:rPr lang="en-NZ" dirty="0"/>
              <a:t>Multiprogramming was invented to allow processing time to be dynamically shared among a number of active applications.</a:t>
            </a:r>
          </a:p>
          <a:p>
            <a:pPr lvl="1"/>
            <a:endParaRPr lang="en-NZ" dirty="0"/>
          </a:p>
          <a:p>
            <a:r>
              <a:rPr lang="en-NZ" dirty="0"/>
              <a:t>• Structured applications: </a:t>
            </a:r>
          </a:p>
          <a:p>
            <a:pPr lvl="1"/>
            <a:r>
              <a:rPr lang="en-NZ" dirty="0"/>
              <a:t>As an extension of the principles of modular design and structured programming, some applications can be effectively programmed as a set of concurrent processes.</a:t>
            </a:r>
          </a:p>
          <a:p>
            <a:endParaRPr lang="en-NZ" dirty="0"/>
          </a:p>
          <a:p>
            <a:r>
              <a:rPr lang="en-NZ" dirty="0"/>
              <a:t>• Operating system structure:</a:t>
            </a:r>
          </a:p>
          <a:p>
            <a:pPr lvl="1"/>
            <a:r>
              <a:rPr lang="en-NZ" dirty="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2800" dirty="0"/>
              <a:t>The readers/writers problem is:</a:t>
            </a:r>
          </a:p>
          <a:p>
            <a:pPr lvl="1">
              <a:buFont typeface="Arial" pitchFamily="34" charset="0"/>
              <a:buChar char="•"/>
            </a:pPr>
            <a:r>
              <a:rPr lang="en-NZ" sz="2800" dirty="0"/>
              <a:t>There is a data area shared among a number of processes.</a:t>
            </a:r>
          </a:p>
          <a:p>
            <a:pPr lvl="2">
              <a:buFont typeface="Arial" pitchFamily="34" charset="0"/>
              <a:buChar char="•"/>
            </a:pPr>
            <a:r>
              <a:rPr lang="en-NZ" sz="2800" dirty="0"/>
              <a:t>The data area could be a file, a block of main memory,or even a bank of processor registers. </a:t>
            </a:r>
          </a:p>
          <a:p>
            <a:pPr lvl="1">
              <a:buFont typeface="Arial" pitchFamily="34" charset="0"/>
              <a:buChar char="•"/>
            </a:pPr>
            <a:r>
              <a:rPr lang="en-NZ" sz="2800" dirty="0"/>
              <a:t>There are a number of processes that only read the data area (readers) and a number that only write to the data area (writers).</a:t>
            </a:r>
          </a:p>
          <a:p>
            <a:r>
              <a:rPr lang="en-NZ" sz="2800" dirty="0"/>
              <a:t>The conditions that must be satisfied are as follows:</a:t>
            </a:r>
          </a:p>
          <a:p>
            <a:r>
              <a:rPr lang="en-NZ" sz="2800" dirty="0"/>
              <a:t>1. Any number of readers may simultaneously read the file.</a:t>
            </a:r>
          </a:p>
          <a:p>
            <a:r>
              <a:rPr lang="en-NZ" sz="2800" dirty="0"/>
              <a:t>2. Only one writer at a time may write to the file.</a:t>
            </a:r>
          </a:p>
          <a:p>
            <a:r>
              <a:rPr lang="en-NZ" sz="2800" dirty="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terms will</a:t>
            </a:r>
            <a:r>
              <a:rPr lang="en-US" baseline="0" dirty="0"/>
              <a:t> be explained throughout this chapter – do not labor this table.</a:t>
            </a:r>
          </a:p>
          <a:p>
            <a:endParaRPr lang="en-US" baseline="0" dirty="0"/>
          </a:p>
          <a:p>
            <a:r>
              <a:rPr lang="en-US" baseline="0" dirty="0"/>
              <a:t>It may be best skipped over and given as a reference point for students.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The sharing of global resources </a:t>
            </a:r>
          </a:p>
          <a:p>
            <a:pPr lvl="1"/>
            <a:r>
              <a:rPr lang="en-NZ" dirty="0"/>
              <a:t>If two processes both make use of the same global variable </a:t>
            </a:r>
          </a:p>
          <a:p>
            <a:pPr lvl="2"/>
            <a:r>
              <a:rPr lang="en-NZ" dirty="0"/>
              <a:t> and </a:t>
            </a:r>
            <a:r>
              <a:rPr lang="en-NZ" b="1" dirty="0"/>
              <a:t>both perform reads and writes </a:t>
            </a:r>
            <a:r>
              <a:rPr lang="en-NZ" dirty="0"/>
              <a:t>on that variable, </a:t>
            </a:r>
          </a:p>
          <a:p>
            <a:pPr lvl="2"/>
            <a:r>
              <a:rPr lang="en-NZ" dirty="0"/>
              <a:t>then </a:t>
            </a:r>
            <a:r>
              <a:rPr lang="en-NZ" b="1" dirty="0"/>
              <a:t>the order </a:t>
            </a:r>
            <a:r>
              <a:rPr lang="en-NZ" dirty="0"/>
              <a:t>in which the various reads and writes are executed is critical. </a:t>
            </a:r>
          </a:p>
          <a:p>
            <a:pPr lvl="0"/>
            <a:endParaRPr lang="en-NZ" dirty="0"/>
          </a:p>
          <a:p>
            <a:pPr lvl="0"/>
            <a:r>
              <a:rPr lang="en-NZ" b="1" dirty="0"/>
              <a:t>Managing Resources</a:t>
            </a:r>
          </a:p>
          <a:p>
            <a:pPr lvl="1">
              <a:buFont typeface="Arial" pitchFamily="34" charset="0"/>
              <a:buChar char="•"/>
            </a:pPr>
            <a:r>
              <a:rPr lang="en-NZ" dirty="0"/>
              <a:t>It is difficult for the OS to manage the allocation of resources optimally. </a:t>
            </a:r>
          </a:p>
          <a:p>
            <a:pPr lvl="1">
              <a:buFont typeface="Arial" pitchFamily="34" charset="0"/>
              <a:buChar char="•"/>
            </a:pPr>
            <a:r>
              <a:rPr lang="en-NZ" dirty="0"/>
              <a:t>E.G.  A process may request use of, and be granted control of, a particular I/O channel and then be suspended before using that channel. </a:t>
            </a:r>
          </a:p>
          <a:p>
            <a:pPr lvl="2">
              <a:buFontTx/>
              <a:buChar char="-"/>
            </a:pPr>
            <a:r>
              <a:rPr lang="en-NZ" dirty="0"/>
              <a:t>It may be undesirable for the OS simply to lock the channel and prevent its use by other processes; </a:t>
            </a:r>
          </a:p>
          <a:p>
            <a:pPr lvl="2">
              <a:buFontTx/>
              <a:buChar char="-"/>
            </a:pPr>
            <a:r>
              <a:rPr lang="en-NZ" baseline="0" dirty="0"/>
              <a:t> </a:t>
            </a:r>
            <a:r>
              <a:rPr lang="en-NZ" dirty="0"/>
              <a:t>indeed this may lead to a deadlock condition, </a:t>
            </a:r>
          </a:p>
          <a:p>
            <a:pPr lvl="0">
              <a:buFontTx/>
              <a:buNone/>
            </a:pPr>
            <a:endParaRPr lang="en-NZ" b="1" dirty="0"/>
          </a:p>
          <a:p>
            <a:pPr lvl="0">
              <a:buFontTx/>
              <a:buNone/>
            </a:pPr>
            <a:r>
              <a:rPr lang="en-NZ" b="1" dirty="0"/>
              <a:t>Locating Programming Errors </a:t>
            </a:r>
            <a:r>
              <a:rPr lang="en-NZ" dirty="0"/>
              <a:t> </a:t>
            </a:r>
          </a:p>
          <a:p>
            <a:pPr lvl="1">
              <a:buFontTx/>
              <a:buNone/>
            </a:pPr>
            <a:r>
              <a:rPr lang="en-NZ" dirty="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a:t>Processes P1 and P2 are both executing, each on a separate processor. </a:t>
            </a:r>
          </a:p>
          <a:p>
            <a:pPr marL="685800" lvl="1" indent="-228600">
              <a:buFont typeface="Arial" pitchFamily="34" charset="0"/>
              <a:buChar char="•"/>
            </a:pPr>
            <a:r>
              <a:rPr lang="en-NZ" dirty="0"/>
              <a:t>P1 invokes the echo procedure.</a:t>
            </a:r>
          </a:p>
          <a:p>
            <a:endParaRPr lang="en-NZ" dirty="0"/>
          </a:p>
          <a:p>
            <a:r>
              <a:rPr lang="en-NZ" dirty="0"/>
              <a:t>2. While P1 is inside the echo procedure, P2 invokes echo. </a:t>
            </a:r>
          </a:p>
          <a:p>
            <a:pPr lvl="1">
              <a:buFont typeface="Arial" pitchFamily="34" charset="0"/>
              <a:buChar char="•"/>
            </a:pPr>
            <a:r>
              <a:rPr lang="en-NZ" dirty="0"/>
              <a:t> Because P1 is still inside the echo procedure (whether P1 is suspended or executing), P2 is blocked from entering the procedure. </a:t>
            </a:r>
          </a:p>
          <a:p>
            <a:pPr lvl="1">
              <a:buFont typeface="Arial" pitchFamily="34" charset="0"/>
              <a:buChar char="•"/>
            </a:pPr>
            <a:r>
              <a:rPr lang="en-NZ" dirty="0"/>
              <a:t> Therefore, P2 is suspended awaiting the availability of the echo procedure.</a:t>
            </a:r>
          </a:p>
          <a:p>
            <a:pPr lvl="1">
              <a:buFont typeface="Arial" pitchFamily="34" charset="0"/>
              <a:buChar char="•"/>
            </a:pPr>
            <a:endParaRPr lang="en-NZ" dirty="0"/>
          </a:p>
          <a:p>
            <a:r>
              <a:rPr lang="en-NZ" dirty="0"/>
              <a:t>3. At a later time, process P1 completes execution of echo, exits that procedure, and continues executing. </a:t>
            </a:r>
          </a:p>
          <a:p>
            <a:pPr lvl="1">
              <a:buFont typeface="Arial" pitchFamily="34" charset="0"/>
              <a:buChar char="•"/>
            </a:pPr>
            <a:r>
              <a:rPr lang="en-NZ" dirty="0"/>
              <a:t> Immediately upon the exit of P1 from echo, P2 is resumed and begins executing echo.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can classify the ways in which processes interact on the basis of the degree to which they are aware of each other’s existence.</a:t>
            </a:r>
          </a:p>
          <a:p>
            <a:endParaRPr lang="en-NZ" dirty="0"/>
          </a:p>
          <a:p>
            <a:r>
              <a:rPr lang="en-NZ" dirty="0"/>
              <a:t>This table (continues on the next slide) lists three possible degrees of awareness plus the consequences of each.</a:t>
            </a:r>
          </a:p>
          <a:p>
            <a:endParaRPr lang="en-NZ" dirty="0"/>
          </a:p>
          <a:p>
            <a:r>
              <a:rPr lang="en-NZ" dirty="0"/>
              <a:t>Introduce each degree of awareness</a:t>
            </a:r>
            <a:r>
              <a:rPr lang="en-NZ" baseline="0" dirty="0"/>
              <a:t> </a:t>
            </a:r>
            <a:r>
              <a:rPr lang="en-NZ" b="0" i="0" dirty="0"/>
              <a:t>briefly – mention that things are often as clear cut as in this table.</a:t>
            </a:r>
          </a:p>
          <a:p>
            <a:endParaRPr lang="en-NZ" b="0" i="0" dirty="0"/>
          </a:p>
          <a:p>
            <a:r>
              <a:rPr lang="en-NZ" b="1" i="0" dirty="0"/>
              <a:t>Processes unaware of each other: </a:t>
            </a:r>
          </a:p>
          <a:p>
            <a:pPr lvl="1">
              <a:buFont typeface="Arial" pitchFamily="34" charset="0"/>
              <a:buChar char="•"/>
            </a:pPr>
            <a:r>
              <a:rPr lang="en-NZ" b="0" i="0" dirty="0"/>
              <a:t> Independent processes that are not intended to work together.</a:t>
            </a:r>
          </a:p>
          <a:p>
            <a:pPr lvl="1">
              <a:buFont typeface="Arial" pitchFamily="34" charset="0"/>
              <a:buChar char="•"/>
            </a:pPr>
            <a:r>
              <a:rPr lang="en-NZ" b="0" i="0" dirty="0"/>
              <a:t> E.G. multiprogramming of multiple independent processes.</a:t>
            </a:r>
          </a:p>
          <a:p>
            <a:pPr lvl="1">
              <a:buFont typeface="Arial" pitchFamily="34" charset="0"/>
              <a:buChar char="•"/>
            </a:pPr>
            <a:r>
              <a:rPr lang="en-NZ" b="0" i="0" dirty="0"/>
              <a:t> Although the processes are not working together, the OS needs to be concerned about competition for resources.</a:t>
            </a:r>
          </a:p>
          <a:p>
            <a:pPr lvl="1">
              <a:buFont typeface="Arial" pitchFamily="34" charset="0"/>
              <a:buChar char="•"/>
            </a:pPr>
            <a:r>
              <a:rPr lang="en-NZ" b="0" i="0" baseline="0" dirty="0"/>
              <a:t> </a:t>
            </a:r>
            <a:r>
              <a:rPr lang="en-NZ" b="0" i="0" dirty="0"/>
              <a:t>E.G.</a:t>
            </a:r>
            <a:r>
              <a:rPr lang="en-NZ" b="0" i="0" baseline="0" dirty="0"/>
              <a:t> </a:t>
            </a:r>
            <a:r>
              <a:rPr lang="en-NZ" b="0" i="0" dirty="0"/>
              <a:t>two independent applications may both want to access the same disk or file or printer.</a:t>
            </a:r>
          </a:p>
          <a:p>
            <a:pPr lvl="1">
              <a:buFont typeface="Arial" pitchFamily="34" charset="0"/>
              <a:buChar char="•"/>
            </a:pPr>
            <a:endParaRPr lang="en-NZ" b="0" i="0" dirty="0"/>
          </a:p>
          <a:p>
            <a:pPr lvl="0">
              <a:buFont typeface="Arial" pitchFamily="34" charset="0"/>
              <a:buNone/>
            </a:pPr>
            <a:r>
              <a:rPr lang="en-NZ" b="1" i="0" dirty="0"/>
              <a:t>Processes indirectly aware of each other: </a:t>
            </a:r>
          </a:p>
          <a:p>
            <a:pPr lvl="1">
              <a:buFont typeface="Arial" pitchFamily="34" charset="0"/>
              <a:buChar char="•"/>
            </a:pPr>
            <a:r>
              <a:rPr lang="en-NZ" b="0" i="0" dirty="0"/>
              <a:t> Processes that are not necessarily aware of each other by their respective process IDs but that share access to some object, such as an I/O buffer. </a:t>
            </a:r>
          </a:p>
          <a:p>
            <a:pPr lvl="1">
              <a:buFont typeface="Arial" pitchFamily="34" charset="0"/>
              <a:buChar char="•"/>
            </a:pPr>
            <a:r>
              <a:rPr lang="en-NZ" b="0" i="0" dirty="0"/>
              <a:t> Such processes exhibit cooperation in sharing the common object.</a:t>
            </a:r>
          </a:p>
          <a:p>
            <a:pPr lvl="1">
              <a:buFont typeface="Arial" pitchFamily="34" charset="0"/>
              <a:buNone/>
            </a:pPr>
            <a:endParaRPr lang="en-NZ" b="0" i="0" dirty="0"/>
          </a:p>
          <a:p>
            <a:r>
              <a:rPr lang="en-NZ" b="1" i="0" dirty="0"/>
              <a:t>Processes directly aware of each other: </a:t>
            </a:r>
          </a:p>
          <a:p>
            <a:pPr lvl="1">
              <a:buFont typeface="Arial" pitchFamily="34" charset="0"/>
              <a:buChar char="•"/>
            </a:pPr>
            <a:r>
              <a:rPr lang="en-NZ" b="1" i="0" dirty="0"/>
              <a:t> </a:t>
            </a:r>
            <a:r>
              <a:rPr lang="en-NZ" b="0" i="0" dirty="0"/>
              <a:t>Processes that are able to communicate with each other by process ID and that are designed to work jointly on some activity. </a:t>
            </a:r>
          </a:p>
          <a:p>
            <a:pPr lvl="1">
              <a:buFont typeface="Arial" pitchFamily="34" charset="0"/>
              <a:buChar char="•"/>
            </a:pPr>
            <a:r>
              <a:rPr lang="en-NZ" b="0" i="0" dirty="0"/>
              <a:t> Again, such processes exhibit cooperation.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11/13/2020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11/13/2020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11/13/2020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11/13/2020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11/13/2020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11/13/2020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11/13/2020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11/13/2020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11/13/2020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11/13/2020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11/13/2020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11/13/2020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11/13/2020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11/13/2020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11/13/2020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11/13/2020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11/13/2020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11/13/2020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11/13/2020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11/13/2020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11/13/2020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11/13/2020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11/13/2020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gaia.ecs.csus.edu/~zhangd/oscal/ReaderWriter/ReaderWriter.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5</a:t>
            </a:r>
            <a:br>
              <a:rPr lang="en-US" dirty="0"/>
            </a:br>
            <a:r>
              <a:rPr lang="en-US" dirty="0"/>
              <a:t>Concurrency: Mutual Exclusion and Synchronization</a:t>
            </a:r>
          </a:p>
        </p:txBody>
      </p:sp>
      <p:sp>
        <p:nvSpPr>
          <p:cNvPr id="3" name="Subtitle 2"/>
          <p:cNvSpPr>
            <a:spLocks noGrp="1"/>
          </p:cNvSpPr>
          <p:nvPr>
            <p:ph type="subTitle" idx="1"/>
          </p:nvPr>
        </p:nvSpPr>
        <p:spPr>
          <a:xfrm>
            <a:off x="1371600" y="152400"/>
            <a:ext cx="6400800" cy="1752600"/>
          </a:xfrm>
        </p:spPr>
        <p:txBody>
          <a:bodyPr rtlCol="0">
            <a:normAutofit/>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a:t>
            </a:r>
            <a:br>
              <a:rPr lang="en-US" i="1" dirty="0"/>
            </a:br>
            <a:r>
              <a:rPr lang="en-US" dirty="0"/>
              <a:t>William Stallings</a:t>
            </a:r>
            <a:endParaRPr lang="en-US" i="1"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Race Condition</a:t>
            </a:r>
          </a:p>
        </p:txBody>
      </p:sp>
      <p:sp>
        <p:nvSpPr>
          <p:cNvPr id="3" name="Content Placeholder 2"/>
          <p:cNvSpPr>
            <a:spLocks noGrp="1"/>
          </p:cNvSpPr>
          <p:nvPr>
            <p:ph idx="1"/>
          </p:nvPr>
        </p:nvSpPr>
        <p:spPr/>
        <p:txBody>
          <a:bodyPr/>
          <a:lstStyle/>
          <a:p>
            <a:r>
              <a:rPr lang="en-NZ" dirty="0"/>
              <a:t>A race condition occurs when </a:t>
            </a:r>
          </a:p>
          <a:p>
            <a:pPr lvl="1"/>
            <a:r>
              <a:rPr lang="en-NZ" dirty="0"/>
              <a:t>Multiple processes or threads read and write data items </a:t>
            </a:r>
          </a:p>
          <a:p>
            <a:pPr lvl="1"/>
            <a:r>
              <a:rPr lang="en-NZ" dirty="0"/>
              <a:t>They do so in a way where the final result depends on the order of execution of the processes. </a:t>
            </a:r>
          </a:p>
          <a:p>
            <a:r>
              <a:rPr lang="en-NZ" dirty="0"/>
              <a:t>The output depends on who finishes the race last.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Concerns</a:t>
            </a:r>
          </a:p>
        </p:txBody>
      </p:sp>
      <p:sp>
        <p:nvSpPr>
          <p:cNvPr id="3" name="Content Placeholder 2"/>
          <p:cNvSpPr>
            <a:spLocks noGrp="1"/>
          </p:cNvSpPr>
          <p:nvPr>
            <p:ph idx="1"/>
          </p:nvPr>
        </p:nvSpPr>
        <p:spPr/>
        <p:txBody>
          <a:bodyPr/>
          <a:lstStyle/>
          <a:p>
            <a:r>
              <a:rPr lang="en-NZ" dirty="0"/>
              <a:t>What design and management issues are raised by the existence of concurrency?</a:t>
            </a:r>
          </a:p>
          <a:p>
            <a:r>
              <a:rPr lang="en-US" dirty="0"/>
              <a:t>The OS must </a:t>
            </a:r>
          </a:p>
          <a:p>
            <a:pPr lvl="1"/>
            <a:r>
              <a:rPr lang="en-US" dirty="0"/>
              <a:t>Keep track of various processes</a:t>
            </a:r>
          </a:p>
          <a:p>
            <a:pPr lvl="1"/>
            <a:r>
              <a:rPr lang="en-US" dirty="0"/>
              <a:t>Allocate and de-allocate resources</a:t>
            </a:r>
          </a:p>
          <a:p>
            <a:pPr lvl="1"/>
            <a:r>
              <a:rPr lang="en-NZ" dirty="0"/>
              <a:t>Protect the data and resources against interference by other processes.</a:t>
            </a:r>
            <a:endParaRPr lang="en-US" dirty="0"/>
          </a:p>
          <a:p>
            <a:pPr lvl="1"/>
            <a:r>
              <a:rPr lang="en-US" dirty="0"/>
              <a:t>Ensure that the processes and outputs are independent of the processing speed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Interaction</a:t>
            </a:r>
          </a:p>
        </p:txBody>
      </p:sp>
      <p:sp>
        <p:nvSpPr>
          <p:cNvPr id="5" name="Content Placeholder 4"/>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a:srcRect/>
          <a:stretch>
            <a:fillRect/>
          </a:stretch>
        </p:blipFill>
        <p:spPr bwMode="auto">
          <a:xfrm>
            <a:off x="762000" y="1447800"/>
            <a:ext cx="7608416" cy="4724400"/>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 among </a:t>
            </a:r>
            <a:br>
              <a:rPr lang="en-US" dirty="0"/>
            </a:br>
            <a:r>
              <a:rPr lang="en-US" dirty="0"/>
              <a:t>Processes for Resources</a:t>
            </a:r>
          </a:p>
        </p:txBody>
      </p:sp>
      <p:sp>
        <p:nvSpPr>
          <p:cNvPr id="3" name="Content Placeholder 2"/>
          <p:cNvSpPr>
            <a:spLocks noGrp="1"/>
          </p:cNvSpPr>
          <p:nvPr>
            <p:ph idx="1"/>
          </p:nvPr>
        </p:nvSpPr>
        <p:spPr/>
        <p:txBody>
          <a:bodyPr/>
          <a:lstStyle/>
          <a:p>
            <a:pPr>
              <a:buNone/>
            </a:pPr>
            <a:r>
              <a:rPr lang="en-US" dirty="0"/>
              <a:t>Three main control problems:</a:t>
            </a:r>
          </a:p>
          <a:p>
            <a:r>
              <a:rPr lang="en-US" dirty="0"/>
              <a:t>Need for Mutual Exclusion</a:t>
            </a:r>
          </a:p>
          <a:p>
            <a:pPr lvl="1"/>
            <a:r>
              <a:rPr lang="en-US" dirty="0"/>
              <a:t>Critical sections</a:t>
            </a:r>
          </a:p>
          <a:p>
            <a:r>
              <a:rPr lang="en-US" dirty="0"/>
              <a:t>Deadlock</a:t>
            </a:r>
          </a:p>
          <a:p>
            <a:r>
              <a:rPr lang="en-US" dirty="0"/>
              <a:t>Starvation</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Only one process at a time is allowed in the critical section for a resource</a:t>
            </a:r>
          </a:p>
          <a:p>
            <a:r>
              <a:rPr lang="en-US" dirty="0"/>
              <a:t>A process that halts in its noncritical section must do so without interfering with other processes</a:t>
            </a:r>
          </a:p>
          <a:p>
            <a:r>
              <a:rPr lang="en-US" dirty="0"/>
              <a:t>No deadlock or starvation</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A process must not be delayed access to a critical section when there is no other process using it</a:t>
            </a:r>
          </a:p>
          <a:p>
            <a:r>
              <a:rPr lang="en-US" dirty="0"/>
              <a:t>No assumptions are made about relative process speeds or number of processes</a:t>
            </a:r>
          </a:p>
          <a:p>
            <a:r>
              <a:rPr lang="en-US" dirty="0"/>
              <a:t>A process remains inside its critical section for a finite time only</a:t>
            </a:r>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solidFill>
                  <a:schemeClr val="accent1">
                    <a:lumMod val="75000"/>
                  </a:schemeClr>
                </a:solidFill>
              </a:rPr>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Interrupts</a:t>
            </a:r>
          </a:p>
        </p:txBody>
      </p:sp>
      <p:sp>
        <p:nvSpPr>
          <p:cNvPr id="3" name="Content Placeholder 2"/>
          <p:cNvSpPr>
            <a:spLocks noGrp="1"/>
          </p:cNvSpPr>
          <p:nvPr>
            <p:ph idx="1"/>
          </p:nvPr>
        </p:nvSpPr>
        <p:spPr/>
        <p:txBody>
          <a:bodyPr/>
          <a:lstStyle/>
          <a:p>
            <a:r>
              <a:rPr lang="en-US" dirty="0"/>
              <a:t>Uniprocessors only allow interleaving</a:t>
            </a:r>
          </a:p>
          <a:p>
            <a:r>
              <a:rPr lang="en-US" dirty="0"/>
              <a:t>Interrupt Disabling</a:t>
            </a:r>
          </a:p>
          <a:p>
            <a:pPr lvl="1"/>
            <a:r>
              <a:rPr lang="en-US" dirty="0"/>
              <a:t>A process runs until it invokes an operating system service or until it is interrupted</a:t>
            </a:r>
          </a:p>
          <a:p>
            <a:pPr lvl="1"/>
            <a:r>
              <a:rPr lang="en-US" dirty="0"/>
              <a:t>Disabling interrupts guarantees mutual exclusion</a:t>
            </a:r>
          </a:p>
          <a:p>
            <a:pPr lvl="1"/>
            <a:r>
              <a:rPr lang="en-US" dirty="0"/>
              <a:t>Will not work in multiprocessor architecture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Special Machine</a:t>
            </a:r>
            <a:br>
              <a:rPr lang="en-NZ" dirty="0"/>
            </a:br>
            <a:r>
              <a:rPr lang="en-NZ" dirty="0"/>
              <a:t>Instructions</a:t>
            </a:r>
          </a:p>
        </p:txBody>
      </p:sp>
      <p:sp>
        <p:nvSpPr>
          <p:cNvPr id="3" name="Content Placeholder 2"/>
          <p:cNvSpPr>
            <a:spLocks noGrp="1"/>
          </p:cNvSpPr>
          <p:nvPr>
            <p:ph idx="1"/>
          </p:nvPr>
        </p:nvSpPr>
        <p:spPr/>
        <p:txBody>
          <a:bodyPr/>
          <a:lstStyle/>
          <a:p>
            <a:r>
              <a:rPr lang="en-NZ" dirty="0"/>
              <a:t>Compare&amp;Swap Instruction </a:t>
            </a:r>
          </a:p>
          <a:p>
            <a:pPr lvl="1"/>
            <a:r>
              <a:rPr lang="en-NZ" dirty="0"/>
              <a:t>also called a “compare and exchange instruction”</a:t>
            </a:r>
          </a:p>
          <a:p>
            <a:r>
              <a:rPr lang="en-NZ" dirty="0"/>
              <a:t>Exchange Instruction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Mutual </a:t>
            </a:r>
            <a:br>
              <a:rPr lang="en-US" dirty="0"/>
            </a:br>
            <a:r>
              <a:rPr lang="en-US" dirty="0"/>
              <a:t>Exclusion: Advantages</a:t>
            </a:r>
          </a:p>
        </p:txBody>
      </p:sp>
      <p:sp>
        <p:nvSpPr>
          <p:cNvPr id="3" name="Content Placeholder 2"/>
          <p:cNvSpPr>
            <a:spLocks noGrp="1"/>
          </p:cNvSpPr>
          <p:nvPr>
            <p:ph idx="1"/>
          </p:nvPr>
        </p:nvSpPr>
        <p:spPr/>
        <p:txBody>
          <a:bodyPr/>
          <a:lstStyle/>
          <a:p>
            <a:r>
              <a:rPr lang="en-US" dirty="0"/>
              <a:t>Applicable to any number of processes on either a single processor or multiple processors sharing main memory</a:t>
            </a:r>
          </a:p>
          <a:p>
            <a:r>
              <a:rPr lang="en-US" dirty="0"/>
              <a:t>It is simple and therefore easy to verify</a:t>
            </a:r>
          </a:p>
          <a:p>
            <a:r>
              <a:rPr lang="en-US" dirty="0"/>
              <a:t>It can be used to support multiple critical sections</a:t>
            </a:r>
          </a:p>
          <a:p>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Mutual </a:t>
            </a:r>
            <a:br>
              <a:rPr lang="en-US" dirty="0"/>
            </a:br>
            <a:r>
              <a:rPr lang="en-US" dirty="0"/>
              <a:t>Exclusion: Disadvantages</a:t>
            </a:r>
          </a:p>
        </p:txBody>
      </p:sp>
      <p:sp>
        <p:nvSpPr>
          <p:cNvPr id="3" name="Content Placeholder 2"/>
          <p:cNvSpPr>
            <a:spLocks noGrp="1"/>
          </p:cNvSpPr>
          <p:nvPr>
            <p:ph idx="1"/>
          </p:nvPr>
        </p:nvSpPr>
        <p:spPr/>
        <p:txBody>
          <a:bodyPr/>
          <a:lstStyle/>
          <a:p>
            <a:r>
              <a:rPr lang="en-US" dirty="0"/>
              <a:t>Busy-waiting consumes processor time</a:t>
            </a:r>
          </a:p>
          <a:p>
            <a:r>
              <a:rPr lang="en-US" dirty="0"/>
              <a:t>Starvation is possible when a process leaves a critical section and more than one process is waiting. </a:t>
            </a:r>
          </a:p>
          <a:p>
            <a:pPr lvl="1"/>
            <a:r>
              <a:rPr lang="en-NZ" dirty="0"/>
              <a:t>Some process could indefinitely be denied access.</a:t>
            </a:r>
          </a:p>
          <a:p>
            <a:r>
              <a:rPr lang="en-US" dirty="0"/>
              <a:t> Deadlock is possible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solidFill>
                  <a:schemeClr val="accent1">
                    <a:lumMod val="75000"/>
                  </a:schemeClr>
                </a:solidFill>
              </a:rPr>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p:txBody>
          <a:bodyPr/>
          <a:lstStyle/>
          <a:p>
            <a:r>
              <a:rPr lang="en-NZ" dirty="0"/>
              <a:t>Semaphore:  </a:t>
            </a:r>
          </a:p>
          <a:p>
            <a:pPr lvl="1"/>
            <a:r>
              <a:rPr lang="en-NZ" dirty="0"/>
              <a:t>An integer value used for signalling among processes. </a:t>
            </a:r>
          </a:p>
          <a:p>
            <a:r>
              <a:rPr lang="en-NZ" dirty="0"/>
              <a:t>Only three operations may be performed on a semaphore, all of which are atomic: </a:t>
            </a:r>
          </a:p>
          <a:p>
            <a:pPr lvl="1"/>
            <a:r>
              <a:rPr lang="en-NZ" dirty="0"/>
              <a:t>initialize, </a:t>
            </a:r>
          </a:p>
          <a:p>
            <a:pPr lvl="1"/>
            <a:r>
              <a:rPr lang="en-NZ" dirty="0"/>
              <a:t>Decrement (</a:t>
            </a:r>
            <a:r>
              <a:rPr lang="en-US" dirty="0">
                <a:latin typeface="Courier New" pitchFamily="49" charset="0"/>
                <a:cs typeface="Courier New" pitchFamily="49" charset="0"/>
              </a:rPr>
              <a:t>semWait</a:t>
            </a:r>
            <a:r>
              <a:rPr lang="en-US" dirty="0">
                <a:cs typeface="Courier New" pitchFamily="49" charset="0"/>
              </a:rPr>
              <a:t>)</a:t>
            </a:r>
            <a:endParaRPr lang="en-NZ" dirty="0"/>
          </a:p>
          <a:p>
            <a:pPr lvl="1"/>
            <a:r>
              <a:rPr lang="en-NZ" dirty="0"/>
              <a:t>increment. (</a:t>
            </a:r>
            <a:r>
              <a:rPr lang="en-US" dirty="0">
                <a:latin typeface="Courier New" pitchFamily="49" charset="0"/>
                <a:cs typeface="Courier New" pitchFamily="49" charset="0"/>
              </a:rPr>
              <a:t>semSignal</a:t>
            </a:r>
            <a:r>
              <a:rPr lang="en-US" dirty="0">
                <a:cs typeface="Courier New" pitchFamily="49" charset="0"/>
              </a:rPr>
              <a:t>)</a:t>
            </a:r>
            <a:endParaRPr lang="en-NZ"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Strong/Weak</a:t>
            </a:r>
            <a:br>
              <a:rPr lang="en-NZ" dirty="0"/>
            </a:br>
            <a:r>
              <a:rPr lang="en-NZ" dirty="0"/>
              <a:t>Semaphore</a:t>
            </a:r>
          </a:p>
        </p:txBody>
      </p:sp>
      <p:sp>
        <p:nvSpPr>
          <p:cNvPr id="3" name="Content Placeholder 2"/>
          <p:cNvSpPr>
            <a:spLocks noGrp="1"/>
          </p:cNvSpPr>
          <p:nvPr>
            <p:ph idx="1"/>
          </p:nvPr>
        </p:nvSpPr>
        <p:spPr/>
        <p:txBody>
          <a:bodyPr/>
          <a:lstStyle/>
          <a:p>
            <a:r>
              <a:rPr lang="en-NZ" dirty="0"/>
              <a:t>A queue is used to hold processes waiting on the semaphore</a:t>
            </a:r>
          </a:p>
          <a:p>
            <a:pPr lvl="1"/>
            <a:r>
              <a:rPr lang="en-NZ" dirty="0"/>
              <a:t>In what order are processes removed from the queue?</a:t>
            </a:r>
          </a:p>
          <a:p>
            <a:r>
              <a:rPr lang="en-NZ" b="1" i="1" dirty="0"/>
              <a:t>Strong Semaphores</a:t>
            </a:r>
            <a:r>
              <a:rPr lang="en-NZ" dirty="0"/>
              <a:t> use FIFO</a:t>
            </a:r>
          </a:p>
          <a:p>
            <a:r>
              <a:rPr lang="en-NZ" b="1" i="1" dirty="0"/>
              <a:t>Weak Semaphores </a:t>
            </a:r>
            <a:r>
              <a:rPr lang="en-NZ" dirty="0"/>
              <a:t> don’t specify the order of removal from the queue</a:t>
            </a:r>
          </a:p>
          <a:p>
            <a:endParaRPr lang="en-NZ"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Strong </a:t>
            </a:r>
            <a:br>
              <a:rPr lang="en-US" dirty="0"/>
            </a:br>
            <a:r>
              <a:rPr lang="en-US" dirty="0"/>
              <a:t>	Semaphore Mechanism</a:t>
            </a:r>
          </a:p>
        </p:txBody>
      </p:sp>
      <p:pic>
        <p:nvPicPr>
          <p:cNvPr id="4" name="Content Placeholder 3" descr="Fig05_05a.gif"/>
          <p:cNvPicPr>
            <a:picLocks noGrp="1" noChangeAspect="1"/>
          </p:cNvPicPr>
          <p:nvPr>
            <p:ph idx="1"/>
          </p:nvPr>
        </p:nvPicPr>
        <p:blipFill>
          <a:blip r:embed="rId3"/>
          <a:stretch>
            <a:fillRect/>
          </a:stretch>
        </p:blipFill>
        <p:spPr>
          <a:xfrm>
            <a:off x="2209801" y="1443609"/>
            <a:ext cx="5486400" cy="5266179"/>
          </a:xfrm>
        </p:spPr>
      </p:pic>
      <p:sp>
        <p:nvSpPr>
          <p:cNvPr id="5" name="Rectangle 4"/>
          <p:cNvSpPr/>
          <p:nvPr/>
        </p:nvSpPr>
        <p:spPr>
          <a:xfrm>
            <a:off x="1752600" y="1447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1752600" y="2743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752600" y="4114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752600" y="5410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Content Placeholder 3" descr="Fig05_05a.gif"/>
          <p:cNvPicPr>
            <a:picLocks noChangeAspect="1"/>
          </p:cNvPicPr>
          <p:nvPr/>
        </p:nvPicPr>
        <p:blipFill>
          <a:blip r:embed="rId3"/>
          <a:stretch>
            <a:fillRect/>
          </a:stretch>
        </p:blipFill>
        <p:spPr bwMode="auto">
          <a:xfrm>
            <a:off x="2133600" y="1447800"/>
            <a:ext cx="5486400" cy="526617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0"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xit" presetSubtype="0" fill="hold" grpId="0" nodeType="with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xit" presetSubtype="0" fill="hold" grpId="0" nodeType="withEffect">
                                  <p:stCondLst>
                                    <p:cond delay="0"/>
                                  </p:stCondLst>
                                  <p:childTnLst>
                                    <p:animEffect transition="out" filter="dissolv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Semaphore Mechanism</a:t>
            </a:r>
          </a:p>
        </p:txBody>
      </p:sp>
      <p:pic>
        <p:nvPicPr>
          <p:cNvPr id="4" name="Content Placeholder 3" descr="Fig05_05b.gif"/>
          <p:cNvPicPr>
            <a:picLocks noGrp="1" noChangeAspect="1"/>
          </p:cNvPicPr>
          <p:nvPr>
            <p:ph idx="1"/>
          </p:nvPr>
        </p:nvPicPr>
        <p:blipFill>
          <a:blip r:embed="rId3"/>
          <a:stretch>
            <a:fillRect/>
          </a:stretch>
        </p:blipFill>
        <p:spPr>
          <a:xfrm>
            <a:off x="1295400" y="1524001"/>
            <a:ext cx="6440290" cy="5196502"/>
          </a:xfrm>
        </p:spPr>
      </p:pic>
      <p:sp>
        <p:nvSpPr>
          <p:cNvPr id="5" name="Rectangle 4"/>
          <p:cNvSpPr/>
          <p:nvPr/>
        </p:nvSpPr>
        <p:spPr>
          <a:xfrm>
            <a:off x="1752600" y="16002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600200" y="29718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447800" y="44196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6" name="Content Placeholder 3" descr="Fig05_05b.gif"/>
          <p:cNvPicPr>
            <a:picLocks noChangeAspect="1"/>
          </p:cNvPicPr>
          <p:nvPr/>
        </p:nvPicPr>
        <p:blipFill>
          <a:blip r:embed="rId3"/>
          <a:stretch>
            <a:fillRect/>
          </a:stretch>
        </p:blipFill>
        <p:spPr bwMode="auto">
          <a:xfrm>
            <a:off x="1255910" y="1509098"/>
            <a:ext cx="6440290" cy="51965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Using </a:t>
            </a:r>
            <a:br>
              <a:rPr lang="en-US" dirty="0"/>
            </a:br>
            <a:r>
              <a:rPr lang="en-US" dirty="0"/>
              <a:t>Semaphore</a:t>
            </a:r>
          </a:p>
        </p:txBody>
      </p:sp>
      <p:pic>
        <p:nvPicPr>
          <p:cNvPr id="1026" name="Picture 2"/>
          <p:cNvPicPr>
            <a:picLocks noChangeAspect="1" noChangeArrowheads="1"/>
          </p:cNvPicPr>
          <p:nvPr/>
        </p:nvPicPr>
        <p:blipFill>
          <a:blip r:embed="rId3"/>
          <a:srcRect/>
          <a:stretch>
            <a:fillRect/>
          </a:stretch>
        </p:blipFill>
        <p:spPr bwMode="auto">
          <a:xfrm>
            <a:off x="1878239" y="1600200"/>
            <a:ext cx="5894161" cy="5257800"/>
          </a:xfrm>
          <a:prstGeom prst="rect">
            <a:avLst/>
          </a:prstGeom>
          <a:noFill/>
          <a:ln w="9525">
            <a:noFill/>
            <a:miter lim="800000"/>
            <a:headEnd/>
            <a:tailEnd/>
          </a:ln>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Problem</a:t>
            </a:r>
          </a:p>
        </p:txBody>
      </p:sp>
      <p:sp>
        <p:nvSpPr>
          <p:cNvPr id="3" name="Content Placeholder 2"/>
          <p:cNvSpPr>
            <a:spLocks noGrp="1"/>
          </p:cNvSpPr>
          <p:nvPr>
            <p:ph idx="1"/>
          </p:nvPr>
        </p:nvSpPr>
        <p:spPr/>
        <p:txBody>
          <a:bodyPr/>
          <a:lstStyle/>
          <a:p>
            <a:r>
              <a:rPr lang="en-US" sz="2800" dirty="0"/>
              <a:t>General Situation:</a:t>
            </a:r>
          </a:p>
          <a:p>
            <a:pPr lvl="1"/>
            <a:r>
              <a:rPr lang="en-US" sz="2400" dirty="0"/>
              <a:t>One or more producers are generating data and placing these in a buffer</a:t>
            </a:r>
          </a:p>
          <a:p>
            <a:pPr lvl="1"/>
            <a:r>
              <a:rPr lang="en-US" sz="2400" dirty="0"/>
              <a:t>A single consumer is taking items out of the buffer one at time</a:t>
            </a:r>
          </a:p>
          <a:p>
            <a:pPr lvl="1"/>
            <a:r>
              <a:rPr lang="en-US" sz="2400" dirty="0"/>
              <a:t>Only one producer or consumer may access the buffer at any one time</a:t>
            </a:r>
          </a:p>
          <a:p>
            <a:r>
              <a:rPr lang="en-US" sz="2800" dirty="0"/>
              <a:t>The Problem:</a:t>
            </a:r>
          </a:p>
          <a:p>
            <a:pPr lvl="1"/>
            <a:r>
              <a:rPr lang="en-US" sz="2400" dirty="0"/>
              <a:t>Ensure that the Producer can’t add data into full buffer and consumer can’t remove data from empty buffer</a:t>
            </a:r>
          </a:p>
        </p:txBody>
      </p:sp>
      <p:sp>
        <p:nvSpPr>
          <p:cNvPr id="5" name="Action Button: Movie 4">
            <a:hlinkClick r:id="rId3" highlightClick="1"/>
          </p:cNvPr>
          <p:cNvSpPr/>
          <p:nvPr/>
        </p:nvSpPr>
        <p:spPr>
          <a:xfrm>
            <a:off x="8077200" y="6172200"/>
            <a:ext cx="1066800" cy="685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3200" dirty="0"/>
          </a:p>
        </p:txBody>
      </p:sp>
      <p:sp>
        <p:nvSpPr>
          <p:cNvPr id="6" name="Rectangle 5"/>
          <p:cNvSpPr/>
          <p:nvPr/>
        </p:nvSpPr>
        <p:spPr>
          <a:xfrm>
            <a:off x="3657600" y="6396335"/>
            <a:ext cx="4380366" cy="461665"/>
          </a:xfrm>
          <a:prstGeom prst="rect">
            <a:avLst/>
          </a:prstGeom>
        </p:spPr>
        <p:txBody>
          <a:bodyPr wrap="none">
            <a:spAutoFit/>
          </a:bodyPr>
          <a:lstStyle/>
          <a:p>
            <a:pPr algn="ctr"/>
            <a:r>
              <a:rPr lang="en-NZ" sz="2400" dirty="0"/>
              <a:t>Producer/Consumer Animation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solidFill>
                  <a:schemeClr val="accent1">
                    <a:lumMod val="75000"/>
                  </a:schemeClr>
                </a:solidFill>
              </a:rPr>
              <a:t>Monitors</a:t>
            </a:r>
          </a:p>
          <a:p>
            <a:r>
              <a:rPr lang="en-NZ" dirty="0"/>
              <a:t>Message Passing</a:t>
            </a:r>
          </a:p>
          <a:p>
            <a:r>
              <a:rPr lang="en-NZ" dirty="0"/>
              <a:t>Readers/Writers Problem</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idx="1"/>
          </p:nvPr>
        </p:nvSpPr>
        <p:spPr/>
        <p:txBody>
          <a:bodyPr/>
          <a:lstStyle/>
          <a:p>
            <a:r>
              <a:rPr lang="en-NZ" dirty="0"/>
              <a:t>The monitor is a programming-language construct that provides equivalent functionality to that of semaphores and that is easier to control.</a:t>
            </a:r>
          </a:p>
          <a:p>
            <a:r>
              <a:rPr lang="en-NZ" dirty="0"/>
              <a:t>Implemented in a number of programming languages, including </a:t>
            </a:r>
          </a:p>
          <a:p>
            <a:pPr lvl="1"/>
            <a:r>
              <a:rPr lang="en-NZ" dirty="0"/>
              <a:t>Concurrent Pascal, Pascal-Plus,</a:t>
            </a:r>
          </a:p>
          <a:p>
            <a:pPr lvl="1"/>
            <a:r>
              <a:rPr lang="en-NZ" dirty="0"/>
              <a:t>Modula-2, Modula-3, and Java.</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Multiple  Processes</a:t>
            </a:r>
          </a:p>
        </p:txBody>
      </p:sp>
      <p:sp>
        <p:nvSpPr>
          <p:cNvPr id="4" name="Content Placeholder 3"/>
          <p:cNvSpPr>
            <a:spLocks noGrp="1"/>
          </p:cNvSpPr>
          <p:nvPr>
            <p:ph idx="1"/>
          </p:nvPr>
        </p:nvSpPr>
        <p:spPr/>
        <p:txBody>
          <a:bodyPr/>
          <a:lstStyle/>
          <a:p>
            <a:r>
              <a:rPr lang="en-US" dirty="0"/>
              <a:t>Central to the design of modern Operating Systems is managing multiple processes</a:t>
            </a:r>
          </a:p>
          <a:p>
            <a:pPr lvl="1"/>
            <a:r>
              <a:rPr lang="en-US" dirty="0"/>
              <a:t>Multiprogramming</a:t>
            </a:r>
          </a:p>
          <a:p>
            <a:pPr lvl="1"/>
            <a:r>
              <a:rPr lang="en-US" dirty="0"/>
              <a:t>Multiprocessing</a:t>
            </a:r>
          </a:p>
          <a:p>
            <a:pPr lvl="1"/>
            <a:r>
              <a:rPr lang="en-US" dirty="0"/>
              <a:t>Distributed Processing</a:t>
            </a:r>
          </a:p>
          <a:p>
            <a:r>
              <a:rPr lang="en-US" dirty="0"/>
              <a:t>Big Issue is Concurrency </a:t>
            </a:r>
          </a:p>
          <a:p>
            <a:pPr lvl="1"/>
            <a:r>
              <a:rPr lang="en-US" dirty="0"/>
              <a:t>Managing the interaction of all of these processes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Chief characteristics</a:t>
            </a:r>
            <a:endParaRPr lang="en-NZ" dirty="0"/>
          </a:p>
        </p:txBody>
      </p:sp>
      <p:sp>
        <p:nvSpPr>
          <p:cNvPr id="3" name="Content Placeholder 2"/>
          <p:cNvSpPr>
            <a:spLocks noGrp="1"/>
          </p:cNvSpPr>
          <p:nvPr>
            <p:ph idx="1"/>
          </p:nvPr>
        </p:nvSpPr>
        <p:spPr/>
        <p:txBody>
          <a:bodyPr/>
          <a:lstStyle/>
          <a:p>
            <a:r>
              <a:rPr lang="en-US" dirty="0"/>
              <a:t>Local data variables are accessible only by the monitor</a:t>
            </a:r>
          </a:p>
          <a:p>
            <a:r>
              <a:rPr lang="en-US" dirty="0"/>
              <a:t>Process enters monitor by invoking one of its procedures</a:t>
            </a:r>
          </a:p>
          <a:p>
            <a:r>
              <a:rPr lang="en-US" dirty="0"/>
              <a:t>Only one process may be executing in the monitor at a time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Synchronization</a:t>
            </a:r>
          </a:p>
        </p:txBody>
      </p:sp>
      <p:sp>
        <p:nvSpPr>
          <p:cNvPr id="3" name="Content Placeholder 2"/>
          <p:cNvSpPr>
            <a:spLocks noGrp="1"/>
          </p:cNvSpPr>
          <p:nvPr>
            <p:ph idx="1"/>
          </p:nvPr>
        </p:nvSpPr>
        <p:spPr/>
        <p:txBody>
          <a:bodyPr/>
          <a:lstStyle/>
          <a:p>
            <a:r>
              <a:rPr lang="en-NZ" dirty="0"/>
              <a:t>Synchronisation achieved by </a:t>
            </a:r>
            <a:r>
              <a:rPr lang="en-NZ" b="1" dirty="0"/>
              <a:t>condition variables </a:t>
            </a:r>
            <a:r>
              <a:rPr lang="en-NZ" dirty="0"/>
              <a:t>within a monitor </a:t>
            </a:r>
          </a:p>
          <a:p>
            <a:pPr lvl="1"/>
            <a:r>
              <a:rPr lang="en-NZ" dirty="0"/>
              <a:t>only accessible by the monitor.</a:t>
            </a:r>
          </a:p>
          <a:p>
            <a:r>
              <a:rPr lang="en-NZ" dirty="0"/>
              <a:t>Monitor Functions:</a:t>
            </a:r>
          </a:p>
          <a:p>
            <a:pPr lvl="1"/>
            <a:r>
              <a:rPr lang="en-NZ" sz="4000" dirty="0">
                <a:latin typeface="Cordia New" pitchFamily="34" charset="-34"/>
                <a:cs typeface="Cordia New" pitchFamily="34" charset="-34"/>
              </a:rPr>
              <a:t>Cwait(c)</a:t>
            </a:r>
            <a:r>
              <a:rPr lang="en-NZ" dirty="0"/>
              <a:t>: Suspend execution of the calling process on condition </a:t>
            </a:r>
            <a:r>
              <a:rPr lang="en-NZ" i="1" dirty="0"/>
              <a:t>c</a:t>
            </a:r>
          </a:p>
          <a:p>
            <a:pPr lvl="1"/>
            <a:r>
              <a:rPr lang="en-NZ" sz="4000" dirty="0">
                <a:latin typeface="Cordia New" pitchFamily="34" charset="-34"/>
                <a:cs typeface="Cordia New" pitchFamily="34" charset="-34"/>
              </a:rPr>
              <a:t>Csignal(c) </a:t>
            </a:r>
            <a:r>
              <a:rPr lang="en-NZ" dirty="0"/>
              <a:t>Resume execution of some process blocked after a cwait on the same condition</a:t>
            </a:r>
          </a:p>
          <a:p>
            <a:endParaRPr lang="en-NZ"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Monitor</a:t>
            </a:r>
          </a:p>
        </p:txBody>
      </p:sp>
      <p:pic>
        <p:nvPicPr>
          <p:cNvPr id="4" name="Content Placeholder 3" descr="Fig05_15.gif"/>
          <p:cNvPicPr>
            <a:picLocks noGrp="1" noChangeAspect="1"/>
          </p:cNvPicPr>
          <p:nvPr>
            <p:ph idx="1"/>
          </p:nvPr>
        </p:nvPicPr>
        <p:blipFill>
          <a:blip r:embed="rId3"/>
          <a:stretch>
            <a:fillRect/>
          </a:stretch>
        </p:blipFill>
        <p:spPr>
          <a:xfrm>
            <a:off x="2362200" y="1057883"/>
            <a:ext cx="4038601" cy="5714189"/>
          </a:xfr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solidFill>
                  <a:schemeClr val="accent1">
                    <a:lumMod val="75000"/>
                  </a:schemeClr>
                </a:solidFill>
              </a:rPr>
              <a:t>Message Passing</a:t>
            </a:r>
          </a:p>
          <a:p>
            <a:r>
              <a:rPr lang="en-NZ" dirty="0"/>
              <a:t>Readers/Writers Problem</a:t>
            </a:r>
          </a:p>
        </p:txBody>
      </p:sp>
      <p:cxnSp>
        <p:nvCxnSpPr>
          <p:cNvPr id="4" name="Straight Arrow Connector 3"/>
          <p:cNvCxnSpPr/>
          <p:nvPr/>
        </p:nvCxnSpPr>
        <p:spPr>
          <a:xfrm>
            <a:off x="152400" y="4243841"/>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Interaction</a:t>
            </a:r>
          </a:p>
        </p:txBody>
      </p:sp>
      <p:sp>
        <p:nvSpPr>
          <p:cNvPr id="3" name="Content Placeholder 2"/>
          <p:cNvSpPr>
            <a:spLocks noGrp="1"/>
          </p:cNvSpPr>
          <p:nvPr>
            <p:ph idx="1"/>
          </p:nvPr>
        </p:nvSpPr>
        <p:spPr/>
        <p:txBody>
          <a:bodyPr/>
          <a:lstStyle/>
          <a:p>
            <a:r>
              <a:rPr lang="en-NZ" dirty="0"/>
              <a:t>When processes interact with one another, two fundamental requirements must be satisfied: </a:t>
            </a:r>
          </a:p>
          <a:p>
            <a:pPr lvl="1"/>
            <a:r>
              <a:rPr lang="en-NZ" dirty="0"/>
              <a:t> synchronization and </a:t>
            </a:r>
          </a:p>
          <a:p>
            <a:pPr lvl="1"/>
            <a:r>
              <a:rPr lang="en-NZ" dirty="0"/>
              <a:t> communication. </a:t>
            </a:r>
          </a:p>
          <a:p>
            <a:r>
              <a:rPr lang="en-NZ" dirty="0"/>
              <a:t>Message Passing is one solution to the second requirement</a:t>
            </a:r>
          </a:p>
          <a:p>
            <a:pPr lvl="1"/>
            <a:r>
              <a:rPr lang="en-NZ" dirty="0"/>
              <a:t>Added bonus: It works with shared memory </a:t>
            </a:r>
            <a:r>
              <a:rPr lang="en-NZ" i="1" dirty="0"/>
              <a:t>and</a:t>
            </a:r>
            <a:r>
              <a:rPr lang="en-NZ" dirty="0"/>
              <a:t> with distributed systems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NZ" dirty="0"/>
              <a:t>The actual function of message passing is normally provided in the form of a pair of primitives:</a:t>
            </a:r>
            <a:endParaRPr lang="en-US" dirty="0"/>
          </a:p>
          <a:p>
            <a:r>
              <a:rPr lang="en-US" dirty="0"/>
              <a:t>	send (destination, message)</a:t>
            </a:r>
          </a:p>
          <a:p>
            <a:r>
              <a:rPr lang="en-US" dirty="0"/>
              <a:t>	receive (source, message)</a:t>
            </a:r>
          </a:p>
          <a:p>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lstStyle/>
          <a:p>
            <a:r>
              <a:rPr lang="en-US" dirty="0"/>
              <a:t>Communication requires synchronization</a:t>
            </a:r>
          </a:p>
          <a:p>
            <a:pPr lvl="1"/>
            <a:r>
              <a:rPr lang="en-US" dirty="0"/>
              <a:t>Sender must send before receiver can receive</a:t>
            </a:r>
          </a:p>
          <a:p>
            <a:r>
              <a:rPr lang="en-NZ" dirty="0"/>
              <a:t>What happens to a process after it issues a send or receive primitive?</a:t>
            </a:r>
            <a:endParaRPr lang="en-US" dirty="0"/>
          </a:p>
          <a:p>
            <a:pPr lvl="1"/>
            <a:r>
              <a:rPr lang="en-US" dirty="0"/>
              <a:t>Sender and receiver may or may not be blocking (waiting for message)</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send, </a:t>
            </a:r>
            <a:br>
              <a:rPr lang="en-US" dirty="0"/>
            </a:br>
            <a:r>
              <a:rPr lang="en-US" dirty="0"/>
              <a:t>Blocking receive</a:t>
            </a:r>
            <a:endParaRPr lang="en-NZ" dirty="0"/>
          </a:p>
        </p:txBody>
      </p:sp>
      <p:sp>
        <p:nvSpPr>
          <p:cNvPr id="3" name="Content Placeholder 2"/>
          <p:cNvSpPr>
            <a:spLocks noGrp="1"/>
          </p:cNvSpPr>
          <p:nvPr>
            <p:ph idx="1"/>
          </p:nvPr>
        </p:nvSpPr>
        <p:spPr/>
        <p:txBody>
          <a:bodyPr/>
          <a:lstStyle/>
          <a:p>
            <a:r>
              <a:rPr lang="en-US" dirty="0"/>
              <a:t>Both sender and receiver are blocked until message is delivered</a:t>
            </a:r>
          </a:p>
          <a:p>
            <a:r>
              <a:rPr lang="en-US" dirty="0"/>
              <a:t>Known as a </a:t>
            </a:r>
            <a:r>
              <a:rPr lang="en-US" i="1" dirty="0"/>
              <a:t>rendezvous</a:t>
            </a:r>
          </a:p>
          <a:p>
            <a:r>
              <a:rPr lang="en-NZ" dirty="0"/>
              <a:t>Allows for tight synchronization between processes.</a:t>
            </a:r>
            <a:endParaRPr lang="en-US" dirty="0"/>
          </a:p>
          <a:p>
            <a:endParaRPr lang="en-NZ"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Send</a:t>
            </a:r>
          </a:p>
        </p:txBody>
      </p:sp>
      <p:sp>
        <p:nvSpPr>
          <p:cNvPr id="3" name="Content Placeholder 2"/>
          <p:cNvSpPr>
            <a:spLocks noGrp="1"/>
          </p:cNvSpPr>
          <p:nvPr>
            <p:ph idx="1"/>
          </p:nvPr>
        </p:nvSpPr>
        <p:spPr/>
        <p:txBody>
          <a:bodyPr/>
          <a:lstStyle/>
          <a:p>
            <a:pPr lvl="0"/>
            <a:r>
              <a:rPr lang="en-NZ" dirty="0"/>
              <a:t>More natural for many concurrent programming tasks.</a:t>
            </a:r>
          </a:p>
          <a:p>
            <a:r>
              <a:rPr lang="en-US" dirty="0"/>
              <a:t>Nonblocking send, blocking receive</a:t>
            </a:r>
          </a:p>
          <a:p>
            <a:pPr lvl="1"/>
            <a:r>
              <a:rPr lang="en-US" dirty="0"/>
              <a:t>Sender continues on</a:t>
            </a:r>
          </a:p>
          <a:p>
            <a:pPr lvl="1"/>
            <a:r>
              <a:rPr lang="en-US" dirty="0"/>
              <a:t>Receiver is blocked until the requested message arrives</a:t>
            </a:r>
          </a:p>
          <a:p>
            <a:r>
              <a:rPr lang="en-US" dirty="0"/>
              <a:t>Nonblocking send, nonblocking receive</a:t>
            </a:r>
          </a:p>
          <a:p>
            <a:pPr lvl="1"/>
            <a:r>
              <a:rPr lang="en-US" dirty="0"/>
              <a:t>Neither party is required to wait</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a:t>
            </a:r>
          </a:p>
        </p:txBody>
      </p:sp>
      <p:sp>
        <p:nvSpPr>
          <p:cNvPr id="3" name="Content Placeholder 2"/>
          <p:cNvSpPr>
            <a:spLocks noGrp="1"/>
          </p:cNvSpPr>
          <p:nvPr>
            <p:ph idx="1"/>
          </p:nvPr>
        </p:nvSpPr>
        <p:spPr/>
        <p:txBody>
          <a:bodyPr/>
          <a:lstStyle/>
          <a:p>
            <a:r>
              <a:rPr lang="en-US" dirty="0"/>
              <a:t>Sendin process need to be able to specify which process should receive the message</a:t>
            </a:r>
          </a:p>
          <a:p>
            <a:pPr lvl="1"/>
            <a:r>
              <a:rPr lang="en-US" dirty="0"/>
              <a:t>Direct addressing</a:t>
            </a:r>
          </a:p>
          <a:p>
            <a:pPr lvl="1"/>
            <a:r>
              <a:rPr lang="en-US" dirty="0"/>
              <a:t>Indirect Addressing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Concurrency</a:t>
            </a:r>
          </a:p>
        </p:txBody>
      </p:sp>
      <p:sp>
        <p:nvSpPr>
          <p:cNvPr id="4" name="Content Placeholder 3"/>
          <p:cNvSpPr>
            <a:spLocks noGrp="1"/>
          </p:cNvSpPr>
          <p:nvPr>
            <p:ph idx="1"/>
          </p:nvPr>
        </p:nvSpPr>
        <p:spPr/>
        <p:txBody>
          <a:bodyPr/>
          <a:lstStyle/>
          <a:p>
            <a:pPr>
              <a:buNone/>
            </a:pPr>
            <a:r>
              <a:rPr lang="en-NZ" dirty="0"/>
              <a:t>Concurrency arises in:</a:t>
            </a:r>
          </a:p>
          <a:p>
            <a:r>
              <a:rPr lang="en-US" dirty="0"/>
              <a:t>Multiple applications</a:t>
            </a:r>
          </a:p>
          <a:p>
            <a:pPr lvl="1"/>
            <a:r>
              <a:rPr lang="en-US" dirty="0"/>
              <a:t>Sharing time</a:t>
            </a:r>
          </a:p>
          <a:p>
            <a:r>
              <a:rPr lang="en-US" dirty="0"/>
              <a:t>Structured applications</a:t>
            </a:r>
          </a:p>
          <a:p>
            <a:pPr lvl="1"/>
            <a:r>
              <a:rPr lang="en-US" dirty="0"/>
              <a:t>Extension of modular design</a:t>
            </a:r>
          </a:p>
          <a:p>
            <a:r>
              <a:rPr lang="en-US" dirty="0"/>
              <a:t>Operating system structure</a:t>
            </a:r>
          </a:p>
          <a:p>
            <a:pPr lvl="1"/>
            <a:r>
              <a:rPr lang="en-US" dirty="0"/>
              <a:t>OS themselves implemented as a set of processes or threads</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Direct Addressing</a:t>
            </a:r>
          </a:p>
        </p:txBody>
      </p:sp>
      <p:sp>
        <p:nvSpPr>
          <p:cNvPr id="3" name="Content Placeholder 2"/>
          <p:cNvSpPr>
            <a:spLocks noGrp="1"/>
          </p:cNvSpPr>
          <p:nvPr>
            <p:ph idx="1"/>
          </p:nvPr>
        </p:nvSpPr>
        <p:spPr/>
        <p:txBody>
          <a:bodyPr/>
          <a:lstStyle/>
          <a:p>
            <a:r>
              <a:rPr lang="en-US" dirty="0"/>
              <a:t>Send primitive includes a specific identifier of the destination process</a:t>
            </a:r>
          </a:p>
          <a:p>
            <a:r>
              <a:rPr lang="en-US" dirty="0"/>
              <a:t>Receive primitive could know ahead of time which process a message is expected</a:t>
            </a:r>
          </a:p>
          <a:p>
            <a:r>
              <a:rPr lang="en-US" dirty="0"/>
              <a:t>Receive primitive could use source parameter to return a value when the receive operation has been performed</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addressing</a:t>
            </a:r>
          </a:p>
        </p:txBody>
      </p:sp>
      <p:sp>
        <p:nvSpPr>
          <p:cNvPr id="3" name="Content Placeholder 2"/>
          <p:cNvSpPr>
            <a:spLocks noGrp="1"/>
          </p:cNvSpPr>
          <p:nvPr>
            <p:ph idx="1"/>
          </p:nvPr>
        </p:nvSpPr>
        <p:spPr/>
        <p:txBody>
          <a:bodyPr/>
          <a:lstStyle/>
          <a:p>
            <a:r>
              <a:rPr lang="en-US" dirty="0"/>
              <a:t>Messages are sent to a shared data structure consisting of queues</a:t>
            </a:r>
          </a:p>
          <a:p>
            <a:r>
              <a:rPr lang="en-US" dirty="0"/>
              <a:t>Queues are called </a:t>
            </a:r>
            <a:r>
              <a:rPr lang="en-US" i="1" dirty="0"/>
              <a:t>mailboxes</a:t>
            </a:r>
          </a:p>
          <a:p>
            <a:r>
              <a:rPr lang="en-US" dirty="0"/>
              <a:t>One process sends a message to the mailbox and the other process picks up the message from the mailbox</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Process Communication</a:t>
            </a:r>
          </a:p>
        </p:txBody>
      </p:sp>
      <p:pic>
        <p:nvPicPr>
          <p:cNvPr id="4" name="Content Placeholder 3" descr="Fig05_18.gif"/>
          <p:cNvPicPr>
            <a:picLocks noGrp="1" noChangeAspect="1"/>
          </p:cNvPicPr>
          <p:nvPr>
            <p:ph idx="1"/>
          </p:nvPr>
        </p:nvPicPr>
        <p:blipFill>
          <a:blip r:embed="rId3"/>
          <a:stretch>
            <a:fillRect/>
          </a:stretch>
        </p:blipFill>
        <p:spPr>
          <a:xfrm>
            <a:off x="1210589" y="1447800"/>
            <a:ext cx="6722821" cy="5257800"/>
          </a:xfrm>
        </p:spPr>
      </p:pic>
      <p:pic>
        <p:nvPicPr>
          <p:cNvPr id="1026" name="Picture 2"/>
          <p:cNvPicPr>
            <a:picLocks noChangeAspect="1" noChangeArrowheads="1"/>
          </p:cNvPicPr>
          <p:nvPr/>
        </p:nvPicPr>
        <p:blipFill>
          <a:blip r:embed="rId4"/>
          <a:srcRect/>
          <a:stretch>
            <a:fillRect/>
          </a:stretch>
        </p:blipFill>
        <p:spPr bwMode="auto">
          <a:xfrm>
            <a:off x="1143000" y="1676400"/>
            <a:ext cx="3440113" cy="20351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648200" y="1516062"/>
            <a:ext cx="3419475" cy="2185987"/>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Message Format</a:t>
            </a:r>
          </a:p>
        </p:txBody>
      </p:sp>
      <p:pic>
        <p:nvPicPr>
          <p:cNvPr id="4" name="Content Placeholder 3" descr="Fig05_19.gif"/>
          <p:cNvPicPr>
            <a:picLocks noGrp="1" noChangeAspect="1"/>
          </p:cNvPicPr>
          <p:nvPr>
            <p:ph idx="1"/>
          </p:nvPr>
        </p:nvPicPr>
        <p:blipFill>
          <a:blip r:embed="rId3"/>
          <a:stretch>
            <a:fillRect/>
          </a:stretch>
        </p:blipFill>
        <p:spPr>
          <a:xfrm>
            <a:off x="1981200" y="1219200"/>
            <a:ext cx="4544568" cy="5486400"/>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solidFill>
                  <a:schemeClr val="accent1">
                    <a:lumMod val="75000"/>
                  </a:schemeClr>
                </a:solidFill>
              </a:rPr>
              <a:t>Readers/Writers Problem</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Readers/Writers Problem</a:t>
            </a:r>
          </a:p>
        </p:txBody>
      </p:sp>
      <p:sp>
        <p:nvSpPr>
          <p:cNvPr id="3" name="Content Placeholder 2"/>
          <p:cNvSpPr>
            <a:spLocks noGrp="1"/>
          </p:cNvSpPr>
          <p:nvPr>
            <p:ph idx="1"/>
          </p:nvPr>
        </p:nvSpPr>
        <p:spPr/>
        <p:txBody>
          <a:bodyPr/>
          <a:lstStyle/>
          <a:p>
            <a:r>
              <a:rPr lang="en-US" dirty="0"/>
              <a:t>A data area is shared among many processes</a:t>
            </a:r>
          </a:p>
          <a:p>
            <a:pPr lvl="1"/>
            <a:r>
              <a:rPr lang="en-US" dirty="0"/>
              <a:t>Some processes only read the data area, some only write to the area</a:t>
            </a:r>
          </a:p>
          <a:p>
            <a:r>
              <a:rPr lang="en-US" dirty="0"/>
              <a:t>Conditions to satisfy:</a:t>
            </a:r>
          </a:p>
          <a:p>
            <a:pPr marL="971550" lvl="1" indent="-514350">
              <a:buFont typeface="+mj-lt"/>
              <a:buAutoNum type="arabicPeriod"/>
            </a:pPr>
            <a:r>
              <a:rPr lang="en-NZ" dirty="0"/>
              <a:t>Multiple readers may read the file at once.</a:t>
            </a:r>
          </a:p>
          <a:p>
            <a:pPr marL="971550" lvl="1" indent="-514350">
              <a:buFont typeface="+mj-lt"/>
              <a:buAutoNum type="arabicPeriod"/>
            </a:pPr>
            <a:r>
              <a:rPr lang="en-NZ" dirty="0"/>
              <a:t>Only one writer at a time may write</a:t>
            </a:r>
          </a:p>
          <a:p>
            <a:pPr marL="971550" lvl="1" indent="-514350">
              <a:buFont typeface="+mj-lt"/>
              <a:buAutoNum type="arabicPeriod"/>
            </a:pPr>
            <a:r>
              <a:rPr lang="en-NZ" dirty="0"/>
              <a:t>If a writer is writing to the file, no reader may read it.</a:t>
            </a:r>
          </a:p>
          <a:p>
            <a:endParaRPr lang="en-US" dirty="0"/>
          </a:p>
          <a:p>
            <a:endParaRPr lang="en-US" dirty="0"/>
          </a:p>
        </p:txBody>
      </p:sp>
      <p:sp>
        <p:nvSpPr>
          <p:cNvPr id="4" name="Action Button: Movie 3">
            <a:hlinkClick r:id="rId3" highlightClick="1"/>
          </p:cNvPr>
          <p:cNvSpPr/>
          <p:nvPr/>
        </p:nvSpPr>
        <p:spPr>
          <a:xfrm>
            <a:off x="8077200" y="6019800"/>
            <a:ext cx="1066800" cy="838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Rectangle 4"/>
          <p:cNvSpPr/>
          <p:nvPr/>
        </p:nvSpPr>
        <p:spPr>
          <a:xfrm>
            <a:off x="4648200" y="6172200"/>
            <a:ext cx="3429000" cy="707886"/>
          </a:xfrm>
          <a:prstGeom prst="rect">
            <a:avLst/>
          </a:prstGeom>
        </p:spPr>
        <p:txBody>
          <a:bodyPr wrap="square">
            <a:spAutoFit/>
          </a:bodyPr>
          <a:lstStyle/>
          <a:p>
            <a:r>
              <a:rPr lang="en-NZ" sz="2000" dirty="0"/>
              <a:t>interaction of readers and writers.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pic>
        <p:nvPicPr>
          <p:cNvPr id="4" name="Content Placeholder 3" descr="Table05_01.gif"/>
          <p:cNvPicPr>
            <a:picLocks noGrp="1" noChangeAspect="1"/>
          </p:cNvPicPr>
          <p:nvPr>
            <p:ph idx="1"/>
          </p:nvPr>
        </p:nvPicPr>
        <p:blipFill>
          <a:blip r:embed="rId3"/>
          <a:stretch>
            <a:fillRect/>
          </a:stretch>
        </p:blipFill>
        <p:spPr>
          <a:xfrm>
            <a:off x="1295610" y="1143000"/>
            <a:ext cx="6932649" cy="5562600"/>
          </a:xfr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Earlier (Ch2) we saw that processes may be interleaved on uniprocessors</a:t>
            </a:r>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381000" y="2743200"/>
            <a:ext cx="8102601" cy="3352800"/>
          </a:xfrm>
          <a:prstGeom prst="rect">
            <a:avLst/>
          </a:prstGeo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And not only interleaved but overlapped on multi-processors</a:t>
            </a:r>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660399" y="2819400"/>
            <a:ext cx="7416801" cy="3847901"/>
          </a:xfrm>
          <a:prstGeom prst="rect">
            <a:avLst/>
          </a:prstGeom>
          <a:no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of </a:t>
            </a:r>
            <a:br>
              <a:rPr lang="en-US" dirty="0"/>
            </a:br>
            <a:r>
              <a:rPr lang="en-US" dirty="0"/>
              <a:t>Concurrency</a:t>
            </a:r>
          </a:p>
        </p:txBody>
      </p:sp>
      <p:sp>
        <p:nvSpPr>
          <p:cNvPr id="3" name="Content Placeholder 2"/>
          <p:cNvSpPr>
            <a:spLocks noGrp="1"/>
          </p:cNvSpPr>
          <p:nvPr>
            <p:ph idx="1"/>
          </p:nvPr>
        </p:nvSpPr>
        <p:spPr/>
        <p:txBody>
          <a:bodyPr/>
          <a:lstStyle/>
          <a:p>
            <a:r>
              <a:rPr lang="en-US" dirty="0"/>
              <a:t>Sharing of global resources</a:t>
            </a:r>
          </a:p>
          <a:p>
            <a:r>
              <a:rPr lang="en-US" dirty="0"/>
              <a:t>Optimally managing the allocation of resources</a:t>
            </a:r>
          </a:p>
          <a:p>
            <a:r>
              <a:rPr lang="en-US" dirty="0"/>
              <a:t>Difficult to locate programming errors as results are not deterministic and reproducible.</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Enforce Single Access</a:t>
            </a:r>
          </a:p>
        </p:txBody>
      </p:sp>
      <p:sp>
        <p:nvSpPr>
          <p:cNvPr id="3" name="Content Placeholder 2"/>
          <p:cNvSpPr>
            <a:spLocks noGrp="1"/>
          </p:cNvSpPr>
          <p:nvPr>
            <p:ph idx="1"/>
          </p:nvPr>
        </p:nvSpPr>
        <p:spPr/>
        <p:txBody>
          <a:bodyPr/>
          <a:lstStyle/>
          <a:p>
            <a:r>
              <a:rPr lang="en-NZ" dirty="0"/>
              <a:t>If we enforce a rule that only one process may enter the function at a time then:</a:t>
            </a:r>
          </a:p>
          <a:p>
            <a:r>
              <a:rPr lang="en-NZ" dirty="0"/>
              <a:t>P1 &amp; P2 run on separate processors</a:t>
            </a:r>
          </a:p>
          <a:p>
            <a:r>
              <a:rPr lang="en-NZ" dirty="0"/>
              <a:t>P1 enters echo first, </a:t>
            </a:r>
          </a:p>
          <a:p>
            <a:pPr lvl="1"/>
            <a:r>
              <a:rPr lang="en-NZ" dirty="0"/>
              <a:t>P2 tries to enter but is blocked – P2 suspends</a:t>
            </a:r>
          </a:p>
          <a:p>
            <a:r>
              <a:rPr lang="en-NZ" dirty="0"/>
              <a:t>P1 completes execution</a:t>
            </a:r>
          </a:p>
          <a:p>
            <a:pPr lvl="1"/>
            <a:r>
              <a:rPr lang="en-NZ" dirty="0"/>
              <a:t>P2 resumes and executes echo</a:t>
            </a:r>
          </a:p>
          <a:p>
            <a:endParaRPr lang="en-NZ"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4484</Words>
  <Application>Microsoft Office PowerPoint</Application>
  <PresentationFormat>On-screen Show (4:3)</PresentationFormat>
  <Paragraphs>509</Paragraphs>
  <Slides>45</Slides>
  <Notes>41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Arial</vt:lpstr>
      <vt:lpstr>Calibri</vt:lpstr>
      <vt:lpstr>Cordia New</vt:lpstr>
      <vt:lpstr>Courier New</vt:lpstr>
      <vt:lpstr>Office Theme</vt:lpstr>
      <vt:lpstr>Custom Design</vt:lpstr>
      <vt:lpstr>Chapter 5 Concurrency: Mutual Exclusion and Synchronization</vt:lpstr>
      <vt:lpstr>Roadmap</vt:lpstr>
      <vt:lpstr>Multiple  Processes</vt:lpstr>
      <vt:lpstr>Concurrency</vt:lpstr>
      <vt:lpstr>Key Terms</vt:lpstr>
      <vt:lpstr>Interleaving and  Overlapping Processes</vt:lpstr>
      <vt:lpstr>Interleaving and  Overlapping Processes</vt:lpstr>
      <vt:lpstr>Difficulties of  Concurrency</vt:lpstr>
      <vt:lpstr>Enforce Single Access</vt:lpstr>
      <vt:lpstr>Race Condition</vt:lpstr>
      <vt:lpstr>Operating System  Concerns</vt:lpstr>
      <vt:lpstr>Process Interaction</vt:lpstr>
      <vt:lpstr>Competition among  Processes for Resources</vt:lpstr>
      <vt:lpstr>Requirements for  Mutual Exclusion</vt:lpstr>
      <vt:lpstr>Requirements for  Mutual Exclusion</vt:lpstr>
      <vt:lpstr>Roadmap</vt:lpstr>
      <vt:lpstr>Disabling Interrupts</vt:lpstr>
      <vt:lpstr>Special Machine Instructions</vt:lpstr>
      <vt:lpstr>Hardware Mutual  Exclusion: Advantages</vt:lpstr>
      <vt:lpstr>Hardware Mutual  Exclusion: Disadvantages</vt:lpstr>
      <vt:lpstr>Roadmap</vt:lpstr>
      <vt:lpstr>Semaphore</vt:lpstr>
      <vt:lpstr>Strong/Weak Semaphore</vt:lpstr>
      <vt:lpstr>Example of Strong   Semaphore Mechanism</vt:lpstr>
      <vt:lpstr>Example of Semaphore Mechanism</vt:lpstr>
      <vt:lpstr>Processes Using  Semaphore</vt:lpstr>
      <vt:lpstr>Producer/Consumer  Problem</vt:lpstr>
      <vt:lpstr>Roadmap</vt:lpstr>
      <vt:lpstr>Monitors</vt:lpstr>
      <vt:lpstr>Chief characteristics</vt:lpstr>
      <vt:lpstr>Synchronization</vt:lpstr>
      <vt:lpstr>Structure of a Monitor</vt:lpstr>
      <vt:lpstr>Roadmap</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Roadmap</vt:lpstr>
      <vt:lpstr>Readers/Writers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2020-11-13T16:33:51Z</dcterms:modified>
</cp:coreProperties>
</file>