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80"/>
  </p:notesMasterIdLst>
  <p:sldIdLst>
    <p:sldId id="256" r:id="rId3"/>
    <p:sldId id="308" r:id="rId4"/>
    <p:sldId id="257" r:id="rId5"/>
    <p:sldId id="309" r:id="rId6"/>
    <p:sldId id="310" r:id="rId7"/>
    <p:sldId id="313" r:id="rId8"/>
    <p:sldId id="262" r:id="rId9"/>
    <p:sldId id="314" r:id="rId10"/>
    <p:sldId id="263" r:id="rId11"/>
    <p:sldId id="264" r:id="rId12"/>
    <p:sldId id="265" r:id="rId13"/>
    <p:sldId id="266" r:id="rId14"/>
    <p:sldId id="267" r:id="rId15"/>
    <p:sldId id="269" r:id="rId16"/>
    <p:sldId id="270" r:id="rId17"/>
    <p:sldId id="268" r:id="rId18"/>
    <p:sldId id="271" r:id="rId19"/>
    <p:sldId id="315" r:id="rId20"/>
    <p:sldId id="316" r:id="rId21"/>
    <p:sldId id="317" r:id="rId22"/>
    <p:sldId id="274" r:id="rId23"/>
    <p:sldId id="275" r:id="rId24"/>
    <p:sldId id="318" r:id="rId25"/>
    <p:sldId id="276" r:id="rId26"/>
    <p:sldId id="277" r:id="rId27"/>
    <p:sldId id="319" r:id="rId28"/>
    <p:sldId id="278" r:id="rId29"/>
    <p:sldId id="320" r:id="rId30"/>
    <p:sldId id="321" r:id="rId31"/>
    <p:sldId id="280" r:id="rId32"/>
    <p:sldId id="281" r:id="rId33"/>
    <p:sldId id="282" r:id="rId34"/>
    <p:sldId id="283" r:id="rId35"/>
    <p:sldId id="322" r:id="rId36"/>
    <p:sldId id="286" r:id="rId37"/>
    <p:sldId id="323" r:id="rId38"/>
    <p:sldId id="324" r:id="rId39"/>
    <p:sldId id="325" r:id="rId40"/>
    <p:sldId id="326" r:id="rId41"/>
    <p:sldId id="327" r:id="rId42"/>
    <p:sldId id="328" r:id="rId43"/>
    <p:sldId id="287" r:id="rId44"/>
    <p:sldId id="288" r:id="rId45"/>
    <p:sldId id="290" r:id="rId46"/>
    <p:sldId id="329" r:id="rId47"/>
    <p:sldId id="291" r:id="rId48"/>
    <p:sldId id="330" r:id="rId49"/>
    <p:sldId id="331" r:id="rId50"/>
    <p:sldId id="297" r:id="rId51"/>
    <p:sldId id="332" r:id="rId52"/>
    <p:sldId id="333" r:id="rId53"/>
    <p:sldId id="334" r:id="rId54"/>
    <p:sldId id="335" r:id="rId55"/>
    <p:sldId id="336" r:id="rId56"/>
    <p:sldId id="298" r:id="rId57"/>
    <p:sldId id="299" r:id="rId58"/>
    <p:sldId id="337" r:id="rId59"/>
    <p:sldId id="300" r:id="rId60"/>
    <p:sldId id="301" r:id="rId61"/>
    <p:sldId id="338" r:id="rId62"/>
    <p:sldId id="302" r:id="rId63"/>
    <p:sldId id="339" r:id="rId64"/>
    <p:sldId id="303" r:id="rId65"/>
    <p:sldId id="340" r:id="rId66"/>
    <p:sldId id="305" r:id="rId67"/>
    <p:sldId id="306" r:id="rId68"/>
    <p:sldId id="341" r:id="rId69"/>
    <p:sldId id="342" r:id="rId70"/>
    <p:sldId id="343" r:id="rId71"/>
    <p:sldId id="344" r:id="rId72"/>
    <p:sldId id="346" r:id="rId73"/>
    <p:sldId id="347" r:id="rId74"/>
    <p:sldId id="348" r:id="rId75"/>
    <p:sldId id="349" r:id="rId76"/>
    <p:sldId id="350" r:id="rId77"/>
    <p:sldId id="351" r:id="rId78"/>
    <p:sldId id="352"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06" autoAdjust="0"/>
  </p:normalViewPr>
  <p:slideViewPr>
    <p:cSldViewPr>
      <p:cViewPr>
        <p:scale>
          <a:sx n="70" d="100"/>
          <a:sy n="70" d="100"/>
        </p:scale>
        <p:origin x="21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11/20/2020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Deadlock occurs if the Receive is blocking (i.e., the receiving process is blocked until the message is received). </a:t>
            </a:r>
          </a:p>
          <a:p>
            <a:endParaRPr lang="en-NZ" dirty="0"/>
          </a:p>
          <a:p>
            <a:r>
              <a:rPr lang="en-NZ" dirty="0"/>
              <a:t>A design error is the cause of the deadlock. </a:t>
            </a:r>
          </a:p>
          <a:p>
            <a:endParaRPr lang="en-NZ" dirty="0"/>
          </a:p>
          <a:p>
            <a:r>
              <a:rPr lang="en-NZ" dirty="0"/>
              <a:t>Such errors may be quite subtle and difficult to detect. </a:t>
            </a:r>
          </a:p>
          <a:p>
            <a:endParaRPr lang="en-NZ" dirty="0"/>
          </a:p>
          <a:p>
            <a:r>
              <a:rPr lang="en-NZ" dirty="0"/>
              <a:t>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graph edge directed from a process to a resource indicates a resource that has been requested by the process but not yet granted.</a:t>
            </a:r>
          </a:p>
          <a:p>
            <a:endParaRPr lang="en-NZ" dirty="0"/>
          </a:p>
          <a:p>
            <a:r>
              <a:rPr lang="en-NZ" dirty="0"/>
              <a:t>Within a resource node, a dot is shown for each instance of that resource.</a:t>
            </a:r>
          </a:p>
          <a:p>
            <a:endParaRPr lang="en-NZ" dirty="0"/>
          </a:p>
          <a:p>
            <a:r>
              <a:rPr lang="en-NZ" dirty="0"/>
              <a:t>A graph edge directed from a reusable resource node dot to a process indicates a request that has been granted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All three must be present for deadlock to occur.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is actually a potential consequence of the first three.</a:t>
            </a:r>
          </a:p>
          <a:p>
            <a:endParaRPr lang="en-NZ" dirty="0"/>
          </a:p>
          <a:p>
            <a:r>
              <a:rPr lang="en-NZ" dirty="0"/>
              <a:t>Given that the first three conditions exist, a sequence of events may occur that lead to an unresolvable circular wait. </a:t>
            </a:r>
          </a:p>
          <a:p>
            <a:endParaRPr lang="en-NZ" dirty="0"/>
          </a:p>
          <a:p>
            <a:r>
              <a:rPr lang="en-NZ" dirty="0"/>
              <a:t>The unresolvable circular wait is in fact the definition of deadlock.</a:t>
            </a:r>
          </a:p>
          <a:p>
            <a:pPr lvl="1">
              <a:buFont typeface="Arial" pitchFamily="34" charset="0"/>
              <a:buChar char="•"/>
            </a:pPr>
            <a:r>
              <a:rPr lang="en-NZ" baseline="0" dirty="0"/>
              <a:t> </a:t>
            </a:r>
            <a:r>
              <a:rPr lang="en-NZ" dirty="0"/>
              <a:t>The circular wait listed as condition 4 is unresolvable because the first three conditions hold.</a:t>
            </a:r>
          </a:p>
          <a:p>
            <a:pPr lvl="1">
              <a:buFont typeface="Arial" pitchFamily="34" charset="0"/>
              <a:buChar char="•"/>
            </a:pPr>
            <a:r>
              <a:rPr lang="en-NZ" baseline="0" dirty="0"/>
              <a:t> </a:t>
            </a:r>
            <a:r>
              <a:rPr lang="en-NZ" dirty="0"/>
              <a:t>Thus, the four conditions, taken together, constitute necessary and sufficient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Three general approaches exist for dealing with deadlock.</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prevent deadlock </a:t>
            </a:r>
          </a:p>
          <a:p>
            <a:pPr lvl="1"/>
            <a:r>
              <a:rPr lang="en-NZ" sz="1200" b="0" kern="1200" baseline="0" dirty="0">
                <a:solidFill>
                  <a:schemeClr val="tx1"/>
                </a:solidFill>
                <a:latin typeface="+mn-lt"/>
                <a:ea typeface="+mn-ea"/>
                <a:cs typeface="+mn-cs"/>
              </a:rPr>
              <a:t>adopt a policy that eliminates one of the conditions (conditions </a:t>
            </a:r>
            <a:r>
              <a:rPr lang="en-NZ" sz="1200" kern="1200" baseline="0" dirty="0">
                <a:solidFill>
                  <a:schemeClr val="tx1"/>
                </a:solidFill>
                <a:latin typeface="+mn-lt"/>
                <a:ea typeface="+mn-ea"/>
                <a:cs typeface="+mn-cs"/>
              </a:rPr>
              <a:t>1 through 4). </a:t>
            </a:r>
          </a:p>
          <a:p>
            <a:pPr lvl="1"/>
            <a:endParaRPr lang="en-NZ" sz="1200" kern="1200" baseline="0" dirty="0">
              <a:solidFill>
                <a:schemeClr val="tx1"/>
              </a:solidFill>
              <a:latin typeface="+mn-lt"/>
              <a:ea typeface="+mn-ea"/>
              <a:cs typeface="+mn-cs"/>
            </a:endParaRPr>
          </a:p>
          <a:p>
            <a:pPr lvl="0"/>
            <a:r>
              <a:rPr lang="en-NZ" sz="1200" b="1" kern="1200" baseline="0" dirty="0">
                <a:solidFill>
                  <a:schemeClr val="tx1"/>
                </a:solidFill>
                <a:latin typeface="+mn-lt"/>
                <a:ea typeface="+mn-ea"/>
                <a:cs typeface="+mn-cs"/>
              </a:rPr>
              <a:t>avoid deadlock </a:t>
            </a:r>
          </a:p>
          <a:p>
            <a:pPr lvl="1"/>
            <a:r>
              <a:rPr lang="en-NZ" sz="1200" b="0" kern="1200" baseline="0" dirty="0">
                <a:solidFill>
                  <a:schemeClr val="tx1"/>
                </a:solidFill>
                <a:latin typeface="+mn-lt"/>
                <a:ea typeface="+mn-ea"/>
                <a:cs typeface="+mn-cs"/>
              </a:rPr>
              <a:t>by making the appropriate </a:t>
            </a:r>
            <a:r>
              <a:rPr lang="en-NZ" sz="1200" kern="1200" baseline="0" dirty="0">
                <a:solidFill>
                  <a:schemeClr val="tx1"/>
                </a:solidFill>
                <a:latin typeface="+mn-lt"/>
                <a:ea typeface="+mn-ea"/>
                <a:cs typeface="+mn-cs"/>
              </a:rPr>
              <a:t>dynamic choices based on the current state of resource allocation.</a:t>
            </a:r>
          </a:p>
          <a:p>
            <a:pPr lvl="1"/>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detect the presence of deadlock </a:t>
            </a:r>
          </a:p>
          <a:p>
            <a:pPr lvl="1"/>
            <a:r>
              <a:rPr lang="en-NZ" sz="1200" b="0" kern="1200" baseline="0" dirty="0">
                <a:solidFill>
                  <a:schemeClr val="tx1"/>
                </a:solidFill>
                <a:latin typeface="+mn-lt"/>
                <a:ea typeface="+mn-ea"/>
                <a:cs typeface="+mn-cs"/>
              </a:rPr>
              <a:t>(conditions 1 through 4 hold) and take action </a:t>
            </a:r>
            <a:r>
              <a:rPr lang="en-NZ" sz="1200" kern="1200" baseline="0" dirty="0">
                <a:solidFill>
                  <a:schemeClr val="tx1"/>
                </a:solidFill>
                <a:latin typeface="+mn-lt"/>
                <a:ea typeface="+mn-ea"/>
                <a:cs typeface="+mn-cs"/>
              </a:rPr>
              <a:t>to recover.</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We discuss each of these approaches in turn.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Deadlock prevention is strategy simply to design a system in such a way that the possibility of deadlock is excluded.</a:t>
            </a:r>
          </a:p>
          <a:p>
            <a:endParaRPr lang="en-NZ" dirty="0"/>
          </a:p>
          <a:p>
            <a:r>
              <a:rPr lang="en-NZ" dirty="0"/>
              <a:t>We can view deadlock prevention methods as falling into two classes. </a:t>
            </a:r>
          </a:p>
          <a:p>
            <a:pPr lvl="1">
              <a:buFont typeface="Arial" pitchFamily="34" charset="0"/>
              <a:buChar char="•"/>
            </a:pPr>
            <a:r>
              <a:rPr lang="en-NZ" dirty="0"/>
              <a:t> </a:t>
            </a:r>
            <a:r>
              <a:rPr lang="en-NZ" b="1" i="1" dirty="0"/>
              <a:t>indirect </a:t>
            </a:r>
            <a:r>
              <a:rPr lang="en-NZ" dirty="0"/>
              <a:t>method of deadlock prevention is to prevent the occurrence of one of the three necessary conditions listed previously (items 1 through 3). </a:t>
            </a:r>
          </a:p>
          <a:p>
            <a:pPr lvl="1">
              <a:buFont typeface="Arial" pitchFamily="34" charset="0"/>
              <a:buChar char="•"/>
            </a:pPr>
            <a:r>
              <a:rPr lang="en-NZ" b="1" i="1" dirty="0"/>
              <a:t>direct </a:t>
            </a:r>
            <a:r>
              <a:rPr lang="en-NZ" dirty="0"/>
              <a:t>method of deadlock prevention is to prevent the occurrence of a circular wait (item 4).</a:t>
            </a:r>
          </a:p>
          <a:p>
            <a:pPr lvl="0">
              <a:buFont typeface="Arial" pitchFamily="34" charset="0"/>
              <a:buNone/>
            </a:pPr>
            <a:endParaRPr lang="en-NZ" dirty="0"/>
          </a:p>
          <a:p>
            <a:pPr lvl="0">
              <a:buFont typeface="Arial" pitchFamily="34" charset="0"/>
              <a:buNone/>
            </a:pPr>
            <a:r>
              <a:rPr lang="en-NZ" dirty="0"/>
              <a:t>We now examine techniques related to each of the four</a:t>
            </a:r>
          </a:p>
          <a:p>
            <a:r>
              <a:rPr lang="en-NZ" dirty="0"/>
              <a:t>conditions.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NZ" sz="1200" b="1" kern="1200" baseline="0" dirty="0">
                <a:solidFill>
                  <a:schemeClr val="tx1"/>
                </a:solidFill>
                <a:latin typeface="+mn-lt"/>
                <a:ea typeface="+mn-ea"/>
                <a:cs typeface="+mn-cs"/>
              </a:rPr>
              <a:t>Mutual Exclusion</a:t>
            </a:r>
          </a:p>
          <a:p>
            <a:r>
              <a:rPr lang="en-NZ" sz="1200" kern="1200" baseline="0" dirty="0">
                <a:solidFill>
                  <a:schemeClr val="tx1"/>
                </a:solidFill>
                <a:latin typeface="+mn-lt"/>
                <a:ea typeface="+mn-ea"/>
                <a:cs typeface="+mn-cs"/>
              </a:rPr>
              <a:t>The first of the four listed conditions cannot be disallowed (in general).</a:t>
            </a:r>
          </a:p>
          <a:p>
            <a:pPr lvl="1">
              <a:buFont typeface="Arial" pitchFamily="34" charset="0"/>
              <a:buChar char="•"/>
            </a:pPr>
            <a:r>
              <a:rPr lang="en-NZ" sz="1200" kern="1200" baseline="0" dirty="0">
                <a:solidFill>
                  <a:schemeClr val="tx1"/>
                </a:solidFill>
                <a:latin typeface="+mn-lt"/>
                <a:ea typeface="+mn-ea"/>
                <a:cs typeface="+mn-cs"/>
              </a:rPr>
              <a:t> If access to a resource requires mutual exclusion, then mutual exclusion must be supported by the OS.</a:t>
            </a:r>
          </a:p>
          <a:p>
            <a:pPr lvl="1">
              <a:buFont typeface="Arial" pitchFamily="34" charset="0"/>
              <a:buChar char="•"/>
            </a:pPr>
            <a:r>
              <a:rPr lang="en-NZ" sz="1200" kern="1200" baseline="0" dirty="0">
                <a:solidFill>
                  <a:schemeClr val="tx1"/>
                </a:solidFill>
                <a:latin typeface="+mn-lt"/>
                <a:ea typeface="+mn-ea"/>
                <a:cs typeface="+mn-cs"/>
              </a:rPr>
              <a:t> Some resources, such as files, may allow multiple accesses for reads but only exclusive access for writes. </a:t>
            </a:r>
          </a:p>
          <a:p>
            <a:pPr lvl="1">
              <a:buFont typeface="Arial" pitchFamily="34" charset="0"/>
              <a:buChar char="•"/>
            </a:pPr>
            <a:r>
              <a:rPr lang="en-NZ" sz="1200" kern="1200" baseline="0" dirty="0">
                <a:solidFill>
                  <a:schemeClr val="tx1"/>
                </a:solidFill>
                <a:latin typeface="+mn-lt"/>
                <a:ea typeface="+mn-ea"/>
                <a:cs typeface="+mn-cs"/>
              </a:rPr>
              <a:t>Even in this case, deadlock can occur if more than one process requires write permission.</a:t>
            </a:r>
          </a:p>
          <a:p>
            <a:endParaRPr lang="en-US" b="1" dirty="0"/>
          </a:p>
          <a:p>
            <a:r>
              <a:rPr lang="en-US" b="1" dirty="0"/>
              <a:t>Hold an Wait</a:t>
            </a:r>
            <a:endParaRPr lang="en-US" b="0" dirty="0"/>
          </a:p>
          <a:p>
            <a:pPr>
              <a:buFont typeface="Arial" pitchFamily="34" charset="0"/>
              <a:buNone/>
            </a:pPr>
            <a:r>
              <a:rPr lang="en-NZ" b="0" dirty="0"/>
              <a:t>Can be prevented by requiring that a process request all of its required resources at one time and blocking the process until all requests can be granted simultaneously. </a:t>
            </a:r>
          </a:p>
          <a:p>
            <a:pPr>
              <a:buFont typeface="Arial" pitchFamily="34" charset="0"/>
              <a:buChar char="•"/>
            </a:pPr>
            <a:endParaRPr lang="en-NZ" b="0" dirty="0"/>
          </a:p>
          <a:p>
            <a:pPr>
              <a:buFont typeface="Arial" pitchFamily="34" charset="0"/>
              <a:buNone/>
            </a:pPr>
            <a:r>
              <a:rPr lang="en-NZ" b="0" dirty="0"/>
              <a:t>This approach is inefficient in two ways. </a:t>
            </a:r>
          </a:p>
          <a:p>
            <a:pPr lvl="1">
              <a:buFont typeface="Arial" pitchFamily="34" charset="0"/>
              <a:buNone/>
            </a:pPr>
            <a:r>
              <a:rPr lang="en-NZ" b="0" dirty="0"/>
              <a:t>1) a process may be held up for a long time waiting for all of its resource requests to be filled, when in fact it could have proceeded with only some of the resources.</a:t>
            </a:r>
          </a:p>
          <a:p>
            <a:pPr marL="685800" lvl="1" indent="-228600">
              <a:buAutoNum type="arabicParenR" startAt="2"/>
            </a:pPr>
            <a:r>
              <a:rPr lang="en-NZ" b="0" dirty="0"/>
              <a:t>resources allocated to a process may remain unused for a considerable period, during which time they are denied to other processes. </a:t>
            </a:r>
          </a:p>
          <a:p>
            <a:pPr marL="228600" lvl="0" indent="-228600">
              <a:buNone/>
            </a:pPr>
            <a:endParaRPr lang="en-NZ" b="0" dirty="0"/>
          </a:p>
          <a:p>
            <a:pPr marL="228600" lvl="0" indent="-228600">
              <a:buNone/>
            </a:pPr>
            <a:r>
              <a:rPr lang="en-NZ" b="0" dirty="0"/>
              <a:t>Another problem is that a process may not know in advance all of the resources that it will require.</a:t>
            </a:r>
          </a:p>
          <a:p>
            <a:pPr marL="228600" lvl="0" indent="-228600">
              <a:buNone/>
            </a:pPr>
            <a:endParaRPr lang="en-NZ" b="0" dirty="0"/>
          </a:p>
          <a:p>
            <a:r>
              <a:rPr lang="en-NZ" b="0" dirty="0"/>
              <a:t>There is also the practical problem created by the use of modular programming or a multithreaded structure for an application. </a:t>
            </a:r>
          </a:p>
          <a:p>
            <a:pPr lvl="1"/>
            <a:r>
              <a:rPr lang="en-NZ" b="0" dirty="0"/>
              <a:t>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No Preemption</a:t>
            </a:r>
          </a:p>
          <a:p>
            <a:pPr lvl="0"/>
            <a:r>
              <a:rPr lang="en-NZ" dirty="0"/>
              <a:t>can be prevented in several ways. </a:t>
            </a:r>
          </a:p>
          <a:p>
            <a:pPr marL="685800" lvl="1" indent="-228600">
              <a:buAutoNum type="arabicParenR"/>
            </a:pPr>
            <a:r>
              <a:rPr lang="en-NZ" dirty="0"/>
              <a:t>If a process holding certain resources is denied a further request, that process must release its original resources and, if necessary, request them again together with the additional resource.</a:t>
            </a:r>
          </a:p>
          <a:p>
            <a:pPr marL="685800" lvl="1" indent="-228600">
              <a:buAutoNum type="arabicParenR"/>
            </a:pPr>
            <a:r>
              <a:rPr lang="en-NZ" dirty="0"/>
              <a:t>If a process requests a resource that is currently held by another process, the OS may preempt the second process and require it to release its resources.</a:t>
            </a:r>
          </a:p>
          <a:p>
            <a:pPr marL="228600" lvl="0" indent="-228600">
              <a:buNone/>
            </a:pPr>
            <a:endParaRPr lang="en-NZ" dirty="0"/>
          </a:p>
          <a:p>
            <a:pPr marL="228600" lvl="0" indent="-228600">
              <a:buNone/>
            </a:pPr>
            <a:r>
              <a:rPr lang="en-NZ" dirty="0"/>
              <a:t>This latter scheme would prevent deadlock only if no two processes possessed the same priority.</a:t>
            </a:r>
          </a:p>
          <a:p>
            <a:pPr marL="685800" lvl="1" indent="-228600">
              <a:buNone/>
            </a:pPr>
            <a:r>
              <a:rPr lang="en-NZ" dirty="0"/>
              <a:t>This approach is practical only with resources whose state can be easily saved and restored later, as is the case with a processor.</a:t>
            </a:r>
          </a:p>
          <a:p>
            <a:pPr marL="685800" lvl="1" indent="-228600">
              <a:buNone/>
            </a:pPr>
            <a:endParaRPr lang="en-NZ" dirty="0"/>
          </a:p>
          <a:p>
            <a:r>
              <a:rPr lang="en-NZ" sz="1200" b="1" kern="1200" baseline="0" dirty="0">
                <a:solidFill>
                  <a:schemeClr val="tx1"/>
                </a:solidFill>
                <a:latin typeface="+mn-lt"/>
                <a:ea typeface="+mn-ea"/>
                <a:cs typeface="+mn-cs"/>
              </a:rPr>
              <a:t>Circular Wait</a:t>
            </a:r>
          </a:p>
          <a:p>
            <a:pPr lvl="0">
              <a:buFont typeface="Arial" pitchFamily="34" charset="0"/>
              <a:buNone/>
            </a:pPr>
            <a:r>
              <a:rPr lang="en-NZ" sz="1200" kern="1200" baseline="0" dirty="0">
                <a:solidFill>
                  <a:schemeClr val="tx1"/>
                </a:solidFill>
                <a:latin typeface="+mn-lt"/>
                <a:ea typeface="+mn-ea"/>
                <a:cs typeface="+mn-cs"/>
              </a:rPr>
              <a:t>Can be prevented by defining a linear ordering of resource types. </a:t>
            </a:r>
          </a:p>
          <a:p>
            <a:pPr lvl="0">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As with hold-and-wait prevention, circular-wait prevention may be inefficient, slowing down processes and denying resource access unnecessarily.</a:t>
            </a:r>
          </a:p>
          <a:p>
            <a:pPr marL="228600" lvl="0" indent="-22860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a:solidFill>
                  <a:schemeClr val="tx1"/>
                </a:solidFill>
                <a:latin typeface="+mn-lt"/>
                <a:ea typeface="+mn-ea"/>
                <a:cs typeface="+mn-cs"/>
              </a:rPr>
              <a:t>Deadlock avoidance allows the three necessary conditions </a:t>
            </a:r>
          </a:p>
          <a:p>
            <a:pPr lvl="1"/>
            <a:r>
              <a:rPr lang="en-NZ" sz="1200" b="0" kern="1200" baseline="0" dirty="0">
                <a:solidFill>
                  <a:schemeClr val="tx1"/>
                </a:solidFill>
                <a:latin typeface="+mn-lt"/>
                <a:ea typeface="+mn-ea"/>
                <a:cs typeface="+mn-cs"/>
              </a:rPr>
              <a:t>but makes judicious </a:t>
            </a:r>
            <a:r>
              <a:rPr lang="en-NZ" sz="1200" kern="1200" baseline="0" dirty="0">
                <a:solidFill>
                  <a:schemeClr val="tx1"/>
                </a:solidFill>
                <a:latin typeface="+mn-lt"/>
                <a:ea typeface="+mn-ea"/>
                <a:cs typeface="+mn-cs"/>
              </a:rPr>
              <a:t>choices to assure that the deadlock point is never reached. </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Avoidance allows more concurrency than prevention.</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With deadlock avoidance, a decision is made dynamically whether the current resource allocation request will, if granted, potentially lead to a deadlock.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Deadlock avoidance requires knowledge of future process resource requests.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process is only started if the maximum claim of all current processes plus those of the new process can be met.</a:t>
            </a:r>
          </a:p>
          <a:p>
            <a:r>
              <a:rPr lang="en-NZ" dirty="0"/>
              <a:t> </a:t>
            </a:r>
          </a:p>
          <a:p>
            <a:r>
              <a:rPr lang="en-NZ" dirty="0"/>
              <a:t>This strategy is hardly optimal, because it assumes the worst: </a:t>
            </a:r>
          </a:p>
          <a:p>
            <a:pPr lvl="1"/>
            <a:r>
              <a:rPr lang="en-NZ" b="1" dirty="0"/>
              <a:t>that all processes will make their maximum claims together.</a:t>
            </a:r>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Movie button goes</a:t>
            </a:r>
            <a:r>
              <a:rPr lang="en-US" baseline="0" dirty="0"/>
              <a:t> to </a:t>
            </a:r>
            <a:r>
              <a:rPr lang="en-US" dirty="0"/>
              <a:t>http://gaia.ecs.csus.edu/~zhangd/oscal/Banker/Banker.html</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b="1" dirty="0"/>
              <a:t>Animation:</a:t>
            </a:r>
            <a:r>
              <a:rPr lang="en-NZ" b="0" dirty="0"/>
              <a:t> Callouts explain resource</a:t>
            </a:r>
            <a:r>
              <a:rPr lang="en-NZ" b="0" baseline="0" dirty="0"/>
              <a:t> parts of figure</a:t>
            </a:r>
          </a:p>
          <a:p>
            <a:endParaRPr lang="en-NZ" b="1" dirty="0"/>
          </a:p>
          <a:p>
            <a:r>
              <a:rPr lang="en-NZ" dirty="0"/>
              <a:t>This figure shows the state of a system consisting of four processes and three resources. </a:t>
            </a:r>
          </a:p>
          <a:p>
            <a:endParaRPr lang="en-NZ" dirty="0"/>
          </a:p>
          <a:p>
            <a:r>
              <a:rPr lang="en-NZ" dirty="0"/>
              <a:t>Total amount of resources</a:t>
            </a:r>
          </a:p>
          <a:p>
            <a:pPr lvl="1">
              <a:buFont typeface="Arial" pitchFamily="34" charset="0"/>
              <a:buChar char="•"/>
            </a:pPr>
            <a:r>
              <a:rPr lang="en-NZ" baseline="0" dirty="0"/>
              <a:t> </a:t>
            </a:r>
            <a:r>
              <a:rPr lang="en-NZ" dirty="0"/>
              <a:t>R1 = 9</a:t>
            </a:r>
          </a:p>
          <a:p>
            <a:pPr lvl="1">
              <a:buFont typeface="Arial" pitchFamily="34" charset="0"/>
              <a:buChar char="•"/>
            </a:pPr>
            <a:r>
              <a:rPr lang="en-NZ" dirty="0"/>
              <a:t> R2 = 3 </a:t>
            </a:r>
          </a:p>
          <a:p>
            <a:pPr lvl="1">
              <a:buFont typeface="Arial" pitchFamily="34" charset="0"/>
              <a:buChar char="•"/>
            </a:pPr>
            <a:r>
              <a:rPr lang="en-NZ" dirty="0"/>
              <a:t> R3 = 6</a:t>
            </a:r>
          </a:p>
          <a:p>
            <a:pPr lvl="1">
              <a:buFont typeface="Arial" pitchFamily="34" charset="0"/>
              <a:buChar char="•"/>
            </a:pPr>
            <a:endParaRPr lang="en-NZ" dirty="0"/>
          </a:p>
          <a:p>
            <a:pPr lvl="0">
              <a:buFont typeface="Arial" pitchFamily="34" charset="0"/>
              <a:buNone/>
            </a:pPr>
            <a:r>
              <a:rPr lang="en-NZ" dirty="0"/>
              <a:t>In the current state allocations have been made to the four processes, leaving available</a:t>
            </a:r>
          </a:p>
          <a:p>
            <a:pPr lvl="1">
              <a:buFont typeface="Arial" pitchFamily="34" charset="0"/>
              <a:buChar char="•"/>
            </a:pPr>
            <a:r>
              <a:rPr lang="en-NZ" baseline="0" dirty="0"/>
              <a:t> </a:t>
            </a:r>
            <a:r>
              <a:rPr lang="en-NZ" dirty="0"/>
              <a:t>1 unit of R2 </a:t>
            </a:r>
          </a:p>
          <a:p>
            <a:pPr lvl="1">
              <a:buFont typeface="Arial" pitchFamily="34" charset="0"/>
              <a:buChar char="•"/>
            </a:pPr>
            <a:r>
              <a:rPr lang="en-NZ" dirty="0"/>
              <a:t> 1 unit of R3</a:t>
            </a:r>
          </a:p>
          <a:p>
            <a:endParaRPr lang="en-NZ" dirty="0"/>
          </a:p>
          <a:p>
            <a:r>
              <a:rPr lang="en-NZ" b="1" dirty="0"/>
              <a:t>Is this a safe state? </a:t>
            </a:r>
          </a:p>
          <a:p>
            <a:endParaRPr lang="en-NZ" b="1" dirty="0"/>
          </a:p>
          <a:p>
            <a:r>
              <a:rPr lang="en-NZ" dirty="0"/>
              <a:t>To answer this question, we ask an intermediate question:</a:t>
            </a:r>
          </a:p>
          <a:p>
            <a:pPr lvl="1">
              <a:buFont typeface="Arial" pitchFamily="34" charset="0"/>
              <a:buChar char="•"/>
            </a:pPr>
            <a:r>
              <a:rPr lang="en-NZ" dirty="0"/>
              <a:t> Can any of the four processes be run to completion with the resources available? </a:t>
            </a:r>
          </a:p>
          <a:p>
            <a:pPr lvl="1">
              <a:buFont typeface="Arial" pitchFamily="34" charset="0"/>
              <a:buChar char="•"/>
            </a:pPr>
            <a:r>
              <a:rPr lang="en-NZ" dirty="0"/>
              <a:t> That is, can the difference between the maximum requirement and current allocation for any process be met with the available resources?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this case, each of the remaining processes could be completed</a:t>
            </a:r>
            <a:r>
              <a:rPr lang="en-NZ" baseline="0" dirty="0"/>
              <a:t> as shown on the next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Suppose we choose P1, </a:t>
            </a:r>
          </a:p>
          <a:p>
            <a:pPr lvl="1">
              <a:buFont typeface="Arial" pitchFamily="34" charset="0"/>
              <a:buChar char="•"/>
            </a:pPr>
            <a:r>
              <a:rPr lang="en-NZ" dirty="0"/>
              <a:t> allocate the required resources, </a:t>
            </a:r>
          </a:p>
          <a:p>
            <a:pPr lvl="1">
              <a:buFont typeface="Arial" pitchFamily="34" charset="0"/>
              <a:buChar char="•"/>
            </a:pPr>
            <a:r>
              <a:rPr lang="en-NZ" dirty="0"/>
              <a:t> complete P1, </a:t>
            </a:r>
          </a:p>
          <a:p>
            <a:pPr lvl="1">
              <a:buFont typeface="Arial" pitchFamily="34" charset="0"/>
              <a:buChar char="•"/>
            </a:pPr>
            <a:r>
              <a:rPr lang="en-NZ" dirty="0"/>
              <a:t> and return all of P1’s resources to the available pool.</a:t>
            </a:r>
          </a:p>
          <a:p>
            <a:pPr lvl="0">
              <a:buFont typeface="Arial" pitchFamily="34" charset="0"/>
              <a:buNone/>
            </a:pPr>
            <a:endParaRPr lang="en-NZ" dirty="0"/>
          </a:p>
          <a:p>
            <a:pPr lvl="0">
              <a:buFont typeface="Arial" pitchFamily="34" charset="0"/>
              <a:buNone/>
            </a:pPr>
            <a:r>
              <a:rPr lang="en-NZ" dirty="0"/>
              <a:t>We are left in the state shown in Figure 6.7c on</a:t>
            </a:r>
            <a:r>
              <a:rPr lang="en-NZ" baseline="0" dirty="0"/>
              <a:t>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P3 completes, resulting in the state of Figure 6.7d shown on this slide</a:t>
            </a:r>
          </a:p>
          <a:p>
            <a:endParaRPr lang="en-NZ" dirty="0"/>
          </a:p>
          <a:p>
            <a:r>
              <a:rPr lang="en-NZ" dirty="0"/>
              <a:t>Finally, we can complete P4. At this point, all of the processes have been run to completion. </a:t>
            </a:r>
          </a:p>
          <a:p>
            <a:endParaRPr lang="en-NZ" dirty="0"/>
          </a:p>
          <a:p>
            <a:r>
              <a:rPr lang="en-NZ" dirty="0"/>
              <a:t>Thus, the state defined by Figure 6.7a is a safe 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sz="1200" kern="1200" baseline="0" dirty="0">
                <a:solidFill>
                  <a:schemeClr val="tx1"/>
                </a:solidFill>
                <a:latin typeface="+mn-lt"/>
                <a:ea typeface="+mn-ea"/>
                <a:cs typeface="+mn-cs"/>
              </a:rPr>
              <a:t>A set of processes is deadlocked when each process in the set is blocked awaiting an event that can only be triggered by another blocked process in the set</a:t>
            </a:r>
          </a:p>
          <a:p>
            <a:pPr lvl="1"/>
            <a:r>
              <a:rPr lang="en-NZ" sz="1200" i="1" kern="1200" baseline="0" dirty="0">
                <a:solidFill>
                  <a:schemeClr val="tx1"/>
                </a:solidFill>
                <a:latin typeface="+mn-lt"/>
                <a:ea typeface="+mn-ea"/>
                <a:cs typeface="+mn-cs"/>
              </a:rPr>
              <a:t>typically processes are waiting the freeing up of some requested resource. </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Deadlock is permanent because none of the events is ever triggered.</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Unlike other problems in concurrent process management, there is no efficient solution in the general case.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Suppose that P1 makes the request for one additional unit each of R1 and R3; if we assume that the request is granted,</a:t>
            </a:r>
          </a:p>
          <a:p>
            <a:endParaRPr lang="en-NZ" dirty="0"/>
          </a:p>
          <a:p>
            <a:r>
              <a:rPr lang="en-NZ" dirty="0"/>
              <a:t>Is this a safe state? </a:t>
            </a:r>
          </a:p>
          <a:p>
            <a:pPr lvl="1">
              <a:buFont typeface="Arial" pitchFamily="34" charset="0"/>
              <a:buChar char="•"/>
            </a:pPr>
            <a:r>
              <a:rPr lang="en-NZ" dirty="0"/>
              <a:t> No, </a:t>
            </a:r>
          </a:p>
          <a:p>
            <a:pPr lvl="1">
              <a:buFont typeface="Arial" pitchFamily="34" charset="0"/>
              <a:buChar char="•"/>
            </a:pPr>
            <a:r>
              <a:rPr lang="en-NZ" dirty="0"/>
              <a:t> because each process will need at least one additional unit of R1, and there are none available.</a:t>
            </a:r>
          </a:p>
          <a:p>
            <a:pPr lvl="0">
              <a:buFont typeface="Arial" pitchFamily="34" charset="0"/>
              <a:buNone/>
            </a:pPr>
            <a:endParaRPr lang="en-NZ" dirty="0"/>
          </a:p>
          <a:p>
            <a:pPr lvl="0">
              <a:buFont typeface="Arial" pitchFamily="34" charset="0"/>
              <a:buNone/>
            </a:pPr>
            <a:r>
              <a:rPr lang="en-NZ" dirty="0"/>
              <a:t>Thus, on the basis of deadlock avoidance, the request by P1 should be denied and P1 should be blocked.</a:t>
            </a:r>
          </a:p>
          <a:p>
            <a:pPr lvl="0">
              <a:buFont typeface="Arial" pitchFamily="34" charset="0"/>
              <a:buNone/>
            </a:pPr>
            <a:endParaRPr lang="en-NZ" dirty="0"/>
          </a:p>
          <a:p>
            <a:pPr lvl="0">
              <a:buFont typeface="Arial" pitchFamily="34" charset="0"/>
              <a:buNone/>
            </a:pPr>
            <a:r>
              <a:rPr lang="en-NZ" b="1" dirty="0"/>
              <a:t>NOTE:</a:t>
            </a:r>
            <a:r>
              <a:rPr lang="en-NZ" b="1" baseline="0" dirty="0"/>
              <a:t> </a:t>
            </a:r>
            <a:r>
              <a:rPr lang="en-NZ" b="0" baseline="0" dirty="0"/>
              <a:t>This is </a:t>
            </a:r>
            <a:r>
              <a:rPr lang="en-NZ" b="1" i="1" baseline="0" dirty="0"/>
              <a:t>not </a:t>
            </a:r>
            <a:r>
              <a:rPr lang="en-NZ" b="0" baseline="0" dirty="0"/>
              <a:t>a deadlocked state. </a:t>
            </a:r>
          </a:p>
          <a:p>
            <a:pPr lvl="1">
              <a:buFont typeface="Arial" pitchFamily="34" charset="0"/>
              <a:buNone/>
            </a:pPr>
            <a:r>
              <a:rPr lang="en-NZ" b="0" baseline="0" dirty="0"/>
              <a:t>It merely has the potential for deadlock. </a:t>
            </a:r>
          </a:p>
          <a:p>
            <a:pPr lvl="0">
              <a:buFont typeface="Arial" pitchFamily="34" charset="0"/>
              <a:buNone/>
            </a:pPr>
            <a:endParaRPr lang="en-NZ" b="0" baseline="0" dirty="0"/>
          </a:p>
          <a:p>
            <a:pPr lvl="0">
              <a:buFont typeface="Arial" pitchFamily="34" charset="0"/>
              <a:buNone/>
            </a:pPr>
            <a:r>
              <a:rPr lang="en-NZ" b="0" baseline="0" dirty="0"/>
              <a:t>It is possible, for example, that if P1 were run from this state it would subsequently release one unit of R1 and one unit of R3 prior to needing these resources again. </a:t>
            </a:r>
          </a:p>
          <a:p>
            <a:pPr lvl="1">
              <a:buFont typeface="Arial" pitchFamily="34" charset="0"/>
              <a:buChar char="•"/>
            </a:pPr>
            <a:r>
              <a:rPr lang="en-NZ" b="0" baseline="0" dirty="0"/>
              <a:t>If that happened, the system would return to a safe state. </a:t>
            </a:r>
          </a:p>
          <a:p>
            <a:pPr lvl="1">
              <a:buFont typeface="Arial" pitchFamily="34" charset="0"/>
              <a:buChar char="•"/>
            </a:pPr>
            <a:r>
              <a:rPr lang="en-NZ" b="0" baseline="0" dirty="0"/>
              <a:t>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suggests the following deadlock avoidance strategy, </a:t>
            </a:r>
          </a:p>
          <a:p>
            <a:pPr lvl="1"/>
            <a:r>
              <a:rPr lang="en-NZ" dirty="0"/>
              <a:t>which ensures that the system of processes and resources is always in a safe state. </a:t>
            </a:r>
          </a:p>
          <a:p>
            <a:pPr lvl="1"/>
            <a:endParaRPr lang="en-NZ" dirty="0"/>
          </a:p>
          <a:p>
            <a:pPr lvl="0"/>
            <a:r>
              <a:rPr lang="en-NZ" dirty="0"/>
              <a:t>When a process makes a request for a set of resources, assume that the request is granted, update</a:t>
            </a:r>
          </a:p>
          <a:p>
            <a:r>
              <a:rPr lang="en-NZ" dirty="0"/>
              <a:t>the system state accordingly, and then determine if the result is a safe state. If so,</a:t>
            </a:r>
          </a:p>
          <a:p>
            <a:r>
              <a:rPr lang="en-NZ" dirty="0"/>
              <a:t>grant the request and, if not, block the process until it is safe to grant the request.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Deadlock avoidance has the advantage that it is not necessary to preempt and</a:t>
            </a:r>
          </a:p>
          <a:p>
            <a:r>
              <a:rPr lang="en-NZ" sz="1200" kern="1200" baseline="0" dirty="0">
                <a:solidFill>
                  <a:schemeClr val="tx1"/>
                </a:solidFill>
                <a:latin typeface="+mn-lt"/>
                <a:ea typeface="+mn-ea"/>
                <a:cs typeface="+mn-cs"/>
              </a:rPr>
              <a:t>rollback processes, as in deadlock detection, and is less restrictive than deadlock</a:t>
            </a:r>
          </a:p>
          <a:p>
            <a:r>
              <a:rPr lang="en-NZ" sz="1200" kern="1200" baseline="0" dirty="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However, it does have a number of restrictions on its use:</a:t>
            </a:r>
          </a:p>
          <a:p>
            <a:r>
              <a:rPr lang="en-NZ" sz="1200" kern="1200" baseline="0" dirty="0">
                <a:solidFill>
                  <a:schemeClr val="tx1"/>
                </a:solidFill>
                <a:latin typeface="+mn-lt"/>
                <a:ea typeface="+mn-ea"/>
                <a:cs typeface="+mn-cs"/>
              </a:rPr>
              <a:t>• The maximum resource requirement for each process must be stated in advance.</a:t>
            </a:r>
          </a:p>
          <a:p>
            <a:r>
              <a:rPr lang="en-NZ" sz="1200" kern="1200" baseline="0" dirty="0">
                <a:solidFill>
                  <a:schemeClr val="tx1"/>
                </a:solidFill>
                <a:latin typeface="+mn-lt"/>
                <a:ea typeface="+mn-ea"/>
                <a:cs typeface="+mn-cs"/>
              </a:rPr>
              <a:t>• The processes under consideration must be independent; </a:t>
            </a:r>
          </a:p>
          <a:p>
            <a:pPr lvl="1"/>
            <a:r>
              <a:rPr lang="en-NZ" sz="1200" kern="1200" baseline="0" dirty="0">
                <a:solidFill>
                  <a:schemeClr val="tx1"/>
                </a:solidFill>
                <a:latin typeface="+mn-lt"/>
                <a:ea typeface="+mn-ea"/>
                <a:cs typeface="+mn-cs"/>
              </a:rPr>
              <a:t>that is, the order in which they execute must be unconstrained by any synchronization requirements.</a:t>
            </a:r>
          </a:p>
          <a:p>
            <a:r>
              <a:rPr lang="en-NZ" sz="1200" kern="1200" baseline="0" dirty="0">
                <a:solidFill>
                  <a:schemeClr val="tx1"/>
                </a:solidFill>
                <a:latin typeface="+mn-lt"/>
                <a:ea typeface="+mn-ea"/>
                <a:cs typeface="+mn-cs"/>
              </a:rPr>
              <a:t>• There must be a fixed number of resources to allocate.</a:t>
            </a:r>
          </a:p>
          <a:p>
            <a:r>
              <a:rPr lang="en-NZ" sz="1200" kern="1200" baseline="0" dirty="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Deadlock checks can be made as frequently as each resource request or, less frequently, depending on how likely it is for a deadlock to occur. </a:t>
            </a:r>
          </a:p>
          <a:p>
            <a:endParaRPr lang="en-NZ" dirty="0"/>
          </a:p>
          <a:p>
            <a:r>
              <a:rPr lang="en-NZ" dirty="0"/>
              <a:t>Checking at each resource request has two advantages: </a:t>
            </a:r>
          </a:p>
          <a:p>
            <a:pPr lvl="1">
              <a:buFont typeface="Arial" pitchFamily="34" charset="0"/>
              <a:buChar char="•"/>
            </a:pPr>
            <a:r>
              <a:rPr lang="en-NZ" dirty="0"/>
              <a:t> it leads to early detection, </a:t>
            </a:r>
          </a:p>
          <a:p>
            <a:pPr lvl="1">
              <a:buFont typeface="Arial" pitchFamily="34" charset="0"/>
              <a:buChar char="•"/>
            </a:pPr>
            <a:r>
              <a:rPr lang="en-NZ" dirty="0"/>
              <a:t> the algorithm is relatively simple because it is based on incremental changes to the state of the system.</a:t>
            </a:r>
          </a:p>
          <a:p>
            <a:pPr lvl="1">
              <a:buFont typeface="Arial" pitchFamily="34" charset="0"/>
              <a:buNone/>
            </a:pPr>
            <a:endParaRPr lang="en-NZ" dirty="0"/>
          </a:p>
          <a:p>
            <a:r>
              <a:rPr lang="en-NZ" dirty="0"/>
              <a:t>On the other hand, such frequent checks consume considerable 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common algorithm for deadlock detection is one described in [COFF71].</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Allocation matrix and Available vector described in the previous section are used.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In addition, a request matrix </a:t>
            </a:r>
            <a:r>
              <a:rPr lang="en-NZ" sz="1200" b="1" kern="1200" baseline="0" dirty="0">
                <a:solidFill>
                  <a:schemeClr val="tx1"/>
                </a:solidFill>
                <a:latin typeface="+mn-lt"/>
                <a:ea typeface="+mn-ea"/>
                <a:cs typeface="+mn-cs"/>
              </a:rPr>
              <a:t>Q</a:t>
            </a:r>
            <a:r>
              <a:rPr lang="en-NZ" sz="1200" b="0" i="0" kern="1200" baseline="0" dirty="0">
                <a:solidFill>
                  <a:schemeClr val="tx1"/>
                </a:solidFill>
                <a:latin typeface="+mn-lt"/>
                <a:ea typeface="+mn-ea"/>
                <a:cs typeface="+mn-cs"/>
              </a:rPr>
              <a:t> is defined such that </a:t>
            </a:r>
            <a:r>
              <a:rPr lang="en-NZ" sz="1200" b="1" i="1" kern="1200" baseline="0" dirty="0">
                <a:solidFill>
                  <a:schemeClr val="tx1"/>
                </a:solidFill>
                <a:latin typeface="+mn-lt"/>
                <a:ea typeface="+mn-ea"/>
                <a:cs typeface="+mn-cs"/>
              </a:rPr>
              <a:t>Qij</a:t>
            </a:r>
            <a:r>
              <a:rPr lang="en-NZ" sz="1200" b="0" i="0" kern="1200" baseline="0" dirty="0">
                <a:solidFill>
                  <a:schemeClr val="tx1"/>
                </a:solidFill>
                <a:latin typeface="+mn-lt"/>
                <a:ea typeface="+mn-ea"/>
                <a:cs typeface="+mn-cs"/>
              </a:rPr>
              <a:t> represents the amount </a:t>
            </a:r>
            <a:r>
              <a:rPr lang="en-NZ" sz="1200" kern="1200" baseline="0" dirty="0">
                <a:solidFill>
                  <a:schemeClr val="tx1"/>
                </a:solidFill>
                <a:latin typeface="+mn-lt"/>
                <a:ea typeface="+mn-ea"/>
                <a:cs typeface="+mn-cs"/>
              </a:rPr>
              <a:t>of resources of type </a:t>
            </a:r>
            <a:r>
              <a:rPr lang="en-NZ" sz="1200" i="1" kern="1200" baseline="0" dirty="0">
                <a:solidFill>
                  <a:schemeClr val="tx1"/>
                </a:solidFill>
                <a:latin typeface="+mn-lt"/>
                <a:ea typeface="+mn-ea"/>
                <a:cs typeface="+mn-cs"/>
              </a:rPr>
              <a:t>j </a:t>
            </a:r>
            <a:r>
              <a:rPr lang="en-NZ" sz="1200" i="0" kern="1200" baseline="0" dirty="0">
                <a:solidFill>
                  <a:schemeClr val="tx1"/>
                </a:solidFill>
                <a:latin typeface="+mn-lt"/>
                <a:ea typeface="+mn-ea"/>
                <a:cs typeface="+mn-cs"/>
              </a:rPr>
              <a:t>requested by process </a:t>
            </a:r>
            <a:r>
              <a:rPr lang="en-NZ" sz="1200" i="1" kern="1200" baseline="0" dirty="0">
                <a:solidFill>
                  <a:schemeClr val="tx1"/>
                </a:solidFill>
                <a:latin typeface="+mn-lt"/>
                <a:ea typeface="+mn-ea"/>
                <a:cs typeface="+mn-cs"/>
              </a:rPr>
              <a:t>i. </a:t>
            </a:r>
          </a:p>
          <a:p>
            <a:endParaRPr lang="en-NZ" sz="1200" i="1" kern="1200" baseline="0" dirty="0">
              <a:solidFill>
                <a:schemeClr val="tx1"/>
              </a:solidFill>
              <a:latin typeface="+mn-lt"/>
              <a:ea typeface="+mn-ea"/>
              <a:cs typeface="+mn-cs"/>
            </a:endParaRPr>
          </a:p>
          <a:p>
            <a:r>
              <a:rPr lang="en-NZ" sz="1200" i="0" kern="1200" baseline="0" dirty="0">
                <a:solidFill>
                  <a:schemeClr val="tx1"/>
                </a:solidFill>
                <a:latin typeface="+mn-lt"/>
                <a:ea typeface="+mn-ea"/>
                <a:cs typeface="+mn-cs"/>
              </a:rPr>
              <a:t>The algorithm proceeds by marking </a:t>
            </a:r>
            <a:r>
              <a:rPr lang="en-NZ" sz="1200" kern="1200" baseline="0" dirty="0">
                <a:solidFill>
                  <a:schemeClr val="tx1"/>
                </a:solidFill>
                <a:latin typeface="+mn-lt"/>
                <a:ea typeface="+mn-ea"/>
                <a:cs typeface="+mn-cs"/>
              </a:rPr>
              <a:t>processes that are not deadlocked. Initially, all processes are unmarked.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strategy in this algorithm is to find a process whose resource requests can be satisfied with the available resources,</a:t>
            </a:r>
          </a:p>
          <a:p>
            <a:r>
              <a:rPr lang="en-NZ" dirty="0"/>
              <a:t>and then assume that those resources are granted and that the process runs to completion and releases all of its resources. </a:t>
            </a:r>
          </a:p>
          <a:p>
            <a:pPr lvl="1"/>
            <a:r>
              <a:rPr lang="en-NZ" dirty="0"/>
              <a:t>The algorithm then looks for another process to satisfy. </a:t>
            </a:r>
          </a:p>
          <a:p>
            <a:pPr lvl="0"/>
            <a:endParaRPr lang="en-NZ" dirty="0"/>
          </a:p>
          <a:p>
            <a:pPr lvl="0"/>
            <a:r>
              <a:rPr lang="en-NZ" dirty="0"/>
              <a:t>Note that this algorithm does not guarantee to prevent deadlock;</a:t>
            </a:r>
          </a:p>
          <a:p>
            <a:pPr lvl="1">
              <a:buFont typeface="Arial" pitchFamily="34" charset="0"/>
              <a:buChar char="•"/>
            </a:pPr>
            <a:r>
              <a:rPr lang="en-NZ" dirty="0"/>
              <a:t> That will depend on the order in which future requests are granted.</a:t>
            </a:r>
          </a:p>
          <a:p>
            <a:pPr lvl="1">
              <a:buFont typeface="Arial" pitchFamily="34" charset="0"/>
              <a:buChar char="•"/>
            </a:pPr>
            <a:r>
              <a:rPr lang="en-NZ" baseline="0" dirty="0"/>
              <a:t> </a:t>
            </a:r>
            <a:r>
              <a:rPr lang="en-NZ" dirty="0"/>
              <a:t>All that it does is determine if deadlock currently exists.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a:solidFill>
                  <a:schemeClr val="tx1"/>
                </a:solidFill>
                <a:latin typeface="+mn-lt"/>
                <a:ea typeface="+mn-ea"/>
                <a:cs typeface="+mn-cs"/>
              </a:rPr>
              <a:t>1.  Mark P4, because P4 has no allocated resources.</a:t>
            </a:r>
          </a:p>
          <a:p>
            <a:endParaRPr lang="en-NZ" sz="1200" b="0" kern="1200" baseline="0" dirty="0">
              <a:solidFill>
                <a:schemeClr val="tx1"/>
              </a:solidFill>
              <a:latin typeface="+mn-lt"/>
              <a:ea typeface="+mn-ea"/>
              <a:cs typeface="+mn-cs"/>
            </a:endParaRPr>
          </a:p>
          <a:p>
            <a:r>
              <a:rPr lang="pl-PL" sz="1200" b="0" kern="1200" baseline="0" dirty="0">
                <a:solidFill>
                  <a:schemeClr val="tx1"/>
                </a:solidFill>
                <a:latin typeface="+mn-lt"/>
                <a:ea typeface="+mn-ea"/>
                <a:cs typeface="+mn-cs"/>
              </a:rPr>
              <a:t>2. Set </a:t>
            </a:r>
            <a:r>
              <a:rPr lang="pl-PL" sz="1200" b="1" kern="1200" baseline="0" dirty="0">
                <a:solidFill>
                  <a:schemeClr val="tx1"/>
                </a:solidFill>
                <a:latin typeface="+mn-lt"/>
                <a:ea typeface="+mn-ea"/>
                <a:cs typeface="+mn-cs"/>
              </a:rPr>
              <a:t>W</a:t>
            </a:r>
            <a:r>
              <a:rPr lang="en-NZ" sz="1200" b="1" kern="1200" baseline="0" dirty="0">
                <a:solidFill>
                  <a:schemeClr val="tx1"/>
                </a:solidFill>
                <a:latin typeface="+mn-lt"/>
                <a:ea typeface="+mn-ea"/>
                <a:cs typeface="+mn-cs"/>
              </a:rPr>
              <a:t> </a:t>
            </a:r>
            <a:r>
              <a:rPr lang="en-NZ" sz="1200" b="0" kern="1200" baseline="0" dirty="0">
                <a:solidFill>
                  <a:schemeClr val="tx1"/>
                </a:solidFill>
                <a:latin typeface="+mn-lt"/>
                <a:ea typeface="+mn-ea"/>
                <a:cs typeface="+mn-cs"/>
              </a:rPr>
              <a:t>=</a:t>
            </a:r>
            <a:r>
              <a:rPr lang="pl-PL" sz="1200" b="0" kern="1200" baseline="0" dirty="0">
                <a:solidFill>
                  <a:schemeClr val="tx1"/>
                </a:solidFill>
                <a:latin typeface="+mn-lt"/>
                <a:ea typeface="+mn-ea"/>
                <a:cs typeface="+mn-cs"/>
              </a:rPr>
              <a:t> (0 0 0 0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3. The request of process P3 is less than or equal to </a:t>
            </a:r>
            <a:r>
              <a:rPr lang="en-NZ" sz="1200" b="1" kern="1200" baseline="0" dirty="0">
                <a:solidFill>
                  <a:schemeClr val="tx1"/>
                </a:solidFill>
                <a:latin typeface="+mn-lt"/>
                <a:ea typeface="+mn-ea"/>
                <a:cs typeface="+mn-cs"/>
              </a:rPr>
              <a:t>W</a:t>
            </a:r>
            <a:r>
              <a:rPr lang="en-NZ" sz="1200" b="0" kern="1200" baseline="0" dirty="0">
                <a:solidFill>
                  <a:schemeClr val="tx1"/>
                </a:solidFill>
                <a:latin typeface="+mn-lt"/>
                <a:ea typeface="+mn-ea"/>
                <a:cs typeface="+mn-cs"/>
              </a:rPr>
              <a:t>, so mark P3 and set W=W + (0 0 0 1 0) = (0 0 0 1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4. No other unmarked process has a row in Q that is less than or equal to W.</a:t>
            </a:r>
          </a:p>
          <a:p>
            <a:pPr lvl="1"/>
            <a:r>
              <a:rPr lang="en-NZ" sz="1200" b="0" kern="1200" baseline="0" dirty="0">
                <a:solidFill>
                  <a:schemeClr val="tx1"/>
                </a:solidFill>
                <a:latin typeface="+mn-lt"/>
                <a:ea typeface="+mn-ea"/>
                <a:cs typeface="+mn-cs"/>
              </a:rPr>
              <a:t>Therefore, terminate the algorithm.</a:t>
            </a:r>
          </a:p>
          <a:p>
            <a:pPr lvl="1"/>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Animated Slide</a:t>
            </a:r>
          </a:p>
          <a:p>
            <a:pPr lvl="0">
              <a:buFont typeface="Arial" pitchFamily="34" charset="0"/>
              <a:buNone/>
            </a:pPr>
            <a:r>
              <a:rPr lang="en-NZ" sz="1200" b="1" i="1" kern="1200" baseline="0" dirty="0">
                <a:solidFill>
                  <a:schemeClr val="tx1"/>
                </a:solidFill>
                <a:latin typeface="+mn-lt"/>
                <a:ea typeface="+mn-ea"/>
                <a:cs typeface="+mn-cs"/>
              </a:rPr>
              <a:t>Click 1</a:t>
            </a:r>
            <a:r>
              <a:rPr lang="en-NZ" sz="1200" b="0" i="0" kern="1200" baseline="0" dirty="0">
                <a:solidFill>
                  <a:schemeClr val="tx1"/>
                </a:solidFill>
                <a:latin typeface="+mn-lt"/>
                <a:ea typeface="+mn-ea"/>
                <a:cs typeface="+mn-cs"/>
              </a:rPr>
              <a:t> Cars approach intersection</a:t>
            </a:r>
          </a:p>
          <a:p>
            <a:pPr lvl="0">
              <a:buFont typeface="Arial" pitchFamily="34" charset="0"/>
              <a:buNone/>
            </a:pPr>
            <a:r>
              <a:rPr lang="en-NZ" sz="1200" b="0" i="0" kern="1200" baseline="0" dirty="0">
                <a:solidFill>
                  <a:schemeClr val="tx1"/>
                </a:solidFill>
                <a:latin typeface="+mn-lt"/>
                <a:ea typeface="+mn-ea"/>
                <a:cs typeface="+mn-cs"/>
              </a:rPr>
              <a:t> </a:t>
            </a:r>
            <a:r>
              <a:rPr lang="en-NZ" sz="1200" b="1" i="1" kern="1200" baseline="0" dirty="0">
                <a:solidFill>
                  <a:schemeClr val="tx1"/>
                </a:solidFill>
                <a:latin typeface="+mn-lt"/>
                <a:ea typeface="+mn-ea"/>
                <a:cs typeface="+mn-cs"/>
              </a:rPr>
              <a:t>Then </a:t>
            </a:r>
            <a:r>
              <a:rPr lang="en-NZ" sz="1200" b="0" i="0" kern="1200" baseline="0" dirty="0">
                <a:solidFill>
                  <a:schemeClr val="tx1"/>
                </a:solidFill>
                <a:latin typeface="+mn-lt"/>
                <a:ea typeface="+mn-ea"/>
                <a:cs typeface="+mn-cs"/>
              </a:rPr>
              <a:t>Cars announce their resource needs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All deadlocks involve conflicting needs for resources by two or more processes.   A common example is the traffic deadlock. </a:t>
            </a:r>
          </a:p>
          <a:p>
            <a:pPr lvl="0">
              <a:buFont typeface="Arial" pitchFamily="34" charset="0"/>
              <a:buNone/>
            </a:pPr>
            <a:r>
              <a:rPr lang="en-NZ" sz="1200" b="0" i="0" kern="1200" baseline="0" dirty="0">
                <a:solidFill>
                  <a:schemeClr val="tx1"/>
                </a:solidFill>
                <a:latin typeface="+mn-lt"/>
                <a:ea typeface="+mn-ea"/>
                <a:cs typeface="+mn-cs"/>
              </a:rPr>
              <a:t>The typical rule of the road in the United States is that a car at a four-way stop should defer to a car immediately to its right.</a:t>
            </a:r>
          </a:p>
          <a:p>
            <a:pPr lvl="0">
              <a:buFont typeface="Arial" pitchFamily="34" charset="0"/>
              <a:buNone/>
            </a:pPr>
            <a:endParaRPr lang="en-NZ" sz="1200" b="0" i="0" kern="1200" baseline="0" dirty="0">
              <a:solidFill>
                <a:schemeClr val="tx1"/>
              </a:solidFill>
              <a:latin typeface="+mn-lt"/>
              <a:ea typeface="+mn-ea"/>
              <a:cs typeface="+mn-cs"/>
            </a:endParaRPr>
          </a:p>
          <a:p>
            <a:r>
              <a:rPr lang="en-NZ" sz="1200" b="0" i="0" kern="1200" baseline="0" dirty="0">
                <a:solidFill>
                  <a:schemeClr val="tx1"/>
                </a:solidFill>
                <a:latin typeface="+mn-lt"/>
                <a:ea typeface="+mn-ea"/>
                <a:cs typeface="+mn-cs"/>
              </a:rPr>
              <a:t>This rule works if there are only two or three cars at the intersection.</a:t>
            </a:r>
            <a:r>
              <a:rPr lang="en-NZ" sz="1200" kern="1200" baseline="0" dirty="0">
                <a:solidFill>
                  <a:schemeClr val="tx1"/>
                </a:solidFill>
                <a:latin typeface="+mn-lt"/>
                <a:ea typeface="+mn-ea"/>
                <a:cs typeface="+mn-cs"/>
              </a:rPr>
              <a:t> </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If all four cars arrive at about the same time, each will refrain from entering the intersection, this causes a  </a:t>
            </a:r>
            <a:r>
              <a:rPr lang="en-NZ" sz="1200" b="1" kern="1200" baseline="0" dirty="0">
                <a:solidFill>
                  <a:schemeClr val="tx1"/>
                </a:solidFill>
                <a:latin typeface="+mn-lt"/>
                <a:ea typeface="+mn-ea"/>
                <a:cs typeface="+mn-cs"/>
              </a:rPr>
              <a:t>potential deadlock.</a:t>
            </a:r>
          </a:p>
          <a:p>
            <a:pPr lvl="1">
              <a:buFont typeface="Arial" pitchFamily="34" charset="0"/>
              <a:buChar char="•"/>
            </a:pPr>
            <a:r>
              <a:rPr lang="en-NZ" sz="1200" kern="1200" baseline="0" dirty="0">
                <a:solidFill>
                  <a:schemeClr val="tx1"/>
                </a:solidFill>
                <a:latin typeface="+mn-lt"/>
                <a:ea typeface="+mn-ea"/>
                <a:cs typeface="+mn-cs"/>
              </a:rPr>
              <a:t>The deadlock is only potential, not actual, because the necessary resources are available for any of the cars to proceed. </a:t>
            </a:r>
          </a:p>
          <a:p>
            <a:pPr lvl="1">
              <a:buFont typeface="Arial" pitchFamily="34" charset="0"/>
              <a:buChar char="•"/>
            </a:pPr>
            <a:r>
              <a:rPr lang="en-NZ" sz="1200" kern="1200" baseline="0" dirty="0">
                <a:solidFill>
                  <a:schemeClr val="tx1"/>
                </a:solidFill>
                <a:latin typeface="+mn-lt"/>
                <a:ea typeface="+mn-ea"/>
                <a:cs typeface="+mn-cs"/>
              </a:rPr>
              <a:t>If one car eventually does proceed, it can do so.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There are strengths and weaknesses to all of the strategies for dealing with deadlock. </a:t>
            </a:r>
          </a:p>
          <a:p>
            <a:endParaRPr lang="en-NZ" dirty="0"/>
          </a:p>
          <a:p>
            <a:r>
              <a:rPr lang="en-NZ" dirty="0"/>
              <a:t>Rather than attempting to design an OS facility that employs only one of these strategies, it might be more efficient to use different strategies in different situations.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Five philosophers live in a house, where a table is laid for them. </a:t>
            </a:r>
          </a:p>
          <a:p>
            <a:endParaRPr lang="en-NZ" dirty="0"/>
          </a:p>
          <a:p>
            <a:r>
              <a:rPr lang="en-NZ" dirty="0"/>
              <a:t>The life of each philosopher consists principally of thinking and eating, and through years of thought, all of the philosophers had agreed that the only food that contributed to their thinking efforts was spaghetti. </a:t>
            </a:r>
          </a:p>
          <a:p>
            <a:endParaRPr lang="en-NZ" dirty="0"/>
          </a:p>
          <a:p>
            <a:r>
              <a:rPr lang="en-NZ" dirty="0"/>
              <a:t>Due to a lack of manual skill, each philosopher requires two forks to eat spaghetti.</a:t>
            </a:r>
          </a:p>
          <a:p>
            <a:endParaRPr lang="en-NZ" dirty="0"/>
          </a:p>
          <a:p>
            <a:r>
              <a:rPr lang="en-NZ" dirty="0"/>
              <a:t>A philosopher wishing to eat goes to his or her assigned place at the table and, using the two forks on either side of the plate, takes and eats some spaghetti.</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pipe is a circular buffer allowing two processes to communicate on the producer-consumer model. </a:t>
            </a:r>
          </a:p>
          <a:p>
            <a:pPr lvl="1"/>
            <a:r>
              <a:rPr lang="en-NZ" dirty="0"/>
              <a:t>Thus, it is a first-in-first-out queue, written by one process and read by another.</a:t>
            </a:r>
          </a:p>
          <a:p>
            <a:pPr lvl="0"/>
            <a:endParaRPr lang="en-NZ" dirty="0"/>
          </a:p>
          <a:p>
            <a:pPr lvl="0"/>
            <a:endParaRPr lang="en-NZ" dirty="0"/>
          </a:p>
          <a:p>
            <a:pPr lvl="0"/>
            <a:r>
              <a:rPr lang="en-NZ" dirty="0"/>
              <a:t>There are two types of pipes: named and unnamed. </a:t>
            </a:r>
          </a:p>
          <a:p>
            <a:pPr lvl="1">
              <a:buFont typeface="Arial" pitchFamily="34" charset="0"/>
              <a:buChar char="•"/>
            </a:pPr>
            <a:r>
              <a:rPr lang="en-NZ" dirty="0"/>
              <a:t>Only related processes can share unnamed pipes, </a:t>
            </a:r>
          </a:p>
          <a:p>
            <a:pPr lvl="1">
              <a:buFont typeface="Arial" pitchFamily="34" charset="0"/>
              <a:buChar char="•"/>
            </a:pPr>
            <a:r>
              <a:rPr lang="en-NZ" dirty="0"/>
              <a:t>while either related or unrelated processes can share named pipes.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software mechanism that informs a process of the occurrence of asynchronous events.</a:t>
            </a:r>
          </a:p>
          <a:p>
            <a:pPr lvl="1">
              <a:buFont typeface="Arial" pitchFamily="34" charset="0"/>
              <a:buChar char="•"/>
            </a:pPr>
            <a:r>
              <a:rPr lang="en-NZ" dirty="0"/>
              <a:t> A signal is similar to a hardware interrupt but does not employ priorities.</a:t>
            </a:r>
          </a:p>
          <a:p>
            <a:pPr lvl="1">
              <a:buFont typeface="Arial" pitchFamily="34" charset="0"/>
              <a:buChar char="•"/>
            </a:pPr>
            <a:r>
              <a:rPr lang="en-NZ" dirty="0"/>
              <a:t> i.e., all signals are treated equally; signals that occur at the same time are presented to a process one at a time, with no particular ordering.</a:t>
            </a:r>
          </a:p>
          <a:p>
            <a:pPr lvl="1">
              <a:buFont typeface="Arial" pitchFamily="34" charset="0"/>
              <a:buChar char="•"/>
            </a:pPr>
            <a:endParaRPr lang="en-NZ" dirty="0"/>
          </a:p>
          <a:p>
            <a:r>
              <a:rPr lang="en-NZ" dirty="0"/>
              <a:t>Processes may send each other signals, or the kernel may send signals internally.</a:t>
            </a:r>
          </a:p>
          <a:p>
            <a:endParaRPr lang="en-NZ" dirty="0"/>
          </a:p>
          <a:p>
            <a:r>
              <a:rPr lang="en-NZ" dirty="0"/>
              <a:t>A signal is delivered by updating a field in the process table for the process to which the signal is being sent. Because each signal is maintained as a single bit, signals of a given type cannot be queued. </a:t>
            </a:r>
          </a:p>
          <a:p>
            <a:endParaRPr lang="en-NZ" dirty="0"/>
          </a:p>
          <a:p>
            <a:r>
              <a:rPr lang="en-NZ" dirty="0"/>
              <a:t>A signal is processed just after a process wakes up to run or whenever the process is preparing to return from a system call. A process may respond to a signal by performing some default action (e.g., termination), executing a signal handler function, or ignoring the signal.</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Animated Slide</a:t>
            </a:r>
          </a:p>
          <a:p>
            <a:pPr lvl="0">
              <a:buFont typeface="Arial" pitchFamily="34" charset="0"/>
              <a:buNone/>
            </a:pPr>
            <a:r>
              <a:rPr lang="en-NZ" sz="1200" b="1" i="1" kern="1200" baseline="0" dirty="0">
                <a:solidFill>
                  <a:schemeClr val="tx1"/>
                </a:solidFill>
                <a:latin typeface="+mn-lt"/>
                <a:ea typeface="+mn-ea"/>
                <a:cs typeface="+mn-cs"/>
              </a:rPr>
              <a:t>Click 1</a:t>
            </a:r>
            <a:r>
              <a:rPr lang="en-NZ" sz="1200" b="0" i="0" kern="1200" baseline="0" dirty="0">
                <a:solidFill>
                  <a:schemeClr val="tx1"/>
                </a:solidFill>
                <a:latin typeface="+mn-lt"/>
                <a:ea typeface="+mn-ea"/>
                <a:cs typeface="+mn-cs"/>
              </a:rPr>
              <a:t> Cars move to deadlock</a:t>
            </a:r>
          </a:p>
          <a:p>
            <a:pPr lvl="0">
              <a:buFont typeface="Arial" pitchFamily="34" charset="0"/>
              <a:buNone/>
            </a:pPr>
            <a:r>
              <a:rPr lang="en-NZ" sz="1200" b="1" i="1" kern="1200" baseline="0" dirty="0">
                <a:solidFill>
                  <a:schemeClr val="tx1"/>
                </a:solidFill>
                <a:latin typeface="+mn-lt"/>
                <a:ea typeface="+mn-ea"/>
                <a:cs typeface="+mn-cs"/>
              </a:rPr>
              <a:t>Then  </a:t>
            </a:r>
            <a:r>
              <a:rPr lang="en-NZ" sz="1200" b="0" i="0" kern="1200" baseline="0" dirty="0">
                <a:solidFill>
                  <a:schemeClr val="tx1"/>
                </a:solidFill>
                <a:latin typeface="+mn-lt"/>
                <a:ea typeface="+mn-ea"/>
                <a:cs typeface="+mn-cs"/>
              </a:rPr>
              <a:t>Cars announce their resource need</a:t>
            </a:r>
          </a:p>
          <a:p>
            <a:pPr lvl="0">
              <a:buFont typeface="Arial" pitchFamily="34" charset="0"/>
              <a:buNone/>
            </a:pPr>
            <a:endParaRPr lang="en-NZ" sz="1200" b="0" i="0" kern="1200" baseline="0" dirty="0">
              <a:solidFill>
                <a:schemeClr val="tx1"/>
              </a:solidFill>
              <a:latin typeface="+mn-lt"/>
              <a:ea typeface="+mn-ea"/>
              <a:cs typeface="+mn-cs"/>
            </a:endParaRPr>
          </a:p>
          <a:p>
            <a:r>
              <a:rPr lang="en-NZ" sz="1200" b="1" i="1" kern="1200" baseline="0" dirty="0">
                <a:solidFill>
                  <a:schemeClr val="tx1"/>
                </a:solidFill>
                <a:latin typeface="+mn-lt"/>
                <a:ea typeface="+mn-ea"/>
                <a:cs typeface="+mn-cs"/>
              </a:rPr>
              <a:t>But </a:t>
            </a:r>
            <a:r>
              <a:rPr lang="en-NZ" sz="1200" kern="1200" baseline="0" dirty="0">
                <a:solidFill>
                  <a:schemeClr val="tx1"/>
                </a:solidFill>
                <a:latin typeface="+mn-lt"/>
                <a:ea typeface="+mn-ea"/>
                <a:cs typeface="+mn-cs"/>
              </a:rPr>
              <a:t>if all four cars ignore the rules and proceed (cautiously) into the intersection at the same time, then </a:t>
            </a:r>
            <a:r>
              <a:rPr lang="en-NZ" sz="1200" b="1" kern="1200" baseline="0" dirty="0">
                <a:solidFill>
                  <a:schemeClr val="tx1"/>
                </a:solidFill>
                <a:latin typeface="+mn-lt"/>
                <a:ea typeface="+mn-ea"/>
                <a:cs typeface="+mn-cs"/>
              </a:rPr>
              <a:t>each car seizes one resource </a:t>
            </a:r>
            <a:r>
              <a:rPr lang="en-NZ" sz="1200" kern="1200" baseline="0" dirty="0">
                <a:solidFill>
                  <a:schemeClr val="tx1"/>
                </a:solidFill>
                <a:latin typeface="+mn-lt"/>
                <a:ea typeface="+mn-ea"/>
                <a:cs typeface="+mn-cs"/>
              </a:rPr>
              <a:t>(one quadrant) but cannot proceed because the required second resource has already been seized by another car.</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an actual deadlock.</a:t>
            </a:r>
          </a:p>
          <a:p>
            <a:pPr lvl="0">
              <a:buFont typeface="Arial" pitchFamily="34" charset="0"/>
              <a:buNone/>
            </a:pPr>
            <a:endParaRPr lang="en-NZ"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Two types of atomic operations are defined in Linux: </a:t>
            </a:r>
          </a:p>
          <a:p>
            <a:pPr lvl="1">
              <a:buFont typeface="Arial" pitchFamily="34" charset="0"/>
              <a:buChar char="•"/>
            </a:pPr>
            <a:r>
              <a:rPr lang="en-NZ" dirty="0"/>
              <a:t>integer operations, which operate on an integer variable, and </a:t>
            </a:r>
          </a:p>
          <a:p>
            <a:pPr lvl="1">
              <a:buFont typeface="Arial" pitchFamily="34" charset="0"/>
              <a:buChar char="•"/>
            </a:pPr>
            <a:r>
              <a:rPr lang="en-NZ" dirty="0"/>
              <a:t>bitmap operations, which operate on one bit in a bitmap</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Only one thread at a time can acquire a spinlock.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Any other thread attempting to acquire the same lock will keep trying (spinning) until it can acquire the lock.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In essence a spinlock is  built on an integer location in memory that is checked by each thread before it enters its critical section.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a:solidFill>
                  <a:schemeClr val="tx1"/>
                </a:solidFill>
                <a:latin typeface="+mn-lt"/>
                <a:ea typeface="+mn-ea"/>
                <a:cs typeface="+mn-cs"/>
              </a:rPr>
              <a:t> If the value is 0, the thread sets the value to 1 and enters its critical section.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a:solidFill>
                  <a:schemeClr val="tx1"/>
                </a:solidFill>
                <a:latin typeface="+mn-lt"/>
                <a:ea typeface="+mn-ea"/>
                <a:cs typeface="+mn-cs"/>
              </a:rPr>
              <a:t> If the value is nonzero, the thread continually checks the value until it is zero. </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NZ" sz="1200" kern="1200" baseline="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NZ" sz="1200" kern="1200" baseline="0" dirty="0">
                <a:solidFill>
                  <a:schemeClr val="tx1"/>
                </a:solidFill>
                <a:latin typeface="+mn-lt"/>
                <a:ea typeface="+mn-ea"/>
                <a:cs typeface="+mn-cs"/>
              </a:rPr>
              <a:t>The spinlock is easy to implement but has the disadvantage that locked-out threads continue to execute in a busy-waiting mode.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a:solidFill>
                  <a:schemeClr val="tx1"/>
                </a:solidFill>
                <a:latin typeface="+mn-lt"/>
                <a:ea typeface="+mn-ea"/>
                <a:cs typeface="+mn-cs"/>
              </a:rPr>
              <a:t> Thus spinlocks are most effective in situations where the wait time for acquiring a lock is expected to be very short, say on the order of less than two context changes.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Linux provides a semaphore interface corresponding to that in UNIX SVR4. </a:t>
            </a:r>
          </a:p>
          <a:p>
            <a:endParaRPr lang="en-NZ" dirty="0"/>
          </a:p>
          <a:p>
            <a:r>
              <a:rPr lang="en-NZ" dirty="0"/>
              <a:t>Internally, Linux provides an implementation of semaphores for its own use.</a:t>
            </a:r>
          </a:p>
          <a:p>
            <a:pPr lvl="1"/>
            <a:r>
              <a:rPr lang="en-NZ" dirty="0"/>
              <a:t>That is, code that is part of the kernel can invoke kernel semaphores.</a:t>
            </a:r>
          </a:p>
          <a:p>
            <a:pPr lvl="0"/>
            <a:endParaRPr lang="en-NZ" dirty="0"/>
          </a:p>
          <a:p>
            <a:pPr lvl="0"/>
            <a:r>
              <a:rPr lang="en-NZ" dirty="0"/>
              <a:t>These kernel semaphores cannot be accessed directly by the user program via system calls.</a:t>
            </a:r>
          </a:p>
          <a:p>
            <a:pPr lvl="1"/>
            <a:r>
              <a:rPr lang="en-NZ" dirty="0"/>
              <a:t>They are implemented as functions within the kernel and are thus more efficient than user-visible semaphores.</a:t>
            </a:r>
          </a:p>
          <a:p>
            <a:endParaRPr lang="en-NZ" dirty="0"/>
          </a:p>
          <a:p>
            <a:r>
              <a:rPr lang="en-NZ" dirty="0"/>
              <a:t>Linux provides three types of semaphore facilities in the kernel: </a:t>
            </a:r>
          </a:p>
          <a:p>
            <a:pPr lvl="1">
              <a:buFont typeface="Arial" pitchFamily="34" charset="0"/>
              <a:buChar char="•"/>
            </a:pPr>
            <a:r>
              <a:rPr lang="en-NZ" dirty="0"/>
              <a:t> binary semaphores,</a:t>
            </a:r>
          </a:p>
          <a:p>
            <a:pPr lvl="1">
              <a:buFont typeface="Arial" pitchFamily="34" charset="0"/>
              <a:buChar char="•"/>
            </a:pPr>
            <a:r>
              <a:rPr lang="en-NZ" dirty="0"/>
              <a:t> counting semaphores, and </a:t>
            </a:r>
          </a:p>
          <a:p>
            <a:pPr lvl="1">
              <a:buFont typeface="Arial" pitchFamily="34" charset="0"/>
              <a:buChar char="•"/>
            </a:pPr>
            <a:r>
              <a:rPr lang="en-NZ" dirty="0"/>
              <a:t> reader-writer semaphores.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addition to the concurrency mechanisms of UNIX SVR4, Solaris supports four thread synchronization primitives:</a:t>
            </a:r>
          </a:p>
          <a:p>
            <a:pPr lvl="1"/>
            <a:r>
              <a:rPr lang="en-NZ" dirty="0"/>
              <a:t>• Mutual exclusion (mutex) locks</a:t>
            </a:r>
          </a:p>
          <a:p>
            <a:pPr lvl="1"/>
            <a:r>
              <a:rPr lang="en-NZ" dirty="0"/>
              <a:t>• Semaphores</a:t>
            </a:r>
          </a:p>
          <a:p>
            <a:pPr lvl="1"/>
            <a:r>
              <a:rPr lang="en-NZ" dirty="0"/>
              <a:t>• Multiple readers, single writer (readers/writer) locks</a:t>
            </a:r>
          </a:p>
          <a:p>
            <a:pPr lvl="1"/>
            <a:r>
              <a:rPr lang="en-NZ" dirty="0"/>
              <a:t>• Condition variables</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initialization functions for the primitives fill in some of the data members.</a:t>
            </a:r>
          </a:p>
          <a:p>
            <a:endParaRPr lang="en-NZ" dirty="0"/>
          </a:p>
          <a:p>
            <a:r>
              <a:rPr lang="en-NZ" dirty="0"/>
              <a:t>Once a synchronization object is created, there are essentially only two operations that can be performed:</a:t>
            </a:r>
          </a:p>
          <a:p>
            <a:pPr lvl="1">
              <a:buFont typeface="Arial" pitchFamily="34" charset="0"/>
              <a:buChar char="•"/>
            </a:pPr>
            <a:r>
              <a:rPr lang="en-NZ" baseline="0" dirty="0"/>
              <a:t> </a:t>
            </a:r>
            <a:r>
              <a:rPr lang="en-NZ" dirty="0"/>
              <a:t>enter (acquire lock) and </a:t>
            </a:r>
          </a:p>
          <a:p>
            <a:pPr lvl="1">
              <a:buFont typeface="Arial" pitchFamily="34" charset="0"/>
              <a:buChar char="•"/>
            </a:pPr>
            <a:r>
              <a:rPr lang="en-NZ" dirty="0"/>
              <a:t> release (unlock).</a:t>
            </a:r>
          </a:p>
          <a:p>
            <a:pPr lvl="0">
              <a:buFont typeface="Arial" pitchFamily="34" charset="0"/>
              <a:buNone/>
            </a:pPr>
            <a:endParaRPr lang="en-NZ" dirty="0"/>
          </a:p>
          <a:p>
            <a:pPr lvl="0">
              <a:buFont typeface="Arial" pitchFamily="34" charset="0"/>
              <a:buNone/>
            </a:pPr>
            <a:r>
              <a:rPr lang="en-NZ" dirty="0"/>
              <a:t>There are no mechanisms in the kernel or the threads library to enforce mutual exclusion or to prevent deadlock.</a:t>
            </a:r>
          </a:p>
          <a:p>
            <a:pPr lvl="1">
              <a:buFont typeface="Arial" pitchFamily="34" charset="0"/>
              <a:buChar char="•"/>
            </a:pPr>
            <a:r>
              <a:rPr lang="en-NZ" dirty="0"/>
              <a:t> If a thread attempts to access a piece of data or code that is supposed to be protected but does not use the appropriate synchronization primitive, then such access occurs. </a:t>
            </a:r>
          </a:p>
          <a:p>
            <a:pPr lvl="1">
              <a:buFont typeface="Arial" pitchFamily="34" charset="0"/>
              <a:buChar char="•"/>
            </a:pPr>
            <a:r>
              <a:rPr lang="en-NZ" dirty="0"/>
              <a:t> If a thread locks an object and then fails to unlock it, no kernel action is taken.</a:t>
            </a:r>
          </a:p>
          <a:p>
            <a:pPr lvl="0">
              <a:buFont typeface="Arial" pitchFamily="34" charset="0"/>
              <a:buNone/>
            </a:pPr>
            <a:endParaRPr lang="en-NZ" dirty="0"/>
          </a:p>
          <a:p>
            <a:pPr lvl="0">
              <a:buFont typeface="Arial" pitchFamily="34" charset="0"/>
              <a:buNone/>
            </a:pPr>
            <a:r>
              <a:rPr lang="en-NZ" dirty="0"/>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Movie button links to Solaris RW Lock animation/simulation http://gaia.ecs.csus.edu/~zhangd/oscal/SolarisRWLock/SolarisRWLock.html</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Windows provides synchronization among threads as part of the object architecture.</a:t>
            </a:r>
          </a:p>
          <a:p>
            <a:endParaRPr lang="en-NZ" dirty="0"/>
          </a:p>
          <a:p>
            <a:r>
              <a:rPr lang="en-NZ" dirty="0"/>
              <a:t>The most important methods of synchronization are </a:t>
            </a:r>
          </a:p>
          <a:p>
            <a:pPr lvl="1">
              <a:buFont typeface="Arial" pitchFamily="34" charset="0"/>
              <a:buChar char="•"/>
            </a:pPr>
            <a:r>
              <a:rPr lang="en-NZ" dirty="0"/>
              <a:t> Executive dispatcher objects, </a:t>
            </a:r>
          </a:p>
          <a:p>
            <a:pPr lvl="1">
              <a:buFont typeface="Arial" pitchFamily="34" charset="0"/>
              <a:buChar char="•"/>
            </a:pPr>
            <a:r>
              <a:rPr lang="en-NZ" dirty="0"/>
              <a:t> user mode critical sections, </a:t>
            </a:r>
          </a:p>
          <a:p>
            <a:pPr lvl="1">
              <a:buFont typeface="Arial" pitchFamily="34" charset="0"/>
              <a:buChar char="•"/>
            </a:pPr>
            <a:r>
              <a:rPr lang="en-NZ" dirty="0"/>
              <a:t> slim reader-writer locks, and </a:t>
            </a:r>
          </a:p>
          <a:p>
            <a:pPr lvl="1">
              <a:buFont typeface="Arial" pitchFamily="34" charset="0"/>
              <a:buChar char="•"/>
            </a:pPr>
            <a:r>
              <a:rPr lang="en-NZ" dirty="0"/>
              <a:t> condition variables. </a:t>
            </a:r>
          </a:p>
          <a:p>
            <a:pPr lvl="0">
              <a:buFont typeface="Arial" pitchFamily="34" charset="0"/>
              <a:buNone/>
            </a:pPr>
            <a:endParaRPr lang="en-NZ" dirty="0"/>
          </a:p>
          <a:p>
            <a:pPr lvl="0">
              <a:buFont typeface="Arial" pitchFamily="34" charset="0"/>
              <a:buNone/>
            </a:pPr>
            <a:r>
              <a:rPr lang="en-NZ" dirty="0"/>
              <a:t>Dispatcher objects make use of wait functions.</a:t>
            </a:r>
          </a:p>
          <a:p>
            <a:pPr lvl="0">
              <a:buFont typeface="Arial" pitchFamily="34" charset="0"/>
              <a:buNone/>
            </a:pPr>
            <a:endParaRPr lang="en-NZ" dirty="0"/>
          </a:p>
          <a:p>
            <a:pPr lvl="0">
              <a:buFont typeface="Arial" pitchFamily="34" charset="0"/>
              <a:buNone/>
            </a:pPr>
            <a:r>
              <a:rPr lang="en-NZ" dirty="0"/>
              <a:t>We first describe wait functions and then look at the synchronization methods.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wait functions allow a thread to block its own execution. </a:t>
            </a:r>
          </a:p>
          <a:p>
            <a:pPr lvl="1">
              <a:buFont typeface="Arial" pitchFamily="34" charset="0"/>
              <a:buChar char="•"/>
            </a:pPr>
            <a:r>
              <a:rPr lang="en-NZ" dirty="0"/>
              <a:t>The wait functions do not return until the specified criteria have been met.</a:t>
            </a:r>
          </a:p>
          <a:p>
            <a:pPr lvl="1">
              <a:buFont typeface="Arial" pitchFamily="34" charset="0"/>
              <a:buChar char="•"/>
            </a:pPr>
            <a:r>
              <a:rPr lang="en-NZ" dirty="0"/>
              <a:t>The type of wait function determines the set of criteria used.</a:t>
            </a:r>
          </a:p>
          <a:p>
            <a:endParaRPr lang="en-NZ" dirty="0"/>
          </a:p>
          <a:p>
            <a:r>
              <a:rPr lang="en-NZ" dirty="0"/>
              <a:t>When a wait function is called, it checks whether the wait criteria have been met. </a:t>
            </a:r>
          </a:p>
          <a:p>
            <a:pPr lvl="1">
              <a:buFont typeface="Arial" pitchFamily="34" charset="0"/>
              <a:buChar char="•"/>
            </a:pPr>
            <a:r>
              <a:rPr lang="en-NZ" dirty="0"/>
              <a:t> If the criteria have not been met, the calling thread enters the wait state. </a:t>
            </a:r>
          </a:p>
          <a:p>
            <a:pPr lvl="1">
              <a:buFont typeface="Arial" pitchFamily="34" charset="0"/>
              <a:buChar char="•"/>
            </a:pPr>
            <a:r>
              <a:rPr lang="en-NZ" dirty="0"/>
              <a:t> It uses no processor time while waiting for the criteria to be met.</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first five object types in the table are specifically designed to support synchronization.</a:t>
            </a:r>
          </a:p>
          <a:p>
            <a:endParaRPr lang="en-NZ" dirty="0"/>
          </a:p>
          <a:p>
            <a:r>
              <a:rPr lang="en-NZ" dirty="0"/>
              <a:t>The remaining object types have other uses but also may be used for synchronization.</a:t>
            </a:r>
          </a:p>
          <a:p>
            <a:endParaRPr lang="en-NZ" dirty="0"/>
          </a:p>
          <a:p>
            <a:r>
              <a:rPr lang="en-NZ" dirty="0"/>
              <a:t>Each dispatcher object instance can be in either a signaled or unsignaled state.</a:t>
            </a:r>
          </a:p>
          <a:p>
            <a:endParaRPr lang="en-NZ" dirty="0"/>
          </a:p>
          <a:p>
            <a:r>
              <a:rPr lang="en-NZ" dirty="0"/>
              <a:t>A thread can be blocked on an object in an unsignaled state; </a:t>
            </a:r>
          </a:p>
          <a:p>
            <a:pPr lvl="1"/>
            <a:r>
              <a:rPr lang="en-NZ" dirty="0"/>
              <a:t>the thread is released when the object enters the signaled state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Critical sections provide a synchronization mechanism similar to that provided by mutex objects, </a:t>
            </a:r>
          </a:p>
          <a:p>
            <a:pPr lvl="1"/>
            <a:r>
              <a:rPr lang="en-NZ" dirty="0"/>
              <a:t>except that critical sections can be used only by the threads of a single process. </a:t>
            </a:r>
          </a:p>
          <a:p>
            <a:pPr lvl="0"/>
            <a:endParaRPr lang="en-NZ" dirty="0"/>
          </a:p>
          <a:p>
            <a:pPr lvl="0"/>
            <a:r>
              <a:rPr lang="en-NZ" dirty="0"/>
              <a:t>Event, mutex, and semaphore objects can also be used in a single process application, but critical sections provide a much faster, more efficient mechanism for mutual-exclusion synchronization.</a:t>
            </a:r>
          </a:p>
          <a:p>
            <a:pPr lvl="0"/>
            <a:endParaRPr lang="en-NZ" dirty="0"/>
          </a:p>
          <a:p>
            <a:pPr lvl="0"/>
            <a:r>
              <a:rPr lang="en-NZ" dirty="0"/>
              <a:t>Critical sections use a sophisticated algorithm when trying to acquire the mutex.</a:t>
            </a:r>
          </a:p>
          <a:p>
            <a:pPr lvl="1">
              <a:buFont typeface="Arial" pitchFamily="34" charset="0"/>
              <a:buChar char="•"/>
            </a:pPr>
            <a:r>
              <a:rPr lang="en-NZ" dirty="0"/>
              <a:t> If the system is a multiprocessor, the code will attempt to acquire a spin-lock.</a:t>
            </a:r>
          </a:p>
          <a:p>
            <a:pPr lvl="1">
              <a:buFont typeface="Arial" pitchFamily="34" charset="0"/>
              <a:buChar char="•"/>
            </a:pPr>
            <a:r>
              <a:rPr lang="en-NZ" baseline="0" dirty="0"/>
              <a:t> </a:t>
            </a:r>
            <a:r>
              <a:rPr lang="en-NZ" dirty="0"/>
              <a:t>Effectively the spinlock optimizes for the case where the thread that currently owns the critical section is executing on another processor. </a:t>
            </a:r>
          </a:p>
          <a:p>
            <a:pPr lvl="1">
              <a:buFont typeface="Arial" pitchFamily="34" charset="0"/>
              <a:buChar char="•"/>
            </a:pPr>
            <a:r>
              <a:rPr lang="en-NZ" dirty="0"/>
              <a:t> If the spinlock cannot be acquired within a reasonable number of iterations, a dispatcher object is used to block the thread so that the Kernel can dispatch another thread onto the processor.</a:t>
            </a:r>
          </a:p>
          <a:p>
            <a:pPr lvl="2">
              <a:buFont typeface="Arial" pitchFamily="34" charset="0"/>
              <a:buChar char="•"/>
            </a:pPr>
            <a:r>
              <a:rPr lang="en-NZ" dirty="0"/>
              <a:t>The dispatcher object is only allocated as a last resort. </a:t>
            </a:r>
          </a:p>
          <a:p>
            <a:pPr lvl="0">
              <a:buFont typeface="Arial" pitchFamily="34" charset="0"/>
              <a:buNone/>
            </a:pPr>
            <a:endParaRPr lang="en-NZ" dirty="0"/>
          </a:p>
          <a:p>
            <a:pPr lvl="0">
              <a:buFont typeface="Arial" pitchFamily="34" charset="0"/>
              <a:buNone/>
            </a:pPr>
            <a:r>
              <a:rPr lang="en-NZ" dirty="0"/>
              <a:t>Most critical sections are needed for correctness, but in practice are rarely contended. By lazily allocating the</a:t>
            </a:r>
          </a:p>
          <a:p>
            <a:pPr lvl="0"/>
            <a:r>
              <a:rPr lang="en-NZ" dirty="0"/>
              <a:t>dispatcher object the system saves significant amounts of kernel virtual memory.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process must declare a CONDITION_VARIABLE and initialize it in some thread by calling InitializeConditionVariable.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Condition variables can be used with either critical sections or SRW locks, so there are two methods which sleep on the specified condition</a:t>
            </a:r>
          </a:p>
          <a:p>
            <a:r>
              <a:rPr lang="en-NZ" sz="1200" kern="1200" baseline="0" dirty="0">
                <a:solidFill>
                  <a:schemeClr val="tx1"/>
                </a:solidFill>
                <a:latin typeface="+mn-lt"/>
                <a:ea typeface="+mn-ea"/>
                <a:cs typeface="+mn-cs"/>
              </a:rPr>
              <a:t>and releases the specified lock as an atomic operation:</a:t>
            </a:r>
          </a:p>
          <a:p>
            <a:pPr lvl="1">
              <a:buFont typeface="Arial" pitchFamily="34" charset="0"/>
              <a:buChar char="•"/>
            </a:pPr>
            <a:r>
              <a:rPr lang="en-NZ" sz="1200" kern="1200" baseline="0" dirty="0">
                <a:solidFill>
                  <a:schemeClr val="tx1"/>
                </a:solidFill>
                <a:latin typeface="+mn-lt"/>
                <a:ea typeface="+mn-ea"/>
                <a:cs typeface="+mn-cs"/>
              </a:rPr>
              <a:t> SleepConditionVariableCS</a:t>
            </a:r>
          </a:p>
          <a:p>
            <a:pPr lvl="1">
              <a:buFont typeface="Arial" pitchFamily="34" charset="0"/>
              <a:buChar char="•"/>
            </a:pPr>
            <a:r>
              <a:rPr lang="en-NZ" sz="1200" kern="1200" baseline="0" dirty="0">
                <a:solidFill>
                  <a:schemeClr val="tx1"/>
                </a:solidFill>
                <a:latin typeface="+mn-lt"/>
                <a:ea typeface="+mn-ea"/>
                <a:cs typeface="+mn-cs"/>
              </a:rPr>
              <a:t> SleepConditionVariableSRW, </a:t>
            </a:r>
          </a:p>
          <a:p>
            <a:pPr lvl="1">
              <a:buFont typeface="Arial" pitchFamily="34" charset="0"/>
              <a:buChar char="•"/>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There are two wake methods, which wake one or all of the sleeping threads:</a:t>
            </a:r>
          </a:p>
          <a:p>
            <a:pPr lvl="1">
              <a:buFont typeface="Arial" pitchFamily="34" charset="0"/>
              <a:buChar char="•"/>
            </a:pPr>
            <a:r>
              <a:rPr lang="en-NZ" sz="1200" kern="1200" baseline="0" dirty="0">
                <a:solidFill>
                  <a:schemeClr val="tx1"/>
                </a:solidFill>
                <a:latin typeface="+mn-lt"/>
                <a:ea typeface="+mn-ea"/>
                <a:cs typeface="+mn-cs"/>
              </a:rPr>
              <a:t> WakeConditionVariable and</a:t>
            </a:r>
          </a:p>
          <a:p>
            <a:pPr lvl="1">
              <a:buFont typeface="Arial" pitchFamily="34" charset="0"/>
              <a:buChar char="•"/>
            </a:pPr>
            <a:r>
              <a:rPr lang="en-NZ" sz="1200" kern="1200" baseline="0" dirty="0">
                <a:solidFill>
                  <a:schemeClr val="tx1"/>
                </a:solidFill>
                <a:latin typeface="+mn-lt"/>
                <a:ea typeface="+mn-ea"/>
                <a:cs typeface="+mn-cs"/>
              </a:rPr>
              <a:t> WakeAllConditionVariable,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amount of memory to be requested is not known ahead of time, it is difficult to deal with this type of deadlock by means of system design constraints. </a:t>
            </a:r>
          </a:p>
          <a:p>
            <a:endParaRPr lang="en-NZ" dirty="0"/>
          </a:p>
          <a:p>
            <a:r>
              <a:rPr lang="en-NZ" dirty="0"/>
              <a:t>The best way to deal with this particular problem is, in effect, to eliminate the possibility by using virtual memory, which is discussed later (ch 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11/20/2020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11/20/2020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11/20/2020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11/20/2020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11/20/2020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11/20/2020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11/20/2020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11/20/2020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11/20/2020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11/20/2020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11/20/2020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11/20/2020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11/20/2020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11/20/2020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11/20/2020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6"/>
            <a:ext cx="7772400" cy="1752600"/>
          </a:xfrm>
        </p:spPr>
        <p:txBody>
          <a:bodyPr/>
          <a:lstStyle/>
          <a:p>
            <a:pPr eaLnBrk="1" hangingPunct="1"/>
            <a:r>
              <a:rPr lang="en-US" dirty="0"/>
              <a:t>Chapter 6</a:t>
            </a:r>
            <a:br>
              <a:rPr lang="en-US" dirty="0"/>
            </a:br>
            <a:r>
              <a:rPr lang="en-US" dirty="0"/>
              <a:t>Concurrency: Deadlock and Starvation</a:t>
            </a:r>
          </a:p>
        </p:txBody>
      </p:sp>
      <p:sp>
        <p:nvSpPr>
          <p:cNvPr id="5" name="Subtitle 4">
            <a:extLst>
              <a:ext uri="{FF2B5EF4-FFF2-40B4-BE49-F238E27FC236}">
                <a16:creationId xmlns:a16="http://schemas.microsoft.com/office/drawing/2014/main" id="{B7DDEB30-B3A0-4D82-8492-04C75EFDE44D}"/>
              </a:ext>
            </a:extLst>
          </p:cNvPr>
          <p:cNvSpPr>
            <a:spLocks noGrp="1"/>
          </p:cNvSpPr>
          <p:nvPr>
            <p:ph type="subTitle" idx="1"/>
          </p:nvPr>
        </p:nvSpPr>
        <p:spPr/>
        <p:txBody>
          <a:bodyPr/>
          <a:lstStyle/>
          <a:p>
            <a:endParaRPr lang="en-US"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br>
              <a:rPr lang="en-US" dirty="0"/>
            </a:br>
            <a:r>
              <a:rPr lang="en-US" dirty="0"/>
              <a:t>Memory Request</a:t>
            </a:r>
          </a:p>
        </p:txBody>
      </p:sp>
      <p:sp>
        <p:nvSpPr>
          <p:cNvPr id="3" name="Content Placeholder 2"/>
          <p:cNvSpPr>
            <a:spLocks noGrp="1"/>
          </p:cNvSpPr>
          <p:nvPr>
            <p:ph idx="1"/>
          </p:nvPr>
        </p:nvSpPr>
        <p:spPr/>
        <p:txBody>
          <a:bodyPr/>
          <a:lstStyle/>
          <a:p>
            <a:r>
              <a:rPr lang="en-US" dirty="0"/>
              <a:t>Space is available for allocation of 200Kbytes, and the following sequence of events occur</a:t>
            </a:r>
          </a:p>
          <a:p>
            <a:endParaRPr lang="en-US" dirty="0"/>
          </a:p>
          <a:p>
            <a:endParaRPr lang="en-US" dirty="0"/>
          </a:p>
          <a:p>
            <a:endParaRPr lang="en-US" dirty="0"/>
          </a:p>
          <a:p>
            <a:r>
              <a:rPr lang="en-US" dirty="0"/>
              <a:t>Deadlock occurs if both processes progress to their second request</a:t>
            </a:r>
          </a:p>
          <a:p>
            <a:endParaRPr lang="en-US" dirty="0"/>
          </a:p>
        </p:txBody>
      </p:sp>
      <p:sp>
        <p:nvSpPr>
          <p:cNvPr id="6" name="Rectangle 4"/>
          <p:cNvSpPr>
            <a:spLocks noChangeArrowheads="1"/>
          </p:cNvSpPr>
          <p:nvPr/>
        </p:nvSpPr>
        <p:spPr bwMode="auto">
          <a:xfrm>
            <a:off x="1295400" y="3276600"/>
            <a:ext cx="2438400" cy="1524000"/>
          </a:xfrm>
          <a:prstGeom prst="rect">
            <a:avLst/>
          </a:prstGeom>
          <a:solidFill>
            <a:schemeClr val="bg1"/>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86000" y="3352800"/>
            <a:ext cx="35401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P1</a:t>
            </a:r>
          </a:p>
        </p:txBody>
      </p:sp>
      <p:sp>
        <p:nvSpPr>
          <p:cNvPr id="8" name="Rectangle 6"/>
          <p:cNvSpPr>
            <a:spLocks noChangeArrowheads="1"/>
          </p:cNvSpPr>
          <p:nvPr/>
        </p:nvSpPr>
        <p:spPr bwMode="auto">
          <a:xfrm>
            <a:off x="14478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1447800" y="400685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1447800" y="38862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80 Kbytes;</a:t>
            </a:r>
          </a:p>
        </p:txBody>
      </p:sp>
      <p:sp>
        <p:nvSpPr>
          <p:cNvPr id="11" name="Rectangle 9"/>
          <p:cNvSpPr>
            <a:spLocks noChangeArrowheads="1"/>
          </p:cNvSpPr>
          <p:nvPr/>
        </p:nvSpPr>
        <p:spPr bwMode="auto">
          <a:xfrm>
            <a:off x="1447800" y="43434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60 Kbytes;</a:t>
            </a:r>
          </a:p>
        </p:txBody>
      </p:sp>
      <p:sp>
        <p:nvSpPr>
          <p:cNvPr id="12" name="Rectangle 10"/>
          <p:cNvSpPr>
            <a:spLocks noChangeArrowheads="1"/>
          </p:cNvSpPr>
          <p:nvPr/>
        </p:nvSpPr>
        <p:spPr bwMode="auto">
          <a:xfrm>
            <a:off x="4800600" y="3276600"/>
            <a:ext cx="2438400" cy="1524000"/>
          </a:xfrm>
          <a:prstGeom prst="rect">
            <a:avLst/>
          </a:prstGeom>
          <a:solidFill>
            <a:schemeClr val="bg1"/>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791200" y="3352800"/>
            <a:ext cx="35401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P2</a:t>
            </a:r>
          </a:p>
        </p:txBody>
      </p:sp>
      <p:sp>
        <p:nvSpPr>
          <p:cNvPr id="14" name="Rectangle 12"/>
          <p:cNvSpPr>
            <a:spLocks noChangeArrowheads="1"/>
          </p:cNvSpPr>
          <p:nvPr/>
        </p:nvSpPr>
        <p:spPr bwMode="auto">
          <a:xfrm>
            <a:off x="49530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5" name="Rectangle 13"/>
          <p:cNvSpPr>
            <a:spLocks noChangeArrowheads="1"/>
          </p:cNvSpPr>
          <p:nvPr/>
        </p:nvSpPr>
        <p:spPr bwMode="auto">
          <a:xfrm>
            <a:off x="4953000" y="400685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6" name="Rectangle 14"/>
          <p:cNvSpPr>
            <a:spLocks noChangeArrowheads="1"/>
          </p:cNvSpPr>
          <p:nvPr/>
        </p:nvSpPr>
        <p:spPr bwMode="auto">
          <a:xfrm>
            <a:off x="4953000" y="38862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70 Kbytes;</a:t>
            </a:r>
          </a:p>
        </p:txBody>
      </p:sp>
      <p:sp>
        <p:nvSpPr>
          <p:cNvPr id="17" name="Rectangle 15"/>
          <p:cNvSpPr>
            <a:spLocks noChangeArrowheads="1"/>
          </p:cNvSpPr>
          <p:nvPr/>
        </p:nvSpPr>
        <p:spPr bwMode="auto">
          <a:xfrm>
            <a:off x="4953000" y="43434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80 Kbytes;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Consumable Resources</a:t>
            </a:r>
          </a:p>
        </p:txBody>
      </p:sp>
      <p:sp>
        <p:nvSpPr>
          <p:cNvPr id="3" name="Content Placeholder 2"/>
          <p:cNvSpPr>
            <a:spLocks noGrp="1"/>
          </p:cNvSpPr>
          <p:nvPr>
            <p:ph idx="1"/>
          </p:nvPr>
        </p:nvSpPr>
        <p:spPr/>
        <p:txBody>
          <a:bodyPr/>
          <a:lstStyle/>
          <a:p>
            <a:r>
              <a:rPr lang="en-US" dirty="0"/>
              <a:t>Such as Interrupts, signals, messages, and information in I/O buffers</a:t>
            </a:r>
          </a:p>
          <a:p>
            <a:r>
              <a:rPr lang="en-US" dirty="0"/>
              <a:t>Deadlock may occur if a Receive message is blocking</a:t>
            </a:r>
          </a:p>
          <a:p>
            <a:r>
              <a:rPr lang="en-US" dirty="0"/>
              <a:t>May take a rare combination of events to cause deadlock</a:t>
            </a:r>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Deadlock</a:t>
            </a:r>
          </a:p>
        </p:txBody>
      </p:sp>
      <p:sp>
        <p:nvSpPr>
          <p:cNvPr id="3" name="Content Placeholder 2"/>
          <p:cNvSpPr>
            <a:spLocks noGrp="1"/>
          </p:cNvSpPr>
          <p:nvPr>
            <p:ph idx="1"/>
          </p:nvPr>
        </p:nvSpPr>
        <p:spPr>
          <a:xfrm>
            <a:off x="457200" y="1600200"/>
            <a:ext cx="8229600" cy="2362200"/>
          </a:xfrm>
        </p:spPr>
        <p:txBody>
          <a:bodyPr/>
          <a:lstStyle/>
          <a:p>
            <a:r>
              <a:rPr lang="en-NZ" dirty="0"/>
              <a:t>Consider a  pair of processes, in which each process attempts to receive a message from the other process and then send a message to the other process</a:t>
            </a:r>
            <a:endParaRPr lang="en-US" dirty="0"/>
          </a:p>
        </p:txBody>
      </p:sp>
      <p:pic>
        <p:nvPicPr>
          <p:cNvPr id="5122" name="Picture 2"/>
          <p:cNvPicPr>
            <a:picLocks noChangeAspect="1" noChangeArrowheads="1"/>
          </p:cNvPicPr>
          <p:nvPr/>
        </p:nvPicPr>
        <p:blipFill>
          <a:blip r:embed="rId3"/>
          <a:srcRect/>
          <a:stretch>
            <a:fillRect/>
          </a:stretch>
        </p:blipFill>
        <p:spPr bwMode="auto">
          <a:xfrm>
            <a:off x="1857375" y="4067175"/>
            <a:ext cx="5429250" cy="1724025"/>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a:t>
            </a:r>
            <a:br>
              <a:rPr lang="en-US" dirty="0"/>
            </a:br>
            <a:r>
              <a:rPr lang="en-US" dirty="0"/>
              <a:t> Graphs</a:t>
            </a:r>
          </a:p>
        </p:txBody>
      </p:sp>
      <p:sp>
        <p:nvSpPr>
          <p:cNvPr id="3" name="Content Placeholder 2"/>
          <p:cNvSpPr>
            <a:spLocks noGrp="1"/>
          </p:cNvSpPr>
          <p:nvPr>
            <p:ph idx="1"/>
          </p:nvPr>
        </p:nvSpPr>
        <p:spPr/>
        <p:txBody>
          <a:bodyPr/>
          <a:lstStyle/>
          <a:p>
            <a:r>
              <a:rPr lang="en-US" dirty="0"/>
              <a:t>Directed graph that depicts a state of the system of resources and processes</a:t>
            </a:r>
          </a:p>
        </p:txBody>
      </p:sp>
      <p:pic>
        <p:nvPicPr>
          <p:cNvPr id="4" name="Picture 3" descr="Fig06_05a.gif"/>
          <p:cNvPicPr>
            <a:picLocks noChangeAspect="1"/>
          </p:cNvPicPr>
          <p:nvPr/>
        </p:nvPicPr>
        <p:blipFill>
          <a:blip r:embed="rId3"/>
          <a:stretch>
            <a:fillRect/>
          </a:stretch>
        </p:blipFill>
        <p:spPr>
          <a:xfrm>
            <a:off x="228600" y="3048000"/>
            <a:ext cx="8752114" cy="167640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for </a:t>
            </a:r>
            <a:br>
              <a:rPr lang="en-US" dirty="0"/>
            </a:br>
            <a:r>
              <a:rPr lang="en-US" b="1" i="1" dirty="0"/>
              <a:t>possible </a:t>
            </a:r>
            <a:r>
              <a:rPr lang="en-US" dirty="0"/>
              <a:t>Deadlock</a:t>
            </a:r>
          </a:p>
        </p:txBody>
      </p:sp>
      <p:sp>
        <p:nvSpPr>
          <p:cNvPr id="3" name="Content Placeholder 2"/>
          <p:cNvSpPr>
            <a:spLocks noGrp="1"/>
          </p:cNvSpPr>
          <p:nvPr>
            <p:ph idx="1"/>
          </p:nvPr>
        </p:nvSpPr>
        <p:spPr/>
        <p:txBody>
          <a:bodyPr/>
          <a:lstStyle/>
          <a:p>
            <a:r>
              <a:rPr lang="en-US" dirty="0"/>
              <a:t>Mutual exclusion</a:t>
            </a:r>
          </a:p>
          <a:p>
            <a:pPr lvl="1"/>
            <a:r>
              <a:rPr lang="en-US" dirty="0"/>
              <a:t>Only one process may use a resource at a time</a:t>
            </a:r>
          </a:p>
          <a:p>
            <a:r>
              <a:rPr lang="en-US" dirty="0"/>
              <a:t>Hold-and-wait</a:t>
            </a:r>
          </a:p>
          <a:p>
            <a:pPr lvl="1"/>
            <a:r>
              <a:rPr lang="en-US" dirty="0"/>
              <a:t>A process may hold allocated resources while awaiting assignment of others</a:t>
            </a:r>
          </a:p>
          <a:p>
            <a:r>
              <a:rPr lang="en-NZ" dirty="0"/>
              <a:t>No pre-emption</a:t>
            </a:r>
          </a:p>
          <a:p>
            <a:pPr lvl="1"/>
            <a:r>
              <a:rPr lang="en-NZ" dirty="0"/>
              <a:t>No resource can be forcibly removed form a process holding it</a:t>
            </a:r>
          </a:p>
          <a:p>
            <a:pPr lvl="1"/>
            <a:endParaRPr lang="en-US" dirty="0"/>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Actual Deadlock </a:t>
            </a:r>
            <a:br>
              <a:rPr lang="en-US" dirty="0"/>
            </a:br>
            <a:r>
              <a:rPr lang="en-US" dirty="0"/>
              <a:t>Requires …</a:t>
            </a:r>
          </a:p>
        </p:txBody>
      </p:sp>
      <p:sp>
        <p:nvSpPr>
          <p:cNvPr id="3" name="Content Placeholder 2"/>
          <p:cNvSpPr>
            <a:spLocks noGrp="1"/>
          </p:cNvSpPr>
          <p:nvPr>
            <p:ph idx="1"/>
          </p:nvPr>
        </p:nvSpPr>
        <p:spPr/>
        <p:txBody>
          <a:bodyPr/>
          <a:lstStyle/>
          <a:p>
            <a:pPr>
              <a:buNone/>
            </a:pPr>
            <a:r>
              <a:rPr lang="en-US" dirty="0"/>
              <a:t>All previous 3 conditions plus:</a:t>
            </a:r>
          </a:p>
          <a:p>
            <a:r>
              <a:rPr lang="en-US" dirty="0"/>
              <a:t>Circular wait</a:t>
            </a:r>
          </a:p>
          <a:p>
            <a:pPr lvl="1"/>
            <a:r>
              <a:rPr lang="en-US" dirty="0"/>
              <a:t>A closed chain of processes exists, such that each process holds at least one resource needed by the next process in the chain</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 </a:t>
            </a:r>
            <a:br>
              <a:rPr lang="en-US" dirty="0"/>
            </a:br>
            <a:r>
              <a:rPr lang="en-US" dirty="0"/>
              <a:t>Graphs of deadlock</a:t>
            </a:r>
          </a:p>
        </p:txBody>
      </p:sp>
      <p:pic>
        <p:nvPicPr>
          <p:cNvPr id="4" name="Content Placeholder 3" descr="Fig06_05b.gif"/>
          <p:cNvPicPr>
            <a:picLocks noGrp="1" noChangeAspect="1"/>
          </p:cNvPicPr>
          <p:nvPr>
            <p:ph idx="1"/>
          </p:nvPr>
        </p:nvPicPr>
        <p:blipFill>
          <a:blip r:embed="rId3"/>
          <a:stretch>
            <a:fillRect/>
          </a:stretch>
        </p:blipFill>
        <p:spPr>
          <a:xfrm>
            <a:off x="381000" y="1447800"/>
            <a:ext cx="8515251" cy="4624387"/>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 </a:t>
            </a:r>
            <a:br>
              <a:rPr lang="en-US" dirty="0"/>
            </a:br>
            <a:r>
              <a:rPr lang="en-US" dirty="0"/>
              <a:t>Graphs</a:t>
            </a:r>
          </a:p>
        </p:txBody>
      </p:sp>
      <p:pic>
        <p:nvPicPr>
          <p:cNvPr id="6146" name="Picture 2"/>
          <p:cNvPicPr>
            <a:picLocks noChangeAspect="1" noChangeArrowheads="1"/>
          </p:cNvPicPr>
          <p:nvPr/>
        </p:nvPicPr>
        <p:blipFill>
          <a:blip r:embed="rId3"/>
          <a:srcRect/>
          <a:stretch>
            <a:fillRect/>
          </a:stretch>
        </p:blipFill>
        <p:spPr bwMode="auto">
          <a:xfrm>
            <a:off x="1041400" y="1728787"/>
            <a:ext cx="7059613" cy="4519613"/>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Dealing with Deadlock</a:t>
            </a:r>
          </a:p>
        </p:txBody>
      </p:sp>
      <p:sp>
        <p:nvSpPr>
          <p:cNvPr id="3" name="Content Placeholder 2"/>
          <p:cNvSpPr>
            <a:spLocks noGrp="1"/>
          </p:cNvSpPr>
          <p:nvPr>
            <p:ph idx="1"/>
          </p:nvPr>
        </p:nvSpPr>
        <p:spPr/>
        <p:txBody>
          <a:bodyPr/>
          <a:lstStyle/>
          <a:p>
            <a:r>
              <a:rPr lang="en-NZ" dirty="0"/>
              <a:t>Three general approaches exist for dealing with deadlock.</a:t>
            </a:r>
          </a:p>
          <a:p>
            <a:pPr lvl="1"/>
            <a:r>
              <a:rPr lang="en-NZ" dirty="0"/>
              <a:t>Prevent deadlock</a:t>
            </a:r>
          </a:p>
          <a:p>
            <a:pPr lvl="1"/>
            <a:r>
              <a:rPr lang="en-NZ" dirty="0"/>
              <a:t>Avoid deadlock</a:t>
            </a:r>
          </a:p>
          <a:p>
            <a:pPr lvl="1"/>
            <a:r>
              <a:rPr lang="en-NZ" dirty="0"/>
              <a:t>Detect Deadlock</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solidFill>
                  <a:schemeClr val="accent1">
                    <a:lumMod val="75000"/>
                  </a:schemeClr>
                </a:solidFill>
              </a:rPr>
              <a:t>Deadlock prevention</a:t>
            </a:r>
          </a:p>
          <a:p>
            <a:pPr lvl="1"/>
            <a:r>
              <a:rPr lang="en-NZ" dirty="0"/>
              <a:t>Deadlock Avoidance</a:t>
            </a:r>
          </a:p>
          <a:p>
            <a:pPr lvl="1"/>
            <a:r>
              <a:rPr lang="en-NZ" dirty="0"/>
              <a:t>Deadlock detection</a:t>
            </a:r>
          </a:p>
          <a:p>
            <a:pPr lvl="1"/>
            <a:r>
              <a:rPr lang="en-NZ" dirty="0"/>
              <a:t>An Integrated deadlock strategy</a:t>
            </a:r>
          </a:p>
          <a:p>
            <a:r>
              <a:rPr lang="en-NZ" dirty="0"/>
              <a:t>Dining Philosophers Problem</a:t>
            </a:r>
          </a:p>
          <a:p>
            <a:r>
              <a:rPr lang="en-NZ" dirty="0"/>
              <a:t>Concurrency Mechanisms in UNIX, Linux, Solaris and Windows</a:t>
            </a:r>
          </a:p>
        </p:txBody>
      </p:sp>
      <p:cxnSp>
        <p:nvCxnSpPr>
          <p:cNvPr id="4" name="Straight Arrow Connector 3"/>
          <p:cNvCxnSpPr/>
          <p:nvPr/>
        </p:nvCxnSpPr>
        <p:spPr>
          <a:xfrm>
            <a:off x="533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Principals of Deadlock</a:t>
            </a:r>
          </a:p>
          <a:p>
            <a:pPr lvl="1"/>
            <a:r>
              <a:rPr lang="en-NZ" dirty="0"/>
              <a:t>Deadlock prevention</a:t>
            </a:r>
          </a:p>
          <a:p>
            <a:pPr lvl="1"/>
            <a:r>
              <a:rPr lang="en-NZ" dirty="0"/>
              <a:t>Deadlock Avoidance</a:t>
            </a:r>
          </a:p>
          <a:p>
            <a:pPr lvl="1"/>
            <a:r>
              <a:rPr lang="en-NZ" dirty="0"/>
              <a:t>Deadlock detection</a:t>
            </a:r>
          </a:p>
          <a:p>
            <a:pPr lvl="1"/>
            <a:r>
              <a:rPr lang="en-NZ" dirty="0"/>
              <a:t>An Integrated deadlock strategy</a:t>
            </a:r>
          </a:p>
          <a:p>
            <a:r>
              <a:rPr lang="en-NZ" dirty="0"/>
              <a:t>Dining Philosophers Problem</a:t>
            </a:r>
          </a:p>
          <a:p>
            <a:r>
              <a:rPr lang="en-NZ" dirty="0"/>
              <a:t>Concurrency Mechanisms in UNIX, Linux, Solaris and Windows</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Deadlock Prevention </a:t>
            </a:r>
            <a:br>
              <a:rPr lang="en-NZ" dirty="0"/>
            </a:br>
            <a:r>
              <a:rPr lang="en-NZ" dirty="0"/>
              <a:t>Strategy</a:t>
            </a:r>
          </a:p>
        </p:txBody>
      </p:sp>
      <p:sp>
        <p:nvSpPr>
          <p:cNvPr id="3" name="Content Placeholder 2"/>
          <p:cNvSpPr>
            <a:spLocks noGrp="1"/>
          </p:cNvSpPr>
          <p:nvPr>
            <p:ph idx="1"/>
          </p:nvPr>
        </p:nvSpPr>
        <p:spPr/>
        <p:txBody>
          <a:bodyPr/>
          <a:lstStyle/>
          <a:p>
            <a:r>
              <a:rPr lang="en-NZ" dirty="0"/>
              <a:t>Design a system in such a way that the possibility of deadlock is excluded.</a:t>
            </a:r>
          </a:p>
          <a:p>
            <a:r>
              <a:rPr lang="en-NZ" dirty="0"/>
              <a:t>Two main methods</a:t>
            </a:r>
          </a:p>
          <a:p>
            <a:pPr lvl="1"/>
            <a:r>
              <a:rPr lang="en-NZ" dirty="0"/>
              <a:t>Indirect – prevent all three of the necessary conditions occurring at once</a:t>
            </a:r>
          </a:p>
          <a:p>
            <a:pPr lvl="1"/>
            <a:r>
              <a:rPr lang="en-NZ" dirty="0"/>
              <a:t>Direct – prevent circular waits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a:t>
            </a:r>
            <a:br>
              <a:rPr lang="en-US" dirty="0"/>
            </a:br>
            <a:r>
              <a:rPr lang="en-US" dirty="0"/>
              <a:t>Conditions 1 &amp; 2</a:t>
            </a:r>
          </a:p>
        </p:txBody>
      </p:sp>
      <p:sp>
        <p:nvSpPr>
          <p:cNvPr id="3" name="Content Placeholder 2"/>
          <p:cNvSpPr>
            <a:spLocks noGrp="1"/>
          </p:cNvSpPr>
          <p:nvPr>
            <p:ph idx="1"/>
          </p:nvPr>
        </p:nvSpPr>
        <p:spPr/>
        <p:txBody>
          <a:bodyPr/>
          <a:lstStyle/>
          <a:p>
            <a:r>
              <a:rPr lang="en-US" dirty="0"/>
              <a:t>Mutual Exclusion</a:t>
            </a:r>
          </a:p>
          <a:p>
            <a:pPr lvl="1"/>
            <a:r>
              <a:rPr lang="en-US" dirty="0"/>
              <a:t>Must be supported by the OS</a:t>
            </a:r>
          </a:p>
          <a:p>
            <a:pPr lvl="1"/>
            <a:endParaRPr lang="en-US" dirty="0"/>
          </a:p>
          <a:p>
            <a:r>
              <a:rPr lang="en-US" dirty="0"/>
              <a:t>Hold and Wait</a:t>
            </a:r>
          </a:p>
          <a:p>
            <a:pPr lvl="1"/>
            <a:r>
              <a:rPr lang="en-US" dirty="0"/>
              <a:t>Require a process request all of its required resources at one time</a:t>
            </a:r>
          </a:p>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a:t>
            </a:r>
            <a:br>
              <a:rPr lang="en-US" dirty="0"/>
            </a:br>
            <a:r>
              <a:rPr lang="en-US" dirty="0"/>
              <a:t>Conditions 3 &amp; 4</a:t>
            </a:r>
          </a:p>
        </p:txBody>
      </p:sp>
      <p:sp>
        <p:nvSpPr>
          <p:cNvPr id="3" name="Content Placeholder 2"/>
          <p:cNvSpPr>
            <a:spLocks noGrp="1"/>
          </p:cNvSpPr>
          <p:nvPr>
            <p:ph idx="1"/>
          </p:nvPr>
        </p:nvSpPr>
        <p:spPr/>
        <p:txBody>
          <a:bodyPr/>
          <a:lstStyle/>
          <a:p>
            <a:r>
              <a:rPr lang="en-US" dirty="0"/>
              <a:t>No Preemption</a:t>
            </a:r>
          </a:p>
          <a:p>
            <a:pPr lvl="1"/>
            <a:r>
              <a:rPr lang="en-US" dirty="0"/>
              <a:t>Process must release resource and request again</a:t>
            </a:r>
          </a:p>
          <a:p>
            <a:pPr lvl="1"/>
            <a:r>
              <a:rPr lang="en-US" dirty="0"/>
              <a:t>OS may preempt a process to require it releases its resources</a:t>
            </a:r>
          </a:p>
          <a:p>
            <a:pPr lvl="1"/>
            <a:endParaRPr lang="en-US" dirty="0"/>
          </a:p>
          <a:p>
            <a:r>
              <a:rPr lang="en-US" dirty="0"/>
              <a:t>Circular Wait</a:t>
            </a:r>
          </a:p>
          <a:p>
            <a:pPr lvl="1"/>
            <a:r>
              <a:rPr lang="en-US" dirty="0"/>
              <a:t>Define a linear ordering of resource types</a:t>
            </a:r>
          </a:p>
          <a:p>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t>Deadlock prevention</a:t>
            </a:r>
          </a:p>
          <a:p>
            <a:pPr lvl="1"/>
            <a:r>
              <a:rPr lang="en-NZ" dirty="0">
                <a:solidFill>
                  <a:schemeClr val="accent1">
                    <a:lumMod val="75000"/>
                  </a:schemeClr>
                </a:solidFill>
              </a:rPr>
              <a:t>Deadlock Avoidance</a:t>
            </a:r>
          </a:p>
          <a:p>
            <a:pPr lvl="1"/>
            <a:r>
              <a:rPr lang="en-NZ" dirty="0"/>
              <a:t>Deadlock detection</a:t>
            </a:r>
          </a:p>
          <a:p>
            <a:pPr lvl="1"/>
            <a:r>
              <a:rPr lang="en-NZ" dirty="0"/>
              <a:t>An Integrated deadlock strategy</a:t>
            </a:r>
          </a:p>
          <a:p>
            <a:r>
              <a:rPr lang="en-NZ" dirty="0"/>
              <a:t>Dining Philosophers Problem</a:t>
            </a:r>
          </a:p>
          <a:p>
            <a:r>
              <a:rPr lang="en-NZ" dirty="0"/>
              <a:t>Concurrency Mechanisms in UNIX, Linux, Solaris and Windows</a:t>
            </a:r>
          </a:p>
        </p:txBody>
      </p:sp>
      <p:cxnSp>
        <p:nvCxnSpPr>
          <p:cNvPr id="4" name="Straight Arrow Connector 3"/>
          <p:cNvCxnSpPr/>
          <p:nvPr/>
        </p:nvCxnSpPr>
        <p:spPr>
          <a:xfrm>
            <a:off x="533400" y="2970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a:t>
            </a:r>
          </a:p>
        </p:txBody>
      </p:sp>
      <p:sp>
        <p:nvSpPr>
          <p:cNvPr id="3" name="Content Placeholder 2"/>
          <p:cNvSpPr>
            <a:spLocks noGrp="1"/>
          </p:cNvSpPr>
          <p:nvPr>
            <p:ph idx="1"/>
          </p:nvPr>
        </p:nvSpPr>
        <p:spPr/>
        <p:txBody>
          <a:bodyPr/>
          <a:lstStyle/>
          <a:p>
            <a:r>
              <a:rPr lang="en-US" dirty="0"/>
              <a:t>A decision is made dynamically whether the current resource allocation request will, if granted, potentially lead to a deadlock</a:t>
            </a:r>
          </a:p>
          <a:p>
            <a:r>
              <a:rPr lang="en-US" dirty="0"/>
              <a:t>Requires knowledge of future process requests</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 to </a:t>
            </a:r>
            <a:br>
              <a:rPr lang="en-US" dirty="0"/>
            </a:br>
            <a:r>
              <a:rPr lang="en-US" dirty="0"/>
              <a:t>Deadlock Avoidance</a:t>
            </a:r>
          </a:p>
        </p:txBody>
      </p:sp>
      <p:sp>
        <p:nvSpPr>
          <p:cNvPr id="3" name="Content Placeholder 2"/>
          <p:cNvSpPr>
            <a:spLocks noGrp="1"/>
          </p:cNvSpPr>
          <p:nvPr>
            <p:ph idx="1"/>
          </p:nvPr>
        </p:nvSpPr>
        <p:spPr/>
        <p:txBody>
          <a:bodyPr/>
          <a:lstStyle/>
          <a:p>
            <a:r>
              <a:rPr lang="en-US" dirty="0"/>
              <a:t>Process Initiation Denial</a:t>
            </a:r>
          </a:p>
          <a:p>
            <a:pPr lvl="1"/>
            <a:r>
              <a:rPr lang="en-US" dirty="0"/>
              <a:t>Do not start a process if its demands might lead to deadlock</a:t>
            </a:r>
          </a:p>
          <a:p>
            <a:pPr lvl="1"/>
            <a:endParaRPr lang="en-US" dirty="0"/>
          </a:p>
          <a:p>
            <a:r>
              <a:rPr lang="en-US" dirty="0"/>
              <a:t>Resource Allocation Denial</a:t>
            </a:r>
          </a:p>
          <a:p>
            <a:pPr lvl="1"/>
            <a:r>
              <a:rPr lang="en-US" dirty="0"/>
              <a:t>Do not grant an incremental resource request to a process if this allocation might lead to deadlock</a:t>
            </a:r>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
            </a:r>
            <a:br>
              <a:rPr lang="en-NZ" dirty="0"/>
            </a:br>
            <a:r>
              <a:rPr lang="en-NZ" dirty="0"/>
              <a:t>Initiation Denial</a:t>
            </a:r>
          </a:p>
        </p:txBody>
      </p:sp>
      <p:sp>
        <p:nvSpPr>
          <p:cNvPr id="3" name="Content Placeholder 2"/>
          <p:cNvSpPr>
            <a:spLocks noGrp="1"/>
          </p:cNvSpPr>
          <p:nvPr>
            <p:ph idx="1"/>
          </p:nvPr>
        </p:nvSpPr>
        <p:spPr/>
        <p:txBody>
          <a:bodyPr/>
          <a:lstStyle/>
          <a:p>
            <a:r>
              <a:rPr lang="en-NZ" dirty="0"/>
              <a:t>A process is only started if the maximum claim of all current processes plus those of the new process can be met. </a:t>
            </a:r>
          </a:p>
          <a:p>
            <a:r>
              <a:rPr lang="en-NZ" dirty="0"/>
              <a:t>Not optimal, </a:t>
            </a:r>
          </a:p>
          <a:p>
            <a:pPr lvl="1"/>
            <a:r>
              <a:rPr lang="en-NZ" dirty="0"/>
              <a:t>Assumes the worst: that all processes will make their maximum claims together.</a:t>
            </a:r>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
            </a:r>
            <a:br>
              <a:rPr lang="en-US" dirty="0"/>
            </a:br>
            <a:r>
              <a:rPr lang="en-US" dirty="0"/>
              <a:t>	Allocation Denial</a:t>
            </a:r>
          </a:p>
        </p:txBody>
      </p:sp>
      <p:sp>
        <p:nvSpPr>
          <p:cNvPr id="3" name="Content Placeholder 2"/>
          <p:cNvSpPr>
            <a:spLocks noGrp="1"/>
          </p:cNvSpPr>
          <p:nvPr>
            <p:ph idx="1"/>
          </p:nvPr>
        </p:nvSpPr>
        <p:spPr/>
        <p:txBody>
          <a:bodyPr/>
          <a:lstStyle/>
          <a:p>
            <a:r>
              <a:rPr lang="en-US" dirty="0"/>
              <a:t>Referred to as the banker’s algorithm</a:t>
            </a:r>
          </a:p>
          <a:p>
            <a:pPr lvl="1"/>
            <a:r>
              <a:rPr lang="en-US" dirty="0"/>
              <a:t>A </a:t>
            </a:r>
            <a:r>
              <a:rPr lang="en-NZ" dirty="0"/>
              <a:t>strategy of resource allocation denial</a:t>
            </a:r>
          </a:p>
          <a:p>
            <a:r>
              <a:rPr lang="en-US" dirty="0"/>
              <a:t>Consider a system with fixed number of resources</a:t>
            </a:r>
          </a:p>
          <a:p>
            <a:pPr lvl="1"/>
            <a:r>
              <a:rPr lang="en-US" b="1" i="1" dirty="0"/>
              <a:t>State</a:t>
            </a:r>
            <a:r>
              <a:rPr lang="en-US" dirty="0"/>
              <a:t> of the system is the current allocation of resources to process</a:t>
            </a:r>
          </a:p>
          <a:p>
            <a:pPr lvl="1"/>
            <a:r>
              <a:rPr lang="en-US" b="1" i="1" dirty="0"/>
              <a:t>Safe state </a:t>
            </a:r>
            <a:r>
              <a:rPr lang="en-US" dirty="0"/>
              <a:t>is where there is at least one sequence that does not result in deadlock</a:t>
            </a:r>
          </a:p>
          <a:p>
            <a:pPr lvl="1"/>
            <a:r>
              <a:rPr lang="en-US" b="1" i="1" dirty="0"/>
              <a:t>Unsafe state </a:t>
            </a:r>
            <a:r>
              <a:rPr lang="en-US" dirty="0"/>
              <a:t>is a state that is not safe</a:t>
            </a:r>
          </a:p>
          <a:p>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Determination of</a:t>
            </a:r>
            <a:br>
              <a:rPr lang="en-NZ" dirty="0"/>
            </a:br>
            <a:r>
              <a:rPr lang="en-NZ" dirty="0"/>
              <a:t>Safe State</a:t>
            </a:r>
          </a:p>
        </p:txBody>
      </p:sp>
      <p:sp>
        <p:nvSpPr>
          <p:cNvPr id="3" name="Content Placeholder 2"/>
          <p:cNvSpPr>
            <a:spLocks noGrp="1"/>
          </p:cNvSpPr>
          <p:nvPr>
            <p:ph idx="1"/>
          </p:nvPr>
        </p:nvSpPr>
        <p:spPr>
          <a:xfrm>
            <a:off x="457200" y="1600200"/>
            <a:ext cx="8229600" cy="2286000"/>
          </a:xfrm>
        </p:spPr>
        <p:txBody>
          <a:bodyPr/>
          <a:lstStyle/>
          <a:p>
            <a:r>
              <a:rPr lang="en-NZ" dirty="0"/>
              <a:t>A system consisting of four processes and three resources. </a:t>
            </a:r>
          </a:p>
          <a:p>
            <a:r>
              <a:rPr lang="en-NZ" dirty="0"/>
              <a:t>Allocations are made to processors</a:t>
            </a:r>
          </a:p>
          <a:p>
            <a:r>
              <a:rPr lang="en-NZ" b="1" i="1" dirty="0"/>
              <a:t>Is this a safe state?</a:t>
            </a:r>
          </a:p>
          <a:p>
            <a:endParaRPr lang="en-NZ" dirty="0"/>
          </a:p>
        </p:txBody>
      </p:sp>
      <p:pic>
        <p:nvPicPr>
          <p:cNvPr id="5" name="Content Placeholder 3" descr="Fig06_07a.gif"/>
          <p:cNvPicPr>
            <a:picLocks noChangeAspect="1"/>
          </p:cNvPicPr>
          <p:nvPr/>
        </p:nvPicPr>
        <p:blipFill>
          <a:blip r:embed="rId3"/>
          <a:stretch>
            <a:fillRect/>
          </a:stretch>
        </p:blipFill>
        <p:spPr bwMode="auto">
          <a:xfrm>
            <a:off x="1066800" y="3886200"/>
            <a:ext cx="7296150" cy="2352675"/>
          </a:xfrm>
          <a:prstGeom prst="rect">
            <a:avLst/>
          </a:prstGeom>
          <a:noFill/>
          <a:ln w="9525">
            <a:noFill/>
            <a:miter lim="800000"/>
            <a:headEnd/>
            <a:tailEnd/>
          </a:ln>
        </p:spPr>
      </p:pic>
      <p:sp>
        <p:nvSpPr>
          <p:cNvPr id="13" name="Line Callout 2 12"/>
          <p:cNvSpPr/>
          <p:nvPr/>
        </p:nvSpPr>
        <p:spPr>
          <a:xfrm>
            <a:off x="0" y="5562600"/>
            <a:ext cx="1600200" cy="1371600"/>
          </a:xfrm>
          <a:prstGeom prst="borderCallout2">
            <a:avLst>
              <a:gd name="adj1" fmla="val 47968"/>
              <a:gd name="adj2" fmla="val 103468"/>
              <a:gd name="adj3" fmla="val 47967"/>
              <a:gd name="adj4" fmla="val 132401"/>
              <a:gd name="adj5" fmla="val 16674"/>
              <a:gd name="adj6" fmla="val 175694"/>
            </a:avLst>
          </a:prstGeom>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t>Amount of Existing Resources</a:t>
            </a:r>
          </a:p>
        </p:txBody>
      </p:sp>
      <p:sp>
        <p:nvSpPr>
          <p:cNvPr id="14" name="Line Callout 2 13"/>
          <p:cNvSpPr/>
          <p:nvPr/>
        </p:nvSpPr>
        <p:spPr>
          <a:xfrm>
            <a:off x="7543800" y="5410200"/>
            <a:ext cx="1600200" cy="1447800"/>
          </a:xfrm>
          <a:prstGeom prst="borderCallout2">
            <a:avLst>
              <a:gd name="adj1" fmla="val 49011"/>
              <a:gd name="adj2" fmla="val -880"/>
              <a:gd name="adj3" fmla="val 47967"/>
              <a:gd name="adj4" fmla="val -32816"/>
              <a:gd name="adj5" fmla="val 15731"/>
              <a:gd name="adj6" fmla="val -75239"/>
            </a:avLst>
          </a:prstGeom>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t>Resources available after allocation</a:t>
            </a:r>
          </a:p>
        </p:txBody>
      </p:sp>
      <p:pic>
        <p:nvPicPr>
          <p:cNvPr id="15" name="Content Placeholder 3" descr="Fig06_07a.gif"/>
          <p:cNvPicPr>
            <a:picLocks noChangeAspect="1"/>
          </p:cNvPicPr>
          <p:nvPr/>
        </p:nvPicPr>
        <p:blipFill>
          <a:blip r:embed="rId3"/>
          <a:srcRect l="-16710" r="-8616" b="-19838"/>
          <a:stretch>
            <a:fillRect/>
          </a:stretch>
        </p:blipFill>
        <p:spPr bwMode="auto">
          <a:xfrm>
            <a:off x="0" y="4038600"/>
            <a:ext cx="9144000" cy="281940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
            </a:r>
            <a:r>
              <a:rPr lang="en-NZ" i="1" dirty="0"/>
              <a:t>i</a:t>
            </a:r>
            <a:endParaRPr lang="en-NZ" dirty="0"/>
          </a:p>
        </p:txBody>
      </p:sp>
      <p:sp>
        <p:nvSpPr>
          <p:cNvPr id="3" name="Content Placeholder 2"/>
          <p:cNvSpPr>
            <a:spLocks noGrp="1"/>
          </p:cNvSpPr>
          <p:nvPr>
            <p:ph idx="1"/>
          </p:nvPr>
        </p:nvSpPr>
        <p:spPr/>
        <p:txBody>
          <a:bodyPr/>
          <a:lstStyle/>
          <a:p>
            <a:r>
              <a:rPr lang="en-NZ" dirty="0" err="1"/>
              <a:t>C</a:t>
            </a:r>
            <a:r>
              <a:rPr lang="en-NZ" baseline="-25000" dirty="0" err="1"/>
              <a:t>ij</a:t>
            </a:r>
            <a:r>
              <a:rPr lang="en-NZ" dirty="0"/>
              <a:t> - </a:t>
            </a:r>
            <a:r>
              <a:rPr lang="en-NZ" dirty="0" err="1"/>
              <a:t>A</a:t>
            </a:r>
            <a:r>
              <a:rPr lang="en-NZ" baseline="-25000" dirty="0" err="1"/>
              <a:t>ij</a:t>
            </a:r>
            <a:r>
              <a:rPr lang="en-NZ" dirty="0"/>
              <a:t> ≤ </a:t>
            </a:r>
            <a:r>
              <a:rPr lang="en-NZ" dirty="0" err="1"/>
              <a:t>V</a:t>
            </a:r>
            <a:r>
              <a:rPr lang="en-NZ" baseline="-25000" dirty="0" err="1"/>
              <a:t>j</a:t>
            </a:r>
            <a:r>
              <a:rPr lang="en-NZ" dirty="0"/>
              <a:t>, for all j</a:t>
            </a:r>
          </a:p>
          <a:p>
            <a:r>
              <a:rPr lang="en-NZ" dirty="0"/>
              <a:t>This is not possible for P1, </a:t>
            </a:r>
          </a:p>
          <a:p>
            <a:pPr lvl="1"/>
            <a:r>
              <a:rPr lang="en-NZ" dirty="0"/>
              <a:t>which has only 1 unit of R1 and requires 2 more units of R1, 2 units of R2, and 2 units of R3. </a:t>
            </a:r>
          </a:p>
          <a:p>
            <a:r>
              <a:rPr lang="en-NZ" dirty="0"/>
              <a:t>If we assign one unit of R3 to process P2, </a:t>
            </a:r>
          </a:p>
          <a:p>
            <a:pPr lvl="1"/>
            <a:r>
              <a:rPr lang="en-NZ" dirty="0"/>
              <a:t>Then P2 has its maximum required resources allocated and can run to completion and return resources to ‘available’ pool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Deadlock</a:t>
            </a:r>
          </a:p>
        </p:txBody>
      </p:sp>
      <p:sp>
        <p:nvSpPr>
          <p:cNvPr id="4" name="Content Placeholder 3"/>
          <p:cNvSpPr>
            <a:spLocks noGrp="1"/>
          </p:cNvSpPr>
          <p:nvPr>
            <p:ph idx="1"/>
          </p:nvPr>
        </p:nvSpPr>
        <p:spPr/>
        <p:txBody>
          <a:bodyPr/>
          <a:lstStyle/>
          <a:p>
            <a:r>
              <a:rPr lang="en-NZ" dirty="0"/>
              <a:t>A set of processes is deadlocked when each process in the set is blocked awaiting an event that can only be triggered by another blocked process in the set</a:t>
            </a:r>
          </a:p>
          <a:p>
            <a:pPr lvl="1"/>
            <a:r>
              <a:rPr lang="en-NZ" dirty="0"/>
              <a:t>Typically involves processes competing for the same set of resources</a:t>
            </a:r>
          </a:p>
          <a:p>
            <a:r>
              <a:rPr lang="en-US" dirty="0"/>
              <a:t>No efficient solution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a:spcBef>
                <a:spcPct val="20000"/>
              </a:spcBef>
              <a:defRPr/>
            </a:pPr>
            <a:r>
              <a:rPr lang="en-NZ" dirty="0"/>
              <a:t>After P2 </a:t>
            </a:r>
            <a:br>
              <a:rPr lang="en-NZ" dirty="0"/>
            </a:br>
            <a:r>
              <a:rPr lang="en-NZ" dirty="0"/>
              <a:t>runs to completion</a:t>
            </a:r>
          </a:p>
        </p:txBody>
      </p:sp>
      <p:pic>
        <p:nvPicPr>
          <p:cNvPr id="6" name="Content Placeholder 5" descr="Fig06_07b.gif"/>
          <p:cNvPicPr>
            <a:picLocks noGrp="1" noChangeAspect="1"/>
          </p:cNvPicPr>
          <p:nvPr>
            <p:ph idx="1"/>
          </p:nvPr>
        </p:nvPicPr>
        <p:blipFill>
          <a:blip r:embed="rId3"/>
          <a:stretch>
            <a:fillRect/>
          </a:stretch>
        </p:blipFill>
        <p:spPr>
          <a:xfrm>
            <a:off x="228600" y="4210050"/>
            <a:ext cx="8703697" cy="2647950"/>
          </a:xfrm>
        </p:spPr>
      </p:pic>
      <p:sp>
        <p:nvSpPr>
          <p:cNvPr id="4" name="Content Placeholder 2"/>
          <p:cNvSpPr txBox="1">
            <a:spLocks/>
          </p:cNvSpPr>
          <p:nvPr/>
        </p:nvSpPr>
        <p:spPr bwMode="auto">
          <a:xfrm>
            <a:off x="457200" y="1600200"/>
            <a:ext cx="8229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NZ" sz="3200" dirty="0">
                <a:latin typeface="+mn-lt"/>
              </a:rPr>
              <a:t>Can any of the remaining processes can be completed?</a:t>
            </a: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Line Callout 2 4"/>
          <p:cNvSpPr/>
          <p:nvPr/>
        </p:nvSpPr>
        <p:spPr>
          <a:xfrm>
            <a:off x="304800" y="3200400"/>
            <a:ext cx="1905000" cy="609600"/>
          </a:xfrm>
          <a:prstGeom prst="borderCallout2">
            <a:avLst>
              <a:gd name="adj1" fmla="val 106250"/>
              <a:gd name="adj2" fmla="val 1667"/>
              <a:gd name="adj3" fmla="val 131250"/>
              <a:gd name="adj4" fmla="val 10333"/>
              <a:gd name="adj5" fmla="val 265625"/>
              <a:gd name="adj6" fmla="val 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Note P2 is completed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P1 completes</a:t>
            </a:r>
          </a:p>
        </p:txBody>
      </p:sp>
      <p:pic>
        <p:nvPicPr>
          <p:cNvPr id="6" name="Content Placeholder 5" descr="Fig06_07c.gif"/>
          <p:cNvPicPr>
            <a:picLocks noGrp="1" noChangeAspect="1"/>
          </p:cNvPicPr>
          <p:nvPr>
            <p:ph idx="1"/>
          </p:nvPr>
        </p:nvPicPr>
        <p:blipFill>
          <a:blip r:embed="rId3"/>
          <a:stretch>
            <a:fillRect/>
          </a:stretch>
        </p:blipFill>
        <p:spPr>
          <a:xfrm>
            <a:off x="533400" y="2438400"/>
            <a:ext cx="8154298" cy="2595562"/>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P3 Completes</a:t>
            </a:r>
          </a:p>
        </p:txBody>
      </p:sp>
      <p:pic>
        <p:nvPicPr>
          <p:cNvPr id="6" name="Content Placeholder 5" descr="Fig06_07d.gif"/>
          <p:cNvPicPr>
            <a:picLocks noGrp="1" noChangeAspect="1"/>
          </p:cNvPicPr>
          <p:nvPr>
            <p:ph idx="1"/>
          </p:nvPr>
        </p:nvPicPr>
        <p:blipFill>
          <a:blip r:embed="rId3"/>
          <a:stretch>
            <a:fillRect/>
          </a:stretch>
        </p:blipFill>
        <p:spPr>
          <a:xfrm>
            <a:off x="256190" y="1828800"/>
            <a:ext cx="8506810" cy="2667000"/>
          </a:xfrm>
        </p:spPr>
      </p:pic>
      <p:sp>
        <p:nvSpPr>
          <p:cNvPr id="4" name="Vertical Scroll 3"/>
          <p:cNvSpPr/>
          <p:nvPr/>
        </p:nvSpPr>
        <p:spPr>
          <a:xfrm>
            <a:off x="1981200" y="4648200"/>
            <a:ext cx="6248400" cy="22098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4000" dirty="0"/>
              <a:t>Thus, the state defined originally  is a safe state.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Determination of an </a:t>
            </a:r>
            <a:br>
              <a:rPr lang="en-NZ" dirty="0"/>
            </a:br>
            <a:r>
              <a:rPr lang="en-NZ" dirty="0"/>
              <a:t>Unsafe State</a:t>
            </a:r>
            <a:endParaRPr lang="en-US" dirty="0"/>
          </a:p>
        </p:txBody>
      </p:sp>
      <p:pic>
        <p:nvPicPr>
          <p:cNvPr id="5" name="Content Placeholder 4" descr="Fig06_08.gif"/>
          <p:cNvPicPr>
            <a:picLocks noGrp="1" noChangeAspect="1"/>
          </p:cNvPicPr>
          <p:nvPr>
            <p:ph idx="1"/>
          </p:nvPr>
        </p:nvPicPr>
        <p:blipFill>
          <a:blip r:embed="rId3"/>
          <a:stretch>
            <a:fillRect/>
          </a:stretch>
        </p:blipFill>
        <p:spPr>
          <a:xfrm>
            <a:off x="685800" y="1676400"/>
            <a:ext cx="6811421" cy="5181600"/>
          </a:xfrm>
        </p:spPr>
      </p:pic>
      <p:sp>
        <p:nvSpPr>
          <p:cNvPr id="7" name="Line Callout 2 6"/>
          <p:cNvSpPr/>
          <p:nvPr/>
        </p:nvSpPr>
        <p:spPr>
          <a:xfrm>
            <a:off x="7315200" y="2209800"/>
            <a:ext cx="1828800" cy="2362200"/>
          </a:xfrm>
          <a:prstGeom prst="borderCallout2">
            <a:avLst>
              <a:gd name="adj1" fmla="val 47782"/>
              <a:gd name="adj2" fmla="val -3125"/>
              <a:gd name="adj3" fmla="val 48589"/>
              <a:gd name="adj4" fmla="val -40625"/>
              <a:gd name="adj5" fmla="val 90994"/>
              <a:gd name="adj6" fmla="val -128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a:t>This time Suppose that P1 makes the request for one additional unit each of R1 and R3.</a:t>
            </a:r>
          </a:p>
          <a:p>
            <a:r>
              <a:rPr lang="en-NZ" b="1" i="1" dirty="0"/>
              <a:t>Is this safe?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Deadlock Avoidance</a:t>
            </a:r>
          </a:p>
        </p:txBody>
      </p:sp>
      <p:sp>
        <p:nvSpPr>
          <p:cNvPr id="3" name="Content Placeholder 2"/>
          <p:cNvSpPr>
            <a:spLocks noGrp="1"/>
          </p:cNvSpPr>
          <p:nvPr>
            <p:ph idx="1"/>
          </p:nvPr>
        </p:nvSpPr>
        <p:spPr/>
        <p:txBody>
          <a:bodyPr/>
          <a:lstStyle/>
          <a:p>
            <a:r>
              <a:rPr lang="en-NZ" dirty="0"/>
              <a:t>When a process makes a request for a set of resources, </a:t>
            </a:r>
          </a:p>
          <a:p>
            <a:pPr lvl="1"/>
            <a:r>
              <a:rPr lang="en-NZ" dirty="0"/>
              <a:t>assume that the request is granted, </a:t>
            </a:r>
          </a:p>
          <a:p>
            <a:pPr lvl="1"/>
            <a:r>
              <a:rPr lang="en-NZ" dirty="0"/>
              <a:t>Update the system state accordingly, </a:t>
            </a:r>
          </a:p>
          <a:p>
            <a:r>
              <a:rPr lang="en-NZ" dirty="0"/>
              <a:t>Then determine if the result is a safe state. </a:t>
            </a:r>
          </a:p>
          <a:p>
            <a:pPr lvl="1"/>
            <a:r>
              <a:rPr lang="en-NZ" dirty="0"/>
              <a:t>If so, grant the request and, </a:t>
            </a:r>
          </a:p>
          <a:p>
            <a:pPr lvl="1"/>
            <a:r>
              <a:rPr lang="en-NZ" dirty="0"/>
              <a:t>if not, block the process until it is safe to grant the request.</a:t>
            </a:r>
          </a:p>
          <a:p>
            <a:endParaRPr lang="en-NZ"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 Advantages</a:t>
            </a:r>
          </a:p>
        </p:txBody>
      </p:sp>
      <p:sp>
        <p:nvSpPr>
          <p:cNvPr id="3" name="Content Placeholder 2"/>
          <p:cNvSpPr>
            <a:spLocks noGrp="1"/>
          </p:cNvSpPr>
          <p:nvPr>
            <p:ph idx="1"/>
          </p:nvPr>
        </p:nvSpPr>
        <p:spPr/>
        <p:txBody>
          <a:bodyPr/>
          <a:lstStyle/>
          <a:p>
            <a:r>
              <a:rPr lang="en-NZ" dirty="0"/>
              <a:t>It is not necessary to preempt and rollback processes, as in deadlock detection, </a:t>
            </a:r>
          </a:p>
          <a:p>
            <a:r>
              <a:rPr lang="en-NZ" dirty="0"/>
              <a:t>It is less restrictive than deadlock prevention. </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 Restrictions</a:t>
            </a:r>
          </a:p>
        </p:txBody>
      </p:sp>
      <p:sp>
        <p:nvSpPr>
          <p:cNvPr id="3" name="Content Placeholder 2"/>
          <p:cNvSpPr>
            <a:spLocks noGrp="1"/>
          </p:cNvSpPr>
          <p:nvPr>
            <p:ph idx="1"/>
          </p:nvPr>
        </p:nvSpPr>
        <p:spPr/>
        <p:txBody>
          <a:bodyPr/>
          <a:lstStyle/>
          <a:p>
            <a:r>
              <a:rPr lang="en-US" dirty="0"/>
              <a:t>Maximum resource requirement must be stated in advance</a:t>
            </a:r>
          </a:p>
          <a:p>
            <a:r>
              <a:rPr lang="en-US" dirty="0"/>
              <a:t>Processes under consideration must be independent and with no synchronization requirements</a:t>
            </a:r>
          </a:p>
          <a:p>
            <a:r>
              <a:rPr lang="en-US" dirty="0"/>
              <a:t>There must be a fixed number of resources to allocate</a:t>
            </a:r>
          </a:p>
          <a:p>
            <a:r>
              <a:rPr lang="en-US" dirty="0"/>
              <a:t>No process may exit while holding resources</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t>Deadlock prevention</a:t>
            </a:r>
          </a:p>
          <a:p>
            <a:pPr lvl="1"/>
            <a:r>
              <a:rPr lang="en-NZ" dirty="0"/>
              <a:t>Deadlock Avoidance</a:t>
            </a:r>
          </a:p>
          <a:p>
            <a:pPr lvl="1"/>
            <a:r>
              <a:rPr lang="en-NZ" dirty="0">
                <a:solidFill>
                  <a:schemeClr val="accent1">
                    <a:lumMod val="75000"/>
                  </a:schemeClr>
                </a:solidFill>
              </a:rPr>
              <a:t>Deadlock detection</a:t>
            </a:r>
          </a:p>
          <a:p>
            <a:pPr lvl="1"/>
            <a:r>
              <a:rPr lang="en-NZ" dirty="0">
                <a:solidFill>
                  <a:schemeClr val="accent1">
                    <a:lumMod val="75000"/>
                  </a:schemeClr>
                </a:solidFill>
              </a:rPr>
              <a:t>An Integrated deadlock strategy</a:t>
            </a:r>
          </a:p>
          <a:p>
            <a:r>
              <a:rPr lang="en-NZ" dirty="0"/>
              <a:t>Dining Philosophers Problem</a:t>
            </a:r>
          </a:p>
          <a:p>
            <a:r>
              <a:rPr lang="en-NZ" dirty="0"/>
              <a:t>Concurrency Mechanisms in UNIX, Linux, Solaris and Windows</a:t>
            </a:r>
          </a:p>
        </p:txBody>
      </p:sp>
      <p:cxnSp>
        <p:nvCxnSpPr>
          <p:cNvPr id="4" name="Straight Arrow Connector 3"/>
          <p:cNvCxnSpPr/>
          <p:nvPr/>
        </p:nvCxnSpPr>
        <p:spPr>
          <a:xfrm>
            <a:off x="152400" y="35036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cxnSp>
        <p:nvCxnSpPr>
          <p:cNvPr id="5" name="Straight Arrow Connector 4"/>
          <p:cNvCxnSpPr/>
          <p:nvPr/>
        </p:nvCxnSpPr>
        <p:spPr>
          <a:xfrm>
            <a:off x="152400" y="3960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Deadlock Detection</a:t>
            </a:r>
          </a:p>
        </p:txBody>
      </p:sp>
      <p:sp>
        <p:nvSpPr>
          <p:cNvPr id="3" name="Content Placeholder 2"/>
          <p:cNvSpPr>
            <a:spLocks noGrp="1"/>
          </p:cNvSpPr>
          <p:nvPr>
            <p:ph idx="1"/>
          </p:nvPr>
        </p:nvSpPr>
        <p:spPr/>
        <p:txBody>
          <a:bodyPr/>
          <a:lstStyle/>
          <a:p>
            <a:r>
              <a:rPr lang="en-NZ" dirty="0"/>
              <a:t>Deadlock prevention strategies are very conservative; </a:t>
            </a:r>
          </a:p>
          <a:p>
            <a:pPr lvl="1"/>
            <a:r>
              <a:rPr lang="en-NZ" dirty="0"/>
              <a:t>limit access to resources and impose restrictions on processes.</a:t>
            </a:r>
          </a:p>
          <a:p>
            <a:r>
              <a:rPr lang="en-NZ" dirty="0"/>
              <a:t>Deadlock detection strategies do the opposite</a:t>
            </a:r>
          </a:p>
          <a:p>
            <a:pPr lvl="1"/>
            <a:r>
              <a:rPr lang="en-NZ" dirty="0"/>
              <a:t>Resource requests are granted whenever possible.</a:t>
            </a:r>
          </a:p>
          <a:p>
            <a:pPr lvl="1"/>
            <a:r>
              <a:rPr lang="en-NZ" dirty="0"/>
              <a:t>Regularly check for deadlock</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Common </a:t>
            </a:r>
            <a:br>
              <a:rPr lang="en-NZ" dirty="0"/>
            </a:br>
            <a:r>
              <a:rPr lang="en-NZ" dirty="0"/>
              <a:t>Detection Algorithm</a:t>
            </a:r>
          </a:p>
        </p:txBody>
      </p:sp>
      <p:sp>
        <p:nvSpPr>
          <p:cNvPr id="3" name="Content Placeholder 2"/>
          <p:cNvSpPr>
            <a:spLocks noGrp="1"/>
          </p:cNvSpPr>
          <p:nvPr>
            <p:ph idx="1"/>
          </p:nvPr>
        </p:nvSpPr>
        <p:spPr/>
        <p:txBody>
          <a:bodyPr/>
          <a:lstStyle/>
          <a:p>
            <a:r>
              <a:rPr lang="en-NZ" dirty="0"/>
              <a:t>Use a Allocation matrix and Available vector  as previous</a:t>
            </a:r>
          </a:p>
          <a:p>
            <a:r>
              <a:rPr lang="en-NZ" dirty="0"/>
              <a:t>Also use a request matrix </a:t>
            </a:r>
            <a:r>
              <a:rPr lang="en-NZ" b="1" i="1" dirty="0"/>
              <a:t>Q</a:t>
            </a:r>
          </a:p>
          <a:p>
            <a:pPr lvl="1"/>
            <a:r>
              <a:rPr lang="en-NZ" dirty="0"/>
              <a:t>Where </a:t>
            </a:r>
            <a:r>
              <a:rPr lang="en-NZ" b="1" i="1" dirty="0"/>
              <a:t>Qij</a:t>
            </a:r>
            <a:r>
              <a:rPr lang="en-NZ" dirty="0"/>
              <a:t> indicates that an amount of resource </a:t>
            </a:r>
            <a:r>
              <a:rPr lang="en-NZ" b="1" i="1" dirty="0"/>
              <a:t>j</a:t>
            </a:r>
            <a:r>
              <a:rPr lang="en-NZ" dirty="0"/>
              <a:t> is requested by process </a:t>
            </a:r>
            <a:r>
              <a:rPr lang="en-NZ" b="1" i="1" dirty="0"/>
              <a:t>I</a:t>
            </a:r>
          </a:p>
          <a:p>
            <a:r>
              <a:rPr lang="en-NZ" dirty="0"/>
              <a:t>First ‘un-mark’ all processes that are not deadlocked</a:t>
            </a:r>
          </a:p>
          <a:p>
            <a:pPr lvl="1"/>
            <a:r>
              <a:rPr lang="en-NZ" dirty="0"/>
              <a:t>Initially that is all processes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Potential Deadlock </a:t>
            </a:r>
          </a:p>
        </p:txBody>
      </p:sp>
      <p:pic>
        <p:nvPicPr>
          <p:cNvPr id="1026"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168321" y="-838200"/>
            <a:ext cx="349250" cy="7302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604658" y="7035800"/>
            <a:ext cx="379413" cy="660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9297987" y="3528558"/>
            <a:ext cx="760413" cy="379413"/>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914400" y="4006171"/>
            <a:ext cx="700087" cy="369887"/>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 y="1870075"/>
            <a:ext cx="4189413" cy="4149725"/>
          </a:xfrm>
          <a:prstGeom prst="rect">
            <a:avLst/>
          </a:prstGeom>
          <a:noFill/>
          <a:ln w="9525">
            <a:noFill/>
            <a:miter lim="800000"/>
            <a:headEnd/>
            <a:tailEnd/>
          </a:ln>
          <a:effec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t>I need quad A and B</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t>I need quad B and C</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t>I need quad C and B</a:t>
            </a:r>
          </a:p>
        </p:txBody>
      </p:sp>
      <p:sp>
        <p:nvSpPr>
          <p:cNvPr id="13" name="Cloud Callout 12"/>
          <p:cNvSpPr/>
          <p:nvPr/>
        </p:nvSpPr>
        <p:spPr>
          <a:xfrm>
            <a:off x="609600" y="4648200"/>
            <a:ext cx="2667000" cy="1524000"/>
          </a:xfrm>
          <a:prstGeom prst="cloudCallout">
            <a:avLst>
              <a:gd name="adj1" fmla="val 60800"/>
              <a:gd name="adj2" fmla="val -73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t>I need quad D and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p:stCondLst>
                              <p:cond delay="2000"/>
                            </p:stCondLst>
                            <p:childTnLst>
                              <p:par>
                                <p:cTn id="18" presetID="22" presetClass="entr" presetSubtype="8" fill="hold" grpId="1"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 Algorithm</a:t>
            </a:r>
          </a:p>
        </p:txBody>
      </p:sp>
      <p:sp>
        <p:nvSpPr>
          <p:cNvPr id="3" name="Content Placeholder 2"/>
          <p:cNvSpPr>
            <a:spLocks noGrp="1"/>
          </p:cNvSpPr>
          <p:nvPr>
            <p:ph idx="1"/>
          </p:nvPr>
        </p:nvSpPr>
        <p:spPr/>
        <p:txBody>
          <a:bodyPr/>
          <a:lstStyle/>
          <a:p>
            <a:pPr>
              <a:buNone/>
            </a:pPr>
            <a:r>
              <a:rPr lang="en-NZ" dirty="0"/>
              <a:t>1. Mark each process that has a row in the Allocation matrix of all zeros.</a:t>
            </a:r>
          </a:p>
          <a:p>
            <a:pPr>
              <a:buNone/>
            </a:pPr>
            <a:r>
              <a:rPr lang="en-NZ" dirty="0"/>
              <a:t>2. Initialize a temporary vector </a:t>
            </a:r>
            <a:r>
              <a:rPr lang="en-NZ" b="1" dirty="0"/>
              <a:t>W </a:t>
            </a:r>
            <a:r>
              <a:rPr lang="en-NZ" dirty="0"/>
              <a:t>to equal the Available vector.</a:t>
            </a:r>
          </a:p>
          <a:p>
            <a:pPr>
              <a:buNone/>
            </a:pPr>
            <a:r>
              <a:rPr lang="en-NZ" dirty="0"/>
              <a:t>3. Find an index </a:t>
            </a:r>
            <a:r>
              <a:rPr lang="en-NZ" b="1" i="1" dirty="0"/>
              <a:t>i</a:t>
            </a:r>
            <a:r>
              <a:rPr lang="en-NZ" dirty="0"/>
              <a:t> such that process </a:t>
            </a:r>
            <a:r>
              <a:rPr lang="en-NZ" b="1" i="1" dirty="0"/>
              <a:t>i</a:t>
            </a:r>
            <a:r>
              <a:rPr lang="en-NZ" dirty="0"/>
              <a:t> is currently unmarked and the </a:t>
            </a:r>
            <a:r>
              <a:rPr lang="en-NZ" b="1" i="1" dirty="0"/>
              <a:t>i</a:t>
            </a:r>
            <a:r>
              <a:rPr lang="en-NZ" dirty="0"/>
              <a:t>th row of Q is less than or equal to </a:t>
            </a:r>
            <a:r>
              <a:rPr lang="en-NZ" b="1" i="1" dirty="0"/>
              <a:t>W</a:t>
            </a:r>
            <a:r>
              <a:rPr lang="en-NZ" dirty="0"/>
              <a:t>.</a:t>
            </a:r>
          </a:p>
          <a:p>
            <a:pPr lvl="1">
              <a:spcBef>
                <a:spcPts val="0"/>
              </a:spcBef>
            </a:pPr>
            <a:r>
              <a:rPr lang="en-NZ" dirty="0"/>
              <a:t>i.e. </a:t>
            </a:r>
            <a:r>
              <a:rPr lang="en-NZ" dirty="0" err="1"/>
              <a:t>Q</a:t>
            </a:r>
            <a:r>
              <a:rPr lang="en-NZ" baseline="-25000" dirty="0" err="1"/>
              <a:t>ik</a:t>
            </a:r>
            <a:r>
              <a:rPr lang="en-NZ" dirty="0"/>
              <a:t> ≤ W</a:t>
            </a:r>
            <a:r>
              <a:rPr lang="en-NZ" baseline="-25000" dirty="0"/>
              <a:t>k</a:t>
            </a:r>
            <a:r>
              <a:rPr lang="en-NZ" dirty="0"/>
              <a:t> for 1 ≤ k ≤ m. </a:t>
            </a:r>
          </a:p>
          <a:p>
            <a:pPr lvl="1">
              <a:spcBef>
                <a:spcPts val="0"/>
              </a:spcBef>
            </a:pPr>
            <a:r>
              <a:rPr lang="en-NZ" dirty="0"/>
              <a:t>If no such row is found, terminate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 Algorithm cont.</a:t>
            </a:r>
          </a:p>
        </p:txBody>
      </p:sp>
      <p:sp>
        <p:nvSpPr>
          <p:cNvPr id="3" name="Content Placeholder 2"/>
          <p:cNvSpPr>
            <a:spLocks noGrp="1"/>
          </p:cNvSpPr>
          <p:nvPr>
            <p:ph idx="1"/>
          </p:nvPr>
        </p:nvSpPr>
        <p:spPr/>
        <p:txBody>
          <a:bodyPr/>
          <a:lstStyle/>
          <a:p>
            <a:pPr>
              <a:buNone/>
            </a:pPr>
            <a:r>
              <a:rPr lang="en-NZ" dirty="0"/>
              <a:t>4. If such a row is found,</a:t>
            </a:r>
          </a:p>
          <a:p>
            <a:pPr lvl="1"/>
            <a:r>
              <a:rPr lang="en-NZ" dirty="0"/>
              <a:t>mark process </a:t>
            </a:r>
            <a:r>
              <a:rPr lang="en-NZ" i="1" dirty="0"/>
              <a:t>i </a:t>
            </a:r>
            <a:r>
              <a:rPr lang="en-NZ" dirty="0"/>
              <a:t>and add the corresponding row of the allocation matrix to W.</a:t>
            </a:r>
          </a:p>
          <a:p>
            <a:pPr lvl="1"/>
            <a:r>
              <a:rPr lang="en-NZ" dirty="0"/>
              <a:t>i.e.  set W</a:t>
            </a:r>
            <a:r>
              <a:rPr lang="en-NZ" baseline="-25000" dirty="0"/>
              <a:t>k </a:t>
            </a:r>
            <a:r>
              <a:rPr lang="en-NZ" dirty="0"/>
              <a:t>= W</a:t>
            </a:r>
            <a:r>
              <a:rPr lang="en-NZ" baseline="-25000" dirty="0"/>
              <a:t>k </a:t>
            </a:r>
            <a:r>
              <a:rPr lang="en-NZ" dirty="0"/>
              <a:t>+ A</a:t>
            </a:r>
            <a:r>
              <a:rPr lang="en-NZ" baseline="-25000" dirty="0"/>
              <a:t>ik</a:t>
            </a:r>
            <a:r>
              <a:rPr lang="en-NZ" dirty="0"/>
              <a:t>, for 1 ≤ k ≤ m</a:t>
            </a:r>
          </a:p>
          <a:p>
            <a:pPr>
              <a:buNone/>
            </a:pPr>
            <a:r>
              <a:rPr lang="en-NZ" dirty="0"/>
              <a:t>Return to step 3.</a:t>
            </a:r>
          </a:p>
          <a:p>
            <a:r>
              <a:rPr lang="en-NZ" dirty="0"/>
              <a:t>A deadlock exists if and only if there are unmarked processes at the end</a:t>
            </a:r>
          </a:p>
          <a:p>
            <a:r>
              <a:rPr lang="en-NZ" dirty="0"/>
              <a:t> Each unmarked process is deadlocked.</a:t>
            </a:r>
          </a:p>
          <a:p>
            <a:endParaRPr lang="en-NZ" dirty="0"/>
          </a:p>
          <a:p>
            <a:endParaRPr lang="en-NZ" dirty="0"/>
          </a:p>
          <a:p>
            <a:endParaRPr lang="en-NZ"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Detection</a:t>
            </a:r>
          </a:p>
        </p:txBody>
      </p:sp>
      <p:pic>
        <p:nvPicPr>
          <p:cNvPr id="4" name="Content Placeholder 3" descr="Fig06_10.gif"/>
          <p:cNvPicPr>
            <a:picLocks noGrp="1" noChangeAspect="1"/>
          </p:cNvPicPr>
          <p:nvPr>
            <p:ph idx="1"/>
          </p:nvPr>
        </p:nvPicPr>
        <p:blipFill>
          <a:blip r:embed="rId3"/>
          <a:stretch>
            <a:fillRect/>
          </a:stretch>
        </p:blipFill>
        <p:spPr>
          <a:xfrm>
            <a:off x="228600" y="1905000"/>
            <a:ext cx="8603889" cy="2993955"/>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Strategies </a:t>
            </a:r>
            <a:br>
              <a:rPr lang="en-US" dirty="0"/>
            </a:br>
            <a:r>
              <a:rPr lang="en-US" dirty="0"/>
              <a:t>Once Deadlock Detected</a:t>
            </a:r>
          </a:p>
        </p:txBody>
      </p:sp>
      <p:sp>
        <p:nvSpPr>
          <p:cNvPr id="3" name="Content Placeholder 2"/>
          <p:cNvSpPr>
            <a:spLocks noGrp="1"/>
          </p:cNvSpPr>
          <p:nvPr>
            <p:ph idx="1"/>
          </p:nvPr>
        </p:nvSpPr>
        <p:spPr/>
        <p:txBody>
          <a:bodyPr/>
          <a:lstStyle/>
          <a:p>
            <a:r>
              <a:rPr lang="en-US" dirty="0"/>
              <a:t>Abort all deadlocked processes</a:t>
            </a:r>
          </a:p>
          <a:p>
            <a:r>
              <a:rPr lang="en-US" dirty="0"/>
              <a:t>Back up each deadlocked process to some previously defined checkpoint, and restart all process</a:t>
            </a:r>
          </a:p>
          <a:p>
            <a:pPr lvl="1"/>
            <a:r>
              <a:rPr lang="en-US" dirty="0"/>
              <a:t>Risk or deadlock recurring</a:t>
            </a:r>
          </a:p>
          <a:p>
            <a:r>
              <a:rPr lang="en-NZ" dirty="0"/>
              <a:t>Successively abort deadlocked processes until deadlock no longer exists</a:t>
            </a:r>
          </a:p>
          <a:p>
            <a:r>
              <a:rPr lang="en-NZ" dirty="0"/>
              <a:t>Successively preempt resources until deadlock no longer exists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br>
              <a:rPr lang="en-US" dirty="0"/>
            </a:br>
            <a:r>
              <a:rPr lang="en-US" dirty="0"/>
              <a:t>and Disadvantages</a:t>
            </a:r>
          </a:p>
        </p:txBody>
      </p:sp>
      <p:pic>
        <p:nvPicPr>
          <p:cNvPr id="4" name="Content Placeholder 3" descr="Table06_01.gif"/>
          <p:cNvPicPr>
            <a:picLocks noGrp="1" noChangeAspect="1"/>
          </p:cNvPicPr>
          <p:nvPr>
            <p:ph idx="1"/>
          </p:nvPr>
        </p:nvPicPr>
        <p:blipFill>
          <a:blip r:embed="rId3"/>
          <a:stretch>
            <a:fillRect/>
          </a:stretch>
        </p:blipFill>
        <p:spPr>
          <a:xfrm>
            <a:off x="1600200" y="3124200"/>
            <a:ext cx="5069659" cy="5207923"/>
          </a:xfr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t>Deadlock prevention</a:t>
            </a:r>
          </a:p>
          <a:p>
            <a:pPr lvl="1"/>
            <a:r>
              <a:rPr lang="en-NZ" dirty="0"/>
              <a:t>Deadlock Avoidance</a:t>
            </a:r>
          </a:p>
          <a:p>
            <a:pPr lvl="1"/>
            <a:r>
              <a:rPr lang="en-NZ" dirty="0"/>
              <a:t>Deadlock detection</a:t>
            </a:r>
          </a:p>
          <a:p>
            <a:pPr lvl="1"/>
            <a:r>
              <a:rPr lang="en-NZ" dirty="0"/>
              <a:t>An Integrated deadlock strategy</a:t>
            </a:r>
          </a:p>
          <a:p>
            <a:r>
              <a:rPr lang="en-NZ" dirty="0">
                <a:solidFill>
                  <a:schemeClr val="accent1">
                    <a:lumMod val="75000"/>
                  </a:schemeClr>
                </a:solidFill>
              </a:rPr>
              <a:t>Dining Philosophers Problem</a:t>
            </a:r>
          </a:p>
          <a:p>
            <a:r>
              <a:rPr lang="en-NZ" dirty="0"/>
              <a:t>Concurrency Mechanisms in UNIX, Linux, Solaris and Windows</a:t>
            </a:r>
          </a:p>
        </p:txBody>
      </p:sp>
      <p:cxnSp>
        <p:nvCxnSpPr>
          <p:cNvPr id="4" name="Straight Arrow Connector 3"/>
          <p:cNvCxnSpPr/>
          <p:nvPr/>
        </p:nvCxnSpPr>
        <p:spPr>
          <a:xfrm>
            <a:off x="152400" y="4494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a:t>
            </a:r>
            <a:br>
              <a:rPr lang="en-US" dirty="0"/>
            </a:br>
            <a:r>
              <a:rPr lang="en-US" dirty="0"/>
              <a:t> Problem: Scenario</a:t>
            </a:r>
          </a:p>
        </p:txBody>
      </p:sp>
      <p:pic>
        <p:nvPicPr>
          <p:cNvPr id="4" name="Content Placeholder 3" descr="Fig06_11.gif"/>
          <p:cNvPicPr>
            <a:picLocks noGrp="1" noChangeAspect="1"/>
          </p:cNvPicPr>
          <p:nvPr>
            <p:ph idx="1"/>
          </p:nvPr>
        </p:nvPicPr>
        <p:blipFill>
          <a:blip r:embed="rId3"/>
          <a:stretch>
            <a:fillRect/>
          </a:stretch>
        </p:blipFill>
        <p:spPr>
          <a:xfrm>
            <a:off x="2057400" y="1392444"/>
            <a:ext cx="4737337" cy="5465556"/>
          </a:xfr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Problem</a:t>
            </a:r>
          </a:p>
        </p:txBody>
      </p:sp>
      <p:sp>
        <p:nvSpPr>
          <p:cNvPr id="3" name="Content Placeholder 2"/>
          <p:cNvSpPr>
            <a:spLocks noGrp="1"/>
          </p:cNvSpPr>
          <p:nvPr>
            <p:ph idx="1"/>
          </p:nvPr>
        </p:nvSpPr>
        <p:spPr/>
        <p:txBody>
          <a:bodyPr/>
          <a:lstStyle/>
          <a:p>
            <a:r>
              <a:rPr lang="en-NZ" dirty="0"/>
              <a:t>Devise a ritual (algorithm) that will allow the philosophers to eat.</a:t>
            </a:r>
          </a:p>
          <a:p>
            <a:pPr lvl="1"/>
            <a:r>
              <a:rPr lang="en-NZ" dirty="0"/>
              <a:t>No two philosophers can use the same fork at the same time (mutual exclusion)</a:t>
            </a:r>
          </a:p>
          <a:p>
            <a:pPr lvl="1"/>
            <a:r>
              <a:rPr lang="en-NZ" dirty="0"/>
              <a:t>No philosopher must starve to death (avoid deadlock and starvation … literally!)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t>Deadlock prevention</a:t>
            </a:r>
          </a:p>
          <a:p>
            <a:pPr lvl="1"/>
            <a:r>
              <a:rPr lang="en-NZ" dirty="0"/>
              <a:t>Deadlock Avoidance</a:t>
            </a:r>
          </a:p>
          <a:p>
            <a:pPr lvl="1"/>
            <a:r>
              <a:rPr lang="en-NZ" dirty="0"/>
              <a:t>Deadlock detection</a:t>
            </a:r>
          </a:p>
          <a:p>
            <a:pPr lvl="1"/>
            <a:r>
              <a:rPr lang="en-NZ" dirty="0"/>
              <a:t>An Integrated deadlock strategy</a:t>
            </a:r>
          </a:p>
          <a:p>
            <a:r>
              <a:rPr lang="en-NZ" dirty="0"/>
              <a:t>Dining Philosophers Problem</a:t>
            </a:r>
          </a:p>
          <a:p>
            <a:r>
              <a:rPr lang="en-NZ" dirty="0">
                <a:solidFill>
                  <a:schemeClr val="accent1">
                    <a:lumMod val="75000"/>
                  </a:schemeClr>
                </a:solidFill>
              </a:rPr>
              <a:t>Concurrency Mechanisms in UNIX, Linux, Solaris and Windows</a:t>
            </a:r>
          </a:p>
        </p:txBody>
      </p:sp>
      <p:cxnSp>
        <p:nvCxnSpPr>
          <p:cNvPr id="4" name="Straight Arrow Connector 3"/>
          <p:cNvCxnSpPr/>
          <p:nvPr/>
        </p:nvCxnSpPr>
        <p:spPr>
          <a:xfrm>
            <a:off x="152400" y="5103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Concurrency </a:t>
            </a:r>
            <a:br>
              <a:rPr lang="en-US" dirty="0"/>
            </a:br>
            <a:r>
              <a:rPr lang="en-US" dirty="0"/>
              <a:t>Mechanisms</a:t>
            </a:r>
          </a:p>
        </p:txBody>
      </p:sp>
      <p:sp>
        <p:nvSpPr>
          <p:cNvPr id="3" name="Content Placeholder 2"/>
          <p:cNvSpPr>
            <a:spLocks noGrp="1"/>
          </p:cNvSpPr>
          <p:nvPr>
            <p:ph idx="1"/>
          </p:nvPr>
        </p:nvSpPr>
        <p:spPr/>
        <p:txBody>
          <a:bodyPr/>
          <a:lstStyle/>
          <a:p>
            <a:r>
              <a:rPr lang="en-NZ" dirty="0"/>
              <a:t>UNIX provides a variety of mechanisms for interprocessor communication and synchronization including:</a:t>
            </a:r>
            <a:endParaRPr lang="en-US" dirty="0"/>
          </a:p>
          <a:p>
            <a:pPr lvl="1"/>
            <a:r>
              <a:rPr lang="en-US" dirty="0"/>
              <a:t>Pipes</a:t>
            </a:r>
          </a:p>
          <a:p>
            <a:pPr lvl="1"/>
            <a:r>
              <a:rPr lang="en-US" dirty="0"/>
              <a:t>Messages</a:t>
            </a:r>
          </a:p>
          <a:p>
            <a:pPr lvl="1"/>
            <a:r>
              <a:rPr lang="en-US" dirty="0"/>
              <a:t>Shared memory</a:t>
            </a:r>
          </a:p>
          <a:p>
            <a:pPr lvl="1"/>
            <a:r>
              <a:rPr lang="en-US" dirty="0"/>
              <a:t>Semaphores</a:t>
            </a:r>
          </a:p>
          <a:p>
            <a:pPr lvl="1"/>
            <a:r>
              <a:rPr lang="en-US" dirty="0"/>
              <a:t>Signals</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Actual Deadlock</a:t>
            </a:r>
          </a:p>
        </p:txBody>
      </p:sp>
      <p:pic>
        <p:nvPicPr>
          <p:cNvPr id="1026"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114800" y="2743200"/>
            <a:ext cx="349250" cy="7302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572000" y="4495800"/>
            <a:ext cx="379413" cy="660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5029200" y="3582987"/>
            <a:ext cx="760413" cy="379413"/>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429000" y="3962400"/>
            <a:ext cx="700087" cy="369887"/>
          </a:xfrm>
          <a:prstGeom prst="rect">
            <a:avLst/>
          </a:prstGeom>
          <a:noFill/>
          <a:ln w="9525">
            <a:noFill/>
            <a:miter lim="800000"/>
            <a:headEnd/>
            <a:tailEnd/>
          </a:ln>
          <a:effectLst/>
        </p:spPr>
      </p:pic>
      <p:pic>
        <p:nvPicPr>
          <p:cNvPr id="2050" name="Picture 2"/>
          <p:cNvPicPr>
            <a:picLocks noChangeAspect="1" noChangeArrowheads="1"/>
          </p:cNvPicPr>
          <p:nvPr/>
        </p:nvPicPr>
        <p:blipFill>
          <a:blip r:embed="rId8"/>
          <a:srcRect/>
          <a:stretch>
            <a:fillRect/>
          </a:stretch>
        </p:blipFill>
        <p:spPr bwMode="auto">
          <a:xfrm>
            <a:off x="2438400" y="1828800"/>
            <a:ext cx="4240213" cy="4159250"/>
          </a:xfrm>
          <a:prstGeom prst="rect">
            <a:avLst/>
          </a:prstGeom>
          <a:noFill/>
          <a:ln w="9525">
            <a:noFill/>
            <a:miter lim="800000"/>
            <a:headEnd/>
            <a:tailEnd/>
          </a:ln>
          <a:effec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a:t>HALT</a:t>
            </a:r>
            <a:r>
              <a:rPr lang="en-NZ" sz="2400" dirty="0"/>
              <a:t> until B is free</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a:t>HALT</a:t>
            </a:r>
            <a:r>
              <a:rPr lang="en-NZ" sz="2400" dirty="0"/>
              <a:t> until C is free</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a:t>HALT</a:t>
            </a:r>
            <a:r>
              <a:rPr lang="en-NZ" sz="2400" dirty="0"/>
              <a:t> until D is free</a:t>
            </a:r>
          </a:p>
        </p:txBody>
      </p:sp>
      <p:sp>
        <p:nvSpPr>
          <p:cNvPr id="13" name="Cloud Callout 12"/>
          <p:cNvSpPr/>
          <p:nvPr/>
        </p:nvSpPr>
        <p:spPr>
          <a:xfrm>
            <a:off x="609600" y="4648200"/>
            <a:ext cx="2667000" cy="1524000"/>
          </a:xfrm>
          <a:prstGeom prst="cloudCallout">
            <a:avLst>
              <a:gd name="adj1" fmla="val 75494"/>
              <a:gd name="adj2" fmla="val -56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a:t>HALT</a:t>
            </a:r>
            <a:r>
              <a:rPr lang="en-NZ" sz="2400" dirty="0"/>
              <a:t> until A  is free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00" y="-300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00" y="-300"/>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Pipes</a:t>
            </a:r>
          </a:p>
        </p:txBody>
      </p:sp>
      <p:sp>
        <p:nvSpPr>
          <p:cNvPr id="3" name="Content Placeholder 2"/>
          <p:cNvSpPr>
            <a:spLocks noGrp="1"/>
          </p:cNvSpPr>
          <p:nvPr>
            <p:ph idx="1"/>
          </p:nvPr>
        </p:nvSpPr>
        <p:spPr/>
        <p:txBody>
          <a:bodyPr/>
          <a:lstStyle/>
          <a:p>
            <a:r>
              <a:rPr lang="en-NZ" dirty="0"/>
              <a:t>A circular buffer allowing two processes to communicate on the producer-consumer model</a:t>
            </a:r>
          </a:p>
          <a:p>
            <a:pPr lvl="1"/>
            <a:r>
              <a:rPr lang="en-NZ" dirty="0"/>
              <a:t>first-in-first-out queue, written by one process and read by another.</a:t>
            </a:r>
          </a:p>
          <a:p>
            <a:r>
              <a:rPr lang="en-NZ" dirty="0"/>
              <a:t>Two types:</a:t>
            </a:r>
          </a:p>
          <a:p>
            <a:pPr lvl="1"/>
            <a:r>
              <a:rPr lang="en-NZ" dirty="0"/>
              <a:t>Named:</a:t>
            </a:r>
          </a:p>
          <a:p>
            <a:pPr lvl="1"/>
            <a:r>
              <a:rPr lang="en-NZ" dirty="0"/>
              <a:t>Unnamed</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Messages</a:t>
            </a:r>
          </a:p>
        </p:txBody>
      </p:sp>
      <p:sp>
        <p:nvSpPr>
          <p:cNvPr id="3" name="Content Placeholder 2"/>
          <p:cNvSpPr>
            <a:spLocks noGrp="1"/>
          </p:cNvSpPr>
          <p:nvPr>
            <p:ph idx="1"/>
          </p:nvPr>
        </p:nvSpPr>
        <p:spPr/>
        <p:txBody>
          <a:bodyPr/>
          <a:lstStyle/>
          <a:p>
            <a:r>
              <a:rPr lang="en-NZ" dirty="0"/>
              <a:t>A block of bytes with an accompanying type.</a:t>
            </a:r>
          </a:p>
          <a:p>
            <a:r>
              <a:rPr lang="en-NZ" dirty="0"/>
              <a:t>UNIX provides </a:t>
            </a:r>
            <a:r>
              <a:rPr lang="en-NZ" b="1" i="1" dirty="0"/>
              <a:t>msgsnd </a:t>
            </a:r>
            <a:r>
              <a:rPr lang="en-NZ" dirty="0"/>
              <a:t>and </a:t>
            </a:r>
            <a:r>
              <a:rPr lang="en-NZ" b="1" i="1" dirty="0"/>
              <a:t>msgrcv </a:t>
            </a:r>
            <a:r>
              <a:rPr lang="en-NZ" dirty="0"/>
              <a:t>system calls for processes to engage in message passing. </a:t>
            </a:r>
          </a:p>
          <a:p>
            <a:r>
              <a:rPr lang="en-NZ" dirty="0"/>
              <a:t>Associated with each process is a message queue, which functions like a mailbox.</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Shared Memory</a:t>
            </a:r>
          </a:p>
        </p:txBody>
      </p:sp>
      <p:sp>
        <p:nvSpPr>
          <p:cNvPr id="3" name="Content Placeholder 2"/>
          <p:cNvSpPr>
            <a:spLocks noGrp="1"/>
          </p:cNvSpPr>
          <p:nvPr>
            <p:ph idx="1"/>
          </p:nvPr>
        </p:nvSpPr>
        <p:spPr/>
        <p:txBody>
          <a:bodyPr/>
          <a:lstStyle/>
          <a:p>
            <a:r>
              <a:rPr lang="en-NZ" dirty="0"/>
              <a:t>A common block of virtual memory shared by multiple processes.</a:t>
            </a:r>
          </a:p>
          <a:p>
            <a:r>
              <a:rPr lang="en-NZ" dirty="0"/>
              <a:t>Permission is read-only or read-write for a process, </a:t>
            </a:r>
          </a:p>
          <a:p>
            <a:pPr lvl="1"/>
            <a:r>
              <a:rPr lang="en-NZ" dirty="0"/>
              <a:t>determined on a per-process basis. </a:t>
            </a:r>
          </a:p>
          <a:p>
            <a:r>
              <a:rPr lang="en-NZ" dirty="0"/>
              <a:t>Mutual exclusion constraints are not part of the shared-memory facility but must be provided by the processes using the shared memory.</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Semaphores</a:t>
            </a:r>
          </a:p>
        </p:txBody>
      </p:sp>
      <p:sp>
        <p:nvSpPr>
          <p:cNvPr id="3" name="Content Placeholder 2"/>
          <p:cNvSpPr>
            <a:spLocks noGrp="1"/>
          </p:cNvSpPr>
          <p:nvPr>
            <p:ph idx="1"/>
          </p:nvPr>
        </p:nvSpPr>
        <p:spPr/>
        <p:txBody>
          <a:bodyPr/>
          <a:lstStyle/>
          <a:p>
            <a:r>
              <a:rPr lang="en-NZ" dirty="0"/>
              <a:t>SVR4 uses a generalization of the </a:t>
            </a:r>
            <a:r>
              <a:rPr lang="en-NZ" b="1" i="1" dirty="0"/>
              <a:t>semWait </a:t>
            </a:r>
            <a:r>
              <a:rPr lang="en-NZ" dirty="0"/>
              <a:t>and </a:t>
            </a:r>
            <a:r>
              <a:rPr lang="en-NZ" b="1" i="1" dirty="0"/>
              <a:t>semSignal </a:t>
            </a:r>
            <a:r>
              <a:rPr lang="en-NZ" dirty="0"/>
              <a:t>primitives defined in Chapter 5;</a:t>
            </a:r>
          </a:p>
          <a:p>
            <a:r>
              <a:rPr lang="en-NZ" dirty="0"/>
              <a:t>Associated with the semaphore are queues of processes blocked on that semaphore.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Signals</a:t>
            </a:r>
          </a:p>
        </p:txBody>
      </p:sp>
      <p:sp>
        <p:nvSpPr>
          <p:cNvPr id="3" name="Content Placeholder 2"/>
          <p:cNvSpPr>
            <a:spLocks noGrp="1"/>
          </p:cNvSpPr>
          <p:nvPr>
            <p:ph idx="1"/>
          </p:nvPr>
        </p:nvSpPr>
        <p:spPr/>
        <p:txBody>
          <a:bodyPr/>
          <a:lstStyle/>
          <a:p>
            <a:r>
              <a:rPr lang="en-NZ" dirty="0"/>
              <a:t>A software mechanism that informs a process of the occurrence of asynchronous events.</a:t>
            </a:r>
          </a:p>
          <a:p>
            <a:pPr lvl="1"/>
            <a:r>
              <a:rPr lang="en-NZ" dirty="0"/>
              <a:t>Similar to a hardware interrupt, without priorities</a:t>
            </a:r>
          </a:p>
          <a:p>
            <a:r>
              <a:rPr lang="en-NZ" dirty="0"/>
              <a:t>A signal is delivered by updating a field in the process table for the process to which the signal is being sent.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 defined for </a:t>
            </a:r>
            <a:br>
              <a:rPr lang="en-US" dirty="0"/>
            </a:br>
            <a:r>
              <a:rPr lang="en-US" dirty="0"/>
              <a:t>UNIX SVR4.</a:t>
            </a:r>
          </a:p>
        </p:txBody>
      </p:sp>
      <p:pic>
        <p:nvPicPr>
          <p:cNvPr id="4" name="Content Placeholder 3" descr="Table06_02.gif"/>
          <p:cNvPicPr>
            <a:picLocks noGrp="1" noChangeAspect="1"/>
          </p:cNvPicPr>
          <p:nvPr>
            <p:ph idx="1"/>
          </p:nvPr>
        </p:nvPicPr>
        <p:blipFill>
          <a:blip r:embed="rId3"/>
          <a:stretch>
            <a:fillRect/>
          </a:stretch>
        </p:blipFill>
        <p:spPr>
          <a:xfrm>
            <a:off x="2209801" y="1604997"/>
            <a:ext cx="4724399" cy="5253003"/>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Kernel </a:t>
            </a:r>
            <a:br>
              <a:rPr lang="en-US" dirty="0"/>
            </a:br>
            <a:r>
              <a:rPr lang="en-US" dirty="0"/>
              <a:t>Concurrency Mechanism</a:t>
            </a:r>
          </a:p>
        </p:txBody>
      </p:sp>
      <p:sp>
        <p:nvSpPr>
          <p:cNvPr id="3" name="Content Placeholder 2"/>
          <p:cNvSpPr>
            <a:spLocks noGrp="1"/>
          </p:cNvSpPr>
          <p:nvPr>
            <p:ph idx="1"/>
          </p:nvPr>
        </p:nvSpPr>
        <p:spPr/>
        <p:txBody>
          <a:bodyPr/>
          <a:lstStyle/>
          <a:p>
            <a:r>
              <a:rPr lang="en-US" dirty="0"/>
              <a:t>Includes all the mechanisms found in UNIX plus</a:t>
            </a:r>
          </a:p>
          <a:p>
            <a:pPr lvl="1"/>
            <a:r>
              <a:rPr lang="en-US" dirty="0"/>
              <a:t>Atomic operations</a:t>
            </a:r>
          </a:p>
          <a:p>
            <a:pPr lvl="1"/>
            <a:r>
              <a:rPr lang="en-US" dirty="0"/>
              <a:t>Spinlocks</a:t>
            </a:r>
          </a:p>
          <a:p>
            <a:pPr lvl="1"/>
            <a:r>
              <a:rPr lang="en-US" dirty="0"/>
              <a:t>Semaphores (slightly different to SVR4)</a:t>
            </a:r>
          </a:p>
          <a:p>
            <a:pPr lvl="1"/>
            <a:r>
              <a:rPr lang="en-US" dirty="0"/>
              <a:t>Barriers</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Atomic Operations</a:t>
            </a:r>
          </a:p>
        </p:txBody>
      </p:sp>
      <p:sp>
        <p:nvSpPr>
          <p:cNvPr id="3" name="Content Placeholder 2"/>
          <p:cNvSpPr>
            <a:spLocks noGrp="1"/>
          </p:cNvSpPr>
          <p:nvPr>
            <p:ph idx="1"/>
          </p:nvPr>
        </p:nvSpPr>
        <p:spPr/>
        <p:txBody>
          <a:bodyPr/>
          <a:lstStyle/>
          <a:p>
            <a:r>
              <a:rPr lang="en-US" dirty="0"/>
              <a:t>Atomic operations execute without interruption and without interference</a:t>
            </a:r>
          </a:p>
          <a:p>
            <a:r>
              <a:rPr lang="en-US" dirty="0"/>
              <a:t>Two types:</a:t>
            </a:r>
          </a:p>
          <a:p>
            <a:pPr lvl="1"/>
            <a:r>
              <a:rPr lang="en-US" dirty="0"/>
              <a:t>Integer operations – operating on an integer variable</a:t>
            </a:r>
          </a:p>
          <a:p>
            <a:pPr lvl="1"/>
            <a:r>
              <a:rPr lang="en-US" dirty="0"/>
              <a:t>Bitmap operations – operating on one bit in a bitmap </a:t>
            </a:r>
          </a:p>
          <a:p>
            <a:endParaRPr lang="en-US" dirty="0"/>
          </a:p>
          <a:p>
            <a:endParaRPr lang="en-NZ"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Atomic Operations</a:t>
            </a:r>
          </a:p>
        </p:txBody>
      </p:sp>
      <p:pic>
        <p:nvPicPr>
          <p:cNvPr id="4" name="Content Placeholder 3" descr="Table06_03a.gif"/>
          <p:cNvPicPr>
            <a:picLocks noGrp="1" noChangeAspect="1"/>
          </p:cNvPicPr>
          <p:nvPr>
            <p:ph idx="1"/>
          </p:nvPr>
        </p:nvPicPr>
        <p:blipFill>
          <a:blip r:embed="rId3"/>
          <a:stretch>
            <a:fillRect/>
          </a:stretch>
        </p:blipFill>
        <p:spPr>
          <a:xfrm>
            <a:off x="1219200" y="1328738"/>
            <a:ext cx="7144620" cy="4995862"/>
          </a:xfr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Atomic Operations</a:t>
            </a:r>
          </a:p>
        </p:txBody>
      </p:sp>
      <p:pic>
        <p:nvPicPr>
          <p:cNvPr id="4" name="Content Placeholder 3" descr="Table06_03b.gif"/>
          <p:cNvPicPr>
            <a:picLocks noGrp="1" noChangeAspect="1"/>
          </p:cNvPicPr>
          <p:nvPr>
            <p:ph idx="1"/>
          </p:nvPr>
        </p:nvPicPr>
        <p:blipFill>
          <a:blip r:embed="rId3"/>
          <a:stretch>
            <a:fillRect/>
          </a:stretch>
        </p:blipFill>
        <p:spPr>
          <a:xfrm>
            <a:off x="762000" y="1524000"/>
            <a:ext cx="7736606" cy="3471862"/>
          </a:xfr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Resource Categories</a:t>
            </a:r>
          </a:p>
        </p:txBody>
      </p:sp>
      <p:sp>
        <p:nvSpPr>
          <p:cNvPr id="3" name="Content Placeholder 2"/>
          <p:cNvSpPr>
            <a:spLocks noGrp="1"/>
          </p:cNvSpPr>
          <p:nvPr>
            <p:ph idx="1"/>
          </p:nvPr>
        </p:nvSpPr>
        <p:spPr/>
        <p:txBody>
          <a:bodyPr/>
          <a:lstStyle/>
          <a:p>
            <a:pPr>
              <a:buNone/>
            </a:pPr>
            <a:r>
              <a:rPr lang="en-NZ" dirty="0"/>
              <a:t>Two general categories of resources:</a:t>
            </a:r>
          </a:p>
          <a:p>
            <a:r>
              <a:rPr lang="en-NZ" dirty="0"/>
              <a:t>Reusable</a:t>
            </a:r>
          </a:p>
          <a:p>
            <a:pPr lvl="1"/>
            <a:r>
              <a:rPr lang="en-NZ" dirty="0"/>
              <a:t>can be safely used by only one process at a time and </a:t>
            </a:r>
            <a:r>
              <a:rPr lang="en-NZ" b="1" i="1" dirty="0"/>
              <a:t>is not depleted </a:t>
            </a:r>
            <a:r>
              <a:rPr lang="en-NZ" dirty="0"/>
              <a:t>by that use.</a:t>
            </a:r>
          </a:p>
          <a:p>
            <a:r>
              <a:rPr lang="en-NZ" dirty="0"/>
              <a:t>Consumable</a:t>
            </a:r>
          </a:p>
          <a:p>
            <a:pPr lvl="1"/>
            <a:r>
              <a:rPr lang="en-NZ" dirty="0"/>
              <a:t>one that can be created (</a:t>
            </a:r>
            <a:r>
              <a:rPr lang="en-NZ" b="1" i="1" dirty="0"/>
              <a:t>produced</a:t>
            </a:r>
            <a:r>
              <a:rPr lang="en-NZ" dirty="0"/>
              <a:t>) and destroyed (</a:t>
            </a:r>
            <a:r>
              <a:rPr lang="en-NZ" b="1" i="1" dirty="0"/>
              <a:t>consumed</a:t>
            </a:r>
            <a:r>
              <a:rPr lang="en-NZ" dirty="0"/>
              <a:t>).</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Spinlock</a:t>
            </a:r>
          </a:p>
        </p:txBody>
      </p:sp>
      <p:sp>
        <p:nvSpPr>
          <p:cNvPr id="3" name="Content Placeholder 2"/>
          <p:cNvSpPr>
            <a:spLocks noGrp="1"/>
          </p:cNvSpPr>
          <p:nvPr>
            <p:ph idx="1"/>
          </p:nvPr>
        </p:nvSpPr>
        <p:spPr/>
        <p:txBody>
          <a:bodyPr/>
          <a:lstStyle/>
          <a:p>
            <a:r>
              <a:rPr lang="en-NZ" dirty="0"/>
              <a:t>Only one thread at a time can acquire a spinlock.</a:t>
            </a:r>
          </a:p>
          <a:p>
            <a:pPr lvl="1"/>
            <a:r>
              <a:rPr lang="en-NZ" dirty="0"/>
              <a:t>Any other thread will keep trying (spinning) until it can acquire the lock. </a:t>
            </a:r>
          </a:p>
          <a:p>
            <a:r>
              <a:rPr lang="en-NZ" dirty="0"/>
              <a:t>A spinlock is  an integer </a:t>
            </a:r>
          </a:p>
          <a:p>
            <a:pPr lvl="1"/>
            <a:r>
              <a:rPr lang="en-NZ" dirty="0"/>
              <a:t>If  0, the thread sets the value to 1 and enters its critical section. </a:t>
            </a:r>
          </a:p>
          <a:p>
            <a:pPr lvl="1"/>
            <a:r>
              <a:rPr lang="en-NZ" dirty="0"/>
              <a:t> If the value is nonzero, the thread continually checks the value until it is zero. </a:t>
            </a:r>
          </a:p>
          <a:p>
            <a:endParaRPr lang="en-NZ" dirty="0"/>
          </a:p>
          <a:p>
            <a:endParaRPr lang="en-NZ" dirty="0"/>
          </a:p>
          <a:p>
            <a:endParaRPr lang="en-NZ"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Spinlocks</a:t>
            </a:r>
          </a:p>
        </p:txBody>
      </p:sp>
      <p:pic>
        <p:nvPicPr>
          <p:cNvPr id="4" name="Content Placeholder 3" descr="Table06_04.gif"/>
          <p:cNvPicPr>
            <a:picLocks noGrp="1" noChangeAspect="1"/>
          </p:cNvPicPr>
          <p:nvPr>
            <p:ph idx="1"/>
          </p:nvPr>
        </p:nvPicPr>
        <p:blipFill>
          <a:blip r:embed="rId3"/>
          <a:stretch>
            <a:fillRect/>
          </a:stretch>
        </p:blipFill>
        <p:spPr>
          <a:xfrm>
            <a:off x="1298757" y="1219200"/>
            <a:ext cx="7251491" cy="5486400"/>
          </a:xfr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Semaphores</a:t>
            </a:r>
          </a:p>
        </p:txBody>
      </p:sp>
      <p:sp>
        <p:nvSpPr>
          <p:cNvPr id="3" name="Content Placeholder 2"/>
          <p:cNvSpPr>
            <a:spLocks noGrp="1"/>
          </p:cNvSpPr>
          <p:nvPr>
            <p:ph idx="1"/>
          </p:nvPr>
        </p:nvSpPr>
        <p:spPr/>
        <p:txBody>
          <a:bodyPr/>
          <a:lstStyle/>
          <a:p>
            <a:r>
              <a:rPr lang="en-NZ" dirty="0"/>
              <a:t>Similar to UNIX SVR4 but also provides an implementation of semaphores for its own use.</a:t>
            </a:r>
          </a:p>
          <a:p>
            <a:r>
              <a:rPr lang="en-NZ" dirty="0"/>
              <a:t>Three types of kernel semaphores:</a:t>
            </a:r>
          </a:p>
          <a:p>
            <a:pPr lvl="1"/>
            <a:r>
              <a:rPr lang="en-NZ" dirty="0"/>
              <a:t>Binary semaphores</a:t>
            </a:r>
          </a:p>
          <a:p>
            <a:pPr lvl="1"/>
            <a:r>
              <a:rPr lang="en-NZ" dirty="0"/>
              <a:t>counting semaphores,</a:t>
            </a:r>
          </a:p>
          <a:p>
            <a:pPr lvl="1"/>
            <a:r>
              <a:rPr lang="en-NZ" dirty="0"/>
              <a:t> reader-writer semaphores.</a:t>
            </a:r>
          </a:p>
          <a:p>
            <a:pPr lvl="1"/>
            <a:endParaRPr lang="en-NZ"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Semaphores</a:t>
            </a:r>
          </a:p>
        </p:txBody>
      </p:sp>
      <p:pic>
        <p:nvPicPr>
          <p:cNvPr id="4" name="Content Placeholder 3" descr="Table06_05.gif"/>
          <p:cNvPicPr>
            <a:picLocks noGrp="1" noChangeAspect="1"/>
          </p:cNvPicPr>
          <p:nvPr>
            <p:ph idx="1"/>
          </p:nvPr>
        </p:nvPicPr>
        <p:blipFill>
          <a:blip r:embed="rId3"/>
          <a:stretch>
            <a:fillRect/>
          </a:stretch>
        </p:blipFill>
        <p:spPr>
          <a:xfrm>
            <a:off x="1828800" y="1219200"/>
            <a:ext cx="5673156" cy="5532862"/>
          </a:xfr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Barriers</a:t>
            </a:r>
          </a:p>
        </p:txBody>
      </p:sp>
      <p:sp>
        <p:nvSpPr>
          <p:cNvPr id="3" name="Content Placeholder 2"/>
          <p:cNvSpPr>
            <a:spLocks noGrp="1"/>
          </p:cNvSpPr>
          <p:nvPr>
            <p:ph idx="1"/>
          </p:nvPr>
        </p:nvSpPr>
        <p:spPr/>
        <p:txBody>
          <a:bodyPr/>
          <a:lstStyle/>
          <a:p>
            <a:r>
              <a:rPr lang="en-NZ" dirty="0"/>
              <a:t>To enforce the order in which instructions are executed, Linux provides the memory barrier facility.</a:t>
            </a:r>
          </a:p>
        </p:txBody>
      </p:sp>
      <p:pic>
        <p:nvPicPr>
          <p:cNvPr id="4" name="Content Placeholder 3" descr="Table06_06.gif"/>
          <p:cNvPicPr>
            <a:picLocks noChangeAspect="1"/>
          </p:cNvPicPr>
          <p:nvPr/>
        </p:nvPicPr>
        <p:blipFill>
          <a:blip r:embed="rId2"/>
          <a:stretch>
            <a:fillRect/>
          </a:stretch>
        </p:blipFill>
        <p:spPr bwMode="auto">
          <a:xfrm>
            <a:off x="1066800" y="3276600"/>
            <a:ext cx="7543800" cy="3492086"/>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Solaris Thread </a:t>
            </a:r>
            <a:br>
              <a:rPr lang="en-US" dirty="0"/>
            </a:br>
            <a:r>
              <a:rPr lang="en-US" dirty="0"/>
              <a:t>Synchronization Primitives</a:t>
            </a:r>
          </a:p>
        </p:txBody>
      </p:sp>
      <p:sp>
        <p:nvSpPr>
          <p:cNvPr id="3" name="Content Placeholder 2"/>
          <p:cNvSpPr>
            <a:spLocks noGrp="1"/>
          </p:cNvSpPr>
          <p:nvPr>
            <p:ph idx="1"/>
          </p:nvPr>
        </p:nvSpPr>
        <p:spPr/>
        <p:txBody>
          <a:bodyPr/>
          <a:lstStyle/>
          <a:p>
            <a:r>
              <a:rPr lang="en-NZ" dirty="0"/>
              <a:t>In addition to the concurrency mechanisms of UNIX SVR4</a:t>
            </a:r>
          </a:p>
          <a:p>
            <a:pPr lvl="1"/>
            <a:r>
              <a:rPr lang="en-US" dirty="0"/>
              <a:t>Mutual exclusion (mutex) locks</a:t>
            </a:r>
          </a:p>
          <a:p>
            <a:pPr lvl="1"/>
            <a:r>
              <a:rPr lang="en-US" dirty="0"/>
              <a:t>Semaphores</a:t>
            </a:r>
          </a:p>
          <a:p>
            <a:pPr lvl="1"/>
            <a:r>
              <a:rPr lang="en-US" dirty="0"/>
              <a:t>Multiple readers, single writer (readers/writer) locks</a:t>
            </a:r>
          </a:p>
          <a:p>
            <a:pPr lvl="1"/>
            <a:r>
              <a:rPr lang="en-US" dirty="0"/>
              <a:t>Condition variables</a:t>
            </a:r>
          </a:p>
          <a:p>
            <a:endParaRPr 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Solaris Synchronization </a:t>
            </a:r>
            <a:br>
              <a:rPr lang="en-US" dirty="0"/>
            </a:br>
            <a:r>
              <a:rPr lang="en-US" dirty="0"/>
              <a:t>Data Structures</a:t>
            </a:r>
          </a:p>
        </p:txBody>
      </p:sp>
      <p:pic>
        <p:nvPicPr>
          <p:cNvPr id="4" name="Content Placeholder 3" descr="Fig06_15.gif"/>
          <p:cNvPicPr>
            <a:picLocks noGrp="1" noChangeAspect="1"/>
          </p:cNvPicPr>
          <p:nvPr>
            <p:ph idx="1"/>
          </p:nvPr>
        </p:nvPicPr>
        <p:blipFill>
          <a:blip r:embed="rId3"/>
          <a:stretch>
            <a:fillRect/>
          </a:stretch>
        </p:blipFill>
        <p:spPr>
          <a:xfrm>
            <a:off x="1600200" y="1420018"/>
            <a:ext cx="6087115" cy="5285582"/>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MUTEX Lock</a:t>
            </a:r>
          </a:p>
        </p:txBody>
      </p:sp>
      <p:sp>
        <p:nvSpPr>
          <p:cNvPr id="3" name="Content Placeholder 2"/>
          <p:cNvSpPr>
            <a:spLocks noGrp="1"/>
          </p:cNvSpPr>
          <p:nvPr>
            <p:ph idx="1"/>
          </p:nvPr>
        </p:nvSpPr>
        <p:spPr/>
        <p:txBody>
          <a:bodyPr/>
          <a:lstStyle/>
          <a:p>
            <a:r>
              <a:rPr lang="en-NZ" dirty="0"/>
              <a:t>A mutex is used to ensure only one thread at a time can access the resource protected by the mutex. </a:t>
            </a:r>
          </a:p>
          <a:p>
            <a:r>
              <a:rPr lang="en-NZ" dirty="0"/>
              <a:t>The thread that locks the mutex must be the one that unlocks it.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Semaphores and</a:t>
            </a:r>
            <a:br>
              <a:rPr lang="en-NZ" dirty="0"/>
            </a:br>
            <a:r>
              <a:rPr lang="en-NZ" dirty="0"/>
              <a:t> Read/Write locks</a:t>
            </a:r>
          </a:p>
        </p:txBody>
      </p:sp>
      <p:sp>
        <p:nvSpPr>
          <p:cNvPr id="3" name="Content Placeholder 2"/>
          <p:cNvSpPr>
            <a:spLocks noGrp="1"/>
          </p:cNvSpPr>
          <p:nvPr>
            <p:ph idx="1"/>
          </p:nvPr>
        </p:nvSpPr>
        <p:spPr/>
        <p:txBody>
          <a:bodyPr/>
          <a:lstStyle/>
          <a:p>
            <a:r>
              <a:rPr lang="en-NZ" dirty="0"/>
              <a:t>Solaris provides classic counting semaphores.</a:t>
            </a:r>
          </a:p>
          <a:p>
            <a:r>
              <a:rPr lang="en-NZ" dirty="0"/>
              <a:t>The readers/writer lock allows multiple threads to have simultaneous read-only access to an object protected by the lock. </a:t>
            </a:r>
          </a:p>
          <a:p>
            <a:pPr lvl="1"/>
            <a:r>
              <a:rPr lang="en-NZ" dirty="0"/>
              <a:t>It also allows a single thread to access the object for writing at one time, while excluding all readers.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Condition Variables</a:t>
            </a:r>
          </a:p>
        </p:txBody>
      </p:sp>
      <p:sp>
        <p:nvSpPr>
          <p:cNvPr id="3" name="Content Placeholder 2"/>
          <p:cNvSpPr>
            <a:spLocks noGrp="1"/>
          </p:cNvSpPr>
          <p:nvPr>
            <p:ph idx="1"/>
          </p:nvPr>
        </p:nvSpPr>
        <p:spPr/>
        <p:txBody>
          <a:bodyPr/>
          <a:lstStyle/>
          <a:p>
            <a:r>
              <a:rPr lang="en-NZ" dirty="0"/>
              <a:t>A condition variable is used to wait until a particular condition is true. </a:t>
            </a:r>
          </a:p>
          <a:p>
            <a:r>
              <a:rPr lang="en-NZ" dirty="0"/>
              <a:t>Condition variables must be used in conjunction with a mutex lock.</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Resources</a:t>
            </a:r>
          </a:p>
        </p:txBody>
      </p:sp>
      <p:sp>
        <p:nvSpPr>
          <p:cNvPr id="3" name="Content Placeholder 2"/>
          <p:cNvSpPr>
            <a:spLocks noGrp="1"/>
          </p:cNvSpPr>
          <p:nvPr>
            <p:ph idx="1"/>
          </p:nvPr>
        </p:nvSpPr>
        <p:spPr/>
        <p:txBody>
          <a:bodyPr/>
          <a:lstStyle/>
          <a:p>
            <a:r>
              <a:rPr lang="en-US" dirty="0"/>
              <a:t>Such as:</a:t>
            </a:r>
          </a:p>
          <a:p>
            <a:pPr lvl="1"/>
            <a:r>
              <a:rPr lang="en-US" dirty="0"/>
              <a:t>Processors, I/O channels, main and secondary memory, devices, and data structures such as files, databases, and semaphores</a:t>
            </a:r>
          </a:p>
          <a:p>
            <a:r>
              <a:rPr lang="en-US" dirty="0"/>
              <a:t>Deadlock occurs if each process holds one resource and requests the other</a:t>
            </a:r>
          </a:p>
          <a:p>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concurrency mechanisms</a:t>
            </a:r>
          </a:p>
        </p:txBody>
      </p:sp>
      <p:sp>
        <p:nvSpPr>
          <p:cNvPr id="3" name="Content Placeholder 2"/>
          <p:cNvSpPr>
            <a:spLocks noGrp="1"/>
          </p:cNvSpPr>
          <p:nvPr>
            <p:ph idx="1"/>
          </p:nvPr>
        </p:nvSpPr>
        <p:spPr/>
        <p:txBody>
          <a:bodyPr/>
          <a:lstStyle/>
          <a:p>
            <a:r>
              <a:rPr lang="en-NZ" dirty="0"/>
              <a:t>Windows provides synchronization among threads as part of the object architecture.</a:t>
            </a:r>
          </a:p>
          <a:p>
            <a:r>
              <a:rPr lang="en-NZ" dirty="0"/>
              <a:t>Important methods of synchronization are </a:t>
            </a:r>
          </a:p>
          <a:p>
            <a:pPr lvl="1"/>
            <a:r>
              <a:rPr lang="en-NZ" dirty="0"/>
              <a:t> Executive dispatcher objects (using Wait functions), </a:t>
            </a:r>
          </a:p>
          <a:p>
            <a:pPr lvl="1"/>
            <a:r>
              <a:rPr lang="en-NZ" dirty="0"/>
              <a:t> user mode critical sections, </a:t>
            </a:r>
          </a:p>
          <a:p>
            <a:pPr lvl="1"/>
            <a:r>
              <a:rPr lang="en-NZ" dirty="0"/>
              <a:t> slim reader-writer locks, and </a:t>
            </a:r>
          </a:p>
          <a:p>
            <a:pPr lvl="1"/>
            <a:r>
              <a:rPr lang="en-NZ" dirty="0"/>
              <a:t> condition variables. </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Wait Functions</a:t>
            </a:r>
          </a:p>
        </p:txBody>
      </p:sp>
      <p:sp>
        <p:nvSpPr>
          <p:cNvPr id="3" name="Content Placeholder 2"/>
          <p:cNvSpPr>
            <a:spLocks noGrp="1"/>
          </p:cNvSpPr>
          <p:nvPr>
            <p:ph idx="1"/>
          </p:nvPr>
        </p:nvSpPr>
        <p:spPr/>
        <p:txBody>
          <a:bodyPr/>
          <a:lstStyle/>
          <a:p>
            <a:r>
              <a:rPr lang="en-NZ" dirty="0"/>
              <a:t>The wait functions allow a thread to block its own execution. </a:t>
            </a:r>
          </a:p>
          <a:p>
            <a:pPr lvl="1"/>
            <a:r>
              <a:rPr lang="en-NZ" dirty="0"/>
              <a:t>The wait functions do not return until the specified criteria have been met.</a:t>
            </a:r>
          </a:p>
          <a:p>
            <a:pPr lvl="1"/>
            <a:r>
              <a:rPr lang="en-NZ" dirty="0"/>
              <a:t>The type of wait function determines the set of criteria used.</a:t>
            </a:r>
          </a:p>
          <a:p>
            <a:pPr lvl="1"/>
            <a:endParaRPr lang="en-NZ" dirty="0"/>
          </a:p>
          <a:p>
            <a:endParaRPr lang="en-NZ" dirty="0"/>
          </a:p>
          <a:p>
            <a:endParaRPr lang="en-NZ"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Dispatcher Objects</a:t>
            </a:r>
          </a:p>
        </p:txBody>
      </p:sp>
      <p:pic>
        <p:nvPicPr>
          <p:cNvPr id="4" name="Content Placeholder 3" descr="Table06_07.gif"/>
          <p:cNvPicPr>
            <a:picLocks noChangeAspect="1"/>
          </p:cNvPicPr>
          <p:nvPr/>
        </p:nvPicPr>
        <p:blipFill>
          <a:blip r:embed="rId3"/>
          <a:stretch>
            <a:fillRect/>
          </a:stretch>
        </p:blipFill>
        <p:spPr bwMode="auto">
          <a:xfrm>
            <a:off x="1828800" y="1600200"/>
            <a:ext cx="5347933" cy="5084650"/>
          </a:xfrm>
          <a:prstGeom prst="rect">
            <a:avLst/>
          </a:prstGeom>
          <a:noFill/>
          <a:ln w="9525">
            <a:noFill/>
            <a:miter lim="800000"/>
            <a:headEnd/>
            <a:tailEnd/>
          </a:ln>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Critical Sections</a:t>
            </a:r>
          </a:p>
        </p:txBody>
      </p:sp>
      <p:sp>
        <p:nvSpPr>
          <p:cNvPr id="3" name="Content Placeholder 2"/>
          <p:cNvSpPr>
            <a:spLocks noGrp="1"/>
          </p:cNvSpPr>
          <p:nvPr>
            <p:ph idx="1"/>
          </p:nvPr>
        </p:nvSpPr>
        <p:spPr/>
        <p:txBody>
          <a:bodyPr/>
          <a:lstStyle/>
          <a:p>
            <a:r>
              <a:rPr lang="en-NZ" dirty="0"/>
              <a:t>Similar mechanism to mutex</a:t>
            </a:r>
          </a:p>
          <a:p>
            <a:pPr lvl="1"/>
            <a:r>
              <a:rPr lang="en-NZ" dirty="0"/>
              <a:t>except that critical sections can be used only by the threads of a single process. </a:t>
            </a:r>
          </a:p>
          <a:p>
            <a:r>
              <a:rPr lang="en-NZ" dirty="0"/>
              <a:t>If the system is a multiprocessor, the code will attempt to acquire a spin-lock.</a:t>
            </a:r>
          </a:p>
          <a:p>
            <a:pPr lvl="1"/>
            <a:r>
              <a:rPr lang="en-NZ" dirty="0"/>
              <a:t>As a last resort, if the spinlock cannot be acquired, a dispatcher object is used to block the thread so that the Kernel can dispatch another thread onto the processor.</a:t>
            </a:r>
          </a:p>
          <a:p>
            <a:endParaRPr lang="en-NZ"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Slim Read-Writer Locks</a:t>
            </a:r>
          </a:p>
        </p:txBody>
      </p:sp>
      <p:sp>
        <p:nvSpPr>
          <p:cNvPr id="3" name="Content Placeholder 2"/>
          <p:cNvSpPr>
            <a:spLocks noGrp="1"/>
          </p:cNvSpPr>
          <p:nvPr>
            <p:ph idx="1"/>
          </p:nvPr>
        </p:nvSpPr>
        <p:spPr/>
        <p:txBody>
          <a:bodyPr/>
          <a:lstStyle/>
          <a:p>
            <a:r>
              <a:rPr lang="en-NZ" dirty="0"/>
              <a:t>Windows Vista added a user mode reader-writer. </a:t>
            </a:r>
          </a:p>
          <a:p>
            <a:r>
              <a:rPr lang="en-NZ" dirty="0"/>
              <a:t>The readerwriter lock enters the kernel to block only after attempting to use a spin-lock. </a:t>
            </a:r>
          </a:p>
          <a:p>
            <a:r>
              <a:rPr lang="en-NZ" dirty="0"/>
              <a:t>‘Slim’ as it normally only requires allocation of a single pointer-sized piece of memory.</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Condition Variables</a:t>
            </a:r>
          </a:p>
        </p:txBody>
      </p:sp>
      <p:sp>
        <p:nvSpPr>
          <p:cNvPr id="3" name="Content Placeholder 2"/>
          <p:cNvSpPr>
            <a:spLocks noGrp="1"/>
          </p:cNvSpPr>
          <p:nvPr>
            <p:ph idx="1"/>
          </p:nvPr>
        </p:nvSpPr>
        <p:spPr/>
        <p:txBody>
          <a:bodyPr/>
          <a:lstStyle/>
          <a:p>
            <a:r>
              <a:rPr lang="en-NZ" dirty="0"/>
              <a:t>Windows Vista also added condition variables.</a:t>
            </a:r>
          </a:p>
          <a:p>
            <a:r>
              <a:rPr lang="en-NZ" dirty="0"/>
              <a:t>The process must declare and initialise a CONDITION_VARIABLE </a:t>
            </a:r>
          </a:p>
          <a:p>
            <a:r>
              <a:rPr lang="en-NZ" dirty="0"/>
              <a:t>Used with either critical sections or SRW locks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Windows/Linux </a:t>
            </a:r>
            <a:br>
              <a:rPr lang="en-NZ" dirty="0"/>
            </a:br>
            <a:r>
              <a:rPr lang="en-NZ" dirty="0"/>
              <a:t>Comparison</a:t>
            </a:r>
          </a:p>
        </p:txBody>
      </p:sp>
      <p:pic>
        <p:nvPicPr>
          <p:cNvPr id="1027" name="Picture 3"/>
          <p:cNvPicPr>
            <a:picLocks noChangeAspect="1" noChangeArrowheads="1"/>
          </p:cNvPicPr>
          <p:nvPr/>
        </p:nvPicPr>
        <p:blipFill>
          <a:blip r:embed="rId2"/>
          <a:srcRect/>
          <a:stretch>
            <a:fillRect/>
          </a:stretch>
        </p:blipFill>
        <p:spPr bwMode="auto">
          <a:xfrm>
            <a:off x="1066800" y="1600200"/>
            <a:ext cx="7323138" cy="4267200"/>
          </a:xfrm>
          <a:prstGeom prst="rect">
            <a:avLst/>
          </a:prstGeom>
          <a:noFill/>
          <a:ln w="9525">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Windows/Linux </a:t>
            </a:r>
            <a:br>
              <a:rPr lang="en-NZ" dirty="0"/>
            </a:br>
            <a:r>
              <a:rPr lang="en-NZ" dirty="0"/>
              <a:t>Comparison cont.</a:t>
            </a:r>
          </a:p>
        </p:txBody>
      </p:sp>
      <p:pic>
        <p:nvPicPr>
          <p:cNvPr id="2053" name="Picture 5"/>
          <p:cNvPicPr>
            <a:picLocks noChangeAspect="1" noChangeArrowheads="1"/>
          </p:cNvPicPr>
          <p:nvPr/>
        </p:nvPicPr>
        <p:blipFill>
          <a:blip r:embed="rId2"/>
          <a:srcRect/>
          <a:stretch>
            <a:fillRect/>
          </a:stretch>
        </p:blipFill>
        <p:spPr bwMode="auto">
          <a:xfrm>
            <a:off x="1143000" y="1584325"/>
            <a:ext cx="7464996" cy="4892675"/>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Example of </a:t>
            </a:r>
            <a:br>
              <a:rPr lang="en-NZ" dirty="0"/>
            </a:br>
            <a:r>
              <a:rPr lang="en-NZ" dirty="0"/>
              <a:t>Reuse Deadlock</a:t>
            </a:r>
          </a:p>
        </p:txBody>
      </p:sp>
      <p:sp>
        <p:nvSpPr>
          <p:cNvPr id="3" name="Content Placeholder 2"/>
          <p:cNvSpPr>
            <a:spLocks noGrp="1"/>
          </p:cNvSpPr>
          <p:nvPr>
            <p:ph idx="1"/>
          </p:nvPr>
        </p:nvSpPr>
        <p:spPr/>
        <p:txBody>
          <a:bodyPr/>
          <a:lstStyle/>
          <a:p>
            <a:r>
              <a:rPr lang="en-NZ" dirty="0"/>
              <a:t>Consider two processes that compete for exclusive access to a disk file D and a tape drive T.</a:t>
            </a:r>
          </a:p>
          <a:p>
            <a:r>
              <a:rPr lang="en-NZ" dirty="0"/>
              <a:t>Deadlock occurs if each process holds one resource and requests the other.</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Resources </a:t>
            </a:r>
            <a:br>
              <a:rPr lang="en-US" dirty="0"/>
            </a:br>
            <a:r>
              <a:rPr lang="en-US" dirty="0"/>
              <a:t>Example</a:t>
            </a:r>
          </a:p>
        </p:txBody>
      </p:sp>
      <p:pic>
        <p:nvPicPr>
          <p:cNvPr id="4" name="Content Placeholder 3" descr="Fig06_04.gif"/>
          <p:cNvPicPr>
            <a:picLocks noGrp="1" noChangeAspect="1"/>
          </p:cNvPicPr>
          <p:nvPr>
            <p:ph idx="1"/>
          </p:nvPr>
        </p:nvPicPr>
        <p:blipFill>
          <a:blip r:embed="rId3"/>
          <a:stretch>
            <a:fillRect/>
          </a:stretch>
        </p:blipFill>
        <p:spPr>
          <a:xfrm>
            <a:off x="685800" y="1447800"/>
            <a:ext cx="8137742" cy="4514850"/>
          </a:xfr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6023</Words>
  <Application>Microsoft Office PowerPoint</Application>
  <PresentationFormat>On-screen Show (4:3)</PresentationFormat>
  <Paragraphs>719</Paragraphs>
  <Slides>77</Slides>
  <Notes>64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77</vt:i4>
      </vt:variant>
    </vt:vector>
  </HeadingPairs>
  <TitlesOfParts>
    <vt:vector size="82" baseType="lpstr">
      <vt:lpstr>Arial</vt:lpstr>
      <vt:lpstr>Calibri</vt:lpstr>
      <vt:lpstr>Times New Roman</vt:lpstr>
      <vt:lpstr>Office Theme</vt:lpstr>
      <vt:lpstr>Custom Design</vt:lpstr>
      <vt:lpstr>Chapter 6 Concurrency: Deadlock and Starvation</vt:lpstr>
      <vt:lpstr>Roadmap</vt:lpstr>
      <vt:lpstr>Deadlock</vt:lpstr>
      <vt:lpstr>Potential Deadlock </vt:lpstr>
      <vt:lpstr>Actual Deadlock</vt:lpstr>
      <vt:lpstr>Resource Categories</vt:lpstr>
      <vt:lpstr>Reusable Resources</vt:lpstr>
      <vt:lpstr>Example of  Reuse Deadlock</vt:lpstr>
      <vt:lpstr>Reusable Resources  Example</vt:lpstr>
      <vt:lpstr>Example 2: Memory Request</vt:lpstr>
      <vt:lpstr>Consumable Resources</vt:lpstr>
      <vt:lpstr>Example of Deadlock</vt:lpstr>
      <vt:lpstr>Resource Allocation  Graphs</vt:lpstr>
      <vt:lpstr>Conditions for  possible Deadlock</vt:lpstr>
      <vt:lpstr>Actual Deadlock  Requires …</vt:lpstr>
      <vt:lpstr>Resource Allocation  Graphs of deadlock</vt:lpstr>
      <vt:lpstr>Resource Allocation  Graphs</vt:lpstr>
      <vt:lpstr>Dealing with Deadlock</vt:lpstr>
      <vt:lpstr>Roadmap</vt:lpstr>
      <vt:lpstr>Deadlock Prevention  Strategy</vt:lpstr>
      <vt:lpstr>Deadlock Prevention  Conditions 1 &amp; 2</vt:lpstr>
      <vt:lpstr>Deadlock Prevention Conditions 3 &amp; 4</vt:lpstr>
      <vt:lpstr>Roadmap</vt:lpstr>
      <vt:lpstr>Deadlock Avoidance</vt:lpstr>
      <vt:lpstr>Two Approaches to  Deadlock Avoidance</vt:lpstr>
      <vt:lpstr>Process  Initiation Denial</vt:lpstr>
      <vt:lpstr>Resource   Allocation Denial</vt:lpstr>
      <vt:lpstr>Determination of Safe State</vt:lpstr>
      <vt:lpstr>Process i</vt:lpstr>
      <vt:lpstr>After P2  runs to completion</vt:lpstr>
      <vt:lpstr>After P1 completes</vt:lpstr>
      <vt:lpstr>P3 Completes</vt:lpstr>
      <vt:lpstr>Determination of an  Unsafe State</vt:lpstr>
      <vt:lpstr>Deadlock Avoidance</vt:lpstr>
      <vt:lpstr>Deadlock Avoidance Advantages</vt:lpstr>
      <vt:lpstr>Deadlock Avoidance Restrictions</vt:lpstr>
      <vt:lpstr>Roadmap</vt:lpstr>
      <vt:lpstr>Deadlock Detection</vt:lpstr>
      <vt:lpstr>A Common  Detection Algorithm</vt:lpstr>
      <vt:lpstr>Detection Algorithm</vt:lpstr>
      <vt:lpstr>Detection Algorithm cont.</vt:lpstr>
      <vt:lpstr>Deadlock Detection</vt:lpstr>
      <vt:lpstr>Recovery Strategies  Once Deadlock Detected</vt:lpstr>
      <vt:lpstr>Advantages  and Disadvantages</vt:lpstr>
      <vt:lpstr>Roadmap</vt:lpstr>
      <vt:lpstr>Dining Philosophers  Problem: Scenario</vt:lpstr>
      <vt:lpstr>The Problem</vt:lpstr>
      <vt:lpstr>Roadmap</vt:lpstr>
      <vt:lpstr>UNIX Concurrency  Mechanisms</vt:lpstr>
      <vt:lpstr>Pipes</vt:lpstr>
      <vt:lpstr>Messages</vt:lpstr>
      <vt:lpstr>Shared Memory</vt:lpstr>
      <vt:lpstr>Semaphores</vt:lpstr>
      <vt:lpstr>Signals</vt:lpstr>
      <vt:lpstr>Signals defined for  UNIX SVR4.</vt:lpstr>
      <vt:lpstr>Linux Kernel  Concurrency Mechanism</vt:lpstr>
      <vt:lpstr>Atomic Operations</vt:lpstr>
      <vt:lpstr>Linux Atomic Operations</vt:lpstr>
      <vt:lpstr>Linux Atomic Operations</vt:lpstr>
      <vt:lpstr>Spinlock</vt:lpstr>
      <vt:lpstr>Linux Spinlocks</vt:lpstr>
      <vt:lpstr>Semaphores</vt:lpstr>
      <vt:lpstr>Linux Semaphores</vt:lpstr>
      <vt:lpstr>Barriers</vt:lpstr>
      <vt:lpstr>Solaris Thread  Synchronization Primitives</vt:lpstr>
      <vt:lpstr>Solaris Synchronization  Data Structures</vt:lpstr>
      <vt:lpstr>MUTEX Lock</vt:lpstr>
      <vt:lpstr>Semaphores and  Read/Write locks</vt:lpstr>
      <vt:lpstr>Condition Variables</vt:lpstr>
      <vt:lpstr>Windows concurrency mechanisms</vt:lpstr>
      <vt:lpstr>Wait Functions</vt:lpstr>
      <vt:lpstr>Dispatcher Objects</vt:lpstr>
      <vt:lpstr>Critical Sections</vt:lpstr>
      <vt:lpstr>Slim Read-Writer Locks</vt:lpstr>
      <vt:lpstr>Condition Variables</vt:lpstr>
      <vt:lpstr>Windows/Linux  Comparison</vt:lpstr>
      <vt:lpstr>Windows/Linux  Comparison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2008-04-03T13:45:59Z</dcterms:created>
  <dcterms:modified xsi:type="dcterms:W3CDTF">2020-11-20T10:59:53Z</dcterms:modified>
</cp:coreProperties>
</file>