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7" r:id="rId4"/>
    <p:sldId id="258" r:id="rId5"/>
    <p:sldId id="259" r:id="rId6"/>
    <p:sldId id="265" r:id="rId7"/>
    <p:sldId id="266" r:id="rId8"/>
    <p:sldId id="267" r:id="rId9"/>
    <p:sldId id="268" r:id="rId10"/>
    <p:sldId id="262" r:id="rId11"/>
    <p:sldId id="263" r:id="rId12"/>
    <p:sldId id="260" r:id="rId13"/>
    <p:sldId id="261" r:id="rId14"/>
    <p:sldId id="264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7472-A2D6-452B-96D3-01C46B7C34E3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98F7-F45F-43B3-A3A1-B09EB49D8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8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7472-A2D6-452B-96D3-01C46B7C34E3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98F7-F45F-43B3-A3A1-B09EB49D8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2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7472-A2D6-452B-96D3-01C46B7C34E3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98F7-F45F-43B3-A3A1-B09EB49D8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9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7472-A2D6-452B-96D3-01C46B7C34E3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98F7-F45F-43B3-A3A1-B09EB49D8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3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7472-A2D6-452B-96D3-01C46B7C34E3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98F7-F45F-43B3-A3A1-B09EB49D8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7472-A2D6-452B-96D3-01C46B7C34E3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98F7-F45F-43B3-A3A1-B09EB49D8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6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7472-A2D6-452B-96D3-01C46B7C34E3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98F7-F45F-43B3-A3A1-B09EB49D8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1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7472-A2D6-452B-96D3-01C46B7C34E3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98F7-F45F-43B3-A3A1-B09EB49D8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6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7472-A2D6-452B-96D3-01C46B7C34E3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98F7-F45F-43B3-A3A1-B09EB49D8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7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7472-A2D6-452B-96D3-01C46B7C34E3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98F7-F45F-43B3-A3A1-B09EB49D8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3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7472-A2D6-452B-96D3-01C46B7C34E3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98F7-F45F-43B3-A3A1-B09EB49D8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6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17472-A2D6-452B-96D3-01C46B7C34E3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598F7-F45F-43B3-A3A1-B09EB49D8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4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4762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BASIC CONCEPT OF GRAPH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002536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the graph shown below</a:t>
            </a:r>
          </a:p>
          <a:p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find all edges that are incident on v1;</a:t>
            </a:r>
          </a:p>
          <a:p>
            <a:r>
              <a:rPr lang="en-US" dirty="0"/>
              <a:t>(ii)find all vertices that are adjacent to v3;</a:t>
            </a:r>
          </a:p>
          <a:p>
            <a:r>
              <a:rPr lang="en-US" dirty="0"/>
              <a:t>(iii)find all loops;</a:t>
            </a:r>
          </a:p>
          <a:p>
            <a:r>
              <a:rPr lang="en-US" dirty="0"/>
              <a:t>(iv)find all parallel edges;</a:t>
            </a:r>
          </a:p>
          <a:p>
            <a:r>
              <a:rPr lang="en-US" dirty="0"/>
              <a:t>(v)find all isolated vertices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099" y="3618964"/>
            <a:ext cx="4443211" cy="287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8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SOLUTION: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/>
              <a:t>i</a:t>
            </a:r>
            <a:r>
              <a:rPr lang="en-US" dirty="0"/>
              <a:t>) v1 is incident with edges e1, e2 and e7</a:t>
            </a:r>
          </a:p>
          <a:p>
            <a:r>
              <a:rPr lang="en-US" dirty="0"/>
              <a:t>(ii) vertices adjacent to v3 are v1 and v2</a:t>
            </a:r>
          </a:p>
          <a:p>
            <a:r>
              <a:rPr lang="en-US" dirty="0"/>
              <a:t>(iii) loops are e1 and e3</a:t>
            </a:r>
          </a:p>
          <a:p>
            <a:r>
              <a:rPr lang="en-US" dirty="0"/>
              <a:t>(iv) only edges e4 and e5 are parallel</a:t>
            </a:r>
          </a:p>
          <a:p>
            <a:r>
              <a:rPr lang="en-US" dirty="0"/>
              <a:t>(v) The only isolated vertex is v4 in this Graph.</a:t>
            </a:r>
          </a:p>
        </p:txBody>
      </p:sp>
    </p:spTree>
    <p:extLst>
      <p:ext uri="{BB962C8B-B14F-4D97-AF65-F5344CB8AC3E}">
        <p14:creationId xmlns:p14="http://schemas.microsoft.com/office/powerpoint/2010/main" val="3700424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the following graph formally by specifying its vertex set, its edge set,</a:t>
            </a:r>
          </a:p>
          <a:p>
            <a:r>
              <a:rPr lang="en-US" dirty="0"/>
              <a:t>and a table giving the edge endpoint function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29566" y="3826433"/>
            <a:ext cx="4842457" cy="235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39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SOLUTION: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Vertex </a:t>
            </a:r>
            <a:r>
              <a:rPr lang="en-US" dirty="0"/>
              <a:t>Set = {v1, v2, v3, v4}</a:t>
            </a:r>
          </a:p>
          <a:p>
            <a:r>
              <a:rPr lang="en-US" dirty="0"/>
              <a:t>Edge Set = {e1, e2, e3}</a:t>
            </a:r>
          </a:p>
          <a:p>
            <a:r>
              <a:rPr lang="en-US" dirty="0"/>
              <a:t>Edge - endpoint function is: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70479" y="3451538"/>
            <a:ext cx="4610635" cy="272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47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DRAWING PICTURE FOR A GRAPH: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</a:t>
            </a:r>
            <a:r>
              <a:rPr lang="en-US" dirty="0"/>
              <a:t>picture of Graph H having vertex set {v1, v2, v3, v4, v5} and edge set {e1, e2, e3, e4}</a:t>
            </a:r>
          </a:p>
          <a:p>
            <a:r>
              <a:rPr lang="en-US" dirty="0"/>
              <a:t>with edge endpoint </a:t>
            </a:r>
            <a:r>
              <a:rPr lang="en-US" dirty="0" smtClean="0"/>
              <a:t>function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025" y="3055353"/>
            <a:ext cx="4250029" cy="396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28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Draw </a:t>
            </a:r>
            <a:r>
              <a:rPr lang="en-US" dirty="0"/>
              <a:t>all simple graphs with the four vertices {u, v, w, x} and two edges,</a:t>
            </a:r>
          </a:p>
          <a:p>
            <a:pPr marL="0" indent="0">
              <a:buNone/>
            </a:pPr>
            <a:r>
              <a:rPr lang="en-US" dirty="0"/>
              <a:t>one of which is {u, v</a:t>
            </a:r>
            <a:r>
              <a:rPr lang="en-US" dirty="0" smtClean="0"/>
              <a:t>}.</a:t>
            </a:r>
          </a:p>
          <a:p>
            <a:pPr marL="0" indent="0">
              <a:buNone/>
            </a:pPr>
            <a:r>
              <a:rPr lang="en-US" dirty="0" smtClean="0"/>
              <a:t>2. Find the degree of graph.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686" y="3889421"/>
            <a:ext cx="4559120" cy="262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23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3. Suppose </a:t>
            </a:r>
            <a:r>
              <a:rPr lang="en-US" dirty="0"/>
              <a:t>a graph has vertices of degrees 1, 1, 4, 4 and 6. How many </a:t>
            </a:r>
            <a:r>
              <a:rPr lang="en-US" dirty="0" smtClean="0"/>
              <a:t>edges does </a:t>
            </a:r>
            <a:r>
              <a:rPr lang="en-US" dirty="0"/>
              <a:t>the graph </a:t>
            </a:r>
            <a:r>
              <a:rPr lang="en-US" dirty="0" smtClean="0"/>
              <a:t>have?</a:t>
            </a:r>
          </a:p>
          <a:p>
            <a:pPr marL="0" indent="0">
              <a:buNone/>
            </a:pPr>
            <a:r>
              <a:rPr lang="en-US" dirty="0" smtClean="0"/>
              <a:t>4. In </a:t>
            </a:r>
            <a:r>
              <a:rPr lang="en-US" dirty="0"/>
              <a:t>a group of 15 people, is it possible for each person to have exactly </a:t>
            </a:r>
            <a:r>
              <a:rPr lang="en-US" dirty="0" smtClean="0"/>
              <a:t>3 Friends?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4546"/>
            <a:ext cx="9144000" cy="1429555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/>
              <a:t>INTRODUCTION TO GRAPHS</a:t>
            </a:r>
            <a:r>
              <a:rPr lang="en-US" sz="4800" b="1" dirty="0"/>
              <a:t> </a:t>
            </a:r>
            <a:r>
              <a:rPr lang="en-US" sz="4800" b="1" dirty="0" smtClean="0"/>
              <a:t>THEORY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00011"/>
            <a:ext cx="9144000" cy="4945488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Graph </a:t>
            </a:r>
            <a:r>
              <a:rPr lang="en-US" dirty="0"/>
              <a:t>theory plays an important role in several areas of computer</a:t>
            </a:r>
          </a:p>
          <a:p>
            <a:pPr algn="l"/>
            <a:r>
              <a:rPr lang="en-US" dirty="0"/>
              <a:t>science such as:</a:t>
            </a:r>
          </a:p>
          <a:p>
            <a:pPr algn="l"/>
            <a:r>
              <a:rPr lang="en-US" dirty="0"/>
              <a:t>• switching theory and logical design</a:t>
            </a:r>
          </a:p>
          <a:p>
            <a:pPr algn="l"/>
            <a:r>
              <a:rPr lang="en-US" dirty="0"/>
              <a:t>• artificial intelligence</a:t>
            </a:r>
          </a:p>
          <a:p>
            <a:pPr algn="l"/>
            <a:r>
              <a:rPr lang="en-US" dirty="0"/>
              <a:t>• formal languages</a:t>
            </a:r>
          </a:p>
          <a:p>
            <a:pPr algn="l"/>
            <a:r>
              <a:rPr lang="en-US" dirty="0"/>
              <a:t>• computer graphics</a:t>
            </a:r>
          </a:p>
          <a:p>
            <a:pPr algn="l"/>
            <a:r>
              <a:rPr lang="en-US" dirty="0"/>
              <a:t>• operating systems</a:t>
            </a:r>
          </a:p>
          <a:p>
            <a:pPr algn="l"/>
            <a:r>
              <a:rPr lang="en-US" dirty="0"/>
              <a:t>• compiler writing</a:t>
            </a:r>
          </a:p>
          <a:p>
            <a:pPr algn="l"/>
            <a:r>
              <a:rPr lang="en-US" dirty="0"/>
              <a:t>• information organization and retrieval.</a:t>
            </a:r>
          </a:p>
        </p:txBody>
      </p:sp>
    </p:spTree>
    <p:extLst>
      <p:ext uri="{BB962C8B-B14F-4D97-AF65-F5344CB8AC3E}">
        <p14:creationId xmlns:p14="http://schemas.microsoft.com/office/powerpoint/2010/main" val="404690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GRAPH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graph is a non-empty set of points called vertices and a set of line segments joining</a:t>
            </a:r>
          </a:p>
          <a:p>
            <a:r>
              <a:rPr lang="en-US" dirty="0"/>
              <a:t>pairs of vertices called edges.</a:t>
            </a:r>
          </a:p>
          <a:p>
            <a:r>
              <a:rPr lang="en-US" dirty="0"/>
              <a:t>Formally, a graph G consists of two finite sets:</a:t>
            </a:r>
          </a:p>
          <a:p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A set V=V(G) of vertices (or points or nodes)</a:t>
            </a:r>
          </a:p>
          <a:p>
            <a:r>
              <a:rPr lang="en-US" dirty="0"/>
              <a:t>(ii)A set E=E(G) of edges; where each edge corresponds to a pair of vertices.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4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3650" y="3636701"/>
            <a:ext cx="6883088" cy="22103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2052599"/>
            <a:ext cx="8305800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smtClean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The graph G with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V(G) = {v</a:t>
            </a:r>
            <a:r>
              <a:rPr lang="en-US" sz="800" dirty="0" smtClean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1</a:t>
            </a:r>
            <a:r>
              <a:rPr lang="en-US" dirty="0" smtClean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, v</a:t>
            </a:r>
            <a:r>
              <a:rPr lang="en-US" sz="800" dirty="0" smtClean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2</a:t>
            </a:r>
            <a:r>
              <a:rPr lang="en-US" dirty="0" smtClean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, v</a:t>
            </a:r>
            <a:r>
              <a:rPr lang="en-US" sz="800" dirty="0" smtClean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3</a:t>
            </a:r>
            <a:r>
              <a:rPr lang="en-US" dirty="0" smtClean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, v</a:t>
            </a:r>
            <a:r>
              <a:rPr lang="en-US" sz="800" dirty="0" smtClean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4</a:t>
            </a:r>
            <a:r>
              <a:rPr lang="en-US" dirty="0" smtClean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, v</a:t>
            </a:r>
            <a:r>
              <a:rPr lang="en-US" sz="800" dirty="0" smtClean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5</a:t>
            </a:r>
            <a:r>
              <a:rPr lang="en-US" dirty="0" smtClean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} and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E(G) = {e</a:t>
            </a:r>
            <a:r>
              <a:rPr lang="en-US" sz="800" dirty="0" smtClean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1</a:t>
            </a:r>
            <a:r>
              <a:rPr lang="en-US" dirty="0" smtClean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, e</a:t>
            </a:r>
            <a:r>
              <a:rPr lang="en-US" sz="800" dirty="0" smtClean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2</a:t>
            </a:r>
            <a:r>
              <a:rPr lang="en-US" dirty="0" smtClean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, e</a:t>
            </a:r>
            <a:r>
              <a:rPr lang="en-US" sz="800" dirty="0" smtClean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3</a:t>
            </a:r>
            <a:r>
              <a:rPr lang="en-US" dirty="0" smtClean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, e</a:t>
            </a:r>
            <a:r>
              <a:rPr lang="en-US" sz="800" dirty="0" smtClean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4</a:t>
            </a:r>
            <a:r>
              <a:rPr lang="en-US" dirty="0" smtClean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, e</a:t>
            </a:r>
            <a:r>
              <a:rPr lang="en-US" sz="800" dirty="0" smtClean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5</a:t>
            </a:r>
            <a:r>
              <a:rPr lang="en-US" dirty="0" smtClean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, e</a:t>
            </a:r>
            <a:r>
              <a:rPr lang="en-US" sz="800" dirty="0" smtClean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6</a:t>
            </a:r>
            <a:r>
              <a:rPr lang="en-US" dirty="0" smtClean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1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SOME TERMINOLOGY: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000" dirty="0"/>
              <a:t>1. An edge connects either one or two vertices called its </a:t>
            </a:r>
            <a:r>
              <a:rPr lang="en-US" sz="2000" b="1" dirty="0"/>
              <a:t>endpoints </a:t>
            </a:r>
            <a:r>
              <a:rPr lang="en-US" sz="2000" dirty="0"/>
              <a:t>(edge e1 connects</a:t>
            </a:r>
          </a:p>
          <a:p>
            <a:pPr algn="just">
              <a:lnSpc>
                <a:spcPct val="100000"/>
              </a:lnSpc>
            </a:pPr>
            <a:r>
              <a:rPr lang="en-US" sz="2000" dirty="0"/>
              <a:t>vertices v1 and v2 described as {v1, v2} </a:t>
            </a:r>
            <a:r>
              <a:rPr lang="en-US" sz="2000" dirty="0" err="1"/>
              <a:t>i.e</a:t>
            </a:r>
            <a:r>
              <a:rPr lang="en-US" sz="2000" dirty="0"/>
              <a:t> v1 and v2 are the endpoints of an edge e1).</a:t>
            </a:r>
          </a:p>
          <a:p>
            <a:pPr algn="just">
              <a:lnSpc>
                <a:spcPct val="100000"/>
              </a:lnSpc>
            </a:pPr>
            <a:r>
              <a:rPr lang="en-US" sz="2000" dirty="0"/>
              <a:t>2. An edge with just one endpoint is called a </a:t>
            </a:r>
            <a:r>
              <a:rPr lang="en-US" sz="2000" b="1" dirty="0"/>
              <a:t>loop</a:t>
            </a:r>
            <a:r>
              <a:rPr lang="en-US" sz="2000" dirty="0"/>
              <a:t>. Thus a loop is an edge that connects a</a:t>
            </a:r>
          </a:p>
          <a:p>
            <a:pPr algn="just">
              <a:lnSpc>
                <a:spcPct val="100000"/>
              </a:lnSpc>
            </a:pPr>
            <a:r>
              <a:rPr lang="en-US" sz="2000" dirty="0"/>
              <a:t>vertex to itself (e.g., edge e6 makes a loop as it has only one endpoint v3).</a:t>
            </a:r>
          </a:p>
          <a:p>
            <a:pPr algn="just">
              <a:lnSpc>
                <a:spcPct val="100000"/>
              </a:lnSpc>
            </a:pPr>
            <a:r>
              <a:rPr lang="en-US" sz="2000" dirty="0"/>
              <a:t>3. Two vertices that are connected by an edge are called </a:t>
            </a:r>
            <a:r>
              <a:rPr lang="en-US" sz="2000" b="1" dirty="0"/>
              <a:t>adjacent</a:t>
            </a:r>
            <a:r>
              <a:rPr lang="en-US" sz="2000" dirty="0"/>
              <a:t>; and a vertex that is</a:t>
            </a:r>
          </a:p>
          <a:p>
            <a:pPr algn="just">
              <a:lnSpc>
                <a:spcPct val="100000"/>
              </a:lnSpc>
            </a:pPr>
            <a:r>
              <a:rPr lang="en-US" sz="2000" dirty="0"/>
              <a:t>an endpoint of a loop is said to be adjacent to itself.</a:t>
            </a:r>
          </a:p>
          <a:p>
            <a:pPr algn="just">
              <a:lnSpc>
                <a:spcPct val="100000"/>
              </a:lnSpc>
            </a:pPr>
            <a:r>
              <a:rPr lang="en-US" sz="2000" dirty="0"/>
              <a:t>4. An edge is said to be </a:t>
            </a:r>
            <a:r>
              <a:rPr lang="en-US" sz="2000" b="1" dirty="0"/>
              <a:t>incident </a:t>
            </a:r>
            <a:r>
              <a:rPr lang="en-US" sz="2000" dirty="0"/>
              <a:t>on each of its endpoints(i.e. e1 is incident on v1 and v2 ).</a:t>
            </a:r>
          </a:p>
          <a:p>
            <a:pPr algn="just">
              <a:lnSpc>
                <a:spcPct val="100000"/>
              </a:lnSpc>
            </a:pPr>
            <a:r>
              <a:rPr lang="en-US" sz="2000" dirty="0"/>
              <a:t>5. A vertex on which no edges are incident is called </a:t>
            </a:r>
            <a:r>
              <a:rPr lang="en-US" sz="2000" b="1" dirty="0"/>
              <a:t>isolated </a:t>
            </a:r>
            <a:r>
              <a:rPr lang="en-US" sz="2000" dirty="0"/>
              <a:t>(e.g., v5)</a:t>
            </a:r>
          </a:p>
          <a:p>
            <a:pPr algn="just">
              <a:lnSpc>
                <a:spcPct val="100000"/>
              </a:lnSpc>
            </a:pPr>
            <a:r>
              <a:rPr lang="en-US" sz="2000" dirty="0"/>
              <a:t>6. Two distinct edges with the same set of end points are said to be </a:t>
            </a:r>
            <a:r>
              <a:rPr lang="en-US" sz="2000" b="1" dirty="0"/>
              <a:t>parallel </a:t>
            </a:r>
            <a:r>
              <a:rPr lang="en-US" sz="2000" dirty="0"/>
              <a:t>(i.e. e2 &amp; e3).</a:t>
            </a:r>
          </a:p>
        </p:txBody>
      </p:sp>
    </p:spTree>
    <p:extLst>
      <p:ext uri="{BB962C8B-B14F-4D97-AF65-F5344CB8AC3E}">
        <p14:creationId xmlns:p14="http://schemas.microsoft.com/office/powerpoint/2010/main" val="2913860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TERMINOLOGY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1. TRIVIAL GRAPH</a:t>
            </a:r>
          </a:p>
          <a:p>
            <a:pPr marL="0" indent="0">
              <a:buNone/>
            </a:pPr>
            <a:r>
              <a:rPr lang="en-US" dirty="0" smtClean="0"/>
              <a:t>A Graph consisting one vertex and no edge.</a:t>
            </a:r>
          </a:p>
          <a:p>
            <a:pPr marL="0" indent="0">
              <a:buNone/>
            </a:pPr>
            <a:r>
              <a:rPr lang="en-US" b="1" dirty="0" smtClean="0"/>
              <a:t>2. NULL GRAPH</a:t>
            </a:r>
          </a:p>
          <a:p>
            <a:pPr marL="0" indent="0">
              <a:buNone/>
            </a:pPr>
            <a:r>
              <a:rPr lang="en-US" dirty="0" smtClean="0"/>
              <a:t>A graph consisting n vertices and no edge.</a:t>
            </a:r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b="1" dirty="0" smtClean="0"/>
              <a:t>. DIRECTED GRAPH</a:t>
            </a:r>
          </a:p>
          <a:p>
            <a:pPr marL="0" indent="0">
              <a:buNone/>
            </a:pPr>
            <a:r>
              <a:rPr lang="en-US" dirty="0" smtClean="0"/>
              <a:t>A graph consist the direction of edges then this is called directed graph.</a:t>
            </a:r>
          </a:p>
          <a:p>
            <a:pPr marL="0" indent="0">
              <a:buNone/>
            </a:pPr>
            <a:r>
              <a:rPr lang="en-US" b="1" dirty="0" smtClean="0"/>
              <a:t>4. UNDIRE TED GRAPH</a:t>
            </a:r>
          </a:p>
          <a:p>
            <a:pPr marL="0" indent="0">
              <a:buNone/>
            </a:pPr>
            <a:r>
              <a:rPr lang="en-US" dirty="0" smtClean="0"/>
              <a:t>A graph which is not directed.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6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5. SELF LOOP IN GRAPH</a:t>
            </a:r>
          </a:p>
          <a:p>
            <a:pPr marL="0" indent="0">
              <a:buNone/>
            </a:pPr>
            <a:r>
              <a:rPr lang="en-US" dirty="0" smtClean="0"/>
              <a:t>If edge having same  vertex as both its end vertices is  called self loop.</a:t>
            </a:r>
          </a:p>
          <a:p>
            <a:pPr marL="0" indent="0">
              <a:buNone/>
            </a:pPr>
            <a:r>
              <a:rPr lang="en-US" b="1" dirty="0" smtClean="0"/>
              <a:t>6. PROPER EDGE</a:t>
            </a:r>
          </a:p>
          <a:p>
            <a:pPr marL="0" indent="0">
              <a:buNone/>
            </a:pPr>
            <a:r>
              <a:rPr lang="en-US" dirty="0" smtClean="0"/>
              <a:t>An edge which is not self loop is called proper edge</a:t>
            </a:r>
          </a:p>
          <a:p>
            <a:pPr marL="0" indent="0">
              <a:buNone/>
            </a:pPr>
            <a:r>
              <a:rPr lang="en-US" b="1" dirty="0" smtClean="0"/>
              <a:t>7. MULTI EDGE</a:t>
            </a:r>
          </a:p>
          <a:p>
            <a:pPr marL="0" indent="0">
              <a:buNone/>
            </a:pPr>
            <a:r>
              <a:rPr lang="en-US" dirty="0" smtClean="0"/>
              <a:t>A collection of two or more edges having identically end point.</a:t>
            </a:r>
          </a:p>
          <a:p>
            <a:pPr marL="0" indent="0">
              <a:buNone/>
            </a:pPr>
            <a:r>
              <a:rPr lang="en-US" b="1" dirty="0" smtClean="0"/>
              <a:t>8. SIMPLE GRAPH</a:t>
            </a:r>
          </a:p>
          <a:p>
            <a:pPr marL="0" indent="0">
              <a:buNone/>
            </a:pPr>
            <a:r>
              <a:rPr lang="en-US" dirty="0" smtClean="0"/>
              <a:t>A graph does not contain any self loop and </a:t>
            </a:r>
            <a:r>
              <a:rPr lang="en-US" dirty="0" err="1" smtClean="0"/>
              <a:t>multiedge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9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9.MULTI GRAPH</a:t>
            </a:r>
          </a:p>
          <a:p>
            <a:pPr marL="0" indent="0">
              <a:buNone/>
            </a:pPr>
            <a:r>
              <a:rPr lang="en-US" dirty="0" smtClean="0"/>
              <a:t>A graph does not include any self loop </a:t>
            </a:r>
            <a:r>
              <a:rPr lang="en-US" dirty="0"/>
              <a:t>b</a:t>
            </a:r>
            <a:r>
              <a:rPr lang="en-US" dirty="0" smtClean="0"/>
              <a:t>ut contain multi edge is called multi graph.</a:t>
            </a:r>
          </a:p>
          <a:p>
            <a:pPr marL="0" indent="0">
              <a:buNone/>
            </a:pPr>
            <a:r>
              <a:rPr lang="en-US" b="1" dirty="0" smtClean="0"/>
              <a:t>10. PSEUDO GRAPH</a:t>
            </a:r>
          </a:p>
          <a:p>
            <a:pPr marL="0" indent="0">
              <a:buNone/>
            </a:pPr>
            <a:r>
              <a:rPr lang="en-US" dirty="0" smtClean="0"/>
              <a:t>A graph contain both self loop and multi edge is called pseudo graph</a:t>
            </a:r>
          </a:p>
          <a:p>
            <a:pPr marL="0" indent="0">
              <a:buNone/>
            </a:pPr>
            <a:r>
              <a:rPr lang="en-US" b="1" dirty="0" smtClean="0"/>
              <a:t>11. INCIDENCE AND ADJACENCY</a:t>
            </a:r>
          </a:p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dirty="0" err="1" smtClean="0"/>
              <a:t>ek</a:t>
            </a:r>
            <a:r>
              <a:rPr lang="en-US" dirty="0" smtClean="0"/>
              <a:t> be an edge joining two vertices Vi, </a:t>
            </a:r>
            <a:r>
              <a:rPr lang="en-US" dirty="0" err="1" smtClean="0"/>
              <a:t>Vj</a:t>
            </a:r>
            <a:r>
              <a:rPr lang="en-US" dirty="0" smtClean="0"/>
              <a:t> then </a:t>
            </a:r>
            <a:r>
              <a:rPr lang="en-US" dirty="0" err="1" smtClean="0"/>
              <a:t>ek</a:t>
            </a:r>
            <a:r>
              <a:rPr lang="en-US" dirty="0" smtClean="0"/>
              <a:t> is said to be incident of Vi and </a:t>
            </a:r>
            <a:r>
              <a:rPr lang="en-US" dirty="0" err="1" smtClean="0"/>
              <a:t>Vj</a:t>
            </a:r>
            <a:r>
              <a:rPr lang="en-US" dirty="0" smtClean="0"/>
              <a:t>, two vertices as said to be adjacent if there exist an edge joining this vertices.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84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12. DEGREE OF VERTEX</a:t>
            </a:r>
          </a:p>
          <a:p>
            <a:pPr marL="0" indent="0">
              <a:buNone/>
            </a:pPr>
            <a:r>
              <a:rPr lang="en-US" dirty="0" smtClean="0"/>
              <a:t>The degree of vertex V in a graph G written as d(V) is equal to number of edges which are incident on V with self loop count twice.</a:t>
            </a:r>
          </a:p>
          <a:p>
            <a:pPr marL="514350" indent="-514350">
              <a:buAutoNum type="arabicPeriod" startAt="13"/>
            </a:pPr>
            <a:r>
              <a:rPr lang="en-US" b="1" dirty="0" smtClean="0"/>
              <a:t>ISOLATED VERTEX AND PENDANT VERTEX</a:t>
            </a:r>
          </a:p>
          <a:p>
            <a:pPr marL="0" indent="0">
              <a:buNone/>
            </a:pPr>
            <a:r>
              <a:rPr lang="en-US" dirty="0" smtClean="0"/>
              <a:t>A vertex having 0 is called isolated vertex and vertex having degree 1 is called pendant graph.</a:t>
            </a:r>
          </a:p>
          <a:p>
            <a:pPr marL="0" indent="0">
              <a:buNone/>
            </a:pPr>
            <a:r>
              <a:rPr lang="en-US" b="1" dirty="0" smtClean="0"/>
              <a:t>14. FINITE </a:t>
            </a:r>
            <a:r>
              <a:rPr lang="en-US" b="1" dirty="0" smtClean="0"/>
              <a:t>AND INFINITE </a:t>
            </a:r>
            <a:r>
              <a:rPr lang="en-US" b="1" dirty="0" smtClean="0"/>
              <a:t>GRAPH</a:t>
            </a:r>
          </a:p>
          <a:p>
            <a:pPr marL="0" indent="0">
              <a:buNone/>
            </a:pPr>
            <a:r>
              <a:rPr lang="en-US" dirty="0" smtClean="0"/>
              <a:t>A graph with finite number of vertices as well as edges is called finite graph otherwise it is called an infinite graph.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90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925</Words>
  <Application>Microsoft Office PowerPoint</Application>
  <PresentationFormat>Widescreen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TimesNewRomanPSMT</vt:lpstr>
      <vt:lpstr>Office Theme</vt:lpstr>
      <vt:lpstr>BASIC CONCEPT OF GRAPH</vt:lpstr>
      <vt:lpstr>INTRODUCTION TO GRAPHS THEORY</vt:lpstr>
      <vt:lpstr>GRAPH</vt:lpstr>
      <vt:lpstr>CONT…</vt:lpstr>
      <vt:lpstr>SOME TERMINOLOGY:</vt:lpstr>
      <vt:lpstr>BASIC TERMINOLOGY</vt:lpstr>
      <vt:lpstr>CONT…</vt:lpstr>
      <vt:lpstr>CONT…</vt:lpstr>
      <vt:lpstr>CONT…</vt:lpstr>
      <vt:lpstr>EXAMPLE: </vt:lpstr>
      <vt:lpstr>SOLUTION: </vt:lpstr>
      <vt:lpstr>EXAMPLE: </vt:lpstr>
      <vt:lpstr>SOLUTION: </vt:lpstr>
      <vt:lpstr>DRAWING PICTURE FOR A GRAPH: </vt:lpstr>
      <vt:lpstr>EXAMPLES</vt:lpstr>
      <vt:lpstr>CONT…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</dc:title>
  <dc:creator>Microsoft</dc:creator>
  <cp:lastModifiedBy>Microsoft</cp:lastModifiedBy>
  <cp:revision>11</cp:revision>
  <dcterms:created xsi:type="dcterms:W3CDTF">2022-09-11T07:44:34Z</dcterms:created>
  <dcterms:modified xsi:type="dcterms:W3CDTF">2022-09-16T07:15:37Z</dcterms:modified>
</cp:coreProperties>
</file>