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5" d="100"/>
          <a:sy n="75"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12/27/2022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12/27/2022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Theory</a:t>
            </a:r>
            <a:endParaRPr lang="en-US" dirty="0"/>
          </a:p>
        </p:txBody>
      </p:sp>
      <p:sp>
        <p:nvSpPr>
          <p:cNvPr id="3" name="Subtitle 2"/>
          <p:cNvSpPr>
            <a:spLocks noGrp="1"/>
          </p:cNvSpPr>
          <p:nvPr>
            <p:ph type="subTitle" idx="1"/>
          </p:nvPr>
        </p:nvSpPr>
        <p:spPr/>
        <p:txBody>
          <a:bodyPr/>
          <a:lstStyle/>
          <a:p>
            <a:r>
              <a:rPr lang="en-US" b="1" dirty="0" smtClean="0"/>
              <a:t>Presented By</a:t>
            </a:r>
            <a:r>
              <a:rPr lang="en-US" dirty="0" smtClean="0"/>
              <a:t>: Ruman </a:t>
            </a:r>
            <a:r>
              <a:rPr lang="en-US" dirty="0" err="1" smtClean="0"/>
              <a:t>Waris</a:t>
            </a:r>
            <a:endParaRPr lang="en-US" dirty="0" smtClean="0"/>
          </a:p>
          <a:p>
            <a:r>
              <a:rPr lang="en-US" b="1" dirty="0" smtClean="0"/>
              <a:t>Ag</a:t>
            </a:r>
            <a:r>
              <a:rPr lang="en-US" dirty="0" smtClean="0"/>
              <a:t># 2019-ag-6082</a:t>
            </a:r>
            <a:endParaRPr lang="en-US" dirty="0"/>
          </a:p>
        </p:txBody>
      </p:sp>
    </p:spTree>
    <p:extLst>
      <p:ext uri="{BB962C8B-B14F-4D97-AF65-F5344CB8AC3E}">
        <p14:creationId xmlns:p14="http://schemas.microsoft.com/office/powerpoint/2010/main" val="118921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967" y="2362201"/>
            <a:ext cx="5478567" cy="3382208"/>
          </a:xfrm>
        </p:spPr>
      </p:pic>
    </p:spTree>
    <p:extLst>
      <p:ext uri="{BB962C8B-B14F-4D97-AF65-F5344CB8AC3E}">
        <p14:creationId xmlns:p14="http://schemas.microsoft.com/office/powerpoint/2010/main" val="283349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Preferential Attachment</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smtClean="0"/>
              <a:t>“Preferential </a:t>
            </a:r>
            <a:r>
              <a:rPr lang="en-US" sz="2800" i="1" dirty="0"/>
              <a:t>attachment is a concept in network theory that describes the phenomenon whereby nodes with more connections are more likely to attract additional connections. This can lead to the formation of "hubs," or highly connected nodes, within a network</a:t>
            </a:r>
            <a:r>
              <a:rPr lang="en-US" sz="2800" i="1" dirty="0" smtClean="0"/>
              <a:t>.”</a:t>
            </a:r>
            <a:endParaRPr lang="en-US" sz="2800" i="1" dirty="0"/>
          </a:p>
        </p:txBody>
      </p:sp>
    </p:spTree>
    <p:extLst>
      <p:ext uri="{BB962C8B-B14F-4D97-AF65-F5344CB8AC3E}">
        <p14:creationId xmlns:p14="http://schemas.microsoft.com/office/powerpoint/2010/main" val="46397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a:t>
            </a:r>
            <a:r>
              <a:rPr lang="en-US" dirty="0" smtClean="0"/>
              <a:t>Attachment (Cont.)</a:t>
            </a:r>
            <a:endParaRPr lang="en-US" dirty="0"/>
          </a:p>
        </p:txBody>
      </p:sp>
      <p:sp>
        <p:nvSpPr>
          <p:cNvPr id="3" name="Content Placeholder 2"/>
          <p:cNvSpPr>
            <a:spLocks noGrp="1"/>
          </p:cNvSpPr>
          <p:nvPr>
            <p:ph idx="1"/>
          </p:nvPr>
        </p:nvSpPr>
        <p:spPr/>
        <p:txBody>
          <a:bodyPr>
            <a:normAutofit/>
          </a:bodyPr>
          <a:lstStyle/>
          <a:p>
            <a:r>
              <a:rPr lang="en-US" sz="2800" i="1" dirty="0" smtClean="0"/>
              <a:t>New nodes prefer to attach with well connected nodes over less well connected nodes.</a:t>
            </a:r>
          </a:p>
          <a:p>
            <a:r>
              <a:rPr lang="en-US" sz="2800" i="1" dirty="0" smtClean="0"/>
              <a:t>It means, the degree of well connected nodes gets more higher.</a:t>
            </a:r>
          </a:p>
          <a:p>
            <a:r>
              <a:rPr lang="en-US" sz="2800" i="1" dirty="0" smtClean="0"/>
              <a:t>In such case the there will be some nodes with the highest and some with lowest degree.</a:t>
            </a:r>
          </a:p>
          <a:p>
            <a:pPr marL="0" indent="0">
              <a:buNone/>
            </a:pPr>
            <a:endParaRPr lang="en-US" sz="2800" i="1" dirty="0"/>
          </a:p>
        </p:txBody>
      </p:sp>
    </p:spTree>
    <p:extLst>
      <p:ext uri="{BB962C8B-B14F-4D97-AF65-F5344CB8AC3E}">
        <p14:creationId xmlns:p14="http://schemas.microsoft.com/office/powerpoint/2010/main" val="247029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a:t>
            </a:r>
            <a:r>
              <a:rPr lang="en-US" dirty="0" smtClean="0"/>
              <a:t>Attachment (Cont.)</a:t>
            </a:r>
            <a:endParaRPr lang="en-US" dirty="0"/>
          </a:p>
        </p:txBody>
      </p:sp>
      <p:sp>
        <p:nvSpPr>
          <p:cNvPr id="3" name="Content Placeholder 2"/>
          <p:cNvSpPr>
            <a:spLocks noGrp="1"/>
          </p:cNvSpPr>
          <p:nvPr>
            <p:ph idx="1"/>
          </p:nvPr>
        </p:nvSpPr>
        <p:spPr/>
        <p:txBody>
          <a:bodyPr>
            <a:normAutofit/>
          </a:bodyPr>
          <a:lstStyle/>
          <a:p>
            <a:r>
              <a:rPr lang="en-US" sz="2800" i="1" dirty="0" smtClean="0"/>
              <a:t>Phenomenon used in Economics as well.</a:t>
            </a:r>
          </a:p>
          <a:p>
            <a:endParaRPr lang="en-US" sz="2800" i="1" dirty="0"/>
          </a:p>
          <a:p>
            <a:pPr marL="0" indent="0">
              <a:buNone/>
            </a:pPr>
            <a:r>
              <a:rPr lang="en-US" sz="2800" i="1" dirty="0" smtClean="0"/>
              <a:t>Preferential attachment is also known as:</a:t>
            </a:r>
          </a:p>
          <a:p>
            <a:r>
              <a:rPr lang="en-US" sz="2800" i="1" dirty="0" smtClean="0"/>
              <a:t>Cumulative Advantage</a:t>
            </a:r>
          </a:p>
          <a:p>
            <a:r>
              <a:rPr lang="en-US" sz="2800" i="1" dirty="0" smtClean="0"/>
              <a:t>Rich gets rich</a:t>
            </a:r>
          </a:p>
          <a:p>
            <a:r>
              <a:rPr lang="en-US" sz="2800" i="1" dirty="0" err="1" smtClean="0"/>
              <a:t>Mattew</a:t>
            </a:r>
            <a:r>
              <a:rPr lang="en-US" sz="2800" i="1" dirty="0" smtClean="0"/>
              <a:t> effect</a:t>
            </a:r>
          </a:p>
        </p:txBody>
      </p:sp>
    </p:spTree>
    <p:extLst>
      <p:ext uri="{BB962C8B-B14F-4D97-AF65-F5344CB8AC3E}">
        <p14:creationId xmlns:p14="http://schemas.microsoft.com/office/powerpoint/2010/main" val="69290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Preferential Attachment in Networks</a:t>
            </a:r>
            <a:endParaRPr lang="en-US" dirty="0"/>
          </a:p>
        </p:txBody>
      </p:sp>
      <p:sp>
        <p:nvSpPr>
          <p:cNvPr id="3" name="Content Placeholder 2"/>
          <p:cNvSpPr>
            <a:spLocks noGrp="1"/>
          </p:cNvSpPr>
          <p:nvPr>
            <p:ph idx="1"/>
          </p:nvPr>
        </p:nvSpPr>
        <p:spPr/>
        <p:txBody>
          <a:bodyPr>
            <a:normAutofit/>
          </a:bodyPr>
          <a:lstStyle/>
          <a:p>
            <a:r>
              <a:rPr lang="en-US" i="1" dirty="0" smtClean="0"/>
              <a:t>Studied Price in 1965</a:t>
            </a:r>
          </a:p>
          <a:p>
            <a:endParaRPr lang="en-US" i="1" dirty="0" smtClean="0"/>
          </a:p>
          <a:p>
            <a:r>
              <a:rPr lang="en-US" i="1" dirty="0" smtClean="0"/>
              <a:t>Model:</a:t>
            </a:r>
          </a:p>
          <a:p>
            <a:r>
              <a:rPr lang="en-US" i="1" dirty="0" smtClean="0"/>
              <a:t>Proposed to get the probability that a paper has K no. of citations.</a:t>
            </a:r>
          </a:p>
          <a:p>
            <a:r>
              <a:rPr lang="en-US" i="1" dirty="0" smtClean="0"/>
              <a:t>Model was based on Power Law Distribution:</a:t>
            </a:r>
          </a:p>
          <a:p>
            <a:pPr lvl="6"/>
            <a:r>
              <a:rPr lang="en-US" sz="2400" i="1" dirty="0" smtClean="0"/>
              <a:t>α = </a:t>
            </a:r>
            <a:r>
              <a:rPr lang="en-US" sz="2400" i="1" dirty="0" smtClean="0"/>
              <a:t>2+1/m</a:t>
            </a:r>
          </a:p>
          <a:p>
            <a:pPr marL="0" lvl="6" indent="228600"/>
            <a:r>
              <a:rPr lang="en-US" sz="2400" i="1" dirty="0" smtClean="0"/>
              <a:t>M is the mean citation </a:t>
            </a:r>
            <a:endParaRPr lang="en-US" sz="2400" i="1" dirty="0"/>
          </a:p>
        </p:txBody>
      </p:sp>
    </p:spTree>
    <p:extLst>
      <p:ext uri="{BB962C8B-B14F-4D97-AF65-F5344CB8AC3E}">
        <p14:creationId xmlns:p14="http://schemas.microsoft.com/office/powerpoint/2010/main" val="157826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Attachment in Networks</a:t>
            </a:r>
          </a:p>
        </p:txBody>
      </p:sp>
      <p:sp>
        <p:nvSpPr>
          <p:cNvPr id="3" name="Content Placeholder 2"/>
          <p:cNvSpPr>
            <a:spLocks noGrp="1"/>
          </p:cNvSpPr>
          <p:nvPr>
            <p:ph idx="1"/>
          </p:nvPr>
        </p:nvSpPr>
        <p:spPr/>
        <p:txBody>
          <a:bodyPr>
            <a:noAutofit/>
          </a:bodyPr>
          <a:lstStyle/>
          <a:p>
            <a:r>
              <a:rPr lang="en-US" sz="2800" i="1" dirty="0" smtClean="0"/>
              <a:t>Degree probability:</a:t>
            </a:r>
          </a:p>
          <a:p>
            <a:r>
              <a:rPr lang="en-US" sz="2800" i="1" dirty="0" smtClean="0"/>
              <a:t>P(k)= 1/k</a:t>
            </a:r>
            <a:r>
              <a:rPr lang="en-US" sz="2800" i="1" baseline="30000" dirty="0" smtClean="0"/>
              <a:t>2+1/m</a:t>
            </a:r>
          </a:p>
          <a:p>
            <a:endParaRPr lang="en-US" sz="2800" i="1" baseline="30000" dirty="0"/>
          </a:p>
          <a:p>
            <a:r>
              <a:rPr lang="en-US" sz="2800" i="1" dirty="0" smtClean="0"/>
              <a:t>Where, </a:t>
            </a:r>
          </a:p>
          <a:p>
            <a:pPr lvl="2"/>
            <a:r>
              <a:rPr lang="en-US" sz="2800" i="1" dirty="0" smtClean="0"/>
              <a:t>2+1/m = </a:t>
            </a:r>
            <a:r>
              <a:rPr lang="el-GR" sz="2800" i="1" dirty="0" smtClean="0"/>
              <a:t>α</a:t>
            </a:r>
            <a:endParaRPr lang="en-US" sz="2000" i="1" dirty="0" smtClean="0"/>
          </a:p>
          <a:p>
            <a:pPr lvl="2"/>
            <a:endParaRPr lang="en-US" sz="2800" i="1" dirty="0" smtClean="0"/>
          </a:p>
          <a:p>
            <a:pPr marL="63500" lvl="2" indent="165100"/>
            <a:r>
              <a:rPr lang="en-US" sz="2800" i="1" dirty="0" smtClean="0"/>
              <a:t>But that model was proposed for general citation perspective.</a:t>
            </a:r>
            <a:endParaRPr lang="en-US" sz="2800" i="1" dirty="0"/>
          </a:p>
        </p:txBody>
      </p:sp>
    </p:spTree>
    <p:extLst>
      <p:ext uri="{BB962C8B-B14F-4D97-AF65-F5344CB8AC3E}">
        <p14:creationId xmlns:p14="http://schemas.microsoft.com/office/powerpoint/2010/main" val="51069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905000" y="3340100"/>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7993779" y="3340100"/>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en-US" dirty="0"/>
          </a:p>
        </p:txBody>
      </p:sp>
      <p:sp>
        <p:nvSpPr>
          <p:cNvPr id="6" name="Oval 5"/>
          <p:cNvSpPr/>
          <p:nvPr/>
        </p:nvSpPr>
        <p:spPr>
          <a:xfrm>
            <a:off x="1905000" y="4714344"/>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US" dirty="0"/>
          </a:p>
        </p:txBody>
      </p:sp>
      <p:sp>
        <p:nvSpPr>
          <p:cNvPr id="7" name="Oval 6"/>
          <p:cNvSpPr/>
          <p:nvPr/>
        </p:nvSpPr>
        <p:spPr>
          <a:xfrm>
            <a:off x="6769100" y="2933700"/>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US" dirty="0"/>
          </a:p>
        </p:txBody>
      </p:sp>
      <p:sp>
        <p:nvSpPr>
          <p:cNvPr id="8" name="Oval 7"/>
          <p:cNvSpPr/>
          <p:nvPr/>
        </p:nvSpPr>
        <p:spPr>
          <a:xfrm>
            <a:off x="6769100" y="4203626"/>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en-US" dirty="0"/>
          </a:p>
        </p:txBody>
      </p:sp>
      <p:sp>
        <p:nvSpPr>
          <p:cNvPr id="9" name="Oval 8"/>
          <p:cNvSpPr/>
          <p:nvPr/>
        </p:nvSpPr>
        <p:spPr>
          <a:xfrm>
            <a:off x="5544421" y="3340099"/>
            <a:ext cx="7239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endParaRPr lang="en-US" dirty="0"/>
          </a:p>
        </p:txBody>
      </p:sp>
      <p:cxnSp>
        <p:nvCxnSpPr>
          <p:cNvPr id="11" name="Straight Connector 10"/>
          <p:cNvCxnSpPr>
            <a:stCxn id="6" idx="1"/>
          </p:cNvCxnSpPr>
          <p:nvPr/>
        </p:nvCxnSpPr>
        <p:spPr>
          <a:xfrm flipH="1" flipV="1">
            <a:off x="1168400" y="4432300"/>
            <a:ext cx="842613" cy="380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522887" y="5281199"/>
            <a:ext cx="842613" cy="380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6"/>
            <a:endCxn id="7" idx="2"/>
          </p:cNvCxnSpPr>
          <p:nvPr/>
        </p:nvCxnSpPr>
        <p:spPr>
          <a:xfrm flipV="1">
            <a:off x="6268321" y="3270250"/>
            <a:ext cx="500779" cy="40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6"/>
            <a:endCxn id="5" idx="1"/>
          </p:cNvCxnSpPr>
          <p:nvPr/>
        </p:nvCxnSpPr>
        <p:spPr>
          <a:xfrm>
            <a:off x="7493000" y="3270250"/>
            <a:ext cx="606792" cy="168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a:endCxn id="8" idx="6"/>
          </p:cNvCxnSpPr>
          <p:nvPr/>
        </p:nvCxnSpPr>
        <p:spPr>
          <a:xfrm flipH="1">
            <a:off x="7493000" y="3914627"/>
            <a:ext cx="606792" cy="62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p:cNvCxnSpPr>
          <p:nvPr/>
        </p:nvCxnSpPr>
        <p:spPr>
          <a:xfrm>
            <a:off x="7131050" y="3606800"/>
            <a:ext cx="0" cy="5968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0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800" i="1" dirty="0" smtClean="0"/>
              <a:t>As described earlier,</a:t>
            </a:r>
          </a:p>
          <a:p>
            <a:endParaRPr lang="en-US" sz="2800" i="1" dirty="0" smtClean="0"/>
          </a:p>
          <a:p>
            <a:r>
              <a:rPr lang="en-US" sz="2800" i="1" dirty="0" smtClean="0"/>
              <a:t>The Node ‘B’ has 2 edges.</a:t>
            </a:r>
          </a:p>
          <a:p>
            <a:r>
              <a:rPr lang="en-US" sz="2800" i="1" dirty="0" smtClean="0"/>
              <a:t>It will get connected with the highly well-connected nodes (Nodes with more no. of edges).</a:t>
            </a:r>
          </a:p>
          <a:p>
            <a:endParaRPr lang="en-US" sz="2800" i="1" dirty="0"/>
          </a:p>
        </p:txBody>
      </p:sp>
    </p:spTree>
    <p:extLst>
      <p:ext uri="{BB962C8B-B14F-4D97-AF65-F5344CB8AC3E}">
        <p14:creationId xmlns:p14="http://schemas.microsoft.com/office/powerpoint/2010/main" val="91881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Preferential Attachment</a:t>
            </a:r>
            <a:endParaRPr lang="en-US" dirty="0"/>
          </a:p>
        </p:txBody>
      </p:sp>
      <p:sp>
        <p:nvSpPr>
          <p:cNvPr id="3" name="Content Placeholder 2"/>
          <p:cNvSpPr>
            <a:spLocks noGrp="1"/>
          </p:cNvSpPr>
          <p:nvPr>
            <p:ph idx="1"/>
          </p:nvPr>
        </p:nvSpPr>
        <p:spPr/>
        <p:txBody>
          <a:bodyPr>
            <a:normAutofit lnSpcReduction="10000"/>
          </a:bodyPr>
          <a:lstStyle/>
          <a:p>
            <a:r>
              <a:rPr lang="en-US" sz="2800" i="1" dirty="0"/>
              <a:t>The preferential attachment model is a simple mathematical model that describes how the growth of a network can lead to preferential attachment</a:t>
            </a:r>
            <a:r>
              <a:rPr lang="en-US" sz="2800" i="1" dirty="0" smtClean="0"/>
              <a:t>.</a:t>
            </a:r>
          </a:p>
          <a:p>
            <a:r>
              <a:rPr lang="en-US" sz="2800" i="1" dirty="0" smtClean="0"/>
              <a:t> </a:t>
            </a:r>
            <a:r>
              <a:rPr lang="en-US" sz="2800" i="1" dirty="0"/>
              <a:t>It is based on the idea that the probability of a new element (such as a new individual in a social network) connecting to an existing element (such as an existing individual in a social network) is proportional to the number of connections that the existing element already has.</a:t>
            </a:r>
            <a:endParaRPr lang="en-US" sz="2800" i="1" dirty="0"/>
          </a:p>
        </p:txBody>
      </p:sp>
    </p:spTree>
    <p:extLst>
      <p:ext uri="{BB962C8B-B14F-4D97-AF65-F5344CB8AC3E}">
        <p14:creationId xmlns:p14="http://schemas.microsoft.com/office/powerpoint/2010/main" val="157816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a:t>For example, </a:t>
            </a:r>
            <a:endParaRPr lang="en-US" sz="2800" i="1" dirty="0" smtClean="0"/>
          </a:p>
          <a:p>
            <a:pPr marL="0" indent="0">
              <a:buNone/>
            </a:pPr>
            <a:r>
              <a:rPr lang="en-US" sz="2800" i="1" dirty="0" smtClean="0"/>
              <a:t>		In </a:t>
            </a:r>
            <a:r>
              <a:rPr lang="en-US" sz="2800" i="1" dirty="0"/>
              <a:t>a social network, a person with a large number of friends is more likely to attract new friends than a person with fewer friends. This can lead to a positive feedback loop, where popular individuals or groups continue to accumulate more connections, while less popular individuals or groups struggle to gain new connections</a:t>
            </a:r>
            <a:endParaRPr lang="en-US" sz="2800" i="1" dirty="0"/>
          </a:p>
        </p:txBody>
      </p:sp>
    </p:spTree>
    <p:extLst>
      <p:ext uri="{BB962C8B-B14F-4D97-AF65-F5344CB8AC3E}">
        <p14:creationId xmlns:p14="http://schemas.microsoft.com/office/powerpoint/2010/main" val="27727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Distribution</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t>Degree distribution is defined as:</a:t>
            </a:r>
          </a:p>
          <a:p>
            <a:pPr marL="0" indent="0">
              <a:buNone/>
            </a:pPr>
            <a:endParaRPr lang="en-US" sz="3200" i="1" dirty="0" smtClean="0"/>
          </a:p>
          <a:p>
            <a:pPr marL="342900" indent="-342900">
              <a:buNone/>
              <a:tabLst>
                <a:tab pos="749300" algn="l"/>
              </a:tabLst>
            </a:pPr>
            <a:r>
              <a:rPr lang="en-US" sz="3200" i="1" dirty="0" smtClean="0"/>
              <a:t>			“Probability that a randomly selected node has a degree ‘k’.”</a:t>
            </a:r>
            <a:endParaRPr lang="en-US" sz="3200" i="1" dirty="0"/>
          </a:p>
        </p:txBody>
      </p:sp>
    </p:spTree>
    <p:extLst>
      <p:ext uri="{BB962C8B-B14F-4D97-AF65-F5344CB8AC3E}">
        <p14:creationId xmlns:p14="http://schemas.microsoft.com/office/powerpoint/2010/main" val="333090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sz="2800" i="1" dirty="0"/>
              <a:t>Preferential attachment has been used to explain a wide range of phenomena, </a:t>
            </a:r>
            <a:endParaRPr lang="en-US" sz="2800" i="1" dirty="0" smtClean="0"/>
          </a:p>
          <a:p>
            <a:r>
              <a:rPr lang="en-US" i="1" dirty="0"/>
              <a:t>I</a:t>
            </a:r>
            <a:r>
              <a:rPr lang="en-US" i="1" dirty="0" smtClean="0"/>
              <a:t>ncluding </a:t>
            </a:r>
            <a:r>
              <a:rPr lang="en-US" i="1" dirty="0"/>
              <a:t>the evolution of language, </a:t>
            </a:r>
            <a:endParaRPr lang="en-US" i="1" dirty="0" smtClean="0"/>
          </a:p>
          <a:p>
            <a:r>
              <a:rPr lang="en-US" i="1" dirty="0"/>
              <a:t>T</a:t>
            </a:r>
            <a:r>
              <a:rPr lang="en-US" i="1" dirty="0" smtClean="0"/>
              <a:t>he </a:t>
            </a:r>
            <a:r>
              <a:rPr lang="en-US" i="1" dirty="0"/>
              <a:t>distribution of wealth and income, </a:t>
            </a:r>
            <a:endParaRPr lang="en-US" i="1" dirty="0" smtClean="0"/>
          </a:p>
          <a:p>
            <a:r>
              <a:rPr lang="en-US" i="1" dirty="0"/>
              <a:t>T</a:t>
            </a:r>
            <a:r>
              <a:rPr lang="en-US" i="1" dirty="0" smtClean="0"/>
              <a:t>he </a:t>
            </a:r>
            <a:r>
              <a:rPr lang="en-US" i="1" dirty="0"/>
              <a:t>growth of scientific citations. </a:t>
            </a:r>
            <a:endParaRPr lang="en-US" i="1" dirty="0" smtClean="0"/>
          </a:p>
          <a:p>
            <a:r>
              <a:rPr lang="en-US" i="1" dirty="0" smtClean="0"/>
              <a:t>It </a:t>
            </a:r>
            <a:r>
              <a:rPr lang="en-US" i="1" dirty="0"/>
              <a:t>is an important concept in the study of complex systems and networks.</a:t>
            </a:r>
            <a:endParaRPr lang="en-US" i="1" dirty="0"/>
          </a:p>
        </p:txBody>
      </p:sp>
    </p:spTree>
    <p:extLst>
      <p:ext uri="{BB962C8B-B14F-4D97-AF65-F5344CB8AC3E}">
        <p14:creationId xmlns:p14="http://schemas.microsoft.com/office/powerpoint/2010/main" val="131913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Distribution</a:t>
            </a:r>
            <a:endParaRPr lang="en-US" dirty="0"/>
          </a:p>
        </p:txBody>
      </p:sp>
      <p:sp>
        <p:nvSpPr>
          <p:cNvPr id="3" name="Content Placeholder 2"/>
          <p:cNvSpPr>
            <a:spLocks noGrp="1"/>
          </p:cNvSpPr>
          <p:nvPr>
            <p:ph idx="1"/>
          </p:nvPr>
        </p:nvSpPr>
        <p:spPr>
          <a:xfrm>
            <a:off x="680321" y="2336872"/>
            <a:ext cx="9974979" cy="3835327"/>
          </a:xfrm>
        </p:spPr>
        <p:txBody>
          <a:bodyPr>
            <a:normAutofit lnSpcReduction="10000"/>
          </a:bodyPr>
          <a:lstStyle/>
          <a:p>
            <a:pPr marL="0" indent="0">
              <a:buNone/>
            </a:pPr>
            <a:r>
              <a:rPr lang="en-US" sz="3200" i="1" dirty="0" smtClean="0"/>
              <a:t>Formula:</a:t>
            </a:r>
          </a:p>
          <a:p>
            <a:pPr marL="0" indent="0">
              <a:buNone/>
            </a:pPr>
            <a:r>
              <a:rPr lang="en-US" sz="3200" i="1" dirty="0"/>
              <a:t>	</a:t>
            </a:r>
            <a:endParaRPr lang="en-US" sz="3200" i="1" dirty="0" smtClean="0"/>
          </a:p>
          <a:p>
            <a:pPr marL="0" indent="0">
              <a:buNone/>
            </a:pPr>
            <a:endParaRPr lang="en-US" sz="3200" i="1" dirty="0"/>
          </a:p>
          <a:p>
            <a:pPr marL="0" indent="0">
              <a:buNone/>
            </a:pPr>
            <a:r>
              <a:rPr lang="en-US" sz="3200" i="1" dirty="0" smtClean="0"/>
              <a:t>Where,</a:t>
            </a:r>
          </a:p>
          <a:p>
            <a:pPr marL="0" indent="0">
              <a:buNone/>
            </a:pPr>
            <a:r>
              <a:rPr lang="en-US" sz="3200" i="1" dirty="0" err="1" smtClean="0"/>
              <a:t>P</a:t>
            </a:r>
            <a:r>
              <a:rPr lang="en-US" sz="3200" i="1" baseline="-25000" dirty="0" err="1" smtClean="0"/>
              <a:t>k</a:t>
            </a:r>
            <a:r>
              <a:rPr lang="en-US" sz="3200" i="1" dirty="0" smtClean="0"/>
              <a:t> = Degree distribution </a:t>
            </a:r>
          </a:p>
          <a:p>
            <a:pPr marL="0" indent="0">
              <a:buNone/>
            </a:pPr>
            <a:r>
              <a:rPr lang="en-US" sz="3200" i="1" dirty="0" err="1" smtClean="0"/>
              <a:t>N</a:t>
            </a:r>
            <a:r>
              <a:rPr lang="en-US" sz="3200" i="1" baseline="-25000" dirty="0" err="1" smtClean="0"/>
              <a:t>k</a:t>
            </a:r>
            <a:r>
              <a:rPr lang="en-US" sz="3200" i="1" dirty="0" smtClean="0"/>
              <a:t> </a:t>
            </a:r>
            <a:r>
              <a:rPr lang="en-US" sz="3200" i="1" dirty="0"/>
              <a:t>=</a:t>
            </a:r>
            <a:r>
              <a:rPr lang="en-US" sz="3200" i="1" dirty="0" smtClean="0"/>
              <a:t> selected node</a:t>
            </a:r>
          </a:p>
          <a:p>
            <a:pPr marL="0" indent="0">
              <a:buNone/>
            </a:pPr>
            <a:r>
              <a:rPr lang="en-US" sz="3200" i="1" dirty="0" smtClean="0"/>
              <a:t>N = Total number of nodes</a:t>
            </a:r>
            <a:endParaRPr lang="en-US" sz="3200" i="1" dirty="0"/>
          </a:p>
        </p:txBody>
      </p:sp>
      <p:sp>
        <p:nvSpPr>
          <p:cNvPr id="4" name="Rectangle 3"/>
          <p:cNvSpPr/>
          <p:nvPr/>
        </p:nvSpPr>
        <p:spPr>
          <a:xfrm>
            <a:off x="3975951" y="3162300"/>
            <a:ext cx="3022600" cy="8509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t>P</a:t>
            </a:r>
            <a:r>
              <a:rPr lang="en-US" sz="2800" b="1" i="1" baseline="-25000" dirty="0" err="1" smtClean="0"/>
              <a:t>k</a:t>
            </a:r>
            <a:r>
              <a:rPr lang="en-US" sz="2800" b="1" i="1" baseline="30000" dirty="0" smtClean="0"/>
              <a:t> </a:t>
            </a:r>
            <a:r>
              <a:rPr lang="en-US" sz="2800" b="1" i="1" dirty="0" smtClean="0"/>
              <a:t>= </a:t>
            </a:r>
            <a:r>
              <a:rPr lang="en-US" sz="2800" b="1" i="1" dirty="0" err="1" smtClean="0"/>
              <a:t>N</a:t>
            </a:r>
            <a:r>
              <a:rPr lang="en-US" sz="2800" b="1" i="1" baseline="-25000" dirty="0" err="1" smtClean="0"/>
              <a:t>k</a:t>
            </a:r>
            <a:r>
              <a:rPr lang="en-US" sz="2800" b="1" i="1" dirty="0" smtClean="0"/>
              <a:t> / N</a:t>
            </a:r>
            <a:endParaRPr lang="en-US" sz="2800" b="1" i="1" baseline="-25000" dirty="0"/>
          </a:p>
        </p:txBody>
      </p:sp>
    </p:spTree>
    <p:extLst>
      <p:ext uri="{BB962C8B-B14F-4D97-AF65-F5344CB8AC3E}">
        <p14:creationId xmlns:p14="http://schemas.microsoft.com/office/powerpoint/2010/main" val="27930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200" i="1" dirty="0" smtClean="0"/>
                  <a:t>The sum of all the probabilities of selected nodes will be = 1</a:t>
                </a:r>
              </a:p>
              <a:p>
                <a:endParaRPr lang="en-US" dirty="0" smtClean="0"/>
              </a:p>
              <a:p>
                <a:pPr marL="0" indent="0" algn="ctr">
                  <a:buNone/>
                </a:pPr>
                <a14:m>
                  <m:oMathPara xmlns:m="http://schemas.openxmlformats.org/officeDocument/2006/math">
                    <m:oMathParaPr>
                      <m:jc m:val="centerGroup"/>
                    </m:oMathParaPr>
                    <m:oMath xmlns:m="http://schemas.openxmlformats.org/officeDocument/2006/math">
                      <m:nary>
                        <m:naryPr>
                          <m:chr m:val="∑"/>
                          <m:ctrlPr>
                            <a:rPr lang="pt-BR" sz="360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pt-BR" sz="3600" i="1" smtClean="0">
                              <a:latin typeface="Cambria Math" panose="02040503050406030204" pitchFamily="18" charset="0"/>
                            </a:rPr>
                            <m:t>=</m:t>
                          </m:r>
                          <m:r>
                            <a:rPr lang="en-US" sz="3600" b="0" i="1" smtClean="0">
                              <a:latin typeface="Cambria Math" panose="02040503050406030204" pitchFamily="18" charset="0"/>
                            </a:rPr>
                            <m:t>1</m:t>
                          </m:r>
                        </m:sub>
                        <m:sup>
                          <m:r>
                            <a:rPr lang="pt-BR" sz="3600" i="1" smtClean="0">
                              <a:latin typeface="Cambria Math" panose="02040503050406030204" pitchFamily="18" charset="0"/>
                              <a:ea typeface="Cambria Math" panose="02040503050406030204" pitchFamily="18" charset="0"/>
                            </a:rPr>
                            <m:t>∞</m:t>
                          </m:r>
                        </m:sup>
                        <m:e>
                          <m:r>
                            <a:rPr lang="en-US" sz="3600" b="0" i="1" smtClean="0">
                              <a:latin typeface="Cambria Math" panose="02040503050406030204" pitchFamily="18" charset="0"/>
                            </a:rPr>
                            <m:t>𝑃</m:t>
                          </m:r>
                          <m:r>
                            <a:rPr lang="en-US" sz="3600" b="0" i="1" baseline="-25000" smtClean="0">
                              <a:latin typeface="Cambria Math" panose="02040503050406030204" pitchFamily="18" charset="0"/>
                            </a:rPr>
                            <m:t>𝑘</m:t>
                          </m:r>
                        </m:e>
                      </m:nary>
                      <m:r>
                        <a:rPr lang="en-US" sz="3600" b="0" i="1" smtClean="0">
                          <a:latin typeface="Cambria Math" panose="02040503050406030204" pitchFamily="18" charset="0"/>
                        </a:rPr>
                        <m:t>=1</m:t>
                      </m:r>
                    </m:oMath>
                  </m:oMathPara>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49" t="-3553" r="-254"/>
                </a:stretch>
              </a:blipFill>
            </p:spPr>
            <p:txBody>
              <a:bodyPr/>
              <a:lstStyle/>
              <a:p>
                <a:r>
                  <a:rPr lang="en-US">
                    <a:noFill/>
                  </a:rPr>
                  <a:t> </a:t>
                </a:r>
              </a:p>
            </p:txBody>
          </p:sp>
        </mc:Fallback>
      </mc:AlternateContent>
    </p:spTree>
    <p:extLst>
      <p:ext uri="{BB962C8B-B14F-4D97-AF65-F5344CB8AC3E}">
        <p14:creationId xmlns:p14="http://schemas.microsoft.com/office/powerpoint/2010/main" val="27773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sz="3200" i="1" dirty="0" smtClean="0"/>
              <a:t>Consider a connected graph</a:t>
            </a:r>
          </a:p>
          <a:p>
            <a:endParaRPr lang="en-US" dirty="0"/>
          </a:p>
        </p:txBody>
      </p:sp>
      <p:sp>
        <p:nvSpPr>
          <p:cNvPr id="4" name="Oval 3"/>
          <p:cNvSpPr/>
          <p:nvPr/>
        </p:nvSpPr>
        <p:spPr>
          <a:xfrm>
            <a:off x="1843637" y="3876752"/>
            <a:ext cx="685800" cy="73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3546288" y="3248025"/>
            <a:ext cx="685800" cy="73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6425663" y="3248025"/>
            <a:ext cx="685800" cy="73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5144351" y="5015439"/>
            <a:ext cx="685800" cy="73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6"/>
            <a:endCxn id="5" idx="2"/>
          </p:cNvCxnSpPr>
          <p:nvPr/>
        </p:nvCxnSpPr>
        <p:spPr>
          <a:xfrm flipV="1">
            <a:off x="2529437" y="3616325"/>
            <a:ext cx="1016851" cy="62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4232088" y="3616325"/>
            <a:ext cx="2193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5"/>
            <a:endCxn id="7" idx="2"/>
          </p:cNvCxnSpPr>
          <p:nvPr/>
        </p:nvCxnSpPr>
        <p:spPr>
          <a:xfrm>
            <a:off x="4131655" y="3876752"/>
            <a:ext cx="1012696" cy="150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a:endCxn id="6" idx="3"/>
          </p:cNvCxnSpPr>
          <p:nvPr/>
        </p:nvCxnSpPr>
        <p:spPr>
          <a:xfrm flipV="1">
            <a:off x="5830151" y="3876752"/>
            <a:ext cx="695945" cy="15069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9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i="1" dirty="0" smtClean="0"/>
                  <a:t>There are 4 nodes in the graph as mentioned</a:t>
                </a:r>
              </a:p>
              <a:p>
                <a:pPr marL="0" indent="0">
                  <a:buNone/>
                </a:pPr>
                <a:endParaRPr lang="en-US" i="1" dirty="0" smtClean="0"/>
              </a:p>
              <a:p>
                <a:pPr marL="514350" indent="-514350">
                  <a:buFont typeface="+mj-lt"/>
                  <a:buAutoNum type="romanUcPeriod"/>
                </a:pPr>
                <a:r>
                  <a:rPr lang="en-US" i="1" dirty="0" smtClean="0"/>
                  <a:t>Probability that the selected node has degree ‘1’</a:t>
                </a:r>
              </a:p>
              <a:p>
                <a:pPr marL="0" indent="0">
                  <a:buNone/>
                </a:pPr>
                <a:r>
                  <a:rPr lang="en-US" i="1" dirty="0"/>
                  <a:t>	</a:t>
                </a:r>
                <a:r>
                  <a:rPr lang="en-US" i="1" dirty="0" smtClean="0"/>
                  <a:t>The Node ‘1’ has the degree 1 </a:t>
                </a:r>
              </a:p>
              <a:p>
                <a:pPr marL="0" indent="0">
                  <a:buNone/>
                </a:pPr>
                <a:endParaRPr lang="en-US" i="1" dirty="0" smtClean="0"/>
              </a:p>
              <a:p>
                <a:pPr marL="0" indent="0">
                  <a:buNone/>
                </a:pPr>
                <a:r>
                  <a:rPr lang="en-US" b="1" i="1" dirty="0" smtClean="0"/>
                  <a:t>Using Formula:</a:t>
                </a:r>
              </a:p>
              <a:p>
                <a:pPr marL="0" indent="0">
                  <a:buNone/>
                </a:pPr>
                <a:r>
                  <a:rPr lang="en-US" i="1" dirty="0" smtClean="0"/>
                  <a:t> </a:t>
                </a:r>
                <a:r>
                  <a:rPr lang="en-US" b="1" i="1" dirty="0" smtClean="0"/>
                  <a:t>	</a:t>
                </a:r>
                <a:r>
                  <a:rPr lang="en-US" sz="2800" b="1" i="1" dirty="0" err="1" smtClean="0"/>
                  <a:t>P</a:t>
                </a:r>
                <a:r>
                  <a:rPr lang="en-US" sz="2800" b="1" i="1" baseline="-25000" dirty="0" err="1" smtClean="0"/>
                  <a:t>k</a:t>
                </a:r>
                <a14:m>
                  <m:oMath xmlns:m="http://schemas.openxmlformats.org/officeDocument/2006/math">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𝑵</m:t>
                        </m:r>
                        <m:r>
                          <a:rPr lang="en-US" sz="2800" b="1" i="1" baseline="-25000" smtClean="0">
                            <a:latin typeface="Cambria Math" panose="02040503050406030204" pitchFamily="18" charset="0"/>
                          </a:rPr>
                          <m:t>𝒌</m:t>
                        </m:r>
                      </m:num>
                      <m:den>
                        <m:r>
                          <a:rPr lang="en-US" sz="2800" b="1" i="1" smtClean="0">
                            <a:latin typeface="Cambria Math" panose="02040503050406030204" pitchFamily="18" charset="0"/>
                          </a:rPr>
                          <m:t>𝑵</m:t>
                        </m:r>
                      </m:den>
                    </m:f>
                  </m:oMath>
                </a14:m>
                <a:endParaRPr lang="en-US" sz="2800" b="1" i="1" dirty="0" smtClean="0"/>
              </a:p>
              <a:p>
                <a:pPr marL="0" indent="0">
                  <a:buNone/>
                </a:pPr>
                <a:r>
                  <a:rPr lang="en-US" sz="2800" b="1" i="1" dirty="0" smtClean="0"/>
                  <a:t>			P</a:t>
                </a:r>
                <a:r>
                  <a:rPr lang="en-US" sz="2800" b="1" i="1" baseline="-25000" dirty="0" smtClean="0"/>
                  <a:t>1</a:t>
                </a:r>
                <a:r>
                  <a:rPr lang="en-US" sz="2800" b="1" i="1" dirty="0" smtClean="0"/>
                  <a:t> = ¼ = 0.25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15" t="-3384" b="-3892"/>
                </a:stretch>
              </a:blipFill>
            </p:spPr>
            <p:txBody>
              <a:bodyPr/>
              <a:lstStyle/>
              <a:p>
                <a:r>
                  <a:rPr lang="en-US">
                    <a:noFill/>
                  </a:rPr>
                  <a:t> </a:t>
                </a:r>
              </a:p>
            </p:txBody>
          </p:sp>
        </mc:Fallback>
      </mc:AlternateContent>
      <p:sp>
        <p:nvSpPr>
          <p:cNvPr id="4" name="Oval 3"/>
          <p:cNvSpPr/>
          <p:nvPr/>
        </p:nvSpPr>
        <p:spPr>
          <a:xfrm>
            <a:off x="6210300" y="4895319"/>
            <a:ext cx="685800" cy="63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6" name="Straight Connector 5"/>
          <p:cNvCxnSpPr>
            <a:stCxn id="4" idx="6"/>
          </p:cNvCxnSpPr>
          <p:nvPr/>
        </p:nvCxnSpPr>
        <p:spPr>
          <a:xfrm flipV="1">
            <a:off x="6896100" y="4781019"/>
            <a:ext cx="12954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89900" y="4361919"/>
            <a:ext cx="660400" cy="67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19331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smtClean="0"/>
              <a:t>Probability that selected node has degree ‘2’.</a:t>
            </a:r>
          </a:p>
          <a:p>
            <a:pPr marL="0" indent="0">
              <a:buNone/>
            </a:pPr>
            <a:endParaRPr lang="en-US" sz="2800" i="1" dirty="0" smtClean="0"/>
          </a:p>
          <a:p>
            <a:pPr marL="0" indent="0">
              <a:buNone/>
            </a:pPr>
            <a:r>
              <a:rPr lang="en-US" sz="2800" i="1" dirty="0" smtClean="0"/>
              <a:t>As you can see in the node ‘3’ and node 4 has </a:t>
            </a:r>
          </a:p>
          <a:p>
            <a:pPr marL="0" indent="0">
              <a:buNone/>
            </a:pPr>
            <a:r>
              <a:rPr lang="en-US" sz="2800" i="1" dirty="0"/>
              <a:t>d</a:t>
            </a:r>
            <a:r>
              <a:rPr lang="en-US" sz="2800" i="1" dirty="0" smtClean="0"/>
              <a:t>egree of nodes = 2</a:t>
            </a:r>
          </a:p>
          <a:p>
            <a:pPr marL="0" indent="0">
              <a:buNone/>
            </a:pPr>
            <a:endParaRPr lang="en-US" sz="2800" i="1" dirty="0" smtClean="0"/>
          </a:p>
          <a:p>
            <a:pPr marL="0" indent="0">
              <a:buNone/>
            </a:pPr>
            <a:r>
              <a:rPr lang="en-US" sz="2800" i="1" dirty="0" smtClean="0"/>
              <a:t>Using Formula:</a:t>
            </a:r>
            <a:endParaRPr lang="en-US" sz="2800" i="1" dirty="0"/>
          </a:p>
          <a:p>
            <a:pPr marL="0" indent="0">
              <a:buNone/>
            </a:pPr>
            <a:r>
              <a:rPr lang="en-US" sz="2800" i="1" dirty="0" smtClean="0"/>
              <a:t>			</a:t>
            </a:r>
            <a:r>
              <a:rPr lang="en-US" sz="3200" i="1" dirty="0"/>
              <a:t> </a:t>
            </a:r>
            <a:r>
              <a:rPr lang="en-US" sz="3200" i="1" dirty="0" smtClean="0"/>
              <a:t>P</a:t>
            </a:r>
            <a:r>
              <a:rPr lang="en-US" sz="3200" i="1" baseline="-25000" dirty="0" smtClean="0"/>
              <a:t>2 </a:t>
            </a:r>
            <a:r>
              <a:rPr lang="en-US" sz="3200" i="1" dirty="0"/>
              <a:t>=</a:t>
            </a:r>
            <a:r>
              <a:rPr lang="en-US" sz="3200" b="1" i="1" dirty="0" smtClean="0"/>
              <a:t> </a:t>
            </a:r>
            <a:r>
              <a:rPr lang="en-US" sz="3600" b="1" i="1" baseline="30000" dirty="0" smtClean="0"/>
              <a:t>2</a:t>
            </a:r>
            <a:r>
              <a:rPr lang="en-US" sz="3200" b="1" i="1" dirty="0" smtClean="0"/>
              <a:t>/</a:t>
            </a:r>
            <a:r>
              <a:rPr lang="en-US" sz="3600" b="1" i="1" baseline="-25000" dirty="0" smtClean="0"/>
              <a:t>4</a:t>
            </a:r>
            <a:r>
              <a:rPr lang="en-US" sz="3200" b="1" i="1" dirty="0" smtClean="0"/>
              <a:t> </a:t>
            </a:r>
            <a:r>
              <a:rPr lang="en-US" sz="3200" i="1" dirty="0" smtClean="0"/>
              <a:t>= 0.5</a:t>
            </a:r>
          </a:p>
          <a:p>
            <a:endParaRPr lang="en-US" dirty="0"/>
          </a:p>
        </p:txBody>
      </p:sp>
      <p:pic>
        <p:nvPicPr>
          <p:cNvPr id="4" name="Picture 3"/>
          <p:cNvPicPr>
            <a:picLocks noChangeAspect="1"/>
          </p:cNvPicPr>
          <p:nvPr/>
        </p:nvPicPr>
        <p:blipFill>
          <a:blip r:embed="rId2"/>
          <a:stretch>
            <a:fillRect/>
          </a:stretch>
        </p:blipFill>
        <p:spPr>
          <a:xfrm>
            <a:off x="7747000" y="4025820"/>
            <a:ext cx="4051300" cy="1910369"/>
          </a:xfrm>
          <a:prstGeom prst="rect">
            <a:avLst/>
          </a:prstGeom>
        </p:spPr>
      </p:pic>
    </p:spTree>
    <p:extLst>
      <p:ext uri="{BB962C8B-B14F-4D97-AF65-F5344CB8AC3E}">
        <p14:creationId xmlns:p14="http://schemas.microsoft.com/office/powerpoint/2010/main" val="246781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a:t>Probability that selected node has degree </a:t>
            </a:r>
            <a:r>
              <a:rPr lang="en-US" sz="2800" i="1" dirty="0" smtClean="0"/>
              <a:t>‘3’.</a:t>
            </a:r>
            <a:endParaRPr lang="en-US" sz="2800" i="1" dirty="0"/>
          </a:p>
          <a:p>
            <a:pPr marL="0" indent="0">
              <a:buNone/>
            </a:pPr>
            <a:endParaRPr lang="en-US" sz="2800" i="1" dirty="0" smtClean="0"/>
          </a:p>
          <a:p>
            <a:pPr marL="0" indent="0">
              <a:buNone/>
            </a:pPr>
            <a:r>
              <a:rPr lang="en-US" sz="2800" i="1" dirty="0" smtClean="0"/>
              <a:t>Node 2 has the degree of vertex = 3 (max. for this graph).</a:t>
            </a:r>
          </a:p>
          <a:p>
            <a:pPr marL="0" indent="0">
              <a:buNone/>
            </a:pPr>
            <a:endParaRPr lang="en-US" sz="2800" i="1" dirty="0" smtClean="0"/>
          </a:p>
          <a:p>
            <a:pPr marL="0" indent="0">
              <a:buNone/>
            </a:pPr>
            <a:r>
              <a:rPr lang="en-US" sz="2800" i="1" dirty="0" smtClean="0"/>
              <a:t>Using Formula:</a:t>
            </a:r>
          </a:p>
          <a:p>
            <a:pPr marL="0" indent="0">
              <a:buNone/>
            </a:pPr>
            <a:r>
              <a:rPr lang="en-US" sz="2800" i="1" dirty="0" smtClean="0"/>
              <a:t>			P</a:t>
            </a:r>
            <a:r>
              <a:rPr lang="en-US" sz="2800" i="1" baseline="-25000" dirty="0" smtClean="0"/>
              <a:t>3 </a:t>
            </a:r>
            <a:r>
              <a:rPr lang="en-US" sz="2800" i="1" dirty="0" smtClean="0"/>
              <a:t>= ¼ = 0.25 </a:t>
            </a:r>
            <a:endParaRPr lang="en-US" sz="2800" i="1" dirty="0"/>
          </a:p>
        </p:txBody>
      </p:sp>
      <p:pic>
        <p:nvPicPr>
          <p:cNvPr id="4" name="Picture 3"/>
          <p:cNvPicPr>
            <a:picLocks noChangeAspect="1"/>
          </p:cNvPicPr>
          <p:nvPr/>
        </p:nvPicPr>
        <p:blipFill>
          <a:blip r:embed="rId2"/>
          <a:stretch>
            <a:fillRect/>
          </a:stretch>
        </p:blipFill>
        <p:spPr>
          <a:xfrm>
            <a:off x="8140700" y="4254420"/>
            <a:ext cx="4051300" cy="1910369"/>
          </a:xfrm>
          <a:prstGeom prst="rect">
            <a:avLst/>
          </a:prstGeom>
        </p:spPr>
      </p:pic>
    </p:spTree>
    <p:extLst>
      <p:ext uri="{BB962C8B-B14F-4D97-AF65-F5344CB8AC3E}">
        <p14:creationId xmlns:p14="http://schemas.microsoft.com/office/powerpoint/2010/main" val="98794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a:t>
            </a:r>
            <a:r>
              <a:rPr lang="en-US" dirty="0"/>
              <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sz="3200" i="1" dirty="0" smtClean="0"/>
                  <a:t>P</a:t>
                </a:r>
                <a:r>
                  <a:rPr lang="en-US" sz="3200" i="1" baseline="-25000" dirty="0" smtClean="0"/>
                  <a:t>1</a:t>
                </a:r>
                <a:r>
                  <a:rPr lang="en-US" sz="3200" i="1" dirty="0" smtClean="0"/>
                  <a:t> + P</a:t>
                </a:r>
                <a:r>
                  <a:rPr lang="en-US" sz="3200" i="1" baseline="-25000" dirty="0" smtClean="0"/>
                  <a:t>2 </a:t>
                </a:r>
                <a:r>
                  <a:rPr lang="en-US" sz="3200" i="1" dirty="0"/>
                  <a:t>+</a:t>
                </a:r>
                <a:r>
                  <a:rPr lang="en-US" sz="3200" i="1" dirty="0" smtClean="0"/>
                  <a:t> </a:t>
                </a:r>
                <a:r>
                  <a:rPr lang="en-US" sz="3200" i="1" dirty="0"/>
                  <a:t>P</a:t>
                </a:r>
                <a:r>
                  <a:rPr lang="en-US" sz="3200" i="1" baseline="-25000" dirty="0"/>
                  <a:t>3 </a:t>
                </a:r>
                <a:r>
                  <a:rPr lang="en-US" sz="3200" i="1" baseline="-25000" dirty="0" smtClean="0"/>
                  <a:t>  </a:t>
                </a:r>
                <a:r>
                  <a:rPr lang="en-US" sz="3200" i="1" dirty="0" smtClean="0"/>
                  <a:t>= </a:t>
                </a:r>
                <a:r>
                  <a:rPr lang="en-US" sz="3200" i="1" dirty="0" err="1" smtClean="0"/>
                  <a:t>P</a:t>
                </a:r>
                <a:r>
                  <a:rPr lang="en-US" sz="3200" i="1" baseline="-25000" dirty="0" err="1" smtClean="0"/>
                  <a:t>k</a:t>
                </a:r>
                <a:r>
                  <a:rPr lang="en-US" sz="3200" i="1" baseline="-25000" dirty="0" smtClean="0"/>
                  <a:t> </a:t>
                </a:r>
                <a:r>
                  <a:rPr lang="en-US" sz="3200" i="1" dirty="0" smtClean="0"/>
                  <a:t>( Avg. Degree Distribution)</a:t>
                </a:r>
              </a:p>
              <a:p>
                <a:pPr marL="0" indent="0">
                  <a:buNone/>
                </a:pPr>
                <a:endParaRPr lang="en-US" sz="3200" i="1" dirty="0"/>
              </a:p>
              <a:p>
                <a:pPr marL="0" indent="0">
                  <a:buNone/>
                </a:pPr>
                <a:r>
                  <a:rPr lang="en-US" sz="3200" i="1" dirty="0" smtClean="0"/>
                  <a:t>0.25 + 0.5 + 0.25 = 1</a:t>
                </a:r>
              </a:p>
              <a:p>
                <a:pPr marL="0" indent="0">
                  <a:buNone/>
                </a:pPr>
                <a:endParaRPr lang="en-US" sz="3200" i="1" dirty="0" smtClean="0"/>
              </a:p>
              <a:p>
                <a:pPr marL="0" indent="0">
                  <a:buNone/>
                </a:pPr>
                <a:r>
                  <a:rPr lang="en-US" sz="3200" i="1" dirty="0" smtClean="0"/>
                  <a:t>Proved that:</a:t>
                </a:r>
                <a:endParaRPr lang="en-US" sz="3200" i="1" dirty="0"/>
              </a:p>
              <a:p>
                <a:pPr marL="0" indent="0">
                  <a:buNone/>
                </a:pPr>
                <a14:m>
                  <m:oMathPara xmlns:m="http://schemas.openxmlformats.org/officeDocument/2006/math">
                    <m:oMathParaPr>
                      <m:jc m:val="centerGroup"/>
                    </m:oMathParaPr>
                    <m:oMath xmlns:m="http://schemas.openxmlformats.org/officeDocument/2006/math">
                      <m:nary>
                        <m:naryPr>
                          <m:chr m:val="∑"/>
                          <m:ctrlPr>
                            <a:rPr lang="pt-BR" sz="3200" i="1">
                              <a:latin typeface="Cambria Math" panose="02040503050406030204" pitchFamily="18" charset="0"/>
                            </a:rPr>
                          </m:ctrlPr>
                        </m:naryPr>
                        <m:sub>
                          <m:r>
                            <m:rPr>
                              <m:brk m:alnAt="23"/>
                            </m:rPr>
                            <a:rPr lang="en-US" sz="3200" i="1">
                              <a:latin typeface="Cambria Math" panose="02040503050406030204" pitchFamily="18" charset="0"/>
                            </a:rPr>
                            <m:t>𝑖</m:t>
                          </m:r>
                          <m:r>
                            <a:rPr lang="pt-BR" sz="3200" i="1">
                              <a:latin typeface="Cambria Math" panose="02040503050406030204" pitchFamily="18" charset="0"/>
                            </a:rPr>
                            <m:t>=</m:t>
                          </m:r>
                          <m:r>
                            <a:rPr lang="en-US" sz="3200" i="1">
                              <a:latin typeface="Cambria Math" panose="02040503050406030204" pitchFamily="18" charset="0"/>
                            </a:rPr>
                            <m:t>1</m:t>
                          </m:r>
                        </m:sub>
                        <m:sup>
                          <m:r>
                            <a:rPr lang="pt-BR" sz="3200" i="1">
                              <a:latin typeface="Cambria Math" panose="02040503050406030204" pitchFamily="18" charset="0"/>
                              <a:ea typeface="Cambria Math" panose="02040503050406030204" pitchFamily="18" charset="0"/>
                            </a:rPr>
                            <m:t>∞</m:t>
                          </m:r>
                        </m:sup>
                        <m:e>
                          <m:r>
                            <a:rPr lang="en-US" sz="3200" i="1">
                              <a:latin typeface="Cambria Math" panose="02040503050406030204" pitchFamily="18" charset="0"/>
                            </a:rPr>
                            <m:t>𝑃</m:t>
                          </m:r>
                          <m:r>
                            <a:rPr lang="en-US" sz="3200" i="1" baseline="-25000">
                              <a:latin typeface="Cambria Math" panose="02040503050406030204" pitchFamily="18" charset="0"/>
                            </a:rPr>
                            <m:t>𝑘</m:t>
                          </m:r>
                        </m:e>
                      </m:nary>
                      <m:r>
                        <a:rPr lang="en-US" sz="3200" i="1">
                          <a:latin typeface="Cambria Math" panose="02040503050406030204" pitchFamily="18" charset="0"/>
                        </a:rPr>
                        <m:t>=1</m:t>
                      </m:r>
                    </m:oMath>
                  </m:oMathPara>
                </a14:m>
                <a:endParaRPr lang="en-US" sz="2800" dirty="0" smtClean="0"/>
              </a:p>
              <a:p>
                <a:pPr marL="0" indent="0" algn="ctr">
                  <a:buNone/>
                </a:pPr>
                <a:endParaRPr lang="en-US" sz="2800" dirty="0"/>
              </a:p>
              <a:p>
                <a:pPr marL="0" indent="0" algn="ctr">
                  <a:buNone/>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22" t="-4569"/>
                </a:stretch>
              </a:blipFill>
            </p:spPr>
            <p:txBody>
              <a:bodyPr/>
              <a:lstStyle/>
              <a:p>
                <a:r>
                  <a:rPr lang="en-US">
                    <a:noFill/>
                  </a:rPr>
                  <a:t> </a:t>
                </a:r>
              </a:p>
            </p:txBody>
          </p:sp>
        </mc:Fallback>
      </mc:AlternateContent>
    </p:spTree>
    <p:extLst>
      <p:ext uri="{BB962C8B-B14F-4D97-AF65-F5344CB8AC3E}">
        <p14:creationId xmlns:p14="http://schemas.microsoft.com/office/powerpoint/2010/main" val="38187600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114</TotalTime>
  <Words>686</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Trebuchet MS</vt:lpstr>
      <vt:lpstr>Berlin</vt:lpstr>
      <vt:lpstr>Graph Theory</vt:lpstr>
      <vt:lpstr>Degree Distribution</vt:lpstr>
      <vt:lpstr>Degree Distribution</vt:lpstr>
      <vt:lpstr>Degree distribution</vt:lpstr>
      <vt:lpstr>Example</vt:lpstr>
      <vt:lpstr>Example</vt:lpstr>
      <vt:lpstr>Example</vt:lpstr>
      <vt:lpstr>Example:</vt:lpstr>
      <vt:lpstr>Example</vt:lpstr>
      <vt:lpstr>Histogram</vt:lpstr>
      <vt:lpstr>Preferential Attachment</vt:lpstr>
      <vt:lpstr>Preferential Attachment (Cont.)</vt:lpstr>
      <vt:lpstr>Preferential Attachment (Cont.)</vt:lpstr>
      <vt:lpstr>Preferential Attachment in Networks</vt:lpstr>
      <vt:lpstr>Preferential Attachment in Networks</vt:lpstr>
      <vt:lpstr>Example</vt:lpstr>
      <vt:lpstr>Example</vt:lpstr>
      <vt:lpstr>More about Preferential Attachment</vt:lpstr>
      <vt:lpstr>Real World Example</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Mirza Ruman</dc:creator>
  <cp:lastModifiedBy>Mirza Ruman</cp:lastModifiedBy>
  <cp:revision>13</cp:revision>
  <dcterms:created xsi:type="dcterms:W3CDTF">2022-12-25T20:48:57Z</dcterms:created>
  <dcterms:modified xsi:type="dcterms:W3CDTF">2022-12-26T23:15:44Z</dcterms:modified>
</cp:coreProperties>
</file>