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1" r:id="rId11"/>
    <p:sldId id="272" r:id="rId12"/>
    <p:sldId id="275" r:id="rId13"/>
    <p:sldId id="276" r:id="rId14"/>
    <p:sldId id="277" r:id="rId15"/>
    <p:sldId id="278" r:id="rId16"/>
    <p:sldId id="289" r:id="rId17"/>
    <p:sldId id="288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8328" y="830580"/>
            <a:ext cx="4666488" cy="656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500" y="2287419"/>
            <a:ext cx="3829050" cy="4125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51270" y="1670960"/>
            <a:ext cx="2237104" cy="4742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757298"/>
            <a:ext cx="137922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584965"/>
            <a:ext cx="8712200" cy="3408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09600"/>
            <a:ext cx="8260080" cy="500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172" y="757427"/>
            <a:ext cx="8048244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739620"/>
            <a:ext cx="8594725" cy="47567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Job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identification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75" dirty="0">
                <a:latin typeface="Times New Roman"/>
                <a:cs typeface="Times New Roman"/>
              </a:rPr>
              <a:t>Significant </a:t>
            </a:r>
            <a:r>
              <a:rPr sz="3200" spc="105" dirty="0">
                <a:latin typeface="Times New Roman"/>
                <a:cs typeface="Times New Roman"/>
              </a:rPr>
              <a:t>characteristics</a:t>
            </a:r>
            <a:r>
              <a:rPr sz="3200" spc="-60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85" dirty="0">
                <a:latin typeface="Times New Roman"/>
                <a:cs typeface="Times New Roman"/>
              </a:rPr>
              <a:t>job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215" dirty="0">
                <a:latin typeface="Times New Roman"/>
                <a:cs typeface="Times New Roman"/>
              </a:rPr>
              <a:t>What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typical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worker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does?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Job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duties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460"/>
              </a:lnSpc>
              <a:spcBef>
                <a:spcPts val="815"/>
              </a:spcBef>
              <a:buSzPct val="93750"/>
              <a:buFont typeface="Wingdings"/>
              <a:buChar char=""/>
              <a:tabLst>
                <a:tab pos="469900" algn="l"/>
                <a:tab pos="1646555" algn="l"/>
                <a:tab pos="3463290" algn="l"/>
                <a:tab pos="4323080" algn="l"/>
                <a:tab pos="6602095" algn="l"/>
                <a:tab pos="7364095" algn="l"/>
              </a:tabLst>
            </a:pPr>
            <a:r>
              <a:rPr sz="3200" spc="215" dirty="0">
                <a:latin typeface="Times New Roman"/>
                <a:cs typeface="Times New Roman"/>
              </a:rPr>
              <a:t>What	</a:t>
            </a:r>
            <a:r>
              <a:rPr sz="3200" spc="254" dirty="0">
                <a:latin typeface="Times New Roman"/>
                <a:cs typeface="Times New Roman"/>
              </a:rPr>
              <a:t>ma</a:t>
            </a:r>
            <a:r>
              <a:rPr sz="3200" spc="55" dirty="0">
                <a:latin typeface="Times New Roman"/>
                <a:cs typeface="Times New Roman"/>
              </a:rPr>
              <a:t>t</a:t>
            </a:r>
            <a:r>
              <a:rPr sz="3200" spc="75" dirty="0">
                <a:latin typeface="Times New Roman"/>
                <a:cs typeface="Times New Roman"/>
              </a:rPr>
              <a:t>erials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65" dirty="0">
                <a:latin typeface="Times New Roman"/>
                <a:cs typeface="Times New Roman"/>
              </a:rPr>
              <a:t>eq</a:t>
            </a:r>
            <a:r>
              <a:rPr sz="3200" spc="190" dirty="0">
                <a:latin typeface="Times New Roman"/>
                <a:cs typeface="Times New Roman"/>
              </a:rPr>
              <a:t>u</a:t>
            </a:r>
            <a:r>
              <a:rPr sz="3200" spc="195" dirty="0">
                <a:latin typeface="Times New Roman"/>
                <a:cs typeface="Times New Roman"/>
              </a:rPr>
              <a:t>ipmen</a:t>
            </a:r>
            <a:r>
              <a:rPr sz="3200" spc="95" dirty="0">
                <a:latin typeface="Times New Roman"/>
                <a:cs typeface="Times New Roman"/>
              </a:rPr>
              <a:t>t</a:t>
            </a:r>
            <a:r>
              <a:rPr sz="3200" spc="5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90" dirty="0">
                <a:latin typeface="Times New Roman"/>
                <a:cs typeface="Times New Roman"/>
              </a:rPr>
              <a:t>th</a:t>
            </a:r>
            <a:r>
              <a:rPr sz="3200" spc="2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5" dirty="0">
                <a:latin typeface="Times New Roman"/>
                <a:cs typeface="Times New Roman"/>
              </a:rPr>
              <a:t>w</a:t>
            </a:r>
            <a:r>
              <a:rPr sz="3200" spc="114" dirty="0">
                <a:latin typeface="Times New Roman"/>
                <a:cs typeface="Times New Roman"/>
              </a:rPr>
              <a:t>o</a:t>
            </a:r>
            <a:r>
              <a:rPr sz="3200" spc="120" dirty="0">
                <a:latin typeface="Times New Roman"/>
                <a:cs typeface="Times New Roman"/>
              </a:rPr>
              <a:t>r</a:t>
            </a:r>
            <a:r>
              <a:rPr sz="3200" spc="40" dirty="0">
                <a:latin typeface="Times New Roman"/>
                <a:cs typeface="Times New Roman"/>
              </a:rPr>
              <a:t>k</a:t>
            </a:r>
            <a:r>
              <a:rPr sz="3200" spc="110" dirty="0">
                <a:latin typeface="Times New Roman"/>
                <a:cs typeface="Times New Roman"/>
              </a:rPr>
              <a:t>er  </a:t>
            </a:r>
            <a:r>
              <a:rPr sz="3200" spc="105" dirty="0">
                <a:latin typeface="Times New Roman"/>
                <a:cs typeface="Times New Roman"/>
              </a:rPr>
              <a:t>uses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34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80" dirty="0">
                <a:latin typeface="Times New Roman"/>
                <a:cs typeface="Times New Roman"/>
              </a:rPr>
              <a:t>How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job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is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performed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100" dirty="0">
                <a:latin typeface="Times New Roman"/>
                <a:cs typeface="Times New Roman"/>
              </a:rPr>
              <a:t>Required </a:t>
            </a:r>
            <a:r>
              <a:rPr sz="3200" spc="130" dirty="0">
                <a:latin typeface="Times New Roman"/>
                <a:cs typeface="Times New Roman"/>
              </a:rPr>
              <a:t>personal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attributes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Job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relationships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7" y="973836"/>
            <a:ext cx="8252459" cy="47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2105148"/>
            <a:ext cx="4627245" cy="39763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0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150" dirty="0">
                <a:latin typeface="Times New Roman"/>
                <a:cs typeface="Times New Roman"/>
              </a:rPr>
              <a:t>Observation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114" dirty="0">
                <a:latin typeface="Times New Roman"/>
                <a:cs typeface="Times New Roman"/>
              </a:rPr>
              <a:t>Interview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165" dirty="0">
                <a:latin typeface="Times New Roman"/>
                <a:cs typeface="Times New Roman"/>
              </a:rPr>
              <a:t>Questionnaire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95" dirty="0">
                <a:latin typeface="Times New Roman"/>
                <a:cs typeface="Times New Roman"/>
              </a:rPr>
              <a:t>Checklist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75" dirty="0">
                <a:latin typeface="Times New Roman"/>
                <a:cs typeface="Times New Roman"/>
              </a:rPr>
              <a:t>Technical</a:t>
            </a:r>
            <a:r>
              <a:rPr sz="3600" spc="-14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conference</a:t>
            </a: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5"/>
              </a:spcBef>
              <a:buSzPct val="94444"/>
              <a:buFont typeface="Wingdings"/>
              <a:buChar char=""/>
              <a:tabLst>
                <a:tab pos="469900" algn="l"/>
              </a:tabLst>
            </a:pPr>
            <a:r>
              <a:rPr sz="3600" spc="80" dirty="0">
                <a:latin typeface="Times New Roman"/>
                <a:cs typeface="Times New Roman"/>
              </a:rPr>
              <a:t>Diary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methods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7864" y="1924811"/>
            <a:ext cx="4064635" cy="4898390"/>
            <a:chOff x="5007864" y="1924811"/>
            <a:chExt cx="4064635" cy="4898390"/>
          </a:xfrm>
        </p:grpSpPr>
        <p:sp>
          <p:nvSpPr>
            <p:cNvPr id="5" name="object 5"/>
            <p:cNvSpPr/>
            <p:nvPr/>
          </p:nvSpPr>
          <p:spPr>
            <a:xfrm>
              <a:off x="6800088" y="4550662"/>
              <a:ext cx="2272283" cy="2272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7864" y="1924811"/>
              <a:ext cx="1778508" cy="2625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9067" y="748283"/>
            <a:ext cx="6384035" cy="7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440752"/>
            <a:ext cx="6062345" cy="49650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45" dirty="0">
                <a:latin typeface="Times New Roman"/>
                <a:cs typeface="Times New Roman"/>
              </a:rPr>
              <a:t>HR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planning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30" dirty="0">
                <a:latin typeface="Times New Roman"/>
                <a:cs typeface="Times New Roman"/>
              </a:rPr>
              <a:t>Recruitment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330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selection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50" dirty="0">
                <a:latin typeface="Times New Roman"/>
                <a:cs typeface="Times New Roman"/>
              </a:rPr>
              <a:t>Orientation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5" dirty="0">
                <a:latin typeface="Times New Roman"/>
                <a:cs typeface="Times New Roman"/>
              </a:rPr>
              <a:t>Job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evaluation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70" dirty="0">
                <a:latin typeface="Times New Roman"/>
                <a:cs typeface="Times New Roman"/>
              </a:rPr>
              <a:t>Training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development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00" dirty="0">
                <a:latin typeface="Times New Roman"/>
                <a:cs typeface="Times New Roman"/>
              </a:rPr>
              <a:t>Performance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65" dirty="0">
                <a:latin typeface="Times New Roman"/>
                <a:cs typeface="Times New Roman"/>
              </a:rPr>
              <a:t>Appraisal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30" dirty="0">
                <a:latin typeface="Times New Roman"/>
                <a:cs typeface="Times New Roman"/>
              </a:rPr>
              <a:t>Compensation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Benefits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85" dirty="0">
                <a:latin typeface="Times New Roman"/>
                <a:cs typeface="Times New Roman"/>
              </a:rPr>
              <a:t>Career </a:t>
            </a:r>
            <a:r>
              <a:rPr sz="3000" spc="130" dirty="0">
                <a:latin typeface="Times New Roman"/>
                <a:cs typeface="Times New Roman"/>
              </a:rPr>
              <a:t>planning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55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development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"/>
              <a:tabLst>
                <a:tab pos="469900" algn="l"/>
              </a:tabLst>
            </a:pPr>
            <a:r>
              <a:rPr sz="3000" spc="140" dirty="0">
                <a:latin typeface="Times New Roman"/>
                <a:cs typeface="Times New Roman"/>
              </a:rPr>
              <a:t>Health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spc="55" dirty="0">
                <a:latin typeface="Times New Roman"/>
                <a:cs typeface="Times New Roman"/>
              </a:rPr>
              <a:t>safety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1344" y="3584447"/>
            <a:ext cx="2962655" cy="3273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659" y="784859"/>
            <a:ext cx="8243316" cy="65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586141"/>
            <a:ext cx="8736965" cy="50018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69"/>
              </a:spcBef>
              <a:buSzPct val="93750"/>
              <a:buFont typeface="Wingdings"/>
              <a:buChar char=""/>
              <a:tabLst>
                <a:tab pos="292100" algn="l"/>
              </a:tabLst>
            </a:pPr>
            <a:r>
              <a:rPr sz="3200" spc="140" dirty="0">
                <a:latin typeface="Times New Roman"/>
                <a:cs typeface="Times New Roman"/>
              </a:rPr>
              <a:t>Present </a:t>
            </a:r>
            <a:r>
              <a:rPr sz="3200" spc="145" dirty="0">
                <a:latin typeface="Times New Roman"/>
                <a:cs typeface="Times New Roman"/>
              </a:rPr>
              <a:t>immediate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information</a:t>
            </a:r>
            <a:endParaRPr sz="320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 </a:t>
            </a:r>
            <a:r>
              <a:rPr sz="3200" spc="140" dirty="0">
                <a:latin typeface="Times New Roman"/>
                <a:cs typeface="Times New Roman"/>
              </a:rPr>
              <a:t>in </a:t>
            </a:r>
            <a:r>
              <a:rPr sz="3200" spc="105" dirty="0">
                <a:latin typeface="Times New Roman"/>
                <a:cs typeface="Times New Roman"/>
              </a:rPr>
              <a:t>designing </a:t>
            </a:r>
            <a:r>
              <a:rPr sz="3200" spc="195" dirty="0">
                <a:latin typeface="Times New Roman"/>
                <a:cs typeface="Times New Roman"/>
              </a:rPr>
              <a:t>the </a:t>
            </a:r>
            <a:r>
              <a:rPr sz="3200" spc="150" dirty="0">
                <a:latin typeface="Times New Roman"/>
                <a:cs typeface="Times New Roman"/>
              </a:rPr>
              <a:t>requirements </a:t>
            </a:r>
            <a:r>
              <a:rPr sz="3200" spc="155" dirty="0">
                <a:latin typeface="Times New Roman"/>
                <a:cs typeface="Times New Roman"/>
              </a:rPr>
              <a:t>to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perform 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hiring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process</a:t>
            </a:r>
            <a:endParaRPr sz="3200">
              <a:latin typeface="Times New Roman"/>
              <a:cs typeface="Times New Roman"/>
            </a:endParaRPr>
          </a:p>
          <a:p>
            <a:pPr marL="12700" marR="1778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92100" algn="l"/>
                <a:tab pos="1499870" algn="l"/>
                <a:tab pos="2045335" algn="l"/>
                <a:tab pos="4232910" algn="l"/>
                <a:tab pos="6266815" algn="l"/>
                <a:tab pos="7129145" algn="l"/>
              </a:tabLst>
            </a:pPr>
            <a:r>
              <a:rPr sz="3200" spc="155" dirty="0">
                <a:latin typeface="Times New Roman"/>
                <a:cs typeface="Times New Roman"/>
              </a:rPr>
              <a:t>H</a:t>
            </a:r>
            <a:r>
              <a:rPr sz="3200" spc="90" dirty="0">
                <a:latin typeface="Times New Roman"/>
                <a:cs typeface="Times New Roman"/>
              </a:rPr>
              <a:t>elps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90" dirty="0">
                <a:latin typeface="Times New Roman"/>
                <a:cs typeface="Times New Roman"/>
              </a:rPr>
              <a:t>i</a:t>
            </a:r>
            <a:r>
              <a:rPr sz="3200" spc="18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0" dirty="0">
                <a:latin typeface="Times New Roman"/>
                <a:cs typeface="Times New Roman"/>
              </a:rPr>
              <a:t>per</a:t>
            </a:r>
            <a:r>
              <a:rPr sz="3200" spc="50" dirty="0">
                <a:latin typeface="Times New Roman"/>
                <a:cs typeface="Times New Roman"/>
              </a:rPr>
              <a:t>f</a:t>
            </a:r>
            <a:r>
              <a:rPr sz="3200" spc="175" dirty="0">
                <a:latin typeface="Times New Roman"/>
                <a:cs typeface="Times New Roman"/>
              </a:rPr>
              <a:t>o</a:t>
            </a:r>
            <a:r>
              <a:rPr sz="3200" spc="95" dirty="0">
                <a:latin typeface="Times New Roman"/>
                <a:cs typeface="Times New Roman"/>
              </a:rPr>
              <a:t>r</a:t>
            </a:r>
            <a:r>
              <a:rPr sz="3200" spc="145" dirty="0">
                <a:latin typeface="Times New Roman"/>
                <a:cs typeface="Times New Roman"/>
              </a:rPr>
              <a:t>ming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v</a:t>
            </a:r>
            <a:r>
              <a:rPr sz="3200" spc="140" dirty="0">
                <a:latin typeface="Times New Roman"/>
                <a:cs typeface="Times New Roman"/>
              </a:rPr>
              <a:t>aluation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45" dirty="0">
                <a:latin typeface="Times New Roman"/>
                <a:cs typeface="Times New Roman"/>
              </a:rPr>
              <a:t>a</a:t>
            </a:r>
            <a:r>
              <a:rPr sz="3200" spc="140" dirty="0">
                <a:latin typeface="Times New Roman"/>
                <a:cs typeface="Times New Roman"/>
              </a:rPr>
              <a:t>p</a:t>
            </a:r>
            <a:r>
              <a:rPr sz="3200" spc="210" dirty="0">
                <a:latin typeface="Times New Roman"/>
                <a:cs typeface="Times New Roman"/>
              </a:rPr>
              <a:t>p</a:t>
            </a:r>
            <a:r>
              <a:rPr sz="3200" spc="70" dirty="0">
                <a:latin typeface="Times New Roman"/>
                <a:cs typeface="Times New Roman"/>
              </a:rPr>
              <a:t>rais</a:t>
            </a:r>
            <a:r>
              <a:rPr sz="3200" spc="9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l  </a:t>
            </a:r>
            <a:r>
              <a:rPr sz="3200" spc="75" dirty="0">
                <a:latin typeface="Times New Roman"/>
                <a:cs typeface="Times New Roman"/>
              </a:rPr>
              <a:t>processes.</a:t>
            </a: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in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delivering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appropriate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training.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"/>
              <a:tabLst>
                <a:tab pos="285750" algn="l"/>
              </a:tabLst>
            </a:pPr>
            <a:r>
              <a:rPr sz="3200" spc="40" dirty="0">
                <a:latin typeface="Times New Roman"/>
                <a:cs typeface="Times New Roman"/>
              </a:rPr>
              <a:t>Assists </a:t>
            </a:r>
            <a:r>
              <a:rPr sz="3200" spc="145" dirty="0">
                <a:latin typeface="Times New Roman"/>
                <a:cs typeface="Times New Roman"/>
              </a:rPr>
              <a:t>in </a:t>
            </a:r>
            <a:r>
              <a:rPr sz="3200" spc="95" dirty="0">
                <a:latin typeface="Times New Roman"/>
                <a:cs typeface="Times New Roman"/>
              </a:rPr>
              <a:t>Deciding </a:t>
            </a:r>
            <a:r>
              <a:rPr sz="3200" spc="140" dirty="0">
                <a:latin typeface="Times New Roman"/>
                <a:cs typeface="Times New Roman"/>
              </a:rPr>
              <a:t>Compensation </a:t>
            </a:r>
            <a:r>
              <a:rPr sz="3200" spc="70" dirty="0">
                <a:latin typeface="Times New Roman"/>
                <a:cs typeface="Times New Roman"/>
              </a:rPr>
              <a:t>Package </a:t>
            </a:r>
            <a:r>
              <a:rPr sz="3200" spc="60" dirty="0">
                <a:latin typeface="Times New Roman"/>
                <a:cs typeface="Times New Roman"/>
              </a:rPr>
              <a:t>for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  </a:t>
            </a:r>
            <a:r>
              <a:rPr sz="3200" spc="35" dirty="0">
                <a:latin typeface="Times New Roman"/>
                <a:cs typeface="Times New Roman"/>
              </a:rPr>
              <a:t>Specific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" y="757427"/>
            <a:ext cx="845058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2044420"/>
            <a:ext cx="8472170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60" dirty="0">
                <a:latin typeface="Times New Roman"/>
                <a:cs typeface="Times New Roman"/>
              </a:rPr>
              <a:t>Subjective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matters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90" dirty="0">
                <a:latin typeface="Times New Roman"/>
                <a:cs typeface="Times New Roman"/>
              </a:rPr>
              <a:t>Lengthy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projects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85" dirty="0">
                <a:latin typeface="Times New Roman"/>
                <a:cs typeface="Times New Roman"/>
              </a:rPr>
              <a:t>Require </a:t>
            </a:r>
            <a:r>
              <a:rPr sz="3200" spc="105" dirty="0">
                <a:latin typeface="Times New Roman"/>
                <a:cs typeface="Times New Roman"/>
              </a:rPr>
              <a:t>lots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229" dirty="0">
                <a:latin typeface="Times New Roman"/>
                <a:cs typeface="Times New Roman"/>
              </a:rPr>
              <a:t>human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efforts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70" dirty="0">
                <a:latin typeface="Times New Roman"/>
                <a:cs typeface="Times New Roman"/>
              </a:rPr>
              <a:t>Source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35" dirty="0">
                <a:latin typeface="Times New Roman"/>
                <a:cs typeface="Times New Roman"/>
              </a:rPr>
              <a:t>Data</a:t>
            </a:r>
            <a:r>
              <a:rPr sz="3200" spc="-53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is </a:t>
            </a:r>
            <a:r>
              <a:rPr sz="3200" spc="70" dirty="0">
                <a:latin typeface="Times New Roman"/>
                <a:cs typeface="Times New Roman"/>
              </a:rPr>
              <a:t>Extremely </a:t>
            </a:r>
            <a:r>
              <a:rPr sz="3200" spc="55" dirty="0">
                <a:latin typeface="Times New Roman"/>
                <a:cs typeface="Times New Roman"/>
              </a:rPr>
              <a:t>Small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100" dirty="0">
                <a:latin typeface="Times New Roman"/>
                <a:cs typeface="Times New Roman"/>
              </a:rPr>
              <a:t>Unqualified </a:t>
            </a:r>
            <a:r>
              <a:rPr sz="3200" spc="-5" dirty="0">
                <a:latin typeface="Times New Roman"/>
                <a:cs typeface="Times New Roman"/>
              </a:rPr>
              <a:t>Job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Analyst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SzPct val="93750"/>
              <a:buFont typeface="Wingdings"/>
              <a:buChar char=""/>
              <a:tabLst>
                <a:tab pos="469900" algn="l"/>
              </a:tabLst>
            </a:pPr>
            <a:r>
              <a:rPr sz="3200" spc="120" dirty="0">
                <a:latin typeface="Times New Roman"/>
                <a:cs typeface="Times New Roman"/>
              </a:rPr>
              <a:t>Mental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Abilities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Cannot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be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Directly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Observed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1372" y="687323"/>
            <a:ext cx="7863840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700" y="2511958"/>
            <a:ext cx="7225030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43230" indent="-431165">
              <a:lnSpc>
                <a:spcPct val="100000"/>
              </a:lnSpc>
              <a:spcBef>
                <a:spcPts val="10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170" dirty="0">
                <a:latin typeface="Times New Roman"/>
                <a:cs typeface="Times New Roman"/>
              </a:rPr>
              <a:t>Support </a:t>
            </a:r>
            <a:r>
              <a:rPr sz="4000" spc="135" dirty="0">
                <a:latin typeface="Times New Roman"/>
                <a:cs typeface="Times New Roman"/>
              </a:rPr>
              <a:t>from </a:t>
            </a:r>
            <a:r>
              <a:rPr sz="4000" spc="210" dirty="0">
                <a:latin typeface="Times New Roman"/>
                <a:cs typeface="Times New Roman"/>
              </a:rPr>
              <a:t>top</a:t>
            </a:r>
            <a:r>
              <a:rPr sz="4000" spc="-595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management</a:t>
            </a:r>
            <a:endParaRPr sz="40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9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50" dirty="0">
                <a:latin typeface="Times New Roman"/>
                <a:cs typeface="Times New Roman"/>
              </a:rPr>
              <a:t>Single </a:t>
            </a:r>
            <a:r>
              <a:rPr sz="4000" spc="195" dirty="0">
                <a:latin typeface="Times New Roman"/>
                <a:cs typeface="Times New Roman"/>
              </a:rPr>
              <a:t>means </a:t>
            </a:r>
            <a:r>
              <a:rPr sz="4000" spc="245" dirty="0">
                <a:latin typeface="Times New Roman"/>
                <a:cs typeface="Times New Roman"/>
              </a:rPr>
              <a:t>and</a:t>
            </a:r>
            <a:r>
              <a:rPr sz="4000" spc="-565" dirty="0">
                <a:latin typeface="Times New Roman"/>
                <a:cs typeface="Times New Roman"/>
              </a:rPr>
              <a:t> </a:t>
            </a:r>
            <a:r>
              <a:rPr sz="4000" spc="130" dirty="0">
                <a:latin typeface="Times New Roman"/>
                <a:cs typeface="Times New Roman"/>
              </a:rPr>
              <a:t>source</a:t>
            </a:r>
            <a:endParaRPr sz="40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9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95" dirty="0">
                <a:latin typeface="Times New Roman"/>
                <a:cs typeface="Times New Roman"/>
              </a:rPr>
              <a:t>No </a:t>
            </a:r>
            <a:r>
              <a:rPr sz="4000" spc="160" dirty="0">
                <a:latin typeface="Times New Roman"/>
                <a:cs typeface="Times New Roman"/>
              </a:rPr>
              <a:t>training </a:t>
            </a:r>
            <a:r>
              <a:rPr sz="4000" spc="175" dirty="0">
                <a:latin typeface="Times New Roman"/>
                <a:cs typeface="Times New Roman"/>
              </a:rPr>
              <a:t>or</a:t>
            </a:r>
            <a:r>
              <a:rPr sz="4000" spc="-585" dirty="0">
                <a:latin typeface="Times New Roman"/>
                <a:cs typeface="Times New Roman"/>
              </a:rPr>
              <a:t> </a:t>
            </a:r>
            <a:r>
              <a:rPr sz="4000" spc="160" dirty="0">
                <a:latin typeface="Times New Roman"/>
                <a:cs typeface="Times New Roman"/>
              </a:rPr>
              <a:t>motivation</a:t>
            </a:r>
            <a:endParaRPr sz="40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960"/>
              </a:spcBef>
              <a:buSzPct val="92500"/>
              <a:buFont typeface="Wingdings"/>
              <a:buChar char=""/>
              <a:tabLst>
                <a:tab pos="443865" algn="l"/>
              </a:tabLst>
            </a:pPr>
            <a:r>
              <a:rPr sz="4000" spc="55" dirty="0">
                <a:latin typeface="Times New Roman"/>
                <a:cs typeface="Times New Roman"/>
              </a:rPr>
              <a:t>Activities </a:t>
            </a:r>
            <a:r>
              <a:rPr sz="4000" spc="110" dirty="0">
                <a:latin typeface="Times New Roman"/>
                <a:cs typeface="Times New Roman"/>
              </a:rPr>
              <a:t>may </a:t>
            </a:r>
            <a:r>
              <a:rPr sz="4000" spc="185" dirty="0">
                <a:latin typeface="Times New Roman"/>
                <a:cs typeface="Times New Roman"/>
              </a:rPr>
              <a:t>be</a:t>
            </a:r>
            <a:r>
              <a:rPr sz="4000" spc="-530" dirty="0">
                <a:latin typeface="Times New Roman"/>
                <a:cs typeface="Times New Roman"/>
              </a:rPr>
              <a:t> </a:t>
            </a:r>
            <a:r>
              <a:rPr sz="4000" spc="175" dirty="0">
                <a:latin typeface="Times New Roman"/>
                <a:cs typeface="Times New Roman"/>
              </a:rPr>
              <a:t>distorted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2408" y="3709327"/>
            <a:ext cx="2831591" cy="3148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00" y="2039848"/>
            <a:ext cx="8584565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4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Job </a:t>
            </a:r>
            <a:r>
              <a:rPr sz="3200" spc="95" dirty="0">
                <a:latin typeface="Times New Roman"/>
                <a:cs typeface="Times New Roman"/>
              </a:rPr>
              <a:t>Design </a:t>
            </a:r>
            <a:r>
              <a:rPr sz="3200" spc="35" dirty="0">
                <a:latin typeface="Times New Roman"/>
                <a:cs typeface="Times New Roman"/>
              </a:rPr>
              <a:t>is </a:t>
            </a:r>
            <a:r>
              <a:rPr sz="3200" spc="190" dirty="0">
                <a:latin typeface="Times New Roman"/>
                <a:cs typeface="Times New Roman"/>
              </a:rPr>
              <a:t>the </a:t>
            </a:r>
            <a:r>
              <a:rPr sz="3200" spc="90" dirty="0">
                <a:latin typeface="Times New Roman"/>
                <a:cs typeface="Times New Roman"/>
              </a:rPr>
              <a:t>process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0" dirty="0">
                <a:latin typeface="Times New Roman"/>
                <a:cs typeface="Times New Roman"/>
              </a:rPr>
              <a:t>deciding </a:t>
            </a:r>
            <a:r>
              <a:rPr sz="3200" spc="195" dirty="0">
                <a:latin typeface="Times New Roman"/>
                <a:cs typeface="Times New Roman"/>
              </a:rPr>
              <a:t>on the  </a:t>
            </a:r>
            <a:r>
              <a:rPr sz="3200" spc="165" dirty="0">
                <a:latin typeface="Times New Roman"/>
                <a:cs typeface="Times New Roman"/>
              </a:rPr>
              <a:t>content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80" dirty="0">
                <a:latin typeface="Times New Roman"/>
                <a:cs typeface="Times New Roman"/>
              </a:rPr>
              <a:t>job </a:t>
            </a:r>
            <a:r>
              <a:rPr sz="3200" spc="140" dirty="0">
                <a:latin typeface="Times New Roman"/>
                <a:cs typeface="Times New Roman"/>
              </a:rPr>
              <a:t>in </a:t>
            </a:r>
            <a:r>
              <a:rPr sz="3200" spc="155" dirty="0">
                <a:latin typeface="Times New Roman"/>
                <a:cs typeface="Times New Roman"/>
              </a:rPr>
              <a:t>terms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00" dirty="0">
                <a:latin typeface="Times New Roman"/>
                <a:cs typeface="Times New Roman"/>
              </a:rPr>
              <a:t>its </a:t>
            </a:r>
            <a:r>
              <a:rPr sz="3200" spc="140" dirty="0">
                <a:latin typeface="Times New Roman"/>
                <a:cs typeface="Times New Roman"/>
              </a:rPr>
              <a:t>duties </a:t>
            </a:r>
            <a:r>
              <a:rPr sz="3200" spc="200" dirty="0">
                <a:latin typeface="Times New Roman"/>
                <a:cs typeface="Times New Roman"/>
              </a:rPr>
              <a:t>and  </a:t>
            </a:r>
            <a:r>
              <a:rPr sz="3200" spc="85" dirty="0">
                <a:latin typeface="Times New Roman"/>
                <a:cs typeface="Times New Roman"/>
              </a:rPr>
              <a:t>responsibilities; </a:t>
            </a:r>
            <a:r>
              <a:rPr sz="3200" spc="190" dirty="0">
                <a:latin typeface="Times New Roman"/>
                <a:cs typeface="Times New Roman"/>
              </a:rPr>
              <a:t>on </a:t>
            </a:r>
            <a:r>
              <a:rPr sz="3200" spc="200" dirty="0">
                <a:latin typeface="Times New Roman"/>
                <a:cs typeface="Times New Roman"/>
              </a:rPr>
              <a:t>the </a:t>
            </a:r>
            <a:r>
              <a:rPr sz="3200" spc="180" dirty="0">
                <a:latin typeface="Times New Roman"/>
                <a:cs typeface="Times New Roman"/>
              </a:rPr>
              <a:t>methods </a:t>
            </a:r>
            <a:r>
              <a:rPr sz="3200" spc="160" dirty="0">
                <a:latin typeface="Times New Roman"/>
                <a:cs typeface="Times New Roman"/>
              </a:rPr>
              <a:t>to </a:t>
            </a:r>
            <a:r>
              <a:rPr sz="3200" spc="150" dirty="0">
                <a:latin typeface="Times New Roman"/>
                <a:cs typeface="Times New Roman"/>
              </a:rPr>
              <a:t>be </a:t>
            </a:r>
            <a:r>
              <a:rPr sz="3200" spc="145" dirty="0">
                <a:latin typeface="Times New Roman"/>
                <a:cs typeface="Times New Roman"/>
              </a:rPr>
              <a:t>used </a:t>
            </a:r>
            <a:r>
              <a:rPr sz="3200" spc="155" dirty="0">
                <a:latin typeface="Times New Roman"/>
                <a:cs typeface="Times New Roman"/>
              </a:rPr>
              <a:t>in  </a:t>
            </a:r>
            <a:r>
              <a:rPr sz="3200" spc="95" dirty="0">
                <a:latin typeface="Times New Roman"/>
                <a:cs typeface="Times New Roman"/>
              </a:rPr>
              <a:t>carrying </a:t>
            </a:r>
            <a:r>
              <a:rPr sz="3200" spc="195" dirty="0">
                <a:latin typeface="Times New Roman"/>
                <a:cs typeface="Times New Roman"/>
              </a:rPr>
              <a:t>out </a:t>
            </a:r>
            <a:r>
              <a:rPr sz="3200" spc="190" dirty="0">
                <a:latin typeface="Times New Roman"/>
                <a:cs typeface="Times New Roman"/>
              </a:rPr>
              <a:t>the </a:t>
            </a:r>
            <a:r>
              <a:rPr sz="3200" spc="50" dirty="0">
                <a:latin typeface="Times New Roman"/>
                <a:cs typeface="Times New Roman"/>
              </a:rPr>
              <a:t>job, </a:t>
            </a:r>
            <a:r>
              <a:rPr sz="3200" spc="135" dirty="0">
                <a:latin typeface="Times New Roman"/>
                <a:cs typeface="Times New Roman"/>
              </a:rPr>
              <a:t>in </a:t>
            </a:r>
            <a:r>
              <a:rPr sz="3200" spc="160" dirty="0">
                <a:latin typeface="Times New Roman"/>
                <a:cs typeface="Times New Roman"/>
              </a:rPr>
              <a:t>terms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25" dirty="0">
                <a:latin typeface="Times New Roman"/>
                <a:cs typeface="Times New Roman"/>
              </a:rPr>
              <a:t>techniques,  </a:t>
            </a:r>
            <a:r>
              <a:rPr sz="3200" spc="90" dirty="0">
                <a:latin typeface="Times New Roman"/>
                <a:cs typeface="Times New Roman"/>
              </a:rPr>
              <a:t>systems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procedures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relationships  </a:t>
            </a:r>
            <a:r>
              <a:rPr sz="3200" spc="204" dirty="0">
                <a:latin typeface="Times New Roman"/>
                <a:cs typeface="Times New Roman"/>
              </a:rPr>
              <a:t>that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should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exist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between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job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holder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the  </a:t>
            </a:r>
            <a:r>
              <a:rPr sz="3200" spc="105" dirty="0">
                <a:latin typeface="Times New Roman"/>
                <a:cs typeface="Times New Roman"/>
              </a:rPr>
              <a:t>superiors, </a:t>
            </a:r>
            <a:r>
              <a:rPr sz="3200" spc="135" dirty="0">
                <a:latin typeface="Times New Roman"/>
                <a:cs typeface="Times New Roman"/>
              </a:rPr>
              <a:t>subordinates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colleagues.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8382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Job Design: Definition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31" y="819911"/>
            <a:ext cx="7495032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926462"/>
            <a:ext cx="200469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Job</a:t>
            </a:r>
            <a:r>
              <a:rPr sz="2500" b="1" spc="-145" dirty="0">
                <a:latin typeface="Times New Roman"/>
                <a:cs typeface="Times New Roman"/>
              </a:rPr>
              <a:t> </a:t>
            </a:r>
            <a:r>
              <a:rPr sz="2500" b="1" spc="110" dirty="0">
                <a:latin typeface="Times New Roman"/>
                <a:cs typeface="Times New Roman"/>
              </a:rPr>
              <a:t>Rotation: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00"/>
              </a:lnSpc>
              <a:tabLst>
                <a:tab pos="1047115" algn="l"/>
                <a:tab pos="1513840" algn="l"/>
              </a:tabLst>
            </a:pPr>
            <a:r>
              <a:rPr sz="2500" spc="20" dirty="0">
                <a:latin typeface="Times New Roman"/>
                <a:cs typeface="Times New Roman"/>
              </a:rPr>
              <a:t>Refers	</a:t>
            </a:r>
            <a:r>
              <a:rPr sz="2500" spc="125" dirty="0">
                <a:latin typeface="Times New Roman"/>
                <a:cs typeface="Times New Roman"/>
              </a:rPr>
              <a:t>to	</a:t>
            </a:r>
            <a:r>
              <a:rPr sz="2500" spc="150" dirty="0">
                <a:latin typeface="Times New Roman"/>
                <a:cs typeface="Times New Roman"/>
              </a:rPr>
              <a:t>the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1842" y="2231262"/>
            <a:ext cx="6624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  <a:tab pos="2136140" algn="l"/>
                <a:tab pos="2663190" algn="l"/>
                <a:tab pos="4159885" algn="l"/>
                <a:tab pos="5010785" algn="l"/>
                <a:tab pos="5707380" algn="l"/>
                <a:tab pos="6335395" algn="l"/>
              </a:tabLst>
            </a:pPr>
            <a:r>
              <a:rPr sz="2500" spc="185" dirty="0">
                <a:latin typeface="Times New Roman"/>
                <a:cs typeface="Times New Roman"/>
              </a:rPr>
              <a:t>m</a:t>
            </a:r>
            <a:r>
              <a:rPr sz="2500" spc="85" dirty="0">
                <a:latin typeface="Times New Roman"/>
                <a:cs typeface="Times New Roman"/>
              </a:rPr>
              <a:t>o</a:t>
            </a:r>
            <a:r>
              <a:rPr sz="2500" spc="-110" dirty="0">
                <a:latin typeface="Times New Roman"/>
                <a:cs typeface="Times New Roman"/>
              </a:rPr>
              <a:t>v</a:t>
            </a:r>
            <a:r>
              <a:rPr sz="2500" spc="100" dirty="0">
                <a:latin typeface="Times New Roman"/>
                <a:cs typeface="Times New Roman"/>
              </a:rPr>
              <a:t>e</a:t>
            </a:r>
            <a:r>
              <a:rPr sz="2500" spc="190" dirty="0">
                <a:latin typeface="Times New Roman"/>
                <a:cs typeface="Times New Roman"/>
              </a:rPr>
              <a:t>men</a:t>
            </a:r>
            <a:r>
              <a:rPr sz="2500" spc="9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25" dirty="0">
                <a:latin typeface="Times New Roman"/>
                <a:cs typeface="Times New Roman"/>
              </a:rPr>
              <a:t>o</a:t>
            </a:r>
            <a:r>
              <a:rPr sz="2500" spc="1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4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30" dirty="0">
                <a:latin typeface="Times New Roman"/>
                <a:cs typeface="Times New Roman"/>
              </a:rPr>
              <a:t>emp</a:t>
            </a:r>
            <a:r>
              <a:rPr sz="2500" spc="50" dirty="0">
                <a:latin typeface="Times New Roman"/>
                <a:cs typeface="Times New Roman"/>
              </a:rPr>
              <a:t>lo</a:t>
            </a:r>
            <a:r>
              <a:rPr sz="2500" spc="-114" dirty="0">
                <a:latin typeface="Times New Roman"/>
                <a:cs typeface="Times New Roman"/>
              </a:rPr>
              <a:t>y</a:t>
            </a:r>
            <a:r>
              <a:rPr sz="2500" spc="100" dirty="0">
                <a:latin typeface="Times New Roman"/>
                <a:cs typeface="Times New Roman"/>
              </a:rPr>
              <a:t>e</a:t>
            </a:r>
            <a:r>
              <a:rPr sz="2500" spc="8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30" dirty="0">
                <a:latin typeface="Times New Roman"/>
                <a:cs typeface="Times New Roman"/>
              </a:rPr>
              <a:t>f</a:t>
            </a:r>
            <a:r>
              <a:rPr sz="2500" spc="-10" dirty="0">
                <a:latin typeface="Times New Roman"/>
                <a:cs typeface="Times New Roman"/>
              </a:rPr>
              <a:t>r</a:t>
            </a:r>
            <a:r>
              <a:rPr sz="2500" spc="155" dirty="0">
                <a:latin typeface="Times New Roman"/>
                <a:cs typeface="Times New Roman"/>
              </a:rPr>
              <a:t>om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25" dirty="0">
                <a:latin typeface="Times New Roman"/>
                <a:cs typeface="Times New Roman"/>
              </a:rPr>
              <a:t>one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45" dirty="0">
                <a:latin typeface="Times New Roman"/>
                <a:cs typeface="Times New Roman"/>
              </a:rPr>
              <a:t>J</a:t>
            </a:r>
            <a:r>
              <a:rPr sz="2500" spc="114" dirty="0">
                <a:latin typeface="Times New Roman"/>
                <a:cs typeface="Times New Roman"/>
              </a:rPr>
              <a:t>ob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10" dirty="0">
                <a:latin typeface="Times New Roman"/>
                <a:cs typeface="Times New Roman"/>
              </a:rPr>
              <a:t>to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536062"/>
            <a:ext cx="8766810" cy="4397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95"/>
              </a:spcBef>
            </a:pPr>
            <a:r>
              <a:rPr sz="2500" spc="95" dirty="0">
                <a:latin typeface="Times New Roman"/>
                <a:cs typeface="Times New Roman"/>
              </a:rPr>
              <a:t>another.</a:t>
            </a: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  <a:spcBef>
                <a:spcPts val="280"/>
              </a:spcBef>
              <a:tabLst>
                <a:tab pos="862965" algn="l"/>
                <a:tab pos="1694814" algn="l"/>
                <a:tab pos="2443480" algn="l"/>
                <a:tab pos="4147820" algn="l"/>
                <a:tab pos="4758690" algn="l"/>
                <a:tab pos="5412740" algn="l"/>
                <a:tab pos="6670675" algn="l"/>
                <a:tab pos="8159750" algn="l"/>
              </a:tabLst>
            </a:pPr>
            <a:r>
              <a:rPr sz="2500" spc="25" dirty="0">
                <a:latin typeface="Times New Roman"/>
                <a:cs typeface="Times New Roman"/>
              </a:rPr>
              <a:t>N</a:t>
            </a:r>
            <a:r>
              <a:rPr sz="2500" spc="180" dirty="0">
                <a:latin typeface="Times New Roman"/>
                <a:cs typeface="Times New Roman"/>
              </a:rPr>
              <a:t>o</a:t>
            </a:r>
            <a:r>
              <a:rPr sz="2500" spc="65" dirty="0">
                <a:latin typeface="Times New Roman"/>
                <a:cs typeface="Times New Roman"/>
              </a:rPr>
              <a:t>t</a:t>
            </a:r>
            <a:r>
              <a:rPr sz="2500" spc="8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05" dirty="0">
                <a:latin typeface="Times New Roman"/>
                <a:cs typeface="Times New Roman"/>
              </a:rPr>
              <a:t>T</a:t>
            </a:r>
            <a:r>
              <a:rPr sz="2500" spc="95" dirty="0">
                <a:latin typeface="Times New Roman"/>
                <a:cs typeface="Times New Roman"/>
              </a:rPr>
              <a:t>ha</a:t>
            </a:r>
            <a:r>
              <a:rPr sz="2500" spc="18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5" dirty="0">
                <a:latin typeface="Times New Roman"/>
                <a:cs typeface="Times New Roman"/>
              </a:rPr>
              <a:t>j</a:t>
            </a:r>
            <a:r>
              <a:rPr sz="2500" spc="30" dirty="0">
                <a:latin typeface="Times New Roman"/>
                <a:cs typeface="Times New Roman"/>
              </a:rPr>
              <a:t>o</a:t>
            </a:r>
            <a:r>
              <a:rPr sz="2500" spc="95" dirty="0">
                <a:latin typeface="Times New Roman"/>
                <a:cs typeface="Times New Roman"/>
              </a:rPr>
              <a:t>b</a:t>
            </a:r>
            <a:r>
              <a:rPr sz="2500" spc="7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40" dirty="0">
                <a:latin typeface="Times New Roman"/>
                <a:cs typeface="Times New Roman"/>
              </a:rPr>
              <a:t>th</a:t>
            </a:r>
            <a:r>
              <a:rPr sz="2500" spc="180" dirty="0">
                <a:latin typeface="Times New Roman"/>
                <a:cs typeface="Times New Roman"/>
              </a:rPr>
              <a:t>e</a:t>
            </a:r>
            <a:r>
              <a:rPr sz="2500" spc="90" dirty="0">
                <a:latin typeface="Times New Roman"/>
                <a:cs typeface="Times New Roman"/>
              </a:rPr>
              <a:t>mse</a:t>
            </a:r>
            <a:r>
              <a:rPr sz="2500" spc="30" dirty="0">
                <a:latin typeface="Times New Roman"/>
                <a:cs typeface="Times New Roman"/>
              </a:rPr>
              <a:t>l</a:t>
            </a:r>
            <a:r>
              <a:rPr sz="2500" spc="-110" dirty="0">
                <a:latin typeface="Times New Roman"/>
                <a:cs typeface="Times New Roman"/>
              </a:rPr>
              <a:t>v</a:t>
            </a:r>
            <a:r>
              <a:rPr sz="2500" spc="60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95" dirty="0">
                <a:latin typeface="Times New Roman"/>
                <a:cs typeface="Times New Roman"/>
              </a:rPr>
              <a:t>ar</a:t>
            </a:r>
            <a:r>
              <a:rPr sz="2500" spc="8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85" dirty="0">
                <a:latin typeface="Times New Roman"/>
                <a:cs typeface="Times New Roman"/>
              </a:rPr>
              <a:t>no</a:t>
            </a:r>
            <a:r>
              <a:rPr sz="2500" spc="10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20" dirty="0">
                <a:latin typeface="Times New Roman"/>
                <a:cs typeface="Times New Roman"/>
              </a:rPr>
              <a:t>ac</a:t>
            </a:r>
            <a:r>
              <a:rPr sz="2500" spc="80" dirty="0">
                <a:latin typeface="Times New Roman"/>
                <a:cs typeface="Times New Roman"/>
              </a:rPr>
              <a:t>t</a:t>
            </a:r>
            <a:r>
              <a:rPr sz="2500" spc="95" dirty="0">
                <a:latin typeface="Times New Roman"/>
                <a:cs typeface="Times New Roman"/>
              </a:rPr>
              <a:t>ua</a:t>
            </a:r>
            <a:r>
              <a:rPr sz="2500" spc="50" dirty="0">
                <a:latin typeface="Times New Roman"/>
                <a:cs typeface="Times New Roman"/>
              </a:rPr>
              <a:t>l</a:t>
            </a:r>
            <a:r>
              <a:rPr sz="2500" spc="-25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80" dirty="0">
                <a:latin typeface="Times New Roman"/>
                <a:cs typeface="Times New Roman"/>
              </a:rPr>
              <a:t>Ch</a:t>
            </a:r>
            <a:r>
              <a:rPr sz="2500" spc="70" dirty="0">
                <a:latin typeface="Times New Roman"/>
                <a:cs typeface="Times New Roman"/>
              </a:rPr>
              <a:t>a</a:t>
            </a:r>
            <a:r>
              <a:rPr sz="2500" spc="105" dirty="0">
                <a:latin typeface="Times New Roman"/>
                <a:cs typeface="Times New Roman"/>
              </a:rPr>
              <a:t>n</a:t>
            </a:r>
            <a:r>
              <a:rPr sz="2500" spc="50" dirty="0">
                <a:latin typeface="Times New Roman"/>
                <a:cs typeface="Times New Roman"/>
              </a:rPr>
              <a:t>g</a:t>
            </a:r>
            <a:r>
              <a:rPr sz="2500" spc="85" dirty="0">
                <a:latin typeface="Times New Roman"/>
                <a:cs typeface="Times New Roman"/>
              </a:rPr>
              <a:t>ed,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20" dirty="0">
                <a:latin typeface="Times New Roman"/>
                <a:cs typeface="Times New Roman"/>
              </a:rPr>
              <a:t>on</a:t>
            </a:r>
            <a:r>
              <a:rPr sz="2500" spc="25" dirty="0">
                <a:latin typeface="Times New Roman"/>
                <a:cs typeface="Times New Roman"/>
              </a:rPr>
              <a:t>l</a:t>
            </a:r>
            <a:r>
              <a:rPr sz="2500" spc="-35" dirty="0">
                <a:latin typeface="Times New Roman"/>
                <a:cs typeface="Times New Roman"/>
              </a:rPr>
              <a:t>y  </a:t>
            </a:r>
            <a:r>
              <a:rPr sz="2500" spc="65" dirty="0">
                <a:latin typeface="Times New Roman"/>
                <a:cs typeface="Times New Roman"/>
              </a:rPr>
              <a:t>employees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are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Rotated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120" dirty="0">
                <a:latin typeface="Times New Roman"/>
                <a:cs typeface="Times New Roman"/>
              </a:rPr>
              <a:t>among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various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jobs.</a:t>
            </a: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ts val="2700"/>
              </a:lnSpc>
              <a:spcBef>
                <a:spcPts val="1820"/>
              </a:spcBef>
            </a:pPr>
            <a:r>
              <a:rPr sz="2500" b="1" spc="-5" dirty="0">
                <a:latin typeface="Times New Roman"/>
                <a:cs typeface="Times New Roman"/>
              </a:rPr>
              <a:t>Job </a:t>
            </a:r>
            <a:r>
              <a:rPr sz="2500" b="1" spc="114" dirty="0">
                <a:latin typeface="Times New Roman"/>
                <a:cs typeface="Times New Roman"/>
              </a:rPr>
              <a:t>Enlargement</a:t>
            </a:r>
            <a:r>
              <a:rPr sz="2500" b="1" spc="-114" dirty="0">
                <a:latin typeface="Times New Roman"/>
                <a:cs typeface="Times New Roman"/>
              </a:rPr>
              <a:t> </a:t>
            </a:r>
            <a:r>
              <a:rPr sz="2500" b="1" spc="-120" dirty="0">
                <a:latin typeface="Times New Roman"/>
                <a:cs typeface="Times New Roman"/>
              </a:rPr>
              <a:t>:</a:t>
            </a: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300"/>
              </a:spcBef>
            </a:pPr>
            <a:r>
              <a:rPr sz="2500" spc="165" dirty="0">
                <a:latin typeface="Times New Roman"/>
                <a:cs typeface="Times New Roman"/>
              </a:rPr>
              <a:t>When </a:t>
            </a:r>
            <a:r>
              <a:rPr sz="2500" spc="85" dirty="0">
                <a:latin typeface="Times New Roman"/>
                <a:cs typeface="Times New Roman"/>
              </a:rPr>
              <a:t>a </a:t>
            </a:r>
            <a:r>
              <a:rPr sz="2500" spc="60" dirty="0">
                <a:latin typeface="Times New Roman"/>
                <a:cs typeface="Times New Roman"/>
              </a:rPr>
              <a:t>job </a:t>
            </a:r>
            <a:r>
              <a:rPr sz="2500" spc="20" dirty="0">
                <a:latin typeface="Times New Roman"/>
                <a:cs typeface="Times New Roman"/>
              </a:rPr>
              <a:t>is </a:t>
            </a:r>
            <a:r>
              <a:rPr sz="2500" spc="85" dirty="0">
                <a:latin typeface="Times New Roman"/>
                <a:cs typeface="Times New Roman"/>
              </a:rPr>
              <a:t>enlarged </a:t>
            </a:r>
            <a:r>
              <a:rPr sz="2500" spc="150" dirty="0">
                <a:latin typeface="Times New Roman"/>
                <a:cs typeface="Times New Roman"/>
              </a:rPr>
              <a:t>the </a:t>
            </a:r>
            <a:r>
              <a:rPr sz="2500" b="1" spc="85" dirty="0">
                <a:latin typeface="Times New Roman"/>
                <a:cs typeface="Times New Roman"/>
              </a:rPr>
              <a:t>tasks being </a:t>
            </a:r>
            <a:r>
              <a:rPr sz="2500" b="1" spc="110" dirty="0">
                <a:latin typeface="Times New Roman"/>
                <a:cs typeface="Times New Roman"/>
              </a:rPr>
              <a:t>performed </a:t>
            </a:r>
            <a:r>
              <a:rPr sz="2500" b="1" spc="85" dirty="0">
                <a:latin typeface="Times New Roman"/>
                <a:cs typeface="Times New Roman"/>
              </a:rPr>
              <a:t>are </a:t>
            </a:r>
            <a:r>
              <a:rPr sz="2500" b="1" spc="114" dirty="0">
                <a:latin typeface="Times New Roman"/>
                <a:cs typeface="Times New Roman"/>
              </a:rPr>
              <a:t>either  </a:t>
            </a:r>
            <a:r>
              <a:rPr sz="2500" b="1" spc="85" dirty="0">
                <a:latin typeface="Times New Roman"/>
                <a:cs typeface="Times New Roman"/>
              </a:rPr>
              <a:t>enlarged </a:t>
            </a:r>
            <a:r>
              <a:rPr sz="2500" b="1" spc="105" dirty="0">
                <a:latin typeface="Times New Roman"/>
                <a:cs typeface="Times New Roman"/>
              </a:rPr>
              <a:t>or </a:t>
            </a:r>
            <a:r>
              <a:rPr sz="2500" b="1" spc="40" dirty="0">
                <a:latin typeface="Times New Roman"/>
                <a:cs typeface="Times New Roman"/>
              </a:rPr>
              <a:t>several </a:t>
            </a:r>
            <a:r>
              <a:rPr sz="2500" b="1" spc="125" dirty="0">
                <a:latin typeface="Times New Roman"/>
                <a:cs typeface="Times New Roman"/>
              </a:rPr>
              <a:t>short </a:t>
            </a:r>
            <a:r>
              <a:rPr sz="2500" b="1" spc="80" dirty="0">
                <a:latin typeface="Times New Roman"/>
                <a:cs typeface="Times New Roman"/>
              </a:rPr>
              <a:t>tasks </a:t>
            </a:r>
            <a:r>
              <a:rPr sz="2500" b="1" spc="85" dirty="0">
                <a:latin typeface="Times New Roman"/>
                <a:cs typeface="Times New Roman"/>
              </a:rPr>
              <a:t>are </a:t>
            </a:r>
            <a:r>
              <a:rPr sz="2500" b="1" spc="35" dirty="0">
                <a:latin typeface="Times New Roman"/>
                <a:cs typeface="Times New Roman"/>
              </a:rPr>
              <a:t>given </a:t>
            </a:r>
            <a:r>
              <a:rPr sz="2500" b="1" spc="125" dirty="0">
                <a:latin typeface="Times New Roman"/>
                <a:cs typeface="Times New Roman"/>
              </a:rPr>
              <a:t>to </a:t>
            </a:r>
            <a:r>
              <a:rPr sz="2500" b="1" spc="145" dirty="0">
                <a:latin typeface="Times New Roman"/>
                <a:cs typeface="Times New Roman"/>
              </a:rPr>
              <a:t>on </a:t>
            </a:r>
            <a:r>
              <a:rPr sz="2500" b="1" spc="30" dirty="0">
                <a:latin typeface="Times New Roman"/>
                <a:cs typeface="Times New Roman"/>
              </a:rPr>
              <a:t>worker</a:t>
            </a:r>
            <a:r>
              <a:rPr sz="2500" spc="30" dirty="0">
                <a:latin typeface="Times New Roman"/>
                <a:cs typeface="Times New Roman"/>
              </a:rPr>
              <a:t>, </a:t>
            </a:r>
            <a:r>
              <a:rPr sz="2500" spc="140" dirty="0">
                <a:latin typeface="Times New Roman"/>
                <a:cs typeface="Times New Roman"/>
              </a:rPr>
              <a:t>thus </a:t>
            </a:r>
            <a:r>
              <a:rPr sz="2500" spc="150" dirty="0">
                <a:latin typeface="Times New Roman"/>
                <a:cs typeface="Times New Roman"/>
              </a:rPr>
              <a:t>the  </a:t>
            </a:r>
            <a:r>
              <a:rPr sz="2500" spc="70" dirty="0">
                <a:latin typeface="Times New Roman"/>
                <a:cs typeface="Times New Roman"/>
              </a:rPr>
              <a:t>scope</a:t>
            </a:r>
            <a:r>
              <a:rPr sz="2500" spc="15" dirty="0">
                <a:latin typeface="Times New Roman"/>
                <a:cs typeface="Times New Roman"/>
              </a:rPr>
              <a:t> of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Job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increased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because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there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are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many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tasks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be  </a:t>
            </a:r>
            <a:r>
              <a:rPr sz="2500" spc="105" dirty="0">
                <a:latin typeface="Times New Roman"/>
                <a:cs typeface="Times New Roman"/>
              </a:rPr>
              <a:t>performed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by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the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same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worker.</a:t>
            </a: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ts val="2700"/>
              </a:lnSpc>
              <a:spcBef>
                <a:spcPts val="1800"/>
              </a:spcBef>
            </a:pPr>
            <a:r>
              <a:rPr sz="2500" b="1" spc="-5" dirty="0">
                <a:latin typeface="Times New Roman"/>
                <a:cs typeface="Times New Roman"/>
              </a:rPr>
              <a:t>Job</a:t>
            </a:r>
            <a:r>
              <a:rPr sz="2500" b="1" spc="-70" dirty="0">
                <a:latin typeface="Times New Roman"/>
                <a:cs typeface="Times New Roman"/>
              </a:rPr>
              <a:t> </a:t>
            </a:r>
            <a:r>
              <a:rPr sz="2500" b="1" spc="100" dirty="0">
                <a:latin typeface="Times New Roman"/>
                <a:cs typeface="Times New Roman"/>
              </a:rPr>
              <a:t>Enrichment:</a:t>
            </a:r>
            <a:endParaRPr sz="2500" dirty="0">
              <a:latin typeface="Times New Roman"/>
              <a:cs typeface="Times New Roman"/>
            </a:endParaRPr>
          </a:p>
          <a:p>
            <a:pPr marL="12700" marR="7620">
              <a:lnSpc>
                <a:spcPts val="2400"/>
              </a:lnSpc>
              <a:spcBef>
                <a:spcPts val="280"/>
              </a:spcBef>
            </a:pPr>
            <a:r>
              <a:rPr sz="2500" dirty="0">
                <a:latin typeface="Times New Roman"/>
                <a:cs typeface="Times New Roman"/>
              </a:rPr>
              <a:t>Job </a:t>
            </a:r>
            <a:r>
              <a:rPr sz="2500" spc="135" dirty="0">
                <a:latin typeface="Times New Roman"/>
                <a:cs typeface="Times New Roman"/>
              </a:rPr>
              <a:t>enrichment </a:t>
            </a:r>
            <a:r>
              <a:rPr sz="2500" spc="60" dirty="0">
                <a:latin typeface="Times New Roman"/>
                <a:cs typeface="Times New Roman"/>
              </a:rPr>
              <a:t>as </a:t>
            </a:r>
            <a:r>
              <a:rPr sz="2500" spc="20" dirty="0">
                <a:latin typeface="Times New Roman"/>
                <a:cs typeface="Times New Roman"/>
              </a:rPr>
              <a:t>is </a:t>
            </a:r>
            <a:r>
              <a:rPr sz="2500" spc="90" dirty="0">
                <a:latin typeface="Times New Roman"/>
                <a:cs typeface="Times New Roman"/>
              </a:rPr>
              <a:t>currently </a:t>
            </a:r>
            <a:r>
              <a:rPr sz="2500" spc="85" dirty="0">
                <a:latin typeface="Times New Roman"/>
                <a:cs typeface="Times New Roman"/>
              </a:rPr>
              <a:t>practiced </a:t>
            </a:r>
            <a:r>
              <a:rPr sz="2500" b="1" spc="35" dirty="0">
                <a:latin typeface="Times New Roman"/>
                <a:cs typeface="Times New Roman"/>
              </a:rPr>
              <a:t>all </a:t>
            </a:r>
            <a:r>
              <a:rPr sz="2500" b="1" spc="40" dirty="0">
                <a:latin typeface="Times New Roman"/>
                <a:cs typeface="Times New Roman"/>
              </a:rPr>
              <a:t>over </a:t>
            </a:r>
            <a:r>
              <a:rPr sz="2500" b="1" spc="150" dirty="0">
                <a:latin typeface="Times New Roman"/>
                <a:cs typeface="Times New Roman"/>
              </a:rPr>
              <a:t>the </a:t>
            </a:r>
            <a:r>
              <a:rPr sz="2500" b="1" spc="60" dirty="0">
                <a:latin typeface="Times New Roman"/>
                <a:cs typeface="Times New Roman"/>
              </a:rPr>
              <a:t>work </a:t>
            </a:r>
            <a:r>
              <a:rPr sz="2500" b="1" spc="20" dirty="0">
                <a:latin typeface="Times New Roman"/>
                <a:cs typeface="Times New Roman"/>
              </a:rPr>
              <a:t>is </a:t>
            </a:r>
            <a:r>
              <a:rPr sz="2500" b="1" spc="85" dirty="0">
                <a:latin typeface="Times New Roman"/>
                <a:cs typeface="Times New Roman"/>
              </a:rPr>
              <a:t>a  </a:t>
            </a:r>
            <a:r>
              <a:rPr sz="2500" b="1" spc="95" dirty="0">
                <a:latin typeface="Times New Roman"/>
                <a:cs typeface="Times New Roman"/>
              </a:rPr>
              <a:t>direct</a:t>
            </a:r>
            <a:r>
              <a:rPr sz="2500" b="1" spc="-105" dirty="0">
                <a:latin typeface="Times New Roman"/>
                <a:cs typeface="Times New Roman"/>
              </a:rPr>
              <a:t> </a:t>
            </a:r>
            <a:r>
              <a:rPr sz="2500" b="1" spc="105" dirty="0">
                <a:latin typeface="Times New Roman"/>
                <a:cs typeface="Times New Roman"/>
              </a:rPr>
              <a:t>outgrowth</a:t>
            </a:r>
            <a:r>
              <a:rPr sz="2500" b="1" spc="-45" dirty="0">
                <a:latin typeface="Times New Roman"/>
                <a:cs typeface="Times New Roman"/>
              </a:rPr>
              <a:t> </a:t>
            </a:r>
            <a:r>
              <a:rPr sz="2500" b="1" spc="15" dirty="0">
                <a:latin typeface="Times New Roman"/>
                <a:cs typeface="Times New Roman"/>
              </a:rPr>
              <a:t>of</a:t>
            </a:r>
            <a:r>
              <a:rPr sz="2500" b="1" spc="75" dirty="0">
                <a:latin typeface="Times New Roman"/>
                <a:cs typeface="Times New Roman"/>
              </a:rPr>
              <a:t> </a:t>
            </a:r>
            <a:r>
              <a:rPr sz="2500" b="1" spc="30" dirty="0">
                <a:latin typeface="Times New Roman"/>
                <a:cs typeface="Times New Roman"/>
              </a:rPr>
              <a:t>Herzberg’s</a:t>
            </a:r>
            <a:r>
              <a:rPr sz="2500" b="1" spc="-90" dirty="0">
                <a:latin typeface="Times New Roman"/>
                <a:cs typeface="Times New Roman"/>
              </a:rPr>
              <a:t> </a:t>
            </a:r>
            <a:r>
              <a:rPr sz="2500" b="1" spc="-45" dirty="0">
                <a:latin typeface="Times New Roman"/>
                <a:cs typeface="Times New Roman"/>
              </a:rPr>
              <a:t>Two</a:t>
            </a:r>
            <a:r>
              <a:rPr sz="2500" b="1" spc="-75" dirty="0">
                <a:latin typeface="Times New Roman"/>
                <a:cs typeface="Times New Roman"/>
              </a:rPr>
              <a:t> </a:t>
            </a:r>
            <a:r>
              <a:rPr sz="2500" b="1" spc="70" dirty="0">
                <a:latin typeface="Times New Roman"/>
                <a:cs typeface="Times New Roman"/>
              </a:rPr>
              <a:t>factor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spc="110" dirty="0">
                <a:latin typeface="Times New Roman"/>
                <a:cs typeface="Times New Roman"/>
              </a:rPr>
              <a:t>theory</a:t>
            </a:r>
            <a:r>
              <a:rPr sz="2500" b="1" spc="-110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of</a:t>
            </a:r>
            <a:r>
              <a:rPr sz="2500" b="1" spc="85" dirty="0">
                <a:latin typeface="Times New Roman"/>
                <a:cs typeface="Times New Roman"/>
              </a:rPr>
              <a:t> motivation.</a:t>
            </a:r>
            <a:endParaRPr sz="25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489075"/>
            <a:chOff x="-828" y="0"/>
            <a:chExt cx="9145905" cy="1489075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32375" y="672083"/>
              <a:ext cx="4375404" cy="8168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1607261"/>
            <a:ext cx="8581390" cy="193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u="none" dirty="0"/>
              <a:t>Job </a:t>
            </a:r>
            <a:r>
              <a:rPr sz="3200" u="none" spc="60" dirty="0"/>
              <a:t>analysis </a:t>
            </a:r>
            <a:r>
              <a:rPr sz="3200" u="none" spc="35" dirty="0"/>
              <a:t>is </a:t>
            </a:r>
            <a:r>
              <a:rPr sz="3200" u="none" spc="195" dirty="0"/>
              <a:t>the </a:t>
            </a:r>
            <a:r>
              <a:rPr sz="3200" u="none" spc="90" dirty="0"/>
              <a:t>process </a:t>
            </a:r>
            <a:r>
              <a:rPr sz="3200" u="none" spc="25" dirty="0"/>
              <a:t>of </a:t>
            </a:r>
            <a:r>
              <a:rPr sz="3200" u="none" spc="114" dirty="0"/>
              <a:t>studying </a:t>
            </a:r>
            <a:r>
              <a:rPr sz="3200" u="none" spc="200" dirty="0"/>
              <a:t>and  </a:t>
            </a:r>
            <a:r>
              <a:rPr sz="3200" u="none" spc="85" dirty="0"/>
              <a:t>collecting </a:t>
            </a:r>
            <a:r>
              <a:rPr sz="3200" u="none" spc="135" dirty="0"/>
              <a:t>information </a:t>
            </a:r>
            <a:r>
              <a:rPr sz="3200" u="none" spc="110" dirty="0"/>
              <a:t>relating </a:t>
            </a:r>
            <a:r>
              <a:rPr sz="3200" u="none" spc="150" dirty="0"/>
              <a:t>to </a:t>
            </a:r>
            <a:r>
              <a:rPr sz="3200" u="none" spc="200" dirty="0"/>
              <a:t>the</a:t>
            </a:r>
            <a:r>
              <a:rPr sz="3200" u="none" spc="75" dirty="0"/>
              <a:t> </a:t>
            </a:r>
            <a:r>
              <a:rPr sz="3200" u="none" spc="130" dirty="0"/>
              <a:t>operations  </a:t>
            </a:r>
            <a:r>
              <a:rPr sz="3200" u="none" spc="200" dirty="0"/>
              <a:t>and</a:t>
            </a:r>
            <a:r>
              <a:rPr sz="3200" u="none" spc="-60" dirty="0"/>
              <a:t> </a:t>
            </a:r>
            <a:r>
              <a:rPr sz="3200" u="none" spc="95" dirty="0"/>
              <a:t>responsibilities</a:t>
            </a:r>
            <a:r>
              <a:rPr sz="3200" u="none" spc="-120" dirty="0"/>
              <a:t> </a:t>
            </a:r>
            <a:r>
              <a:rPr sz="3200" u="none" spc="25" dirty="0"/>
              <a:t>of</a:t>
            </a:r>
            <a:r>
              <a:rPr sz="3200" u="none" spc="-10" dirty="0"/>
              <a:t> </a:t>
            </a:r>
            <a:r>
              <a:rPr sz="3200" u="none" spc="114" dirty="0"/>
              <a:t>a</a:t>
            </a:r>
            <a:r>
              <a:rPr sz="3200" u="none" spc="-140" dirty="0"/>
              <a:t> </a:t>
            </a:r>
            <a:r>
              <a:rPr sz="3200" u="none" spc="60" dirty="0"/>
              <a:t>specific</a:t>
            </a:r>
            <a:r>
              <a:rPr sz="3200" u="none" spc="-80" dirty="0"/>
              <a:t> </a:t>
            </a:r>
            <a:r>
              <a:rPr sz="3200" u="none" spc="45" dirty="0"/>
              <a:t>job.</a:t>
            </a:r>
            <a:endParaRPr sz="320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u="none" spc="55" dirty="0"/>
              <a:t>-</a:t>
            </a:r>
            <a:r>
              <a:rPr sz="2400" i="1" u="none" spc="55" dirty="0">
                <a:latin typeface="Times New Roman"/>
                <a:cs typeface="Times New Roman"/>
              </a:rPr>
              <a:t>K.Aswathappa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981" y="3873851"/>
            <a:ext cx="3658870" cy="236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200" spc="75" dirty="0">
                <a:latin typeface="Times New Roman"/>
                <a:cs typeface="Times New Roman"/>
              </a:rPr>
              <a:t>Right </a:t>
            </a:r>
            <a:r>
              <a:rPr sz="3200" b="1" spc="175" dirty="0">
                <a:latin typeface="Times New Roman"/>
                <a:cs typeface="Times New Roman"/>
              </a:rPr>
              <a:t>Person </a:t>
            </a:r>
            <a:r>
              <a:rPr sz="3200" spc="65" dirty="0">
                <a:latin typeface="Times New Roman"/>
                <a:cs typeface="Times New Roman"/>
              </a:rPr>
              <a:t>for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the  </a:t>
            </a:r>
            <a:r>
              <a:rPr sz="3200" spc="80" dirty="0">
                <a:latin typeface="Times New Roman"/>
                <a:cs typeface="Times New Roman"/>
              </a:rPr>
              <a:t>Right </a:t>
            </a:r>
            <a:r>
              <a:rPr sz="3200" b="1" spc="-5" dirty="0">
                <a:latin typeface="Times New Roman"/>
                <a:cs typeface="Times New Roman"/>
              </a:rPr>
              <a:t>Job </a:t>
            </a:r>
            <a:r>
              <a:rPr sz="3200" spc="180" dirty="0">
                <a:latin typeface="Times New Roman"/>
                <a:cs typeface="Times New Roman"/>
              </a:rPr>
              <a:t>at </a:t>
            </a:r>
            <a:r>
              <a:rPr sz="3200" spc="200" dirty="0">
                <a:latin typeface="Times New Roman"/>
                <a:cs typeface="Times New Roman"/>
              </a:rPr>
              <a:t>the  </a:t>
            </a:r>
            <a:r>
              <a:rPr sz="3200" spc="75" dirty="0">
                <a:latin typeface="Times New Roman"/>
                <a:cs typeface="Times New Roman"/>
              </a:rPr>
              <a:t>Right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b="1" spc="160" dirty="0">
                <a:latin typeface="Times New Roman"/>
                <a:cs typeface="Times New Roman"/>
              </a:rPr>
              <a:t>Time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In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  </a:t>
            </a:r>
            <a:r>
              <a:rPr sz="3200" spc="80" dirty="0">
                <a:latin typeface="Times New Roman"/>
                <a:cs typeface="Times New Roman"/>
              </a:rPr>
              <a:t>Right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b="1" spc="125" dirty="0">
                <a:latin typeface="Times New Roman"/>
                <a:cs typeface="Times New Roman"/>
              </a:rPr>
              <a:t>Place</a:t>
            </a:r>
            <a:r>
              <a:rPr sz="3200" spc="12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8091" y="3192094"/>
            <a:ext cx="3562159" cy="3524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836420"/>
            <a:ext cx="8983980" cy="5021580"/>
            <a:chOff x="160020" y="1836420"/>
            <a:chExt cx="8983980" cy="5021580"/>
          </a:xfrm>
        </p:grpSpPr>
        <p:sp>
          <p:nvSpPr>
            <p:cNvPr id="3" name="object 3"/>
            <p:cNvSpPr/>
            <p:nvPr/>
          </p:nvSpPr>
          <p:spPr>
            <a:xfrm>
              <a:off x="160020" y="1836420"/>
              <a:ext cx="6402324" cy="1184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12" y="1904999"/>
              <a:ext cx="8762987" cy="4952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400810"/>
            <a:chOff x="-828" y="0"/>
            <a:chExt cx="9145905" cy="1400810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360" y="641604"/>
              <a:ext cx="5949695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1378661"/>
            <a:ext cx="873569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u="none" spc="20" dirty="0"/>
              <a:t>Before </a:t>
            </a:r>
            <a:r>
              <a:rPr sz="3200" u="none" spc="95" dirty="0"/>
              <a:t>discussing </a:t>
            </a:r>
            <a:r>
              <a:rPr sz="3200" u="none" spc="85" dirty="0"/>
              <a:t>job </a:t>
            </a:r>
            <a:r>
              <a:rPr sz="3200" u="none" spc="60" dirty="0"/>
              <a:t>analysis </a:t>
            </a:r>
            <a:r>
              <a:rPr sz="3200" u="none" spc="140" dirty="0"/>
              <a:t>in </a:t>
            </a:r>
            <a:r>
              <a:rPr sz="3200" u="none" spc="150" dirty="0"/>
              <a:t>more </a:t>
            </a:r>
            <a:r>
              <a:rPr sz="3200" u="none" spc="100" dirty="0"/>
              <a:t>detail,  </a:t>
            </a:r>
            <a:r>
              <a:rPr sz="3200" u="none" spc="135" dirty="0"/>
              <a:t>many </a:t>
            </a:r>
            <a:r>
              <a:rPr sz="3200" u="none" spc="120" dirty="0"/>
              <a:t>related </a:t>
            </a:r>
            <a:r>
              <a:rPr sz="3200" u="none" spc="160" dirty="0"/>
              <a:t>terms </a:t>
            </a:r>
            <a:r>
              <a:rPr sz="3200" u="none" spc="145" dirty="0"/>
              <a:t>used </a:t>
            </a:r>
            <a:r>
              <a:rPr sz="3200" u="none" spc="140" dirty="0"/>
              <a:t>in personnel </a:t>
            </a:r>
            <a:r>
              <a:rPr sz="3200" u="none" spc="145" dirty="0"/>
              <a:t>should be  </a:t>
            </a:r>
            <a:r>
              <a:rPr sz="3200" u="none" spc="50" dirty="0"/>
              <a:t>carefully</a:t>
            </a:r>
            <a:r>
              <a:rPr sz="3200" u="none" spc="-160" dirty="0"/>
              <a:t> </a:t>
            </a:r>
            <a:r>
              <a:rPr sz="3200" u="none" spc="105" dirty="0"/>
              <a:t>defined: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891539" y="3224783"/>
            <a:ext cx="563879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936" y="5297423"/>
            <a:ext cx="563880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5900" y="3280029"/>
            <a:ext cx="8730615" cy="30130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12215" marR="1562735" indent="-1200150">
              <a:lnSpc>
                <a:spcPts val="2880"/>
              </a:lnSpc>
              <a:spcBef>
                <a:spcPts val="795"/>
              </a:spcBef>
              <a:tabLst>
                <a:tab pos="1167765" algn="l"/>
              </a:tabLst>
            </a:pPr>
            <a:r>
              <a:rPr sz="2800" b="1" spc="-150" dirty="0">
                <a:latin typeface="Times New Roman"/>
                <a:cs typeface="Times New Roman"/>
              </a:rPr>
              <a:t>TASK</a:t>
            </a:r>
            <a:r>
              <a:rPr sz="2800" spc="-150" dirty="0">
                <a:latin typeface="Times New Roman"/>
                <a:cs typeface="Times New Roman"/>
              </a:rPr>
              <a:t>:	</a:t>
            </a:r>
            <a:r>
              <a:rPr sz="3000" spc="-145" dirty="0">
                <a:latin typeface="Times New Roman"/>
                <a:cs typeface="Times New Roman"/>
              </a:rPr>
              <a:t>A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120" dirty="0">
                <a:latin typeface="Times New Roman"/>
                <a:cs typeface="Times New Roman"/>
              </a:rPr>
              <a:t>distinct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work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activity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which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has</a:t>
            </a:r>
            <a:r>
              <a:rPr sz="3000" spc="-145" dirty="0">
                <a:latin typeface="Times New Roman"/>
                <a:cs typeface="Times New Roman"/>
              </a:rPr>
              <a:t> </a:t>
            </a:r>
            <a:r>
              <a:rPr sz="3000" spc="175" dirty="0">
                <a:latin typeface="Times New Roman"/>
                <a:cs typeface="Times New Roman"/>
              </a:rPr>
              <a:t>an  </a:t>
            </a:r>
            <a:r>
              <a:rPr sz="3000" spc="95" dirty="0">
                <a:latin typeface="Times New Roman"/>
                <a:cs typeface="Times New Roman"/>
              </a:rPr>
              <a:t>identifiable </a:t>
            </a:r>
            <a:r>
              <a:rPr sz="3000" spc="114" dirty="0">
                <a:latin typeface="Times New Roman"/>
                <a:cs typeface="Times New Roman"/>
              </a:rPr>
              <a:t>beginning </a:t>
            </a:r>
            <a:r>
              <a:rPr sz="3000" spc="185" dirty="0">
                <a:latin typeface="Times New Roman"/>
                <a:cs typeface="Times New Roman"/>
              </a:rPr>
              <a:t>and</a:t>
            </a:r>
            <a:r>
              <a:rPr sz="3000" spc="-43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Times New Roman"/>
                <a:cs typeface="Times New Roman"/>
              </a:rPr>
              <a:t>end.</a:t>
            </a:r>
            <a:endParaRPr sz="3000">
              <a:latin typeface="Times New Roman"/>
              <a:cs typeface="Times New Roman"/>
            </a:endParaRPr>
          </a:p>
          <a:p>
            <a:pPr marL="2756535" marR="5080" indent="-915035">
              <a:lnSpc>
                <a:spcPct val="80000"/>
              </a:lnSpc>
              <a:spcBef>
                <a:spcPts val="745"/>
              </a:spcBef>
              <a:tabLst>
                <a:tab pos="7372984" algn="l"/>
              </a:tabLst>
            </a:pPr>
            <a:r>
              <a:rPr sz="3000" spc="-80" dirty="0">
                <a:latin typeface="Times New Roman"/>
                <a:cs typeface="Times New Roman"/>
              </a:rPr>
              <a:t>Ex:  </a:t>
            </a:r>
            <a:r>
              <a:rPr sz="3000" spc="140" dirty="0">
                <a:latin typeface="Times New Roman"/>
                <a:cs typeface="Times New Roman"/>
              </a:rPr>
              <a:t>post </a:t>
            </a:r>
            <a:r>
              <a:rPr sz="3000" spc="200" dirty="0">
                <a:latin typeface="Times New Roman"/>
                <a:cs typeface="Times New Roman"/>
              </a:rPr>
              <a:t>man </a:t>
            </a:r>
            <a:r>
              <a:rPr sz="3000" spc="114" dirty="0">
                <a:latin typeface="Times New Roman"/>
                <a:cs typeface="Times New Roman"/>
              </a:rPr>
              <a:t>sorting </a:t>
            </a:r>
            <a:r>
              <a:rPr sz="3000" spc="95" dirty="0">
                <a:latin typeface="Times New Roman"/>
                <a:cs typeface="Times New Roman"/>
              </a:rPr>
              <a:t>bag</a:t>
            </a:r>
            <a:r>
              <a:rPr sz="3000" spc="585" dirty="0">
                <a:latin typeface="Times New Roman"/>
                <a:cs typeface="Times New Roman"/>
              </a:rPr>
              <a:t> </a:t>
            </a:r>
            <a:r>
              <a:rPr sz="3000" spc="35" dirty="0">
                <a:latin typeface="Times New Roman"/>
                <a:cs typeface="Times New Roman"/>
              </a:rPr>
              <a:t>full</a:t>
            </a:r>
            <a:r>
              <a:rPr sz="3000" spc="345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of	</a:t>
            </a:r>
            <a:r>
              <a:rPr sz="3000" spc="85" dirty="0">
                <a:latin typeface="Times New Roman"/>
                <a:cs typeface="Times New Roman"/>
              </a:rPr>
              <a:t>mails </a:t>
            </a:r>
            <a:r>
              <a:rPr sz="3000" spc="130" dirty="0">
                <a:latin typeface="Times New Roman"/>
                <a:cs typeface="Times New Roman"/>
              </a:rPr>
              <a:t>in  </a:t>
            </a:r>
            <a:r>
              <a:rPr sz="3000" spc="125" dirty="0">
                <a:latin typeface="Times New Roman"/>
                <a:cs typeface="Times New Roman"/>
              </a:rPr>
              <a:t>appropriate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boxes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05865" marR="1114425" indent="-1193800">
              <a:lnSpc>
                <a:spcPct val="100000"/>
              </a:lnSpc>
            </a:pPr>
            <a:r>
              <a:rPr sz="2800" b="1" spc="-20" dirty="0">
                <a:latin typeface="Times New Roman"/>
                <a:cs typeface="Times New Roman"/>
              </a:rPr>
              <a:t>DUTY</a:t>
            </a:r>
            <a:r>
              <a:rPr sz="2800" spc="-2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Several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tasks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which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are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110" dirty="0">
                <a:latin typeface="Times New Roman"/>
                <a:cs typeface="Times New Roman"/>
              </a:rPr>
              <a:t>related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by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130" dirty="0">
                <a:latin typeface="Times New Roman"/>
                <a:cs typeface="Times New Roman"/>
              </a:rPr>
              <a:t>some  </a:t>
            </a:r>
            <a:r>
              <a:rPr sz="3000" spc="120" dirty="0">
                <a:latin typeface="Times New Roman"/>
                <a:cs typeface="Times New Roman"/>
              </a:rPr>
              <a:t>sequence </a:t>
            </a:r>
            <a:r>
              <a:rPr sz="3000" spc="20" dirty="0">
                <a:latin typeface="Times New Roman"/>
                <a:cs typeface="Times New Roman"/>
              </a:rPr>
              <a:t>of</a:t>
            </a:r>
            <a:r>
              <a:rPr sz="3000" spc="-265" dirty="0">
                <a:latin typeface="Times New Roman"/>
                <a:cs typeface="Times New Roman"/>
              </a:rPr>
              <a:t> </a:t>
            </a:r>
            <a:r>
              <a:rPr sz="3000" spc="80" dirty="0">
                <a:latin typeface="Times New Roman"/>
                <a:cs typeface="Times New Roman"/>
              </a:rPr>
              <a:t>events.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835152"/>
            <a:ext cx="6388608" cy="7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900" y="1815820"/>
            <a:ext cx="8660765" cy="3927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75" dirty="0">
                <a:latin typeface="Times New Roman"/>
                <a:cs typeface="Times New Roman"/>
              </a:rPr>
              <a:t>Collecting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509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recording </a:t>
            </a:r>
            <a:r>
              <a:rPr sz="3200" spc="85" dirty="0">
                <a:latin typeface="Times New Roman"/>
                <a:cs typeface="Times New Roman"/>
              </a:rPr>
              <a:t>job </a:t>
            </a:r>
            <a:r>
              <a:rPr sz="3200" spc="125" dirty="0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95" dirty="0">
                <a:latin typeface="Times New Roman"/>
                <a:cs typeface="Times New Roman"/>
              </a:rPr>
              <a:t>Checking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job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information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for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accuracy.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114" dirty="0">
                <a:latin typeface="Times New Roman"/>
                <a:cs typeface="Times New Roman"/>
              </a:rPr>
              <a:t>Writing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job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description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based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75" dirty="0">
                <a:latin typeface="Times New Roman"/>
                <a:cs typeface="Times New Roman"/>
              </a:rPr>
              <a:t>Using </a:t>
            </a:r>
            <a:r>
              <a:rPr sz="3200" spc="190" dirty="0">
                <a:latin typeface="Times New Roman"/>
                <a:cs typeface="Times New Roman"/>
              </a:rPr>
              <a:t>the </a:t>
            </a:r>
            <a:r>
              <a:rPr sz="3200" spc="135" dirty="0">
                <a:latin typeface="Times New Roman"/>
                <a:cs typeface="Times New Roman"/>
              </a:rPr>
              <a:t>information </a:t>
            </a:r>
            <a:r>
              <a:rPr sz="3200" spc="155" dirty="0">
                <a:latin typeface="Times New Roman"/>
                <a:cs typeface="Times New Roman"/>
              </a:rPr>
              <a:t>to </a:t>
            </a:r>
            <a:r>
              <a:rPr sz="3200" spc="160" dirty="0">
                <a:latin typeface="Times New Roman"/>
                <a:cs typeface="Times New Roman"/>
              </a:rPr>
              <a:t>determine </a:t>
            </a:r>
            <a:r>
              <a:rPr sz="3200" spc="195" dirty="0">
                <a:latin typeface="Times New Roman"/>
                <a:cs typeface="Times New Roman"/>
              </a:rPr>
              <a:t>the </a:t>
            </a:r>
            <a:r>
              <a:rPr sz="3200" spc="35" dirty="0">
                <a:latin typeface="Times New Roman"/>
                <a:cs typeface="Times New Roman"/>
              </a:rPr>
              <a:t>skills,  </a:t>
            </a:r>
            <a:r>
              <a:rPr sz="3200" spc="75" dirty="0">
                <a:latin typeface="Times New Roman"/>
                <a:cs typeface="Times New Roman"/>
              </a:rPr>
              <a:t>abilities, </a:t>
            </a:r>
            <a:r>
              <a:rPr sz="3200" spc="200" dirty="0">
                <a:latin typeface="Times New Roman"/>
                <a:cs typeface="Times New Roman"/>
              </a:rPr>
              <a:t>and </a:t>
            </a:r>
            <a:r>
              <a:rPr sz="3200" spc="90" dirty="0">
                <a:latin typeface="Times New Roman"/>
                <a:cs typeface="Times New Roman"/>
              </a:rPr>
              <a:t>knowledge </a:t>
            </a:r>
            <a:r>
              <a:rPr sz="3200" spc="204" dirty="0">
                <a:latin typeface="Times New Roman"/>
                <a:cs typeface="Times New Roman"/>
              </a:rPr>
              <a:t>that </a:t>
            </a:r>
            <a:r>
              <a:rPr sz="3200" spc="110" dirty="0">
                <a:latin typeface="Times New Roman"/>
                <a:cs typeface="Times New Roman"/>
              </a:rPr>
              <a:t>are </a:t>
            </a:r>
            <a:r>
              <a:rPr sz="3200" spc="135" dirty="0">
                <a:latin typeface="Times New Roman"/>
                <a:cs typeface="Times New Roman"/>
              </a:rPr>
              <a:t>required </a:t>
            </a:r>
            <a:r>
              <a:rPr sz="3200" spc="195" dirty="0">
                <a:latin typeface="Times New Roman"/>
                <a:cs typeface="Times New Roman"/>
              </a:rPr>
              <a:t>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the  </a:t>
            </a:r>
            <a:r>
              <a:rPr sz="3200" spc="40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770"/>
              </a:spcBef>
              <a:buSzPct val="90625"/>
              <a:buFont typeface="Wingdings"/>
              <a:buChar char=""/>
              <a:tabLst>
                <a:tab pos="357505" algn="l"/>
              </a:tabLst>
            </a:pPr>
            <a:r>
              <a:rPr sz="3200" spc="135" dirty="0">
                <a:latin typeface="Times New Roman"/>
                <a:cs typeface="Times New Roman"/>
              </a:rPr>
              <a:t>Updating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information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from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time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to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484630"/>
            <a:chOff x="-828" y="0"/>
            <a:chExt cx="9145905" cy="1484630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5716" y="826008"/>
              <a:ext cx="8173211" cy="658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2065146"/>
            <a:ext cx="822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130" dirty="0"/>
              <a:t>There</a:t>
            </a:r>
            <a:r>
              <a:rPr u="none" spc="-195" dirty="0"/>
              <a:t> </a:t>
            </a:r>
            <a:r>
              <a:rPr u="none" spc="125" dirty="0"/>
              <a:t>are</a:t>
            </a:r>
            <a:r>
              <a:rPr u="none" spc="-135" dirty="0"/>
              <a:t> </a:t>
            </a:r>
            <a:r>
              <a:rPr u="none" spc="120" dirty="0"/>
              <a:t>two</a:t>
            </a:r>
            <a:r>
              <a:rPr u="none" spc="-190" dirty="0"/>
              <a:t> </a:t>
            </a:r>
            <a:r>
              <a:rPr u="none" spc="185" dirty="0"/>
              <a:t>components</a:t>
            </a:r>
            <a:r>
              <a:rPr u="none" spc="-55" dirty="0"/>
              <a:t> </a:t>
            </a:r>
            <a:r>
              <a:rPr u="none" spc="150" dirty="0"/>
              <a:t>in</a:t>
            </a:r>
            <a:r>
              <a:rPr u="none" spc="-50" dirty="0"/>
              <a:t> </a:t>
            </a:r>
            <a:r>
              <a:rPr u="none" spc="95" dirty="0"/>
              <a:t>job</a:t>
            </a:r>
            <a:r>
              <a:rPr u="none" spc="-190" dirty="0"/>
              <a:t> </a:t>
            </a:r>
            <a:r>
              <a:rPr u="none" spc="55" dirty="0"/>
              <a:t>analysis.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3388233"/>
            <a:ext cx="437578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95"/>
              </a:spcBef>
              <a:buSzPct val="95000"/>
              <a:buAutoNum type="arabicParenR"/>
              <a:tabLst>
                <a:tab pos="756285" algn="l"/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Job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spc="155" dirty="0">
                <a:latin typeface="Times New Roman"/>
                <a:cs typeface="Times New Roman"/>
              </a:rPr>
              <a:t>description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arenR"/>
            </a:pPr>
            <a:endParaRPr sz="5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5"/>
              </a:spcBef>
              <a:buSzPct val="95000"/>
              <a:buAutoNum type="arabicParenR"/>
              <a:tabLst>
                <a:tab pos="756285" algn="l"/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Job</a:t>
            </a:r>
            <a:r>
              <a:rPr sz="4000" spc="-229" dirty="0">
                <a:latin typeface="Times New Roman"/>
                <a:cs typeface="Times New Roman"/>
              </a:rPr>
              <a:t> </a:t>
            </a:r>
            <a:r>
              <a:rPr sz="4000" spc="114" dirty="0">
                <a:latin typeface="Times New Roman"/>
                <a:cs typeface="Times New Roman"/>
              </a:rPr>
              <a:t>specification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3189134"/>
            <a:ext cx="4038600" cy="3668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28" y="0"/>
            <a:ext cx="9145590" cy="102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8539" y="758697"/>
            <a:ext cx="4877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u="none" spc="-10">
                <a:latin typeface="Times New Roman"/>
                <a:cs typeface="Times New Roman"/>
              </a:rPr>
              <a:t>Job</a:t>
            </a:r>
            <a:r>
              <a:rPr sz="4800" b="1" u="none" spc="-220">
                <a:latin typeface="Times New Roman"/>
                <a:cs typeface="Times New Roman"/>
              </a:rPr>
              <a:t> </a:t>
            </a:r>
            <a:r>
              <a:rPr lang="en-US" sz="4800" b="1" u="none" spc="250" dirty="0">
                <a:latin typeface="Times New Roman"/>
                <a:cs typeface="Times New Roman"/>
              </a:rPr>
              <a:t>Description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95" y="1863979"/>
            <a:ext cx="842899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638810" algn="l"/>
                <a:tab pos="2263775" algn="l"/>
                <a:tab pos="4265295" algn="l"/>
                <a:tab pos="4977130" algn="l"/>
                <a:tab pos="6321425" algn="l"/>
                <a:tab pos="7752715" algn="l"/>
              </a:tabLst>
            </a:pPr>
            <a:r>
              <a:rPr sz="3200" spc="-155" dirty="0">
                <a:latin typeface="Times New Roman"/>
                <a:cs typeface="Times New Roman"/>
              </a:rPr>
              <a:t>A	</a:t>
            </a:r>
            <a:r>
              <a:rPr sz="3200" spc="125" dirty="0">
                <a:latin typeface="Times New Roman"/>
                <a:cs typeface="Times New Roman"/>
              </a:rPr>
              <a:t>wri</a:t>
            </a:r>
            <a:r>
              <a:rPr sz="3200" spc="20" dirty="0">
                <a:latin typeface="Times New Roman"/>
                <a:cs typeface="Times New Roman"/>
              </a:rPr>
              <a:t>t</a:t>
            </a:r>
            <a:r>
              <a:rPr sz="3200" spc="175" dirty="0">
                <a:latin typeface="Times New Roman"/>
                <a:cs typeface="Times New Roman"/>
              </a:rPr>
              <a:t>t</a:t>
            </a:r>
            <a:r>
              <a:rPr sz="3200" spc="185" dirty="0">
                <a:latin typeface="Times New Roman"/>
                <a:cs typeface="Times New Roman"/>
              </a:rPr>
              <a:t>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0" dirty="0">
                <a:latin typeface="Times New Roman"/>
                <a:cs typeface="Times New Roman"/>
              </a:rPr>
              <a:t>summa</a:t>
            </a:r>
            <a:r>
              <a:rPr sz="3200" spc="150" dirty="0">
                <a:latin typeface="Times New Roman"/>
                <a:cs typeface="Times New Roman"/>
              </a:rPr>
              <a:t>r</a:t>
            </a:r>
            <a:r>
              <a:rPr sz="3200" spc="-60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Times New Roman"/>
                <a:cs typeface="Times New Roman"/>
              </a:rPr>
              <a:t>o</a:t>
            </a:r>
            <a:r>
              <a:rPr sz="3200" spc="2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10" dirty="0">
                <a:latin typeface="Times New Roman"/>
                <a:cs typeface="Times New Roman"/>
              </a:rPr>
              <a:t>task</a:t>
            </a:r>
            <a:r>
              <a:rPr sz="3200" spc="65" dirty="0">
                <a:latin typeface="Times New Roman"/>
                <a:cs typeface="Times New Roman"/>
              </a:rPr>
              <a:t>s</a:t>
            </a:r>
            <a:r>
              <a:rPr sz="3200" spc="1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40" dirty="0">
                <a:latin typeface="Times New Roman"/>
                <a:cs typeface="Times New Roman"/>
              </a:rPr>
              <a:t>duties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60" dirty="0">
                <a:latin typeface="Times New Roman"/>
                <a:cs typeface="Times New Roman"/>
              </a:rPr>
              <a:t>and  </a:t>
            </a:r>
            <a:r>
              <a:rPr sz="3200" spc="95" dirty="0">
                <a:latin typeface="Times New Roman"/>
                <a:cs typeface="Times New Roman"/>
              </a:rPr>
              <a:t>responsibilities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75" y="3581400"/>
            <a:ext cx="8818625" cy="282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115">
              <a:lnSpc>
                <a:spcPct val="100000"/>
              </a:lnSpc>
              <a:spcBef>
                <a:spcPts val="100"/>
              </a:spcBef>
            </a:pPr>
            <a:r>
              <a:rPr sz="4800" b="1" spc="-10">
                <a:latin typeface="Times New Roman"/>
                <a:cs typeface="Times New Roman"/>
              </a:rPr>
              <a:t>Job</a:t>
            </a:r>
            <a:r>
              <a:rPr sz="4800" b="1" spc="-190">
                <a:latin typeface="Times New Roman"/>
                <a:cs typeface="Times New Roman"/>
              </a:rPr>
              <a:t> </a:t>
            </a:r>
            <a:r>
              <a:rPr lang="en-US" sz="4800" b="1" spc="285" dirty="0">
                <a:latin typeface="Times New Roman"/>
                <a:cs typeface="Times New Roman"/>
              </a:rPr>
              <a:t>Specification</a:t>
            </a:r>
            <a:endParaRPr sz="4800">
              <a:latin typeface="Times New Roman"/>
              <a:cs typeface="Times New Roman"/>
            </a:endParaRPr>
          </a:p>
          <a:p>
            <a:pPr marL="12700" marR="49530">
              <a:lnSpc>
                <a:spcPts val="3460"/>
              </a:lnSpc>
              <a:spcBef>
                <a:spcPts val="3379"/>
              </a:spcBef>
            </a:pPr>
            <a:r>
              <a:rPr sz="3200" spc="120" dirty="0">
                <a:latin typeface="Times New Roman"/>
                <a:cs typeface="Times New Roman"/>
              </a:rPr>
              <a:t>The </a:t>
            </a:r>
            <a:r>
              <a:rPr sz="3200" spc="190" dirty="0">
                <a:latin typeface="Times New Roman"/>
                <a:cs typeface="Times New Roman"/>
              </a:rPr>
              <a:t>minimum </a:t>
            </a:r>
            <a:r>
              <a:rPr sz="3200" spc="30" dirty="0">
                <a:latin typeface="Times New Roman"/>
                <a:cs typeface="Times New Roman"/>
              </a:rPr>
              <a:t>skills, </a:t>
            </a:r>
            <a:r>
              <a:rPr sz="3200" spc="135" dirty="0">
                <a:latin typeface="Times New Roman"/>
                <a:cs typeface="Times New Roman"/>
              </a:rPr>
              <a:t>education,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experience  </a:t>
            </a:r>
            <a:r>
              <a:rPr sz="3200" spc="90" dirty="0">
                <a:latin typeface="Times New Roman"/>
                <a:cs typeface="Times New Roman"/>
              </a:rPr>
              <a:t>necessary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for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an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individual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to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Times New Roman"/>
                <a:cs typeface="Times New Roman"/>
              </a:rPr>
              <a:t>perform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job.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0996" y="2743200"/>
            <a:ext cx="2554224" cy="2026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1525270"/>
            <a:chOff x="-828" y="0"/>
            <a:chExt cx="9145905" cy="1525270"/>
          </a:xfrm>
        </p:grpSpPr>
        <p:sp>
          <p:nvSpPr>
            <p:cNvPr id="3" name="object 3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0541" y="915161"/>
              <a:ext cx="4953000" cy="609600"/>
            </a:xfrm>
            <a:custGeom>
              <a:avLst/>
              <a:gdLst/>
              <a:ahLst/>
              <a:cxnLst/>
              <a:rect l="l" t="t" r="r" b="b"/>
              <a:pathLst>
                <a:path w="4953000" h="609600">
                  <a:moveTo>
                    <a:pt x="48514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4851400" y="609600"/>
                  </a:lnTo>
                  <a:lnTo>
                    <a:pt x="4890956" y="601618"/>
                  </a:lnTo>
                  <a:lnTo>
                    <a:pt x="4923250" y="579850"/>
                  </a:lnTo>
                  <a:lnTo>
                    <a:pt x="4945018" y="547556"/>
                  </a:lnTo>
                  <a:lnTo>
                    <a:pt x="4953000" y="508000"/>
                  </a:lnTo>
                  <a:lnTo>
                    <a:pt x="4953000" y="101600"/>
                  </a:lnTo>
                  <a:lnTo>
                    <a:pt x="4945018" y="62043"/>
                  </a:lnTo>
                  <a:lnTo>
                    <a:pt x="4923250" y="29749"/>
                  </a:lnTo>
                  <a:lnTo>
                    <a:pt x="4890956" y="7981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9620" y="2031364"/>
            <a:ext cx="8661400" cy="518795"/>
            <a:chOff x="269620" y="2031364"/>
            <a:chExt cx="8661400" cy="518795"/>
          </a:xfrm>
        </p:grpSpPr>
        <p:sp>
          <p:nvSpPr>
            <p:cNvPr id="6" name="object 6"/>
            <p:cNvSpPr/>
            <p:nvPr/>
          </p:nvSpPr>
          <p:spPr>
            <a:xfrm>
              <a:off x="5043678" y="2045969"/>
              <a:ext cx="3872865" cy="475615"/>
            </a:xfrm>
            <a:custGeom>
              <a:avLst/>
              <a:gdLst/>
              <a:ahLst/>
              <a:cxnLst/>
              <a:rect l="l" t="t" r="r" b="b"/>
              <a:pathLst>
                <a:path w="3872865" h="475614">
                  <a:moveTo>
                    <a:pt x="3793236" y="0"/>
                  </a:moveTo>
                  <a:lnTo>
                    <a:pt x="79248" y="0"/>
                  </a:ln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7"/>
                  </a:lnTo>
                  <a:lnTo>
                    <a:pt x="0" y="396239"/>
                  </a:lnTo>
                  <a:lnTo>
                    <a:pt x="6221" y="427106"/>
                  </a:lnTo>
                  <a:lnTo>
                    <a:pt x="23193" y="452294"/>
                  </a:lnTo>
                  <a:lnTo>
                    <a:pt x="48381" y="469266"/>
                  </a:lnTo>
                  <a:lnTo>
                    <a:pt x="79248" y="475488"/>
                  </a:lnTo>
                  <a:lnTo>
                    <a:pt x="3793236" y="475488"/>
                  </a:lnTo>
                  <a:lnTo>
                    <a:pt x="3824102" y="469266"/>
                  </a:lnTo>
                  <a:lnTo>
                    <a:pt x="3849290" y="452294"/>
                  </a:lnTo>
                  <a:lnTo>
                    <a:pt x="3866262" y="427106"/>
                  </a:lnTo>
                  <a:lnTo>
                    <a:pt x="3872483" y="396239"/>
                  </a:lnTo>
                  <a:lnTo>
                    <a:pt x="3872483" y="79247"/>
                  </a:lnTo>
                  <a:lnTo>
                    <a:pt x="3866262" y="48381"/>
                  </a:lnTo>
                  <a:lnTo>
                    <a:pt x="3849290" y="23193"/>
                  </a:lnTo>
                  <a:lnTo>
                    <a:pt x="3824102" y="6221"/>
                  </a:lnTo>
                  <a:lnTo>
                    <a:pt x="37932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3678" y="2045969"/>
              <a:ext cx="3872865" cy="475615"/>
            </a:xfrm>
            <a:custGeom>
              <a:avLst/>
              <a:gdLst/>
              <a:ahLst/>
              <a:cxnLst/>
              <a:rect l="l" t="t" r="r" b="b"/>
              <a:pathLst>
                <a:path w="3872865" h="475614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3793236" y="0"/>
                  </a:lnTo>
                  <a:lnTo>
                    <a:pt x="3824102" y="6221"/>
                  </a:lnTo>
                  <a:lnTo>
                    <a:pt x="3849290" y="23193"/>
                  </a:lnTo>
                  <a:lnTo>
                    <a:pt x="3866262" y="48381"/>
                  </a:lnTo>
                  <a:lnTo>
                    <a:pt x="3872483" y="79247"/>
                  </a:lnTo>
                  <a:lnTo>
                    <a:pt x="3872483" y="396239"/>
                  </a:lnTo>
                  <a:lnTo>
                    <a:pt x="3866262" y="427106"/>
                  </a:lnTo>
                  <a:lnTo>
                    <a:pt x="3849290" y="452294"/>
                  </a:lnTo>
                  <a:lnTo>
                    <a:pt x="3824102" y="469266"/>
                  </a:lnTo>
                  <a:lnTo>
                    <a:pt x="3793236" y="475488"/>
                  </a:lnTo>
                  <a:lnTo>
                    <a:pt x="79248" y="475488"/>
                  </a:lnTo>
                  <a:lnTo>
                    <a:pt x="48381" y="469266"/>
                  </a:lnTo>
                  <a:lnTo>
                    <a:pt x="23193" y="452294"/>
                  </a:lnTo>
                  <a:lnTo>
                    <a:pt x="6221" y="427106"/>
                  </a:lnTo>
                  <a:lnTo>
                    <a:pt x="0" y="396239"/>
                  </a:lnTo>
                  <a:lnTo>
                    <a:pt x="0" y="7924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225" y="2058161"/>
              <a:ext cx="3872865" cy="477520"/>
            </a:xfrm>
            <a:custGeom>
              <a:avLst/>
              <a:gdLst/>
              <a:ahLst/>
              <a:cxnLst/>
              <a:rect l="l" t="t" r="r" b="b"/>
              <a:pathLst>
                <a:path w="3872865" h="477519">
                  <a:moveTo>
                    <a:pt x="3792982" y="0"/>
                  </a:moveTo>
                  <a:lnTo>
                    <a:pt x="79502" y="0"/>
                  </a:lnTo>
                  <a:lnTo>
                    <a:pt x="48557" y="6242"/>
                  </a:lnTo>
                  <a:lnTo>
                    <a:pt x="23287" y="23272"/>
                  </a:lnTo>
                  <a:lnTo>
                    <a:pt x="6248" y="48541"/>
                  </a:lnTo>
                  <a:lnTo>
                    <a:pt x="0" y="79501"/>
                  </a:lnTo>
                  <a:lnTo>
                    <a:pt x="0" y="397510"/>
                  </a:lnTo>
                  <a:lnTo>
                    <a:pt x="6248" y="428470"/>
                  </a:lnTo>
                  <a:lnTo>
                    <a:pt x="23287" y="453739"/>
                  </a:lnTo>
                  <a:lnTo>
                    <a:pt x="48557" y="470769"/>
                  </a:lnTo>
                  <a:lnTo>
                    <a:pt x="79502" y="477012"/>
                  </a:lnTo>
                  <a:lnTo>
                    <a:pt x="3792982" y="477012"/>
                  </a:lnTo>
                  <a:lnTo>
                    <a:pt x="3823942" y="470769"/>
                  </a:lnTo>
                  <a:lnTo>
                    <a:pt x="3849211" y="453739"/>
                  </a:lnTo>
                  <a:lnTo>
                    <a:pt x="3866241" y="428470"/>
                  </a:lnTo>
                  <a:lnTo>
                    <a:pt x="3872484" y="397510"/>
                  </a:lnTo>
                  <a:lnTo>
                    <a:pt x="3872484" y="79501"/>
                  </a:lnTo>
                  <a:lnTo>
                    <a:pt x="3866241" y="48541"/>
                  </a:lnTo>
                  <a:lnTo>
                    <a:pt x="3849211" y="23272"/>
                  </a:lnTo>
                  <a:lnTo>
                    <a:pt x="3823942" y="6242"/>
                  </a:lnTo>
                  <a:lnTo>
                    <a:pt x="379298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225" y="2058161"/>
              <a:ext cx="3872865" cy="477520"/>
            </a:xfrm>
            <a:custGeom>
              <a:avLst/>
              <a:gdLst/>
              <a:ahLst/>
              <a:cxnLst/>
              <a:rect l="l" t="t" r="r" b="b"/>
              <a:pathLst>
                <a:path w="3872865" h="477519">
                  <a:moveTo>
                    <a:pt x="0" y="79501"/>
                  </a:moveTo>
                  <a:lnTo>
                    <a:pt x="6248" y="48541"/>
                  </a:lnTo>
                  <a:lnTo>
                    <a:pt x="23287" y="23272"/>
                  </a:lnTo>
                  <a:lnTo>
                    <a:pt x="48557" y="6242"/>
                  </a:lnTo>
                  <a:lnTo>
                    <a:pt x="79502" y="0"/>
                  </a:lnTo>
                  <a:lnTo>
                    <a:pt x="3792982" y="0"/>
                  </a:lnTo>
                  <a:lnTo>
                    <a:pt x="3823942" y="6242"/>
                  </a:lnTo>
                  <a:lnTo>
                    <a:pt x="3849211" y="23272"/>
                  </a:lnTo>
                  <a:lnTo>
                    <a:pt x="3866241" y="48541"/>
                  </a:lnTo>
                  <a:lnTo>
                    <a:pt x="3872484" y="79501"/>
                  </a:lnTo>
                  <a:lnTo>
                    <a:pt x="3872484" y="397510"/>
                  </a:lnTo>
                  <a:lnTo>
                    <a:pt x="3866241" y="428470"/>
                  </a:lnTo>
                  <a:lnTo>
                    <a:pt x="3849211" y="453739"/>
                  </a:lnTo>
                  <a:lnTo>
                    <a:pt x="3823942" y="470769"/>
                  </a:lnTo>
                  <a:lnTo>
                    <a:pt x="3792982" y="477012"/>
                  </a:lnTo>
                  <a:lnTo>
                    <a:pt x="79502" y="477012"/>
                  </a:lnTo>
                  <a:lnTo>
                    <a:pt x="48557" y="470769"/>
                  </a:lnTo>
                  <a:lnTo>
                    <a:pt x="23287" y="453739"/>
                  </a:lnTo>
                  <a:lnTo>
                    <a:pt x="6248" y="428470"/>
                  </a:lnTo>
                  <a:lnTo>
                    <a:pt x="0" y="397510"/>
                  </a:lnTo>
                  <a:lnTo>
                    <a:pt x="0" y="7950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7591" y="869949"/>
            <a:ext cx="4919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5540" algn="l"/>
                <a:tab pos="4906010" algn="l"/>
              </a:tabLst>
            </a:pPr>
            <a:r>
              <a:rPr sz="4000" dirty="0"/>
              <a:t> 	Job</a:t>
            </a:r>
            <a:r>
              <a:rPr sz="4000" spc="-229" dirty="0"/>
              <a:t> </a:t>
            </a:r>
            <a:r>
              <a:rPr sz="4000" spc="30" dirty="0"/>
              <a:t>Analysis	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017219" y="2046808"/>
            <a:ext cx="7259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6775" algn="l"/>
              </a:tabLst>
            </a:pP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Description	</a:t>
            </a:r>
            <a:r>
              <a:rPr sz="4200" baseline="1984" dirty="0">
                <a:latin typeface="Times New Roman"/>
                <a:cs typeface="Times New Roman"/>
              </a:rPr>
              <a:t>Job</a:t>
            </a:r>
            <a:r>
              <a:rPr sz="4200" spc="-172" baseline="1984" dirty="0">
                <a:latin typeface="Times New Roman"/>
                <a:cs typeface="Times New Roman"/>
              </a:rPr>
              <a:t> </a:t>
            </a:r>
            <a:r>
              <a:rPr sz="4200" spc="97" baseline="1984" dirty="0">
                <a:latin typeface="Times New Roman"/>
                <a:cs typeface="Times New Roman"/>
              </a:rPr>
              <a:t>Specification</a:t>
            </a:r>
            <a:endParaRPr sz="4200" baseline="1984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747" y="3150107"/>
            <a:ext cx="3919854" cy="3403600"/>
            <a:chOff x="269747" y="3150107"/>
            <a:chExt cx="3919854" cy="3403600"/>
          </a:xfrm>
        </p:grpSpPr>
        <p:sp>
          <p:nvSpPr>
            <p:cNvPr id="13" name="object 13"/>
            <p:cNvSpPr/>
            <p:nvPr/>
          </p:nvSpPr>
          <p:spPr>
            <a:xfrm>
              <a:off x="284225" y="3164585"/>
              <a:ext cx="3891279" cy="3374390"/>
            </a:xfrm>
            <a:custGeom>
              <a:avLst/>
              <a:gdLst/>
              <a:ahLst/>
              <a:cxnLst/>
              <a:rect l="l" t="t" r="r" b="b"/>
              <a:pathLst>
                <a:path w="3891279" h="3374390">
                  <a:moveTo>
                    <a:pt x="3328416" y="0"/>
                  </a:moveTo>
                  <a:lnTo>
                    <a:pt x="562368" y="0"/>
                  </a:lnTo>
                  <a:lnTo>
                    <a:pt x="513844" y="2064"/>
                  </a:lnTo>
                  <a:lnTo>
                    <a:pt x="466467" y="8146"/>
                  </a:lnTo>
                  <a:lnTo>
                    <a:pt x="420404" y="18075"/>
                  </a:lnTo>
                  <a:lnTo>
                    <a:pt x="375826" y="31683"/>
                  </a:lnTo>
                  <a:lnTo>
                    <a:pt x="332900" y="48801"/>
                  </a:lnTo>
                  <a:lnTo>
                    <a:pt x="291796" y="69259"/>
                  </a:lnTo>
                  <a:lnTo>
                    <a:pt x="252682" y="92890"/>
                  </a:lnTo>
                  <a:lnTo>
                    <a:pt x="215727" y="119523"/>
                  </a:lnTo>
                  <a:lnTo>
                    <a:pt x="181100" y="148991"/>
                  </a:lnTo>
                  <a:lnTo>
                    <a:pt x="148970" y="181123"/>
                  </a:lnTo>
                  <a:lnTo>
                    <a:pt x="119505" y="215751"/>
                  </a:lnTo>
                  <a:lnTo>
                    <a:pt x="92874" y="252707"/>
                  </a:lnTo>
                  <a:lnTo>
                    <a:pt x="69247" y="291820"/>
                  </a:lnTo>
                  <a:lnTo>
                    <a:pt x="48791" y="332922"/>
                  </a:lnTo>
                  <a:lnTo>
                    <a:pt x="31676" y="375845"/>
                  </a:lnTo>
                  <a:lnTo>
                    <a:pt x="18071" y="420418"/>
                  </a:lnTo>
                  <a:lnTo>
                    <a:pt x="8144" y="466474"/>
                  </a:lnTo>
                  <a:lnTo>
                    <a:pt x="2064" y="513843"/>
                  </a:lnTo>
                  <a:lnTo>
                    <a:pt x="0" y="562356"/>
                  </a:lnTo>
                  <a:lnTo>
                    <a:pt x="0" y="2811767"/>
                  </a:lnTo>
                  <a:lnTo>
                    <a:pt x="2064" y="2860291"/>
                  </a:lnTo>
                  <a:lnTo>
                    <a:pt x="8144" y="2907668"/>
                  </a:lnTo>
                  <a:lnTo>
                    <a:pt x="18071" y="2953731"/>
                  </a:lnTo>
                  <a:lnTo>
                    <a:pt x="31676" y="2998309"/>
                  </a:lnTo>
                  <a:lnTo>
                    <a:pt x="48791" y="3041235"/>
                  </a:lnTo>
                  <a:lnTo>
                    <a:pt x="69247" y="3082339"/>
                  </a:lnTo>
                  <a:lnTo>
                    <a:pt x="92874" y="3121453"/>
                  </a:lnTo>
                  <a:lnTo>
                    <a:pt x="119505" y="3158408"/>
                  </a:lnTo>
                  <a:lnTo>
                    <a:pt x="148970" y="3193035"/>
                  </a:lnTo>
                  <a:lnTo>
                    <a:pt x="181100" y="3225165"/>
                  </a:lnTo>
                  <a:lnTo>
                    <a:pt x="215727" y="3254630"/>
                  </a:lnTo>
                  <a:lnTo>
                    <a:pt x="252682" y="3281261"/>
                  </a:lnTo>
                  <a:lnTo>
                    <a:pt x="291796" y="3304888"/>
                  </a:lnTo>
                  <a:lnTo>
                    <a:pt x="332900" y="3325344"/>
                  </a:lnTo>
                  <a:lnTo>
                    <a:pt x="375826" y="3342459"/>
                  </a:lnTo>
                  <a:lnTo>
                    <a:pt x="420404" y="3356064"/>
                  </a:lnTo>
                  <a:lnTo>
                    <a:pt x="466467" y="3365991"/>
                  </a:lnTo>
                  <a:lnTo>
                    <a:pt x="513844" y="3372071"/>
                  </a:lnTo>
                  <a:lnTo>
                    <a:pt x="562368" y="3374136"/>
                  </a:lnTo>
                  <a:lnTo>
                    <a:pt x="3328416" y="3374136"/>
                  </a:lnTo>
                  <a:lnTo>
                    <a:pt x="3376928" y="3372071"/>
                  </a:lnTo>
                  <a:lnTo>
                    <a:pt x="3424297" y="3365991"/>
                  </a:lnTo>
                  <a:lnTo>
                    <a:pt x="3470353" y="3356064"/>
                  </a:lnTo>
                  <a:lnTo>
                    <a:pt x="3514926" y="3342459"/>
                  </a:lnTo>
                  <a:lnTo>
                    <a:pt x="3557849" y="3325344"/>
                  </a:lnTo>
                  <a:lnTo>
                    <a:pt x="3598951" y="3304888"/>
                  </a:lnTo>
                  <a:lnTo>
                    <a:pt x="3638064" y="3281261"/>
                  </a:lnTo>
                  <a:lnTo>
                    <a:pt x="3675020" y="3254630"/>
                  </a:lnTo>
                  <a:lnTo>
                    <a:pt x="3709648" y="3225165"/>
                  </a:lnTo>
                  <a:lnTo>
                    <a:pt x="3741780" y="3193035"/>
                  </a:lnTo>
                  <a:lnTo>
                    <a:pt x="3771248" y="3158408"/>
                  </a:lnTo>
                  <a:lnTo>
                    <a:pt x="3797881" y="3121453"/>
                  </a:lnTo>
                  <a:lnTo>
                    <a:pt x="3821512" y="3082339"/>
                  </a:lnTo>
                  <a:lnTo>
                    <a:pt x="3841970" y="3041235"/>
                  </a:lnTo>
                  <a:lnTo>
                    <a:pt x="3859088" y="2998309"/>
                  </a:lnTo>
                  <a:lnTo>
                    <a:pt x="3872696" y="2953731"/>
                  </a:lnTo>
                  <a:lnTo>
                    <a:pt x="3882625" y="2907668"/>
                  </a:lnTo>
                  <a:lnTo>
                    <a:pt x="3888707" y="2860291"/>
                  </a:lnTo>
                  <a:lnTo>
                    <a:pt x="3890772" y="2811767"/>
                  </a:lnTo>
                  <a:lnTo>
                    <a:pt x="3890772" y="562356"/>
                  </a:lnTo>
                  <a:lnTo>
                    <a:pt x="3888707" y="513843"/>
                  </a:lnTo>
                  <a:lnTo>
                    <a:pt x="3882625" y="466474"/>
                  </a:lnTo>
                  <a:lnTo>
                    <a:pt x="3872696" y="420418"/>
                  </a:lnTo>
                  <a:lnTo>
                    <a:pt x="3859088" y="375845"/>
                  </a:lnTo>
                  <a:lnTo>
                    <a:pt x="3841970" y="332922"/>
                  </a:lnTo>
                  <a:lnTo>
                    <a:pt x="3821512" y="291820"/>
                  </a:lnTo>
                  <a:lnTo>
                    <a:pt x="3797881" y="252707"/>
                  </a:lnTo>
                  <a:lnTo>
                    <a:pt x="3771248" y="215751"/>
                  </a:lnTo>
                  <a:lnTo>
                    <a:pt x="3741780" y="181123"/>
                  </a:lnTo>
                  <a:lnTo>
                    <a:pt x="3709648" y="148991"/>
                  </a:lnTo>
                  <a:lnTo>
                    <a:pt x="3675020" y="119523"/>
                  </a:lnTo>
                  <a:lnTo>
                    <a:pt x="3638064" y="92890"/>
                  </a:lnTo>
                  <a:lnTo>
                    <a:pt x="3598951" y="69259"/>
                  </a:lnTo>
                  <a:lnTo>
                    <a:pt x="3557849" y="48801"/>
                  </a:lnTo>
                  <a:lnTo>
                    <a:pt x="3514926" y="31683"/>
                  </a:lnTo>
                  <a:lnTo>
                    <a:pt x="3470353" y="18075"/>
                  </a:lnTo>
                  <a:lnTo>
                    <a:pt x="3424297" y="8146"/>
                  </a:lnTo>
                  <a:lnTo>
                    <a:pt x="3376928" y="2064"/>
                  </a:lnTo>
                  <a:lnTo>
                    <a:pt x="332841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225" y="3164585"/>
              <a:ext cx="3891279" cy="3374390"/>
            </a:xfrm>
            <a:custGeom>
              <a:avLst/>
              <a:gdLst/>
              <a:ahLst/>
              <a:cxnLst/>
              <a:rect l="l" t="t" r="r" b="b"/>
              <a:pathLst>
                <a:path w="3891279" h="3374390">
                  <a:moveTo>
                    <a:pt x="0" y="562356"/>
                  </a:moveTo>
                  <a:lnTo>
                    <a:pt x="2064" y="513843"/>
                  </a:lnTo>
                  <a:lnTo>
                    <a:pt x="8144" y="466474"/>
                  </a:lnTo>
                  <a:lnTo>
                    <a:pt x="18071" y="420418"/>
                  </a:lnTo>
                  <a:lnTo>
                    <a:pt x="31676" y="375845"/>
                  </a:lnTo>
                  <a:lnTo>
                    <a:pt x="48791" y="332922"/>
                  </a:lnTo>
                  <a:lnTo>
                    <a:pt x="69247" y="291820"/>
                  </a:lnTo>
                  <a:lnTo>
                    <a:pt x="92874" y="252707"/>
                  </a:lnTo>
                  <a:lnTo>
                    <a:pt x="119505" y="215751"/>
                  </a:lnTo>
                  <a:lnTo>
                    <a:pt x="148970" y="181123"/>
                  </a:lnTo>
                  <a:lnTo>
                    <a:pt x="181100" y="148991"/>
                  </a:lnTo>
                  <a:lnTo>
                    <a:pt x="215727" y="119523"/>
                  </a:lnTo>
                  <a:lnTo>
                    <a:pt x="252682" y="92890"/>
                  </a:lnTo>
                  <a:lnTo>
                    <a:pt x="291796" y="69259"/>
                  </a:lnTo>
                  <a:lnTo>
                    <a:pt x="332900" y="48801"/>
                  </a:lnTo>
                  <a:lnTo>
                    <a:pt x="375826" y="31683"/>
                  </a:lnTo>
                  <a:lnTo>
                    <a:pt x="420404" y="18075"/>
                  </a:lnTo>
                  <a:lnTo>
                    <a:pt x="466467" y="8146"/>
                  </a:lnTo>
                  <a:lnTo>
                    <a:pt x="513844" y="2064"/>
                  </a:lnTo>
                  <a:lnTo>
                    <a:pt x="562368" y="0"/>
                  </a:lnTo>
                  <a:lnTo>
                    <a:pt x="3328416" y="0"/>
                  </a:lnTo>
                  <a:lnTo>
                    <a:pt x="3376928" y="2064"/>
                  </a:lnTo>
                  <a:lnTo>
                    <a:pt x="3424297" y="8146"/>
                  </a:lnTo>
                  <a:lnTo>
                    <a:pt x="3470353" y="18075"/>
                  </a:lnTo>
                  <a:lnTo>
                    <a:pt x="3514926" y="31683"/>
                  </a:lnTo>
                  <a:lnTo>
                    <a:pt x="3557849" y="48801"/>
                  </a:lnTo>
                  <a:lnTo>
                    <a:pt x="3598951" y="69259"/>
                  </a:lnTo>
                  <a:lnTo>
                    <a:pt x="3638064" y="92890"/>
                  </a:lnTo>
                  <a:lnTo>
                    <a:pt x="3675020" y="119523"/>
                  </a:lnTo>
                  <a:lnTo>
                    <a:pt x="3709648" y="148991"/>
                  </a:lnTo>
                  <a:lnTo>
                    <a:pt x="3741780" y="181123"/>
                  </a:lnTo>
                  <a:lnTo>
                    <a:pt x="3771248" y="215751"/>
                  </a:lnTo>
                  <a:lnTo>
                    <a:pt x="3797881" y="252707"/>
                  </a:lnTo>
                  <a:lnTo>
                    <a:pt x="3821512" y="291820"/>
                  </a:lnTo>
                  <a:lnTo>
                    <a:pt x="3841970" y="332922"/>
                  </a:lnTo>
                  <a:lnTo>
                    <a:pt x="3859088" y="375845"/>
                  </a:lnTo>
                  <a:lnTo>
                    <a:pt x="3872696" y="420418"/>
                  </a:lnTo>
                  <a:lnTo>
                    <a:pt x="3882625" y="466474"/>
                  </a:lnTo>
                  <a:lnTo>
                    <a:pt x="3888707" y="513843"/>
                  </a:lnTo>
                  <a:lnTo>
                    <a:pt x="3890772" y="562356"/>
                  </a:lnTo>
                  <a:lnTo>
                    <a:pt x="3890772" y="2811767"/>
                  </a:lnTo>
                  <a:lnTo>
                    <a:pt x="3888707" y="2860291"/>
                  </a:lnTo>
                  <a:lnTo>
                    <a:pt x="3882625" y="2907668"/>
                  </a:lnTo>
                  <a:lnTo>
                    <a:pt x="3872696" y="2953731"/>
                  </a:lnTo>
                  <a:lnTo>
                    <a:pt x="3859088" y="2998309"/>
                  </a:lnTo>
                  <a:lnTo>
                    <a:pt x="3841970" y="3041235"/>
                  </a:lnTo>
                  <a:lnTo>
                    <a:pt x="3821512" y="3082339"/>
                  </a:lnTo>
                  <a:lnTo>
                    <a:pt x="3797881" y="3121453"/>
                  </a:lnTo>
                  <a:lnTo>
                    <a:pt x="3771248" y="3158408"/>
                  </a:lnTo>
                  <a:lnTo>
                    <a:pt x="3741780" y="3193035"/>
                  </a:lnTo>
                  <a:lnTo>
                    <a:pt x="3709648" y="3225165"/>
                  </a:lnTo>
                  <a:lnTo>
                    <a:pt x="3675020" y="3254630"/>
                  </a:lnTo>
                  <a:lnTo>
                    <a:pt x="3638064" y="3281261"/>
                  </a:lnTo>
                  <a:lnTo>
                    <a:pt x="3598951" y="3304888"/>
                  </a:lnTo>
                  <a:lnTo>
                    <a:pt x="3557849" y="3325344"/>
                  </a:lnTo>
                  <a:lnTo>
                    <a:pt x="3514926" y="3342459"/>
                  </a:lnTo>
                  <a:lnTo>
                    <a:pt x="3470353" y="3356064"/>
                  </a:lnTo>
                  <a:lnTo>
                    <a:pt x="3424297" y="3365991"/>
                  </a:lnTo>
                  <a:lnTo>
                    <a:pt x="3376928" y="3372071"/>
                  </a:lnTo>
                  <a:lnTo>
                    <a:pt x="3328416" y="3374136"/>
                  </a:lnTo>
                  <a:lnTo>
                    <a:pt x="562368" y="3374136"/>
                  </a:lnTo>
                  <a:lnTo>
                    <a:pt x="513844" y="3372071"/>
                  </a:lnTo>
                  <a:lnTo>
                    <a:pt x="466467" y="3365991"/>
                  </a:lnTo>
                  <a:lnTo>
                    <a:pt x="420404" y="3356064"/>
                  </a:lnTo>
                  <a:lnTo>
                    <a:pt x="375826" y="3342459"/>
                  </a:lnTo>
                  <a:lnTo>
                    <a:pt x="332900" y="3325344"/>
                  </a:lnTo>
                  <a:lnTo>
                    <a:pt x="291796" y="3304888"/>
                  </a:lnTo>
                  <a:lnTo>
                    <a:pt x="252682" y="3281261"/>
                  </a:lnTo>
                  <a:lnTo>
                    <a:pt x="215727" y="3254630"/>
                  </a:lnTo>
                  <a:lnTo>
                    <a:pt x="181100" y="3225165"/>
                  </a:lnTo>
                  <a:lnTo>
                    <a:pt x="148970" y="3193035"/>
                  </a:lnTo>
                  <a:lnTo>
                    <a:pt x="119505" y="3158408"/>
                  </a:lnTo>
                  <a:lnTo>
                    <a:pt x="92874" y="3121453"/>
                  </a:lnTo>
                  <a:lnTo>
                    <a:pt x="69247" y="3082339"/>
                  </a:lnTo>
                  <a:lnTo>
                    <a:pt x="48791" y="3041235"/>
                  </a:lnTo>
                  <a:lnTo>
                    <a:pt x="31676" y="2998309"/>
                  </a:lnTo>
                  <a:lnTo>
                    <a:pt x="18071" y="2953731"/>
                  </a:lnTo>
                  <a:lnTo>
                    <a:pt x="8144" y="2907668"/>
                  </a:lnTo>
                  <a:lnTo>
                    <a:pt x="2064" y="2860291"/>
                  </a:lnTo>
                  <a:lnTo>
                    <a:pt x="0" y="2811767"/>
                  </a:lnTo>
                  <a:lnTo>
                    <a:pt x="0" y="562356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7405" y="3721734"/>
            <a:ext cx="30111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5" dirty="0">
                <a:latin typeface="Times New Roman"/>
                <a:cs typeface="Times New Roman"/>
              </a:rPr>
              <a:t>Job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Title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Working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Hours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90" dirty="0">
                <a:latin typeface="Times New Roman"/>
                <a:cs typeface="Times New Roman"/>
              </a:rPr>
              <a:t>Duties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Working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40" dirty="0">
                <a:latin typeface="Times New Roman"/>
                <a:cs typeface="Times New Roman"/>
              </a:rPr>
              <a:t>Salaries </a:t>
            </a:r>
            <a:r>
              <a:rPr sz="2400" spc="-245" dirty="0">
                <a:latin typeface="Times New Roman"/>
                <a:cs typeface="Times New Roman"/>
              </a:rPr>
              <a:t>&amp;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Incentives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98592" y="3110357"/>
            <a:ext cx="3920490" cy="3402329"/>
            <a:chOff x="4998592" y="3110357"/>
            <a:chExt cx="3920490" cy="3402329"/>
          </a:xfrm>
        </p:grpSpPr>
        <p:sp>
          <p:nvSpPr>
            <p:cNvPr id="17" name="object 17"/>
            <p:cNvSpPr/>
            <p:nvPr/>
          </p:nvSpPr>
          <p:spPr>
            <a:xfrm>
              <a:off x="5013197" y="3124962"/>
              <a:ext cx="3891279" cy="3373120"/>
            </a:xfrm>
            <a:custGeom>
              <a:avLst/>
              <a:gdLst/>
              <a:ahLst/>
              <a:cxnLst/>
              <a:rect l="l" t="t" r="r" b="b"/>
              <a:pathLst>
                <a:path w="3891279" h="3373120">
                  <a:moveTo>
                    <a:pt x="3328670" y="0"/>
                  </a:moveTo>
                  <a:lnTo>
                    <a:pt x="562101" y="0"/>
                  </a:lnTo>
                  <a:lnTo>
                    <a:pt x="513609" y="2063"/>
                  </a:lnTo>
                  <a:lnTo>
                    <a:pt x="466260" y="8142"/>
                  </a:lnTo>
                  <a:lnTo>
                    <a:pt x="420224" y="18066"/>
                  </a:lnTo>
                  <a:lnTo>
                    <a:pt x="375670" y="31667"/>
                  </a:lnTo>
                  <a:lnTo>
                    <a:pt x="332766" y="48777"/>
                  </a:lnTo>
                  <a:lnTo>
                    <a:pt x="291682" y="69225"/>
                  </a:lnTo>
                  <a:lnTo>
                    <a:pt x="252587" y="92845"/>
                  </a:lnTo>
                  <a:lnTo>
                    <a:pt x="215648" y="119465"/>
                  </a:lnTo>
                  <a:lnTo>
                    <a:pt x="181036" y="148919"/>
                  </a:lnTo>
                  <a:lnTo>
                    <a:pt x="148919" y="181036"/>
                  </a:lnTo>
                  <a:lnTo>
                    <a:pt x="119465" y="215648"/>
                  </a:lnTo>
                  <a:lnTo>
                    <a:pt x="92845" y="252587"/>
                  </a:lnTo>
                  <a:lnTo>
                    <a:pt x="69225" y="291682"/>
                  </a:lnTo>
                  <a:lnTo>
                    <a:pt x="48777" y="332766"/>
                  </a:lnTo>
                  <a:lnTo>
                    <a:pt x="31667" y="375670"/>
                  </a:lnTo>
                  <a:lnTo>
                    <a:pt x="18066" y="420224"/>
                  </a:lnTo>
                  <a:lnTo>
                    <a:pt x="8142" y="466260"/>
                  </a:lnTo>
                  <a:lnTo>
                    <a:pt x="2063" y="513609"/>
                  </a:lnTo>
                  <a:lnTo>
                    <a:pt x="0" y="562101"/>
                  </a:lnTo>
                  <a:lnTo>
                    <a:pt x="0" y="2810497"/>
                  </a:lnTo>
                  <a:lnTo>
                    <a:pt x="2063" y="2858999"/>
                  </a:lnTo>
                  <a:lnTo>
                    <a:pt x="8142" y="2906355"/>
                  </a:lnTo>
                  <a:lnTo>
                    <a:pt x="18066" y="2952397"/>
                  </a:lnTo>
                  <a:lnTo>
                    <a:pt x="31667" y="2996955"/>
                  </a:lnTo>
                  <a:lnTo>
                    <a:pt x="48777" y="3039861"/>
                  </a:lnTo>
                  <a:lnTo>
                    <a:pt x="69225" y="3080947"/>
                  </a:lnTo>
                  <a:lnTo>
                    <a:pt x="92845" y="3120044"/>
                  </a:lnTo>
                  <a:lnTo>
                    <a:pt x="119465" y="3156982"/>
                  </a:lnTo>
                  <a:lnTo>
                    <a:pt x="148919" y="3191593"/>
                  </a:lnTo>
                  <a:lnTo>
                    <a:pt x="181036" y="3223709"/>
                  </a:lnTo>
                  <a:lnTo>
                    <a:pt x="215648" y="3253160"/>
                  </a:lnTo>
                  <a:lnTo>
                    <a:pt x="252587" y="3279779"/>
                  </a:lnTo>
                  <a:lnTo>
                    <a:pt x="291682" y="3303396"/>
                  </a:lnTo>
                  <a:lnTo>
                    <a:pt x="332766" y="3323842"/>
                  </a:lnTo>
                  <a:lnTo>
                    <a:pt x="375670" y="3340949"/>
                  </a:lnTo>
                  <a:lnTo>
                    <a:pt x="420224" y="3354548"/>
                  </a:lnTo>
                  <a:lnTo>
                    <a:pt x="466260" y="3364471"/>
                  </a:lnTo>
                  <a:lnTo>
                    <a:pt x="513609" y="3370548"/>
                  </a:lnTo>
                  <a:lnTo>
                    <a:pt x="562101" y="3372612"/>
                  </a:lnTo>
                  <a:lnTo>
                    <a:pt x="3328670" y="3372612"/>
                  </a:lnTo>
                  <a:lnTo>
                    <a:pt x="3377162" y="3370548"/>
                  </a:lnTo>
                  <a:lnTo>
                    <a:pt x="3424511" y="3364471"/>
                  </a:lnTo>
                  <a:lnTo>
                    <a:pt x="3470547" y="3354548"/>
                  </a:lnTo>
                  <a:lnTo>
                    <a:pt x="3515101" y="3340949"/>
                  </a:lnTo>
                  <a:lnTo>
                    <a:pt x="3558005" y="3323842"/>
                  </a:lnTo>
                  <a:lnTo>
                    <a:pt x="3599089" y="3303396"/>
                  </a:lnTo>
                  <a:lnTo>
                    <a:pt x="3638184" y="3279779"/>
                  </a:lnTo>
                  <a:lnTo>
                    <a:pt x="3675123" y="3253160"/>
                  </a:lnTo>
                  <a:lnTo>
                    <a:pt x="3709735" y="3223709"/>
                  </a:lnTo>
                  <a:lnTo>
                    <a:pt x="3741852" y="3191593"/>
                  </a:lnTo>
                  <a:lnTo>
                    <a:pt x="3771306" y="3156982"/>
                  </a:lnTo>
                  <a:lnTo>
                    <a:pt x="3797926" y="3120044"/>
                  </a:lnTo>
                  <a:lnTo>
                    <a:pt x="3821546" y="3080947"/>
                  </a:lnTo>
                  <a:lnTo>
                    <a:pt x="3841994" y="3039861"/>
                  </a:lnTo>
                  <a:lnTo>
                    <a:pt x="3859104" y="2996955"/>
                  </a:lnTo>
                  <a:lnTo>
                    <a:pt x="3872705" y="2952397"/>
                  </a:lnTo>
                  <a:lnTo>
                    <a:pt x="3882629" y="2906355"/>
                  </a:lnTo>
                  <a:lnTo>
                    <a:pt x="3888708" y="2858999"/>
                  </a:lnTo>
                  <a:lnTo>
                    <a:pt x="3890772" y="2810497"/>
                  </a:lnTo>
                  <a:lnTo>
                    <a:pt x="3890772" y="562101"/>
                  </a:lnTo>
                  <a:lnTo>
                    <a:pt x="3888708" y="513609"/>
                  </a:lnTo>
                  <a:lnTo>
                    <a:pt x="3882629" y="466260"/>
                  </a:lnTo>
                  <a:lnTo>
                    <a:pt x="3872705" y="420224"/>
                  </a:lnTo>
                  <a:lnTo>
                    <a:pt x="3859104" y="375670"/>
                  </a:lnTo>
                  <a:lnTo>
                    <a:pt x="3841994" y="332766"/>
                  </a:lnTo>
                  <a:lnTo>
                    <a:pt x="3821546" y="291682"/>
                  </a:lnTo>
                  <a:lnTo>
                    <a:pt x="3797926" y="252587"/>
                  </a:lnTo>
                  <a:lnTo>
                    <a:pt x="3771306" y="215648"/>
                  </a:lnTo>
                  <a:lnTo>
                    <a:pt x="3741852" y="181036"/>
                  </a:lnTo>
                  <a:lnTo>
                    <a:pt x="3709735" y="148919"/>
                  </a:lnTo>
                  <a:lnTo>
                    <a:pt x="3675123" y="119465"/>
                  </a:lnTo>
                  <a:lnTo>
                    <a:pt x="3638184" y="92845"/>
                  </a:lnTo>
                  <a:lnTo>
                    <a:pt x="3599089" y="69225"/>
                  </a:lnTo>
                  <a:lnTo>
                    <a:pt x="3558005" y="48777"/>
                  </a:lnTo>
                  <a:lnTo>
                    <a:pt x="3515101" y="31667"/>
                  </a:lnTo>
                  <a:lnTo>
                    <a:pt x="3470547" y="18066"/>
                  </a:lnTo>
                  <a:lnTo>
                    <a:pt x="3424511" y="8142"/>
                  </a:lnTo>
                  <a:lnTo>
                    <a:pt x="3377162" y="2063"/>
                  </a:lnTo>
                  <a:lnTo>
                    <a:pt x="332867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3197" y="3124962"/>
              <a:ext cx="3891279" cy="3373120"/>
            </a:xfrm>
            <a:custGeom>
              <a:avLst/>
              <a:gdLst/>
              <a:ahLst/>
              <a:cxnLst/>
              <a:rect l="l" t="t" r="r" b="b"/>
              <a:pathLst>
                <a:path w="3891279" h="3373120">
                  <a:moveTo>
                    <a:pt x="0" y="562101"/>
                  </a:moveTo>
                  <a:lnTo>
                    <a:pt x="2063" y="513609"/>
                  </a:lnTo>
                  <a:lnTo>
                    <a:pt x="8142" y="466260"/>
                  </a:lnTo>
                  <a:lnTo>
                    <a:pt x="18066" y="420224"/>
                  </a:lnTo>
                  <a:lnTo>
                    <a:pt x="31667" y="375670"/>
                  </a:lnTo>
                  <a:lnTo>
                    <a:pt x="48777" y="332766"/>
                  </a:lnTo>
                  <a:lnTo>
                    <a:pt x="69225" y="291682"/>
                  </a:lnTo>
                  <a:lnTo>
                    <a:pt x="92845" y="252587"/>
                  </a:lnTo>
                  <a:lnTo>
                    <a:pt x="119465" y="215648"/>
                  </a:lnTo>
                  <a:lnTo>
                    <a:pt x="148919" y="181036"/>
                  </a:lnTo>
                  <a:lnTo>
                    <a:pt x="181036" y="148919"/>
                  </a:lnTo>
                  <a:lnTo>
                    <a:pt x="215648" y="119465"/>
                  </a:lnTo>
                  <a:lnTo>
                    <a:pt x="252587" y="92845"/>
                  </a:lnTo>
                  <a:lnTo>
                    <a:pt x="291682" y="69225"/>
                  </a:lnTo>
                  <a:lnTo>
                    <a:pt x="332766" y="48777"/>
                  </a:lnTo>
                  <a:lnTo>
                    <a:pt x="375670" y="31667"/>
                  </a:lnTo>
                  <a:lnTo>
                    <a:pt x="420224" y="18066"/>
                  </a:lnTo>
                  <a:lnTo>
                    <a:pt x="466260" y="8142"/>
                  </a:lnTo>
                  <a:lnTo>
                    <a:pt x="513609" y="2063"/>
                  </a:lnTo>
                  <a:lnTo>
                    <a:pt x="562101" y="0"/>
                  </a:lnTo>
                  <a:lnTo>
                    <a:pt x="3328670" y="0"/>
                  </a:lnTo>
                  <a:lnTo>
                    <a:pt x="3377162" y="2063"/>
                  </a:lnTo>
                  <a:lnTo>
                    <a:pt x="3424511" y="8142"/>
                  </a:lnTo>
                  <a:lnTo>
                    <a:pt x="3470547" y="18066"/>
                  </a:lnTo>
                  <a:lnTo>
                    <a:pt x="3515101" y="31667"/>
                  </a:lnTo>
                  <a:lnTo>
                    <a:pt x="3558005" y="48777"/>
                  </a:lnTo>
                  <a:lnTo>
                    <a:pt x="3599089" y="69225"/>
                  </a:lnTo>
                  <a:lnTo>
                    <a:pt x="3638184" y="92845"/>
                  </a:lnTo>
                  <a:lnTo>
                    <a:pt x="3675123" y="119465"/>
                  </a:lnTo>
                  <a:lnTo>
                    <a:pt x="3709735" y="148919"/>
                  </a:lnTo>
                  <a:lnTo>
                    <a:pt x="3741852" y="181036"/>
                  </a:lnTo>
                  <a:lnTo>
                    <a:pt x="3771306" y="215648"/>
                  </a:lnTo>
                  <a:lnTo>
                    <a:pt x="3797926" y="252587"/>
                  </a:lnTo>
                  <a:lnTo>
                    <a:pt x="3821546" y="291682"/>
                  </a:lnTo>
                  <a:lnTo>
                    <a:pt x="3841994" y="332766"/>
                  </a:lnTo>
                  <a:lnTo>
                    <a:pt x="3859104" y="375670"/>
                  </a:lnTo>
                  <a:lnTo>
                    <a:pt x="3872705" y="420224"/>
                  </a:lnTo>
                  <a:lnTo>
                    <a:pt x="3882629" y="466260"/>
                  </a:lnTo>
                  <a:lnTo>
                    <a:pt x="3888708" y="513609"/>
                  </a:lnTo>
                  <a:lnTo>
                    <a:pt x="3890772" y="562101"/>
                  </a:lnTo>
                  <a:lnTo>
                    <a:pt x="3890772" y="2810497"/>
                  </a:lnTo>
                  <a:lnTo>
                    <a:pt x="3888708" y="2858999"/>
                  </a:lnTo>
                  <a:lnTo>
                    <a:pt x="3882629" y="2906355"/>
                  </a:lnTo>
                  <a:lnTo>
                    <a:pt x="3872705" y="2952397"/>
                  </a:lnTo>
                  <a:lnTo>
                    <a:pt x="3859104" y="2996955"/>
                  </a:lnTo>
                  <a:lnTo>
                    <a:pt x="3841994" y="3039861"/>
                  </a:lnTo>
                  <a:lnTo>
                    <a:pt x="3821546" y="3080947"/>
                  </a:lnTo>
                  <a:lnTo>
                    <a:pt x="3797926" y="3120044"/>
                  </a:lnTo>
                  <a:lnTo>
                    <a:pt x="3771306" y="3156982"/>
                  </a:lnTo>
                  <a:lnTo>
                    <a:pt x="3741852" y="3191593"/>
                  </a:lnTo>
                  <a:lnTo>
                    <a:pt x="3709735" y="3223709"/>
                  </a:lnTo>
                  <a:lnTo>
                    <a:pt x="3675123" y="3253160"/>
                  </a:lnTo>
                  <a:lnTo>
                    <a:pt x="3638184" y="3279779"/>
                  </a:lnTo>
                  <a:lnTo>
                    <a:pt x="3599089" y="3303396"/>
                  </a:lnTo>
                  <a:lnTo>
                    <a:pt x="3558005" y="3323842"/>
                  </a:lnTo>
                  <a:lnTo>
                    <a:pt x="3515101" y="3340949"/>
                  </a:lnTo>
                  <a:lnTo>
                    <a:pt x="3470547" y="3354548"/>
                  </a:lnTo>
                  <a:lnTo>
                    <a:pt x="3424511" y="3364471"/>
                  </a:lnTo>
                  <a:lnTo>
                    <a:pt x="3377162" y="3370548"/>
                  </a:lnTo>
                  <a:lnTo>
                    <a:pt x="3328670" y="3372612"/>
                  </a:lnTo>
                  <a:lnTo>
                    <a:pt x="562101" y="3372612"/>
                  </a:lnTo>
                  <a:lnTo>
                    <a:pt x="513609" y="3370548"/>
                  </a:lnTo>
                  <a:lnTo>
                    <a:pt x="466260" y="3364471"/>
                  </a:lnTo>
                  <a:lnTo>
                    <a:pt x="420224" y="3354548"/>
                  </a:lnTo>
                  <a:lnTo>
                    <a:pt x="375670" y="3340949"/>
                  </a:lnTo>
                  <a:lnTo>
                    <a:pt x="332766" y="3323842"/>
                  </a:lnTo>
                  <a:lnTo>
                    <a:pt x="291682" y="3303396"/>
                  </a:lnTo>
                  <a:lnTo>
                    <a:pt x="252587" y="3279779"/>
                  </a:lnTo>
                  <a:lnTo>
                    <a:pt x="215648" y="3253160"/>
                  </a:lnTo>
                  <a:lnTo>
                    <a:pt x="181036" y="3223709"/>
                  </a:lnTo>
                  <a:lnTo>
                    <a:pt x="148919" y="3191593"/>
                  </a:lnTo>
                  <a:lnTo>
                    <a:pt x="119465" y="3156982"/>
                  </a:lnTo>
                  <a:lnTo>
                    <a:pt x="92845" y="3120044"/>
                  </a:lnTo>
                  <a:lnTo>
                    <a:pt x="69225" y="3080947"/>
                  </a:lnTo>
                  <a:lnTo>
                    <a:pt x="48777" y="3039861"/>
                  </a:lnTo>
                  <a:lnTo>
                    <a:pt x="31667" y="2996955"/>
                  </a:lnTo>
                  <a:lnTo>
                    <a:pt x="18066" y="2952397"/>
                  </a:lnTo>
                  <a:lnTo>
                    <a:pt x="8142" y="2906355"/>
                  </a:lnTo>
                  <a:lnTo>
                    <a:pt x="2063" y="2858999"/>
                  </a:lnTo>
                  <a:lnTo>
                    <a:pt x="0" y="2810497"/>
                  </a:lnTo>
                  <a:lnTo>
                    <a:pt x="0" y="56210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57038" y="3864305"/>
            <a:ext cx="28460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Qualifications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400" spc="85" dirty="0">
                <a:latin typeface="Times New Roman"/>
                <a:cs typeface="Times New Roman"/>
              </a:rPr>
              <a:t>Qualities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Family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Background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11095" y="2604516"/>
            <a:ext cx="334010" cy="486409"/>
            <a:chOff x="1911095" y="2604516"/>
            <a:chExt cx="334010" cy="486409"/>
          </a:xfrm>
        </p:grpSpPr>
        <p:sp>
          <p:nvSpPr>
            <p:cNvPr id="21" name="object 21"/>
            <p:cNvSpPr/>
            <p:nvPr/>
          </p:nvSpPr>
          <p:spPr>
            <a:xfrm>
              <a:off x="1925573" y="2618994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228600" y="0"/>
                  </a:moveTo>
                  <a:lnTo>
                    <a:pt x="76200" y="0"/>
                  </a:lnTo>
                  <a:lnTo>
                    <a:pt x="76200" y="304800"/>
                  </a:lnTo>
                  <a:lnTo>
                    <a:pt x="0" y="304800"/>
                  </a:lnTo>
                  <a:lnTo>
                    <a:pt x="152400" y="457200"/>
                  </a:lnTo>
                  <a:lnTo>
                    <a:pt x="30480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5573" y="2618994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304800" y="304800"/>
                  </a:lnTo>
                  <a:lnTo>
                    <a:pt x="152400" y="457200"/>
                  </a:lnTo>
                  <a:lnTo>
                    <a:pt x="0" y="3048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752843" y="2595372"/>
            <a:ext cx="349250" cy="486409"/>
            <a:chOff x="6752843" y="2595372"/>
            <a:chExt cx="349250" cy="486409"/>
          </a:xfrm>
        </p:grpSpPr>
        <p:sp>
          <p:nvSpPr>
            <p:cNvPr id="24" name="object 24"/>
            <p:cNvSpPr/>
            <p:nvPr/>
          </p:nvSpPr>
          <p:spPr>
            <a:xfrm>
              <a:off x="6767321" y="2609850"/>
              <a:ext cx="320040" cy="457200"/>
            </a:xfrm>
            <a:custGeom>
              <a:avLst/>
              <a:gdLst/>
              <a:ahLst/>
              <a:cxnLst/>
              <a:rect l="l" t="t" r="r" b="b"/>
              <a:pathLst>
                <a:path w="320040" h="457200">
                  <a:moveTo>
                    <a:pt x="240029" y="0"/>
                  </a:moveTo>
                  <a:lnTo>
                    <a:pt x="80009" y="0"/>
                  </a:lnTo>
                  <a:lnTo>
                    <a:pt x="80009" y="297179"/>
                  </a:lnTo>
                  <a:lnTo>
                    <a:pt x="0" y="297179"/>
                  </a:lnTo>
                  <a:lnTo>
                    <a:pt x="160020" y="457200"/>
                  </a:lnTo>
                  <a:lnTo>
                    <a:pt x="320039" y="297179"/>
                  </a:lnTo>
                  <a:lnTo>
                    <a:pt x="240029" y="297179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67321" y="2609850"/>
              <a:ext cx="320040" cy="457200"/>
            </a:xfrm>
            <a:custGeom>
              <a:avLst/>
              <a:gdLst/>
              <a:ahLst/>
              <a:cxnLst/>
              <a:rect l="l" t="t" r="r" b="b"/>
              <a:pathLst>
                <a:path w="320040" h="457200">
                  <a:moveTo>
                    <a:pt x="0" y="297179"/>
                  </a:moveTo>
                  <a:lnTo>
                    <a:pt x="80009" y="297179"/>
                  </a:lnTo>
                  <a:lnTo>
                    <a:pt x="80009" y="0"/>
                  </a:lnTo>
                  <a:lnTo>
                    <a:pt x="240029" y="0"/>
                  </a:lnTo>
                  <a:lnTo>
                    <a:pt x="240029" y="297179"/>
                  </a:lnTo>
                  <a:lnTo>
                    <a:pt x="320039" y="297179"/>
                  </a:lnTo>
                  <a:lnTo>
                    <a:pt x="160020" y="457200"/>
                  </a:lnTo>
                  <a:lnTo>
                    <a:pt x="0" y="29717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663211" y="1735835"/>
            <a:ext cx="5725160" cy="295910"/>
            <a:chOff x="1663211" y="1735835"/>
            <a:chExt cx="5725160" cy="295910"/>
          </a:xfrm>
        </p:grpSpPr>
        <p:sp>
          <p:nvSpPr>
            <p:cNvPr id="27" name="object 27"/>
            <p:cNvSpPr/>
            <p:nvPr/>
          </p:nvSpPr>
          <p:spPr>
            <a:xfrm>
              <a:off x="1747266" y="1754885"/>
              <a:ext cx="5555615" cy="0"/>
            </a:xfrm>
            <a:custGeom>
              <a:avLst/>
              <a:gdLst/>
              <a:ahLst/>
              <a:cxnLst/>
              <a:rect l="l" t="t" r="r" b="b"/>
              <a:pathLst>
                <a:path w="5555615">
                  <a:moveTo>
                    <a:pt x="0" y="0"/>
                  </a:moveTo>
                  <a:lnTo>
                    <a:pt x="555536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3204" y="1747265"/>
              <a:ext cx="5725160" cy="284480"/>
            </a:xfrm>
            <a:custGeom>
              <a:avLst/>
              <a:gdLst/>
              <a:ahLst/>
              <a:cxnLst/>
              <a:rect l="l" t="t" r="r" b="b"/>
              <a:pathLst>
                <a:path w="5725159" h="284480">
                  <a:moveTo>
                    <a:pt x="171157" y="134416"/>
                  </a:moveTo>
                  <a:lnTo>
                    <a:pt x="170675" y="127101"/>
                  </a:lnTo>
                  <a:lnTo>
                    <a:pt x="167513" y="120497"/>
                  </a:lnTo>
                  <a:lnTo>
                    <a:pt x="161912" y="115443"/>
                  </a:lnTo>
                  <a:lnTo>
                    <a:pt x="154711" y="113055"/>
                  </a:lnTo>
                  <a:lnTo>
                    <a:pt x="147396" y="113538"/>
                  </a:lnTo>
                  <a:lnTo>
                    <a:pt x="140792" y="116700"/>
                  </a:lnTo>
                  <a:lnTo>
                    <a:pt x="135750" y="122301"/>
                  </a:lnTo>
                  <a:lnTo>
                    <a:pt x="104635" y="175641"/>
                  </a:lnTo>
                  <a:lnTo>
                    <a:pt x="104635" y="7620"/>
                  </a:lnTo>
                  <a:lnTo>
                    <a:pt x="66535" y="7620"/>
                  </a:lnTo>
                  <a:lnTo>
                    <a:pt x="66535" y="175641"/>
                  </a:lnTo>
                  <a:lnTo>
                    <a:pt x="35420" y="122301"/>
                  </a:lnTo>
                  <a:lnTo>
                    <a:pt x="30365" y="116700"/>
                  </a:lnTo>
                  <a:lnTo>
                    <a:pt x="23761" y="113538"/>
                  </a:lnTo>
                  <a:lnTo>
                    <a:pt x="16446" y="113055"/>
                  </a:lnTo>
                  <a:lnTo>
                    <a:pt x="9258" y="115443"/>
                  </a:lnTo>
                  <a:lnTo>
                    <a:pt x="3644" y="120497"/>
                  </a:lnTo>
                  <a:lnTo>
                    <a:pt x="495" y="127101"/>
                  </a:lnTo>
                  <a:lnTo>
                    <a:pt x="0" y="134416"/>
                  </a:lnTo>
                  <a:lnTo>
                    <a:pt x="2400" y="141605"/>
                  </a:lnTo>
                  <a:lnTo>
                    <a:pt x="85585" y="284099"/>
                  </a:lnTo>
                  <a:lnTo>
                    <a:pt x="107670" y="246253"/>
                  </a:lnTo>
                  <a:lnTo>
                    <a:pt x="168770" y="141605"/>
                  </a:lnTo>
                  <a:lnTo>
                    <a:pt x="171157" y="134416"/>
                  </a:lnTo>
                  <a:close/>
                </a:path>
                <a:path w="5725159" h="284480">
                  <a:moveTo>
                    <a:pt x="5724614" y="126796"/>
                  </a:moveTo>
                  <a:lnTo>
                    <a:pt x="5708167" y="105435"/>
                  </a:lnTo>
                  <a:lnTo>
                    <a:pt x="5700852" y="105918"/>
                  </a:lnTo>
                  <a:lnTo>
                    <a:pt x="5694248" y="109080"/>
                  </a:lnTo>
                  <a:lnTo>
                    <a:pt x="5689206" y="114681"/>
                  </a:lnTo>
                  <a:lnTo>
                    <a:pt x="5658091" y="168033"/>
                  </a:lnTo>
                  <a:lnTo>
                    <a:pt x="5639041" y="200685"/>
                  </a:lnTo>
                  <a:lnTo>
                    <a:pt x="5658078" y="168033"/>
                  </a:lnTo>
                  <a:lnTo>
                    <a:pt x="5658091" y="0"/>
                  </a:lnTo>
                  <a:lnTo>
                    <a:pt x="5619991" y="0"/>
                  </a:lnTo>
                  <a:lnTo>
                    <a:pt x="5619991" y="168033"/>
                  </a:lnTo>
                  <a:lnTo>
                    <a:pt x="5588876" y="114681"/>
                  </a:lnTo>
                  <a:lnTo>
                    <a:pt x="5583821" y="109080"/>
                  </a:lnTo>
                  <a:lnTo>
                    <a:pt x="5577217" y="105918"/>
                  </a:lnTo>
                  <a:lnTo>
                    <a:pt x="5569902" y="105435"/>
                  </a:lnTo>
                  <a:lnTo>
                    <a:pt x="5562714" y="107823"/>
                  </a:lnTo>
                  <a:lnTo>
                    <a:pt x="5557101" y="112877"/>
                  </a:lnTo>
                  <a:lnTo>
                    <a:pt x="5553951" y="119481"/>
                  </a:lnTo>
                  <a:lnTo>
                    <a:pt x="5553456" y="126796"/>
                  </a:lnTo>
                  <a:lnTo>
                    <a:pt x="5555856" y="133985"/>
                  </a:lnTo>
                  <a:lnTo>
                    <a:pt x="5639041" y="276479"/>
                  </a:lnTo>
                  <a:lnTo>
                    <a:pt x="5661126" y="238633"/>
                  </a:lnTo>
                  <a:lnTo>
                    <a:pt x="5722226" y="133985"/>
                  </a:lnTo>
                  <a:lnTo>
                    <a:pt x="5724614" y="126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828" y="0"/>
            <a:ext cx="9145905" cy="1300480"/>
            <a:chOff x="-828" y="0"/>
            <a:chExt cx="9145905" cy="1300480"/>
          </a:xfrm>
        </p:grpSpPr>
        <p:sp>
          <p:nvSpPr>
            <p:cNvPr id="4" name="object 4"/>
            <p:cNvSpPr/>
            <p:nvPr/>
          </p:nvSpPr>
          <p:spPr>
            <a:xfrm>
              <a:off x="-828" y="0"/>
              <a:ext cx="9145590" cy="10289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3436" y="620268"/>
              <a:ext cx="7255763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7061" y="1544574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700" spc="50" dirty="0">
                <a:latin typeface="Times New Roman"/>
                <a:cs typeface="Times New Roman"/>
              </a:rPr>
              <a:t>Identify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job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to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spc="45" dirty="0">
                <a:latin typeface="Times New Roman"/>
                <a:cs typeface="Times New Roman"/>
              </a:rPr>
              <a:t>analyze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3501" y="2484882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9060" marR="88265" algn="ctr">
              <a:lnSpc>
                <a:spcPct val="100000"/>
              </a:lnSpc>
              <a:spcBef>
                <a:spcPts val="45"/>
              </a:spcBef>
            </a:pPr>
            <a:r>
              <a:rPr sz="1700" spc="40" dirty="0">
                <a:latin typeface="Times New Roman"/>
                <a:cs typeface="Times New Roman"/>
              </a:rPr>
              <a:t>Develop </a:t>
            </a:r>
            <a:r>
              <a:rPr sz="1700" spc="105" dirty="0">
                <a:latin typeface="Times New Roman"/>
                <a:cs typeface="Times New Roman"/>
              </a:rPr>
              <a:t>the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Times New Roman"/>
                <a:cs typeface="Times New Roman"/>
              </a:rPr>
              <a:t>target  </a:t>
            </a:r>
            <a:r>
              <a:rPr sz="1700" spc="70" dirty="0">
                <a:latin typeface="Times New Roman"/>
                <a:cs typeface="Times New Roman"/>
              </a:rPr>
              <a:t>audience  </a:t>
            </a:r>
            <a:r>
              <a:rPr sz="1700" spc="65" dirty="0">
                <a:latin typeface="Times New Roman"/>
                <a:cs typeface="Times New Roman"/>
              </a:rPr>
              <a:t>description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505" y="3609594"/>
            <a:ext cx="190246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285750" marR="133985" indent="-144780">
              <a:lnSpc>
                <a:spcPct val="100000"/>
              </a:lnSpc>
              <a:spcBef>
                <a:spcPts val="1060"/>
              </a:spcBef>
            </a:pPr>
            <a:r>
              <a:rPr sz="1700" spc="50" dirty="0">
                <a:latin typeface="Times New Roman"/>
                <a:cs typeface="Times New Roman"/>
              </a:rPr>
              <a:t>Compile </a:t>
            </a:r>
            <a:r>
              <a:rPr sz="1700" spc="105" dirty="0">
                <a:latin typeface="Times New Roman"/>
                <a:cs typeface="Times New Roman"/>
              </a:rPr>
              <a:t>the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total  </a:t>
            </a:r>
            <a:r>
              <a:rPr sz="1700" spc="65" dirty="0">
                <a:latin typeface="Times New Roman"/>
                <a:cs typeface="Times New Roman"/>
              </a:rPr>
              <a:t>task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inventory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9266" y="4845558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132080" marR="125095" indent="275590">
              <a:lnSpc>
                <a:spcPct val="100000"/>
              </a:lnSpc>
              <a:spcBef>
                <a:spcPts val="1065"/>
              </a:spcBef>
            </a:pPr>
            <a:r>
              <a:rPr sz="1700" spc="35" dirty="0">
                <a:latin typeface="Times New Roman"/>
                <a:cs typeface="Times New Roman"/>
              </a:rPr>
              <a:t>Collect </a:t>
            </a:r>
            <a:r>
              <a:rPr sz="1700" spc="65" dirty="0">
                <a:latin typeface="Times New Roman"/>
                <a:cs typeface="Times New Roman"/>
              </a:rPr>
              <a:t>task  performance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0538" y="1672589"/>
            <a:ext cx="2382520" cy="93599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86055" marR="174625" indent="109220" algn="just">
              <a:lnSpc>
                <a:spcPct val="100000"/>
              </a:lnSpc>
              <a:spcBef>
                <a:spcPts val="509"/>
              </a:spcBef>
            </a:pPr>
            <a:r>
              <a:rPr sz="1700" spc="70" dirty="0">
                <a:latin typeface="Times New Roman"/>
                <a:cs typeface="Times New Roman"/>
              </a:rPr>
              <a:t>Update </a:t>
            </a:r>
            <a:r>
              <a:rPr sz="1700" spc="105" dirty="0">
                <a:latin typeface="Times New Roman"/>
                <a:cs typeface="Times New Roman"/>
              </a:rPr>
              <a:t>the </a:t>
            </a:r>
            <a:r>
              <a:rPr sz="1700" spc="65" dirty="0">
                <a:latin typeface="Times New Roman"/>
                <a:cs typeface="Times New Roman"/>
              </a:rPr>
              <a:t>task </a:t>
            </a:r>
            <a:r>
              <a:rPr sz="1700" spc="40" dirty="0">
                <a:latin typeface="Times New Roman"/>
                <a:cs typeface="Times New Roman"/>
              </a:rPr>
              <a:t>list  </a:t>
            </a:r>
            <a:r>
              <a:rPr sz="1700" spc="65" dirty="0">
                <a:latin typeface="Times New Roman"/>
                <a:cs typeface="Times New Roman"/>
              </a:rPr>
              <a:t>based </a:t>
            </a:r>
            <a:r>
              <a:rPr sz="1700" spc="105" dirty="0">
                <a:latin typeface="Times New Roman"/>
                <a:cs typeface="Times New Roman"/>
              </a:rPr>
              <a:t>on </a:t>
            </a:r>
            <a:r>
              <a:rPr sz="1700" spc="50" dirty="0">
                <a:latin typeface="Times New Roman"/>
                <a:cs typeface="Times New Roman"/>
              </a:rPr>
              <a:t>individual  </a:t>
            </a:r>
            <a:r>
              <a:rPr sz="1700" spc="65" dirty="0">
                <a:latin typeface="Times New Roman"/>
                <a:cs typeface="Times New Roman"/>
              </a:rPr>
              <a:t>task </a:t>
            </a:r>
            <a:r>
              <a:rPr sz="1700" spc="35" dirty="0">
                <a:latin typeface="Times New Roman"/>
                <a:cs typeface="Times New Roman"/>
              </a:rPr>
              <a:t>analyses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spc="50" dirty="0">
                <a:latin typeface="Times New Roman"/>
                <a:cs typeface="Times New Roman"/>
              </a:rPr>
              <a:t>findings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614" y="2853689"/>
            <a:ext cx="190373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72720" marR="164465" indent="4445" algn="ctr">
              <a:lnSpc>
                <a:spcPct val="100000"/>
              </a:lnSpc>
              <a:spcBef>
                <a:spcPts val="45"/>
              </a:spcBef>
            </a:pPr>
            <a:r>
              <a:rPr sz="1700" spc="65" dirty="0">
                <a:latin typeface="Times New Roman"/>
                <a:cs typeface="Times New Roman"/>
              </a:rPr>
              <a:t>Distribute </a:t>
            </a:r>
            <a:r>
              <a:rPr sz="1700" spc="105" dirty="0">
                <a:latin typeface="Times New Roman"/>
                <a:cs typeface="Times New Roman"/>
              </a:rPr>
              <a:t>the  </a:t>
            </a:r>
            <a:r>
              <a:rPr sz="1700" spc="55" dirty="0">
                <a:latin typeface="Times New Roman"/>
                <a:cs typeface="Times New Roman"/>
              </a:rPr>
              <a:t>approved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critical  </a:t>
            </a:r>
            <a:r>
              <a:rPr sz="1700" spc="65" dirty="0">
                <a:latin typeface="Times New Roman"/>
                <a:cs typeface="Times New Roman"/>
              </a:rPr>
              <a:t>task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list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9073" y="3986021"/>
            <a:ext cx="1903730" cy="817244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5250" marR="84455" indent="-4445" algn="ctr">
              <a:lnSpc>
                <a:spcPct val="100000"/>
              </a:lnSpc>
              <a:spcBef>
                <a:spcPts val="50"/>
              </a:spcBef>
            </a:pPr>
            <a:r>
              <a:rPr sz="1700" spc="90" dirty="0">
                <a:latin typeface="Times New Roman"/>
                <a:cs typeface="Times New Roman"/>
              </a:rPr>
              <a:t>Obtain </a:t>
            </a:r>
            <a:r>
              <a:rPr sz="1700" spc="40" dirty="0">
                <a:latin typeface="Times New Roman"/>
                <a:cs typeface="Times New Roman"/>
              </a:rPr>
              <a:t>critical  </a:t>
            </a:r>
            <a:r>
              <a:rPr sz="1700" spc="50" dirty="0">
                <a:latin typeface="Times New Roman"/>
                <a:cs typeface="Times New Roman"/>
              </a:rPr>
              <a:t>individual </a:t>
            </a:r>
            <a:r>
              <a:rPr sz="1700" spc="65" dirty="0">
                <a:latin typeface="Times New Roman"/>
                <a:cs typeface="Times New Roman"/>
              </a:rPr>
              <a:t>task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Times New Roman"/>
                <a:cs typeface="Times New Roman"/>
              </a:rPr>
              <a:t>list  </a:t>
            </a:r>
            <a:r>
              <a:rPr sz="1700" spc="45" dirty="0">
                <a:latin typeface="Times New Roman"/>
                <a:cs typeface="Times New Roman"/>
              </a:rPr>
              <a:t>approval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8450" y="5252465"/>
            <a:ext cx="190246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94945" marR="187960" indent="-1905" algn="ctr">
              <a:lnSpc>
                <a:spcPct val="100000"/>
              </a:lnSpc>
              <a:spcBef>
                <a:spcPts val="50"/>
              </a:spcBef>
            </a:pPr>
            <a:r>
              <a:rPr sz="1700" spc="50" dirty="0">
                <a:latin typeface="Times New Roman"/>
                <a:cs typeface="Times New Roman"/>
              </a:rPr>
              <a:t>Identify </a:t>
            </a:r>
            <a:r>
              <a:rPr sz="1700" spc="40" dirty="0">
                <a:latin typeface="Times New Roman"/>
                <a:cs typeface="Times New Roman"/>
              </a:rPr>
              <a:t>critical  </a:t>
            </a:r>
            <a:r>
              <a:rPr sz="1700" spc="50" dirty="0">
                <a:latin typeface="Times New Roman"/>
                <a:cs typeface="Times New Roman"/>
              </a:rPr>
              <a:t>individual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shred  </a:t>
            </a:r>
            <a:r>
              <a:rPr sz="1700" spc="55" dirty="0">
                <a:latin typeface="Times New Roman"/>
                <a:cs typeface="Times New Roman"/>
              </a:rPr>
              <a:t>tasks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2117" y="5875782"/>
            <a:ext cx="1902460" cy="815340"/>
          </a:xfrm>
          <a:prstGeom prst="rect">
            <a:avLst/>
          </a:prstGeom>
          <a:solidFill>
            <a:srgbClr val="DDDDDD"/>
          </a:solidFill>
          <a:ln w="28955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217804" marR="133985" indent="-78105">
              <a:lnSpc>
                <a:spcPct val="100000"/>
              </a:lnSpc>
              <a:spcBef>
                <a:spcPts val="1070"/>
              </a:spcBef>
            </a:pPr>
            <a:r>
              <a:rPr sz="1700" spc="75" dirty="0">
                <a:latin typeface="Times New Roman"/>
                <a:cs typeface="Times New Roman"/>
              </a:rPr>
              <a:t>Nominate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critical  </a:t>
            </a:r>
            <a:r>
              <a:rPr sz="1700" spc="50" dirty="0">
                <a:latin typeface="Times New Roman"/>
                <a:cs typeface="Times New Roman"/>
              </a:rPr>
              <a:t>individual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55" dirty="0">
                <a:latin typeface="Times New Roman"/>
                <a:cs typeface="Times New Roman"/>
              </a:rPr>
              <a:t>tasks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484" y="2470404"/>
            <a:ext cx="1649095" cy="2277110"/>
            <a:chOff x="62484" y="2470404"/>
            <a:chExt cx="1649095" cy="2277110"/>
          </a:xfrm>
        </p:grpSpPr>
        <p:sp>
          <p:nvSpPr>
            <p:cNvPr id="16" name="object 16"/>
            <p:cNvSpPr/>
            <p:nvPr/>
          </p:nvSpPr>
          <p:spPr>
            <a:xfrm>
              <a:off x="76962" y="2484882"/>
              <a:ext cx="1619885" cy="2247900"/>
            </a:xfrm>
            <a:custGeom>
              <a:avLst/>
              <a:gdLst/>
              <a:ahLst/>
              <a:cxnLst/>
              <a:rect l="l" t="t" r="r" b="b"/>
              <a:pathLst>
                <a:path w="1619885" h="2247900">
                  <a:moveTo>
                    <a:pt x="1130300" y="0"/>
                  </a:moveTo>
                  <a:lnTo>
                    <a:pt x="226060" y="0"/>
                  </a:lnTo>
                  <a:lnTo>
                    <a:pt x="180499" y="4593"/>
                  </a:lnTo>
                  <a:lnTo>
                    <a:pt x="138065" y="17766"/>
                  </a:lnTo>
                  <a:lnTo>
                    <a:pt x="99665" y="38609"/>
                  </a:lnTo>
                  <a:lnTo>
                    <a:pt x="66209" y="66214"/>
                  </a:lnTo>
                  <a:lnTo>
                    <a:pt x="38606" y="99671"/>
                  </a:lnTo>
                  <a:lnTo>
                    <a:pt x="17764" y="138070"/>
                  </a:lnTo>
                  <a:lnTo>
                    <a:pt x="4592" y="180503"/>
                  </a:lnTo>
                  <a:lnTo>
                    <a:pt x="0" y="226059"/>
                  </a:lnTo>
                  <a:lnTo>
                    <a:pt x="0" y="2021839"/>
                  </a:lnTo>
                  <a:lnTo>
                    <a:pt x="4592" y="2067396"/>
                  </a:lnTo>
                  <a:lnTo>
                    <a:pt x="17764" y="2109829"/>
                  </a:lnTo>
                  <a:lnTo>
                    <a:pt x="38606" y="2148228"/>
                  </a:lnTo>
                  <a:lnTo>
                    <a:pt x="66209" y="2181685"/>
                  </a:lnTo>
                  <a:lnTo>
                    <a:pt x="99665" y="2209290"/>
                  </a:lnTo>
                  <a:lnTo>
                    <a:pt x="138065" y="2230133"/>
                  </a:lnTo>
                  <a:lnTo>
                    <a:pt x="180499" y="2243306"/>
                  </a:lnTo>
                  <a:lnTo>
                    <a:pt x="226060" y="2247899"/>
                  </a:lnTo>
                  <a:lnTo>
                    <a:pt x="1130300" y="2247899"/>
                  </a:lnTo>
                  <a:lnTo>
                    <a:pt x="1175856" y="2243306"/>
                  </a:lnTo>
                  <a:lnTo>
                    <a:pt x="1218289" y="2230133"/>
                  </a:lnTo>
                  <a:lnTo>
                    <a:pt x="1256688" y="2209290"/>
                  </a:lnTo>
                  <a:lnTo>
                    <a:pt x="1290145" y="2181685"/>
                  </a:lnTo>
                  <a:lnTo>
                    <a:pt x="1317750" y="2148228"/>
                  </a:lnTo>
                  <a:lnTo>
                    <a:pt x="1338593" y="2109829"/>
                  </a:lnTo>
                  <a:lnTo>
                    <a:pt x="1351766" y="2067396"/>
                  </a:lnTo>
                  <a:lnTo>
                    <a:pt x="1356360" y="2021839"/>
                  </a:lnTo>
                  <a:lnTo>
                    <a:pt x="1356360" y="1873249"/>
                  </a:lnTo>
                  <a:lnTo>
                    <a:pt x="1619758" y="1442846"/>
                  </a:lnTo>
                  <a:lnTo>
                    <a:pt x="1356360" y="1311274"/>
                  </a:lnTo>
                  <a:lnTo>
                    <a:pt x="1356360" y="226059"/>
                  </a:lnTo>
                  <a:lnTo>
                    <a:pt x="1351766" y="180503"/>
                  </a:lnTo>
                  <a:lnTo>
                    <a:pt x="1338593" y="138070"/>
                  </a:lnTo>
                  <a:lnTo>
                    <a:pt x="1317750" y="99671"/>
                  </a:lnTo>
                  <a:lnTo>
                    <a:pt x="1290145" y="66214"/>
                  </a:lnTo>
                  <a:lnTo>
                    <a:pt x="1256688" y="38609"/>
                  </a:lnTo>
                  <a:lnTo>
                    <a:pt x="1218289" y="17766"/>
                  </a:lnTo>
                  <a:lnTo>
                    <a:pt x="1175856" y="4593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62" y="2484882"/>
              <a:ext cx="1619885" cy="2247900"/>
            </a:xfrm>
            <a:custGeom>
              <a:avLst/>
              <a:gdLst/>
              <a:ahLst/>
              <a:cxnLst/>
              <a:rect l="l" t="t" r="r" b="b"/>
              <a:pathLst>
                <a:path w="1619885" h="2247900">
                  <a:moveTo>
                    <a:pt x="0" y="226059"/>
                  </a:moveTo>
                  <a:lnTo>
                    <a:pt x="4592" y="180503"/>
                  </a:lnTo>
                  <a:lnTo>
                    <a:pt x="17764" y="138070"/>
                  </a:lnTo>
                  <a:lnTo>
                    <a:pt x="38606" y="99671"/>
                  </a:lnTo>
                  <a:lnTo>
                    <a:pt x="66209" y="66214"/>
                  </a:lnTo>
                  <a:lnTo>
                    <a:pt x="99665" y="38609"/>
                  </a:lnTo>
                  <a:lnTo>
                    <a:pt x="138065" y="17766"/>
                  </a:lnTo>
                  <a:lnTo>
                    <a:pt x="180499" y="4593"/>
                  </a:lnTo>
                  <a:lnTo>
                    <a:pt x="226060" y="0"/>
                  </a:lnTo>
                  <a:lnTo>
                    <a:pt x="791210" y="0"/>
                  </a:lnTo>
                  <a:lnTo>
                    <a:pt x="1130300" y="0"/>
                  </a:lnTo>
                  <a:lnTo>
                    <a:pt x="1175856" y="4593"/>
                  </a:lnTo>
                  <a:lnTo>
                    <a:pt x="1218289" y="17766"/>
                  </a:lnTo>
                  <a:lnTo>
                    <a:pt x="1256688" y="38609"/>
                  </a:lnTo>
                  <a:lnTo>
                    <a:pt x="1290145" y="66214"/>
                  </a:lnTo>
                  <a:lnTo>
                    <a:pt x="1317750" y="99671"/>
                  </a:lnTo>
                  <a:lnTo>
                    <a:pt x="1338593" y="138070"/>
                  </a:lnTo>
                  <a:lnTo>
                    <a:pt x="1351766" y="180503"/>
                  </a:lnTo>
                  <a:lnTo>
                    <a:pt x="1356360" y="226059"/>
                  </a:lnTo>
                  <a:lnTo>
                    <a:pt x="1356360" y="1311274"/>
                  </a:lnTo>
                  <a:lnTo>
                    <a:pt x="1619758" y="1442846"/>
                  </a:lnTo>
                  <a:lnTo>
                    <a:pt x="1356360" y="1873249"/>
                  </a:lnTo>
                  <a:lnTo>
                    <a:pt x="1356360" y="2021839"/>
                  </a:lnTo>
                  <a:lnTo>
                    <a:pt x="1351766" y="2067396"/>
                  </a:lnTo>
                  <a:lnTo>
                    <a:pt x="1338593" y="2109829"/>
                  </a:lnTo>
                  <a:lnTo>
                    <a:pt x="1317750" y="2148228"/>
                  </a:lnTo>
                  <a:lnTo>
                    <a:pt x="1290145" y="2181685"/>
                  </a:lnTo>
                  <a:lnTo>
                    <a:pt x="1256688" y="2209290"/>
                  </a:lnTo>
                  <a:lnTo>
                    <a:pt x="1218289" y="2230133"/>
                  </a:lnTo>
                  <a:lnTo>
                    <a:pt x="1175856" y="2243306"/>
                  </a:lnTo>
                  <a:lnTo>
                    <a:pt x="1130300" y="2247899"/>
                  </a:lnTo>
                  <a:lnTo>
                    <a:pt x="791210" y="2247899"/>
                  </a:lnTo>
                  <a:lnTo>
                    <a:pt x="226060" y="2247899"/>
                  </a:lnTo>
                  <a:lnTo>
                    <a:pt x="180499" y="2243306"/>
                  </a:lnTo>
                  <a:lnTo>
                    <a:pt x="138065" y="2230133"/>
                  </a:lnTo>
                  <a:lnTo>
                    <a:pt x="99665" y="2209290"/>
                  </a:lnTo>
                  <a:lnTo>
                    <a:pt x="66209" y="2181685"/>
                  </a:lnTo>
                  <a:lnTo>
                    <a:pt x="38606" y="2148228"/>
                  </a:lnTo>
                  <a:lnTo>
                    <a:pt x="17764" y="2109829"/>
                  </a:lnTo>
                  <a:lnTo>
                    <a:pt x="4592" y="2067396"/>
                  </a:lnTo>
                  <a:lnTo>
                    <a:pt x="0" y="2021839"/>
                  </a:lnTo>
                  <a:lnTo>
                    <a:pt x="0" y="1873249"/>
                  </a:lnTo>
                  <a:lnTo>
                    <a:pt x="0" y="1311274"/>
                  </a:lnTo>
                  <a:lnTo>
                    <a:pt x="0" y="22605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4856" y="2486660"/>
            <a:ext cx="1023619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latin typeface="Times New Roman"/>
                <a:cs typeface="Times New Roman"/>
              </a:rPr>
              <a:t>Survey </a:t>
            </a:r>
            <a:r>
              <a:rPr sz="1600" spc="10" dirty="0">
                <a:latin typeface="Times New Roman"/>
                <a:cs typeface="Times New Roman"/>
              </a:rPr>
              <a:t>is  </a:t>
            </a:r>
            <a:r>
              <a:rPr sz="1600" spc="65" dirty="0">
                <a:latin typeface="Times New Roman"/>
                <a:cs typeface="Times New Roman"/>
              </a:rPr>
              <a:t>administer  </a:t>
            </a:r>
            <a:r>
              <a:rPr sz="1600" spc="75" dirty="0">
                <a:latin typeface="Times New Roman"/>
                <a:cs typeface="Times New Roman"/>
              </a:rPr>
              <a:t>ed to </a:t>
            </a:r>
            <a:r>
              <a:rPr sz="1600" spc="35" dirty="0">
                <a:latin typeface="Times New Roman"/>
                <a:cs typeface="Times New Roman"/>
              </a:rPr>
              <a:t>job  </a:t>
            </a:r>
            <a:r>
              <a:rPr sz="1600" spc="80" dirty="0">
                <a:latin typeface="Times New Roman"/>
                <a:cs typeface="Times New Roman"/>
              </a:rPr>
              <a:t>incumbent  </a:t>
            </a:r>
            <a:r>
              <a:rPr sz="1600" spc="20" dirty="0">
                <a:latin typeface="Times New Roman"/>
                <a:cs typeface="Times New Roman"/>
              </a:rPr>
              <a:t>s </a:t>
            </a:r>
            <a:r>
              <a:rPr sz="1600" spc="95" dirty="0">
                <a:latin typeface="Times New Roman"/>
                <a:cs typeface="Times New Roman"/>
              </a:rPr>
              <a:t>and  </a:t>
            </a:r>
            <a:r>
              <a:rPr sz="1600" spc="75" dirty="0">
                <a:latin typeface="Times New Roman"/>
                <a:cs typeface="Times New Roman"/>
              </a:rPr>
              <a:t>supe</a:t>
            </a:r>
            <a:r>
              <a:rPr sz="1600" spc="85" dirty="0">
                <a:latin typeface="Times New Roman"/>
                <a:cs typeface="Times New Roman"/>
              </a:rPr>
              <a:t>r</a:t>
            </a:r>
            <a:r>
              <a:rPr sz="1600" spc="25" dirty="0">
                <a:latin typeface="Times New Roman"/>
                <a:cs typeface="Times New Roman"/>
              </a:rPr>
              <a:t>visors 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spc="35" dirty="0">
                <a:latin typeface="Times New Roman"/>
                <a:cs typeface="Times New Roman"/>
              </a:rPr>
              <a:t>job  </a:t>
            </a:r>
            <a:r>
              <a:rPr sz="1600" spc="80" dirty="0">
                <a:latin typeface="Times New Roman"/>
                <a:cs typeface="Times New Roman"/>
              </a:rPr>
              <a:t>incumbent  </a:t>
            </a:r>
            <a:r>
              <a:rPr sz="1600" spc="2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84" y="5033771"/>
            <a:ext cx="2317115" cy="1626235"/>
            <a:chOff x="62484" y="5033771"/>
            <a:chExt cx="2317115" cy="1626235"/>
          </a:xfrm>
        </p:grpSpPr>
        <p:sp>
          <p:nvSpPr>
            <p:cNvPr id="20" name="object 20"/>
            <p:cNvSpPr/>
            <p:nvPr/>
          </p:nvSpPr>
          <p:spPr>
            <a:xfrm>
              <a:off x="76962" y="5048249"/>
              <a:ext cx="2288540" cy="1597660"/>
            </a:xfrm>
            <a:custGeom>
              <a:avLst/>
              <a:gdLst/>
              <a:ahLst/>
              <a:cxnLst/>
              <a:rect l="l" t="t" r="r" b="b"/>
              <a:pathLst>
                <a:path w="2288540" h="1597659">
                  <a:moveTo>
                    <a:pt x="1655571" y="0"/>
                  </a:moveTo>
                  <a:lnTo>
                    <a:pt x="266192" y="0"/>
                  </a:lnTo>
                  <a:lnTo>
                    <a:pt x="218343" y="4286"/>
                  </a:lnTo>
                  <a:lnTo>
                    <a:pt x="173308" y="16647"/>
                  </a:lnTo>
                  <a:lnTo>
                    <a:pt x="131839" y="36331"/>
                  </a:lnTo>
                  <a:lnTo>
                    <a:pt x="94687" y="62587"/>
                  </a:lnTo>
                  <a:lnTo>
                    <a:pt x="62604" y="94666"/>
                  </a:lnTo>
                  <a:lnTo>
                    <a:pt x="36342" y="131816"/>
                  </a:lnTo>
                  <a:lnTo>
                    <a:pt x="16653" y="173287"/>
                  </a:lnTo>
                  <a:lnTo>
                    <a:pt x="4288" y="218329"/>
                  </a:lnTo>
                  <a:lnTo>
                    <a:pt x="0" y="266191"/>
                  </a:lnTo>
                  <a:lnTo>
                    <a:pt x="0" y="1330960"/>
                  </a:lnTo>
                  <a:lnTo>
                    <a:pt x="4288" y="1378808"/>
                  </a:lnTo>
                  <a:lnTo>
                    <a:pt x="16653" y="1423843"/>
                  </a:lnTo>
                  <a:lnTo>
                    <a:pt x="36342" y="1465312"/>
                  </a:lnTo>
                  <a:lnTo>
                    <a:pt x="62604" y="1502464"/>
                  </a:lnTo>
                  <a:lnTo>
                    <a:pt x="94687" y="1534547"/>
                  </a:lnTo>
                  <a:lnTo>
                    <a:pt x="131839" y="1560809"/>
                  </a:lnTo>
                  <a:lnTo>
                    <a:pt x="173308" y="1580498"/>
                  </a:lnTo>
                  <a:lnTo>
                    <a:pt x="218343" y="1592863"/>
                  </a:lnTo>
                  <a:lnTo>
                    <a:pt x="266192" y="1597152"/>
                  </a:lnTo>
                  <a:lnTo>
                    <a:pt x="1655571" y="1597152"/>
                  </a:lnTo>
                  <a:lnTo>
                    <a:pt x="1703434" y="1592863"/>
                  </a:lnTo>
                  <a:lnTo>
                    <a:pt x="1748476" y="1580498"/>
                  </a:lnTo>
                  <a:lnTo>
                    <a:pt x="1789947" y="1560809"/>
                  </a:lnTo>
                  <a:lnTo>
                    <a:pt x="1827097" y="1534547"/>
                  </a:lnTo>
                  <a:lnTo>
                    <a:pt x="1859176" y="1502464"/>
                  </a:lnTo>
                  <a:lnTo>
                    <a:pt x="1885432" y="1465312"/>
                  </a:lnTo>
                  <a:lnTo>
                    <a:pt x="1905116" y="1423843"/>
                  </a:lnTo>
                  <a:lnTo>
                    <a:pt x="1917477" y="1378808"/>
                  </a:lnTo>
                  <a:lnTo>
                    <a:pt x="1921764" y="1330960"/>
                  </a:lnTo>
                  <a:lnTo>
                    <a:pt x="1921764" y="665480"/>
                  </a:lnTo>
                  <a:lnTo>
                    <a:pt x="2288032" y="282447"/>
                  </a:lnTo>
                  <a:lnTo>
                    <a:pt x="1921764" y="266191"/>
                  </a:lnTo>
                  <a:lnTo>
                    <a:pt x="1917477" y="218329"/>
                  </a:lnTo>
                  <a:lnTo>
                    <a:pt x="1905116" y="173287"/>
                  </a:lnTo>
                  <a:lnTo>
                    <a:pt x="1885432" y="131816"/>
                  </a:lnTo>
                  <a:lnTo>
                    <a:pt x="1859176" y="94666"/>
                  </a:lnTo>
                  <a:lnTo>
                    <a:pt x="1827097" y="62587"/>
                  </a:lnTo>
                  <a:lnTo>
                    <a:pt x="1789947" y="36331"/>
                  </a:lnTo>
                  <a:lnTo>
                    <a:pt x="1748476" y="16647"/>
                  </a:lnTo>
                  <a:lnTo>
                    <a:pt x="1703434" y="4286"/>
                  </a:lnTo>
                  <a:lnTo>
                    <a:pt x="165557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962" y="5048249"/>
              <a:ext cx="2288540" cy="1597660"/>
            </a:xfrm>
            <a:custGeom>
              <a:avLst/>
              <a:gdLst/>
              <a:ahLst/>
              <a:cxnLst/>
              <a:rect l="l" t="t" r="r" b="b"/>
              <a:pathLst>
                <a:path w="2288540" h="1597659">
                  <a:moveTo>
                    <a:pt x="0" y="266191"/>
                  </a:moveTo>
                  <a:lnTo>
                    <a:pt x="4288" y="218329"/>
                  </a:lnTo>
                  <a:lnTo>
                    <a:pt x="16653" y="173287"/>
                  </a:lnTo>
                  <a:lnTo>
                    <a:pt x="36342" y="131816"/>
                  </a:lnTo>
                  <a:lnTo>
                    <a:pt x="62604" y="94666"/>
                  </a:lnTo>
                  <a:lnTo>
                    <a:pt x="94687" y="62587"/>
                  </a:lnTo>
                  <a:lnTo>
                    <a:pt x="131839" y="36331"/>
                  </a:lnTo>
                  <a:lnTo>
                    <a:pt x="173308" y="16647"/>
                  </a:lnTo>
                  <a:lnTo>
                    <a:pt x="218343" y="4286"/>
                  </a:lnTo>
                  <a:lnTo>
                    <a:pt x="266192" y="0"/>
                  </a:lnTo>
                  <a:lnTo>
                    <a:pt x="1121029" y="0"/>
                  </a:lnTo>
                  <a:lnTo>
                    <a:pt x="1601470" y="0"/>
                  </a:lnTo>
                  <a:lnTo>
                    <a:pt x="1655571" y="0"/>
                  </a:lnTo>
                  <a:lnTo>
                    <a:pt x="1703434" y="4286"/>
                  </a:lnTo>
                  <a:lnTo>
                    <a:pt x="1748476" y="16647"/>
                  </a:lnTo>
                  <a:lnTo>
                    <a:pt x="1789947" y="36331"/>
                  </a:lnTo>
                  <a:lnTo>
                    <a:pt x="1827097" y="62587"/>
                  </a:lnTo>
                  <a:lnTo>
                    <a:pt x="1859176" y="94666"/>
                  </a:lnTo>
                  <a:lnTo>
                    <a:pt x="1885432" y="131816"/>
                  </a:lnTo>
                  <a:lnTo>
                    <a:pt x="1905116" y="173287"/>
                  </a:lnTo>
                  <a:lnTo>
                    <a:pt x="1917477" y="218329"/>
                  </a:lnTo>
                  <a:lnTo>
                    <a:pt x="1921764" y="266191"/>
                  </a:lnTo>
                  <a:lnTo>
                    <a:pt x="2288032" y="282447"/>
                  </a:lnTo>
                  <a:lnTo>
                    <a:pt x="1921764" y="665480"/>
                  </a:lnTo>
                  <a:lnTo>
                    <a:pt x="1921764" y="1330960"/>
                  </a:lnTo>
                  <a:lnTo>
                    <a:pt x="1917477" y="1378808"/>
                  </a:lnTo>
                  <a:lnTo>
                    <a:pt x="1905116" y="1423843"/>
                  </a:lnTo>
                  <a:lnTo>
                    <a:pt x="1885432" y="1465312"/>
                  </a:lnTo>
                  <a:lnTo>
                    <a:pt x="1859176" y="1502464"/>
                  </a:lnTo>
                  <a:lnTo>
                    <a:pt x="1827097" y="1534547"/>
                  </a:lnTo>
                  <a:lnTo>
                    <a:pt x="1789947" y="1560809"/>
                  </a:lnTo>
                  <a:lnTo>
                    <a:pt x="1748476" y="1580498"/>
                  </a:lnTo>
                  <a:lnTo>
                    <a:pt x="1703434" y="1592863"/>
                  </a:lnTo>
                  <a:lnTo>
                    <a:pt x="1655571" y="1597152"/>
                  </a:lnTo>
                  <a:lnTo>
                    <a:pt x="1601470" y="1597152"/>
                  </a:lnTo>
                  <a:lnTo>
                    <a:pt x="1121029" y="1597152"/>
                  </a:lnTo>
                  <a:lnTo>
                    <a:pt x="266192" y="1597152"/>
                  </a:lnTo>
                  <a:lnTo>
                    <a:pt x="218343" y="1592863"/>
                  </a:lnTo>
                  <a:lnTo>
                    <a:pt x="173308" y="1580498"/>
                  </a:lnTo>
                  <a:lnTo>
                    <a:pt x="131839" y="1560809"/>
                  </a:lnTo>
                  <a:lnTo>
                    <a:pt x="94687" y="1534547"/>
                  </a:lnTo>
                  <a:lnTo>
                    <a:pt x="62604" y="1502464"/>
                  </a:lnTo>
                  <a:lnTo>
                    <a:pt x="36342" y="1465312"/>
                  </a:lnTo>
                  <a:lnTo>
                    <a:pt x="16653" y="1423843"/>
                  </a:lnTo>
                  <a:lnTo>
                    <a:pt x="4288" y="1378808"/>
                  </a:lnTo>
                  <a:lnTo>
                    <a:pt x="0" y="1330960"/>
                  </a:lnTo>
                  <a:lnTo>
                    <a:pt x="0" y="665480"/>
                  </a:lnTo>
                  <a:lnTo>
                    <a:pt x="0" y="266191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3974" y="5090286"/>
            <a:ext cx="136715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 algn="ctr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latin typeface="Times New Roman"/>
                <a:cs typeface="Times New Roman"/>
              </a:rPr>
              <a:t>Survey </a:t>
            </a:r>
            <a:r>
              <a:rPr sz="1600" spc="80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is  </a:t>
            </a:r>
            <a:r>
              <a:rPr sz="1600" spc="50" dirty="0">
                <a:latin typeface="Times New Roman"/>
                <a:cs typeface="Times New Roman"/>
              </a:rPr>
              <a:t>complied </a:t>
            </a:r>
            <a:r>
              <a:rPr sz="1600" spc="65" dirty="0">
                <a:latin typeface="Times New Roman"/>
                <a:cs typeface="Times New Roman"/>
              </a:rPr>
              <a:t>in </a:t>
            </a:r>
            <a:r>
              <a:rPr sz="1600" spc="55" dirty="0">
                <a:latin typeface="Times New Roman"/>
                <a:cs typeface="Times New Roman"/>
              </a:rPr>
              <a:t>a  </a:t>
            </a:r>
            <a:r>
              <a:rPr sz="1600" spc="75" dirty="0">
                <a:latin typeface="Times New Roman"/>
                <a:cs typeface="Times New Roman"/>
              </a:rPr>
              <a:t>report </a:t>
            </a:r>
            <a:r>
              <a:rPr sz="1600" spc="95" dirty="0">
                <a:latin typeface="Times New Roman"/>
                <a:cs typeface="Times New Roman"/>
              </a:rPr>
              <a:t>and  </a:t>
            </a:r>
            <a:r>
              <a:rPr sz="1600" spc="50" dirty="0">
                <a:latin typeface="Times New Roman"/>
                <a:cs typeface="Times New Roman"/>
              </a:rPr>
              <a:t>provided </a:t>
            </a:r>
            <a:r>
              <a:rPr sz="1600" spc="75" dirty="0">
                <a:latin typeface="Times New Roman"/>
                <a:cs typeface="Times New Roman"/>
              </a:rPr>
              <a:t>to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the  </a:t>
            </a:r>
            <a:r>
              <a:rPr sz="1600" spc="35" dirty="0">
                <a:latin typeface="Times New Roman"/>
                <a:cs typeface="Times New Roman"/>
              </a:rPr>
              <a:t>critical </a:t>
            </a:r>
            <a:r>
              <a:rPr sz="1600" spc="60" dirty="0">
                <a:latin typeface="Times New Roman"/>
                <a:cs typeface="Times New Roman"/>
              </a:rPr>
              <a:t>task  </a:t>
            </a:r>
            <a:r>
              <a:rPr sz="1600" spc="50" dirty="0">
                <a:latin typeface="Times New Roman"/>
                <a:cs typeface="Times New Roman"/>
              </a:rPr>
              <a:t>selection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board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4451" y="1690370"/>
            <a:ext cx="512445" cy="670560"/>
          </a:xfrm>
          <a:custGeom>
            <a:avLst/>
            <a:gdLst/>
            <a:ahLst/>
            <a:cxnLst/>
            <a:rect l="l" t="t" r="r" b="b"/>
            <a:pathLst>
              <a:path w="512445" h="670560">
                <a:moveTo>
                  <a:pt x="357641" y="499002"/>
                </a:moveTo>
                <a:lnTo>
                  <a:pt x="350520" y="501395"/>
                </a:lnTo>
                <a:lnTo>
                  <a:pt x="344840" y="506448"/>
                </a:lnTo>
                <a:lnTo>
                  <a:pt x="341661" y="513048"/>
                </a:lnTo>
                <a:lnTo>
                  <a:pt x="341197" y="520362"/>
                </a:lnTo>
                <a:lnTo>
                  <a:pt x="343662" y="527557"/>
                </a:lnTo>
                <a:lnTo>
                  <a:pt x="426720" y="670051"/>
                </a:lnTo>
                <a:lnTo>
                  <a:pt x="448813" y="632205"/>
                </a:lnTo>
                <a:lnTo>
                  <a:pt x="407670" y="632205"/>
                </a:lnTo>
                <a:lnTo>
                  <a:pt x="407670" y="561593"/>
                </a:lnTo>
                <a:lnTo>
                  <a:pt x="376555" y="508253"/>
                </a:lnTo>
                <a:lnTo>
                  <a:pt x="371504" y="502646"/>
                </a:lnTo>
                <a:lnTo>
                  <a:pt x="364918" y="499490"/>
                </a:lnTo>
                <a:lnTo>
                  <a:pt x="357641" y="499002"/>
                </a:lnTo>
                <a:close/>
              </a:path>
              <a:path w="512445" h="670560">
                <a:moveTo>
                  <a:pt x="407670" y="561593"/>
                </a:moveTo>
                <a:lnTo>
                  <a:pt x="407670" y="632205"/>
                </a:lnTo>
                <a:lnTo>
                  <a:pt x="445770" y="632205"/>
                </a:lnTo>
                <a:lnTo>
                  <a:pt x="445770" y="622553"/>
                </a:lnTo>
                <a:lnTo>
                  <a:pt x="410337" y="622553"/>
                </a:lnTo>
                <a:lnTo>
                  <a:pt x="426783" y="594359"/>
                </a:lnTo>
                <a:lnTo>
                  <a:pt x="407670" y="561593"/>
                </a:lnTo>
                <a:close/>
              </a:path>
              <a:path w="512445" h="670560">
                <a:moveTo>
                  <a:pt x="495871" y="499002"/>
                </a:moveTo>
                <a:lnTo>
                  <a:pt x="445897" y="561593"/>
                </a:lnTo>
                <a:lnTo>
                  <a:pt x="445770" y="632205"/>
                </a:lnTo>
                <a:lnTo>
                  <a:pt x="448813" y="632205"/>
                </a:lnTo>
                <a:lnTo>
                  <a:pt x="509905" y="527557"/>
                </a:lnTo>
                <a:lnTo>
                  <a:pt x="512369" y="520362"/>
                </a:lnTo>
                <a:lnTo>
                  <a:pt x="511905" y="513048"/>
                </a:lnTo>
                <a:lnTo>
                  <a:pt x="508726" y="506448"/>
                </a:lnTo>
                <a:lnTo>
                  <a:pt x="503047" y="501395"/>
                </a:lnTo>
                <a:lnTo>
                  <a:pt x="495871" y="499002"/>
                </a:lnTo>
                <a:close/>
              </a:path>
              <a:path w="512445" h="670560">
                <a:moveTo>
                  <a:pt x="426783" y="594359"/>
                </a:moveTo>
                <a:lnTo>
                  <a:pt x="410337" y="622553"/>
                </a:lnTo>
                <a:lnTo>
                  <a:pt x="443230" y="622553"/>
                </a:lnTo>
                <a:lnTo>
                  <a:pt x="426783" y="594359"/>
                </a:lnTo>
                <a:close/>
              </a:path>
              <a:path w="512445" h="670560">
                <a:moveTo>
                  <a:pt x="445770" y="561811"/>
                </a:moveTo>
                <a:lnTo>
                  <a:pt x="426783" y="594359"/>
                </a:lnTo>
                <a:lnTo>
                  <a:pt x="443230" y="622553"/>
                </a:lnTo>
                <a:lnTo>
                  <a:pt x="445770" y="622553"/>
                </a:lnTo>
                <a:lnTo>
                  <a:pt x="445770" y="561811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407797" y="561811"/>
                </a:lnTo>
                <a:lnTo>
                  <a:pt x="426783" y="594359"/>
                </a:lnTo>
                <a:lnTo>
                  <a:pt x="445770" y="561811"/>
                </a:lnTo>
                <a:lnTo>
                  <a:pt x="445770" y="38100"/>
                </a:lnTo>
                <a:lnTo>
                  <a:pt x="426720" y="38100"/>
                </a:lnTo>
                <a:lnTo>
                  <a:pt x="407670" y="19050"/>
                </a:lnTo>
                <a:close/>
              </a:path>
              <a:path w="512445" h="670560">
                <a:moveTo>
                  <a:pt x="38100" y="19050"/>
                </a:moveTo>
                <a:lnTo>
                  <a:pt x="19050" y="38100"/>
                </a:lnTo>
                <a:lnTo>
                  <a:pt x="407670" y="38100"/>
                </a:lnTo>
                <a:lnTo>
                  <a:pt x="407670" y="23367"/>
                </a:lnTo>
                <a:lnTo>
                  <a:pt x="38100" y="23367"/>
                </a:lnTo>
                <a:lnTo>
                  <a:pt x="38100" y="19050"/>
                </a:lnTo>
                <a:close/>
              </a:path>
              <a:path w="512445" h="670560">
                <a:moveTo>
                  <a:pt x="445770" y="19050"/>
                </a:moveTo>
                <a:lnTo>
                  <a:pt x="407670" y="19050"/>
                </a:lnTo>
                <a:lnTo>
                  <a:pt x="426720" y="38100"/>
                </a:lnTo>
                <a:lnTo>
                  <a:pt x="445770" y="38100"/>
                </a:lnTo>
                <a:lnTo>
                  <a:pt x="445770" y="19050"/>
                </a:lnTo>
                <a:close/>
              </a:path>
              <a:path w="512445" h="670560">
                <a:moveTo>
                  <a:pt x="426720" y="0"/>
                </a:moveTo>
                <a:lnTo>
                  <a:pt x="19050" y="0"/>
                </a:lnTo>
                <a:lnTo>
                  <a:pt x="11626" y="1512"/>
                </a:lnTo>
                <a:lnTo>
                  <a:pt x="5572" y="5619"/>
                </a:lnTo>
                <a:lnTo>
                  <a:pt x="1494" y="11680"/>
                </a:lnTo>
                <a:lnTo>
                  <a:pt x="0" y="19050"/>
                </a:lnTo>
                <a:lnTo>
                  <a:pt x="0" y="23367"/>
                </a:lnTo>
                <a:lnTo>
                  <a:pt x="33782" y="23367"/>
                </a:lnTo>
                <a:lnTo>
                  <a:pt x="38100" y="19050"/>
                </a:lnTo>
                <a:lnTo>
                  <a:pt x="445770" y="19050"/>
                </a:lnTo>
                <a:lnTo>
                  <a:pt x="444275" y="11680"/>
                </a:lnTo>
                <a:lnTo>
                  <a:pt x="440197" y="5619"/>
                </a:lnTo>
                <a:lnTo>
                  <a:pt x="434143" y="1512"/>
                </a:lnTo>
                <a:lnTo>
                  <a:pt x="426720" y="0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38100" y="19050"/>
                </a:lnTo>
                <a:lnTo>
                  <a:pt x="38100" y="23367"/>
                </a:lnTo>
                <a:lnTo>
                  <a:pt x="407670" y="23367"/>
                </a:lnTo>
                <a:lnTo>
                  <a:pt x="40767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9471" y="2830322"/>
            <a:ext cx="512445" cy="670560"/>
          </a:xfrm>
          <a:custGeom>
            <a:avLst/>
            <a:gdLst/>
            <a:ahLst/>
            <a:cxnLst/>
            <a:rect l="l" t="t" r="r" b="b"/>
            <a:pathLst>
              <a:path w="512444" h="670560">
                <a:moveTo>
                  <a:pt x="16446" y="499002"/>
                </a:moveTo>
                <a:lnTo>
                  <a:pt x="9251" y="501395"/>
                </a:lnTo>
                <a:lnTo>
                  <a:pt x="3643" y="506448"/>
                </a:lnTo>
                <a:lnTo>
                  <a:pt x="488" y="513048"/>
                </a:lnTo>
                <a:lnTo>
                  <a:pt x="0" y="520362"/>
                </a:lnTo>
                <a:lnTo>
                  <a:pt x="2393" y="527557"/>
                </a:lnTo>
                <a:lnTo>
                  <a:pt x="85578" y="670051"/>
                </a:lnTo>
                <a:lnTo>
                  <a:pt x="107671" y="632205"/>
                </a:lnTo>
                <a:lnTo>
                  <a:pt x="66528" y="632205"/>
                </a:lnTo>
                <a:lnTo>
                  <a:pt x="66528" y="561593"/>
                </a:lnTo>
                <a:lnTo>
                  <a:pt x="35413" y="508253"/>
                </a:lnTo>
                <a:lnTo>
                  <a:pt x="30360" y="502646"/>
                </a:lnTo>
                <a:lnTo>
                  <a:pt x="23760" y="499490"/>
                </a:lnTo>
                <a:lnTo>
                  <a:pt x="16446" y="499002"/>
                </a:lnTo>
                <a:close/>
              </a:path>
              <a:path w="512444" h="670560">
                <a:moveTo>
                  <a:pt x="66528" y="561593"/>
                </a:moveTo>
                <a:lnTo>
                  <a:pt x="66528" y="632205"/>
                </a:lnTo>
                <a:lnTo>
                  <a:pt x="104628" y="632205"/>
                </a:lnTo>
                <a:lnTo>
                  <a:pt x="104628" y="622553"/>
                </a:lnTo>
                <a:lnTo>
                  <a:pt x="69068" y="622553"/>
                </a:lnTo>
                <a:lnTo>
                  <a:pt x="85578" y="594251"/>
                </a:lnTo>
                <a:lnTo>
                  <a:pt x="66528" y="561593"/>
                </a:lnTo>
                <a:close/>
              </a:path>
              <a:path w="512444" h="670560">
                <a:moveTo>
                  <a:pt x="154709" y="499002"/>
                </a:moveTo>
                <a:lnTo>
                  <a:pt x="147395" y="499490"/>
                </a:lnTo>
                <a:lnTo>
                  <a:pt x="140795" y="502646"/>
                </a:lnTo>
                <a:lnTo>
                  <a:pt x="135743" y="508253"/>
                </a:lnTo>
                <a:lnTo>
                  <a:pt x="104628" y="561593"/>
                </a:lnTo>
                <a:lnTo>
                  <a:pt x="104628" y="632205"/>
                </a:lnTo>
                <a:lnTo>
                  <a:pt x="107671" y="632205"/>
                </a:lnTo>
                <a:lnTo>
                  <a:pt x="168763" y="527557"/>
                </a:lnTo>
                <a:lnTo>
                  <a:pt x="171156" y="520362"/>
                </a:lnTo>
                <a:lnTo>
                  <a:pt x="170668" y="513048"/>
                </a:lnTo>
                <a:lnTo>
                  <a:pt x="167512" y="506448"/>
                </a:lnTo>
                <a:lnTo>
                  <a:pt x="161905" y="501395"/>
                </a:lnTo>
                <a:lnTo>
                  <a:pt x="154709" y="499002"/>
                </a:lnTo>
                <a:close/>
              </a:path>
              <a:path w="512444" h="670560">
                <a:moveTo>
                  <a:pt x="85578" y="594251"/>
                </a:moveTo>
                <a:lnTo>
                  <a:pt x="69068" y="622553"/>
                </a:lnTo>
                <a:lnTo>
                  <a:pt x="102088" y="622553"/>
                </a:lnTo>
                <a:lnTo>
                  <a:pt x="85578" y="594251"/>
                </a:lnTo>
                <a:close/>
              </a:path>
              <a:path w="512444" h="670560">
                <a:moveTo>
                  <a:pt x="104628" y="561593"/>
                </a:moveTo>
                <a:lnTo>
                  <a:pt x="85578" y="594251"/>
                </a:lnTo>
                <a:lnTo>
                  <a:pt x="102088" y="622553"/>
                </a:lnTo>
                <a:lnTo>
                  <a:pt x="104628" y="622553"/>
                </a:lnTo>
                <a:lnTo>
                  <a:pt x="104628" y="561593"/>
                </a:lnTo>
                <a:close/>
              </a:path>
              <a:path w="512444" h="670560">
                <a:moveTo>
                  <a:pt x="493248" y="0"/>
                </a:moveTo>
                <a:lnTo>
                  <a:pt x="85578" y="0"/>
                </a:lnTo>
                <a:lnTo>
                  <a:pt x="78154" y="1512"/>
                </a:lnTo>
                <a:lnTo>
                  <a:pt x="72100" y="5619"/>
                </a:lnTo>
                <a:lnTo>
                  <a:pt x="68022" y="11680"/>
                </a:lnTo>
                <a:lnTo>
                  <a:pt x="66528" y="19050"/>
                </a:lnTo>
                <a:lnTo>
                  <a:pt x="66528" y="561593"/>
                </a:lnTo>
                <a:lnTo>
                  <a:pt x="85578" y="594251"/>
                </a:lnTo>
                <a:lnTo>
                  <a:pt x="104628" y="561593"/>
                </a:lnTo>
                <a:lnTo>
                  <a:pt x="104628" y="38100"/>
                </a:lnTo>
                <a:lnTo>
                  <a:pt x="85578" y="38100"/>
                </a:lnTo>
                <a:lnTo>
                  <a:pt x="104628" y="19050"/>
                </a:lnTo>
                <a:lnTo>
                  <a:pt x="512298" y="19050"/>
                </a:lnTo>
                <a:lnTo>
                  <a:pt x="510803" y="11680"/>
                </a:lnTo>
                <a:lnTo>
                  <a:pt x="506726" y="5619"/>
                </a:lnTo>
                <a:lnTo>
                  <a:pt x="500671" y="1512"/>
                </a:lnTo>
                <a:lnTo>
                  <a:pt x="493248" y="0"/>
                </a:lnTo>
                <a:close/>
              </a:path>
              <a:path w="512444" h="670560">
                <a:moveTo>
                  <a:pt x="104628" y="19050"/>
                </a:moveTo>
                <a:lnTo>
                  <a:pt x="85578" y="38100"/>
                </a:lnTo>
                <a:lnTo>
                  <a:pt x="104628" y="38100"/>
                </a:lnTo>
                <a:lnTo>
                  <a:pt x="104628" y="19050"/>
                </a:lnTo>
                <a:close/>
              </a:path>
              <a:path w="512444" h="670560">
                <a:moveTo>
                  <a:pt x="474198" y="19050"/>
                </a:moveTo>
                <a:lnTo>
                  <a:pt x="104628" y="19050"/>
                </a:lnTo>
                <a:lnTo>
                  <a:pt x="104628" y="38100"/>
                </a:lnTo>
                <a:lnTo>
                  <a:pt x="493248" y="38100"/>
                </a:lnTo>
                <a:lnTo>
                  <a:pt x="478516" y="23367"/>
                </a:lnTo>
                <a:lnTo>
                  <a:pt x="474198" y="23367"/>
                </a:lnTo>
                <a:lnTo>
                  <a:pt x="474198" y="19050"/>
                </a:lnTo>
                <a:close/>
              </a:path>
              <a:path w="512444" h="670560">
                <a:moveTo>
                  <a:pt x="474198" y="19050"/>
                </a:moveTo>
                <a:lnTo>
                  <a:pt x="474198" y="23367"/>
                </a:lnTo>
                <a:lnTo>
                  <a:pt x="478516" y="23367"/>
                </a:lnTo>
                <a:lnTo>
                  <a:pt x="474198" y="19050"/>
                </a:lnTo>
                <a:close/>
              </a:path>
              <a:path w="512444" h="670560">
                <a:moveTo>
                  <a:pt x="512298" y="19050"/>
                </a:moveTo>
                <a:lnTo>
                  <a:pt x="474198" y="19050"/>
                </a:lnTo>
                <a:lnTo>
                  <a:pt x="478516" y="23367"/>
                </a:lnTo>
                <a:lnTo>
                  <a:pt x="512298" y="23367"/>
                </a:lnTo>
                <a:lnTo>
                  <a:pt x="512298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9297" y="5284235"/>
            <a:ext cx="982344" cy="512445"/>
          </a:xfrm>
          <a:custGeom>
            <a:avLst/>
            <a:gdLst/>
            <a:ahLst/>
            <a:cxnLst/>
            <a:rect l="l" t="t" r="r" b="b"/>
            <a:pathLst>
              <a:path w="982345" h="512445">
                <a:moveTo>
                  <a:pt x="38100" y="474261"/>
                </a:moveTo>
                <a:lnTo>
                  <a:pt x="19050" y="474261"/>
                </a:lnTo>
                <a:lnTo>
                  <a:pt x="11684" y="481627"/>
                </a:lnTo>
                <a:lnTo>
                  <a:pt x="11684" y="512361"/>
                </a:lnTo>
                <a:lnTo>
                  <a:pt x="19050" y="512361"/>
                </a:lnTo>
                <a:lnTo>
                  <a:pt x="26473" y="510863"/>
                </a:lnTo>
                <a:lnTo>
                  <a:pt x="32527" y="506780"/>
                </a:lnTo>
                <a:lnTo>
                  <a:pt x="36605" y="500724"/>
                </a:lnTo>
                <a:lnTo>
                  <a:pt x="38100" y="493311"/>
                </a:lnTo>
                <a:lnTo>
                  <a:pt x="38100" y="474261"/>
                </a:lnTo>
                <a:close/>
              </a:path>
              <a:path w="982345" h="512445">
                <a:moveTo>
                  <a:pt x="873505" y="66528"/>
                </a:moveTo>
                <a:lnTo>
                  <a:pt x="19050" y="66528"/>
                </a:lnTo>
                <a:lnTo>
                  <a:pt x="11626" y="68022"/>
                </a:lnTo>
                <a:lnTo>
                  <a:pt x="5572" y="72100"/>
                </a:lnTo>
                <a:lnTo>
                  <a:pt x="1494" y="78154"/>
                </a:lnTo>
                <a:lnTo>
                  <a:pt x="0" y="85578"/>
                </a:lnTo>
                <a:lnTo>
                  <a:pt x="0" y="493311"/>
                </a:lnTo>
                <a:lnTo>
                  <a:pt x="11684" y="481627"/>
                </a:lnTo>
                <a:lnTo>
                  <a:pt x="11684" y="474261"/>
                </a:lnTo>
                <a:lnTo>
                  <a:pt x="38100" y="474261"/>
                </a:lnTo>
                <a:lnTo>
                  <a:pt x="38100" y="104628"/>
                </a:lnTo>
                <a:lnTo>
                  <a:pt x="19050" y="104628"/>
                </a:lnTo>
                <a:lnTo>
                  <a:pt x="38100" y="85578"/>
                </a:lnTo>
                <a:lnTo>
                  <a:pt x="906163" y="85578"/>
                </a:lnTo>
                <a:lnTo>
                  <a:pt x="873505" y="66528"/>
                </a:lnTo>
                <a:close/>
              </a:path>
              <a:path w="982345" h="512445">
                <a:moveTo>
                  <a:pt x="19050" y="474261"/>
                </a:moveTo>
                <a:lnTo>
                  <a:pt x="11684" y="474261"/>
                </a:lnTo>
                <a:lnTo>
                  <a:pt x="11684" y="481627"/>
                </a:lnTo>
                <a:lnTo>
                  <a:pt x="19050" y="474261"/>
                </a:lnTo>
                <a:close/>
              </a:path>
              <a:path w="982345" h="512445">
                <a:moveTo>
                  <a:pt x="906163" y="85578"/>
                </a:moveTo>
                <a:lnTo>
                  <a:pt x="820165" y="135743"/>
                </a:lnTo>
                <a:lnTo>
                  <a:pt x="814486" y="140795"/>
                </a:lnTo>
                <a:lnTo>
                  <a:pt x="811307" y="147395"/>
                </a:lnTo>
                <a:lnTo>
                  <a:pt x="810843" y="154709"/>
                </a:lnTo>
                <a:lnTo>
                  <a:pt x="813307" y="161905"/>
                </a:lnTo>
                <a:lnTo>
                  <a:pt x="818286" y="167512"/>
                </a:lnTo>
                <a:lnTo>
                  <a:pt x="824849" y="170668"/>
                </a:lnTo>
                <a:lnTo>
                  <a:pt x="832149" y="171156"/>
                </a:lnTo>
                <a:lnTo>
                  <a:pt x="839342" y="168763"/>
                </a:lnTo>
                <a:lnTo>
                  <a:pt x="949204" y="104628"/>
                </a:lnTo>
                <a:lnTo>
                  <a:pt x="943991" y="104628"/>
                </a:lnTo>
                <a:lnTo>
                  <a:pt x="943991" y="102088"/>
                </a:lnTo>
                <a:lnTo>
                  <a:pt x="934465" y="102088"/>
                </a:lnTo>
                <a:lnTo>
                  <a:pt x="906163" y="85578"/>
                </a:lnTo>
                <a:close/>
              </a:path>
              <a:path w="982345" h="512445">
                <a:moveTo>
                  <a:pt x="38100" y="85578"/>
                </a:moveTo>
                <a:lnTo>
                  <a:pt x="19050" y="104628"/>
                </a:lnTo>
                <a:lnTo>
                  <a:pt x="38100" y="104628"/>
                </a:lnTo>
                <a:lnTo>
                  <a:pt x="38100" y="85578"/>
                </a:lnTo>
                <a:close/>
              </a:path>
              <a:path w="982345" h="512445">
                <a:moveTo>
                  <a:pt x="906163" y="85578"/>
                </a:moveTo>
                <a:lnTo>
                  <a:pt x="38100" y="85578"/>
                </a:lnTo>
                <a:lnTo>
                  <a:pt x="38100" y="104628"/>
                </a:lnTo>
                <a:lnTo>
                  <a:pt x="873505" y="104628"/>
                </a:lnTo>
                <a:lnTo>
                  <a:pt x="906163" y="85578"/>
                </a:lnTo>
                <a:close/>
              </a:path>
              <a:path w="982345" h="512445">
                <a:moveTo>
                  <a:pt x="949204" y="66528"/>
                </a:moveTo>
                <a:lnTo>
                  <a:pt x="943991" y="66528"/>
                </a:lnTo>
                <a:lnTo>
                  <a:pt x="943991" y="104628"/>
                </a:lnTo>
                <a:lnTo>
                  <a:pt x="949204" y="104628"/>
                </a:lnTo>
                <a:lnTo>
                  <a:pt x="981836" y="85578"/>
                </a:lnTo>
                <a:lnTo>
                  <a:pt x="949204" y="66528"/>
                </a:lnTo>
                <a:close/>
              </a:path>
              <a:path w="982345" h="512445">
                <a:moveTo>
                  <a:pt x="934465" y="69068"/>
                </a:moveTo>
                <a:lnTo>
                  <a:pt x="906163" y="85578"/>
                </a:lnTo>
                <a:lnTo>
                  <a:pt x="934465" y="102088"/>
                </a:lnTo>
                <a:lnTo>
                  <a:pt x="934465" y="69068"/>
                </a:lnTo>
                <a:close/>
              </a:path>
              <a:path w="982345" h="512445">
                <a:moveTo>
                  <a:pt x="943991" y="69068"/>
                </a:moveTo>
                <a:lnTo>
                  <a:pt x="934465" y="69068"/>
                </a:lnTo>
                <a:lnTo>
                  <a:pt x="934465" y="102088"/>
                </a:lnTo>
                <a:lnTo>
                  <a:pt x="943991" y="102088"/>
                </a:lnTo>
                <a:lnTo>
                  <a:pt x="943991" y="69068"/>
                </a:lnTo>
                <a:close/>
              </a:path>
              <a:path w="982345" h="512445">
                <a:moveTo>
                  <a:pt x="832149" y="0"/>
                </a:moveTo>
                <a:lnTo>
                  <a:pt x="824849" y="488"/>
                </a:lnTo>
                <a:lnTo>
                  <a:pt x="818286" y="3643"/>
                </a:lnTo>
                <a:lnTo>
                  <a:pt x="813307" y="9251"/>
                </a:lnTo>
                <a:lnTo>
                  <a:pt x="810843" y="16446"/>
                </a:lnTo>
                <a:lnTo>
                  <a:pt x="811307" y="23760"/>
                </a:lnTo>
                <a:lnTo>
                  <a:pt x="814486" y="30360"/>
                </a:lnTo>
                <a:lnTo>
                  <a:pt x="820165" y="35413"/>
                </a:lnTo>
                <a:lnTo>
                  <a:pt x="906163" y="85578"/>
                </a:lnTo>
                <a:lnTo>
                  <a:pt x="934465" y="69068"/>
                </a:lnTo>
                <a:lnTo>
                  <a:pt x="943991" y="69068"/>
                </a:lnTo>
                <a:lnTo>
                  <a:pt x="943991" y="66528"/>
                </a:lnTo>
                <a:lnTo>
                  <a:pt x="949204" y="66528"/>
                </a:lnTo>
                <a:lnTo>
                  <a:pt x="839342" y="2393"/>
                </a:lnTo>
                <a:lnTo>
                  <a:pt x="832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0752" y="4047997"/>
            <a:ext cx="512445" cy="670560"/>
          </a:xfrm>
          <a:custGeom>
            <a:avLst/>
            <a:gdLst/>
            <a:ahLst/>
            <a:cxnLst/>
            <a:rect l="l" t="t" r="r" b="b"/>
            <a:pathLst>
              <a:path w="512445" h="670560">
                <a:moveTo>
                  <a:pt x="357641" y="499002"/>
                </a:moveTo>
                <a:lnTo>
                  <a:pt x="350520" y="501395"/>
                </a:lnTo>
                <a:lnTo>
                  <a:pt x="344840" y="506448"/>
                </a:lnTo>
                <a:lnTo>
                  <a:pt x="341661" y="513048"/>
                </a:lnTo>
                <a:lnTo>
                  <a:pt x="341197" y="520362"/>
                </a:lnTo>
                <a:lnTo>
                  <a:pt x="343662" y="527557"/>
                </a:lnTo>
                <a:lnTo>
                  <a:pt x="426720" y="670051"/>
                </a:lnTo>
                <a:lnTo>
                  <a:pt x="448813" y="632206"/>
                </a:lnTo>
                <a:lnTo>
                  <a:pt x="407670" y="632206"/>
                </a:lnTo>
                <a:lnTo>
                  <a:pt x="407670" y="561593"/>
                </a:lnTo>
                <a:lnTo>
                  <a:pt x="376555" y="508253"/>
                </a:lnTo>
                <a:lnTo>
                  <a:pt x="371504" y="502646"/>
                </a:lnTo>
                <a:lnTo>
                  <a:pt x="364918" y="499491"/>
                </a:lnTo>
                <a:lnTo>
                  <a:pt x="357641" y="499002"/>
                </a:lnTo>
                <a:close/>
              </a:path>
              <a:path w="512445" h="670560">
                <a:moveTo>
                  <a:pt x="407670" y="561593"/>
                </a:moveTo>
                <a:lnTo>
                  <a:pt x="407670" y="632206"/>
                </a:lnTo>
                <a:lnTo>
                  <a:pt x="445770" y="632206"/>
                </a:lnTo>
                <a:lnTo>
                  <a:pt x="445770" y="622553"/>
                </a:lnTo>
                <a:lnTo>
                  <a:pt x="410337" y="622553"/>
                </a:lnTo>
                <a:lnTo>
                  <a:pt x="426783" y="594359"/>
                </a:lnTo>
                <a:lnTo>
                  <a:pt x="407670" y="561593"/>
                </a:lnTo>
                <a:close/>
              </a:path>
              <a:path w="512445" h="670560">
                <a:moveTo>
                  <a:pt x="495871" y="499002"/>
                </a:moveTo>
                <a:lnTo>
                  <a:pt x="445897" y="561593"/>
                </a:lnTo>
                <a:lnTo>
                  <a:pt x="445770" y="632206"/>
                </a:lnTo>
                <a:lnTo>
                  <a:pt x="448813" y="632206"/>
                </a:lnTo>
                <a:lnTo>
                  <a:pt x="509905" y="527557"/>
                </a:lnTo>
                <a:lnTo>
                  <a:pt x="512369" y="520362"/>
                </a:lnTo>
                <a:lnTo>
                  <a:pt x="511905" y="513048"/>
                </a:lnTo>
                <a:lnTo>
                  <a:pt x="508726" y="506448"/>
                </a:lnTo>
                <a:lnTo>
                  <a:pt x="503047" y="501395"/>
                </a:lnTo>
                <a:lnTo>
                  <a:pt x="495871" y="499002"/>
                </a:lnTo>
                <a:close/>
              </a:path>
              <a:path w="512445" h="670560">
                <a:moveTo>
                  <a:pt x="426783" y="594359"/>
                </a:moveTo>
                <a:lnTo>
                  <a:pt x="410337" y="622553"/>
                </a:lnTo>
                <a:lnTo>
                  <a:pt x="443230" y="622553"/>
                </a:lnTo>
                <a:lnTo>
                  <a:pt x="426783" y="594359"/>
                </a:lnTo>
                <a:close/>
              </a:path>
              <a:path w="512445" h="670560">
                <a:moveTo>
                  <a:pt x="445770" y="561811"/>
                </a:moveTo>
                <a:lnTo>
                  <a:pt x="426783" y="594359"/>
                </a:lnTo>
                <a:lnTo>
                  <a:pt x="443230" y="622553"/>
                </a:lnTo>
                <a:lnTo>
                  <a:pt x="445770" y="622553"/>
                </a:lnTo>
                <a:lnTo>
                  <a:pt x="445770" y="561811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407797" y="561811"/>
                </a:lnTo>
                <a:lnTo>
                  <a:pt x="426783" y="594359"/>
                </a:lnTo>
                <a:lnTo>
                  <a:pt x="445770" y="561811"/>
                </a:lnTo>
                <a:lnTo>
                  <a:pt x="445770" y="38100"/>
                </a:lnTo>
                <a:lnTo>
                  <a:pt x="426720" y="38100"/>
                </a:lnTo>
                <a:lnTo>
                  <a:pt x="407670" y="19050"/>
                </a:lnTo>
                <a:close/>
              </a:path>
              <a:path w="512445" h="670560">
                <a:moveTo>
                  <a:pt x="38100" y="19050"/>
                </a:moveTo>
                <a:lnTo>
                  <a:pt x="19050" y="38100"/>
                </a:lnTo>
                <a:lnTo>
                  <a:pt x="407670" y="38100"/>
                </a:lnTo>
                <a:lnTo>
                  <a:pt x="407670" y="23368"/>
                </a:lnTo>
                <a:lnTo>
                  <a:pt x="38100" y="23368"/>
                </a:lnTo>
                <a:lnTo>
                  <a:pt x="38100" y="19050"/>
                </a:lnTo>
                <a:close/>
              </a:path>
              <a:path w="512445" h="670560">
                <a:moveTo>
                  <a:pt x="445770" y="19050"/>
                </a:moveTo>
                <a:lnTo>
                  <a:pt x="407670" y="19050"/>
                </a:lnTo>
                <a:lnTo>
                  <a:pt x="426720" y="38100"/>
                </a:lnTo>
                <a:lnTo>
                  <a:pt x="445770" y="38100"/>
                </a:lnTo>
                <a:lnTo>
                  <a:pt x="445770" y="19050"/>
                </a:lnTo>
                <a:close/>
              </a:path>
              <a:path w="512445" h="670560">
                <a:moveTo>
                  <a:pt x="426720" y="0"/>
                </a:moveTo>
                <a:lnTo>
                  <a:pt x="19050" y="0"/>
                </a:lnTo>
                <a:lnTo>
                  <a:pt x="11626" y="1512"/>
                </a:lnTo>
                <a:lnTo>
                  <a:pt x="5572" y="5619"/>
                </a:lnTo>
                <a:lnTo>
                  <a:pt x="1494" y="11680"/>
                </a:lnTo>
                <a:lnTo>
                  <a:pt x="0" y="19050"/>
                </a:lnTo>
                <a:lnTo>
                  <a:pt x="0" y="23368"/>
                </a:lnTo>
                <a:lnTo>
                  <a:pt x="33781" y="23368"/>
                </a:lnTo>
                <a:lnTo>
                  <a:pt x="38100" y="19050"/>
                </a:lnTo>
                <a:lnTo>
                  <a:pt x="445770" y="19050"/>
                </a:lnTo>
                <a:lnTo>
                  <a:pt x="444275" y="11680"/>
                </a:lnTo>
                <a:lnTo>
                  <a:pt x="440197" y="5619"/>
                </a:lnTo>
                <a:lnTo>
                  <a:pt x="434143" y="1512"/>
                </a:lnTo>
                <a:lnTo>
                  <a:pt x="426720" y="0"/>
                </a:lnTo>
                <a:close/>
              </a:path>
              <a:path w="512445" h="670560">
                <a:moveTo>
                  <a:pt x="407670" y="19050"/>
                </a:moveTo>
                <a:lnTo>
                  <a:pt x="38100" y="19050"/>
                </a:lnTo>
                <a:lnTo>
                  <a:pt x="38100" y="23368"/>
                </a:lnTo>
                <a:lnTo>
                  <a:pt x="407670" y="23368"/>
                </a:lnTo>
                <a:lnTo>
                  <a:pt x="40767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16240" y="266001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553719" y="582295"/>
                </a:moveTo>
                <a:lnTo>
                  <a:pt x="534669" y="582295"/>
                </a:lnTo>
                <a:lnTo>
                  <a:pt x="515619" y="601345"/>
                </a:lnTo>
                <a:lnTo>
                  <a:pt x="38100" y="601345"/>
                </a:lnTo>
                <a:lnTo>
                  <a:pt x="38100" y="601980"/>
                </a:lnTo>
                <a:lnTo>
                  <a:pt x="37462" y="601982"/>
                </a:lnTo>
                <a:lnTo>
                  <a:pt x="19050" y="620395"/>
                </a:lnTo>
                <a:lnTo>
                  <a:pt x="534669" y="620395"/>
                </a:lnTo>
                <a:lnTo>
                  <a:pt x="542093" y="618900"/>
                </a:lnTo>
                <a:lnTo>
                  <a:pt x="548147" y="614822"/>
                </a:lnTo>
                <a:lnTo>
                  <a:pt x="552225" y="608768"/>
                </a:lnTo>
                <a:lnTo>
                  <a:pt x="553719" y="601345"/>
                </a:lnTo>
                <a:lnTo>
                  <a:pt x="553719" y="582295"/>
                </a:lnTo>
                <a:close/>
              </a:path>
              <a:path w="620395" h="620395">
                <a:moveTo>
                  <a:pt x="515619" y="582295"/>
                </a:moveTo>
                <a:lnTo>
                  <a:pt x="19050" y="582295"/>
                </a:lnTo>
                <a:lnTo>
                  <a:pt x="11626" y="583789"/>
                </a:lnTo>
                <a:lnTo>
                  <a:pt x="5572" y="587867"/>
                </a:lnTo>
                <a:lnTo>
                  <a:pt x="1494" y="593921"/>
                </a:lnTo>
                <a:lnTo>
                  <a:pt x="0" y="601345"/>
                </a:lnTo>
                <a:lnTo>
                  <a:pt x="0" y="602107"/>
                </a:lnTo>
                <a:lnTo>
                  <a:pt x="37465" y="601980"/>
                </a:lnTo>
                <a:lnTo>
                  <a:pt x="38100" y="601345"/>
                </a:lnTo>
                <a:lnTo>
                  <a:pt x="515619" y="601345"/>
                </a:lnTo>
                <a:lnTo>
                  <a:pt x="515619" y="582295"/>
                </a:lnTo>
                <a:close/>
              </a:path>
              <a:path w="620395" h="620395">
                <a:moveTo>
                  <a:pt x="38100" y="601345"/>
                </a:moveTo>
                <a:lnTo>
                  <a:pt x="37462" y="601982"/>
                </a:lnTo>
                <a:lnTo>
                  <a:pt x="38100" y="601980"/>
                </a:lnTo>
                <a:lnTo>
                  <a:pt x="38100" y="601345"/>
                </a:lnTo>
                <a:close/>
              </a:path>
              <a:path w="620395" h="620395">
                <a:moveTo>
                  <a:pt x="534733" y="75692"/>
                </a:moveTo>
                <a:lnTo>
                  <a:pt x="515619" y="108458"/>
                </a:lnTo>
                <a:lnTo>
                  <a:pt x="515619" y="601345"/>
                </a:lnTo>
                <a:lnTo>
                  <a:pt x="534669" y="582295"/>
                </a:lnTo>
                <a:lnTo>
                  <a:pt x="553719" y="582295"/>
                </a:lnTo>
                <a:lnTo>
                  <a:pt x="553719" y="108240"/>
                </a:lnTo>
                <a:lnTo>
                  <a:pt x="534733" y="75692"/>
                </a:lnTo>
                <a:close/>
              </a:path>
              <a:path w="620395" h="620395">
                <a:moveTo>
                  <a:pt x="534669" y="0"/>
                </a:moveTo>
                <a:lnTo>
                  <a:pt x="451611" y="142494"/>
                </a:lnTo>
                <a:lnTo>
                  <a:pt x="449147" y="149689"/>
                </a:lnTo>
                <a:lnTo>
                  <a:pt x="449611" y="157003"/>
                </a:lnTo>
                <a:lnTo>
                  <a:pt x="452790" y="163603"/>
                </a:lnTo>
                <a:lnTo>
                  <a:pt x="458469" y="168656"/>
                </a:lnTo>
                <a:lnTo>
                  <a:pt x="465591" y="171049"/>
                </a:lnTo>
                <a:lnTo>
                  <a:pt x="472868" y="170561"/>
                </a:lnTo>
                <a:lnTo>
                  <a:pt x="479454" y="167405"/>
                </a:lnTo>
                <a:lnTo>
                  <a:pt x="484504" y="161798"/>
                </a:lnTo>
                <a:lnTo>
                  <a:pt x="515619" y="108458"/>
                </a:lnTo>
                <a:lnTo>
                  <a:pt x="515619" y="37846"/>
                </a:lnTo>
                <a:lnTo>
                  <a:pt x="556763" y="37846"/>
                </a:lnTo>
                <a:lnTo>
                  <a:pt x="534669" y="0"/>
                </a:lnTo>
                <a:close/>
              </a:path>
              <a:path w="620395" h="620395">
                <a:moveTo>
                  <a:pt x="556763" y="37846"/>
                </a:moveTo>
                <a:lnTo>
                  <a:pt x="553719" y="37846"/>
                </a:lnTo>
                <a:lnTo>
                  <a:pt x="553719" y="108240"/>
                </a:lnTo>
                <a:lnTo>
                  <a:pt x="584961" y="161798"/>
                </a:lnTo>
                <a:lnTo>
                  <a:pt x="589940" y="167405"/>
                </a:lnTo>
                <a:lnTo>
                  <a:pt x="596503" y="170561"/>
                </a:lnTo>
                <a:lnTo>
                  <a:pt x="603803" y="171049"/>
                </a:lnTo>
                <a:lnTo>
                  <a:pt x="610996" y="168656"/>
                </a:lnTo>
                <a:lnTo>
                  <a:pt x="616622" y="163603"/>
                </a:lnTo>
                <a:lnTo>
                  <a:pt x="619807" y="157003"/>
                </a:lnTo>
                <a:lnTo>
                  <a:pt x="620301" y="149689"/>
                </a:lnTo>
                <a:lnTo>
                  <a:pt x="617854" y="142494"/>
                </a:lnTo>
                <a:lnTo>
                  <a:pt x="556763" y="37846"/>
                </a:lnTo>
                <a:close/>
              </a:path>
              <a:path w="620395" h="620395">
                <a:moveTo>
                  <a:pt x="553719" y="37846"/>
                </a:moveTo>
                <a:lnTo>
                  <a:pt x="515619" y="37846"/>
                </a:lnTo>
                <a:lnTo>
                  <a:pt x="515619" y="108458"/>
                </a:lnTo>
                <a:lnTo>
                  <a:pt x="534733" y="75692"/>
                </a:lnTo>
                <a:lnTo>
                  <a:pt x="518286" y="47498"/>
                </a:lnTo>
                <a:lnTo>
                  <a:pt x="553719" y="47498"/>
                </a:lnTo>
                <a:lnTo>
                  <a:pt x="553719" y="37846"/>
                </a:lnTo>
                <a:close/>
              </a:path>
              <a:path w="620395" h="620395">
                <a:moveTo>
                  <a:pt x="553719" y="47498"/>
                </a:moveTo>
                <a:lnTo>
                  <a:pt x="551179" y="47498"/>
                </a:lnTo>
                <a:lnTo>
                  <a:pt x="534733" y="75692"/>
                </a:lnTo>
                <a:lnTo>
                  <a:pt x="553719" y="108240"/>
                </a:lnTo>
                <a:lnTo>
                  <a:pt x="553719" y="47498"/>
                </a:lnTo>
                <a:close/>
              </a:path>
              <a:path w="620395" h="620395">
                <a:moveTo>
                  <a:pt x="551179" y="47498"/>
                </a:moveTo>
                <a:lnTo>
                  <a:pt x="518286" y="47498"/>
                </a:lnTo>
                <a:lnTo>
                  <a:pt x="534733" y="75692"/>
                </a:lnTo>
                <a:lnTo>
                  <a:pt x="551179" y="4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84398" y="5791200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544681" y="534708"/>
                </a:moveTo>
                <a:lnTo>
                  <a:pt x="458597" y="584923"/>
                </a:lnTo>
                <a:lnTo>
                  <a:pt x="452917" y="589956"/>
                </a:lnTo>
                <a:lnTo>
                  <a:pt x="449738" y="596534"/>
                </a:lnTo>
                <a:lnTo>
                  <a:pt x="449274" y="603822"/>
                </a:lnTo>
                <a:lnTo>
                  <a:pt x="451738" y="610984"/>
                </a:lnTo>
                <a:lnTo>
                  <a:pt x="456789" y="616631"/>
                </a:lnTo>
                <a:lnTo>
                  <a:pt x="463375" y="619804"/>
                </a:lnTo>
                <a:lnTo>
                  <a:pt x="470652" y="620281"/>
                </a:lnTo>
                <a:lnTo>
                  <a:pt x="477774" y="617842"/>
                </a:lnTo>
                <a:lnTo>
                  <a:pt x="587615" y="553758"/>
                </a:lnTo>
                <a:lnTo>
                  <a:pt x="582549" y="553758"/>
                </a:lnTo>
                <a:lnTo>
                  <a:pt x="582549" y="551167"/>
                </a:lnTo>
                <a:lnTo>
                  <a:pt x="572897" y="551167"/>
                </a:lnTo>
                <a:lnTo>
                  <a:pt x="544681" y="534708"/>
                </a:lnTo>
                <a:close/>
              </a:path>
              <a:path w="620395" h="620395">
                <a:moveTo>
                  <a:pt x="0" y="19050"/>
                </a:moveTo>
                <a:lnTo>
                  <a:pt x="0" y="534708"/>
                </a:lnTo>
                <a:lnTo>
                  <a:pt x="1494" y="542120"/>
                </a:lnTo>
                <a:lnTo>
                  <a:pt x="5572" y="548176"/>
                </a:lnTo>
                <a:lnTo>
                  <a:pt x="11626" y="552260"/>
                </a:lnTo>
                <a:lnTo>
                  <a:pt x="19050" y="553758"/>
                </a:lnTo>
                <a:lnTo>
                  <a:pt x="512024" y="553758"/>
                </a:lnTo>
                <a:lnTo>
                  <a:pt x="544681" y="534708"/>
                </a:lnTo>
                <a:lnTo>
                  <a:pt x="38100" y="534708"/>
                </a:lnTo>
                <a:lnTo>
                  <a:pt x="19050" y="515658"/>
                </a:lnTo>
                <a:lnTo>
                  <a:pt x="38100" y="515658"/>
                </a:lnTo>
                <a:lnTo>
                  <a:pt x="38100" y="38100"/>
                </a:lnTo>
                <a:lnTo>
                  <a:pt x="18287" y="38100"/>
                </a:lnTo>
                <a:lnTo>
                  <a:pt x="18287" y="37337"/>
                </a:lnTo>
                <a:lnTo>
                  <a:pt x="0" y="19050"/>
                </a:lnTo>
                <a:close/>
              </a:path>
              <a:path w="620395" h="620395">
                <a:moveTo>
                  <a:pt x="587615" y="515658"/>
                </a:moveTo>
                <a:lnTo>
                  <a:pt x="582549" y="515658"/>
                </a:lnTo>
                <a:lnTo>
                  <a:pt x="582549" y="553758"/>
                </a:lnTo>
                <a:lnTo>
                  <a:pt x="587615" y="553758"/>
                </a:lnTo>
                <a:lnTo>
                  <a:pt x="620267" y="534708"/>
                </a:lnTo>
                <a:lnTo>
                  <a:pt x="587615" y="515658"/>
                </a:lnTo>
                <a:close/>
              </a:path>
              <a:path w="620395" h="620395">
                <a:moveTo>
                  <a:pt x="572897" y="518248"/>
                </a:moveTo>
                <a:lnTo>
                  <a:pt x="544681" y="534708"/>
                </a:lnTo>
                <a:lnTo>
                  <a:pt x="572897" y="551167"/>
                </a:lnTo>
                <a:lnTo>
                  <a:pt x="572897" y="518248"/>
                </a:lnTo>
                <a:close/>
              </a:path>
              <a:path w="620395" h="620395">
                <a:moveTo>
                  <a:pt x="582549" y="518248"/>
                </a:moveTo>
                <a:lnTo>
                  <a:pt x="572897" y="518248"/>
                </a:lnTo>
                <a:lnTo>
                  <a:pt x="572897" y="551167"/>
                </a:lnTo>
                <a:lnTo>
                  <a:pt x="582549" y="551167"/>
                </a:lnTo>
                <a:lnTo>
                  <a:pt x="582549" y="518248"/>
                </a:lnTo>
                <a:close/>
              </a:path>
              <a:path w="620395" h="620395">
                <a:moveTo>
                  <a:pt x="38100" y="515658"/>
                </a:moveTo>
                <a:lnTo>
                  <a:pt x="19050" y="515658"/>
                </a:lnTo>
                <a:lnTo>
                  <a:pt x="38100" y="534708"/>
                </a:lnTo>
                <a:lnTo>
                  <a:pt x="38100" y="515658"/>
                </a:lnTo>
                <a:close/>
              </a:path>
              <a:path w="620395" h="620395">
                <a:moveTo>
                  <a:pt x="512024" y="515658"/>
                </a:moveTo>
                <a:lnTo>
                  <a:pt x="38100" y="515658"/>
                </a:lnTo>
                <a:lnTo>
                  <a:pt x="38100" y="534708"/>
                </a:lnTo>
                <a:lnTo>
                  <a:pt x="544681" y="534708"/>
                </a:lnTo>
                <a:lnTo>
                  <a:pt x="512024" y="515658"/>
                </a:lnTo>
                <a:close/>
              </a:path>
              <a:path w="620395" h="620395">
                <a:moveTo>
                  <a:pt x="470652" y="449134"/>
                </a:moveTo>
                <a:lnTo>
                  <a:pt x="463375" y="449611"/>
                </a:lnTo>
                <a:lnTo>
                  <a:pt x="456789" y="452784"/>
                </a:lnTo>
                <a:lnTo>
                  <a:pt x="451738" y="458431"/>
                </a:lnTo>
                <a:lnTo>
                  <a:pt x="449274" y="465593"/>
                </a:lnTo>
                <a:lnTo>
                  <a:pt x="449738" y="472881"/>
                </a:lnTo>
                <a:lnTo>
                  <a:pt x="452917" y="479459"/>
                </a:lnTo>
                <a:lnTo>
                  <a:pt x="458597" y="484492"/>
                </a:lnTo>
                <a:lnTo>
                  <a:pt x="544681" y="534708"/>
                </a:lnTo>
                <a:lnTo>
                  <a:pt x="572897" y="518248"/>
                </a:lnTo>
                <a:lnTo>
                  <a:pt x="582549" y="518248"/>
                </a:lnTo>
                <a:lnTo>
                  <a:pt x="582549" y="515658"/>
                </a:lnTo>
                <a:lnTo>
                  <a:pt x="587615" y="515658"/>
                </a:lnTo>
                <a:lnTo>
                  <a:pt x="477774" y="451573"/>
                </a:lnTo>
                <a:lnTo>
                  <a:pt x="470652" y="449134"/>
                </a:lnTo>
                <a:close/>
              </a:path>
              <a:path w="620395" h="620395">
                <a:moveTo>
                  <a:pt x="18287" y="37337"/>
                </a:moveTo>
                <a:lnTo>
                  <a:pt x="18287" y="38100"/>
                </a:lnTo>
                <a:lnTo>
                  <a:pt x="19050" y="38100"/>
                </a:lnTo>
                <a:lnTo>
                  <a:pt x="18287" y="37337"/>
                </a:lnTo>
                <a:close/>
              </a:path>
              <a:path w="620395" h="620395">
                <a:moveTo>
                  <a:pt x="19050" y="0"/>
                </a:moveTo>
                <a:lnTo>
                  <a:pt x="18287" y="0"/>
                </a:lnTo>
                <a:lnTo>
                  <a:pt x="18287" y="37337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lnTo>
                  <a:pt x="36587" y="11631"/>
                </a:lnTo>
                <a:lnTo>
                  <a:pt x="32480" y="5576"/>
                </a:lnTo>
                <a:lnTo>
                  <a:pt x="26419" y="1496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5315" y="3716146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5">
                <a:moveTo>
                  <a:pt x="85578" y="75800"/>
                </a:moveTo>
                <a:lnTo>
                  <a:pt x="66528" y="108457"/>
                </a:lnTo>
                <a:lnTo>
                  <a:pt x="66528" y="601344"/>
                </a:lnTo>
                <a:lnTo>
                  <a:pt x="68022" y="608768"/>
                </a:lnTo>
                <a:lnTo>
                  <a:pt x="72100" y="614822"/>
                </a:lnTo>
                <a:lnTo>
                  <a:pt x="78154" y="618900"/>
                </a:lnTo>
                <a:lnTo>
                  <a:pt x="85578" y="620394"/>
                </a:lnTo>
                <a:lnTo>
                  <a:pt x="601198" y="620394"/>
                </a:lnTo>
                <a:lnTo>
                  <a:pt x="582910" y="602107"/>
                </a:lnTo>
                <a:lnTo>
                  <a:pt x="582148" y="602107"/>
                </a:lnTo>
                <a:lnTo>
                  <a:pt x="582148" y="601344"/>
                </a:lnTo>
                <a:lnTo>
                  <a:pt x="104628" y="601344"/>
                </a:lnTo>
                <a:lnTo>
                  <a:pt x="85578" y="582294"/>
                </a:lnTo>
                <a:lnTo>
                  <a:pt x="104628" y="582294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620395" h="620395">
                <a:moveTo>
                  <a:pt x="582148" y="601344"/>
                </a:moveTo>
                <a:lnTo>
                  <a:pt x="582148" y="602107"/>
                </a:lnTo>
                <a:lnTo>
                  <a:pt x="582907" y="602104"/>
                </a:lnTo>
                <a:lnTo>
                  <a:pt x="582148" y="601344"/>
                </a:lnTo>
                <a:close/>
              </a:path>
              <a:path w="620395" h="620395">
                <a:moveTo>
                  <a:pt x="582907" y="602104"/>
                </a:moveTo>
                <a:lnTo>
                  <a:pt x="582148" y="602107"/>
                </a:lnTo>
                <a:lnTo>
                  <a:pt x="582910" y="602107"/>
                </a:lnTo>
                <a:close/>
              </a:path>
              <a:path w="620395" h="620395">
                <a:moveTo>
                  <a:pt x="601198" y="582294"/>
                </a:moveTo>
                <a:lnTo>
                  <a:pt x="104628" y="582294"/>
                </a:lnTo>
                <a:lnTo>
                  <a:pt x="104628" y="601344"/>
                </a:lnTo>
                <a:lnTo>
                  <a:pt x="582148" y="601344"/>
                </a:lnTo>
                <a:lnTo>
                  <a:pt x="582907" y="602104"/>
                </a:lnTo>
                <a:lnTo>
                  <a:pt x="620248" y="601979"/>
                </a:lnTo>
                <a:lnTo>
                  <a:pt x="620248" y="601344"/>
                </a:lnTo>
                <a:lnTo>
                  <a:pt x="618753" y="593921"/>
                </a:lnTo>
                <a:lnTo>
                  <a:pt x="614676" y="587867"/>
                </a:lnTo>
                <a:lnTo>
                  <a:pt x="608621" y="583789"/>
                </a:lnTo>
                <a:lnTo>
                  <a:pt x="601198" y="582294"/>
                </a:lnTo>
                <a:close/>
              </a:path>
              <a:path w="620395" h="620395">
                <a:moveTo>
                  <a:pt x="104628" y="582294"/>
                </a:moveTo>
                <a:lnTo>
                  <a:pt x="85578" y="582294"/>
                </a:lnTo>
                <a:lnTo>
                  <a:pt x="104628" y="601344"/>
                </a:lnTo>
                <a:lnTo>
                  <a:pt x="104628" y="582294"/>
                </a:lnTo>
                <a:close/>
              </a:path>
              <a:path w="620395" h="62039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7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620395" h="620395">
                <a:moveTo>
                  <a:pt x="107671" y="37845"/>
                </a:move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5"/>
                </a:lnTo>
                <a:close/>
              </a:path>
              <a:path w="620395" h="620395">
                <a:moveTo>
                  <a:pt x="104628" y="37845"/>
                </a:moveTo>
                <a:lnTo>
                  <a:pt x="66528" y="37845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620395" h="62039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620395" h="62039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78439" y="4804283"/>
            <a:ext cx="171450" cy="408305"/>
          </a:xfrm>
          <a:custGeom>
            <a:avLst/>
            <a:gdLst/>
            <a:ahLst/>
            <a:cxnLst/>
            <a:rect l="l" t="t" r="r" b="b"/>
            <a:pathLst>
              <a:path w="171450" h="408304">
                <a:moveTo>
                  <a:pt x="104628" y="185928"/>
                </a:moveTo>
                <a:lnTo>
                  <a:pt x="79609" y="185928"/>
                </a:lnTo>
                <a:lnTo>
                  <a:pt x="66528" y="203962"/>
                </a:lnTo>
                <a:lnTo>
                  <a:pt x="66528" y="407797"/>
                </a:lnTo>
                <a:lnTo>
                  <a:pt x="104628" y="407797"/>
                </a:lnTo>
                <a:lnTo>
                  <a:pt x="104628" y="222123"/>
                </a:lnTo>
                <a:lnTo>
                  <a:pt x="91547" y="222123"/>
                </a:lnTo>
                <a:lnTo>
                  <a:pt x="104628" y="203962"/>
                </a:lnTo>
                <a:lnTo>
                  <a:pt x="104628" y="185928"/>
                </a:lnTo>
                <a:close/>
              </a:path>
              <a:path w="171450" h="408304">
                <a:moveTo>
                  <a:pt x="104628" y="203962"/>
                </a:moveTo>
                <a:lnTo>
                  <a:pt x="91547" y="222123"/>
                </a:lnTo>
                <a:lnTo>
                  <a:pt x="99421" y="219456"/>
                </a:lnTo>
                <a:lnTo>
                  <a:pt x="104628" y="212217"/>
                </a:lnTo>
                <a:lnTo>
                  <a:pt x="104628" y="203962"/>
                </a:lnTo>
                <a:close/>
              </a:path>
              <a:path w="171450" h="408304">
                <a:moveTo>
                  <a:pt x="104628" y="212217"/>
                </a:moveTo>
                <a:lnTo>
                  <a:pt x="99421" y="219456"/>
                </a:lnTo>
                <a:lnTo>
                  <a:pt x="91547" y="222123"/>
                </a:lnTo>
                <a:lnTo>
                  <a:pt x="104628" y="222123"/>
                </a:lnTo>
                <a:lnTo>
                  <a:pt x="104628" y="212217"/>
                </a:lnTo>
                <a:close/>
              </a:path>
              <a:path w="171450" h="408304">
                <a:moveTo>
                  <a:pt x="79609" y="185928"/>
                </a:moveTo>
                <a:lnTo>
                  <a:pt x="71735" y="188468"/>
                </a:lnTo>
                <a:lnTo>
                  <a:pt x="66528" y="195834"/>
                </a:lnTo>
                <a:lnTo>
                  <a:pt x="66528" y="203962"/>
                </a:lnTo>
                <a:lnTo>
                  <a:pt x="79609" y="185928"/>
                </a:lnTo>
                <a:close/>
              </a:path>
              <a:path w="171450" h="408304">
                <a:moveTo>
                  <a:pt x="85578" y="75800"/>
                </a:moveTo>
                <a:lnTo>
                  <a:pt x="66528" y="108458"/>
                </a:lnTo>
                <a:lnTo>
                  <a:pt x="66528" y="195834"/>
                </a:lnTo>
                <a:lnTo>
                  <a:pt x="71735" y="188468"/>
                </a:lnTo>
                <a:lnTo>
                  <a:pt x="79609" y="185928"/>
                </a:lnTo>
                <a:lnTo>
                  <a:pt x="104628" y="185928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408304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408304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6"/>
                </a:lnTo>
                <a:close/>
              </a:path>
              <a:path w="171450" h="408304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408304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408304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646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Office Theme</vt:lpstr>
      <vt:lpstr>PowerPoint Presentation</vt:lpstr>
      <vt:lpstr>Job analysis is the process of studying and  collecting information relating to the operations  and responsibilities of a specific job. -K.Aswathappa</vt:lpstr>
      <vt:lpstr>PowerPoint Presentation</vt:lpstr>
      <vt:lpstr>Before discussing job analysis in more detail,  many related terms used in personnel should be  carefully defined:</vt:lpstr>
      <vt:lpstr>PowerPoint Presentation</vt:lpstr>
      <vt:lpstr>There are two components in job analysis.</vt:lpstr>
      <vt:lpstr>Job Description</vt:lpstr>
      <vt:lpstr>  Job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Ahtesham Sarwar</cp:lastModifiedBy>
  <cp:revision>5</cp:revision>
  <dcterms:created xsi:type="dcterms:W3CDTF">2020-10-13T04:21:39Z</dcterms:created>
  <dcterms:modified xsi:type="dcterms:W3CDTF">2022-11-24T14:19:58Z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2020-10-13T00:00:00Z</vt:filetime>
  </property>
</Properties>
</file>