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75" r:id="rId4"/>
    <p:sldId id="262" r:id="rId5"/>
    <p:sldId id="258" r:id="rId6"/>
    <p:sldId id="260" r:id="rId7"/>
    <p:sldId id="263" r:id="rId8"/>
    <p:sldId id="264" r:id="rId9"/>
    <p:sldId id="265" r:id="rId10"/>
    <p:sldId id="266" r:id="rId11"/>
    <p:sldId id="259" r:id="rId12"/>
    <p:sldId id="267" r:id="rId13"/>
    <p:sldId id="268" r:id="rId14"/>
    <p:sldId id="270" r:id="rId15"/>
    <p:sldId id="272" r:id="rId16"/>
    <p:sldId id="274" r:id="rId17"/>
    <p:sldId id="269"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0B7F42D-C8D8-4C55-A5F2-5EF4F9760791}"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C956-A0AF-43D6-B7A4-BF831E0A03C7}"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330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B7F42D-C8D8-4C55-A5F2-5EF4F9760791}"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C956-A0AF-43D6-B7A4-BF831E0A03C7}" type="slidenum">
              <a:rPr lang="en-US" smtClean="0"/>
              <a:t>‹#›</a:t>
            </a:fld>
            <a:endParaRPr lang="en-US"/>
          </a:p>
        </p:txBody>
      </p:sp>
    </p:spTree>
    <p:extLst>
      <p:ext uri="{BB962C8B-B14F-4D97-AF65-F5344CB8AC3E}">
        <p14:creationId xmlns:p14="http://schemas.microsoft.com/office/powerpoint/2010/main" val="284201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B7F42D-C8D8-4C55-A5F2-5EF4F9760791}"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C956-A0AF-43D6-B7A4-BF831E0A03C7}"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61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B7F42D-C8D8-4C55-A5F2-5EF4F9760791}"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C956-A0AF-43D6-B7A4-BF831E0A03C7}" type="slidenum">
              <a:rPr lang="en-US" smtClean="0"/>
              <a:t>‹#›</a:t>
            </a:fld>
            <a:endParaRPr lang="en-US"/>
          </a:p>
        </p:txBody>
      </p:sp>
    </p:spTree>
    <p:extLst>
      <p:ext uri="{BB962C8B-B14F-4D97-AF65-F5344CB8AC3E}">
        <p14:creationId xmlns:p14="http://schemas.microsoft.com/office/powerpoint/2010/main" val="167673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B7F42D-C8D8-4C55-A5F2-5EF4F9760791}"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C956-A0AF-43D6-B7A4-BF831E0A03C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771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B7F42D-C8D8-4C55-A5F2-5EF4F9760791}"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6C956-A0AF-43D6-B7A4-BF831E0A03C7}" type="slidenum">
              <a:rPr lang="en-US" smtClean="0"/>
              <a:t>‹#›</a:t>
            </a:fld>
            <a:endParaRPr lang="en-US"/>
          </a:p>
        </p:txBody>
      </p:sp>
    </p:spTree>
    <p:extLst>
      <p:ext uri="{BB962C8B-B14F-4D97-AF65-F5344CB8AC3E}">
        <p14:creationId xmlns:p14="http://schemas.microsoft.com/office/powerpoint/2010/main" val="58251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B7F42D-C8D8-4C55-A5F2-5EF4F9760791}"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A6C956-A0AF-43D6-B7A4-BF831E0A03C7}" type="slidenum">
              <a:rPr lang="en-US" smtClean="0"/>
              <a:t>‹#›</a:t>
            </a:fld>
            <a:endParaRPr lang="en-US"/>
          </a:p>
        </p:txBody>
      </p:sp>
    </p:spTree>
    <p:extLst>
      <p:ext uri="{BB962C8B-B14F-4D97-AF65-F5344CB8AC3E}">
        <p14:creationId xmlns:p14="http://schemas.microsoft.com/office/powerpoint/2010/main" val="4179636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B7F42D-C8D8-4C55-A5F2-5EF4F9760791}"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A6C956-A0AF-43D6-B7A4-BF831E0A03C7}" type="slidenum">
              <a:rPr lang="en-US" smtClean="0"/>
              <a:t>‹#›</a:t>
            </a:fld>
            <a:endParaRPr lang="en-US"/>
          </a:p>
        </p:txBody>
      </p:sp>
    </p:spTree>
    <p:extLst>
      <p:ext uri="{BB962C8B-B14F-4D97-AF65-F5344CB8AC3E}">
        <p14:creationId xmlns:p14="http://schemas.microsoft.com/office/powerpoint/2010/main" val="221121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B7F42D-C8D8-4C55-A5F2-5EF4F9760791}"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A6C956-A0AF-43D6-B7A4-BF831E0A03C7}" type="slidenum">
              <a:rPr lang="en-US" smtClean="0"/>
              <a:t>‹#›</a:t>
            </a:fld>
            <a:endParaRPr lang="en-US"/>
          </a:p>
        </p:txBody>
      </p:sp>
    </p:spTree>
    <p:extLst>
      <p:ext uri="{BB962C8B-B14F-4D97-AF65-F5344CB8AC3E}">
        <p14:creationId xmlns:p14="http://schemas.microsoft.com/office/powerpoint/2010/main" val="198057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B7F42D-C8D8-4C55-A5F2-5EF4F9760791}"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6C956-A0AF-43D6-B7A4-BF831E0A03C7}" type="slidenum">
              <a:rPr lang="en-US" smtClean="0"/>
              <a:t>‹#›</a:t>
            </a:fld>
            <a:endParaRPr lang="en-US"/>
          </a:p>
        </p:txBody>
      </p:sp>
    </p:spTree>
    <p:extLst>
      <p:ext uri="{BB962C8B-B14F-4D97-AF65-F5344CB8AC3E}">
        <p14:creationId xmlns:p14="http://schemas.microsoft.com/office/powerpoint/2010/main" val="1769951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B7F42D-C8D8-4C55-A5F2-5EF4F9760791}"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6C956-A0AF-43D6-B7A4-BF831E0A03C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709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0B7F42D-C8D8-4C55-A5F2-5EF4F9760791}" type="datetimeFigureOut">
              <a:rPr lang="en-US" smtClean="0"/>
              <a:t>12/3/2021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1A6C956-A0AF-43D6-B7A4-BF831E0A03C7}"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729582"/>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123D1-A39F-40C6-B514-D1E00966E4CD}"/>
              </a:ext>
            </a:extLst>
          </p:cNvPr>
          <p:cNvSpPr>
            <a:spLocks noGrp="1"/>
          </p:cNvSpPr>
          <p:nvPr>
            <p:ph type="ctrTitle"/>
          </p:nvPr>
        </p:nvSpPr>
        <p:spPr/>
        <p:txBody>
          <a:bodyPr>
            <a:normAutofit/>
          </a:bodyPr>
          <a:lstStyle/>
          <a:p>
            <a:r>
              <a:rPr lang="en-US" dirty="0"/>
              <a:t>DES (Data Encryption Standard) </a:t>
            </a:r>
            <a:br>
              <a:rPr lang="en-US" dirty="0"/>
            </a:br>
            <a:r>
              <a:rPr lang="en-US" dirty="0"/>
              <a:t>Algorithm</a:t>
            </a:r>
          </a:p>
        </p:txBody>
      </p:sp>
      <p:sp>
        <p:nvSpPr>
          <p:cNvPr id="3" name="Subtitle 2">
            <a:extLst>
              <a:ext uri="{FF2B5EF4-FFF2-40B4-BE49-F238E27FC236}">
                <a16:creationId xmlns:a16="http://schemas.microsoft.com/office/drawing/2014/main" id="{F69129F2-07E8-4E8A-81B8-3C3159B68529}"/>
              </a:ext>
            </a:extLst>
          </p:cNvPr>
          <p:cNvSpPr>
            <a:spLocks noGrp="1"/>
          </p:cNvSpPr>
          <p:nvPr>
            <p:ph type="subTitle" idx="1"/>
          </p:nvPr>
        </p:nvSpPr>
        <p:spPr/>
        <p:txBody>
          <a:bodyPr>
            <a:normAutofit fontScale="85000" lnSpcReduction="10000"/>
          </a:bodyPr>
          <a:lstStyle/>
          <a:p>
            <a:r>
              <a:rPr lang="en-US" dirty="0"/>
              <a:t>M Ahtesham Sarwar </a:t>
            </a:r>
          </a:p>
          <a:p>
            <a:r>
              <a:rPr lang="en-US" dirty="0"/>
              <a:t>2019-ag-6068</a:t>
            </a:r>
          </a:p>
          <a:p>
            <a:r>
              <a:rPr lang="en-US" dirty="0"/>
              <a:t>M Khawar Azeem</a:t>
            </a:r>
          </a:p>
          <a:p>
            <a:r>
              <a:rPr lang="en-US" dirty="0"/>
              <a:t>2019-ag-6067</a:t>
            </a:r>
          </a:p>
          <a:p>
            <a:r>
              <a:rPr lang="en-US" dirty="0"/>
              <a:t>Nabeel Ur Rehman</a:t>
            </a:r>
          </a:p>
          <a:p>
            <a:r>
              <a:rPr lang="en-US" dirty="0"/>
              <a:t>2019-ag-6078</a:t>
            </a:r>
          </a:p>
        </p:txBody>
      </p:sp>
    </p:spTree>
    <p:extLst>
      <p:ext uri="{BB962C8B-B14F-4D97-AF65-F5344CB8AC3E}">
        <p14:creationId xmlns:p14="http://schemas.microsoft.com/office/powerpoint/2010/main" val="2661483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4D4F8-0515-4FE7-9AAF-0AD4878B6B92}"/>
              </a:ext>
            </a:extLst>
          </p:cNvPr>
          <p:cNvSpPr>
            <a:spLocks noGrp="1"/>
          </p:cNvSpPr>
          <p:nvPr>
            <p:ph type="title"/>
          </p:nvPr>
        </p:nvSpPr>
        <p:spPr/>
        <p:txBody>
          <a:bodyPr/>
          <a:lstStyle/>
          <a:p>
            <a:r>
              <a:rPr lang="en-US" dirty="0"/>
              <a:t>Algorithm explanation</a:t>
            </a:r>
          </a:p>
        </p:txBody>
      </p:sp>
      <p:sp>
        <p:nvSpPr>
          <p:cNvPr id="3" name="Content Placeholder 2">
            <a:extLst>
              <a:ext uri="{FF2B5EF4-FFF2-40B4-BE49-F238E27FC236}">
                <a16:creationId xmlns:a16="http://schemas.microsoft.com/office/drawing/2014/main" id="{63425D03-829B-4C1F-8B2F-6ACFAF92BEDF}"/>
              </a:ext>
            </a:extLst>
          </p:cNvPr>
          <p:cNvSpPr>
            <a:spLocks noGrp="1"/>
          </p:cNvSpPr>
          <p:nvPr>
            <p:ph idx="1"/>
          </p:nvPr>
        </p:nvSpPr>
        <p:spPr/>
        <p:txBody>
          <a:bodyPr>
            <a:normAutofit lnSpcReduction="10000"/>
          </a:bodyPr>
          <a:lstStyle/>
          <a:p>
            <a:pPr marL="457200" indent="-457200">
              <a:buFont typeface="+mj-lt"/>
              <a:buAutoNum type="arabicPeriod" startAt="5"/>
            </a:pPr>
            <a:r>
              <a:rPr lang="en-US" dirty="0"/>
              <a:t> The output of one round will be used as input for following round until Round-16 is reached. The 48-bit sub-key generated from 56-bit key is different for each Round.</a:t>
            </a:r>
          </a:p>
          <a:p>
            <a:pPr marL="457200" indent="-457200">
              <a:buFont typeface="+mj-lt"/>
              <a:buAutoNum type="arabicPeriod" startAt="5"/>
            </a:pPr>
            <a:r>
              <a:rPr lang="en-US" dirty="0"/>
              <a:t> After processing of Round 16, the 64-bit output will sent to the “Final Permutation” Process.</a:t>
            </a:r>
          </a:p>
          <a:p>
            <a:pPr marL="457200" indent="-457200">
              <a:buFont typeface="+mj-lt"/>
              <a:buAutoNum type="arabicPeriod" startAt="5"/>
            </a:pPr>
            <a:r>
              <a:rPr lang="en-US" dirty="0"/>
              <a:t> </a:t>
            </a:r>
            <a:r>
              <a:rPr lang="en-US" b="1" u="sng" dirty="0"/>
              <a:t>Final Permutation:</a:t>
            </a:r>
          </a:p>
          <a:p>
            <a:pPr marL="0" indent="0">
              <a:buNone/>
            </a:pPr>
            <a:r>
              <a:rPr lang="en-US" dirty="0"/>
              <a:t>			In Final Permutation Process, the inverse of “Initial Permutation” will be done on 64-bit data.</a:t>
            </a:r>
          </a:p>
          <a:p>
            <a:pPr marL="0" indent="0">
              <a:buNone/>
            </a:pPr>
            <a:r>
              <a:rPr lang="en-US" dirty="0"/>
              <a:t>					Both Final Permutation Process and Initial Permutation process are inverse of each other.</a:t>
            </a:r>
          </a:p>
          <a:p>
            <a:pPr marL="457200" indent="-457200">
              <a:buFont typeface="+mj-lt"/>
              <a:buAutoNum type="arabicPeriod" startAt="8"/>
            </a:pPr>
            <a:r>
              <a:rPr lang="en-US" dirty="0"/>
              <a:t> The functionality of “Round” process is the core of DES Algorithm.</a:t>
            </a:r>
          </a:p>
        </p:txBody>
      </p:sp>
    </p:spTree>
    <p:extLst>
      <p:ext uri="{BB962C8B-B14F-4D97-AF65-F5344CB8AC3E}">
        <p14:creationId xmlns:p14="http://schemas.microsoft.com/office/powerpoint/2010/main" val="2229804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BDB9-1E37-4326-87F0-CAD6598F8EFA}"/>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D78669DD-02B9-4C08-93F6-C5580E96A1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77721"/>
          </a:xfrm>
        </p:spPr>
      </p:pic>
    </p:spTree>
    <p:extLst>
      <p:ext uri="{BB962C8B-B14F-4D97-AF65-F5344CB8AC3E}">
        <p14:creationId xmlns:p14="http://schemas.microsoft.com/office/powerpoint/2010/main" val="3212012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D3EF-B5A6-45C0-9707-660EC0B0C8B1}"/>
              </a:ext>
            </a:extLst>
          </p:cNvPr>
          <p:cNvSpPr>
            <a:spLocks noGrp="1"/>
          </p:cNvSpPr>
          <p:nvPr>
            <p:ph type="title"/>
          </p:nvPr>
        </p:nvSpPr>
        <p:spPr/>
        <p:txBody>
          <a:bodyPr/>
          <a:lstStyle/>
          <a:p>
            <a:r>
              <a:rPr lang="en-US" dirty="0"/>
              <a:t>Algorithm explanation</a:t>
            </a:r>
          </a:p>
        </p:txBody>
      </p:sp>
      <p:sp>
        <p:nvSpPr>
          <p:cNvPr id="3" name="Content Placeholder 2">
            <a:extLst>
              <a:ext uri="{FF2B5EF4-FFF2-40B4-BE49-F238E27FC236}">
                <a16:creationId xmlns:a16="http://schemas.microsoft.com/office/drawing/2014/main" id="{2C0ADC01-9BC4-48AD-AB72-E91E894DBB20}"/>
              </a:ext>
            </a:extLst>
          </p:cNvPr>
          <p:cNvSpPr>
            <a:spLocks noGrp="1"/>
          </p:cNvSpPr>
          <p:nvPr>
            <p:ph idx="1"/>
          </p:nvPr>
        </p:nvSpPr>
        <p:spPr/>
        <p:txBody>
          <a:bodyPr>
            <a:normAutofit lnSpcReduction="10000"/>
          </a:bodyPr>
          <a:lstStyle/>
          <a:p>
            <a:pPr>
              <a:buFont typeface="Wingdings" panose="05000000000000000000" pitchFamily="2" charset="2"/>
              <a:buChar char="v"/>
            </a:pPr>
            <a:r>
              <a:rPr lang="en-US" dirty="0"/>
              <a:t> After “Initial Permutation” Process, data will be divided into two parts (L and R) each of 32-bit.</a:t>
            </a:r>
          </a:p>
          <a:p>
            <a:pPr>
              <a:buFont typeface="Wingdings" panose="05000000000000000000" pitchFamily="2" charset="2"/>
              <a:buChar char="v"/>
            </a:pPr>
            <a:r>
              <a:rPr lang="en-US" dirty="0"/>
              <a:t> </a:t>
            </a:r>
            <a:r>
              <a:rPr lang="en-US" b="1" u="sng" dirty="0"/>
              <a:t>Expansion Permutation:</a:t>
            </a:r>
            <a:endParaRPr lang="en-US" dirty="0"/>
          </a:p>
          <a:p>
            <a:pPr marL="0" indent="0">
              <a:buNone/>
            </a:pPr>
            <a:r>
              <a:rPr lang="en-US" dirty="0"/>
              <a:t>				32-bit data of R Block is given as input to Expansion Permutation Process. In this process, the 32-bit data is expanded into 48-bit data by adding 16 bits into 32-bit data. After expanding, all the bits of data will be rearranged.</a:t>
            </a:r>
          </a:p>
          <a:p>
            <a:pPr>
              <a:buFont typeface="Wingdings" panose="05000000000000000000" pitchFamily="2" charset="2"/>
              <a:buChar char="v"/>
            </a:pPr>
            <a:r>
              <a:rPr lang="en-US" dirty="0"/>
              <a:t> After expansion Permutation process, XOR operation is done on 48-bit data. </a:t>
            </a:r>
          </a:p>
          <a:p>
            <a:pPr marL="0" indent="0">
              <a:buNone/>
            </a:pPr>
            <a:r>
              <a:rPr lang="en-US" b="1" dirty="0"/>
              <a:t>XOR:</a:t>
            </a:r>
          </a:p>
          <a:p>
            <a:pPr marL="0" indent="0">
              <a:buNone/>
            </a:pPr>
            <a:r>
              <a:rPr lang="en-US" b="1" dirty="0"/>
              <a:t>	</a:t>
            </a:r>
            <a:r>
              <a:rPr lang="en-US" dirty="0"/>
              <a:t>It returns true if and only if the operands are different. It returns false if and only if the operands are same. </a:t>
            </a:r>
          </a:p>
        </p:txBody>
      </p:sp>
    </p:spTree>
    <p:extLst>
      <p:ext uri="{BB962C8B-B14F-4D97-AF65-F5344CB8AC3E}">
        <p14:creationId xmlns:p14="http://schemas.microsoft.com/office/powerpoint/2010/main" val="3968954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EBA1-A6E7-48E3-BF6F-617F3D2AFD8C}"/>
              </a:ext>
            </a:extLst>
          </p:cNvPr>
          <p:cNvSpPr>
            <a:spLocks noGrp="1"/>
          </p:cNvSpPr>
          <p:nvPr>
            <p:ph type="title"/>
          </p:nvPr>
        </p:nvSpPr>
        <p:spPr/>
        <p:txBody>
          <a:bodyPr/>
          <a:lstStyle/>
          <a:p>
            <a:r>
              <a:rPr lang="en-US" dirty="0"/>
              <a:t>Algorithm explanation</a:t>
            </a:r>
          </a:p>
        </p:txBody>
      </p:sp>
      <p:sp>
        <p:nvSpPr>
          <p:cNvPr id="3" name="Content Placeholder 2">
            <a:extLst>
              <a:ext uri="{FF2B5EF4-FFF2-40B4-BE49-F238E27FC236}">
                <a16:creationId xmlns:a16="http://schemas.microsoft.com/office/drawing/2014/main" id="{3D18DB4A-E65D-4374-9B4B-615E0D5DA9DD}"/>
              </a:ext>
            </a:extLst>
          </p:cNvPr>
          <p:cNvSpPr>
            <a:spLocks noGrp="1"/>
          </p:cNvSpPr>
          <p:nvPr>
            <p:ph idx="1"/>
          </p:nvPr>
        </p:nvSpPr>
        <p:spPr/>
        <p:txBody>
          <a:bodyPr>
            <a:normAutofit fontScale="85000" lnSpcReduction="10000"/>
          </a:bodyPr>
          <a:lstStyle/>
          <a:p>
            <a:pPr>
              <a:buFont typeface="Wingdings" panose="05000000000000000000" pitchFamily="2" charset="2"/>
              <a:buChar char="v"/>
            </a:pPr>
            <a:r>
              <a:rPr lang="en-US" dirty="0"/>
              <a:t> After XOR operation on 48-bit data, the data is given as input to the Substitution (S-Box).</a:t>
            </a:r>
          </a:p>
          <a:p>
            <a:pPr>
              <a:buFont typeface="Wingdings" panose="05000000000000000000" pitchFamily="2" charset="2"/>
              <a:buChar char="v"/>
            </a:pPr>
            <a:r>
              <a:rPr lang="en-US" dirty="0"/>
              <a:t> </a:t>
            </a:r>
            <a:r>
              <a:rPr lang="en-US" b="1" u="sng" dirty="0"/>
              <a:t>Substitution (S-Box):</a:t>
            </a:r>
            <a:endParaRPr lang="en-US" dirty="0"/>
          </a:p>
          <a:p>
            <a:pPr>
              <a:buFont typeface="Arial" panose="020B0604020202020204" pitchFamily="34" charset="0"/>
              <a:buChar char="•"/>
            </a:pPr>
            <a:r>
              <a:rPr lang="en-US" dirty="0"/>
              <a:t> Basic Component of Symmetric Algorithms </a:t>
            </a:r>
          </a:p>
          <a:p>
            <a:pPr>
              <a:buFont typeface="Arial" panose="020B0604020202020204" pitchFamily="34" charset="0"/>
              <a:buChar char="•"/>
            </a:pPr>
            <a:r>
              <a:rPr lang="en-US" dirty="0"/>
              <a:t> Used for Substitutions </a:t>
            </a:r>
          </a:p>
          <a:p>
            <a:pPr>
              <a:buFont typeface="Arial" panose="020B0604020202020204" pitchFamily="34" charset="0"/>
              <a:buChar char="•"/>
            </a:pPr>
            <a:r>
              <a:rPr lang="en-US" dirty="0"/>
              <a:t> In this process, 48-bit data will be converted into 32-bit data. </a:t>
            </a:r>
          </a:p>
          <a:p>
            <a:pPr>
              <a:buFont typeface="Arial" panose="020B0604020202020204" pitchFamily="34" charset="0"/>
              <a:buChar char="•"/>
            </a:pPr>
            <a:r>
              <a:rPr lang="en-US" dirty="0"/>
              <a:t> Total No. of S-Box are 8.</a:t>
            </a:r>
          </a:p>
          <a:p>
            <a:pPr>
              <a:buFont typeface="Arial" panose="020B0604020202020204" pitchFamily="34" charset="0"/>
              <a:buChar char="•"/>
            </a:pPr>
            <a:r>
              <a:rPr lang="en-US" dirty="0"/>
              <a:t> Each S-Box will get 6 bits and convert them into 4 bits.</a:t>
            </a:r>
          </a:p>
          <a:p>
            <a:pPr>
              <a:buFont typeface="Arial" panose="020B0604020202020204" pitchFamily="34" charset="0"/>
              <a:buChar char="•"/>
            </a:pPr>
            <a:r>
              <a:rPr lang="en-US" dirty="0"/>
              <a:t> S-Box is a table containing  4 rows and 16 columns.</a:t>
            </a:r>
          </a:p>
          <a:p>
            <a:pPr>
              <a:buFont typeface="Arial" panose="020B0604020202020204" pitchFamily="34" charset="0"/>
              <a:buChar char="•"/>
            </a:pPr>
            <a:r>
              <a:rPr lang="en-US" dirty="0"/>
              <a:t> The first and last bit of input given to S-Box will be used to determine the Row No. in S-Box table.</a:t>
            </a:r>
          </a:p>
          <a:p>
            <a:pPr>
              <a:buFont typeface="Arial" panose="020B0604020202020204" pitchFamily="34" charset="0"/>
              <a:buChar char="•"/>
            </a:pPr>
            <a:r>
              <a:rPr lang="en-US" dirty="0"/>
              <a:t> The remaining4 bits are used to determine the Column no of S-Box table.</a:t>
            </a:r>
          </a:p>
        </p:txBody>
      </p:sp>
    </p:spTree>
    <p:extLst>
      <p:ext uri="{BB962C8B-B14F-4D97-AF65-F5344CB8AC3E}">
        <p14:creationId xmlns:p14="http://schemas.microsoft.com/office/powerpoint/2010/main" val="3754090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A5D74-A811-4A3F-9179-D35D79D3DEFF}"/>
              </a:ext>
            </a:extLst>
          </p:cNvPr>
          <p:cNvSpPr>
            <a:spLocks noGrp="1"/>
          </p:cNvSpPr>
          <p:nvPr>
            <p:ph type="title"/>
          </p:nvPr>
        </p:nvSpPr>
        <p:spPr/>
        <p:txBody>
          <a:bodyPr/>
          <a:lstStyle/>
          <a:p>
            <a:r>
              <a:rPr lang="en-US" dirty="0"/>
              <a:t>Algorithm explanation</a:t>
            </a:r>
          </a:p>
        </p:txBody>
      </p:sp>
      <p:pic>
        <p:nvPicPr>
          <p:cNvPr id="5" name="Content Placeholder 4">
            <a:extLst>
              <a:ext uri="{FF2B5EF4-FFF2-40B4-BE49-F238E27FC236}">
                <a16:creationId xmlns:a16="http://schemas.microsoft.com/office/drawing/2014/main" id="{4BE1A03F-7FA9-44F7-B9A4-09DBCA29E9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86000"/>
            <a:ext cx="12191999" cy="4572000"/>
          </a:xfrm>
        </p:spPr>
      </p:pic>
    </p:spTree>
    <p:extLst>
      <p:ext uri="{BB962C8B-B14F-4D97-AF65-F5344CB8AC3E}">
        <p14:creationId xmlns:p14="http://schemas.microsoft.com/office/powerpoint/2010/main" val="2535437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EA91-B76D-45E8-960E-EC17EECE3AA1}"/>
              </a:ext>
            </a:extLst>
          </p:cNvPr>
          <p:cNvSpPr>
            <a:spLocks noGrp="1"/>
          </p:cNvSpPr>
          <p:nvPr>
            <p:ph type="title"/>
          </p:nvPr>
        </p:nvSpPr>
        <p:spPr/>
        <p:txBody>
          <a:bodyPr/>
          <a:lstStyle/>
          <a:p>
            <a:r>
              <a:rPr lang="en-US" dirty="0"/>
              <a:t>Algorithm explanation</a:t>
            </a:r>
          </a:p>
        </p:txBody>
      </p:sp>
      <p:pic>
        <p:nvPicPr>
          <p:cNvPr id="5" name="Content Placeholder 4">
            <a:extLst>
              <a:ext uri="{FF2B5EF4-FFF2-40B4-BE49-F238E27FC236}">
                <a16:creationId xmlns:a16="http://schemas.microsoft.com/office/drawing/2014/main" id="{219D0292-A349-48AB-9460-C9E7F23757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464301"/>
            <a:ext cx="12192000" cy="2847348"/>
          </a:xfrm>
        </p:spPr>
      </p:pic>
    </p:spTree>
    <p:extLst>
      <p:ext uri="{BB962C8B-B14F-4D97-AF65-F5344CB8AC3E}">
        <p14:creationId xmlns:p14="http://schemas.microsoft.com/office/powerpoint/2010/main" val="3627051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494B-508B-447C-9B2B-E3E341B968BA}"/>
              </a:ext>
            </a:extLst>
          </p:cNvPr>
          <p:cNvSpPr>
            <a:spLocks noGrp="1"/>
          </p:cNvSpPr>
          <p:nvPr>
            <p:ph type="title"/>
          </p:nvPr>
        </p:nvSpPr>
        <p:spPr/>
        <p:txBody>
          <a:bodyPr/>
          <a:lstStyle/>
          <a:p>
            <a:r>
              <a:rPr lang="en-US" dirty="0"/>
              <a:t>Algorithm explanation</a:t>
            </a:r>
          </a:p>
        </p:txBody>
      </p:sp>
      <p:pic>
        <p:nvPicPr>
          <p:cNvPr id="5" name="Content Placeholder 4">
            <a:extLst>
              <a:ext uri="{FF2B5EF4-FFF2-40B4-BE49-F238E27FC236}">
                <a16:creationId xmlns:a16="http://schemas.microsoft.com/office/drawing/2014/main" id="{0902C86C-B9D5-4F52-8C6F-F81F04B5DA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86000"/>
            <a:ext cx="12191999" cy="4572000"/>
          </a:xfrm>
        </p:spPr>
      </p:pic>
    </p:spTree>
    <p:extLst>
      <p:ext uri="{BB962C8B-B14F-4D97-AF65-F5344CB8AC3E}">
        <p14:creationId xmlns:p14="http://schemas.microsoft.com/office/powerpoint/2010/main" val="3862833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753D4-61FE-4C9C-A591-29028DD759E7}"/>
              </a:ext>
            </a:extLst>
          </p:cNvPr>
          <p:cNvSpPr>
            <a:spLocks noGrp="1"/>
          </p:cNvSpPr>
          <p:nvPr>
            <p:ph type="title"/>
          </p:nvPr>
        </p:nvSpPr>
        <p:spPr/>
        <p:txBody>
          <a:bodyPr/>
          <a:lstStyle/>
          <a:p>
            <a:r>
              <a:rPr lang="en-US" dirty="0"/>
              <a:t>Algorithm explanation</a:t>
            </a:r>
          </a:p>
        </p:txBody>
      </p:sp>
      <p:sp>
        <p:nvSpPr>
          <p:cNvPr id="3" name="Content Placeholder 2">
            <a:extLst>
              <a:ext uri="{FF2B5EF4-FFF2-40B4-BE49-F238E27FC236}">
                <a16:creationId xmlns:a16="http://schemas.microsoft.com/office/drawing/2014/main" id="{F75CD6FA-5089-4F77-9F69-08E5587D7D57}"/>
              </a:ext>
            </a:extLst>
          </p:cNvPr>
          <p:cNvSpPr>
            <a:spLocks noGrp="1"/>
          </p:cNvSpPr>
          <p:nvPr>
            <p:ph idx="1"/>
          </p:nvPr>
        </p:nvSpPr>
        <p:spPr/>
        <p:txBody>
          <a:bodyPr/>
          <a:lstStyle/>
          <a:p>
            <a:pPr>
              <a:buFont typeface="Wingdings" panose="05000000000000000000" pitchFamily="2" charset="2"/>
              <a:buChar char="v"/>
            </a:pPr>
            <a:r>
              <a:rPr lang="en-US" dirty="0"/>
              <a:t> After the processing of Round-16, we will get two 32-bit parts of data (L and R), both of the parts will be swapped and then 64-bit data will be sent to “Final Permutation” process.</a:t>
            </a:r>
          </a:p>
        </p:txBody>
      </p:sp>
    </p:spTree>
    <p:extLst>
      <p:ext uri="{BB962C8B-B14F-4D97-AF65-F5344CB8AC3E}">
        <p14:creationId xmlns:p14="http://schemas.microsoft.com/office/powerpoint/2010/main" val="3398566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01EFC-7CDD-4583-A2B9-63E066209843}"/>
              </a:ext>
            </a:extLst>
          </p:cNvPr>
          <p:cNvSpPr>
            <a:spLocks noGrp="1"/>
          </p:cNvSpPr>
          <p:nvPr>
            <p:ph type="title"/>
          </p:nvPr>
        </p:nvSpPr>
        <p:spPr/>
        <p:txBody>
          <a:bodyPr/>
          <a:lstStyle/>
          <a:p>
            <a:r>
              <a:rPr lang="en-US" dirty="0"/>
              <a:t>Algorithm explanation</a:t>
            </a:r>
          </a:p>
        </p:txBody>
      </p:sp>
      <p:pic>
        <p:nvPicPr>
          <p:cNvPr id="9" name="Content Placeholder 8">
            <a:extLst>
              <a:ext uri="{FF2B5EF4-FFF2-40B4-BE49-F238E27FC236}">
                <a16:creationId xmlns:a16="http://schemas.microsoft.com/office/drawing/2014/main" id="{BB322BFC-18E3-4744-8023-A2AFCED047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86000"/>
            <a:ext cx="12191999" cy="4572000"/>
          </a:xfrm>
        </p:spPr>
      </p:pic>
    </p:spTree>
    <p:extLst>
      <p:ext uri="{BB962C8B-B14F-4D97-AF65-F5344CB8AC3E}">
        <p14:creationId xmlns:p14="http://schemas.microsoft.com/office/powerpoint/2010/main" val="2434732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F35EF-561B-426E-BFE6-2B30A901A6A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4B07AAB-689B-4330-BBEF-5F0BEA174FA4}"/>
              </a:ext>
            </a:extLst>
          </p:cNvPr>
          <p:cNvSpPr>
            <a:spLocks noGrp="1"/>
          </p:cNvSpPr>
          <p:nvPr>
            <p:ph idx="1"/>
          </p:nvPr>
        </p:nvSpPr>
        <p:spPr/>
        <p:txBody>
          <a:bodyPr>
            <a:normAutofit lnSpcReduction="10000"/>
          </a:bodyPr>
          <a:lstStyle/>
          <a:p>
            <a:pPr marL="0" indent="0">
              <a:buNone/>
            </a:pPr>
            <a:r>
              <a:rPr lang="en-US" b="1" u="sng" dirty="0"/>
              <a:t>Terms:</a:t>
            </a:r>
          </a:p>
          <a:p>
            <a:pPr marL="0" indent="0">
              <a:buNone/>
            </a:pPr>
            <a:r>
              <a:rPr lang="en-US" b="1" u="sng" dirty="0"/>
              <a:t>Encryption:</a:t>
            </a:r>
          </a:p>
          <a:p>
            <a:pPr marL="0" indent="0">
              <a:buNone/>
            </a:pPr>
            <a:r>
              <a:rPr lang="en-US" dirty="0"/>
              <a:t>		A process of encoding information.</a:t>
            </a:r>
          </a:p>
          <a:p>
            <a:pPr marL="0" indent="0">
              <a:buNone/>
            </a:pPr>
            <a:r>
              <a:rPr lang="en-US" b="1" u="sng" dirty="0"/>
              <a:t>Cryptography:</a:t>
            </a:r>
            <a:endParaRPr lang="en-US" dirty="0"/>
          </a:p>
          <a:p>
            <a:pPr marL="0" indent="0">
              <a:buNone/>
            </a:pPr>
            <a:r>
              <a:rPr lang="en-US" dirty="0"/>
              <a:t>		Cryptography is the practice and study of techniques for secure communication in the presence of malicious entity.</a:t>
            </a:r>
          </a:p>
          <a:p>
            <a:pPr marL="0" indent="0">
              <a:buNone/>
            </a:pPr>
            <a:r>
              <a:rPr lang="en-US" b="1" u="sng" dirty="0"/>
              <a:t>Symmetric-key Algorithm:</a:t>
            </a:r>
            <a:endParaRPr lang="en-US" dirty="0"/>
          </a:p>
          <a:p>
            <a:pPr marL="0" indent="0">
              <a:buNone/>
            </a:pPr>
            <a:r>
              <a:rPr lang="en-US" dirty="0"/>
              <a:t>				These are algorithms for cryptography that use the same cryptographic keys for both the encryption of plain-text and the decryption of ciphertext.</a:t>
            </a:r>
          </a:p>
          <a:p>
            <a:pPr marL="0" indent="0">
              <a:buNone/>
            </a:pPr>
            <a:endParaRPr lang="en-US" dirty="0"/>
          </a:p>
        </p:txBody>
      </p:sp>
    </p:spTree>
    <p:extLst>
      <p:ext uri="{BB962C8B-B14F-4D97-AF65-F5344CB8AC3E}">
        <p14:creationId xmlns:p14="http://schemas.microsoft.com/office/powerpoint/2010/main" val="104874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E95D4-BB28-44EA-9CEA-CD4FD52EA7E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53BC674-186B-4EF7-B8B2-C7E6780C4139}"/>
              </a:ext>
            </a:extLst>
          </p:cNvPr>
          <p:cNvSpPr>
            <a:spLocks noGrp="1"/>
          </p:cNvSpPr>
          <p:nvPr>
            <p:ph idx="1"/>
          </p:nvPr>
        </p:nvSpPr>
        <p:spPr/>
        <p:txBody>
          <a:bodyPr/>
          <a:lstStyle/>
          <a:p>
            <a:r>
              <a:rPr lang="en-US" b="1" u="sng" dirty="0"/>
              <a:t>DES (DATA ENCRYPTION STANDARD) ALGORITHM:</a:t>
            </a:r>
            <a:endParaRPr lang="en-US" dirty="0"/>
          </a:p>
          <a:p>
            <a:pPr>
              <a:buFont typeface="Wingdings" panose="05000000000000000000" pitchFamily="2" charset="2"/>
              <a:buChar char="v"/>
            </a:pPr>
            <a:r>
              <a:rPr lang="en-US" dirty="0"/>
              <a:t> The Data Encryption Standard (DES) is a symmetric-key algorithm for the encryption of digital data.</a:t>
            </a:r>
          </a:p>
          <a:p>
            <a:pPr>
              <a:buFont typeface="Wingdings" panose="05000000000000000000" pitchFamily="2" charset="2"/>
              <a:buChar char="v"/>
            </a:pPr>
            <a:r>
              <a:rPr lang="en-US" dirty="0"/>
              <a:t> Developed in the early 1970s at IBM</a:t>
            </a:r>
          </a:p>
          <a:p>
            <a:pPr marL="1225296" lvl="8" indent="0">
              <a:buNone/>
            </a:pPr>
            <a:endParaRPr lang="en-US" dirty="0"/>
          </a:p>
        </p:txBody>
      </p:sp>
    </p:spTree>
    <p:extLst>
      <p:ext uri="{BB962C8B-B14F-4D97-AF65-F5344CB8AC3E}">
        <p14:creationId xmlns:p14="http://schemas.microsoft.com/office/powerpoint/2010/main" val="2737326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A1057-6C60-4955-9A5D-D35CF7D88472}"/>
              </a:ext>
            </a:extLst>
          </p:cNvPr>
          <p:cNvSpPr>
            <a:spLocks noGrp="1"/>
          </p:cNvSpPr>
          <p:nvPr>
            <p:ph type="title"/>
          </p:nvPr>
        </p:nvSpPr>
        <p:spPr/>
        <p:txBody>
          <a:bodyPr/>
          <a:lstStyle/>
          <a:p>
            <a:r>
              <a:rPr lang="en-US" dirty="0"/>
              <a:t>drawbacks</a:t>
            </a:r>
          </a:p>
        </p:txBody>
      </p:sp>
      <p:sp>
        <p:nvSpPr>
          <p:cNvPr id="3" name="Content Placeholder 2">
            <a:extLst>
              <a:ext uri="{FF2B5EF4-FFF2-40B4-BE49-F238E27FC236}">
                <a16:creationId xmlns:a16="http://schemas.microsoft.com/office/drawing/2014/main" id="{5A634BC6-3CE8-4C6D-8543-1569FB02C444}"/>
              </a:ext>
            </a:extLst>
          </p:cNvPr>
          <p:cNvSpPr>
            <a:spLocks noGrp="1"/>
          </p:cNvSpPr>
          <p:nvPr>
            <p:ph idx="1"/>
          </p:nvPr>
        </p:nvSpPr>
        <p:spPr/>
        <p:txBody>
          <a:bodyPr/>
          <a:lstStyle/>
          <a:p>
            <a:pPr>
              <a:buFont typeface="Wingdings" panose="05000000000000000000" pitchFamily="2" charset="2"/>
              <a:buChar char="v"/>
            </a:pPr>
            <a:r>
              <a:rPr lang="en-US" dirty="0"/>
              <a:t> DES Algorithm is insecure due to relatively short key size.</a:t>
            </a:r>
          </a:p>
          <a:p>
            <a:pPr>
              <a:buFont typeface="Wingdings" panose="05000000000000000000" pitchFamily="2" charset="2"/>
              <a:buChar char="v"/>
            </a:pPr>
            <a:r>
              <a:rPr lang="en-US" dirty="0"/>
              <a:t> DES Algorithm is weakened against Brute-force attacks.</a:t>
            </a:r>
          </a:p>
          <a:p>
            <a:pPr marL="0" indent="0">
              <a:buNone/>
            </a:pPr>
            <a:r>
              <a:rPr lang="en-US" dirty="0"/>
              <a:t>In January 1999, distributed.net and the Electronic Frontier Foundation collaborated to publicly break a DES key in 22 hours and15 minutes.</a:t>
            </a:r>
          </a:p>
        </p:txBody>
      </p:sp>
    </p:spTree>
    <p:extLst>
      <p:ext uri="{BB962C8B-B14F-4D97-AF65-F5344CB8AC3E}">
        <p14:creationId xmlns:p14="http://schemas.microsoft.com/office/powerpoint/2010/main" val="2383890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8E9E0-D7AC-4B46-9B30-84D14D28A859}"/>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50C7F968-3151-4011-8DC4-13747726D1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587233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3E96-C1B2-453F-8AF2-0E96FAC4CF3F}"/>
              </a:ext>
            </a:extLst>
          </p:cNvPr>
          <p:cNvSpPr>
            <a:spLocks noGrp="1"/>
          </p:cNvSpPr>
          <p:nvPr>
            <p:ph type="title"/>
          </p:nvPr>
        </p:nvSpPr>
        <p:spPr/>
        <p:txBody>
          <a:bodyPr/>
          <a:lstStyle/>
          <a:p>
            <a:r>
              <a:rPr lang="en-US" dirty="0"/>
              <a:t>Algorithm Explanation</a:t>
            </a:r>
          </a:p>
        </p:txBody>
      </p:sp>
      <p:sp>
        <p:nvSpPr>
          <p:cNvPr id="3" name="Content Placeholder 2">
            <a:extLst>
              <a:ext uri="{FF2B5EF4-FFF2-40B4-BE49-F238E27FC236}">
                <a16:creationId xmlns:a16="http://schemas.microsoft.com/office/drawing/2014/main" id="{217653FA-4B67-47A7-8237-08C8C0F9D43B}"/>
              </a:ext>
            </a:extLst>
          </p:cNvPr>
          <p:cNvSpPr>
            <a:spLocks noGrp="1"/>
          </p:cNvSpPr>
          <p:nvPr>
            <p:ph idx="1"/>
          </p:nvPr>
        </p:nvSpPr>
        <p:spPr/>
        <p:txBody>
          <a:bodyPr/>
          <a:lstStyle/>
          <a:p>
            <a:pPr>
              <a:buFont typeface="Wingdings" panose="05000000000000000000" pitchFamily="2" charset="2"/>
              <a:buChar char="v"/>
            </a:pPr>
            <a:r>
              <a:rPr lang="en-US" dirty="0"/>
              <a:t> Input = A 64-Bit Plain Text (A text that a human can understand)</a:t>
            </a:r>
          </a:p>
          <a:p>
            <a:pPr>
              <a:buFont typeface="Wingdings" panose="05000000000000000000" pitchFamily="2" charset="2"/>
              <a:buChar char="v"/>
            </a:pPr>
            <a:r>
              <a:rPr lang="en-US" dirty="0"/>
              <a:t> Output = A 64-Bit Cipher Text ( An encoded text that a human cannot understand)</a:t>
            </a:r>
          </a:p>
        </p:txBody>
      </p:sp>
    </p:spTree>
    <p:extLst>
      <p:ext uri="{BB962C8B-B14F-4D97-AF65-F5344CB8AC3E}">
        <p14:creationId xmlns:p14="http://schemas.microsoft.com/office/powerpoint/2010/main" val="82879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1BEC-2A39-416A-9642-BE4BC0BF24D4}"/>
              </a:ext>
            </a:extLst>
          </p:cNvPr>
          <p:cNvSpPr>
            <a:spLocks noGrp="1"/>
          </p:cNvSpPr>
          <p:nvPr>
            <p:ph type="title"/>
          </p:nvPr>
        </p:nvSpPr>
        <p:spPr/>
        <p:txBody>
          <a:bodyPr/>
          <a:lstStyle/>
          <a:p>
            <a:r>
              <a:rPr lang="en-US" dirty="0"/>
              <a:t>Algorithm explanation</a:t>
            </a:r>
          </a:p>
        </p:txBody>
      </p:sp>
      <p:sp>
        <p:nvSpPr>
          <p:cNvPr id="3" name="Content Placeholder 2">
            <a:extLst>
              <a:ext uri="{FF2B5EF4-FFF2-40B4-BE49-F238E27FC236}">
                <a16:creationId xmlns:a16="http://schemas.microsoft.com/office/drawing/2014/main" id="{E373B737-F5DB-48BF-B2CB-2D875066458F}"/>
              </a:ext>
            </a:extLst>
          </p:cNvPr>
          <p:cNvSpPr>
            <a:spLocks noGrp="1"/>
          </p:cNvSpPr>
          <p:nvPr>
            <p:ph idx="1"/>
          </p:nvPr>
        </p:nvSpPr>
        <p:spPr/>
        <p:txBody>
          <a:bodyPr/>
          <a:lstStyle/>
          <a:p>
            <a:pPr marL="0" indent="0">
              <a:buNone/>
            </a:pPr>
            <a:r>
              <a:rPr lang="en-US" b="1" dirty="0"/>
              <a:t>Steps of Algorithm:</a:t>
            </a:r>
            <a:r>
              <a:rPr lang="en-US" dirty="0"/>
              <a:t> </a:t>
            </a:r>
          </a:p>
          <a:p>
            <a:pPr marL="457200" indent="-457200">
              <a:buFont typeface="+mj-lt"/>
              <a:buAutoNum type="arabicPeriod"/>
            </a:pPr>
            <a:r>
              <a:rPr lang="en-US" dirty="0"/>
              <a:t>In first step, a 64-bit plain text is sent for “Initial Permutation” Process.</a:t>
            </a:r>
          </a:p>
          <a:p>
            <a:pPr marL="457200" indent="-457200">
              <a:buFont typeface="+mj-lt"/>
              <a:buAutoNum type="arabicPeriod"/>
            </a:pPr>
            <a:r>
              <a:rPr lang="en-US" dirty="0"/>
              <a:t> </a:t>
            </a:r>
            <a:r>
              <a:rPr lang="en-US" b="1" u="sng" dirty="0"/>
              <a:t>Initial Permutation:</a:t>
            </a:r>
            <a:r>
              <a:rPr lang="en-US" dirty="0"/>
              <a:t> In this process, rearranging of 64 bits of plain text is done.</a:t>
            </a:r>
            <a:endParaRPr lang="en-US" b="1" u="sng" dirty="0"/>
          </a:p>
          <a:p>
            <a:pPr marL="457200" indent="-457200">
              <a:buFont typeface="+mj-lt"/>
              <a:buAutoNum type="arabicPeriod"/>
            </a:pPr>
            <a:r>
              <a:rPr lang="en-US" dirty="0"/>
              <a:t> In second step, rearranged 64-bit data is sent towards “Round” Process. There are total 16 Round Processes.</a:t>
            </a:r>
          </a:p>
          <a:p>
            <a:pPr marL="457200" indent="-457200">
              <a:buFont typeface="+mj-lt"/>
              <a:buAutoNum type="arabicPeriod"/>
            </a:pPr>
            <a:r>
              <a:rPr lang="en-US" dirty="0"/>
              <a:t> On the other hand, 48-bit sub-key is generated from 64-bit key.</a:t>
            </a:r>
          </a:p>
          <a:p>
            <a:pPr marL="0" indent="0">
              <a:buNone/>
            </a:pPr>
            <a:r>
              <a:rPr lang="en-US" dirty="0"/>
              <a:t>			</a:t>
            </a:r>
          </a:p>
        </p:txBody>
      </p:sp>
    </p:spTree>
    <p:extLst>
      <p:ext uri="{BB962C8B-B14F-4D97-AF65-F5344CB8AC3E}">
        <p14:creationId xmlns:p14="http://schemas.microsoft.com/office/powerpoint/2010/main" val="4222093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DAAF-FBA9-4061-AAE7-3B11D96BF3D9}"/>
              </a:ext>
            </a:extLst>
          </p:cNvPr>
          <p:cNvSpPr>
            <a:spLocks noGrp="1"/>
          </p:cNvSpPr>
          <p:nvPr>
            <p:ph type="title"/>
          </p:nvPr>
        </p:nvSpPr>
        <p:spPr/>
        <p:txBody>
          <a:bodyPr/>
          <a:lstStyle/>
          <a:p>
            <a:r>
              <a:rPr lang="en-US" dirty="0"/>
              <a:t>Algorithm explanation</a:t>
            </a:r>
          </a:p>
        </p:txBody>
      </p:sp>
      <p:sp>
        <p:nvSpPr>
          <p:cNvPr id="3" name="Content Placeholder 2">
            <a:extLst>
              <a:ext uri="{FF2B5EF4-FFF2-40B4-BE49-F238E27FC236}">
                <a16:creationId xmlns:a16="http://schemas.microsoft.com/office/drawing/2014/main" id="{1B125CD9-3914-4AD3-B961-997442F1EA92}"/>
              </a:ext>
            </a:extLst>
          </p:cNvPr>
          <p:cNvSpPr>
            <a:spLocks noGrp="1"/>
          </p:cNvSpPr>
          <p:nvPr>
            <p:ph idx="1"/>
          </p:nvPr>
        </p:nvSpPr>
        <p:spPr/>
        <p:txBody>
          <a:bodyPr>
            <a:normAutofit lnSpcReduction="10000"/>
          </a:bodyPr>
          <a:lstStyle/>
          <a:p>
            <a:pPr marL="1225296" lvl="8" indent="0">
              <a:buNone/>
            </a:pPr>
            <a:r>
              <a:rPr lang="en-US" sz="2000" dirty="0"/>
              <a:t>Following are the steps of the 48-bit sub-key generation  process:</a:t>
            </a:r>
          </a:p>
          <a:p>
            <a:pPr lvl="8"/>
            <a:r>
              <a:rPr lang="en-US" sz="2000" dirty="0"/>
              <a:t> PC1 (Permuted Choice 1) :</a:t>
            </a:r>
          </a:p>
          <a:p>
            <a:pPr marL="1225296" lvl="8" indent="0">
              <a:buNone/>
            </a:pPr>
            <a:r>
              <a:rPr lang="en-US" sz="2000" dirty="0"/>
              <a:t>	A 64-bit key is given as input to PC1. This key contains 8 parity bits in it. At PC1, all these 8 parity bits of 64-bit are discarded and key is reduced to 56-bits.</a:t>
            </a:r>
          </a:p>
          <a:p>
            <a:pPr marL="1225296" lvl="8" indent="0">
              <a:buNone/>
            </a:pPr>
            <a:r>
              <a:rPr lang="en-US" sz="2000" dirty="0"/>
              <a:t>After discarding 8 parity bits, all the 56 bits of key are rearranged.</a:t>
            </a:r>
          </a:p>
          <a:p>
            <a:pPr lvl="8"/>
            <a:r>
              <a:rPr lang="en-US" sz="2000" dirty="0"/>
              <a:t> After PC1, 56-bit key is divided into two equal 28-bit parts C</a:t>
            </a:r>
            <a:r>
              <a:rPr lang="en-US" sz="1200" dirty="0"/>
              <a:t>0 </a:t>
            </a:r>
            <a:r>
              <a:rPr lang="en-US" sz="2000" dirty="0"/>
              <a:t>and D</a:t>
            </a:r>
            <a:r>
              <a:rPr lang="en-US" sz="1200" dirty="0"/>
              <a:t>0.</a:t>
            </a:r>
          </a:p>
          <a:p>
            <a:pPr lvl="8"/>
            <a:r>
              <a:rPr lang="en-US" sz="2000" dirty="0"/>
              <a:t> LS (Left Shift):</a:t>
            </a:r>
          </a:p>
          <a:p>
            <a:pPr marL="1225296" lvl="8" indent="0">
              <a:buNone/>
            </a:pPr>
            <a:r>
              <a:rPr lang="en-US" sz="2000" dirty="0"/>
              <a:t>		 C</a:t>
            </a:r>
            <a:r>
              <a:rPr lang="en-US" sz="1200" dirty="0"/>
              <a:t>0 </a:t>
            </a:r>
            <a:r>
              <a:rPr lang="en-US" sz="2000" dirty="0"/>
              <a:t>and D</a:t>
            </a:r>
            <a:r>
              <a:rPr lang="en-US" sz="1200" dirty="0"/>
              <a:t>0  </a:t>
            </a:r>
            <a:r>
              <a:rPr lang="en-US" sz="2000" dirty="0"/>
              <a:t>are given as input to LS (Left Shift). LS will move the bits present in C</a:t>
            </a:r>
            <a:r>
              <a:rPr lang="en-US" sz="1200" dirty="0"/>
              <a:t>0 </a:t>
            </a:r>
            <a:r>
              <a:rPr lang="en-US" sz="2000" dirty="0"/>
              <a:t>and D</a:t>
            </a:r>
            <a:r>
              <a:rPr lang="en-US" sz="1200" dirty="0"/>
              <a:t>0   </a:t>
            </a:r>
            <a:r>
              <a:rPr lang="en-US" sz="2000" dirty="0"/>
              <a:t>by specified no. of bits towards left.</a:t>
            </a:r>
          </a:p>
          <a:p>
            <a:pPr marL="1225296" lvl="8" indent="0">
              <a:buNone/>
            </a:pPr>
            <a:r>
              <a:rPr lang="en-US" sz="2000" dirty="0"/>
              <a:t>						The number of bits by which the LS move the bits depend upon the Round No. If Round No is present in this group (1,2,9,16) then LS will shift the bits towards left by 1 bit. Otherwise, LS will shift the bits towards left by 2 bits.</a:t>
            </a:r>
          </a:p>
        </p:txBody>
      </p:sp>
    </p:spTree>
    <p:extLst>
      <p:ext uri="{BB962C8B-B14F-4D97-AF65-F5344CB8AC3E}">
        <p14:creationId xmlns:p14="http://schemas.microsoft.com/office/powerpoint/2010/main" val="2093665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7AFC1-42A8-4410-9DDD-43E7C20F52BB}"/>
              </a:ext>
            </a:extLst>
          </p:cNvPr>
          <p:cNvSpPr>
            <a:spLocks noGrp="1"/>
          </p:cNvSpPr>
          <p:nvPr>
            <p:ph type="title"/>
          </p:nvPr>
        </p:nvSpPr>
        <p:spPr/>
        <p:txBody>
          <a:bodyPr/>
          <a:lstStyle/>
          <a:p>
            <a:r>
              <a:rPr lang="en-US" dirty="0"/>
              <a:t>Algorithm explanation</a:t>
            </a:r>
          </a:p>
        </p:txBody>
      </p:sp>
      <p:sp>
        <p:nvSpPr>
          <p:cNvPr id="3" name="Content Placeholder 2">
            <a:extLst>
              <a:ext uri="{FF2B5EF4-FFF2-40B4-BE49-F238E27FC236}">
                <a16:creationId xmlns:a16="http://schemas.microsoft.com/office/drawing/2014/main" id="{2C487BF1-190D-43C8-900F-15E3EC800347}"/>
              </a:ext>
            </a:extLst>
          </p:cNvPr>
          <p:cNvSpPr>
            <a:spLocks noGrp="1"/>
          </p:cNvSpPr>
          <p:nvPr>
            <p:ph idx="1"/>
          </p:nvPr>
        </p:nvSpPr>
        <p:spPr/>
        <p:txBody>
          <a:bodyPr/>
          <a:lstStyle/>
          <a:p>
            <a:pPr>
              <a:buFont typeface="Arial" panose="020B0604020202020204" pitchFamily="34" charset="0"/>
              <a:buChar char="•"/>
            </a:pPr>
            <a:r>
              <a:rPr lang="en-US" dirty="0"/>
              <a:t> After LS, </a:t>
            </a:r>
            <a:r>
              <a:rPr lang="en-US" sz="2400" dirty="0"/>
              <a:t>C</a:t>
            </a:r>
            <a:r>
              <a:rPr lang="en-US" sz="1400" dirty="0"/>
              <a:t>0 </a:t>
            </a:r>
            <a:r>
              <a:rPr lang="en-US" sz="2400" dirty="0"/>
              <a:t>and D</a:t>
            </a:r>
            <a:r>
              <a:rPr lang="en-US" sz="1400" dirty="0"/>
              <a:t>0 </a:t>
            </a:r>
            <a:r>
              <a:rPr lang="en-US" sz="2000" dirty="0"/>
              <a:t>will become </a:t>
            </a:r>
            <a:r>
              <a:rPr lang="en-US" sz="2400" dirty="0"/>
              <a:t>C</a:t>
            </a:r>
            <a:r>
              <a:rPr lang="en-US" sz="1400" dirty="0"/>
              <a:t>1 </a:t>
            </a:r>
            <a:r>
              <a:rPr lang="en-US" sz="2400" dirty="0"/>
              <a:t>and D</a:t>
            </a:r>
            <a:r>
              <a:rPr lang="en-US" sz="1400" dirty="0"/>
              <a:t>1.</a:t>
            </a:r>
          </a:p>
          <a:p>
            <a:pPr>
              <a:buFont typeface="Arial" panose="020B0604020202020204" pitchFamily="34" charset="0"/>
              <a:buChar char="•"/>
            </a:pPr>
            <a:r>
              <a:rPr lang="en-US" sz="2000" dirty="0"/>
              <a:t> C</a:t>
            </a:r>
            <a:r>
              <a:rPr lang="en-US" sz="1200" dirty="0"/>
              <a:t>1 </a:t>
            </a:r>
            <a:r>
              <a:rPr lang="en-US" sz="2000" dirty="0"/>
              <a:t>and D</a:t>
            </a:r>
            <a:r>
              <a:rPr lang="en-US" sz="1200" dirty="0"/>
              <a:t>1  </a:t>
            </a:r>
            <a:r>
              <a:rPr lang="en-US" sz="2000" dirty="0"/>
              <a:t>blocks joined and sent to PC2.</a:t>
            </a:r>
          </a:p>
          <a:p>
            <a:pPr>
              <a:buFont typeface="Arial" panose="020B0604020202020204" pitchFamily="34" charset="0"/>
              <a:buChar char="•"/>
            </a:pPr>
            <a:r>
              <a:rPr lang="en-US" sz="2000" dirty="0"/>
              <a:t> </a:t>
            </a:r>
            <a:r>
              <a:rPr lang="en-US" sz="2000" b="1" u="sng" dirty="0"/>
              <a:t>PC2 (Permutation Choice 2):</a:t>
            </a:r>
          </a:p>
          <a:p>
            <a:pPr marL="0" indent="0">
              <a:buNone/>
            </a:pPr>
            <a:r>
              <a:rPr lang="en-US" sz="2000" dirty="0"/>
              <a:t>				At PC2, 48-bits are selected from 56-bit key. After that 48-bit sub-key rearranged. This complete Process is called as Key Transformation or Compression Permutation Operation.</a:t>
            </a:r>
          </a:p>
          <a:p>
            <a:pPr marL="0" indent="0">
              <a:buNone/>
            </a:pPr>
            <a:r>
              <a:rPr lang="en-US" sz="2000" dirty="0"/>
              <a:t>Why PC2 is called Compression Permutation Operation?</a:t>
            </a:r>
          </a:p>
          <a:p>
            <a:pPr marL="0" indent="0">
              <a:buNone/>
            </a:pPr>
            <a:r>
              <a:rPr lang="en-US" sz="2000" dirty="0"/>
              <a:t>Because at PC2, 56-bit key is compressed into 48-bit sub-key.</a:t>
            </a:r>
            <a:endParaRPr lang="en-US" dirty="0"/>
          </a:p>
        </p:txBody>
      </p:sp>
    </p:spTree>
    <p:extLst>
      <p:ext uri="{BB962C8B-B14F-4D97-AF65-F5344CB8AC3E}">
        <p14:creationId xmlns:p14="http://schemas.microsoft.com/office/powerpoint/2010/main" val="966461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421</TotalTime>
  <Words>973</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Tw Cen MT</vt:lpstr>
      <vt:lpstr>Tw Cen MT Condensed</vt:lpstr>
      <vt:lpstr>Wingdings</vt:lpstr>
      <vt:lpstr>Wingdings 3</vt:lpstr>
      <vt:lpstr>Integral</vt:lpstr>
      <vt:lpstr>DES (Data Encryption Standard)  Algorithm</vt:lpstr>
      <vt:lpstr>iNTRODUCTION</vt:lpstr>
      <vt:lpstr>introduction</vt:lpstr>
      <vt:lpstr>drawbacks</vt:lpstr>
      <vt:lpstr>PowerPoint Presentation</vt:lpstr>
      <vt:lpstr>Algorithm Explanation</vt:lpstr>
      <vt:lpstr>Algorithm explanation</vt:lpstr>
      <vt:lpstr>Algorithm explanation</vt:lpstr>
      <vt:lpstr>Algorithm explanation</vt:lpstr>
      <vt:lpstr>Algorithm explanation</vt:lpstr>
      <vt:lpstr>PowerPoint Presentation</vt:lpstr>
      <vt:lpstr>Algorithm explanation</vt:lpstr>
      <vt:lpstr>Algorithm explanation</vt:lpstr>
      <vt:lpstr>Algorithm explanation</vt:lpstr>
      <vt:lpstr>Algorithm explanation</vt:lpstr>
      <vt:lpstr>Algorithm explanation</vt:lpstr>
      <vt:lpstr>Algorithm explanation</vt:lpstr>
      <vt:lpstr>Algorithm explanation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 (Data Encryption Standard)  Algorithm</dc:title>
  <dc:creator>Ahtesham Sarwar ag-6068</dc:creator>
  <cp:lastModifiedBy>Ahtesham Sarwar ag-6068</cp:lastModifiedBy>
  <cp:revision>30</cp:revision>
  <dcterms:created xsi:type="dcterms:W3CDTF">2021-12-01T17:21:33Z</dcterms:created>
  <dcterms:modified xsi:type="dcterms:W3CDTF">2021-12-03T07:14:54Z</dcterms:modified>
</cp:coreProperties>
</file>