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9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/>
    <p:restoredTop sz="94579"/>
  </p:normalViewPr>
  <p:slideViewPr>
    <p:cSldViewPr snapToGrid="0" snapToObjects="1">
      <p:cViewPr varScale="1">
        <p:scale>
          <a:sx n="75" d="100"/>
          <a:sy n="75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if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if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dirty="0" smtClean="0"/>
              <a:t>Histogram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Sheet3!$D$2:$D$7</c:f>
              <c:strCache>
                <c:ptCount val="6"/>
                <c:pt idx="0">
                  <c:v>85.5–90.5</c:v>
                </c:pt>
                <c:pt idx="1">
                  <c:v>90.5–95.5</c:v>
                </c:pt>
                <c:pt idx="2">
                  <c:v>95.5–100.5</c:v>
                </c:pt>
                <c:pt idx="3">
                  <c:v>100.5–105.5</c:v>
                </c:pt>
                <c:pt idx="4">
                  <c:v>105.5–110.5</c:v>
                </c:pt>
                <c:pt idx="5">
                  <c:v>110.5–115.5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10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242202640"/>
        <c:axId val="243245152"/>
      </c:barChart>
      <c:catAx>
        <c:axId val="24220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Class Boundries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3245152"/>
        <c:crosses val="autoZero"/>
        <c:auto val="1"/>
        <c:lblAlgn val="ctr"/>
        <c:lblOffset val="100"/>
        <c:noMultiLvlLbl val="0"/>
      </c:catAx>
      <c:valAx>
        <c:axId val="24324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220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Histogram of Height of 30 Students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55237005501772"/>
          <c:y val="0.12296692586355373"/>
          <c:w val="0.8800613693025634"/>
          <c:h val="0.6891008161954377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Sheet3!$D$2:$D$7</c:f>
              <c:strCache>
                <c:ptCount val="6"/>
                <c:pt idx="0">
                  <c:v>85.5–90.5</c:v>
                </c:pt>
                <c:pt idx="1">
                  <c:v>90.5–95.5</c:v>
                </c:pt>
                <c:pt idx="2">
                  <c:v>95.5–100.5</c:v>
                </c:pt>
                <c:pt idx="3">
                  <c:v>100.5–105.5</c:v>
                </c:pt>
                <c:pt idx="4">
                  <c:v>105.5–110.5</c:v>
                </c:pt>
                <c:pt idx="5">
                  <c:v>110.5–115.5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10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245438496"/>
        <c:axId val="245439672"/>
      </c:barChart>
      <c:catAx>
        <c:axId val="24543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r>
                  <a:rPr lang="en-US">
                    <a:latin typeface="Aharoni" panose="02010803020104030203" pitchFamily="2" charset="-79"/>
                    <a:cs typeface="Aharoni" panose="02010803020104030203" pitchFamily="2" charset="-79"/>
                  </a:rPr>
                  <a:t>Class Boundries</a:t>
                </a:r>
              </a:p>
            </c:rich>
          </c:tx>
          <c:layout>
            <c:manualLayout>
              <c:xMode val="edge"/>
              <c:yMode val="edge"/>
              <c:x val="0.42329300499036127"/>
              <c:y val="0.917614708856304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5439672"/>
        <c:crosses val="autoZero"/>
        <c:auto val="1"/>
        <c:lblAlgn val="ctr"/>
        <c:lblOffset val="100"/>
        <c:noMultiLvlLbl val="0"/>
      </c:catAx>
      <c:valAx>
        <c:axId val="24543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r>
                  <a:rPr lang="en-US">
                    <a:latin typeface="Aharoni" panose="02010803020104030203" pitchFamily="2" charset="-79"/>
                    <a:cs typeface="Aharoni" panose="02010803020104030203" pitchFamily="2" charset="-79"/>
                  </a:rPr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543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dirty="0" smtClean="0"/>
              <a:t>Frequency Polygon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97434986288576"/>
          <c:y val="0.13135017324928433"/>
          <c:w val="0.83447019060934047"/>
          <c:h val="0.70548597637251187"/>
        </c:manualLayout>
      </c:layout>
      <c:lineChart>
        <c:grouping val="stacked"/>
        <c:varyColors val="0"/>
        <c:ser>
          <c:idx val="0"/>
          <c:order val="0"/>
          <c:tx>
            <c:v>Frequency</c:v>
          </c:tx>
          <c:spPr>
            <a:ln w="412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Sheet3!$F$2:$F$7</c:f>
              <c:numCache>
                <c:formatCode>General</c:formatCode>
                <c:ptCount val="6"/>
                <c:pt idx="0">
                  <c:v>88</c:v>
                </c:pt>
                <c:pt idx="1">
                  <c:v>93</c:v>
                </c:pt>
                <c:pt idx="2">
                  <c:v>98</c:v>
                </c:pt>
                <c:pt idx="3">
                  <c:v>103</c:v>
                </c:pt>
                <c:pt idx="4">
                  <c:v>108</c:v>
                </c:pt>
                <c:pt idx="5">
                  <c:v>113</c:v>
                </c:pt>
              </c:numCache>
            </c:numRef>
          </c:cat>
          <c:val>
            <c:numRef>
              <c:f>Sheet3!$G$2:$G$7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10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834456"/>
        <c:axId val="243031384"/>
      </c:lineChart>
      <c:catAx>
        <c:axId val="243834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 dirty="0" smtClean="0"/>
                  <a:t>Mid Points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3031384"/>
        <c:crosses val="autoZero"/>
        <c:auto val="1"/>
        <c:lblAlgn val="ctr"/>
        <c:lblOffset val="100"/>
        <c:noMultiLvlLbl val="0"/>
      </c:catAx>
      <c:valAx>
        <c:axId val="24303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 dirty="0" smtClean="0"/>
                  <a:t>Frequency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383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/>
              <a:t>Cumulative Frequency Polygon / Ogive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77304964539007"/>
          <c:y val="0.13174000505275557"/>
          <c:w val="0.85222222222222221"/>
          <c:h val="0.6879323912305132"/>
        </c:manualLayout>
      </c:layout>
      <c:lineChart>
        <c:grouping val="stacked"/>
        <c:varyColors val="0"/>
        <c:ser>
          <c:idx val="0"/>
          <c:order val="0"/>
          <c:spPr>
            <a:ln w="412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Sheet3!$E$2:$E$7</c:f>
              <c:numCache>
                <c:formatCode>General</c:formatCode>
                <c:ptCount val="6"/>
                <c:pt idx="0">
                  <c:v>90.5</c:v>
                </c:pt>
                <c:pt idx="1">
                  <c:v>95.5</c:v>
                </c:pt>
                <c:pt idx="2">
                  <c:v>100.5</c:v>
                </c:pt>
                <c:pt idx="3">
                  <c:v>105.5</c:v>
                </c:pt>
                <c:pt idx="4">
                  <c:v>110.5</c:v>
                </c:pt>
                <c:pt idx="5">
                  <c:v>115.5</c:v>
                </c:pt>
              </c:numCache>
            </c:numRef>
          </c:cat>
          <c:val>
            <c:numRef>
              <c:f>Sheet3!$H$2:$H$7</c:f>
              <c:numCache>
                <c:formatCode>General</c:formatCode>
                <c:ptCount val="6"/>
                <c:pt idx="0">
                  <c:v>6</c:v>
                </c:pt>
                <c:pt idx="1">
                  <c:v>10</c:v>
                </c:pt>
                <c:pt idx="2">
                  <c:v>20</c:v>
                </c:pt>
                <c:pt idx="3">
                  <c:v>26</c:v>
                </c:pt>
                <c:pt idx="4">
                  <c:v>29</c:v>
                </c:pt>
                <c:pt idx="5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304688"/>
        <c:axId val="243054312"/>
      </c:lineChart>
      <c:catAx>
        <c:axId val="24230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Upper Class Boundaries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3054312"/>
        <c:crosses val="autoZero"/>
        <c:auto val="1"/>
        <c:lblAlgn val="ctr"/>
        <c:lblOffset val="100"/>
        <c:noMultiLvlLbl val="0"/>
      </c:catAx>
      <c:valAx>
        <c:axId val="24305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Cumulative 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2304688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zero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8F08A-FD55-6B46-8729-4DC6FFAF698F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AD343-43CE-3144-991D-0A708E5F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55"/>
            <a:ext cx="12192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550052"/>
            <a:ext cx="11523945" cy="4900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2C25-1C32-6C42-BE17-96D8CB74D6DB}" type="datetimeFigureOut">
              <a:rPr lang="en-US" smtClean="0"/>
              <a:t>21/2/2018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2263"/>
            <a:ext cx="12192000" cy="2387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b="1" dirty="0" smtClean="0">
                <a:latin typeface="Baskerville Old Face" panose="02020602080505020303" pitchFamily="18" charset="0"/>
              </a:rPr>
              <a:t>Frequency Distribution &amp; Histogram</a:t>
            </a:r>
            <a:endParaRPr lang="en-US" sz="66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>
            <a:normAutofit/>
          </a:bodyPr>
          <a:lstStyle/>
          <a:p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16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798273"/>
              </p:ext>
            </p:extLst>
          </p:nvPr>
        </p:nvGraphicFramePr>
        <p:xfrm>
          <a:off x="850900" y="1467550"/>
          <a:ext cx="10248900" cy="504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07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38300"/>
            <a:ext cx="10833100" cy="4538663"/>
          </a:xfrm>
        </p:spPr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 polygons are a graphical device for understanding the shapes of distributions. They serve the same purpose as histograms, but are especially helpful for comparing sets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Mid Points </a:t>
            </a:r>
            <a:r>
              <a:rPr lang="en-US" dirty="0" err="1" smtClean="0"/>
              <a:t>vs</a:t>
            </a:r>
            <a:r>
              <a:rPr lang="en-US" dirty="0" smtClean="0"/>
              <a:t> Frequency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312306"/>
              </p:ext>
            </p:extLst>
          </p:nvPr>
        </p:nvGraphicFramePr>
        <p:xfrm>
          <a:off x="5943600" y="3022600"/>
          <a:ext cx="6101230" cy="374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Frequency Polygon / </a:t>
            </a:r>
            <a:r>
              <a:rPr lang="en-US" dirty="0" err="1" smtClean="0"/>
              <a:t>Ogive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63700"/>
            <a:ext cx="11404600" cy="45132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cumulative frequency polygon</a:t>
            </a:r>
            <a:r>
              <a:rPr lang="en-US" dirty="0"/>
              <a:t> is a plot of the </a:t>
            </a:r>
            <a:r>
              <a:rPr lang="en-US" b="1" dirty="0"/>
              <a:t>cumulative frequency</a:t>
            </a:r>
            <a:r>
              <a:rPr lang="en-US" dirty="0"/>
              <a:t> against the upper class boundary with the points joined by a line segment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Upper Class Boundaries </a:t>
            </a:r>
            <a:r>
              <a:rPr lang="en-US" dirty="0" err="1" smtClean="0"/>
              <a:t>vs</a:t>
            </a:r>
            <a:r>
              <a:rPr lang="en-US" dirty="0" smtClean="0"/>
              <a:t> Cumulative Frequency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893582"/>
              </p:ext>
            </p:extLst>
          </p:nvPr>
        </p:nvGraphicFramePr>
        <p:xfrm>
          <a:off x="5499100" y="3403600"/>
          <a:ext cx="6596062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58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&amp; Leaf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relatively small data set can be represented by stem and leaf </a:t>
            </a:r>
            <a:r>
              <a:rPr lang="en-US" dirty="0" smtClean="0"/>
              <a:t>display.</a:t>
            </a:r>
          </a:p>
          <a:p>
            <a:r>
              <a:rPr lang="en-US" dirty="0" smtClean="0"/>
              <a:t>In </a:t>
            </a:r>
            <a:r>
              <a:rPr lang="en-US" dirty="0"/>
              <a:t>addition to information on the number of observations falling in the various classes, it displays details of what those observations actually </a:t>
            </a:r>
            <a:r>
              <a:rPr lang="en-US" dirty="0" smtClean="0"/>
              <a:t>are.</a:t>
            </a:r>
          </a:p>
          <a:p>
            <a:r>
              <a:rPr lang="en-US" dirty="0" smtClean="0"/>
              <a:t>Each </a:t>
            </a:r>
            <a:r>
              <a:rPr lang="en-US" dirty="0"/>
              <a:t>number in the data set is divided into two parts, a Stem and a Leaf. A stem is the leading digit(s) of each number and is used in sorting, while a leaf is the rest of the number or the trailing digit(s) and shown in display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Represent the following data by Stem and Leaf display by </a:t>
            </a:r>
          </a:p>
          <a:p>
            <a:pPr marL="914400" lvl="2" indent="0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  <a:r>
              <a:rPr lang="en-US" sz="2400" dirty="0"/>
              <a:t> taking 10 unit as the width of the class</a:t>
            </a:r>
          </a:p>
          <a:p>
            <a:pPr marL="914400" lvl="2" indent="0">
              <a:buNone/>
            </a:pPr>
            <a:r>
              <a:rPr lang="en-US" sz="2400" b="1" dirty="0"/>
              <a:t>(ii)</a:t>
            </a:r>
            <a:r>
              <a:rPr lang="en-US" sz="2400" dirty="0"/>
              <a:t> taking 5 unit as the width of the class</a:t>
            </a:r>
          </a:p>
          <a:p>
            <a:pPr marL="0" indent="0">
              <a:buNone/>
            </a:pPr>
            <a:r>
              <a:rPr lang="en-US" dirty="0"/>
              <a:t>	32	45	38	41	49	36	52	56	51	62	63	59	68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15787"/>
              </p:ext>
            </p:extLst>
          </p:nvPr>
        </p:nvGraphicFramePr>
        <p:xfrm>
          <a:off x="1116722" y="3891026"/>
          <a:ext cx="345527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240846"/>
                <a:gridCol w="2214432"/>
              </a:tblGrid>
              <a:tr h="26035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b="1" u="sng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b="1" u="sng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2  8  6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5  1  9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2  6  1  9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2  3  8</a:t>
                      </a:r>
                      <a:endParaRPr lang="en-US" sz="24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83090"/>
              </p:ext>
            </p:extLst>
          </p:nvPr>
        </p:nvGraphicFramePr>
        <p:xfrm>
          <a:off x="5666442" y="3545269"/>
          <a:ext cx="4976158" cy="3230880"/>
        </p:xfrm>
        <a:graphic>
          <a:graphicData uri="http://schemas.openxmlformats.org/drawingml/2006/table">
            <a:tbl>
              <a:tblPr firstRow="1" firstCol="1" bandRow="1"/>
              <a:tblGrid>
                <a:gridCol w="978042"/>
                <a:gridCol w="653231"/>
                <a:gridCol w="3344885"/>
              </a:tblGrid>
              <a:tr h="1962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b="1" u="sng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4*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6*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b="1" u="sng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8  6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5  9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2  1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6  9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2  3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*indicate 0—4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.indicate 5—9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 and . are called placeholder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74"/>
            <a:ext cx="5638800" cy="4059509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Use the data below to make a stem-and-leaf plot by taking 10 as a unit.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3785"/>
              </p:ext>
            </p:extLst>
          </p:nvPr>
        </p:nvGraphicFramePr>
        <p:xfrm>
          <a:off x="693250" y="2727913"/>
          <a:ext cx="4918860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772"/>
                <a:gridCol w="983772"/>
                <a:gridCol w="983772"/>
                <a:gridCol w="983772"/>
                <a:gridCol w="983772"/>
              </a:tblGrid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115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126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92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104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85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116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100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121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123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79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110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129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108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42209" y="1464223"/>
            <a:ext cx="4473288" cy="3929555"/>
            <a:chOff x="933" y="871"/>
            <a:chExt cx="2818" cy="2295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invGray">
            <a:xfrm>
              <a:off x="933" y="871"/>
              <a:ext cx="1149" cy="2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Stem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endParaRPr lang="en-US" altLang="en-US" sz="2800" dirty="0">
                <a:latin typeface="Times New Roman" pitchFamily="18" charset="0"/>
              </a:endParaRP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7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8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9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10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11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12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invGray">
            <a:xfrm>
              <a:off x="2106" y="926"/>
              <a:ext cx="0" cy="20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invGray">
            <a:xfrm>
              <a:off x="2264" y="872"/>
              <a:ext cx="1487" cy="2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Leaf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endParaRPr lang="en-US" altLang="en-US" sz="2800" dirty="0">
                <a:latin typeface="Times New Roman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0 5 8 9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4 5 5 8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0 2 2 3 7 9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0 4 7 8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0 4 5 6 6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1 3 6 9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FFFFFF"/>
                </a:buClr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1 1 2</a:t>
              </a: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invGray">
            <a:xfrm>
              <a:off x="1568" y="1143"/>
              <a:ext cx="165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8038033" y="1530475"/>
            <a:ext cx="10908" cy="3861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utoShape 22"/>
          <p:cNvSpPr>
            <a:spLocks/>
          </p:cNvSpPr>
          <p:nvPr/>
        </p:nvSpPr>
        <p:spPr bwMode="auto">
          <a:xfrm rot="10800000" flipV="1">
            <a:off x="6526307" y="5530724"/>
            <a:ext cx="3870123" cy="1214010"/>
          </a:xfrm>
          <a:prstGeom prst="borderCallout1">
            <a:avLst>
              <a:gd name="adj1" fmla="val 41932"/>
              <a:gd name="adj2" fmla="val 100516"/>
              <a:gd name="adj3" fmla="val 43344"/>
              <a:gd name="adj4" fmla="val 101594"/>
            </a:avLst>
          </a:prstGeom>
          <a:solidFill>
            <a:srgbClr val="EAEAEA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sz="2800" dirty="0">
                <a:latin typeface="Times New Roman" pitchFamily="18" charset="0"/>
              </a:rPr>
              <a:t>7    0 5 8 9</a:t>
            </a:r>
          </a:p>
          <a:p>
            <a:pPr algn="ctr">
              <a:spcBef>
                <a:spcPct val="0"/>
              </a:spcBef>
            </a:pPr>
            <a:endParaRPr lang="en-US" altLang="en-US" sz="2000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GB" altLang="en-US" sz="2000" dirty="0">
                <a:latin typeface="Times New Roman" pitchFamily="18" charset="0"/>
              </a:rPr>
              <a:t>These values are 70, 75, 78 and 79</a:t>
            </a:r>
            <a:endParaRPr lang="en-US" altLang="en-US" sz="2000" dirty="0">
              <a:latin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303294" y="2188188"/>
            <a:ext cx="235420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048941" y="5583069"/>
            <a:ext cx="1" cy="46075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83826"/>
              </p:ext>
            </p:extLst>
          </p:nvPr>
        </p:nvGraphicFramePr>
        <p:xfrm>
          <a:off x="693040" y="3861388"/>
          <a:ext cx="4918860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772"/>
                <a:gridCol w="983772"/>
                <a:gridCol w="983772"/>
                <a:gridCol w="983772"/>
                <a:gridCol w="983772"/>
              </a:tblGrid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107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131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114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92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131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88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97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99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116</a:t>
                      </a:r>
                      <a:endParaRPr lang="en-US" sz="2400" b="0" i="0" u="none" strike="noStrike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93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84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75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70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132</a:t>
                      </a:r>
                      <a:endParaRPr lang="en-US" sz="2400" b="0" i="0" u="none" strike="noStrike" dirty="0">
                        <a:solidFill>
                          <a:srgbClr val="3D3D3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699"/>
            <a:ext cx="3581400" cy="4746812"/>
          </a:xfrm>
          <a:solidFill>
            <a:srgbClr val="CCE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Following data </a:t>
            </a:r>
            <a:r>
              <a:rPr lang="en-US" sz="2200" b="1" dirty="0" smtClean="0"/>
              <a:t>represents the plant height (cm) of a sample of 30 plants.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	87	91	89	88	89	91	87	92	90	98	95	97	96	100	101	96	98	99	98	100	102	99	101	105	103	107	105	106	107	112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69207"/>
              </p:ext>
            </p:extLst>
          </p:nvPr>
        </p:nvGraphicFramePr>
        <p:xfrm>
          <a:off x="3970617" y="0"/>
          <a:ext cx="7345082" cy="32407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7766"/>
                <a:gridCol w="1654713"/>
                <a:gridCol w="1304478"/>
                <a:gridCol w="1304477"/>
                <a:gridCol w="1263648"/>
              </a:tblGrid>
              <a:tr h="652498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r.f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86–90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91–95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96–100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101–105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106–110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111–115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69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100.0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22492"/>
              </p:ext>
            </p:extLst>
          </p:nvPr>
        </p:nvGraphicFramePr>
        <p:xfrm>
          <a:off x="5021636" y="3469342"/>
          <a:ext cx="6294063" cy="3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16-Point Star 9"/>
          <p:cNvSpPr/>
          <p:nvPr/>
        </p:nvSpPr>
        <p:spPr>
          <a:xfrm>
            <a:off x="1807789" y="3921313"/>
            <a:ext cx="3213847" cy="2971800"/>
          </a:xfrm>
          <a:prstGeom prst="star1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Frequency distribution &amp;</a:t>
            </a:r>
          </a:p>
          <a:p>
            <a:pPr algn="ctr"/>
            <a:r>
              <a:rPr lang="en-US" sz="24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4929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Tabular arrangement of data in which various items are arranged into classes or groups and the number of items falling in each class is stated.</a:t>
            </a:r>
          </a:p>
          <a:p>
            <a:r>
              <a:rPr lang="en-US" sz="3200" dirty="0"/>
              <a:t>The number of observations falling in a particular class is referred to as class frequency "</a:t>
            </a:r>
            <a:r>
              <a:rPr lang="en-US" sz="3200" b="1" dirty="0"/>
              <a:t>f</a:t>
            </a:r>
            <a:r>
              <a:rPr lang="en-US" sz="3200" dirty="0"/>
              <a:t>".</a:t>
            </a:r>
          </a:p>
          <a:p>
            <a:r>
              <a:rPr lang="en-US" sz="3200" dirty="0"/>
              <a:t>Data presented in the form of a frequency distribution is also called grouped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452282"/>
            <a:ext cx="11061700" cy="5123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Class Limits</a:t>
            </a:r>
            <a:endParaRPr lang="en-US" sz="2400" dirty="0"/>
          </a:p>
          <a:p>
            <a:r>
              <a:rPr lang="en-US" sz="2400" dirty="0"/>
              <a:t>The class limits are defined as the number or the values of the variables which are used to separate two classes. Sometimes classes are taken as 20--25, 25--30 </a:t>
            </a:r>
            <a:r>
              <a:rPr lang="en-US" sz="2400" dirty="0" err="1"/>
              <a:t>etc</a:t>
            </a:r>
            <a:r>
              <a:rPr lang="en-US" sz="2400" dirty="0"/>
              <a:t> In such a case, these class limits means " 20 but less than 25", "25 but less than 30"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Class marks or midpoints</a:t>
            </a:r>
            <a:endParaRPr lang="en-US" sz="2400" dirty="0"/>
          </a:p>
          <a:p>
            <a:r>
              <a:rPr lang="en-US" sz="2400" dirty="0"/>
              <a:t>The class mark or the midpoint is that value which divides a class into two equal parts. It is obtained by dividing the sum of lower and upper class limits or class boundaries of a class by 2.</a:t>
            </a:r>
          </a:p>
          <a:p>
            <a:pPr marL="0" indent="0">
              <a:buNone/>
            </a:pPr>
            <a:r>
              <a:rPr lang="en-US" sz="2400" b="1" dirty="0"/>
              <a:t>Class interval</a:t>
            </a:r>
            <a:endParaRPr lang="en-US" sz="2400" dirty="0"/>
          </a:p>
          <a:p>
            <a:pPr lvl="0"/>
            <a:r>
              <a:rPr lang="en-US" sz="2400" dirty="0"/>
              <a:t>The difference between either two successive lower class limits or two successive upper class limits OR</a:t>
            </a:r>
          </a:p>
          <a:p>
            <a:pPr lvl="0"/>
            <a:r>
              <a:rPr lang="en-US" sz="2400" dirty="0"/>
              <a:t>The difference between two successive midpoints.</a:t>
            </a:r>
          </a:p>
          <a:p>
            <a:r>
              <a:rPr lang="en-US" sz="2400" dirty="0"/>
              <a:t>denoted by "</a:t>
            </a:r>
            <a:r>
              <a:rPr lang="en-US" sz="2400" b="1" dirty="0"/>
              <a:t>h</a:t>
            </a:r>
            <a:r>
              <a:rPr lang="en-US" sz="2400" dirty="0"/>
              <a:t>".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0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a frequency </a:t>
            </a:r>
            <a:r>
              <a:rPr lang="en-US" dirty="0" smtClean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Decide the number of classes:</a:t>
                </a:r>
                <a:r>
                  <a:rPr lang="en-US" b="1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K=1+3.3 </a:t>
                </a:r>
                <a:r>
                  <a:rPr lang="en-US" dirty="0">
                    <a:solidFill>
                      <a:srgbClr val="FF0000"/>
                    </a:solidFill>
                  </a:rPr>
                  <a:t>log(n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range of variation of the </a:t>
                </a:r>
                <a:r>
                  <a:rPr lang="en-US" dirty="0" smtClean="0"/>
                  <a:t>data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 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 Max – Min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approximate size of class </a:t>
                </a:r>
                <a:r>
                  <a:rPr lang="en-US" dirty="0" smtClean="0"/>
                  <a:t>interval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Decide </a:t>
                </a:r>
                <a:r>
                  <a:rPr lang="en-US" dirty="0"/>
                  <a:t>where to locate the class </a:t>
                </a:r>
                <a:r>
                  <a:rPr lang="en-US" dirty="0" smtClean="0"/>
                  <a:t>limits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Distribute the data into appropriate classes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38300"/>
            <a:ext cx="11290300" cy="4787899"/>
          </a:xfrm>
        </p:spPr>
        <p:txBody>
          <a:bodyPr/>
          <a:lstStyle/>
          <a:p>
            <a:r>
              <a:rPr lang="en-US" dirty="0"/>
              <a:t>The following data </a:t>
            </a:r>
            <a:r>
              <a:rPr lang="en-US" dirty="0" smtClean="0"/>
              <a:t>represents the height of 30 wheat plants taken from the experimental area. Construct </a:t>
            </a:r>
            <a:r>
              <a:rPr lang="en-US" dirty="0"/>
              <a:t>a frequency </a:t>
            </a:r>
            <a:r>
              <a:rPr lang="en-US" dirty="0" smtClean="0"/>
              <a:t>distribution and appropriate graphs to explain the distribution of data: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87</a:t>
            </a:r>
            <a:r>
              <a:rPr lang="en-US" dirty="0"/>
              <a:t>	91	89	88	89	91	87	92	90	98	95	97	96	100	101	96	98	99	98	100	102	99	101	105	103	107	105	106	107	112</a:t>
            </a:r>
          </a:p>
        </p:txBody>
      </p:sp>
    </p:spTree>
    <p:extLst>
      <p:ext uri="{BB962C8B-B14F-4D97-AF65-F5344CB8AC3E}">
        <p14:creationId xmlns:p14="http://schemas.microsoft.com/office/powerpoint/2010/main" val="2440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a frequency </a:t>
            </a:r>
            <a:r>
              <a:rPr lang="en-US" dirty="0" smtClean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the number of classes:</a:t>
                </a: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K=1+3.3 </a:t>
                </a:r>
                <a:r>
                  <a:rPr lang="en-US" dirty="0">
                    <a:solidFill>
                      <a:srgbClr val="FF0000"/>
                    </a:solidFill>
                  </a:rPr>
                  <a:t>log(n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)=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5.87</a:t>
                </a:r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5.47  </a:t>
                </a:r>
                <a:r>
                  <a:rPr lang="en-US" sz="3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6 Classes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Determine the range of variation of the </a:t>
                </a:r>
                <a:r>
                  <a:rPr lang="en-US" dirty="0" smtClean="0"/>
                  <a:t>data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R= Max – Min = 112 – 87 = 25</a:t>
                </a:r>
              </a:p>
              <a:p>
                <a:r>
                  <a:rPr lang="en-US" dirty="0" smtClean="0"/>
                  <a:t>Determine </a:t>
                </a:r>
                <a:r>
                  <a:rPr lang="en-US" dirty="0"/>
                  <a:t>the approximate size of class </a:t>
                </a:r>
                <a:r>
                  <a:rPr lang="en-US" dirty="0" smtClean="0"/>
                  <a:t>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25/6 = 4.17 </a:t>
                </a:r>
                <a:r>
                  <a:rPr lang="en-US" sz="3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5 Class Interval</a:t>
                </a:r>
                <a:endParaRPr lang="en-US" b="1" dirty="0" smtClean="0"/>
              </a:p>
              <a:p>
                <a:r>
                  <a:rPr lang="en-US" dirty="0" smtClean="0"/>
                  <a:t>Decide </a:t>
                </a:r>
                <a:r>
                  <a:rPr lang="en-US" dirty="0"/>
                  <a:t>where to locate the class </a:t>
                </a:r>
                <a:r>
                  <a:rPr lang="en-US" dirty="0" smtClean="0"/>
                  <a:t>limits </a:t>
                </a:r>
                <a:r>
                  <a:rPr lang="en-US" sz="3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</a:t>
                </a: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86-90, 91-95, …</a:t>
                </a:r>
                <a:endParaRPr lang="en-US" dirty="0" smtClean="0"/>
              </a:p>
              <a:p>
                <a:r>
                  <a:rPr lang="en-US" dirty="0"/>
                  <a:t>Distribute the data into appropriate classes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82115"/>
              </p:ext>
            </p:extLst>
          </p:nvPr>
        </p:nvGraphicFramePr>
        <p:xfrm>
          <a:off x="367890" y="1589153"/>
          <a:ext cx="1564546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4546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Classes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86–90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91–95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96–100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101–105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106–110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111–115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8651"/>
              </p:ext>
            </p:extLst>
          </p:nvPr>
        </p:nvGraphicFramePr>
        <p:xfrm>
          <a:off x="1932436" y="1583574"/>
          <a:ext cx="1962333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2333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Class Boundaries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85.5–90.5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90.5–95.5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95.5–100.5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100.5–105.5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105.5–110.5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110.5–115.5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8629"/>
              </p:ext>
            </p:extLst>
          </p:nvPr>
        </p:nvGraphicFramePr>
        <p:xfrm>
          <a:off x="3888686" y="1583574"/>
          <a:ext cx="1334432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4432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Tally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43018"/>
              </p:ext>
            </p:extLst>
          </p:nvPr>
        </p:nvGraphicFramePr>
        <p:xfrm>
          <a:off x="5161802" y="1583575"/>
          <a:ext cx="1237132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7132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Freq</a:t>
                      </a:r>
                      <a:r>
                        <a:rPr lang="en-US" sz="2000" dirty="0" smtClean="0">
                          <a:effectLst/>
                        </a:rPr>
                        <a:t> (f)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4927"/>
              </p:ext>
            </p:extLst>
          </p:nvPr>
        </p:nvGraphicFramePr>
        <p:xfrm>
          <a:off x="6398934" y="1589153"/>
          <a:ext cx="1097380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7380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c.f.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80874"/>
              </p:ext>
            </p:extLst>
          </p:nvPr>
        </p:nvGraphicFramePr>
        <p:xfrm>
          <a:off x="7496314" y="1590806"/>
          <a:ext cx="1167917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7917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r.f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1.000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46265"/>
              </p:ext>
            </p:extLst>
          </p:nvPr>
        </p:nvGraphicFramePr>
        <p:xfrm>
          <a:off x="8664231" y="1583574"/>
          <a:ext cx="1134384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4384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% </a:t>
                      </a:r>
                      <a:r>
                        <a:rPr lang="en-US" sz="2000" dirty="0" err="1">
                          <a:effectLst/>
                        </a:rPr>
                        <a:t>freq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100.0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02554"/>
              </p:ext>
            </p:extLst>
          </p:nvPr>
        </p:nvGraphicFramePr>
        <p:xfrm>
          <a:off x="9798615" y="1583574"/>
          <a:ext cx="1622985" cy="4256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985"/>
              </a:tblGrid>
              <a:tr h="788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Cumulative % </a:t>
                      </a:r>
                      <a:r>
                        <a:rPr lang="en-US" sz="2000" dirty="0" err="1">
                          <a:effectLst/>
                        </a:rPr>
                        <a:t>freq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 dirty="0">
                          <a:effectLst/>
                        </a:rPr>
                        <a:t>20.00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 dirty="0">
                          <a:effectLst/>
                        </a:rPr>
                        <a:t>33.3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>
                          <a:effectLst/>
                        </a:rPr>
                        <a:t>66.6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>
                          <a:effectLst/>
                        </a:rPr>
                        <a:t>86.6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>
                          <a:effectLst/>
                        </a:rPr>
                        <a:t>96.6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spc="-15">
                          <a:effectLst/>
                        </a:rPr>
                        <a:t>100.0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5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405313" y="246109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57713" y="246109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633913" y="246109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710113" y="246109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481513" y="246109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366616" y="2461092"/>
            <a:ext cx="309343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405313" y="292959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57713" y="292959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4633913" y="292959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4481513" y="292959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405313" y="342899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557713" y="342899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4633913" y="342899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710113" y="342899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4481513" y="342899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4366616" y="3428999"/>
            <a:ext cx="309343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4405313" y="3949604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>
            <a:off x="4557713" y="394642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4633913" y="394642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>
            <a:off x="4710113" y="394642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4481513" y="394642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4366616" y="3946429"/>
            <a:ext cx="309343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4803775" y="342741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4956175" y="342741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>
            <a:off x="4879975" y="3427411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>
            <a:off x="4688878" y="3427411"/>
            <a:ext cx="309343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4405313" y="441670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4557713" y="441670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4481513" y="4416702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405313" y="4927129"/>
            <a:ext cx="0" cy="302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70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63700"/>
            <a:ext cx="11176000" cy="4513263"/>
          </a:xfrm>
        </p:spPr>
        <p:txBody>
          <a:bodyPr/>
          <a:lstStyle/>
          <a:p>
            <a:r>
              <a:rPr lang="en-US" dirty="0" smtClean="0"/>
              <a:t>Class Boundaries</a:t>
            </a:r>
          </a:p>
          <a:p>
            <a:r>
              <a:rPr lang="en-US" dirty="0" smtClean="0"/>
              <a:t>Subtract any </a:t>
            </a:r>
            <a:r>
              <a:rPr lang="en-US" u="sng" dirty="0" smtClean="0"/>
              <a:t>Upper Class Limit</a:t>
            </a:r>
            <a:r>
              <a:rPr lang="en-US" dirty="0" smtClean="0"/>
              <a:t> from its Subsequent </a:t>
            </a:r>
            <a:r>
              <a:rPr lang="en-US" u="sng" dirty="0" smtClean="0"/>
              <a:t>Lower Class limit</a:t>
            </a:r>
            <a:r>
              <a:rPr lang="en-US" dirty="0" smtClean="0"/>
              <a:t> and divide the difference with 2, you will get the Continuity correction factor</a:t>
            </a:r>
          </a:p>
          <a:p>
            <a:r>
              <a:rPr lang="en-US" dirty="0" smtClean="0"/>
              <a:t>Subtract this factor from all Lower Class Limits and add it to all Upper Class limits.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example, 91-90 = ½ =0.05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or  96-95 = ½ =0.05</a:t>
            </a:r>
          </a:p>
        </p:txBody>
      </p:sp>
    </p:spTree>
    <p:extLst>
      <p:ext uri="{BB962C8B-B14F-4D97-AF65-F5344CB8AC3E}">
        <p14:creationId xmlns:p14="http://schemas.microsoft.com/office/powerpoint/2010/main" val="42620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780</Words>
  <Application>Microsoft Office PowerPoint</Application>
  <PresentationFormat>Widescreen</PresentationFormat>
  <Paragraphs>260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Aharoni</vt:lpstr>
      <vt:lpstr>Arial</vt:lpstr>
      <vt:lpstr>Baskerville Old Face</vt:lpstr>
      <vt:lpstr>Calibri</vt:lpstr>
      <vt:lpstr>Calibri Light</vt:lpstr>
      <vt:lpstr>Cambria Math</vt:lpstr>
      <vt:lpstr>Courier</vt:lpstr>
      <vt:lpstr>Times New Roman</vt:lpstr>
      <vt:lpstr>Wingdings</vt:lpstr>
      <vt:lpstr>Office Theme</vt:lpstr>
      <vt:lpstr>Frequency Distribution &amp; Histogram</vt:lpstr>
      <vt:lpstr>PowerPoint Presentation</vt:lpstr>
      <vt:lpstr>Frequency Distribution</vt:lpstr>
      <vt:lpstr>Some definitions</vt:lpstr>
      <vt:lpstr>Construction of a frequency distribution</vt:lpstr>
      <vt:lpstr>Example</vt:lpstr>
      <vt:lpstr>Construction of a frequency distribution</vt:lpstr>
      <vt:lpstr>Frequency Distribution</vt:lpstr>
      <vt:lpstr>Class Boundaries</vt:lpstr>
      <vt:lpstr>Histogram</vt:lpstr>
      <vt:lpstr>Frequency Polygon</vt:lpstr>
      <vt:lpstr>Cumulative Frequency Polygon / Ogive</vt:lpstr>
      <vt:lpstr>Stem &amp; Leaf Display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Aysha Kiran</dc:creator>
  <cp:lastModifiedBy>Muhammad Usman</cp:lastModifiedBy>
  <cp:revision>27</cp:revision>
  <dcterms:created xsi:type="dcterms:W3CDTF">2016-12-10T05:11:52Z</dcterms:created>
  <dcterms:modified xsi:type="dcterms:W3CDTF">2018-02-21T18:00:01Z</dcterms:modified>
</cp:coreProperties>
</file>